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149" r:id="rId1"/>
  </p:sldMasterIdLst>
  <p:notesMasterIdLst>
    <p:notesMasterId r:id="rId16"/>
  </p:notesMasterIdLst>
  <p:sldIdLst>
    <p:sldId id="282" r:id="rId2"/>
    <p:sldId id="283" r:id="rId3"/>
    <p:sldId id="258" r:id="rId4"/>
    <p:sldId id="284" r:id="rId5"/>
    <p:sldId id="260" r:id="rId6"/>
    <p:sldId id="271" r:id="rId7"/>
    <p:sldId id="273" r:id="rId8"/>
    <p:sldId id="272" r:id="rId9"/>
    <p:sldId id="276" r:id="rId10"/>
    <p:sldId id="274" r:id="rId11"/>
    <p:sldId id="285" r:id="rId12"/>
    <p:sldId id="278" r:id="rId13"/>
    <p:sldId id="277" r:id="rId14"/>
    <p:sldId id="268" r:id="rId15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/>
    <p:restoredTop sz="94676"/>
  </p:normalViewPr>
  <p:slideViewPr>
    <p:cSldViewPr>
      <p:cViewPr varScale="1">
        <p:scale>
          <a:sx n="124" d="100"/>
          <a:sy n="124" d="100"/>
        </p:scale>
        <p:origin x="176" y="6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819571865443424E-2"/>
          <c:y val="5.5215766224940538E-2"/>
          <c:w val="0.84112102386284282"/>
          <c:h val="0.90655793408086982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Concorrenza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00F-4FEB-B500-D6C0F19D603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00F-4FEB-B500-D6C0F19D603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00F-4FEB-B500-D6C0F19D603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00F-4FEB-B500-D6C0F19D603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Borth Grimp</c:v>
                </c:pt>
                <c:pt idx="1">
                  <c:v>Birkenstock</c:v>
                </c:pt>
                <c:pt idx="2">
                  <c:v>Altri</c:v>
                </c:pt>
                <c:pt idx="3">
                  <c:v>Bauerfeind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21</c:v>
                </c:pt>
                <c:pt idx="1">
                  <c:v>30</c:v>
                </c:pt>
                <c:pt idx="2">
                  <c:v>35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F-4085-90E7-A10B4B22BA5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92065785354813"/>
          <c:y val="0.18509613552077314"/>
          <c:w val="0.21962688723542581"/>
          <c:h val="0.5590062901158762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012F1-6EFE-4C7D-8414-68BFC860A5CE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D0907-A437-4F16-8082-D9739660B5CB}">
      <dgm:prSet custT="1"/>
      <dgm:spPr/>
      <dgm:t>
        <a:bodyPr/>
        <a:lstStyle/>
        <a:p>
          <a:pPr algn="l"/>
          <a:r>
            <a:rPr lang="it-IT" sz="1600" b="1" dirty="0"/>
            <a:t>Le YDA sono indicate per le seguenti </a:t>
          </a:r>
          <a:r>
            <a:rPr lang="it-IT" sz="1600" b="1" dirty="0">
              <a:solidFill>
                <a:schemeClr val="bg1"/>
              </a:solidFill>
            </a:rPr>
            <a:t>indicazioni</a:t>
          </a:r>
          <a:r>
            <a:rPr lang="it-IT" sz="1600" b="1" dirty="0"/>
            <a:t> terapeutiche</a:t>
          </a:r>
          <a:r>
            <a:rPr lang="it-IT" sz="1600" dirty="0"/>
            <a:t>:</a:t>
          </a:r>
        </a:p>
        <a:p>
          <a:pPr algn="l"/>
          <a:endParaRPr lang="en-US" sz="1600" dirty="0"/>
        </a:p>
      </dgm:t>
    </dgm:pt>
    <dgm:pt modelId="{978F4407-B1EE-474D-8552-87E7895BE420}" type="parTrans" cxnId="{6B18EFEC-A48E-479F-9689-370216621C86}">
      <dgm:prSet/>
      <dgm:spPr/>
      <dgm:t>
        <a:bodyPr/>
        <a:lstStyle/>
        <a:p>
          <a:endParaRPr lang="en-US"/>
        </a:p>
      </dgm:t>
    </dgm:pt>
    <dgm:pt modelId="{49F126AF-AE35-4028-95DA-03B3D821A128}" type="sibTrans" cxnId="{6B18EFEC-A48E-479F-9689-370216621C86}">
      <dgm:prSet/>
      <dgm:spPr/>
      <dgm:t>
        <a:bodyPr/>
        <a:lstStyle/>
        <a:p>
          <a:endParaRPr lang="en-US"/>
        </a:p>
      </dgm:t>
    </dgm:pt>
    <dgm:pt modelId="{BF3EF888-9A8A-44D1-87DE-495129EF442F}">
      <dgm:prSet custT="1"/>
      <dgm:spPr/>
      <dgm:t>
        <a:bodyPr/>
        <a:lstStyle/>
        <a:p>
          <a:pPr algn="l"/>
          <a:r>
            <a:rPr lang="it-IT" sz="1400" dirty="0"/>
            <a:t>Gestione delle algie dell'avampiede</a:t>
          </a:r>
          <a:endParaRPr lang="en-US" sz="1400" dirty="0"/>
        </a:p>
      </dgm:t>
    </dgm:pt>
    <dgm:pt modelId="{AAE7BCD1-D091-418D-A5F1-53BA8D290647}" type="parTrans" cxnId="{49CDC431-4196-4D12-8F95-55E222DF830B}">
      <dgm:prSet/>
      <dgm:spPr/>
      <dgm:t>
        <a:bodyPr/>
        <a:lstStyle/>
        <a:p>
          <a:endParaRPr lang="en-US"/>
        </a:p>
      </dgm:t>
    </dgm:pt>
    <dgm:pt modelId="{61E98E04-A807-4983-B412-3A86AAEDD454}" type="sibTrans" cxnId="{49CDC431-4196-4D12-8F95-55E222DF830B}">
      <dgm:prSet/>
      <dgm:spPr/>
      <dgm:t>
        <a:bodyPr/>
        <a:lstStyle/>
        <a:p>
          <a:endParaRPr lang="en-US"/>
        </a:p>
      </dgm:t>
    </dgm:pt>
    <dgm:pt modelId="{FD081C44-5CC8-468B-8B0C-E39C746ED1CE}">
      <dgm:prSet custT="1"/>
      <dgm:spPr/>
      <dgm:t>
        <a:bodyPr/>
        <a:lstStyle/>
        <a:p>
          <a:pPr algn="l"/>
          <a:r>
            <a:rPr lang="it-IT" sz="1400" dirty="0"/>
            <a:t>Problematiche biomeccaniche del movimento</a:t>
          </a:r>
          <a:endParaRPr lang="en-US" sz="1400" dirty="0"/>
        </a:p>
      </dgm:t>
    </dgm:pt>
    <dgm:pt modelId="{292A2C7C-EEF2-4ADF-98B3-0BE60B6BC2C0}" type="parTrans" cxnId="{DCB95AAF-927F-47B1-8CA1-80CD465B59CF}">
      <dgm:prSet/>
      <dgm:spPr/>
      <dgm:t>
        <a:bodyPr/>
        <a:lstStyle/>
        <a:p>
          <a:endParaRPr lang="en-US"/>
        </a:p>
      </dgm:t>
    </dgm:pt>
    <dgm:pt modelId="{C127CEB0-AA07-4AB8-B172-DAA5EC1AE9D2}" type="sibTrans" cxnId="{DCB95AAF-927F-47B1-8CA1-80CD465B59CF}">
      <dgm:prSet/>
      <dgm:spPr/>
      <dgm:t>
        <a:bodyPr/>
        <a:lstStyle/>
        <a:p>
          <a:endParaRPr lang="en-US"/>
        </a:p>
      </dgm:t>
    </dgm:pt>
    <dgm:pt modelId="{1BE4A55F-F587-4587-8CB2-B0FA7A69E512}">
      <dgm:prSet custT="1"/>
      <dgm:spPr/>
      <dgm:t>
        <a:bodyPr/>
        <a:lstStyle/>
        <a:p>
          <a:pPr algn="l"/>
          <a:r>
            <a:rPr lang="it-IT" sz="1400" dirty="0"/>
            <a:t>Gestione fasi riabilitative</a:t>
          </a:r>
          <a:endParaRPr lang="en-US" sz="1400" dirty="0"/>
        </a:p>
      </dgm:t>
    </dgm:pt>
    <dgm:pt modelId="{8AF468C5-6775-494C-8EDD-4689C74494A0}" type="parTrans" cxnId="{FD98D976-8775-4D93-AA75-8924C8F0D4FC}">
      <dgm:prSet/>
      <dgm:spPr/>
      <dgm:t>
        <a:bodyPr/>
        <a:lstStyle/>
        <a:p>
          <a:endParaRPr lang="en-US"/>
        </a:p>
      </dgm:t>
    </dgm:pt>
    <dgm:pt modelId="{61DBF722-8F5B-49FA-BFEA-8606D70947A5}" type="sibTrans" cxnId="{FD98D976-8775-4D93-AA75-8924C8F0D4FC}">
      <dgm:prSet/>
      <dgm:spPr/>
      <dgm:t>
        <a:bodyPr/>
        <a:lstStyle/>
        <a:p>
          <a:endParaRPr lang="en-US"/>
        </a:p>
      </dgm:t>
    </dgm:pt>
    <dgm:pt modelId="{CB07AFBC-9FA6-47E2-97A1-A98321561DC7}">
      <dgm:prSet custT="1"/>
      <dgm:spPr/>
      <dgm:t>
        <a:bodyPr/>
        <a:lstStyle/>
        <a:p>
          <a:pPr algn="l"/>
          <a:r>
            <a:rPr lang="it-IT" sz="1400" dirty="0"/>
            <a:t>Piede diabetico non a rischio</a:t>
          </a:r>
          <a:endParaRPr lang="en-US" sz="1400" dirty="0"/>
        </a:p>
      </dgm:t>
    </dgm:pt>
    <dgm:pt modelId="{1E3EE653-2A17-4E09-B675-64453C8FF3CD}" type="parTrans" cxnId="{64399D3D-616B-4467-BCED-75D006F7EC6A}">
      <dgm:prSet/>
      <dgm:spPr/>
      <dgm:t>
        <a:bodyPr/>
        <a:lstStyle/>
        <a:p>
          <a:endParaRPr lang="en-US"/>
        </a:p>
      </dgm:t>
    </dgm:pt>
    <dgm:pt modelId="{DCAAB75E-A282-4E25-92F1-DCD51231443C}" type="sibTrans" cxnId="{64399D3D-616B-4467-BCED-75D006F7EC6A}">
      <dgm:prSet/>
      <dgm:spPr/>
      <dgm:t>
        <a:bodyPr/>
        <a:lstStyle/>
        <a:p>
          <a:endParaRPr lang="en-US"/>
        </a:p>
      </dgm:t>
    </dgm:pt>
    <dgm:pt modelId="{5C7B2997-8962-431B-8001-8456B805AC68}">
      <dgm:prSet custT="1"/>
      <dgm:spPr/>
      <dgm:t>
        <a:bodyPr/>
        <a:lstStyle/>
        <a:p>
          <a:pPr algn="l"/>
          <a:r>
            <a:rPr lang="it-IT" sz="1400" dirty="0"/>
            <a:t>Metatarsalgia e Poliartrite </a:t>
          </a:r>
          <a:endParaRPr lang="en-US" sz="1400" dirty="0"/>
        </a:p>
      </dgm:t>
    </dgm:pt>
    <dgm:pt modelId="{47E1CDD7-6E94-4490-BEDF-32F9B2481C2A}" type="parTrans" cxnId="{C647A47F-1F91-4F67-A05F-273F24BC10EF}">
      <dgm:prSet/>
      <dgm:spPr/>
      <dgm:t>
        <a:bodyPr/>
        <a:lstStyle/>
        <a:p>
          <a:endParaRPr lang="en-US"/>
        </a:p>
      </dgm:t>
    </dgm:pt>
    <dgm:pt modelId="{89B17FA5-3F05-4019-AE24-E9E758F1EBBF}" type="sibTrans" cxnId="{C647A47F-1F91-4F67-A05F-273F24BC10EF}">
      <dgm:prSet/>
      <dgm:spPr/>
      <dgm:t>
        <a:bodyPr/>
        <a:lstStyle/>
        <a:p>
          <a:endParaRPr lang="en-US"/>
        </a:p>
      </dgm:t>
    </dgm:pt>
    <dgm:pt modelId="{A2D60DCB-5F05-4332-B97F-C3BA855A7D23}" type="pres">
      <dgm:prSet presAssocID="{DC6012F1-6EFE-4C7D-8414-68BFC860A5CE}" presName="diagram" presStyleCnt="0">
        <dgm:presLayoutVars>
          <dgm:dir/>
          <dgm:resizeHandles val="exact"/>
        </dgm:presLayoutVars>
      </dgm:prSet>
      <dgm:spPr/>
    </dgm:pt>
    <dgm:pt modelId="{6A0C6472-5B5E-4BF3-996B-A282D5998FF7}" type="pres">
      <dgm:prSet presAssocID="{D6CD0907-A437-4F16-8082-D9739660B5CB}" presName="arrow" presStyleLbl="node1" presStyleIdx="0" presStyleCnt="1" custScaleX="59524" custScaleY="128811" custRadScaleRad="100901" custRadScaleInc="-2129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49CDC431-4196-4D12-8F95-55E222DF830B}" srcId="{D6CD0907-A437-4F16-8082-D9739660B5CB}" destId="{BF3EF888-9A8A-44D1-87DE-495129EF442F}" srcOrd="0" destOrd="0" parTransId="{AAE7BCD1-D091-418D-A5F1-53BA8D290647}" sibTransId="{61E98E04-A807-4983-B412-3A86AAEDD454}"/>
    <dgm:cxn modelId="{64399D3D-616B-4467-BCED-75D006F7EC6A}" srcId="{D6CD0907-A437-4F16-8082-D9739660B5CB}" destId="{CB07AFBC-9FA6-47E2-97A1-A98321561DC7}" srcOrd="3" destOrd="0" parTransId="{1E3EE653-2A17-4E09-B675-64453C8FF3CD}" sibTransId="{DCAAB75E-A282-4E25-92F1-DCD51231443C}"/>
    <dgm:cxn modelId="{88D29459-0F8F-45B7-9EBD-FE8A7A1FC95A}" type="presOf" srcId="{DC6012F1-6EFE-4C7D-8414-68BFC860A5CE}" destId="{A2D60DCB-5F05-4332-B97F-C3BA855A7D23}" srcOrd="0" destOrd="0" presId="urn:microsoft.com/office/officeart/2005/8/layout/arrow5"/>
    <dgm:cxn modelId="{D13F845C-4ECD-4E62-8FAC-70EA8997B5F7}" type="presOf" srcId="{BF3EF888-9A8A-44D1-87DE-495129EF442F}" destId="{6A0C6472-5B5E-4BF3-996B-A282D5998FF7}" srcOrd="0" destOrd="1" presId="urn:microsoft.com/office/officeart/2005/8/layout/arrow5"/>
    <dgm:cxn modelId="{FD98D976-8775-4D93-AA75-8924C8F0D4FC}" srcId="{D6CD0907-A437-4F16-8082-D9739660B5CB}" destId="{1BE4A55F-F587-4587-8CB2-B0FA7A69E512}" srcOrd="2" destOrd="0" parTransId="{8AF468C5-6775-494C-8EDD-4689C74494A0}" sibTransId="{61DBF722-8F5B-49FA-BFEA-8606D70947A5}"/>
    <dgm:cxn modelId="{C647A47F-1F91-4F67-A05F-273F24BC10EF}" srcId="{D6CD0907-A437-4F16-8082-D9739660B5CB}" destId="{5C7B2997-8962-431B-8001-8456B805AC68}" srcOrd="4" destOrd="0" parTransId="{47E1CDD7-6E94-4490-BEDF-32F9B2481C2A}" sibTransId="{89B17FA5-3F05-4019-AE24-E9E758F1EBBF}"/>
    <dgm:cxn modelId="{79EDE67F-39E3-43BD-BA64-ADDCD61D4D8F}" type="presOf" srcId="{1BE4A55F-F587-4587-8CB2-B0FA7A69E512}" destId="{6A0C6472-5B5E-4BF3-996B-A282D5998FF7}" srcOrd="0" destOrd="3" presId="urn:microsoft.com/office/officeart/2005/8/layout/arrow5"/>
    <dgm:cxn modelId="{AB14BD82-A66C-442B-970E-C08481E14022}" type="presOf" srcId="{CB07AFBC-9FA6-47E2-97A1-A98321561DC7}" destId="{6A0C6472-5B5E-4BF3-996B-A282D5998FF7}" srcOrd="0" destOrd="4" presId="urn:microsoft.com/office/officeart/2005/8/layout/arrow5"/>
    <dgm:cxn modelId="{E813988B-D118-44E9-AC15-6D500659356C}" type="presOf" srcId="{FD081C44-5CC8-468B-8B0C-E39C746ED1CE}" destId="{6A0C6472-5B5E-4BF3-996B-A282D5998FF7}" srcOrd="0" destOrd="2" presId="urn:microsoft.com/office/officeart/2005/8/layout/arrow5"/>
    <dgm:cxn modelId="{A4FF669B-950A-4A44-9BF8-10253DC29674}" type="presOf" srcId="{5C7B2997-8962-431B-8001-8456B805AC68}" destId="{6A0C6472-5B5E-4BF3-996B-A282D5998FF7}" srcOrd="0" destOrd="5" presId="urn:microsoft.com/office/officeart/2005/8/layout/arrow5"/>
    <dgm:cxn modelId="{DCB95AAF-927F-47B1-8CA1-80CD465B59CF}" srcId="{D6CD0907-A437-4F16-8082-D9739660B5CB}" destId="{FD081C44-5CC8-468B-8B0C-E39C746ED1CE}" srcOrd="1" destOrd="0" parTransId="{292A2C7C-EEF2-4ADF-98B3-0BE60B6BC2C0}" sibTransId="{C127CEB0-AA07-4AB8-B172-DAA5EC1AE9D2}"/>
    <dgm:cxn modelId="{DBB08CEC-1549-48C8-A4F6-B6CCB5FEA76A}" type="presOf" srcId="{D6CD0907-A437-4F16-8082-D9739660B5CB}" destId="{6A0C6472-5B5E-4BF3-996B-A282D5998FF7}" srcOrd="0" destOrd="0" presId="urn:microsoft.com/office/officeart/2005/8/layout/arrow5"/>
    <dgm:cxn modelId="{6B18EFEC-A48E-479F-9689-370216621C86}" srcId="{DC6012F1-6EFE-4C7D-8414-68BFC860A5CE}" destId="{D6CD0907-A437-4F16-8082-D9739660B5CB}" srcOrd="0" destOrd="0" parTransId="{978F4407-B1EE-474D-8552-87E7895BE420}" sibTransId="{49F126AF-AE35-4028-95DA-03B3D821A128}"/>
    <dgm:cxn modelId="{C03E7204-1E75-4EB3-90EA-CB32B8D38554}" type="presParOf" srcId="{A2D60DCB-5F05-4332-B97F-C3BA855A7D23}" destId="{6A0C6472-5B5E-4BF3-996B-A282D5998FF7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C6472-5B5E-4BF3-996B-A282D5998FF7}">
      <dsp:nvSpPr>
        <dsp:cNvPr id="0" name=""/>
        <dsp:cNvSpPr/>
      </dsp:nvSpPr>
      <dsp:spPr>
        <a:xfrm>
          <a:off x="410820" y="-80033"/>
          <a:ext cx="1905006" cy="4122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Le YDA sono indicate per le seguenti </a:t>
          </a:r>
          <a:r>
            <a:rPr lang="it-IT" sz="1600" b="1" kern="1200" dirty="0">
              <a:solidFill>
                <a:schemeClr val="bg1"/>
              </a:solidFill>
            </a:rPr>
            <a:t>indicazioni</a:t>
          </a:r>
          <a:r>
            <a:rPr lang="it-IT" sz="1600" b="1" kern="1200" dirty="0"/>
            <a:t> terapeutiche</a:t>
          </a:r>
          <a:r>
            <a:rPr lang="it-IT" sz="1600" kern="1200" dirty="0"/>
            <a:t>: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Gestione delle algie dell'avampiede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Problematiche biomeccaniche del movimento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Gestione fasi riabilitative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Piede diabetico non a rischio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Metatarsalgia e Poliartrite </a:t>
          </a:r>
          <a:endParaRPr lang="en-US" sz="1400" kern="1200" dirty="0"/>
        </a:p>
      </dsp:txBody>
      <dsp:txXfrm>
        <a:off x="410820" y="-80033"/>
        <a:ext cx="1905006" cy="4122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63507-69E1-4DE5-B794-622DA23192DD}" type="datetimeFigureOut">
              <a:rPr lang="it-IT" smtClean="0"/>
              <a:t>19/12/24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3AB1C-CA05-4BE0-8C8F-2C4BF903C5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3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AB1C-CA05-4BE0-8C8F-2C4BF903C5F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7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3AB1C-CA05-4BE0-8C8F-2C4BF903C5F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53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83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75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1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36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73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5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51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1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23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303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88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47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97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vestiti, jeans, persona, calzature&#10;&#10;Descrizione generata automaticamente">
            <a:extLst>
              <a:ext uri="{FF2B5EF4-FFF2-40B4-BE49-F238E27FC236}">
                <a16:creationId xmlns:a16="http://schemas.microsoft.com/office/drawing/2014/main" id="{84191573-8E28-33A9-178B-3919CDC44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50"/>
            <a:ext cx="9144000" cy="4800600"/>
          </a:xfrm>
          <a:prstGeom prst="rect">
            <a:avLst/>
          </a:prstGeom>
        </p:spPr>
      </p:pic>
      <p:pic>
        <p:nvPicPr>
          <p:cNvPr id="11" name="Immagine 10" descr="Immagine che contiene logo&#10;&#10;Descrizione generata automaticamente">
            <a:extLst>
              <a:ext uri="{FF2B5EF4-FFF2-40B4-BE49-F238E27FC236}">
                <a16:creationId xmlns:a16="http://schemas.microsoft.com/office/drawing/2014/main" id="{A80E6E0B-075A-772B-CE43-F522E09EA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35" y="335270"/>
            <a:ext cx="3392865" cy="1495672"/>
          </a:xfrm>
          <a:prstGeom prst="rect">
            <a:avLst/>
          </a:prstGeom>
          <a:effectLst>
            <a:outerShdw blurRad="1270000" dist="50800" dir="5400000" algn="ctr" rotWithShape="0">
              <a:srgbClr val="000000"/>
            </a:outerShdw>
            <a:softEdge rad="317500"/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4481460-6AE7-8E41-6980-796C77048A9F}"/>
              </a:ext>
            </a:extLst>
          </p:cNvPr>
          <p:cNvSpPr txBox="1"/>
          <p:nvPr/>
        </p:nvSpPr>
        <p:spPr>
          <a:xfrm>
            <a:off x="2895600" y="1806922"/>
            <a:ext cx="2743200" cy="21770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6858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75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Optima Molliter è un NUOVO modo di </a:t>
            </a:r>
            <a:r>
              <a:rPr lang="en-US" sz="2800" cap="all" spc="75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lavorare,comunicare</a:t>
            </a:r>
            <a:r>
              <a:rPr lang="en-US" sz="2800" cap="all" spc="75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MUOVERSI!</a:t>
            </a:r>
          </a:p>
          <a:p>
            <a:pPr algn="ctr" defTabSz="6858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2800" cap="all" spc="75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defTabSz="6858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cap="all" spc="75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Presentata</a:t>
            </a:r>
            <a:r>
              <a:rPr lang="en-US" sz="1600" cap="all" spc="75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da </a:t>
            </a:r>
          </a:p>
          <a:p>
            <a:pPr algn="ctr" defTabSz="6858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cap="all" spc="75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Conteduca Ruggiero</a:t>
            </a:r>
          </a:p>
          <a:p>
            <a:pPr algn="ctr" defTabSz="6858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cap="all" spc="75" dirty="0" err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Matricola</a:t>
            </a:r>
            <a:r>
              <a:rPr lang="en-US" sz="1600" cap="all" spc="75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116629</a:t>
            </a:r>
          </a:p>
        </p:txBody>
      </p:sp>
    </p:spTree>
    <p:extLst>
      <p:ext uri="{BB962C8B-B14F-4D97-AF65-F5344CB8AC3E}">
        <p14:creationId xmlns:p14="http://schemas.microsoft.com/office/powerpoint/2010/main" val="404476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4768724-9C70-86C0-747F-B84F20D03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873133"/>
              </p:ext>
            </p:extLst>
          </p:nvPr>
        </p:nvGraphicFramePr>
        <p:xfrm>
          <a:off x="231654" y="1236520"/>
          <a:ext cx="8680691" cy="3620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140">
                  <a:extLst>
                    <a:ext uri="{9D8B030D-6E8A-4147-A177-3AD203B41FA5}">
                      <a16:colId xmlns:a16="http://schemas.microsoft.com/office/drawing/2014/main" val="2718550177"/>
                    </a:ext>
                  </a:extLst>
                </a:gridCol>
                <a:gridCol w="4406551">
                  <a:extLst>
                    <a:ext uri="{9D8B030D-6E8A-4147-A177-3AD203B41FA5}">
                      <a16:colId xmlns:a16="http://schemas.microsoft.com/office/drawing/2014/main" val="3550425668"/>
                    </a:ext>
                  </a:extLst>
                </a:gridCol>
              </a:tblGrid>
              <a:tr h="1752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70"/>
                        </a:spcBef>
                        <a:spcAft>
                          <a:spcPts val="800"/>
                        </a:spcAft>
                      </a:pPr>
                      <a:r>
                        <a:rPr lang="it-IT" sz="1600" kern="0" spc="0" dirty="0">
                          <a:effectLst/>
                        </a:rPr>
                        <a:t>Opportunità</a:t>
                      </a:r>
                      <a:endParaRPr lang="it-IT" sz="1000" kern="100" spc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Calibri" panose="020F0502020204030204" pitchFamily="34" charset="0"/>
                        <a:buChar char="-"/>
                      </a:pPr>
                      <a:r>
                        <a:rPr lang="it-IT" sz="1050" kern="0" spc="0" dirty="0">
                          <a:effectLst/>
                        </a:rPr>
                        <a:t>Investire in nicchie di mercato meno affollate e più remunerative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Calibri" panose="020F0502020204030204" pitchFamily="34" charset="0"/>
                        <a:buChar char="-"/>
                      </a:pPr>
                      <a:r>
                        <a:rPr lang="it-IT" sz="1050" kern="0" spc="0" dirty="0">
                          <a:effectLst/>
                        </a:rPr>
                        <a:t>(es </a:t>
                      </a:r>
                      <a:r>
                        <a:rPr lang="it-IT" sz="1050" kern="0" spc="0" dirty="0">
                          <a:solidFill>
                            <a:schemeClr val="bg1"/>
                          </a:solidFill>
                          <a:effectLst/>
                        </a:rPr>
                        <a:t>pazienti sportivi, </a:t>
                      </a:r>
                      <a:r>
                        <a:rPr lang="it-IT" sz="1050" kern="0" spc="0" dirty="0">
                          <a:effectLst/>
                        </a:rPr>
                        <a:t>pazienti pediatrici e patologie più complesse)</a:t>
                      </a:r>
                      <a:endParaRPr lang="it-IT" sz="1050" kern="100" spc="0" dirty="0">
                        <a:effectLst/>
                      </a:endParaRPr>
                    </a:p>
                    <a:p>
                      <a:pPr marL="342900" marR="182880" lvl="0" indent="-342900" algn="l">
                        <a:lnSpc>
                          <a:spcPct val="100000"/>
                        </a:lnSpc>
                        <a:spcBef>
                          <a:spcPts val="65"/>
                        </a:spcBef>
                        <a:buFont typeface="Calibri" panose="020F0502020204030204" pitchFamily="34" charset="0"/>
                        <a:buChar char="-"/>
                      </a:pPr>
                      <a:r>
                        <a:rPr lang="it-IT" sz="1050" kern="0" spc="0" dirty="0">
                          <a:effectLst/>
                        </a:rPr>
                        <a:t>Promozione del prodotto attraverso partnership con società scientifiche e associazioni pazienti “locali” per conquistare la fiducia dei clienti (non pubblicità classica)</a:t>
                      </a:r>
                      <a:endParaRPr lang="it-IT" sz="1050" kern="100" spc="0" dirty="0">
                        <a:effectLst/>
                      </a:endParaRPr>
                    </a:p>
                    <a:p>
                      <a:pPr marL="342900" marR="411480" lvl="0" indent="-34290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050" kern="0" spc="0" dirty="0">
                          <a:effectLst/>
                        </a:rPr>
                        <a:t>Possibilità di creare “corner dedicati” in negozi specializzati: consulenza ai pazienti, non semplice vendita di una calzatura ortopedica - Crescita del target</a:t>
                      </a:r>
                      <a:endParaRPr lang="it-IT" sz="1050" kern="100" spc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1" marR="3811" marT="1880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70"/>
                        </a:spcBef>
                        <a:spcAft>
                          <a:spcPts val="800"/>
                        </a:spcAft>
                      </a:pPr>
                      <a:r>
                        <a:rPr lang="it-IT" sz="1600" kern="0" spc="0" dirty="0">
                          <a:effectLst/>
                        </a:rPr>
                        <a:t>Punti di forza</a:t>
                      </a:r>
                      <a:endParaRPr lang="it-IT" sz="1000" kern="100" spc="0" dirty="0">
                        <a:effectLst/>
                      </a:endParaRPr>
                    </a:p>
                    <a:p>
                      <a:pPr marL="342900" marR="99695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alibri" panose="020F0502020204030204" pitchFamily="34" charset="0"/>
                        <a:buChar char="-"/>
                      </a:pPr>
                      <a:r>
                        <a:rPr lang="it-IT" sz="1050" kern="0" spc="0" dirty="0">
                          <a:effectLst/>
                        </a:rPr>
                        <a:t>Evidenze scientifiche: pubblicazioni su riviste internazionali </a:t>
                      </a:r>
                      <a:endParaRPr lang="it-IT" sz="1050" kern="100" spc="0" dirty="0">
                        <a:effectLst/>
                      </a:endParaRPr>
                    </a:p>
                    <a:p>
                      <a:pPr marL="342900" marR="99695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alibri" panose="020F0502020204030204" pitchFamily="34" charset="0"/>
                        <a:buChar char="-"/>
                      </a:pPr>
                      <a:r>
                        <a:rPr lang="it-IT" sz="1050" kern="0" spc="0" dirty="0">
                          <a:effectLst/>
                        </a:rPr>
                        <a:t>Qualità dei materiali</a:t>
                      </a:r>
                      <a:endParaRPr lang="it-IT" sz="1050" kern="100" spc="0" dirty="0">
                        <a:effectLst/>
                      </a:endParaRPr>
                    </a:p>
                    <a:p>
                      <a:pPr marL="342900" marR="99695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alibri" panose="020F0502020204030204" pitchFamily="34" charset="0"/>
                        <a:buChar char="-"/>
                      </a:pPr>
                      <a:r>
                        <a:rPr lang="it-IT" sz="1050" kern="0" spc="0" dirty="0">
                          <a:effectLst/>
                        </a:rPr>
                        <a:t>Design innovativo e alla moda</a:t>
                      </a:r>
                      <a:endParaRPr lang="it-IT" sz="1050" kern="100" spc="0" dirty="0">
                        <a:effectLst/>
                      </a:endParaRPr>
                    </a:p>
                    <a:p>
                      <a:pPr marL="342900" marR="99695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alibri" panose="020F0502020204030204" pitchFamily="34" charset="0"/>
                        <a:buChar char="-"/>
                      </a:pPr>
                      <a:r>
                        <a:rPr lang="it-IT" sz="1050" kern="0" spc="0" dirty="0">
                          <a:effectLst/>
                        </a:rPr>
                        <a:t>Gamma  di modelli differenziata per patologia </a:t>
                      </a:r>
                      <a:endParaRPr lang="it-IT" sz="1050" kern="100" spc="0" dirty="0">
                        <a:effectLst/>
                      </a:endParaRPr>
                    </a:p>
                    <a:p>
                      <a:pPr marL="342900" marR="99695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alibri" panose="020F0502020204030204" pitchFamily="34" charset="0"/>
                        <a:buChar char="-"/>
                      </a:pPr>
                      <a:r>
                        <a:rPr lang="it-IT" sz="1050" kern="0" spc="0" dirty="0">
                          <a:effectLst/>
                        </a:rPr>
                        <a:t>Gamma di modelli completa: uomo-donna – bambino</a:t>
                      </a:r>
                      <a:endParaRPr lang="it-IT" sz="1050" kern="100" spc="0" dirty="0">
                        <a:effectLst/>
                      </a:endParaRPr>
                    </a:p>
                    <a:p>
                      <a:pPr marL="342900" marR="99695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050" kern="0" spc="0" dirty="0">
                          <a:effectLst/>
                        </a:rPr>
                        <a:t>Possibilità di personalizzazione                                                Produzione made in Italy</a:t>
                      </a:r>
                      <a:endParaRPr lang="it-IT" sz="1050" kern="100" spc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1" marR="3811" marT="34049" marB="0"/>
                </a:tc>
                <a:extLst>
                  <a:ext uri="{0D108BD9-81ED-4DB2-BD59-A6C34878D82A}">
                    <a16:rowId xmlns:a16="http://schemas.microsoft.com/office/drawing/2014/main" val="188695318"/>
                  </a:ext>
                </a:extLst>
              </a:tr>
              <a:tr h="186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800"/>
                        </a:spcAft>
                      </a:pPr>
                      <a:r>
                        <a:rPr lang="it-IT" sz="1600" b="1" kern="0" spc="0" dirty="0">
                          <a:effectLst/>
                        </a:rPr>
                        <a:t>Minacce</a:t>
                      </a:r>
                      <a:endParaRPr lang="it-IT" sz="1000" b="1" kern="100" spc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100" kern="0" spc="0" dirty="0">
                          <a:effectLst/>
                        </a:rPr>
                        <a:t>Barriere all’ingresso: presenza di aziende storiche riconosciute; rischio di ritorsione da parte dei principali competitors con campagne pubblicitarie e di prezzo aggressive, difficoltà di accesso ai canali distributivi</a:t>
                      </a:r>
                      <a:endParaRPr lang="it-IT" sz="1100" kern="100" spc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100" kern="0" spc="0" dirty="0">
                          <a:effectLst/>
                        </a:rPr>
                        <a:t>Concorrenza indiretta:</a:t>
                      </a:r>
                      <a:endParaRPr lang="it-IT" sz="1100" kern="100" spc="0" dirty="0">
                        <a:effectLst/>
                      </a:endParaRPr>
                    </a:p>
                    <a:p>
                      <a:pPr marL="356870" marR="34734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kern="0" spc="0" dirty="0">
                          <a:effectLst/>
                        </a:rPr>
                        <a:t>importazione parallela di prodotti a basso costo (CINA) </a:t>
                      </a:r>
                      <a:endParaRPr lang="it-IT" sz="1100" kern="100" spc="0" dirty="0">
                        <a:effectLst/>
                      </a:endParaRPr>
                    </a:p>
                    <a:p>
                      <a:pPr marL="342900" marR="347345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100" kern="0" spc="0" dirty="0">
                          <a:effectLst/>
                        </a:rPr>
                        <a:t>Potere contrattuale dei clienti</a:t>
                      </a:r>
                      <a:endParaRPr lang="it-IT" sz="1100" kern="100" spc="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11" marR="3811" marT="3600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800"/>
                        </a:spcAft>
                      </a:pPr>
                      <a:r>
                        <a:rPr lang="it-IT" sz="1600" b="1" kern="0" spc="0" dirty="0">
                          <a:effectLst/>
                        </a:rPr>
                        <a:t>Punti di debolezza</a:t>
                      </a:r>
                      <a:endParaRPr lang="it-IT" sz="1000" b="1" kern="100" spc="0" dirty="0">
                        <a:effectLst/>
                      </a:endParaRPr>
                    </a:p>
                    <a:p>
                      <a:pPr marL="342900" marR="118745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alibri" panose="020F0502020204030204" pitchFamily="34" charset="0"/>
                        <a:buChar char="-"/>
                      </a:pPr>
                      <a:r>
                        <a:rPr lang="it-IT" sz="1100" kern="0" spc="0" dirty="0">
                          <a:effectLst/>
                        </a:rPr>
                        <a:t>Scarsa conoscenza del brand e del prodotto YDA</a:t>
                      </a:r>
                      <a:endParaRPr lang="it-IT" sz="1100" kern="100" spc="0" dirty="0">
                        <a:effectLst/>
                      </a:endParaRPr>
                    </a:p>
                    <a:p>
                      <a:pPr marL="342900" marR="118745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alibri" panose="020F0502020204030204" pitchFamily="34" charset="0"/>
                        <a:buChar char="-"/>
                      </a:pPr>
                      <a:r>
                        <a:rPr lang="it-IT" sz="1100" kern="0" spc="0" dirty="0">
                          <a:effectLst/>
                        </a:rPr>
                        <a:t> Difficoltà nel far percepire ai clienti la qualità e il livello di innovazione </a:t>
                      </a:r>
                      <a:endParaRPr lang="it-IT" sz="1100" kern="100" spc="0" dirty="0">
                        <a:effectLst/>
                      </a:endParaRPr>
                    </a:p>
                    <a:p>
                      <a:pPr marL="342900" marR="118745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alibri" panose="020F0502020204030204" pitchFamily="34" charset="0"/>
                        <a:buChar char="-"/>
                      </a:pPr>
                      <a:r>
                        <a:rPr lang="it-IT" sz="1100" kern="0" spc="0" dirty="0">
                          <a:effectLst/>
                        </a:rPr>
                        <a:t>Presenza indiretta attraverso distributori</a:t>
                      </a:r>
                      <a:endParaRPr lang="it-IT" sz="1100" kern="100" spc="0" dirty="0">
                        <a:effectLst/>
                      </a:endParaRPr>
                    </a:p>
                    <a:p>
                      <a:pPr marL="342900" marR="118745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100" kern="0" spc="0" dirty="0">
                          <a:effectLst/>
                        </a:rPr>
                        <a:t>Difficoltà nel reperire risorse umane con competenze tecnico/commerciali</a:t>
                      </a:r>
                      <a:endParaRPr lang="it-IT" sz="1100" kern="100" spc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1" marR="3811" marT="15246" marB="0"/>
                </a:tc>
                <a:extLst>
                  <a:ext uri="{0D108BD9-81ED-4DB2-BD59-A6C34878D82A}">
                    <a16:rowId xmlns:a16="http://schemas.microsoft.com/office/drawing/2014/main" val="2750023118"/>
                  </a:ext>
                </a:extLst>
              </a:tr>
            </a:tbl>
          </a:graphicData>
        </a:graphic>
      </p:graphicFrame>
      <p:sp>
        <p:nvSpPr>
          <p:cNvPr id="5" name="Titolo 4">
            <a:extLst>
              <a:ext uri="{FF2B5EF4-FFF2-40B4-BE49-F238E27FC236}">
                <a16:creationId xmlns:a16="http://schemas.microsoft.com/office/drawing/2014/main" id="{3946593A-27A7-A2B9-D1D1-58C04160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"/>
            <a:ext cx="3276600" cy="1029449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ANALISI S.W.O.T</a:t>
            </a:r>
          </a:p>
        </p:txBody>
      </p:sp>
    </p:spTree>
    <p:extLst>
      <p:ext uri="{BB962C8B-B14F-4D97-AF65-F5344CB8AC3E}">
        <p14:creationId xmlns:p14="http://schemas.microsoft.com/office/powerpoint/2010/main" val="256280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92E2F64-B284-0934-6E64-8E04434AC4E3}"/>
              </a:ext>
            </a:extLst>
          </p:cNvPr>
          <p:cNvSpPr txBox="1"/>
          <p:nvPr/>
        </p:nvSpPr>
        <p:spPr>
          <a:xfrm>
            <a:off x="0" y="3016517"/>
            <a:ext cx="9144000" cy="2114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onnettore 3">
            <a:extLst>
              <a:ext uri="{FF2B5EF4-FFF2-40B4-BE49-F238E27FC236}">
                <a16:creationId xmlns:a16="http://schemas.microsoft.com/office/drawing/2014/main" id="{1F2334A6-F97D-F9A2-FFBE-1A44D9F594D0}"/>
              </a:ext>
            </a:extLst>
          </p:cNvPr>
          <p:cNvSpPr/>
          <p:nvPr/>
        </p:nvSpPr>
        <p:spPr>
          <a:xfrm>
            <a:off x="2125687" y="2775446"/>
            <a:ext cx="1135541" cy="1118848"/>
          </a:xfrm>
          <a:prstGeom prst="flowChartConnector">
            <a:avLst/>
          </a:prstGeom>
          <a:solidFill>
            <a:srgbClr val="D3B5E9"/>
          </a:solidFill>
          <a:ln>
            <a:solidFill>
              <a:srgbClr val="BD9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onnettore 5">
            <a:extLst>
              <a:ext uri="{FF2B5EF4-FFF2-40B4-BE49-F238E27FC236}">
                <a16:creationId xmlns:a16="http://schemas.microsoft.com/office/drawing/2014/main" id="{CDE0FE71-0555-C740-D371-9214A3C695B1}"/>
              </a:ext>
            </a:extLst>
          </p:cNvPr>
          <p:cNvSpPr/>
          <p:nvPr/>
        </p:nvSpPr>
        <p:spPr>
          <a:xfrm>
            <a:off x="5855002" y="805052"/>
            <a:ext cx="2782820" cy="2743200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707033-B327-136E-7E57-B47BBA95DCEF}"/>
              </a:ext>
            </a:extLst>
          </p:cNvPr>
          <p:cNvSpPr txBox="1"/>
          <p:nvPr/>
        </p:nvSpPr>
        <p:spPr>
          <a:xfrm>
            <a:off x="2286270" y="3149566"/>
            <a:ext cx="1033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24 K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123144-65C6-D007-CE6E-FA07E90D123A}"/>
              </a:ext>
            </a:extLst>
          </p:cNvPr>
          <p:cNvSpPr txBox="1"/>
          <p:nvPr/>
        </p:nvSpPr>
        <p:spPr>
          <a:xfrm>
            <a:off x="3811559" y="2293120"/>
            <a:ext cx="1394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55,2 K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8D6E45-5FCC-DB25-1D9A-20DDB9617F47}"/>
              </a:ext>
            </a:extLst>
          </p:cNvPr>
          <p:cNvSpPr txBox="1"/>
          <p:nvPr/>
        </p:nvSpPr>
        <p:spPr>
          <a:xfrm>
            <a:off x="6269591" y="1703251"/>
            <a:ext cx="2109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chemeClr val="bg1"/>
                </a:solidFill>
              </a:rPr>
              <a:t>99,2 K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E1BDDEE9-2EB5-31CA-5BB7-863A3E5F89E5}"/>
              </a:ext>
            </a:extLst>
          </p:cNvPr>
          <p:cNvCxnSpPr>
            <a:cxnSpLocks/>
          </p:cNvCxnSpPr>
          <p:nvPr/>
        </p:nvCxnSpPr>
        <p:spPr>
          <a:xfrm>
            <a:off x="2147171" y="3751991"/>
            <a:ext cx="0" cy="1169024"/>
          </a:xfrm>
          <a:prstGeom prst="line">
            <a:avLst/>
          </a:prstGeom>
          <a:ln w="22225">
            <a:solidFill>
              <a:srgbClr val="D0C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A7D6D7E-BEB6-69BE-1580-12411CD979B2}"/>
              </a:ext>
            </a:extLst>
          </p:cNvPr>
          <p:cNvCxnSpPr>
            <a:cxnSpLocks/>
          </p:cNvCxnSpPr>
          <p:nvPr/>
        </p:nvCxnSpPr>
        <p:spPr>
          <a:xfrm>
            <a:off x="8632059" y="3064412"/>
            <a:ext cx="0" cy="1978390"/>
          </a:xfrm>
          <a:prstGeom prst="line">
            <a:avLst/>
          </a:prstGeom>
          <a:ln w="22225">
            <a:solidFill>
              <a:srgbClr val="D0C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EE4ED3FF-2A60-4DE7-B611-746C4BD227D6}"/>
              </a:ext>
            </a:extLst>
          </p:cNvPr>
          <p:cNvCxnSpPr>
            <a:cxnSpLocks/>
          </p:cNvCxnSpPr>
          <p:nvPr/>
        </p:nvCxnSpPr>
        <p:spPr>
          <a:xfrm>
            <a:off x="5665473" y="3334870"/>
            <a:ext cx="0" cy="1532874"/>
          </a:xfrm>
          <a:prstGeom prst="line">
            <a:avLst/>
          </a:prstGeom>
          <a:ln w="22225">
            <a:solidFill>
              <a:srgbClr val="D0C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87C1AA6-16B0-D52A-03E7-894F7756A315}"/>
              </a:ext>
            </a:extLst>
          </p:cNvPr>
          <p:cNvSpPr txBox="1"/>
          <p:nvPr/>
        </p:nvSpPr>
        <p:spPr>
          <a:xfrm>
            <a:off x="2147171" y="4053607"/>
            <a:ext cx="167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1° ANNO</a:t>
            </a:r>
          </a:p>
          <a:p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Investimenti su visibilità del marchio</a:t>
            </a:r>
          </a:p>
          <a:p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Vendite contenute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3D5CE50-C7D4-721E-DD7B-7D397D87DE08}"/>
              </a:ext>
            </a:extLst>
          </p:cNvPr>
          <p:cNvSpPr txBox="1"/>
          <p:nvPr/>
        </p:nvSpPr>
        <p:spPr>
          <a:xfrm>
            <a:off x="3989077" y="3497952"/>
            <a:ext cx="167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2° ANNO</a:t>
            </a:r>
          </a:p>
          <a:p>
            <a:pPr algn="r"/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Posizionamento prodotto nei TOP punti vendite</a:t>
            </a:r>
          </a:p>
          <a:p>
            <a:pPr algn="r"/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Vendite +130%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C6B0EA-03C1-0E92-8D2F-D002A31A7237}"/>
              </a:ext>
            </a:extLst>
          </p:cNvPr>
          <p:cNvSpPr txBox="1"/>
          <p:nvPr/>
        </p:nvSpPr>
        <p:spPr>
          <a:xfrm>
            <a:off x="6955663" y="3453443"/>
            <a:ext cx="1676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3° ANNO</a:t>
            </a:r>
          </a:p>
          <a:p>
            <a:pPr algn="r"/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Focus MKTG in strategie Push</a:t>
            </a:r>
          </a:p>
          <a:p>
            <a:pPr algn="r"/>
            <a:r>
              <a:rPr lang="it-IT" sz="1200" dirty="0">
                <a:solidFill>
                  <a:schemeClr val="bg2">
                    <a:lumMod val="25000"/>
                  </a:schemeClr>
                </a:solidFill>
              </a:rPr>
              <a:t>Raggiungimento quota 1,5% 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DD7D6143-21AD-4CEB-C9DD-9E359B96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142" y="636372"/>
            <a:ext cx="3352257" cy="400110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2">
                    <a:lumMod val="25000"/>
                  </a:schemeClr>
                </a:solidFill>
              </a:rPr>
              <a:t>PROGRAMMA DI VENDITA</a:t>
            </a:r>
          </a:p>
        </p:txBody>
      </p:sp>
      <p:sp>
        <p:nvSpPr>
          <p:cNvPr id="2" name="Connettore 1">
            <a:extLst>
              <a:ext uri="{FF2B5EF4-FFF2-40B4-BE49-F238E27FC236}">
                <a16:creationId xmlns:a16="http://schemas.microsoft.com/office/drawing/2014/main" id="{2821919E-2752-5D6F-4704-294276CC6294}"/>
              </a:ext>
            </a:extLst>
          </p:cNvPr>
          <p:cNvSpPr/>
          <p:nvPr/>
        </p:nvSpPr>
        <p:spPr>
          <a:xfrm>
            <a:off x="3969449" y="1838359"/>
            <a:ext cx="1676393" cy="1532874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BD9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55,2 K</a:t>
            </a:r>
          </a:p>
        </p:txBody>
      </p:sp>
    </p:spTree>
    <p:extLst>
      <p:ext uri="{BB962C8B-B14F-4D97-AF65-F5344CB8AC3E}">
        <p14:creationId xmlns:p14="http://schemas.microsoft.com/office/powerpoint/2010/main" val="31590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3" grpId="0"/>
      <p:bldP spid="14" grpId="0"/>
      <p:bldP spid="1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Persona che scrive su un taccuino">
            <a:extLst>
              <a:ext uri="{FF2B5EF4-FFF2-40B4-BE49-F238E27FC236}">
                <a16:creationId xmlns:a16="http://schemas.microsoft.com/office/drawing/2014/main" id="{56850D88-A1F0-A9C2-8BD0-7793903D0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76" r="9091" b="16799"/>
          <a:stretch/>
        </p:blipFill>
        <p:spPr>
          <a:xfrm>
            <a:off x="-587057" y="10"/>
            <a:ext cx="9143980" cy="51434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7D175FC-84CC-4D12-A5E2-FA27D934E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8" cy="51435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957D1F5-2589-38E3-1C38-78F593268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63946"/>
            <a:ext cx="4550112" cy="11247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spc="100" dirty="0">
                <a:solidFill>
                  <a:srgbClr val="000000"/>
                </a:solidFill>
              </a:rPr>
              <a:t>OBIETTIVI DI MARKETING</a:t>
            </a:r>
            <a:br>
              <a:rPr lang="en-US" sz="4300" spc="100" dirty="0">
                <a:solidFill>
                  <a:srgbClr val="000000"/>
                </a:solidFill>
              </a:rPr>
            </a:br>
            <a:endParaRPr lang="en-US" sz="4300" spc="100" dirty="0">
              <a:solidFill>
                <a:srgbClr val="000000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AC38328-2D50-4DDB-BD20-28DE12E49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ttotitolo 2">
            <a:extLst>
              <a:ext uri="{FF2B5EF4-FFF2-40B4-BE49-F238E27FC236}">
                <a16:creationId xmlns:a16="http://schemas.microsoft.com/office/drawing/2014/main" id="{9465692C-BDB8-0519-673B-D78CFE7EB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88658"/>
            <a:ext cx="4550112" cy="3197049"/>
          </a:xfrm>
        </p:spPr>
        <p:txBody>
          <a:bodyPr vert="horz" lIns="45720" tIns="45720" rIns="45720" bIns="45720" rtlCol="0">
            <a:normAutofit fontScale="85000" lnSpcReduction="20000"/>
          </a:bodyPr>
          <a:lstStyle/>
          <a:p>
            <a:pPr marL="660400" defTabSz="914400">
              <a:lnSpc>
                <a:spcPct val="90000"/>
              </a:lnSpc>
              <a:spcBef>
                <a:spcPts val="100"/>
              </a:spcBef>
            </a:pPr>
            <a:r>
              <a:rPr lang="en-US" sz="1300" b="1" spc="100" dirty="0">
                <a:solidFill>
                  <a:srgbClr val="000000"/>
                </a:solidFill>
              </a:rPr>
              <a:t>		    2025</a:t>
            </a:r>
          </a:p>
          <a:p>
            <a:pPr marL="660400" defTabSz="914400">
              <a:lnSpc>
                <a:spcPct val="90000"/>
              </a:lnSpc>
              <a:spcBef>
                <a:spcPts val="100"/>
              </a:spcBef>
            </a:pPr>
            <a:r>
              <a:rPr lang="en-US" sz="1300" b="1" spc="100" dirty="0" err="1">
                <a:solidFill>
                  <a:srgbClr val="000000"/>
                </a:solidFill>
              </a:rPr>
              <a:t>Visibilità</a:t>
            </a:r>
            <a:endParaRPr lang="en-US" sz="1300" b="1" spc="100" dirty="0">
              <a:solidFill>
                <a:srgbClr val="000000"/>
              </a:solidFill>
            </a:endParaRPr>
          </a:p>
          <a:p>
            <a:pPr marL="325120" indent="-313055" defTabSz="914400">
              <a:lnSpc>
                <a:spcPct val="90000"/>
              </a:lnSpc>
              <a:spcBef>
                <a:spcPts val="20"/>
              </a:spcBef>
              <a:buFont typeface="Tahoma"/>
              <a:buChar char="●"/>
              <a:tabLst>
                <a:tab pos="325120" algn="l"/>
                <a:tab pos="325755" algn="l"/>
              </a:tabLst>
            </a:pPr>
            <a:r>
              <a:rPr lang="en-US" sz="1300" spc="130" dirty="0">
                <a:solidFill>
                  <a:srgbClr val="000000"/>
                </a:solidFill>
              </a:rPr>
              <a:t>Marketing</a:t>
            </a:r>
            <a:r>
              <a:rPr lang="en-US" sz="1300" spc="-35" dirty="0">
                <a:solidFill>
                  <a:srgbClr val="000000"/>
                </a:solidFill>
              </a:rPr>
              <a:t> </a:t>
            </a:r>
            <a:r>
              <a:rPr lang="en-US" sz="1300" spc="105" dirty="0">
                <a:solidFill>
                  <a:srgbClr val="000000"/>
                </a:solidFill>
              </a:rPr>
              <a:t>online</a:t>
            </a:r>
            <a:endParaRPr lang="en-US" sz="1300" dirty="0">
              <a:solidFill>
                <a:srgbClr val="000000"/>
              </a:solidFill>
            </a:endParaRPr>
          </a:p>
          <a:p>
            <a:pPr marL="325120" marR="5080" indent="-313055" defTabSz="914400">
              <a:lnSpc>
                <a:spcPct val="90000"/>
              </a:lnSpc>
              <a:buFont typeface="Tahoma"/>
              <a:buChar char="●"/>
              <a:tabLst>
                <a:tab pos="325120" algn="l"/>
                <a:tab pos="325755" algn="l"/>
              </a:tabLst>
            </a:pPr>
            <a:r>
              <a:rPr lang="en-US" sz="1300" spc="114" dirty="0" err="1">
                <a:solidFill>
                  <a:srgbClr val="000000"/>
                </a:solidFill>
              </a:rPr>
              <a:t>Partecipazione</a:t>
            </a:r>
            <a:r>
              <a:rPr lang="en-US" sz="1300" spc="-35" dirty="0">
                <a:solidFill>
                  <a:srgbClr val="000000"/>
                </a:solidFill>
              </a:rPr>
              <a:t> </a:t>
            </a:r>
            <a:r>
              <a:rPr lang="en-US" sz="1300" spc="180" dirty="0">
                <a:solidFill>
                  <a:srgbClr val="000000"/>
                </a:solidFill>
              </a:rPr>
              <a:t>a</a:t>
            </a:r>
            <a:r>
              <a:rPr lang="en-US" sz="1300" spc="-35" dirty="0">
                <a:solidFill>
                  <a:srgbClr val="000000"/>
                </a:solidFill>
              </a:rPr>
              <a:t> </a:t>
            </a:r>
            <a:r>
              <a:rPr lang="en-US" sz="1300" spc="100" dirty="0" err="1">
                <a:solidFill>
                  <a:srgbClr val="000000"/>
                </a:solidFill>
              </a:rPr>
              <a:t>ﬁere</a:t>
            </a:r>
            <a:r>
              <a:rPr lang="en-US" sz="1300" spc="-35" dirty="0">
                <a:solidFill>
                  <a:srgbClr val="000000"/>
                </a:solidFill>
              </a:rPr>
              <a:t> </a:t>
            </a:r>
            <a:r>
              <a:rPr lang="en-US" sz="1300" spc="130" dirty="0">
                <a:solidFill>
                  <a:srgbClr val="000000"/>
                </a:solidFill>
              </a:rPr>
              <a:t>di </a:t>
            </a:r>
            <a:r>
              <a:rPr lang="en-US" sz="1300" spc="-280" dirty="0">
                <a:solidFill>
                  <a:srgbClr val="000000"/>
                </a:solidFill>
              </a:rPr>
              <a:t> </a:t>
            </a:r>
            <a:r>
              <a:rPr lang="en-US" sz="1300" spc="105" dirty="0" err="1">
                <a:solidFill>
                  <a:srgbClr val="000000"/>
                </a:solidFill>
              </a:rPr>
              <a:t>settore</a:t>
            </a:r>
            <a:endParaRPr lang="en-US" sz="1300" dirty="0">
              <a:solidFill>
                <a:srgbClr val="000000"/>
              </a:solidFill>
            </a:endParaRPr>
          </a:p>
          <a:p>
            <a:pPr marL="325120" marR="539750" indent="-313055" defTabSz="914400">
              <a:lnSpc>
                <a:spcPct val="90000"/>
              </a:lnSpc>
              <a:buFont typeface="Tahoma"/>
              <a:buChar char="●"/>
              <a:tabLst>
                <a:tab pos="325120" algn="l"/>
                <a:tab pos="325755" algn="l"/>
              </a:tabLst>
            </a:pPr>
            <a:r>
              <a:rPr lang="en-US" sz="1300" spc="130" dirty="0" err="1">
                <a:solidFill>
                  <a:srgbClr val="000000"/>
                </a:solidFill>
              </a:rPr>
              <a:t>Informatori</a:t>
            </a:r>
            <a:r>
              <a:rPr lang="en-US" sz="1300" spc="130" dirty="0">
                <a:solidFill>
                  <a:srgbClr val="000000"/>
                </a:solidFill>
              </a:rPr>
              <a:t> </a:t>
            </a:r>
            <a:r>
              <a:rPr lang="en-US" sz="1300" spc="135" dirty="0">
                <a:solidFill>
                  <a:srgbClr val="000000"/>
                </a:solidFill>
              </a:rPr>
              <a:t> </a:t>
            </a:r>
            <a:r>
              <a:rPr lang="en-US" sz="1300" spc="95" dirty="0" err="1">
                <a:solidFill>
                  <a:srgbClr val="000000"/>
                </a:solidFill>
              </a:rPr>
              <a:t>te</a:t>
            </a:r>
            <a:r>
              <a:rPr lang="en-US" sz="1300" spc="105" dirty="0" err="1">
                <a:solidFill>
                  <a:srgbClr val="000000"/>
                </a:solidFill>
              </a:rPr>
              <a:t>c</a:t>
            </a:r>
            <a:r>
              <a:rPr lang="en-US" sz="1300" spc="90" dirty="0" err="1">
                <a:solidFill>
                  <a:srgbClr val="000000"/>
                </a:solidFill>
              </a:rPr>
              <a:t>nico-sc</a:t>
            </a:r>
            <a:r>
              <a:rPr lang="en-US" sz="1300" spc="55" dirty="0" err="1">
                <a:solidFill>
                  <a:srgbClr val="000000"/>
                </a:solidFill>
              </a:rPr>
              <a:t>i</a:t>
            </a:r>
            <a:r>
              <a:rPr lang="en-US" sz="1300" spc="130" dirty="0" err="1">
                <a:solidFill>
                  <a:srgbClr val="000000"/>
                </a:solidFill>
              </a:rPr>
              <a:t>e</a:t>
            </a:r>
            <a:r>
              <a:rPr lang="en-US" sz="1300" spc="100" dirty="0" err="1">
                <a:solidFill>
                  <a:srgbClr val="000000"/>
                </a:solidFill>
              </a:rPr>
              <a:t>n</a:t>
            </a:r>
            <a:r>
              <a:rPr lang="en-US" sz="1300" spc="70" dirty="0" err="1">
                <a:solidFill>
                  <a:srgbClr val="000000"/>
                </a:solidFill>
              </a:rPr>
              <a:t>tiﬁ</a:t>
            </a:r>
            <a:r>
              <a:rPr lang="en-US" sz="1300" spc="100" dirty="0" err="1">
                <a:solidFill>
                  <a:srgbClr val="000000"/>
                </a:solidFill>
              </a:rPr>
              <a:t>c</a:t>
            </a:r>
            <a:r>
              <a:rPr lang="en-US" sz="1300" spc="80" dirty="0" err="1">
                <a:solidFill>
                  <a:srgbClr val="000000"/>
                </a:solidFill>
              </a:rPr>
              <a:t>i</a:t>
            </a:r>
            <a:endParaRPr lang="en-US" sz="1300" dirty="0">
              <a:solidFill>
                <a:srgbClr val="000000"/>
              </a:solidFill>
            </a:endParaRPr>
          </a:p>
          <a:p>
            <a:pPr marL="325120" marR="23495" indent="-313055" defTabSz="914400">
              <a:lnSpc>
                <a:spcPct val="90000"/>
              </a:lnSpc>
              <a:buFont typeface="Tahoma"/>
              <a:buChar char="●"/>
              <a:tabLst>
                <a:tab pos="325120" algn="l"/>
                <a:tab pos="325755" algn="l"/>
              </a:tabLst>
            </a:pPr>
            <a:r>
              <a:rPr lang="en-US" sz="1300" spc="150" dirty="0">
                <a:solidFill>
                  <a:srgbClr val="000000"/>
                </a:solidFill>
              </a:rPr>
              <a:t>Gadget</a:t>
            </a:r>
            <a:r>
              <a:rPr lang="en-US" sz="1300" spc="-25" dirty="0">
                <a:solidFill>
                  <a:srgbClr val="000000"/>
                </a:solidFill>
              </a:rPr>
              <a:t> </a:t>
            </a:r>
            <a:r>
              <a:rPr lang="en-US" sz="1300" spc="114" dirty="0">
                <a:solidFill>
                  <a:srgbClr val="000000"/>
                </a:solidFill>
              </a:rPr>
              <a:t>e</a:t>
            </a:r>
            <a:r>
              <a:rPr lang="en-US" sz="1300" spc="-25" dirty="0">
                <a:solidFill>
                  <a:srgbClr val="000000"/>
                </a:solidFill>
              </a:rPr>
              <a:t> </a:t>
            </a:r>
            <a:r>
              <a:rPr lang="en-US" sz="1300" spc="100" dirty="0" err="1">
                <a:solidFill>
                  <a:srgbClr val="000000"/>
                </a:solidFill>
              </a:rPr>
              <a:t>cartellonistica</a:t>
            </a:r>
            <a:r>
              <a:rPr lang="en-US" sz="1300" spc="100" dirty="0">
                <a:solidFill>
                  <a:srgbClr val="000000"/>
                </a:solidFill>
              </a:rPr>
              <a:t> </a:t>
            </a:r>
            <a:r>
              <a:rPr lang="en-US" sz="1300" spc="-275" dirty="0">
                <a:solidFill>
                  <a:srgbClr val="000000"/>
                </a:solidFill>
              </a:rPr>
              <a:t> </a:t>
            </a:r>
            <a:r>
              <a:rPr lang="en-US" sz="1300" spc="125" dirty="0" err="1">
                <a:solidFill>
                  <a:srgbClr val="000000"/>
                </a:solidFill>
              </a:rPr>
              <a:t>pubblicitaria</a:t>
            </a:r>
            <a:endParaRPr lang="en-US" sz="1300" spc="125" dirty="0">
              <a:solidFill>
                <a:srgbClr val="000000"/>
              </a:solidFill>
            </a:endParaRPr>
          </a:p>
          <a:p>
            <a:pPr marL="12065" marR="23495" algn="ctr" defTabSz="914400">
              <a:lnSpc>
                <a:spcPct val="90000"/>
              </a:lnSpc>
              <a:tabLst>
                <a:tab pos="325120" algn="l"/>
                <a:tab pos="325755" algn="l"/>
              </a:tabLst>
            </a:pPr>
            <a:endParaRPr lang="en-US" sz="1300" spc="125" dirty="0">
              <a:solidFill>
                <a:srgbClr val="000000"/>
              </a:solidFill>
            </a:endParaRPr>
          </a:p>
          <a:p>
            <a:pPr marL="12065" marR="23495" algn="ctr" defTabSz="914400">
              <a:lnSpc>
                <a:spcPct val="90000"/>
              </a:lnSpc>
              <a:tabLst>
                <a:tab pos="325120" algn="l"/>
                <a:tab pos="325755" algn="l"/>
              </a:tabLst>
            </a:pPr>
            <a:r>
              <a:rPr lang="en-US" sz="1300" b="1" spc="100" dirty="0">
                <a:solidFill>
                  <a:srgbClr val="000000"/>
                </a:solidFill>
              </a:rPr>
              <a:t>2026</a:t>
            </a:r>
            <a:endParaRPr lang="en-US" sz="1300" b="1" spc="90" dirty="0">
              <a:solidFill>
                <a:srgbClr val="000000"/>
              </a:solidFill>
            </a:endParaRPr>
          </a:p>
          <a:p>
            <a:pPr marL="464184" defTabSz="914400">
              <a:lnSpc>
                <a:spcPct val="90000"/>
              </a:lnSpc>
              <a:spcBef>
                <a:spcPts val="100"/>
              </a:spcBef>
            </a:pPr>
            <a:r>
              <a:rPr lang="en-US" sz="1300" b="1" spc="90" dirty="0" err="1">
                <a:solidFill>
                  <a:srgbClr val="000000"/>
                </a:solidFill>
              </a:rPr>
              <a:t>Distribuzione</a:t>
            </a:r>
            <a:endParaRPr lang="en-US" sz="1300" b="1" spc="90" dirty="0">
              <a:solidFill>
                <a:srgbClr val="000000"/>
              </a:solidFill>
            </a:endParaRPr>
          </a:p>
          <a:p>
            <a:pPr marL="635634" indent="-171450" defTabSz="914400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schemeClr val="tx1"/>
                </a:solidFill>
              </a:rPr>
              <a:t>Sviluppo</a:t>
            </a:r>
            <a:r>
              <a:rPr lang="en-US" sz="1300" dirty="0">
                <a:solidFill>
                  <a:schemeClr val="tx1"/>
                </a:solidFill>
              </a:rPr>
              <a:t> del business </a:t>
            </a:r>
            <a:r>
              <a:rPr lang="en-US" sz="1300" spc="120" dirty="0" err="1">
                <a:solidFill>
                  <a:schemeClr val="tx1"/>
                </a:solidFill>
              </a:rPr>
              <a:t>attraverso</a:t>
            </a:r>
            <a:r>
              <a:rPr lang="en-US" sz="1300" spc="-15" dirty="0">
                <a:solidFill>
                  <a:schemeClr val="tx1"/>
                </a:solidFill>
              </a:rPr>
              <a:t> </a:t>
            </a:r>
            <a:r>
              <a:rPr lang="en-US" sz="1300" spc="110" dirty="0" err="1">
                <a:solidFill>
                  <a:schemeClr val="tx1"/>
                </a:solidFill>
              </a:rPr>
              <a:t>strategie</a:t>
            </a:r>
            <a:r>
              <a:rPr lang="en-US" sz="1300" spc="-15" dirty="0">
                <a:solidFill>
                  <a:schemeClr val="tx1"/>
                </a:solidFill>
              </a:rPr>
              <a:t> </a:t>
            </a:r>
            <a:r>
              <a:rPr lang="en-US" sz="1300" spc="95" dirty="0">
                <a:solidFill>
                  <a:schemeClr val="tx1"/>
                </a:solidFill>
              </a:rPr>
              <a:t>“Pull” </a:t>
            </a:r>
            <a:r>
              <a:rPr lang="en-US" sz="1300" spc="-275" dirty="0">
                <a:solidFill>
                  <a:schemeClr val="tx1"/>
                </a:solidFill>
              </a:rPr>
              <a:t> </a:t>
            </a:r>
            <a:r>
              <a:rPr lang="en-US" sz="1300" spc="114" dirty="0">
                <a:solidFill>
                  <a:schemeClr val="tx1"/>
                </a:solidFill>
              </a:rPr>
              <a:t>e</a:t>
            </a:r>
            <a:r>
              <a:rPr lang="en-US" sz="1300" spc="-15" dirty="0">
                <a:solidFill>
                  <a:schemeClr val="tx1"/>
                </a:solidFill>
              </a:rPr>
              <a:t> </a:t>
            </a:r>
            <a:r>
              <a:rPr lang="en-US" sz="1300" spc="85" dirty="0">
                <a:solidFill>
                  <a:schemeClr val="tx1"/>
                </a:solidFill>
              </a:rPr>
              <a:t>“Push”</a:t>
            </a:r>
            <a:endParaRPr lang="en-US" sz="1300" dirty="0">
              <a:solidFill>
                <a:schemeClr val="tx1"/>
              </a:solidFill>
            </a:endParaRPr>
          </a:p>
          <a:p>
            <a:pPr marL="325120" marR="213995" indent="-313055" defTabSz="914400">
              <a:lnSpc>
                <a:spcPct val="90000"/>
              </a:lnSpc>
              <a:buFont typeface="Tahoma"/>
              <a:buChar char="●"/>
              <a:tabLst>
                <a:tab pos="325120" algn="l"/>
                <a:tab pos="325755" algn="l"/>
              </a:tabLst>
            </a:pPr>
            <a:r>
              <a:rPr lang="en-US" sz="1300" spc="125" dirty="0" err="1">
                <a:solidFill>
                  <a:schemeClr val="tx1"/>
                </a:solidFill>
              </a:rPr>
              <a:t>Riproporre</a:t>
            </a:r>
            <a:r>
              <a:rPr lang="en-US" sz="1300" spc="-35" dirty="0">
                <a:solidFill>
                  <a:schemeClr val="tx1"/>
                </a:solidFill>
              </a:rPr>
              <a:t> </a:t>
            </a:r>
            <a:r>
              <a:rPr lang="en-US" sz="1300" spc="110" dirty="0">
                <a:solidFill>
                  <a:schemeClr val="tx1"/>
                </a:solidFill>
              </a:rPr>
              <a:t>le </a:t>
            </a:r>
            <a:r>
              <a:rPr lang="en-US" sz="1300" spc="110" dirty="0" err="1">
                <a:solidFill>
                  <a:schemeClr val="tx1"/>
                </a:solidFill>
              </a:rPr>
              <a:t>attività</a:t>
            </a:r>
            <a:r>
              <a:rPr lang="en-US" sz="1300" spc="110" dirty="0">
                <a:solidFill>
                  <a:schemeClr val="tx1"/>
                </a:solidFill>
              </a:rPr>
              <a:t> di </a:t>
            </a:r>
            <a:r>
              <a:rPr lang="en-US" sz="1300" spc="-275" dirty="0">
                <a:solidFill>
                  <a:schemeClr val="tx1"/>
                </a:solidFill>
              </a:rPr>
              <a:t> </a:t>
            </a:r>
            <a:r>
              <a:rPr lang="en-US" sz="1300" spc="155" dirty="0" err="1">
                <a:solidFill>
                  <a:srgbClr val="000000"/>
                </a:solidFill>
              </a:rPr>
              <a:t>maggior</a:t>
            </a:r>
            <a:r>
              <a:rPr lang="en-US" sz="1300" spc="155" dirty="0">
                <a:solidFill>
                  <a:srgbClr val="000000"/>
                </a:solidFill>
              </a:rPr>
              <a:t> </a:t>
            </a:r>
            <a:r>
              <a:rPr lang="en-US" sz="1300" spc="55" dirty="0" err="1">
                <a:solidFill>
                  <a:srgbClr val="000000"/>
                </a:solidFill>
              </a:rPr>
              <a:t>successo</a:t>
            </a:r>
            <a:r>
              <a:rPr lang="en-US" sz="1300" spc="55" dirty="0">
                <a:solidFill>
                  <a:srgbClr val="000000"/>
                </a:solidFill>
              </a:rPr>
              <a:t> </a:t>
            </a:r>
            <a:r>
              <a:rPr lang="en-US" sz="1300" spc="60" dirty="0">
                <a:solidFill>
                  <a:srgbClr val="000000"/>
                </a:solidFill>
              </a:rPr>
              <a:t> </a:t>
            </a:r>
            <a:r>
              <a:rPr lang="en-US" sz="1300" spc="114" dirty="0" err="1">
                <a:solidFill>
                  <a:srgbClr val="000000"/>
                </a:solidFill>
              </a:rPr>
              <a:t>dell’anno</a:t>
            </a:r>
            <a:r>
              <a:rPr lang="en-US" sz="1300" spc="-20" dirty="0">
                <a:solidFill>
                  <a:srgbClr val="000000"/>
                </a:solidFill>
              </a:rPr>
              <a:t> </a:t>
            </a:r>
            <a:r>
              <a:rPr lang="en-US" sz="1300" spc="120" dirty="0" err="1">
                <a:solidFill>
                  <a:srgbClr val="000000"/>
                </a:solidFill>
              </a:rPr>
              <a:t>precedente</a:t>
            </a:r>
            <a:endParaRPr lang="en-US" sz="1300" spc="120" dirty="0">
              <a:solidFill>
                <a:srgbClr val="000000"/>
              </a:solidFill>
            </a:endParaRPr>
          </a:p>
          <a:p>
            <a:pPr marL="325120" marR="213995" indent="-313055" defTabSz="914400">
              <a:lnSpc>
                <a:spcPct val="90000"/>
              </a:lnSpc>
              <a:buFont typeface="Tahoma"/>
              <a:buChar char="●"/>
              <a:tabLst>
                <a:tab pos="325120" algn="l"/>
                <a:tab pos="325755" algn="l"/>
              </a:tabLst>
            </a:pPr>
            <a:endParaRPr lang="en-US" sz="1300" spc="120" dirty="0">
              <a:solidFill>
                <a:srgbClr val="000000"/>
              </a:solidFill>
            </a:endParaRPr>
          </a:p>
          <a:p>
            <a:pPr marL="12065" marR="213995" algn="ctr" defTabSz="914400">
              <a:lnSpc>
                <a:spcPct val="90000"/>
              </a:lnSpc>
              <a:tabLst>
                <a:tab pos="325120" algn="l"/>
                <a:tab pos="325755" algn="l"/>
              </a:tabLst>
            </a:pPr>
            <a:r>
              <a:rPr lang="en-US" sz="1300" b="1" spc="120" dirty="0">
                <a:solidFill>
                  <a:srgbClr val="000000"/>
                </a:solidFill>
              </a:rPr>
              <a:t>   2027</a:t>
            </a:r>
          </a:p>
          <a:p>
            <a:pPr marL="325120" marR="213995" indent="-313055" defTabSz="914400">
              <a:lnSpc>
                <a:spcPct val="90000"/>
              </a:lnSpc>
              <a:buFont typeface="Tahoma"/>
              <a:buChar char="●"/>
              <a:tabLst>
                <a:tab pos="325120" algn="l"/>
                <a:tab pos="325755" algn="l"/>
              </a:tabLst>
            </a:pPr>
            <a:endParaRPr lang="en-US" sz="1300" spc="120" dirty="0">
              <a:solidFill>
                <a:srgbClr val="000000"/>
              </a:solidFill>
            </a:endParaRPr>
          </a:p>
          <a:p>
            <a:pPr marL="12065" marR="213995" defTabSz="914400">
              <a:lnSpc>
                <a:spcPct val="90000"/>
              </a:lnSpc>
              <a:tabLst>
                <a:tab pos="325120" algn="l"/>
                <a:tab pos="325755" algn="l"/>
              </a:tabLst>
            </a:pPr>
            <a:r>
              <a:rPr lang="en-US" sz="1300" b="1" spc="110" dirty="0">
                <a:solidFill>
                  <a:srgbClr val="000000"/>
                </a:solidFill>
              </a:rPr>
              <a:t>	   </a:t>
            </a:r>
            <a:r>
              <a:rPr lang="en-US" sz="1300" b="1" spc="110" dirty="0" err="1">
                <a:solidFill>
                  <a:srgbClr val="000000"/>
                </a:solidFill>
              </a:rPr>
              <a:t>Raggiungimento</a:t>
            </a:r>
            <a:r>
              <a:rPr lang="en-US" sz="1300" b="1" spc="-20" dirty="0">
                <a:solidFill>
                  <a:srgbClr val="000000"/>
                </a:solidFill>
              </a:rPr>
              <a:t> </a:t>
            </a:r>
            <a:r>
              <a:rPr lang="en-US" sz="1300" b="1" spc="130" dirty="0">
                <a:solidFill>
                  <a:srgbClr val="000000"/>
                </a:solidFill>
              </a:rPr>
              <a:t>quota</a:t>
            </a:r>
            <a:r>
              <a:rPr lang="en-US" sz="1300" b="1" spc="-20" dirty="0">
                <a:solidFill>
                  <a:srgbClr val="000000"/>
                </a:solidFill>
              </a:rPr>
              <a:t> </a:t>
            </a:r>
            <a:r>
              <a:rPr lang="en-US" sz="1300" b="1" spc="105" dirty="0">
                <a:solidFill>
                  <a:srgbClr val="000000"/>
                </a:solidFill>
              </a:rPr>
              <a:t>di </a:t>
            </a:r>
            <a:r>
              <a:rPr lang="en-US" sz="1300" b="1" spc="-345" dirty="0">
                <a:solidFill>
                  <a:srgbClr val="000000"/>
                </a:solidFill>
              </a:rPr>
              <a:t> </a:t>
            </a:r>
            <a:r>
              <a:rPr lang="en-US" sz="1300" b="1" spc="114" dirty="0" err="1">
                <a:solidFill>
                  <a:srgbClr val="000000"/>
                </a:solidFill>
              </a:rPr>
              <a:t>mercato</a:t>
            </a:r>
            <a:endParaRPr lang="en-US" sz="1300" b="1" spc="114" dirty="0">
              <a:solidFill>
                <a:srgbClr val="000000"/>
              </a:solidFill>
            </a:endParaRPr>
          </a:p>
          <a:p>
            <a:pPr marL="12065" marR="213995" defTabSz="914400">
              <a:lnSpc>
                <a:spcPct val="90000"/>
              </a:lnSpc>
              <a:tabLst>
                <a:tab pos="325120" algn="l"/>
                <a:tab pos="325755" algn="l"/>
              </a:tabLst>
            </a:pPr>
            <a:endParaRPr lang="en-US" sz="1300" b="1" spc="114" dirty="0">
              <a:solidFill>
                <a:srgbClr val="000000"/>
              </a:solidFill>
            </a:endParaRPr>
          </a:p>
          <a:p>
            <a:pPr marL="325120" indent="-313055" defTabSz="914400">
              <a:lnSpc>
                <a:spcPct val="90000"/>
              </a:lnSpc>
              <a:spcBef>
                <a:spcPts val="100"/>
              </a:spcBef>
              <a:buFont typeface="Tahoma"/>
              <a:buChar char="●"/>
              <a:tabLst>
                <a:tab pos="325120" algn="l"/>
                <a:tab pos="325755" algn="l"/>
              </a:tabLst>
            </a:pPr>
            <a:r>
              <a:rPr lang="en-US" sz="1300" spc="125" dirty="0" err="1">
                <a:solidFill>
                  <a:srgbClr val="000000"/>
                </a:solidFill>
              </a:rPr>
              <a:t>Strategia</a:t>
            </a:r>
            <a:r>
              <a:rPr lang="en-US" sz="1300" spc="-60" dirty="0">
                <a:solidFill>
                  <a:srgbClr val="000000"/>
                </a:solidFill>
              </a:rPr>
              <a:t> </a:t>
            </a:r>
            <a:r>
              <a:rPr lang="en-US" sz="1300" spc="85" dirty="0">
                <a:solidFill>
                  <a:srgbClr val="000000"/>
                </a:solidFill>
              </a:rPr>
              <a:t>“Push”</a:t>
            </a:r>
            <a:endParaRPr lang="en-US" sz="1300" dirty="0">
              <a:solidFill>
                <a:srgbClr val="000000"/>
              </a:solidFill>
            </a:endParaRPr>
          </a:p>
          <a:p>
            <a:pPr marL="325120" indent="-313055" defTabSz="914400">
              <a:lnSpc>
                <a:spcPct val="90000"/>
              </a:lnSpc>
              <a:spcBef>
                <a:spcPts val="30"/>
              </a:spcBef>
              <a:buFont typeface="Tahoma"/>
              <a:buChar char="●"/>
              <a:tabLst>
                <a:tab pos="325120" algn="l"/>
                <a:tab pos="325755" algn="l"/>
              </a:tabLst>
            </a:pPr>
            <a:r>
              <a:rPr lang="en-US" sz="1300" spc="85" dirty="0">
                <a:solidFill>
                  <a:srgbClr val="000000"/>
                </a:solidFill>
              </a:rPr>
              <a:t>Line</a:t>
            </a:r>
            <a:r>
              <a:rPr lang="en-US" sz="1300" spc="-35" dirty="0">
                <a:solidFill>
                  <a:srgbClr val="000000"/>
                </a:solidFill>
              </a:rPr>
              <a:t> </a:t>
            </a:r>
            <a:r>
              <a:rPr lang="en-US" sz="1300" spc="110" dirty="0" err="1">
                <a:solidFill>
                  <a:srgbClr val="000000"/>
                </a:solidFill>
              </a:rPr>
              <a:t>extention</a:t>
            </a:r>
            <a:endParaRPr lang="en-US" sz="1300" spc="110" dirty="0">
              <a:solidFill>
                <a:srgbClr val="000000"/>
              </a:solidFill>
            </a:endParaRPr>
          </a:p>
          <a:p>
            <a:pPr marL="325120" indent="-313055" defTabSz="914400">
              <a:lnSpc>
                <a:spcPct val="90000"/>
              </a:lnSpc>
              <a:spcBef>
                <a:spcPts val="30"/>
              </a:spcBef>
              <a:buFont typeface="Tahoma"/>
              <a:buChar char="●"/>
              <a:tabLst>
                <a:tab pos="325120" algn="l"/>
                <a:tab pos="325755" algn="l"/>
              </a:tabLst>
            </a:pPr>
            <a:r>
              <a:rPr lang="en-US" sz="1300" spc="110" dirty="0">
                <a:solidFill>
                  <a:srgbClr val="000000"/>
                </a:solidFill>
              </a:rPr>
              <a:t>Premium line</a:t>
            </a:r>
            <a:endParaRPr lang="en-US" sz="1300" dirty="0">
              <a:solidFill>
                <a:srgbClr val="000000"/>
              </a:solidFill>
            </a:endParaRPr>
          </a:p>
          <a:p>
            <a:pPr marL="12065" marR="213995" defTabSz="914400">
              <a:lnSpc>
                <a:spcPct val="90000"/>
              </a:lnSpc>
              <a:tabLst>
                <a:tab pos="325120" algn="l"/>
                <a:tab pos="325755" algn="l"/>
              </a:tabLst>
            </a:pPr>
            <a:endParaRPr lang="en-US" sz="900" b="1" spc="114" dirty="0">
              <a:solidFill>
                <a:srgbClr val="000000"/>
              </a:solidFill>
            </a:endParaRPr>
          </a:p>
          <a:p>
            <a:pPr marL="12065" marR="213995" defTabSz="914400">
              <a:lnSpc>
                <a:spcPct val="90000"/>
              </a:lnSpc>
              <a:tabLst>
                <a:tab pos="325120" algn="l"/>
                <a:tab pos="325755" algn="l"/>
              </a:tabLst>
            </a:pPr>
            <a:endParaRPr lang="en-US" sz="900" dirty="0">
              <a:solidFill>
                <a:srgbClr val="000000"/>
              </a:solidFill>
            </a:endParaRPr>
          </a:p>
          <a:p>
            <a:pPr marL="325120" marR="213995" indent="-313055" defTabSz="914400">
              <a:lnSpc>
                <a:spcPct val="90000"/>
              </a:lnSpc>
              <a:buFont typeface="Tahoma"/>
              <a:buChar char="●"/>
              <a:tabLst>
                <a:tab pos="325120" algn="l"/>
                <a:tab pos="325755" algn="l"/>
              </a:tabLst>
            </a:pPr>
            <a:endParaRPr lang="en-US" sz="900" spc="120" dirty="0">
              <a:solidFill>
                <a:srgbClr val="000000"/>
              </a:solidFill>
            </a:endParaRPr>
          </a:p>
          <a:p>
            <a:pPr marL="325120" marR="213995" indent="-313055" defTabSz="914400">
              <a:lnSpc>
                <a:spcPct val="90000"/>
              </a:lnSpc>
              <a:buFont typeface="Tahoma"/>
              <a:buChar char="●"/>
              <a:tabLst>
                <a:tab pos="325120" algn="l"/>
                <a:tab pos="325755" algn="l"/>
              </a:tabLst>
            </a:pPr>
            <a:endParaRPr lang="en-US" sz="900" dirty="0">
              <a:solidFill>
                <a:srgbClr val="000000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B614201-C533-8BE1-7460-8A1985156029}"/>
              </a:ext>
            </a:extLst>
          </p:cNvPr>
          <p:cNvSpPr txBox="1"/>
          <p:nvPr/>
        </p:nvSpPr>
        <p:spPr>
          <a:xfrm>
            <a:off x="8556994" y="0"/>
            <a:ext cx="586985" cy="51435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8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ro dipinto con una freccia e un bersaglio">
            <a:extLst>
              <a:ext uri="{FF2B5EF4-FFF2-40B4-BE49-F238E27FC236}">
                <a16:creationId xmlns:a16="http://schemas.microsoft.com/office/drawing/2014/main" id="{58E46E64-F705-81F3-4EEF-B5C62949A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0264" r="-1" b="11045"/>
          <a:stretch/>
        </p:blipFill>
        <p:spPr>
          <a:xfrm>
            <a:off x="0" y="22"/>
            <a:ext cx="9141694" cy="462913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AC557CF-84E2-9EFE-A1C7-B2E493F5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17826"/>
            <a:ext cx="7290054" cy="1124712"/>
          </a:xfrm>
        </p:spPr>
        <p:txBody>
          <a:bodyPr>
            <a:normAutofit/>
          </a:bodyPr>
          <a:lstStyle/>
          <a:p>
            <a:r>
              <a:rPr lang="it-IT" sz="5000" dirty="0">
                <a:solidFill>
                  <a:schemeClr val="tx1"/>
                </a:solidFill>
              </a:rPr>
              <a:t>OBIETTIVI DI VENDITA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5B3CB1-437F-5F66-18FD-C71277772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1200150"/>
            <a:ext cx="7290055" cy="3017520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tx1"/>
                </a:solidFill>
              </a:rPr>
              <a:t>ANNO 2025: 1,92 Mio</a:t>
            </a:r>
          </a:p>
          <a:p>
            <a:r>
              <a:rPr lang="it-IT" sz="2400" dirty="0">
                <a:solidFill>
                  <a:schemeClr val="tx1"/>
                </a:solidFill>
              </a:rPr>
              <a:t>ANNO 2026: </a:t>
            </a:r>
            <a:r>
              <a:rPr lang="it-IT" sz="2400" dirty="0"/>
              <a:t>4,42 Mio</a:t>
            </a:r>
            <a:endParaRPr lang="it-IT" sz="2400" dirty="0">
              <a:solidFill>
                <a:schemeClr val="tx1"/>
              </a:solidFill>
            </a:endParaRPr>
          </a:p>
          <a:p>
            <a:endParaRPr lang="it-IT" sz="2400" dirty="0">
              <a:solidFill>
                <a:schemeClr val="tx1"/>
              </a:solidFill>
            </a:endParaRPr>
          </a:p>
          <a:p>
            <a:r>
              <a:rPr lang="it-IT" sz="2400" dirty="0">
                <a:solidFill>
                  <a:schemeClr val="tx1"/>
                </a:solidFill>
              </a:rPr>
              <a:t>ANNO 2027: 7,9 Mio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BA5795-685D-C51A-B1AF-DD557BF926EF}"/>
              </a:ext>
            </a:extLst>
          </p:cNvPr>
          <p:cNvSpPr txBox="1"/>
          <p:nvPr/>
        </p:nvSpPr>
        <p:spPr>
          <a:xfrm>
            <a:off x="0" y="4629161"/>
            <a:ext cx="9144000" cy="5143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4052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382A0735-02D6-E940-25D5-F4CA795948C8}"/>
              </a:ext>
            </a:extLst>
          </p:cNvPr>
          <p:cNvSpPr txBox="1"/>
          <p:nvPr/>
        </p:nvSpPr>
        <p:spPr>
          <a:xfrm>
            <a:off x="2743200" y="455295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cap="all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Grazie</a:t>
            </a: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cap="all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per l’attenzione!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27864F-21A0-4CA2-A432-F72D8B8CBE8E}"/>
              </a:ext>
            </a:extLst>
          </p:cNvPr>
          <p:cNvSpPr txBox="1"/>
          <p:nvPr/>
        </p:nvSpPr>
        <p:spPr>
          <a:xfrm>
            <a:off x="9407" y="0"/>
            <a:ext cx="9144000" cy="15049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026" name="Picture 2" descr="analisi di settore cover">
            <a:extLst>
              <a:ext uri="{FF2B5EF4-FFF2-40B4-BE49-F238E27FC236}">
                <a16:creationId xmlns:a16="http://schemas.microsoft.com/office/drawing/2014/main" id="{15B4F816-56AC-DB9A-080C-2D6A7FEDF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38"/>
          <a:stretch/>
        </p:blipFill>
        <p:spPr bwMode="auto">
          <a:xfrm>
            <a:off x="-17282" y="150495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A6A1EB6-A758-2F4B-9D57-3867F754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0535"/>
            <a:ext cx="7290054" cy="112471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ANALISI DEL SETTORE</a:t>
            </a:r>
          </a:p>
        </p:txBody>
      </p: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5ECB1430-5CD1-470D-8F0F-7EDE4C790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281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40153"/>
              </p:ext>
            </p:extLst>
          </p:nvPr>
        </p:nvGraphicFramePr>
        <p:xfrm>
          <a:off x="914400" y="1504950"/>
          <a:ext cx="7664726" cy="31241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9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57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3837">
                <a:tc>
                  <a:txBody>
                    <a:bodyPr/>
                    <a:lstStyle/>
                    <a:p>
                      <a:pPr marL="271780" marR="264160" indent="121920" algn="ctr">
                        <a:lnSpc>
                          <a:spcPct val="101600"/>
                        </a:lnSpc>
                        <a:spcBef>
                          <a:spcPts val="625"/>
                        </a:spcBef>
                      </a:pPr>
                      <a:r>
                        <a:rPr sz="1200" spc="0" dirty="0">
                          <a:solidFill>
                            <a:srgbClr val="FCFCFC"/>
                          </a:solidFill>
                        </a:rPr>
                        <a:t>NAZIONI UE/ </a:t>
                      </a:r>
                      <a:r>
                        <a:rPr lang="it-IT" sz="1200" spc="0" dirty="0">
                          <a:solidFill>
                            <a:srgbClr val="FCFCFC"/>
                          </a:solidFill>
                        </a:rPr>
                        <a:t>S</a:t>
                      </a:r>
                      <a:r>
                        <a:rPr sz="1200" spc="0" dirty="0">
                          <a:solidFill>
                            <a:srgbClr val="FCFCFC"/>
                          </a:solidFill>
                        </a:rPr>
                        <a:t>EGMENTAZIONE</a:t>
                      </a:r>
                      <a:endParaRPr sz="12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793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lang="it-IT" sz="1600" b="1" spc="0" dirty="0">
                          <a:solidFill>
                            <a:srgbClr val="FCFCF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GERMANIA </a:t>
                      </a:r>
                      <a:r>
                        <a:rPr lang="it-IT" sz="2000" b="1" spc="0" dirty="0">
                          <a:solidFill>
                            <a:srgbClr val="FCFCF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🏆</a:t>
                      </a:r>
                      <a:endParaRPr sz="1600" b="1" spc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070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600" spc="0" dirty="0">
                          <a:solidFill>
                            <a:srgbClr val="FCFCFC"/>
                          </a:solidFill>
                        </a:rPr>
                        <a:t>FRANCIA</a:t>
                      </a:r>
                      <a:endParaRPr sz="16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2070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600" spc="0" dirty="0">
                          <a:solidFill>
                            <a:srgbClr val="FCFCFC"/>
                          </a:solidFill>
                        </a:rPr>
                        <a:t>SPAGNA</a:t>
                      </a:r>
                      <a:endParaRPr sz="1600" spc="0">
                        <a:latin typeface="Trebuchet MS"/>
                        <a:cs typeface="Trebuchet MS"/>
                      </a:endParaRPr>
                    </a:p>
                  </a:txBody>
                  <a:tcPr marL="0" marR="0" marT="2070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600" spc="0" dirty="0">
                          <a:solidFill>
                            <a:srgbClr val="FCFCFC"/>
                          </a:solidFill>
                        </a:rPr>
                        <a:t>PAE</a:t>
                      </a:r>
                      <a:r>
                        <a:rPr lang="it-IT" sz="1600" spc="0" dirty="0">
                          <a:solidFill>
                            <a:srgbClr val="FCFCFC"/>
                          </a:solidFill>
                        </a:rPr>
                        <a:t>S</a:t>
                      </a:r>
                      <a:r>
                        <a:rPr sz="1600" spc="0" dirty="0">
                          <a:solidFill>
                            <a:srgbClr val="FCFCFC"/>
                          </a:solidFill>
                        </a:rPr>
                        <a:t>I BA</a:t>
                      </a:r>
                      <a:r>
                        <a:rPr lang="it-IT" sz="1600" spc="0" dirty="0">
                          <a:solidFill>
                            <a:srgbClr val="FCFCFC"/>
                          </a:solidFill>
                        </a:rPr>
                        <a:t>SS</a:t>
                      </a:r>
                      <a:r>
                        <a:rPr sz="1600" spc="0" dirty="0">
                          <a:solidFill>
                            <a:srgbClr val="FCFCFC"/>
                          </a:solidFill>
                        </a:rPr>
                        <a:t>I</a:t>
                      </a:r>
                      <a:endParaRPr sz="1600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20701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0" dirty="0">
                          <a:solidFill>
                            <a:srgbClr val="FCFCFC"/>
                          </a:solidFill>
                        </a:rPr>
                        <a:t>POPOLAZIONE</a:t>
                      </a:r>
                      <a:endParaRPr sz="1400" b="1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84 </a:t>
                      </a:r>
                      <a:r>
                        <a:rPr sz="1100" spc="0" dirty="0" err="1">
                          <a:solidFill>
                            <a:srgbClr val="FCFCFC"/>
                          </a:solidFill>
                        </a:rPr>
                        <a:t>mln</a:t>
                      </a:r>
                      <a:r>
                        <a:rPr lang="it-IT" sz="1100" spc="0" dirty="0">
                          <a:solidFill>
                            <a:srgbClr val="FCFCFC"/>
                          </a:solidFill>
                        </a:rPr>
                        <a:t> </a:t>
                      </a:r>
                      <a:r>
                        <a:rPr lang="it-IT" sz="1600" spc="0" dirty="0">
                          <a:solidFill>
                            <a:srgbClr val="FCFCFC"/>
                          </a:solidFill>
                        </a:rPr>
                        <a:t>🥇</a:t>
                      </a:r>
                      <a:endParaRPr sz="1100" spc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spc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67 mln</a:t>
                      </a:r>
                      <a:endParaRPr sz="1100" spc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spc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47 mln</a:t>
                      </a:r>
                      <a:endParaRPr sz="1100" spc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spc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17 mln</a:t>
                      </a:r>
                      <a:endParaRPr sz="1100" spc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0" dirty="0">
                          <a:solidFill>
                            <a:srgbClr val="FCFCFC"/>
                          </a:solidFill>
                        </a:rPr>
                        <a:t>% </a:t>
                      </a:r>
                      <a:r>
                        <a:rPr lang="it-IT" sz="1400" b="1" spc="0" dirty="0">
                          <a:solidFill>
                            <a:srgbClr val="FCFCFC"/>
                          </a:solidFill>
                        </a:rPr>
                        <a:t>ALLUCE VALGO</a:t>
                      </a:r>
                      <a:endParaRPr sz="1400" b="1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1</a:t>
                      </a:r>
                      <a:r>
                        <a:rPr lang="it-IT" sz="1100" spc="0" dirty="0">
                          <a:solidFill>
                            <a:srgbClr val="FCFCFC"/>
                          </a:solidFill>
                        </a:rPr>
                        <a:t>2</a:t>
                      </a: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 %</a:t>
                      </a:r>
                      <a:r>
                        <a:rPr lang="it-IT" sz="1100" spc="0" dirty="0">
                          <a:solidFill>
                            <a:srgbClr val="FCFCFC"/>
                          </a:solidFill>
                        </a:rPr>
                        <a:t> </a:t>
                      </a: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FCF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🥇</a:t>
                      </a:r>
                      <a:endParaRPr sz="1100" spc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spc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spc="0" dirty="0">
                          <a:solidFill>
                            <a:srgbClr val="FCFCFC"/>
                          </a:solidFill>
                        </a:rPr>
                        <a:t>9</a:t>
                      </a: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 %</a:t>
                      </a:r>
                      <a:endParaRPr sz="1100" spc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spc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8 %</a:t>
                      </a:r>
                      <a:endParaRPr sz="1100" spc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spc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7 %</a:t>
                      </a:r>
                      <a:endParaRPr sz="1100" spc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400" b="1" spc="0" dirty="0">
                          <a:solidFill>
                            <a:srgbClr val="FCFCFC"/>
                          </a:solidFill>
                        </a:rPr>
                        <a:t>REDDITO PRO CAPITE</a:t>
                      </a:r>
                      <a:endParaRPr sz="1400" b="1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123189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€ </a:t>
                      </a:r>
                      <a:r>
                        <a:rPr lang="it-IT" sz="1100" spc="0" dirty="0">
                          <a:solidFill>
                            <a:srgbClr val="FCFCFC"/>
                          </a:solidFill>
                        </a:rPr>
                        <a:t>52</a:t>
                      </a: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.</a:t>
                      </a:r>
                      <a:r>
                        <a:rPr lang="it-IT" sz="1100" spc="0" dirty="0">
                          <a:solidFill>
                            <a:srgbClr val="FCFCFC"/>
                          </a:solidFill>
                        </a:rPr>
                        <a:t>234</a:t>
                      </a:r>
                      <a:endParaRPr sz="1100" spc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spc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€ </a:t>
                      </a:r>
                      <a:r>
                        <a:rPr lang="it-IT" sz="1100" spc="0" dirty="0">
                          <a:solidFill>
                            <a:srgbClr val="FCFCFC"/>
                          </a:solidFill>
                        </a:rPr>
                        <a:t>43</a:t>
                      </a: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.</a:t>
                      </a:r>
                      <a:r>
                        <a:rPr lang="it-IT" sz="1100" spc="0" dirty="0">
                          <a:solidFill>
                            <a:srgbClr val="FCFCFC"/>
                          </a:solidFill>
                        </a:rPr>
                        <a:t>658</a:t>
                      </a:r>
                      <a:endParaRPr sz="1100" spc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spc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€ </a:t>
                      </a:r>
                      <a:r>
                        <a:rPr lang="it-IT" sz="1100" spc="0" dirty="0">
                          <a:solidFill>
                            <a:srgbClr val="FCFCFC"/>
                          </a:solidFill>
                        </a:rPr>
                        <a:t>30</a:t>
                      </a: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.</a:t>
                      </a:r>
                      <a:r>
                        <a:rPr lang="it-IT" sz="1100" spc="0" dirty="0">
                          <a:solidFill>
                            <a:srgbClr val="FCFCFC"/>
                          </a:solidFill>
                        </a:rPr>
                        <a:t>1</a:t>
                      </a: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0</a:t>
                      </a:r>
                      <a:r>
                        <a:rPr lang="it-IT" sz="1100" spc="0" dirty="0">
                          <a:solidFill>
                            <a:srgbClr val="FCFCFC"/>
                          </a:solidFill>
                        </a:rPr>
                        <a:t>3</a:t>
                      </a:r>
                      <a:endParaRPr sz="1100" spc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spc="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€ </a:t>
                      </a:r>
                      <a:r>
                        <a:rPr lang="it-IT" sz="1100" spc="0" dirty="0">
                          <a:solidFill>
                            <a:srgbClr val="FCFCFC"/>
                          </a:solidFill>
                        </a:rPr>
                        <a:t>54,767 </a:t>
                      </a: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FCF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🥇</a:t>
                      </a:r>
                      <a:endParaRPr sz="1100" spc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520">
                <a:tc>
                  <a:txBody>
                    <a:bodyPr/>
                    <a:lstStyle/>
                    <a:p>
                      <a:pPr marL="422275" marR="239395" indent="-17462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it-IT" sz="1400" b="1" spc="0" dirty="0">
                          <a:solidFill>
                            <a:srgbClr val="FCFCFC"/>
                          </a:solidFill>
                        </a:rPr>
                        <a:t>S</a:t>
                      </a:r>
                      <a:r>
                        <a:rPr sz="1400" b="1" spc="0" dirty="0">
                          <a:solidFill>
                            <a:srgbClr val="FCFCFC"/>
                          </a:solidFill>
                        </a:rPr>
                        <a:t>PESA</a:t>
                      </a:r>
                      <a:r>
                        <a:rPr lang="it-IT" sz="1400" b="1" spc="0" dirty="0">
                          <a:solidFill>
                            <a:srgbClr val="FCFCFC"/>
                          </a:solidFill>
                        </a:rPr>
                        <a:t> </a:t>
                      </a:r>
                      <a:r>
                        <a:rPr sz="1400" b="1" spc="0" dirty="0">
                          <a:solidFill>
                            <a:srgbClr val="FCFCFC"/>
                          </a:solidFill>
                        </a:rPr>
                        <a:t>SANITARI</a:t>
                      </a:r>
                      <a:r>
                        <a:rPr lang="it-IT" sz="1400" b="1" spc="0" dirty="0">
                          <a:solidFill>
                            <a:srgbClr val="FCFCFC"/>
                          </a:solidFill>
                        </a:rPr>
                        <a:t>A </a:t>
                      </a:r>
                      <a:r>
                        <a:rPr sz="1400" b="1" spc="0" dirty="0">
                          <a:solidFill>
                            <a:srgbClr val="FCFCFC"/>
                          </a:solidFill>
                        </a:rPr>
                        <a:t>PRO</a:t>
                      </a:r>
                      <a:r>
                        <a:rPr lang="it-IT" sz="1400" b="1" spc="0" dirty="0">
                          <a:solidFill>
                            <a:srgbClr val="FCFCFC"/>
                          </a:solidFill>
                        </a:rPr>
                        <a:t> </a:t>
                      </a:r>
                      <a:r>
                        <a:rPr sz="1400" b="1" spc="0" dirty="0">
                          <a:solidFill>
                            <a:srgbClr val="FCFCFC"/>
                          </a:solidFill>
                        </a:rPr>
                        <a:t>CAPITE</a:t>
                      </a:r>
                      <a:endParaRPr sz="1400" b="1" spc="0" dirty="0">
                        <a:latin typeface="Trebuchet MS"/>
                        <a:cs typeface="Trebuchet MS"/>
                      </a:endParaRPr>
                    </a:p>
                  </a:txBody>
                  <a:tcPr marL="0" marR="0" marT="793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€ 4.704</a:t>
                      </a:r>
                      <a:r>
                        <a:rPr lang="it-IT" sz="1100" spc="0" dirty="0">
                          <a:solidFill>
                            <a:srgbClr val="FCFCFC"/>
                          </a:solidFill>
                        </a:rPr>
                        <a:t> </a:t>
                      </a:r>
                      <a:r>
                        <a:rPr kumimoji="0" lang="it-IT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CFCF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🥇</a:t>
                      </a:r>
                      <a:endParaRPr sz="1100" spc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"/>
                        </a:spcBef>
                      </a:pPr>
                      <a:endParaRPr sz="1650" spc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€ 3.899</a:t>
                      </a:r>
                      <a:endParaRPr sz="1100" spc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"/>
                        </a:spcBef>
                      </a:pPr>
                      <a:endParaRPr sz="1650" spc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€ 2.753</a:t>
                      </a:r>
                      <a:endParaRPr sz="1100" spc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"/>
                        </a:spcBef>
                      </a:pPr>
                      <a:endParaRPr sz="1650" spc="0" dirty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1100" spc="0" dirty="0">
                          <a:solidFill>
                            <a:srgbClr val="FCFCFC"/>
                          </a:solidFill>
                        </a:rPr>
                        <a:t>€ 4.564</a:t>
                      </a:r>
                      <a:endParaRPr sz="1100" spc="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C10CBFFD-63CD-ECA3-8A7F-848CF6D3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"/>
            <a:ext cx="7290054" cy="112471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GRIGLIA DI SEGMENTAZIONE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A4C21DC8-FD62-C948-34C2-F971CC1F2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0"/>
            <a:ext cx="8686800" cy="5143500"/>
          </a:xfrm>
          <a:prstGeom prst="rect">
            <a:avLst/>
          </a:prstGeom>
        </p:spPr>
      </p:pic>
      <p:sp>
        <p:nvSpPr>
          <p:cNvPr id="13" name="Titolo 12">
            <a:extLst>
              <a:ext uri="{FF2B5EF4-FFF2-40B4-BE49-F238E27FC236}">
                <a16:creationId xmlns:a16="http://schemas.microsoft.com/office/drawing/2014/main" id="{974EF51C-E04F-F0F5-7FFD-F9748092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4894"/>
            <a:ext cx="7290054" cy="1124712"/>
          </a:xfrm>
        </p:spPr>
        <p:txBody>
          <a:bodyPr>
            <a:normAutofit/>
          </a:bodyPr>
          <a:lstStyle/>
          <a:p>
            <a:r>
              <a:rPr lang="it-IT" spc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AZIENDA</a:t>
            </a:r>
            <a:endParaRPr lang="it-IT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05FD29E8-FC9F-5679-D2B5-82FA97F85CA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1714500"/>
            <a:ext cx="7162801" cy="3017520"/>
          </a:xfrm>
          <a:prstGeom prst="rect">
            <a:avLst/>
          </a:prstGeom>
        </p:spPr>
        <p:txBody>
          <a:bodyPr vert="horz" lIns="0" tIns="10795" rIns="0" bIns="0" rtlCol="0">
            <a:normAutofit/>
          </a:bodyPr>
          <a:lstStyle/>
          <a:p>
            <a:pPr marL="9525" marR="5080" indent="0" algn="ctr">
              <a:spcBef>
                <a:spcPts val="85"/>
              </a:spcBef>
              <a:buNone/>
            </a:pPr>
            <a:r>
              <a:rPr lang="it-IT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OPTIMA MOLLITER è un’azienda italiana che dal 2002</a:t>
            </a:r>
            <a:r>
              <a:rPr lang="it-IT" sz="1600" spc="1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spc="-46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spc="18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è</a:t>
            </a:r>
            <a:r>
              <a:rPr lang="it-IT" sz="1600" spc="-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spc="23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</a:t>
            </a:r>
            <a:r>
              <a:rPr lang="it-IT" sz="1600" spc="-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spc="16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</a:t>
            </a:r>
            <a:r>
              <a:rPr lang="it-IT" sz="1600" spc="-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spc="204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aziende</a:t>
            </a:r>
            <a:r>
              <a:rPr lang="it-IT" sz="1600" spc="-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spc="2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leader</a:t>
            </a:r>
            <a:r>
              <a:rPr lang="it-IT" sz="1600" spc="19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nella produzione e vendita </a:t>
            </a:r>
            <a:r>
              <a:rPr lang="it-IT" sz="1600" spc="204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 </a:t>
            </a:r>
            <a:r>
              <a:rPr lang="it-IT" sz="1600" spc="19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calzature </a:t>
            </a:r>
            <a:r>
              <a:rPr lang="it-IT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u="sng" spc="21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medical</a:t>
            </a:r>
            <a:r>
              <a:rPr lang="it-IT" sz="1600" u="sng" spc="2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device </a:t>
            </a:r>
            <a:r>
              <a:rPr lang="it-IT" sz="1600" spc="2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dedicate alle problematiche del piede.</a:t>
            </a:r>
          </a:p>
          <a:p>
            <a:pPr marL="9525" marR="5080" indent="0" algn="ctr">
              <a:spcBef>
                <a:spcPts val="85"/>
              </a:spcBef>
              <a:buNone/>
            </a:pPr>
            <a:endParaRPr lang="it-IT" sz="1600" spc="21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525" marR="5080" indent="0" algn="ctr">
              <a:spcBef>
                <a:spcPts val="85"/>
              </a:spcBef>
              <a:buNone/>
            </a:pPr>
            <a:r>
              <a:rPr lang="it-IT" sz="1600" spc="2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produzione e i laboratori di ricerca e sviluppo si trovano nella</a:t>
            </a:r>
            <a:r>
              <a:rPr lang="it-IT" sz="1600" spc="17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sede di Civitanova Marche </a:t>
            </a:r>
            <a:r>
              <a:rPr lang="it-IT" sz="1600" spc="229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dove </a:t>
            </a:r>
            <a:r>
              <a:rPr lang="it-IT" sz="1600" spc="-46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spc="23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lavorano </a:t>
            </a:r>
            <a:r>
              <a:rPr lang="it-IT" sz="1600" spc="2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24 </a:t>
            </a:r>
            <a:r>
              <a:rPr lang="it-IT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dipendenti.</a:t>
            </a:r>
          </a:p>
          <a:p>
            <a:pPr marL="9525" marR="5080" indent="0" algn="ctr">
              <a:spcBef>
                <a:spcPts val="85"/>
              </a:spcBef>
              <a:buNone/>
            </a:pPr>
            <a:r>
              <a:rPr lang="it-IT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9525" marR="5080" indent="0" algn="ctr">
              <a:spcBef>
                <a:spcPts val="85"/>
              </a:spcBef>
              <a:buNone/>
            </a:pPr>
            <a:r>
              <a:rPr lang="it-IT" sz="16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 </a:t>
            </a:r>
            <a:r>
              <a:rPr lang="it-IT" sz="1600" spc="21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fatturato </a:t>
            </a:r>
            <a:r>
              <a:rPr lang="it-IT" sz="1600" spc="2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spc="2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dichiarato nel  </a:t>
            </a:r>
            <a:r>
              <a:rPr lang="it-IT" sz="1600" spc="19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bilancio </a:t>
            </a:r>
            <a:r>
              <a:rPr lang="it-IT" sz="1600" spc="18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2023 è </a:t>
            </a:r>
            <a:r>
              <a:rPr lang="it-IT" sz="1600" spc="2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 </a:t>
            </a:r>
            <a:r>
              <a:rPr lang="it-IT" sz="1600" spc="1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circa 4,9 milioni di euro</a:t>
            </a:r>
            <a:r>
              <a:rPr lang="it-IT" sz="1600" spc="19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 equiva</a:t>
            </a:r>
            <a:r>
              <a:rPr lang="it-IT" sz="1600" spc="13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lente al </a:t>
            </a:r>
            <a:r>
              <a:rPr lang="it-IT" sz="1600" spc="30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28% </a:t>
            </a:r>
            <a:r>
              <a:rPr lang="it-IT" sz="1600" spc="204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della </a:t>
            </a:r>
            <a:r>
              <a:rPr lang="it-IT" sz="1600" spc="2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spc="24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quota</a:t>
            </a:r>
            <a:r>
              <a:rPr lang="it-IT" sz="1600" spc="-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spc="21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</a:t>
            </a:r>
            <a:r>
              <a:rPr lang="it-IT" sz="1600" spc="-1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spc="22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mercato</a:t>
            </a:r>
            <a:r>
              <a:rPr lang="it-IT" sz="1600" spc="-15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spc="204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Italiana.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5A3C9F6-C992-9FA6-EE76-EA0068424F69}"/>
              </a:ext>
            </a:extLst>
          </p:cNvPr>
          <p:cNvSpPr txBox="1"/>
          <p:nvPr/>
        </p:nvSpPr>
        <p:spPr>
          <a:xfrm>
            <a:off x="8305800" y="0"/>
            <a:ext cx="838200" cy="51435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939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giocattolo, cartone animato&#10;&#10;Descrizione generata automaticamente">
            <a:extLst>
              <a:ext uri="{FF2B5EF4-FFF2-40B4-BE49-F238E27FC236}">
                <a16:creationId xmlns:a16="http://schemas.microsoft.com/office/drawing/2014/main" id="{2ACA8ACA-3EC4-F969-0DBA-93867DF43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-28015"/>
            <a:ext cx="4191000" cy="381896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3197972-E6DC-81AC-CCFA-EDCB35AF4A9F}"/>
              </a:ext>
            </a:extLst>
          </p:cNvPr>
          <p:cNvSpPr txBox="1"/>
          <p:nvPr/>
        </p:nvSpPr>
        <p:spPr>
          <a:xfrm>
            <a:off x="0" y="4629161"/>
            <a:ext cx="9144000" cy="5143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657350"/>
            <a:ext cx="4572000" cy="270971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309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tabLst>
                <a:tab pos="332740" algn="l"/>
                <a:tab pos="333375" algn="l"/>
              </a:tabLst>
            </a:pPr>
            <a:r>
              <a:rPr lang="it-IT" sz="1200" spc="125" dirty="0">
                <a:solidFill>
                  <a:srgbClr val="112349"/>
                </a:solidFill>
                <a:latin typeface="Microsoft Sans Serif"/>
                <a:cs typeface="Microsoft Sans Serif"/>
              </a:rPr>
              <a:t>Reddito</a:t>
            </a:r>
            <a:r>
              <a:rPr lang="it-IT" sz="1200" spc="-2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lang="it-IT" sz="1200" spc="105" dirty="0">
                <a:solidFill>
                  <a:srgbClr val="112349"/>
                </a:solidFill>
                <a:latin typeface="Microsoft Sans Serif"/>
                <a:cs typeface="Microsoft Sans Serif"/>
              </a:rPr>
              <a:t>Pro</a:t>
            </a:r>
            <a:r>
              <a:rPr lang="it-IT" sz="1200" spc="-2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lang="it-IT" sz="1200" spc="130" dirty="0">
                <a:solidFill>
                  <a:srgbClr val="112349"/>
                </a:solidFill>
                <a:latin typeface="Microsoft Sans Serif"/>
                <a:cs typeface="Microsoft Sans Serif"/>
              </a:rPr>
              <a:t>Capite €</a:t>
            </a:r>
            <a:r>
              <a:rPr lang="it-IT" sz="1200" spc="-2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lang="it-IT" sz="1200" spc="490" dirty="0">
                <a:solidFill>
                  <a:srgbClr val="112349"/>
                </a:solidFill>
                <a:latin typeface="Microsoft Sans Serif"/>
                <a:cs typeface="Microsoft Sans Serif"/>
              </a:rPr>
              <a:t>52.234 </a:t>
            </a:r>
          </a:p>
          <a:p>
            <a:pPr marL="332740" indent="-320675">
              <a:lnSpc>
                <a:spcPct val="100000"/>
              </a:lnSpc>
              <a:spcBef>
                <a:spcPts val="309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tabLst>
                <a:tab pos="332740" algn="l"/>
                <a:tab pos="333375" algn="l"/>
              </a:tabLst>
            </a:pPr>
            <a:r>
              <a:rPr lang="it-IT" sz="1200" spc="155" dirty="0">
                <a:solidFill>
                  <a:srgbClr val="112349"/>
                </a:solidFill>
                <a:latin typeface="Microsoft Sans Serif"/>
                <a:cs typeface="Microsoft Sans Serif"/>
              </a:rPr>
              <a:t>Numero</a:t>
            </a:r>
            <a:r>
              <a:rPr lang="it-IT" sz="1200" spc="-2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lang="it-IT" sz="1200" spc="135" dirty="0">
                <a:solidFill>
                  <a:srgbClr val="112349"/>
                </a:solidFill>
                <a:latin typeface="Microsoft Sans Serif"/>
                <a:cs typeface="Microsoft Sans Serif"/>
              </a:rPr>
              <a:t>Abitanti:</a:t>
            </a:r>
            <a:r>
              <a:rPr lang="it-IT" sz="1200" spc="204" dirty="0">
                <a:solidFill>
                  <a:srgbClr val="112349"/>
                </a:solidFill>
                <a:latin typeface="Microsoft Sans Serif"/>
                <a:cs typeface="Microsoft Sans Serif"/>
              </a:rPr>
              <a:t>83,2 milioni</a:t>
            </a:r>
          </a:p>
          <a:p>
            <a:pPr marL="183515" indent="-171450">
              <a:lnSpc>
                <a:spcPct val="100000"/>
              </a:lnSpc>
              <a:spcBef>
                <a:spcPts val="209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tabLst>
                <a:tab pos="332740" algn="l"/>
                <a:tab pos="333375" algn="l"/>
              </a:tabLst>
            </a:pPr>
            <a:r>
              <a:rPr lang="it-IT" sz="1200" spc="120" dirty="0">
                <a:solidFill>
                  <a:srgbClr val="112349"/>
                </a:solidFill>
                <a:latin typeface="Microsoft Sans Serif"/>
                <a:cs typeface="Microsoft Sans Serif"/>
              </a:rPr>
              <a:t>  </a:t>
            </a:r>
            <a:r>
              <a:rPr sz="1200" spc="120" dirty="0" err="1">
                <a:solidFill>
                  <a:srgbClr val="112349"/>
                </a:solidFill>
                <a:latin typeface="Microsoft Sans Serif"/>
                <a:cs typeface="Microsoft Sans Serif"/>
              </a:rPr>
              <a:t>Incidenza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lang="it-IT" sz="1200" spc="135" dirty="0">
                <a:solidFill>
                  <a:srgbClr val="112349"/>
                </a:solidFill>
                <a:latin typeface="Microsoft Sans Serif"/>
                <a:cs typeface="Microsoft Sans Serif"/>
              </a:rPr>
              <a:t>alluce valgo</a:t>
            </a:r>
            <a:r>
              <a:rPr sz="1200" spc="110" dirty="0">
                <a:solidFill>
                  <a:srgbClr val="112349"/>
                </a:solidFill>
                <a:latin typeface="Microsoft Sans Serif"/>
                <a:cs typeface="Microsoft Sans Serif"/>
              </a:rPr>
              <a:t>:</a:t>
            </a:r>
            <a:r>
              <a:rPr sz="1200" spc="100" dirty="0">
                <a:solidFill>
                  <a:srgbClr val="112349"/>
                </a:solidFill>
                <a:latin typeface="Microsoft Sans Serif"/>
                <a:cs typeface="Microsoft Sans Serif"/>
              </a:rPr>
              <a:t>1</a:t>
            </a:r>
            <a:r>
              <a:rPr lang="it-IT" sz="1200" spc="100" dirty="0">
                <a:solidFill>
                  <a:srgbClr val="112349"/>
                </a:solidFill>
                <a:latin typeface="Microsoft Sans Serif"/>
                <a:cs typeface="Microsoft Sans Serif"/>
              </a:rPr>
              <a:t>2</a:t>
            </a:r>
            <a:r>
              <a:rPr sz="1200" spc="100" dirty="0">
                <a:solidFill>
                  <a:srgbClr val="112349"/>
                </a:solidFill>
                <a:latin typeface="Microsoft Sans Serif"/>
                <a:cs typeface="Microsoft Sans Serif"/>
              </a:rPr>
              <a:t>%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14" dirty="0">
                <a:solidFill>
                  <a:srgbClr val="112349"/>
                </a:solidFill>
                <a:latin typeface="Microsoft Sans Serif"/>
                <a:cs typeface="Microsoft Sans Serif"/>
              </a:rPr>
              <a:t>Pop.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45" dirty="0" err="1">
                <a:solidFill>
                  <a:srgbClr val="112349"/>
                </a:solidFill>
                <a:latin typeface="Microsoft Sans Serif"/>
                <a:cs typeface="Microsoft Sans Serif"/>
              </a:rPr>
              <a:t>Adulta</a:t>
            </a:r>
            <a:endParaRPr lang="it-IT" sz="1200" spc="145" dirty="0">
              <a:solidFill>
                <a:srgbClr val="112349"/>
              </a:solidFill>
              <a:latin typeface="Microsoft Sans Serif"/>
              <a:cs typeface="Microsoft Sans Serif"/>
            </a:endParaRPr>
          </a:p>
          <a:p>
            <a:pPr marL="183515" indent="-171450">
              <a:lnSpc>
                <a:spcPct val="100000"/>
              </a:lnSpc>
              <a:spcBef>
                <a:spcPts val="209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tabLst>
                <a:tab pos="332740" algn="l"/>
                <a:tab pos="333375" algn="l"/>
              </a:tabLst>
            </a:pPr>
            <a:r>
              <a:rPr lang="it-IT" sz="1200" spc="114" dirty="0">
                <a:solidFill>
                  <a:srgbClr val="112349"/>
                </a:solidFill>
                <a:latin typeface="Microsoft Sans Serif"/>
                <a:cs typeface="Microsoft Sans Serif"/>
              </a:rPr>
              <a:t>  </a:t>
            </a:r>
            <a:r>
              <a:rPr sz="1200" spc="114" dirty="0">
                <a:solidFill>
                  <a:srgbClr val="112349"/>
                </a:solidFill>
                <a:latin typeface="Microsoft Sans Serif"/>
                <a:cs typeface="Microsoft Sans Serif"/>
              </a:rPr>
              <a:t>Tempi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65" dirty="0">
                <a:solidFill>
                  <a:srgbClr val="112349"/>
                </a:solidFill>
                <a:latin typeface="Microsoft Sans Serif"/>
                <a:cs typeface="Microsoft Sans Serif"/>
              </a:rPr>
              <a:t>Medi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45" dirty="0" err="1">
                <a:solidFill>
                  <a:srgbClr val="112349"/>
                </a:solidFill>
                <a:latin typeface="Microsoft Sans Serif"/>
                <a:cs typeface="Microsoft Sans Serif"/>
              </a:rPr>
              <a:t>Pagamento</a:t>
            </a:r>
            <a:r>
              <a:rPr sz="1200" spc="110" dirty="0">
                <a:solidFill>
                  <a:srgbClr val="112349"/>
                </a:solidFill>
                <a:latin typeface="Microsoft Sans Serif"/>
                <a:cs typeface="Microsoft Sans Serif"/>
              </a:rPr>
              <a:t>:</a:t>
            </a:r>
            <a:r>
              <a:rPr lang="it-IT"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lang="it-IT" sz="1200" spc="160" dirty="0">
                <a:solidFill>
                  <a:srgbClr val="112349"/>
                </a:solidFill>
                <a:latin typeface="Microsoft Sans Serif"/>
                <a:cs typeface="Microsoft Sans Serif"/>
              </a:rPr>
              <a:t>27,7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95" dirty="0">
                <a:solidFill>
                  <a:srgbClr val="112349"/>
                </a:solidFill>
                <a:latin typeface="Microsoft Sans Serif"/>
                <a:cs typeface="Microsoft Sans Serif"/>
              </a:rPr>
              <a:t>gg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45" dirty="0">
                <a:solidFill>
                  <a:srgbClr val="112349"/>
                </a:solidFill>
                <a:latin typeface="Microsoft Sans Serif"/>
                <a:cs typeface="Microsoft Sans Serif"/>
              </a:rPr>
              <a:t>(Media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40" dirty="0">
                <a:solidFill>
                  <a:srgbClr val="112349"/>
                </a:solidFill>
                <a:latin typeface="Microsoft Sans Serif"/>
                <a:cs typeface="Microsoft Sans Serif"/>
              </a:rPr>
              <a:t>UE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lang="it-IT" sz="1200" spc="160" dirty="0">
                <a:solidFill>
                  <a:srgbClr val="112349"/>
                </a:solidFill>
                <a:latin typeface="Microsoft Sans Serif"/>
                <a:cs typeface="Microsoft Sans Serif"/>
              </a:rPr>
              <a:t>57)</a:t>
            </a:r>
          </a:p>
          <a:p>
            <a:pPr marL="183515" indent="-171450">
              <a:lnSpc>
                <a:spcPct val="100000"/>
              </a:lnSpc>
              <a:spcBef>
                <a:spcPts val="209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tabLst>
                <a:tab pos="332740" algn="l"/>
                <a:tab pos="333375" algn="l"/>
              </a:tabLst>
            </a:pPr>
            <a:r>
              <a:rPr lang="it-IT" sz="1200" spc="95" dirty="0">
                <a:solidFill>
                  <a:srgbClr val="112349"/>
                </a:solidFill>
                <a:latin typeface="Microsoft Sans Serif"/>
                <a:cs typeface="Microsoft Sans Serif"/>
              </a:rPr>
              <a:t>  </a:t>
            </a:r>
            <a:r>
              <a:rPr sz="1200" spc="95" dirty="0" err="1">
                <a:solidFill>
                  <a:srgbClr val="112349"/>
                </a:solidFill>
                <a:latin typeface="Microsoft Sans Serif"/>
                <a:cs typeface="Microsoft Sans Serif"/>
              </a:rPr>
              <a:t>Risoluzione</a:t>
            </a:r>
            <a:r>
              <a:rPr sz="1200" spc="-3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14" dirty="0">
                <a:solidFill>
                  <a:srgbClr val="112349"/>
                </a:solidFill>
                <a:latin typeface="Microsoft Sans Serif"/>
                <a:cs typeface="Microsoft Sans Serif"/>
              </a:rPr>
              <a:t>Controversie</a:t>
            </a:r>
            <a:r>
              <a:rPr sz="1200" spc="-2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30" dirty="0">
                <a:solidFill>
                  <a:srgbClr val="112349"/>
                </a:solidFill>
                <a:latin typeface="Microsoft Sans Serif"/>
                <a:cs typeface="Microsoft Sans Serif"/>
              </a:rPr>
              <a:t>Contrattuali</a:t>
            </a:r>
            <a:r>
              <a:rPr sz="1200" spc="-2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10" dirty="0">
                <a:solidFill>
                  <a:srgbClr val="112349"/>
                </a:solidFill>
                <a:latin typeface="Microsoft Sans Serif"/>
                <a:cs typeface="Microsoft Sans Serif"/>
              </a:rPr>
              <a:t>: </a:t>
            </a:r>
            <a:r>
              <a:rPr lang="it-IT" sz="1200" spc="110" dirty="0">
                <a:solidFill>
                  <a:srgbClr val="112349"/>
                </a:solidFill>
                <a:latin typeface="Microsoft Sans Serif"/>
                <a:cs typeface="Microsoft Sans Serif"/>
              </a:rPr>
              <a:t>13° posto  del ranking con g</a:t>
            </a:r>
            <a:r>
              <a:rPr sz="1200" spc="130" dirty="0" err="1">
                <a:solidFill>
                  <a:srgbClr val="112349"/>
                </a:solidFill>
                <a:latin typeface="Microsoft Sans Serif"/>
                <a:cs typeface="Microsoft Sans Serif"/>
              </a:rPr>
              <a:t>iorni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65" dirty="0">
                <a:solidFill>
                  <a:srgbClr val="112349"/>
                </a:solidFill>
                <a:latin typeface="Microsoft Sans Serif"/>
                <a:cs typeface="Microsoft Sans Serif"/>
              </a:rPr>
              <a:t>Medi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80" dirty="0">
                <a:solidFill>
                  <a:srgbClr val="112349"/>
                </a:solidFill>
                <a:latin typeface="Microsoft Sans Serif"/>
                <a:cs typeface="Microsoft Sans Serif"/>
              </a:rPr>
              <a:t>499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440" dirty="0">
                <a:solidFill>
                  <a:srgbClr val="112349"/>
                </a:solidFill>
                <a:latin typeface="Microsoft Sans Serif"/>
                <a:cs typeface="Microsoft Sans Serif"/>
              </a:rPr>
              <a:t>–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05" dirty="0">
                <a:solidFill>
                  <a:srgbClr val="112349"/>
                </a:solidFill>
                <a:latin typeface="Microsoft Sans Serif"/>
                <a:cs typeface="Microsoft Sans Serif"/>
              </a:rPr>
              <a:t>Costo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65" dirty="0">
                <a:solidFill>
                  <a:srgbClr val="112349"/>
                </a:solidFill>
                <a:latin typeface="Microsoft Sans Serif"/>
                <a:cs typeface="Microsoft Sans Serif"/>
              </a:rPr>
              <a:t>Medio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75" dirty="0">
                <a:solidFill>
                  <a:srgbClr val="112349"/>
                </a:solidFill>
                <a:latin typeface="Microsoft Sans Serif"/>
                <a:cs typeface="Microsoft Sans Serif"/>
              </a:rPr>
              <a:t>14,</a:t>
            </a:r>
            <a:r>
              <a:rPr lang="it-IT" sz="1200" spc="75" dirty="0">
                <a:solidFill>
                  <a:srgbClr val="112349"/>
                </a:solidFill>
                <a:latin typeface="Microsoft Sans Serif"/>
                <a:cs typeface="Microsoft Sans Serif"/>
              </a:rPr>
              <a:t>5</a:t>
            </a:r>
            <a:r>
              <a:rPr sz="1200" spc="75" dirty="0">
                <a:solidFill>
                  <a:srgbClr val="112349"/>
                </a:solidFill>
                <a:latin typeface="Microsoft Sans Serif"/>
                <a:cs typeface="Microsoft Sans Serif"/>
              </a:rPr>
              <a:t>%</a:t>
            </a:r>
            <a:endParaRPr lang="it-IT" sz="1200" spc="75" dirty="0">
              <a:solidFill>
                <a:srgbClr val="112349"/>
              </a:solidFill>
              <a:latin typeface="Microsoft Sans Serif"/>
              <a:cs typeface="Microsoft Sans Serif"/>
            </a:endParaRPr>
          </a:p>
          <a:p>
            <a:pPr marL="183515" indent="-171450">
              <a:lnSpc>
                <a:spcPct val="100000"/>
              </a:lnSpc>
              <a:spcBef>
                <a:spcPts val="209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tabLst>
                <a:tab pos="332740" algn="l"/>
                <a:tab pos="333375" algn="l"/>
              </a:tabLst>
            </a:pPr>
            <a:r>
              <a:rPr lang="it-IT" sz="1200" spc="95" dirty="0">
                <a:solidFill>
                  <a:srgbClr val="112349"/>
                </a:solidFill>
                <a:latin typeface="Microsoft Sans Serif"/>
                <a:cs typeface="Microsoft Sans Serif"/>
              </a:rPr>
              <a:t>  </a:t>
            </a:r>
            <a:r>
              <a:rPr sz="1200" spc="95" dirty="0" err="1">
                <a:solidFill>
                  <a:srgbClr val="112349"/>
                </a:solidFill>
                <a:latin typeface="Microsoft Sans Serif"/>
                <a:cs typeface="Microsoft Sans Serif"/>
              </a:rPr>
              <a:t>Risoluzione</a:t>
            </a:r>
            <a:r>
              <a:rPr sz="1200" spc="-5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05" dirty="0" err="1">
                <a:solidFill>
                  <a:srgbClr val="112349"/>
                </a:solidFill>
                <a:latin typeface="Microsoft Sans Serif"/>
                <a:cs typeface="Microsoft Sans Serif"/>
              </a:rPr>
              <a:t>Insolvenze</a:t>
            </a:r>
            <a:r>
              <a:rPr sz="1200" spc="105" dirty="0">
                <a:solidFill>
                  <a:srgbClr val="112349"/>
                </a:solidFill>
                <a:latin typeface="Microsoft Sans Serif"/>
                <a:cs typeface="Microsoft Sans Serif"/>
              </a:rPr>
              <a:t>:</a:t>
            </a:r>
            <a:r>
              <a:rPr lang="it-IT" sz="1200" dirty="0">
                <a:latin typeface="Microsoft Sans Serif"/>
                <a:cs typeface="Microsoft Sans Serif"/>
              </a:rPr>
              <a:t> </a:t>
            </a:r>
            <a:r>
              <a:rPr sz="1200" spc="130" dirty="0">
                <a:solidFill>
                  <a:srgbClr val="112349"/>
                </a:solidFill>
                <a:latin typeface="Microsoft Sans Serif"/>
                <a:cs typeface="Microsoft Sans Serif"/>
              </a:rPr>
              <a:t>Tempo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65" dirty="0">
                <a:solidFill>
                  <a:srgbClr val="112349"/>
                </a:solidFill>
                <a:latin typeface="Microsoft Sans Serif"/>
                <a:cs typeface="Microsoft Sans Serif"/>
              </a:rPr>
              <a:t>Medio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35" dirty="0">
                <a:solidFill>
                  <a:srgbClr val="112349"/>
                </a:solidFill>
                <a:latin typeface="Microsoft Sans Serif"/>
                <a:cs typeface="Microsoft Sans Serif"/>
              </a:rPr>
              <a:t>1.2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25" dirty="0">
                <a:solidFill>
                  <a:srgbClr val="112349"/>
                </a:solidFill>
                <a:latin typeface="Microsoft Sans Serif"/>
                <a:cs typeface="Microsoft Sans Serif"/>
              </a:rPr>
              <a:t>Anni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229" dirty="0">
                <a:solidFill>
                  <a:srgbClr val="112349"/>
                </a:solidFill>
                <a:latin typeface="Microsoft Sans Serif"/>
                <a:cs typeface="Microsoft Sans Serif"/>
              </a:rPr>
              <a:t>-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05" dirty="0">
                <a:solidFill>
                  <a:srgbClr val="112349"/>
                </a:solidFill>
                <a:latin typeface="Microsoft Sans Serif"/>
                <a:cs typeface="Microsoft Sans Serif"/>
              </a:rPr>
              <a:t>Costo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65" dirty="0">
                <a:solidFill>
                  <a:srgbClr val="112349"/>
                </a:solidFill>
                <a:latin typeface="Microsoft Sans Serif"/>
                <a:cs typeface="Microsoft Sans Serif"/>
              </a:rPr>
              <a:t>Medio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85" dirty="0">
                <a:solidFill>
                  <a:srgbClr val="112349"/>
                </a:solidFill>
                <a:latin typeface="Microsoft Sans Serif"/>
                <a:cs typeface="Microsoft Sans Serif"/>
              </a:rPr>
              <a:t>8%</a:t>
            </a:r>
            <a:endParaRPr sz="1200" dirty="0">
              <a:latin typeface="Microsoft Sans Serif"/>
              <a:cs typeface="Microsoft Sans Serif"/>
            </a:endParaRPr>
          </a:p>
          <a:p>
            <a:pPr marL="183515" indent="-171450">
              <a:lnSpc>
                <a:spcPct val="100000"/>
              </a:lnSpc>
              <a:spcBef>
                <a:spcPts val="209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tabLst>
                <a:tab pos="332740" algn="l"/>
                <a:tab pos="333375" algn="l"/>
              </a:tabLst>
            </a:pPr>
            <a:r>
              <a:rPr lang="it-IT" sz="1200" spc="120" dirty="0">
                <a:solidFill>
                  <a:srgbClr val="112349"/>
                </a:solidFill>
                <a:latin typeface="Microsoft Sans Serif"/>
                <a:cs typeface="Microsoft Sans Serif"/>
              </a:rPr>
              <a:t>  </a:t>
            </a:r>
            <a:r>
              <a:rPr sz="1200" spc="120" dirty="0" err="1">
                <a:solidFill>
                  <a:srgbClr val="112349"/>
                </a:solidFill>
                <a:latin typeface="Microsoft Sans Serif"/>
                <a:cs typeface="Microsoft Sans Serif"/>
              </a:rPr>
              <a:t>Incidenza</a:t>
            </a:r>
            <a:r>
              <a:rPr sz="1200" spc="-3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05" dirty="0">
                <a:solidFill>
                  <a:srgbClr val="112349"/>
                </a:solidFill>
                <a:latin typeface="Microsoft Sans Serif"/>
                <a:cs typeface="Microsoft Sans Serif"/>
              </a:rPr>
              <a:t>Spesa</a:t>
            </a:r>
            <a:r>
              <a:rPr sz="1200" spc="-3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30" dirty="0">
                <a:solidFill>
                  <a:srgbClr val="112349"/>
                </a:solidFill>
                <a:latin typeface="Microsoft Sans Serif"/>
                <a:cs typeface="Microsoft Sans Serif"/>
              </a:rPr>
              <a:t>Sanitaria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05" dirty="0">
                <a:solidFill>
                  <a:srgbClr val="112349"/>
                </a:solidFill>
                <a:latin typeface="Microsoft Sans Serif"/>
                <a:cs typeface="Microsoft Sans Serif"/>
              </a:rPr>
              <a:t>Pro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25" dirty="0" err="1">
                <a:solidFill>
                  <a:srgbClr val="112349"/>
                </a:solidFill>
                <a:latin typeface="Microsoft Sans Serif"/>
                <a:cs typeface="Microsoft Sans Serif"/>
              </a:rPr>
              <a:t>Capite</a:t>
            </a:r>
            <a:r>
              <a:rPr sz="1200" spc="125" dirty="0">
                <a:solidFill>
                  <a:srgbClr val="112349"/>
                </a:solidFill>
                <a:latin typeface="Microsoft Sans Serif"/>
                <a:cs typeface="Microsoft Sans Serif"/>
              </a:rPr>
              <a:t>:</a:t>
            </a:r>
            <a:r>
              <a:rPr lang="it-IT" sz="1200" dirty="0">
                <a:latin typeface="Microsoft Sans Serif"/>
                <a:cs typeface="Microsoft Sans Serif"/>
              </a:rPr>
              <a:t> </a:t>
            </a:r>
            <a:r>
              <a:rPr lang="it-IT" sz="1200" spc="490" dirty="0">
                <a:solidFill>
                  <a:srgbClr val="112349"/>
                </a:solidFill>
                <a:latin typeface="Microsoft Sans Serif"/>
                <a:cs typeface="Microsoft Sans Serif"/>
              </a:rPr>
              <a:t>€</a:t>
            </a:r>
            <a:r>
              <a:rPr sz="1200" spc="-2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lang="it-IT" sz="1200" spc="245" dirty="0">
                <a:solidFill>
                  <a:srgbClr val="112349"/>
                </a:solidFill>
                <a:latin typeface="Microsoft Sans Serif"/>
                <a:cs typeface="Microsoft Sans Serif"/>
              </a:rPr>
              <a:t>5:905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45" dirty="0">
                <a:solidFill>
                  <a:srgbClr val="112349"/>
                </a:solidFill>
                <a:latin typeface="Microsoft Sans Serif"/>
                <a:cs typeface="Microsoft Sans Serif"/>
              </a:rPr>
              <a:t>(Media</a:t>
            </a:r>
            <a:r>
              <a:rPr sz="1200" spc="-2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40" dirty="0">
                <a:solidFill>
                  <a:srgbClr val="112349"/>
                </a:solidFill>
                <a:latin typeface="Microsoft Sans Serif"/>
                <a:cs typeface="Microsoft Sans Serif"/>
              </a:rPr>
              <a:t>UE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490" dirty="0">
                <a:solidFill>
                  <a:srgbClr val="112349"/>
                </a:solidFill>
                <a:latin typeface="Microsoft Sans Serif"/>
                <a:cs typeface="Microsoft Sans Serif"/>
              </a:rPr>
              <a:t>€</a:t>
            </a:r>
            <a:r>
              <a:rPr sz="1200" spc="-2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215" dirty="0">
                <a:solidFill>
                  <a:srgbClr val="112349"/>
                </a:solidFill>
                <a:latin typeface="Microsoft Sans Serif"/>
                <a:cs typeface="Microsoft Sans Serif"/>
              </a:rPr>
              <a:t>2600)</a:t>
            </a:r>
            <a:r>
              <a:rPr lang="it-IT"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11,7%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55" dirty="0">
                <a:solidFill>
                  <a:srgbClr val="112349"/>
                </a:solidFill>
                <a:latin typeface="Microsoft Sans Serif"/>
                <a:cs typeface="Microsoft Sans Serif"/>
              </a:rPr>
              <a:t>PIL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45" dirty="0">
                <a:solidFill>
                  <a:srgbClr val="112349"/>
                </a:solidFill>
                <a:latin typeface="Microsoft Sans Serif"/>
                <a:cs typeface="Microsoft Sans Serif"/>
              </a:rPr>
              <a:t>(Media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40" dirty="0">
                <a:solidFill>
                  <a:srgbClr val="112349"/>
                </a:solidFill>
                <a:latin typeface="Microsoft Sans Serif"/>
                <a:cs typeface="Microsoft Sans Serif"/>
              </a:rPr>
              <a:t>UE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40" dirty="0">
                <a:solidFill>
                  <a:srgbClr val="112349"/>
                </a:solidFill>
                <a:latin typeface="Microsoft Sans Serif"/>
                <a:cs typeface="Microsoft Sans Serif"/>
              </a:rPr>
              <a:t>8,3%,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30" dirty="0">
                <a:solidFill>
                  <a:srgbClr val="112349"/>
                </a:solidFill>
                <a:latin typeface="Microsoft Sans Serif"/>
                <a:cs typeface="Microsoft Sans Serif"/>
              </a:rPr>
              <a:t>Italia</a:t>
            </a:r>
            <a:r>
              <a:rPr sz="1200" spc="-1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20" dirty="0">
                <a:solidFill>
                  <a:srgbClr val="112349"/>
                </a:solidFill>
                <a:latin typeface="Microsoft Sans Serif"/>
                <a:cs typeface="Microsoft Sans Serif"/>
              </a:rPr>
              <a:t>8,7%)</a:t>
            </a:r>
            <a:endParaRPr sz="1200" dirty="0">
              <a:latin typeface="Microsoft Sans Serif"/>
              <a:cs typeface="Microsoft Sans Serif"/>
            </a:endParaRPr>
          </a:p>
          <a:p>
            <a:pPr marL="183515" indent="-171450">
              <a:lnSpc>
                <a:spcPct val="100000"/>
              </a:lnSpc>
              <a:spcBef>
                <a:spcPts val="209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tabLst>
                <a:tab pos="332740" algn="l"/>
                <a:tab pos="333375" algn="l"/>
              </a:tabLst>
            </a:pPr>
            <a:r>
              <a:rPr lang="it-IT" sz="1200" spc="110" dirty="0">
                <a:solidFill>
                  <a:srgbClr val="112349"/>
                </a:solidFill>
                <a:latin typeface="Microsoft Sans Serif"/>
                <a:cs typeface="Microsoft Sans Serif"/>
              </a:rPr>
              <a:t>  </a:t>
            </a:r>
            <a:r>
              <a:rPr sz="1200" spc="110" dirty="0">
                <a:solidFill>
                  <a:srgbClr val="112349"/>
                </a:solidFill>
                <a:latin typeface="Microsoft Sans Serif"/>
                <a:cs typeface="Microsoft Sans Serif"/>
              </a:rPr>
              <a:t>Forte</a:t>
            </a:r>
            <a:r>
              <a:rPr sz="1200" spc="-2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60" dirty="0">
                <a:solidFill>
                  <a:srgbClr val="112349"/>
                </a:solidFill>
                <a:latin typeface="Microsoft Sans Serif"/>
                <a:cs typeface="Microsoft Sans Serif"/>
              </a:rPr>
              <a:t>Appeal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35" dirty="0">
                <a:solidFill>
                  <a:srgbClr val="112349"/>
                </a:solidFill>
                <a:latin typeface="Microsoft Sans Serif"/>
                <a:cs typeface="Microsoft Sans Serif"/>
              </a:rPr>
              <a:t>del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90" dirty="0">
                <a:solidFill>
                  <a:srgbClr val="112349"/>
                </a:solidFill>
                <a:latin typeface="Microsoft Sans Serif"/>
                <a:cs typeface="Microsoft Sans Serif"/>
              </a:rPr>
              <a:t>Made</a:t>
            </a:r>
            <a:r>
              <a:rPr sz="1200" spc="-2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05" dirty="0">
                <a:solidFill>
                  <a:srgbClr val="112349"/>
                </a:solidFill>
                <a:latin typeface="Microsoft Sans Serif"/>
                <a:cs typeface="Microsoft Sans Serif"/>
              </a:rPr>
              <a:t>in</a:t>
            </a:r>
            <a:r>
              <a:rPr sz="1200" spc="-1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25" dirty="0">
                <a:solidFill>
                  <a:srgbClr val="112349"/>
                </a:solidFill>
                <a:latin typeface="Microsoft Sans Serif"/>
                <a:cs typeface="Microsoft Sans Serif"/>
              </a:rPr>
              <a:t>Italy</a:t>
            </a:r>
            <a:endParaRPr sz="1200" dirty="0">
              <a:latin typeface="Microsoft Sans Serif"/>
              <a:cs typeface="Microsoft Sans Serif"/>
            </a:endParaRPr>
          </a:p>
          <a:p>
            <a:pPr marL="183515" indent="-171450">
              <a:lnSpc>
                <a:spcPct val="100000"/>
              </a:lnSpc>
              <a:spcBef>
                <a:spcPts val="209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tabLst>
                <a:tab pos="332740" algn="l"/>
                <a:tab pos="333375" algn="l"/>
              </a:tabLst>
            </a:pPr>
            <a:r>
              <a:rPr lang="it-IT" sz="1200" spc="135" dirty="0">
                <a:solidFill>
                  <a:srgbClr val="112349"/>
                </a:solidFill>
                <a:latin typeface="Microsoft Sans Serif"/>
                <a:cs typeface="Microsoft Sans Serif"/>
              </a:rPr>
              <a:t>  </a:t>
            </a:r>
            <a:r>
              <a:rPr sz="1200" spc="135" dirty="0" err="1">
                <a:solidFill>
                  <a:srgbClr val="112349"/>
                </a:solidFill>
                <a:latin typeface="Microsoft Sans Serif"/>
                <a:cs typeface="Microsoft Sans Serif"/>
              </a:rPr>
              <a:t>Prodotto</a:t>
            </a:r>
            <a:r>
              <a:rPr sz="1200" spc="-2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20" dirty="0">
                <a:solidFill>
                  <a:srgbClr val="112349"/>
                </a:solidFill>
                <a:latin typeface="Microsoft Sans Serif"/>
                <a:cs typeface="Microsoft Sans Serif"/>
              </a:rPr>
              <a:t>Rimborsabile</a:t>
            </a:r>
            <a:r>
              <a:rPr sz="1200" spc="-25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160" dirty="0">
                <a:solidFill>
                  <a:srgbClr val="112349"/>
                </a:solidFill>
                <a:latin typeface="Microsoft Sans Serif"/>
                <a:cs typeface="Microsoft Sans Serif"/>
              </a:rPr>
              <a:t>dal</a:t>
            </a:r>
            <a:r>
              <a:rPr sz="1200" spc="-50" dirty="0">
                <a:solidFill>
                  <a:srgbClr val="112349"/>
                </a:solidFill>
                <a:latin typeface="Microsoft Sans Serif"/>
                <a:cs typeface="Microsoft Sans Serif"/>
              </a:rPr>
              <a:t> </a:t>
            </a:r>
            <a:r>
              <a:rPr sz="1200" spc="65" dirty="0">
                <a:solidFill>
                  <a:srgbClr val="112349"/>
                </a:solidFill>
                <a:latin typeface="Microsoft Sans Serif"/>
                <a:cs typeface="Microsoft Sans Serif"/>
              </a:rPr>
              <a:t>SSN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1372" y="4696188"/>
            <a:ext cx="320102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45" dirty="0">
                <a:solidFill>
                  <a:schemeClr val="bg1"/>
                </a:solidFill>
                <a:latin typeface="Microsoft Sans Serif"/>
                <a:cs typeface="Microsoft Sans Serif"/>
              </a:rPr>
              <a:t>Fonti:</a:t>
            </a:r>
            <a:r>
              <a:rPr sz="700" spc="-5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700" spc="85" dirty="0">
                <a:solidFill>
                  <a:schemeClr val="bg1"/>
                </a:solidFill>
                <a:latin typeface="Microsoft Sans Serif"/>
                <a:cs typeface="Microsoft Sans Serif"/>
              </a:rPr>
              <a:t>World</a:t>
            </a:r>
            <a:r>
              <a:rPr sz="7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700" spc="50" dirty="0">
                <a:solidFill>
                  <a:schemeClr val="bg1"/>
                </a:solidFill>
                <a:latin typeface="Microsoft Sans Serif"/>
                <a:cs typeface="Microsoft Sans Serif"/>
              </a:rPr>
              <a:t>Economic</a:t>
            </a:r>
            <a:r>
              <a:rPr sz="7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700" spc="55" dirty="0">
                <a:solidFill>
                  <a:schemeClr val="bg1"/>
                </a:solidFill>
                <a:latin typeface="Microsoft Sans Serif"/>
                <a:cs typeface="Microsoft Sans Serif"/>
              </a:rPr>
              <a:t>Forum,</a:t>
            </a:r>
            <a:r>
              <a:rPr sz="7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700" spc="65" dirty="0">
                <a:solidFill>
                  <a:schemeClr val="bg1"/>
                </a:solidFill>
                <a:latin typeface="Microsoft Sans Serif"/>
                <a:cs typeface="Microsoft Sans Serif"/>
              </a:rPr>
              <a:t>Doing</a:t>
            </a:r>
            <a:r>
              <a:rPr sz="7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700" spc="20" dirty="0">
                <a:solidFill>
                  <a:schemeClr val="bg1"/>
                </a:solidFill>
                <a:latin typeface="Microsoft Sans Serif"/>
                <a:cs typeface="Microsoft Sans Serif"/>
              </a:rPr>
              <a:t>Business</a:t>
            </a:r>
            <a:r>
              <a:rPr sz="700" spc="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700" spc="55" dirty="0">
                <a:solidFill>
                  <a:schemeClr val="bg1"/>
                </a:solidFill>
                <a:latin typeface="Microsoft Sans Serif"/>
                <a:cs typeface="Microsoft Sans Serif"/>
              </a:rPr>
              <a:t>Report,</a:t>
            </a:r>
            <a:r>
              <a:rPr sz="70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700" spc="35" dirty="0">
                <a:solidFill>
                  <a:schemeClr val="bg1"/>
                </a:solidFill>
                <a:latin typeface="Microsoft Sans Serif"/>
                <a:cs typeface="Microsoft Sans Serif"/>
              </a:rPr>
              <a:t>OCSE</a:t>
            </a:r>
            <a:endParaRPr sz="7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6AB053AE-306D-448F-7CCA-18ABCB1C7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38912"/>
            <a:ext cx="2965704" cy="1124712"/>
          </a:xfrm>
        </p:spPr>
        <p:txBody>
          <a:bodyPr>
            <a:normAutofit/>
          </a:bodyPr>
          <a:lstStyle/>
          <a:p>
            <a:r>
              <a:rPr lang="it-IT" dirty="0"/>
              <a:t>Paese target:</a:t>
            </a:r>
            <a:br>
              <a:rPr lang="it-IT" dirty="0"/>
            </a:br>
            <a:r>
              <a:rPr lang="it-IT" dirty="0"/>
              <a:t>GERMANIA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A57A9-CD6B-0E0A-E3CD-C0E42B4B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38912"/>
            <a:ext cx="4400295" cy="1124712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pc="100" dirty="0"/>
              <a:t>CARATTERISTICHE DEL PRODOTTO</a:t>
            </a:r>
          </a:p>
        </p:txBody>
      </p:sp>
      <p:pic>
        <p:nvPicPr>
          <p:cNvPr id="8" name="Segnaposto contenuto 7" descr="Immagine che contiene calzature, vestiti&#10;&#10;Descrizione generata automaticamente">
            <a:extLst>
              <a:ext uri="{FF2B5EF4-FFF2-40B4-BE49-F238E27FC236}">
                <a16:creationId xmlns:a16="http://schemas.microsoft.com/office/drawing/2014/main" id="{9F0DF7D9-A019-77F1-679B-A91CD1771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" r="-2" b="-2"/>
          <a:stretch/>
        </p:blipFill>
        <p:spPr>
          <a:xfrm>
            <a:off x="228971" y="1428750"/>
            <a:ext cx="5106836" cy="2971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A4D39DB-AFA4-47BA-A7F2-13A71D2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-1"/>
            <a:ext cx="3493008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8A7644-2F4E-9150-ADB5-7BCADF47271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825893" y="285750"/>
            <a:ext cx="2843362" cy="4038600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1500" b="0" i="0" dirty="0">
                <a:solidFill>
                  <a:srgbClr val="FFFFFF"/>
                </a:solidFill>
                <a:effectLst/>
              </a:rPr>
              <a:t> Il comfort </a:t>
            </a:r>
          </a:p>
          <a:p>
            <a:pPr defTabSz="9144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1500" b="0" i="0" dirty="0">
                <a:solidFill>
                  <a:srgbClr val="FFFFFF"/>
                </a:solidFill>
                <a:effectLst/>
              </a:rPr>
              <a:t> la </a:t>
            </a:r>
            <a:r>
              <a:rPr lang="it-IT" sz="1500" b="0" i="0" dirty="0" err="1">
                <a:solidFill>
                  <a:srgbClr val="FFFFFF"/>
                </a:solidFill>
                <a:effectLst/>
              </a:rPr>
              <a:t>propulsività</a:t>
            </a:r>
            <a:r>
              <a:rPr lang="it-IT" sz="1500" b="0" i="0" dirty="0">
                <a:solidFill>
                  <a:srgbClr val="FFFFFF"/>
                </a:solidFill>
                <a:effectLst/>
              </a:rPr>
              <a:t> e la stabilità che hai sempre desiderato </a:t>
            </a:r>
          </a:p>
          <a:p>
            <a:pPr defTabSz="9144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1500" b="0" i="0" dirty="0">
                <a:solidFill>
                  <a:srgbClr val="FFFFFF"/>
                </a:solidFill>
                <a:effectLst/>
              </a:rPr>
              <a:t> Il piacere di un movimento corretto e appagante</a:t>
            </a:r>
          </a:p>
          <a:p>
            <a:pPr defTabSz="9144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1500" b="0" i="0" dirty="0">
                <a:solidFill>
                  <a:srgbClr val="FFFFFF"/>
                </a:solidFill>
                <a:effectLst/>
              </a:rPr>
              <a:t> Create per il comfort quotidiano sono sempre pronte per una passeggiata e per una serata fuori organizzata all'ultimo momento</a:t>
            </a:r>
          </a:p>
          <a:p>
            <a:pPr defTabSz="9144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1500" b="0" i="0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40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 che contiene disegno, diagramma, schizzo, Arte bambini&#10;&#10;Descrizione generata automaticamente">
            <a:extLst>
              <a:ext uri="{FF2B5EF4-FFF2-40B4-BE49-F238E27FC236}">
                <a16:creationId xmlns:a16="http://schemas.microsoft.com/office/drawing/2014/main" id="{481A0577-8DAA-111E-443D-978DBD7E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90138"/>
            <a:ext cx="4648200" cy="3100313"/>
          </a:xfr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2B33C6-A53E-5D46-69FE-B2F710F8DCC7}"/>
              </a:ext>
            </a:extLst>
          </p:cNvPr>
          <p:cNvSpPr txBox="1"/>
          <p:nvPr/>
        </p:nvSpPr>
        <p:spPr>
          <a:xfrm>
            <a:off x="762000" y="3981331"/>
            <a:ext cx="5257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Il segreto è nelle nostre tecnologie brevettate e testate per dare ad ogni  piede il benessere che merita.</a:t>
            </a:r>
          </a:p>
          <a:p>
            <a:endParaRPr lang="it-IT" dirty="0"/>
          </a:p>
        </p:txBody>
      </p:sp>
      <p:graphicFrame>
        <p:nvGraphicFramePr>
          <p:cNvPr id="11" name="Segnaposto testo 3">
            <a:extLst>
              <a:ext uri="{FF2B5EF4-FFF2-40B4-BE49-F238E27FC236}">
                <a16:creationId xmlns:a16="http://schemas.microsoft.com/office/drawing/2014/main" id="{77CDAFF9-0147-C5BD-3708-33CC1F434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459443"/>
              </p:ext>
            </p:extLst>
          </p:nvPr>
        </p:nvGraphicFramePr>
        <p:xfrm>
          <a:off x="5867400" y="590550"/>
          <a:ext cx="3200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F3CE3A-6464-60BB-8768-0BF2DEB59B0C}"/>
              </a:ext>
            </a:extLst>
          </p:cNvPr>
          <p:cNvSpPr txBox="1"/>
          <p:nvPr/>
        </p:nvSpPr>
        <p:spPr>
          <a:xfrm>
            <a:off x="723900" y="590550"/>
            <a:ext cx="3352800" cy="568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0000"/>
              </a:lnSpc>
              <a:spcBef>
                <a:spcPct val="0"/>
              </a:spcBef>
            </a:pPr>
            <a:r>
              <a:rPr lang="it-IT" sz="3750" cap="all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PERCHÉ YDA</a:t>
            </a:r>
          </a:p>
        </p:txBody>
      </p:sp>
    </p:spTree>
    <p:extLst>
      <p:ext uri="{BB962C8B-B14F-4D97-AF65-F5344CB8AC3E}">
        <p14:creationId xmlns:p14="http://schemas.microsoft.com/office/powerpoint/2010/main" val="405789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7A2B89C-7832-793A-3C75-3A41310112F5}"/>
              </a:ext>
            </a:extLst>
          </p:cNvPr>
          <p:cNvSpPr txBox="1"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526502B7-E3C3-A6DC-FE34-17426C65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r" defTabSz="914400"/>
            <a:r>
              <a:rPr lang="en-US" sz="33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</a:t>
            </a:r>
            <a:endParaRPr lang="en-US" sz="33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magine 2" descr="Immagine che contiene scarpa, scarpa da ginnastica, calzature, Scarpa da passeggio&#10;&#10;Descrizione generata automaticamente">
            <a:extLst>
              <a:ext uri="{FF2B5EF4-FFF2-40B4-BE49-F238E27FC236}">
                <a16:creationId xmlns:a16="http://schemas.microsoft.com/office/drawing/2014/main" id="{39E1C94B-00E1-9268-1CAF-A513520EF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77944"/>
            <a:ext cx="6722789" cy="448746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ECE6E9B-59DC-4C44-C811-AF8EBFC56AE1}"/>
              </a:ext>
            </a:extLst>
          </p:cNvPr>
          <p:cNvSpPr txBox="1"/>
          <p:nvPr/>
        </p:nvSpPr>
        <p:spPr>
          <a:xfrm>
            <a:off x="707136" y="590550"/>
            <a:ext cx="3352800" cy="568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80000"/>
              </a:lnSpc>
              <a:spcBef>
                <a:spcPct val="0"/>
              </a:spcBef>
            </a:pPr>
            <a:r>
              <a:rPr lang="it-IT" sz="3750" cap="all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TECH INSIDE</a:t>
            </a:r>
          </a:p>
        </p:txBody>
      </p:sp>
    </p:spTree>
    <p:extLst>
      <p:ext uri="{BB962C8B-B14F-4D97-AF65-F5344CB8AC3E}">
        <p14:creationId xmlns:p14="http://schemas.microsoft.com/office/powerpoint/2010/main" val="5746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277BAF-9B00-905C-3357-112D34C4C324}"/>
              </a:ext>
            </a:extLst>
          </p:cNvPr>
          <p:cNvSpPr txBox="1"/>
          <p:nvPr/>
        </p:nvSpPr>
        <p:spPr>
          <a:xfrm>
            <a:off x="0" y="3028950"/>
            <a:ext cx="9144000" cy="2114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BF9C6B-C28B-BCEB-BFB4-3512513F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5750"/>
            <a:ext cx="2584704" cy="1124712"/>
          </a:xfrm>
        </p:spPr>
        <p:txBody>
          <a:bodyPr>
            <a:normAutofit/>
          </a:bodyPr>
          <a:lstStyle/>
          <a:p>
            <a:r>
              <a:rPr lang="it-IT" dirty="0"/>
              <a:t>Concorrenza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9210AC78-BC6F-B478-9446-BB0F8B498D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709035"/>
              </p:ext>
            </p:extLst>
          </p:nvPr>
        </p:nvGraphicFramePr>
        <p:xfrm>
          <a:off x="533400" y="1533906"/>
          <a:ext cx="8305800" cy="299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5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</TotalTime>
  <Words>731</Words>
  <Application>Microsoft Macintosh PowerPoint</Application>
  <PresentationFormat>Presentazione su schermo (16:9)</PresentationFormat>
  <Paragraphs>145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Arial</vt:lpstr>
      <vt:lpstr>Calibri</vt:lpstr>
      <vt:lpstr>Microsoft Sans Serif</vt:lpstr>
      <vt:lpstr>Tahoma</vt:lpstr>
      <vt:lpstr>Trebuchet MS</vt:lpstr>
      <vt:lpstr>Tw Cen MT</vt:lpstr>
      <vt:lpstr>Tw Cen MT Condensed</vt:lpstr>
      <vt:lpstr>Wingdings</vt:lpstr>
      <vt:lpstr>Wingdings 3</vt:lpstr>
      <vt:lpstr>Integrale</vt:lpstr>
      <vt:lpstr>Presentazione standard di PowerPoint</vt:lpstr>
      <vt:lpstr>ANALISI DEL SETTORE</vt:lpstr>
      <vt:lpstr>GRIGLIA DI SEGMENTAZIONE</vt:lpstr>
      <vt:lpstr>AZIENDA</vt:lpstr>
      <vt:lpstr>Paese target: GERMANIA</vt:lpstr>
      <vt:lpstr>CARATTERISTICHE DEL PRODOTTO</vt:lpstr>
      <vt:lpstr>Presentazione standard di PowerPoint</vt:lpstr>
      <vt:lpstr>C</vt:lpstr>
      <vt:lpstr>Concorrenza</vt:lpstr>
      <vt:lpstr>ANALISI S.W.O.T</vt:lpstr>
      <vt:lpstr>PROGRAMMA DI VENDITA</vt:lpstr>
      <vt:lpstr>OBIETTIVI DI MARKETING </vt:lpstr>
      <vt:lpstr>OBIETTIVI DI VENDITA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Prova</dc:title>
  <dc:creator>HP</dc:creator>
  <cp:lastModifiedBy>Ruggiero Conteduca</cp:lastModifiedBy>
  <cp:revision>49</cp:revision>
  <dcterms:created xsi:type="dcterms:W3CDTF">2023-05-10T18:20:34Z</dcterms:created>
  <dcterms:modified xsi:type="dcterms:W3CDTF">2024-12-19T21:05:29Z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