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499459" cy="661720"/>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60136" y="5488394"/>
            <a:ext cx="4386263"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 VIII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VISIBLE INDUCED LUMINESCENCE (VIL)</a:t>
            </a:r>
            <a:endParaRPr lang="en-US" sz="2400" i="1" kern="1200" dirty="0">
              <a:solidFill>
                <a:schemeClr val="tx1"/>
              </a:solidFill>
              <a:latin typeface="Times New Roman" panose="02020603050405020304" pitchFamily="18" charset="0"/>
              <a:cs typeface="Times New Roman" panose="02020603050405020304" pitchFamily="18" charset="0"/>
            </a:endParaRP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462380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B1D7E621-5C5E-416D-B1FA-C940B6CFECA8}"/>
              </a:ext>
            </a:extLst>
          </p:cNvPr>
          <p:cNvSpPr txBox="1"/>
          <p:nvPr/>
        </p:nvSpPr>
        <p:spPr>
          <a:xfrm>
            <a:off x="5904854" y="106867"/>
            <a:ext cx="6075336"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LUMINESCENZA INDOTTA DA LUCE VISIBILE (VIL)</a:t>
            </a:r>
          </a:p>
        </p:txBody>
      </p:sp>
      <p:sp>
        <p:nvSpPr>
          <p:cNvPr id="3" name="CasellaDiTesto 2">
            <a:extLst>
              <a:ext uri="{FF2B5EF4-FFF2-40B4-BE49-F238E27FC236}">
                <a16:creationId xmlns:a16="http://schemas.microsoft.com/office/drawing/2014/main" id="{67617BBC-A8F1-3168-75E7-60DE9C1E2BE9}"/>
              </a:ext>
            </a:extLst>
          </p:cNvPr>
          <p:cNvSpPr txBox="1"/>
          <p:nvPr/>
        </p:nvSpPr>
        <p:spPr>
          <a:xfrm>
            <a:off x="7860224" y="5934537"/>
            <a:ext cx="4331776" cy="584775"/>
          </a:xfrm>
          <a:prstGeom prst="rect">
            <a:avLst/>
          </a:prstGeom>
          <a:noFill/>
        </p:spPr>
        <p:txBody>
          <a:bodyPr wrap="square" rtlCol="0">
            <a:spAutoFit/>
          </a:bodyPr>
          <a:lstStyle/>
          <a:p>
            <a:pPr algn="ctr"/>
            <a:r>
              <a:rPr lang="it-IT" sz="3200" i="1" dirty="0">
                <a:latin typeface="Times New Roman" panose="02020603050405020304" pitchFamily="18" charset="0"/>
                <a:cs typeface="Times New Roman" panose="02020603050405020304" pitchFamily="18" charset="0"/>
              </a:rPr>
              <a:t>TECNICA</a:t>
            </a:r>
          </a:p>
        </p:txBody>
      </p:sp>
      <p:sp>
        <p:nvSpPr>
          <p:cNvPr id="6" name="CasellaDiTesto 5">
            <a:extLst>
              <a:ext uri="{FF2B5EF4-FFF2-40B4-BE49-F238E27FC236}">
                <a16:creationId xmlns:a16="http://schemas.microsoft.com/office/drawing/2014/main" id="{2B0DD8DF-780A-8CCC-99A0-B707CDD5CFCE}"/>
              </a:ext>
            </a:extLst>
          </p:cNvPr>
          <p:cNvSpPr txBox="1"/>
          <p:nvPr/>
        </p:nvSpPr>
        <p:spPr>
          <a:xfrm>
            <a:off x="131471" y="1290951"/>
            <a:ext cx="7431701" cy="3785652"/>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La Luminescenza Indotta da Luce Visibile fa parte delle tecniche fotografiche multispettrali, non invasive e portatili. Trova applicazione nella diagnostica artistica poiché ha lo scopo di caratterizzare nello spazio alcuni tipi di pigmenti. Come nella Fluorescenza Indotta da Radiazione Ultravioletta (UVF), la superficie colpita dalla radiazione nel campo ottico del visibile riemette energia a lunghezza d’onda maggiore, vale a dire nel NIR (vicino infrarosso). Le immagini della radiazione di risposta vengono acquisite con una fotocamera digitale modificata tramite la rimozione del filtro termico interno e con opportuni filtri. Si ottengono immagini in scala di grigio. Proprio perché le risposte che si ottengono ricadono nel campo dell’infrarosso, questa tecnica viene detta anche </a:t>
            </a:r>
            <a:r>
              <a:rPr lang="it-IT" sz="2000">
                <a:latin typeface="Times New Roman" panose="02020603050405020304" pitchFamily="18" charset="0"/>
                <a:cs typeface="Times New Roman" panose="02020603050405020304" pitchFamily="18" charset="0"/>
              </a:rPr>
              <a:t>Fluorescenza Infrarossa (IRF) </a:t>
            </a:r>
            <a:endParaRPr lang="it-IT" sz="2000" dirty="0">
              <a:latin typeface="Times New Roman" panose="02020603050405020304" pitchFamily="18" charset="0"/>
              <a:cs typeface="Times New Roman" panose="02020603050405020304" pitchFamily="18" charset="0"/>
            </a:endParaRPr>
          </a:p>
        </p:txBody>
      </p:sp>
      <p:pic>
        <p:nvPicPr>
          <p:cNvPr id="8" name="Immagine 7">
            <a:extLst>
              <a:ext uri="{FF2B5EF4-FFF2-40B4-BE49-F238E27FC236}">
                <a16:creationId xmlns:a16="http://schemas.microsoft.com/office/drawing/2014/main" id="{888F45E9-A943-C179-4998-B68C77150F90}"/>
              </a:ext>
            </a:extLst>
          </p:cNvPr>
          <p:cNvPicPr>
            <a:picLocks noChangeAspect="1"/>
          </p:cNvPicPr>
          <p:nvPr/>
        </p:nvPicPr>
        <p:blipFill>
          <a:blip r:embed="rId3"/>
          <a:stretch>
            <a:fillRect/>
          </a:stretch>
        </p:blipFill>
        <p:spPr>
          <a:xfrm>
            <a:off x="8084658" y="1338061"/>
            <a:ext cx="3291098" cy="4005173"/>
          </a:xfrm>
          <a:prstGeom prst="rect">
            <a:avLst/>
          </a:prstGeom>
        </p:spPr>
      </p:pic>
    </p:spTree>
    <p:extLst>
      <p:ext uri="{BB962C8B-B14F-4D97-AF65-F5344CB8AC3E}">
        <p14:creationId xmlns:p14="http://schemas.microsoft.com/office/powerpoint/2010/main" val="222255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462380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B1D7E621-5C5E-416D-B1FA-C940B6CFECA8}"/>
              </a:ext>
            </a:extLst>
          </p:cNvPr>
          <p:cNvSpPr txBox="1"/>
          <p:nvPr/>
        </p:nvSpPr>
        <p:spPr>
          <a:xfrm>
            <a:off x="5904854" y="106867"/>
            <a:ext cx="6075336"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LUMINESCENZA INDOTTA DA LUCE VISIBILE (VIL)</a:t>
            </a:r>
          </a:p>
        </p:txBody>
      </p:sp>
      <p:sp>
        <p:nvSpPr>
          <p:cNvPr id="3" name="CasellaDiTesto 2">
            <a:extLst>
              <a:ext uri="{FF2B5EF4-FFF2-40B4-BE49-F238E27FC236}">
                <a16:creationId xmlns:a16="http://schemas.microsoft.com/office/drawing/2014/main" id="{67617BBC-A8F1-3168-75E7-60DE9C1E2BE9}"/>
              </a:ext>
            </a:extLst>
          </p:cNvPr>
          <p:cNvSpPr txBox="1"/>
          <p:nvPr/>
        </p:nvSpPr>
        <p:spPr>
          <a:xfrm>
            <a:off x="7860224" y="5934537"/>
            <a:ext cx="4331776" cy="584775"/>
          </a:xfrm>
          <a:prstGeom prst="rect">
            <a:avLst/>
          </a:prstGeom>
          <a:noFill/>
        </p:spPr>
        <p:txBody>
          <a:bodyPr wrap="square" rtlCol="0">
            <a:spAutoFit/>
          </a:bodyPr>
          <a:lstStyle/>
          <a:p>
            <a:pPr algn="ctr"/>
            <a:r>
              <a:rPr lang="it-IT" sz="3200" i="1" dirty="0">
                <a:latin typeface="Times New Roman" panose="02020603050405020304" pitchFamily="18" charset="0"/>
                <a:cs typeface="Times New Roman" panose="02020603050405020304" pitchFamily="18" charset="0"/>
              </a:rPr>
              <a:t>TECNICA</a:t>
            </a:r>
          </a:p>
        </p:txBody>
      </p:sp>
      <p:sp>
        <p:nvSpPr>
          <p:cNvPr id="6" name="CasellaDiTesto 5">
            <a:extLst>
              <a:ext uri="{FF2B5EF4-FFF2-40B4-BE49-F238E27FC236}">
                <a16:creationId xmlns:a16="http://schemas.microsoft.com/office/drawing/2014/main" id="{2B0DD8DF-780A-8CCC-99A0-B707CDD5CFCE}"/>
              </a:ext>
            </a:extLst>
          </p:cNvPr>
          <p:cNvSpPr txBox="1"/>
          <p:nvPr/>
        </p:nvSpPr>
        <p:spPr>
          <a:xfrm>
            <a:off x="76964" y="1280836"/>
            <a:ext cx="12115036" cy="4185761"/>
          </a:xfrm>
          <a:prstGeom prst="rect">
            <a:avLst/>
          </a:prstGeom>
          <a:noFill/>
        </p:spPr>
        <p:txBody>
          <a:bodyPr wrap="square" rtlCol="0">
            <a:spAutoFit/>
          </a:bodyPr>
          <a:lstStyle/>
          <a:p>
            <a:r>
              <a:rPr lang="it-IT" sz="1900" dirty="0">
                <a:latin typeface="Times New Roman" panose="02020603050405020304" pitchFamily="18" charset="0"/>
                <a:cs typeface="Times New Roman" panose="02020603050405020304" pitchFamily="18" charset="0"/>
              </a:rPr>
              <a:t>Tramite questa tecnica di analisi, è possibile individuare la mappatura superficiale di alcuni pigmenti specifici come il Blu Egizio, l’Han Blue e l’Han Purple, a prescindere dal tipo di supporto utilizzato.</a:t>
            </a:r>
          </a:p>
          <a:p>
            <a:pPr algn="l"/>
            <a:r>
              <a:rPr lang="it-IT" sz="1900" b="0" i="0" u="none" strike="noStrike" baseline="0" dirty="0">
                <a:latin typeface="Times New Roman" panose="02020603050405020304" pitchFamily="18" charset="0"/>
                <a:cs typeface="Times New Roman" panose="02020603050405020304" pitchFamily="18" charset="0"/>
              </a:rPr>
              <a:t>Particolarmente interessanti sono le applicazioni della VIL per studiare i reperti di origine Egizia, ma anche tutti i reperti di origine romana e di altre culture del Mediterraneo che hanno abbondantemente impiegato blu Egizio almeno fino alla seconda metà del primo millennio dopo Cristo.</a:t>
            </a:r>
          </a:p>
          <a:p>
            <a:pPr algn="l"/>
            <a:r>
              <a:rPr lang="it-IT" sz="1900" b="0" i="0" u="none" strike="noStrike" baseline="0" dirty="0">
                <a:latin typeface="Times New Roman" panose="02020603050405020304" pitchFamily="18" charset="0"/>
                <a:cs typeface="Times New Roman" panose="02020603050405020304" pitchFamily="18" charset="0"/>
              </a:rPr>
              <a:t>Il blu egizio è il pigmento sintetico più antico. È il nome comunemente in uso per un pigmento costituito da un </a:t>
            </a:r>
            <a:r>
              <a:rPr lang="it-IT" sz="1900" b="0" i="0" u="none" strike="noStrike" baseline="0" dirty="0" err="1">
                <a:latin typeface="Times New Roman" panose="02020603050405020304" pitchFamily="18" charset="0"/>
                <a:cs typeface="Times New Roman" panose="02020603050405020304" pitchFamily="18" charset="0"/>
              </a:rPr>
              <a:t>tetrasilicato</a:t>
            </a:r>
            <a:r>
              <a:rPr lang="it-IT" sz="1900" b="0" i="0" u="none" strike="noStrike" baseline="0" dirty="0">
                <a:latin typeface="Times New Roman" panose="02020603050405020304" pitchFamily="18" charset="0"/>
                <a:cs typeface="Times New Roman" panose="02020603050405020304" pitchFamily="18" charset="0"/>
              </a:rPr>
              <a:t> di calcio e rame (CaCuSi4O10 - CaO-CuO-4SiO2), analogo al minerale naturale </a:t>
            </a:r>
            <a:r>
              <a:rPr lang="it-IT" sz="1900" b="0" i="0" u="none" strike="noStrike" baseline="0" dirty="0" err="1">
                <a:latin typeface="Times New Roman" panose="02020603050405020304" pitchFamily="18" charset="0"/>
                <a:cs typeface="Times New Roman" panose="02020603050405020304" pitchFamily="18" charset="0"/>
              </a:rPr>
              <a:t>Cuprorivaite</a:t>
            </a:r>
            <a:r>
              <a:rPr lang="it-IT" sz="1900" b="0" i="0" u="none" strike="noStrike" baseline="0" dirty="0">
                <a:latin typeface="Times New Roman" panose="02020603050405020304" pitchFamily="18" charset="0"/>
                <a:cs typeface="Times New Roman" panose="02020603050405020304" pitchFamily="18" charset="0"/>
              </a:rPr>
              <a:t>. La </a:t>
            </a:r>
            <a:r>
              <a:rPr lang="it-IT" sz="1900" b="0" i="0" u="none" strike="noStrike" baseline="0" dirty="0" err="1">
                <a:latin typeface="Times New Roman" panose="02020603050405020304" pitchFamily="18" charset="0"/>
                <a:cs typeface="Times New Roman" panose="02020603050405020304" pitchFamily="18" charset="0"/>
              </a:rPr>
              <a:t>Cuprorivaite</a:t>
            </a:r>
            <a:r>
              <a:rPr lang="it-IT" sz="1900" b="0" i="0" u="none" strike="noStrike" baseline="0" dirty="0">
                <a:latin typeface="Times New Roman" panose="02020603050405020304" pitchFamily="18" charset="0"/>
                <a:cs typeface="Times New Roman" panose="02020603050405020304" pitchFamily="18" charset="0"/>
              </a:rPr>
              <a:t> naturale si trova in concentrazioni così piccole da renderla inutilizzabile come fonte per pigmenti.</a:t>
            </a:r>
          </a:p>
          <a:p>
            <a:pPr algn="l"/>
            <a:r>
              <a:rPr lang="it-IT" sz="1900" b="0" i="0" u="none" strike="noStrike" baseline="0" dirty="0">
                <a:latin typeface="Times New Roman" panose="02020603050405020304" pitchFamily="18" charset="0"/>
                <a:cs typeface="Times New Roman" panose="02020603050405020304" pitchFamily="18" charset="0"/>
              </a:rPr>
              <a:t>Il Blu Egizio fu sintetizzato a partire dalle conoscenze apprese già in periodo </a:t>
            </a:r>
            <a:r>
              <a:rPr lang="it-IT" sz="1900" b="0" i="0" u="none" strike="noStrike" baseline="0" dirty="0" err="1">
                <a:latin typeface="Times New Roman" panose="02020603050405020304" pitchFamily="18" charset="0"/>
                <a:cs typeface="Times New Roman" panose="02020603050405020304" pitchFamily="18" charset="0"/>
              </a:rPr>
              <a:t>pre</a:t>
            </a:r>
            <a:r>
              <a:rPr lang="it-IT" sz="1900" b="0" i="0" u="none" strike="noStrike" baseline="0" dirty="0">
                <a:latin typeface="Times New Roman" panose="02020603050405020304" pitchFamily="18" charset="0"/>
                <a:cs typeface="Times New Roman" panose="02020603050405020304" pitchFamily="18" charset="0"/>
              </a:rPr>
              <a:t>-dinastico in Egitto e in Medioriente, ed utilizzato su ampia scala a partire dalla quarta dinastia (metà del 3° millennio a.C.) fino alla fine del periodo Romano, oltre rare eccezioni più recenti.</a:t>
            </a:r>
          </a:p>
          <a:p>
            <a:pPr algn="l"/>
            <a:r>
              <a:rPr lang="it-IT" sz="1900" dirty="0">
                <a:latin typeface="Times New Roman" panose="02020603050405020304" pitchFamily="18" charset="0"/>
                <a:cs typeface="Times New Roman" panose="02020603050405020304" pitchFamily="18" charset="0"/>
              </a:rPr>
              <a:t>Il porpora Han e il blu Han (noti anche come porpora e blu cinese) sono pigmenti sintetici di silicato di rame di bario creati in Cina e utilizzati nella Cina antica e imperiale dal periodo Zhou occidentale (1045-771 a.C.) fino alla fine della dinastia Han (220 d.C.).</a:t>
            </a:r>
          </a:p>
        </p:txBody>
      </p:sp>
    </p:spTree>
    <p:extLst>
      <p:ext uri="{BB962C8B-B14F-4D97-AF65-F5344CB8AC3E}">
        <p14:creationId xmlns:p14="http://schemas.microsoft.com/office/powerpoint/2010/main" val="165244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462380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B1D7E621-5C5E-416D-B1FA-C940B6CFECA8}"/>
              </a:ext>
            </a:extLst>
          </p:cNvPr>
          <p:cNvSpPr txBox="1"/>
          <p:nvPr/>
        </p:nvSpPr>
        <p:spPr>
          <a:xfrm>
            <a:off x="5904854" y="106867"/>
            <a:ext cx="6075336"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LUMINESCENZA INDOTTA DA LUCE VISIBILE (VIL)</a:t>
            </a:r>
          </a:p>
        </p:txBody>
      </p:sp>
      <p:sp>
        <p:nvSpPr>
          <p:cNvPr id="3" name="CasellaDiTesto 2">
            <a:extLst>
              <a:ext uri="{FF2B5EF4-FFF2-40B4-BE49-F238E27FC236}">
                <a16:creationId xmlns:a16="http://schemas.microsoft.com/office/drawing/2014/main" id="{67617BBC-A8F1-3168-75E7-60DE9C1E2BE9}"/>
              </a:ext>
            </a:extLst>
          </p:cNvPr>
          <p:cNvSpPr txBox="1"/>
          <p:nvPr/>
        </p:nvSpPr>
        <p:spPr>
          <a:xfrm>
            <a:off x="7860224" y="5934537"/>
            <a:ext cx="4331776" cy="584775"/>
          </a:xfrm>
          <a:prstGeom prst="rect">
            <a:avLst/>
          </a:prstGeom>
          <a:noFill/>
        </p:spPr>
        <p:txBody>
          <a:bodyPr wrap="square" rtlCol="0">
            <a:spAutoFit/>
          </a:bodyPr>
          <a:lstStyle/>
          <a:p>
            <a:pPr algn="ctr"/>
            <a:r>
              <a:rPr lang="it-IT" sz="3200" i="1" dirty="0">
                <a:latin typeface="Times New Roman" panose="02020603050405020304" pitchFamily="18" charset="0"/>
                <a:cs typeface="Times New Roman" panose="02020603050405020304" pitchFamily="18" charset="0"/>
              </a:rPr>
              <a:t>PRINCIPIO</a:t>
            </a:r>
          </a:p>
        </p:txBody>
      </p:sp>
      <p:sp>
        <p:nvSpPr>
          <p:cNvPr id="6" name="CasellaDiTesto 5">
            <a:extLst>
              <a:ext uri="{FF2B5EF4-FFF2-40B4-BE49-F238E27FC236}">
                <a16:creationId xmlns:a16="http://schemas.microsoft.com/office/drawing/2014/main" id="{2B0DD8DF-780A-8CCC-99A0-B707CDD5CFCE}"/>
              </a:ext>
            </a:extLst>
          </p:cNvPr>
          <p:cNvSpPr txBox="1"/>
          <p:nvPr/>
        </p:nvSpPr>
        <p:spPr>
          <a:xfrm>
            <a:off x="76964" y="1280836"/>
            <a:ext cx="6019036" cy="4247317"/>
          </a:xfrm>
          <a:prstGeom prst="rect">
            <a:avLst/>
          </a:prstGeom>
          <a:noFill/>
        </p:spPr>
        <p:txBody>
          <a:bodyPr wrap="square" rtlCol="0">
            <a:spAutoFit/>
          </a:bodyPr>
          <a:lstStyle/>
          <a:p>
            <a:r>
              <a:rPr lang="it-IT" sz="2000" b="0" i="0" dirty="0">
                <a:effectLst/>
                <a:latin typeface="Times New Roman" panose="02020603050405020304" pitchFamily="18" charset="0"/>
                <a:cs typeface="Times New Roman" panose="02020603050405020304" pitchFamily="18" charset="0"/>
              </a:rPr>
              <a:t>La radiazione opportunamente filtrata per ottenere solo le lunghezze d’onda del visibile viene inviata sull’oggetto, possibilmente in maniera uniforme. L’emissione di luminescenza avviene nel vicino infrarosso con un picco intorno ai 910 nm e la presenza del pigmento appare nell’immagine come una serie di spot luminosi. Si tratta di una tecnica molto efficace per la caratterizzazione del Blu Egizio, Blu cinese e </a:t>
            </a:r>
            <a:r>
              <a:rPr lang="it-IT" sz="2000" dirty="0">
                <a:latin typeface="Times New Roman" panose="02020603050405020304" pitchFamily="18" charset="0"/>
                <a:cs typeface="Times New Roman" panose="02020603050405020304" pitchFamily="18" charset="0"/>
              </a:rPr>
              <a:t>Porpora cinese </a:t>
            </a:r>
            <a:r>
              <a:rPr lang="it-IT" sz="2000" b="0" i="0" dirty="0">
                <a:effectLst/>
                <a:latin typeface="Times New Roman" panose="02020603050405020304" pitchFamily="18" charset="0"/>
                <a:cs typeface="Times New Roman" panose="02020603050405020304" pitchFamily="18" charset="0"/>
              </a:rPr>
              <a:t>sia puri che in mescola con altri pigmenti.</a:t>
            </a:r>
          </a:p>
          <a:p>
            <a:pPr algn="l"/>
            <a:r>
              <a:rPr lang="it-IT" dirty="0">
                <a:latin typeface="Times New Roman" panose="02020603050405020304" pitchFamily="18" charset="0"/>
                <a:cs typeface="Times New Roman" panose="02020603050405020304" pitchFamily="18" charset="0"/>
              </a:rPr>
              <a:t>Bibliografia: Marco Nicola, Simone Musso, Simone Petacchi, T</a:t>
            </a:r>
            <a:r>
              <a:rPr lang="it-IT" i="0" u="none" strike="noStrike" baseline="0" dirty="0">
                <a:latin typeface="Times New Roman" panose="02020603050405020304" pitchFamily="18" charset="0"/>
                <a:cs typeface="Times New Roman" panose="02020603050405020304" pitchFamily="18" charset="0"/>
              </a:rPr>
              <a:t>ecniche diagnostiche non invasive nell'autenticazione e studio dei reperti egizi: la fluorescenza dei raggi x (</a:t>
            </a:r>
            <a:r>
              <a:rPr lang="it-IT" i="0" u="none" strike="noStrike" baseline="0" dirty="0" err="1">
                <a:latin typeface="Times New Roman" panose="02020603050405020304" pitchFamily="18" charset="0"/>
                <a:cs typeface="Times New Roman" panose="02020603050405020304" pitchFamily="18" charset="0"/>
              </a:rPr>
              <a:t>xrf</a:t>
            </a:r>
            <a:r>
              <a:rPr lang="it-IT" i="0" u="none" strike="noStrike" baseline="0" dirty="0">
                <a:latin typeface="Times New Roman" panose="02020603050405020304" pitchFamily="18" charset="0"/>
                <a:cs typeface="Times New Roman" panose="02020603050405020304" pitchFamily="18" charset="0"/>
              </a:rPr>
              <a:t>) e la luminescenza indotta da visibile (vil), xiii congresso nazionale IGIIC, </a:t>
            </a:r>
            <a:r>
              <a:rPr lang="it-IT" dirty="0">
                <a:latin typeface="Times New Roman" panose="02020603050405020304" pitchFamily="18" charset="0"/>
                <a:cs typeface="Times New Roman" panose="02020603050405020304" pitchFamily="18" charset="0"/>
              </a:rPr>
              <a:t>T</a:t>
            </a:r>
            <a:r>
              <a:rPr lang="it-IT" i="0" u="none" strike="noStrike" baseline="0" dirty="0">
                <a:latin typeface="Times New Roman" panose="02020603050405020304" pitchFamily="18" charset="0"/>
                <a:cs typeface="Times New Roman" panose="02020603050405020304" pitchFamily="18" charset="0"/>
              </a:rPr>
              <a:t>orino 2015. </a:t>
            </a:r>
            <a:endParaRPr lang="it-IT" dirty="0">
              <a:latin typeface="Times New Roman" panose="02020603050405020304" pitchFamily="18" charset="0"/>
              <a:cs typeface="Times New Roman" panose="02020603050405020304" pitchFamily="18" charset="0"/>
            </a:endParaRPr>
          </a:p>
        </p:txBody>
      </p:sp>
      <p:pic>
        <p:nvPicPr>
          <p:cNvPr id="7" name="Immagine 6">
            <a:extLst>
              <a:ext uri="{FF2B5EF4-FFF2-40B4-BE49-F238E27FC236}">
                <a16:creationId xmlns:a16="http://schemas.microsoft.com/office/drawing/2014/main" id="{54E99E6E-5165-93DE-644F-427F37C7D029}"/>
              </a:ext>
            </a:extLst>
          </p:cNvPr>
          <p:cNvPicPr>
            <a:picLocks noChangeAspect="1"/>
          </p:cNvPicPr>
          <p:nvPr/>
        </p:nvPicPr>
        <p:blipFill>
          <a:blip r:embed="rId3"/>
          <a:stretch>
            <a:fillRect/>
          </a:stretch>
        </p:blipFill>
        <p:spPr>
          <a:xfrm>
            <a:off x="6217502" y="1880395"/>
            <a:ext cx="5852995" cy="3097210"/>
          </a:xfrm>
          <a:prstGeom prst="rect">
            <a:avLst/>
          </a:prstGeom>
        </p:spPr>
      </p:pic>
    </p:spTree>
    <p:extLst>
      <p:ext uri="{BB962C8B-B14F-4D97-AF65-F5344CB8AC3E}">
        <p14:creationId xmlns:p14="http://schemas.microsoft.com/office/powerpoint/2010/main" val="13526890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1093</TotalTime>
  <Words>579</Words>
  <Application>Microsoft Office PowerPoint</Application>
  <PresentationFormat>Widescreen</PresentationFormat>
  <Paragraphs>24</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Calibri</vt:lpstr>
      <vt:lpstr>Calibri Light</vt:lpstr>
      <vt:lpstr>Times New Roman</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17</cp:revision>
  <dcterms:created xsi:type="dcterms:W3CDTF">2022-04-26T11:54:05Z</dcterms:created>
  <dcterms:modified xsi:type="dcterms:W3CDTF">2023-08-21T07:31:10Z</dcterms:modified>
</cp:coreProperties>
</file>