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48284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XIV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897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86C834-8AD1-76B3-B0A0-9A7AA5769AB7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4E76E5-50F1-3574-C034-D13B00DAF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90953"/>
            <a:ext cx="6545114" cy="5732462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 E TAVOLE: firme nascoste, pentimenti, ritocchi.</a:t>
            </a: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PITTURE MURALI: indagine della preparazione solo se si tratta di pitture a secco. Negli affreschi l’intonaco e il pigmento formano un unico strato pittorico per il fenomeno della carbonatazione.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280C66-40CE-9566-6F9D-14CAD5B30B6F}"/>
              </a:ext>
            </a:extLst>
          </p:cNvPr>
          <p:cNvSpPr txBox="1"/>
          <p:nvPr/>
        </p:nvSpPr>
        <p:spPr>
          <a:xfrm>
            <a:off x="7214531" y="6141761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RISULTATI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F9662F-F468-9EEE-95FB-67082D9A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170" y="784341"/>
            <a:ext cx="4064146" cy="53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54353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14CA6E-E383-23A5-45F8-0C4A9FFF5B3B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4293DB-2A60-D966-E374-D0B72BD0985D}"/>
              </a:ext>
            </a:extLst>
          </p:cNvPr>
          <p:cNvSpPr txBox="1"/>
          <p:nvPr/>
        </p:nvSpPr>
        <p:spPr>
          <a:xfrm>
            <a:off x="30674" y="1793216"/>
            <a:ext cx="6259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Luce Trasmessa (TRANSILLUMINAZIONE) nel campo dell’infrarosso permette di rendere visibili caratteristiche che altrimenti non potrebbero essere analizzate.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Ponendo la fonte di luce sul retro, la riflessione non passa due volte per lo strato superficiale, ma  una volta soltanto, rendendo la risposta più chiara.</a:t>
            </a:r>
            <a:endParaRPr lang="it-IT" alt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Sulle tele restituisce una migliore leggibilità, a volte mostrando il disegno preparatorio.</a:t>
            </a:r>
            <a:endParaRPr lang="it-IT" alt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33AEEB-7803-341E-AAF5-67547A30B2BE}"/>
              </a:ext>
            </a:extLst>
          </p:cNvPr>
          <p:cNvSpPr txBox="1"/>
          <p:nvPr/>
        </p:nvSpPr>
        <p:spPr>
          <a:xfrm>
            <a:off x="7423322" y="5888373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RIFLETTOGRAFIA IR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1FACC71-682A-B956-9182-A5E8493FA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027" y="1648463"/>
            <a:ext cx="5785302" cy="35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27330" y="6527140"/>
            <a:ext cx="57768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833FDE-75DA-A2E2-919C-6D4B22D0FC24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CBA626-3619-D68A-5E82-CB0324BC1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1482" y="1087052"/>
            <a:ext cx="12434964" cy="6092825"/>
          </a:xfrm>
        </p:spPr>
        <p:txBody>
          <a:bodyPr/>
          <a:lstStyle/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  <a:p>
            <a:pPr eaLnBrk="1" hangingPunct="1"/>
            <a:endParaRPr lang="it-IT" alt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INFRARED (NIR): 750 – 3.000 nm</a:t>
            </a:r>
          </a:p>
          <a:p>
            <a:pPr eaLnBrk="1" hangingPunct="1"/>
            <a:r>
              <a:rPr lang="it-IT" alt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INFRARED (MIR): 3.000 – 30.000 nm</a:t>
            </a:r>
          </a:p>
          <a:p>
            <a:pPr eaLnBrk="1" hangingPunct="1">
              <a:spcAft>
                <a:spcPts val="1200"/>
              </a:spcAft>
            </a:pPr>
            <a:r>
              <a:rPr lang="it-IT" alt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INFRARED (FIR): 30.000 nm - MICROONDE 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 i raggi sono lontani, più c’è possibilità di penetrazione.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differenza delle indagini agli ultravioletti, le analisi all’IR non sono influenzate dalla tipologia del legante o dal suo invecchiamento: la risposta riguarda la tipologia di pigmento.</a:t>
            </a:r>
          </a:p>
          <a:p>
            <a:pPr eaLnBrk="1" hangingPunct="1"/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9C002F-A415-D422-B622-E577FDE80124}"/>
              </a:ext>
            </a:extLst>
          </p:cNvPr>
          <p:cNvSpPr txBox="1"/>
          <p:nvPr/>
        </p:nvSpPr>
        <p:spPr>
          <a:xfrm>
            <a:off x="7423322" y="5888373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RADIAZIONE INFRAROSSA</a:t>
            </a:r>
          </a:p>
        </p:txBody>
      </p:sp>
    </p:spTree>
    <p:extLst>
      <p:ext uri="{BB962C8B-B14F-4D97-AF65-F5344CB8AC3E}">
        <p14:creationId xmlns:p14="http://schemas.microsoft.com/office/powerpoint/2010/main" val="3842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416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182ADF-E0B0-16FE-F265-3ECD12AFB18E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FF8E9B-834E-6BB5-89E8-3DC7E7B8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97" y="1268919"/>
            <a:ext cx="9096020" cy="2853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DD39027-3A49-5A48-EAD4-E10EAE8F6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05" y="4293637"/>
            <a:ext cx="5499069" cy="21947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4DE945-6839-234B-BF46-528AF77E9E5A}"/>
              </a:ext>
            </a:extLst>
          </p:cNvPr>
          <p:cNvSpPr txBox="1"/>
          <p:nvPr/>
        </p:nvSpPr>
        <p:spPr>
          <a:xfrm>
            <a:off x="7709634" y="6096253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RADIAZIONE INFRAROSSA</a:t>
            </a:r>
          </a:p>
        </p:txBody>
      </p:sp>
    </p:spTree>
    <p:extLst>
      <p:ext uri="{BB962C8B-B14F-4D97-AF65-F5344CB8AC3E}">
        <p14:creationId xmlns:p14="http://schemas.microsoft.com/office/powerpoint/2010/main" val="347224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3285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16595D-03FF-E6EB-7ECF-9B3094CB2B44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A0DAD0-5F21-600C-628C-36BE70851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55" y="982945"/>
            <a:ext cx="11742370" cy="60213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degli strati sottostanti perché gli strati superficiali del film pittorico sono generalmente trasparenti alle onde infrarosse (NON DÀ CERTEZZA DEL TIPO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PIGMENTO UTILIZZATO!).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vedere gli strati sottostanti devono essere soddisfatte tre condizioni: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 SUPERFICIALI DEVONO ESSERE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MATERIALE TRASPARENTE ALL’IR.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STRATO SUPERFICIALE DEVE ESSERE POCO SPESSO.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 PREPARATORI DEVONO ESSERE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MATERIALE DIVERSO RISPETTO AGLI STRATI SUPERFICIALI.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FC4D69-3CF5-E603-4A6D-7EE9D35CC94A}"/>
              </a:ext>
            </a:extLst>
          </p:cNvPr>
          <p:cNvSpPr txBox="1"/>
          <p:nvPr/>
        </p:nvSpPr>
        <p:spPr>
          <a:xfrm>
            <a:off x="7268990" y="5875055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CONDIZIONI PRELIMINARI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1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035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A4391D-A09E-B149-26AD-3EB1D3113BA6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C0FC7A-EFCD-5CBE-0148-92F1B0F6B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717" y="1290953"/>
            <a:ext cx="9144000" cy="587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luce infrarossa attraversa gli strati superficiali e viene diffusa dagli strati sottostanti perché sono generalmente più coprenti rispetto ai pigmenti utilizzati per gli strati superficiali.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radiazione IR così diffusa attraversa di nuovo gli strati più esterni e riemerge dalla superficie restituendo il disegno sottostante.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Opacità dei materiali è connessa alle caratteristiche di diffusione e rifrazione della radiazione che illumina l’oggetto.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734EA4-94BE-62AF-674F-A2AD6BC8E697}"/>
              </a:ext>
            </a:extLst>
          </p:cNvPr>
          <p:cNvSpPr txBox="1"/>
          <p:nvPr/>
        </p:nvSpPr>
        <p:spPr>
          <a:xfrm>
            <a:off x="7423322" y="5888373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FENOMENO FISICO</a:t>
            </a:r>
          </a:p>
        </p:txBody>
      </p:sp>
    </p:spTree>
    <p:extLst>
      <p:ext uri="{BB962C8B-B14F-4D97-AF65-F5344CB8AC3E}">
        <p14:creationId xmlns:p14="http://schemas.microsoft.com/office/powerpoint/2010/main" val="117664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3316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EFAAF3-31D1-46DF-F301-3EC1CDB41408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F4DBDA-7D8B-5FDF-178F-A0657316B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116" y="951572"/>
            <a:ext cx="9144000" cy="6237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120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DEL PIGMENTO:</a:t>
            </a:r>
          </a:p>
          <a:p>
            <a:pPr algn="l"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capacità di una stesura pittorica di nascondere il fondo dipende dal suo potere di diffusione della radiazione IR.</a:t>
            </a:r>
          </a:p>
          <a:p>
            <a:pPr algn="l" eaLnBrk="1" fontAlgn="auto" hangingPunct="1">
              <a:spcAft>
                <a:spcPts val="120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 il pigmento è macinato, maggiore è la capacità di diffusione della radiazione, quindi maggiore è il potere coprente.</a:t>
            </a:r>
          </a:p>
          <a:p>
            <a:pPr algn="l"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Tonalità più scure sono generalmente più coprenti.</a:t>
            </a:r>
          </a:p>
          <a:p>
            <a:pPr algn="l" eaLnBrk="1" fontAlgn="auto" hangingPunct="1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All’aumentare della lunghezza d’onda (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 capacità di diffusione diminuisce e con essa il potere coprente.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419D43-8C0E-33CF-E349-34CC182DF4A3}"/>
              </a:ext>
            </a:extLst>
          </p:cNvPr>
          <p:cNvSpPr txBox="1"/>
          <p:nvPr/>
        </p:nvSpPr>
        <p:spPr>
          <a:xfrm>
            <a:off x="7423322" y="5888373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FENOMENO FISICO</a:t>
            </a:r>
          </a:p>
        </p:txBody>
      </p:sp>
    </p:spTree>
    <p:extLst>
      <p:ext uri="{BB962C8B-B14F-4D97-AF65-F5344CB8AC3E}">
        <p14:creationId xmlns:p14="http://schemas.microsoft.com/office/powerpoint/2010/main" val="408785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32914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C63C66-B609-6F72-F87E-0F592B560D7D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F2D82D-2465-4DE8-13C5-8C109EC09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250" y="836612"/>
            <a:ext cx="9144000" cy="4688289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Leganti acquosi (gomma arabica) o semi – acquosi (uovo) sono più trasparenti dei leganti grassi (olio).</a:t>
            </a: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Pigmenti a base di rame e le terre sono opachi, quindi altamente coprenti.</a:t>
            </a: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Pigmenti a base di piombo (biacca, minio), cadmio, zinco, smalti e silicati sono molto trasparenti.</a:t>
            </a:r>
          </a:p>
          <a:p>
            <a:pPr marL="514350" indent="-514350" algn="l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Pigmenti a base di cromo e cobalto:</a:t>
            </a:r>
          </a:p>
          <a:p>
            <a:pPr marL="971550" lvl="1" indent="-514350" algn="l" eaLnBrk="1" fontAlgn="auto" hangingPunct="1">
              <a:spcAft>
                <a:spcPts val="1200"/>
              </a:spcAft>
              <a:buFont typeface="+mj-lt"/>
              <a:buAutoNum type="alphaLcPeriod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leganti grassi sono poco trasparenti.</a:t>
            </a:r>
          </a:p>
          <a:p>
            <a:pPr marL="971550" lvl="1" indent="-514350" algn="l" eaLnBrk="1" fontAlgn="auto" hangingPunct="1">
              <a:spcAft>
                <a:spcPts val="1200"/>
              </a:spcAft>
              <a:buFont typeface="+mj-lt"/>
              <a:buAutoNum type="alphaLcPeriod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leganti acquosi sono molto trasparenti.</a:t>
            </a:r>
          </a:p>
          <a:p>
            <a:pPr marL="971550" lvl="1" indent="-514350" algn="l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it-IT" dirty="0"/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375FC-4918-3AE4-969E-1A1CC6B43B32}"/>
              </a:ext>
            </a:extLst>
          </p:cNvPr>
          <p:cNvSpPr txBox="1"/>
          <p:nvPr/>
        </p:nvSpPr>
        <p:spPr>
          <a:xfrm>
            <a:off x="7423322" y="5888373"/>
            <a:ext cx="46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TIPOLOGIE DI RISPOSTE</a:t>
            </a:r>
          </a:p>
        </p:txBody>
      </p:sp>
    </p:spTree>
    <p:extLst>
      <p:ext uri="{BB962C8B-B14F-4D97-AF65-F5344CB8AC3E}">
        <p14:creationId xmlns:p14="http://schemas.microsoft.com/office/powerpoint/2010/main" val="401751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9272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351C10-FE1C-6362-0F33-4E32E38AE815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A92A9-7D44-F097-0857-5FC25487A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66115"/>
            <a:ext cx="6575640" cy="5661025"/>
          </a:xfrm>
        </p:spPr>
        <p:txBody>
          <a:bodyPr/>
          <a:lstStyle/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endParaRPr lang="it-IT" alt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 ALL’INFRAROSSO IN BIANCO/NERO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RIFLETTOGRAFIA ALL’INFRAROSSO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 IN FALSI COLORI (indagine data naturalmente dalle macchine fotografiche digitali).</a:t>
            </a:r>
          </a:p>
          <a:p>
            <a:pPr marL="514350" indent="-514350" algn="l" eaLnBrk="1" hangingPunct="1"/>
            <a:endParaRPr lang="it-IT" alt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hangingPunct="1"/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TUTTI QUESTI ESAMI RIENTRANO NELLO SPETTRO DI INDAGINE DEL NEAR INFRARED (generalmente dai 720 ai 1800 nm).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EE0C74D-F35D-F91E-5BA6-9DA87D0B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116" y="1377731"/>
            <a:ext cx="5331054" cy="39982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809A0D-ACC1-E3E8-470D-CEB9B8E1B16C}"/>
              </a:ext>
            </a:extLst>
          </p:cNvPr>
          <p:cNvSpPr txBox="1"/>
          <p:nvPr/>
        </p:nvSpPr>
        <p:spPr>
          <a:xfrm>
            <a:off x="7907293" y="5938607"/>
            <a:ext cx="4504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TIPOLOGIE DI INDAGINE</a:t>
            </a:r>
          </a:p>
        </p:txBody>
      </p:sp>
    </p:spTree>
    <p:extLst>
      <p:ext uri="{BB962C8B-B14F-4D97-AF65-F5344CB8AC3E}">
        <p14:creationId xmlns:p14="http://schemas.microsoft.com/office/powerpoint/2010/main" val="185981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1609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D7A1CA-747F-9FB0-20F9-392C7B3EAECF}"/>
              </a:ext>
            </a:extLst>
          </p:cNvPr>
          <p:cNvSpPr txBox="1"/>
          <p:nvPr/>
        </p:nvSpPr>
        <p:spPr>
          <a:xfrm>
            <a:off x="6804157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ALL’INFRAROSSO</a:t>
            </a:r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4EAF85-C1BD-539D-59E1-3F3CB99A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26" y="1290953"/>
            <a:ext cx="7470856" cy="51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3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629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20</cp:revision>
  <dcterms:created xsi:type="dcterms:W3CDTF">2022-04-26T11:54:05Z</dcterms:created>
  <dcterms:modified xsi:type="dcterms:W3CDTF">2023-08-04T18:25:30Z</dcterms:modified>
</cp:coreProperties>
</file>