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61228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9966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3B4E6-65C9-36D9-142B-F104C672EC38}"/>
              </a:ext>
            </a:extLst>
          </p:cNvPr>
          <p:cNvSpPr txBox="1"/>
          <p:nvPr/>
        </p:nvSpPr>
        <p:spPr>
          <a:xfrm>
            <a:off x="6841473" y="145339"/>
            <a:ext cx="51311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798CF4-C76C-8E87-D450-DAA1E8714446}"/>
              </a:ext>
            </a:extLst>
          </p:cNvPr>
          <p:cNvSpPr txBox="1"/>
          <p:nvPr/>
        </p:nvSpPr>
        <p:spPr>
          <a:xfrm>
            <a:off x="190901" y="1499375"/>
            <a:ext cx="64312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 spettroscopia Raman è una tecnica spettroscopica basata sull’</a:t>
            </a:r>
            <a:r>
              <a:rPr lang="it-IT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effetto Raman: </a:t>
            </a:r>
            <a:r>
              <a:rPr lang="it-IT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 una tecnica di spettroscopia molecolare che, come la spettroscopia infrarossa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trasformata di Fourier </a:t>
            </a:r>
            <a:r>
              <a:rPr lang="it-IT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(FTIR), sfrutta l'interazione della luce con la materia per ottenere informazioni sulla struttura o sulle caratteristiche di un materiale.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spettroscopia Raman e la spettroscopia FTIR forniscono entrambe uno spettro caratteristico delle specifiche vibrazioni di una e sono utili per identificare una sostanza. </a:t>
            </a:r>
          </a:p>
          <a:p>
            <a:r>
              <a:rPr lang="it-IT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7BFEFB-B3F1-68CC-A873-28C606638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02"/>
          <a:stretch/>
        </p:blipFill>
        <p:spPr>
          <a:xfrm>
            <a:off x="7229115" y="1290951"/>
            <a:ext cx="4771984" cy="41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20664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3B4E6-65C9-36D9-142B-F104C672EC38}"/>
              </a:ext>
            </a:extLst>
          </p:cNvPr>
          <p:cNvSpPr txBox="1"/>
          <p:nvPr/>
        </p:nvSpPr>
        <p:spPr>
          <a:xfrm>
            <a:off x="6841473" y="145339"/>
            <a:ext cx="513116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</a:p>
          <a:p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7F349D-263B-8BD0-CBB3-07415A620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473" y="1433413"/>
            <a:ext cx="5350527" cy="36959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E04491-77FE-2F52-25F5-E9722302FC3C}"/>
              </a:ext>
            </a:extLst>
          </p:cNvPr>
          <p:cNvSpPr txBox="1"/>
          <p:nvPr/>
        </p:nvSpPr>
        <p:spPr>
          <a:xfrm>
            <a:off x="41563" y="1290953"/>
            <a:ext cx="6888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considerate complementari: </a:t>
            </a:r>
            <a:r>
              <a:rPr lang="it-IT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spettroscopia Raman e la spettroscopia FTIR forniscono entrambe uno spettro caratteristico delle specifiche vibrazioni di una molecola (una sorta di "impronta digitale molecolare") attraverso la quale è possibile identificare una sostanza. 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Tuttavia:</a:t>
            </a:r>
          </a:p>
          <a:p>
            <a:pPr marL="342900" indent="-342900">
              <a:buFont typeface="+mj-lt"/>
              <a:buAutoNum type="arabicPeriod"/>
            </a:pPr>
            <a:r>
              <a:rPr lang="it-IT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Nella </a:t>
            </a:r>
            <a:r>
              <a:rPr lang="it-IT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 Raman</a:t>
            </a:r>
            <a:r>
              <a:rPr lang="it-IT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si utilizza tipicamente una luce laser nel campo visibile, nel </a:t>
            </a:r>
            <a:r>
              <a:rPr lang="it-IT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vicino infrarosso</a:t>
            </a:r>
            <a:r>
              <a:rPr lang="it-IT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 nel </a:t>
            </a:r>
            <a:r>
              <a:rPr lang="it-IT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vicino ultravioletto</a:t>
            </a:r>
            <a:r>
              <a:rPr lang="it-IT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informazioni fornite dalla spettroscopia Raman si ottengono mediante un processo di diffusione (scattering) della luce, mentre la spettroscopia a infrarossi è basata sull'assorbimento della luce.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it-IT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spettroscopia Raman fornisce informazioni sulle vibrazioni intra- e intermolecolari e può consentire di comprendere meglio una reazione.</a:t>
            </a:r>
          </a:p>
          <a:p>
            <a:pPr marL="342900" indent="-342900">
              <a:buAutoNum type="arabi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spettroscopia Raman può fornire ulteriori informazioni sui modi relativi a frequenze inferior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it-IT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5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6841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3B4E6-65C9-36D9-142B-F104C672EC38}"/>
              </a:ext>
            </a:extLst>
          </p:cNvPr>
          <p:cNvSpPr txBox="1"/>
          <p:nvPr/>
        </p:nvSpPr>
        <p:spPr>
          <a:xfrm>
            <a:off x="6841473" y="145339"/>
            <a:ext cx="513116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84268D-D2BF-3947-FD91-CB4A9B009AB2}"/>
              </a:ext>
            </a:extLst>
          </p:cNvPr>
          <p:cNvSpPr txBox="1"/>
          <p:nvPr/>
        </p:nvSpPr>
        <p:spPr>
          <a:xfrm>
            <a:off x="6841473" y="6098123"/>
            <a:ext cx="5270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DELLA SPETTROSCOPIA RAMAN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B31F12-F980-10F7-07A4-9C4F3B9B5F7F}"/>
              </a:ext>
            </a:extLst>
          </p:cNvPr>
          <p:cNvSpPr txBox="1"/>
          <p:nvPr/>
        </p:nvSpPr>
        <p:spPr>
          <a:xfrm>
            <a:off x="67829" y="1342769"/>
            <a:ext cx="6381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Quando la luce interagisce con le molecole di un gas, di un liquido o di un solido, la maggior parte dei fotoni viene dispersa o diffusa mantenendo la stessa energia dei fotoni incidenti. Questo fenomeno è denominato diffusione elastica o diffusione di </a:t>
            </a:r>
            <a:r>
              <a:rPr lang="it-IT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Rayleigh</a:t>
            </a:r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Una quantità molto piccola di questi fotoni, circa 1 fotone su 10 milioni, dopo la diffusione ha una frequenza diversa da quella del fotone incidente. Questo processo è denominato diffusione anelastica, oppure effetto Raman, in onore di Sir </a:t>
            </a:r>
            <a:r>
              <a:rPr lang="it-IT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Chandrasekhara</a:t>
            </a:r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Venkata</a:t>
            </a:r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Raman che lo scoprì e per il suo lavoro ricevette nel 1930 il premio Nobel per la fisica.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8E5698F-CAA8-2B37-6500-71734E73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25" y="1608757"/>
            <a:ext cx="4584033" cy="36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984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3B4E6-65C9-36D9-142B-F104C672EC38}"/>
              </a:ext>
            </a:extLst>
          </p:cNvPr>
          <p:cNvSpPr txBox="1"/>
          <p:nvPr/>
        </p:nvSpPr>
        <p:spPr>
          <a:xfrm>
            <a:off x="6841473" y="145339"/>
            <a:ext cx="513116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5D7CF8-A5C2-45F7-1E48-9CDFFBE2F3A6}"/>
              </a:ext>
            </a:extLst>
          </p:cNvPr>
          <p:cNvSpPr txBox="1"/>
          <p:nvPr/>
        </p:nvSpPr>
        <p:spPr>
          <a:xfrm>
            <a:off x="6841473" y="6021120"/>
            <a:ext cx="5270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DI DIFFUSIONE RAMAN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31A33A-2B24-DF85-5BD1-B775F3FBA187}"/>
              </a:ext>
            </a:extLst>
          </p:cNvPr>
          <p:cNvSpPr txBox="1"/>
          <p:nvPr/>
        </p:nvSpPr>
        <p:spPr>
          <a:xfrm>
            <a:off x="77228" y="1342769"/>
            <a:ext cx="63620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processo della diffusione Raman, descritto secondo la meccanica quantistica, consiste in un'interazione dei fotoni con una molecola che può provocare l'eccitazione della molecola stessa a un livello energetico virtuale superiore. Quando la molecola si trova in questo livello energetico superiore possono accadere diverse cose. Una possibilità è che la molecola ricada a un livello energetico vibrazionale diverso da quello iniziale, producendo un fotone con una diversa energia. La differenza tra l'energia del fotone incidente e l'energia del fotone diffuso è denominata Raman shift (o spostamento Raman).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B3780E-1D70-34DF-E56B-EDA7DB53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69" y="1716630"/>
            <a:ext cx="5751489" cy="35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77350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3B4E6-65C9-36D9-142B-F104C672EC38}"/>
              </a:ext>
            </a:extLst>
          </p:cNvPr>
          <p:cNvSpPr txBox="1"/>
          <p:nvPr/>
        </p:nvSpPr>
        <p:spPr>
          <a:xfrm>
            <a:off x="6841473" y="145339"/>
            <a:ext cx="513116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</a:p>
          <a:p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717374-50AB-0CEF-B557-3CD868A59824}"/>
              </a:ext>
            </a:extLst>
          </p:cNvPr>
          <p:cNvSpPr txBox="1"/>
          <p:nvPr/>
        </p:nvSpPr>
        <p:spPr>
          <a:xfrm>
            <a:off x="6841473" y="6021120"/>
            <a:ext cx="5270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DI DIFFUSIONE RAMAN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1B3BE6-FCED-EC23-DAF6-4E199A962BE7}"/>
              </a:ext>
            </a:extLst>
          </p:cNvPr>
          <p:cNvSpPr txBox="1"/>
          <p:nvPr/>
        </p:nvSpPr>
        <p:spPr>
          <a:xfrm>
            <a:off x="67828" y="1488109"/>
            <a:ext cx="5941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Quando l'energia del fotone diffuso è minore di quella del fotone incidente, il fenomeno prende il nome di diffusione Stokes. Alcune molecole possono trovarsi in uno stato vibrazionale eccitato e, dopo essere salite a un livello energetico virtuale superiore, possono ricadere in un livello energetico finale inferiore a quello corrispondente allo stato eccitato iniziale. Questo tipo di diffusione è denominato anti-Stokes. 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986BDCC-DB1C-F4FA-7D2F-C233CD7E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031" y="1482059"/>
            <a:ext cx="5930427" cy="38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4585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3B4E6-65C9-36D9-142B-F104C672EC38}"/>
              </a:ext>
            </a:extLst>
          </p:cNvPr>
          <p:cNvSpPr txBox="1"/>
          <p:nvPr/>
        </p:nvSpPr>
        <p:spPr>
          <a:xfrm>
            <a:off x="6841473" y="145339"/>
            <a:ext cx="513116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</a:p>
          <a:p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A177F4-0679-3798-F380-77D43ADF2031}"/>
              </a:ext>
            </a:extLst>
          </p:cNvPr>
          <p:cNvSpPr txBox="1"/>
          <p:nvPr/>
        </p:nvSpPr>
        <p:spPr>
          <a:xfrm>
            <a:off x="6841473" y="6021120"/>
            <a:ext cx="5270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ALTRE PAROLE….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9D1F60-1692-162A-122B-217F76F08E2A}"/>
              </a:ext>
            </a:extLst>
          </p:cNvPr>
          <p:cNvSpPr txBox="1"/>
          <p:nvPr/>
        </p:nvSpPr>
        <p:spPr>
          <a:xfrm>
            <a:off x="1" y="1290951"/>
            <a:ext cx="63526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i="0" dirty="0">
                <a:solidFill>
                  <a:srgbClr val="15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genere un fascio di luce che incide su un campione lo attraversa senza subire modifiche o viene assorbito a seconda della lunghezza d'onda della radiazione e della natura del materiale in questione. </a:t>
            </a:r>
          </a:p>
          <a:p>
            <a:pPr algn="l"/>
            <a:r>
              <a:rPr lang="it-IT" i="0" dirty="0">
                <a:solidFill>
                  <a:srgbClr val="15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 sono poi i fenomeni di diffusione, lo "sparpagliamento" che un fascio di onde elettromagnetiche o di particelle subisce nell'attraversare un mezzo in virtù delle interazioni con le particelle di quest'ultimo. Una piccola parte del fascio incidente viene diffusa elasticamente, ossia con la medesima frequenza: questo è l’effetto </a:t>
            </a:r>
            <a:r>
              <a:rPr lang="it-IT" i="0" dirty="0" err="1">
                <a:solidFill>
                  <a:srgbClr val="15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Rayleigh</a:t>
            </a:r>
            <a:r>
              <a:rPr lang="it-IT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ossia l’effetto </a:t>
            </a:r>
            <a:r>
              <a:rPr lang="it-IT" i="0" dirty="0">
                <a:solidFill>
                  <a:srgbClr val="15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 fa apparire il cielo blu, i prati verdi, il sole giallo... Una percentuale minore di luce subisce una diffusione anelastica e questo è l’effetto Raman: il fascio è diffuso con una frequenza più alta o più bassa di quella originaria. Se il livello energetico del fotone diffuso è maggiore del fotone irraggiato (o  incidente) si ha il fenomeno di RAMAN-Stokes, se è minore prende nome di Raman Anti-Stokes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41082C-1E98-8AE3-ACA7-339181C6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922" y="1861971"/>
            <a:ext cx="5588210" cy="31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5698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3B4E6-65C9-36D9-142B-F104C672EC38}"/>
              </a:ext>
            </a:extLst>
          </p:cNvPr>
          <p:cNvSpPr txBox="1"/>
          <p:nvPr/>
        </p:nvSpPr>
        <p:spPr>
          <a:xfrm>
            <a:off x="6841473" y="145339"/>
            <a:ext cx="513116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</a:p>
          <a:p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FF80F2-79C9-2BD4-8108-3066A2E71E31}"/>
              </a:ext>
            </a:extLst>
          </p:cNvPr>
          <p:cNvSpPr txBox="1"/>
          <p:nvPr/>
        </p:nvSpPr>
        <p:spPr>
          <a:xfrm>
            <a:off x="6841473" y="6021120"/>
            <a:ext cx="5270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4B3B29-E765-2CDC-0FA4-C9DFE9E1C995}"/>
              </a:ext>
            </a:extLst>
          </p:cNvPr>
          <p:cNvSpPr txBox="1"/>
          <p:nvPr/>
        </p:nvSpPr>
        <p:spPr>
          <a:xfrm>
            <a:off x="0" y="1342769"/>
            <a:ext cx="6959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i="0" dirty="0">
                <a:solidFill>
                  <a:srgbClr val="15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radiazione prodotta dalla diffusione Raman è registrata e di seguito viene elaborato un grafico di lunghezze d'onda in funzione dell'intensità. Questo spettro è associabile a un'unica molecola e costituisce una vera e propria impronta digitale.</a:t>
            </a:r>
            <a:br>
              <a:rPr lang="it-IT" sz="2200" i="0" dirty="0">
                <a:solidFill>
                  <a:srgbClr val="15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200" i="0" dirty="0">
              <a:solidFill>
                <a:srgbClr val="1516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2200" i="0" dirty="0">
                <a:solidFill>
                  <a:srgbClr val="15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applicazioni sono numerose, infatti, si va dalla caratterizzazione di pigmenti, coloranti e leganti a quella di superfici ceramiche, materiali lapidei, sostanze organiche di varia natura, per arrivare anche all'identificazione di prodotti di degrado su superfici pittoriche, vetri, ceramiche, metalli e rocce.</a:t>
            </a:r>
          </a:p>
          <a:p>
            <a:pPr algn="l"/>
            <a:endParaRPr lang="it-IT" sz="2200" i="0" dirty="0">
              <a:solidFill>
                <a:srgbClr val="1516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3EF935-5EFF-A90B-03A9-22212D1B1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535" y="1384392"/>
            <a:ext cx="5246923" cy="40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3709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3B4E6-65C9-36D9-142B-F104C672EC38}"/>
              </a:ext>
            </a:extLst>
          </p:cNvPr>
          <p:cNvSpPr txBox="1"/>
          <p:nvPr/>
        </p:nvSpPr>
        <p:spPr>
          <a:xfrm>
            <a:off x="6841473" y="145339"/>
            <a:ext cx="513116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SPETTROGRAFIA RAMAN</a:t>
            </a:r>
          </a:p>
          <a:p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55FA59-B325-132C-47B3-4C7DAD9C7522}"/>
              </a:ext>
            </a:extLst>
          </p:cNvPr>
          <p:cNvSpPr txBox="1"/>
          <p:nvPr/>
        </p:nvSpPr>
        <p:spPr>
          <a:xfrm>
            <a:off x="7017775" y="5973142"/>
            <a:ext cx="5270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 GENERALI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C592C3-B46A-9CB9-D50D-882212CF0315}"/>
              </a:ext>
            </a:extLst>
          </p:cNvPr>
          <p:cNvSpPr txBox="1"/>
          <p:nvPr/>
        </p:nvSpPr>
        <p:spPr>
          <a:xfrm>
            <a:off x="7616299" y="1334263"/>
            <a:ext cx="466816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Indagine sulla sola superficie (materiali degli strati sottostanti non sono compresi nell’analisi </a:t>
            </a:r>
          </a:p>
          <a:p>
            <a:pPr marL="342900" indent="-342900">
              <a:buAutoNum type="arabicPeriod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Può dare risposte anche afferenti al legante </a:t>
            </a:r>
          </a:p>
          <a:p>
            <a:pPr marL="342900" indent="-342900">
              <a:buAutoNum type="arabicPeriod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risposta indica direttamente il tipo di pigmento e non le singole componenti minerali (Blu di Prussia, Biacca, Cinabro…).</a:t>
            </a:r>
          </a:p>
          <a:p>
            <a:pPr marL="342900" indent="-342900">
              <a:buAutoNum type="arabicPeriod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tarature che non comprendono l’intera tavolozza cromatica (generalmente non vedono le terre e possono essere calibrate o per i colori tendenti al rosso o per i colori tendenti al verde. </a:t>
            </a:r>
          </a:p>
          <a:p>
            <a:pPr marL="342900" indent="-342900">
              <a:buAutoNum type="arabicPeriod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96E0D1A-E0CA-1A6B-04A5-E3EDC63A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64" y="3049458"/>
            <a:ext cx="4245398" cy="2211995"/>
          </a:xfrm>
          <a:prstGeom prst="rect">
            <a:avLst/>
          </a:prstGeom>
        </p:spPr>
      </p:pic>
      <p:pic>
        <p:nvPicPr>
          <p:cNvPr id="15" name="Immagine 14" descr="Immagine che contiene testo, cornice&#10;&#10;Descrizione generata automaticamente">
            <a:extLst>
              <a:ext uri="{FF2B5EF4-FFF2-40B4-BE49-F238E27FC236}">
                <a16:creationId xmlns:a16="http://schemas.microsoft.com/office/drawing/2014/main" id="{80CF8AD5-D9D5-C889-AFCB-97C38F978C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7860" r="11748" b="8631"/>
          <a:stretch/>
        </p:blipFill>
        <p:spPr>
          <a:xfrm>
            <a:off x="71448" y="86885"/>
            <a:ext cx="3261137" cy="51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4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919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23</cp:revision>
  <dcterms:created xsi:type="dcterms:W3CDTF">2022-04-26T11:54:05Z</dcterms:created>
  <dcterms:modified xsi:type="dcterms:W3CDTF">2023-08-04T18:26:19Z</dcterms:modified>
</cp:coreProperties>
</file>