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MEDIA, ARTI, CULTURE (LM-65)</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419417"/>
            <a:ext cx="3820303"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a:solidFill>
                  <a:schemeClr val="tx1"/>
                </a:solidFill>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XXXI</a:t>
            </a:r>
            <a:r>
              <a:rPr lang="en-US" sz="2400" i="1" kern="120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TERMOGRAFIA</a:t>
            </a: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33274" y="6428562"/>
            <a:ext cx="38624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AF6D63B0-9600-004D-5657-B546D4901B29}"/>
              </a:ext>
            </a:extLst>
          </p:cNvPr>
          <p:cNvSpPr txBox="1"/>
          <p:nvPr/>
        </p:nvSpPr>
        <p:spPr>
          <a:xfrm>
            <a:off x="6315560" y="255722"/>
            <a:ext cx="5780868"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TERMOGRAFIA</a:t>
            </a:r>
          </a:p>
        </p:txBody>
      </p:sp>
      <p:sp>
        <p:nvSpPr>
          <p:cNvPr id="3" name="CasellaDiTesto 2">
            <a:extLst>
              <a:ext uri="{FF2B5EF4-FFF2-40B4-BE49-F238E27FC236}">
                <a16:creationId xmlns:a16="http://schemas.microsoft.com/office/drawing/2014/main" id="{42156CC1-F4BD-C6DF-F35D-B46A017C8A99}"/>
              </a:ext>
            </a:extLst>
          </p:cNvPr>
          <p:cNvSpPr txBox="1"/>
          <p:nvPr/>
        </p:nvSpPr>
        <p:spPr>
          <a:xfrm>
            <a:off x="7687159" y="5773119"/>
            <a:ext cx="4068305" cy="584775"/>
          </a:xfrm>
          <a:prstGeom prst="rect">
            <a:avLst/>
          </a:prstGeom>
          <a:noFill/>
        </p:spPr>
        <p:txBody>
          <a:bodyPr wrap="square" rtlCol="0">
            <a:spAutoFit/>
          </a:bodyPr>
          <a:lstStyle/>
          <a:p>
            <a:r>
              <a:rPr lang="it-IT" sz="3200" i="1" dirty="0">
                <a:latin typeface="Times New Roman" panose="02020603050405020304" pitchFamily="18" charset="0"/>
                <a:cs typeface="Times New Roman" panose="02020603050405020304" pitchFamily="18" charset="0"/>
              </a:rPr>
              <a:t>INTRODUZIONE</a:t>
            </a:r>
          </a:p>
        </p:txBody>
      </p:sp>
      <p:sp>
        <p:nvSpPr>
          <p:cNvPr id="6" name="CasellaDiTesto 5">
            <a:extLst>
              <a:ext uri="{FF2B5EF4-FFF2-40B4-BE49-F238E27FC236}">
                <a16:creationId xmlns:a16="http://schemas.microsoft.com/office/drawing/2014/main" id="{A225578A-71BE-C7D8-9C18-B7CB88B949D4}"/>
              </a:ext>
            </a:extLst>
          </p:cNvPr>
          <p:cNvSpPr txBox="1"/>
          <p:nvPr/>
        </p:nvSpPr>
        <p:spPr>
          <a:xfrm>
            <a:off x="154455" y="1542609"/>
            <a:ext cx="5750399" cy="3477875"/>
          </a:xfrm>
          <a:prstGeom prst="rect">
            <a:avLst/>
          </a:prstGeom>
          <a:noFill/>
        </p:spPr>
        <p:txBody>
          <a:bodyPr wrap="square" rtlCol="0">
            <a:spAutoFit/>
          </a:bodyPr>
          <a:lstStyle/>
          <a:p>
            <a:pPr algn="l"/>
            <a:r>
              <a:rPr lang="it-IT" sz="2000" b="0" i="0" u="none" strike="noStrike" baseline="0" dirty="0">
                <a:latin typeface="Times New Roman" panose="02020603050405020304" pitchFamily="18" charset="0"/>
                <a:cs typeface="Times New Roman" panose="02020603050405020304" pitchFamily="18" charset="0"/>
              </a:rPr>
              <a:t>La termografia (IRT) è una tecnica di analisi per immagine in grado di determinare la temperatura superficiale di un oggetto attraverso la misura della radiazione di corpo nero emesso dall’oggetto stesso. L’utilizzo tipico in archeometria riguarda l’esame a distanza e senza contatto di edifici e pitture murali.</a:t>
            </a:r>
          </a:p>
          <a:p>
            <a:pPr algn="l"/>
            <a:r>
              <a:rPr lang="it-IT" sz="2000" b="0" i="0" u="none" strike="noStrike" baseline="0" dirty="0">
                <a:latin typeface="Times New Roman" panose="02020603050405020304" pitchFamily="18" charset="0"/>
                <a:cs typeface="Times New Roman" panose="02020603050405020304" pitchFamily="18" charset="0"/>
              </a:rPr>
              <a:t>Qualsiasi corpo che abbia una temperatura superiore allo zero assoluto emette radiazione elettromagnetica in diverse lunghezze d’onda e con differenti intensità: il tipo di emissione dipende sia dalla temperatura effettiva del corpo che dalla sua natura fisico-chimica.</a:t>
            </a:r>
            <a:endParaRPr lang="it-IT" sz="2000" dirty="0">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FC9B2865-9CF9-D470-47BC-822307565FB1}"/>
              </a:ext>
            </a:extLst>
          </p:cNvPr>
          <p:cNvPicPr>
            <a:picLocks noChangeAspect="1"/>
          </p:cNvPicPr>
          <p:nvPr/>
        </p:nvPicPr>
        <p:blipFill>
          <a:blip r:embed="rId3"/>
          <a:stretch>
            <a:fillRect/>
          </a:stretch>
        </p:blipFill>
        <p:spPr>
          <a:xfrm>
            <a:off x="6000428" y="1720573"/>
            <a:ext cx="6096000" cy="2918460"/>
          </a:xfrm>
          <a:prstGeom prst="rect">
            <a:avLst/>
          </a:prstGeom>
        </p:spPr>
      </p:pic>
    </p:spTree>
    <p:extLst>
      <p:ext uri="{BB962C8B-B14F-4D97-AF65-F5344CB8AC3E}">
        <p14:creationId xmlns:p14="http://schemas.microsoft.com/office/powerpoint/2010/main" val="22225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33274" y="6428562"/>
            <a:ext cx="38624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AF6D63B0-9600-004D-5657-B546D4901B29}"/>
              </a:ext>
            </a:extLst>
          </p:cNvPr>
          <p:cNvSpPr txBox="1"/>
          <p:nvPr/>
        </p:nvSpPr>
        <p:spPr>
          <a:xfrm>
            <a:off x="6315560" y="255722"/>
            <a:ext cx="5780868"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TERMOGRAFIA</a:t>
            </a:r>
          </a:p>
        </p:txBody>
      </p:sp>
      <p:sp>
        <p:nvSpPr>
          <p:cNvPr id="3" name="CasellaDiTesto 2">
            <a:extLst>
              <a:ext uri="{FF2B5EF4-FFF2-40B4-BE49-F238E27FC236}">
                <a16:creationId xmlns:a16="http://schemas.microsoft.com/office/drawing/2014/main" id="{42156CC1-F4BD-C6DF-F35D-B46A017C8A99}"/>
              </a:ext>
            </a:extLst>
          </p:cNvPr>
          <p:cNvSpPr txBox="1"/>
          <p:nvPr/>
        </p:nvSpPr>
        <p:spPr>
          <a:xfrm>
            <a:off x="7268990" y="5861663"/>
            <a:ext cx="4640929" cy="584775"/>
          </a:xfrm>
          <a:prstGeom prst="rect">
            <a:avLst/>
          </a:prstGeom>
          <a:noFill/>
        </p:spPr>
        <p:txBody>
          <a:bodyPr wrap="square" rtlCol="0">
            <a:spAutoFit/>
          </a:bodyPr>
          <a:lstStyle/>
          <a:p>
            <a:r>
              <a:rPr lang="it-IT" sz="3200" i="1" dirty="0">
                <a:latin typeface="Times New Roman" panose="02020603050405020304" pitchFamily="18" charset="0"/>
                <a:cs typeface="Times New Roman" panose="02020603050405020304" pitchFamily="18" charset="0"/>
              </a:rPr>
              <a:t>ENERGIA DI EMISSIONE</a:t>
            </a:r>
          </a:p>
        </p:txBody>
      </p:sp>
      <p:sp>
        <p:nvSpPr>
          <p:cNvPr id="6" name="CasellaDiTesto 5">
            <a:extLst>
              <a:ext uri="{FF2B5EF4-FFF2-40B4-BE49-F238E27FC236}">
                <a16:creationId xmlns:a16="http://schemas.microsoft.com/office/drawing/2014/main" id="{A225578A-71BE-C7D8-9C18-B7CB88B949D4}"/>
              </a:ext>
            </a:extLst>
          </p:cNvPr>
          <p:cNvSpPr txBox="1"/>
          <p:nvPr/>
        </p:nvSpPr>
        <p:spPr>
          <a:xfrm>
            <a:off x="73939" y="1356674"/>
            <a:ext cx="6711294" cy="4093428"/>
          </a:xfrm>
          <a:prstGeom prst="rect">
            <a:avLst/>
          </a:prstGeom>
          <a:noFill/>
        </p:spPr>
        <p:txBody>
          <a:bodyPr wrap="square" rtlCol="0">
            <a:spAutoFit/>
          </a:bodyPr>
          <a:lstStyle/>
          <a:p>
            <a:pPr algn="l"/>
            <a:r>
              <a:rPr lang="it-IT" sz="2000" b="0" i="0" u="none" strike="noStrike" baseline="0" dirty="0">
                <a:latin typeface="Times New Roman" panose="02020603050405020304" pitchFamily="18" charset="0"/>
                <a:cs typeface="Times New Roman" panose="02020603050405020304" pitchFamily="18" charset="0"/>
              </a:rPr>
              <a:t>L’energia emessa da un corpo può essere legata alla sua temperatura grazie a una legge scoperta dal fisico Max Planck nel 1900, secondo cui ogni corpo emette radiazione con una ben nota distribuzione in funzione della lunghezza d’onda, legata alla temperatura, e dell’emissività, caratteristica del corpo.</a:t>
            </a:r>
          </a:p>
          <a:p>
            <a:pPr algn="l"/>
            <a:r>
              <a:rPr lang="it-IT" sz="2000" b="0" i="0" u="none" strike="noStrike" baseline="0" dirty="0">
                <a:latin typeface="Times New Roman" panose="02020603050405020304" pitchFamily="18" charset="0"/>
                <a:cs typeface="Times New Roman" panose="02020603050405020304" pitchFamily="18" charset="0"/>
              </a:rPr>
              <a:t>Le termocamere misurano queste emissioni, impostando il corretto valore di emissività, restituiscono il</a:t>
            </a:r>
          </a:p>
          <a:p>
            <a:pPr algn="l"/>
            <a:r>
              <a:rPr lang="it-IT" sz="2000" b="0" i="0" u="none" strike="noStrike" baseline="0" dirty="0">
                <a:latin typeface="Times New Roman" panose="02020603050405020304" pitchFamily="18" charset="0"/>
                <a:cs typeface="Times New Roman" panose="02020603050405020304" pitchFamily="18" charset="0"/>
              </a:rPr>
              <a:t>valore di temperatura per ogni punto (pixel) dell’immagine inquadrata. Per una corretta lettura delle immagini termografiche è necessario conoscere i processi fisici di scambio termico tra la superficie esaminata e l’ambiente: irraggiamento in ingresso e in uscita (emissione), convezione, conduzione, evaporazione.</a:t>
            </a:r>
            <a:endParaRPr lang="it-IT" sz="2000" dirty="0">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E25713A6-0B77-8364-F944-BB1FE7A7A720}"/>
              </a:ext>
            </a:extLst>
          </p:cNvPr>
          <p:cNvPicPr>
            <a:picLocks noChangeAspect="1"/>
          </p:cNvPicPr>
          <p:nvPr/>
        </p:nvPicPr>
        <p:blipFill rotWithShape="1">
          <a:blip r:embed="rId3"/>
          <a:srcRect l="19535" t="24546" r="13310" b="14528"/>
          <a:stretch/>
        </p:blipFill>
        <p:spPr>
          <a:xfrm>
            <a:off x="6939688" y="1769055"/>
            <a:ext cx="5097857" cy="3088236"/>
          </a:xfrm>
          <a:prstGeom prst="rect">
            <a:avLst/>
          </a:prstGeom>
        </p:spPr>
      </p:pic>
    </p:spTree>
    <p:extLst>
      <p:ext uri="{BB962C8B-B14F-4D97-AF65-F5344CB8AC3E}">
        <p14:creationId xmlns:p14="http://schemas.microsoft.com/office/powerpoint/2010/main" val="260361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33274" y="6428562"/>
            <a:ext cx="38624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AF6D63B0-9600-004D-5657-B546D4901B29}"/>
              </a:ext>
            </a:extLst>
          </p:cNvPr>
          <p:cNvSpPr txBox="1"/>
          <p:nvPr/>
        </p:nvSpPr>
        <p:spPr>
          <a:xfrm>
            <a:off x="6315560" y="255722"/>
            <a:ext cx="5780868"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TERMOGRAFIA</a:t>
            </a:r>
          </a:p>
        </p:txBody>
      </p:sp>
      <p:sp>
        <p:nvSpPr>
          <p:cNvPr id="3" name="CasellaDiTesto 2">
            <a:extLst>
              <a:ext uri="{FF2B5EF4-FFF2-40B4-BE49-F238E27FC236}">
                <a16:creationId xmlns:a16="http://schemas.microsoft.com/office/drawing/2014/main" id="{42156CC1-F4BD-C6DF-F35D-B46A017C8A99}"/>
              </a:ext>
            </a:extLst>
          </p:cNvPr>
          <p:cNvSpPr txBox="1"/>
          <p:nvPr/>
        </p:nvSpPr>
        <p:spPr>
          <a:xfrm>
            <a:off x="7332803" y="5861663"/>
            <a:ext cx="4640929" cy="584775"/>
          </a:xfrm>
          <a:prstGeom prst="rect">
            <a:avLst/>
          </a:prstGeom>
          <a:noFill/>
        </p:spPr>
        <p:txBody>
          <a:bodyPr wrap="square" rtlCol="0">
            <a:spAutoFit/>
          </a:bodyPr>
          <a:lstStyle/>
          <a:p>
            <a:r>
              <a:rPr lang="it-IT" sz="3200" i="1" dirty="0">
                <a:latin typeface="Times New Roman" panose="02020603050405020304" pitchFamily="18" charset="0"/>
                <a:cs typeface="Times New Roman" panose="02020603050405020304" pitchFamily="18" charset="0"/>
              </a:rPr>
              <a:t>TIPI DI TERMOGRAFIA</a:t>
            </a:r>
          </a:p>
        </p:txBody>
      </p:sp>
      <p:sp>
        <p:nvSpPr>
          <p:cNvPr id="6" name="CasellaDiTesto 5">
            <a:extLst>
              <a:ext uri="{FF2B5EF4-FFF2-40B4-BE49-F238E27FC236}">
                <a16:creationId xmlns:a16="http://schemas.microsoft.com/office/drawing/2014/main" id="{A225578A-71BE-C7D8-9C18-B7CB88B949D4}"/>
              </a:ext>
            </a:extLst>
          </p:cNvPr>
          <p:cNvSpPr txBox="1"/>
          <p:nvPr/>
        </p:nvSpPr>
        <p:spPr>
          <a:xfrm>
            <a:off x="154455" y="1785478"/>
            <a:ext cx="11484772" cy="3170099"/>
          </a:xfrm>
          <a:prstGeom prst="rect">
            <a:avLst/>
          </a:prstGeom>
          <a:noFill/>
        </p:spPr>
        <p:txBody>
          <a:bodyPr wrap="square" rtlCol="0">
            <a:spAutoFit/>
          </a:bodyPr>
          <a:lstStyle/>
          <a:p>
            <a:pPr algn="l"/>
            <a:r>
              <a:rPr lang="it-IT" sz="2000" dirty="0">
                <a:latin typeface="Times New Roman" panose="02020603050405020304" pitchFamily="18" charset="0"/>
                <a:cs typeface="Times New Roman" panose="02020603050405020304" pitchFamily="18" charset="0"/>
              </a:rPr>
              <a:t>Le analisi termografiche possono essere passive o attive:</a:t>
            </a:r>
          </a:p>
          <a:p>
            <a:pPr marL="457200" indent="-457200" algn="l">
              <a:buFont typeface="+mj-lt"/>
              <a:buAutoNum type="arabicPeriod"/>
            </a:pPr>
            <a:r>
              <a:rPr lang="it-IT" sz="2000" dirty="0">
                <a:latin typeface="Times New Roman" panose="02020603050405020304" pitchFamily="18" charset="0"/>
                <a:cs typeface="Times New Roman" panose="02020603050405020304" pitchFamily="18" charset="0"/>
              </a:rPr>
              <a:t>TERMOGRAFIA ATTIVA: </a:t>
            </a:r>
            <a:r>
              <a:rPr lang="it-IT" sz="2000" b="0" i="0" u="none" strike="noStrike" baseline="0" dirty="0">
                <a:latin typeface="Times New Roman" panose="02020603050405020304" pitchFamily="18" charset="0"/>
                <a:cs typeface="Times New Roman" panose="02020603050405020304" pitchFamily="18" charset="0"/>
              </a:rPr>
              <a:t>la superficie che viene analizzata non viene riscaldata</a:t>
            </a:r>
            <a:endParaRPr lang="it-IT" sz="2000" dirty="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it-IT" sz="2000" dirty="0">
                <a:latin typeface="Times New Roman" panose="02020603050405020304" pitchFamily="18" charset="0"/>
                <a:cs typeface="Times New Roman" panose="02020603050405020304" pitchFamily="18" charset="0"/>
              </a:rPr>
              <a:t>TERMOGRAFIA PASSIVA: la superficie da analizzare viene surriscaldata per mezzo di convezione o irraggiamento. Il riscaldamento attivo è funzionale a generare adeguati gradienti termici, vale a dire differenze di temperatura tra diverse parti dell’oggetto.</a:t>
            </a:r>
          </a:p>
          <a:p>
            <a:pPr algn="l"/>
            <a:r>
              <a:rPr lang="it-IT" sz="2000" b="0" i="0" u="none" strike="noStrike" baseline="0" dirty="0">
                <a:latin typeface="Times New Roman" panose="02020603050405020304" pitchFamily="18" charset="0"/>
                <a:cs typeface="Times New Roman" panose="02020603050405020304" pitchFamily="18" charset="0"/>
              </a:rPr>
              <a:t>Nel caso di termografia attiva, è necessaria una ulteriore distinzione:</a:t>
            </a:r>
            <a:endParaRPr lang="it-IT" sz="2000" dirty="0">
              <a:latin typeface="Times New Roman" panose="02020603050405020304" pitchFamily="18" charset="0"/>
              <a:cs typeface="Times New Roman" panose="02020603050405020304" pitchFamily="18" charset="0"/>
            </a:endParaRPr>
          </a:p>
          <a:p>
            <a:pPr marL="457200" indent="-457200" algn="l">
              <a:buAutoNum type="arabicPeriod"/>
            </a:pPr>
            <a:r>
              <a:rPr lang="it-IT" sz="2000" dirty="0">
                <a:latin typeface="Times New Roman" panose="02020603050405020304" pitchFamily="18" charset="0"/>
                <a:cs typeface="Times New Roman" panose="02020603050405020304" pitchFamily="18" charset="0"/>
              </a:rPr>
              <a:t>TERMOGRAFIA IN RIFLESSIONE: </a:t>
            </a:r>
            <a:r>
              <a:rPr lang="it-IT" sz="2000" b="0" i="0" u="none" strike="noStrike" baseline="0" dirty="0">
                <a:latin typeface="Times New Roman" panose="02020603050405020304" pitchFamily="18" charset="0"/>
                <a:cs typeface="Times New Roman" panose="02020603050405020304" pitchFamily="18" charset="0"/>
              </a:rPr>
              <a:t>se il riscaldamento avviene dalla stessa parte in cui si effettua la ripresa.</a:t>
            </a:r>
          </a:p>
          <a:p>
            <a:pPr marL="457200" indent="-457200" algn="l">
              <a:buAutoNum type="arabicPeriod"/>
            </a:pPr>
            <a:r>
              <a:rPr lang="it-IT" sz="2000" dirty="0">
                <a:latin typeface="Times New Roman" panose="02020603050405020304" pitchFamily="18" charset="0"/>
                <a:cs typeface="Times New Roman" panose="02020603050405020304" pitchFamily="18" charset="0"/>
              </a:rPr>
              <a:t>TERMOGRAFIA IN TRASMISSIONE: la </a:t>
            </a:r>
            <a:r>
              <a:rPr lang="it-IT" sz="2000" b="0" i="0" u="none" strike="noStrike" baseline="0" dirty="0">
                <a:latin typeface="Times New Roman" panose="02020603050405020304" pitchFamily="18" charset="0"/>
                <a:cs typeface="Times New Roman" panose="02020603050405020304" pitchFamily="18" charset="0"/>
              </a:rPr>
              <a:t>fonte di calore e termocamera sono poste da parti opposte dell’oggetto. </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69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33274" y="6428562"/>
            <a:ext cx="38624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AF6D63B0-9600-004D-5657-B546D4901B29}"/>
              </a:ext>
            </a:extLst>
          </p:cNvPr>
          <p:cNvSpPr txBox="1"/>
          <p:nvPr/>
        </p:nvSpPr>
        <p:spPr>
          <a:xfrm>
            <a:off x="6315560" y="255722"/>
            <a:ext cx="5780868"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TERMOGRAFIA</a:t>
            </a:r>
          </a:p>
        </p:txBody>
      </p:sp>
      <p:sp>
        <p:nvSpPr>
          <p:cNvPr id="3" name="CasellaDiTesto 2">
            <a:extLst>
              <a:ext uri="{FF2B5EF4-FFF2-40B4-BE49-F238E27FC236}">
                <a16:creationId xmlns:a16="http://schemas.microsoft.com/office/drawing/2014/main" id="{42156CC1-F4BD-C6DF-F35D-B46A017C8A99}"/>
              </a:ext>
            </a:extLst>
          </p:cNvPr>
          <p:cNvSpPr txBox="1"/>
          <p:nvPr/>
        </p:nvSpPr>
        <p:spPr>
          <a:xfrm>
            <a:off x="7332803" y="5682204"/>
            <a:ext cx="4640929" cy="1077218"/>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IMMAGINI TERMOGRAFICHE</a:t>
            </a:r>
          </a:p>
        </p:txBody>
      </p:sp>
      <p:sp>
        <p:nvSpPr>
          <p:cNvPr id="6" name="CasellaDiTesto 5">
            <a:extLst>
              <a:ext uri="{FF2B5EF4-FFF2-40B4-BE49-F238E27FC236}">
                <a16:creationId xmlns:a16="http://schemas.microsoft.com/office/drawing/2014/main" id="{A225578A-71BE-C7D8-9C18-B7CB88B949D4}"/>
              </a:ext>
            </a:extLst>
          </p:cNvPr>
          <p:cNvSpPr txBox="1"/>
          <p:nvPr/>
        </p:nvSpPr>
        <p:spPr>
          <a:xfrm>
            <a:off x="103657" y="1759075"/>
            <a:ext cx="6211904" cy="3170099"/>
          </a:xfrm>
          <a:prstGeom prst="rect">
            <a:avLst/>
          </a:prstGeom>
          <a:noFill/>
        </p:spPr>
        <p:txBody>
          <a:bodyPr wrap="square" rtlCol="0">
            <a:spAutoFit/>
          </a:bodyPr>
          <a:lstStyle/>
          <a:p>
            <a:pPr algn="l"/>
            <a:r>
              <a:rPr lang="it-IT" sz="2000" b="0" i="0" u="none" strike="noStrike" baseline="0" dirty="0">
                <a:latin typeface="Times New Roman" panose="02020603050405020304" pitchFamily="18" charset="0"/>
                <a:cs typeface="Times New Roman" panose="02020603050405020304" pitchFamily="18" charset="0"/>
              </a:rPr>
              <a:t>Nelle moderne termocamere con sensore </a:t>
            </a:r>
            <a:r>
              <a:rPr lang="it-IT" sz="2000" b="0" i="0" u="none" strike="noStrike" baseline="0" dirty="0" err="1">
                <a:latin typeface="Times New Roman" panose="02020603050405020304" pitchFamily="18" charset="0"/>
                <a:cs typeface="Times New Roman" panose="02020603050405020304" pitchFamily="18" charset="0"/>
              </a:rPr>
              <a:t>microbolometrico</a:t>
            </a:r>
            <a:r>
              <a:rPr lang="it-IT" sz="2000" b="0" i="0" u="none" strike="noStrike" baseline="0" dirty="0">
                <a:latin typeface="Times New Roman" panose="02020603050405020304" pitchFamily="18" charset="0"/>
                <a:cs typeface="Times New Roman" panose="02020603050405020304" pitchFamily="18" charset="0"/>
              </a:rPr>
              <a:t>, le immagini termografiche sono acquisite in livelli di grigio che corrispondono alle diverse temperature della superficie esaminata, e successivamente rappresentata attraverso una scala cromatica in falsi colori per evidenziare con maggior precisione le differenze di temperatura fra zone contigue. I termogrammi in bianco e nero sono in genere preferiti per evidenziare le strutture murarie nascoste, favorendo di norma in tali casi la leggibilità dell’immagine.</a:t>
            </a:r>
            <a:endParaRPr lang="it-IT" sz="2000" dirty="0">
              <a:latin typeface="Times New Roman" panose="02020603050405020304" pitchFamily="18" charset="0"/>
              <a:cs typeface="Times New Roman" panose="02020603050405020304" pitchFamily="18" charset="0"/>
            </a:endParaRPr>
          </a:p>
        </p:txBody>
      </p:sp>
      <p:pic>
        <p:nvPicPr>
          <p:cNvPr id="11" name="Immagine 10" descr="Immagine che contiene testo, schermata, grafica, arte&#10;&#10;Descrizione generata automaticamente">
            <a:extLst>
              <a:ext uri="{FF2B5EF4-FFF2-40B4-BE49-F238E27FC236}">
                <a16:creationId xmlns:a16="http://schemas.microsoft.com/office/drawing/2014/main" id="{FF6C4B13-798D-5D45-EF84-A382D0111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232" y="1222812"/>
            <a:ext cx="5944255" cy="4360814"/>
          </a:xfrm>
          <a:prstGeom prst="rect">
            <a:avLst/>
          </a:prstGeom>
        </p:spPr>
      </p:pic>
    </p:spTree>
    <p:extLst>
      <p:ext uri="{BB962C8B-B14F-4D97-AF65-F5344CB8AC3E}">
        <p14:creationId xmlns:p14="http://schemas.microsoft.com/office/powerpoint/2010/main" val="298503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33274" y="6428562"/>
            <a:ext cx="38624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AF6D63B0-9600-004D-5657-B546D4901B29}"/>
              </a:ext>
            </a:extLst>
          </p:cNvPr>
          <p:cNvSpPr txBox="1"/>
          <p:nvPr/>
        </p:nvSpPr>
        <p:spPr>
          <a:xfrm>
            <a:off x="6315560" y="255722"/>
            <a:ext cx="5780868"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TERMOGRAFIA</a:t>
            </a:r>
          </a:p>
        </p:txBody>
      </p:sp>
      <p:sp>
        <p:nvSpPr>
          <p:cNvPr id="3" name="CasellaDiTesto 2">
            <a:extLst>
              <a:ext uri="{FF2B5EF4-FFF2-40B4-BE49-F238E27FC236}">
                <a16:creationId xmlns:a16="http://schemas.microsoft.com/office/drawing/2014/main" id="{42156CC1-F4BD-C6DF-F35D-B46A017C8A99}"/>
              </a:ext>
            </a:extLst>
          </p:cNvPr>
          <p:cNvSpPr txBox="1"/>
          <p:nvPr/>
        </p:nvSpPr>
        <p:spPr>
          <a:xfrm>
            <a:off x="7396616" y="5682204"/>
            <a:ext cx="4640929" cy="1077218"/>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LETTURA DELLE IMMAGINI</a:t>
            </a:r>
          </a:p>
        </p:txBody>
      </p:sp>
      <p:sp>
        <p:nvSpPr>
          <p:cNvPr id="6" name="CasellaDiTesto 5">
            <a:extLst>
              <a:ext uri="{FF2B5EF4-FFF2-40B4-BE49-F238E27FC236}">
                <a16:creationId xmlns:a16="http://schemas.microsoft.com/office/drawing/2014/main" id="{A225578A-71BE-C7D8-9C18-B7CB88B949D4}"/>
              </a:ext>
            </a:extLst>
          </p:cNvPr>
          <p:cNvSpPr txBox="1"/>
          <p:nvPr/>
        </p:nvSpPr>
        <p:spPr>
          <a:xfrm>
            <a:off x="61466" y="1313613"/>
            <a:ext cx="5711654" cy="4247317"/>
          </a:xfrm>
          <a:prstGeom prst="rect">
            <a:avLst/>
          </a:prstGeom>
          <a:noFill/>
        </p:spPr>
        <p:txBody>
          <a:bodyPr wrap="square" rtlCol="0">
            <a:spAutoFit/>
          </a:bodyPr>
          <a:lstStyle/>
          <a:p>
            <a:pPr algn="l"/>
            <a:r>
              <a:rPr lang="it-IT" sz="1800" b="0" i="0" u="none" strike="noStrike" baseline="0" dirty="0">
                <a:latin typeface="Times New Roman" panose="02020603050405020304" pitchFamily="18" charset="0"/>
                <a:cs typeface="Times New Roman" panose="02020603050405020304" pitchFamily="18" charset="0"/>
              </a:rPr>
              <a:t>Nella lettura dei termogrammi bisogna prestare attenzione a diversi fattori poiché comportamenti termici differenti possono apparire simili nelle immagini cambiando il setting sperimentale: applicando i il metodo termografico attivo in riflessione, le zone che presentano dei distacchi sub-superficiali o dei materiali isolanti appaiono più calde della zona circostante, dal momento che il calore fornito viene fermato proprio in corrispondenza dell’isolamento. Le aree più calde possono essere però anche quelle con emissività più alta: è bene stimare le possibili differenze di emissività tra le varie zone della superficie, indotte anche dalla colorazione (zone più scure, emissività maggiore).</a:t>
            </a:r>
          </a:p>
          <a:p>
            <a:pPr algn="l"/>
            <a:r>
              <a:rPr lang="it-IT" sz="1800" b="0" i="0" u="none" strike="noStrike" baseline="0" dirty="0">
                <a:latin typeface="Times New Roman" panose="02020603050405020304" pitchFamily="18" charset="0"/>
                <a:cs typeface="Times New Roman" panose="02020603050405020304" pitchFamily="18" charset="0"/>
              </a:rPr>
              <a:t>Nel caso di termografia attiva in trasmissione invece, le zone che presentano cavità o inserti a minore conducibilità termica tendono a fermare il calore e risultano più fredde.</a:t>
            </a:r>
            <a:endParaRPr lang="it-IT" sz="2000" dirty="0">
              <a:latin typeface="Times New Roman" panose="02020603050405020304" pitchFamily="18" charset="0"/>
              <a:cs typeface="Times New Roman" panose="02020603050405020304" pitchFamily="18" charset="0"/>
            </a:endParaRPr>
          </a:p>
        </p:txBody>
      </p:sp>
      <p:pic>
        <p:nvPicPr>
          <p:cNvPr id="8" name="Immagine 7" descr="Immagine che contiene schermata, Rettangolo&#10;&#10;Descrizione generata automaticamente">
            <a:extLst>
              <a:ext uri="{FF2B5EF4-FFF2-40B4-BE49-F238E27FC236}">
                <a16:creationId xmlns:a16="http://schemas.microsoft.com/office/drawing/2014/main" id="{118B0503-185D-2AFA-80B6-100C821E4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728" y="1242122"/>
            <a:ext cx="5958806" cy="4279472"/>
          </a:xfrm>
          <a:prstGeom prst="rect">
            <a:avLst/>
          </a:prstGeom>
        </p:spPr>
      </p:pic>
    </p:spTree>
    <p:extLst>
      <p:ext uri="{BB962C8B-B14F-4D97-AF65-F5344CB8AC3E}">
        <p14:creationId xmlns:p14="http://schemas.microsoft.com/office/powerpoint/2010/main" val="135312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33274" y="6428562"/>
            <a:ext cx="38624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AF6D63B0-9600-004D-5657-B546D4901B29}"/>
              </a:ext>
            </a:extLst>
          </p:cNvPr>
          <p:cNvSpPr txBox="1"/>
          <p:nvPr/>
        </p:nvSpPr>
        <p:spPr>
          <a:xfrm>
            <a:off x="6315560" y="255722"/>
            <a:ext cx="5780868"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TERMOGRAFIA</a:t>
            </a:r>
          </a:p>
        </p:txBody>
      </p:sp>
      <p:sp>
        <p:nvSpPr>
          <p:cNvPr id="3" name="CasellaDiTesto 2">
            <a:extLst>
              <a:ext uri="{FF2B5EF4-FFF2-40B4-BE49-F238E27FC236}">
                <a16:creationId xmlns:a16="http://schemas.microsoft.com/office/drawing/2014/main" id="{42156CC1-F4BD-C6DF-F35D-B46A017C8A99}"/>
              </a:ext>
            </a:extLst>
          </p:cNvPr>
          <p:cNvSpPr txBox="1"/>
          <p:nvPr/>
        </p:nvSpPr>
        <p:spPr>
          <a:xfrm>
            <a:off x="7362509" y="5841914"/>
            <a:ext cx="4640929" cy="584775"/>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APPLICAZIONI ED ESITI</a:t>
            </a:r>
          </a:p>
        </p:txBody>
      </p:sp>
      <p:sp>
        <p:nvSpPr>
          <p:cNvPr id="6" name="CasellaDiTesto 5">
            <a:extLst>
              <a:ext uri="{FF2B5EF4-FFF2-40B4-BE49-F238E27FC236}">
                <a16:creationId xmlns:a16="http://schemas.microsoft.com/office/drawing/2014/main" id="{A225578A-71BE-C7D8-9C18-B7CB88B949D4}"/>
              </a:ext>
            </a:extLst>
          </p:cNvPr>
          <p:cNvSpPr txBox="1"/>
          <p:nvPr/>
        </p:nvSpPr>
        <p:spPr>
          <a:xfrm>
            <a:off x="61466" y="1313613"/>
            <a:ext cx="6641551" cy="4093428"/>
          </a:xfrm>
          <a:prstGeom prst="rect">
            <a:avLst/>
          </a:prstGeom>
          <a:noFill/>
        </p:spPr>
        <p:txBody>
          <a:bodyPr wrap="square" rtlCol="0">
            <a:spAutoFit/>
          </a:bodyPr>
          <a:lstStyle/>
          <a:p>
            <a:pPr algn="l"/>
            <a:r>
              <a:rPr lang="it-IT" sz="2000" b="0" i="0" u="none" strike="noStrike" baseline="0" dirty="0">
                <a:latin typeface="Times New Roman" panose="02020603050405020304" pitchFamily="18" charset="0"/>
                <a:cs typeface="Times New Roman" panose="02020603050405020304" pitchFamily="18" charset="0"/>
              </a:rPr>
              <a:t>La termografia su superfici murarie consente di evidenziare la presenza di strutture architettoniche nascoste, di de-coesioni e fenditure, così come zone interessate dalla presenza di umidità, oppure da fenomeni di dissipazione del calore dovuti a isolamenti inefficaci, a perdite in condotte, etc.</a:t>
            </a:r>
          </a:p>
          <a:p>
            <a:pPr algn="l"/>
            <a:r>
              <a:rPr lang="it-IT" sz="2000" b="0" i="0" u="none" strike="noStrike" baseline="0" dirty="0">
                <a:latin typeface="Times New Roman" panose="02020603050405020304" pitchFamily="18" charset="0"/>
                <a:cs typeface="Times New Roman" panose="02020603050405020304" pitchFamily="18" charset="0"/>
              </a:rPr>
              <a:t>Per quanto riguarda l’uso della termografia per l’individuazione di problemi strutturali come cavità, distacchi sub-superficiali, o presenze di strutture invisibili quali tamponamenti, </a:t>
            </a:r>
            <a:r>
              <a:rPr lang="it-IT" sz="2000" b="0" i="0" u="none" strike="noStrike" baseline="0" dirty="0" err="1">
                <a:latin typeface="Times New Roman" panose="02020603050405020304" pitchFamily="18" charset="0"/>
                <a:cs typeface="Times New Roman" panose="02020603050405020304" pitchFamily="18" charset="0"/>
              </a:rPr>
              <a:t>ammorsamenti</a:t>
            </a:r>
            <a:r>
              <a:rPr lang="it-IT" sz="2000" b="0" i="0" u="none" strike="noStrike" baseline="0" dirty="0">
                <a:latin typeface="Times New Roman" panose="02020603050405020304" pitchFamily="18" charset="0"/>
                <a:cs typeface="Times New Roman" panose="02020603050405020304" pitchFamily="18" charset="0"/>
              </a:rPr>
              <a:t> o tessitura muraria, i termogrammi riescono ad evidenziare le differenze di conducibilità e capacità termiche tra i materiali posti all’interno della parete come differenza di temperatura sulla superficie: la sollecitazione termica è di solito necessaria in questi casi.</a:t>
            </a:r>
            <a:endParaRPr lang="it-IT" sz="2000" dirty="0">
              <a:latin typeface="Times New Roman" panose="02020603050405020304" pitchFamily="18" charset="0"/>
              <a:cs typeface="Times New Roman" panose="02020603050405020304" pitchFamily="18" charset="0"/>
            </a:endParaRPr>
          </a:p>
        </p:txBody>
      </p:sp>
      <p:pic>
        <p:nvPicPr>
          <p:cNvPr id="7" name="Immagine 6" descr="Immagine che contiene testo, schermata, arte, vaso&#10;&#10;Descrizione generata automaticamente">
            <a:extLst>
              <a:ext uri="{FF2B5EF4-FFF2-40B4-BE49-F238E27FC236}">
                <a16:creationId xmlns:a16="http://schemas.microsoft.com/office/drawing/2014/main" id="{BCDBA94E-BFA0-9D65-93AE-5FAA83527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938" y="1290953"/>
            <a:ext cx="5615062" cy="4234375"/>
          </a:xfrm>
          <a:prstGeom prst="rect">
            <a:avLst/>
          </a:prstGeom>
        </p:spPr>
      </p:pic>
    </p:spTree>
    <p:extLst>
      <p:ext uri="{BB962C8B-B14F-4D97-AF65-F5344CB8AC3E}">
        <p14:creationId xmlns:p14="http://schemas.microsoft.com/office/powerpoint/2010/main" val="30361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33274" y="6428562"/>
            <a:ext cx="38624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AF6D63B0-9600-004D-5657-B546D4901B29}"/>
              </a:ext>
            </a:extLst>
          </p:cNvPr>
          <p:cNvSpPr txBox="1"/>
          <p:nvPr/>
        </p:nvSpPr>
        <p:spPr>
          <a:xfrm>
            <a:off x="6315560" y="255722"/>
            <a:ext cx="5780868"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TERMOGRAFIA</a:t>
            </a:r>
          </a:p>
        </p:txBody>
      </p:sp>
      <p:sp>
        <p:nvSpPr>
          <p:cNvPr id="3" name="CasellaDiTesto 2">
            <a:extLst>
              <a:ext uri="{FF2B5EF4-FFF2-40B4-BE49-F238E27FC236}">
                <a16:creationId xmlns:a16="http://schemas.microsoft.com/office/drawing/2014/main" id="{42156CC1-F4BD-C6DF-F35D-B46A017C8A99}"/>
              </a:ext>
            </a:extLst>
          </p:cNvPr>
          <p:cNvSpPr txBox="1"/>
          <p:nvPr/>
        </p:nvSpPr>
        <p:spPr>
          <a:xfrm>
            <a:off x="7362509" y="5841914"/>
            <a:ext cx="4640929" cy="584775"/>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APPLICAZIONI ED ESITI</a:t>
            </a:r>
          </a:p>
        </p:txBody>
      </p:sp>
      <p:sp>
        <p:nvSpPr>
          <p:cNvPr id="6" name="CasellaDiTesto 5">
            <a:extLst>
              <a:ext uri="{FF2B5EF4-FFF2-40B4-BE49-F238E27FC236}">
                <a16:creationId xmlns:a16="http://schemas.microsoft.com/office/drawing/2014/main" id="{A225578A-71BE-C7D8-9C18-B7CB88B949D4}"/>
              </a:ext>
            </a:extLst>
          </p:cNvPr>
          <p:cNvSpPr txBox="1"/>
          <p:nvPr/>
        </p:nvSpPr>
        <p:spPr>
          <a:xfrm>
            <a:off x="61465" y="1313613"/>
            <a:ext cx="11941973" cy="3785652"/>
          </a:xfrm>
          <a:prstGeom prst="rect">
            <a:avLst/>
          </a:prstGeom>
          <a:noFill/>
        </p:spPr>
        <p:txBody>
          <a:bodyPr wrap="square" rtlCol="0">
            <a:spAutoFit/>
          </a:bodyPr>
          <a:lstStyle/>
          <a:p>
            <a:pPr algn="l"/>
            <a:r>
              <a:rPr lang="it-IT" sz="2000" b="0" i="0" u="none" strike="noStrike" baseline="0" dirty="0">
                <a:latin typeface="Times New Roman" panose="02020603050405020304" pitchFamily="18" charset="0"/>
                <a:cs typeface="Times New Roman" panose="02020603050405020304" pitchFamily="18" charset="0"/>
              </a:rPr>
              <a:t>Nel caso della ricerca di umidità, dovuta sia a problemi di infiltrazione o risalita capillare che di condensazione, è possibile sfruttare la termografia per visualizzare i processi evaporativi in atto come aree più fredde rispetto a quelle “asciutte”: in questo caso si applica il metodo termografico passivo, creando nell’ambiente le condizioni necessarie perché l’evaporazione possa avvenire in modo naturale. Dalla termografia passiva si possono inoltre ricavare informazioni sui problemi costruttivi identificando la presenza di ponti termici dovuti a disomogeneità geometrica o materica, aree di dispersione termica per mancato o cattivo isolamento e </a:t>
            </a:r>
            <a:r>
              <a:rPr lang="it-IT" sz="2000" b="0" i="0" u="none" strike="noStrike" baseline="0" dirty="0" err="1">
                <a:latin typeface="Times New Roman" panose="02020603050405020304" pitchFamily="18" charset="0"/>
                <a:cs typeface="Times New Roman" panose="02020603050405020304" pitchFamily="18" charset="0"/>
              </a:rPr>
              <a:t>sovastimolazione</a:t>
            </a:r>
            <a:r>
              <a:rPr lang="it-IT" sz="2000" b="0" i="0" u="none" strike="noStrike" baseline="0" dirty="0">
                <a:latin typeface="Times New Roman" panose="02020603050405020304" pitchFamily="18" charset="0"/>
                <a:cs typeface="Times New Roman" panose="02020603050405020304" pitchFamily="18" charset="0"/>
              </a:rPr>
              <a:t> di alcune strutture costitutive quali piloni e colonne.</a:t>
            </a:r>
          </a:p>
          <a:p>
            <a:pPr algn="l"/>
            <a:r>
              <a:rPr lang="it-IT" sz="2000" b="0" i="0" u="none" strike="noStrike" baseline="0" dirty="0">
                <a:latin typeface="Times New Roman" panose="02020603050405020304" pitchFamily="18" charset="0"/>
                <a:cs typeface="Times New Roman" panose="02020603050405020304" pitchFamily="18" charset="0"/>
              </a:rPr>
              <a:t>In ultimo, la termografia può essere impiegata per conoscere l’entità dell’irraggiamento e del calore assorbito dalle diverse parti di un oggetto esposto, integrando in questo modo le misure microclimatiche e ambientali di spazi museali atte a valutare le migliori condizioni espositive.</a:t>
            </a:r>
          </a:p>
          <a:p>
            <a:pPr algn="l"/>
            <a:r>
              <a:rPr lang="it-IT" sz="2000" dirty="0">
                <a:latin typeface="Times New Roman" panose="02020603050405020304" pitchFamily="18" charset="0"/>
                <a:cs typeface="Times New Roman" panose="02020603050405020304" pitchFamily="18" charset="0"/>
              </a:rPr>
              <a:t>Nel caso di dipinti, la termografia permette di individuare eventuali distacchi del film pittorico dal supporto (anche in caso di decorazione murale) e aree in cui insistono pentimenti soggiacenti alla superficie visibile. </a:t>
            </a:r>
          </a:p>
        </p:txBody>
      </p:sp>
    </p:spTree>
    <p:extLst>
      <p:ext uri="{BB962C8B-B14F-4D97-AF65-F5344CB8AC3E}">
        <p14:creationId xmlns:p14="http://schemas.microsoft.com/office/powerpoint/2010/main" val="29193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33274" y="6428562"/>
            <a:ext cx="38624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AF6D63B0-9600-004D-5657-B546D4901B29}"/>
              </a:ext>
            </a:extLst>
          </p:cNvPr>
          <p:cNvSpPr txBox="1"/>
          <p:nvPr/>
        </p:nvSpPr>
        <p:spPr>
          <a:xfrm>
            <a:off x="6315560" y="255722"/>
            <a:ext cx="5780868"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TERMOGRAFIA</a:t>
            </a:r>
          </a:p>
        </p:txBody>
      </p:sp>
      <p:sp>
        <p:nvSpPr>
          <p:cNvPr id="3" name="CasellaDiTesto 2">
            <a:extLst>
              <a:ext uri="{FF2B5EF4-FFF2-40B4-BE49-F238E27FC236}">
                <a16:creationId xmlns:a16="http://schemas.microsoft.com/office/drawing/2014/main" id="{42156CC1-F4BD-C6DF-F35D-B46A017C8A99}"/>
              </a:ext>
            </a:extLst>
          </p:cNvPr>
          <p:cNvSpPr txBox="1"/>
          <p:nvPr/>
        </p:nvSpPr>
        <p:spPr>
          <a:xfrm>
            <a:off x="7362509" y="5841914"/>
            <a:ext cx="4640929" cy="584775"/>
          </a:xfrm>
          <a:prstGeom prst="rect">
            <a:avLst/>
          </a:prstGeom>
          <a:noFill/>
        </p:spPr>
        <p:txBody>
          <a:bodyPr wrap="square" rtlCol="0">
            <a:spAutoFit/>
          </a:bodyPr>
          <a:lstStyle/>
          <a:p>
            <a:pPr algn="ctr"/>
            <a:r>
              <a:rPr lang="it-IT" sz="3200" i="1" dirty="0">
                <a:latin typeface="Times New Roman" panose="02020603050405020304" pitchFamily="18" charset="0"/>
                <a:cs typeface="Times New Roman" panose="02020603050405020304" pitchFamily="18" charset="0"/>
              </a:rPr>
              <a:t>RIASSUMENDO </a:t>
            </a:r>
          </a:p>
        </p:txBody>
      </p:sp>
      <p:sp>
        <p:nvSpPr>
          <p:cNvPr id="6" name="CasellaDiTesto 5">
            <a:extLst>
              <a:ext uri="{FF2B5EF4-FFF2-40B4-BE49-F238E27FC236}">
                <a16:creationId xmlns:a16="http://schemas.microsoft.com/office/drawing/2014/main" id="{A225578A-71BE-C7D8-9C18-B7CB88B949D4}"/>
              </a:ext>
            </a:extLst>
          </p:cNvPr>
          <p:cNvSpPr txBox="1"/>
          <p:nvPr/>
        </p:nvSpPr>
        <p:spPr>
          <a:xfrm>
            <a:off x="0" y="1203331"/>
            <a:ext cx="11941973" cy="3847207"/>
          </a:xfrm>
          <a:prstGeom prst="rect">
            <a:avLst/>
          </a:prstGeom>
          <a:noFill/>
        </p:spPr>
        <p:txBody>
          <a:bodyPr wrap="square" rtlCol="0">
            <a:spAutoFit/>
          </a:bodyPr>
          <a:lstStyle/>
          <a:p>
            <a:pPr algn="l"/>
            <a:r>
              <a:rPr lang="it-IT" sz="2000" b="1" i="0" u="none" strike="noStrike" baseline="0" dirty="0">
                <a:latin typeface="Times New Roman" panose="02020603050405020304" pitchFamily="18" charset="0"/>
                <a:cs typeface="Times New Roman" panose="02020603050405020304" pitchFamily="18" charset="0"/>
              </a:rPr>
              <a:t>PRINCIPIO FISICO</a:t>
            </a:r>
            <a:r>
              <a:rPr lang="it-IT" sz="2000" b="0" i="0" u="none" strike="noStrike" baseline="0" dirty="0">
                <a:latin typeface="Times New Roman" panose="02020603050405020304" pitchFamily="18" charset="0"/>
                <a:cs typeface="Times New Roman" panose="02020603050405020304" pitchFamily="18" charset="0"/>
              </a:rPr>
              <a:t>: tutti gli oggetti che possiedono una temperatura superiore allo zero assoluto emettono onde elettromagnetiche.</a:t>
            </a:r>
          </a:p>
          <a:p>
            <a:pPr algn="l"/>
            <a:endParaRPr lang="it-IT" sz="800" dirty="0">
              <a:latin typeface="Times New Roman" panose="02020603050405020304" pitchFamily="18" charset="0"/>
              <a:cs typeface="Times New Roman" panose="02020603050405020304" pitchFamily="18" charset="0"/>
            </a:endParaRPr>
          </a:p>
          <a:p>
            <a:pPr algn="l"/>
            <a:r>
              <a:rPr lang="it-IT" sz="2000" b="1" dirty="0">
                <a:latin typeface="Times New Roman" panose="02020603050405020304" pitchFamily="18" charset="0"/>
                <a:cs typeface="Times New Roman" panose="02020603050405020304" pitchFamily="18" charset="0"/>
              </a:rPr>
              <a:t>ANALISI</a:t>
            </a:r>
            <a:r>
              <a:rPr lang="it-IT" sz="2000" dirty="0">
                <a:latin typeface="Times New Roman" panose="02020603050405020304" pitchFamily="18" charset="0"/>
                <a:cs typeface="Times New Roman" panose="02020603050405020304" pitchFamily="18" charset="0"/>
              </a:rPr>
              <a:t>: le radiazioni IR emesse dall’oggetto in studio vengono registrate e rese visibili sotto forma di immagini (termogrammi).</a:t>
            </a:r>
          </a:p>
          <a:p>
            <a:pPr algn="l"/>
            <a:endParaRPr lang="it-IT" sz="800" dirty="0">
              <a:latin typeface="Times New Roman" panose="02020603050405020304" pitchFamily="18" charset="0"/>
              <a:cs typeface="Times New Roman" panose="02020603050405020304" pitchFamily="18" charset="0"/>
            </a:endParaRPr>
          </a:p>
          <a:p>
            <a:pPr algn="l"/>
            <a:r>
              <a:rPr lang="it-IT" sz="2000" b="1" dirty="0">
                <a:latin typeface="Times New Roman" panose="02020603050405020304" pitchFamily="18" charset="0"/>
                <a:cs typeface="Times New Roman" panose="02020603050405020304" pitchFamily="18" charset="0"/>
              </a:rPr>
              <a:t>TERMOGRAFIA</a:t>
            </a:r>
            <a:r>
              <a:rPr lang="it-IT" sz="2000" dirty="0">
                <a:latin typeface="Times New Roman" panose="02020603050405020304" pitchFamily="18" charset="0"/>
                <a:cs typeface="Times New Roman" panose="02020603050405020304" pitchFamily="18" charset="0"/>
              </a:rPr>
              <a:t>: nell’analisi dei BBCC si utilizza soprattutto la termografia attiva che consente di evidenziare differenze strutturali all’interno dell’oggetto attraverso un riscaldamento (per mezzo di lampade) e poi il successivo raffreddamento. Durante questo processo vengono registrati i termogrammi, ovvero la differente inerzia termica dei materiali che compongono l’oggetto.</a:t>
            </a:r>
          </a:p>
          <a:p>
            <a:pPr algn="l"/>
            <a:endParaRPr lang="it-IT" sz="800" dirty="0">
              <a:latin typeface="Times New Roman" panose="02020603050405020304" pitchFamily="18" charset="0"/>
              <a:cs typeface="Times New Roman" panose="02020603050405020304" pitchFamily="18" charset="0"/>
            </a:endParaRPr>
          </a:p>
          <a:p>
            <a:pPr algn="l"/>
            <a:r>
              <a:rPr lang="it-IT" sz="2000" b="1" dirty="0">
                <a:latin typeface="Times New Roman" panose="02020603050405020304" pitchFamily="18" charset="0"/>
                <a:cs typeface="Times New Roman" panose="02020603050405020304" pitchFamily="18" charset="0"/>
              </a:rPr>
              <a:t>RANGE D’ANALISI</a:t>
            </a:r>
            <a:r>
              <a:rPr lang="it-IT" sz="2000" dirty="0">
                <a:latin typeface="Times New Roman" panose="02020603050405020304" pitchFamily="18" charset="0"/>
                <a:cs typeface="Times New Roman" panose="02020603050405020304" pitchFamily="18" charset="0"/>
              </a:rPr>
              <a:t>: 2000-5600 nm</a:t>
            </a:r>
          </a:p>
          <a:p>
            <a:pPr algn="l"/>
            <a:endParaRPr lang="it-IT" sz="2000" dirty="0">
              <a:latin typeface="Times New Roman" panose="02020603050405020304" pitchFamily="18" charset="0"/>
              <a:cs typeface="Times New Roman" panose="02020603050405020304" pitchFamily="18" charset="0"/>
            </a:endParaRPr>
          </a:p>
          <a:p>
            <a:pPr algn="l"/>
            <a:endParaRPr lang="it-IT" sz="2000" dirty="0">
              <a:latin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9A19B1D9-936E-6306-BC3D-192E4EDA5B05}"/>
              </a:ext>
            </a:extLst>
          </p:cNvPr>
          <p:cNvSpPr txBox="1"/>
          <p:nvPr/>
        </p:nvSpPr>
        <p:spPr>
          <a:xfrm>
            <a:off x="4882706" y="3634342"/>
            <a:ext cx="7524428" cy="1938992"/>
          </a:xfrm>
          <a:prstGeom prst="rect">
            <a:avLst/>
          </a:prstGeom>
          <a:noFill/>
        </p:spPr>
        <p:txBody>
          <a:bodyPr wrap="square" rtlCol="0">
            <a:spAutoFit/>
          </a:bodyPr>
          <a:lstStyle/>
          <a:p>
            <a:r>
              <a:rPr lang="it-IT" sz="2000" b="1" dirty="0">
                <a:latin typeface="Times New Roman" panose="02020603050405020304" pitchFamily="18" charset="0"/>
                <a:cs typeface="Times New Roman" panose="02020603050405020304" pitchFamily="18" charset="0"/>
              </a:rPr>
              <a:t>ESITI</a:t>
            </a:r>
            <a:r>
              <a:rPr lang="it-IT" sz="2000" dirty="0">
                <a:latin typeface="Times New Roman" panose="02020603050405020304" pitchFamily="18" charset="0"/>
                <a:cs typeface="Times New Roman" panose="02020603050405020304" pitchFamily="18" charset="0"/>
              </a:rPr>
              <a:t>:</a:t>
            </a:r>
          </a:p>
          <a:p>
            <a:pPr marL="342900" indent="-342900">
              <a:buFont typeface="+mj-lt"/>
              <a:buAutoNum type="arabicPeriod"/>
            </a:pPr>
            <a:r>
              <a:rPr lang="it-IT" sz="2000" dirty="0">
                <a:latin typeface="Times New Roman" panose="02020603050405020304" pitchFamily="18" charset="0"/>
                <a:cs typeface="Times New Roman" panose="02020603050405020304" pitchFamily="18" charset="0"/>
              </a:rPr>
              <a:t>Studio di strutture architettoniche</a:t>
            </a:r>
          </a:p>
          <a:p>
            <a:pPr marL="342900" indent="-342900">
              <a:buFont typeface="+mj-lt"/>
              <a:buAutoNum type="arabicPeriod"/>
            </a:pPr>
            <a:r>
              <a:rPr lang="it-IT" sz="2000" dirty="0">
                <a:latin typeface="Times New Roman" panose="02020603050405020304" pitchFamily="18" charset="0"/>
                <a:cs typeface="Times New Roman" panose="02020603050405020304" pitchFamily="18" charset="0"/>
              </a:rPr>
              <a:t>Studio di distacchi</a:t>
            </a:r>
          </a:p>
          <a:p>
            <a:pPr marL="342900" indent="-342900">
              <a:buFont typeface="+mj-lt"/>
              <a:buAutoNum type="arabicPeriod"/>
            </a:pPr>
            <a:r>
              <a:rPr lang="it-IT" sz="2000" dirty="0">
                <a:latin typeface="Times New Roman" panose="02020603050405020304" pitchFamily="18" charset="0"/>
                <a:cs typeface="Times New Roman" panose="02020603050405020304" pitchFamily="18" charset="0"/>
              </a:rPr>
              <a:t>Studio di pentimenti</a:t>
            </a:r>
          </a:p>
          <a:p>
            <a:pPr marL="342900" indent="-342900">
              <a:buFont typeface="+mj-lt"/>
              <a:buAutoNum type="arabicPeriod"/>
            </a:pPr>
            <a:r>
              <a:rPr lang="it-IT" sz="2000" dirty="0">
                <a:latin typeface="Times New Roman" panose="02020603050405020304" pitchFamily="18" charset="0"/>
                <a:cs typeface="Times New Roman" panose="02020603050405020304" pitchFamily="18" charset="0"/>
              </a:rPr>
              <a:t>Studio di eventuali differenze termiche, fonte di degrado sui dipinti mobili</a:t>
            </a:r>
          </a:p>
        </p:txBody>
      </p:sp>
    </p:spTree>
    <p:extLst>
      <p:ext uri="{BB962C8B-B14F-4D97-AF65-F5344CB8AC3E}">
        <p14:creationId xmlns:p14="http://schemas.microsoft.com/office/powerpoint/2010/main" val="29157911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1123</TotalTime>
  <Words>1048</Words>
  <Application>Microsoft Office PowerPoint</Application>
  <PresentationFormat>Widescreen</PresentationFormat>
  <Paragraphs>62</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DIAGNOSTICA PER I BENI CULTURALI   MEDIA, ARTI, CULTURE (LM-65)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18</cp:revision>
  <dcterms:created xsi:type="dcterms:W3CDTF">2022-04-26T11:54:05Z</dcterms:created>
  <dcterms:modified xsi:type="dcterms:W3CDTF">2023-08-04T18:28:21Z</dcterms:modified>
</cp:coreProperties>
</file>