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67" r:id="rId2"/>
    <p:sldId id="256" r:id="rId3"/>
    <p:sldId id="257" r:id="rId4"/>
    <p:sldId id="271" r:id="rId5"/>
    <p:sldId id="258" r:id="rId6"/>
    <p:sldId id="268" r:id="rId7"/>
    <p:sldId id="270" r:id="rId8"/>
  </p:sldIdLst>
  <p:sldSz cx="6858000" cy="9144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CCFF"/>
    <a:srgbClr val="FF9933"/>
    <a:srgbClr val="FF6699"/>
    <a:srgbClr val="FFFF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12" y="1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fld id="{6649557D-F1ED-4F74-A325-69A144C33A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090738" y="722313"/>
            <a:ext cx="270668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fld id="{EEA0F9C2-89EC-4090-8AA9-E30794FDA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1" cy="2267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3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5" y="3431"/>
              <a:ext cx="3181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2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38400"/>
            <a:ext cx="5829300" cy="2316163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0FA77-68FC-4C38-AF79-5F7683611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A8DF-44F3-4961-AE35-5A0294B4CF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9888"/>
            <a:ext cx="1543050" cy="7804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9888"/>
            <a:ext cx="4476750" cy="7804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B340-7052-4EAE-9F0F-AC96936C5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92CD7-1ED4-47C0-A956-AD72A07E8B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666C-D8A6-497B-B32A-6C8E9AF47C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20E1-3F7C-46D3-97B8-1DC538B1B0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127C-F28A-4FF3-AC55-415218E8A8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17E6A-5B49-40D4-AF12-A7D0CC3BCE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17A16-50F5-45D2-8A74-35A2F70A76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7218-6BA8-48EA-9DDA-C2A4A47F16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4475-1633-43E5-AA35-376A2C7814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3188" y="1"/>
              <a:ext cx="2571" cy="2267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1545"/>
              <a:ext cx="763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315" y="3431"/>
              <a:ext cx="3181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2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988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2E9AA54-3702-41A4-9169-2D71B7AE2E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1">
                    <a:lumMod val="85000"/>
                  </a:schemeClr>
                </a:solidFill>
                <a:latin typeface="Tahoma" pitchFamily="34" charset="0"/>
              </a:rPr>
              <a:t>Il mal dell’esca della vite</a:t>
            </a:r>
            <a:endParaRPr lang="it-IT" sz="2400" dirty="0">
              <a:solidFill>
                <a:schemeClr val="tx1">
                  <a:lumMod val="85000"/>
                </a:schemeClr>
              </a:solidFill>
              <a:latin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00200" y="1143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Cenni storici e generalità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89138" y="19796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  <a:sym typeface="Monotype Sorts" pitchFamily="2" charset="2"/>
              </a:rPr>
              <a:t>d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iffusione attuale</a:t>
            </a:r>
            <a:endParaRPr lang="it-IT" sz="2400">
              <a:solidFill>
                <a:srgbClr val="FFFF00"/>
              </a:solidFill>
              <a:latin typeface="Tahoma" pitchFamily="34" charset="0"/>
              <a:sym typeface="Monotype Sorts" pitchFamily="2" charset="2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60575" y="270033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  <a:sym typeface="Monotype Sorts" pitchFamily="2" charset="2"/>
              </a:rPr>
              <a:t>etimologia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0" y="8686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it-IT" sz="2400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773238" y="3132138"/>
            <a:ext cx="3352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0" y="3635375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in Latino “esca” = cibo, alimento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0" y="4284663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Antica Grecia:                                                                            “eskè” o “eskara” = materia per accendere il fuoco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1052513" y="5148263"/>
            <a:ext cx="5762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88913" y="5580063"/>
            <a:ext cx="609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corpi fruttiferi di funghi basidiomiceti del genere </a:t>
            </a:r>
            <a:r>
              <a:rPr lang="it-IT" sz="2000" i="1"/>
              <a:t>Fomes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5300663" y="6011863"/>
            <a:ext cx="5762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508500" y="64436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agente della malattia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1773238" y="6877050"/>
            <a:ext cx="31686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0" y="7885113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/>
              <a:t>Fomes ignarius</a:t>
            </a:r>
            <a:r>
              <a:rPr lang="it-IT" sz="2000"/>
              <a:t> </a:t>
            </a:r>
            <a:r>
              <a:rPr lang="it-IT" sz="2000">
                <a:sym typeface="Wingdings" pitchFamily="2" charset="2"/>
              </a:rPr>
              <a:t> </a:t>
            </a:r>
            <a:r>
              <a:rPr lang="it-IT" sz="2000" i="1">
                <a:sym typeface="Wingdings" pitchFamily="2" charset="2"/>
              </a:rPr>
              <a:t>Phellinus ignarius</a:t>
            </a:r>
            <a:r>
              <a:rPr lang="it-IT" sz="2000">
                <a:sym typeface="Wingdings" pitchFamily="2" charset="2"/>
              </a:rPr>
              <a:t>  </a:t>
            </a:r>
            <a:r>
              <a:rPr lang="it-IT" sz="2000" i="1">
                <a:sym typeface="Wingdings" pitchFamily="2" charset="2"/>
              </a:rPr>
              <a:t>Fomitiporia punctata</a:t>
            </a:r>
            <a:endParaRPr lang="it-IT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  <p:bldP spid="21510" grpId="0" autoUpdateAnimBg="0"/>
      <p:bldP spid="21516" grpId="0" animBg="1"/>
      <p:bldP spid="21518" grpId="0"/>
      <p:bldP spid="21519" grpId="0"/>
      <p:bldP spid="21520" grpId="0" animBg="1"/>
      <p:bldP spid="21521" grpId="0"/>
      <p:bldP spid="21522" grpId="0" animBg="1"/>
      <p:bldP spid="21523" grpId="0"/>
      <p:bldP spid="21524" grpId="0" animBg="1"/>
      <p:bldP spid="215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196975" y="2843213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400">
              <a:solidFill>
                <a:srgbClr val="FFFF00"/>
              </a:solidFill>
              <a:sym typeface="Monotype Sorts" pitchFamily="2" charset="2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00113"/>
            <a:ext cx="6858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Plinio il Vecchio                                                “Historia naturalis” I° secolo d.C.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Ibn-al-Awan                                                        “Kitab al-Felahah” 1100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Pier de’Crescenzi                                               “Opus Ruralium Commodorum” 1200</a:t>
            </a:r>
            <a:endParaRPr lang="it-IT" sz="2400">
              <a:latin typeface="Tahoma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5724525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interesse recente della ricerca per il carattere endemico e la scarsa importanza economica   che assumeva la malattia nel passato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7451725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mancata attuazione</a:t>
            </a:r>
            <a:r>
              <a:rPr lang="it-IT" sz="2400"/>
              <a:t>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di norme profilattiche e particolari decorsi stagionali</a:t>
            </a:r>
            <a:endParaRPr lang="it-IT" sz="240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0" y="8686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attuale ingente diffusione</a:t>
            </a:r>
            <a:endParaRPr lang="it-IT" sz="2400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1773238" y="7019925"/>
            <a:ext cx="3352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752600" y="8305800"/>
            <a:ext cx="3352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60350" y="250825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Testimonianze</a:t>
            </a:r>
            <a:r>
              <a:rPr lang="it-IT" sz="2400" b="1">
                <a:latin typeface="Tahoma" pitchFamily="34" charset="0"/>
              </a:rPr>
              <a:t> </a:t>
            </a: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storiche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0" y="4211638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Tahoma" pitchFamily="34" charset="0"/>
              </a:rPr>
              <a:t>la malattia è stata decritta in passato come                   malattia dei vecchi vigneti ed accomunata                            a disordini di tipo fisiologico (Viala, 1887)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  <p:bldP spid="3083" grpId="0" autoUpdateAnimBg="0"/>
      <p:bldP spid="3084" grpId="0" autoUpdateAnimBg="0"/>
      <p:bldP spid="3085" grpId="0" autoUpdateAnimBg="0"/>
      <p:bldP spid="3086" grpId="0" animBg="1"/>
      <p:bldP spid="3087" grpId="0" animBg="1"/>
      <p:bldP spid="3088" grpId="0"/>
      <p:bldP spid="30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Tahoma" pitchFamily="34" charset="0"/>
              </a:rPr>
              <a:t>sintomi</a:t>
            </a:r>
            <a:endParaRPr lang="it-IT" sz="28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Decorso acuto o apoplessia</a:t>
            </a:r>
            <a:endParaRPr lang="it-IT" sz="2400">
              <a:latin typeface="Tahom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coinvolgimento dell’intero               apparato aereo delle viti</a:t>
            </a:r>
            <a:endParaRPr lang="it-IT" sz="2400">
              <a:latin typeface="Tahoma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133600" y="2133600"/>
            <a:ext cx="27432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2400">
              <a:solidFill>
                <a:srgbClr val="FF9933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4191000"/>
            <a:ext cx="6858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Si manifesta</a:t>
            </a:r>
            <a:r>
              <a:rPr lang="it-IT" sz="2400">
                <a:latin typeface="Tahoma" pitchFamily="34" charset="0"/>
              </a:rPr>
              <a:t>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nei mesi estivi, nei periodi più caldi e porta le piante incontro ad una morte repentina dopo un breve periodo caratterizzato da manifestazioni clorotiche e filloptosi</a:t>
            </a:r>
          </a:p>
          <a:p>
            <a:pPr eaLnBrk="0" hangingPunct="0">
              <a:spcBef>
                <a:spcPct val="50000"/>
              </a:spcBef>
            </a:pPr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0960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La progressione dei sintomi                               ha andamento basipeto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76200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La comparsa dei colpi apoplettici                                     è favorita da estati calde e asciutte</a:t>
            </a:r>
            <a:endParaRPr lang="it-IT" sz="2400"/>
          </a:p>
        </p:txBody>
      </p:sp>
      <p:pic>
        <p:nvPicPr>
          <p:cNvPr id="4106" name="Picture 10" descr="apoplessi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6894513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nimBg="1" autoUpdateAnimBg="0"/>
      <p:bldP spid="4102" grpId="0" autoUpdateAnimBg="0"/>
      <p:bldP spid="4104" grpId="0" autoUpdateAnimBg="0"/>
      <p:bldP spid="41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l dell'Esca 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37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Decorso cronico</a:t>
            </a:r>
            <a:endParaRPr lang="it-IT" sz="24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deperimento lento e progressivo</a:t>
            </a:r>
            <a:endParaRPr lang="it-IT" sz="2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339975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La presenza dei patogeni determina                attraverso meccanismi non ancora noti l’insorgenza di sintomi tipici</a:t>
            </a:r>
            <a:endParaRPr lang="it-IT" sz="2400">
              <a:solidFill>
                <a:srgbClr val="FFFF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00200" y="4267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“foglie tigrate”</a:t>
            </a:r>
            <a:endParaRPr lang="it-IT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9138" y="3635375"/>
            <a:ext cx="3048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4953000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si manifesta sulle foglie nei mesi estivi raggiungendo la massima espressione                  nel mese di settembre</a:t>
            </a:r>
            <a:endParaRPr lang="it-IT" sz="24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6248400"/>
            <a:ext cx="662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progressione dei sintomi dalla base                 verso la parte distale dei tralci</a:t>
            </a:r>
            <a:endParaRPr lang="it-IT" sz="2400">
              <a:latin typeface="Tahoma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72390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possibile ritardo nel germogliamento e formazione di “isole verdi”</a:t>
            </a:r>
            <a:endParaRPr lang="it-IT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nimBg="1"/>
      <p:bldP spid="5127" grpId="0" autoUpdateAnimBg="0"/>
      <p:bldP spid="5128" grpId="0" autoUpdateAnimBg="0"/>
      <p:bldP spid="512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332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348038"/>
            <a:ext cx="50419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67400"/>
            <a:ext cx="460851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oglietigrate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0075" cy="1008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ero">
  <a:themeElements>
    <a:clrScheme name="Acero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ce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ro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ro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750</TotalTime>
  <Words>259</Words>
  <Application>Microsoft PowerPoint</Application>
  <PresentationFormat>Presentazione su schermo (4:3)</PresentationFormat>
  <Paragraphs>30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Wingdings</vt:lpstr>
      <vt:lpstr>Tahoma</vt:lpstr>
      <vt:lpstr>Monotype Sorts</vt:lpstr>
      <vt:lpstr>Acero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Francesco</cp:lastModifiedBy>
  <cp:revision>17</cp:revision>
  <dcterms:created xsi:type="dcterms:W3CDTF">2003-03-19T09:25:27Z</dcterms:created>
  <dcterms:modified xsi:type="dcterms:W3CDTF">2016-05-06T11:19:56Z</dcterms:modified>
</cp:coreProperties>
</file>