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embeddedFontLst>
    <p:embeddedFont>
      <p:font typeface="Arimo"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Garamond" panose="02020404030301010803" pitchFamily="18"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ATYNfaP2+SsrqaIpdREeYlVBd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186AE-012B-4964-B7D0-38A827F47A15}">
  <a:tblStyle styleId="{05B186AE-012B-4964-B7D0-38A827F47A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86"/>
        <p:cNvGrpSpPr/>
        <p:nvPr/>
      </p:nvGrpSpPr>
      <p:grpSpPr>
        <a:xfrm>
          <a:off x="0" y="0"/>
          <a:ext cx="0" cy="0"/>
          <a:chOff x="0" y="0"/>
          <a:chExt cx="0" cy="0"/>
        </a:xfrm>
      </p:grpSpPr>
      <p:sp>
        <p:nvSpPr>
          <p:cNvPr id="87" name="Google Shape;8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3"/>
        <p:cNvGrpSpPr/>
        <p:nvPr/>
      </p:nvGrpSpPr>
      <p:grpSpPr>
        <a:xfrm>
          <a:off x="0" y="0"/>
          <a:ext cx="0" cy="0"/>
          <a:chOff x="0" y="0"/>
          <a:chExt cx="0" cy="0"/>
        </a:xfrm>
      </p:grpSpPr>
      <p:sp>
        <p:nvSpPr>
          <p:cNvPr id="24" name="Google Shape;2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a:spLocks noGrp="1"/>
          </p:cNvSpPr>
          <p:nvPr>
            <p:ph type="pic" idx="2"/>
          </p:nvPr>
        </p:nvSpPr>
        <p:spPr>
          <a:xfrm>
            <a:off x="5183188" y="987425"/>
            <a:ext cx="6172200" cy="4873625"/>
          </a:xfrm>
          <a:prstGeom prst="rect">
            <a:avLst/>
          </a:prstGeom>
          <a:noFill/>
          <a:ln>
            <a:noFill/>
          </a:ln>
        </p:spPr>
      </p:sp>
      <p:sp>
        <p:nvSpPr>
          <p:cNvPr id="64" name="Google Shape;64;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txBox="1">
            <a:spLocks noGrp="1"/>
          </p:cNvSpPr>
          <p:nvPr>
            <p:ph type="ctrTitle"/>
          </p:nvPr>
        </p:nvSpPr>
        <p:spPr>
          <a:xfrm>
            <a:off x="6194716" y="739978"/>
            <a:ext cx="5334930" cy="3004145"/>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chemeClr val="dk1"/>
              </a:buClr>
              <a:buSzPts val="4000"/>
              <a:buFont typeface="Verdana"/>
              <a:buNone/>
            </a:pPr>
            <a:r>
              <a:rPr lang="it-IT" sz="4000">
                <a:latin typeface="Verdana"/>
                <a:ea typeface="Verdana"/>
                <a:cs typeface="Verdana"/>
                <a:sym typeface="Verdana"/>
              </a:rPr>
              <a:t>Frontiere della comunicazione</a:t>
            </a:r>
            <a:endParaRPr/>
          </a:p>
        </p:txBody>
      </p:sp>
      <p:sp>
        <p:nvSpPr>
          <p:cNvPr id="98" name="Google Shape;98;p1"/>
          <p:cNvSpPr txBox="1">
            <a:spLocks noGrp="1"/>
          </p:cNvSpPr>
          <p:nvPr>
            <p:ph type="subTitle" idx="1"/>
          </p:nvPr>
        </p:nvSpPr>
        <p:spPr>
          <a:xfrm>
            <a:off x="6194715" y="3836197"/>
            <a:ext cx="5334931" cy="21892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it-IT" sz="3200"/>
              <a:t>Dal Segno alla Società</a:t>
            </a:r>
            <a:endParaRPr/>
          </a:p>
          <a:p>
            <a:pPr marL="0" lvl="0" indent="0" algn="ctr" rtl="0">
              <a:lnSpc>
                <a:spcPct val="90000"/>
              </a:lnSpc>
              <a:spcBef>
                <a:spcPts val="1000"/>
              </a:spcBef>
              <a:spcAft>
                <a:spcPts val="0"/>
              </a:spcAft>
              <a:buClr>
                <a:schemeClr val="dk1"/>
              </a:buClr>
              <a:buSzPts val="3200"/>
              <a:buNone/>
            </a:pPr>
            <a:r>
              <a:rPr lang="it-IT" sz="3200"/>
              <a:t>O dalla Società al Segno</a:t>
            </a:r>
            <a:endParaRPr/>
          </a:p>
        </p:txBody>
      </p:sp>
      <p:sp>
        <p:nvSpPr>
          <p:cNvPr id="99" name="Google Shape;99;p1"/>
          <p:cNvSpPr/>
          <p:nvPr/>
        </p:nvSpPr>
        <p:spPr>
          <a:xfrm flipH="1">
            <a:off x="530529" y="1"/>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flipH="1">
            <a:off x="4349052" y="0"/>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flipH="1">
            <a:off x="0" y="2916245"/>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flipH="1">
            <a:off x="3697761" y="5717906"/>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4" name="Google Shape;104;p1"/>
          <p:cNvPicPr preferRelativeResize="0"/>
          <p:nvPr/>
        </p:nvPicPr>
        <p:blipFill rotWithShape="1">
          <a:blip r:embed="rId3">
            <a:alphaModFix/>
          </a:blip>
          <a:srcRect/>
          <a:stretch/>
        </p:blipFill>
        <p:spPr>
          <a:xfrm>
            <a:off x="631840" y="598720"/>
            <a:ext cx="5178249" cy="5178249"/>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105" name="Google Shape;105;p1"/>
          <p:cNvSpPr/>
          <p:nvPr/>
        </p:nvSpPr>
        <p:spPr>
          <a:xfrm flipH="1">
            <a:off x="4520513" y="6258756"/>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0"/>
          <p:cNvSpPr txBox="1">
            <a:spLocks noGrp="1"/>
          </p:cNvSpPr>
          <p:nvPr>
            <p:ph type="title"/>
          </p:nvPr>
        </p:nvSpPr>
        <p:spPr>
          <a:xfrm>
            <a:off x="1008184" y="174032"/>
            <a:ext cx="10175631" cy="11118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a:t>Triangolo semiotico</a:t>
            </a:r>
            <a:endParaRPr sz="3200"/>
          </a:p>
        </p:txBody>
      </p:sp>
      <p:sp>
        <p:nvSpPr>
          <p:cNvPr id="285" name="Google Shape;285;p10"/>
          <p:cNvSpPr txBox="1">
            <a:spLocks noGrp="1"/>
          </p:cNvSpPr>
          <p:nvPr>
            <p:ph type="body" idx="1"/>
          </p:nvPr>
        </p:nvSpPr>
        <p:spPr>
          <a:xfrm>
            <a:off x="1008184" y="1047750"/>
            <a:ext cx="10175630" cy="193357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000"/>
              <a:buNone/>
            </a:pPr>
            <a:r>
              <a:rPr lang="it-IT" sz="2000">
                <a:latin typeface="Verdana"/>
                <a:ea typeface="Verdana"/>
                <a:cs typeface="Verdana"/>
                <a:sym typeface="Verdana"/>
              </a:rPr>
              <a:t>Per Segno intendo qualsiasi cosa, reale o fittizia, che è capace di forma sensibile, applicabile a qualcos’altro da sé che sia già noto, e che sia capace di essere interpretata in un altro segno, che io chiamo il suo In­terpretante, per comunicare qualcosa del suo oggetto che possa non essere stato conosciuto prima. C’è così una relazione triadica fra ogni Segno, un Oggetto e un Interpretante» (MS, 654)</a:t>
            </a:r>
            <a:endParaRPr sz="2000">
              <a:latin typeface="Verdana"/>
              <a:ea typeface="Verdana"/>
              <a:cs typeface="Verdana"/>
              <a:sym typeface="Verdana"/>
            </a:endParaRPr>
          </a:p>
        </p:txBody>
      </p:sp>
      <p:pic>
        <p:nvPicPr>
          <p:cNvPr id="286" name="Google Shape;286;p10"/>
          <p:cNvPicPr preferRelativeResize="0"/>
          <p:nvPr/>
        </p:nvPicPr>
        <p:blipFill rotWithShape="1">
          <a:blip r:embed="rId3">
            <a:alphaModFix/>
          </a:blip>
          <a:srcRect/>
          <a:stretch/>
        </p:blipFill>
        <p:spPr>
          <a:xfrm>
            <a:off x="2673955" y="2869953"/>
            <a:ext cx="6841041" cy="38993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1"/>
          <p:cNvSpPr txBox="1">
            <a:spLocks noGrp="1"/>
          </p:cNvSpPr>
          <p:nvPr>
            <p:ph type="title"/>
          </p:nvPr>
        </p:nvSpPr>
        <p:spPr>
          <a:xfrm>
            <a:off x="453278" y="-295592"/>
            <a:ext cx="93630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Verdana"/>
              <a:buNone/>
            </a:pPr>
            <a:r>
              <a:rPr lang="it-IT" sz="2800" dirty="0">
                <a:latin typeface="Verdana"/>
                <a:ea typeface="Verdana"/>
                <a:cs typeface="Verdana"/>
                <a:sym typeface="Verdana"/>
              </a:rPr>
              <a:t>La contagiosità del segno: la semiosi illimitata</a:t>
            </a:r>
            <a:endParaRPr sz="2800" dirty="0">
              <a:latin typeface="Verdana"/>
              <a:ea typeface="Verdana"/>
              <a:cs typeface="Verdana"/>
              <a:sym typeface="Verdana"/>
            </a:endParaRPr>
          </a:p>
        </p:txBody>
      </p:sp>
      <p:pic>
        <p:nvPicPr>
          <p:cNvPr id="293" name="Google Shape;293;p11" descr="Pimpa - S3E6 - La scuola in vacanza - Video - RaiPlay"/>
          <p:cNvPicPr preferRelativeResize="0"/>
          <p:nvPr/>
        </p:nvPicPr>
        <p:blipFill rotWithShape="1">
          <a:blip r:embed="rId3">
            <a:alphaModFix/>
          </a:blip>
          <a:srcRect l="6243" r="37425" b="2"/>
          <a:stretch/>
        </p:blipFill>
        <p:spPr>
          <a:xfrm>
            <a:off x="7834308" y="2506660"/>
            <a:ext cx="4357692" cy="4351339"/>
          </a:xfrm>
          <a:custGeom>
            <a:avLst/>
            <a:gdLst/>
            <a:ahLst/>
            <a:cxnLst/>
            <a:rect l="l" t="t" r="r" b="b"/>
            <a:pathLst>
              <a:path w="5570706" h="5562584" extrusionOk="0">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294" name="Google Shape;294;p11"/>
          <p:cNvSpPr/>
          <p:nvPr/>
        </p:nvSpPr>
        <p:spPr>
          <a:xfrm>
            <a:off x="6643451" y="1656147"/>
            <a:ext cx="546100" cy="54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p11"/>
          <p:cNvSpPr/>
          <p:nvPr/>
        </p:nvSpPr>
        <p:spPr>
          <a:xfrm>
            <a:off x="8134739" y="587516"/>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1"/>
          <p:cNvSpPr txBox="1"/>
          <p:nvPr/>
        </p:nvSpPr>
        <p:spPr>
          <a:xfrm>
            <a:off x="0" y="770965"/>
            <a:ext cx="7834308" cy="6582335"/>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just" rtl="0">
              <a:lnSpc>
                <a:spcPts val="2000"/>
              </a:lnSpc>
              <a:spcBef>
                <a:spcPts val="0"/>
              </a:spcBef>
              <a:spcAft>
                <a:spcPts val="0"/>
              </a:spcAft>
              <a:buClr>
                <a:schemeClr val="dk1"/>
              </a:buClr>
              <a:buSzPct val="100000"/>
              <a:buFont typeface="Arial"/>
              <a:buNone/>
            </a:pPr>
            <a:r>
              <a:rPr lang="it-IT" sz="3300" dirty="0">
                <a:solidFill>
                  <a:schemeClr val="dk1"/>
                </a:solidFill>
                <a:latin typeface="Verdana"/>
                <a:ea typeface="Verdana"/>
                <a:cs typeface="Verdana"/>
                <a:sym typeface="Verdana"/>
              </a:rPr>
              <a:t>Quando si comunica qualcosa si fa sempre riferimento all’</a:t>
            </a:r>
            <a:r>
              <a:rPr lang="it-IT" sz="3300" i="1" dirty="0">
                <a:solidFill>
                  <a:schemeClr val="dk1"/>
                </a:solidFill>
                <a:latin typeface="Verdana"/>
                <a:ea typeface="Verdana"/>
                <a:cs typeface="Verdana"/>
                <a:sym typeface="Verdana"/>
              </a:rPr>
              <a:t>oggetto immediato </a:t>
            </a:r>
            <a:r>
              <a:rPr lang="it-IT" sz="3300" dirty="0">
                <a:solidFill>
                  <a:schemeClr val="dk1"/>
                </a:solidFill>
                <a:latin typeface="Verdana"/>
                <a:ea typeface="Verdana"/>
                <a:cs typeface="Verdana"/>
                <a:sym typeface="Verdana"/>
              </a:rPr>
              <a:t>(ciò che io sto pensando), ma l’</a:t>
            </a:r>
            <a:r>
              <a:rPr lang="it-IT" sz="3300" i="1" dirty="0">
                <a:solidFill>
                  <a:schemeClr val="dk1"/>
                </a:solidFill>
                <a:latin typeface="Verdana"/>
                <a:ea typeface="Verdana"/>
                <a:cs typeface="Verdana"/>
                <a:sym typeface="Verdana"/>
              </a:rPr>
              <a:t>oggetto immediato </a:t>
            </a:r>
            <a:r>
              <a:rPr lang="it-IT" sz="3300" dirty="0">
                <a:solidFill>
                  <a:schemeClr val="dk1"/>
                </a:solidFill>
                <a:latin typeface="Verdana"/>
                <a:ea typeface="Verdana"/>
                <a:cs typeface="Verdana"/>
                <a:sym typeface="Verdana"/>
              </a:rPr>
              <a:t>non sussisterebbe in noi senza l’</a:t>
            </a:r>
            <a:r>
              <a:rPr lang="it-IT" sz="3300" i="1" dirty="0">
                <a:solidFill>
                  <a:schemeClr val="dk1"/>
                </a:solidFill>
                <a:latin typeface="Verdana"/>
                <a:ea typeface="Verdana"/>
                <a:cs typeface="Verdana"/>
                <a:sym typeface="Verdana"/>
              </a:rPr>
              <a:t>oggetto dinamico </a:t>
            </a:r>
            <a:r>
              <a:rPr lang="it-IT" sz="3300" dirty="0">
                <a:solidFill>
                  <a:schemeClr val="dk1"/>
                </a:solidFill>
                <a:latin typeface="Verdana"/>
                <a:ea typeface="Verdana"/>
                <a:cs typeface="Verdana"/>
                <a:sym typeface="Verdana"/>
              </a:rPr>
              <a:t>che rimane sempre parzialmente inespresso ed è una specie di riserva infinita e inesauribile (la realtà del mondo) alla quale può continuamente attingere la nostra comunicazione. Il segno-</a:t>
            </a:r>
            <a:r>
              <a:rPr lang="it-IT" sz="3300" i="1" dirty="0" err="1">
                <a:solidFill>
                  <a:schemeClr val="dk1"/>
                </a:solidFill>
                <a:latin typeface="Verdana"/>
                <a:ea typeface="Verdana"/>
                <a:cs typeface="Verdana"/>
                <a:sym typeface="Verdana"/>
              </a:rPr>
              <a:t>representamen</a:t>
            </a:r>
            <a:r>
              <a:rPr lang="it-IT" sz="3300" i="1" dirty="0">
                <a:solidFill>
                  <a:schemeClr val="dk1"/>
                </a:solidFill>
                <a:latin typeface="Verdana"/>
                <a:ea typeface="Verdana"/>
                <a:cs typeface="Verdana"/>
                <a:sym typeface="Verdana"/>
              </a:rPr>
              <a:t> </a:t>
            </a:r>
            <a:r>
              <a:rPr lang="it-IT" sz="3300" dirty="0">
                <a:solidFill>
                  <a:schemeClr val="dk1"/>
                </a:solidFill>
                <a:latin typeface="Verdana"/>
                <a:ea typeface="Verdana"/>
                <a:cs typeface="Verdana"/>
                <a:sym typeface="Verdana"/>
              </a:rPr>
              <a:t>è la parola «quercia» o «ca­ne» o «figlia» o l’immagine della quercia, del mio cane o di mia figlia sulla retina. L’</a:t>
            </a:r>
            <a:r>
              <a:rPr lang="it-IT" sz="3300" i="1" dirty="0">
                <a:solidFill>
                  <a:schemeClr val="dk1"/>
                </a:solidFill>
                <a:latin typeface="Verdana"/>
                <a:ea typeface="Verdana"/>
                <a:cs typeface="Verdana"/>
                <a:sym typeface="Verdana"/>
              </a:rPr>
              <a:t>interpretante </a:t>
            </a:r>
            <a:r>
              <a:rPr lang="it-IT" sz="3300" dirty="0">
                <a:solidFill>
                  <a:schemeClr val="dk1"/>
                </a:solidFill>
                <a:latin typeface="Verdana"/>
                <a:ea typeface="Verdana"/>
                <a:cs typeface="Verdana"/>
                <a:sym typeface="Verdana"/>
              </a:rPr>
              <a:t>(significato) è ciò che avviene nell’interprete, per cui un fenomeno o un oggetto di qualche tipo (come la quercia, il mio cane o la fotografia di mia figlia) è interpretato come segno di qualcos’altro (la quer­cia come simbolo del legame genitoriale, il cane come simbolo di fedeltà e l’immagine di mia figlia come segno di calore familiare).</a:t>
            </a:r>
            <a:endParaRPr sz="3300" dirty="0"/>
          </a:p>
          <a:p>
            <a:pPr marL="0" marR="0" lvl="0" indent="0" algn="just" rtl="0">
              <a:lnSpc>
                <a:spcPts val="2000"/>
              </a:lnSpc>
              <a:spcBef>
                <a:spcPts val="0"/>
              </a:spcBef>
              <a:spcAft>
                <a:spcPts val="0"/>
              </a:spcAft>
              <a:buClr>
                <a:schemeClr val="dk1"/>
              </a:buClr>
              <a:buSzPct val="100000"/>
              <a:buFont typeface="Arial"/>
              <a:buNone/>
            </a:pPr>
            <a:r>
              <a:rPr lang="it-IT" sz="3300" dirty="0">
                <a:solidFill>
                  <a:schemeClr val="dk1"/>
                </a:solidFill>
                <a:latin typeface="Verdana"/>
                <a:ea typeface="Verdana"/>
                <a:cs typeface="Verdana"/>
                <a:sym typeface="Verdana"/>
              </a:rPr>
              <a:t>L’unico modo che abbiamo per conoscere l’oggetto di un segno è cioè quello di formulare un altro segno che lo interpreti, cioè l’</a:t>
            </a:r>
            <a:r>
              <a:rPr lang="it-IT" sz="3300" i="1" dirty="0">
                <a:solidFill>
                  <a:schemeClr val="dk1"/>
                </a:solidFill>
                <a:latin typeface="Verdana"/>
                <a:ea typeface="Verdana"/>
                <a:cs typeface="Verdana"/>
                <a:sym typeface="Verdana"/>
              </a:rPr>
              <a:t>interpretante</a:t>
            </a:r>
            <a:r>
              <a:rPr lang="it-IT" sz="3300" dirty="0">
                <a:solidFill>
                  <a:schemeClr val="dk1"/>
                </a:solidFill>
                <a:latin typeface="Verdana"/>
                <a:ea typeface="Verdana"/>
                <a:cs typeface="Verdana"/>
                <a:sym typeface="Verdana"/>
              </a:rPr>
              <a:t>.</a:t>
            </a:r>
            <a:endParaRPr sz="3300" dirty="0">
              <a:solidFill>
                <a:schemeClr val="dk1"/>
              </a:solidFill>
              <a:latin typeface="Verdana"/>
              <a:ea typeface="Verdana"/>
              <a:cs typeface="Verdana"/>
              <a:sym typeface="Verdana"/>
            </a:endParaRPr>
          </a:p>
          <a:p>
            <a:pPr marL="0" marR="0" lvl="0" indent="0" algn="just" rtl="0">
              <a:lnSpc>
                <a:spcPts val="2000"/>
              </a:lnSpc>
              <a:spcBef>
                <a:spcPts val="0"/>
              </a:spcBef>
              <a:spcAft>
                <a:spcPts val="0"/>
              </a:spcAft>
              <a:buClr>
                <a:schemeClr val="dk1"/>
              </a:buClr>
              <a:buSzPct val="100000"/>
              <a:buFont typeface="Arial"/>
              <a:buNone/>
            </a:pPr>
            <a:r>
              <a:rPr lang="it-IT" sz="3300" dirty="0">
                <a:solidFill>
                  <a:schemeClr val="dk1"/>
                </a:solidFill>
                <a:latin typeface="Verdana"/>
                <a:ea typeface="Verdana"/>
                <a:cs typeface="Verdana"/>
                <a:sym typeface="Verdana"/>
              </a:rPr>
              <a:t>Ma il processo non si ferma qui perché a sua volta il segno che inter­preta può rimandare a un nuovo </a:t>
            </a:r>
            <a:r>
              <a:rPr lang="it-IT" sz="3300" i="1" dirty="0">
                <a:solidFill>
                  <a:schemeClr val="dk1"/>
                </a:solidFill>
                <a:latin typeface="Verdana"/>
                <a:ea typeface="Verdana"/>
                <a:cs typeface="Verdana"/>
                <a:sym typeface="Verdana"/>
              </a:rPr>
              <a:t>interpretante </a:t>
            </a:r>
            <a:r>
              <a:rPr lang="it-IT" sz="3300" dirty="0">
                <a:solidFill>
                  <a:schemeClr val="dk1"/>
                </a:solidFill>
                <a:latin typeface="Verdana"/>
                <a:ea typeface="Verdana"/>
                <a:cs typeface="Verdana"/>
                <a:sym typeface="Verdana"/>
              </a:rPr>
              <a:t>e così via all’infinito. La parola «anatra» può generare il pensiero dell’anatra che avevo da bambino in campagna e a cui davo da mangiare quando andavo a trovare i nonni e questo può farmi venire in mente un’altra anatra, Paperino, le cui storie leggevo da piccolo... e così via. Questa produzione e circolazione di segni è stata definita da Umberto Eco come </a:t>
            </a:r>
            <a:r>
              <a:rPr lang="it-IT" sz="3300" i="1" dirty="0">
                <a:solidFill>
                  <a:schemeClr val="dk1"/>
                </a:solidFill>
                <a:latin typeface="Verdana"/>
                <a:ea typeface="Verdana"/>
                <a:cs typeface="Verdana"/>
                <a:sym typeface="Verdana"/>
              </a:rPr>
              <a:t>semiosi illimitata </a:t>
            </a:r>
            <a:r>
              <a:rPr lang="it-IT" sz="3300" dirty="0">
                <a:solidFill>
                  <a:schemeClr val="dk1"/>
                </a:solidFill>
                <a:latin typeface="Verdana"/>
                <a:ea typeface="Verdana"/>
                <a:cs typeface="Verdana"/>
                <a:sym typeface="Verdana"/>
              </a:rPr>
              <a:t>(1979)</a:t>
            </a:r>
            <a:endParaRPr sz="3300" dirty="0"/>
          </a:p>
          <a:p>
            <a:pPr marL="0" marR="0" lvl="0" indent="0" algn="just" rtl="0">
              <a:lnSpc>
                <a:spcPts val="2000"/>
              </a:lnSpc>
              <a:spcBef>
                <a:spcPts val="0"/>
              </a:spcBef>
              <a:spcAft>
                <a:spcPts val="0"/>
              </a:spcAft>
              <a:buClr>
                <a:schemeClr val="dk1"/>
              </a:buClr>
              <a:buSzPct val="100000"/>
              <a:buFont typeface="Arial"/>
              <a:buNone/>
            </a:pPr>
            <a:r>
              <a:rPr lang="it-IT" sz="3300" dirty="0" err="1">
                <a:solidFill>
                  <a:schemeClr val="dk1"/>
                </a:solidFill>
                <a:latin typeface="Verdana"/>
                <a:ea typeface="Verdana"/>
                <a:cs typeface="Verdana"/>
                <a:sym typeface="Verdana"/>
              </a:rPr>
              <a:t>Pag</a:t>
            </a:r>
            <a:r>
              <a:rPr lang="it-IT" sz="3300" dirty="0">
                <a:solidFill>
                  <a:schemeClr val="dk1"/>
                </a:solidFill>
                <a:latin typeface="Verdana"/>
                <a:ea typeface="Verdana"/>
                <a:cs typeface="Verdana"/>
                <a:sym typeface="Verdana"/>
              </a:rPr>
              <a:t> 67 Boccia Artieri, Colombo, Gigli</a:t>
            </a:r>
            <a:endParaRPr sz="3300" dirty="0">
              <a:solidFill>
                <a:schemeClr val="dk1"/>
              </a:solidFill>
              <a:latin typeface="Verdana"/>
              <a:ea typeface="Verdana"/>
              <a:cs typeface="Verdana"/>
              <a:sym typeface="Verdana"/>
            </a:endParaRPr>
          </a:p>
          <a:p>
            <a:pPr marL="228600" marR="0" lvl="0" indent="-179705" algn="l" rtl="0">
              <a:lnSpc>
                <a:spcPct val="90000"/>
              </a:lnSpc>
              <a:spcBef>
                <a:spcPts val="1000"/>
              </a:spcBef>
              <a:spcAft>
                <a:spcPts val="0"/>
              </a:spcAft>
              <a:buClr>
                <a:schemeClr val="dk1"/>
              </a:buClr>
              <a:buSzPct val="100000"/>
              <a:buFont typeface="Arial"/>
              <a:buNone/>
            </a:pPr>
            <a:endParaRPr sz="11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1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2"/>
          <p:cNvSpPr txBox="1">
            <a:spLocks noGrp="1"/>
          </p:cNvSpPr>
          <p:nvPr>
            <p:ph type="title"/>
          </p:nvPr>
        </p:nvSpPr>
        <p:spPr>
          <a:xfrm>
            <a:off x="836675" y="77720"/>
            <a:ext cx="10515600" cy="13064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3 ambiti di ricerca sui segni</a:t>
            </a:r>
            <a:endParaRPr sz="3200">
              <a:latin typeface="Verdana"/>
              <a:ea typeface="Verdana"/>
              <a:cs typeface="Verdana"/>
              <a:sym typeface="Verdana"/>
            </a:endParaRPr>
          </a:p>
        </p:txBody>
      </p:sp>
      <p:sp>
        <p:nvSpPr>
          <p:cNvPr id="303" name="Google Shape;303;p12"/>
          <p:cNvSpPr txBox="1">
            <a:spLocks noGrp="1"/>
          </p:cNvSpPr>
          <p:nvPr>
            <p:ph type="body" idx="1"/>
          </p:nvPr>
        </p:nvSpPr>
        <p:spPr>
          <a:xfrm>
            <a:off x="-1" y="971550"/>
            <a:ext cx="7858126" cy="596417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20000"/>
              </a:lnSpc>
              <a:spcBef>
                <a:spcPts val="0"/>
              </a:spcBef>
              <a:spcAft>
                <a:spcPts val="0"/>
              </a:spcAft>
              <a:buClr>
                <a:schemeClr val="dk1"/>
              </a:buClr>
              <a:buSzPct val="100000"/>
              <a:buFont typeface="Verdana"/>
              <a:buChar char="-"/>
            </a:pPr>
            <a:r>
              <a:rPr lang="it-IT" sz="1900" dirty="0">
                <a:latin typeface="Verdana"/>
                <a:ea typeface="Verdana"/>
                <a:cs typeface="Verdana"/>
                <a:sym typeface="Verdana"/>
              </a:rPr>
              <a:t>Nelle scienze del­la comunicazione l’analisi dei segni-simbolo come elementi di mediazione nell’esperienza del mondo ha generato tre ambiti di ricerca che indagano, in modo analitico, specifici aspetti e che sono essenziali, nel loro complesso, per avere una più piena comprensione di cosa sia e come funzioni la comu­nicazione</a:t>
            </a:r>
            <a:endParaRPr sz="1900" dirty="0"/>
          </a:p>
          <a:p>
            <a:pPr marL="0" lvl="0" indent="0" algn="just" rtl="0">
              <a:lnSpc>
                <a:spcPct val="120000"/>
              </a:lnSpc>
              <a:spcBef>
                <a:spcPts val="0"/>
              </a:spcBef>
              <a:spcAft>
                <a:spcPts val="0"/>
              </a:spcAft>
              <a:buClr>
                <a:schemeClr val="dk1"/>
              </a:buClr>
              <a:buSzPct val="100000"/>
              <a:buFont typeface="Verdana"/>
              <a:buChar char="-"/>
            </a:pPr>
            <a:r>
              <a:rPr lang="it-IT" sz="1900" dirty="0">
                <a:latin typeface="Verdana"/>
                <a:ea typeface="Verdana"/>
                <a:cs typeface="Verdana"/>
                <a:sym typeface="Verdana"/>
              </a:rPr>
              <a:t>a) la sintattica, che si occupa di studiare il rapporto tra i segni, quindi le regole di strutturazione dei testi, ed è più legata al modo in cui un messaggio comunicativo viene strutturato e diffuso, come indicato anche nella </a:t>
            </a:r>
            <a:r>
              <a:rPr lang="it-IT" sz="1900" i="1" dirty="0">
                <a:latin typeface="Verdana"/>
                <a:ea typeface="Verdana"/>
                <a:cs typeface="Verdana"/>
                <a:sym typeface="Verdana"/>
              </a:rPr>
              <a:t>Teoria matematica </a:t>
            </a:r>
            <a:r>
              <a:rPr lang="it-IT" sz="1900" dirty="0">
                <a:latin typeface="Verdana"/>
                <a:ea typeface="Verdana"/>
                <a:cs typeface="Verdana"/>
                <a:sym typeface="Verdana"/>
              </a:rPr>
              <a:t>di Shannon e Weaver</a:t>
            </a:r>
            <a:endParaRPr sz="1900" dirty="0"/>
          </a:p>
          <a:p>
            <a:pPr marL="0" lvl="0" indent="0" algn="just" rtl="0">
              <a:lnSpc>
                <a:spcPct val="120000"/>
              </a:lnSpc>
              <a:spcBef>
                <a:spcPts val="0"/>
              </a:spcBef>
              <a:spcAft>
                <a:spcPts val="0"/>
              </a:spcAft>
              <a:buClr>
                <a:schemeClr val="dk1"/>
              </a:buClr>
              <a:buSzPct val="100000"/>
              <a:buFont typeface="Verdana"/>
              <a:buChar char="-"/>
            </a:pPr>
            <a:r>
              <a:rPr lang="it-IT" sz="1900" dirty="0">
                <a:latin typeface="Verdana"/>
                <a:ea typeface="Verdana"/>
                <a:cs typeface="Verdana"/>
                <a:sym typeface="Verdana"/>
              </a:rPr>
              <a:t>b) la semantica, relativa allo studio dei processi di significazione (sia nell’ambito della teoria filosofico-analitica, sia in quello della teoria </a:t>
            </a:r>
            <a:r>
              <a:rPr lang="it-IT" sz="1900" dirty="0" err="1">
                <a:latin typeface="Verdana"/>
                <a:ea typeface="Verdana"/>
                <a:cs typeface="Verdana"/>
                <a:sym typeface="Verdana"/>
              </a:rPr>
              <a:t>semio</a:t>
            </a:r>
            <a:r>
              <a:rPr lang="it-IT" sz="1900" dirty="0">
                <a:latin typeface="Verdana"/>
                <a:ea typeface="Verdana"/>
                <a:cs typeface="Verdana"/>
                <a:sym typeface="Verdana"/>
              </a:rPr>
              <a:t>-linguistica), legata quindi al mes­saggio stesso e al rapporto tra segni e significati</a:t>
            </a:r>
            <a:endParaRPr sz="1900" dirty="0"/>
          </a:p>
          <a:p>
            <a:pPr marL="0" lvl="0" indent="0" algn="just" rtl="0">
              <a:lnSpc>
                <a:spcPct val="120000"/>
              </a:lnSpc>
              <a:spcBef>
                <a:spcPts val="0"/>
              </a:spcBef>
              <a:spcAft>
                <a:spcPts val="0"/>
              </a:spcAft>
              <a:buClr>
                <a:schemeClr val="dk1"/>
              </a:buClr>
              <a:buSzPct val="100000"/>
              <a:buFont typeface="Verdana"/>
              <a:buChar char="-"/>
            </a:pPr>
            <a:r>
              <a:rPr lang="it-IT" sz="1900" dirty="0">
                <a:latin typeface="Verdana"/>
                <a:ea typeface="Verdana"/>
                <a:cs typeface="Verdana"/>
                <a:sym typeface="Verdana"/>
              </a:rPr>
              <a:t>c) la pragmatica, relativa allo studio dei comportamenti, cioè dei segni in relazione ai loro utenti, che si occupa del rapporto comunicativo che avviene tra emittente e destinata­rio di un messaggio comunicativo</a:t>
            </a:r>
            <a:endParaRPr sz="1900" dirty="0">
              <a:latin typeface="Verdana"/>
              <a:ea typeface="Verdana"/>
              <a:cs typeface="Verdana"/>
              <a:sym typeface="Verdana"/>
            </a:endParaRPr>
          </a:p>
          <a:p>
            <a:pPr marL="228600" lvl="0" indent="-134620" algn="l" rtl="0">
              <a:lnSpc>
                <a:spcPct val="90000"/>
              </a:lnSpc>
              <a:spcBef>
                <a:spcPts val="1000"/>
              </a:spcBef>
              <a:spcAft>
                <a:spcPts val="0"/>
              </a:spcAft>
              <a:buClr>
                <a:schemeClr val="dk1"/>
              </a:buClr>
              <a:buSzPct val="100000"/>
              <a:buNone/>
            </a:pPr>
            <a:endParaRPr sz="1600" dirty="0"/>
          </a:p>
        </p:txBody>
      </p:sp>
      <p:pic>
        <p:nvPicPr>
          <p:cNvPr id="304" name="Google Shape;304;p12" descr="Signs di Manoj Night Shyamalan - DVD"/>
          <p:cNvPicPr preferRelativeResize="0"/>
          <p:nvPr/>
        </p:nvPicPr>
        <p:blipFill rotWithShape="1">
          <a:blip r:embed="rId3">
            <a:alphaModFix/>
          </a:blip>
          <a:srcRect t="10348" r="-3" b="5974"/>
          <a:stretch/>
        </p:blipFill>
        <p:spPr>
          <a:xfrm>
            <a:off x="7989293" y="1904282"/>
            <a:ext cx="3423093" cy="42248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13"/>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3"/>
          <p:cNvSpPr txBox="1">
            <a:spLocks noGrp="1"/>
          </p:cNvSpPr>
          <p:nvPr>
            <p:ph type="title"/>
          </p:nvPr>
        </p:nvSpPr>
        <p:spPr>
          <a:xfrm>
            <a:off x="838200" y="365125"/>
            <a:ext cx="10515600" cy="1306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Il segno tra immanente e trascendente</a:t>
            </a:r>
            <a:endParaRPr sz="3200">
              <a:latin typeface="Verdana"/>
              <a:ea typeface="Verdana"/>
              <a:cs typeface="Verdana"/>
              <a:sym typeface="Verdana"/>
            </a:endParaRPr>
          </a:p>
        </p:txBody>
      </p:sp>
      <p:sp>
        <p:nvSpPr>
          <p:cNvPr id="311" name="Google Shape;311;p13"/>
          <p:cNvSpPr txBox="1">
            <a:spLocks noGrp="1"/>
          </p:cNvSpPr>
          <p:nvPr>
            <p:ph type="body" idx="1"/>
          </p:nvPr>
        </p:nvSpPr>
        <p:spPr>
          <a:xfrm>
            <a:off x="304800" y="1200150"/>
            <a:ext cx="8667750" cy="55530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it-IT" sz="2000" dirty="0">
                <a:latin typeface="Verdana"/>
                <a:ea typeface="Verdana"/>
                <a:cs typeface="Verdana"/>
                <a:sym typeface="Verdana"/>
              </a:rPr>
              <a:t>La prin­cipale caratteristica dell’intero sistema di segni attraverso cui incontriamo il mondo e diamo senso al mondo consiste nella sua capacità di trascendere il </a:t>
            </a:r>
            <a:r>
              <a:rPr lang="it-IT" sz="2000" i="1" dirty="0">
                <a:latin typeface="Verdana"/>
                <a:ea typeface="Verdana"/>
                <a:cs typeface="Verdana"/>
                <a:sym typeface="Verdana"/>
              </a:rPr>
              <a:t>qui ed ora </a:t>
            </a:r>
            <a:r>
              <a:rPr lang="it-IT" sz="2000" dirty="0">
                <a:latin typeface="Verdana"/>
                <a:ea typeface="Verdana"/>
                <a:cs typeface="Verdana"/>
                <a:sym typeface="Verdana"/>
              </a:rPr>
              <a:t>(Berger, </a:t>
            </a:r>
            <a:r>
              <a:rPr lang="it-IT" sz="2000" dirty="0" err="1">
                <a:latin typeface="Verdana"/>
                <a:ea typeface="Verdana"/>
                <a:cs typeface="Verdana"/>
                <a:sym typeface="Verdana"/>
              </a:rPr>
              <a:t>Luckmann</a:t>
            </a:r>
            <a:r>
              <a:rPr lang="it-IT" sz="2000" dirty="0">
                <a:latin typeface="Verdana"/>
                <a:ea typeface="Verdana"/>
                <a:cs typeface="Verdana"/>
                <a:sym typeface="Verdana"/>
              </a:rPr>
              <a:t>, 1966; Elias, 1991).</a:t>
            </a:r>
            <a:endParaRPr sz="2000" dirty="0">
              <a:latin typeface="Verdana"/>
              <a:ea typeface="Verdana"/>
              <a:cs typeface="Verdana"/>
              <a:sym typeface="Verdana"/>
            </a:endParaRPr>
          </a:p>
          <a:p>
            <a:pPr marL="342900" lvl="0" indent="-342900" algn="l" rtl="0">
              <a:lnSpc>
                <a:spcPct val="90000"/>
              </a:lnSpc>
              <a:spcBef>
                <a:spcPts val="600"/>
              </a:spcBef>
              <a:spcAft>
                <a:spcPts val="0"/>
              </a:spcAft>
              <a:buClr>
                <a:schemeClr val="dk1"/>
              </a:buClr>
              <a:buSzPts val="2000"/>
              <a:buAutoNum type="arabicPeriod"/>
            </a:pPr>
            <a:r>
              <a:rPr lang="it-IT" sz="2000" dirty="0">
                <a:latin typeface="Verdana"/>
                <a:ea typeface="Verdana"/>
                <a:cs typeface="Verdana"/>
                <a:sym typeface="Verdana"/>
              </a:rPr>
              <a:t>il sistema di segni e gesti umani consente </a:t>
            </a:r>
            <a:r>
              <a:rPr lang="it-IT" sz="2000" i="1" dirty="0">
                <a:latin typeface="Verdana"/>
                <a:ea typeface="Verdana"/>
                <a:cs typeface="Verdana"/>
                <a:sym typeface="Verdana"/>
              </a:rPr>
              <a:t>il distacco dall’e­spressione immediata di esperienze soggettive</a:t>
            </a:r>
            <a:endParaRPr dirty="0"/>
          </a:p>
          <a:p>
            <a:pPr marL="342900" lvl="0" indent="-342900" algn="l" rtl="0">
              <a:lnSpc>
                <a:spcPct val="90000"/>
              </a:lnSpc>
              <a:spcBef>
                <a:spcPts val="600"/>
              </a:spcBef>
              <a:spcAft>
                <a:spcPts val="0"/>
              </a:spcAft>
              <a:buClr>
                <a:schemeClr val="dk1"/>
              </a:buClr>
              <a:buSzPts val="2000"/>
              <a:buAutoNum type="arabicPeriod"/>
            </a:pPr>
            <a:r>
              <a:rPr lang="it-IT" sz="2000" dirty="0">
                <a:latin typeface="Verdana"/>
                <a:ea typeface="Verdana"/>
                <a:cs typeface="Verdana"/>
                <a:sym typeface="Verdana"/>
              </a:rPr>
              <a:t>il sistema semiotico umano consente anche </a:t>
            </a:r>
            <a:r>
              <a:rPr lang="it-IT" sz="2000" i="1" dirty="0">
                <a:latin typeface="Verdana"/>
                <a:ea typeface="Verdana"/>
                <a:cs typeface="Verdana"/>
                <a:sym typeface="Verdana"/>
              </a:rPr>
              <a:t>un distacco dalla situazione momentanea presente</a:t>
            </a:r>
            <a:r>
              <a:rPr lang="it-IT" sz="2000" dirty="0">
                <a:latin typeface="Verdana"/>
                <a:ea typeface="Verdana"/>
                <a:cs typeface="Verdana"/>
                <a:sym typeface="Verdana"/>
              </a:rPr>
              <a:t>, cosa che solo l’uomo riesce a fare</a:t>
            </a:r>
            <a:endParaRPr dirty="0"/>
          </a:p>
          <a:p>
            <a:pPr marL="0" lvl="0" indent="0" algn="l" rtl="0">
              <a:lnSpc>
                <a:spcPct val="90000"/>
              </a:lnSpc>
              <a:spcBef>
                <a:spcPts val="600"/>
              </a:spcBef>
              <a:spcAft>
                <a:spcPts val="0"/>
              </a:spcAft>
              <a:buClr>
                <a:schemeClr val="dk1"/>
              </a:buClr>
              <a:buSzPts val="2000"/>
              <a:buNone/>
            </a:pPr>
            <a:r>
              <a:rPr lang="it-IT" sz="2000" dirty="0">
                <a:latin typeface="Verdana"/>
                <a:ea typeface="Verdana"/>
                <a:cs typeface="Verdana"/>
                <a:sym typeface="Verdana"/>
              </a:rPr>
              <a:t>Attraverso questo ricco e articolato sistema di segni e simboli possiamo:</a:t>
            </a:r>
            <a:endParaRPr dirty="0"/>
          </a:p>
          <a:p>
            <a:pPr marL="228600" lvl="0" indent="-228600" algn="l" rtl="0">
              <a:lnSpc>
                <a:spcPct val="90000"/>
              </a:lnSpc>
              <a:spcBef>
                <a:spcPts val="600"/>
              </a:spcBef>
              <a:spcAft>
                <a:spcPts val="0"/>
              </a:spcAft>
              <a:buClr>
                <a:schemeClr val="dk1"/>
              </a:buClr>
              <a:buSzPts val="2000"/>
              <a:buFont typeface="Verdana"/>
              <a:buChar char="-"/>
            </a:pPr>
            <a:r>
              <a:rPr lang="it-IT" sz="2000" i="1" dirty="0">
                <a:latin typeface="Verdana"/>
                <a:ea typeface="Verdana"/>
                <a:cs typeface="Verdana"/>
                <a:sym typeface="Verdana"/>
              </a:rPr>
              <a:t>Riconoscere</a:t>
            </a:r>
            <a:endParaRPr sz="2000" i="1" dirty="0">
              <a:latin typeface="Verdana"/>
              <a:ea typeface="Verdana"/>
              <a:cs typeface="Verdana"/>
              <a:sym typeface="Verdana"/>
            </a:endParaRPr>
          </a:p>
          <a:p>
            <a:pPr marL="228600" lvl="0" indent="-228600" algn="l" rtl="0">
              <a:lnSpc>
                <a:spcPct val="90000"/>
              </a:lnSpc>
              <a:spcBef>
                <a:spcPts val="600"/>
              </a:spcBef>
              <a:spcAft>
                <a:spcPts val="0"/>
              </a:spcAft>
              <a:buClr>
                <a:schemeClr val="dk1"/>
              </a:buClr>
              <a:buSzPts val="2000"/>
              <a:buFont typeface="Verdana"/>
              <a:buChar char="-"/>
            </a:pPr>
            <a:r>
              <a:rPr lang="it-IT" sz="2000" i="1" dirty="0">
                <a:latin typeface="Verdana"/>
                <a:ea typeface="Verdana"/>
                <a:cs typeface="Verdana"/>
                <a:sym typeface="Verdana"/>
              </a:rPr>
              <a:t>Comprendere</a:t>
            </a:r>
            <a:endParaRPr dirty="0"/>
          </a:p>
          <a:p>
            <a:pPr marL="228600" lvl="0" indent="-228600" algn="l" rtl="0">
              <a:lnSpc>
                <a:spcPct val="90000"/>
              </a:lnSpc>
              <a:spcBef>
                <a:spcPts val="600"/>
              </a:spcBef>
              <a:spcAft>
                <a:spcPts val="0"/>
              </a:spcAft>
              <a:buClr>
                <a:schemeClr val="dk1"/>
              </a:buClr>
              <a:buSzPts val="2000"/>
              <a:buFont typeface="Verdana"/>
              <a:buChar char="-"/>
            </a:pPr>
            <a:r>
              <a:rPr lang="it-IT" sz="2000" i="1" dirty="0">
                <a:latin typeface="Verdana"/>
                <a:ea typeface="Verdana"/>
                <a:cs typeface="Verdana"/>
                <a:sym typeface="Verdana"/>
              </a:rPr>
              <a:t>dare significato </a:t>
            </a:r>
            <a:r>
              <a:rPr lang="it-IT" sz="2000" dirty="0">
                <a:latin typeface="Verdana"/>
                <a:ea typeface="Verdana"/>
                <a:cs typeface="Verdana"/>
                <a:sym typeface="Verdana"/>
              </a:rPr>
              <a:t>alla realtà</a:t>
            </a:r>
            <a:endParaRPr dirty="0"/>
          </a:p>
          <a:p>
            <a:pPr marL="228600" lvl="0" indent="-228600" algn="l" rtl="0">
              <a:lnSpc>
                <a:spcPct val="90000"/>
              </a:lnSpc>
              <a:spcBef>
                <a:spcPts val="600"/>
              </a:spcBef>
              <a:spcAft>
                <a:spcPts val="0"/>
              </a:spcAft>
              <a:buClr>
                <a:schemeClr val="dk1"/>
              </a:buClr>
              <a:buSzPts val="2000"/>
              <a:buFont typeface="Verdana"/>
              <a:buChar char="-"/>
            </a:pPr>
            <a:r>
              <a:rPr lang="it-IT" sz="2000" dirty="0">
                <a:latin typeface="Verdana"/>
                <a:ea typeface="Verdana"/>
                <a:cs typeface="Verdana"/>
                <a:sym typeface="Verdana"/>
              </a:rPr>
              <a:t>ricostruire la realtà sotto forma di oggetti e di eventi</a:t>
            </a:r>
            <a:endParaRPr dirty="0"/>
          </a:p>
          <a:p>
            <a:pPr marL="228600" lvl="0" indent="-228600" algn="l" rtl="0">
              <a:lnSpc>
                <a:spcPct val="90000"/>
              </a:lnSpc>
              <a:spcBef>
                <a:spcPts val="600"/>
              </a:spcBef>
              <a:spcAft>
                <a:spcPts val="0"/>
              </a:spcAft>
              <a:buClr>
                <a:schemeClr val="dk1"/>
              </a:buClr>
              <a:buSzPts val="2000"/>
              <a:buFont typeface="Verdana"/>
              <a:buChar char="-"/>
            </a:pPr>
            <a:r>
              <a:rPr lang="it-IT" sz="2000" dirty="0">
                <a:latin typeface="Verdana"/>
                <a:ea typeface="Verdana"/>
                <a:cs typeface="Verdana"/>
                <a:sym typeface="Verdana"/>
              </a:rPr>
              <a:t>tradurre la realtà in informazione (darle un significato che ha valore anche per gli altri)</a:t>
            </a:r>
            <a:endParaRPr sz="2000" dirty="0">
              <a:latin typeface="Verdana"/>
              <a:ea typeface="Verdana"/>
              <a:cs typeface="Verdana"/>
              <a:sym typeface="Verdana"/>
            </a:endParaRPr>
          </a:p>
          <a:p>
            <a:pPr marL="0" lvl="0" indent="0" algn="l" rtl="0">
              <a:lnSpc>
                <a:spcPct val="90000"/>
              </a:lnSpc>
              <a:spcBef>
                <a:spcPts val="600"/>
              </a:spcBef>
              <a:spcAft>
                <a:spcPts val="0"/>
              </a:spcAft>
              <a:buClr>
                <a:schemeClr val="dk1"/>
              </a:buClr>
              <a:buSzPts val="2000"/>
              <a:buNone/>
            </a:pPr>
            <a:r>
              <a:rPr lang="it-IT" sz="2000" dirty="0">
                <a:latin typeface="Verdana"/>
                <a:ea typeface="Verdana"/>
                <a:cs typeface="Verdana"/>
                <a:sym typeface="Verdana"/>
              </a:rPr>
              <a:t>Pag. 55 Boccia Artieri, Colombo, </a:t>
            </a:r>
            <a:r>
              <a:rPr lang="it-IT" sz="2000" dirty="0" err="1">
                <a:latin typeface="Verdana"/>
                <a:ea typeface="Verdana"/>
                <a:cs typeface="Verdana"/>
                <a:sym typeface="Verdana"/>
              </a:rPr>
              <a:t>Gili</a:t>
            </a:r>
            <a:endParaRPr dirty="0"/>
          </a:p>
        </p:txBody>
      </p:sp>
      <p:pic>
        <p:nvPicPr>
          <p:cNvPr id="312" name="Google Shape;312;p13"/>
          <p:cNvPicPr preferRelativeResize="0"/>
          <p:nvPr/>
        </p:nvPicPr>
        <p:blipFill rotWithShape="1">
          <a:blip r:embed="rId3">
            <a:alphaModFix/>
          </a:blip>
          <a:srcRect l="20578" r="34373"/>
          <a:stretch/>
        </p:blipFill>
        <p:spPr>
          <a:xfrm>
            <a:off x="9058936" y="2114549"/>
            <a:ext cx="2828264" cy="34906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4"/>
          <p:cNvSpPr txBox="1">
            <a:spLocks noGrp="1"/>
          </p:cNvSpPr>
          <p:nvPr>
            <p:ph type="title"/>
          </p:nvPr>
        </p:nvSpPr>
        <p:spPr>
          <a:xfrm>
            <a:off x="838201" y="345810"/>
            <a:ext cx="51205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Il nome secondo il Talmud</a:t>
            </a:r>
            <a:endParaRPr sz="3200">
              <a:latin typeface="Verdana"/>
              <a:ea typeface="Verdana"/>
              <a:cs typeface="Verdana"/>
              <a:sym typeface="Verdana"/>
            </a:endParaRPr>
          </a:p>
        </p:txBody>
      </p:sp>
      <p:sp>
        <p:nvSpPr>
          <p:cNvPr id="319" name="Google Shape;319;p14"/>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0" name="Google Shape;320;p14" descr="Golem di Praga - Etsy Italia"/>
          <p:cNvPicPr preferRelativeResize="0"/>
          <p:nvPr/>
        </p:nvPicPr>
        <p:blipFill rotWithShape="1">
          <a:blip r:embed="rId3">
            <a:alphaModFix/>
          </a:blip>
          <a:srcRect t="1029" r="1" b="2712"/>
          <a:stretch/>
        </p:blipFill>
        <p:spPr>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321" name="Google Shape;321;p14"/>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p14" descr="Immagine prodotto"/>
          <p:cNvPicPr preferRelativeResize="0"/>
          <p:nvPr/>
        </p:nvPicPr>
        <p:blipFill rotWithShape="1">
          <a:blip r:embed="rId4">
            <a:alphaModFix/>
          </a:blip>
          <a:srcRect t="7964" r="2" b="36910"/>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
        <p:nvSpPr>
          <p:cNvPr id="323" name="Google Shape;323;p14"/>
          <p:cNvSpPr txBox="1"/>
          <p:nvPr/>
        </p:nvSpPr>
        <p:spPr>
          <a:xfrm>
            <a:off x="57150" y="2017183"/>
            <a:ext cx="5873244" cy="503237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r>
              <a:rPr lang="it-IT" sz="2000">
                <a:solidFill>
                  <a:schemeClr val="dk1"/>
                </a:solidFill>
                <a:latin typeface="Verdana"/>
                <a:ea typeface="Verdana"/>
                <a:cs typeface="Verdana"/>
                <a:sym typeface="Verdana"/>
              </a:rPr>
              <a:t>La tradizione ebraica dà molta importanza ai nomi, poiché questi servono come identificazione e anche come simbolo del collegamento spirituale fra il nome stesso e la persona che lo porta. Questo concetto viene enfatizzato varie volte nella Torà come illustrato nell'incontro fra il Patriarca Ya’acòv e l’Angelo. L’Angelo chiede a Ya’acòv il suo nome e quando Ya’acòv risponde, egli è informato dall’Angelo che da quel momento in poi sarà riconosciuto come Israel(Genesi 32; 27-28).</a:t>
            </a:r>
            <a:endParaRPr/>
          </a:p>
          <a:p>
            <a:pPr marL="0" marR="0" lvl="0" indent="0" algn="just" rtl="0">
              <a:lnSpc>
                <a:spcPct val="90000"/>
              </a:lnSpc>
              <a:spcBef>
                <a:spcPts val="600"/>
              </a:spcBef>
              <a:spcAft>
                <a:spcPts val="0"/>
              </a:spcAft>
              <a:buClr>
                <a:schemeClr val="dk1"/>
              </a:buClr>
              <a:buSzPts val="2000"/>
              <a:buFont typeface="Arial"/>
              <a:buNone/>
            </a:pPr>
            <a:endParaRPr sz="2000">
              <a:solidFill>
                <a:schemeClr val="dk1"/>
              </a:solidFill>
              <a:latin typeface="Verdana"/>
              <a:ea typeface="Verdana"/>
              <a:cs typeface="Verdana"/>
              <a:sym typeface="Verdana"/>
            </a:endParaRPr>
          </a:p>
          <a:p>
            <a:pPr marL="0" marR="0" lvl="0" indent="0" algn="just" rtl="0">
              <a:lnSpc>
                <a:spcPct val="90000"/>
              </a:lnSpc>
              <a:spcBef>
                <a:spcPts val="600"/>
              </a:spcBef>
              <a:spcAft>
                <a:spcPts val="0"/>
              </a:spcAft>
              <a:buClr>
                <a:schemeClr val="dk1"/>
              </a:buClr>
              <a:buSzPts val="2000"/>
              <a:buFont typeface="Arial"/>
              <a:buNone/>
            </a:pPr>
            <a:r>
              <a:rPr lang="it-IT" sz="2000">
                <a:solidFill>
                  <a:schemeClr val="dk1"/>
                </a:solidFill>
                <a:latin typeface="Verdana"/>
                <a:ea typeface="Verdana"/>
                <a:cs typeface="Verdana"/>
                <a:sym typeface="Verdana"/>
              </a:rPr>
              <a:t>https://it.chabad.org/library/article_cdo/aid/2522538/jewish/-Importante-dare-un-Nome-Ebraico.htm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5" descr="Immagine che contiene screenshot&#10;&#10;Descrizione generata automaticamente"/>
          <p:cNvPicPr preferRelativeResize="0"/>
          <p:nvPr/>
        </p:nvPicPr>
        <p:blipFill rotWithShape="1">
          <a:blip r:embed="rId3">
            <a:alphaModFix/>
          </a:blip>
          <a:srcRect/>
          <a:stretch/>
        </p:blipFill>
        <p:spPr>
          <a:xfrm>
            <a:off x="1320075" y="200828"/>
            <a:ext cx="9551850" cy="64563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Simbolo</a:t>
            </a:r>
            <a:endParaRPr/>
          </a:p>
        </p:txBody>
      </p:sp>
      <p:sp>
        <p:nvSpPr>
          <p:cNvPr id="334" name="Google Shape;334;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50000"/>
              </a:lnSpc>
              <a:spcBef>
                <a:spcPts val="0"/>
              </a:spcBef>
              <a:spcAft>
                <a:spcPts val="0"/>
              </a:spcAft>
              <a:buClr>
                <a:schemeClr val="dk1"/>
              </a:buClr>
              <a:buSzPct val="100000"/>
              <a:buNone/>
            </a:pPr>
            <a:r>
              <a:rPr lang="it-IT" i="1">
                <a:latin typeface="Verdana"/>
                <a:ea typeface="Verdana"/>
                <a:cs typeface="Verdana"/>
                <a:sym typeface="Verdana"/>
              </a:rPr>
              <a:t>Per simbolo intendo ogni segno o segnale, manifesto e socialmente accettato, che non si esaurisca in una diretta relazione significante con una singola cosa ma rimandi ad un contesto culturale linguistico di significati più ampio, non sempre esplicito; simbolo è prodotto intermentale, elemento costitutivo di ogni cultura sociale e fonte di mediazione –anzitutto attraverso il linguaggio - tra più persone, quindi fattore di comunicazione e di partecipazione [Ardigò 1988: 179]</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pic>
        <p:nvPicPr>
          <p:cNvPr id="339" name="Google Shape;339;p17" descr="dark City, cyber city, futuristico"/>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0" name="Google Shape;340;p17"/>
          <p:cNvSpPr/>
          <p:nvPr/>
        </p:nvSpPr>
        <p:spPr>
          <a:xfrm>
            <a:off x="0" y="0"/>
            <a:ext cx="8129873" cy="68580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7"/>
          <p:cNvSpPr txBox="1">
            <a:spLocks noGrp="1"/>
          </p:cNvSpPr>
          <p:nvPr>
            <p:ph type="title"/>
          </p:nvPr>
        </p:nvSpPr>
        <p:spPr>
          <a:xfrm>
            <a:off x="643467" y="321734"/>
            <a:ext cx="6891186" cy="1135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500"/>
              <a:buFont typeface="Verdana"/>
              <a:buNone/>
            </a:pPr>
            <a:r>
              <a:rPr lang="it-IT" sz="2500">
                <a:latin typeface="Verdana"/>
                <a:ea typeface="Verdana"/>
                <a:cs typeface="Verdana"/>
                <a:sym typeface="Verdana"/>
              </a:rPr>
              <a:t>L’essere umano è un animale simbolico che vive in un universo simbolico da lui costituito</a:t>
            </a:r>
            <a:endParaRPr sz="2500">
              <a:latin typeface="Verdana"/>
              <a:ea typeface="Verdana"/>
              <a:cs typeface="Verdana"/>
              <a:sym typeface="Verdana"/>
            </a:endParaRPr>
          </a:p>
        </p:txBody>
      </p:sp>
      <p:sp>
        <p:nvSpPr>
          <p:cNvPr id="342" name="Google Shape;342;p17"/>
          <p:cNvSpPr txBox="1">
            <a:spLocks noGrp="1"/>
          </p:cNvSpPr>
          <p:nvPr>
            <p:ph type="body" idx="1"/>
          </p:nvPr>
        </p:nvSpPr>
        <p:spPr>
          <a:xfrm>
            <a:off x="-1" y="1381124"/>
            <a:ext cx="8129874" cy="547687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000"/>
              <a:buFont typeface="Verdana"/>
              <a:buChar char="-"/>
            </a:pPr>
            <a:r>
              <a:rPr lang="it-IT" sz="2000">
                <a:latin typeface="Verdana"/>
                <a:ea typeface="Verdana"/>
                <a:cs typeface="Verdana"/>
                <a:sym typeface="Verdana"/>
              </a:rPr>
              <a:t>«animale simbolico»: il rapporto il mondo è sempre mediato</a:t>
            </a:r>
            <a:endParaRPr sz="2000">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ts val="2000"/>
              <a:buFont typeface="Verdana"/>
              <a:buChar char="-"/>
            </a:pPr>
            <a:r>
              <a:rPr lang="it-IT" sz="2000">
                <a:latin typeface="Verdana"/>
                <a:ea typeface="Verdana"/>
                <a:cs typeface="Verdana"/>
                <a:sym typeface="Verdana"/>
              </a:rPr>
              <a:t>L’antropologo Leslie White (1940): «il comportamento umano è il com­portamento simbolico; il comportamento simbolico è il comportamento umano. Il simbolo è l’universo dell’umanità... la chiave per accedere a questo mondo e il mezzo per esserne partecipi è il simbolo»</a:t>
            </a:r>
            <a:endParaRPr/>
          </a:p>
          <a:p>
            <a:pPr marL="228600" lvl="0" indent="-228600" algn="just" rtl="0">
              <a:lnSpc>
                <a:spcPct val="90000"/>
              </a:lnSpc>
              <a:spcBef>
                <a:spcPts val="1000"/>
              </a:spcBef>
              <a:spcAft>
                <a:spcPts val="0"/>
              </a:spcAft>
              <a:buClr>
                <a:schemeClr val="dk1"/>
              </a:buClr>
              <a:buSzPts val="2000"/>
              <a:buFont typeface="Verdana"/>
              <a:buChar char="-"/>
            </a:pPr>
            <a:r>
              <a:rPr lang="it-IT" sz="2000">
                <a:latin typeface="Verdana"/>
                <a:ea typeface="Verdana"/>
                <a:cs typeface="Verdana"/>
                <a:sym typeface="Verdana"/>
              </a:rPr>
              <a:t>Ernst Cassirer: «L’uomo non può più sottrarsi alle condizioni di esistenza che lui stesso si è creato; egli deve conformarsi ad esse. Non vive più in un universo soltanto fisico, ma in un universo simbolico. Il linguaggio, il mito, l’arte e la religione fanno parte di questo universo, sono i fili che costituiscono il tessuto simbolico, l’aggrovigliata trama dell’umana esperienza. Ogni progresso nel campo del pensiero e dell’espe­rienza rafforza e affina questa rete» (1944, trad. it. 1971, pp. 80-81).</a:t>
            </a:r>
            <a:endParaRPr/>
          </a:p>
          <a:p>
            <a:pPr marL="0" lvl="0" indent="0" algn="just" rtl="0">
              <a:lnSpc>
                <a:spcPct val="90000"/>
              </a:lnSpc>
              <a:spcBef>
                <a:spcPts val="1000"/>
              </a:spcBef>
              <a:spcAft>
                <a:spcPts val="0"/>
              </a:spcAft>
              <a:buClr>
                <a:schemeClr val="dk1"/>
              </a:buClr>
              <a:buSzPts val="2000"/>
              <a:buNone/>
            </a:pPr>
            <a:r>
              <a:rPr lang="it-IT" sz="2000">
                <a:latin typeface="Verdana"/>
                <a:ea typeface="Verdana"/>
                <a:cs typeface="Verdana"/>
                <a:sym typeface="Verdana"/>
              </a:rPr>
              <a:t>Pag. 54 Boccia Artieri, Colombo, Gili</a:t>
            </a:r>
            <a:endParaRPr sz="2000">
              <a:latin typeface="Verdana"/>
              <a:ea typeface="Verdana"/>
              <a:cs typeface="Verdana"/>
              <a:sym typeface="Verdana"/>
            </a:endParaRPr>
          </a:p>
          <a:p>
            <a:pPr marL="228600" lvl="0" indent="-127000" algn="l" rtl="0">
              <a:lnSpc>
                <a:spcPct val="90000"/>
              </a:lnSpc>
              <a:spcBef>
                <a:spcPts val="1000"/>
              </a:spcBef>
              <a:spcAft>
                <a:spcPts val="0"/>
              </a:spcAft>
              <a:buClr>
                <a:schemeClr val="dk1"/>
              </a:buClr>
              <a:buSzPts val="1600"/>
              <a:buNone/>
            </a:pPr>
            <a:endParaRPr sz="1600">
              <a:latin typeface="Garamond"/>
              <a:ea typeface="Garamond"/>
              <a:cs typeface="Garamond"/>
              <a:sym typeface="Garamond"/>
            </a:endParaRPr>
          </a:p>
          <a:p>
            <a:pPr marL="228600" lvl="0" indent="-127000" algn="l" rtl="0">
              <a:lnSpc>
                <a:spcPct val="90000"/>
              </a:lnSpc>
              <a:spcBef>
                <a:spcPts val="1000"/>
              </a:spcBef>
              <a:spcAft>
                <a:spcPts val="0"/>
              </a:spcAft>
              <a:buClr>
                <a:schemeClr val="dk1"/>
              </a:buClr>
              <a:buSzPts val="1600"/>
              <a:buNone/>
            </a:pPr>
            <a:endParaRPr sz="1600"/>
          </a:p>
        </p:txBody>
      </p:sp>
      <p:grpSp>
        <p:nvGrpSpPr>
          <p:cNvPr id="343" name="Google Shape;343;p17"/>
          <p:cNvGrpSpPr/>
          <p:nvPr/>
        </p:nvGrpSpPr>
        <p:grpSpPr>
          <a:xfrm>
            <a:off x="11123132" y="713128"/>
            <a:ext cx="1068867" cy="2126625"/>
            <a:chOff x="10918968" y="713127"/>
            <a:chExt cx="1273032" cy="2532832"/>
          </a:xfrm>
        </p:grpSpPr>
        <p:sp>
          <p:nvSpPr>
            <p:cNvPr id="344" name="Google Shape;344;p17"/>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7"/>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6" name="Google Shape;346;p17"/>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7"/>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5A393"/>
        </a:solidFill>
        <a:effectLst/>
      </p:bgPr>
    </p:bg>
    <p:spTree>
      <p:nvGrpSpPr>
        <p:cNvPr id="1" name="Shape 351"/>
        <p:cNvGrpSpPr/>
        <p:nvPr/>
      </p:nvGrpSpPr>
      <p:grpSpPr>
        <a:xfrm>
          <a:off x="0" y="0"/>
          <a:ext cx="0" cy="0"/>
          <a:chOff x="0" y="0"/>
          <a:chExt cx="0" cy="0"/>
        </a:xfrm>
      </p:grpSpPr>
      <p:sp>
        <p:nvSpPr>
          <p:cNvPr id="352" name="Google Shape;352;p18"/>
          <p:cNvSpPr txBox="1">
            <a:spLocks noGrp="1"/>
          </p:cNvSpPr>
          <p:nvPr>
            <p:ph type="title"/>
          </p:nvPr>
        </p:nvSpPr>
        <p:spPr>
          <a:xfrm>
            <a:off x="9093496" y="618681"/>
            <a:ext cx="2613872" cy="47945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it-IT" sz="3600">
                <a:solidFill>
                  <a:srgbClr val="FFFFFF"/>
                </a:solidFill>
              </a:rPr>
              <a:t>La forza longitudinale dei simboli</a:t>
            </a:r>
            <a:endParaRPr sz="3600">
              <a:solidFill>
                <a:srgbClr val="FFFFFF"/>
              </a:solidFill>
            </a:endParaRPr>
          </a:p>
        </p:txBody>
      </p:sp>
      <p:pic>
        <p:nvPicPr>
          <p:cNvPr id="353" name="Google Shape;353;p18" descr="Immagine che contiene testo, diverso&#10;&#10;Descrizione generata automaticamente"/>
          <p:cNvPicPr preferRelativeResize="0">
            <a:picLocks noGrp="1"/>
          </p:cNvPicPr>
          <p:nvPr>
            <p:ph type="body" idx="1"/>
          </p:nvPr>
        </p:nvPicPr>
        <p:blipFill rotWithShape="1">
          <a:blip r:embed="rId3">
            <a:alphaModFix/>
          </a:blip>
          <a:srcRect l="187" r="2" b="3"/>
          <a:stretch/>
        </p:blipFill>
        <p:spPr>
          <a:xfrm>
            <a:off x="976251" y="942538"/>
            <a:ext cx="7163222" cy="48083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19"/>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9"/>
          <p:cNvSpPr/>
          <p:nvPr/>
        </p:nvSpPr>
        <p:spPr>
          <a:xfrm>
            <a:off x="187388" y="181576"/>
            <a:ext cx="11823637" cy="6501088"/>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19" descr="Immagine che contiene testo&#10;&#10;Descrizione generata automaticamente"/>
          <p:cNvPicPr preferRelativeResize="0"/>
          <p:nvPr/>
        </p:nvPicPr>
        <p:blipFill rotWithShape="1">
          <a:blip r:embed="rId3">
            <a:alphaModFix amt="60000"/>
          </a:blip>
          <a:srcRect t="11690"/>
          <a:stretch/>
        </p:blipFill>
        <p:spPr>
          <a:xfrm>
            <a:off x="180975" y="132080"/>
            <a:ext cx="11823637" cy="6499784"/>
          </a:xfrm>
          <a:prstGeom prst="rect">
            <a:avLst/>
          </a:prstGeom>
          <a:noFill/>
          <a:ln>
            <a:noFill/>
          </a:ln>
        </p:spPr>
      </p:pic>
      <p:sp>
        <p:nvSpPr>
          <p:cNvPr id="361" name="Google Shape;361;p19"/>
          <p:cNvSpPr txBox="1">
            <a:spLocks noGrp="1"/>
          </p:cNvSpPr>
          <p:nvPr>
            <p:ph type="title"/>
          </p:nvPr>
        </p:nvSpPr>
        <p:spPr>
          <a:xfrm>
            <a:off x="838200" y="525195"/>
            <a:ext cx="10165218" cy="28065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Calibri"/>
              <a:buNone/>
            </a:pPr>
            <a:r>
              <a:rPr lang="it-IT" sz="4000">
                <a:solidFill>
                  <a:srgbClr val="FFFFFF"/>
                </a:solidFill>
              </a:rPr>
              <a:t>Pseuodeventi – fattoidi e media eventi: es. Boston Tea Party – 16 dicembre 1773</a:t>
            </a:r>
            <a:endParaRPr/>
          </a:p>
        </p:txBody>
      </p:sp>
      <p:sp>
        <p:nvSpPr>
          <p:cNvPr id="362" name="Google Shape;362;p19"/>
          <p:cNvSpPr txBox="1">
            <a:spLocks noGrp="1"/>
          </p:cNvSpPr>
          <p:nvPr>
            <p:ph type="body" idx="1"/>
          </p:nvPr>
        </p:nvSpPr>
        <p:spPr>
          <a:xfrm>
            <a:off x="838200" y="3526300"/>
            <a:ext cx="10165218" cy="2588458"/>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1" name="Google Shape;111;p2" descr="Carlo Verdone compie 70 anni, la sua carriera attraverso 10 personaggi: dal  pignolo Furio al coatto Ivano - Corriere.it"/>
          <p:cNvPicPr preferRelativeResize="0"/>
          <p:nvPr/>
        </p:nvPicPr>
        <p:blipFill rotWithShape="1">
          <a:blip r:embed="rId3">
            <a:alphaModFix/>
          </a:blip>
          <a:srcRect b="5119"/>
          <a:stretch/>
        </p:blipFill>
        <p:spPr>
          <a:xfrm>
            <a:off x="1" y="10"/>
            <a:ext cx="9669642" cy="6857990"/>
          </a:xfrm>
          <a:prstGeom prst="rect">
            <a:avLst/>
          </a:prstGeom>
          <a:noFill/>
          <a:ln>
            <a:noFill/>
          </a:ln>
        </p:spPr>
      </p:pic>
      <p:sp>
        <p:nvSpPr>
          <p:cNvPr id="112" name="Google Shape;112;p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txBox="1">
            <a:spLocks noGrp="1"/>
          </p:cNvSpPr>
          <p:nvPr>
            <p:ph type="title"/>
          </p:nvPr>
        </p:nvSpPr>
        <p:spPr>
          <a:xfrm>
            <a:off x="8366762" y="74938"/>
            <a:ext cx="3822189" cy="1899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L’impossibilità di non comunicare</a:t>
            </a:r>
            <a:endParaRPr/>
          </a:p>
        </p:txBody>
      </p:sp>
      <p:sp>
        <p:nvSpPr>
          <p:cNvPr id="114" name="Google Shape;114;p2"/>
          <p:cNvSpPr txBox="1">
            <a:spLocks noGrp="1"/>
          </p:cNvSpPr>
          <p:nvPr>
            <p:ph type="body" idx="1"/>
          </p:nvPr>
        </p:nvSpPr>
        <p:spPr>
          <a:xfrm>
            <a:off x="7617335" y="1677662"/>
            <a:ext cx="4574665" cy="51054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50000"/>
              </a:lnSpc>
              <a:spcBef>
                <a:spcPts val="0"/>
              </a:spcBef>
              <a:spcAft>
                <a:spcPts val="0"/>
              </a:spcAft>
              <a:buClr>
                <a:schemeClr val="dk1"/>
              </a:buClr>
              <a:buSzPct val="100000"/>
              <a:buNone/>
            </a:pPr>
            <a:r>
              <a:rPr lang="it-IT" sz="2200">
                <a:latin typeface="Verdana"/>
                <a:ea typeface="Verdana"/>
                <a:cs typeface="Verdana"/>
                <a:sym typeface="Verdana"/>
              </a:rPr>
              <a:t>La complessità e la molteplicità delle funzioni che svolgiamo attraverso i segnali che emettiamo è tale che è impossibile che il nostro destinatario non supponga di ricevere dei messaggi e vada a praticare una qualche interpretazione, per questo si ritiene che</a:t>
            </a:r>
            <a:endParaRPr/>
          </a:p>
          <a:p>
            <a:pPr marL="0" lvl="0" indent="0" algn="ctr" rtl="0">
              <a:lnSpc>
                <a:spcPct val="150000"/>
              </a:lnSpc>
              <a:spcBef>
                <a:spcPts val="1000"/>
              </a:spcBef>
              <a:spcAft>
                <a:spcPts val="0"/>
              </a:spcAft>
              <a:buClr>
                <a:schemeClr val="dk1"/>
              </a:buClr>
              <a:buSzPct val="100000"/>
              <a:buNone/>
            </a:pPr>
            <a:r>
              <a:rPr lang="it-IT" sz="2200">
                <a:latin typeface="Verdana"/>
                <a:ea typeface="Verdana"/>
                <a:cs typeface="Verdana"/>
                <a:sym typeface="Verdana"/>
              </a:rPr>
              <a:t>È IMPOSSIBILE NON COMUNICARE</a:t>
            </a:r>
            <a:endParaRPr/>
          </a:p>
          <a:p>
            <a:pPr marL="228600" lvl="0" indent="-117030" algn="l" rtl="0">
              <a:lnSpc>
                <a:spcPct val="90000"/>
              </a:lnSpc>
              <a:spcBef>
                <a:spcPts val="1000"/>
              </a:spcBef>
              <a:spcAft>
                <a:spcPts val="0"/>
              </a:spcAft>
              <a:buClr>
                <a:schemeClr val="dk1"/>
              </a:buClr>
              <a:buSzPct val="100000"/>
              <a:buNone/>
            </a:pPr>
            <a:endParaRPr sz="19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0" descr="Immagine che contiene testo, esterni, acqua, scena&#10;&#10;Descrizione generata automaticamente"/>
          <p:cNvPicPr preferRelativeResize="0">
            <a:picLocks noGrp="1"/>
          </p:cNvPicPr>
          <p:nvPr>
            <p:ph type="body" idx="1"/>
          </p:nvPr>
        </p:nvPicPr>
        <p:blipFill rotWithShape="1">
          <a:blip r:embed="rId3">
            <a:alphaModFix/>
          </a:blip>
          <a:srcRect l="873" r="9792" b="-1"/>
          <a:stretch/>
        </p:blipFill>
        <p:spPr>
          <a:xfrm>
            <a:off x="20" y="10"/>
            <a:ext cx="12191980" cy="6857990"/>
          </a:xfrm>
          <a:prstGeom prst="rect">
            <a:avLst/>
          </a:prstGeom>
          <a:noFill/>
          <a:ln>
            <a:noFill/>
          </a:ln>
        </p:spPr>
      </p:pic>
      <p:sp>
        <p:nvSpPr>
          <p:cNvPr id="368" name="Google Shape;368;p20"/>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it-IT" sz="3600">
                <a:solidFill>
                  <a:srgbClr val="262626"/>
                </a:solidFill>
              </a:rPr>
              <a:t>www.bostonteapartyship.com/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1"/>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1"/>
          <p:cNvSpPr/>
          <p:nvPr/>
        </p:nvSpPr>
        <p:spPr>
          <a:xfrm>
            <a:off x="479278" y="484632"/>
            <a:ext cx="4189913" cy="5852642"/>
          </a:xfrm>
          <a:prstGeom prst="rect">
            <a:avLst/>
          </a:prstGeom>
          <a:solidFill>
            <a:schemeClr val="lt2"/>
          </a:solidFill>
          <a:ln w="127000" cap="sq" cmpd="thinThick">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1"/>
          <p:cNvSpPr txBox="1">
            <a:spLocks noGrp="1"/>
          </p:cNvSpPr>
          <p:nvPr>
            <p:ph type="title"/>
          </p:nvPr>
        </p:nvSpPr>
        <p:spPr>
          <a:xfrm>
            <a:off x="710390" y="681037"/>
            <a:ext cx="3738779" cy="17888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Verdana"/>
              <a:buNone/>
            </a:pPr>
            <a:r>
              <a:rPr lang="it-IT" sz="4000">
                <a:latin typeface="Verdana"/>
                <a:ea typeface="Verdana"/>
                <a:cs typeface="Verdana"/>
                <a:sym typeface="Verdana"/>
              </a:rPr>
              <a:t>Sociologi di frontiera</a:t>
            </a:r>
            <a:endParaRPr/>
          </a:p>
        </p:txBody>
      </p:sp>
      <p:sp>
        <p:nvSpPr>
          <p:cNvPr id="376" name="Google Shape;376;p21"/>
          <p:cNvSpPr txBox="1">
            <a:spLocks noGrp="1"/>
          </p:cNvSpPr>
          <p:nvPr>
            <p:ph type="body" idx="1"/>
          </p:nvPr>
        </p:nvSpPr>
        <p:spPr>
          <a:xfrm>
            <a:off x="710390" y="2630161"/>
            <a:ext cx="3738780" cy="354680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Font typeface="Calibri"/>
              <a:buChar char="₋"/>
            </a:pPr>
            <a:r>
              <a:rPr lang="it-IT" sz="2000">
                <a:latin typeface="Verdana"/>
                <a:ea typeface="Verdana"/>
                <a:cs typeface="Verdana"/>
                <a:sym typeface="Verdana"/>
              </a:rPr>
              <a:t>Georg Simmel</a:t>
            </a:r>
            <a:endParaRPr/>
          </a:p>
          <a:p>
            <a:pPr marL="228600" lvl="0" indent="-101600" algn="l" rtl="0">
              <a:lnSpc>
                <a:spcPct val="90000"/>
              </a:lnSpc>
              <a:spcBef>
                <a:spcPts val="1000"/>
              </a:spcBef>
              <a:spcAft>
                <a:spcPts val="0"/>
              </a:spcAft>
              <a:buClr>
                <a:schemeClr val="dk1"/>
              </a:buClr>
              <a:buSzPts val="2000"/>
              <a:buFont typeface="Calibri"/>
              <a:buNone/>
            </a:pPr>
            <a:endParaRPr sz="2000">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Georg Herbert Mead</a:t>
            </a:r>
            <a:endParaRPr/>
          </a:p>
          <a:p>
            <a:pPr marL="228600" lvl="0" indent="-228600" algn="l" rtl="0">
              <a:lnSpc>
                <a:spcPct val="90000"/>
              </a:lnSpc>
              <a:spcBef>
                <a:spcPts val="1000"/>
              </a:spcBef>
              <a:spcAft>
                <a:spcPts val="0"/>
              </a:spcAft>
              <a:buClr>
                <a:schemeClr val="dk1"/>
              </a:buClr>
              <a:buSzPts val="2000"/>
              <a:buFont typeface="Arial"/>
              <a:buNone/>
            </a:pPr>
            <a:endParaRPr sz="2000">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Harold Garfinkel</a:t>
            </a:r>
            <a:endParaRPr sz="2000">
              <a:latin typeface="Verdana"/>
              <a:ea typeface="Verdana"/>
              <a:cs typeface="Verdana"/>
              <a:sym typeface="Verdana"/>
            </a:endParaRPr>
          </a:p>
          <a:p>
            <a:pPr marL="228600" lvl="0" indent="-101600" algn="l" rtl="0">
              <a:lnSpc>
                <a:spcPct val="90000"/>
              </a:lnSpc>
              <a:spcBef>
                <a:spcPts val="1000"/>
              </a:spcBef>
              <a:spcAft>
                <a:spcPts val="0"/>
              </a:spcAft>
              <a:buClr>
                <a:schemeClr val="dk1"/>
              </a:buClr>
              <a:buSzPts val="2000"/>
              <a:buFont typeface="Calibri"/>
              <a:buNone/>
            </a:pPr>
            <a:endParaRPr sz="2000">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Erving Goffman</a:t>
            </a:r>
            <a:endParaRPr/>
          </a:p>
          <a:p>
            <a:pPr marL="228600" lvl="0" indent="-101600" algn="l" rtl="0">
              <a:lnSpc>
                <a:spcPct val="90000"/>
              </a:lnSpc>
              <a:spcBef>
                <a:spcPts val="1000"/>
              </a:spcBef>
              <a:spcAft>
                <a:spcPts val="0"/>
              </a:spcAft>
              <a:buClr>
                <a:schemeClr val="dk1"/>
              </a:buClr>
              <a:buSzPts val="2000"/>
              <a:buFont typeface="Calibri"/>
              <a:buNone/>
            </a:pPr>
            <a:endParaRPr sz="2000">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Nicklas Luhmann</a:t>
            </a:r>
            <a:endParaRPr/>
          </a:p>
          <a:p>
            <a:pPr marL="228600" lvl="0" indent="-107950" algn="l" rtl="0">
              <a:lnSpc>
                <a:spcPct val="90000"/>
              </a:lnSpc>
              <a:spcBef>
                <a:spcPts val="1000"/>
              </a:spcBef>
              <a:spcAft>
                <a:spcPts val="0"/>
              </a:spcAft>
              <a:buClr>
                <a:schemeClr val="dk1"/>
              </a:buClr>
              <a:buSzPts val="1900"/>
              <a:buNone/>
            </a:pPr>
            <a:endParaRPr sz="1900"/>
          </a:p>
        </p:txBody>
      </p:sp>
      <p:pic>
        <p:nvPicPr>
          <p:cNvPr id="377" name="Google Shape;377;p21" descr="Donne del west"/>
          <p:cNvPicPr preferRelativeResize="0"/>
          <p:nvPr/>
        </p:nvPicPr>
        <p:blipFill rotWithShape="1">
          <a:blip r:embed="rId3">
            <a:alphaModFix/>
          </a:blip>
          <a:srcRect l="7205" r="7301"/>
          <a:stretch/>
        </p:blipFill>
        <p:spPr>
          <a:xfrm>
            <a:off x="5170507" y="484633"/>
            <a:ext cx="6542215" cy="58887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Georg Simmel (1858-1918)</a:t>
            </a:r>
            <a:endParaRPr/>
          </a:p>
        </p:txBody>
      </p:sp>
      <p:sp>
        <p:nvSpPr>
          <p:cNvPr id="383" name="Google Shape;38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125000"/>
              </a:lnSpc>
              <a:spcBef>
                <a:spcPts val="0"/>
              </a:spcBef>
              <a:spcAft>
                <a:spcPts val="0"/>
              </a:spcAft>
              <a:buClr>
                <a:schemeClr val="dk1"/>
              </a:buClr>
              <a:buSzPts val="2400"/>
              <a:buFont typeface="Verdana"/>
              <a:buChar char="‒"/>
            </a:pPr>
            <a:r>
              <a:rPr lang="it-IT" sz="2400">
                <a:latin typeface="Verdana"/>
                <a:ea typeface="Verdana"/>
                <a:cs typeface="Verdana"/>
                <a:sym typeface="Verdana"/>
              </a:rPr>
              <a:t>società una rete di relazioni individuali</a:t>
            </a:r>
            <a:endParaRPr/>
          </a:p>
          <a:p>
            <a:pPr marL="228600" lvl="0" indent="-228600" algn="just" rtl="0">
              <a:lnSpc>
                <a:spcPct val="125000"/>
              </a:lnSpc>
              <a:spcBef>
                <a:spcPts val="1000"/>
              </a:spcBef>
              <a:spcAft>
                <a:spcPts val="0"/>
              </a:spcAft>
              <a:buClr>
                <a:schemeClr val="dk1"/>
              </a:buClr>
              <a:buSzPts val="2400"/>
              <a:buFont typeface="Verdana"/>
              <a:buChar char="‒"/>
            </a:pPr>
            <a:r>
              <a:rPr lang="it-IT" sz="2400">
                <a:latin typeface="Verdana"/>
                <a:ea typeface="Verdana"/>
                <a:cs typeface="Verdana"/>
                <a:sym typeface="Verdana"/>
              </a:rPr>
              <a:t>rapporti sociali come interazioni comunicative</a:t>
            </a:r>
            <a:endParaRPr/>
          </a:p>
          <a:p>
            <a:pPr marL="228600" lvl="0" indent="-228600" algn="just" rtl="0">
              <a:lnSpc>
                <a:spcPct val="125000"/>
              </a:lnSpc>
              <a:spcBef>
                <a:spcPts val="1000"/>
              </a:spcBef>
              <a:spcAft>
                <a:spcPts val="0"/>
              </a:spcAft>
              <a:buClr>
                <a:schemeClr val="dk1"/>
              </a:buClr>
              <a:buSzPts val="2400"/>
              <a:buFont typeface="Verdana"/>
              <a:buChar char="‒"/>
            </a:pPr>
            <a:r>
              <a:rPr lang="it-IT" sz="2400">
                <a:latin typeface="Verdana"/>
                <a:ea typeface="Verdana"/>
                <a:cs typeface="Verdana"/>
                <a:sym typeface="Verdana"/>
              </a:rPr>
              <a:t>cerchie sociali: «l’individuo è al centro delle relazioni sociali e il suo essere è fatto di appartenenze a cerchie, tanto più numerose quanto sono le sue relazioni sociali, quanto più differenziata è la società» [Rutigliano 2001: 151-152]. Ognuna di queste cerchie rappresenta un bacino di valori e aspettative differenti, l’armonizzazione delle quali riveste un ruolo decisivo sotto il profilo della personalità [ibidem]</a:t>
            </a:r>
            <a:endParaRPr/>
          </a:p>
          <a:p>
            <a:pPr marL="228600" lvl="0" indent="-228600" algn="just" rtl="0">
              <a:lnSpc>
                <a:spcPct val="125000"/>
              </a:lnSpc>
              <a:spcBef>
                <a:spcPts val="1000"/>
              </a:spcBef>
              <a:spcAft>
                <a:spcPts val="0"/>
              </a:spcAft>
              <a:buClr>
                <a:schemeClr val="dk1"/>
              </a:buClr>
              <a:buSzPts val="2400"/>
              <a:buFont typeface="Arial"/>
              <a:buNone/>
            </a:pPr>
            <a:r>
              <a:rPr lang="it-IT" sz="2400">
                <a:latin typeface="Verdana"/>
                <a:ea typeface="Verdana"/>
                <a:cs typeface="Verdana"/>
                <a:sym typeface="Verdana"/>
              </a:rPr>
              <a:t>🡪 “Cerchie” dei social Network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Georg Herbert Mead (1863-1931)</a:t>
            </a:r>
            <a:endParaRPr/>
          </a:p>
        </p:txBody>
      </p:sp>
      <p:sp>
        <p:nvSpPr>
          <p:cNvPr id="389" name="Google Shape;389;p23"/>
          <p:cNvSpPr txBox="1">
            <a:spLocks noGrp="1"/>
          </p:cNvSpPr>
          <p:nvPr>
            <p:ph type="body" idx="1"/>
          </p:nvPr>
        </p:nvSpPr>
        <p:spPr>
          <a:xfrm>
            <a:off x="838200" y="1179700"/>
            <a:ext cx="10515600" cy="5143577"/>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25000"/>
              </a:lnSpc>
              <a:spcBef>
                <a:spcPts val="0"/>
              </a:spcBef>
              <a:spcAft>
                <a:spcPts val="0"/>
              </a:spcAft>
              <a:buClr>
                <a:schemeClr val="dk1"/>
              </a:buClr>
              <a:buSzPts val="2400"/>
              <a:buFont typeface="Arial"/>
              <a:buNone/>
            </a:pPr>
            <a:r>
              <a:rPr lang="it-IT" sz="2400" b="1" dirty="0">
                <a:latin typeface="Verdana"/>
                <a:ea typeface="Verdana"/>
                <a:cs typeface="Verdana"/>
                <a:sym typeface="Verdana"/>
              </a:rPr>
              <a:t>	Interazionismo simbolico</a:t>
            </a:r>
            <a:endParaRPr dirty="0"/>
          </a:p>
          <a:p>
            <a:pPr marL="228600" lvl="0" indent="-228600" algn="just" rtl="0">
              <a:lnSpc>
                <a:spcPct val="125000"/>
              </a:lnSpc>
              <a:spcBef>
                <a:spcPts val="1000"/>
              </a:spcBef>
              <a:spcAft>
                <a:spcPts val="0"/>
              </a:spcAft>
              <a:buClr>
                <a:schemeClr val="dk1"/>
              </a:buClr>
              <a:buSzPts val="2400"/>
              <a:buFont typeface="Calibri"/>
              <a:buChar char="₋"/>
            </a:pPr>
            <a:r>
              <a:rPr lang="it-IT" sz="2400" dirty="0">
                <a:latin typeface="Verdana"/>
                <a:ea typeface="Verdana"/>
                <a:cs typeface="Verdana"/>
                <a:sym typeface="Verdana"/>
              </a:rPr>
              <a:t>attraverso il linguaggio si forma l’identità sociale (il “Sé”) [Sciolla, Ricolfi 1989]: la scoperta del “me” si accompagna alla scoperta della comunicazione dove “me” diventa oggetto e simbolo in contrapposizione alle risposte di un “altro generalizzato” ai gesti-significato (simboli) di un “io”. </a:t>
            </a:r>
            <a:endParaRPr dirty="0"/>
          </a:p>
          <a:p>
            <a:pPr marL="228600" lvl="0" indent="-228600" algn="just" rtl="0">
              <a:lnSpc>
                <a:spcPct val="125000"/>
              </a:lnSpc>
              <a:spcBef>
                <a:spcPts val="1000"/>
              </a:spcBef>
              <a:spcAft>
                <a:spcPts val="0"/>
              </a:spcAft>
              <a:buClr>
                <a:schemeClr val="dk1"/>
              </a:buClr>
              <a:buSzPts val="2400"/>
              <a:buFont typeface="Calibri"/>
              <a:buChar char="₋"/>
            </a:pPr>
            <a:r>
              <a:rPr lang="it-IT" sz="2400" dirty="0">
                <a:latin typeface="Verdana"/>
                <a:ea typeface="Verdana"/>
                <a:cs typeface="Verdana"/>
                <a:sym typeface="Verdana"/>
              </a:rPr>
              <a:t>L’identità (il “Sé”) è data dalla combinazione di un “io” attivo e un “me” passivo rispetto alle aspettative normative percepite dell’ “alter generalizzato” corrispondente alla collettività.</a:t>
            </a:r>
            <a:endParaRPr dirty="0"/>
          </a:p>
          <a:p>
            <a:pPr marL="228600" lvl="0" indent="-228600" algn="just" rtl="0">
              <a:lnSpc>
                <a:spcPct val="125000"/>
              </a:lnSpc>
              <a:spcBef>
                <a:spcPts val="1000"/>
              </a:spcBef>
              <a:spcAft>
                <a:spcPts val="0"/>
              </a:spcAft>
              <a:buClr>
                <a:schemeClr val="dk1"/>
              </a:buClr>
              <a:buSzPts val="2400"/>
              <a:buFont typeface="Calibri"/>
              <a:buChar char="₋"/>
            </a:pPr>
            <a:r>
              <a:rPr lang="it-IT" sz="2400" dirty="0">
                <a:latin typeface="Verdana"/>
                <a:ea typeface="Verdana"/>
                <a:cs typeface="Verdana"/>
                <a:sym typeface="Verdana"/>
              </a:rPr>
              <a:t>È in un ambiente comunicativo che il “me” riesce a formarsi mediante “l’appropriazione” dei simboli trasmessi</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txBox="1">
            <a:spLocks noGrp="1"/>
          </p:cNvSpPr>
          <p:nvPr>
            <p:ph type="title"/>
          </p:nvPr>
        </p:nvSpPr>
        <p:spPr>
          <a:xfrm>
            <a:off x="838200" y="6928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dirty="0">
                <a:latin typeface="Verdana"/>
                <a:ea typeface="Verdana"/>
                <a:cs typeface="Verdana"/>
                <a:sym typeface="Verdana"/>
              </a:rPr>
              <a:t>Harold </a:t>
            </a:r>
            <a:r>
              <a:rPr lang="it-IT" sz="3600" dirty="0" err="1">
                <a:latin typeface="Verdana"/>
                <a:ea typeface="Verdana"/>
                <a:cs typeface="Verdana"/>
                <a:sym typeface="Verdana"/>
              </a:rPr>
              <a:t>Garfinkel</a:t>
            </a:r>
            <a:r>
              <a:rPr lang="it-IT" sz="3600" dirty="0">
                <a:latin typeface="Verdana"/>
                <a:ea typeface="Verdana"/>
                <a:cs typeface="Verdana"/>
                <a:sym typeface="Verdana"/>
              </a:rPr>
              <a:t> (1917 - 2011)</a:t>
            </a:r>
            <a:endParaRPr dirty="0"/>
          </a:p>
        </p:txBody>
      </p:sp>
      <p:sp>
        <p:nvSpPr>
          <p:cNvPr id="395" name="Google Shape;395;p24"/>
          <p:cNvSpPr txBox="1">
            <a:spLocks noGrp="1"/>
          </p:cNvSpPr>
          <p:nvPr>
            <p:ph type="body" idx="1"/>
          </p:nvPr>
        </p:nvSpPr>
        <p:spPr>
          <a:xfrm>
            <a:off x="838200" y="1074747"/>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136363"/>
              </a:lnSpc>
              <a:spcBef>
                <a:spcPts val="0"/>
              </a:spcBef>
              <a:spcAft>
                <a:spcPts val="0"/>
              </a:spcAft>
              <a:buClr>
                <a:schemeClr val="dk1"/>
              </a:buClr>
              <a:buSzPts val="2200"/>
              <a:buNone/>
            </a:pPr>
            <a:r>
              <a:rPr lang="it-IT" sz="2200" b="1" dirty="0" err="1">
                <a:latin typeface="Verdana"/>
                <a:ea typeface="Verdana"/>
                <a:cs typeface="Verdana"/>
                <a:sym typeface="Verdana"/>
              </a:rPr>
              <a:t>Etnometodologia</a:t>
            </a:r>
            <a:endParaRPr sz="2200" b="1" dirty="0">
              <a:latin typeface="Verdana"/>
              <a:ea typeface="Verdana"/>
              <a:cs typeface="Verdana"/>
              <a:sym typeface="Verdana"/>
            </a:endParaRPr>
          </a:p>
          <a:p>
            <a:pPr marL="0" lvl="0" indent="0" algn="just" rtl="0">
              <a:lnSpc>
                <a:spcPct val="136363"/>
              </a:lnSpc>
              <a:spcBef>
                <a:spcPts val="1000"/>
              </a:spcBef>
              <a:spcAft>
                <a:spcPts val="0"/>
              </a:spcAft>
              <a:buClr>
                <a:schemeClr val="dk1"/>
              </a:buClr>
              <a:buSzPts val="2200"/>
              <a:buNone/>
            </a:pPr>
            <a:r>
              <a:rPr lang="it-IT" sz="2200" dirty="0">
                <a:latin typeface="Verdana"/>
                <a:ea typeface="Verdana"/>
                <a:cs typeface="Verdana"/>
                <a:sym typeface="Verdana"/>
              </a:rPr>
              <a:t>Nelle comunicazioni quotidiane esistono dei presupposti culturali attraverso i quali si danno per scontato gran parte degli oggetti a cui ci si riferisce</a:t>
            </a:r>
            <a:endParaRPr dirty="0"/>
          </a:p>
          <a:p>
            <a:pPr marL="0" lvl="0" indent="0" algn="just" rtl="0">
              <a:lnSpc>
                <a:spcPct val="136363"/>
              </a:lnSpc>
              <a:spcBef>
                <a:spcPts val="1000"/>
              </a:spcBef>
              <a:spcAft>
                <a:spcPts val="0"/>
              </a:spcAft>
              <a:buClr>
                <a:schemeClr val="dk1"/>
              </a:buClr>
              <a:buSzPts val="2200"/>
              <a:buNone/>
            </a:pPr>
            <a:r>
              <a:rPr lang="it-IT" sz="2200" dirty="0">
                <a:latin typeface="Verdana"/>
                <a:ea typeface="Verdana"/>
                <a:cs typeface="Verdana"/>
                <a:sym typeface="Verdana"/>
              </a:rPr>
              <a:t>«Nelle situazioni di interazione sociale […] i soggetti agiscono come se il mondo esperito in comune fosse da tutti interpretato allo stesso modo […] perché i significati degli enunciati, in una conversazione ordinaria, non sono cercati attraverso la chiarificazione dei rapporti tra segni e referenti, bensì in ciò che non viene detto e il senso della conversazione riposa su “tacite assunzioni e presupposti che ogni parte, rispettivamente, attribuisce all’altra" [Heritage 1984: 94]» [Maturo 2000: 137]</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Erving Goffman (1922-1982)</a:t>
            </a:r>
            <a:endParaRPr/>
          </a:p>
        </p:txBody>
      </p:sp>
      <p:sp>
        <p:nvSpPr>
          <p:cNvPr id="401" name="Google Shape;401;p25"/>
          <p:cNvSpPr txBox="1">
            <a:spLocks noGrp="1"/>
          </p:cNvSpPr>
          <p:nvPr>
            <p:ph type="body" idx="1"/>
          </p:nvPr>
        </p:nvSpPr>
        <p:spPr>
          <a:xfrm>
            <a:off x="838200" y="1538868"/>
            <a:ext cx="10515600" cy="495400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28000"/>
              </a:lnSpc>
              <a:spcBef>
                <a:spcPts val="0"/>
              </a:spcBef>
              <a:spcAft>
                <a:spcPts val="0"/>
              </a:spcAft>
              <a:buClr>
                <a:schemeClr val="dk1"/>
              </a:buClr>
              <a:buSzPct val="100000"/>
              <a:buFont typeface="Arial"/>
              <a:buNone/>
            </a:pPr>
            <a:r>
              <a:rPr lang="it-IT" sz="2500" b="1" dirty="0">
                <a:latin typeface="Verdana"/>
                <a:ea typeface="Verdana"/>
                <a:cs typeface="Verdana"/>
                <a:sym typeface="Verdana"/>
              </a:rPr>
              <a:t>	Approccio drammaturgico</a:t>
            </a:r>
            <a:endParaRPr dirty="0"/>
          </a:p>
          <a:p>
            <a:pPr marL="228600" lvl="0" indent="-228631" algn="just" rtl="0">
              <a:lnSpc>
                <a:spcPct val="128000"/>
              </a:lnSpc>
              <a:spcBef>
                <a:spcPts val="1000"/>
              </a:spcBef>
              <a:spcAft>
                <a:spcPts val="0"/>
              </a:spcAft>
              <a:buClr>
                <a:schemeClr val="dk1"/>
              </a:buClr>
              <a:buSzPct val="100000"/>
              <a:buFont typeface="Verdana"/>
              <a:buChar char="-"/>
            </a:pPr>
            <a:r>
              <a:rPr lang="it-IT" sz="2500" dirty="0">
                <a:latin typeface="Verdana"/>
                <a:ea typeface="Verdana"/>
                <a:cs typeface="Verdana"/>
                <a:sym typeface="Verdana"/>
              </a:rPr>
              <a:t>i soggetti mettono in scena una rappresentazione su un palcoscenico dove inscenano una parte, hanno un loro retroscena (dove smettono la maschera di scena) e delle regole per salvare la faccia quando la performance incede in gaffe. </a:t>
            </a:r>
            <a:endParaRPr dirty="0"/>
          </a:p>
          <a:p>
            <a:pPr marL="228600" lvl="0" indent="-228631" algn="just" rtl="0">
              <a:lnSpc>
                <a:spcPct val="128000"/>
              </a:lnSpc>
              <a:spcBef>
                <a:spcPts val="1000"/>
              </a:spcBef>
              <a:spcAft>
                <a:spcPts val="0"/>
              </a:spcAft>
              <a:buClr>
                <a:schemeClr val="dk1"/>
              </a:buClr>
              <a:buSzPct val="100000"/>
              <a:buFont typeface="Verdana"/>
              <a:buChar char="-"/>
            </a:pPr>
            <a:r>
              <a:rPr lang="it-IT" sz="2500" dirty="0">
                <a:latin typeface="Verdana"/>
                <a:ea typeface="Verdana"/>
                <a:cs typeface="Verdana"/>
                <a:sym typeface="Verdana"/>
              </a:rPr>
              <a:t>I principi di organizzazione che regolano gli eventi ed il coinvolgimento soggettivo al loro interno vengono chiamati da Goffman frame</a:t>
            </a:r>
            <a:endParaRPr dirty="0"/>
          </a:p>
          <a:p>
            <a:pPr marL="228600" lvl="0" indent="-228631" algn="just" rtl="0">
              <a:lnSpc>
                <a:spcPct val="128000"/>
              </a:lnSpc>
              <a:spcBef>
                <a:spcPts val="1000"/>
              </a:spcBef>
              <a:spcAft>
                <a:spcPts val="0"/>
              </a:spcAft>
              <a:buClr>
                <a:schemeClr val="dk1"/>
              </a:buClr>
              <a:buSzPct val="100000"/>
              <a:buFont typeface="Verdana"/>
              <a:buChar char="-"/>
            </a:pPr>
            <a:r>
              <a:rPr lang="it-IT" sz="2500" dirty="0">
                <a:latin typeface="Verdana"/>
                <a:ea typeface="Verdana"/>
                <a:cs typeface="Verdana"/>
                <a:sym typeface="Verdana"/>
              </a:rPr>
              <a:t>Istituzioni totali</a:t>
            </a:r>
            <a:endParaRPr dirty="0"/>
          </a:p>
          <a:p>
            <a:pPr marL="228600" lvl="0" indent="-228631" algn="just" rtl="0">
              <a:lnSpc>
                <a:spcPct val="128000"/>
              </a:lnSpc>
              <a:spcBef>
                <a:spcPts val="1000"/>
              </a:spcBef>
              <a:spcAft>
                <a:spcPts val="0"/>
              </a:spcAft>
              <a:buClr>
                <a:schemeClr val="dk1"/>
              </a:buClr>
              <a:buSzPct val="100000"/>
              <a:buFont typeface="Verdana"/>
              <a:buChar char="-"/>
            </a:pPr>
            <a:r>
              <a:rPr lang="it-IT" sz="2500" dirty="0">
                <a:latin typeface="Verdana"/>
                <a:ea typeface="Verdana"/>
                <a:cs typeface="Verdana"/>
                <a:sym typeface="Verdana"/>
              </a:rPr>
              <a:t>Stigma</a:t>
            </a:r>
            <a:endParaRPr dirty="0"/>
          </a:p>
          <a:p>
            <a:pPr marL="228600" lvl="0" indent="-81787" algn="l" rtl="0">
              <a:lnSpc>
                <a:spcPct val="80000"/>
              </a:lnSpc>
              <a:spcBef>
                <a:spcPts val="1000"/>
              </a:spcBef>
              <a:spcAft>
                <a:spcPts val="0"/>
              </a:spcAft>
              <a:buClr>
                <a:schemeClr val="dk1"/>
              </a:buClr>
              <a:buSzPct val="100000"/>
              <a:buNone/>
            </a:pPr>
            <a:endParaRPr sz="2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Nicklas Luhmann (1927-1998)</a:t>
            </a:r>
            <a:endParaRPr/>
          </a:p>
        </p:txBody>
      </p:sp>
      <p:sp>
        <p:nvSpPr>
          <p:cNvPr id="407" name="Google Shape;407;p26"/>
          <p:cNvSpPr txBox="1">
            <a:spLocks noGrp="1"/>
          </p:cNvSpPr>
          <p:nvPr>
            <p:ph type="body" idx="1"/>
          </p:nvPr>
        </p:nvSpPr>
        <p:spPr>
          <a:xfrm>
            <a:off x="838200" y="1520825"/>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100"/>
              <a:buNone/>
            </a:pPr>
            <a:r>
              <a:rPr lang="it-IT" sz="2100" b="1">
                <a:latin typeface="Verdana"/>
                <a:ea typeface="Verdana"/>
                <a:cs typeface="Verdana"/>
                <a:sym typeface="Verdana"/>
              </a:rPr>
              <a:t>Sistemi</a:t>
            </a:r>
            <a:endParaRPr/>
          </a:p>
          <a:p>
            <a:pPr marL="228600" lvl="0" indent="-228600" algn="just" rtl="0">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ogni linguaggio di un sistema è il medium che ha la funzione di rendere probabile la comprensione della comunicazione le cui caratteristiche di sistematicità interna vanno ricondotte alla riflessività dei sistemi che lo usano</a:t>
            </a:r>
            <a:endParaRPr/>
          </a:p>
          <a:p>
            <a:pPr marL="228600" lvl="0" indent="-228600" algn="just" rtl="0">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La complessità dell’ambiente rende i sistemi distanti tra loro, ne deriva l’autoreferenzialità degli stessi</a:t>
            </a:r>
            <a:endParaRPr/>
          </a:p>
          <a:p>
            <a:pPr marL="228600" lvl="0" indent="-228600" algn="just" rtl="0">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l’interpenetrazione è «una relazione intersistemica fra sistemi che appartengono reciprocamente l'uno all'ambiente dell'altro» [Luhmann 1990: 354]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Comunicazione come interpenetrazione</a:t>
            </a:r>
            <a:endParaRPr sz="3600">
              <a:latin typeface="Verdana"/>
              <a:ea typeface="Verdana"/>
              <a:cs typeface="Verdana"/>
              <a:sym typeface="Verdana"/>
            </a:endParaRPr>
          </a:p>
        </p:txBody>
      </p:sp>
      <p:sp>
        <p:nvSpPr>
          <p:cNvPr id="413" name="Google Shape;413;p27"/>
          <p:cNvSpPr txBox="1">
            <a:spLocks noGrp="1"/>
          </p:cNvSpPr>
          <p:nvPr>
            <p:ph type="body" idx="1"/>
          </p:nvPr>
        </p:nvSpPr>
        <p:spPr>
          <a:xfrm>
            <a:off x="613317" y="1269999"/>
            <a:ext cx="10950498" cy="5487639"/>
          </a:xfrm>
          <a:prstGeom prst="rect">
            <a:avLst/>
          </a:prstGeom>
          <a:noFill/>
          <a:ln>
            <a:noFill/>
          </a:ln>
        </p:spPr>
        <p:txBody>
          <a:bodyPr spcFirstLastPara="1" wrap="square" lIns="91425" tIns="45700" rIns="91425" bIns="45700" anchor="t" anchorCtr="0">
            <a:normAutofit fontScale="92500" lnSpcReduction="10000"/>
          </a:bodyPr>
          <a:lstStyle/>
          <a:p>
            <a:pPr marL="0" lvl="0" indent="-228600" algn="just" rtl="0">
              <a:lnSpc>
                <a:spcPct val="130000"/>
              </a:lnSpc>
              <a:spcBef>
                <a:spcPts val="0"/>
              </a:spcBef>
              <a:spcAft>
                <a:spcPts val="0"/>
              </a:spcAft>
              <a:buClr>
                <a:schemeClr val="dk1"/>
              </a:buClr>
              <a:buSzPct val="100000"/>
              <a:buFont typeface="Verdana"/>
              <a:buChar char="-"/>
            </a:pPr>
            <a:r>
              <a:rPr lang="it-IT" sz="2000" dirty="0">
                <a:latin typeface="Verdana"/>
                <a:ea typeface="Verdana"/>
                <a:cs typeface="Verdana"/>
                <a:sym typeface="Verdana"/>
              </a:rPr>
              <a:t>stato dinamico e dialogico che si gioca sul binario di un’interazione a doppia contingenza</a:t>
            </a:r>
            <a:endParaRPr dirty="0"/>
          </a:p>
          <a:p>
            <a:pPr marL="0" lvl="0" indent="-228600" algn="just" rtl="0">
              <a:lnSpc>
                <a:spcPct val="130000"/>
              </a:lnSpc>
              <a:spcBef>
                <a:spcPts val="1000"/>
              </a:spcBef>
              <a:spcAft>
                <a:spcPts val="0"/>
              </a:spcAft>
              <a:buClr>
                <a:schemeClr val="dk1"/>
              </a:buClr>
              <a:buSzPct val="100000"/>
              <a:buFont typeface="Verdana"/>
              <a:buChar char="-"/>
            </a:pPr>
            <a:r>
              <a:rPr lang="it-IT" sz="2000" dirty="0">
                <a:latin typeface="Verdana"/>
                <a:ea typeface="Verdana"/>
                <a:cs typeface="Verdana"/>
                <a:sym typeface="Verdana"/>
              </a:rPr>
              <a:t>reciproca (e per questo dialogica) perturbazione e compensazione nella quale il flusso della comunicazione non è mai diretto dall’emittente al destinatario e ritorno attraverso un codice, un canale e un mezzo, ma piuttosto è l’interpretazione di un messaggio che a sua volta genera un risposta alla quale, a sua volta, viene data un'altra interpretazione, sempre in base a successive compensazioni interne (l’informazione è una differenza che crea delle differenze)</a:t>
            </a:r>
            <a:endParaRPr dirty="0"/>
          </a:p>
          <a:p>
            <a:pPr marL="0" lvl="0" indent="-228600" algn="just" rtl="0">
              <a:lnSpc>
                <a:spcPct val="130000"/>
              </a:lnSpc>
              <a:spcBef>
                <a:spcPts val="1000"/>
              </a:spcBef>
              <a:spcAft>
                <a:spcPts val="0"/>
              </a:spcAft>
              <a:buClr>
                <a:schemeClr val="dk1"/>
              </a:buClr>
              <a:buSzPct val="100000"/>
              <a:buFont typeface="Verdana"/>
              <a:buChar char="-"/>
            </a:pPr>
            <a:r>
              <a:rPr lang="it-IT" sz="2000" dirty="0">
                <a:latin typeface="Verdana"/>
                <a:ea typeface="Verdana"/>
                <a:cs typeface="Verdana"/>
                <a:sym typeface="Verdana"/>
              </a:rPr>
              <a:t>l’interagire arriva […] a superare la dimensione […] di pura arbitrarietà della comunicazione, grazie alla produzione di un dominio consensuale»  [Boccia Artieri 1998: 52]</a:t>
            </a:r>
            <a:endParaRPr dirty="0"/>
          </a:p>
          <a:p>
            <a:pPr marL="0" lvl="0" indent="-228600" algn="just" rtl="0">
              <a:lnSpc>
                <a:spcPct val="130000"/>
              </a:lnSpc>
              <a:spcBef>
                <a:spcPts val="1000"/>
              </a:spcBef>
              <a:spcAft>
                <a:spcPts val="0"/>
              </a:spcAft>
              <a:buClr>
                <a:schemeClr val="dk1"/>
              </a:buClr>
              <a:buSzPct val="100000"/>
              <a:buFont typeface="Verdana"/>
              <a:buChar char="-"/>
            </a:pPr>
            <a:r>
              <a:rPr lang="it-IT" sz="2000" dirty="0">
                <a:latin typeface="Verdana"/>
                <a:ea typeface="Verdana"/>
                <a:cs typeface="Verdana"/>
                <a:sym typeface="Verdana"/>
              </a:rPr>
              <a:t>Il </a:t>
            </a:r>
            <a:r>
              <a:rPr lang="it-IT" sz="2000">
                <a:latin typeface="Verdana"/>
                <a:ea typeface="Verdana"/>
                <a:cs typeface="Verdana"/>
                <a:sym typeface="Verdana"/>
              </a:rPr>
              <a:t>dominio consensuale, </a:t>
            </a:r>
            <a:r>
              <a:rPr lang="it-IT" sz="2000" dirty="0">
                <a:latin typeface="Verdana"/>
                <a:ea typeface="Verdana"/>
                <a:cs typeface="Verdana"/>
                <a:sym typeface="Verdana"/>
              </a:rPr>
              <a:t>condivisione di aspettative comunicative, di conoscenze e contesti, diventa a sua volta «oggettività intersoggettiva, co-produzione di una realtà di comportamenti sociali riproducibili») [Ardigò 1988; Ducci 2007: 36]</a:t>
            </a:r>
            <a:endParaRPr dirty="0"/>
          </a:p>
          <a:p>
            <a:pPr marL="228600" lvl="0" indent="-169862" algn="l" rtl="0">
              <a:lnSpc>
                <a:spcPct val="80000"/>
              </a:lnSpc>
              <a:spcBef>
                <a:spcPts val="1000"/>
              </a:spcBef>
              <a:spcAft>
                <a:spcPts val="0"/>
              </a:spcAft>
              <a:buClr>
                <a:schemeClr val="dk1"/>
              </a:buClr>
              <a:buSzPct val="100000"/>
              <a:buNone/>
            </a:pPr>
            <a:endParaRPr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La comunicazione mediata</a:t>
            </a:r>
            <a:endParaRPr/>
          </a:p>
        </p:txBody>
      </p:sp>
      <p:sp>
        <p:nvSpPr>
          <p:cNvPr id="419" name="Google Shape;41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I primi mezzi di comunicazione elettronica permettevano una comunicazione sincrona fra due persone</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Gli attuali mezzi di comunicazione connettivi e partecipativi permettono la comunicazione di molti a molti</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La comunicazione di massa (uno a molti – broadcast) rende impossibile un effettivo ascolto da parte dell’emittente delle risposte</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La massa amorfa che subisce passivamente un messaggio ed agisce di conseguenza non sembra appoggiata da alcuna validazione scientifica. </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3"/>
        <p:cNvGrpSpPr/>
        <p:nvPr/>
      </p:nvGrpSpPr>
      <p:grpSpPr>
        <a:xfrm>
          <a:off x="0" y="0"/>
          <a:ext cx="0" cy="0"/>
          <a:chOff x="0" y="0"/>
          <a:chExt cx="0" cy="0"/>
        </a:xfrm>
      </p:grpSpPr>
      <p:sp>
        <p:nvSpPr>
          <p:cNvPr id="424" name="Google Shape;424;p29"/>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5" name="Google Shape;425;p29"/>
          <p:cNvPicPr preferRelativeResize="0"/>
          <p:nvPr/>
        </p:nvPicPr>
        <p:blipFill rotWithShape="1">
          <a:blip r:embed="rId3">
            <a:alphaModFix amt="35000"/>
          </a:blip>
          <a:srcRect b="32024"/>
          <a:stretch/>
        </p:blipFill>
        <p:spPr>
          <a:xfrm>
            <a:off x="20" y="10"/>
            <a:ext cx="12191980" cy="6857990"/>
          </a:xfrm>
          <a:prstGeom prst="rect">
            <a:avLst/>
          </a:prstGeom>
          <a:noFill/>
          <a:ln>
            <a:noFill/>
          </a:ln>
        </p:spPr>
      </p:pic>
      <p:sp>
        <p:nvSpPr>
          <p:cNvPr id="426" name="Google Shape;4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Verdana"/>
              <a:buNone/>
            </a:pPr>
            <a:r>
              <a:rPr lang="it-IT" sz="3200">
                <a:solidFill>
                  <a:srgbClr val="FFFFFF"/>
                </a:solidFill>
                <a:latin typeface="Verdana"/>
                <a:ea typeface="Verdana"/>
                <a:cs typeface="Verdana"/>
                <a:sym typeface="Verdana"/>
              </a:rPr>
              <a:t>Mediatizzazione</a:t>
            </a:r>
            <a:endParaRPr sz="3200">
              <a:solidFill>
                <a:srgbClr val="FFFFFF"/>
              </a:solidFill>
              <a:latin typeface="Verdana"/>
              <a:ea typeface="Verdana"/>
              <a:cs typeface="Verdana"/>
              <a:sym typeface="Verdana"/>
            </a:endParaRPr>
          </a:p>
        </p:txBody>
      </p:sp>
      <p:sp>
        <p:nvSpPr>
          <p:cNvPr id="427" name="Google Shape;4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Un </a:t>
            </a:r>
            <a:r>
              <a:rPr lang="it-IT" sz="2000" i="1">
                <a:solidFill>
                  <a:srgbClr val="FFFFFF"/>
                </a:solidFill>
                <a:latin typeface="Verdana"/>
                <a:ea typeface="Verdana"/>
                <a:cs typeface="Verdana"/>
                <a:sym typeface="Verdana"/>
              </a:rPr>
              <a:t>meta-processo </a:t>
            </a:r>
            <a:r>
              <a:rPr lang="it-IT" sz="2000">
                <a:solidFill>
                  <a:srgbClr val="FFFFFF"/>
                </a:solidFill>
                <a:latin typeface="Verdana"/>
                <a:ea typeface="Verdana"/>
                <a:cs typeface="Verdana"/>
                <a:sym typeface="Verdana"/>
              </a:rPr>
              <a:t>di trasformazione culturale e sociale influenzato dai media, che va analizzato secondo un approccio storico-evolutivo, in modo simile a come intendiamo concetti come quello di urbanizzazione, globalizzazione o individualizzazione (Krotz, 2009)</a:t>
            </a:r>
            <a:endParaRPr sz="2000">
              <a:solidFill>
                <a:srgbClr val="FFFFFF"/>
              </a:solidFill>
              <a:latin typeface="Verdana"/>
              <a:ea typeface="Verdana"/>
              <a:cs typeface="Verdana"/>
              <a:sym typeface="Verdana"/>
            </a:endParaRPr>
          </a:p>
          <a:p>
            <a:pPr marL="0" lvl="0" indent="0" algn="l" rtl="0">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Quantitativamente:</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temporale, potenzialmente sempre connessi</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spazia­le, connessione disponibile ovunque</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sociale, sempre più pratiche quotidiane ­fluenzate dai media</a:t>
            </a:r>
            <a:endParaRPr sz="2000">
              <a:solidFill>
                <a:srgbClr val="FFFFFF"/>
              </a:solidFill>
              <a:latin typeface="Verdana"/>
              <a:ea typeface="Verdana"/>
              <a:cs typeface="Verdana"/>
              <a:sym typeface="Verdana"/>
            </a:endParaRPr>
          </a:p>
          <a:p>
            <a:pPr marL="0" lvl="0" indent="0" algn="l" rtl="0">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Qualitativamente:</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lo sviluppo storico delle trasformazioni relative ai media</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la diversità delle trasformazioni mediali legate alle varietà dei media e alla molteplicità degli ambiti sociali</a:t>
            </a:r>
            <a:endParaRPr/>
          </a:p>
          <a:p>
            <a:pPr marL="342900" lvl="0" indent="-342900" algn="l" rtl="0">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c) la relazione con gli altri processi sociali tipici della modernità (Lunt, Livingstone, 2016)</a:t>
            </a:r>
            <a:endParaRPr/>
          </a:p>
          <a:p>
            <a:pPr marL="0" lvl="0" indent="0" algn="l" rtl="0">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Pag. 134 BA, C, G</a:t>
            </a:r>
            <a:endParaRPr sz="2000">
              <a:solidFill>
                <a:srgbClr val="FFFFFF"/>
              </a:solidFill>
              <a:latin typeface="Verdana"/>
              <a:ea typeface="Verdana"/>
              <a:cs typeface="Verdana"/>
              <a:sym typeface="Verdana"/>
            </a:endParaRPr>
          </a:p>
          <a:p>
            <a:pPr marL="228600" lvl="0" indent="-101600" algn="l" rtl="0">
              <a:lnSpc>
                <a:spcPct val="90000"/>
              </a:lnSpc>
              <a:spcBef>
                <a:spcPts val="1000"/>
              </a:spcBef>
              <a:spcAft>
                <a:spcPts val="0"/>
              </a:spcAft>
              <a:buClr>
                <a:schemeClr val="lt1"/>
              </a:buClr>
              <a:buSzPts val="2000"/>
              <a:buNone/>
            </a:pPr>
            <a:endParaRPr sz="2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3"/>
          <p:cNvPicPr preferRelativeResize="0"/>
          <p:nvPr/>
        </p:nvPicPr>
        <p:blipFill rotWithShape="1">
          <a:blip r:embed="rId3">
            <a:alphaModFix/>
          </a:blip>
          <a:srcRect l="4121" b="-1"/>
          <a:stretch/>
        </p:blipFill>
        <p:spPr>
          <a:xfrm>
            <a:off x="2522356" y="10"/>
            <a:ext cx="9669642" cy="6857990"/>
          </a:xfrm>
          <a:prstGeom prst="rect">
            <a:avLst/>
          </a:prstGeom>
          <a:noFill/>
          <a:ln>
            <a:noFill/>
          </a:ln>
        </p:spPr>
      </p:pic>
      <p:sp>
        <p:nvSpPr>
          <p:cNvPr id="121" name="Google Shape;121;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
          <p:cNvSpPr txBox="1">
            <a:spLocks noGrp="1"/>
          </p:cNvSpPr>
          <p:nvPr>
            <p:ph type="title"/>
          </p:nvPr>
        </p:nvSpPr>
        <p:spPr>
          <a:xfrm>
            <a:off x="838200" y="10"/>
            <a:ext cx="3822189" cy="1899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Impossibile non comunicare</a:t>
            </a:r>
            <a:endParaRPr sz="3200"/>
          </a:p>
        </p:txBody>
      </p:sp>
      <p:sp>
        <p:nvSpPr>
          <p:cNvPr id="123" name="Google Shape;123;p3"/>
          <p:cNvSpPr txBox="1">
            <a:spLocks noGrp="1"/>
          </p:cNvSpPr>
          <p:nvPr>
            <p:ph type="body" idx="1"/>
          </p:nvPr>
        </p:nvSpPr>
        <p:spPr>
          <a:xfrm>
            <a:off x="104776" y="1628775"/>
            <a:ext cx="4555614" cy="5295900"/>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Ma come facciamo a svolgere simultaneamente tutte queste funzioni quando ci scambiamo semplici informazioni?</a:t>
            </a:r>
            <a:endParaRPr/>
          </a:p>
          <a:p>
            <a:pPr marL="0" lvl="0" indent="0" algn="just" rtl="0">
              <a:lnSpc>
                <a:spcPct val="150000"/>
              </a:lnSpc>
              <a:spcBef>
                <a:spcPts val="0"/>
              </a:spcBef>
              <a:spcAft>
                <a:spcPts val="0"/>
              </a:spcAft>
              <a:buClr>
                <a:schemeClr val="dk1"/>
              </a:buClr>
              <a:buSzPct val="100000"/>
              <a:buNone/>
            </a:pPr>
            <a:endParaRPr sz="2000">
              <a:latin typeface="Verdana"/>
              <a:ea typeface="Verdana"/>
              <a:cs typeface="Verdana"/>
              <a:sym typeface="Verdana"/>
            </a:endParaRPr>
          </a:p>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Una parte delle informazioni relative alle funzioni</a:t>
            </a:r>
            <a:endParaRPr/>
          </a:p>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Interpersonale (o espressiva)</a:t>
            </a:r>
            <a:endParaRPr/>
          </a:p>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Di coordinazione delle sequenze interattive</a:t>
            </a:r>
            <a:endParaRPr/>
          </a:p>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Di metacomunicazione</a:t>
            </a:r>
            <a:endParaRPr/>
          </a:p>
          <a:p>
            <a:pPr marL="0" lvl="0" indent="0" algn="just" rtl="0">
              <a:lnSpc>
                <a:spcPct val="150000"/>
              </a:lnSpc>
              <a:spcBef>
                <a:spcPts val="0"/>
              </a:spcBef>
              <a:spcAft>
                <a:spcPts val="0"/>
              </a:spcAft>
              <a:buClr>
                <a:schemeClr val="dk1"/>
              </a:buClr>
              <a:buSzPct val="100000"/>
              <a:buNone/>
            </a:pPr>
            <a:r>
              <a:rPr lang="it-IT" sz="2000">
                <a:latin typeface="Verdana"/>
                <a:ea typeface="Verdana"/>
                <a:cs typeface="Verdana"/>
                <a:sym typeface="Verdana"/>
              </a:rPr>
              <a:t>vengono fornite anche attraverso altri canali ad alto flusso di segnali analogici</a:t>
            </a:r>
            <a:endParaRPr/>
          </a:p>
          <a:p>
            <a:pPr marL="228600" lvl="0" indent="-120650" algn="just" rtl="0">
              <a:lnSpc>
                <a:spcPct val="150000"/>
              </a:lnSpc>
              <a:spcBef>
                <a:spcPts val="1000"/>
              </a:spcBef>
              <a:spcAft>
                <a:spcPts val="0"/>
              </a:spcAft>
              <a:buClr>
                <a:schemeClr val="dk1"/>
              </a:buClr>
              <a:buSzPct val="100000"/>
              <a:buNone/>
            </a:pP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I media (tradizionali)</a:t>
            </a:r>
            <a:endParaRPr/>
          </a:p>
        </p:txBody>
      </p:sp>
      <p:sp>
        <p:nvSpPr>
          <p:cNvPr id="433" name="Google Shape;433;p30"/>
          <p:cNvSpPr txBox="1">
            <a:spLocks noGrp="1"/>
          </p:cNvSpPr>
          <p:nvPr>
            <p:ph type="body" idx="1"/>
          </p:nvPr>
        </p:nvSpPr>
        <p:spPr>
          <a:xfrm>
            <a:off x="838200" y="1449108"/>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120000"/>
              </a:lnSpc>
              <a:spcBef>
                <a:spcPts val="0"/>
              </a:spcBef>
              <a:spcAft>
                <a:spcPts val="0"/>
              </a:spcAft>
              <a:buClr>
                <a:schemeClr val="dk1"/>
              </a:buClr>
              <a:buSzPts val="2400"/>
              <a:buFont typeface="Arial"/>
              <a:buNone/>
            </a:pPr>
            <a:r>
              <a:rPr lang="it-IT" sz="2400" dirty="0">
                <a:latin typeface="Verdana"/>
                <a:ea typeface="Verdana"/>
                <a:cs typeface="Verdana"/>
                <a:sym typeface="Verdana"/>
              </a:rPr>
              <a:t>«apparati socio tecnici che svolgono una funzione di mediazione nella comunicazione fra soggetti» [Colombo 2003; Sorice 2009: 37].</a:t>
            </a:r>
            <a:endParaRPr dirty="0"/>
          </a:p>
          <a:p>
            <a:pPr marL="228600" lvl="0" indent="-228600" algn="just" rtl="0">
              <a:lnSpc>
                <a:spcPct val="120000"/>
              </a:lnSpc>
              <a:spcBef>
                <a:spcPts val="1000"/>
              </a:spcBef>
              <a:spcAft>
                <a:spcPts val="0"/>
              </a:spcAft>
              <a:buClr>
                <a:schemeClr val="dk1"/>
              </a:buClr>
              <a:buSzPts val="2400"/>
              <a:buFont typeface="Arial"/>
              <a:buNone/>
            </a:pPr>
            <a:r>
              <a:rPr lang="it-IT" sz="2400" dirty="0">
                <a:latin typeface="Verdana"/>
                <a:ea typeface="Verdana"/>
                <a:cs typeface="Verdana"/>
                <a:sym typeface="Verdana"/>
              </a:rPr>
              <a:t>3 tipologie tecnologiche [Colombo 1994]:</a:t>
            </a:r>
            <a:endParaRPr dirty="0"/>
          </a:p>
          <a:p>
            <a:pPr marL="228600" lvl="0" indent="-228600" algn="just" rtl="0">
              <a:lnSpc>
                <a:spcPct val="120000"/>
              </a:lnSpc>
              <a:spcBef>
                <a:spcPts val="1000"/>
              </a:spcBef>
              <a:spcAft>
                <a:spcPts val="0"/>
              </a:spcAft>
              <a:buClr>
                <a:schemeClr val="dk1"/>
              </a:buClr>
              <a:buSzPts val="2400"/>
              <a:buFont typeface="Calibri"/>
              <a:buAutoNum type="arabicPeriod"/>
            </a:pPr>
            <a:r>
              <a:rPr lang="it-IT" sz="2400" dirty="0">
                <a:latin typeface="Verdana"/>
                <a:ea typeface="Verdana"/>
                <a:cs typeface="Verdana"/>
                <a:sym typeface="Verdana"/>
              </a:rPr>
              <a:t>di trasmissione, «che annullano – o comunque riducono decisamente – la distanza spaziale» [Sorice 2009: 29]</a:t>
            </a:r>
            <a:endParaRPr dirty="0"/>
          </a:p>
          <a:p>
            <a:pPr marL="228600" lvl="0" indent="-228600" algn="just" rtl="0">
              <a:lnSpc>
                <a:spcPct val="120000"/>
              </a:lnSpc>
              <a:spcBef>
                <a:spcPts val="1000"/>
              </a:spcBef>
              <a:spcAft>
                <a:spcPts val="0"/>
              </a:spcAft>
              <a:buClr>
                <a:schemeClr val="dk1"/>
              </a:buClr>
              <a:buSzPts val="2400"/>
              <a:buFont typeface="Calibri"/>
              <a:buAutoNum type="arabicPeriod"/>
            </a:pPr>
            <a:r>
              <a:rPr lang="it-IT" sz="2400" dirty="0">
                <a:latin typeface="Verdana"/>
                <a:ea typeface="Verdana"/>
                <a:cs typeface="Verdana"/>
                <a:sym typeface="Verdana"/>
              </a:rPr>
              <a:t>di rappresentazione, che «forniscono rappresentazioni parziali del reale» [Colombo 1994: 139]</a:t>
            </a:r>
            <a:endParaRPr dirty="0"/>
          </a:p>
          <a:p>
            <a:pPr marL="228600" lvl="0" indent="-228600" algn="just" rtl="0">
              <a:lnSpc>
                <a:spcPct val="120000"/>
              </a:lnSpc>
              <a:spcBef>
                <a:spcPts val="1000"/>
              </a:spcBef>
              <a:spcAft>
                <a:spcPts val="0"/>
              </a:spcAft>
              <a:buClr>
                <a:schemeClr val="dk1"/>
              </a:buClr>
              <a:buSzPts val="2400"/>
              <a:buFont typeface="Calibri"/>
              <a:buAutoNum type="arabicPeriod"/>
            </a:pPr>
            <a:r>
              <a:rPr lang="it-IT" sz="2400" dirty="0">
                <a:latin typeface="Verdana"/>
                <a:ea typeface="Verdana"/>
                <a:cs typeface="Verdana"/>
                <a:sym typeface="Verdana"/>
              </a:rPr>
              <a:t>di riproduzione, che «permettono la riproduzione in serie sostanzialmente infinite di prodotti culturali» [Sorice 2009: 30]</a:t>
            </a:r>
            <a:endParaRPr dirty="0"/>
          </a:p>
          <a:p>
            <a:pPr marL="228600" lvl="0" indent="-228600" algn="l" rtl="0">
              <a:lnSpc>
                <a:spcPct val="90000"/>
              </a:lnSpc>
              <a:spcBef>
                <a:spcPts val="1000"/>
              </a:spcBef>
              <a:spcAft>
                <a:spcPts val="0"/>
              </a:spcAft>
              <a:buClr>
                <a:schemeClr val="dk1"/>
              </a:buClr>
              <a:buSzPts val="1600"/>
              <a:buFont typeface="Arial"/>
              <a:buNone/>
            </a:pP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Apparati sociotecnici</a:t>
            </a:r>
            <a:endParaRPr sz="3200">
              <a:latin typeface="Verdana"/>
              <a:ea typeface="Verdana"/>
              <a:cs typeface="Verdana"/>
              <a:sym typeface="Verdana"/>
            </a:endParaRPr>
          </a:p>
        </p:txBody>
      </p:sp>
      <p:sp>
        <p:nvSpPr>
          <p:cNvPr id="439" name="Google Shape;439;p31"/>
          <p:cNvSpPr txBox="1">
            <a:spLocks noGrp="1"/>
          </p:cNvSpPr>
          <p:nvPr>
            <p:ph type="body" idx="1"/>
          </p:nvPr>
        </p:nvSpPr>
        <p:spPr>
          <a:xfrm>
            <a:off x="358150" y="975350"/>
            <a:ext cx="11274000" cy="56577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La loro natura è anche quella di </a:t>
            </a:r>
            <a:r>
              <a:rPr lang="it-IT" sz="2200" i="1">
                <a:solidFill>
                  <a:srgbClr val="000000"/>
                </a:solidFill>
                <a:latin typeface="Verdana"/>
                <a:ea typeface="Verdana"/>
                <a:cs typeface="Verdana"/>
                <a:sym typeface="Verdana"/>
              </a:rPr>
              <a:t>di­spositivi relazionali, cioè apparati socio-tecnici che mediano la comunicazione fra soggetti sociali</a:t>
            </a:r>
            <a:r>
              <a:rPr lang="it-IT" sz="2200">
                <a:solidFill>
                  <a:srgbClr val="000000"/>
                </a:solidFill>
                <a:latin typeface="Verdana"/>
                <a:ea typeface="Verdana"/>
                <a:cs typeface="Verdana"/>
                <a:sym typeface="Verdana"/>
              </a:rPr>
              <a:t>.</a:t>
            </a:r>
            <a:endParaRPr sz="2200">
              <a:solidFill>
                <a:srgbClr val="000000"/>
              </a:solidFill>
              <a:latin typeface="Verdana"/>
              <a:ea typeface="Verdana"/>
              <a:cs typeface="Verdana"/>
              <a:sym typeface="Verdana"/>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Secondo questa prospettiva i media nascono in risposta ai bisogni di una società e/o di particolari categorie o gruppi sociali al suo interno…</a:t>
            </a:r>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Un secondo aspetto che caratterizza questa prospettiva è il fatto che i media sono visti come istituzioni sociali dotate di uno specifico potere (simbolico) e specifiche funzioni e, come tali, interagiscono con le altre istituzioni del sistema sociale: economiche, politico-amministrative, culturali, della socializzazione. </a:t>
            </a:r>
            <a:endParaRPr sz="2200">
              <a:solidFill>
                <a:srgbClr val="000000"/>
              </a:solidFill>
              <a:latin typeface="Verdana"/>
              <a:ea typeface="Verdana"/>
              <a:cs typeface="Verdana"/>
              <a:sym typeface="Verdana"/>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a:t>
            </a:r>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In sintesi, la creazione e implementazione di tecnologie dipen­dono da una serie di scelte compiute tra diverse possibilità tecniche ed ogni micro scelta è influenzata da una vasta gamma di fattori sociali, così che la tecnologia risulta essere un prodotto sociale plasmato dalle condizioni della sua creazione e del suo utilizzo</a:t>
            </a:r>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Pag. 153, BA, C, G</a:t>
            </a:r>
            <a:endParaRPr/>
          </a:p>
          <a:p>
            <a:pPr marL="0" lvl="0" indent="0" algn="just" rtl="0">
              <a:lnSpc>
                <a:spcPct val="113636"/>
              </a:lnSpc>
              <a:spcBef>
                <a:spcPts val="0"/>
              </a:spcBef>
              <a:spcAft>
                <a:spcPts val="0"/>
              </a:spcAft>
              <a:buClr>
                <a:schemeClr val="dk1"/>
              </a:buClr>
              <a:buSzPct val="100000"/>
              <a:buNone/>
            </a:pPr>
            <a:endParaRPr sz="2200">
              <a:solidFill>
                <a:srgbClr val="000000"/>
              </a:solidFill>
              <a:latin typeface="Verdana"/>
              <a:ea typeface="Verdana"/>
              <a:cs typeface="Verdana"/>
              <a:sym typeface="Verdana"/>
            </a:endParaRPr>
          </a:p>
          <a:p>
            <a:pPr marL="0" lvl="0" indent="0" algn="just"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SMARTMOB Howard Rheingold</a:t>
            </a:r>
            <a:endParaRPr sz="2200">
              <a:solidFill>
                <a:srgbClr val="000000"/>
              </a:solidFill>
              <a:latin typeface="Verdana"/>
              <a:ea typeface="Verdana"/>
              <a:cs typeface="Verdana"/>
              <a:sym typeface="Verdana"/>
            </a:endParaRPr>
          </a:p>
          <a:p>
            <a:pPr marL="0" lvl="0" indent="0" algn="r" rtl="0">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DIFFUSION OF INNOVATION Everett Rogers</a:t>
            </a:r>
            <a:endParaRPr sz="2200">
              <a:solidFill>
                <a:srgbClr val="000000"/>
              </a:solidFill>
              <a:latin typeface="Verdana"/>
              <a:ea typeface="Verdana"/>
              <a:cs typeface="Verdana"/>
              <a:sym typeface="Verdana"/>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2"/>
          <p:cNvPicPr preferRelativeResize="0"/>
          <p:nvPr/>
        </p:nvPicPr>
        <p:blipFill rotWithShape="1">
          <a:blip r:embed="rId3">
            <a:alphaModFix/>
          </a:blip>
          <a:srcRect/>
          <a:stretch/>
        </p:blipFill>
        <p:spPr>
          <a:xfrm>
            <a:off x="428188" y="1228090"/>
            <a:ext cx="10850486" cy="4401820"/>
          </a:xfrm>
          <a:prstGeom prst="rect">
            <a:avLst/>
          </a:prstGeom>
          <a:noFill/>
          <a:ln>
            <a:noFill/>
          </a:ln>
        </p:spPr>
      </p:pic>
      <p:sp>
        <p:nvSpPr>
          <p:cNvPr id="445" name="Google Shape;445;p32"/>
          <p:cNvSpPr txBox="1"/>
          <p:nvPr/>
        </p:nvSpPr>
        <p:spPr>
          <a:xfrm>
            <a:off x="4897120" y="5902960"/>
            <a:ext cx="37795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Pag. 155, BA, C, G</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Studiosi dei media</a:t>
            </a:r>
            <a:endParaRPr/>
          </a:p>
        </p:txBody>
      </p:sp>
      <p:sp>
        <p:nvSpPr>
          <p:cNvPr id="451" name="Google Shape;45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600"/>
              <a:buFont typeface="Verdana"/>
              <a:buChar char="-"/>
            </a:pPr>
            <a:r>
              <a:rPr lang="it-IT" sz="2600">
                <a:latin typeface="Verdana"/>
                <a:ea typeface="Verdana"/>
                <a:cs typeface="Verdana"/>
                <a:sym typeface="Verdana"/>
              </a:rPr>
              <a:t>Marshall McLuhan</a:t>
            </a:r>
            <a:endParaRPr/>
          </a:p>
          <a:p>
            <a:pPr marL="228600" lvl="0" indent="-228600" algn="l" rtl="0">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Raymond Williams</a:t>
            </a:r>
            <a:endParaRPr/>
          </a:p>
          <a:p>
            <a:pPr marL="228600" lvl="0" indent="-228600" algn="l" rtl="0">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Elisabeth Noelle-Neumann</a:t>
            </a:r>
            <a:endParaRPr sz="2600" i="1">
              <a:latin typeface="Verdana"/>
              <a:ea typeface="Verdana"/>
              <a:cs typeface="Verdana"/>
              <a:sym typeface="Verdana"/>
            </a:endParaRPr>
          </a:p>
          <a:p>
            <a:pPr marL="228600" lvl="0" indent="-228600" algn="l" rtl="0">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Joshua Meyrowitz</a:t>
            </a:r>
            <a:endParaRPr sz="2600">
              <a:latin typeface="Verdana"/>
              <a:ea typeface="Verdana"/>
              <a:cs typeface="Verdana"/>
              <a:sym typeface="Verdana"/>
            </a:endParaRPr>
          </a:p>
          <a:p>
            <a:pPr marL="228600" lvl="0" indent="-228600" algn="l" rtl="0">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Derrick De Kerckhove</a:t>
            </a:r>
            <a:endParaRPr/>
          </a:p>
          <a:p>
            <a:pPr marL="228600" lvl="0" indent="-228600" algn="l" rtl="0">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Sherry Turkle</a:t>
            </a:r>
            <a:endParaRPr sz="26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5"/>
        <p:cNvGrpSpPr/>
        <p:nvPr/>
      </p:nvGrpSpPr>
      <p:grpSpPr>
        <a:xfrm>
          <a:off x="0" y="0"/>
          <a:ext cx="0" cy="0"/>
          <a:chOff x="0" y="0"/>
          <a:chExt cx="0" cy="0"/>
        </a:xfrm>
      </p:grpSpPr>
      <p:sp>
        <p:nvSpPr>
          <p:cNvPr id="456" name="Google Shape;456;p34"/>
          <p:cNvSpPr txBox="1">
            <a:spLocks noGrp="1"/>
          </p:cNvSpPr>
          <p:nvPr>
            <p:ph type="title"/>
          </p:nvPr>
        </p:nvSpPr>
        <p:spPr>
          <a:xfrm>
            <a:off x="838200" y="365125"/>
            <a:ext cx="6254496" cy="1828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Verdana"/>
              <a:buNone/>
            </a:pPr>
            <a:r>
              <a:rPr lang="it-IT" sz="3200">
                <a:latin typeface="Verdana"/>
                <a:ea typeface="Verdana"/>
                <a:cs typeface="Verdana"/>
                <a:sym typeface="Verdana"/>
              </a:rPr>
              <a:t>Marshall McLuhan</a:t>
            </a:r>
            <a:endParaRPr/>
          </a:p>
        </p:txBody>
      </p:sp>
      <p:sp>
        <p:nvSpPr>
          <p:cNvPr id="457" name="Google Shape;457;p34"/>
          <p:cNvSpPr txBox="1">
            <a:spLocks noGrp="1"/>
          </p:cNvSpPr>
          <p:nvPr>
            <p:ph type="body" idx="1"/>
          </p:nvPr>
        </p:nvSpPr>
        <p:spPr>
          <a:xfrm>
            <a:off x="243840" y="1879600"/>
            <a:ext cx="6848856" cy="430174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50000"/>
              </a:lnSpc>
              <a:spcBef>
                <a:spcPts val="0"/>
              </a:spcBef>
              <a:spcAft>
                <a:spcPts val="0"/>
              </a:spcAft>
              <a:buClr>
                <a:schemeClr val="lt1"/>
              </a:buClr>
              <a:buSzPct val="100000"/>
              <a:buFont typeface="Arial"/>
              <a:buNone/>
            </a:pPr>
            <a:r>
              <a:rPr lang="it-IT" sz="2000">
                <a:latin typeface="Verdana"/>
                <a:ea typeface="Verdana"/>
                <a:cs typeface="Verdana"/>
                <a:sym typeface="Verdana"/>
              </a:rPr>
              <a:t>	Tutti i media sono estensioni di qualche facoltà umana  –psichica o fisica– [...] il libro è una estensione dell'occhio, i circuiti elettrici una estensione del sistema nervoso centrale. I media, modificando l'ambiente, producono in noi un unico ritmo di percezione sensoriale. L'estensione di ognuno dei sensi altera il modo in cui pensiamo ed agiamo, il modo in cui percepiamo il mondo. Quando questi rapporti cambiano, gli uomini cambiano [McLuhan, Fiore, 1967: 26-4]</a:t>
            </a:r>
            <a:endParaRPr/>
          </a:p>
        </p:txBody>
      </p:sp>
      <p:pic>
        <p:nvPicPr>
          <p:cNvPr id="458" name="Google Shape;458;p34"/>
          <p:cNvPicPr preferRelativeResize="0"/>
          <p:nvPr/>
        </p:nvPicPr>
        <p:blipFill rotWithShape="1">
          <a:blip r:embed="rId3">
            <a:alphaModFix/>
          </a:blip>
          <a:srcRect t="2445" r="1" b="1"/>
          <a:stretch/>
        </p:blipFill>
        <p:spPr>
          <a:xfrm>
            <a:off x="7552266" y="10"/>
            <a:ext cx="4639733" cy="68579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35"/>
          <p:cNvSpPr txBox="1">
            <a:spLocks noGrp="1"/>
          </p:cNvSpPr>
          <p:nvPr>
            <p:ph type="title"/>
          </p:nvPr>
        </p:nvSpPr>
        <p:spPr>
          <a:xfrm>
            <a:off x="1173480" y="36472"/>
            <a:ext cx="9017000" cy="13234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Verdana"/>
              <a:buNone/>
            </a:pPr>
            <a:r>
              <a:rPr lang="it-IT" sz="3200">
                <a:solidFill>
                  <a:schemeClr val="lt1"/>
                </a:solidFill>
                <a:latin typeface="Verdana"/>
                <a:ea typeface="Verdana"/>
                <a:cs typeface="Verdana"/>
                <a:sym typeface="Verdana"/>
              </a:rPr>
              <a:t>Il medium come ambiente</a:t>
            </a:r>
            <a:endParaRPr sz="3200">
              <a:solidFill>
                <a:schemeClr val="lt1"/>
              </a:solidFill>
              <a:latin typeface="Verdana"/>
              <a:ea typeface="Verdana"/>
              <a:cs typeface="Verdana"/>
              <a:sym typeface="Verdana"/>
            </a:endParaRPr>
          </a:p>
        </p:txBody>
      </p:sp>
      <p:pic>
        <p:nvPicPr>
          <p:cNvPr id="472" name="Google Shape;472;p35"/>
          <p:cNvPicPr preferRelativeResize="0"/>
          <p:nvPr/>
        </p:nvPicPr>
        <p:blipFill rotWithShape="1">
          <a:blip r:embed="rId3">
            <a:alphaModFix/>
          </a:blip>
          <a:srcRect/>
          <a:stretch/>
        </p:blipFill>
        <p:spPr>
          <a:xfrm>
            <a:off x="750731" y="4724400"/>
            <a:ext cx="5201834" cy="1824104"/>
          </a:xfrm>
          <a:prstGeom prst="rect">
            <a:avLst/>
          </a:prstGeom>
          <a:noFill/>
          <a:ln>
            <a:noFill/>
          </a:ln>
        </p:spPr>
      </p:pic>
      <p:sp>
        <p:nvSpPr>
          <p:cNvPr id="473" name="Google Shape;473;p35"/>
          <p:cNvSpPr txBox="1"/>
          <p:nvPr/>
        </p:nvSpPr>
        <p:spPr>
          <a:xfrm>
            <a:off x="233081" y="529943"/>
            <a:ext cx="11663084" cy="4194457"/>
          </a:xfrm>
          <a:prstGeom prst="rect">
            <a:avLst/>
          </a:prstGeom>
          <a:noFill/>
          <a:ln>
            <a:noFill/>
          </a:ln>
        </p:spPr>
        <p:txBody>
          <a:bodyPr spcFirstLastPara="1" wrap="square" lIns="91425" tIns="45700" rIns="91425" bIns="45700" anchor="t" anchorCtr="0">
            <a:normAutofit fontScale="92500" lnSpcReduction="10000"/>
          </a:bodyPr>
          <a:lstStyle/>
          <a:p>
            <a:pPr marL="228600" marR="0" lvl="0" indent="0" algn="just" rtl="0">
              <a:lnSpc>
                <a:spcPct val="90000"/>
              </a:lnSpc>
              <a:spcBef>
                <a:spcPts val="0"/>
              </a:spcBef>
              <a:spcAft>
                <a:spcPts val="0"/>
              </a:spcAft>
              <a:buClr>
                <a:schemeClr val="lt1"/>
              </a:buClr>
              <a:buSzPts val="1800"/>
              <a:buFont typeface="Arial"/>
              <a:buNone/>
            </a:pPr>
            <a:r>
              <a:rPr lang="it-IT" sz="1800" dirty="0">
                <a:solidFill>
                  <a:schemeClr val="tx1"/>
                </a:solidFill>
                <a:latin typeface="Verdana"/>
                <a:ea typeface="Verdana"/>
                <a:cs typeface="Verdana"/>
                <a:sym typeface="Verdana"/>
              </a:rPr>
              <a:t>Un «luogo» nel quale il soggetto è immerso a livello </a:t>
            </a:r>
            <a:r>
              <a:rPr lang="it-IT" sz="1800" dirty="0">
                <a:solidFill>
                  <a:schemeClr val="tx1"/>
                </a:solidFill>
                <a:latin typeface="Verdana" panose="020B0604030504040204" pitchFamily="34" charset="0"/>
                <a:ea typeface="Verdana" panose="020B0604030504040204" pitchFamily="34" charset="0"/>
                <a:cs typeface="Verdana"/>
                <a:sym typeface="Verdana"/>
              </a:rPr>
              <a:t>esperienziale, un territorio comunica­tivo nel quale si strutturano e ristrutturano relazioni, un </a:t>
            </a:r>
            <a:r>
              <a:rPr lang="it-IT" sz="1800" i="1" dirty="0">
                <a:solidFill>
                  <a:schemeClr val="tx1"/>
                </a:solidFill>
                <a:latin typeface="Verdana" panose="020B0604030504040204" pitchFamily="34" charset="0"/>
                <a:ea typeface="Verdana" panose="020B0604030504040204" pitchFamily="34" charset="0"/>
                <a:cs typeface="Verdana"/>
                <a:sym typeface="Verdana"/>
              </a:rPr>
              <a:t>milieu </a:t>
            </a:r>
            <a:r>
              <a:rPr lang="it-IT" sz="1800" dirty="0">
                <a:solidFill>
                  <a:schemeClr val="tx1"/>
                </a:solidFill>
                <a:latin typeface="Verdana" panose="020B0604030504040204" pitchFamily="34" charset="0"/>
                <a:ea typeface="Verdana" panose="020B0604030504040204" pitchFamily="34" charset="0"/>
                <a:cs typeface="Verdana"/>
                <a:sym typeface="Verdana"/>
              </a:rPr>
              <a:t>nel quale emergono e scompaiono forme culturali.</a:t>
            </a:r>
            <a:endParaRPr dirty="0">
              <a:solidFill>
                <a:schemeClr val="tx1"/>
              </a:solidFill>
              <a:latin typeface="Verdana" panose="020B0604030504040204" pitchFamily="34" charset="0"/>
              <a:ea typeface="Verdana" panose="020B0604030504040204" pitchFamily="34" charset="0"/>
            </a:endParaRPr>
          </a:p>
          <a:p>
            <a:pPr marL="228600" marR="0" lvl="0" indent="0" algn="just" rtl="0">
              <a:lnSpc>
                <a:spcPct val="90000"/>
              </a:lnSpc>
              <a:spcBef>
                <a:spcPts val="1000"/>
              </a:spcBef>
              <a:spcAft>
                <a:spcPts val="0"/>
              </a:spcAft>
              <a:buClr>
                <a:schemeClr val="lt1"/>
              </a:buClr>
              <a:buSzPts val="1800"/>
              <a:buFont typeface="Arial"/>
              <a:buNone/>
            </a:pPr>
            <a:r>
              <a:rPr lang="it-IT" sz="1800" dirty="0">
                <a:solidFill>
                  <a:schemeClr val="tx1"/>
                </a:solidFill>
                <a:latin typeface="Verdana" panose="020B0604030504040204" pitchFamily="34" charset="0"/>
                <a:ea typeface="Verdana" panose="020B0604030504040204" pitchFamily="34" charset="0"/>
                <a:cs typeface="Verdana"/>
                <a:sym typeface="Verdana"/>
              </a:rPr>
              <a:t>4 sono le culture mediali e le civiltà che evolvono nel tempo a partire da altrettante «invenzioni» comunicative:</a:t>
            </a:r>
            <a:endParaRPr dirty="0">
              <a:solidFill>
                <a:schemeClr val="tx1"/>
              </a:solidFill>
              <a:latin typeface="Verdana" panose="020B0604030504040204" pitchFamily="34" charset="0"/>
              <a:ea typeface="Verdana" panose="020B0604030504040204" pitchFamily="34" charset="0"/>
            </a:endParaRPr>
          </a:p>
          <a:p>
            <a:pPr marL="571500" marR="0" lvl="0" indent="-342900" algn="just" rtl="0">
              <a:lnSpc>
                <a:spcPct val="90000"/>
              </a:lnSpc>
              <a:spcBef>
                <a:spcPts val="1000"/>
              </a:spcBef>
              <a:spcAft>
                <a:spcPts val="0"/>
              </a:spcAft>
              <a:buClr>
                <a:schemeClr val="lt1"/>
              </a:buClr>
              <a:buSzPts val="1800"/>
              <a:buFont typeface="Arial"/>
              <a:buAutoNum type="arabicPeriod"/>
            </a:pPr>
            <a:r>
              <a:rPr lang="it-IT" sz="1800" dirty="0">
                <a:solidFill>
                  <a:schemeClr val="tx1"/>
                </a:solidFill>
                <a:latin typeface="Verdana" panose="020B0604030504040204" pitchFamily="34" charset="0"/>
                <a:ea typeface="Verdana" panose="020B0604030504040204" pitchFamily="34" charset="0"/>
                <a:cs typeface="Verdana"/>
                <a:sym typeface="Verdana"/>
              </a:rPr>
              <a:t>l’oralità, 2. la scrittura, 3. la stampa e4.  i media elettrici (McLuhan, Fiore, 1967, trad. </a:t>
            </a:r>
            <a:r>
              <a:rPr lang="it-IT" sz="1800" dirty="0" err="1">
                <a:solidFill>
                  <a:schemeClr val="tx1"/>
                </a:solidFill>
                <a:latin typeface="Verdana" panose="020B0604030504040204" pitchFamily="34" charset="0"/>
                <a:ea typeface="Verdana" panose="020B0604030504040204" pitchFamily="34" charset="0"/>
                <a:cs typeface="Verdana"/>
                <a:sym typeface="Verdana"/>
              </a:rPr>
              <a:t>it</a:t>
            </a:r>
            <a:r>
              <a:rPr lang="it-IT" sz="1800" dirty="0">
                <a:solidFill>
                  <a:schemeClr val="tx1"/>
                </a:solidFill>
                <a:latin typeface="Verdana" panose="020B0604030504040204" pitchFamily="34" charset="0"/>
                <a:ea typeface="Verdana" panose="020B0604030504040204" pitchFamily="34" charset="0"/>
                <a:cs typeface="Verdana"/>
                <a:sym typeface="Verdana"/>
              </a:rPr>
              <a:t>. 2011).</a:t>
            </a:r>
            <a:endParaRPr dirty="0">
              <a:solidFill>
                <a:schemeClr val="tx1"/>
              </a:solidFill>
              <a:latin typeface="Verdana" panose="020B0604030504040204" pitchFamily="34" charset="0"/>
              <a:ea typeface="Verdana" panose="020B0604030504040204" pitchFamily="34" charset="0"/>
            </a:endParaRPr>
          </a:p>
          <a:p>
            <a:pPr marL="228600" marR="0" lvl="0" indent="0" algn="just" rtl="0">
              <a:lnSpc>
                <a:spcPct val="90000"/>
              </a:lnSpc>
              <a:spcBef>
                <a:spcPts val="1000"/>
              </a:spcBef>
              <a:spcAft>
                <a:spcPts val="0"/>
              </a:spcAft>
              <a:buClr>
                <a:schemeClr val="lt1"/>
              </a:buClr>
              <a:buSzPts val="1800"/>
              <a:buFont typeface="Arial"/>
              <a:buNone/>
            </a:pPr>
            <a:r>
              <a:rPr lang="it-IT" sz="1800" dirty="0">
                <a:solidFill>
                  <a:schemeClr val="tx1"/>
                </a:solidFill>
                <a:latin typeface="Verdana" panose="020B0604030504040204" pitchFamily="34" charset="0"/>
                <a:ea typeface="Verdana" panose="020B0604030504040204" pitchFamily="34" charset="0"/>
                <a:cs typeface="Verdana"/>
                <a:sym typeface="Verdana"/>
              </a:rPr>
              <a:t>Nella civiltà orale i sensi sono in equilibrio fra di loro e ope­rano simultaneamente, anche se è la dimensione acustica a caratterizzare i confini spazio-temporali dell’esistenza. È un mondo caratterizzato quindi da vicinanza, da bassi livelli di individualismo e specializzazione, poiché la parola – che è comune e condivisa – crea una rete di prossimità che è quella che struttura la forma tribale. La parola ha, inoltre, una forza attiva, altamente emotiva e concreta, capace di produrre un mondo come un tutto integrato: pensiamo alla forza della magia fondata sul mito e sul rito.</a:t>
            </a:r>
            <a:endParaRPr sz="1800" dirty="0">
              <a:solidFill>
                <a:schemeClr val="tx1"/>
              </a:solidFill>
              <a:latin typeface="Verdana" panose="020B0604030504040204" pitchFamily="34" charset="0"/>
              <a:ea typeface="Verdana" panose="020B0604030504040204" pitchFamily="34" charset="0"/>
              <a:cs typeface="Verdana"/>
              <a:sym typeface="Verdana"/>
            </a:endParaRPr>
          </a:p>
          <a:p>
            <a:pPr marL="228600" marR="0" lvl="0" indent="0" algn="just" rtl="0">
              <a:lnSpc>
                <a:spcPct val="90000"/>
              </a:lnSpc>
              <a:spcBef>
                <a:spcPts val="1000"/>
              </a:spcBef>
              <a:spcAft>
                <a:spcPts val="0"/>
              </a:spcAft>
              <a:buClr>
                <a:schemeClr val="lt1"/>
              </a:buClr>
              <a:buSzPts val="1800"/>
              <a:buFont typeface="Arial"/>
              <a:buNone/>
            </a:pPr>
            <a:r>
              <a:rPr lang="it-IT" sz="1800" dirty="0">
                <a:solidFill>
                  <a:schemeClr val="tx1"/>
                </a:solidFill>
                <a:latin typeface="Verdana" panose="020B0604030504040204" pitchFamily="34" charset="0"/>
                <a:ea typeface="Verdana" panose="020B0604030504040204" pitchFamily="34" charset="0"/>
                <a:cs typeface="Verdana"/>
                <a:sym typeface="Verdana"/>
              </a:rPr>
              <a:t>L’affermarsi dell’alfabeto fonetico produsse un nuovo ciclo che «forzò il mondo magico dell’orecchio a cedere il passo al mondo neutro dell’occhio. All’uomo fu dato un occhio per un orecchio» (McLuhan, Fiore, 1967, trad. </a:t>
            </a:r>
            <a:r>
              <a:rPr lang="it-IT" sz="1800" dirty="0" err="1">
                <a:solidFill>
                  <a:schemeClr val="tx1"/>
                </a:solidFill>
                <a:latin typeface="Verdana" panose="020B0604030504040204" pitchFamily="34" charset="0"/>
                <a:ea typeface="Verdana" panose="020B0604030504040204" pitchFamily="34" charset="0"/>
                <a:cs typeface="Verdana"/>
                <a:sym typeface="Verdana"/>
              </a:rPr>
              <a:t>it</a:t>
            </a:r>
            <a:r>
              <a:rPr lang="it-IT" sz="1800" dirty="0">
                <a:solidFill>
                  <a:schemeClr val="tx1"/>
                </a:solidFill>
                <a:latin typeface="Verdana" panose="020B0604030504040204" pitchFamily="34" charset="0"/>
                <a:ea typeface="Verdana" panose="020B0604030504040204" pitchFamily="34" charset="0"/>
                <a:cs typeface="Verdana"/>
                <a:sym typeface="Verdana"/>
              </a:rPr>
              <a:t>. 2011, p. 44).</a:t>
            </a:r>
            <a:endParaRPr dirty="0">
              <a:solidFill>
                <a:schemeClr val="tx1"/>
              </a:solidFill>
              <a:latin typeface="Verdana" panose="020B0604030504040204" pitchFamily="34" charset="0"/>
              <a:ea typeface="Verdana" panose="020B0604030504040204" pitchFamily="34" charset="0"/>
            </a:endParaRPr>
          </a:p>
          <a:p>
            <a:pPr marL="228600" marR="0" lvl="0" indent="0" algn="just" rtl="0">
              <a:lnSpc>
                <a:spcPct val="90000"/>
              </a:lnSpc>
              <a:spcBef>
                <a:spcPts val="1000"/>
              </a:spcBef>
              <a:spcAft>
                <a:spcPts val="0"/>
              </a:spcAft>
              <a:buClr>
                <a:schemeClr val="lt1"/>
              </a:buClr>
              <a:buSzPts val="1800"/>
              <a:buFont typeface="Arial"/>
              <a:buNone/>
            </a:pPr>
            <a:r>
              <a:rPr lang="it-IT" sz="1800" dirty="0">
                <a:solidFill>
                  <a:schemeClr val="tx1"/>
                </a:solidFill>
                <a:latin typeface="Verdana" panose="020B0604030504040204" pitchFamily="34" charset="0"/>
                <a:ea typeface="Verdana" panose="020B0604030504040204" pitchFamily="34" charset="0"/>
                <a:cs typeface="Verdana"/>
                <a:sym typeface="Verdana"/>
              </a:rPr>
              <a:t>Pag. 146, BA, C, G</a:t>
            </a:r>
            <a:endParaRPr sz="1800" dirty="0">
              <a:solidFill>
                <a:schemeClr val="tx1"/>
              </a:solidFill>
              <a:latin typeface="Verdana" panose="020B0604030504040204" pitchFamily="34" charset="0"/>
              <a:ea typeface="Verdana" panose="020B0604030504040204" pitchFamily="34" charset="0"/>
              <a:cs typeface="Verdana"/>
              <a:sym typeface="Verdana"/>
            </a:endParaRPr>
          </a:p>
          <a:p>
            <a:pPr marL="228600" marR="0" lvl="0" indent="-190500" algn="just" rtl="0">
              <a:lnSpc>
                <a:spcPct val="90000"/>
              </a:lnSpc>
              <a:spcBef>
                <a:spcPts val="1000"/>
              </a:spcBef>
              <a:spcAft>
                <a:spcPts val="0"/>
              </a:spcAft>
              <a:buClr>
                <a:schemeClr val="dk1"/>
              </a:buClr>
              <a:buSzPts val="600"/>
              <a:buFont typeface="Arial"/>
              <a:buNone/>
            </a:pPr>
            <a:endParaRPr sz="600" dirty="0">
              <a:solidFill>
                <a:schemeClr val="lt1"/>
              </a:solidFill>
              <a:latin typeface="Calibri"/>
              <a:ea typeface="Calibri"/>
              <a:cs typeface="Calibri"/>
              <a:sym typeface="Calibri"/>
            </a:endParaRPr>
          </a:p>
        </p:txBody>
      </p:sp>
      <p:sp>
        <p:nvSpPr>
          <p:cNvPr id="474" name="Google Shape;474;p35"/>
          <p:cNvSpPr txBox="1"/>
          <p:nvPr/>
        </p:nvSpPr>
        <p:spPr>
          <a:xfrm>
            <a:off x="6338046" y="5217871"/>
            <a:ext cx="6033247" cy="646290"/>
          </a:xfrm>
          <a:prstGeom prst="rect">
            <a:avLst/>
          </a:prstGeom>
          <a:noFill/>
          <a:ln>
            <a:noFill/>
          </a:ln>
        </p:spPr>
        <p:txBody>
          <a:bodyPr spcFirstLastPara="1" wrap="square" lIns="91425" tIns="45700" rIns="91425" bIns="45700" anchor="t" anchorCtr="0">
            <a:spAutoFit/>
          </a:bodyPr>
          <a:lstStyle/>
          <a:p>
            <a:r>
              <a:rPr lang="it-IT" sz="2200" dirty="0">
                <a:solidFill>
                  <a:schemeClr val="tx1"/>
                </a:solidFill>
                <a:latin typeface="Verdana"/>
                <a:ea typeface="Verdana"/>
                <a:cs typeface="Verdana"/>
                <a:sym typeface="Verdana"/>
              </a:rPr>
              <a:t>DUNBAR</a:t>
            </a:r>
            <a:r>
              <a:rPr lang="it-IT" dirty="0">
                <a:solidFill>
                  <a:schemeClr val="tx1"/>
                </a:solidFill>
                <a:latin typeface="Verdana"/>
                <a:ea typeface="Verdana"/>
                <a:cs typeface="Verdana"/>
                <a:sym typeface="Verdana"/>
              </a:rPr>
              <a:t>		</a:t>
            </a:r>
            <a:r>
              <a:rPr lang="it-IT" sz="2200" dirty="0">
                <a:solidFill>
                  <a:schemeClr val="tx1"/>
                </a:solidFill>
                <a:latin typeface="Verdana"/>
                <a:ea typeface="Verdana"/>
                <a:sym typeface="Verdana"/>
              </a:rPr>
              <a:t>MAFFESOLI</a:t>
            </a:r>
          </a:p>
          <a:p>
            <a:pPr marL="0" marR="0" lvl="0" indent="0" algn="l" rtl="0">
              <a:spcBef>
                <a:spcPts val="0"/>
              </a:spcBef>
              <a:spcAft>
                <a:spcPts val="0"/>
              </a:spcAft>
              <a:buNone/>
            </a:pPr>
            <a:endParaRPr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8"/>
        <p:cNvGrpSpPr/>
        <p:nvPr/>
      </p:nvGrpSpPr>
      <p:grpSpPr>
        <a:xfrm>
          <a:off x="0" y="0"/>
          <a:ext cx="0" cy="0"/>
          <a:chOff x="0" y="0"/>
          <a:chExt cx="0" cy="0"/>
        </a:xfrm>
      </p:grpSpPr>
      <p:sp>
        <p:nvSpPr>
          <p:cNvPr id="479" name="Google Shape;479;p36"/>
          <p:cNvSpPr txBox="1">
            <a:spLocks noGrp="1"/>
          </p:cNvSpPr>
          <p:nvPr>
            <p:ph type="title"/>
          </p:nvPr>
        </p:nvSpPr>
        <p:spPr>
          <a:xfrm>
            <a:off x="5069940" y="-437516"/>
            <a:ext cx="6172200" cy="1828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Verdana"/>
              <a:buNone/>
            </a:pPr>
            <a:r>
              <a:rPr lang="it-IT" sz="3200">
                <a:latin typeface="Verdana"/>
                <a:ea typeface="Verdana"/>
                <a:cs typeface="Verdana"/>
                <a:sym typeface="Verdana"/>
              </a:rPr>
              <a:t>Il Villaggio globale</a:t>
            </a:r>
            <a:endParaRPr sz="3200">
              <a:latin typeface="Verdana"/>
              <a:ea typeface="Verdana"/>
              <a:cs typeface="Verdana"/>
              <a:sym typeface="Verdana"/>
            </a:endParaRPr>
          </a:p>
        </p:txBody>
      </p:sp>
      <p:pic>
        <p:nvPicPr>
          <p:cNvPr id="480" name="Google Shape;480;p36"/>
          <p:cNvPicPr preferRelativeResize="0"/>
          <p:nvPr/>
        </p:nvPicPr>
        <p:blipFill rotWithShape="1">
          <a:blip r:embed="rId3">
            <a:alphaModFix/>
          </a:blip>
          <a:srcRect l="28355" r="27331" b="2"/>
          <a:stretch/>
        </p:blipFill>
        <p:spPr>
          <a:xfrm>
            <a:off x="21" y="10"/>
            <a:ext cx="2563868" cy="3789670"/>
          </a:xfrm>
          <a:prstGeom prst="rect">
            <a:avLst/>
          </a:prstGeom>
          <a:noFill/>
          <a:ln>
            <a:noFill/>
          </a:ln>
        </p:spPr>
      </p:pic>
      <p:sp>
        <p:nvSpPr>
          <p:cNvPr id="481" name="Google Shape;481;p36"/>
          <p:cNvSpPr txBox="1">
            <a:spLocks noGrp="1"/>
          </p:cNvSpPr>
          <p:nvPr>
            <p:ph type="body" idx="1"/>
          </p:nvPr>
        </p:nvSpPr>
        <p:spPr>
          <a:xfrm>
            <a:off x="2641601" y="839480"/>
            <a:ext cx="9225280" cy="41148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lt1"/>
              </a:buClr>
              <a:buSzPts val="2000"/>
              <a:buNone/>
            </a:pPr>
            <a:r>
              <a:rPr lang="it-IT" sz="2000" dirty="0">
                <a:latin typeface="Verdana"/>
                <a:ea typeface="Verdana"/>
                <a:cs typeface="Verdana"/>
                <a:sym typeface="Verdana"/>
              </a:rPr>
              <a:t>L’ultima fase descritta da McLuhan è definita dall’arrivo sulla scena dei media elettrico-elettronici e dal mutamento da essi sospinto; è l’avvento della «Galassia Marconi»:</a:t>
            </a:r>
            <a:endParaRPr sz="2000" dirty="0">
              <a:latin typeface="Verdana"/>
              <a:ea typeface="Verdana"/>
              <a:cs typeface="Verdana"/>
              <a:sym typeface="Verdana"/>
            </a:endParaRPr>
          </a:p>
          <a:p>
            <a:pPr marL="0" lvl="0" indent="0" algn="just" rtl="0">
              <a:lnSpc>
                <a:spcPct val="90000"/>
              </a:lnSpc>
              <a:spcBef>
                <a:spcPts val="1000"/>
              </a:spcBef>
              <a:spcAft>
                <a:spcPts val="0"/>
              </a:spcAft>
              <a:buClr>
                <a:schemeClr val="lt1"/>
              </a:buClr>
              <a:buSzPts val="2000"/>
              <a:buNone/>
            </a:pPr>
            <a:r>
              <a:rPr lang="it-IT" sz="2000" dirty="0">
                <a:latin typeface="Verdana"/>
                <a:ea typeface="Verdana"/>
                <a:cs typeface="Verdana"/>
                <a:sym typeface="Verdana"/>
              </a:rPr>
              <a:t>l’implosione elettrica sta portando nell’Occidente alfabeta una cultura acustica orale e tribale. Non soltanto l’uomo visivo, specialistico e frammentario dell’Occidente deve ora vivere in stretta associazione quotidiana con le antiche culture orali della terra, ma la sua tecnologia elettrica sta cominciando a riportarlo in uno schema tribale e orale con la sua rete senza giunzioni di affinità e di interdipendenze (ivi, pp. 55-56). Si tratta, come noto, della celebre idea di «villaggio globale» che </a:t>
            </a:r>
            <a:endParaRPr sz="2000" dirty="0">
              <a:latin typeface="Verdana"/>
              <a:ea typeface="Verdana"/>
              <a:cs typeface="Verdana"/>
              <a:sym typeface="Verdana"/>
            </a:endParaRPr>
          </a:p>
          <a:p>
            <a:pPr marL="0" lvl="0" indent="0" algn="l" rtl="0">
              <a:lnSpc>
                <a:spcPct val="90000"/>
              </a:lnSpc>
              <a:spcBef>
                <a:spcPts val="1000"/>
              </a:spcBef>
              <a:spcAft>
                <a:spcPts val="0"/>
              </a:spcAft>
              <a:buClr>
                <a:schemeClr val="lt1"/>
              </a:buClr>
              <a:buSzPts val="1000"/>
              <a:buNone/>
            </a:pPr>
            <a:endParaRPr sz="1000" dirty="0"/>
          </a:p>
        </p:txBody>
      </p:sp>
      <p:sp>
        <p:nvSpPr>
          <p:cNvPr id="482" name="Google Shape;482;p36"/>
          <p:cNvSpPr txBox="1"/>
          <p:nvPr/>
        </p:nvSpPr>
        <p:spPr>
          <a:xfrm>
            <a:off x="21" y="3789680"/>
            <a:ext cx="12191979" cy="299052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it-IT" sz="2000" dirty="0">
                <a:solidFill>
                  <a:schemeClr val="lt1"/>
                </a:solidFill>
                <a:latin typeface="Verdana"/>
                <a:ea typeface="Verdana"/>
                <a:cs typeface="Verdana"/>
                <a:sym typeface="Verdana"/>
              </a:rPr>
              <a:t>McLuhan ha proposto nel 1964 per descrivere la condizione dell’uomo moderno; idea ripresa, utilizzata e contestata più volte sino a diventare familiare e capace di indicare con estrema sintesi la realtà contemporanea. È questa una fase di </a:t>
            </a:r>
            <a:r>
              <a:rPr lang="it-IT" sz="2000" dirty="0" err="1">
                <a:solidFill>
                  <a:schemeClr val="lt1"/>
                </a:solidFill>
                <a:latin typeface="Verdana"/>
                <a:ea typeface="Verdana"/>
                <a:cs typeface="Verdana"/>
                <a:sym typeface="Verdana"/>
              </a:rPr>
              <a:t>ri-tribalizzazione</a:t>
            </a:r>
            <a:r>
              <a:rPr lang="it-IT" sz="2000" dirty="0">
                <a:solidFill>
                  <a:schemeClr val="lt1"/>
                </a:solidFill>
                <a:latin typeface="Verdana"/>
                <a:ea typeface="Verdana"/>
                <a:cs typeface="Verdana"/>
                <a:sym typeface="Verdana"/>
              </a:rPr>
              <a:t> e di una nuova oralità esplorata da Walter Ong come «oralità secondaria»:</a:t>
            </a:r>
            <a:endParaRPr sz="2000" dirty="0">
              <a:solidFill>
                <a:schemeClr val="lt1"/>
              </a:solidFill>
              <a:latin typeface="Verdana"/>
              <a:ea typeface="Verdana"/>
              <a:cs typeface="Verdana"/>
              <a:sym typeface="Verdana"/>
            </a:endParaRPr>
          </a:p>
          <a:p>
            <a:pPr marL="0" marR="0" lvl="0" indent="0" algn="just" rtl="0">
              <a:lnSpc>
                <a:spcPct val="90000"/>
              </a:lnSpc>
              <a:spcBef>
                <a:spcPts val="1000"/>
              </a:spcBef>
              <a:spcAft>
                <a:spcPts val="0"/>
              </a:spcAft>
              <a:buNone/>
            </a:pPr>
            <a:r>
              <a:rPr lang="it-IT" sz="2000" dirty="0">
                <a:solidFill>
                  <a:schemeClr val="lt1"/>
                </a:solidFill>
                <a:latin typeface="Verdana"/>
                <a:ea typeface="Verdana"/>
                <a:cs typeface="Verdana"/>
                <a:sym typeface="Verdana"/>
              </a:rPr>
              <a:t>La trasformazione elettronica dell’espressione verbale ha accresciuto quel coin­volgimento della parola nello spazio che ha iniziato con la scrittura, e ha contempo­raneamente creato una nuova cultura, dominata dall’oralità secondaria [...] Questa nuova oralità ha sorprendenti somiglianze con quella più antica per la sua mistica par­tecipatoria, per il senso della comunità, per la concentrazione sul momento presente e persino per l’utilizzazione delle formule (Ong, 1982, trad. </a:t>
            </a:r>
            <a:r>
              <a:rPr lang="it-IT" sz="2000" dirty="0" err="1">
                <a:solidFill>
                  <a:schemeClr val="lt1"/>
                </a:solidFill>
                <a:latin typeface="Verdana"/>
                <a:ea typeface="Verdana"/>
                <a:cs typeface="Verdana"/>
                <a:sym typeface="Verdana"/>
              </a:rPr>
              <a:t>it</a:t>
            </a:r>
            <a:r>
              <a:rPr lang="it-IT" sz="2000" dirty="0">
                <a:solidFill>
                  <a:schemeClr val="lt1"/>
                </a:solidFill>
                <a:latin typeface="Verdana"/>
                <a:ea typeface="Verdana"/>
                <a:cs typeface="Verdana"/>
                <a:sym typeface="Verdana"/>
              </a:rPr>
              <a:t>. 1986, pp. 190-191).</a:t>
            </a:r>
            <a:r>
              <a:rPr lang="it-IT" dirty="0">
                <a:ea typeface="Verdana"/>
              </a:rPr>
              <a:t> </a:t>
            </a:r>
            <a:r>
              <a:rPr lang="it-IT" sz="2000" dirty="0">
                <a:solidFill>
                  <a:schemeClr val="lt1"/>
                </a:solidFill>
                <a:latin typeface="Verdana"/>
                <a:ea typeface="Verdana"/>
                <a:cs typeface="Verdana"/>
                <a:sym typeface="Verdana"/>
              </a:rPr>
              <a:t>Pag. 147 BA, C, G</a:t>
            </a:r>
            <a:endParaRPr sz="2000" dirty="0">
              <a:solidFill>
                <a:schemeClr val="lt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6"/>
        <p:cNvGrpSpPr/>
        <p:nvPr/>
      </p:nvGrpSpPr>
      <p:grpSpPr>
        <a:xfrm>
          <a:off x="0" y="0"/>
          <a:ext cx="0" cy="0"/>
          <a:chOff x="0" y="0"/>
          <a:chExt cx="0" cy="0"/>
        </a:xfrm>
      </p:grpSpPr>
      <p:sp>
        <p:nvSpPr>
          <p:cNvPr id="487" name="Google Shape;487;p37"/>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8" name="Google Shape;488;p37"/>
          <p:cNvPicPr preferRelativeResize="0"/>
          <p:nvPr/>
        </p:nvPicPr>
        <p:blipFill rotWithShape="1">
          <a:blip r:embed="rId3">
            <a:alphaModFix amt="35000"/>
          </a:blip>
          <a:srcRect t="26591" b="14354"/>
          <a:stretch/>
        </p:blipFill>
        <p:spPr>
          <a:xfrm>
            <a:off x="20" y="10"/>
            <a:ext cx="12191980" cy="6857990"/>
          </a:xfrm>
          <a:prstGeom prst="rect">
            <a:avLst/>
          </a:prstGeom>
          <a:noFill/>
          <a:ln>
            <a:noFill/>
          </a:ln>
        </p:spPr>
      </p:pic>
      <p:sp>
        <p:nvSpPr>
          <p:cNvPr id="489" name="Google Shape;48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200"/>
              <a:buFont typeface="Verdana"/>
              <a:buNone/>
            </a:pPr>
            <a:r>
              <a:rPr lang="it-IT" sz="3200">
                <a:solidFill>
                  <a:srgbClr val="FFFFFF"/>
                </a:solidFill>
                <a:latin typeface="Verdana"/>
                <a:ea typeface="Verdana"/>
                <a:cs typeface="Verdana"/>
                <a:sym typeface="Verdana"/>
              </a:rPr>
              <a:t>Medioska</a:t>
            </a:r>
            <a:endParaRPr sz="3200">
              <a:solidFill>
                <a:srgbClr val="FFFFFF"/>
              </a:solidFill>
              <a:latin typeface="Verdana"/>
              <a:ea typeface="Verdana"/>
              <a:cs typeface="Verdana"/>
              <a:sym typeface="Verdana"/>
            </a:endParaRPr>
          </a:p>
        </p:txBody>
      </p:sp>
      <p:sp>
        <p:nvSpPr>
          <p:cNvPr id="490" name="Google Shape;49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50000"/>
              </a:lnSpc>
              <a:spcBef>
                <a:spcPts val="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Ciascun media contiene i precedenti … ogni medium è fatto di altri media</a:t>
            </a:r>
            <a:endParaRPr/>
          </a:p>
          <a:p>
            <a:pPr marL="0" lvl="0" indent="0" algn="just" rtl="0">
              <a:lnSpc>
                <a:spcPct val="150000"/>
              </a:lnSpc>
              <a:spcBef>
                <a:spcPts val="60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«i media, quando agiscono l’uno sull’altro, istituiscono nuovi rapporti, non soltanto tra i nostri sensi, ma </a:t>
            </a:r>
            <a:r>
              <a:rPr lang="it-IT" sz="2600" i="1">
                <a:solidFill>
                  <a:srgbClr val="FFFFFF"/>
                </a:solidFill>
                <a:latin typeface="Verdana"/>
                <a:ea typeface="Verdana"/>
                <a:cs typeface="Verdana"/>
                <a:sym typeface="Verdana"/>
              </a:rPr>
              <a:t>tra di loro</a:t>
            </a:r>
            <a:r>
              <a:rPr lang="it-IT" sz="2600">
                <a:solidFill>
                  <a:srgbClr val="FFFFFF"/>
                </a:solidFill>
                <a:latin typeface="Verdana"/>
                <a:ea typeface="Verdana"/>
                <a:cs typeface="Verdana"/>
                <a:sym typeface="Verdana"/>
              </a:rPr>
              <a:t>» (McLuhan, 1964, trad. it. 1974, p. 59). Un nuovo medium «non è mai un’aggiunta al vecchio e non lascia il vecchio in pace. Non cessa mai di opprimere i media precedenti fin quando non trova per loro forme e posizioni nuove» (ivi, p. 182).</a:t>
            </a:r>
            <a:endParaRPr/>
          </a:p>
          <a:p>
            <a:pPr marL="0" lvl="0" indent="0" algn="just" rtl="0">
              <a:lnSpc>
                <a:spcPct val="150000"/>
              </a:lnSpc>
              <a:spcBef>
                <a:spcPts val="60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Ad ogni innovazione tecnologica il quadro di riferimento culturale  cambia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McLuhan: altri concetti</a:t>
            </a:r>
            <a:endParaRPr/>
          </a:p>
        </p:txBody>
      </p:sp>
      <p:sp>
        <p:nvSpPr>
          <p:cNvPr id="496" name="Google Shape;496;p38"/>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it-IT">
                <a:latin typeface="Verdana"/>
                <a:ea typeface="Verdana"/>
                <a:cs typeface="Verdana"/>
                <a:sym typeface="Verdana"/>
              </a:rPr>
              <a:t>Il mezzo è il messaggio</a:t>
            </a:r>
            <a:endParaRPr/>
          </a:p>
          <a:p>
            <a:pPr marL="228600" lvl="0" indent="-50800" algn="l" rtl="0">
              <a:lnSpc>
                <a:spcPct val="90000"/>
              </a:lnSpc>
              <a:spcBef>
                <a:spcPts val="1000"/>
              </a:spcBef>
              <a:spcAft>
                <a:spcPts val="0"/>
              </a:spcAft>
              <a:buClr>
                <a:schemeClr val="dk1"/>
              </a:buClr>
              <a:buSzPts val="2800"/>
              <a:buFont typeface="Calibri"/>
              <a:buNone/>
            </a:pP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Calibri"/>
              <a:buChar char="₋"/>
            </a:pPr>
            <a:r>
              <a:rPr lang="it-IT">
                <a:latin typeface="Verdana"/>
                <a:ea typeface="Verdana"/>
                <a:cs typeface="Verdana"/>
                <a:sym typeface="Verdana"/>
              </a:rPr>
              <a:t>Mezzi caldi mezzi freddi</a:t>
            </a:r>
            <a:endParaRPr/>
          </a:p>
          <a:p>
            <a:pPr marL="228600" lvl="0" indent="-50800" algn="l" rtl="0">
              <a:lnSpc>
                <a:spcPct val="90000"/>
              </a:lnSpc>
              <a:spcBef>
                <a:spcPts val="1000"/>
              </a:spcBef>
              <a:spcAft>
                <a:spcPts val="0"/>
              </a:spcAft>
              <a:buClr>
                <a:schemeClr val="dk1"/>
              </a:buClr>
              <a:buSzPts val="2800"/>
              <a:buFont typeface="Calibri"/>
              <a:buNone/>
            </a:pPr>
            <a:endParaRPr>
              <a:latin typeface="Verdana"/>
              <a:ea typeface="Verdana"/>
              <a:cs typeface="Verdana"/>
              <a:sym typeface="Verdana"/>
            </a:endParaRPr>
          </a:p>
          <a:p>
            <a:pPr marL="228600" lvl="0" indent="-50800" algn="l" rtl="0">
              <a:lnSpc>
                <a:spcPct val="90000"/>
              </a:lnSpc>
              <a:spcBef>
                <a:spcPts val="1000"/>
              </a:spcBef>
              <a:spcAft>
                <a:spcPts val="0"/>
              </a:spcAft>
              <a:buClr>
                <a:schemeClr val="dk1"/>
              </a:buClr>
              <a:buSzPts val="2800"/>
              <a:buFont typeface="Calibri"/>
              <a:buNone/>
            </a:pPr>
            <a:endParaRPr>
              <a:latin typeface="Verdana"/>
              <a:ea typeface="Verdana"/>
              <a:cs typeface="Verdana"/>
              <a:sym typeface="Verdana"/>
            </a:endParaRPr>
          </a:p>
          <a:p>
            <a:pPr marL="228600" lvl="0" indent="-50800" algn="l" rtl="0">
              <a:lnSpc>
                <a:spcPct val="90000"/>
              </a:lnSpc>
              <a:spcBef>
                <a:spcPts val="1000"/>
              </a:spcBef>
              <a:spcAft>
                <a:spcPts val="0"/>
              </a:spcAft>
              <a:buClr>
                <a:schemeClr val="dk1"/>
              </a:buClr>
              <a:buSzPts val="2800"/>
              <a:buFont typeface="Calibri"/>
              <a:buNone/>
            </a:pPr>
            <a:endParaRPr>
              <a:latin typeface="Verdana"/>
              <a:ea typeface="Verdana"/>
              <a:cs typeface="Verdana"/>
              <a:sym typeface="Verdana"/>
            </a:endParaRPr>
          </a:p>
          <a:p>
            <a:pPr marL="228600" lvl="0" indent="-50800" algn="l" rtl="0">
              <a:lnSpc>
                <a:spcPct val="90000"/>
              </a:lnSpc>
              <a:spcBef>
                <a:spcPts val="1000"/>
              </a:spcBef>
              <a:spcAft>
                <a:spcPts val="0"/>
              </a:spcAft>
              <a:buClr>
                <a:schemeClr val="dk1"/>
              </a:buClr>
              <a:buSzPts val="2800"/>
              <a:buFont typeface="Calibri"/>
              <a:buNone/>
            </a:pPr>
            <a:endParaRPr>
              <a:latin typeface="Verdana"/>
              <a:ea typeface="Verdana"/>
              <a:cs typeface="Verdana"/>
              <a:sym typeface="Verdana"/>
            </a:endParaRPr>
          </a:p>
          <a:p>
            <a:pPr marL="0" lvl="0" indent="0" algn="l" rtl="0">
              <a:lnSpc>
                <a:spcPct val="90000"/>
              </a:lnSpc>
              <a:spcBef>
                <a:spcPts val="1000"/>
              </a:spcBef>
              <a:spcAft>
                <a:spcPts val="0"/>
              </a:spcAft>
              <a:buClr>
                <a:schemeClr val="dk1"/>
              </a:buClr>
              <a:buSzPts val="2800"/>
              <a:buNone/>
            </a:pPr>
            <a:endParaRPr>
              <a:latin typeface="Verdana"/>
              <a:ea typeface="Verdana"/>
              <a:cs typeface="Verdana"/>
              <a:sym typeface="Verdana"/>
            </a:endParaRPr>
          </a:p>
        </p:txBody>
      </p:sp>
      <p:cxnSp>
        <p:nvCxnSpPr>
          <p:cNvPr id="497" name="Google Shape;497;p38"/>
          <p:cNvCxnSpPr/>
          <p:nvPr/>
        </p:nvCxnSpPr>
        <p:spPr>
          <a:xfrm rot="10800000">
            <a:off x="5951538" y="3429001"/>
            <a:ext cx="0" cy="2232025"/>
          </a:xfrm>
          <a:prstGeom prst="straightConnector1">
            <a:avLst/>
          </a:prstGeom>
          <a:noFill/>
          <a:ln w="25400" cap="flat" cmpd="sng">
            <a:solidFill>
              <a:srgbClr val="A6A6A6"/>
            </a:solidFill>
            <a:prstDash val="solid"/>
            <a:round/>
            <a:headEnd type="none" w="med" len="med"/>
            <a:tailEnd type="stealth" w="med" len="med"/>
          </a:ln>
          <a:effectLst>
            <a:outerShdw blurRad="40000" dist="20000" dir="5400000" rotWithShape="0">
              <a:srgbClr val="808080">
                <a:alpha val="37647"/>
              </a:srgbClr>
            </a:outerShdw>
          </a:effectLst>
        </p:spPr>
      </p:cxnSp>
      <p:cxnSp>
        <p:nvCxnSpPr>
          <p:cNvPr id="498" name="Google Shape;498;p38"/>
          <p:cNvCxnSpPr/>
          <p:nvPr/>
        </p:nvCxnSpPr>
        <p:spPr>
          <a:xfrm>
            <a:off x="4656139" y="4508500"/>
            <a:ext cx="2663825" cy="0"/>
          </a:xfrm>
          <a:prstGeom prst="straightConnector1">
            <a:avLst/>
          </a:prstGeom>
          <a:noFill/>
          <a:ln w="25400" cap="flat" cmpd="sng">
            <a:solidFill>
              <a:srgbClr val="A6A6A6"/>
            </a:solidFill>
            <a:prstDash val="solid"/>
            <a:round/>
            <a:headEnd type="none" w="med" len="med"/>
            <a:tailEnd type="stealth" w="med" len="med"/>
          </a:ln>
          <a:effectLst>
            <a:outerShdw blurRad="40000" dist="20000" dir="5400000" rotWithShape="0">
              <a:srgbClr val="808080">
                <a:alpha val="37647"/>
              </a:srgbClr>
            </a:outerShdw>
          </a:effectLst>
        </p:spPr>
      </p:cxnSp>
      <p:sp>
        <p:nvSpPr>
          <p:cNvPr id="499" name="Google Shape;499;p38"/>
          <p:cNvSpPr txBox="1"/>
          <p:nvPr/>
        </p:nvSpPr>
        <p:spPr>
          <a:xfrm>
            <a:off x="6096001" y="3357564"/>
            <a:ext cx="2303463" cy="3381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it-IT" sz="1600">
                <a:solidFill>
                  <a:schemeClr val="dk1"/>
                </a:solidFill>
                <a:latin typeface="Arial"/>
                <a:ea typeface="Arial"/>
                <a:cs typeface="Arial"/>
                <a:sym typeface="Arial"/>
              </a:rPr>
              <a:t>COINVOLGIMENTO</a:t>
            </a:r>
            <a:endParaRPr/>
          </a:p>
        </p:txBody>
      </p:sp>
      <p:sp>
        <p:nvSpPr>
          <p:cNvPr id="500" name="Google Shape;500;p38"/>
          <p:cNvSpPr txBox="1"/>
          <p:nvPr/>
        </p:nvSpPr>
        <p:spPr>
          <a:xfrm>
            <a:off x="6456363" y="4508501"/>
            <a:ext cx="2303462" cy="339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it-IT" sz="1600">
                <a:solidFill>
                  <a:schemeClr val="dk1"/>
                </a:solidFill>
                <a:latin typeface="Arial"/>
                <a:ea typeface="Arial"/>
                <a:cs typeface="Arial"/>
                <a:sym typeface="Arial"/>
              </a:rPr>
              <a:t>DEFINIZIONE</a:t>
            </a:r>
            <a:endParaRPr/>
          </a:p>
        </p:txBody>
      </p:sp>
      <p:cxnSp>
        <p:nvCxnSpPr>
          <p:cNvPr id="501" name="Google Shape;501;p38"/>
          <p:cNvCxnSpPr/>
          <p:nvPr/>
        </p:nvCxnSpPr>
        <p:spPr>
          <a:xfrm>
            <a:off x="4800600" y="3490913"/>
            <a:ext cx="1150938" cy="1008062"/>
          </a:xfrm>
          <a:prstGeom prst="straightConnector1">
            <a:avLst/>
          </a:prstGeom>
          <a:noFill/>
          <a:ln w="19050" cap="flat" cmpd="sng">
            <a:solidFill>
              <a:srgbClr val="92D050"/>
            </a:solidFill>
            <a:prstDash val="solid"/>
            <a:miter lim="800000"/>
            <a:headEnd type="none" w="sm" len="sm"/>
            <a:tailEnd type="none" w="sm" len="sm"/>
          </a:ln>
        </p:spPr>
      </p:cxnSp>
      <p:cxnSp>
        <p:nvCxnSpPr>
          <p:cNvPr id="502" name="Google Shape;502;p38"/>
          <p:cNvCxnSpPr/>
          <p:nvPr/>
        </p:nvCxnSpPr>
        <p:spPr>
          <a:xfrm>
            <a:off x="5951538" y="4508501"/>
            <a:ext cx="1223962" cy="1152525"/>
          </a:xfrm>
          <a:prstGeom prst="straightConnector1">
            <a:avLst/>
          </a:prstGeom>
          <a:noFill/>
          <a:ln w="19050" cap="flat" cmpd="sng">
            <a:solidFill>
              <a:srgbClr val="FF0000"/>
            </a:solidFill>
            <a:prstDash val="solid"/>
            <a:miter lim="800000"/>
            <a:headEnd type="none" w="sm" len="sm"/>
            <a:tailEnd type="none" w="sm" len="sm"/>
          </a:ln>
        </p:spPr>
      </p:cxnSp>
      <p:sp>
        <p:nvSpPr>
          <p:cNvPr id="503" name="Google Shape;503;p38"/>
          <p:cNvSpPr txBox="1"/>
          <p:nvPr/>
        </p:nvSpPr>
        <p:spPr>
          <a:xfrm>
            <a:off x="6672263" y="5589588"/>
            <a:ext cx="1871662"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Arial"/>
              <a:buNone/>
            </a:pPr>
            <a:r>
              <a:rPr lang="it-IT" sz="1800">
                <a:solidFill>
                  <a:srgbClr val="FF0000"/>
                </a:solidFill>
                <a:latin typeface="Arial"/>
                <a:ea typeface="Arial"/>
                <a:cs typeface="Arial"/>
                <a:sym typeface="Arial"/>
              </a:rPr>
              <a:t>MEZZI CALDI (ES RADIO)</a:t>
            </a:r>
            <a:endParaRPr/>
          </a:p>
        </p:txBody>
      </p:sp>
      <p:sp>
        <p:nvSpPr>
          <p:cNvPr id="504" name="Google Shape;504;p38"/>
          <p:cNvSpPr txBox="1"/>
          <p:nvPr/>
        </p:nvSpPr>
        <p:spPr>
          <a:xfrm>
            <a:off x="3287713" y="3500438"/>
            <a:ext cx="1871662"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6699FF"/>
              </a:buClr>
              <a:buSzPts val="1800"/>
              <a:buFont typeface="Arial"/>
              <a:buNone/>
            </a:pPr>
            <a:r>
              <a:rPr lang="it-IT" sz="1800">
                <a:solidFill>
                  <a:srgbClr val="6699FF"/>
                </a:solidFill>
                <a:latin typeface="Arial"/>
                <a:ea typeface="Arial"/>
                <a:cs typeface="Arial"/>
                <a:sym typeface="Arial"/>
              </a:rPr>
              <a:t>MEZZI FREDDI (ES TV)</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title"/>
          </p:nvPr>
        </p:nvSpPr>
        <p:spPr>
          <a:xfrm>
            <a:off x="838200" y="-14586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it-IT" sz="3200" dirty="0">
                <a:latin typeface="Verdana"/>
                <a:ea typeface="Verdana"/>
                <a:cs typeface="Verdana"/>
                <a:sym typeface="Verdana"/>
              </a:rPr>
              <a:t>Raymond Williams</a:t>
            </a:r>
            <a:endParaRPr sz="3200" dirty="0"/>
          </a:p>
        </p:txBody>
      </p:sp>
      <p:sp>
        <p:nvSpPr>
          <p:cNvPr id="510" name="Google Shape;510;p39"/>
          <p:cNvSpPr txBox="1">
            <a:spLocks noGrp="1"/>
          </p:cNvSpPr>
          <p:nvPr>
            <p:ph type="body" idx="1"/>
          </p:nvPr>
        </p:nvSpPr>
        <p:spPr>
          <a:xfrm>
            <a:off x="838200" y="869576"/>
            <a:ext cx="10515600" cy="5789035"/>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ts val="2280"/>
              </a:lnSpc>
              <a:spcBef>
                <a:spcPts val="0"/>
              </a:spcBef>
              <a:spcAft>
                <a:spcPts val="0"/>
              </a:spcAft>
              <a:buClr>
                <a:schemeClr val="dk1"/>
              </a:buClr>
              <a:buSzPct val="100000"/>
              <a:buNone/>
            </a:pPr>
            <a:r>
              <a:rPr lang="it-IT" sz="3600" dirty="0">
                <a:latin typeface="Verdana"/>
                <a:ea typeface="Verdana"/>
                <a:cs typeface="Verdana"/>
                <a:sym typeface="Verdana"/>
              </a:rPr>
              <a:t>I media non possono essere ridotti a cause capaci di determinare in modo astrat­to, in relazione ai sensi che coinvolgono, le configurazioni psicologiche e sociali</a:t>
            </a:r>
            <a:endParaRPr sz="3600" dirty="0"/>
          </a:p>
          <a:p>
            <a:pPr marL="0" lvl="0" indent="0" algn="just" rtl="0">
              <a:lnSpc>
                <a:spcPts val="2280"/>
              </a:lnSpc>
              <a:spcBef>
                <a:spcPts val="0"/>
              </a:spcBef>
              <a:spcAft>
                <a:spcPts val="0"/>
              </a:spcAft>
              <a:buClr>
                <a:srgbClr val="000000"/>
              </a:buClr>
              <a:buSzPct val="100000"/>
              <a:buNone/>
            </a:pPr>
            <a:r>
              <a:rPr lang="it-IT" sz="3600" dirty="0">
                <a:solidFill>
                  <a:srgbClr val="000000"/>
                </a:solidFill>
                <a:latin typeface="Verdana"/>
                <a:ea typeface="Verdana"/>
                <a:cs typeface="Verdana"/>
                <a:sym typeface="Verdana"/>
              </a:rPr>
              <a:t>… generale intenzionalità all’innovazione, intesa come qualcosa che viene ricercato «in relazione a certi scopi e pratiche che si hanno già in mente» (ivi, p. 34) e che viene finanziato da determinati gruppi sociali che hanno specifici interessi in relazione a determinati imperativi culturali. In tal senso l’influenza del pensiero di Gramsci sull’egemonia culturale caratterizza molti degli studio­si della Scuola di Birmingham</a:t>
            </a:r>
            <a:endParaRPr sz="3600" dirty="0"/>
          </a:p>
          <a:p>
            <a:pPr marL="0" lvl="0" indent="0" algn="just" rtl="0">
              <a:lnSpc>
                <a:spcPts val="2280"/>
              </a:lnSpc>
              <a:spcBef>
                <a:spcPts val="0"/>
              </a:spcBef>
              <a:spcAft>
                <a:spcPts val="0"/>
              </a:spcAft>
              <a:buClr>
                <a:srgbClr val="000000"/>
              </a:buClr>
              <a:buSzPct val="100000"/>
              <a:buNone/>
            </a:pPr>
            <a:r>
              <a:rPr lang="it-IT" sz="3600" dirty="0">
                <a:solidFill>
                  <a:srgbClr val="000000"/>
                </a:solidFill>
                <a:latin typeface="Verdana"/>
                <a:ea typeface="Verdana"/>
                <a:cs typeface="Verdana"/>
                <a:sym typeface="Verdana"/>
              </a:rPr>
              <a:t>…</a:t>
            </a:r>
            <a:r>
              <a:rPr lang="it-IT" sz="3600" dirty="0">
                <a:latin typeface="Verdana"/>
                <a:ea typeface="Verdana"/>
                <a:cs typeface="Verdana"/>
                <a:sym typeface="Verdana"/>
              </a:rPr>
              <a:t> la tecno­logia non può essere ridotta alla sola condizione di artefatto ma occorre considerare, nel suo studiarla e interpretarla, anche la dimensione di </a:t>
            </a:r>
            <a:r>
              <a:rPr lang="it-IT" sz="3600" i="1" dirty="0">
                <a:latin typeface="Verdana"/>
                <a:ea typeface="Verdana"/>
                <a:cs typeface="Verdana"/>
                <a:sym typeface="Verdana"/>
              </a:rPr>
              <a:t>logos </a:t>
            </a:r>
            <a:r>
              <a:rPr lang="it-IT" sz="3600" dirty="0">
                <a:latin typeface="Verdana"/>
                <a:ea typeface="Verdana"/>
                <a:cs typeface="Verdana"/>
                <a:sym typeface="Verdana"/>
              </a:rPr>
              <a:t>e quella di </a:t>
            </a:r>
            <a:r>
              <a:rPr lang="it-IT" sz="3600" i="1" dirty="0" err="1">
                <a:latin typeface="Verdana"/>
                <a:ea typeface="Verdana"/>
                <a:cs typeface="Verdana"/>
                <a:sym typeface="Verdana"/>
              </a:rPr>
              <a:t>techne</a:t>
            </a:r>
            <a:r>
              <a:rPr lang="it-IT" sz="3600" dirty="0">
                <a:latin typeface="Verdana"/>
                <a:ea typeface="Verdana"/>
                <a:cs typeface="Verdana"/>
                <a:sym typeface="Verdana"/>
              </a:rPr>
              <a:t>, e quindi: a) il mondo di significati e conoscenze che la circondano e che ne consentano lo sviluppo; b) il complesso di abilità e competenze che ne specificano l’uso.</a:t>
            </a:r>
            <a:endParaRPr sz="3600" dirty="0">
              <a:latin typeface="Verdana"/>
              <a:ea typeface="Verdana"/>
              <a:cs typeface="Verdana"/>
              <a:sym typeface="Verdana"/>
            </a:endParaRPr>
          </a:p>
          <a:p>
            <a:pPr marL="0" lvl="0" indent="0" algn="just" rtl="0">
              <a:lnSpc>
                <a:spcPts val="2280"/>
              </a:lnSpc>
              <a:spcBef>
                <a:spcPts val="0"/>
              </a:spcBef>
              <a:spcAft>
                <a:spcPts val="0"/>
              </a:spcAft>
              <a:buClr>
                <a:schemeClr val="dk1"/>
              </a:buClr>
              <a:buSzPct val="100000"/>
              <a:buNone/>
            </a:pPr>
            <a:r>
              <a:rPr lang="it-IT" sz="3600" dirty="0">
                <a:latin typeface="Verdana"/>
                <a:ea typeface="Verdana"/>
                <a:cs typeface="Verdana"/>
                <a:sym typeface="Verdana"/>
              </a:rPr>
              <a:t>Anche se esistono delle intenzioni iniziali nello sviluppo e dif­fusione di una tecnologia mediale da parte di uno specifico gruppo sociale, queste si scontrano con interessi e bisogni di altri e diversi gruppi sociali che lottano e competono e che ne adattano, modificano o sovvertono gli usi.</a:t>
            </a:r>
            <a:endParaRPr sz="3600" dirty="0">
              <a:solidFill>
                <a:srgbClr val="000000"/>
              </a:solidFill>
              <a:latin typeface="Verdana"/>
              <a:ea typeface="Verdana"/>
              <a:cs typeface="Verdana"/>
              <a:sym typeface="Verdana"/>
            </a:endParaRPr>
          </a:p>
          <a:p>
            <a:pPr marL="0" lvl="0" indent="0" algn="just" rtl="0">
              <a:lnSpc>
                <a:spcPts val="2280"/>
              </a:lnSpc>
              <a:spcBef>
                <a:spcPts val="0"/>
              </a:spcBef>
              <a:spcAft>
                <a:spcPts val="0"/>
              </a:spcAft>
              <a:buClr>
                <a:srgbClr val="000000"/>
              </a:buClr>
              <a:buSzPct val="100000"/>
              <a:buNone/>
            </a:pPr>
            <a:r>
              <a:rPr lang="it-IT" sz="3600" dirty="0">
                <a:solidFill>
                  <a:srgbClr val="000000"/>
                </a:solidFill>
                <a:latin typeface="Verdana"/>
                <a:ea typeface="Verdana"/>
                <a:cs typeface="Verdana"/>
                <a:sym typeface="Verdana"/>
              </a:rPr>
              <a:t>Pag. 150 BA, C, G</a:t>
            </a:r>
            <a:endParaRPr sz="3600" dirty="0">
              <a:solidFill>
                <a:srgbClr val="000000"/>
              </a:solidFill>
              <a:latin typeface="Verdana"/>
              <a:ea typeface="Verdana"/>
              <a:cs typeface="Verdana"/>
              <a:sym typeface="Verdana"/>
            </a:endParaRPr>
          </a:p>
          <a:p>
            <a:pPr marL="228600" lvl="0" indent="-13081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200"/>
              <a:buFont typeface="Verdana"/>
              <a:buNone/>
            </a:pPr>
            <a:r>
              <a:rPr lang="it-IT" sz="3200">
                <a:solidFill>
                  <a:srgbClr val="0070C0"/>
                </a:solidFill>
                <a:latin typeface="Verdana"/>
                <a:ea typeface="Verdana"/>
                <a:cs typeface="Verdana"/>
                <a:sym typeface="Verdana"/>
              </a:rPr>
              <a:t>Principio di congruenza 🡪 Sicurezza 🡪 Credibilità</a:t>
            </a:r>
            <a:endParaRPr sz="3200">
              <a:solidFill>
                <a:srgbClr val="0070C0"/>
              </a:solidFill>
              <a:latin typeface="Verdana"/>
              <a:ea typeface="Verdana"/>
              <a:cs typeface="Verdana"/>
              <a:sym typeface="Verdana"/>
            </a:endParaRPr>
          </a:p>
        </p:txBody>
      </p:sp>
      <p:sp>
        <p:nvSpPr>
          <p:cNvPr id="129" name="Google Shape;129;p4"/>
          <p:cNvSpPr txBox="1"/>
          <p:nvPr/>
        </p:nvSpPr>
        <p:spPr>
          <a:xfrm>
            <a:off x="838200" y="1482409"/>
            <a:ext cx="5954719" cy="214557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2000" b="1">
                <a:solidFill>
                  <a:schemeClr val="dk1"/>
                </a:solidFill>
                <a:latin typeface="Verdana"/>
                <a:ea typeface="Verdana"/>
                <a:cs typeface="Verdana"/>
                <a:sym typeface="Verdana"/>
              </a:rPr>
              <a:t>I SEGNALI DIGITALI</a:t>
            </a:r>
            <a:r>
              <a:rPr lang="it-IT" sz="2000">
                <a:solidFill>
                  <a:schemeClr val="dk1"/>
                </a:solidFill>
                <a:latin typeface="Verdana"/>
                <a:ea typeface="Verdana"/>
                <a:cs typeface="Verdana"/>
                <a:sym typeface="Verdana"/>
              </a:rPr>
              <a:t> conducono ad un significato per una convenzione arbitraria</a:t>
            </a:r>
            <a:endParaRPr/>
          </a:p>
          <a:p>
            <a:pPr marL="0" marR="0" lvl="0" indent="0" algn="just" rtl="0">
              <a:spcBef>
                <a:spcPts val="0"/>
              </a:spcBef>
              <a:spcAft>
                <a:spcPts val="0"/>
              </a:spcAft>
              <a:buNone/>
            </a:pPr>
            <a:r>
              <a:rPr lang="it-IT" sz="2000">
                <a:solidFill>
                  <a:schemeClr val="dk1"/>
                </a:solidFill>
                <a:latin typeface="Verdana"/>
                <a:ea typeface="Verdana"/>
                <a:cs typeface="Verdana"/>
                <a:sym typeface="Verdana"/>
              </a:rPr>
              <a:t>Sono discreti in quanto per aumentare di grandezza, di numero o di qualità lo possono solo per salti stabiliti con altri segnali digitali: casa, grande casa, casa/e, proprio come i numeri reali naturali 1, 2, 3</a:t>
            </a:r>
            <a:endParaRPr/>
          </a:p>
        </p:txBody>
      </p:sp>
      <p:sp>
        <p:nvSpPr>
          <p:cNvPr id="130" name="Google Shape;130;p4"/>
          <p:cNvSpPr txBox="1"/>
          <p:nvPr/>
        </p:nvSpPr>
        <p:spPr>
          <a:xfrm>
            <a:off x="838200" y="4139764"/>
            <a:ext cx="5954719" cy="249746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2000" b="1">
                <a:solidFill>
                  <a:schemeClr val="dk1"/>
                </a:solidFill>
                <a:latin typeface="Verdana"/>
                <a:ea typeface="Verdana"/>
                <a:cs typeface="Verdana"/>
                <a:sym typeface="Verdana"/>
              </a:rPr>
              <a:t>I SEGNALI ANALOGICI</a:t>
            </a:r>
            <a:r>
              <a:rPr lang="it-IT" sz="2000">
                <a:solidFill>
                  <a:schemeClr val="dk1"/>
                </a:solidFill>
                <a:latin typeface="Verdana"/>
                <a:ea typeface="Verdana"/>
                <a:cs typeface="Verdana"/>
                <a:sym typeface="Verdana"/>
              </a:rPr>
              <a:t> conducono ad un significato per un’analogia che presentano con l’oggetto, l’idea dell’oggetto o una sua parte. Sono continui in quanto l’ampiezza delle mani per indicare una grandezza può variare in maniera infinitesimale, così come un tono di voce per indicare rabbia o un sorriso </a:t>
            </a:r>
            <a:endParaRPr/>
          </a:p>
        </p:txBody>
      </p:sp>
      <p:sp>
        <p:nvSpPr>
          <p:cNvPr id="131" name="Google Shape;131;p4"/>
          <p:cNvSpPr txBox="1"/>
          <p:nvPr/>
        </p:nvSpPr>
        <p:spPr>
          <a:xfrm>
            <a:off x="6929718" y="1498777"/>
            <a:ext cx="4217894" cy="214557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a:solidFill>
                  <a:schemeClr val="dk1"/>
                </a:solidFill>
                <a:latin typeface="Verdana"/>
                <a:ea typeface="Verdana"/>
                <a:cs typeface="Verdana"/>
                <a:sym typeface="Verdana"/>
              </a:rPr>
              <a:t>LIVELLO ASTRATTO – CONCETTUALE</a:t>
            </a:r>
            <a:endParaRPr/>
          </a:p>
          <a:p>
            <a:pPr marL="0" marR="0" lvl="0" indent="0" algn="l" rtl="0">
              <a:spcBef>
                <a:spcPts val="0"/>
              </a:spcBef>
              <a:spcAft>
                <a:spcPts val="0"/>
              </a:spcAft>
              <a:buNone/>
            </a:pPr>
            <a:endParaRPr sz="2000" b="1">
              <a:solidFill>
                <a:schemeClr val="dk1"/>
              </a:solidFill>
              <a:latin typeface="Verdana"/>
              <a:ea typeface="Verdana"/>
              <a:cs typeface="Verdana"/>
              <a:sym typeface="Verdana"/>
            </a:endParaRPr>
          </a:p>
          <a:p>
            <a:pPr marL="0" marR="0" lvl="0" indent="0" algn="l" rtl="0">
              <a:spcBef>
                <a:spcPts val="0"/>
              </a:spcBef>
              <a:spcAft>
                <a:spcPts val="0"/>
              </a:spcAft>
              <a:buNone/>
            </a:pPr>
            <a:r>
              <a:rPr lang="it-IT" sz="2000" b="1">
                <a:solidFill>
                  <a:schemeClr val="dk1"/>
                </a:solidFill>
                <a:latin typeface="Verdana"/>
                <a:ea typeface="Verdana"/>
                <a:cs typeface="Verdana"/>
                <a:sym typeface="Verdana"/>
              </a:rPr>
              <a:t>INFORMAZIONI</a:t>
            </a:r>
            <a:endParaRPr/>
          </a:p>
          <a:p>
            <a:pPr marL="0" marR="0" lvl="0" indent="0" algn="l" rtl="0">
              <a:spcBef>
                <a:spcPts val="0"/>
              </a:spcBef>
              <a:spcAft>
                <a:spcPts val="0"/>
              </a:spcAft>
              <a:buNone/>
            </a:pPr>
            <a:endParaRPr sz="2000" b="1">
              <a:solidFill>
                <a:schemeClr val="dk1"/>
              </a:solidFill>
              <a:latin typeface="Verdana"/>
              <a:ea typeface="Verdana"/>
              <a:cs typeface="Verdana"/>
              <a:sym typeface="Verdana"/>
            </a:endParaRPr>
          </a:p>
          <a:p>
            <a:pPr marL="0" marR="0" lvl="0" indent="0" algn="l" rtl="0">
              <a:spcBef>
                <a:spcPts val="0"/>
              </a:spcBef>
              <a:spcAft>
                <a:spcPts val="0"/>
              </a:spcAft>
              <a:buNone/>
            </a:pPr>
            <a:r>
              <a:rPr lang="it-IT" sz="2000" b="1">
                <a:solidFill>
                  <a:schemeClr val="dk1"/>
                </a:solidFill>
                <a:latin typeface="Verdana"/>
                <a:ea typeface="Verdana"/>
                <a:cs typeface="Verdana"/>
                <a:sym typeface="Verdana"/>
              </a:rPr>
              <a:t>PIANO DEL CONTENUTO</a:t>
            </a:r>
            <a:endParaRPr sz="2000">
              <a:solidFill>
                <a:schemeClr val="dk1"/>
              </a:solidFill>
              <a:latin typeface="Verdana"/>
              <a:ea typeface="Verdana"/>
              <a:cs typeface="Verdana"/>
              <a:sym typeface="Verdana"/>
            </a:endParaRPr>
          </a:p>
        </p:txBody>
      </p:sp>
      <p:sp>
        <p:nvSpPr>
          <p:cNvPr id="132" name="Google Shape;132;p4"/>
          <p:cNvSpPr txBox="1"/>
          <p:nvPr/>
        </p:nvSpPr>
        <p:spPr>
          <a:xfrm>
            <a:off x="6929718" y="4146028"/>
            <a:ext cx="4217894" cy="249746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a:solidFill>
                  <a:schemeClr val="dk1"/>
                </a:solidFill>
                <a:latin typeface="Verdana"/>
                <a:ea typeface="Verdana"/>
                <a:cs typeface="Verdana"/>
                <a:sym typeface="Verdana"/>
              </a:rPr>
              <a:t>LIVELLO EMOTIVO – SENSORIALE</a:t>
            </a:r>
            <a:endParaRPr/>
          </a:p>
          <a:p>
            <a:pPr marL="0" marR="0" lvl="0" indent="0" algn="l" rtl="0">
              <a:spcBef>
                <a:spcPts val="0"/>
              </a:spcBef>
              <a:spcAft>
                <a:spcPts val="0"/>
              </a:spcAft>
              <a:buNone/>
            </a:pPr>
            <a:endParaRPr sz="2000" b="1">
              <a:solidFill>
                <a:schemeClr val="dk1"/>
              </a:solidFill>
              <a:latin typeface="Verdana"/>
              <a:ea typeface="Verdana"/>
              <a:cs typeface="Verdana"/>
              <a:sym typeface="Verdana"/>
            </a:endParaRPr>
          </a:p>
          <a:p>
            <a:pPr marL="0" marR="0" lvl="0" indent="0" algn="l" rtl="0">
              <a:spcBef>
                <a:spcPts val="0"/>
              </a:spcBef>
              <a:spcAft>
                <a:spcPts val="0"/>
              </a:spcAft>
              <a:buNone/>
            </a:pPr>
            <a:r>
              <a:rPr lang="it-IT" sz="2000" b="1">
                <a:solidFill>
                  <a:schemeClr val="dk1"/>
                </a:solidFill>
                <a:latin typeface="Verdana"/>
                <a:ea typeface="Verdana"/>
                <a:cs typeface="Verdana"/>
                <a:sym typeface="Verdana"/>
              </a:rPr>
              <a:t>INFORMAZIONI SULLE INFORMAZIONI</a:t>
            </a:r>
            <a:endParaRPr/>
          </a:p>
          <a:p>
            <a:pPr marL="0" marR="0" lvl="0" indent="0" algn="l" rtl="0">
              <a:spcBef>
                <a:spcPts val="0"/>
              </a:spcBef>
              <a:spcAft>
                <a:spcPts val="0"/>
              </a:spcAft>
              <a:buNone/>
            </a:pPr>
            <a:endParaRPr sz="2000" b="1">
              <a:solidFill>
                <a:schemeClr val="dk1"/>
              </a:solidFill>
              <a:latin typeface="Verdana"/>
              <a:ea typeface="Verdana"/>
              <a:cs typeface="Verdana"/>
              <a:sym typeface="Verdana"/>
            </a:endParaRPr>
          </a:p>
          <a:p>
            <a:pPr marL="0" marR="0" lvl="0" indent="0" algn="l" rtl="0">
              <a:spcBef>
                <a:spcPts val="0"/>
              </a:spcBef>
              <a:spcAft>
                <a:spcPts val="0"/>
              </a:spcAft>
              <a:buNone/>
            </a:pPr>
            <a:r>
              <a:rPr lang="it-IT" sz="2000" b="1">
                <a:solidFill>
                  <a:schemeClr val="dk1"/>
                </a:solidFill>
                <a:latin typeface="Verdana"/>
                <a:ea typeface="Verdana"/>
                <a:cs typeface="Verdana"/>
                <a:sym typeface="Verdana"/>
              </a:rPr>
              <a:t>PIANO DELLA RELAZIONE</a:t>
            </a:r>
            <a:endParaRPr/>
          </a:p>
        </p:txBody>
      </p:sp>
      <p:sp>
        <p:nvSpPr>
          <p:cNvPr id="133" name="Google Shape;133;p4"/>
          <p:cNvSpPr txBox="1"/>
          <p:nvPr/>
        </p:nvSpPr>
        <p:spPr>
          <a:xfrm>
            <a:off x="2424953" y="3699209"/>
            <a:ext cx="73420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rgbClr val="0070C0"/>
                </a:solidFill>
                <a:latin typeface="Verdana"/>
                <a:ea typeface="Verdana"/>
                <a:cs typeface="Verdana"/>
                <a:sym typeface="Verdana"/>
              </a:rPr>
              <a:t>CONGRUENZA – UNIVOCITÀ – UN PUNTO DI RIFERIMENTO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Elisabeth Noelle-Neumann</a:t>
            </a:r>
            <a:endParaRPr sz="3600">
              <a:latin typeface="Verdana"/>
              <a:ea typeface="Verdana"/>
              <a:cs typeface="Verdana"/>
              <a:sym typeface="Verdana"/>
            </a:endParaRPr>
          </a:p>
        </p:txBody>
      </p:sp>
      <p:sp>
        <p:nvSpPr>
          <p:cNvPr id="516" name="Google Shape;51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0000"/>
              <a:buNone/>
            </a:pPr>
            <a:r>
              <a:rPr lang="it-IT" dirty="0">
                <a:latin typeface="Verdana"/>
                <a:ea typeface="Verdana"/>
                <a:cs typeface="Verdana"/>
                <a:sym typeface="Verdana"/>
              </a:rPr>
              <a:t>Spirale del silenzio</a:t>
            </a:r>
            <a:endParaRPr dirty="0"/>
          </a:p>
          <a:p>
            <a:pPr marL="514350" lvl="0" indent="-514350" algn="l" rtl="0">
              <a:lnSpc>
                <a:spcPct val="150000"/>
              </a:lnSpc>
              <a:spcBef>
                <a:spcPts val="1000"/>
              </a:spcBef>
              <a:spcAft>
                <a:spcPts val="0"/>
              </a:spcAft>
              <a:buClr>
                <a:schemeClr val="dk1"/>
              </a:buClr>
              <a:buSzPct val="100000"/>
              <a:buAutoNum type="arabicPeriod"/>
            </a:pPr>
            <a:r>
              <a:rPr lang="it-IT" dirty="0">
                <a:latin typeface="Verdana"/>
                <a:ea typeface="Verdana"/>
                <a:cs typeface="Verdana"/>
                <a:sym typeface="Verdana"/>
              </a:rPr>
              <a:t>"percezione statistica» di cosa è più popolare e di cosa meno</a:t>
            </a:r>
            <a:endParaRPr dirty="0"/>
          </a:p>
          <a:p>
            <a:pPr marL="514350" lvl="0" indent="-514350" algn="l" rtl="0">
              <a:lnSpc>
                <a:spcPct val="150000"/>
              </a:lnSpc>
              <a:spcBef>
                <a:spcPts val="1000"/>
              </a:spcBef>
              <a:spcAft>
                <a:spcPts val="0"/>
              </a:spcAft>
              <a:buClr>
                <a:schemeClr val="dk1"/>
              </a:buClr>
              <a:buSzPct val="100000"/>
              <a:buAutoNum type="arabicPeriod"/>
            </a:pPr>
            <a:r>
              <a:rPr lang="it-IT" dirty="0">
                <a:latin typeface="Verdana"/>
                <a:ea typeface="Verdana"/>
                <a:cs typeface="Verdana"/>
                <a:sym typeface="Verdana"/>
              </a:rPr>
              <a:t>Comunicazione avviene sulla base di questa percezione</a:t>
            </a:r>
            <a:endParaRPr dirty="0"/>
          </a:p>
          <a:p>
            <a:pPr marL="514350" lvl="0" indent="-514350" algn="l" rtl="0">
              <a:lnSpc>
                <a:spcPct val="150000"/>
              </a:lnSpc>
              <a:spcBef>
                <a:spcPts val="1000"/>
              </a:spcBef>
              <a:spcAft>
                <a:spcPts val="0"/>
              </a:spcAft>
              <a:buClr>
                <a:schemeClr val="dk1"/>
              </a:buClr>
              <a:buSzPct val="100000"/>
              <a:buAutoNum type="arabicPeriod"/>
            </a:pPr>
            <a:r>
              <a:rPr lang="it-IT" dirty="0">
                <a:latin typeface="Verdana"/>
                <a:ea typeface="Verdana"/>
                <a:cs typeface="Verdana"/>
                <a:sym typeface="Verdana"/>
              </a:rPr>
              <a:t>Questo è amplificato nei periodi di crisi</a:t>
            </a:r>
            <a:endParaRPr dirty="0"/>
          </a:p>
          <a:p>
            <a:pPr marL="514350" lvl="0" indent="-514350" algn="l" rtl="0">
              <a:lnSpc>
                <a:spcPct val="150000"/>
              </a:lnSpc>
              <a:spcBef>
                <a:spcPts val="1000"/>
              </a:spcBef>
              <a:spcAft>
                <a:spcPts val="0"/>
              </a:spcAft>
              <a:buClr>
                <a:schemeClr val="dk1"/>
              </a:buClr>
              <a:buSzPct val="100000"/>
              <a:buAutoNum type="arabicPeriod"/>
            </a:pPr>
            <a:r>
              <a:rPr lang="it-IT" dirty="0">
                <a:latin typeface="Verdana"/>
                <a:ea typeface="Verdana"/>
                <a:cs typeface="Verdana"/>
                <a:sym typeface="Verdana"/>
              </a:rPr>
              <a:t>Ciò’ che è impopolare lo diventa sempre di più fino a scomparire dalla comunicazione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1" descr="Immagine che contiene testo, mappa&#10;&#10;Descrizione generata automaticamente"/>
          <p:cNvPicPr preferRelativeResize="0"/>
          <p:nvPr/>
        </p:nvPicPr>
        <p:blipFill rotWithShape="1">
          <a:blip r:embed="rId3">
            <a:alphaModFix/>
          </a:blip>
          <a:srcRect/>
          <a:stretch/>
        </p:blipFill>
        <p:spPr>
          <a:xfrm>
            <a:off x="1884460" y="520393"/>
            <a:ext cx="8021099" cy="602893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Joshua Meyrowitz</a:t>
            </a:r>
            <a:endParaRPr sz="3600">
              <a:latin typeface="Verdana"/>
              <a:ea typeface="Verdana"/>
              <a:cs typeface="Verdana"/>
              <a:sym typeface="Verdana"/>
            </a:endParaRPr>
          </a:p>
        </p:txBody>
      </p:sp>
      <p:sp>
        <p:nvSpPr>
          <p:cNvPr id="527" name="Google Shape;52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20000"/>
              </a:lnSpc>
              <a:spcBef>
                <a:spcPts val="0"/>
              </a:spcBef>
              <a:spcAft>
                <a:spcPts val="0"/>
              </a:spcAft>
              <a:buClr>
                <a:schemeClr val="dk1"/>
              </a:buClr>
              <a:buSzPts val="2400"/>
              <a:buFont typeface="Arial"/>
              <a:buNone/>
            </a:pPr>
            <a:r>
              <a:rPr lang="it-IT" sz="2400" b="1">
                <a:latin typeface="Verdana"/>
                <a:ea typeface="Verdana"/>
                <a:cs typeface="Verdana"/>
                <a:sym typeface="Verdana"/>
              </a:rPr>
              <a:t>No Sense of Place (Oltre il senso del luogo)</a:t>
            </a:r>
            <a:endParaRPr/>
          </a:p>
          <a:p>
            <a:pPr marL="0" lvl="0" indent="0" algn="l" rtl="0">
              <a:lnSpc>
                <a:spcPct val="120000"/>
              </a:lnSpc>
              <a:spcBef>
                <a:spcPts val="1000"/>
              </a:spcBef>
              <a:spcAft>
                <a:spcPts val="0"/>
              </a:spcAft>
              <a:buClr>
                <a:schemeClr val="dk1"/>
              </a:buClr>
              <a:buSzPts val="2400"/>
              <a:buNone/>
            </a:pPr>
            <a:endParaRPr sz="2400">
              <a:latin typeface="Verdana"/>
              <a:ea typeface="Verdana"/>
              <a:cs typeface="Verdana"/>
              <a:sym typeface="Verdana"/>
            </a:endParaRPr>
          </a:p>
          <a:p>
            <a:pPr marL="228600" lvl="0" indent="-228600" algn="l"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La pervasività dei media oltre barriere fisiche ed istituzionali ha di fatto ridotto le distanze di:</a:t>
            </a:r>
            <a:endParaRPr/>
          </a:p>
          <a:p>
            <a:pPr marL="228600" lvl="0" indent="-228600" algn="l" rtl="0">
              <a:lnSpc>
                <a:spcPct val="120000"/>
              </a:lnSpc>
              <a:spcBef>
                <a:spcPts val="1000"/>
              </a:spcBef>
              <a:spcAft>
                <a:spcPts val="0"/>
              </a:spcAft>
              <a:buClr>
                <a:schemeClr val="dk1"/>
              </a:buClr>
              <a:buSzPts val="2400"/>
              <a:buFont typeface="Arial"/>
              <a:buNone/>
            </a:pPr>
            <a:endParaRPr sz="2400">
              <a:latin typeface="Verdana"/>
              <a:ea typeface="Verdana"/>
              <a:cs typeface="Verdana"/>
              <a:sym typeface="Verdana"/>
            </a:endParaRPr>
          </a:p>
          <a:p>
            <a:pPr marL="228600" lvl="0" indent="-228600" algn="l" rtl="0">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potere (tra leader politici ed elettori)</a:t>
            </a:r>
            <a:endParaRPr/>
          </a:p>
          <a:p>
            <a:pPr marL="228600" lvl="0" indent="-228600" algn="l" rtl="0">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ruolo (tra genitori e figli)</a:t>
            </a:r>
            <a:endParaRPr/>
          </a:p>
          <a:p>
            <a:pPr marL="228600" lvl="0" indent="-228600" algn="l" rtl="0">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di genere (tra uomini e donne)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Soltanto i Social Network sono rivoluzionari?</a:t>
            </a:r>
            <a:endParaRPr/>
          </a:p>
        </p:txBody>
      </p:sp>
      <p:sp>
        <p:nvSpPr>
          <p:cNvPr id="533" name="Google Shape;533;p43"/>
          <p:cNvSpPr txBox="1">
            <a:spLocks noGrp="1"/>
          </p:cNvSpPr>
          <p:nvPr>
            <p:ph type="body" idx="1"/>
          </p:nvPr>
        </p:nvSpPr>
        <p:spPr>
          <a:xfrm>
            <a:off x="838200" y="1460500"/>
            <a:ext cx="10515600" cy="520700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20000"/>
              </a:lnSpc>
              <a:spcBef>
                <a:spcPts val="0"/>
              </a:spcBef>
              <a:spcAft>
                <a:spcPts val="0"/>
              </a:spcAft>
              <a:buClr>
                <a:schemeClr val="dk1"/>
              </a:buClr>
              <a:buSzPts val="1800"/>
              <a:buFont typeface="Arial"/>
              <a:buNone/>
            </a:pPr>
            <a:r>
              <a:rPr lang="it-IT" sz="1800" dirty="0"/>
              <a:t>	</a:t>
            </a:r>
            <a:r>
              <a:rPr lang="it-IT" sz="1800" dirty="0" err="1">
                <a:latin typeface="Verdana"/>
                <a:ea typeface="Verdana"/>
                <a:cs typeface="Verdana"/>
                <a:sym typeface="Verdana"/>
              </a:rPr>
              <a:t>Jeoshua</a:t>
            </a:r>
            <a:r>
              <a:rPr lang="it-IT" sz="1800" dirty="0">
                <a:latin typeface="Verdana"/>
                <a:ea typeface="Verdana"/>
                <a:cs typeface="Verdana"/>
                <a:sym typeface="Verdana"/>
              </a:rPr>
              <a:t> </a:t>
            </a:r>
            <a:r>
              <a:rPr lang="it-IT" sz="1800" dirty="0" err="1">
                <a:latin typeface="Verdana"/>
                <a:ea typeface="Verdana"/>
                <a:cs typeface="Verdana"/>
                <a:sym typeface="Verdana"/>
              </a:rPr>
              <a:t>Meyrowitz</a:t>
            </a:r>
            <a:r>
              <a:rPr lang="it-IT" sz="1800" dirty="0">
                <a:latin typeface="Verdana"/>
                <a:ea typeface="Verdana"/>
                <a:cs typeface="Verdana"/>
                <a:sym typeface="Verdana"/>
              </a:rPr>
              <a:t> [1993] aveva descritto il superamento di barriere gerarchiche attraverso i media di massa che mostravano la sfera privata, il retroscena </a:t>
            </a:r>
            <a:r>
              <a:rPr lang="it-IT" sz="1800" dirty="0" err="1">
                <a:latin typeface="Verdana"/>
                <a:ea typeface="Verdana"/>
                <a:cs typeface="Verdana"/>
                <a:sym typeface="Verdana"/>
              </a:rPr>
              <a:t>goffmaniano</a:t>
            </a:r>
            <a:r>
              <a:rPr lang="it-IT" sz="1800" dirty="0">
                <a:latin typeface="Verdana"/>
                <a:ea typeface="Verdana"/>
                <a:cs typeface="Verdana"/>
                <a:sym typeface="Verdana"/>
              </a:rPr>
              <a:t>. L’intrusività dei media elettronici, sia come occhio che vede lontano ed oltre i muri che come possibilità di far arrivare i messaggi ovunque ha:</a:t>
            </a:r>
            <a:br>
              <a:rPr lang="it-IT" sz="1800" dirty="0">
                <a:latin typeface="Verdana"/>
                <a:ea typeface="Verdana"/>
                <a:cs typeface="Verdana"/>
                <a:sym typeface="Verdana"/>
              </a:rPr>
            </a:br>
            <a:r>
              <a:rPr lang="it-IT" sz="1800" dirty="0">
                <a:latin typeface="Verdana"/>
                <a:ea typeface="Verdana"/>
                <a:cs typeface="Verdana"/>
                <a:sym typeface="Verdana"/>
              </a:rPr>
              <a:t>- spogliato di carisma i leader politici smascherando i loro complotti e le loro bassezze umane, come nel caso di Nixon;</a:t>
            </a:r>
            <a:endParaRPr dirty="0"/>
          </a:p>
          <a:p>
            <a:pPr marL="228600" lvl="0" indent="-228600" algn="just" rtl="0">
              <a:lnSpc>
                <a:spcPct val="120000"/>
              </a:lnSpc>
              <a:spcBef>
                <a:spcPts val="1000"/>
              </a:spcBef>
              <a:spcAft>
                <a:spcPts val="0"/>
              </a:spcAft>
              <a:buClr>
                <a:schemeClr val="dk1"/>
              </a:buClr>
              <a:buSzPts val="1800"/>
              <a:buFont typeface="Arial"/>
              <a:buNone/>
            </a:pPr>
            <a:r>
              <a:rPr lang="it-IT" sz="1800" dirty="0">
                <a:latin typeface="Verdana"/>
                <a:ea typeface="Verdana"/>
                <a:cs typeface="Verdana"/>
                <a:sym typeface="Verdana"/>
              </a:rPr>
              <a:t>	- minato l’autorevolezza genitoriale rappresentando in molte sitcom gli adulti come eterni ragazzi;</a:t>
            </a:r>
            <a:endParaRPr dirty="0"/>
          </a:p>
          <a:p>
            <a:pPr marL="228600" lvl="0" indent="-228600" algn="just" rtl="0">
              <a:lnSpc>
                <a:spcPct val="120000"/>
              </a:lnSpc>
              <a:spcBef>
                <a:spcPts val="1000"/>
              </a:spcBef>
              <a:spcAft>
                <a:spcPts val="0"/>
              </a:spcAft>
              <a:buClr>
                <a:schemeClr val="dk1"/>
              </a:buClr>
              <a:buSzPts val="1800"/>
              <a:buFont typeface="Arial"/>
              <a:buNone/>
            </a:pPr>
            <a:r>
              <a:rPr lang="it-IT" sz="1800" dirty="0">
                <a:latin typeface="Verdana"/>
                <a:ea typeface="Verdana"/>
                <a:cs typeface="Verdana"/>
                <a:sym typeface="Verdana"/>
              </a:rPr>
              <a:t>	- svelato misteri legati alle differenze di genere ed al mondo della sessualità più esplicita rendendo facilmente accessibili tanto i testi scientifici sull’argomento sesso quanto quelli pornografici ;</a:t>
            </a:r>
            <a:endParaRPr dirty="0"/>
          </a:p>
          <a:p>
            <a:pPr marL="228600" lvl="0" indent="-228600" algn="just" rtl="0">
              <a:lnSpc>
                <a:spcPct val="120000"/>
              </a:lnSpc>
              <a:spcBef>
                <a:spcPts val="1000"/>
              </a:spcBef>
              <a:spcAft>
                <a:spcPts val="0"/>
              </a:spcAft>
              <a:buClr>
                <a:schemeClr val="dk1"/>
              </a:buClr>
              <a:buSzPts val="1800"/>
              <a:buFont typeface="Arial"/>
              <a:buNone/>
            </a:pPr>
            <a:r>
              <a:rPr lang="it-IT" sz="1800" dirty="0">
                <a:latin typeface="Verdana"/>
                <a:ea typeface="Verdana"/>
                <a:cs typeface="Verdana"/>
                <a:sym typeface="Verdana"/>
              </a:rPr>
              <a:t>	- diffuso discorsi politici in contesti prima impensabili come quelli riprodotti nel regno di Persia di un ayatollah rivoluzionario di nome Khomeini</a:t>
            </a:r>
            <a:endParaRPr dirty="0"/>
          </a:p>
          <a:p>
            <a:pPr marL="228600" lvl="0" indent="-228600" algn="just" rtl="0">
              <a:lnSpc>
                <a:spcPct val="120000"/>
              </a:lnSpc>
              <a:spcBef>
                <a:spcPts val="1000"/>
              </a:spcBef>
              <a:spcAft>
                <a:spcPts val="0"/>
              </a:spcAft>
              <a:buClr>
                <a:schemeClr val="dk1"/>
              </a:buClr>
              <a:buSzPts val="1800"/>
              <a:buFont typeface="Arial"/>
              <a:buNone/>
            </a:pPr>
            <a:r>
              <a:rPr lang="it-IT" sz="1800" dirty="0">
                <a:latin typeface="Verdana"/>
                <a:ea typeface="Verdana"/>
                <a:cs typeface="Verdana"/>
                <a:sym typeface="Verdana"/>
              </a:rPr>
              <a:t>	- Si è così contribuito in maniera decisiva ad un clima culturale adatto ad innescare contestazioni in ambito politico, generazionale, scolastico e di genere</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Derrick De Kerckhove</a:t>
            </a:r>
            <a:endParaRPr sz="3600">
              <a:latin typeface="Verdana"/>
              <a:ea typeface="Verdana"/>
              <a:cs typeface="Verdana"/>
              <a:sym typeface="Verdana"/>
            </a:endParaRPr>
          </a:p>
        </p:txBody>
      </p:sp>
      <p:sp>
        <p:nvSpPr>
          <p:cNvPr id="539" name="Google Shape;53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2000"/>
              <a:buFont typeface="Calibri"/>
              <a:buChar char="₋"/>
            </a:pPr>
            <a:r>
              <a:rPr lang="it-IT" sz="2000">
                <a:latin typeface="Verdana"/>
                <a:ea typeface="Verdana"/>
                <a:cs typeface="Verdana"/>
                <a:sym typeface="Verdana"/>
              </a:rPr>
              <a:t>psico-tecnologie: tecnologie protesi mentali alla nostra formazione psichica, ed anche protesi dei nostri sensi </a:t>
            </a:r>
            <a:endParaRPr/>
          </a:p>
          <a:p>
            <a:pPr marL="228600" lvl="0" indent="-228600" algn="just" rtl="0">
              <a:lnSpc>
                <a:spcPct val="120000"/>
              </a:lnSpc>
              <a:spcBef>
                <a:spcPts val="1000"/>
              </a:spcBef>
              <a:spcAft>
                <a:spcPts val="0"/>
              </a:spcAft>
              <a:buClr>
                <a:schemeClr val="dk1"/>
              </a:buClr>
              <a:buSzPts val="2000"/>
              <a:buFont typeface="Calibri"/>
              <a:buChar char="₋"/>
            </a:pPr>
            <a:r>
              <a:rPr lang="it-IT" sz="2000">
                <a:latin typeface="Verdana"/>
                <a:ea typeface="Verdana"/>
                <a:cs typeface="Verdana"/>
                <a:sym typeface="Verdana"/>
              </a:rPr>
              <a:t>tecno-psicologie: la risultante di queste sul modo di essere del nostro pensiero</a:t>
            </a:r>
            <a:endParaRPr/>
          </a:p>
          <a:p>
            <a:pPr marL="228600" lvl="0" indent="-228600" algn="just" rtl="0">
              <a:lnSpc>
                <a:spcPct val="120000"/>
              </a:lnSpc>
              <a:spcBef>
                <a:spcPts val="1000"/>
              </a:spcBef>
              <a:spcAft>
                <a:spcPts val="0"/>
              </a:spcAft>
              <a:buClr>
                <a:schemeClr val="dk1"/>
              </a:buClr>
              <a:buSzPts val="2000"/>
              <a:buFont typeface="Arial"/>
              <a:buNone/>
            </a:pPr>
            <a:r>
              <a:rPr lang="it-IT" sz="2000">
                <a:latin typeface="Verdana"/>
                <a:ea typeface="Verdana"/>
                <a:cs typeface="Verdana"/>
                <a:sym typeface="Verdana"/>
              </a:rPr>
              <a:t>	Più attuali considerazioni [Longo 2003] ed esperienze reali conducono il discorso in direzione dell’inserzione all’interno del nostro corpo di estensioni di tecnologie telematiche:</a:t>
            </a:r>
            <a:endParaRPr/>
          </a:p>
          <a:p>
            <a:pPr marL="228600" lvl="0" indent="-228600" algn="just" rtl="0">
              <a:lnSpc>
                <a:spcPct val="120000"/>
              </a:lnSpc>
              <a:spcBef>
                <a:spcPts val="1000"/>
              </a:spcBef>
              <a:spcAft>
                <a:spcPts val="0"/>
              </a:spcAft>
              <a:buClr>
                <a:schemeClr val="dk1"/>
              </a:buClr>
              <a:buSzPts val="2000"/>
              <a:buFont typeface="Arial"/>
              <a:buNone/>
            </a:pPr>
            <a:r>
              <a:rPr lang="it-IT" sz="2000" i="1">
                <a:latin typeface="Verdana"/>
                <a:ea typeface="Verdana"/>
                <a:cs typeface="Verdana"/>
                <a:sym typeface="Verdana"/>
              </a:rPr>
              <a:t>	Il professor Kevin Warwick l’ha agganciata alle fibre nervose di un braccio Scienziato inglese: microchip nel corpo per collegare una persona al computer</a:t>
            </a:r>
            <a:r>
              <a:rPr lang="it-IT" sz="2000">
                <a:latin typeface="Verdana"/>
                <a:ea typeface="Verdana"/>
                <a:cs typeface="Verdana"/>
                <a:sym typeface="Verdana"/>
              </a:rPr>
              <a:t> «Uno degli obiettivi è far provare a un individuo sensazioni vissute da altri» Per conoscere gli studi e gli esperimenti: www.kevinwarwick.com/</a:t>
            </a:r>
            <a:endParaRPr/>
          </a:p>
          <a:p>
            <a:pPr marL="228600" lvl="0" indent="-228600" algn="l" rtl="0">
              <a:lnSpc>
                <a:spcPct val="90000"/>
              </a:lnSpc>
              <a:spcBef>
                <a:spcPts val="1000"/>
              </a:spcBef>
              <a:spcAft>
                <a:spcPts val="0"/>
              </a:spcAft>
              <a:buClr>
                <a:schemeClr val="dk1"/>
              </a:buClr>
              <a:buSzPts val="2800"/>
              <a:buFont typeface="Arial"/>
              <a:buNone/>
            </a:pPr>
            <a:endParaRPr/>
          </a:p>
          <a:p>
            <a:pPr marL="22860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Sherry Turkle</a:t>
            </a:r>
            <a:endParaRPr sz="3600">
              <a:latin typeface="Verdana"/>
              <a:ea typeface="Verdana"/>
              <a:cs typeface="Verdana"/>
              <a:sym typeface="Verdana"/>
            </a:endParaRPr>
          </a:p>
        </p:txBody>
      </p:sp>
      <p:sp>
        <p:nvSpPr>
          <p:cNvPr id="545" name="Google Shape;54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40000"/>
              </a:lnSpc>
              <a:spcBef>
                <a:spcPts val="0"/>
              </a:spcBef>
              <a:spcAft>
                <a:spcPts val="0"/>
              </a:spcAft>
              <a:buClr>
                <a:schemeClr val="dk1"/>
              </a:buClr>
              <a:buSzPct val="100000"/>
              <a:buFont typeface="Verdana"/>
              <a:buChar char="-"/>
            </a:pPr>
            <a:r>
              <a:rPr lang="it-IT" sz="2200">
                <a:latin typeface="Verdana"/>
                <a:ea typeface="Verdana"/>
                <a:cs typeface="Verdana"/>
                <a:sym typeface="Verdana"/>
              </a:rPr>
              <a:t>The Second Self: Computers and the Human Spirit (1984): Il computer come parte della vita personale e psicologica quotidiana. Nuova lente sul mondo, su noi stessi, sulle relazioni con gli altri fino a definire il modo in cui pensiamo e agiamo</a:t>
            </a:r>
            <a:endParaRPr/>
          </a:p>
          <a:p>
            <a:pPr marL="228600" lvl="0" indent="-228600" algn="just" rtl="0">
              <a:lnSpc>
                <a:spcPct val="140000"/>
              </a:lnSpc>
              <a:spcBef>
                <a:spcPts val="1000"/>
              </a:spcBef>
              <a:spcAft>
                <a:spcPts val="0"/>
              </a:spcAft>
              <a:buClr>
                <a:schemeClr val="dk1"/>
              </a:buClr>
              <a:buSzPct val="100000"/>
              <a:buFont typeface="Verdana"/>
              <a:buChar char="-"/>
            </a:pPr>
            <a:r>
              <a:rPr lang="it-IT" sz="2200">
                <a:latin typeface="Verdana"/>
                <a:ea typeface="Verdana"/>
                <a:cs typeface="Verdana"/>
                <a:sym typeface="Verdana"/>
              </a:rPr>
              <a:t>Life on the Screen: Identity in the Age of the Internet (1995): la possibilità di essere diversi e/o noi stessi dietro la macchina, psicologicamente ed eticamente non preparati</a:t>
            </a:r>
            <a:endParaRPr/>
          </a:p>
          <a:p>
            <a:pPr marL="228600" lvl="0" indent="-228600" algn="just" rtl="0">
              <a:lnSpc>
                <a:spcPct val="140000"/>
              </a:lnSpc>
              <a:spcBef>
                <a:spcPts val="1000"/>
              </a:spcBef>
              <a:spcAft>
                <a:spcPts val="0"/>
              </a:spcAft>
              <a:buClr>
                <a:schemeClr val="dk1"/>
              </a:buClr>
              <a:buSzPct val="100000"/>
              <a:buFont typeface="Verdana"/>
              <a:buChar char="-"/>
            </a:pPr>
            <a:r>
              <a:rPr lang="it-IT" sz="2200">
                <a:latin typeface="Verdana"/>
                <a:ea typeface="Verdana"/>
                <a:cs typeface="Verdana"/>
                <a:sym typeface="Verdana"/>
              </a:rPr>
              <a:t>Alone Together, Basic Books (2011): interazione con la macchina erode quella con altri umani; eterodirezione continua verso i segnali della macchina e le comunicazioni attraverso le macchine che azzerano la presenza reale, l’attenzione e la capacità di silenzio e riflessione; sempre più esibizione di intimità, azzeramento privacy; mancata socializzazione alle emozioni in presenza</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Le ricerche su, all’interno e intorno ai media</a:t>
            </a:r>
            <a:endParaRPr/>
          </a:p>
        </p:txBody>
      </p:sp>
      <p:sp>
        <p:nvSpPr>
          <p:cNvPr id="551" name="Google Shape;551;p46"/>
          <p:cNvSpPr txBox="1">
            <a:spLocks noGrp="1"/>
          </p:cNvSpPr>
          <p:nvPr>
            <p:ph type="body" idx="1"/>
          </p:nvPr>
        </p:nvSpPr>
        <p:spPr>
          <a:xfrm>
            <a:off x="838200" y="1549400"/>
            <a:ext cx="10515600" cy="494347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analisi del contenuto dei messaggi</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effetto dei media (sugli individui e sulla società)</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usi, gratificazioni e funzioni</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pratiche culturali ed interpretazioni dei messaggi</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fruizione dei media nei contesti di vita quotidiana</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composizione del pubblico</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Web sentiment analysis </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Network analysis</a:t>
            </a:r>
            <a:endParaRPr sz="2400">
              <a:latin typeface="Verdana"/>
              <a:ea typeface="Verdana"/>
              <a:cs typeface="Verdana"/>
              <a:sym typeface="Verdana"/>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Netnografia</a:t>
            </a:r>
            <a:endParaRPr sz="2400">
              <a:latin typeface="Verdana"/>
              <a:ea typeface="Verdana"/>
              <a:cs typeface="Verdana"/>
              <a:sym typeface="Verdana"/>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I nuovi media</a:t>
            </a:r>
            <a:endParaRPr/>
          </a:p>
        </p:txBody>
      </p:sp>
      <p:sp>
        <p:nvSpPr>
          <p:cNvPr id="557" name="Google Shape;557;p47"/>
          <p:cNvSpPr txBox="1">
            <a:spLocks noGrp="1"/>
          </p:cNvSpPr>
          <p:nvPr>
            <p:ph type="body" idx="1"/>
          </p:nvPr>
        </p:nvSpPr>
        <p:spPr>
          <a:xfrm>
            <a:off x="838200" y="1435100"/>
            <a:ext cx="10515600" cy="474186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estensioni, protesi</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realtà virtuale</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uso collettivo, intelligenza collettiva [Levy 1996]</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connettivo [De Kerkove 2000]</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partecipativo [Monaci, Scifo 2009]</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pragmatico</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organizzativo [Rivoltella 2003]</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realtà aumentata</a:t>
            </a:r>
            <a:endParaRPr/>
          </a:p>
          <a:p>
            <a:pPr marL="228600" lvl="0" indent="-228600" algn="just" rtl="0">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metaverso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Rete</a:t>
            </a:r>
            <a:endParaRPr/>
          </a:p>
        </p:txBody>
      </p:sp>
      <p:sp>
        <p:nvSpPr>
          <p:cNvPr id="563" name="Google Shape;56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Arial"/>
              <a:buNone/>
            </a:pPr>
            <a:r>
              <a:rPr lang="it-IT"/>
              <a:t>	</a:t>
            </a:r>
            <a:r>
              <a:rPr lang="it-IT" sz="2400">
                <a:latin typeface="Verdana"/>
                <a:ea typeface="Verdana"/>
                <a:cs typeface="Verdana"/>
                <a:sym typeface="Verdana"/>
              </a:rPr>
              <a:t>Interconnessa a dispositivi dotati di display sempre più</a:t>
            </a:r>
            <a:endParaRPr/>
          </a:p>
          <a:p>
            <a:pPr marL="228600" lvl="0" indent="-228600" algn="just" rtl="0">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leggeri e</a:t>
            </a:r>
            <a:endParaRPr/>
          </a:p>
          <a:p>
            <a:pPr marL="228600" lvl="0" indent="-228600" algn="just" rtl="0">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trasportabili,</a:t>
            </a:r>
            <a:endParaRPr/>
          </a:p>
          <a:p>
            <a:pPr marL="228600" lvl="0" indent="-228600" algn="just" rtl="0">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supportabili - per convergenza digitale - gli stessi formati </a:t>
            </a:r>
            <a:endParaRPr/>
          </a:p>
          <a:p>
            <a:pPr marL="228600" lvl="0" indent="-228600" algn="just" rtl="0">
              <a:lnSpc>
                <a:spcPct val="90000"/>
              </a:lnSpc>
              <a:spcBef>
                <a:spcPts val="1000"/>
              </a:spcBef>
              <a:spcAft>
                <a:spcPts val="0"/>
              </a:spcAft>
              <a:buClr>
                <a:schemeClr val="dk1"/>
              </a:buClr>
              <a:buSzPts val="2400"/>
              <a:buFont typeface="Arial"/>
              <a:buNone/>
            </a:pPr>
            <a:endParaRPr sz="2400">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ts val="2400"/>
              <a:buFont typeface="Arial"/>
              <a:buNone/>
            </a:pPr>
            <a:endParaRPr sz="2400">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ts val="2400"/>
              <a:buFont typeface="Arial"/>
              <a:buNone/>
            </a:pPr>
            <a:endParaRPr sz="2400">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ts val="2400"/>
              <a:buFont typeface="Arial"/>
              <a:buNone/>
            </a:pPr>
            <a:r>
              <a:rPr lang="it-IT" sz="2400">
                <a:latin typeface="Verdana"/>
                <a:ea typeface="Verdana"/>
                <a:cs typeface="Verdana"/>
                <a:sym typeface="Verdana"/>
              </a:rPr>
              <a:t>	quadro di una completa fusione comunicativa tra l’on line e l’off line</a:t>
            </a:r>
            <a:endParaRPr/>
          </a:p>
        </p:txBody>
      </p:sp>
      <p:sp>
        <p:nvSpPr>
          <p:cNvPr id="564" name="Google Shape;564;p48"/>
          <p:cNvSpPr/>
          <p:nvPr/>
        </p:nvSpPr>
        <p:spPr>
          <a:xfrm>
            <a:off x="5807869" y="3860801"/>
            <a:ext cx="576262" cy="936625"/>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Com - fusion</a:t>
            </a:r>
            <a:endParaRPr/>
          </a:p>
        </p:txBody>
      </p:sp>
      <p:sp>
        <p:nvSpPr>
          <p:cNvPr id="570" name="Google Shape;570;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chemeClr val="dk1"/>
              </a:buClr>
              <a:buSzPts val="2400"/>
              <a:buFont typeface="Arial"/>
              <a:buNone/>
            </a:pPr>
            <a:r>
              <a:rPr lang="it-IT" sz="2400">
                <a:latin typeface="Verdana"/>
                <a:ea typeface="Verdana"/>
                <a:cs typeface="Verdana"/>
                <a:sym typeface="Verdana"/>
              </a:rPr>
              <a:t>	Rapporto tra off line ed on line: reciproca connessione di fasci relazionali tra</a:t>
            </a:r>
            <a:endParaRPr/>
          </a:p>
          <a:p>
            <a:pPr marL="228600" lvl="0" indent="-228600" algn="just"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a) il contesto sociale intorno alla rete e</a:t>
            </a:r>
            <a:endParaRPr/>
          </a:p>
          <a:p>
            <a:pPr marL="228600" lvl="0" indent="-228600" algn="just"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b) la socialità ricostruita in rete,</a:t>
            </a:r>
            <a:endParaRPr/>
          </a:p>
          <a:p>
            <a:pPr marL="228600" lvl="0" indent="-228600" algn="just"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il cui prodotto è sia</a:t>
            </a:r>
            <a:endParaRPr/>
          </a:p>
          <a:p>
            <a:pPr marL="228600" lvl="0" indent="-228600" algn="just"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 immateriale come la produzione di una cultura condivisa ma anche</a:t>
            </a:r>
            <a:endParaRPr/>
          </a:p>
          <a:p>
            <a:pPr marL="228600" lvl="0" indent="-228600" algn="just" rtl="0">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ii) materiale come l’organizzazione di azioni concrete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5"/>
          <p:cNvGrpSpPr/>
          <p:nvPr/>
        </p:nvGrpSpPr>
        <p:grpSpPr>
          <a:xfrm>
            <a:off x="1981200" y="297396"/>
            <a:ext cx="7931224" cy="6263208"/>
            <a:chOff x="-3" y="-3"/>
            <a:chExt cx="4162" cy="2214"/>
          </a:xfrm>
        </p:grpSpPr>
        <p:grpSp>
          <p:nvGrpSpPr>
            <p:cNvPr id="139" name="Google Shape;139;p5"/>
            <p:cNvGrpSpPr/>
            <p:nvPr/>
          </p:nvGrpSpPr>
          <p:grpSpPr>
            <a:xfrm>
              <a:off x="0" y="0"/>
              <a:ext cx="4156" cy="2208"/>
              <a:chOff x="0" y="0"/>
              <a:chExt cx="4156" cy="2208"/>
            </a:xfrm>
          </p:grpSpPr>
          <p:grpSp>
            <p:nvGrpSpPr>
              <p:cNvPr id="140" name="Google Shape;140;p5"/>
              <p:cNvGrpSpPr/>
              <p:nvPr/>
            </p:nvGrpSpPr>
            <p:grpSpPr>
              <a:xfrm>
                <a:off x="0" y="0"/>
                <a:ext cx="2078" cy="384"/>
                <a:chOff x="0" y="0"/>
                <a:chExt cx="2078" cy="384"/>
              </a:xfrm>
            </p:grpSpPr>
            <p:sp>
              <p:nvSpPr>
                <p:cNvPr id="141" name="Google Shape;141;p5"/>
                <p:cNvSpPr/>
                <p:nvPr/>
              </p:nvSpPr>
              <p:spPr>
                <a:xfrm>
                  <a:off x="28" y="0"/>
                  <a:ext cx="2022" cy="3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400" b="1">
                      <a:solidFill>
                        <a:schemeClr val="dk1"/>
                      </a:solidFill>
                      <a:latin typeface="Verdana"/>
                      <a:ea typeface="Verdana"/>
                      <a:cs typeface="Verdana"/>
                      <a:sym typeface="Verdana"/>
                    </a:rPr>
                    <a:t>DIGITALE</a:t>
                  </a:r>
                  <a:endParaRPr/>
                </a:p>
                <a:p>
                  <a:pPr marL="0" marR="0" lvl="0" indent="0" algn="ctr" rtl="0">
                    <a:spcBef>
                      <a:spcPts val="0"/>
                    </a:spcBef>
                    <a:spcAft>
                      <a:spcPts val="0"/>
                    </a:spcAft>
                    <a:buNone/>
                  </a:pPr>
                  <a:endParaRPr sz="1400" b="1">
                    <a:solidFill>
                      <a:schemeClr val="dk1"/>
                    </a:solidFill>
                    <a:latin typeface="Arimo"/>
                    <a:ea typeface="Arimo"/>
                    <a:cs typeface="Arimo"/>
                    <a:sym typeface="Arimo"/>
                  </a:endParaRPr>
                </a:p>
              </p:txBody>
            </p:sp>
            <p:sp>
              <p:nvSpPr>
                <p:cNvPr id="142" name="Google Shape;142;p5"/>
                <p:cNvSpPr/>
                <p:nvPr/>
              </p:nvSpPr>
              <p:spPr>
                <a:xfrm>
                  <a:off x="0" y="0"/>
                  <a:ext cx="2078" cy="20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3" name="Google Shape;143;p5"/>
              <p:cNvGrpSpPr/>
              <p:nvPr/>
            </p:nvGrpSpPr>
            <p:grpSpPr>
              <a:xfrm>
                <a:off x="2078" y="0"/>
                <a:ext cx="2078" cy="384"/>
                <a:chOff x="2078" y="0"/>
                <a:chExt cx="2078" cy="384"/>
              </a:xfrm>
            </p:grpSpPr>
            <p:sp>
              <p:nvSpPr>
                <p:cNvPr id="144" name="Google Shape;144;p5"/>
                <p:cNvSpPr/>
                <p:nvPr/>
              </p:nvSpPr>
              <p:spPr>
                <a:xfrm>
                  <a:off x="2106" y="0"/>
                  <a:ext cx="2022" cy="3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400" b="1">
                      <a:solidFill>
                        <a:schemeClr val="dk1"/>
                      </a:solidFill>
                      <a:latin typeface="Verdana"/>
                      <a:ea typeface="Verdana"/>
                      <a:cs typeface="Verdana"/>
                      <a:sym typeface="Verdana"/>
                    </a:rPr>
                    <a:t>ANALOGICO</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2078" y="0"/>
                  <a:ext cx="2078" cy="20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6" name="Google Shape;146;p5"/>
              <p:cNvGrpSpPr/>
              <p:nvPr/>
            </p:nvGrpSpPr>
            <p:grpSpPr>
              <a:xfrm>
                <a:off x="0" y="200"/>
                <a:ext cx="2078" cy="1624"/>
                <a:chOff x="0" y="200"/>
                <a:chExt cx="2078" cy="1624"/>
              </a:xfrm>
            </p:grpSpPr>
            <p:sp>
              <p:nvSpPr>
                <p:cNvPr id="147" name="Google Shape;147;p5"/>
                <p:cNvSpPr/>
                <p:nvPr/>
              </p:nvSpPr>
              <p:spPr>
                <a:xfrm>
                  <a:off x="28" y="384"/>
                  <a:ext cx="2022" cy="144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Le parole</a:t>
                  </a:r>
                  <a:endParaRPr sz="1800">
                    <a:solidFill>
                      <a:schemeClr val="dk1"/>
                    </a:solidFill>
                    <a:latin typeface="Verdana"/>
                    <a:ea typeface="Verdana"/>
                    <a:cs typeface="Verdana"/>
                    <a:sym typeface="Verdana"/>
                  </a:endParaRPr>
                </a:p>
                <a:p>
                  <a:pPr marL="171450" marR="0" lvl="0" indent="-171450" algn="just" rtl="0">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Il quadrante dell’orologio in cifre (si passa da un secondo all’altro)</a:t>
                  </a:r>
                  <a:endParaRPr sz="1800">
                    <a:solidFill>
                      <a:schemeClr val="dk1"/>
                    </a:solidFill>
                    <a:latin typeface="Verdana"/>
                    <a:ea typeface="Verdana"/>
                    <a:cs typeface="Verdana"/>
                    <a:sym typeface="Verdana"/>
                  </a:endParaRPr>
                </a:p>
                <a:p>
                  <a:pPr marL="171450" marR="0" lvl="0" indent="-171450" algn="just" rtl="0">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La codifica dei computer o è “0” o è “1”, 8 bit formano un byte che codifica un carattere)</a:t>
                  </a:r>
                  <a:endParaRPr sz="1800">
                    <a:solidFill>
                      <a:schemeClr val="dk1"/>
                    </a:solidFill>
                    <a:latin typeface="Verdana"/>
                    <a:ea typeface="Verdana"/>
                    <a:cs typeface="Verdana"/>
                    <a:sym typeface="Verdana"/>
                  </a:endParaRPr>
                </a:p>
                <a:p>
                  <a:pPr marL="0" marR="0" lvl="0" indent="0" algn="just" rtl="0">
                    <a:spcBef>
                      <a:spcPts val="0"/>
                    </a:spcBef>
                    <a:spcAft>
                      <a:spcPts val="0"/>
                    </a:spcAft>
                    <a:buNone/>
                  </a:pPr>
                  <a:endParaRPr sz="1200">
                    <a:solidFill>
                      <a:schemeClr val="dk1"/>
                    </a:solidFill>
                    <a:latin typeface="Verdana"/>
                    <a:ea typeface="Verdana"/>
                    <a:cs typeface="Verdana"/>
                    <a:sym typeface="Verdana"/>
                  </a:endParaRPr>
                </a:p>
              </p:txBody>
            </p:sp>
            <p:sp>
              <p:nvSpPr>
                <p:cNvPr id="148" name="Google Shape;148;p5"/>
                <p:cNvSpPr/>
                <p:nvPr/>
              </p:nvSpPr>
              <p:spPr>
                <a:xfrm>
                  <a:off x="0" y="200"/>
                  <a:ext cx="2078" cy="162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9" name="Google Shape;149;p5"/>
              <p:cNvGrpSpPr/>
              <p:nvPr/>
            </p:nvGrpSpPr>
            <p:grpSpPr>
              <a:xfrm>
                <a:off x="2078" y="200"/>
                <a:ext cx="2078" cy="1624"/>
                <a:chOff x="2078" y="200"/>
                <a:chExt cx="2078" cy="1624"/>
              </a:xfrm>
            </p:grpSpPr>
            <p:sp>
              <p:nvSpPr>
                <p:cNvPr id="150" name="Google Shape;150;p5"/>
                <p:cNvSpPr/>
                <p:nvPr/>
              </p:nvSpPr>
              <p:spPr>
                <a:xfrm>
                  <a:off x="2106" y="200"/>
                  <a:ext cx="2022" cy="1624"/>
                </a:xfrm>
                <a:prstGeom prst="rect">
                  <a:avLst/>
                </a:prstGeom>
                <a:noFill/>
                <a:ln>
                  <a:noFill/>
                </a:ln>
              </p:spPr>
              <p:txBody>
                <a:bodyPr spcFirstLastPara="1" wrap="square" lIns="91425" tIns="45700" rIns="91425" bIns="45700" anchor="t" anchorCtr="0">
                  <a:noAutofit/>
                </a:bodyPr>
                <a:lstStyle/>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L’uso delle mani per indicare quantità o intensità</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“ho visto miao miao” (un gatto) (onomatopee)</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Il tono e la velocità dell’eloquio basta!!!! (tratti paralinguistici)</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Il gesticolare, le espressioni del volto, la distanza corporea (linguaggio del corpo)</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La poesia</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l quadrante con le lancette</a:t>
                  </a:r>
                  <a:br>
                    <a:rPr lang="it-IT" sz="1600" b="0" i="0" u="none" strike="noStrike" cap="none">
                      <a:solidFill>
                        <a:srgbClr val="000000"/>
                      </a:solidFill>
                      <a:latin typeface="Verdana"/>
                      <a:ea typeface="Verdana"/>
                      <a:cs typeface="Verdana"/>
                      <a:sym typeface="Verdana"/>
                    </a:rPr>
                  </a:br>
                  <a:r>
                    <a:rPr lang="it-IT" sz="1600" b="0" i="0" u="none" strike="noStrike" cap="none">
                      <a:solidFill>
                        <a:srgbClr val="000000"/>
                      </a:solidFill>
                      <a:latin typeface="Verdana"/>
                      <a:ea typeface="Verdana"/>
                      <a:cs typeface="Verdana"/>
                      <a:sym typeface="Verdana"/>
                    </a:rPr>
                    <a:t>(viene indicato il passare parziale del tempo)</a:t>
                  </a:r>
                  <a:endParaRPr/>
                </a:p>
                <a:p>
                  <a:pPr marL="171450" marR="0" lvl="1" indent="-171450" algn="just" rtl="0">
                    <a:spcBef>
                      <a:spcPts val="0"/>
                    </a:spcBef>
                    <a:spcAft>
                      <a:spcPts val="0"/>
                    </a:spcAft>
                    <a:buClr>
                      <a:srgbClr val="000000"/>
                    </a:buClr>
                    <a:buSzPts val="1600"/>
                    <a:buFont typeface="Verdana"/>
                    <a:buChar char="-"/>
                  </a:pPr>
                  <a:r>
                    <a:rPr lang="it-IT" sz="1600" b="0" i="0" u="none" strike="noStrike" cap="none">
                      <a:solidFill>
                        <a:srgbClr val="000000"/>
                      </a:solidFill>
                      <a:latin typeface="Verdana"/>
                      <a:ea typeface="Verdana"/>
                      <a:cs typeface="Verdana"/>
                      <a:sym typeface="Verdana"/>
                    </a:rPr>
                    <a:t>La vecchia linea telefonica</a:t>
                  </a:r>
                  <a:br>
                    <a:rPr lang="it-IT" sz="1600" b="0" i="0" u="none" strike="noStrike" cap="none">
                      <a:solidFill>
                        <a:srgbClr val="000000"/>
                      </a:solidFill>
                      <a:latin typeface="Verdana"/>
                      <a:ea typeface="Verdana"/>
                      <a:cs typeface="Verdana"/>
                      <a:sym typeface="Verdana"/>
                    </a:rPr>
                  </a:br>
                  <a:r>
                    <a:rPr lang="it-IT" sz="1600" b="0" i="0" u="none" strike="noStrike" cap="none">
                      <a:solidFill>
                        <a:srgbClr val="000000"/>
                      </a:solidFill>
                      <a:latin typeface="Verdana"/>
                      <a:ea typeface="Verdana"/>
                      <a:cs typeface="Verdana"/>
                      <a:sym typeface="Verdana"/>
                    </a:rPr>
                    <a:t>(il messaggio viene modulato in impulsi elettrici che riproducono analogicamente il suono)</a:t>
                  </a:r>
                  <a:endParaRPr/>
                </a:p>
                <a:p>
                  <a:pPr marL="0" marR="0" lvl="0" indent="0" algn="l" rtl="0">
                    <a:spcBef>
                      <a:spcPts val="0"/>
                    </a:spcBef>
                    <a:spcAft>
                      <a:spcPts val="0"/>
                    </a:spcAft>
                    <a:buNone/>
                  </a:pPr>
                  <a:endParaRPr sz="1200">
                    <a:solidFill>
                      <a:schemeClr val="dk1"/>
                    </a:solidFill>
                    <a:latin typeface="Arimo"/>
                    <a:ea typeface="Arimo"/>
                    <a:cs typeface="Arimo"/>
                    <a:sym typeface="Arimo"/>
                  </a:endParaRPr>
                </a:p>
              </p:txBody>
            </p:sp>
            <p:sp>
              <p:nvSpPr>
                <p:cNvPr id="151" name="Google Shape;151;p5"/>
                <p:cNvSpPr/>
                <p:nvPr/>
              </p:nvSpPr>
              <p:spPr>
                <a:xfrm>
                  <a:off x="2078" y="384"/>
                  <a:ext cx="2078" cy="144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2" name="Google Shape;152;p5"/>
              <p:cNvGrpSpPr/>
              <p:nvPr/>
            </p:nvGrpSpPr>
            <p:grpSpPr>
              <a:xfrm>
                <a:off x="0" y="1824"/>
                <a:ext cx="4156" cy="384"/>
                <a:chOff x="0" y="1824"/>
                <a:chExt cx="4156" cy="384"/>
              </a:xfrm>
            </p:grpSpPr>
            <p:sp>
              <p:nvSpPr>
                <p:cNvPr id="153" name="Google Shape;153;p5"/>
                <p:cNvSpPr/>
                <p:nvPr/>
              </p:nvSpPr>
              <p:spPr>
                <a:xfrm>
                  <a:off x="28" y="1824"/>
                  <a:ext cx="4100" cy="3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1800">
                      <a:solidFill>
                        <a:srgbClr val="000000"/>
                      </a:solidFill>
                      <a:latin typeface="Verdana"/>
                      <a:ea typeface="Verdana"/>
                      <a:cs typeface="Verdana"/>
                      <a:sym typeface="Verdana"/>
                    </a:rPr>
                    <a:t>il modem (modulatore demodulatore) faceva da tramite tra il computer (digitale) e la linea telefonica (analogica)</a:t>
                  </a:r>
                  <a:endParaRPr sz="1800">
                    <a:solidFill>
                      <a:schemeClr val="dk1"/>
                    </a:solidFill>
                    <a:latin typeface="Verdana"/>
                    <a:ea typeface="Verdana"/>
                    <a:cs typeface="Verdana"/>
                    <a:sym typeface="Verdana"/>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54" name="Google Shape;154;p5"/>
                <p:cNvSpPr/>
                <p:nvPr/>
              </p:nvSpPr>
              <p:spPr>
                <a:xfrm>
                  <a:off x="0" y="1824"/>
                  <a:ext cx="4156" cy="38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5" name="Google Shape;155;p5"/>
            <p:cNvSpPr/>
            <p:nvPr/>
          </p:nvSpPr>
          <p:spPr>
            <a:xfrm>
              <a:off x="-3" y="-3"/>
              <a:ext cx="4162" cy="221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Paradigma d’azione: realtà aumentata</a:t>
            </a:r>
            <a:endParaRPr/>
          </a:p>
        </p:txBody>
      </p:sp>
      <p:sp>
        <p:nvSpPr>
          <p:cNvPr id="576" name="Google Shape;57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64135" algn="l" rtl="0">
              <a:lnSpc>
                <a:spcPct val="90000"/>
              </a:lnSpc>
              <a:spcBef>
                <a:spcPts val="0"/>
              </a:spcBef>
              <a:spcAft>
                <a:spcPts val="0"/>
              </a:spcAft>
              <a:buClr>
                <a:schemeClr val="dk1"/>
              </a:buClr>
              <a:buSzPct val="100000"/>
              <a:buFont typeface="Calibri"/>
              <a:buNone/>
            </a:pPr>
            <a:endParaRPr/>
          </a:p>
          <a:p>
            <a:pPr marL="228600" lvl="0" indent="-228600" algn="just" rtl="0">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Internet struttura organizzativa</a:t>
            </a:r>
            <a:endParaRPr/>
          </a:p>
          <a:p>
            <a:pPr marL="228600" lvl="0" indent="-64135" algn="just" rtl="0">
              <a:lnSpc>
                <a:spcPct val="90000"/>
              </a:lnSpc>
              <a:spcBef>
                <a:spcPts val="1000"/>
              </a:spcBef>
              <a:spcAft>
                <a:spcPts val="0"/>
              </a:spcAft>
              <a:buClr>
                <a:schemeClr val="dk1"/>
              </a:buClr>
              <a:buSzPct val="100000"/>
              <a:buFont typeface="Calibri"/>
              <a:buNone/>
            </a:pPr>
            <a:endParaRPr>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Connettiva tra e dentro l’on line e l’off line</a:t>
            </a:r>
            <a:endParaRPr/>
          </a:p>
          <a:p>
            <a:pPr marL="228600" lvl="0" indent="-64135" algn="just" rtl="0">
              <a:lnSpc>
                <a:spcPct val="90000"/>
              </a:lnSpc>
              <a:spcBef>
                <a:spcPts val="1000"/>
              </a:spcBef>
              <a:spcAft>
                <a:spcPts val="0"/>
              </a:spcAft>
              <a:buClr>
                <a:schemeClr val="dk1"/>
              </a:buClr>
              <a:buSzPct val="100000"/>
              <a:buFont typeface="Calibri"/>
              <a:buNone/>
            </a:pPr>
            <a:endParaRPr>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Amplificatrice della comunicazione e delle esperienze</a:t>
            </a:r>
            <a:endParaRPr/>
          </a:p>
          <a:p>
            <a:pPr marL="228600" lvl="0" indent="-64135" algn="just" rtl="0">
              <a:lnSpc>
                <a:spcPct val="90000"/>
              </a:lnSpc>
              <a:spcBef>
                <a:spcPts val="1000"/>
              </a:spcBef>
              <a:spcAft>
                <a:spcPts val="0"/>
              </a:spcAft>
              <a:buClr>
                <a:schemeClr val="dk1"/>
              </a:buClr>
              <a:buSzPct val="100000"/>
              <a:buFont typeface="Calibri"/>
              <a:buNone/>
            </a:pPr>
            <a:endParaRPr>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Comunic-azione</a:t>
            </a:r>
            <a:endParaRPr/>
          </a:p>
          <a:p>
            <a:pPr marL="228600" lvl="0" indent="-64135" algn="just" rtl="0">
              <a:lnSpc>
                <a:spcPct val="90000"/>
              </a:lnSpc>
              <a:spcBef>
                <a:spcPts val="1000"/>
              </a:spcBef>
              <a:spcAft>
                <a:spcPts val="0"/>
              </a:spcAft>
              <a:buClr>
                <a:schemeClr val="dk1"/>
              </a:buClr>
              <a:buSzPct val="100000"/>
              <a:buFont typeface="Calibri"/>
              <a:buNone/>
            </a:pPr>
            <a:endParaRPr>
              <a:latin typeface="Verdana"/>
              <a:ea typeface="Verdana"/>
              <a:cs typeface="Verdana"/>
              <a:sym typeface="Verdana"/>
            </a:endParaRPr>
          </a:p>
          <a:p>
            <a:pPr marL="228600" lvl="0" indent="-228600" algn="just" rtl="0">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Socialsociety</a:t>
            </a:r>
            <a:endParaRPr>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6"/>
          <p:cNvGrpSpPr/>
          <p:nvPr/>
        </p:nvGrpSpPr>
        <p:grpSpPr>
          <a:xfrm>
            <a:off x="2057400" y="188914"/>
            <a:ext cx="8134350" cy="6669087"/>
            <a:chOff x="-3" y="-3"/>
            <a:chExt cx="5124" cy="4201"/>
          </a:xfrm>
        </p:grpSpPr>
        <p:grpSp>
          <p:nvGrpSpPr>
            <p:cNvPr id="161" name="Google Shape;161;p6"/>
            <p:cNvGrpSpPr/>
            <p:nvPr/>
          </p:nvGrpSpPr>
          <p:grpSpPr>
            <a:xfrm>
              <a:off x="0" y="0"/>
              <a:ext cx="5118" cy="4195"/>
              <a:chOff x="0" y="0"/>
              <a:chExt cx="5118" cy="4195"/>
            </a:xfrm>
          </p:grpSpPr>
          <p:grpSp>
            <p:nvGrpSpPr>
              <p:cNvPr id="162" name="Google Shape;162;p6"/>
              <p:cNvGrpSpPr/>
              <p:nvPr/>
            </p:nvGrpSpPr>
            <p:grpSpPr>
              <a:xfrm>
                <a:off x="0" y="0"/>
                <a:ext cx="5118" cy="355"/>
                <a:chOff x="0" y="0"/>
                <a:chExt cx="5118" cy="355"/>
              </a:xfrm>
            </p:grpSpPr>
            <p:sp>
              <p:nvSpPr>
                <p:cNvPr id="163" name="Google Shape;163;p6"/>
                <p:cNvSpPr/>
                <p:nvPr/>
              </p:nvSpPr>
              <p:spPr>
                <a:xfrm>
                  <a:off x="28" y="0"/>
                  <a:ext cx="5062" cy="355"/>
                </a:xfrm>
                <a:prstGeom prst="rect">
                  <a:avLst/>
                </a:prstGeom>
                <a:noFill/>
                <a:ln>
                  <a:noFill/>
                </a:ln>
              </p:spPr>
              <p:txBody>
                <a:bodyPr spcFirstLastPara="1" wrap="square" lIns="91425" tIns="45700" rIns="91425" bIns="0" anchor="ctr" anchorCtr="0">
                  <a:noAutofit/>
                </a:bodyPr>
                <a:lstStyle/>
                <a:p>
                  <a:pPr marL="0" marR="0" lvl="0" indent="0" algn="ctr" rtl="0">
                    <a:spcBef>
                      <a:spcPts val="0"/>
                    </a:spcBef>
                    <a:spcAft>
                      <a:spcPts val="0"/>
                    </a:spcAft>
                    <a:buNone/>
                  </a:pPr>
                  <a:r>
                    <a:rPr lang="it-IT" sz="1600">
                      <a:solidFill>
                        <a:schemeClr val="dk1"/>
                      </a:solidFill>
                      <a:latin typeface="Verdana"/>
                      <a:ea typeface="Verdana"/>
                      <a:cs typeface="Verdana"/>
                      <a:sym typeface="Verdana"/>
                    </a:rPr>
                    <a:t>I SEGNALI DIGITALI POSSONO ANDARE A COMPORRE SEGNALI ANALOGICI</a:t>
                  </a:r>
                  <a:endParaRPr/>
                </a:p>
                <a:p>
                  <a:pPr marL="0" marR="0" lvl="0" indent="0" algn="ctr" rtl="0">
                    <a:spcBef>
                      <a:spcPts val="0"/>
                    </a:spcBef>
                    <a:spcAft>
                      <a:spcPts val="0"/>
                    </a:spcAft>
                    <a:buNone/>
                  </a:pPr>
                  <a:endParaRPr sz="1400">
                    <a:solidFill>
                      <a:schemeClr val="dk1"/>
                    </a:solidFill>
                    <a:latin typeface="Arimo"/>
                    <a:ea typeface="Arimo"/>
                    <a:cs typeface="Arimo"/>
                    <a:sym typeface="Arimo"/>
                  </a:endParaRPr>
                </a:p>
              </p:txBody>
            </p:sp>
            <p:sp>
              <p:nvSpPr>
                <p:cNvPr id="164" name="Google Shape;164;p6"/>
                <p:cNvSpPr/>
                <p:nvPr/>
              </p:nvSpPr>
              <p:spPr>
                <a:xfrm>
                  <a:off x="0" y="0"/>
                  <a:ext cx="5118" cy="355"/>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5" name="Google Shape;165;p6"/>
              <p:cNvGrpSpPr/>
              <p:nvPr/>
            </p:nvGrpSpPr>
            <p:grpSpPr>
              <a:xfrm>
                <a:off x="0" y="355"/>
                <a:ext cx="1325" cy="576"/>
                <a:chOff x="0" y="355"/>
                <a:chExt cx="1325" cy="576"/>
              </a:xfrm>
            </p:grpSpPr>
            <p:sp>
              <p:nvSpPr>
                <p:cNvPr id="166" name="Google Shape;166;p6"/>
                <p:cNvSpPr/>
                <p:nvPr/>
              </p:nvSpPr>
              <p:spPr>
                <a:xfrm>
                  <a:off x="28" y="355"/>
                  <a:ext cx="1269" cy="576"/>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L’alfabeto è un sistema di segni digitali</a:t>
                  </a:r>
                  <a:endParaRPr/>
                </a:p>
                <a:p>
                  <a:pPr marL="0" marR="0" lvl="0" indent="0" algn="just" rtl="0">
                    <a:spcBef>
                      <a:spcPts val="0"/>
                    </a:spcBef>
                    <a:spcAft>
                      <a:spcPts val="0"/>
                    </a:spcAft>
                    <a:buNone/>
                  </a:pPr>
                  <a:endParaRPr sz="1200">
                    <a:solidFill>
                      <a:schemeClr val="dk1"/>
                    </a:solidFill>
                    <a:latin typeface="Verdana"/>
                    <a:ea typeface="Verdana"/>
                    <a:cs typeface="Verdana"/>
                    <a:sym typeface="Verdana"/>
                  </a:endParaRPr>
                </a:p>
              </p:txBody>
            </p:sp>
            <p:sp>
              <p:nvSpPr>
                <p:cNvPr id="167" name="Google Shape;167;p6"/>
                <p:cNvSpPr/>
                <p:nvPr/>
              </p:nvSpPr>
              <p:spPr>
                <a:xfrm>
                  <a:off x="0" y="355"/>
                  <a:ext cx="132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8" name="Google Shape;168;p6"/>
              <p:cNvGrpSpPr/>
              <p:nvPr/>
            </p:nvGrpSpPr>
            <p:grpSpPr>
              <a:xfrm>
                <a:off x="1325" y="355"/>
                <a:ext cx="1145" cy="576"/>
                <a:chOff x="1325" y="355"/>
                <a:chExt cx="1145" cy="576"/>
              </a:xfrm>
            </p:grpSpPr>
            <p:sp>
              <p:nvSpPr>
                <p:cNvPr id="169" name="Google Shape;169;p6"/>
                <p:cNvSpPr/>
                <p:nvPr/>
              </p:nvSpPr>
              <p:spPr>
                <a:xfrm>
                  <a:off x="1353" y="355"/>
                  <a:ext cx="1089" cy="576"/>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A B C</a:t>
                  </a:r>
                  <a:endParaRPr/>
                </a:p>
                <a:p>
                  <a:pPr marL="0" marR="0" lvl="0" indent="0" algn="just" rtl="0">
                    <a:spcBef>
                      <a:spcPts val="0"/>
                    </a:spcBef>
                    <a:spcAft>
                      <a:spcPts val="0"/>
                    </a:spcAft>
                    <a:buNone/>
                  </a:pPr>
                  <a:endParaRPr sz="1200">
                    <a:solidFill>
                      <a:schemeClr val="dk1"/>
                    </a:solidFill>
                    <a:latin typeface="Verdana"/>
                    <a:ea typeface="Verdana"/>
                    <a:cs typeface="Verdana"/>
                    <a:sym typeface="Verdana"/>
                  </a:endParaRPr>
                </a:p>
              </p:txBody>
            </p:sp>
            <p:sp>
              <p:nvSpPr>
                <p:cNvPr id="170" name="Google Shape;170;p6"/>
                <p:cNvSpPr/>
                <p:nvPr/>
              </p:nvSpPr>
              <p:spPr>
                <a:xfrm>
                  <a:off x="1325" y="355"/>
                  <a:ext cx="1145"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71;p6"/>
              <p:cNvGrpSpPr/>
              <p:nvPr/>
            </p:nvGrpSpPr>
            <p:grpSpPr>
              <a:xfrm>
                <a:off x="2470" y="355"/>
                <a:ext cx="1850" cy="576"/>
                <a:chOff x="2470" y="355"/>
                <a:chExt cx="1850" cy="576"/>
              </a:xfrm>
            </p:grpSpPr>
            <p:sp>
              <p:nvSpPr>
                <p:cNvPr id="172" name="Google Shape;172;p6"/>
                <p:cNvSpPr/>
                <p:nvPr/>
              </p:nvSpPr>
              <p:spPr>
                <a:xfrm>
                  <a:off x="2498" y="355"/>
                  <a:ext cx="1794" cy="576"/>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Il codice binario è un sistema di segni digitali</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p:txBody>
            </p:sp>
            <p:sp>
              <p:nvSpPr>
                <p:cNvPr id="173" name="Google Shape;173;p6"/>
                <p:cNvSpPr/>
                <p:nvPr/>
              </p:nvSpPr>
              <p:spPr>
                <a:xfrm>
                  <a:off x="2470" y="355"/>
                  <a:ext cx="1850"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74;p6"/>
              <p:cNvGrpSpPr/>
              <p:nvPr/>
            </p:nvGrpSpPr>
            <p:grpSpPr>
              <a:xfrm>
                <a:off x="4320" y="355"/>
                <a:ext cx="798" cy="576"/>
                <a:chOff x="4320" y="355"/>
                <a:chExt cx="798" cy="576"/>
              </a:xfrm>
            </p:grpSpPr>
            <p:sp>
              <p:nvSpPr>
                <p:cNvPr id="175" name="Google Shape;175;p6"/>
                <p:cNvSpPr/>
                <p:nvPr/>
              </p:nvSpPr>
              <p:spPr>
                <a:xfrm>
                  <a:off x="4348" y="355"/>
                  <a:ext cx="742" cy="576"/>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Bit:   0     o     1</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6"/>
                <p:cNvSpPr/>
                <p:nvPr/>
              </p:nvSpPr>
              <p:spPr>
                <a:xfrm>
                  <a:off x="4320" y="355"/>
                  <a:ext cx="798" cy="576"/>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7" name="Google Shape;177;p6"/>
              <p:cNvGrpSpPr/>
              <p:nvPr/>
            </p:nvGrpSpPr>
            <p:grpSpPr>
              <a:xfrm>
                <a:off x="0" y="931"/>
                <a:ext cx="1323" cy="480"/>
                <a:chOff x="0" y="931"/>
                <a:chExt cx="1323" cy="480"/>
              </a:xfrm>
            </p:grpSpPr>
            <p:sp>
              <p:nvSpPr>
                <p:cNvPr id="178" name="Google Shape;178;p6"/>
                <p:cNvSpPr/>
                <p:nvPr/>
              </p:nvSpPr>
              <p:spPr>
                <a:xfrm>
                  <a:off x="28" y="931"/>
                  <a:ext cx="1267"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Le parole sono segnali digitali</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6"/>
                <p:cNvSpPr/>
                <p:nvPr/>
              </p:nvSpPr>
              <p:spPr>
                <a:xfrm>
                  <a:off x="0" y="931"/>
                  <a:ext cx="1323"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0" name="Google Shape;180;p6"/>
              <p:cNvGrpSpPr/>
              <p:nvPr/>
            </p:nvGrpSpPr>
            <p:grpSpPr>
              <a:xfrm>
                <a:off x="1323" y="931"/>
                <a:ext cx="1147" cy="480"/>
                <a:chOff x="1323" y="931"/>
                <a:chExt cx="1147" cy="480"/>
              </a:xfrm>
            </p:grpSpPr>
            <p:sp>
              <p:nvSpPr>
                <p:cNvPr id="181" name="Google Shape;181;p6"/>
                <p:cNvSpPr/>
                <p:nvPr/>
              </p:nvSpPr>
              <p:spPr>
                <a:xfrm>
                  <a:off x="1351" y="931"/>
                  <a:ext cx="1091"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C A S A</a:t>
                  </a:r>
                  <a:endParaRPr sz="1200">
                    <a:solidFill>
                      <a:schemeClr val="dk1"/>
                    </a:solidFill>
                    <a:latin typeface="Verdana"/>
                    <a:ea typeface="Verdana"/>
                    <a:cs typeface="Verdana"/>
                    <a:sym typeface="Verdana"/>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82" name="Google Shape;182;p6"/>
                <p:cNvSpPr/>
                <p:nvPr/>
              </p:nvSpPr>
              <p:spPr>
                <a:xfrm>
                  <a:off x="1323" y="931"/>
                  <a:ext cx="1147"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3" name="Google Shape;183;p6"/>
              <p:cNvGrpSpPr/>
              <p:nvPr/>
            </p:nvGrpSpPr>
            <p:grpSpPr>
              <a:xfrm>
                <a:off x="2470" y="931"/>
                <a:ext cx="1850" cy="480"/>
                <a:chOff x="2470" y="931"/>
                <a:chExt cx="1850" cy="480"/>
              </a:xfrm>
            </p:grpSpPr>
            <p:sp>
              <p:nvSpPr>
                <p:cNvPr id="184" name="Google Shape;184;p6"/>
                <p:cNvSpPr/>
                <p:nvPr/>
              </p:nvSpPr>
              <p:spPr>
                <a:xfrm>
                  <a:off x="2498" y="931"/>
                  <a:ext cx="1794"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Il linguaggio dei calcolatori si basa su una sequenza binaria</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85" name="Google Shape;185;p6"/>
                <p:cNvSpPr/>
                <p:nvPr/>
              </p:nvSpPr>
              <p:spPr>
                <a:xfrm>
                  <a:off x="2470" y="931"/>
                  <a:ext cx="1850"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6" name="Google Shape;186;p6"/>
              <p:cNvGrpSpPr/>
              <p:nvPr/>
            </p:nvGrpSpPr>
            <p:grpSpPr>
              <a:xfrm>
                <a:off x="4320" y="931"/>
                <a:ext cx="798" cy="480"/>
                <a:chOff x="4320" y="931"/>
                <a:chExt cx="798" cy="480"/>
              </a:xfrm>
            </p:grpSpPr>
            <p:sp>
              <p:nvSpPr>
                <p:cNvPr id="187" name="Google Shape;187;p6"/>
                <p:cNvSpPr/>
                <p:nvPr/>
              </p:nvSpPr>
              <p:spPr>
                <a:xfrm>
                  <a:off x="4348" y="931"/>
                  <a:ext cx="742"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Byte   8 bit</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00010001</a:t>
                  </a:r>
                  <a:endParaRPr/>
                </a:p>
                <a:p>
                  <a:pPr marL="0" marR="0" lvl="0" indent="0" algn="just" rtl="0">
                    <a:spcBef>
                      <a:spcPts val="0"/>
                    </a:spcBef>
                    <a:spcAft>
                      <a:spcPts val="0"/>
                    </a:spcAft>
                    <a:buNone/>
                  </a:pPr>
                  <a:endParaRPr sz="1200">
                    <a:solidFill>
                      <a:schemeClr val="dk1"/>
                    </a:solidFill>
                    <a:latin typeface="Verdana"/>
                    <a:ea typeface="Verdana"/>
                    <a:cs typeface="Verdana"/>
                    <a:sym typeface="Verdana"/>
                  </a:endParaRPr>
                </a:p>
              </p:txBody>
            </p:sp>
            <p:sp>
              <p:nvSpPr>
                <p:cNvPr id="188" name="Google Shape;188;p6"/>
                <p:cNvSpPr/>
                <p:nvPr/>
              </p:nvSpPr>
              <p:spPr>
                <a:xfrm>
                  <a:off x="4320" y="931"/>
                  <a:ext cx="798"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9" name="Google Shape;189;p6"/>
              <p:cNvGrpSpPr/>
              <p:nvPr/>
            </p:nvGrpSpPr>
            <p:grpSpPr>
              <a:xfrm>
                <a:off x="0" y="1411"/>
                <a:ext cx="1323" cy="480"/>
                <a:chOff x="0" y="1411"/>
                <a:chExt cx="1323" cy="480"/>
              </a:xfrm>
            </p:grpSpPr>
            <p:sp>
              <p:nvSpPr>
                <p:cNvPr id="190" name="Google Shape;190;p6"/>
                <p:cNvSpPr/>
                <p:nvPr/>
              </p:nvSpPr>
              <p:spPr>
                <a:xfrm>
                  <a:off x="28" y="1411"/>
                  <a:ext cx="1267"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Una frase però costruire molte analogie</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91" name="Google Shape;191;p6"/>
                <p:cNvSpPr/>
                <p:nvPr/>
              </p:nvSpPr>
              <p:spPr>
                <a:xfrm>
                  <a:off x="0" y="1411"/>
                  <a:ext cx="1323"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 name="Google Shape;192;p6"/>
              <p:cNvGrpSpPr/>
              <p:nvPr/>
            </p:nvGrpSpPr>
            <p:grpSpPr>
              <a:xfrm>
                <a:off x="1323" y="1411"/>
                <a:ext cx="1887" cy="480"/>
                <a:chOff x="1323" y="1411"/>
                <a:chExt cx="1887" cy="480"/>
              </a:xfrm>
            </p:grpSpPr>
            <p:sp>
              <p:nvSpPr>
                <p:cNvPr id="193" name="Google Shape;193;p6"/>
                <p:cNvSpPr/>
                <p:nvPr/>
              </p:nvSpPr>
              <p:spPr>
                <a:xfrm>
                  <a:off x="1351" y="1411"/>
                  <a:ext cx="1831"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mail e lettere con analogie</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94" name="Google Shape;194;p6"/>
                <p:cNvSpPr/>
                <p:nvPr/>
              </p:nvSpPr>
              <p:spPr>
                <a:xfrm>
                  <a:off x="1323" y="1411"/>
                  <a:ext cx="1887"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5" name="Google Shape;195;p6"/>
              <p:cNvGrpSpPr/>
              <p:nvPr/>
            </p:nvGrpSpPr>
            <p:grpSpPr>
              <a:xfrm>
                <a:off x="3210" y="1411"/>
                <a:ext cx="1109" cy="480"/>
                <a:chOff x="3210" y="1411"/>
                <a:chExt cx="1109" cy="480"/>
              </a:xfrm>
            </p:grpSpPr>
            <p:sp>
              <p:nvSpPr>
                <p:cNvPr id="196" name="Google Shape;196;p6"/>
                <p:cNvSpPr/>
                <p:nvPr/>
              </p:nvSpPr>
              <p:spPr>
                <a:xfrm>
                  <a:off x="3238" y="1411"/>
                  <a:ext cx="1053"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Posso supportare immagini </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197" name="Google Shape;197;p6"/>
                <p:cNvSpPr/>
                <p:nvPr/>
              </p:nvSpPr>
              <p:spPr>
                <a:xfrm>
                  <a:off x="3210" y="1411"/>
                  <a:ext cx="1109"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8" name="Google Shape;198;p6"/>
              <p:cNvGrpSpPr/>
              <p:nvPr/>
            </p:nvGrpSpPr>
            <p:grpSpPr>
              <a:xfrm>
                <a:off x="4319" y="1411"/>
                <a:ext cx="799" cy="480"/>
                <a:chOff x="4319" y="1411"/>
                <a:chExt cx="799" cy="480"/>
              </a:xfrm>
            </p:grpSpPr>
            <p:sp>
              <p:nvSpPr>
                <p:cNvPr id="199" name="Google Shape;199;p6"/>
                <p:cNvSpPr/>
                <p:nvPr/>
              </p:nvSpPr>
              <p:spPr>
                <a:xfrm>
                  <a:off x="4347" y="1411"/>
                  <a:ext cx="743" cy="4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Posso supportare suoni</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00" name="Google Shape;200;p6"/>
                <p:cNvSpPr/>
                <p:nvPr/>
              </p:nvSpPr>
              <p:spPr>
                <a:xfrm>
                  <a:off x="4319" y="1411"/>
                  <a:ext cx="799" cy="48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1" name="Google Shape;201;p6"/>
              <p:cNvGrpSpPr/>
              <p:nvPr/>
            </p:nvGrpSpPr>
            <p:grpSpPr>
              <a:xfrm>
                <a:off x="0" y="1891"/>
                <a:ext cx="1321" cy="960"/>
                <a:chOff x="0" y="1891"/>
                <a:chExt cx="1321" cy="960"/>
              </a:xfrm>
            </p:grpSpPr>
            <p:sp>
              <p:nvSpPr>
                <p:cNvPr id="202" name="Google Shape;202;p6"/>
                <p:cNvSpPr/>
                <p:nvPr/>
              </p:nvSpPr>
              <p:spPr>
                <a:xfrm>
                  <a:off x="28" y="1891"/>
                  <a:ext cx="1265" cy="9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i sogni:</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tutti</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i sogni:</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tutti</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i sogni</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sogneremo.</a:t>
                  </a:r>
                  <a:endParaRPr/>
                </a:p>
                <a:p>
                  <a:pPr marL="0" marR="0" lvl="0" indent="0" algn="just" rtl="0">
                    <a:spcBef>
                      <a:spcPts val="0"/>
                    </a:spcBef>
                    <a:spcAft>
                      <a:spcPts val="0"/>
                    </a:spcAft>
                    <a:buNone/>
                  </a:pPr>
                  <a:r>
                    <a:rPr lang="it-IT" sz="1200">
                      <a:solidFill>
                        <a:schemeClr val="dk1"/>
                      </a:solidFill>
                      <a:latin typeface="Verdana"/>
                      <a:ea typeface="Verdana"/>
                      <a:cs typeface="Verdana"/>
                      <a:sym typeface="Verdana"/>
                    </a:rPr>
                    <a:t>(P. Neruda)</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03" name="Google Shape;203;p6"/>
                <p:cNvSpPr/>
                <p:nvPr/>
              </p:nvSpPr>
              <p:spPr>
                <a:xfrm>
                  <a:off x="0" y="1891"/>
                  <a:ext cx="1321" cy="96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4" name="Google Shape;204;p6"/>
              <p:cNvGrpSpPr/>
              <p:nvPr/>
            </p:nvGrpSpPr>
            <p:grpSpPr>
              <a:xfrm>
                <a:off x="1321" y="1891"/>
                <a:ext cx="1151" cy="960"/>
                <a:chOff x="1321" y="1891"/>
                <a:chExt cx="1151" cy="960"/>
              </a:xfrm>
            </p:grpSpPr>
            <p:sp>
              <p:nvSpPr>
                <p:cNvPr id="205" name="Google Shape;205;p6"/>
                <p:cNvSpPr/>
                <p:nvPr/>
              </p:nvSpPr>
              <p:spPr>
                <a:xfrm>
                  <a:off x="1349" y="1891"/>
                  <a:ext cx="1095" cy="9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000">
                      <a:solidFill>
                        <a:schemeClr val="dk1"/>
                      </a:solidFill>
                      <a:latin typeface="Verdana"/>
                      <a:ea typeface="Verdana"/>
                      <a:cs typeface="Verdana"/>
                      <a:sym typeface="Verdana"/>
                    </a:rPr>
                    <a:t>… giiii tumb ZZZANG-TUMB-TUMB (280 colpi di partenza) srrrrrr GRANG-GRANG (colpi in arrivo) coooc-craaac grida degli ufficciali sbattacchiare come piatti d’ottone…</a:t>
                  </a:r>
                  <a:endParaRPr/>
                </a:p>
                <a:p>
                  <a:pPr marL="0" marR="0" lvl="0" indent="0" algn="just" rtl="0">
                    <a:spcBef>
                      <a:spcPts val="0"/>
                    </a:spcBef>
                    <a:spcAft>
                      <a:spcPts val="0"/>
                    </a:spcAft>
                    <a:buNone/>
                  </a:pPr>
                  <a:r>
                    <a:rPr lang="it-IT" sz="1000">
                      <a:solidFill>
                        <a:schemeClr val="dk1"/>
                      </a:solidFill>
                      <a:latin typeface="Verdana"/>
                      <a:ea typeface="Verdana"/>
                      <a:cs typeface="Verdana"/>
                      <a:sym typeface="Verdana"/>
                    </a:rPr>
                    <a:t>(F. T. Marinetti)</a:t>
                  </a:r>
                  <a:endParaRPr/>
                </a:p>
                <a:p>
                  <a:pPr marL="0" marR="0" lvl="0" indent="0" algn="just" rtl="0">
                    <a:spcBef>
                      <a:spcPts val="0"/>
                    </a:spcBef>
                    <a:spcAft>
                      <a:spcPts val="0"/>
                    </a:spcAft>
                    <a:buNone/>
                  </a:pPr>
                  <a:endParaRPr sz="1100">
                    <a:solidFill>
                      <a:schemeClr val="dk1"/>
                    </a:solidFill>
                    <a:latin typeface="Arimo"/>
                    <a:ea typeface="Arimo"/>
                    <a:cs typeface="Arimo"/>
                    <a:sym typeface="Arimo"/>
                  </a:endParaRPr>
                </a:p>
              </p:txBody>
            </p:sp>
            <p:sp>
              <p:nvSpPr>
                <p:cNvPr id="206" name="Google Shape;206;p6"/>
                <p:cNvSpPr/>
                <p:nvPr/>
              </p:nvSpPr>
              <p:spPr>
                <a:xfrm>
                  <a:off x="1321" y="1891"/>
                  <a:ext cx="1151" cy="96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6"/>
              <p:cNvGrpSpPr/>
              <p:nvPr/>
            </p:nvGrpSpPr>
            <p:grpSpPr>
              <a:xfrm>
                <a:off x="2472" y="1891"/>
                <a:ext cx="738" cy="960"/>
                <a:chOff x="2472" y="1891"/>
                <a:chExt cx="738" cy="960"/>
              </a:xfrm>
            </p:grpSpPr>
            <p:sp>
              <p:nvSpPr>
                <p:cNvPr id="208" name="Google Shape;208;p6"/>
                <p:cNvSpPr/>
                <p:nvPr/>
              </p:nvSpPr>
              <p:spPr>
                <a:xfrm>
                  <a:off x="2500" y="1891"/>
                  <a:ext cx="682" cy="9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300" i="1">
                      <a:solidFill>
                        <a:schemeClr val="dk1"/>
                      </a:solidFill>
                      <a:latin typeface="Verdana"/>
                      <a:ea typeface="Verdana"/>
                      <a:cs typeface="Verdana"/>
                      <a:sym typeface="Verdana"/>
                    </a:rPr>
                    <a:t>Tu sei come una giovane,</a:t>
                  </a:r>
                  <a:endParaRPr/>
                </a:p>
                <a:p>
                  <a:pPr marL="0" marR="0" lvl="0" indent="0" algn="just" rtl="0">
                    <a:spcBef>
                      <a:spcPts val="0"/>
                    </a:spcBef>
                    <a:spcAft>
                      <a:spcPts val="0"/>
                    </a:spcAft>
                    <a:buNone/>
                  </a:pPr>
                  <a:r>
                    <a:rPr lang="it-IT" sz="1300" i="1">
                      <a:solidFill>
                        <a:schemeClr val="dk1"/>
                      </a:solidFill>
                      <a:latin typeface="Verdana"/>
                      <a:ea typeface="Verdana"/>
                      <a:cs typeface="Verdana"/>
                      <a:sym typeface="Verdana"/>
                    </a:rPr>
                    <a:t>Una bianca pollastra.</a:t>
                  </a:r>
                  <a:endParaRPr/>
                </a:p>
                <a:p>
                  <a:pPr marL="0" marR="0" lvl="0" indent="0" algn="just" rtl="0">
                    <a:spcBef>
                      <a:spcPts val="0"/>
                    </a:spcBef>
                    <a:spcAft>
                      <a:spcPts val="0"/>
                    </a:spcAft>
                    <a:buNone/>
                  </a:pPr>
                  <a:r>
                    <a:rPr lang="it-IT" sz="1300" i="1">
                      <a:solidFill>
                        <a:schemeClr val="dk1"/>
                      </a:solidFill>
                      <a:latin typeface="Verdana"/>
                      <a:ea typeface="Verdana"/>
                      <a:cs typeface="Verdana"/>
                      <a:sym typeface="Verdana"/>
                    </a:rPr>
                    <a:t>(U. Saba)</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09" name="Google Shape;209;p6"/>
                <p:cNvSpPr/>
                <p:nvPr/>
              </p:nvSpPr>
              <p:spPr>
                <a:xfrm>
                  <a:off x="2472" y="1891"/>
                  <a:ext cx="738" cy="96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6"/>
              <p:cNvGrpSpPr/>
              <p:nvPr/>
            </p:nvGrpSpPr>
            <p:grpSpPr>
              <a:xfrm>
                <a:off x="3210" y="1891"/>
                <a:ext cx="1109" cy="960"/>
                <a:chOff x="3210" y="1891"/>
                <a:chExt cx="1109" cy="960"/>
              </a:xfrm>
            </p:grpSpPr>
            <p:sp>
              <p:nvSpPr>
                <p:cNvPr id="211" name="Google Shape;211;p6"/>
                <p:cNvSpPr/>
                <p:nvPr/>
              </p:nvSpPr>
              <p:spPr>
                <a:xfrm>
                  <a:off x="3238" y="1891"/>
                  <a:ext cx="1053" cy="9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0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6"/>
                <p:cNvSpPr/>
                <p:nvPr/>
              </p:nvSpPr>
              <p:spPr>
                <a:xfrm>
                  <a:off x="3210" y="1891"/>
                  <a:ext cx="1109" cy="96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6"/>
              <p:cNvGrpSpPr/>
              <p:nvPr/>
            </p:nvGrpSpPr>
            <p:grpSpPr>
              <a:xfrm>
                <a:off x="4319" y="1891"/>
                <a:ext cx="799" cy="960"/>
                <a:chOff x="4319" y="1891"/>
                <a:chExt cx="799" cy="960"/>
              </a:xfrm>
            </p:grpSpPr>
            <p:sp>
              <p:nvSpPr>
                <p:cNvPr id="214" name="Google Shape;214;p6"/>
                <p:cNvSpPr/>
                <p:nvPr/>
              </p:nvSpPr>
              <p:spPr>
                <a:xfrm>
                  <a:off x="4347" y="1891"/>
                  <a:ext cx="743" cy="9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600">
                      <a:solidFill>
                        <a:schemeClr val="dk1"/>
                      </a:solidFill>
                      <a:latin typeface="Verdana"/>
                      <a:ea typeface="Verdana"/>
                      <a:cs typeface="Verdana"/>
                      <a:sym typeface="Verdana"/>
                    </a:rPr>
                    <a:t>Cavalcata walchirie</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15" name="Google Shape;215;p6"/>
                <p:cNvSpPr/>
                <p:nvPr/>
              </p:nvSpPr>
              <p:spPr>
                <a:xfrm>
                  <a:off x="4319" y="1891"/>
                  <a:ext cx="799" cy="960"/>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6"/>
              <p:cNvGrpSpPr/>
              <p:nvPr/>
            </p:nvGrpSpPr>
            <p:grpSpPr>
              <a:xfrm>
                <a:off x="0" y="2851"/>
                <a:ext cx="1321" cy="1344"/>
                <a:chOff x="0" y="2851"/>
                <a:chExt cx="1321" cy="1344"/>
              </a:xfrm>
            </p:grpSpPr>
            <p:sp>
              <p:nvSpPr>
                <p:cNvPr id="217" name="Google Shape;217;p6"/>
                <p:cNvSpPr/>
                <p:nvPr/>
              </p:nvSpPr>
              <p:spPr>
                <a:xfrm>
                  <a:off x="28" y="2851"/>
                  <a:ext cx="1265" cy="1344"/>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500">
                      <a:solidFill>
                        <a:schemeClr val="dk1"/>
                      </a:solidFill>
                      <a:latin typeface="Verdana"/>
                      <a:ea typeface="Verdana"/>
                      <a:cs typeface="Verdana"/>
                      <a:sym typeface="Verdana"/>
                    </a:rPr>
                    <a:t>nella ripetizione di “tutti i sogni” legato a “sogneremo” crea un’analogia con l’atmosfera soffusa ed indefinita del sogno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6"/>
                <p:cNvSpPr/>
                <p:nvPr/>
              </p:nvSpPr>
              <p:spPr>
                <a:xfrm>
                  <a:off x="0" y="2851"/>
                  <a:ext cx="1321" cy="134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9" name="Google Shape;219;p6"/>
              <p:cNvGrpSpPr/>
              <p:nvPr/>
            </p:nvGrpSpPr>
            <p:grpSpPr>
              <a:xfrm>
                <a:off x="1321" y="2851"/>
                <a:ext cx="1151" cy="1344"/>
                <a:chOff x="1321" y="2851"/>
                <a:chExt cx="1151" cy="1344"/>
              </a:xfrm>
            </p:grpSpPr>
            <p:sp>
              <p:nvSpPr>
                <p:cNvPr id="220" name="Google Shape;220;p6"/>
                <p:cNvSpPr/>
                <p:nvPr/>
              </p:nvSpPr>
              <p:spPr>
                <a:xfrm>
                  <a:off x="1349" y="2851"/>
                  <a:ext cx="1095" cy="1344"/>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100">
                      <a:solidFill>
                        <a:schemeClr val="dk1"/>
                      </a:solidFill>
                      <a:latin typeface="Verdana"/>
                      <a:ea typeface="Verdana"/>
                      <a:cs typeface="Verdana"/>
                      <a:sym typeface="Verdana"/>
                    </a:rPr>
                    <a:t>per rievocare la battaglia, crea una forte analogia, con l’ausilio delle lettere (digitali) utilizza delle onomatopee (segnali analogici) con il campo di scontro in un contesto di esplosioni di armi da fuoco.</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21" name="Google Shape;221;p6"/>
                <p:cNvSpPr/>
                <p:nvPr/>
              </p:nvSpPr>
              <p:spPr>
                <a:xfrm>
                  <a:off x="1321" y="2851"/>
                  <a:ext cx="1151" cy="134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2" name="Google Shape;222;p6"/>
              <p:cNvGrpSpPr/>
              <p:nvPr/>
            </p:nvGrpSpPr>
            <p:grpSpPr>
              <a:xfrm>
                <a:off x="2472" y="2851"/>
                <a:ext cx="738" cy="1344"/>
                <a:chOff x="2472" y="2851"/>
                <a:chExt cx="738" cy="1344"/>
              </a:xfrm>
            </p:grpSpPr>
            <p:sp>
              <p:nvSpPr>
                <p:cNvPr id="223" name="Google Shape;223;p6"/>
                <p:cNvSpPr/>
                <p:nvPr/>
              </p:nvSpPr>
              <p:spPr>
                <a:xfrm>
                  <a:off x="2500" y="2851"/>
                  <a:ext cx="682" cy="1344"/>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analogia tra la giovane descritta nel testo e una gallina.</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24" name="Google Shape;224;p6"/>
                <p:cNvSpPr/>
                <p:nvPr/>
              </p:nvSpPr>
              <p:spPr>
                <a:xfrm>
                  <a:off x="2472" y="2851"/>
                  <a:ext cx="738" cy="134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5" name="Google Shape;225;p6"/>
              <p:cNvGrpSpPr/>
              <p:nvPr/>
            </p:nvGrpSpPr>
            <p:grpSpPr>
              <a:xfrm>
                <a:off x="3210" y="2851"/>
                <a:ext cx="1109" cy="1344"/>
                <a:chOff x="3210" y="2851"/>
                <a:chExt cx="1109" cy="1344"/>
              </a:xfrm>
            </p:grpSpPr>
            <p:sp>
              <p:nvSpPr>
                <p:cNvPr id="226" name="Google Shape;226;p6"/>
                <p:cNvSpPr/>
                <p:nvPr/>
              </p:nvSpPr>
              <p:spPr>
                <a:xfrm>
                  <a:off x="3238" y="2851"/>
                  <a:ext cx="1053" cy="1344"/>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100">
                      <a:solidFill>
                        <a:schemeClr val="dk1"/>
                      </a:solidFill>
                      <a:latin typeface="Verdana"/>
                      <a:ea typeface="Verdana"/>
                      <a:cs typeface="Verdana"/>
                      <a:sym typeface="Verdana"/>
                    </a:rPr>
                    <a:t>L’immagine è un’analogia della realtà, non la realtà: può avere alcuni suoi colori, alcune sue linee o forme, ma è finita, chiusa e di dimensione diverse, senza profondità rispetto alla realtà</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27" name="Google Shape;227;p6"/>
                <p:cNvSpPr/>
                <p:nvPr/>
              </p:nvSpPr>
              <p:spPr>
                <a:xfrm>
                  <a:off x="3210" y="2851"/>
                  <a:ext cx="1109" cy="134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8" name="Google Shape;228;p6"/>
              <p:cNvGrpSpPr/>
              <p:nvPr/>
            </p:nvGrpSpPr>
            <p:grpSpPr>
              <a:xfrm>
                <a:off x="4319" y="2851"/>
                <a:ext cx="799" cy="1344"/>
                <a:chOff x="4319" y="2851"/>
                <a:chExt cx="799" cy="1344"/>
              </a:xfrm>
            </p:grpSpPr>
            <p:sp>
              <p:nvSpPr>
                <p:cNvPr id="229" name="Google Shape;229;p6"/>
                <p:cNvSpPr/>
                <p:nvPr/>
              </p:nvSpPr>
              <p:spPr>
                <a:xfrm>
                  <a:off x="4347" y="2851"/>
                  <a:ext cx="743" cy="1344"/>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it-IT" sz="1200">
                      <a:solidFill>
                        <a:schemeClr val="dk1"/>
                      </a:solidFill>
                      <a:latin typeface="Verdana"/>
                      <a:ea typeface="Verdana"/>
                      <a:cs typeface="Verdana"/>
                      <a:sym typeface="Verdana"/>
                    </a:rPr>
                    <a:t>Posso evocare una battaglia per analogie con il ritmo e l’intensità della musica</a:t>
                  </a:r>
                  <a:endParaRPr/>
                </a:p>
                <a:p>
                  <a:pPr marL="0" marR="0" lvl="0" indent="0" algn="just" rtl="0">
                    <a:spcBef>
                      <a:spcPts val="0"/>
                    </a:spcBef>
                    <a:spcAft>
                      <a:spcPts val="0"/>
                    </a:spcAft>
                    <a:buNone/>
                  </a:pPr>
                  <a:endParaRPr sz="1200">
                    <a:solidFill>
                      <a:schemeClr val="dk1"/>
                    </a:solidFill>
                    <a:latin typeface="Arimo"/>
                    <a:ea typeface="Arimo"/>
                    <a:cs typeface="Arimo"/>
                    <a:sym typeface="Arimo"/>
                  </a:endParaRPr>
                </a:p>
              </p:txBody>
            </p:sp>
            <p:sp>
              <p:nvSpPr>
                <p:cNvPr id="230" name="Google Shape;230;p6"/>
                <p:cNvSpPr/>
                <p:nvPr/>
              </p:nvSpPr>
              <p:spPr>
                <a:xfrm>
                  <a:off x="4319" y="2851"/>
                  <a:ext cx="799" cy="134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1" name="Google Shape;231;p6"/>
            <p:cNvSpPr/>
            <p:nvPr/>
          </p:nvSpPr>
          <p:spPr>
            <a:xfrm>
              <a:off x="-3" y="-3"/>
              <a:ext cx="5124" cy="4201"/>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32" name="Google Shape;232;p6" descr="npo000001"/>
          <p:cNvPicPr preferRelativeResize="0"/>
          <p:nvPr/>
        </p:nvPicPr>
        <p:blipFill rotWithShape="1">
          <a:blip r:embed="rId3">
            <a:alphaModFix/>
          </a:blip>
          <a:srcRect/>
          <a:stretch/>
        </p:blipFill>
        <p:spPr>
          <a:xfrm>
            <a:off x="7239000" y="3276601"/>
            <a:ext cx="1563688" cy="136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7"/>
          <p:cNvGrpSpPr/>
          <p:nvPr/>
        </p:nvGrpSpPr>
        <p:grpSpPr>
          <a:xfrm>
            <a:off x="2616949" y="990601"/>
            <a:ext cx="6500901" cy="2438398"/>
            <a:chOff x="-3" y="-3"/>
            <a:chExt cx="3379" cy="774"/>
          </a:xfrm>
        </p:grpSpPr>
        <p:grpSp>
          <p:nvGrpSpPr>
            <p:cNvPr id="238" name="Google Shape;238;p7"/>
            <p:cNvGrpSpPr/>
            <p:nvPr/>
          </p:nvGrpSpPr>
          <p:grpSpPr>
            <a:xfrm>
              <a:off x="0" y="0"/>
              <a:ext cx="3373" cy="768"/>
              <a:chOff x="0" y="0"/>
              <a:chExt cx="3373" cy="768"/>
            </a:xfrm>
          </p:grpSpPr>
          <p:grpSp>
            <p:nvGrpSpPr>
              <p:cNvPr id="239" name="Google Shape;239;p7"/>
              <p:cNvGrpSpPr/>
              <p:nvPr/>
            </p:nvGrpSpPr>
            <p:grpSpPr>
              <a:xfrm>
                <a:off x="0" y="0"/>
                <a:ext cx="1170" cy="384"/>
                <a:chOff x="0" y="0"/>
                <a:chExt cx="1170" cy="384"/>
              </a:xfrm>
            </p:grpSpPr>
            <p:sp>
              <p:nvSpPr>
                <p:cNvPr id="240" name="Google Shape;240;p7"/>
                <p:cNvSpPr/>
                <p:nvPr/>
              </p:nvSpPr>
              <p:spPr>
                <a:xfrm>
                  <a:off x="28" y="0"/>
                  <a:ext cx="1114" cy="3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000">
                      <a:solidFill>
                        <a:schemeClr val="dk1"/>
                      </a:solidFill>
                      <a:latin typeface="Verdana"/>
                      <a:ea typeface="Verdana"/>
                      <a:cs typeface="Verdana"/>
                      <a:sym typeface="Verdana"/>
                    </a:rPr>
                    <a:t>PIANO DEL CONTENUTO</a:t>
                  </a:r>
                  <a:endParaRPr/>
                </a:p>
                <a:p>
                  <a:pPr marL="0" marR="0" lvl="0" indent="0" algn="l" rtl="0">
                    <a:spcBef>
                      <a:spcPts val="0"/>
                    </a:spcBef>
                    <a:spcAft>
                      <a:spcPts val="0"/>
                    </a:spcAft>
                    <a:buNone/>
                  </a:pPr>
                  <a:endParaRPr sz="1400">
                    <a:solidFill>
                      <a:schemeClr val="dk1"/>
                    </a:solidFill>
                    <a:latin typeface="Arimo"/>
                    <a:ea typeface="Arimo"/>
                    <a:cs typeface="Arimo"/>
                    <a:sym typeface="Arimo"/>
                  </a:endParaRPr>
                </a:p>
              </p:txBody>
            </p:sp>
            <p:sp>
              <p:nvSpPr>
                <p:cNvPr id="241" name="Google Shape;241;p7"/>
                <p:cNvSpPr/>
                <p:nvPr/>
              </p:nvSpPr>
              <p:spPr>
                <a:xfrm>
                  <a:off x="0" y="0"/>
                  <a:ext cx="1170" cy="38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2" name="Google Shape;242;p7"/>
              <p:cNvGrpSpPr/>
              <p:nvPr/>
            </p:nvGrpSpPr>
            <p:grpSpPr>
              <a:xfrm>
                <a:off x="1170" y="0"/>
                <a:ext cx="1049" cy="768"/>
                <a:chOff x="1170" y="0"/>
                <a:chExt cx="1049" cy="768"/>
              </a:xfrm>
            </p:grpSpPr>
            <p:sp>
              <p:nvSpPr>
                <p:cNvPr id="243" name="Google Shape;243;p7"/>
                <p:cNvSpPr/>
                <p:nvPr/>
              </p:nvSpPr>
              <p:spPr>
                <a:xfrm>
                  <a:off x="1198" y="0"/>
                  <a:ext cx="993" cy="76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2000">
                      <a:solidFill>
                        <a:schemeClr val="dk1"/>
                      </a:solidFill>
                      <a:latin typeface="Verdana"/>
                      <a:ea typeface="Verdana"/>
                      <a:cs typeface="Verdana"/>
                      <a:sym typeface="Verdana"/>
                    </a:rPr>
                    <a:t>Se si vuole essere convincenti i due piani devono essere congruenti</a:t>
                  </a:r>
                  <a:endParaRPr/>
                </a:p>
                <a:p>
                  <a:pPr marL="0" marR="0" lvl="0" indent="0" algn="just" rtl="0">
                    <a:spcBef>
                      <a:spcPts val="0"/>
                    </a:spcBef>
                    <a:spcAft>
                      <a:spcPts val="0"/>
                    </a:spcAft>
                    <a:buNone/>
                  </a:pPr>
                  <a:endParaRPr sz="1300">
                    <a:solidFill>
                      <a:schemeClr val="dk1"/>
                    </a:solidFill>
                    <a:latin typeface="Arimo"/>
                    <a:ea typeface="Arimo"/>
                    <a:cs typeface="Arimo"/>
                    <a:sym typeface="Arimo"/>
                  </a:endParaRPr>
                </a:p>
              </p:txBody>
            </p:sp>
            <p:sp>
              <p:nvSpPr>
                <p:cNvPr id="244" name="Google Shape;244;p7"/>
                <p:cNvSpPr/>
                <p:nvPr/>
              </p:nvSpPr>
              <p:spPr>
                <a:xfrm>
                  <a:off x="1170" y="0"/>
                  <a:ext cx="1049" cy="768"/>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5" name="Google Shape;245;p7"/>
              <p:cNvGrpSpPr/>
              <p:nvPr/>
            </p:nvGrpSpPr>
            <p:grpSpPr>
              <a:xfrm>
                <a:off x="2219" y="0"/>
                <a:ext cx="1154" cy="384"/>
                <a:chOff x="2219" y="0"/>
                <a:chExt cx="1154" cy="384"/>
              </a:xfrm>
            </p:grpSpPr>
            <p:sp>
              <p:nvSpPr>
                <p:cNvPr id="246" name="Google Shape;246;p7"/>
                <p:cNvSpPr/>
                <p:nvPr/>
              </p:nvSpPr>
              <p:spPr>
                <a:xfrm>
                  <a:off x="2247" y="0"/>
                  <a:ext cx="1098" cy="3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000">
                      <a:solidFill>
                        <a:schemeClr val="dk1"/>
                      </a:solidFill>
                      <a:latin typeface="Verdana"/>
                      <a:ea typeface="Verdana"/>
                      <a:cs typeface="Verdana"/>
                      <a:sym typeface="Verdana"/>
                    </a:rPr>
                    <a:t>PIANO DELLE RELAZIONI</a:t>
                  </a:r>
                  <a:endParaRPr/>
                </a:p>
                <a:p>
                  <a:pPr marL="0" marR="0" lvl="0" indent="0" algn="l" rtl="0">
                    <a:spcBef>
                      <a:spcPts val="0"/>
                    </a:spcBef>
                    <a:spcAft>
                      <a:spcPts val="0"/>
                    </a:spcAft>
                    <a:buNone/>
                  </a:pPr>
                  <a:endParaRPr sz="1400">
                    <a:solidFill>
                      <a:schemeClr val="dk1"/>
                    </a:solidFill>
                    <a:latin typeface="Arimo"/>
                    <a:ea typeface="Arimo"/>
                    <a:cs typeface="Arimo"/>
                    <a:sym typeface="Arimo"/>
                  </a:endParaRPr>
                </a:p>
              </p:txBody>
            </p:sp>
            <p:sp>
              <p:nvSpPr>
                <p:cNvPr id="247" name="Google Shape;247;p7"/>
                <p:cNvSpPr/>
                <p:nvPr/>
              </p:nvSpPr>
              <p:spPr>
                <a:xfrm>
                  <a:off x="2219" y="0"/>
                  <a:ext cx="1154" cy="38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8" name="Google Shape;248;p7"/>
              <p:cNvGrpSpPr/>
              <p:nvPr/>
            </p:nvGrpSpPr>
            <p:grpSpPr>
              <a:xfrm>
                <a:off x="0" y="384"/>
                <a:ext cx="1170" cy="384"/>
                <a:chOff x="0" y="384"/>
                <a:chExt cx="1170" cy="384"/>
              </a:xfrm>
            </p:grpSpPr>
            <p:sp>
              <p:nvSpPr>
                <p:cNvPr id="249" name="Google Shape;249;p7"/>
                <p:cNvSpPr/>
                <p:nvPr/>
              </p:nvSpPr>
              <p:spPr>
                <a:xfrm>
                  <a:off x="28" y="384"/>
                  <a:ext cx="1114" cy="3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0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7"/>
                <p:cNvSpPr/>
                <p:nvPr/>
              </p:nvSpPr>
              <p:spPr>
                <a:xfrm>
                  <a:off x="0" y="384"/>
                  <a:ext cx="1170" cy="38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1" name="Google Shape;251;p7"/>
              <p:cNvGrpSpPr/>
              <p:nvPr/>
            </p:nvGrpSpPr>
            <p:grpSpPr>
              <a:xfrm>
                <a:off x="2219" y="384"/>
                <a:ext cx="1154" cy="384"/>
                <a:chOff x="2219" y="384"/>
                <a:chExt cx="1154" cy="384"/>
              </a:xfrm>
            </p:grpSpPr>
            <p:sp>
              <p:nvSpPr>
                <p:cNvPr id="252" name="Google Shape;252;p7"/>
                <p:cNvSpPr/>
                <p:nvPr/>
              </p:nvSpPr>
              <p:spPr>
                <a:xfrm>
                  <a:off x="2247" y="384"/>
                  <a:ext cx="1098" cy="3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0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7"/>
                <p:cNvSpPr/>
                <p:nvPr/>
              </p:nvSpPr>
              <p:spPr>
                <a:xfrm>
                  <a:off x="2219" y="384"/>
                  <a:ext cx="1154" cy="38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4" name="Google Shape;254;p7"/>
            <p:cNvSpPr/>
            <p:nvPr/>
          </p:nvSpPr>
          <p:spPr>
            <a:xfrm>
              <a:off x="-3" y="-3"/>
              <a:ext cx="3379" cy="774"/>
            </a:xfrm>
            <a:prstGeom prst="rect">
              <a:avLst/>
            </a:prstGeom>
            <a:noFill/>
            <a:ln w="9525" cap="flat" cmpd="sng">
              <a:solidFill>
                <a:srgbClr val="A0A0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5" name="Google Shape;255;p7"/>
          <p:cNvSpPr/>
          <p:nvPr/>
        </p:nvSpPr>
        <p:spPr>
          <a:xfrm>
            <a:off x="5581649" y="3619499"/>
            <a:ext cx="571500" cy="457200"/>
          </a:xfrm>
          <a:prstGeom prst="flowChartMerge">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7"/>
          <p:cNvSpPr txBox="1"/>
          <p:nvPr/>
        </p:nvSpPr>
        <p:spPr>
          <a:xfrm>
            <a:off x="2676591" y="4267199"/>
            <a:ext cx="6381619" cy="185802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000">
                <a:solidFill>
                  <a:schemeClr val="dk1"/>
                </a:solidFill>
                <a:latin typeface="Verdana"/>
                <a:ea typeface="Verdana"/>
                <a:cs typeface="Verdana"/>
                <a:sym typeface="Verdana"/>
              </a:rPr>
              <a:t>Informare di una situazione pericolosa ridendo</a:t>
            </a:r>
            <a:endParaRPr/>
          </a:p>
          <a:p>
            <a:pPr marL="0" marR="0" lvl="0" indent="0" algn="ctr" rtl="0">
              <a:spcBef>
                <a:spcPts val="0"/>
              </a:spcBef>
              <a:spcAft>
                <a:spcPts val="0"/>
              </a:spcAft>
              <a:buNone/>
            </a:pPr>
            <a:endParaRPr sz="2000">
              <a:solidFill>
                <a:schemeClr val="dk1"/>
              </a:solidFill>
              <a:latin typeface="Verdana"/>
              <a:ea typeface="Verdana"/>
              <a:cs typeface="Verdana"/>
              <a:sym typeface="Verdana"/>
            </a:endParaRPr>
          </a:p>
          <a:p>
            <a:pPr marL="0" marR="0" lvl="0" indent="0" algn="ctr" rtl="0">
              <a:spcBef>
                <a:spcPts val="0"/>
              </a:spcBef>
              <a:spcAft>
                <a:spcPts val="0"/>
              </a:spcAft>
              <a:buNone/>
            </a:pPr>
            <a:r>
              <a:rPr lang="it-IT" sz="2000">
                <a:solidFill>
                  <a:schemeClr val="dk1"/>
                </a:solidFill>
                <a:latin typeface="Verdana"/>
                <a:ea typeface="Verdana"/>
                <a:cs typeface="Verdana"/>
                <a:sym typeface="Verdana"/>
              </a:rPr>
              <a:t>Dire “Mi dispiace” con il sorriso sulle labbra”</a:t>
            </a:r>
            <a:endParaRPr/>
          </a:p>
          <a:p>
            <a:pPr marL="0" marR="0" lvl="0" indent="0" algn="ctr" rtl="0">
              <a:spcBef>
                <a:spcPts val="0"/>
              </a:spcBef>
              <a:spcAft>
                <a:spcPts val="0"/>
              </a:spcAft>
              <a:buNone/>
            </a:pPr>
            <a:endParaRPr sz="2000">
              <a:solidFill>
                <a:schemeClr val="dk1"/>
              </a:solidFill>
              <a:latin typeface="Verdana"/>
              <a:ea typeface="Verdana"/>
              <a:cs typeface="Verdana"/>
              <a:sym typeface="Verdana"/>
            </a:endParaRPr>
          </a:p>
          <a:p>
            <a:pPr marL="0" marR="0" lvl="0" indent="0" algn="ctr" rtl="0">
              <a:spcBef>
                <a:spcPts val="0"/>
              </a:spcBef>
              <a:spcAft>
                <a:spcPts val="0"/>
              </a:spcAft>
              <a:buNone/>
            </a:pPr>
            <a:r>
              <a:rPr lang="it-IT" sz="2000">
                <a:solidFill>
                  <a:schemeClr val="dk1"/>
                </a:solidFill>
                <a:latin typeface="Verdana"/>
                <a:ea typeface="Verdana"/>
                <a:cs typeface="Verdana"/>
                <a:sym typeface="Verdana"/>
              </a:rPr>
              <a:t>Dire “Mi sto divertendo” in tono grave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txBox="1">
            <a:spLocks noGrp="1"/>
          </p:cNvSpPr>
          <p:nvPr>
            <p:ph type="title"/>
          </p:nvPr>
        </p:nvSpPr>
        <p:spPr>
          <a:xfrm>
            <a:off x="838200" y="1073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Verdana"/>
              <a:buNone/>
            </a:pPr>
            <a:r>
              <a:rPr lang="it-IT" sz="3200">
                <a:solidFill>
                  <a:srgbClr val="FF0000"/>
                </a:solidFill>
                <a:latin typeface="Verdana"/>
                <a:ea typeface="Verdana"/>
                <a:cs typeface="Verdana"/>
                <a:sym typeface="Verdana"/>
              </a:rPr>
              <a:t>Incongruenza 🡨 Insicurezza 🡨</a:t>
            </a:r>
            <a:br>
              <a:rPr lang="it-IT" sz="3200">
                <a:solidFill>
                  <a:srgbClr val="FF0000"/>
                </a:solidFill>
                <a:latin typeface="Verdana"/>
                <a:ea typeface="Verdana"/>
                <a:cs typeface="Verdana"/>
                <a:sym typeface="Verdana"/>
              </a:rPr>
            </a:br>
            <a:r>
              <a:rPr lang="it-IT" sz="3200">
                <a:solidFill>
                  <a:srgbClr val="FF0000"/>
                </a:solidFill>
                <a:latin typeface="Verdana"/>
                <a:ea typeface="Verdana"/>
                <a:cs typeface="Verdana"/>
                <a:sym typeface="Verdana"/>
              </a:rPr>
              <a:t>🡪 Mancanza di credibilità </a:t>
            </a:r>
            <a:endParaRPr sz="3200">
              <a:solidFill>
                <a:srgbClr val="FF0000"/>
              </a:solidFill>
              <a:latin typeface="Verdana"/>
              <a:ea typeface="Verdana"/>
              <a:cs typeface="Verdana"/>
              <a:sym typeface="Verdana"/>
            </a:endParaRPr>
          </a:p>
        </p:txBody>
      </p:sp>
      <p:pic>
        <p:nvPicPr>
          <p:cNvPr id="262" name="Google Shape;262;p8" descr="npo00000a"/>
          <p:cNvPicPr preferRelativeResize="0"/>
          <p:nvPr/>
        </p:nvPicPr>
        <p:blipFill rotWithShape="1">
          <a:blip r:embed="rId3">
            <a:alphaModFix/>
          </a:blip>
          <a:srcRect/>
          <a:stretch/>
        </p:blipFill>
        <p:spPr>
          <a:xfrm>
            <a:off x="539725" y="1459984"/>
            <a:ext cx="5556275" cy="2945724"/>
          </a:xfrm>
          <a:prstGeom prst="rect">
            <a:avLst/>
          </a:prstGeom>
          <a:noFill/>
          <a:ln>
            <a:noFill/>
          </a:ln>
        </p:spPr>
      </p:pic>
      <p:sp>
        <p:nvSpPr>
          <p:cNvPr id="263" name="Google Shape;263;p8"/>
          <p:cNvSpPr/>
          <p:nvPr/>
        </p:nvSpPr>
        <p:spPr>
          <a:xfrm>
            <a:off x="6517588" y="4648151"/>
            <a:ext cx="5129732" cy="17927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a:solidFill>
                  <a:schemeClr val="dk1"/>
                </a:solidFill>
                <a:latin typeface="Verdana"/>
                <a:ea typeface="Verdana"/>
                <a:cs typeface="Verdana"/>
                <a:sym typeface="Verdana"/>
              </a:rPr>
              <a:t>Il segno è composto da un significante (la forma) che veicola o meglio rimanda a un significato (il contenuto). Per cui ne deriva un simile rapporto tra significante e significato.</a:t>
            </a:r>
            <a:endParaRPr/>
          </a:p>
          <a:p>
            <a:pPr marL="0" marR="0" lvl="0" indent="0" algn="l" rtl="0">
              <a:spcBef>
                <a:spcPts val="0"/>
              </a:spcBef>
              <a:spcAft>
                <a:spcPts val="0"/>
              </a:spcAft>
              <a:buNone/>
            </a:pPr>
            <a:endParaRPr sz="1050">
              <a:solidFill>
                <a:schemeClr val="dk1"/>
              </a:solidFill>
              <a:latin typeface="Arimo"/>
              <a:ea typeface="Arimo"/>
              <a:cs typeface="Arimo"/>
              <a:sym typeface="Arimo"/>
            </a:endParaRPr>
          </a:p>
        </p:txBody>
      </p:sp>
      <p:graphicFrame>
        <p:nvGraphicFramePr>
          <p:cNvPr id="264" name="Google Shape;264;p8"/>
          <p:cNvGraphicFramePr/>
          <p:nvPr/>
        </p:nvGraphicFramePr>
        <p:xfrm>
          <a:off x="1231887" y="5155930"/>
          <a:ext cx="3000000" cy="3000000"/>
        </p:xfrm>
        <a:graphic>
          <a:graphicData uri="http://schemas.openxmlformats.org/drawingml/2006/table">
            <a:tbl>
              <a:tblPr>
                <a:noFill/>
                <a:tableStyleId>{05B186AE-012B-4964-B7D0-38A827F47A15}</a:tableStyleId>
              </a:tblPr>
              <a:tblGrid>
                <a:gridCol w="20859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tblGrid>
              <a:tr h="388625">
                <a:tc>
                  <a:txBody>
                    <a:bodyPr/>
                    <a:lstStyle/>
                    <a:p>
                      <a:pPr marL="0" marR="0" lvl="0" indent="0" algn="l" rtl="0">
                        <a:lnSpc>
                          <a:spcPct val="100000"/>
                        </a:lnSpc>
                        <a:spcBef>
                          <a:spcPts val="0"/>
                        </a:spcBef>
                        <a:spcAft>
                          <a:spcPts val="0"/>
                        </a:spcAft>
                        <a:buClr>
                          <a:srgbClr val="9999FF"/>
                        </a:buClr>
                        <a:buSzPts val="2100"/>
                        <a:buFont typeface="Arimo"/>
                        <a:buNone/>
                      </a:pPr>
                      <a:r>
                        <a:rPr lang="it-IT" sz="2100" b="0" i="0" u="none" strike="noStrike" cap="none">
                          <a:solidFill>
                            <a:srgbClr val="9999FF"/>
                          </a:solidFill>
                          <a:latin typeface="Arimo"/>
                          <a:ea typeface="Arimo"/>
                          <a:cs typeface="Arimo"/>
                          <a:sym typeface="Arimo"/>
                        </a:rPr>
                        <a:t>SIGNIFICANTE</a:t>
                      </a:r>
                      <a:endParaRPr/>
                    </a:p>
                  </a:txBody>
                  <a:tcPr marL="68575" marR="68575"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rgbClr val="990033"/>
                        </a:buClr>
                        <a:buSzPts val="2100"/>
                        <a:buFont typeface="Arimo"/>
                        <a:buNone/>
                      </a:pPr>
                      <a:r>
                        <a:rPr lang="it-IT" sz="2100" b="0" i="0" u="none" strike="noStrike" cap="none">
                          <a:solidFill>
                            <a:srgbClr val="990033"/>
                          </a:solidFill>
                          <a:latin typeface="Arimo"/>
                          <a:ea typeface="Arimo"/>
                          <a:cs typeface="Arimo"/>
                          <a:sym typeface="Arimo"/>
                        </a:rPr>
                        <a:t>SIGNIFICATO</a:t>
                      </a:r>
                      <a:endParaRPr/>
                    </a:p>
                  </a:txBody>
                  <a:tcPr marL="68575" marR="68575"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388625">
                <a:tc gridSpan="2">
                  <a:txBody>
                    <a:bodyPr/>
                    <a:lstStyle/>
                    <a:p>
                      <a:pPr marL="0" marR="0" lvl="0" indent="0" algn="ctr" rtl="0">
                        <a:lnSpc>
                          <a:spcPct val="100000"/>
                        </a:lnSpc>
                        <a:spcBef>
                          <a:spcPts val="0"/>
                        </a:spcBef>
                        <a:spcAft>
                          <a:spcPts val="0"/>
                        </a:spcAft>
                        <a:buClr>
                          <a:srgbClr val="9999FF"/>
                        </a:buClr>
                        <a:buSzPts val="2100"/>
                        <a:buFont typeface="Arimo"/>
                        <a:buNone/>
                      </a:pPr>
                      <a:r>
                        <a:rPr lang="it-IT" sz="2100" b="0" i="0" u="none" strike="noStrike" cap="none">
                          <a:solidFill>
                            <a:srgbClr val="9999FF"/>
                          </a:solidFill>
                          <a:latin typeface="Arimo"/>
                          <a:ea typeface="Arimo"/>
                          <a:cs typeface="Arimo"/>
                          <a:sym typeface="Arimo"/>
                        </a:rPr>
                        <a:t>SEGN</a:t>
                      </a:r>
                      <a:r>
                        <a:rPr lang="it-IT" sz="2100" b="0" i="0" u="none" strike="noStrike" cap="none">
                          <a:solidFill>
                            <a:srgbClr val="990033"/>
                          </a:solidFill>
                          <a:latin typeface="Arimo"/>
                          <a:ea typeface="Arimo"/>
                          <a:cs typeface="Arimo"/>
                          <a:sym typeface="Arimo"/>
                        </a:rPr>
                        <a:t>O</a:t>
                      </a:r>
                      <a:endParaRPr/>
                    </a:p>
                  </a:txBody>
                  <a:tcPr marL="68575" marR="68575" marT="34300" marB="343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CC"/>
                    </a:solidFill>
                  </a:tcPr>
                </a:tc>
                <a:tc hMerge="1">
                  <a:txBody>
                    <a:bodyPr/>
                    <a:lstStyle/>
                    <a:p>
                      <a:endParaRPr lang="it-IT"/>
                    </a:p>
                  </a:txBody>
                  <a:tcPr/>
                </a:tc>
                <a:extLst>
                  <a:ext uri="{0D108BD9-81ED-4DB2-BD59-A6C34878D82A}">
                    <a16:rowId xmlns:a16="http://schemas.microsoft.com/office/drawing/2014/main" val="10001"/>
                  </a:ext>
                </a:extLst>
              </a:tr>
            </a:tbl>
          </a:graphicData>
        </a:graphic>
      </p:graphicFrame>
      <p:cxnSp>
        <p:nvCxnSpPr>
          <p:cNvPr id="265" name="Google Shape;265;p8"/>
          <p:cNvCxnSpPr/>
          <p:nvPr/>
        </p:nvCxnSpPr>
        <p:spPr>
          <a:xfrm flipH="1">
            <a:off x="9212087" y="770119"/>
            <a:ext cx="6025" cy="540625"/>
          </a:xfrm>
          <a:prstGeom prst="straightConnector1">
            <a:avLst/>
          </a:prstGeom>
          <a:noFill/>
          <a:ln w="44450" cap="flat" cmpd="sng">
            <a:solidFill>
              <a:srgbClr val="FF0000"/>
            </a:solidFill>
            <a:prstDash val="solid"/>
            <a:miter lim="800000"/>
            <a:headEnd type="none" w="sm" len="sm"/>
            <a:tailEnd type="none" w="sm" len="sm"/>
          </a:ln>
        </p:spPr>
      </p:cxnSp>
      <p:cxnSp>
        <p:nvCxnSpPr>
          <p:cNvPr id="266" name="Google Shape;266;p8"/>
          <p:cNvCxnSpPr/>
          <p:nvPr/>
        </p:nvCxnSpPr>
        <p:spPr>
          <a:xfrm rot="10800000">
            <a:off x="8952821" y="1296607"/>
            <a:ext cx="259266" cy="1611"/>
          </a:xfrm>
          <a:prstGeom prst="straightConnector1">
            <a:avLst/>
          </a:prstGeom>
          <a:noFill/>
          <a:ln w="44450" cap="flat" cmpd="sng">
            <a:solidFill>
              <a:srgbClr val="FF0000"/>
            </a:solidFill>
            <a:prstDash val="solid"/>
            <a:miter lim="800000"/>
            <a:headEnd type="none" w="sm" len="sm"/>
            <a:tailEnd type="none" w="sm" len="sm"/>
          </a:ln>
        </p:spPr>
      </p:cxnSp>
      <p:cxnSp>
        <p:nvCxnSpPr>
          <p:cNvPr id="267" name="Google Shape;267;p8"/>
          <p:cNvCxnSpPr/>
          <p:nvPr/>
        </p:nvCxnSpPr>
        <p:spPr>
          <a:xfrm>
            <a:off x="3381960" y="1013947"/>
            <a:ext cx="2788" cy="189788"/>
          </a:xfrm>
          <a:prstGeom prst="straightConnector1">
            <a:avLst/>
          </a:prstGeom>
          <a:noFill/>
          <a:ln w="44450" cap="flat" cmpd="sng">
            <a:solidFill>
              <a:srgbClr val="FF0000"/>
            </a:solidFill>
            <a:prstDash val="solid"/>
            <a:miter lim="800000"/>
            <a:headEnd type="none" w="sm" len="sm"/>
            <a:tailEnd type="none" w="sm" len="sm"/>
          </a:ln>
        </p:spPr>
      </p:cxnSp>
      <p:cxnSp>
        <p:nvCxnSpPr>
          <p:cNvPr id="268" name="Google Shape;268;p8"/>
          <p:cNvCxnSpPr/>
          <p:nvPr/>
        </p:nvCxnSpPr>
        <p:spPr>
          <a:xfrm rot="10800000">
            <a:off x="3356908" y="1230819"/>
            <a:ext cx="259266" cy="1611"/>
          </a:xfrm>
          <a:prstGeom prst="straightConnector1">
            <a:avLst/>
          </a:prstGeom>
          <a:noFill/>
          <a:ln w="44450" cap="flat" cmpd="sng">
            <a:solidFill>
              <a:srgbClr val="FF0000"/>
            </a:solidFill>
            <a:prstDash val="solid"/>
            <a:miter lim="800000"/>
            <a:headEnd type="none" w="sm" len="sm"/>
            <a:tailEnd type="none" w="sm" len="sm"/>
          </a:ln>
        </p:spPr>
      </p:cxnSp>
      <p:pic>
        <p:nvPicPr>
          <p:cNvPr id="269" name="Google Shape;269;p8"/>
          <p:cNvPicPr preferRelativeResize="0"/>
          <p:nvPr/>
        </p:nvPicPr>
        <p:blipFill rotWithShape="1">
          <a:blip r:embed="rId4">
            <a:alphaModFix/>
          </a:blip>
          <a:srcRect/>
          <a:stretch/>
        </p:blipFill>
        <p:spPr>
          <a:xfrm>
            <a:off x="6363106" y="1531557"/>
            <a:ext cx="5104833" cy="2770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960100" y="978102"/>
            <a:ext cx="10588434" cy="10626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Stare per qualcos’altro</a:t>
            </a:r>
            <a:endParaRPr sz="3200">
              <a:latin typeface="Verdana"/>
              <a:ea typeface="Verdana"/>
              <a:cs typeface="Verdana"/>
              <a:sym typeface="Verdana"/>
            </a:endParaRPr>
          </a:p>
        </p:txBody>
      </p:sp>
      <p:cxnSp>
        <p:nvCxnSpPr>
          <p:cNvPr id="275" name="Google Shape;275;p9"/>
          <p:cNvCxnSpPr/>
          <p:nvPr/>
        </p:nvCxnSpPr>
        <p:spPr>
          <a:xfrm>
            <a:off x="1047624" y="2265037"/>
            <a:ext cx="10125012" cy="0"/>
          </a:xfrm>
          <a:prstGeom prst="straightConnector1">
            <a:avLst/>
          </a:prstGeom>
          <a:noFill/>
          <a:ln w="15875" cap="flat" cmpd="sng">
            <a:solidFill>
              <a:srgbClr val="595959"/>
            </a:solidFill>
            <a:prstDash val="solid"/>
            <a:miter lim="800000"/>
            <a:headEnd type="none" w="sm" len="sm"/>
            <a:tailEnd type="none" w="sm" len="sm"/>
          </a:ln>
        </p:spPr>
      </p:cxnSp>
      <p:pic>
        <p:nvPicPr>
          <p:cNvPr id="276" name="Google Shape;276;p9"/>
          <p:cNvPicPr preferRelativeResize="0"/>
          <p:nvPr/>
        </p:nvPicPr>
        <p:blipFill rotWithShape="1">
          <a:blip r:embed="rId3">
            <a:alphaModFix/>
          </a:blip>
          <a:srcRect/>
          <a:stretch/>
        </p:blipFill>
        <p:spPr>
          <a:xfrm>
            <a:off x="1047624" y="2779019"/>
            <a:ext cx="2000653" cy="579734"/>
          </a:xfrm>
          <a:prstGeom prst="rect">
            <a:avLst/>
          </a:prstGeom>
          <a:noFill/>
          <a:ln>
            <a:noFill/>
          </a:ln>
        </p:spPr>
      </p:pic>
      <p:sp>
        <p:nvSpPr>
          <p:cNvPr id="277" name="Google Shape;277;p9"/>
          <p:cNvSpPr txBox="1">
            <a:spLocks noGrp="1"/>
          </p:cNvSpPr>
          <p:nvPr>
            <p:ph type="body" idx="1"/>
          </p:nvPr>
        </p:nvSpPr>
        <p:spPr>
          <a:xfrm>
            <a:off x="3114676" y="2265037"/>
            <a:ext cx="8677274" cy="3215749"/>
          </a:xfrm>
          <a:prstGeom prst="rect">
            <a:avLst/>
          </a:prstGeom>
          <a:noFill/>
          <a:ln>
            <a:noFill/>
          </a:ln>
        </p:spPr>
        <p:txBody>
          <a:bodyPr spcFirstLastPara="1" wrap="square" lIns="91425" tIns="45700" rIns="91425" bIns="45700" anchor="t" anchorCtr="0">
            <a:noAutofit/>
          </a:bodyPr>
          <a:lstStyle/>
          <a:p>
            <a:pPr marL="0" lvl="0" indent="0" algn="just" rtl="0">
              <a:lnSpc>
                <a:spcPts val="2600"/>
              </a:lnSpc>
              <a:spcBef>
                <a:spcPts val="0"/>
              </a:spcBef>
              <a:spcAft>
                <a:spcPts val="0"/>
              </a:spcAft>
              <a:buClr>
                <a:schemeClr val="dk1"/>
              </a:buClr>
              <a:buSzPts val="2000"/>
              <a:buFont typeface="Verdana"/>
              <a:buChar char="-"/>
            </a:pPr>
            <a:r>
              <a:rPr lang="it-IT" sz="2000" dirty="0">
                <a:latin typeface="Verdana"/>
                <a:ea typeface="Verdana"/>
                <a:cs typeface="Verdana"/>
                <a:sym typeface="Verdana"/>
              </a:rPr>
              <a:t>Il segno è l’elemento che media il nostro rapporto con la realtà. Possiamo anche con­siderarlo l’unità minima che costituisce la comunicazione, cioè una sorta di </a:t>
            </a:r>
            <a:r>
              <a:rPr lang="it-IT" sz="2000" i="1" dirty="0">
                <a:latin typeface="Verdana"/>
                <a:ea typeface="Verdana"/>
                <a:cs typeface="Verdana"/>
                <a:sym typeface="Verdana"/>
              </a:rPr>
              <a:t>atomo </a:t>
            </a:r>
            <a:r>
              <a:rPr lang="it-IT" sz="2000" dirty="0">
                <a:latin typeface="Verdana"/>
                <a:ea typeface="Verdana"/>
                <a:cs typeface="Verdana"/>
                <a:sym typeface="Verdana"/>
              </a:rPr>
              <a:t>della comunicazione (Volli, 1994)</a:t>
            </a:r>
            <a:endParaRPr sz="2000" dirty="0"/>
          </a:p>
          <a:p>
            <a:pPr marL="0" lvl="0" indent="0" algn="just" rtl="0">
              <a:lnSpc>
                <a:spcPts val="2600"/>
              </a:lnSpc>
              <a:spcBef>
                <a:spcPts val="0"/>
              </a:spcBef>
              <a:spcAft>
                <a:spcPts val="0"/>
              </a:spcAft>
              <a:buClr>
                <a:schemeClr val="dk1"/>
              </a:buClr>
              <a:buSzPts val="2000"/>
              <a:buFont typeface="Verdana"/>
              <a:buChar char="-"/>
            </a:pPr>
            <a:r>
              <a:rPr lang="it-IT" sz="2000" dirty="0">
                <a:latin typeface="Verdana"/>
                <a:ea typeface="Verdana"/>
                <a:cs typeface="Verdana"/>
                <a:sym typeface="Verdana"/>
              </a:rPr>
              <a:t>Per Agostino di Ippona, gli stoici e alcuni filosofi medioevali come Guglielmo di </a:t>
            </a:r>
            <a:r>
              <a:rPr lang="it-IT" sz="2000" dirty="0" err="1">
                <a:latin typeface="Verdana"/>
                <a:ea typeface="Verdana"/>
                <a:cs typeface="Verdana"/>
                <a:sym typeface="Verdana"/>
              </a:rPr>
              <a:t>Ockham</a:t>
            </a:r>
            <a:r>
              <a:rPr lang="it-IT" sz="2000" dirty="0">
                <a:latin typeface="Verdana"/>
                <a:ea typeface="Verdana"/>
                <a:cs typeface="Verdana"/>
                <a:sym typeface="Verdana"/>
              </a:rPr>
              <a:t>, il segno è qualcosa che sta al posto di qualche altra cosa, che evoca o sostituisce qualche altra cosa (</a:t>
            </a:r>
            <a:r>
              <a:rPr lang="it-IT" sz="2000" i="1" dirty="0" err="1">
                <a:latin typeface="Verdana"/>
                <a:ea typeface="Verdana"/>
                <a:cs typeface="Verdana"/>
                <a:sym typeface="Verdana"/>
              </a:rPr>
              <a:t>aliquid</a:t>
            </a:r>
            <a:r>
              <a:rPr lang="it-IT" sz="2000" i="1" dirty="0">
                <a:latin typeface="Verdana"/>
                <a:ea typeface="Verdana"/>
                <a:cs typeface="Verdana"/>
                <a:sym typeface="Verdana"/>
              </a:rPr>
              <a:t> </a:t>
            </a:r>
            <a:r>
              <a:rPr lang="it-IT" sz="2000" i="1" dirty="0" err="1">
                <a:latin typeface="Verdana"/>
                <a:ea typeface="Verdana"/>
                <a:cs typeface="Verdana"/>
                <a:sym typeface="Verdana"/>
              </a:rPr>
              <a:t>stat</a:t>
            </a:r>
            <a:r>
              <a:rPr lang="it-IT" sz="2000" i="1" dirty="0">
                <a:latin typeface="Verdana"/>
                <a:ea typeface="Verdana"/>
                <a:cs typeface="Verdana"/>
                <a:sym typeface="Verdana"/>
              </a:rPr>
              <a:t> pro </a:t>
            </a:r>
            <a:r>
              <a:rPr lang="it-IT" sz="2000" i="1" dirty="0" err="1">
                <a:latin typeface="Verdana"/>
                <a:ea typeface="Verdana"/>
                <a:cs typeface="Verdana"/>
                <a:sym typeface="Verdana"/>
              </a:rPr>
              <a:t>aliquo</a:t>
            </a:r>
            <a:r>
              <a:rPr lang="it-IT" sz="2000" dirty="0">
                <a:latin typeface="Verdana"/>
                <a:ea typeface="Verdana"/>
                <a:cs typeface="Verdana"/>
                <a:sym typeface="Verdana"/>
              </a:rPr>
              <a:t>).</a:t>
            </a:r>
            <a:endParaRPr sz="2000" dirty="0">
              <a:latin typeface="Verdana"/>
              <a:ea typeface="Verdana"/>
              <a:cs typeface="Verdana"/>
              <a:sym typeface="Verdana"/>
            </a:endParaRPr>
          </a:p>
          <a:p>
            <a:pPr marL="0" lvl="0" indent="0" algn="just" rtl="0">
              <a:lnSpc>
                <a:spcPts val="2600"/>
              </a:lnSpc>
              <a:spcBef>
                <a:spcPts val="0"/>
              </a:spcBef>
              <a:spcAft>
                <a:spcPts val="0"/>
              </a:spcAft>
              <a:buClr>
                <a:schemeClr val="dk1"/>
              </a:buClr>
              <a:buSzPts val="2000"/>
              <a:buFont typeface="Verdana"/>
              <a:buChar char="-"/>
            </a:pPr>
            <a:r>
              <a:rPr lang="it-IT" sz="2000" dirty="0">
                <a:latin typeface="Verdana"/>
                <a:ea typeface="Verdana"/>
                <a:cs typeface="Verdana"/>
                <a:sym typeface="Verdana"/>
              </a:rPr>
              <a:t>De Saussure: «sistema di segni»; la semiologia «la scienza che studia la vita dei segni nel quadro della vita sociale»</a:t>
            </a:r>
            <a:endParaRPr sz="2000" dirty="0"/>
          </a:p>
          <a:p>
            <a:pPr marL="0" lvl="0" indent="0" algn="just" rtl="0">
              <a:lnSpc>
                <a:spcPts val="2600"/>
              </a:lnSpc>
              <a:spcBef>
                <a:spcPts val="0"/>
              </a:spcBef>
              <a:spcAft>
                <a:spcPts val="0"/>
              </a:spcAft>
              <a:buClr>
                <a:schemeClr val="dk1"/>
              </a:buClr>
              <a:buSzPts val="2000"/>
              <a:buFont typeface="Verdana"/>
              <a:buChar char="-"/>
            </a:pPr>
            <a:r>
              <a:rPr lang="it-IT" sz="2000" dirty="0">
                <a:latin typeface="Verdana"/>
                <a:ea typeface="Verdana"/>
                <a:cs typeface="Verdana"/>
                <a:sym typeface="Verdana"/>
              </a:rPr>
              <a:t>Peirce è «qualcosa che per qualcuno sta per qualcos’altro secondo un certo aspetto e possibilità» (CP, 1932, vol. 2, par. 228)</a:t>
            </a:r>
            <a:endParaRPr sz="2000" dirty="0">
              <a:latin typeface="Verdana"/>
              <a:ea typeface="Verdana"/>
              <a:cs typeface="Verdana"/>
              <a:sym typeface="Verdana"/>
            </a:endParaRPr>
          </a:p>
        </p:txBody>
      </p:sp>
      <p:sp>
        <p:nvSpPr>
          <p:cNvPr id="278" name="Google Shape;278;p9"/>
          <p:cNvSpPr txBox="1"/>
          <p:nvPr/>
        </p:nvSpPr>
        <p:spPr>
          <a:xfrm>
            <a:off x="960100" y="2304665"/>
            <a:ext cx="2230775" cy="369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Verdana"/>
              <a:buNone/>
            </a:pPr>
            <a:r>
              <a:rPr lang="it-IT" sz="1800">
                <a:solidFill>
                  <a:schemeClr val="dk1"/>
                </a:solidFill>
                <a:latin typeface="Verdana"/>
                <a:ea typeface="Verdana"/>
                <a:cs typeface="Verdana"/>
                <a:sym typeface="Verdana"/>
              </a:rPr>
              <a:t>Da pagg. 54 a 66</a:t>
            </a:r>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4897</Words>
  <Application>Microsoft Office PowerPoint</Application>
  <PresentationFormat>Widescreen</PresentationFormat>
  <Paragraphs>326</Paragraphs>
  <Slides>50</Slides>
  <Notes>50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50</vt:i4>
      </vt:variant>
    </vt:vector>
  </HeadingPairs>
  <TitlesOfParts>
    <vt:vector size="57" baseType="lpstr">
      <vt:lpstr>Calibri</vt:lpstr>
      <vt:lpstr>Verdana</vt:lpstr>
      <vt:lpstr>Arial</vt:lpstr>
      <vt:lpstr>Garamond</vt:lpstr>
      <vt:lpstr>Arimo</vt:lpstr>
      <vt:lpstr>Tema di Office</vt:lpstr>
      <vt:lpstr>Tema di Office</vt:lpstr>
      <vt:lpstr>Frontiere della comunicazione</vt:lpstr>
      <vt:lpstr>L’impossibilità di non comunicare</vt:lpstr>
      <vt:lpstr>Impossibile non comunicare</vt:lpstr>
      <vt:lpstr>Principio di congruenza 🡪 Sicurezza 🡪 Credibilità</vt:lpstr>
      <vt:lpstr>Presentazione standard di PowerPoint</vt:lpstr>
      <vt:lpstr>Presentazione standard di PowerPoint</vt:lpstr>
      <vt:lpstr>Presentazione standard di PowerPoint</vt:lpstr>
      <vt:lpstr>Incongruenza 🡨 Insicurezza 🡨 🡪 Mancanza di credibilità </vt:lpstr>
      <vt:lpstr>Stare per qualcos’altro</vt:lpstr>
      <vt:lpstr>Triangolo semiotico</vt:lpstr>
      <vt:lpstr>La contagiosità del segno: la semiosi illimitata</vt:lpstr>
      <vt:lpstr>3 ambiti di ricerca sui segni</vt:lpstr>
      <vt:lpstr>Il segno tra immanente e trascendente</vt:lpstr>
      <vt:lpstr>Il nome secondo il Talmud</vt:lpstr>
      <vt:lpstr>Presentazione standard di PowerPoint</vt:lpstr>
      <vt:lpstr>Simbolo</vt:lpstr>
      <vt:lpstr>L’essere umano è un animale simbolico che vive in un universo simbolico da lui costituito</vt:lpstr>
      <vt:lpstr>La forza longitudinale dei simboli</vt:lpstr>
      <vt:lpstr>Pseuodeventi – fattoidi e media eventi: es. Boston Tea Party – 16 dicembre 1773</vt:lpstr>
      <vt:lpstr>www.bostonteapartyship.com/</vt:lpstr>
      <vt:lpstr>Sociologi di frontiera</vt:lpstr>
      <vt:lpstr>Georg Simmel (1858-1918)</vt:lpstr>
      <vt:lpstr>Georg Herbert Mead (1863-1931)</vt:lpstr>
      <vt:lpstr>Harold Garfinkel (1917 - 2011)</vt:lpstr>
      <vt:lpstr>Erving Goffman (1922-1982)</vt:lpstr>
      <vt:lpstr>Nicklas Luhmann (1927-1998)</vt:lpstr>
      <vt:lpstr>Comunicazione come interpenetrazione</vt:lpstr>
      <vt:lpstr>La comunicazione mediata</vt:lpstr>
      <vt:lpstr>Mediatizzazione</vt:lpstr>
      <vt:lpstr>I media (tradizionali)</vt:lpstr>
      <vt:lpstr>Apparati sociotecnici</vt:lpstr>
      <vt:lpstr>Presentazione standard di PowerPoint</vt:lpstr>
      <vt:lpstr>Studiosi dei media</vt:lpstr>
      <vt:lpstr>Marshall McLuhan</vt:lpstr>
      <vt:lpstr>Il medium come ambiente</vt:lpstr>
      <vt:lpstr>Il Villaggio globale</vt:lpstr>
      <vt:lpstr>Medioska</vt:lpstr>
      <vt:lpstr>McLuhan: altri concetti</vt:lpstr>
      <vt:lpstr>Raymond Williams</vt:lpstr>
      <vt:lpstr>Elisabeth Noelle-Neumann</vt:lpstr>
      <vt:lpstr>Presentazione standard di PowerPoint</vt:lpstr>
      <vt:lpstr>Joshua Meyrowitz</vt:lpstr>
      <vt:lpstr>Soltanto i Social Network sono rivoluzionari?</vt:lpstr>
      <vt:lpstr>Derrick De Kerckhove</vt:lpstr>
      <vt:lpstr>Sherry Turkle</vt:lpstr>
      <vt:lpstr>Le ricerche su, all’interno e intorno ai media</vt:lpstr>
      <vt:lpstr>I nuovi media</vt:lpstr>
      <vt:lpstr>Rete</vt:lpstr>
      <vt:lpstr>Com - fusion</vt:lpstr>
      <vt:lpstr>Paradigma d’azione: realtà aumentata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Frontiere della comunicazione</dc:title>
  <dc:creator>Utente di Microsoft Office</dc:creator>
  <cp:lastModifiedBy>Nicola Strizzolo</cp:lastModifiedBy>
  <cp:revision>8</cp:revision>
  <dcterms:created xsi:type="dcterms:W3CDTF">2019-03-17T20:07:17Z</dcterms:created>
  <dcterms:modified xsi:type="dcterms:W3CDTF">2024-11-12T10:25:20Z</dcterms:modified>
</cp:coreProperties>
</file>