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2" r:id="rId6"/>
    <p:sldId id="261" r:id="rId7"/>
    <p:sldId id="302" r:id="rId8"/>
    <p:sldId id="303" r:id="rId9"/>
    <p:sldId id="263" r:id="rId10"/>
    <p:sldId id="264" r:id="rId11"/>
    <p:sldId id="265" r:id="rId12"/>
    <p:sldId id="282" r:id="rId13"/>
    <p:sldId id="284" r:id="rId14"/>
    <p:sldId id="285" r:id="rId15"/>
    <p:sldId id="267" r:id="rId16"/>
    <p:sldId id="268" r:id="rId17"/>
    <p:sldId id="269" r:id="rId18"/>
    <p:sldId id="270" r:id="rId19"/>
    <p:sldId id="271" r:id="rId20"/>
    <p:sldId id="272" r:id="rId21"/>
    <p:sldId id="273" r:id="rId22"/>
    <p:sldId id="274" r:id="rId23"/>
    <p:sldId id="275" r:id="rId24"/>
    <p:sldId id="276" r:id="rId25"/>
    <p:sldId id="277" r:id="rId26"/>
    <p:sldId id="312" r:id="rId27"/>
    <p:sldId id="314" r:id="rId28"/>
    <p:sldId id="315" r:id="rId29"/>
    <p:sldId id="286" r:id="rId30"/>
    <p:sldId id="287" r:id="rId31"/>
    <p:sldId id="297" r:id="rId32"/>
    <p:sldId id="289" r:id="rId33"/>
    <p:sldId id="305" r:id="rId34"/>
    <p:sldId id="306" r:id="rId35"/>
    <p:sldId id="307" r:id="rId36"/>
    <p:sldId id="308" r:id="rId37"/>
    <p:sldId id="309"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115" d="100"/>
          <a:sy n="115" d="100"/>
        </p:scale>
        <p:origin x="8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19D27-C88C-4A1D-BA6C-294C2348F683}"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83C1A-0387-4E2D-89CE-F5DE91C8E65C}" type="slidenum">
              <a:rPr lang="en-GB" smtClean="0"/>
              <a:t>‹N›</a:t>
            </a:fld>
            <a:endParaRPr lang="en-GB"/>
          </a:p>
        </p:txBody>
      </p:sp>
    </p:spTree>
    <p:extLst>
      <p:ext uri="{BB962C8B-B14F-4D97-AF65-F5344CB8AC3E}">
        <p14:creationId xmlns:p14="http://schemas.microsoft.com/office/powerpoint/2010/main" val="214800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en-GB"/>
          </a:p>
        </p:txBody>
      </p:sp>
      <p:sp>
        <p:nvSpPr>
          <p:cNvPr id="6" name="Segnaposto numero diapositiva 5"/>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96215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en-GB"/>
          </a:p>
        </p:txBody>
      </p:sp>
      <p:sp>
        <p:nvSpPr>
          <p:cNvPr id="6" name="Segnaposto numero diapositiva 5"/>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363457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en-GB"/>
          </a:p>
        </p:txBody>
      </p:sp>
      <p:sp>
        <p:nvSpPr>
          <p:cNvPr id="6" name="Segnaposto numero diapositiva 5"/>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129355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7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en-GB"/>
          </a:p>
        </p:txBody>
      </p:sp>
      <p:sp>
        <p:nvSpPr>
          <p:cNvPr id="6" name="Segnaposto numero diapositiva 5"/>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147108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en-GB"/>
          </a:p>
        </p:txBody>
      </p:sp>
      <p:sp>
        <p:nvSpPr>
          <p:cNvPr id="6" name="Segnaposto numero diapositiva 5"/>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418864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a:t>
            </a:r>
            <a:endParaRPr lang="en-GB"/>
          </a:p>
        </p:txBody>
      </p:sp>
      <p:sp>
        <p:nvSpPr>
          <p:cNvPr id="7" name="Segnaposto numero diapositiva 6"/>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25037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1</a:t>
            </a:r>
            <a:endParaRPr lang="en-GB"/>
          </a:p>
        </p:txBody>
      </p:sp>
      <p:sp>
        <p:nvSpPr>
          <p:cNvPr id="9" name="Segnaposto numero diapositiva 8"/>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394302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1</a:t>
            </a:r>
            <a:endParaRPr lang="en-GB"/>
          </a:p>
        </p:txBody>
      </p:sp>
      <p:sp>
        <p:nvSpPr>
          <p:cNvPr id="5" name="Segnaposto numero diapositiva 4"/>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52793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1</a:t>
            </a:r>
            <a:endParaRPr lang="en-GB"/>
          </a:p>
        </p:txBody>
      </p:sp>
      <p:sp>
        <p:nvSpPr>
          <p:cNvPr id="4" name="Segnaposto numero diapositiva 3"/>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173458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a:t>
            </a:r>
            <a:endParaRPr lang="en-GB"/>
          </a:p>
        </p:txBody>
      </p:sp>
      <p:sp>
        <p:nvSpPr>
          <p:cNvPr id="7" name="Segnaposto numero diapositiva 6"/>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63512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a:t>
            </a:r>
            <a:endParaRPr lang="en-GB"/>
          </a:p>
        </p:txBody>
      </p:sp>
      <p:sp>
        <p:nvSpPr>
          <p:cNvPr id="7" name="Segnaposto numero diapositiva 6"/>
          <p:cNvSpPr>
            <a:spLocks noGrp="1"/>
          </p:cNvSpPr>
          <p:nvPr>
            <p:ph type="sldNum" sz="quarter" idx="12"/>
          </p:nvPr>
        </p:nvSpPr>
        <p:spPr/>
        <p:txBody>
          <a:bodyPr/>
          <a:lstStyle/>
          <a:p>
            <a:fld id="{5EEDD724-0620-4521-AC7C-AC3E029C2446}" type="slidenum">
              <a:rPr lang="en-GB" smtClean="0"/>
              <a:t>‹N›</a:t>
            </a:fld>
            <a:endParaRPr lang="en-GB"/>
          </a:p>
        </p:txBody>
      </p:sp>
    </p:spTree>
    <p:extLst>
      <p:ext uri="{BB962C8B-B14F-4D97-AF65-F5344CB8AC3E}">
        <p14:creationId xmlns:p14="http://schemas.microsoft.com/office/powerpoint/2010/main" val="12794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D724-0620-4521-AC7C-AC3E029C2446}" type="slidenum">
              <a:rPr lang="en-GB" smtClean="0"/>
              <a:t>‹N›</a:t>
            </a:fld>
            <a:endParaRPr lang="en-GB"/>
          </a:p>
        </p:txBody>
      </p:sp>
    </p:spTree>
    <p:extLst>
      <p:ext uri="{BB962C8B-B14F-4D97-AF65-F5344CB8AC3E}">
        <p14:creationId xmlns:p14="http://schemas.microsoft.com/office/powerpoint/2010/main" val="224584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stat.it/it/files/2013/03/Linee_Guida_Qualita_1_1_IT1.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stat.it/it/files/2011/04/dlgs322.pdf"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01</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085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10</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688686" y="853585"/>
            <a:ext cx="3627916" cy="461665"/>
          </a:xfrm>
          <a:prstGeom prst="rect">
            <a:avLst/>
          </a:prstGeom>
          <a:noFill/>
          <a:ln w="9525">
            <a:noFill/>
            <a:miter lim="800000"/>
            <a:headEnd/>
            <a:tailEnd/>
          </a:ln>
          <a:effectLst/>
        </p:spPr>
        <p:txBody>
          <a:bodyPr wrap="none">
            <a:spAutoFit/>
          </a:bodyPr>
          <a:lstStyle/>
          <a:p>
            <a:pPr algn="l">
              <a:defRPr/>
            </a:pPr>
            <a:r>
              <a:rPr lang="it-IT" sz="24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 branche della statistica</a:t>
            </a:r>
            <a:endParaRPr lang="it-IT" sz="24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Rettangolo 6"/>
          <p:cNvSpPr/>
          <p:nvPr/>
        </p:nvSpPr>
        <p:spPr>
          <a:xfrm>
            <a:off x="721937" y="1480972"/>
            <a:ext cx="10825942" cy="2031325"/>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campo statistico si deve procedere ad una distinzione fondamentale tra:</a:t>
            </a:r>
          </a:p>
          <a:p>
            <a:pPr algn="just"/>
            <a:r>
              <a:rPr lang="it-IT" dirty="0" smtClean="0">
                <a:latin typeface="Times New Roman" panose="02020603050405020304" pitchFamily="18" charset="0"/>
                <a:cs typeface="Times New Roman" panose="02020603050405020304" pitchFamily="18" charset="0"/>
              </a:rPr>
              <a:t>1. </a:t>
            </a:r>
            <a:r>
              <a:rPr lang="it-IT" b="1" dirty="0" smtClean="0">
                <a:latin typeface="Times New Roman" panose="02020603050405020304" pitchFamily="18" charset="0"/>
                <a:cs typeface="Times New Roman" panose="02020603050405020304" pitchFamily="18" charset="0"/>
              </a:rPr>
              <a:t>Statistica </a:t>
            </a:r>
            <a:r>
              <a:rPr lang="it-IT" b="1" dirty="0">
                <a:latin typeface="Times New Roman" panose="02020603050405020304" pitchFamily="18" charset="0"/>
                <a:cs typeface="Times New Roman" panose="02020603050405020304" pitchFamily="18" charset="0"/>
              </a:rPr>
              <a:t>metodologica</a:t>
            </a:r>
            <a:r>
              <a:rPr lang="it-IT" dirty="0">
                <a:latin typeface="Times New Roman" panose="02020603050405020304" pitchFamily="18" charset="0"/>
                <a:cs typeface="Times New Roman" panose="02020603050405020304" pitchFamily="18" charset="0"/>
              </a:rPr>
              <a:t>, è </a:t>
            </a:r>
            <a:r>
              <a:rPr lang="it-IT" dirty="0" smtClean="0">
                <a:latin typeface="Times New Roman" panose="02020603050405020304" pitchFamily="18" charset="0"/>
                <a:cs typeface="Times New Roman" panose="02020603050405020304" pitchFamily="18" charset="0"/>
              </a:rPr>
              <a:t>l’insieme </a:t>
            </a:r>
            <a:r>
              <a:rPr lang="it-IT" dirty="0">
                <a:latin typeface="Times New Roman" panose="02020603050405020304" pitchFamily="18" charset="0"/>
                <a:cs typeface="Times New Roman" panose="02020603050405020304" pitchFamily="18" charset="0"/>
              </a:rPr>
              <a:t>dei criteri e dei metodi utilizzati per approfondire la conoscenza dei fenomeni collettivi in modo da pervenire ad una visione il più possibile vicino alla </a:t>
            </a:r>
            <a:r>
              <a:rPr lang="it-IT" dirty="0" smtClean="0">
                <a:latin typeface="Times New Roman" panose="02020603050405020304" pitchFamily="18" charset="0"/>
                <a:cs typeface="Times New Roman" panose="02020603050405020304" pitchFamily="18" charset="0"/>
              </a:rPr>
              <a:t>realtà. Il fine è </a:t>
            </a:r>
            <a:r>
              <a:rPr lang="it-IT" dirty="0">
                <a:latin typeface="Times New Roman" panose="02020603050405020304" pitchFamily="18" charset="0"/>
                <a:cs typeface="Times New Roman" panose="02020603050405020304" pitchFamily="18" charset="0"/>
              </a:rPr>
              <a:t>migliorare e/o </a:t>
            </a:r>
            <a:r>
              <a:rPr lang="it-IT" dirty="0" smtClean="0">
                <a:latin typeface="Times New Roman" panose="02020603050405020304" pitchFamily="18" charset="0"/>
                <a:cs typeface="Times New Roman" panose="02020603050405020304" pitchFamily="18" charset="0"/>
              </a:rPr>
              <a:t>elaborare nuove </a:t>
            </a:r>
            <a:r>
              <a:rPr lang="it-IT" dirty="0">
                <a:latin typeface="Times New Roman" panose="02020603050405020304" pitchFamily="18" charset="0"/>
                <a:cs typeface="Times New Roman" panose="02020603050405020304" pitchFamily="18" charset="0"/>
              </a:rPr>
              <a:t>tecniche e procedure di analisi, raccolta ed </a:t>
            </a:r>
            <a:r>
              <a:rPr lang="it-IT" dirty="0" smtClean="0">
                <a:latin typeface="Times New Roman" panose="02020603050405020304" pitchFamily="18" charset="0"/>
                <a:cs typeface="Times New Roman" panose="02020603050405020304" pitchFamily="18" charset="0"/>
              </a:rPr>
              <a:t>organizzazione </a:t>
            </a:r>
            <a:r>
              <a:rPr lang="en-GB" dirty="0" err="1" smtClean="0">
                <a:latin typeface="Times New Roman" panose="02020603050405020304" pitchFamily="18" charset="0"/>
                <a:cs typeface="Times New Roman" panose="02020603050405020304" pitchFamily="18" charset="0"/>
              </a:rPr>
              <a:t>dei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dati</a:t>
            </a:r>
            <a:r>
              <a:rPr lang="en-GB" dirty="0" smtClean="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 rappresentata dalla parte teorica della statistica ed è fondata sui metodi matematici utilizzati per raccogliere e classificare i </a:t>
            </a:r>
            <a:r>
              <a:rPr lang="it-IT" dirty="0" smtClean="0">
                <a:latin typeface="Times New Roman" panose="02020603050405020304" pitchFamily="18" charset="0"/>
                <a:cs typeface="Times New Roman" panose="02020603050405020304" pitchFamily="18" charset="0"/>
              </a:rPr>
              <a:t>dati</a:t>
            </a:r>
            <a:endParaRPr lang="en-GB"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2</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Statistica applicata</a:t>
            </a:r>
            <a:r>
              <a:rPr lang="it-IT" dirty="0">
                <a:latin typeface="Times New Roman" panose="02020603050405020304" pitchFamily="18" charset="0"/>
                <a:cs typeface="Times New Roman" panose="02020603050405020304" pitchFamily="18" charset="0"/>
              </a:rPr>
              <a:t>, volta a definire indicatori e condurre analisi di fenomeni caratteristici di altre </a:t>
            </a:r>
            <a:r>
              <a:rPr lang="it-IT" dirty="0" smtClean="0">
                <a:latin typeface="Times New Roman" panose="02020603050405020304" pitchFamily="18" charset="0"/>
                <a:cs typeface="Times New Roman" panose="02020603050405020304" pitchFamily="18" charset="0"/>
              </a:rPr>
              <a:t>discipline, </a:t>
            </a:r>
            <a:r>
              <a:rPr lang="it-IT" dirty="0">
                <a:latin typeface="Times New Roman" panose="02020603050405020304" pitchFamily="18" charset="0"/>
                <a:cs typeface="Times New Roman" panose="02020603050405020304" pitchFamily="18" charset="0"/>
              </a:rPr>
              <a:t>che assume denominazioni diverse </a:t>
            </a:r>
            <a:r>
              <a:rPr lang="it-IT" dirty="0" smtClean="0">
                <a:latin typeface="Times New Roman" panose="02020603050405020304" pitchFamily="18" charset="0"/>
                <a:cs typeface="Times New Roman" panose="02020603050405020304" pitchFamily="18" charset="0"/>
              </a:rPr>
              <a:t>secondo le </a:t>
            </a:r>
            <a:r>
              <a:rPr lang="it-IT" dirty="0">
                <a:latin typeface="Times New Roman" panose="02020603050405020304" pitchFamily="18" charset="0"/>
                <a:cs typeface="Times New Roman" panose="02020603050405020304" pitchFamily="18" charset="0"/>
              </a:rPr>
              <a:t>materie cui la scienza statistica si applica</a:t>
            </a:r>
            <a:r>
              <a:rPr lang="it-IT" dirty="0" smtClean="0">
                <a:latin typeface="Times New Roman" panose="02020603050405020304" pitchFamily="18" charset="0"/>
                <a:cs typeface="Times New Roman" panose="02020603050405020304" pitchFamily="18" charset="0"/>
              </a:rPr>
              <a:t>.</a:t>
            </a:r>
            <a:endParaRPr lang="it-IT" dirty="0"/>
          </a:p>
        </p:txBody>
      </p:sp>
      <p:sp>
        <p:nvSpPr>
          <p:cNvPr id="8" name="Rettangolo 7"/>
          <p:cNvSpPr/>
          <p:nvPr/>
        </p:nvSpPr>
        <p:spPr>
          <a:xfrm>
            <a:off x="688686" y="4943163"/>
            <a:ext cx="10859193"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a:t>
            </a:r>
            <a:r>
              <a:rPr lang="it-IT" dirty="0" smtClean="0">
                <a:latin typeface="Times New Roman" panose="02020603050405020304" pitchFamily="18" charset="0"/>
                <a:cs typeface="Times New Roman" panose="02020603050405020304" pitchFamily="18" charset="0"/>
              </a:rPr>
              <a:t>questa sede </a:t>
            </a:r>
            <a:r>
              <a:rPr lang="it-IT" dirty="0">
                <a:latin typeface="Times New Roman" panose="02020603050405020304" pitchFamily="18" charset="0"/>
                <a:cs typeface="Times New Roman" panose="02020603050405020304" pitchFamily="18" charset="0"/>
              </a:rPr>
              <a:t>svilupperemo la teoria che vede la Statistica applicata </a:t>
            </a:r>
            <a:r>
              <a:rPr lang="it-IT" dirty="0" smtClean="0">
                <a:latin typeface="Times New Roman" panose="02020603050405020304" pitchFamily="18" charset="0"/>
                <a:cs typeface="Times New Roman" panose="02020603050405020304" pitchFamily="18" charset="0"/>
              </a:rPr>
              <a:t>ai fenomeni </a:t>
            </a:r>
            <a:r>
              <a:rPr lang="it-IT" dirty="0">
                <a:latin typeface="Times New Roman" panose="02020603050405020304" pitchFamily="18" charset="0"/>
                <a:cs typeface="Times New Roman" panose="02020603050405020304" pitchFamily="18" charset="0"/>
              </a:rPr>
              <a:t>economici, ovvero applicata all’Economia</a:t>
            </a:r>
            <a:r>
              <a:rPr lang="it-IT" dirty="0" smtClean="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Nell’ambito della statistica applicata si individua il ramo della </a:t>
            </a:r>
            <a:r>
              <a:rPr lang="it-IT" b="1" dirty="0">
                <a:solidFill>
                  <a:srgbClr val="C00000"/>
                </a:solidFill>
                <a:latin typeface="Times New Roman" panose="02020603050405020304" pitchFamily="18" charset="0"/>
                <a:cs typeface="Times New Roman" panose="02020603050405020304" pitchFamily="18" charset="0"/>
              </a:rPr>
              <a:t>statistica economica </a:t>
            </a:r>
            <a:r>
              <a:rPr lang="it-IT" dirty="0">
                <a:latin typeface="Times New Roman" panose="02020603050405020304" pitchFamily="18" charset="0"/>
                <a:cs typeface="Times New Roman" panose="02020603050405020304" pitchFamily="18" charset="0"/>
              </a:rPr>
              <a:t>il cui contributo alla </a:t>
            </a:r>
            <a:r>
              <a:rPr lang="it-IT" dirty="0" smtClean="0">
                <a:latin typeface="Times New Roman" panose="02020603050405020304" pitchFamily="18" charset="0"/>
                <a:cs typeface="Times New Roman" panose="02020603050405020304" pitchFamily="18" charset="0"/>
              </a:rPr>
              <a:t> costruzione </a:t>
            </a:r>
            <a:r>
              <a:rPr lang="it-IT" dirty="0">
                <a:latin typeface="Times New Roman" panose="02020603050405020304" pitchFamily="18" charset="0"/>
                <a:cs typeface="Times New Roman" panose="02020603050405020304" pitchFamily="18" charset="0"/>
              </a:rPr>
              <a:t>di modelli rappresentativi ed esplicativi del sistema macroeconomico è stato fondamentale</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721937" y="3916136"/>
            <a:ext cx="10825942" cy="830997"/>
          </a:xfrm>
          <a:prstGeom prst="rect">
            <a:avLst/>
          </a:prstGeom>
          <a:ln>
            <a:solidFill>
              <a:srgbClr val="C00000"/>
            </a:solidFill>
          </a:ln>
        </p:spPr>
        <p:txBody>
          <a:bodyPr wrap="square">
            <a:spAutoFit/>
          </a:bodyPr>
          <a:lstStyle/>
          <a:p>
            <a:pPr algn="just"/>
            <a:r>
              <a:rPr lang="it-IT" sz="1600" dirty="0">
                <a:latin typeface="Times New Roman" panose="02020603050405020304" pitchFamily="18" charset="0"/>
                <a:cs typeface="Times New Roman" panose="02020603050405020304" pitchFamily="18" charset="0"/>
              </a:rPr>
              <a:t>Le applicazioni della statistica sono molteplici. Ad esempio, è utilizzata sia nello studio dei fenomeni naturali, dei fenomeni scientifici ( chimica, biologia, fisica, medicina, ecc. ) e dei fenomeni sociali ( economia, sociologia, ecc. ), in ambito </a:t>
            </a:r>
            <a:r>
              <a:rPr lang="en-GB" sz="1600" dirty="0">
                <a:latin typeface="Times New Roman" panose="02020603050405020304" pitchFamily="18" charset="0"/>
                <a:cs typeface="Times New Roman" panose="02020603050405020304" pitchFamily="18" charset="0"/>
              </a:rPr>
              <a:t>tecnico e </a:t>
            </a:r>
            <a:r>
              <a:rPr lang="en-GB" sz="1600" dirty="0" err="1">
                <a:latin typeface="Times New Roman" panose="02020603050405020304" pitchFamily="18" charset="0"/>
                <a:cs typeface="Times New Roman" panose="02020603050405020304" pitchFamily="18" charset="0"/>
              </a:rPr>
              <a:t>ingegneristico</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ecc</a:t>
            </a:r>
            <a:r>
              <a:rPr lang="en-GB"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45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640081" y="1355120"/>
            <a:ext cx="10266218" cy="1754326"/>
          </a:xfrm>
          <a:prstGeom prst="rect">
            <a:avLst/>
          </a:prstGeom>
        </p:spPr>
        <p:txBody>
          <a:bodyPr wrap="square">
            <a:spAutoFit/>
          </a:bodyPr>
          <a:lstStyle/>
          <a:p>
            <a:endParaRPr lang="it-IT" b="1" dirty="0" smtClean="0"/>
          </a:p>
          <a:p>
            <a:pPr algn="just"/>
            <a:r>
              <a:rPr lang="it-IT" dirty="0" smtClean="0">
                <a:solidFill>
                  <a:srgbClr val="C00000"/>
                </a:solidFill>
                <a:latin typeface="Times New Roman" panose="02020603050405020304" pitchFamily="18" charset="0"/>
                <a:cs typeface="Times New Roman" panose="02020603050405020304" pitchFamily="18" charset="0"/>
              </a:rPr>
              <a:t>Definizione </a:t>
            </a: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Statistica economica è</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quella scienza che ha </a:t>
            </a:r>
            <a:r>
              <a:rPr lang="it-IT" dirty="0" smtClean="0">
                <a:latin typeface="Times New Roman" panose="02020603050405020304" pitchFamily="18" charset="0"/>
                <a:cs typeface="Times New Roman" panose="02020603050405020304" pitchFamily="18" charset="0"/>
              </a:rPr>
              <a:t>il compito </a:t>
            </a:r>
            <a:r>
              <a:rPr lang="it-IT" dirty="0">
                <a:latin typeface="Times New Roman" panose="02020603050405020304" pitchFamily="18" charset="0"/>
                <a:cs typeface="Times New Roman" panose="02020603050405020304" pitchFamily="18" charset="0"/>
              </a:rPr>
              <a:t>di individuare, definire, misurare, classificare ed </a:t>
            </a:r>
            <a:r>
              <a:rPr lang="it-IT" dirty="0" smtClean="0">
                <a:latin typeface="Times New Roman" panose="02020603050405020304" pitchFamily="18" charset="0"/>
                <a:cs typeface="Times New Roman" panose="02020603050405020304" pitchFamily="18" charset="0"/>
              </a:rPr>
              <a:t>organizzare, secondo </a:t>
            </a:r>
            <a:r>
              <a:rPr lang="it-IT" dirty="0">
                <a:latin typeface="Times New Roman" panose="02020603050405020304" pitchFamily="18" charset="0"/>
                <a:cs typeface="Times New Roman" panose="02020603050405020304" pitchFamily="18" charset="0"/>
              </a:rPr>
              <a:t>i metodi e le procedure tipiche della Statistica, tutte </a:t>
            </a:r>
            <a:r>
              <a:rPr lang="it-IT" dirty="0" smtClean="0">
                <a:latin typeface="Times New Roman" panose="02020603050405020304" pitchFamily="18" charset="0"/>
                <a:cs typeface="Times New Roman" panose="02020603050405020304" pitchFamily="18" charset="0"/>
              </a:rPr>
              <a:t>le informazioni </a:t>
            </a:r>
            <a:r>
              <a:rPr lang="it-IT" dirty="0">
                <a:latin typeface="Times New Roman" panose="02020603050405020304" pitchFamily="18" charset="0"/>
                <a:cs typeface="Times New Roman" panose="02020603050405020304" pitchFamily="18" charset="0"/>
              </a:rPr>
              <a:t>che riguardano lo stato e l’andamento, in relazione </a:t>
            </a:r>
            <a:r>
              <a:rPr lang="it-IT" dirty="0" smtClean="0">
                <a:latin typeface="Times New Roman" panose="02020603050405020304" pitchFamily="18" charset="0"/>
                <a:cs typeface="Times New Roman" panose="02020603050405020304" pitchFamily="18" charset="0"/>
              </a:rPr>
              <a:t>allo spazio </a:t>
            </a:r>
            <a:r>
              <a:rPr lang="it-IT" dirty="0">
                <a:latin typeface="Times New Roman" panose="02020603050405020304" pitchFamily="18" charset="0"/>
                <a:cs typeface="Times New Roman" panose="02020603050405020304" pitchFamily="18" charset="0"/>
              </a:rPr>
              <a:t>ed al tempo, dei fenomeni economici.</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In </a:t>
            </a:r>
            <a:r>
              <a:rPr lang="en-GB" dirty="0" err="1">
                <a:latin typeface="Times New Roman" panose="02020603050405020304" pitchFamily="18" charset="0"/>
                <a:cs typeface="Times New Roman" panose="02020603050405020304" pitchFamily="18" charset="0"/>
              </a:rPr>
              <a:t>altre</a:t>
            </a:r>
            <a:r>
              <a:rPr lang="en-GB" dirty="0">
                <a:latin typeface="Times New Roman" panose="02020603050405020304" pitchFamily="18" charset="0"/>
                <a:cs typeface="Times New Roman" panose="02020603050405020304" pitchFamily="18" charset="0"/>
              </a:rPr>
              <a:t> parole</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7" name="Rettangolo 5"/>
          <p:cNvSpPr>
            <a:spLocks noChangeArrowheads="1"/>
          </p:cNvSpPr>
          <p:nvPr/>
        </p:nvSpPr>
        <p:spPr bwMode="auto">
          <a:xfrm>
            <a:off x="573577" y="3385147"/>
            <a:ext cx="10332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it-IT" altLang="it-IT" sz="1800" dirty="0">
                <a:cs typeface="Times New Roman" panose="02020603050405020304" pitchFamily="18" charset="0"/>
              </a:rPr>
              <a:t>Se la </a:t>
            </a:r>
            <a:r>
              <a:rPr lang="it-IT" altLang="it-IT" sz="1800" dirty="0" smtClean="0">
                <a:cs typeface="Times New Roman" panose="02020603050405020304" pitchFamily="18" charset="0"/>
              </a:rPr>
              <a:t>statistica </a:t>
            </a:r>
            <a:r>
              <a:rPr lang="it-IT" altLang="it-IT" sz="1800" dirty="0">
                <a:cs typeface="Times New Roman" panose="02020603050405020304" pitchFamily="18" charset="0"/>
              </a:rPr>
              <a:t>è la disciplina che studia i fenomeni collettivi, la </a:t>
            </a:r>
            <a:r>
              <a:rPr lang="it-IT" altLang="it-IT" sz="1800" b="1" dirty="0">
                <a:solidFill>
                  <a:srgbClr val="C00000"/>
                </a:solidFill>
                <a:cs typeface="Times New Roman" panose="02020603050405020304" pitchFamily="18" charset="0"/>
              </a:rPr>
              <a:t>STATISTICA ECONOMICA </a:t>
            </a:r>
            <a:r>
              <a:rPr lang="it-IT" altLang="it-IT" sz="1800" dirty="0">
                <a:cs typeface="Times New Roman" panose="02020603050405020304" pitchFamily="18" charset="0"/>
              </a:rPr>
              <a:t>ne è la specificazione al campo </a:t>
            </a:r>
            <a:r>
              <a:rPr lang="it-IT" altLang="it-IT" sz="1800" dirty="0" smtClean="0">
                <a:cs typeface="Times New Roman" panose="02020603050405020304" pitchFamily="18" charset="0"/>
              </a:rPr>
              <a:t>dell’economia </a:t>
            </a:r>
            <a:endParaRPr lang="it-IT" altLang="it-IT" sz="1800" dirty="0">
              <a:cs typeface="Times New Roman" panose="02020603050405020304" pitchFamily="18" charset="0"/>
            </a:endParaRPr>
          </a:p>
        </p:txBody>
      </p:sp>
      <p:sp>
        <p:nvSpPr>
          <p:cNvPr id="2" name="Rettangolo 1"/>
          <p:cNvSpPr/>
          <p:nvPr/>
        </p:nvSpPr>
        <p:spPr>
          <a:xfrm>
            <a:off x="2936389" y="701165"/>
            <a:ext cx="6114174" cy="461665"/>
          </a:xfrm>
          <a:prstGeom prst="rect">
            <a:avLst/>
          </a:prstGeom>
        </p:spPr>
        <p:txBody>
          <a:bodyPr wrap="none">
            <a:spAutoFit/>
          </a:bodyPr>
          <a:lstStyle/>
          <a:p>
            <a:pPr algn="ctr"/>
            <a:r>
              <a:rPr lang="en-GB" sz="2400" b="1" dirty="0" err="1">
                <a:solidFill>
                  <a:srgbClr val="C00000"/>
                </a:solidFill>
                <a:latin typeface="Times New Roman" panose="02020603050405020304" pitchFamily="18" charset="0"/>
                <a:cs typeface="Times New Roman" panose="02020603050405020304" pitchFamily="18" charset="0"/>
              </a:rPr>
              <a:t>Statistica</a:t>
            </a:r>
            <a:r>
              <a:rPr lang="en-GB" sz="2400" b="1" dirty="0">
                <a:solidFill>
                  <a:srgbClr val="C00000"/>
                </a:solidFill>
                <a:latin typeface="Times New Roman" panose="02020603050405020304" pitchFamily="18" charset="0"/>
                <a:cs typeface="Times New Roman" panose="02020603050405020304" pitchFamily="18" charset="0"/>
              </a:rPr>
              <a:t> + </a:t>
            </a:r>
            <a:r>
              <a:rPr lang="en-GB" sz="2400" b="1" dirty="0" err="1">
                <a:solidFill>
                  <a:srgbClr val="C00000"/>
                </a:solidFill>
                <a:latin typeface="Times New Roman" panose="02020603050405020304" pitchFamily="18" charset="0"/>
                <a:cs typeface="Times New Roman" panose="02020603050405020304" pitchFamily="18" charset="0"/>
              </a:rPr>
              <a:t>Economia</a:t>
            </a:r>
            <a:r>
              <a:rPr lang="en-GB" sz="2400" b="1" dirty="0">
                <a:solidFill>
                  <a:srgbClr val="C00000"/>
                </a:solidFill>
                <a:latin typeface="Times New Roman" panose="02020603050405020304" pitchFamily="18" charset="0"/>
                <a:cs typeface="Times New Roman" panose="02020603050405020304" pitchFamily="18" charset="0"/>
              </a:rPr>
              <a:t> = </a:t>
            </a:r>
            <a:r>
              <a:rPr lang="en-GB" sz="2400" b="1" dirty="0" err="1">
                <a:solidFill>
                  <a:srgbClr val="C00000"/>
                </a:solidFill>
                <a:latin typeface="Times New Roman" panose="02020603050405020304" pitchFamily="18" charset="0"/>
                <a:cs typeface="Times New Roman" panose="02020603050405020304" pitchFamily="18" charset="0"/>
              </a:rPr>
              <a:t>Statistica</a:t>
            </a:r>
            <a:r>
              <a:rPr lang="en-GB" sz="2400" b="1" dirty="0">
                <a:solidFill>
                  <a:srgbClr val="C00000"/>
                </a:solidFill>
                <a:latin typeface="Times New Roman" panose="02020603050405020304" pitchFamily="18" charset="0"/>
                <a:cs typeface="Times New Roman" panose="02020603050405020304" pitchFamily="18" charset="0"/>
              </a:rPr>
              <a:t> </a:t>
            </a:r>
            <a:r>
              <a:rPr lang="en-GB" sz="2400" b="1" dirty="0" err="1">
                <a:solidFill>
                  <a:srgbClr val="C00000"/>
                </a:solidFill>
                <a:latin typeface="Times New Roman" panose="02020603050405020304" pitchFamily="18" charset="0"/>
                <a:cs typeface="Times New Roman" panose="02020603050405020304" pitchFamily="18" charset="0"/>
              </a:rPr>
              <a:t>Economica</a:t>
            </a:r>
            <a:endParaRPr lang="en-GB" sz="2400" b="1" dirty="0">
              <a:solidFill>
                <a:srgbClr val="C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4311534" y="4430597"/>
            <a:ext cx="6594764" cy="1200329"/>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comprendendo ambiti di studio incentrati sulla </a:t>
            </a:r>
            <a:r>
              <a:rPr lang="it-IT" altLang="it-IT" i="1" dirty="0">
                <a:latin typeface="Times New Roman" panose="02020603050405020304" pitchFamily="18" charset="0"/>
                <a:cs typeface="Times New Roman" panose="02020603050405020304" pitchFamily="18" charset="0"/>
              </a:rPr>
              <a:t>misurazione</a:t>
            </a:r>
            <a:r>
              <a:rPr lang="it-IT" altLang="it-IT" dirty="0">
                <a:latin typeface="Times New Roman" panose="02020603050405020304" pitchFamily="18" charset="0"/>
                <a:cs typeface="Times New Roman" panose="02020603050405020304" pitchFamily="18" charset="0"/>
              </a:rPr>
              <a:t> dei fenomeni economici (dalla misura di </a:t>
            </a:r>
            <a:r>
              <a:rPr lang="it-IT" altLang="it-IT" dirty="0" smtClean="0">
                <a:latin typeface="Times New Roman" panose="02020603050405020304" pitchFamily="18" charset="0"/>
                <a:cs typeface="Times New Roman" panose="02020603050405020304" pitchFamily="18" charset="0"/>
              </a:rPr>
              <a:t>aggregati economici, </a:t>
            </a:r>
            <a:r>
              <a:rPr lang="it-IT" altLang="it-IT" dirty="0">
                <a:latin typeface="Times New Roman" panose="02020603050405020304" pitchFamily="18" charset="0"/>
                <a:cs typeface="Times New Roman" panose="02020603050405020304" pitchFamily="18" charset="0"/>
              </a:rPr>
              <a:t>alla loro dinamica, alle previsioni economiche, alla stima e alla verifica di modelli di comportamenti economici).</a:t>
            </a:r>
          </a:p>
        </p:txBody>
      </p:sp>
      <p:sp>
        <p:nvSpPr>
          <p:cNvPr id="8" name="Freccia a destra 7"/>
          <p:cNvSpPr/>
          <p:nvPr/>
        </p:nvSpPr>
        <p:spPr>
          <a:xfrm>
            <a:off x="1787236" y="4896196"/>
            <a:ext cx="1537855" cy="3574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6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49989" y="2079392"/>
            <a:ext cx="8100008" cy="400110"/>
          </a:xfrm>
          <a:prstGeom prst="rect">
            <a:avLst/>
          </a:prstGeom>
        </p:spPr>
        <p:txBody>
          <a:bodyPr wrap="square">
            <a:spAutoFit/>
          </a:bodyPr>
          <a:lstStyle/>
          <a:p>
            <a:pPr>
              <a:defRPr/>
            </a:pPr>
            <a:r>
              <a:rPr lang="it-IT" sz="2000" b="1" dirty="0">
                <a:solidFill>
                  <a:srgbClr val="C00000"/>
                </a:solidFill>
                <a:latin typeface="Times New Roman" panose="02020603050405020304" pitchFamily="18" charset="0"/>
                <a:cs typeface="Times New Roman" panose="02020603050405020304" pitchFamily="18" charset="0"/>
              </a:rPr>
              <a:t>Le dimensioni della qualità </a:t>
            </a:r>
            <a:r>
              <a:rPr lang="it-IT" sz="2000" b="1" dirty="0" smtClean="0">
                <a:solidFill>
                  <a:srgbClr val="C00000"/>
                </a:solidFill>
                <a:latin typeface="Times New Roman" panose="02020603050405020304" pitchFamily="18" charset="0"/>
                <a:cs typeface="Times New Roman" panose="02020603050405020304" pitchFamily="18" charset="0"/>
              </a:rPr>
              <a:t>dell’informazione statistica </a:t>
            </a:r>
            <a:endParaRPr lang="en-GB" sz="2000" dirty="0">
              <a:solidFill>
                <a:srgbClr val="C00000"/>
              </a:solidFill>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949989" y="2726696"/>
            <a:ext cx="10380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mj-lt"/>
              <a:buAutoNum type="romanUcPeriod"/>
            </a:pPr>
            <a:r>
              <a:rPr lang="it-IT" altLang="en-US" sz="1800" b="1" i="1" dirty="0" smtClean="0">
                <a:solidFill>
                  <a:srgbClr val="C00000"/>
                </a:solidFill>
                <a:latin typeface="Times New Roman" panose="02020603050405020304" pitchFamily="18" charset="0"/>
                <a:cs typeface="Times New Roman" panose="02020603050405020304" pitchFamily="18" charset="0"/>
              </a:rPr>
              <a:t>Pertinenza </a:t>
            </a:r>
            <a:r>
              <a:rPr lang="it-IT" altLang="en-US" sz="1800" b="1" i="1" dirty="0">
                <a:solidFill>
                  <a:srgbClr val="C00000"/>
                </a:solidFill>
                <a:latin typeface="Times New Roman" panose="02020603050405020304" pitchFamily="18" charset="0"/>
                <a:cs typeface="Times New Roman" panose="02020603050405020304" pitchFamily="18" charset="0"/>
              </a:rPr>
              <a:t>o </a:t>
            </a:r>
            <a:r>
              <a:rPr lang="it-IT" altLang="en-US" sz="1800" b="1" i="1" dirty="0" smtClean="0">
                <a:solidFill>
                  <a:srgbClr val="C00000"/>
                </a:solidFill>
                <a:latin typeface="Times New Roman" panose="02020603050405020304" pitchFamily="18" charset="0"/>
                <a:cs typeface="Times New Roman" panose="02020603050405020304" pitchFamily="18" charset="0"/>
              </a:rPr>
              <a:t>Rilevanza</a:t>
            </a:r>
            <a:r>
              <a:rPr lang="it-IT" altLang="en-US" sz="1800" dirty="0" smtClean="0">
                <a:latin typeface="Times New Roman" panose="02020603050405020304" pitchFamily="18" charset="0"/>
                <a:cs typeface="Times New Roman" panose="02020603050405020304" pitchFamily="18" charset="0"/>
              </a:rPr>
              <a:t>: </a:t>
            </a:r>
            <a:r>
              <a:rPr lang="it-IT" altLang="en-US" sz="1800" dirty="0">
                <a:latin typeface="Times New Roman" panose="02020603050405020304" pitchFamily="18" charset="0"/>
                <a:cs typeface="Times New Roman" panose="02020603050405020304" pitchFamily="18" charset="0"/>
              </a:rPr>
              <a:t>capacità dell'informazione di soddisfare le esigenze conoscitive degli utenti. Nell'accezione di utente si deve intendere anche i committenti preposti ad organi di governo centrali o locali. È appena il caso di precisare che la caratteristica di rilevanza è strettamente collegata con gli obiettivi di indagine considerati in fase di progettazione</a:t>
            </a:r>
            <a:r>
              <a:rPr lang="it-IT" altLang="en-US" sz="1800" dirty="0" smtClean="0">
                <a:latin typeface="Times New Roman" panose="02020603050405020304" pitchFamily="18" charset="0"/>
                <a:cs typeface="Times New Roman" panose="02020603050405020304" pitchFamily="18" charset="0"/>
              </a:rPr>
              <a:t>.</a:t>
            </a:r>
            <a:endParaRPr lang="it-IT" altLang="en-US" dirty="0"/>
          </a:p>
        </p:txBody>
      </p:sp>
      <p:sp>
        <p:nvSpPr>
          <p:cNvPr id="10" name="Rettangolo 9"/>
          <p:cNvSpPr/>
          <p:nvPr/>
        </p:nvSpPr>
        <p:spPr>
          <a:xfrm>
            <a:off x="949989" y="4314137"/>
            <a:ext cx="10380257" cy="1200329"/>
          </a:xfrm>
          <a:prstGeom prst="rect">
            <a:avLst/>
          </a:prstGeom>
        </p:spPr>
        <p:txBody>
          <a:bodyPr wrap="square">
            <a:spAutoFit/>
          </a:bodyPr>
          <a:lstStyle/>
          <a:p>
            <a:pPr marL="400050" indent="-400050" algn="just">
              <a:buFont typeface="+mj-lt"/>
              <a:buAutoNum type="romanUcPeriod" startAt="2"/>
            </a:pPr>
            <a:r>
              <a:rPr lang="it-IT" altLang="en-US" b="1" i="1" dirty="0" smtClean="0">
                <a:solidFill>
                  <a:srgbClr val="C00000"/>
                </a:solidFill>
                <a:latin typeface="Times New Roman" panose="02020603050405020304" pitchFamily="18" charset="0"/>
                <a:cs typeface="Times New Roman" panose="02020603050405020304" pitchFamily="18" charset="0"/>
              </a:rPr>
              <a:t>Precisione </a:t>
            </a:r>
            <a:r>
              <a:rPr lang="it-IT" altLang="en-US" b="1" i="1" dirty="0">
                <a:solidFill>
                  <a:srgbClr val="C00000"/>
                </a:solidFill>
                <a:latin typeface="Times New Roman" panose="02020603050405020304" pitchFamily="18" charset="0"/>
                <a:cs typeface="Times New Roman" panose="02020603050405020304" pitchFamily="18" charset="0"/>
              </a:rPr>
              <a:t>o </a:t>
            </a:r>
            <a:r>
              <a:rPr lang="it-IT" altLang="en-US" b="1" i="1" dirty="0" smtClean="0">
                <a:solidFill>
                  <a:srgbClr val="C00000"/>
                </a:solidFill>
                <a:latin typeface="Times New Roman" panose="02020603050405020304" pitchFamily="18" charset="0"/>
                <a:cs typeface="Times New Roman" panose="02020603050405020304" pitchFamily="18" charset="0"/>
              </a:rPr>
              <a:t>Accuratezza</a:t>
            </a:r>
            <a:r>
              <a:rPr lang="it-IT" altLang="en-US" dirty="0" smtClean="0">
                <a:latin typeface="Times New Roman" panose="02020603050405020304" pitchFamily="18" charset="0"/>
                <a:cs typeface="Times New Roman" panose="02020603050405020304" pitchFamily="18" charset="0"/>
              </a:rPr>
              <a:t>: </a:t>
            </a:r>
            <a:r>
              <a:rPr lang="it-IT" altLang="en-US" dirty="0">
                <a:latin typeface="Times New Roman" panose="02020603050405020304" pitchFamily="18" charset="0"/>
                <a:cs typeface="Times New Roman" panose="02020603050405020304" pitchFamily="18" charset="0"/>
              </a:rPr>
              <a:t>grado di corrispondenza fra la stima ottenuta dall'indagine e il vero (ma ignoto) valore della caratteristica in oggetto nella popolazione obiettivo. I motivi che possono causare delle cadute nell'accuratezza dell'informazione sono denominate fonti dell’errore mentre una sua misura viene fornita dall‘errore totale.</a:t>
            </a:r>
          </a:p>
        </p:txBody>
      </p:sp>
      <p:sp>
        <p:nvSpPr>
          <p:cNvPr id="11" name="Rettangolo 10"/>
          <p:cNvSpPr/>
          <p:nvPr/>
        </p:nvSpPr>
        <p:spPr>
          <a:xfrm>
            <a:off x="949989" y="5792438"/>
            <a:ext cx="6096000" cy="276999"/>
          </a:xfrm>
          <a:prstGeom prst="rect">
            <a:avLst/>
          </a:prstGeom>
        </p:spPr>
        <p:txBody>
          <a:bodyPr>
            <a:spAutoFit/>
          </a:bodyPr>
          <a:lstStyle/>
          <a:p>
            <a:pPr lvl="0"/>
            <a:r>
              <a:rPr lang="it-IT" altLang="en-US" sz="1200" dirty="0">
                <a:solidFill>
                  <a:srgbClr val="C00000"/>
                </a:solidFill>
                <a:latin typeface="Times New Roman" panose="02020603050405020304" pitchFamily="18" charset="0"/>
                <a:cs typeface="Times New Roman" panose="02020603050405020304" pitchFamily="18" charset="0"/>
              </a:rPr>
              <a:t>Si veda anche: “Linee guida metodologiche per rilevazioni statistiche” dell’Istat</a:t>
            </a:r>
          </a:p>
        </p:txBody>
      </p:sp>
      <p:sp>
        <p:nvSpPr>
          <p:cNvPr id="12" name="Rettangolo 11"/>
          <p:cNvSpPr/>
          <p:nvPr/>
        </p:nvSpPr>
        <p:spPr>
          <a:xfrm>
            <a:off x="7163477" y="5792438"/>
            <a:ext cx="4621457" cy="461665"/>
          </a:xfrm>
          <a:prstGeom prst="rect">
            <a:avLst/>
          </a:prstGeom>
        </p:spPr>
        <p:txBody>
          <a:bodyPr wrap="none">
            <a:spAutoFit/>
          </a:bodyPr>
          <a:lstStyle/>
          <a:p>
            <a:pPr algn="r"/>
            <a:r>
              <a:rPr lang="it-IT" altLang="en-US" sz="1200" dirty="0">
                <a:solidFill>
                  <a:srgbClr val="C00000"/>
                </a:solidFill>
                <a:latin typeface="Times New Roman" panose="02020603050405020304" pitchFamily="18" charset="0"/>
                <a:cs typeface="Times New Roman" panose="02020603050405020304" pitchFamily="18" charset="0"/>
                <a:hlinkClick r:id="rId2"/>
              </a:rPr>
              <a:t>https://www.istat.it/it/files//</a:t>
            </a:r>
            <a:r>
              <a:rPr lang="it-IT" altLang="en-US" sz="1200" dirty="0" smtClean="0">
                <a:solidFill>
                  <a:srgbClr val="C00000"/>
                </a:solidFill>
                <a:latin typeface="Times New Roman" panose="02020603050405020304" pitchFamily="18" charset="0"/>
                <a:cs typeface="Times New Roman" panose="02020603050405020304" pitchFamily="18" charset="0"/>
                <a:hlinkClick r:id="rId2"/>
              </a:rPr>
              <a:t>2013/03/Linee_Guida_Qualita_1_1_IT1.pdf</a:t>
            </a:r>
            <a:endParaRPr lang="it-IT" altLang="en-US" sz="1200" dirty="0" smtClean="0">
              <a:solidFill>
                <a:srgbClr val="C00000"/>
              </a:solidFill>
              <a:latin typeface="Times New Roman" panose="02020603050405020304" pitchFamily="18" charset="0"/>
              <a:cs typeface="Times New Roman" panose="02020603050405020304" pitchFamily="18" charset="0"/>
            </a:endParaRPr>
          </a:p>
          <a:p>
            <a:pPr algn="r"/>
            <a:endParaRPr lang="it-IT" altLang="en-US" sz="1200" dirty="0">
              <a:solidFill>
                <a:srgbClr val="C00000"/>
              </a:solidFill>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949989" y="731039"/>
            <a:ext cx="10380257" cy="584775"/>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Come tutti i processi produttivi, anche quello della creazione di statistiche (dati) è suscettibile di essere valutato per quanto attiene il rispetto di condivisi canoni di qualità. </a:t>
            </a:r>
            <a:endParaRPr lang="en-GB" sz="1600"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949989" y="1340093"/>
            <a:ext cx="10057486" cy="338554"/>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Nel Sistema Statistico Europeo la qualità delle statistiche è definita sulla base di alcuni criteri condivisi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96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6000" y="828147"/>
            <a:ext cx="8100008" cy="369332"/>
          </a:xfrm>
          <a:prstGeom prst="rect">
            <a:avLst/>
          </a:prstGeom>
        </p:spPr>
        <p:txBody>
          <a:bodyPr wrap="square">
            <a:spAutoFit/>
          </a:bodyPr>
          <a:lstStyle/>
          <a:p>
            <a:pPr>
              <a:defRPr/>
            </a:pPr>
            <a:r>
              <a:rPr lang="it-IT"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 dimensioni della qualità </a:t>
            </a:r>
            <a:r>
              <a:rPr lang="it-IT"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dell’informazione statistica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949989" y="1718602"/>
            <a:ext cx="98570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mj-lt"/>
              <a:buAutoNum type="romanUcPeriod" startAt="3"/>
            </a:pPr>
            <a:r>
              <a:rPr lang="it-IT" altLang="en-US" sz="1800" b="1" i="1" dirty="0" smtClean="0">
                <a:solidFill>
                  <a:srgbClr val="C00000"/>
                </a:solidFill>
                <a:latin typeface="Times New Roman" panose="02020603050405020304" pitchFamily="18" charset="0"/>
                <a:cs typeface="Times New Roman" panose="02020603050405020304" pitchFamily="18" charset="0"/>
              </a:rPr>
              <a:t>Tempestività</a:t>
            </a:r>
            <a:r>
              <a:rPr lang="it-IT" altLang="en-US" i="1" dirty="0" smtClean="0"/>
              <a:t> </a:t>
            </a:r>
            <a:r>
              <a:rPr lang="it-IT" altLang="en-US" sz="1800" i="1" dirty="0" smtClean="0">
                <a:latin typeface="Times New Roman" panose="02020603050405020304" pitchFamily="18" charset="0"/>
                <a:cs typeface="Times New Roman" panose="02020603050405020304" pitchFamily="18" charset="0"/>
              </a:rPr>
              <a:t>e </a:t>
            </a:r>
            <a:r>
              <a:rPr lang="it-IT" altLang="en-US" sz="1800" b="1" i="1" dirty="0">
                <a:solidFill>
                  <a:srgbClr val="C00000"/>
                </a:solidFill>
                <a:latin typeface="Times New Roman" panose="02020603050405020304" pitchFamily="18" charset="0"/>
                <a:cs typeface="Times New Roman" panose="02020603050405020304" pitchFamily="18" charset="0"/>
              </a:rPr>
              <a:t>pu</a:t>
            </a:r>
            <a:r>
              <a:rPr lang="it-IT" altLang="en-US" sz="1800" b="1" i="1" dirty="0" smtClean="0">
                <a:solidFill>
                  <a:srgbClr val="C00000"/>
                </a:solidFill>
                <a:latin typeface="Times New Roman" panose="02020603050405020304" pitchFamily="18" charset="0"/>
                <a:cs typeface="Times New Roman" panose="02020603050405020304" pitchFamily="18" charset="0"/>
              </a:rPr>
              <a:t>ntualità</a:t>
            </a:r>
            <a:r>
              <a:rPr lang="it-IT" altLang="en-US" sz="1800" dirty="0" smtClean="0">
                <a:latin typeface="Times New Roman" panose="02020603050405020304" pitchFamily="18" charset="0"/>
                <a:cs typeface="Times New Roman" panose="02020603050405020304" pitchFamily="18" charset="0"/>
              </a:rPr>
              <a:t>: </a:t>
            </a:r>
            <a:r>
              <a:rPr lang="it-IT" altLang="en-US" sz="1800" dirty="0">
                <a:latin typeface="Times New Roman" panose="02020603050405020304" pitchFamily="18" charset="0"/>
                <a:cs typeface="Times New Roman" panose="02020603050405020304" pitchFamily="18" charset="0"/>
              </a:rPr>
              <a:t>intervallo di tempo intercorrente fra il momento della diffusione dell'informazione prodotta e l'epoca di riferimento della stessa. Tempi e costi di un processo di produzione sono strettamente in relazione fra loro</a:t>
            </a:r>
            <a:r>
              <a:rPr lang="it-IT" altLang="en-US" sz="1800" dirty="0" smtClean="0">
                <a:latin typeface="Times New Roman" panose="02020603050405020304" pitchFamily="18" charset="0"/>
                <a:cs typeface="Times New Roman" panose="02020603050405020304" pitchFamily="18" charset="0"/>
              </a:rPr>
              <a:t>.</a:t>
            </a:r>
            <a:endParaRPr lang="it-IT" altLang="en-US" dirty="0"/>
          </a:p>
        </p:txBody>
      </p:sp>
      <p:sp>
        <p:nvSpPr>
          <p:cNvPr id="10" name="Rettangolo 9"/>
          <p:cNvSpPr/>
          <p:nvPr/>
        </p:nvSpPr>
        <p:spPr>
          <a:xfrm>
            <a:off x="949990" y="3017349"/>
            <a:ext cx="9857046" cy="1200329"/>
          </a:xfrm>
          <a:prstGeom prst="rect">
            <a:avLst/>
          </a:prstGeom>
        </p:spPr>
        <p:txBody>
          <a:bodyPr wrap="square">
            <a:spAutoFit/>
          </a:bodyPr>
          <a:lstStyle/>
          <a:p>
            <a:pPr marL="400050" indent="-400050" algn="just">
              <a:buFont typeface="+mj-lt"/>
              <a:buAutoNum type="romanUcPeriod" startAt="4"/>
            </a:pPr>
            <a:r>
              <a:rPr lang="it-IT" altLang="en-US" b="1" i="1" dirty="0" smtClean="0">
                <a:solidFill>
                  <a:srgbClr val="C00000"/>
                </a:solidFill>
                <a:latin typeface="Times New Roman" panose="02020603050405020304" pitchFamily="18" charset="0"/>
                <a:cs typeface="Times New Roman" panose="02020603050405020304" pitchFamily="18" charset="0"/>
              </a:rPr>
              <a:t>Accessibilità</a:t>
            </a:r>
            <a:r>
              <a:rPr lang="it-IT" altLang="en-US" i="1" dirty="0" smtClean="0">
                <a:latin typeface="Times New Roman" panose="02020603050405020304" pitchFamily="18" charset="0"/>
                <a:cs typeface="Times New Roman" panose="02020603050405020304" pitchFamily="18" charset="0"/>
              </a:rPr>
              <a:t> e </a:t>
            </a:r>
            <a:r>
              <a:rPr lang="it-IT" altLang="en-US" b="1" i="1" dirty="0" smtClean="0">
                <a:solidFill>
                  <a:srgbClr val="C00000"/>
                </a:solidFill>
                <a:latin typeface="Times New Roman" panose="02020603050405020304" pitchFamily="18" charset="0"/>
                <a:cs typeface="Times New Roman" panose="02020603050405020304" pitchFamily="18" charset="0"/>
              </a:rPr>
              <a:t>chiarezza</a:t>
            </a:r>
            <a:r>
              <a:rPr lang="it-IT" altLang="en-US" dirty="0" smtClean="0">
                <a:latin typeface="Times New Roman" panose="02020603050405020304" pitchFamily="18" charset="0"/>
                <a:cs typeface="Times New Roman" panose="02020603050405020304" pitchFamily="18" charset="0"/>
              </a:rPr>
              <a:t>: </a:t>
            </a:r>
            <a:r>
              <a:rPr lang="it-IT" altLang="en-US" dirty="0">
                <a:latin typeface="Times New Roman" panose="02020603050405020304" pitchFamily="18" charset="0"/>
                <a:cs typeface="Times New Roman" panose="02020603050405020304" pitchFamily="18" charset="0"/>
              </a:rPr>
              <a:t>nota anche col nome di </a:t>
            </a:r>
            <a:r>
              <a:rPr lang="it-IT" altLang="en-US" i="1" dirty="0">
                <a:latin typeface="Times New Roman" panose="02020603050405020304" pitchFamily="18" charset="0"/>
                <a:cs typeface="Times New Roman" panose="02020603050405020304" pitchFamily="18" charset="0"/>
              </a:rPr>
              <a:t>trasparenza</a:t>
            </a:r>
            <a:r>
              <a:rPr lang="it-IT" altLang="en-US" dirty="0">
                <a:latin typeface="Times New Roman" panose="02020603050405020304" pitchFamily="18" charset="0"/>
                <a:cs typeface="Times New Roman" panose="02020603050405020304" pitchFamily="18" charset="0"/>
              </a:rPr>
              <a:t>, questa caratteristica corrisponde alla semplicità per l'utente di reperire, acquisire e comprendere l'informazione disponibile in relazione alle proprie finalità. Queste caratteristiche sono influenzate dal formato e dai mezzi di diffusione dell'informazione rilasciata nonché dalla disponibilità di meta-informazioni a suo corredo.  </a:t>
            </a:r>
          </a:p>
        </p:txBody>
      </p:sp>
      <p:sp>
        <p:nvSpPr>
          <p:cNvPr id="2" name="Rettangolo 1"/>
          <p:cNvSpPr/>
          <p:nvPr/>
        </p:nvSpPr>
        <p:spPr>
          <a:xfrm>
            <a:off x="949988" y="4558781"/>
            <a:ext cx="9857047" cy="1477328"/>
          </a:xfrm>
          <a:prstGeom prst="rect">
            <a:avLst/>
          </a:prstGeom>
        </p:spPr>
        <p:txBody>
          <a:bodyPr wrap="square">
            <a:spAutoFit/>
          </a:bodyPr>
          <a:lstStyle/>
          <a:p>
            <a:pPr marL="400050" indent="-400050" algn="just">
              <a:buFont typeface="+mj-lt"/>
              <a:buAutoNum type="romanUcPeriod" startAt="5"/>
            </a:pPr>
            <a:r>
              <a:rPr lang="it-IT" altLang="en-US" b="1" i="1" dirty="0" smtClean="0">
                <a:solidFill>
                  <a:srgbClr val="C00000"/>
                </a:solidFill>
                <a:latin typeface="Times New Roman" panose="02020603050405020304" pitchFamily="18" charset="0"/>
                <a:cs typeface="Times New Roman" panose="02020603050405020304" pitchFamily="18" charset="0"/>
              </a:rPr>
              <a:t>Confrontabilità </a:t>
            </a:r>
            <a:r>
              <a:rPr lang="it-IT" altLang="en-US" b="1" i="1" dirty="0">
                <a:solidFill>
                  <a:srgbClr val="C00000"/>
                </a:solidFill>
                <a:latin typeface="Times New Roman" panose="02020603050405020304" pitchFamily="18" charset="0"/>
                <a:cs typeface="Times New Roman" panose="02020603050405020304" pitchFamily="18" charset="0"/>
              </a:rPr>
              <a:t>o </a:t>
            </a:r>
            <a:r>
              <a:rPr lang="it-IT" altLang="en-US" b="1" i="1" dirty="0" smtClean="0">
                <a:solidFill>
                  <a:srgbClr val="C00000"/>
                </a:solidFill>
                <a:latin typeface="Times New Roman" panose="02020603050405020304" pitchFamily="18" charset="0"/>
                <a:cs typeface="Times New Roman" panose="02020603050405020304" pitchFamily="18" charset="0"/>
              </a:rPr>
              <a:t>Interpretabilità</a:t>
            </a:r>
            <a:r>
              <a:rPr lang="it-IT" altLang="en-US" dirty="0" smtClean="0">
                <a:latin typeface="Times New Roman" panose="02020603050405020304" pitchFamily="18" charset="0"/>
                <a:cs typeface="Times New Roman" panose="02020603050405020304" pitchFamily="18" charset="0"/>
              </a:rPr>
              <a:t>: </a:t>
            </a:r>
            <a:r>
              <a:rPr lang="it-IT" altLang="en-US" dirty="0">
                <a:latin typeface="Times New Roman" panose="02020603050405020304" pitchFamily="18" charset="0"/>
                <a:cs typeface="Times New Roman" panose="02020603050405020304" pitchFamily="18" charset="0"/>
              </a:rPr>
              <a:t>possibilità di paragonare nel tempo e nello spazio le statistiche riguardanti il fenomeno di interesse. Il grado di confrontabilità è influenzato, oltre che dalle modificazioni che possono intervenire nel tempo e nello spazio, anche da cambiamenti intervenuti nelle definizioni e/o nelle caratteristiche operative adottate dal processo di produzione dell'informazione.</a:t>
            </a:r>
          </a:p>
        </p:txBody>
      </p:sp>
    </p:spTree>
    <p:extLst>
      <p:ext uri="{BB962C8B-B14F-4D97-AF65-F5344CB8AC3E}">
        <p14:creationId xmlns:p14="http://schemas.microsoft.com/office/powerpoint/2010/main" val="29556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6000" y="828147"/>
            <a:ext cx="8100008" cy="369332"/>
          </a:xfrm>
          <a:prstGeom prst="rect">
            <a:avLst/>
          </a:prstGeom>
        </p:spPr>
        <p:txBody>
          <a:bodyPr wrap="square">
            <a:spAutoFit/>
          </a:bodyPr>
          <a:lstStyle/>
          <a:p>
            <a:pPr>
              <a:defRPr/>
            </a:pPr>
            <a:r>
              <a:rPr lang="it-IT"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 dimensioni della qualità </a:t>
            </a:r>
            <a:r>
              <a:rPr lang="it-IT"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dell’informazione statistica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949989" y="1517719"/>
            <a:ext cx="978223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mj-lt"/>
              <a:buAutoNum type="romanUcPeriod" startAt="6"/>
            </a:pPr>
            <a:r>
              <a:rPr lang="it-IT" altLang="en-US" sz="1800" b="1" i="1" dirty="0" smtClean="0">
                <a:solidFill>
                  <a:srgbClr val="C00000"/>
                </a:solidFill>
                <a:latin typeface="Times New Roman" panose="02020603050405020304" pitchFamily="18" charset="0"/>
                <a:cs typeface="Times New Roman" panose="02020603050405020304" pitchFamily="18" charset="0"/>
              </a:rPr>
              <a:t>Coerenza</a:t>
            </a:r>
            <a:r>
              <a:rPr lang="it-IT" altLang="en-US"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vi è coerenza tra dati statistici quando tra di essi non esiste contraddittorietà o incompatibilità. Nell'indagine statistica si parla di controllo di coerenza, sia in rapporto al dato relativo alla singola unità, sia in rapporto ai risultati complessivi</a:t>
            </a:r>
            <a:r>
              <a:rPr lang="it-IT" dirty="0"/>
              <a:t>. </a:t>
            </a:r>
            <a:r>
              <a:rPr lang="it-IT" altLang="en-US" sz="1800" dirty="0" smtClean="0">
                <a:latin typeface="Times New Roman" panose="02020603050405020304" pitchFamily="18" charset="0"/>
                <a:cs typeface="Times New Roman" panose="02020603050405020304" pitchFamily="18" charset="0"/>
              </a:rPr>
              <a:t>Qualora </a:t>
            </a:r>
            <a:r>
              <a:rPr lang="it-IT" altLang="en-US" sz="1800" dirty="0">
                <a:latin typeface="Times New Roman" panose="02020603050405020304" pitchFamily="18" charset="0"/>
                <a:cs typeface="Times New Roman" panose="02020603050405020304" pitchFamily="18" charset="0"/>
              </a:rPr>
              <a:t>derivanti da fonti diverse, e in particolare per informazioni prodotte con diversa periodicità, le statistiche possono essere considerate coerenti fintantoché basate su definizioni, classificazioni e standard metodologici comuni. </a:t>
            </a:r>
            <a:endParaRPr lang="it-IT" altLang="en-US" dirty="0"/>
          </a:p>
        </p:txBody>
      </p:sp>
      <p:sp>
        <p:nvSpPr>
          <p:cNvPr id="10" name="Rettangolo 9"/>
          <p:cNvSpPr/>
          <p:nvPr/>
        </p:nvSpPr>
        <p:spPr>
          <a:xfrm>
            <a:off x="875174" y="3364142"/>
            <a:ext cx="9482482" cy="369332"/>
          </a:xfrm>
          <a:prstGeom prst="rect">
            <a:avLst/>
          </a:prstGeom>
        </p:spPr>
        <p:txBody>
          <a:bodyPr wrap="square">
            <a:spAutoFit/>
          </a:bodyPr>
          <a:lstStyle/>
          <a:p>
            <a:pPr marL="400050" indent="-400050" algn="just">
              <a:buFont typeface="+mj-lt"/>
              <a:buAutoNum type="romanUcPeriod" startAt="7"/>
            </a:pPr>
            <a:r>
              <a:rPr lang="it-IT" altLang="en-US" b="1" i="1" dirty="0" smtClean="0">
                <a:solidFill>
                  <a:srgbClr val="C00000"/>
                </a:solidFill>
                <a:latin typeface="Times New Roman" panose="02020603050405020304" pitchFamily="18" charset="0"/>
                <a:cs typeface="Times New Roman" panose="02020603050405020304" pitchFamily="18" charset="0"/>
              </a:rPr>
              <a:t> Credibilità</a:t>
            </a:r>
            <a:r>
              <a:rPr lang="it-IT" altLang="en-US" dirty="0">
                <a:latin typeface="Times New Roman" panose="02020603050405020304" pitchFamily="18" charset="0"/>
                <a:cs typeface="Times New Roman" panose="02020603050405020304" pitchFamily="18" charset="0"/>
              </a:rPr>
              <a:t>: Fiducia che gli utilizzatori ripongono nel soggetto che l’ha prodotta</a:t>
            </a:r>
            <a:r>
              <a:rPr lang="it-IT" altLang="en-US" dirty="0" smtClean="0">
                <a:latin typeface="Times New Roman" panose="02020603050405020304" pitchFamily="18" charset="0"/>
                <a:cs typeface="Times New Roman" panose="02020603050405020304" pitchFamily="18" charset="0"/>
              </a:rPr>
              <a:t>.</a:t>
            </a:r>
            <a:endParaRPr lang="it-IT" altLang="en-US" dirty="0">
              <a:latin typeface="Times New Roman" panose="02020603050405020304" pitchFamily="18" charset="0"/>
              <a:cs typeface="Times New Roman" panose="02020603050405020304" pitchFamily="18" charset="0"/>
            </a:endParaRPr>
          </a:p>
        </p:txBody>
      </p:sp>
      <p:sp>
        <p:nvSpPr>
          <p:cNvPr id="2" name="Rettangolo 1"/>
          <p:cNvSpPr/>
          <p:nvPr/>
        </p:nvSpPr>
        <p:spPr>
          <a:xfrm>
            <a:off x="875174" y="3850505"/>
            <a:ext cx="9857047" cy="923330"/>
          </a:xfrm>
          <a:prstGeom prst="rect">
            <a:avLst/>
          </a:prstGeom>
        </p:spPr>
        <p:txBody>
          <a:bodyPr wrap="square">
            <a:spAutoFit/>
          </a:bodyPr>
          <a:lstStyle/>
          <a:p>
            <a:pPr marL="400050" indent="-400050" algn="just">
              <a:buFont typeface="+mj-lt"/>
              <a:buAutoNum type="romanUcPeriod" startAt="8"/>
            </a:pPr>
            <a:r>
              <a:rPr lang="it-IT" altLang="en-US" b="1" i="1" dirty="0" smtClean="0">
                <a:solidFill>
                  <a:srgbClr val="C00000"/>
                </a:solidFill>
                <a:latin typeface="Times New Roman" panose="02020603050405020304" pitchFamily="18" charset="0"/>
                <a:cs typeface="Times New Roman" panose="02020603050405020304" pitchFamily="18" charset="0"/>
              </a:rPr>
              <a:t>Completezza:</a:t>
            </a:r>
            <a:r>
              <a:rPr lang="it-IT" dirty="0"/>
              <a:t> </a:t>
            </a:r>
            <a:r>
              <a:rPr lang="it-IT" dirty="0">
                <a:latin typeface="Times New Roman" panose="02020603050405020304" pitchFamily="18" charset="0"/>
                <a:cs typeface="Times New Roman" panose="02020603050405020304" pitchFamily="18" charset="0"/>
              </a:rPr>
              <a:t>dell’informazione prodotta (tutte le statistiche necessarie agli utenti devono essere prodotte) e il livello in cui i concetti utilizzati (definizioni, classificazioni,…) riflettono le esigenze degli utenti. </a:t>
            </a:r>
            <a:endParaRPr lang="it-IT" altLang="en-US" dirty="0">
              <a:latin typeface="Times New Roman" panose="02020603050405020304" pitchFamily="18" charset="0"/>
              <a:cs typeface="Times New Roman" panose="02020603050405020304" pitchFamily="18" charset="0"/>
            </a:endParaRPr>
          </a:p>
        </p:txBody>
      </p:sp>
      <p:sp>
        <p:nvSpPr>
          <p:cNvPr id="3" name="Rettangolo 2"/>
          <p:cNvSpPr/>
          <p:nvPr/>
        </p:nvSpPr>
        <p:spPr>
          <a:xfrm>
            <a:off x="949989" y="4983882"/>
            <a:ext cx="9782232" cy="1200329"/>
          </a:xfrm>
          <a:prstGeom prst="rect">
            <a:avLst/>
          </a:prstGeom>
        </p:spPr>
        <p:txBody>
          <a:bodyPr wrap="square">
            <a:spAutoFit/>
          </a:bodyPr>
          <a:lstStyle/>
          <a:p>
            <a:pPr algn="just"/>
            <a:r>
              <a:rPr lang="it-IT" altLang="en-US" dirty="0">
                <a:latin typeface="Times New Roman" panose="02020603050405020304" pitchFamily="18" charset="0"/>
                <a:cs typeface="Times New Roman" panose="02020603050405020304" pitchFamily="18" charset="0"/>
              </a:rPr>
              <a:t>Non esplicitamente compresa tra le caratteristiche richieste da </a:t>
            </a:r>
            <a:r>
              <a:rPr lang="it-IT" altLang="en-US" dirty="0" err="1">
                <a:latin typeface="Times New Roman" panose="02020603050405020304" pitchFamily="18" charset="0"/>
                <a:cs typeface="Times New Roman" panose="02020603050405020304" pitchFamily="18" charset="0"/>
              </a:rPr>
              <a:t>Eurostat</a:t>
            </a:r>
            <a:r>
              <a:rPr lang="it-IT" altLang="en-US" dirty="0">
                <a:latin typeface="Times New Roman" panose="02020603050405020304" pitchFamily="18" charset="0"/>
                <a:cs typeface="Times New Roman" panose="02020603050405020304" pitchFamily="18" charset="0"/>
              </a:rPr>
              <a:t>, ma tuttavia parametro importante e frequentemente citato, si ritiene utile aggiungere la caratteristica di </a:t>
            </a:r>
            <a:r>
              <a:rPr lang="it-IT" altLang="en-US" b="1" i="1" dirty="0">
                <a:solidFill>
                  <a:srgbClr val="C00000"/>
                </a:solidFill>
                <a:latin typeface="Times New Roman" panose="02020603050405020304" pitchFamily="18" charset="0"/>
                <a:cs typeface="Times New Roman" panose="02020603050405020304" pitchFamily="18" charset="0"/>
              </a:rPr>
              <a:t>tutela della riservatezza</a:t>
            </a:r>
            <a:r>
              <a:rPr lang="it-IT" altLang="en-US" dirty="0">
                <a:latin typeface="Times New Roman" panose="02020603050405020304" pitchFamily="18" charset="0"/>
                <a:cs typeface="Times New Roman" panose="02020603050405020304" pitchFamily="18" charset="0"/>
              </a:rPr>
              <a:t> dei rispondenti ovvero la garanzia dell'anonimato per ciascuno dei soggetti (individui, famiglie, imprese,...) che hanno fornito le informazioni utili alla conduzione dell'indagine. </a:t>
            </a:r>
          </a:p>
        </p:txBody>
      </p:sp>
    </p:spTree>
    <p:extLst>
      <p:ext uri="{BB962C8B-B14F-4D97-AF65-F5344CB8AC3E}">
        <p14:creationId xmlns:p14="http://schemas.microsoft.com/office/powerpoint/2010/main" val="22721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755071" y="836017"/>
            <a:ext cx="2860911" cy="461665"/>
          </a:xfrm>
          <a:prstGeom prst="rect">
            <a:avLst/>
          </a:prstGeom>
          <a:noFill/>
          <a:ln w="9525">
            <a:noFill/>
            <a:miter lim="800000"/>
            <a:headEnd/>
            <a:tailEnd/>
          </a:ln>
          <a:effectLst/>
        </p:spPr>
        <p:txBody>
          <a:bodyPr wrap="none">
            <a:spAutoFit/>
          </a:bodyPr>
          <a:lstStyle/>
          <a:p>
            <a:pPr algn="l">
              <a:defRPr/>
            </a:pPr>
            <a:r>
              <a:rPr lang="it-IT" sz="24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Misurare i fenomeni</a:t>
            </a:r>
            <a:endParaRPr lang="it-IT" sz="24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Segnaposto contenuto 2"/>
          <p:cNvSpPr txBox="1">
            <a:spLocks/>
          </p:cNvSpPr>
          <p:nvPr/>
        </p:nvSpPr>
        <p:spPr>
          <a:xfrm>
            <a:off x="755072" y="1551305"/>
            <a:ext cx="10515600" cy="1814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700"/>
              </a:spcAft>
              <a:buNone/>
            </a:pPr>
            <a:r>
              <a:rPr lang="it-IT"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Misurare i fenomeni economici e sociali richiede uno sforzo specifico nella direzione di una loro quantificazione, laddove spesso ci troviamo di fronte a fenomeni </a:t>
            </a:r>
            <a:r>
              <a:rPr lang="it-IT"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variegati </a:t>
            </a:r>
            <a:r>
              <a:rPr lang="it-IT"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dalla non facile identificazione, frutto spesso della adozione di definizioni convenzionali: pensiamo a temi come la qualità della vita (che cosa si intende con questa espressione?) oppure allo stato di salute (quanti sono stati i decessi dovuti alla diffusione del virus COVID-19?) o al lavoro (cosa vuol dire essere occupato? Significa avere un contratto di lavoro o lavorare</a:t>
            </a:r>
            <a:r>
              <a:rPr lang="it-IT" sz="18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18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ttangolo 2"/>
          <p:cNvSpPr/>
          <p:nvPr/>
        </p:nvSpPr>
        <p:spPr>
          <a:xfrm>
            <a:off x="863137" y="4497355"/>
            <a:ext cx="3807597" cy="145455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00"/>
              </a:spcAft>
            </a:pPr>
            <a:r>
              <a:rPr lang="it-IT" dirty="0">
                <a:latin typeface="Times New Roman" panose="02020603050405020304" pitchFamily="18" charset="0"/>
                <a:cs typeface="Times New Roman" panose="02020603050405020304" pitchFamily="18" charset="0"/>
              </a:rPr>
              <a:t>Carattere quantitativo o </a:t>
            </a:r>
            <a:r>
              <a:rPr lang="it-IT" dirty="0" smtClean="0">
                <a:latin typeface="Times New Roman" panose="02020603050405020304" pitchFamily="18" charset="0"/>
                <a:cs typeface="Times New Roman" panose="02020603050405020304" pitchFamily="18" charset="0"/>
              </a:rPr>
              <a:t>«variabile statistica» </a:t>
            </a:r>
            <a:r>
              <a:rPr lang="it-IT" dirty="0">
                <a:latin typeface="Times New Roman" panose="02020603050405020304" pitchFamily="18" charset="0"/>
                <a:cs typeface="Times New Roman" panose="02020603050405020304" pitchFamily="18" charset="0"/>
              </a:rPr>
              <a:t>modalità espressa da un numero = valore </a:t>
            </a:r>
            <a:endParaRPr lang="it-IT" dirty="0" smtClean="0">
              <a:latin typeface="Times New Roman" panose="02020603050405020304" pitchFamily="18" charset="0"/>
              <a:cs typeface="Times New Roman" panose="02020603050405020304" pitchFamily="18" charset="0"/>
            </a:endParaRPr>
          </a:p>
          <a:p>
            <a:pPr>
              <a:spcAft>
                <a:spcPts val="700"/>
              </a:spcAft>
            </a:pPr>
            <a:r>
              <a:rPr lang="it-IT" dirty="0" smtClean="0">
                <a:latin typeface="Times New Roman" panose="02020603050405020304" pitchFamily="18" charset="0"/>
                <a:cs typeface="Times New Roman" panose="02020603050405020304" pitchFamily="18" charset="0"/>
              </a:rPr>
              <a:t>(es. età, n</a:t>
            </a:r>
            <a:r>
              <a:rPr lang="en-GB" dirty="0" err="1" smtClean="0">
                <a:latin typeface="Times New Roman" panose="02020603050405020304" pitchFamily="18" charset="0"/>
                <a:cs typeface="Times New Roman" panose="02020603050405020304" pitchFamily="18" charset="0"/>
              </a:rPr>
              <a:t>umero</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di </a:t>
            </a:r>
            <a:r>
              <a:rPr lang="en-GB" dirty="0" err="1">
                <a:latin typeface="Times New Roman" panose="02020603050405020304" pitchFamily="18" charset="0"/>
                <a:cs typeface="Times New Roman" panose="02020603050405020304" pitchFamily="18" charset="0"/>
              </a:rPr>
              <a:t>abbonati</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Sky, </a:t>
            </a:r>
            <a:r>
              <a:rPr lang="en-GB" dirty="0" err="1" smtClean="0">
                <a:latin typeface="Times New Roman" panose="02020603050405020304" pitchFamily="18" charset="0"/>
                <a:cs typeface="Times New Roman" panose="02020603050405020304" pitchFamily="18" charset="0"/>
              </a:rPr>
              <a:t>numero</a:t>
            </a:r>
            <a:r>
              <a:rPr lang="en-GB" dirty="0" smtClean="0">
                <a:latin typeface="Times New Roman" panose="02020603050405020304" pitchFamily="18" charset="0"/>
                <a:cs typeface="Times New Roman" panose="02020603050405020304" pitchFamily="18" charset="0"/>
              </a:rPr>
              <a:t> di </a:t>
            </a:r>
            <a:r>
              <a:rPr lang="en-GB" dirty="0" err="1" smtClean="0">
                <a:latin typeface="Times New Roman" panose="02020603050405020304" pitchFamily="18" charset="0"/>
                <a:cs typeface="Times New Roman" panose="02020603050405020304" pitchFamily="18" charset="0"/>
              </a:rPr>
              <a:t>fratelli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Pil</a:t>
            </a:r>
            <a:r>
              <a:rPr lang="it-IT" dirty="0" smtClean="0">
                <a:latin typeface="Times New Roman" panose="02020603050405020304" pitchFamily="18" charset="0"/>
                <a:cs typeface="Times New Roman" panose="02020603050405020304" pitchFamily="18" charset="0"/>
              </a:rPr>
              <a:t>)</a:t>
            </a:r>
            <a:endPar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7463075" y="4485432"/>
            <a:ext cx="3807597" cy="145455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700"/>
              </a:spcAft>
            </a:pPr>
            <a:r>
              <a:rPr lang="it-IT" dirty="0">
                <a:latin typeface="Times New Roman" panose="02020603050405020304" pitchFamily="18" charset="0"/>
                <a:cs typeface="Times New Roman" panose="02020603050405020304" pitchFamily="18" charset="0"/>
              </a:rPr>
              <a:t>Carattere qualitativo o </a:t>
            </a:r>
            <a:r>
              <a:rPr lang="it-IT" dirty="0" smtClean="0">
                <a:latin typeface="Times New Roman" panose="02020603050405020304" pitchFamily="18" charset="0"/>
                <a:cs typeface="Times New Roman" panose="02020603050405020304" pitchFamily="18" charset="0"/>
              </a:rPr>
              <a:t>«mutabile statistica» </a:t>
            </a:r>
            <a:r>
              <a:rPr lang="it-IT" dirty="0">
                <a:latin typeface="Times New Roman" panose="02020603050405020304" pitchFamily="18" charset="0"/>
                <a:cs typeface="Times New Roman" panose="02020603050405020304" pitchFamily="18" charset="0"/>
              </a:rPr>
              <a:t>modalità espressa in forma verbale </a:t>
            </a:r>
            <a:r>
              <a:rPr lang="it-IT" dirty="0" smtClean="0">
                <a:latin typeface="Times New Roman" panose="02020603050405020304" pitchFamily="18" charset="0"/>
                <a:cs typeface="Times New Roman" panose="02020603050405020304" pitchFamily="18" charset="0"/>
              </a:rPr>
              <a:t>(attributo </a:t>
            </a:r>
            <a:r>
              <a:rPr lang="it-IT" dirty="0">
                <a:latin typeface="Times New Roman" panose="02020603050405020304" pitchFamily="18" charset="0"/>
                <a:cs typeface="Times New Roman" panose="02020603050405020304" pitchFamily="18" charset="0"/>
              </a:rPr>
              <a:t>o nome)</a:t>
            </a:r>
            <a:endParaRPr lang="en-GB" dirty="0">
              <a:latin typeface="Times New Roman" panose="02020603050405020304" pitchFamily="18" charset="0"/>
              <a:cs typeface="Times New Roman" panose="02020603050405020304" pitchFamily="18" charset="0"/>
            </a:endParaRPr>
          </a:p>
          <a:p>
            <a:pPr>
              <a:spcAft>
                <a:spcPts val="700"/>
              </a:spcAft>
            </a:pPr>
            <a:r>
              <a:rPr lang="it-IT" dirty="0" smtClean="0">
                <a:latin typeface="Times New Roman" panose="02020603050405020304" pitchFamily="18" charset="0"/>
                <a:cs typeface="Times New Roman" panose="02020603050405020304" pitchFamily="18" charset="0"/>
              </a:rPr>
              <a:t>(es. stato civile, nazionalità, sesso, livello istruzione)</a:t>
            </a:r>
            <a:endPar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ttangolo 1"/>
          <p:cNvSpPr/>
          <p:nvPr/>
        </p:nvSpPr>
        <p:spPr>
          <a:xfrm>
            <a:off x="755070" y="3365369"/>
            <a:ext cx="10515601" cy="646331"/>
          </a:xfrm>
          <a:prstGeom prst="rect">
            <a:avLst/>
          </a:prstGeom>
        </p:spPr>
        <p:txBody>
          <a:bodyPr wrap="square">
            <a:spAutoFit/>
          </a:bodyPr>
          <a:lstStyle/>
          <a:p>
            <a:pPr>
              <a:spcAft>
                <a:spcPts val="700"/>
              </a:spcAft>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L’approccio di ricerca adottabile nelle analisi statistiche economiche e sociali segue un processo riconducibile in generale alla realizzazione di uno studio di carattere quantitativo.</a:t>
            </a:r>
            <a:r>
              <a:rPr lang="it-IT" dirty="0">
                <a:latin typeface="Times New Roman" panose="02020603050405020304" pitchFamily="18" charset="0"/>
                <a:cs typeface="Times New Roman" panose="02020603050405020304" pitchFamily="18" charset="0"/>
              </a:rPr>
              <a:t> </a:t>
            </a:r>
            <a:endParaRPr lang="it-IT" dirty="0"/>
          </a:p>
        </p:txBody>
      </p:sp>
    </p:spTree>
    <p:extLst>
      <p:ext uri="{BB962C8B-B14F-4D97-AF65-F5344CB8AC3E}">
        <p14:creationId xmlns:p14="http://schemas.microsoft.com/office/powerpoint/2010/main" val="10387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816690" y="917943"/>
            <a:ext cx="6554551" cy="461665"/>
          </a:xfrm>
          <a:prstGeom prst="rect">
            <a:avLst/>
          </a:prstGeom>
          <a:noFill/>
          <a:ln w="9525">
            <a:noFill/>
            <a:miter lim="800000"/>
            <a:headEnd/>
            <a:tailEnd/>
          </a:ln>
          <a:effectLst/>
        </p:spPr>
        <p:txBody>
          <a:bodyPr wrap="none">
            <a:spAutoFit/>
          </a:bodyPr>
          <a:lstStyle/>
          <a:p>
            <a:pPr algn="l">
              <a:defRPr/>
            </a:pPr>
            <a:r>
              <a:rPr lang="it-IT" sz="2400" b="1" dirty="0" smtClean="0">
                <a:solidFill>
                  <a:srgbClr val="C00000"/>
                </a:solidFill>
                <a:effectLst>
                  <a:outerShdw blurRad="38100" dist="38100" dir="2700000" algn="tl">
                    <a:srgbClr val="C0C0C0"/>
                  </a:outerShdw>
                </a:effectLst>
              </a:rPr>
              <a:t>Passi per l’analisi e la conoscenza di un fenomeno </a:t>
            </a:r>
            <a:endParaRPr lang="it-IT" sz="2400" b="1" dirty="0">
              <a:solidFill>
                <a:srgbClr val="C00000"/>
              </a:solidFill>
              <a:effectLst>
                <a:outerShdw blurRad="38100" dist="38100" dir="2700000" algn="tl">
                  <a:srgbClr val="C0C0C0"/>
                </a:outerShdw>
              </a:effectLst>
            </a:endParaRPr>
          </a:p>
        </p:txBody>
      </p:sp>
      <p:sp>
        <p:nvSpPr>
          <p:cNvPr id="8" name="Segnaposto contenuto 2"/>
          <p:cNvSpPr txBox="1">
            <a:spLocks/>
          </p:cNvSpPr>
          <p:nvPr/>
        </p:nvSpPr>
        <p:spPr>
          <a:xfrm>
            <a:off x="750189" y="5243923"/>
            <a:ext cx="10515600" cy="8070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it-IT" sz="19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 </a:t>
            </a:r>
            <a:r>
              <a:rPr lang="it-IT" sz="19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pone in particolare sempre un problema di </a:t>
            </a:r>
            <a:r>
              <a:rPr lang="it-IT" sz="19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definizioni e classificazioni </a:t>
            </a:r>
            <a:r>
              <a:rPr lang="it-IT" sz="19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da adottare, tema che affronteremo successivamente, per poter effettuare confronti (territoriali, internazionali, ecc</a:t>
            </a:r>
            <a:r>
              <a:rPr lang="it-IT" sz="19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19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ttangolo 1"/>
          <p:cNvSpPr/>
          <p:nvPr/>
        </p:nvSpPr>
        <p:spPr>
          <a:xfrm>
            <a:off x="816690" y="1948056"/>
            <a:ext cx="6000361" cy="369332"/>
          </a:xfrm>
          <a:prstGeom prst="rect">
            <a:avLst/>
          </a:prstGeom>
        </p:spPr>
        <p:txBody>
          <a:bodyPr wrap="none">
            <a:spAutoFit/>
          </a:bodyPr>
          <a:lstStyle/>
          <a:p>
            <a:pPr marL="342900" indent="-342900">
              <a:buFont typeface="+mj-lt"/>
              <a:buAutoNum type="arabicPeriod"/>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Occorre anzitutto inquadrare il fenomeno oggetto di analisi</a:t>
            </a:r>
            <a:endParaRPr lang="en-GB" dirty="0"/>
          </a:p>
        </p:txBody>
      </p:sp>
      <p:sp>
        <p:nvSpPr>
          <p:cNvPr id="3" name="Rettangolo 2"/>
          <p:cNvSpPr/>
          <p:nvPr/>
        </p:nvSpPr>
        <p:spPr>
          <a:xfrm>
            <a:off x="7171671" y="1948056"/>
            <a:ext cx="2063385" cy="369332"/>
          </a:xfrm>
          <a:prstGeom prst="rect">
            <a:avLst/>
          </a:prstGeom>
        </p:spPr>
        <p:txBody>
          <a:bodyPr wrap="none">
            <a:spAutoFit/>
          </a:bodyPr>
          <a:lstStyle/>
          <a:p>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ad esempio il lavoro</a:t>
            </a:r>
            <a:endParaRPr lang="en-GB" dirty="0"/>
          </a:p>
        </p:txBody>
      </p:sp>
      <p:sp>
        <p:nvSpPr>
          <p:cNvPr id="7" name="Rettangolo 6"/>
          <p:cNvSpPr/>
          <p:nvPr/>
        </p:nvSpPr>
        <p:spPr>
          <a:xfrm>
            <a:off x="816690" y="2579165"/>
            <a:ext cx="3179075" cy="369332"/>
          </a:xfrm>
          <a:prstGeom prst="rect">
            <a:avLst/>
          </a:prstGeom>
        </p:spPr>
        <p:txBody>
          <a:bodyPr wrap="none">
            <a:spAutoFit/>
          </a:bodyPr>
          <a:lstStyle/>
          <a:p>
            <a:pPr marL="342900" indent="-342900">
              <a:buFont typeface="+mj-lt"/>
              <a:buAutoNum type="arabicPeriod" startAt="2"/>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Cosa ci </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interessa analizzare?</a:t>
            </a:r>
            <a:endParaRPr lang="en-GB" dirty="0"/>
          </a:p>
        </p:txBody>
      </p:sp>
      <p:sp>
        <p:nvSpPr>
          <p:cNvPr id="9" name="Rettangolo 8"/>
          <p:cNvSpPr/>
          <p:nvPr/>
        </p:nvSpPr>
        <p:spPr>
          <a:xfrm>
            <a:off x="7171671" y="2579165"/>
            <a:ext cx="3852337" cy="369332"/>
          </a:xfrm>
          <a:prstGeom prst="rect">
            <a:avLst/>
          </a:prstGeom>
        </p:spPr>
        <p:txBody>
          <a:bodyPr wrap="none">
            <a:spAutoFit/>
          </a:bodyPr>
          <a:lstStyle/>
          <a:p>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ad esempio la disoccupazione giovanile</a:t>
            </a:r>
            <a:endParaRPr lang="en-GB" dirty="0"/>
          </a:p>
        </p:txBody>
      </p:sp>
      <p:sp>
        <p:nvSpPr>
          <p:cNvPr id="10" name="Rettangolo 9"/>
          <p:cNvSpPr/>
          <p:nvPr/>
        </p:nvSpPr>
        <p:spPr>
          <a:xfrm>
            <a:off x="816690" y="3207711"/>
            <a:ext cx="5237331" cy="369332"/>
          </a:xfrm>
          <a:prstGeom prst="rect">
            <a:avLst/>
          </a:prstGeom>
        </p:spPr>
        <p:txBody>
          <a:bodyPr wrap="none">
            <a:spAutoFit/>
          </a:bodyPr>
          <a:lstStyle/>
          <a:p>
            <a:pPr marL="342900" indent="-342900">
              <a:buFont typeface="+mj-lt"/>
              <a:buAutoNum type="arabicPeriod" startAt="3"/>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Cosa si intende per disoccupazione e per giovane? </a:t>
            </a:r>
            <a:endParaRPr lang="en-GB" dirty="0"/>
          </a:p>
        </p:txBody>
      </p:sp>
      <p:sp>
        <p:nvSpPr>
          <p:cNvPr id="11" name="Rettangolo 10"/>
          <p:cNvSpPr/>
          <p:nvPr/>
        </p:nvSpPr>
        <p:spPr>
          <a:xfrm>
            <a:off x="816690" y="3836257"/>
            <a:ext cx="3890809" cy="369332"/>
          </a:xfrm>
          <a:prstGeom prst="rect">
            <a:avLst/>
          </a:prstGeom>
        </p:spPr>
        <p:txBody>
          <a:bodyPr wrap="none">
            <a:spAutoFit/>
          </a:bodyPr>
          <a:lstStyle/>
          <a:p>
            <a:pPr marL="342900" indent="-342900">
              <a:buFont typeface="+mj-lt"/>
              <a:buAutoNum type="arabicPeriod" startAt="4"/>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Quali indicatori possono misurarla? </a:t>
            </a:r>
            <a:endParaRPr lang="en-GB" dirty="0"/>
          </a:p>
        </p:txBody>
      </p:sp>
      <p:sp>
        <p:nvSpPr>
          <p:cNvPr id="12" name="Rettangolo 11"/>
          <p:cNvSpPr/>
          <p:nvPr/>
        </p:nvSpPr>
        <p:spPr>
          <a:xfrm>
            <a:off x="816690" y="4413304"/>
            <a:ext cx="5115503" cy="395749"/>
          </a:xfrm>
          <a:prstGeom prst="rect">
            <a:avLst/>
          </a:prstGeom>
        </p:spPr>
        <p:txBody>
          <a:bodyPr wrap="none">
            <a:spAutoFit/>
          </a:bodyPr>
          <a:lstStyle/>
          <a:p>
            <a:pPr marL="342900" indent="-342900" algn="just">
              <a:lnSpc>
                <a:spcPct val="120000"/>
              </a:lnSpc>
              <a:spcAft>
                <a:spcPts val="700"/>
              </a:spcAft>
              <a:buFont typeface="+mj-lt"/>
              <a:buAutoNum type="arabicPeriod" startAt="5"/>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Esistono fonti statistiche disponibili in proposito?</a:t>
            </a:r>
          </a:p>
        </p:txBody>
      </p:sp>
      <p:sp>
        <p:nvSpPr>
          <p:cNvPr id="13" name="Ovale 12"/>
          <p:cNvSpPr/>
          <p:nvPr/>
        </p:nvSpPr>
        <p:spPr>
          <a:xfrm>
            <a:off x="500808" y="3183798"/>
            <a:ext cx="6182626" cy="4997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545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7" grpId="0"/>
      <p:bldP spid="9" grpId="0"/>
      <p:bldP spid="10" grpId="0"/>
      <p:bldP spid="11" grpId="0"/>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598488" y="842963"/>
            <a:ext cx="5591787" cy="400110"/>
          </a:xfrm>
          <a:prstGeom prst="rect">
            <a:avLst/>
          </a:prstGeom>
          <a:noFill/>
          <a:ln w="9525">
            <a:noFill/>
            <a:miter lim="800000"/>
            <a:headEnd/>
            <a:tailEnd/>
          </a:ln>
          <a:effectLst/>
        </p:spPr>
        <p:txBody>
          <a:bodyPr wrap="none">
            <a:spAutoFit/>
          </a:bodyPr>
          <a:lstStyle/>
          <a:p>
            <a:pPr algn="l">
              <a:defRPr/>
            </a:pPr>
            <a:r>
              <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Il quadro concettuale delle statistiche economiche</a:t>
            </a:r>
          </a:p>
        </p:txBody>
      </p:sp>
      <p:sp>
        <p:nvSpPr>
          <p:cNvPr id="7" name="Rettangolo 5"/>
          <p:cNvSpPr>
            <a:spLocks noChangeArrowheads="1"/>
          </p:cNvSpPr>
          <p:nvPr/>
        </p:nvSpPr>
        <p:spPr bwMode="auto">
          <a:xfrm>
            <a:off x="596900" y="1363663"/>
            <a:ext cx="1042577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it-IT" altLang="it-IT" sz="1800" dirty="0">
                <a:cs typeface="Times New Roman" panose="02020603050405020304" pitchFamily="18" charset="0"/>
              </a:rPr>
              <a:t>Pur esistendo varie teorie sul funzionamento dei sistemi economici, si può affermare che una parte consistente di statistiche economiche è oggi basata su un </a:t>
            </a:r>
            <a:r>
              <a:rPr lang="it-IT" altLang="it-IT" sz="1800" i="1" dirty="0">
                <a:cs typeface="Times New Roman" panose="02020603050405020304" pitchFamily="18" charset="0"/>
              </a:rPr>
              <a:t>corpus</a:t>
            </a:r>
            <a:r>
              <a:rPr lang="it-IT" altLang="it-IT" sz="1800" dirty="0">
                <a:cs typeface="Times New Roman" panose="02020603050405020304" pitchFamily="18" charset="0"/>
              </a:rPr>
              <a:t> di concetti e definizioni ampiamente condivisi a livello </a:t>
            </a:r>
            <a:r>
              <a:rPr lang="it-IT" altLang="it-IT" sz="1800" dirty="0" smtClean="0">
                <a:cs typeface="Times New Roman" panose="02020603050405020304" pitchFamily="18" charset="0"/>
              </a:rPr>
              <a:t>internazionale</a:t>
            </a:r>
            <a:endParaRPr lang="it-IT" altLang="it-IT" sz="1800" dirty="0">
              <a:cs typeface="Times New Roman" panose="02020603050405020304" pitchFamily="18" charset="0"/>
            </a:endParaRPr>
          </a:p>
          <a:p>
            <a:pPr algn="just" eaLnBrk="1" hangingPunct="1"/>
            <a:endParaRPr lang="it-IT" altLang="it-IT" sz="1800" dirty="0">
              <a:cs typeface="Times New Roman" panose="02020603050405020304" pitchFamily="18" charset="0"/>
            </a:endParaRPr>
          </a:p>
          <a:p>
            <a:pPr algn="just" eaLnBrk="1" hangingPunct="1"/>
            <a:r>
              <a:rPr lang="it-IT" altLang="it-IT" sz="1800" dirty="0">
                <a:cs typeface="Times New Roman" panose="02020603050405020304" pitchFamily="18" charset="0"/>
              </a:rPr>
              <a:t>Il quadro concettuale di carattere generale maggiormente impiegato è quello codificato </a:t>
            </a:r>
            <a:r>
              <a:rPr lang="it-IT" altLang="it-IT" sz="1800" dirty="0" smtClean="0">
                <a:cs typeface="Times New Roman" panose="02020603050405020304" pitchFamily="18" charset="0"/>
              </a:rPr>
              <a:t>nel</a:t>
            </a:r>
            <a:r>
              <a:rPr lang="it-IT" sz="1800" dirty="0">
                <a:cs typeface="Times New Roman" panose="02020603050405020304" pitchFamily="18" charset="0"/>
              </a:rPr>
              <a:t> </a:t>
            </a:r>
            <a:r>
              <a:rPr lang="it-IT" altLang="it-IT" sz="1800" dirty="0">
                <a:solidFill>
                  <a:srgbClr val="C00000"/>
                </a:solidFill>
                <a:cs typeface="Times New Roman" panose="02020603050405020304" pitchFamily="18" charset="0"/>
              </a:rPr>
              <a:t> </a:t>
            </a:r>
            <a:r>
              <a:rPr lang="it-IT" altLang="it-IT" sz="1800" dirty="0" smtClean="0">
                <a:solidFill>
                  <a:srgbClr val="C00000"/>
                </a:solidFill>
                <a:cs typeface="Times New Roman" panose="02020603050405020304" pitchFamily="18" charset="0"/>
              </a:rPr>
              <a:t>“</a:t>
            </a:r>
            <a:r>
              <a:rPr lang="it-IT" sz="1800" dirty="0" smtClean="0">
                <a:solidFill>
                  <a:srgbClr val="C00000"/>
                </a:solidFill>
                <a:cs typeface="Times New Roman" panose="02020603050405020304" pitchFamily="18" charset="0"/>
              </a:rPr>
              <a:t>Sistema </a:t>
            </a:r>
            <a:r>
              <a:rPr lang="it-IT" sz="1800" dirty="0">
                <a:solidFill>
                  <a:srgbClr val="C00000"/>
                </a:solidFill>
                <a:cs typeface="Times New Roman" panose="02020603050405020304" pitchFamily="18" charset="0"/>
              </a:rPr>
              <a:t>dei conti nazionali </a:t>
            </a:r>
            <a:r>
              <a:rPr lang="it-IT" sz="1800" dirty="0" smtClean="0">
                <a:solidFill>
                  <a:srgbClr val="C00000"/>
                </a:solidFill>
                <a:cs typeface="Times New Roman" panose="02020603050405020304" pitchFamily="18" charset="0"/>
              </a:rPr>
              <a:t>2008</a:t>
            </a:r>
            <a:r>
              <a:rPr lang="it-IT" altLang="it-IT" sz="1800" dirty="0" smtClean="0">
                <a:solidFill>
                  <a:srgbClr val="C00000"/>
                </a:solidFill>
                <a:cs typeface="Times New Roman" panose="02020603050405020304" pitchFamily="18" charset="0"/>
              </a:rPr>
              <a:t>” </a:t>
            </a:r>
            <a:r>
              <a:rPr lang="it-IT" sz="1800" dirty="0" smtClean="0">
                <a:cs typeface="Times New Roman" panose="02020603050405020304" pitchFamily="18" charset="0"/>
              </a:rPr>
              <a:t>(</a:t>
            </a:r>
            <a:r>
              <a:rPr lang="it-IT" altLang="it-IT" sz="1800" i="1" u="sng" dirty="0" smtClean="0">
                <a:cs typeface="Times New Roman" panose="02020603050405020304" pitchFamily="18" charset="0"/>
              </a:rPr>
              <a:t>System of National Accounts, </a:t>
            </a:r>
            <a:r>
              <a:rPr lang="it-IT" altLang="it-IT" sz="1800" u="sng" dirty="0" smtClean="0">
                <a:cs typeface="Times New Roman" panose="02020603050405020304" pitchFamily="18" charset="0"/>
              </a:rPr>
              <a:t>SNA</a:t>
            </a:r>
            <a:r>
              <a:rPr lang="it-IT" sz="1800" dirty="0" smtClean="0">
                <a:cs typeface="Times New Roman" panose="02020603050405020304" pitchFamily="18" charset="0"/>
              </a:rPr>
              <a:t>) che è </a:t>
            </a:r>
            <a:r>
              <a:rPr lang="it-IT" sz="1800" dirty="0">
                <a:cs typeface="Times New Roman" panose="02020603050405020304" pitchFamily="18" charset="0"/>
              </a:rPr>
              <a:t>l'ultima versione dello standard statistico internazionale per i conti nazionali, adottato dalla Commissione S</a:t>
            </a:r>
            <a:r>
              <a:rPr lang="it-IT" sz="1800" dirty="0" smtClean="0">
                <a:cs typeface="Times New Roman" panose="02020603050405020304" pitchFamily="18" charset="0"/>
              </a:rPr>
              <a:t>tatistica </a:t>
            </a:r>
            <a:r>
              <a:rPr lang="it-IT" sz="1800" dirty="0">
                <a:cs typeface="Times New Roman" panose="02020603050405020304" pitchFamily="18" charset="0"/>
              </a:rPr>
              <a:t>delle Nazioni Unite (UNSC).</a:t>
            </a:r>
          </a:p>
          <a:p>
            <a:pPr algn="just" eaLnBrk="1" hangingPunct="1"/>
            <a:endParaRPr lang="it-IT" altLang="it-IT" sz="1800" dirty="0" smtClean="0">
              <a:cs typeface="Times New Roman" panose="02020603050405020304" pitchFamily="18" charset="0"/>
            </a:endParaRPr>
          </a:p>
          <a:p>
            <a:pPr algn="just" eaLnBrk="1" hangingPunct="1"/>
            <a:r>
              <a:rPr lang="it-IT" altLang="it-IT" sz="1800" dirty="0" smtClean="0">
                <a:cs typeface="Times New Roman" panose="02020603050405020304" pitchFamily="18" charset="0"/>
              </a:rPr>
              <a:t>Lo </a:t>
            </a:r>
            <a:r>
              <a:rPr lang="it-IT" altLang="it-IT" sz="1800" dirty="0">
                <a:cs typeface="Times New Roman" panose="02020603050405020304" pitchFamily="18" charset="0"/>
              </a:rPr>
              <a:t>SNA, così come la versione europea denominata </a:t>
            </a:r>
            <a:r>
              <a:rPr lang="it-IT" altLang="it-IT" sz="1800" u="sng" dirty="0">
                <a:solidFill>
                  <a:srgbClr val="C00000"/>
                </a:solidFill>
                <a:cs typeface="Times New Roman" panose="02020603050405020304" pitchFamily="18" charset="0"/>
              </a:rPr>
              <a:t>“Sistema europeo dei conti nazionali e </a:t>
            </a:r>
            <a:r>
              <a:rPr lang="it-IT" altLang="it-IT" sz="1800" u="sng" dirty="0" smtClean="0">
                <a:solidFill>
                  <a:srgbClr val="C00000"/>
                </a:solidFill>
                <a:cs typeface="Times New Roman" panose="02020603050405020304" pitchFamily="18" charset="0"/>
              </a:rPr>
              <a:t>regionali </a:t>
            </a:r>
            <a:r>
              <a:rPr lang="it-IT" altLang="it-IT" sz="1800" u="sng" dirty="0">
                <a:solidFill>
                  <a:srgbClr val="C00000"/>
                </a:solidFill>
                <a:cs typeface="Times New Roman" panose="02020603050405020304" pitchFamily="18" charset="0"/>
              </a:rPr>
              <a:t>(SEC</a:t>
            </a:r>
            <a:r>
              <a:rPr lang="it-IT" altLang="it-IT" sz="1800" u="sng" dirty="0" smtClean="0">
                <a:solidFill>
                  <a:srgbClr val="C00000"/>
                </a:solidFill>
                <a:cs typeface="Times New Roman" panose="02020603050405020304" pitchFamily="18" charset="0"/>
              </a:rPr>
              <a:t>)”</a:t>
            </a:r>
            <a:r>
              <a:rPr lang="it-IT" altLang="it-IT" sz="1800" dirty="0" smtClean="0">
                <a:solidFill>
                  <a:srgbClr val="C00000"/>
                </a:solidFill>
                <a:cs typeface="Times New Roman" panose="02020603050405020304" pitchFamily="18" charset="0"/>
              </a:rPr>
              <a:t> </a:t>
            </a:r>
            <a:r>
              <a:rPr lang="it-IT" altLang="it-IT" sz="1800" dirty="0">
                <a:cs typeface="Times New Roman" panose="02020603050405020304" pitchFamily="18" charset="0"/>
              </a:rPr>
              <a:t>e ufficialmente approvata come regolamento del Consiglio </a:t>
            </a:r>
            <a:r>
              <a:rPr lang="it-IT" altLang="it-IT" sz="1800" dirty="0" smtClean="0">
                <a:cs typeface="Times New Roman" panose="02020603050405020304" pitchFamily="18" charset="0"/>
              </a:rPr>
              <a:t>Europeo </a:t>
            </a:r>
            <a:r>
              <a:rPr lang="it-IT" altLang="it-IT" sz="1800" dirty="0">
                <a:cs typeface="Times New Roman" panose="02020603050405020304" pitchFamily="18" charset="0"/>
              </a:rPr>
              <a:t>nel 1996, contiene un vasto insieme di concetti, definizioni e classificazioni, coerenti tra loro, per la misurazione dell’attività economica e la rappresentazione di numerosi fenomeni economici.</a:t>
            </a:r>
          </a:p>
        </p:txBody>
      </p:sp>
    </p:spTree>
    <p:extLst>
      <p:ext uri="{BB962C8B-B14F-4D97-AF65-F5344CB8AC3E}">
        <p14:creationId xmlns:p14="http://schemas.microsoft.com/office/powerpoint/2010/main" val="15987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2510814231"/>
              </p:ext>
            </p:extLst>
          </p:nvPr>
        </p:nvGraphicFramePr>
        <p:xfrm>
          <a:off x="669845" y="1343926"/>
          <a:ext cx="10652090" cy="1151808"/>
        </p:xfrm>
        <a:graphic>
          <a:graphicData uri="http://schemas.openxmlformats.org/drawingml/2006/table">
            <a:tbl>
              <a:tblPr/>
              <a:tblGrid>
                <a:gridCol w="10652090">
                  <a:extLst>
                    <a:ext uri="{9D8B030D-6E8A-4147-A177-3AD203B41FA5}">
                      <a16:colId xmlns:a16="http://schemas.microsoft.com/office/drawing/2014/main" val="1235878235"/>
                    </a:ext>
                  </a:extLst>
                </a:gridCol>
              </a:tblGrid>
              <a:tr h="936907">
                <a:tc>
                  <a:txBody>
                    <a:bodyPr/>
                    <a:lstStyle/>
                    <a:p>
                      <a:pPr algn="just"/>
                      <a:r>
                        <a:rPr lang="it-IT" sz="1800" dirty="0" smtClean="0">
                          <a:solidFill>
                            <a:srgbClr val="000000"/>
                          </a:solidFill>
                          <a:effectLst/>
                          <a:latin typeface="Times New Roman" panose="02020603050405020304" pitchFamily="18" charset="0"/>
                          <a:cs typeface="Times New Roman" panose="02020603050405020304" pitchFamily="18" charset="0"/>
                        </a:rPr>
                        <a:t>Il Sistema dei conti nazionali è l'insieme standard di raccomandazioni concordato a livello internazionale su come compilare le misure dell'attività economica. </a:t>
                      </a:r>
                      <a:r>
                        <a:rPr lang="it-IT" sz="1800" dirty="0" smtClean="0">
                          <a:solidFill>
                            <a:srgbClr val="C00000"/>
                          </a:solidFill>
                          <a:effectLst/>
                          <a:latin typeface="Times New Roman" panose="02020603050405020304" pitchFamily="18" charset="0"/>
                          <a:cs typeface="Times New Roman" panose="02020603050405020304" pitchFamily="18" charset="0"/>
                        </a:rPr>
                        <a:t>Lo SNA descrive un insieme coerente</a:t>
                      </a:r>
                      <a:r>
                        <a:rPr lang="it-IT" sz="1800" baseline="0" dirty="0" smtClean="0">
                          <a:solidFill>
                            <a:srgbClr val="C00000"/>
                          </a:solidFill>
                          <a:effectLst/>
                          <a:latin typeface="Times New Roman" panose="02020603050405020304" pitchFamily="18" charset="0"/>
                          <a:cs typeface="Times New Roman" panose="02020603050405020304" pitchFamily="18" charset="0"/>
                        </a:rPr>
                        <a:t> </a:t>
                      </a:r>
                      <a:r>
                        <a:rPr lang="it-IT" sz="1800" dirty="0" smtClean="0">
                          <a:solidFill>
                            <a:srgbClr val="C00000"/>
                          </a:solidFill>
                          <a:effectLst/>
                          <a:latin typeface="Times New Roman" panose="02020603050405020304" pitchFamily="18" charset="0"/>
                          <a:cs typeface="Times New Roman" panose="02020603050405020304" pitchFamily="18" charset="0"/>
                        </a:rPr>
                        <a:t>e integrato di conti macroeconomici nel contesto di una serie di concetti, definizioni, classificazioni e regole contabili concordati a livello internazionale.</a:t>
                      </a:r>
                      <a:endParaRPr lang="it-IT" sz="1800" dirty="0">
                        <a:solidFill>
                          <a:srgbClr val="C00000"/>
                        </a:solidFill>
                        <a:effectLst/>
                        <a:latin typeface="Times New Roman" panose="02020603050405020304" pitchFamily="18" charset="0"/>
                        <a:cs typeface="Times New Roman" panose="02020603050405020304" pitchFamily="18" charset="0"/>
                      </a:endParaRPr>
                    </a:p>
                  </a:txBody>
                  <a:tcPr marL="27264" marR="27264" marT="27264" marB="27264" anchor="ctr">
                    <a:lnL>
                      <a:noFill/>
                    </a:lnL>
                    <a:lnR>
                      <a:noFill/>
                    </a:lnR>
                    <a:lnT>
                      <a:noFill/>
                    </a:lnT>
                    <a:lnB>
                      <a:noFill/>
                    </a:lnB>
                    <a:solidFill>
                      <a:srgbClr val="FFFFFF"/>
                    </a:solidFill>
                  </a:tcPr>
                </a:tc>
                <a:extLst>
                  <a:ext uri="{0D108BD9-81ED-4DB2-BD59-A6C34878D82A}">
                    <a16:rowId xmlns:a16="http://schemas.microsoft.com/office/drawing/2014/main" val="584595464"/>
                  </a:ext>
                </a:extLst>
              </a:tr>
            </a:tbl>
          </a:graphicData>
        </a:graphic>
      </p:graphicFrame>
      <p:sp>
        <p:nvSpPr>
          <p:cNvPr id="5" name="Text Box 4"/>
          <p:cNvSpPr txBox="1">
            <a:spLocks noChangeArrowheads="1"/>
          </p:cNvSpPr>
          <p:nvPr/>
        </p:nvSpPr>
        <p:spPr bwMode="auto">
          <a:xfrm>
            <a:off x="598488" y="842963"/>
            <a:ext cx="2133918" cy="369332"/>
          </a:xfrm>
          <a:prstGeom prst="rect">
            <a:avLst/>
          </a:prstGeom>
          <a:noFill/>
          <a:ln w="9525">
            <a:noFill/>
            <a:miter lim="800000"/>
            <a:headEnd/>
            <a:tailEnd/>
          </a:ln>
          <a:effectLst/>
        </p:spPr>
        <p:txBody>
          <a:bodyPr wrap="none">
            <a:spAutoFit/>
          </a:bodyPr>
          <a:lstStyle/>
          <a:p>
            <a:pPr algn="l">
              <a:defRPr/>
            </a:pPr>
            <a:r>
              <a:rPr lang="it-IT"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…ancora sullo SNA</a:t>
            </a:r>
            <a:endParaRPr lang="it-IT"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ttangolo 5"/>
          <p:cNvSpPr/>
          <p:nvPr/>
        </p:nvSpPr>
        <p:spPr>
          <a:xfrm>
            <a:off x="598488" y="4198302"/>
            <a:ext cx="10723447" cy="1477328"/>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Inoltre, fornisce una panoramica dei processi economici, registrando come la produzione è distribuita tra consumatori, imprese, governo e nazioni straniere. Mostra come il reddito originato dalla produzione, modificato da tasse e trasferimenti, fluisce verso questi gruppi e come assegnano questi flussi al consumo, al risparmio e agli investimenti. Di conseguenza, i conti nazionali sono uno degli elementi costitutivi delle statistiche macroeconomiche che costituiscono una base per l'analisi economica e la formulazione delle politiche.</a:t>
            </a:r>
          </a:p>
        </p:txBody>
      </p:sp>
      <p:sp>
        <p:nvSpPr>
          <p:cNvPr id="8" name="Rettangolo 7"/>
          <p:cNvSpPr/>
          <p:nvPr/>
        </p:nvSpPr>
        <p:spPr>
          <a:xfrm>
            <a:off x="598488" y="2615116"/>
            <a:ext cx="10723447"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Lo SNA è </a:t>
            </a:r>
            <a:r>
              <a:rPr lang="it-IT" dirty="0">
                <a:solidFill>
                  <a:srgbClr val="C00000"/>
                </a:solidFill>
                <a:latin typeface="Times New Roman" panose="02020603050405020304" pitchFamily="18" charset="0"/>
                <a:cs typeface="Times New Roman" panose="02020603050405020304" pitchFamily="18" charset="0"/>
              </a:rPr>
              <a:t>destinato all'uso da parte di tutti i paesi</a:t>
            </a:r>
            <a:r>
              <a:rPr lang="it-IT" dirty="0">
                <a:solidFill>
                  <a:srgbClr val="000000"/>
                </a:solidFill>
                <a:latin typeface="Times New Roman" panose="02020603050405020304" pitchFamily="18" charset="0"/>
                <a:cs typeface="Times New Roman" panose="02020603050405020304" pitchFamily="18" charset="0"/>
              </a:rPr>
              <a:t>, essendo stato progettato per soddisfare le esigenze dei paesi in diverse fasi dello sviluppo economico. </a:t>
            </a:r>
            <a:r>
              <a:rPr lang="it-IT" dirty="0">
                <a:solidFill>
                  <a:srgbClr val="C00000"/>
                </a:solidFill>
                <a:latin typeface="Times New Roman" panose="02020603050405020304" pitchFamily="18" charset="0"/>
                <a:cs typeface="Times New Roman" panose="02020603050405020304" pitchFamily="18" charset="0"/>
              </a:rPr>
              <a:t>Fornisce inoltre un quadro generale per le norme in altri settori della statistica economica, facilitando l'integrazione di questi sistemi statistici per raggiungere la coerenza con i conti nazionali.</a:t>
            </a:r>
          </a:p>
        </p:txBody>
      </p:sp>
    </p:spTree>
    <p:extLst>
      <p:ext uri="{BB962C8B-B14F-4D97-AF65-F5344CB8AC3E}">
        <p14:creationId xmlns:p14="http://schemas.microsoft.com/office/powerpoint/2010/main" val="875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Text Box 3"/>
          <p:cNvSpPr txBox="1">
            <a:spLocks noChangeArrowheads="1"/>
          </p:cNvSpPr>
          <p:nvPr/>
        </p:nvSpPr>
        <p:spPr bwMode="auto">
          <a:xfrm>
            <a:off x="871538" y="860347"/>
            <a:ext cx="2507418" cy="400110"/>
          </a:xfrm>
          <a:prstGeom prst="rect">
            <a:avLst/>
          </a:prstGeom>
          <a:noFill/>
          <a:ln w="9525">
            <a:noFill/>
            <a:miter lim="800000"/>
            <a:headEnd/>
            <a:tailEnd/>
          </a:ln>
          <a:effectLst/>
        </p:spPr>
        <p:txBody>
          <a:bodyPr wrap="none">
            <a:spAutoFit/>
          </a:bodyPr>
          <a:lstStyle/>
          <a:p>
            <a:pPr algn="l">
              <a:defRPr/>
            </a:pPr>
            <a:r>
              <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 </a:t>
            </a: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statistica in Italia</a:t>
            </a:r>
            <a:endPar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ttangolo 1"/>
          <p:cNvSpPr/>
          <p:nvPr/>
        </p:nvSpPr>
        <p:spPr>
          <a:xfrm>
            <a:off x="871538" y="1500079"/>
            <a:ext cx="10710862" cy="1200329"/>
          </a:xfrm>
          <a:prstGeom prst="rect">
            <a:avLst/>
          </a:prstGeom>
        </p:spPr>
        <p:txBody>
          <a:bodyPr wrap="square">
            <a:spAutoFit/>
          </a:bodyPr>
          <a:lstStyle/>
          <a:p>
            <a:pPr algn="just">
              <a:spcAft>
                <a:spcPts val="750"/>
              </a:spcAft>
            </a:pPr>
            <a:r>
              <a:rPr lang="it-IT" b="1" u="sng"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Fonti statistiche ufficiali</a:t>
            </a:r>
            <a:r>
              <a:rPr lang="it-IT" u="sng"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Sono quelle fonti d’informazioni di dati che ufficialmente vengono utilizzate per conoscere la dimensione dei fenomeni economici e sociali. Che differenza c’è tra dati prodotti dall’Istat o dati prodotti dalla Caritas e università? Sono uguali oppure no? C’è una certificazione col quale il dato è stato raccolto e pubblicato o no? Questi gli aspetti principali che riguardano le fonti statistiche ufficiali.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871538" y="5490147"/>
            <a:ext cx="10591712" cy="619272"/>
          </a:xfrm>
          <a:prstGeom prst="rect">
            <a:avLst/>
          </a:prstGeom>
          <a:ln>
            <a:solidFill>
              <a:srgbClr val="C00000"/>
            </a:solidFill>
          </a:ln>
        </p:spPr>
        <p:txBody>
          <a:bodyPr wrap="square">
            <a:spAutoFit/>
          </a:bodyPr>
          <a:lstStyle/>
          <a:p>
            <a:pPr algn="just">
              <a:lnSpc>
                <a:spcPct val="107000"/>
              </a:lnSpc>
              <a:spcAft>
                <a:spcPts val="750"/>
              </a:spcAft>
            </a:pP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maniera simile possiamo identificare fonti statistiche ufficiali per altri paesi europei, principali paesi del mondo occidentale e non solo, e gli enti internazionali. </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71538" y="3270707"/>
            <a:ext cx="2807179" cy="369332"/>
          </a:xfrm>
          <a:prstGeom prst="rect">
            <a:avLst/>
          </a:prstGeom>
        </p:spPr>
        <p:txBody>
          <a:bodyPr wrap="none">
            <a:spAutoFit/>
          </a:bodyPr>
          <a:lstStyle/>
          <a:p>
            <a:r>
              <a:rPr lang="it-IT"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Le</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fonti statistiche ufficiali</a:t>
            </a:r>
            <a:endParaRPr lang="en-GB" dirty="0">
              <a:solidFill>
                <a:srgbClr val="C00000"/>
              </a:solidFill>
            </a:endParaRPr>
          </a:p>
        </p:txBody>
      </p:sp>
      <p:sp>
        <p:nvSpPr>
          <p:cNvPr id="6" name="Rettangolo 5"/>
          <p:cNvSpPr/>
          <p:nvPr/>
        </p:nvSpPr>
        <p:spPr>
          <a:xfrm>
            <a:off x="4087091" y="2971465"/>
            <a:ext cx="7234844" cy="338554"/>
          </a:xfrm>
          <a:prstGeom prst="rect">
            <a:avLst/>
          </a:prstGeom>
        </p:spPr>
        <p:txBody>
          <a:bodyPr wrap="square">
            <a:spAutoFit/>
          </a:bodyPr>
          <a:lstStyle/>
          <a:p>
            <a:pPr marL="285750" indent="-285750" algn="just">
              <a:buClr>
                <a:srgbClr val="C00000"/>
              </a:buClr>
              <a:buFont typeface="Wingdings" panose="05000000000000000000" pitchFamily="2" charset="2"/>
              <a:buChar char="ü"/>
            </a:pP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sono quelle che seguono una particolare procedura nella loro produzione</a:t>
            </a:r>
            <a:endParaRPr lang="en-GB" sz="1600" dirty="0"/>
          </a:p>
        </p:txBody>
      </p:sp>
      <p:sp>
        <p:nvSpPr>
          <p:cNvPr id="7" name="Rettangolo 6"/>
          <p:cNvSpPr/>
          <p:nvPr/>
        </p:nvSpPr>
        <p:spPr>
          <a:xfrm>
            <a:off x="4087091" y="3322705"/>
            <a:ext cx="7376160" cy="584775"/>
          </a:xfrm>
          <a:prstGeom prst="rect">
            <a:avLst/>
          </a:prstGeom>
        </p:spPr>
        <p:txBody>
          <a:bodyPr wrap="square">
            <a:spAutoFit/>
          </a:bodyPr>
          <a:lstStyle/>
          <a:p>
            <a:pPr marL="285750" indent="-285750" algn="just">
              <a:buClr>
                <a:srgbClr val="C00000"/>
              </a:buClr>
              <a:buFont typeface="Wingdings" panose="05000000000000000000" pitchFamily="2" charset="2"/>
              <a:buChar char="ü"/>
            </a:pP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le statistiche ufficiali nascono all’interno del Programma </a:t>
            </a: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Statistico Nazionale (PSN) il </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cui cuore è l’Istat </a:t>
            </a:r>
            <a:endParaRPr lang="en-GB" sz="1600" dirty="0"/>
          </a:p>
        </p:txBody>
      </p:sp>
      <p:sp>
        <p:nvSpPr>
          <p:cNvPr id="10" name="Rettangolo 9"/>
          <p:cNvSpPr/>
          <p:nvPr/>
        </p:nvSpPr>
        <p:spPr>
          <a:xfrm>
            <a:off x="4087091" y="3943094"/>
            <a:ext cx="7234844" cy="584775"/>
          </a:xfrm>
          <a:prstGeom prst="rect">
            <a:avLst/>
          </a:prstGeom>
        </p:spPr>
        <p:txBody>
          <a:bodyPr wrap="square">
            <a:spAutoFit/>
          </a:bodyPr>
          <a:lstStyle/>
          <a:p>
            <a:pPr marL="285750" indent="-285750">
              <a:buClr>
                <a:srgbClr val="C00000"/>
              </a:buClr>
              <a:buFont typeface="Wingdings" panose="05000000000000000000" pitchFamily="2" charset="2"/>
              <a:buChar char="ü"/>
            </a:pP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il PSN viene </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scritto e gestito assieme agli altri enti che fanno parte del </a:t>
            </a:r>
            <a:r>
              <a:rPr lang="it-IT" sz="1600"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Sistan</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Sistema Statistico Nazionale</a:t>
            </a:r>
            <a:endParaRPr lang="en-GB" sz="1600" dirty="0"/>
          </a:p>
        </p:txBody>
      </p:sp>
      <p:sp>
        <p:nvSpPr>
          <p:cNvPr id="11" name="Rettangolo 10"/>
          <p:cNvSpPr/>
          <p:nvPr/>
        </p:nvSpPr>
        <p:spPr>
          <a:xfrm>
            <a:off x="811919" y="4788683"/>
            <a:ext cx="10710949" cy="584775"/>
          </a:xfrm>
          <a:prstGeom prst="rect">
            <a:avLst/>
          </a:prstGeom>
        </p:spPr>
        <p:txBody>
          <a:bodyPr wrap="square">
            <a:spAutoFit/>
          </a:bodyPr>
          <a:lstStyle/>
          <a:p>
            <a:pPr algn="just"/>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Per statistiche ufficiali intendiamo quelle statistiche che nascono all’interno del programma statistico nazionale. Questo per quel che concerne l’Italia</a:t>
            </a:r>
            <a:endParaRPr lang="en-GB" sz="1600" dirty="0">
              <a:solidFill>
                <a:srgbClr val="C00000"/>
              </a:solidFill>
            </a:endParaRPr>
          </a:p>
        </p:txBody>
      </p:sp>
    </p:spTree>
    <p:extLst>
      <p:ext uri="{BB962C8B-B14F-4D97-AF65-F5344CB8AC3E}">
        <p14:creationId xmlns:p14="http://schemas.microsoft.com/office/powerpoint/2010/main" val="41458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p:bldP spid="6" grpId="0"/>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95933" y="783394"/>
            <a:ext cx="3418892" cy="646331"/>
          </a:xfrm>
          <a:prstGeom prst="rect">
            <a:avLst/>
          </a:prstGeom>
        </p:spPr>
        <p:txBody>
          <a:bodyPr wrap="square">
            <a:spAutoFit/>
          </a:bodyPr>
          <a:lstStyle/>
          <a:p>
            <a:pPr algn="just"/>
            <a:r>
              <a:rPr lang="it-IT" altLang="it-IT" b="1" dirty="0">
                <a:solidFill>
                  <a:srgbClr val="C00000"/>
                </a:solidFill>
                <a:latin typeface="Times New Roman" panose="02020603050405020304" pitchFamily="18" charset="0"/>
                <a:cs typeface="Times New Roman" panose="02020603050405020304" pitchFamily="18" charset="0"/>
              </a:rPr>
              <a:t>OBIETTIVI FORMATIVI</a:t>
            </a:r>
          </a:p>
          <a:p>
            <a:pPr algn="just"/>
            <a:endParaRPr lang="it-IT" altLang="it-IT" dirty="0">
              <a:latin typeface="Arial" panose="020B0604020202020204" pitchFamily="34" charset="0"/>
            </a:endParaRPr>
          </a:p>
        </p:txBody>
      </p:sp>
      <p:sp>
        <p:nvSpPr>
          <p:cNvPr id="7" name="CasellaDiTesto 6"/>
          <p:cNvSpPr txBox="1"/>
          <p:nvPr/>
        </p:nvSpPr>
        <p:spPr>
          <a:xfrm>
            <a:off x="824851" y="5392773"/>
            <a:ext cx="1967205" cy="369332"/>
          </a:xfrm>
          <a:prstGeom prst="rect">
            <a:avLst/>
          </a:prstGeom>
          <a:noFill/>
        </p:spPr>
        <p:txBody>
          <a:bodyPr wrap="none" rtlCol="0">
            <a:spAutoFit/>
          </a:bodyPr>
          <a:lstStyle/>
          <a:p>
            <a:r>
              <a:rPr lang="it-IT" b="1" dirty="0" smtClean="0">
                <a:latin typeface="Times New Roman" panose="02020603050405020304" pitchFamily="18" charset="0"/>
                <a:cs typeface="Times New Roman" panose="02020603050405020304" pitchFamily="18" charset="0"/>
              </a:rPr>
              <a:t>Ma soprattutto….</a:t>
            </a: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2867022" y="2854330"/>
            <a:ext cx="7307755"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Fornire gli strumenti che consentono di identificare, comprendere e utilizzare i principali indicatori quantitativi disponibili per la rappresentazione degli aspetti della realtà economica</a:t>
            </a:r>
          </a:p>
        </p:txBody>
      </p:sp>
      <p:sp>
        <p:nvSpPr>
          <p:cNvPr id="3" name="Freccia a destra 2"/>
          <p:cNvSpPr/>
          <p:nvPr/>
        </p:nvSpPr>
        <p:spPr>
          <a:xfrm>
            <a:off x="1011529" y="1988138"/>
            <a:ext cx="1593850" cy="2847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867023" y="1546779"/>
            <a:ext cx="7307754" cy="1200329"/>
          </a:xfrm>
          <a:prstGeom prst="rect">
            <a:avLst/>
          </a:prstGeom>
        </p:spPr>
        <p:txBody>
          <a:bodyPr wrap="square">
            <a:spAutoFit/>
          </a:bodyPr>
          <a:lstStyle/>
          <a:p>
            <a:pPr algn="just"/>
            <a:r>
              <a:rPr lang="it-IT" altLang="it-IT" dirty="0" smtClean="0">
                <a:latin typeface="Times New Roman" panose="02020603050405020304" pitchFamily="18" charset="0"/>
                <a:cs typeface="Times New Roman" panose="02020603050405020304" pitchFamily="18" charset="0"/>
              </a:rPr>
              <a:t>L’obiettivo del corso è il trasferimento di conoscenze sul significato e sulle caratteristiche degli aggregati e degli indicatori fondamentali dell’economia, e sulle interpretazioni che degli stessi possono scaturire a partire dalla lettura delle statistiche ufficiali.</a:t>
            </a:r>
          </a:p>
        </p:txBody>
      </p:sp>
      <p:sp>
        <p:nvSpPr>
          <p:cNvPr id="9" name="Freccia a destra 8"/>
          <p:cNvSpPr/>
          <p:nvPr/>
        </p:nvSpPr>
        <p:spPr>
          <a:xfrm>
            <a:off x="1011529" y="3173608"/>
            <a:ext cx="1593850" cy="2847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792056" y="3963491"/>
            <a:ext cx="746760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Trasferire le conoscenze teoriche, le competenze operative e le abilità pratiche indispensabili per rilevare, analizzare e trattare dati economici al fine di descrivere ed interpretare i sottostanti fenomeni reali a livello macroeconomico</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2867022" y="5280874"/>
            <a:ext cx="7889645" cy="584775"/>
          </a:xfrm>
          <a:prstGeom prst="rect">
            <a:avLst/>
          </a:prstGeom>
        </p:spPr>
        <p:txBody>
          <a:bodyPr wrap="square">
            <a:spAutoFit/>
          </a:bodyPr>
          <a:lstStyle/>
          <a:p>
            <a:r>
              <a:rPr lang="it-IT" sz="1600" b="1" dirty="0" smtClean="0">
                <a:solidFill>
                  <a:srgbClr val="C00000"/>
                </a:solidFill>
                <a:latin typeface="Times New Roman" panose="02020603050405020304" pitchFamily="18" charset="0"/>
                <a:cs typeface="Times New Roman" panose="02020603050405020304" pitchFamily="18" charset="0"/>
              </a:rPr>
              <a:t>Essere in grado di descrivere</a:t>
            </a:r>
            <a:r>
              <a:rPr lang="it-IT" sz="1600" b="1" dirty="0">
                <a:solidFill>
                  <a:srgbClr val="C00000"/>
                </a:solidFill>
                <a:latin typeface="Times New Roman" panose="02020603050405020304" pitchFamily="18" charset="0"/>
                <a:cs typeface="Times New Roman" panose="02020603050405020304" pitchFamily="18" charset="0"/>
              </a:rPr>
              <a:t>, interpretare e spiegare i fenomeni e i processi statistici ed economici propri della realtà locale, nazionale e internazionale</a:t>
            </a:r>
            <a:endParaRPr lang="en-GB" sz="1600" b="1" dirty="0">
              <a:solidFill>
                <a:srgbClr val="C00000"/>
              </a:solidFill>
              <a:latin typeface="Times New Roman" panose="02020603050405020304" pitchFamily="18" charset="0"/>
              <a:cs typeface="Times New Roman" panose="02020603050405020304" pitchFamily="18" charset="0"/>
            </a:endParaRPr>
          </a:p>
        </p:txBody>
      </p:sp>
      <p:sp>
        <p:nvSpPr>
          <p:cNvPr id="14" name="Freccia a destra 13"/>
          <p:cNvSpPr/>
          <p:nvPr/>
        </p:nvSpPr>
        <p:spPr>
          <a:xfrm>
            <a:off x="1011528" y="4264027"/>
            <a:ext cx="1593850" cy="2847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203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8" grpId="0"/>
      <p:bldP spid="9" grpId="0" animBg="1"/>
      <p:bldP spid="12" grpId="0"/>
      <p:bldP spid="1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20</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2000250" y="1716721"/>
            <a:ext cx="9161087" cy="923330"/>
          </a:xfrm>
          <a:prstGeom prst="rect">
            <a:avLst/>
          </a:prstGeom>
        </p:spPr>
        <p:txBody>
          <a:bodyPr wrap="square">
            <a:spAutoFit/>
          </a:bodyPr>
          <a:lstStyle/>
          <a:p>
            <a:pPr algn="just">
              <a:spcAft>
                <a:spcPts val="750"/>
              </a:spcAft>
            </a:pPr>
            <a:r>
              <a:rPr lang="it-IT" b="1" u="sng" dirty="0" smtClean="0">
                <a:latin typeface="Times New Roman" panose="02020603050405020304" pitchFamily="18" charset="0"/>
                <a:ea typeface="Times New Roman" panose="02020603050405020304" pitchFamily="18" charset="0"/>
                <a:cs typeface="Times New Roman" panose="02020603050405020304" pitchFamily="18" charset="0"/>
              </a:rPr>
              <a:t>L’Istat</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(Istituto Nazionale di Statistica) rappresenta il principale produttore italiano di dati statistici ufficiali in Italia, certificati secondo una serie di criteri e di logiche. Non è il solo a produrre statistiche ufficiali.</a:t>
            </a:r>
          </a:p>
        </p:txBody>
      </p:sp>
      <p:sp>
        <p:nvSpPr>
          <p:cNvPr id="8" name="Text Box 3"/>
          <p:cNvSpPr txBox="1">
            <a:spLocks noChangeArrowheads="1"/>
          </p:cNvSpPr>
          <p:nvPr/>
        </p:nvSpPr>
        <p:spPr bwMode="auto">
          <a:xfrm>
            <a:off x="871538" y="860347"/>
            <a:ext cx="2799164" cy="400110"/>
          </a:xfrm>
          <a:prstGeom prst="rect">
            <a:avLst/>
          </a:prstGeom>
          <a:noFill/>
          <a:ln w="9525">
            <a:noFill/>
            <a:miter lim="800000"/>
            <a:headEnd/>
            <a:tailEnd/>
          </a:ln>
          <a:effectLst/>
        </p:spPr>
        <p:txBody>
          <a:bodyPr wrap="none">
            <a:spAutoFit/>
          </a:bodyPr>
          <a:lstStyle/>
          <a:p>
            <a:pPr algn="l">
              <a:defRPr/>
            </a:pPr>
            <a:r>
              <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 </a:t>
            </a: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statistica in Italia (2)</a:t>
            </a:r>
            <a:endPar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Rettangolo 2"/>
          <p:cNvSpPr/>
          <p:nvPr/>
        </p:nvSpPr>
        <p:spPr>
          <a:xfrm>
            <a:off x="2000251" y="3169803"/>
            <a:ext cx="9161086" cy="1200329"/>
          </a:xfrm>
          <a:prstGeom prst="rect">
            <a:avLst/>
          </a:prstGeom>
        </p:spPr>
        <p:txBody>
          <a:bodyPr wrap="square">
            <a:spAutoFit/>
          </a:bodyPr>
          <a:lstStyle/>
          <a:p>
            <a:pPr algn="just">
              <a:spcAft>
                <a:spcPts val="750"/>
              </a:spcAft>
            </a:pPr>
            <a:r>
              <a:rPr lang="it-IT" b="1"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it-IT" b="1"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è un ufficio statistico che di per sé non produce dati, l’Ufficio statistico della Comunità Europea ha un ruolo di coordinamento sulla produzione di statistiche di paesi Europei o candidati ad entrare nella Comunità Europea. L’</a:t>
            </a:r>
            <a:r>
              <a:rPr lang="it-IT"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non è un produttore di dati ma è un coordinatore di modalità di raccolta dati. </a:t>
            </a:r>
          </a:p>
        </p:txBody>
      </p:sp>
      <p:pic>
        <p:nvPicPr>
          <p:cNvPr id="19458" name="Picture 2" descr="Visualizza immagine di 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1711589"/>
            <a:ext cx="1050925" cy="59114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3"/>
          <a:stretch>
            <a:fillRect/>
          </a:stretch>
        </p:blipFill>
        <p:spPr>
          <a:xfrm>
            <a:off x="555625" y="3249761"/>
            <a:ext cx="1295400" cy="558641"/>
          </a:xfrm>
          <a:prstGeom prst="rect">
            <a:avLst/>
          </a:prstGeom>
        </p:spPr>
      </p:pic>
    </p:spTree>
    <p:extLst>
      <p:ext uri="{BB962C8B-B14F-4D97-AF65-F5344CB8AC3E}">
        <p14:creationId xmlns:p14="http://schemas.microsoft.com/office/powerpoint/2010/main" val="2148262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29727" y="5104872"/>
            <a:ext cx="10547465" cy="1077218"/>
          </a:xfrm>
          <a:prstGeom prst="rect">
            <a:avLst/>
          </a:prstGeom>
          <a:ln>
            <a:solidFill>
              <a:srgbClr val="C00000"/>
            </a:solidFill>
          </a:ln>
        </p:spPr>
        <p:txBody>
          <a:bodyPr wrap="square">
            <a:spAutoFit/>
          </a:bodyPr>
          <a:lstStyle/>
          <a:p>
            <a:pPr algn="just">
              <a:spcAft>
                <a:spcPts val="750"/>
              </a:spcAft>
            </a:pP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 </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aprono problemi e questioni di comparabilità dei dati, che è necessario risolvere. L’ente preposto è l’</a:t>
            </a:r>
            <a:r>
              <a:rPr lang="it-IT" sz="1600"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Eurostat</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Pertanto possiamo dire che </a:t>
            </a:r>
            <a:r>
              <a:rPr lang="it-IT"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it-IT" sz="1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Eurostat</a:t>
            </a:r>
            <a:r>
              <a:rPr lang="it-IT"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è quell’ente che stabilisce con quali criteri i dati vadano raccolti e in che modo vadano definiti i vari fenomeni. </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Non è un ente dittatoriale che impone dall’alto le scelte. C’è un collegio, che include l’Istat e altri enti, che stabilisce quali siano questi problemi.</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871538" y="860347"/>
            <a:ext cx="1124026"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Esempio</a:t>
            </a:r>
            <a:endPar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ttangolo 1"/>
          <p:cNvSpPr/>
          <p:nvPr/>
        </p:nvSpPr>
        <p:spPr>
          <a:xfrm>
            <a:off x="871538" y="1432159"/>
            <a:ext cx="3629520" cy="338554"/>
          </a:xfrm>
          <a:prstGeom prst="rect">
            <a:avLst/>
          </a:prstGeom>
        </p:spPr>
        <p:txBody>
          <a:bodyPr wrap="none">
            <a:spAutoFit/>
          </a:bodyPr>
          <a:lstStyle/>
          <a:p>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Come possiamo definire un disoccupato? </a:t>
            </a:r>
            <a:endParaRPr lang="en-GB" sz="1600" dirty="0"/>
          </a:p>
        </p:txBody>
      </p:sp>
      <p:sp>
        <p:nvSpPr>
          <p:cNvPr id="3" name="Rettangolo 2"/>
          <p:cNvSpPr/>
          <p:nvPr/>
        </p:nvSpPr>
        <p:spPr>
          <a:xfrm>
            <a:off x="5543172" y="1432159"/>
            <a:ext cx="2735044" cy="338554"/>
          </a:xfrm>
          <a:prstGeom prst="rect">
            <a:avLst/>
          </a:prstGeom>
        </p:spPr>
        <p:txBody>
          <a:bodyPr wrap="none">
            <a:spAutoFit/>
          </a:bodyPr>
          <a:lstStyle/>
          <a:p>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Una persona che non ha lavoro</a:t>
            </a:r>
            <a:endParaRPr lang="en-GB" sz="1600" dirty="0"/>
          </a:p>
        </p:txBody>
      </p:sp>
      <p:sp>
        <p:nvSpPr>
          <p:cNvPr id="8" name="Freccia a destra 7"/>
          <p:cNvSpPr/>
          <p:nvPr/>
        </p:nvSpPr>
        <p:spPr>
          <a:xfrm>
            <a:off x="4705004" y="1601436"/>
            <a:ext cx="425796"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9422099" y="1401381"/>
            <a:ext cx="1321837" cy="369332"/>
          </a:xfrm>
          <a:prstGeom prst="rect">
            <a:avLst/>
          </a:prstGeom>
          <a:ln>
            <a:solidFill>
              <a:srgbClr val="C00000"/>
            </a:solidFill>
          </a:ln>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Non è </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vero!</a:t>
            </a:r>
            <a:endParaRPr lang="en-GB" dirty="0"/>
          </a:p>
        </p:txBody>
      </p:sp>
      <p:sp>
        <p:nvSpPr>
          <p:cNvPr id="11" name="Rettangolo 10"/>
          <p:cNvSpPr/>
          <p:nvPr/>
        </p:nvSpPr>
        <p:spPr>
          <a:xfrm>
            <a:off x="929727" y="2532077"/>
            <a:ext cx="5655425" cy="584775"/>
          </a:xfrm>
          <a:prstGeom prst="rect">
            <a:avLst/>
          </a:prstGeom>
        </p:spPr>
        <p:txBody>
          <a:bodyPr wrap="square">
            <a:spAutoFit/>
          </a:bodyPr>
          <a:lstStyle/>
          <a:p>
            <a:pPr marL="285750" indent="-285750">
              <a:buFont typeface="Arial" panose="020B0604020202020204" pitchFamily="34" charset="0"/>
              <a:buChar char="•"/>
            </a:pP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altre preferiscono </a:t>
            </a: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studiare a tempo pieno. Chi studia a tempo pieno non è un disoccupato, ha scelto di non avere un </a:t>
            </a: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lavoro </a:t>
            </a:r>
            <a:endParaRPr lang="en-GB" sz="1600" dirty="0"/>
          </a:p>
        </p:txBody>
      </p:sp>
      <p:sp>
        <p:nvSpPr>
          <p:cNvPr id="12" name="Rettangolo 11"/>
          <p:cNvSpPr/>
          <p:nvPr/>
        </p:nvSpPr>
        <p:spPr>
          <a:xfrm>
            <a:off x="929727" y="1939923"/>
            <a:ext cx="6096000" cy="584775"/>
          </a:xfrm>
          <a:prstGeom prst="rect">
            <a:avLst/>
          </a:prstGeom>
        </p:spPr>
        <p:txBody>
          <a:bodyPr>
            <a:spAutoFit/>
          </a:bodyPr>
          <a:lstStyle/>
          <a:p>
            <a:pPr marL="285750" indent="-285750">
              <a:buFont typeface="Arial" panose="020B0604020202020204" pitchFamily="34" charset="0"/>
              <a:buChar char="•"/>
            </a:pPr>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ci sono persone che non hanno lavoro perché non sono interessate al momento ad andare al </a:t>
            </a:r>
            <a:r>
              <a:rPr lang="it-IT" sz="1600"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lavoro</a:t>
            </a:r>
            <a:endParaRPr lang="en-GB" sz="1600" dirty="0"/>
          </a:p>
        </p:txBody>
      </p:sp>
      <p:sp>
        <p:nvSpPr>
          <p:cNvPr id="13" name="Rettangolo 12"/>
          <p:cNvSpPr/>
          <p:nvPr/>
        </p:nvSpPr>
        <p:spPr>
          <a:xfrm>
            <a:off x="929727" y="3358289"/>
            <a:ext cx="6096000" cy="584775"/>
          </a:xfrm>
          <a:prstGeom prst="rect">
            <a:avLst/>
          </a:prstGeom>
        </p:spPr>
        <p:txBody>
          <a:bodyPr>
            <a:spAutoFit/>
          </a:bodyPr>
          <a:lstStyle/>
          <a:p>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È disoccupata una persona che non si trova bene nel suo posto o ha ricevuto molestie? </a:t>
            </a:r>
            <a:endParaRPr lang="en-GB" sz="1600" dirty="0"/>
          </a:p>
        </p:txBody>
      </p:sp>
      <p:sp>
        <p:nvSpPr>
          <p:cNvPr id="14" name="Rettangolo 13"/>
          <p:cNvSpPr/>
          <p:nvPr/>
        </p:nvSpPr>
        <p:spPr>
          <a:xfrm>
            <a:off x="7308360" y="3384944"/>
            <a:ext cx="3951723" cy="338554"/>
          </a:xfrm>
          <a:prstGeom prst="rect">
            <a:avLst/>
          </a:prstGeom>
        </p:spPr>
        <p:txBody>
          <a:bodyPr wrap="none">
            <a:spAutoFit/>
          </a:bodyPr>
          <a:lstStyle/>
          <a:p>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No. È una persona che sta cambiando lavoro. </a:t>
            </a:r>
            <a:endParaRPr lang="en-GB" sz="1600" dirty="0"/>
          </a:p>
        </p:txBody>
      </p:sp>
      <p:sp>
        <p:nvSpPr>
          <p:cNvPr id="15" name="Freccia a destra 14"/>
          <p:cNvSpPr/>
          <p:nvPr/>
        </p:nvSpPr>
        <p:spPr>
          <a:xfrm>
            <a:off x="6585152" y="3531362"/>
            <a:ext cx="440575"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p:cNvSpPr/>
          <p:nvPr/>
        </p:nvSpPr>
        <p:spPr>
          <a:xfrm>
            <a:off x="914574" y="4143978"/>
            <a:ext cx="10217554" cy="830997"/>
          </a:xfrm>
          <a:prstGeom prst="rect">
            <a:avLst/>
          </a:prstGeom>
        </p:spPr>
        <p:txBody>
          <a:bodyPr wrap="square">
            <a:spAutoFit/>
          </a:bodyPr>
          <a:lstStyle/>
          <a:p>
            <a:pPr algn="just"/>
            <a:r>
              <a:rPr lang="it-IT" sz="16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Se l’Italia va a definire i disoccupati come le persone che non hanno attività lavorativa e vorrebbero averla, o questa attività lavorativa non l’hanno trovata negli ultimi 6 mesi, un altro paese, definisse 9 mesi di senza lavoro, non avremmo la possibilità di confrontare i dati. </a:t>
            </a:r>
            <a:endParaRPr lang="en-GB" sz="1600" dirty="0"/>
          </a:p>
        </p:txBody>
      </p:sp>
    </p:spTree>
    <p:extLst>
      <p:ext uri="{BB962C8B-B14F-4D97-AF65-F5344CB8AC3E}">
        <p14:creationId xmlns:p14="http://schemas.microsoft.com/office/powerpoint/2010/main" val="5099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8" grpId="0" animBg="1"/>
      <p:bldP spid="10" grpId="0" animBg="1"/>
      <p:bldP spid="11" grpId="0"/>
      <p:bldP spid="12" grpId="0"/>
      <p:bldP spid="13" grpId="0"/>
      <p:bldP spid="14" grpId="0"/>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3048000" y="-31565933"/>
            <a:ext cx="8811208" cy="17292811"/>
          </a:xfrm>
          <a:prstGeom prst="rect">
            <a:avLst/>
          </a:prstGeom>
        </p:spPr>
        <p:txBody>
          <a:bodyPr wrap="square">
            <a:spAutoFit/>
          </a:bodyPr>
          <a:lstStyle/>
          <a:p>
            <a:pPr algn="just">
              <a:lnSpc>
                <a:spcPct val="107000"/>
              </a:lnSpc>
              <a:spcAft>
                <a:spcPts val="750"/>
              </a:spcAft>
            </a:pP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L’ISTAT</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È il principale produttore italiano di statistica ufficiale in Italia. Abbiamo visto che non è l’unico, ma il principale. È il cuore del </a:t>
            </a:r>
            <a:r>
              <a:rPr lang="it-IT"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Sistan</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è stato istituito per le finalità di conoscenza statistica, è un ente pubblico, anzi è una fonte istituzionale, è una fonte d’informazione statistica che esiste per produrre dati, non nella sua attività quotidiana. Non è un ente che può fare altro come può fare l’Inps, l’Istat ha come scopo della sua esistenza la produzione di dati ed informazioni statistiche. L’attività che svolge è sviluppata nell’ambito del programma statistico nazionale. Al di fuori del programma statistico nazionale può decidere di fare anche altro ma in particolare si attiene a quello. Ha altri obiettivi: divulgazione della statistica e conoscenza statistica, formazione e supporto agli uffici del </a:t>
            </a:r>
            <a:r>
              <a:rPr lang="it-IT"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Sistan</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che hanno bisogno di consulenze statistiche. L’Istat è piuttosto recente, è del 1926. Prima, tutta la produzione statistica, era gestita all’interno del Ministero dell’Agricoltura. Ci sono pubblicazioni statistiche precedenti all’Istat: popolazione (il censimento è stato fatto anche prima del 1926), forza lavoro, superficie agricola coltivata, coltivata come, quanti ovini, caprini, bovini. L’informazione statistica ufficiale prima era all’interno del Ministero dell’agricoltura. Nel 1926 Mussolini decise che era importante, per avere un forte governo sul territorio, conoscere i dati, conoscere il paese. Interessante sarebbe vedere un documentario prodotto dalla RAI per i 150 anni dell’unità. In questo documentario si parla della storia della statistica. La storia siamo noi ha fatto una puntata dedicata alla statistica. Mussolini ha chiamato a dirigere l’Istat</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Corrado </a:t>
            </a:r>
            <a:r>
              <a:rPr lang="it-IT" b="1"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Gini</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quello che ha inventato l’indice di </a:t>
            </a:r>
            <a:r>
              <a:rPr lang="it-IT"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Gini</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di concentrazione, di dispersione. Inizialmente si chiamava Istituto Centrale di Statistica. Successivamente, nel 1989, l’anno in cui è stato istituito il </a:t>
            </a:r>
            <a:r>
              <a:rPr lang="it-IT"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Sistan</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viene istituito il </a:t>
            </a:r>
            <a:r>
              <a:rPr lang="it-IT"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Sistan</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e viene organizzato l’Istat, cambiato come nome in Istituto Nazionale di Statistica. L’Istat nasce per produrre informazione, per produrre dati, per statuto la realizzazione di indagini, studi e analisi è finalizzata alla produzione di statistica ufficiale e a soddisfare il bisogno informativo espresso dalla collettività. Le rilevazioni di pubblico interesse sono stabilite dal Programma statistico nazionale, il documento che regola l’attività di produzione statistica. L’Istat svolge sia attività di tipo censuario, censimenti, sia attività di tipo campionario. In realtà prima le attività di tipo campionario erano piuttosto poche, prevalentemente indagini sulle forze lavoro. Poi cresciute sempre di più per una serie di vantaggi che rappresenta l’indagine campionaria rispetto all’indagine censuale.</a:t>
            </a:r>
            <a:endParaRPr lang="it-IT"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Il censimento più celebre è quello sulle</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popolazione e abitazioni</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ha raggiunto la 15 edizione. Nel 2001 il censimento ha riguardato 57 milioni di cittadini, nel 2011 il conteggio definitivo attorno ai 60 milioni di individui e 23 – 24 milioni di famiglie. In Italia i censimenti sono partiti immediatamente, ne riparleremo. Ogni qualvolta nasce un nuovo paese, nazione, la prima cosa che si fa è contare le persone. Lo abbiamo fatto con l’Unità di Italia, gli Stati Uniti nel 1776 quando c’è stata la costituzione degli Stati Uniti, succede ogni volta che i paesi si dividono, uniscono, organizzano per avere una popolazione legale di riferimento a fini elettivi. Con il Regno di Italia, per fare un esempio, si è reso necessario fare le prime elezioni, come nel 1776 negli Usa.</a:t>
            </a:r>
            <a:endParaRPr lang="it-IT"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u="sng"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Quanti rappresentanti doveva mandare la Sicilia, la Campania o qualsiasi altra regione, città al parlamento? </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Il problema ce lo poniamo oggi come allora. Questo è un elemento, il numero di abitanti residenti, quindi la popolazione legale, sono il risultato dell’indagine campionaria. Su questo ne riparleremo prossimamente. Abbiamo già accennato al</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censimento dell’agricoltura</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eseguito nel 1960, in realtà c’erano anche altri dati, ufficialmente il censimento dell’agricoltura nasce nel 1926. È stato eseguito nella sesta volta nel biennio 2010 – 2011. </a:t>
            </a:r>
            <a:r>
              <a:rPr lang="it-IT" u="sng"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Qual è l’obiettivo?</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Censire le aziende con almeno un ettaro di SAU (superficie agricola utilizzata) o che soddisfano alcune condizioni particolari. Poi altri censimenti. Adesso è in corso il</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censimento per le organizzazioni no profit</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Anche un altro censimento, il</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censimento dell’industria e dei servizi,</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non si sa se andrà avanti oppure no. È il principale strumento per capire la struttura economica del paese. Inizialmente nel 1911, prima dell’Istat, sempre a cura del Ministero dell’agricoltura, si aveva il</a:t>
            </a:r>
            <a:r>
              <a:rPr lang="it-IT" b="1"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censimento degli opifici e delle imprese industriali</a:t>
            </a:r>
            <a:r>
              <a:rPr lang="it-IT"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Nel corso degli anni ha cambiato nomi attenendosi alla differente struttura del paese: censimento dell’industria e del commercio (1951), dell’industria e dei servizi (1981). Di solito si faceva in contemporanea col censimento delle popolazioni e abitazioni. Bisogna vedere se verrà fatto. Attualmente i registri delle imprese e gli archivi amministrativi potrebbero rendere superflua la condizione di uno studio censuario</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3"/>
          <p:cNvSpPr txBox="1">
            <a:spLocks noChangeArrowheads="1"/>
          </p:cNvSpPr>
          <p:nvPr/>
        </p:nvSpPr>
        <p:spPr bwMode="auto">
          <a:xfrm>
            <a:off x="829973" y="860347"/>
            <a:ext cx="2618217"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Breve storia dell’Istat</a:t>
            </a:r>
            <a:endPar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Rettangolo 2"/>
          <p:cNvSpPr/>
          <p:nvPr/>
        </p:nvSpPr>
        <p:spPr>
          <a:xfrm>
            <a:off x="841828" y="1260457"/>
            <a:ext cx="10675917"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L’Istat ha compiuto 90 anni a luglio 2016. Viene istituito, infatti, </a:t>
            </a:r>
            <a:r>
              <a:rPr lang="it-IT" b="1" dirty="0">
                <a:latin typeface="Times New Roman" panose="02020603050405020304" pitchFamily="18" charset="0"/>
                <a:cs typeface="Times New Roman" panose="02020603050405020304" pitchFamily="18" charset="0"/>
              </a:rPr>
              <a:t>nel 1926</a:t>
            </a:r>
            <a:r>
              <a:rPr lang="it-IT" dirty="0">
                <a:latin typeface="Times New Roman" panose="02020603050405020304" pitchFamily="18" charset="0"/>
                <a:cs typeface="Times New Roman" panose="02020603050405020304" pitchFamily="18" charset="0"/>
              </a:rPr>
              <a:t> con la legge n. 1162, che attribuisce al neo Istituto Centrale di Statistica le funzioni fino a allora svolte dalla Divisione di statistica generale del Ministero dell’Agricoltura. Nasce così l’idea della statistica come strumento indispensabile per conoscere la realtà sociale ed economica del Paese e matura la convinzione che solo l’accentramento graduale di tutti i servizi statistici può soddisfare queste esigenze conoscitive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L’Istat degli albori dipende direttamente dal capo del governo ma ha una gestione autonoma</a:t>
            </a:r>
            <a:r>
              <a:rPr lang="it-IT" dirty="0" smtClean="0">
                <a:latin typeface="Times New Roman" panose="02020603050405020304" pitchFamily="18" charset="0"/>
                <a:cs typeface="Times New Roman" panose="02020603050405020304" pitchFamily="18" charset="0"/>
              </a:rPr>
              <a:t>.</a:t>
            </a:r>
            <a:endParaRPr lang="en-GB" dirty="0"/>
          </a:p>
        </p:txBody>
      </p:sp>
      <p:sp>
        <p:nvSpPr>
          <p:cNvPr id="7" name="Rettangolo 6"/>
          <p:cNvSpPr/>
          <p:nvPr/>
        </p:nvSpPr>
        <p:spPr>
          <a:xfrm>
            <a:off x="841827" y="3270459"/>
            <a:ext cx="10675917"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decreto legislativo 6 settembre 1989 n° 322 istituì il </a:t>
            </a:r>
            <a:r>
              <a:rPr lang="it-IT" dirty="0" err="1">
                <a:latin typeface="Times New Roman" panose="02020603050405020304" pitchFamily="18" charset="0"/>
                <a:cs typeface="Times New Roman" panose="02020603050405020304" pitchFamily="18" charset="0"/>
              </a:rPr>
              <a:t>Sistan</a:t>
            </a:r>
            <a:r>
              <a:rPr lang="it-IT" dirty="0">
                <a:latin typeface="Times New Roman" panose="02020603050405020304" pitchFamily="18" charset="0"/>
                <a:cs typeface="Times New Roman" panose="02020603050405020304" pitchFamily="18" charset="0"/>
              </a:rPr>
              <a:t> (Sistema statistico nazionale) e riorganizza l’Istat che, pur mantenendo lo stesso acronimo, cambia la denominazione ufficiale in </a:t>
            </a:r>
            <a:r>
              <a:rPr lang="it-IT" b="1" dirty="0">
                <a:latin typeface="Times New Roman" panose="02020603050405020304" pitchFamily="18" charset="0"/>
                <a:cs typeface="Times New Roman" panose="02020603050405020304" pitchFamily="18" charset="0"/>
              </a:rPr>
              <a:t>Istituto </a:t>
            </a:r>
            <a:r>
              <a:rPr lang="it-IT" b="1" dirty="0" smtClean="0">
                <a:latin typeface="Times New Roman" panose="02020603050405020304" pitchFamily="18" charset="0"/>
                <a:cs typeface="Times New Roman" panose="02020603050405020304" pitchFamily="18" charset="0"/>
              </a:rPr>
              <a:t>Nazionale </a:t>
            </a:r>
            <a:r>
              <a:rPr lang="it-IT" b="1" dirty="0">
                <a:latin typeface="Times New Roman" panose="02020603050405020304" pitchFamily="18" charset="0"/>
                <a:cs typeface="Times New Roman" panose="02020603050405020304" pitchFamily="18" charset="0"/>
              </a:rPr>
              <a:t>di </a:t>
            </a:r>
            <a:r>
              <a:rPr lang="it-IT" b="1" dirty="0" smtClean="0">
                <a:latin typeface="Times New Roman" panose="02020603050405020304" pitchFamily="18" charset="0"/>
                <a:cs typeface="Times New Roman" panose="02020603050405020304" pitchFamily="18" charset="0"/>
              </a:rPr>
              <a:t>Statistica</a:t>
            </a:r>
            <a:r>
              <a:rPr lang="it-IT" dirty="0">
                <a:latin typeface="Times New Roman" panose="02020603050405020304" pitchFamily="18" charset="0"/>
                <a:cs typeface="Times New Roman" panose="02020603050405020304" pitchFamily="18" charset="0"/>
              </a:rPr>
              <a:t>, assumendo compiti di indirizzo e coordinamento del sistema stesso. Il decreto istitutivo del </a:t>
            </a:r>
            <a:r>
              <a:rPr lang="it-IT" dirty="0" err="1">
                <a:latin typeface="Times New Roman" panose="02020603050405020304" pitchFamily="18" charset="0"/>
                <a:cs typeface="Times New Roman" panose="02020603050405020304" pitchFamily="18" charset="0"/>
              </a:rPr>
              <a:t>Sistan</a:t>
            </a:r>
            <a:r>
              <a:rPr lang="it-IT" dirty="0">
                <a:latin typeface="Times New Roman" panose="02020603050405020304" pitchFamily="18" charset="0"/>
                <a:cs typeface="Times New Roman" panose="02020603050405020304" pitchFamily="18" charset="0"/>
              </a:rPr>
              <a:t> (n. 322) prevede anche la costituzione della Commissione di garanzia per l’informazione statistica con il compito di vigilare sul Sistema.</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7789084" y="5671651"/>
            <a:ext cx="3591945" cy="584775"/>
          </a:xfrm>
          <a:prstGeom prst="rect">
            <a:avLst/>
          </a:prstGeom>
        </p:spPr>
        <p:txBody>
          <a:bodyPr wrap="none">
            <a:spAutoFit/>
          </a:bodyPr>
          <a:lstStyle/>
          <a:p>
            <a:r>
              <a:rPr lang="en-GB" sz="1400" dirty="0">
                <a:latin typeface="Times New Roman" panose="02020603050405020304" pitchFamily="18" charset="0"/>
                <a:cs typeface="Times New Roman" panose="02020603050405020304" pitchFamily="18" charset="0"/>
                <a:hlinkClick r:id="rId2"/>
              </a:rPr>
              <a:t>https://</a:t>
            </a:r>
            <a:r>
              <a:rPr lang="en-GB" sz="1400" dirty="0" smtClean="0">
                <a:latin typeface="Times New Roman" panose="02020603050405020304" pitchFamily="18" charset="0"/>
                <a:cs typeface="Times New Roman" panose="02020603050405020304" pitchFamily="18" charset="0"/>
                <a:hlinkClick r:id="rId2"/>
              </a:rPr>
              <a:t>www.istat.it/it/files/2011/04/dlgs322.pdf</a:t>
            </a:r>
            <a:endParaRPr lang="en-GB" sz="1400"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4022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690757" y="2650781"/>
            <a:ext cx="4976812" cy="2308324"/>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Nell’analisi statistica un ruolo fondamentale riveste l’</a:t>
            </a:r>
            <a:r>
              <a:rPr lang="it-IT" b="1" dirty="0">
                <a:latin typeface="Times New Roman" panose="02020603050405020304" pitchFamily="18" charset="0"/>
                <a:cs typeface="Times New Roman" panose="02020603050405020304" pitchFamily="18" charset="0"/>
              </a:rPr>
              <a:t>Istituto </a:t>
            </a:r>
            <a:r>
              <a:rPr lang="it-IT" b="1" dirty="0" smtClean="0">
                <a:latin typeface="Times New Roman" panose="02020603050405020304" pitchFamily="18" charset="0"/>
                <a:cs typeface="Times New Roman" panose="02020603050405020304" pitchFamily="18" charset="0"/>
              </a:rPr>
              <a:t>Nazionale di Statistica </a:t>
            </a:r>
            <a:r>
              <a:rPr lang="it-IT" dirty="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cs typeface="Times New Roman" panose="02020603050405020304" pitchFamily="18" charset="0"/>
              </a:rPr>
              <a:t>ISTAT), </a:t>
            </a:r>
            <a:r>
              <a:rPr lang="it-IT" dirty="0">
                <a:latin typeface="Times New Roman" panose="02020603050405020304" pitchFamily="18" charset="0"/>
                <a:cs typeface="Times New Roman" panose="02020603050405020304" pitchFamily="18" charset="0"/>
              </a:rPr>
              <a:t>che è persona giuridica di diritto pubblico con </a:t>
            </a:r>
            <a:r>
              <a:rPr lang="it-IT" dirty="0" smtClean="0">
                <a:latin typeface="Times New Roman" panose="02020603050405020304" pitchFamily="18" charset="0"/>
                <a:cs typeface="Times New Roman" panose="02020603050405020304" pitchFamily="18" charset="0"/>
              </a:rPr>
              <a:t>ordinamento autonomo </a:t>
            </a:r>
            <a:r>
              <a:rPr lang="it-IT" dirty="0">
                <a:latin typeface="Times New Roman" panose="02020603050405020304" pitchFamily="18" charset="0"/>
                <a:cs typeface="Times New Roman" panose="02020603050405020304" pitchFamily="18" charset="0"/>
              </a:rPr>
              <a:t>ed è sottoposto alla vigilanza della Presidenza del </a:t>
            </a:r>
            <a:r>
              <a:rPr lang="it-IT" dirty="0" smtClean="0">
                <a:latin typeface="Times New Roman" panose="02020603050405020304" pitchFamily="18" charset="0"/>
                <a:cs typeface="Times New Roman" panose="02020603050405020304" pitchFamily="18" charset="0"/>
              </a:rPr>
              <a:t>Consiglio dei </a:t>
            </a:r>
            <a:r>
              <a:rPr lang="it-IT" dirty="0">
                <a:latin typeface="Times New Roman" panose="02020603050405020304" pitchFamily="18" charset="0"/>
                <a:cs typeface="Times New Roman" panose="02020603050405020304" pitchFamily="18" charset="0"/>
              </a:rPr>
              <a:t>ministri.</a:t>
            </a:r>
          </a:p>
          <a:p>
            <a:r>
              <a:rPr lang="it-IT" dirty="0">
                <a:latin typeface="Times New Roman" panose="02020603050405020304" pitchFamily="18" charset="0"/>
                <a:cs typeface="Times New Roman" panose="02020603050405020304" pitchFamily="18" charset="0"/>
              </a:rPr>
              <a:t>Tra gli impegni più importanti </a:t>
            </a:r>
            <a:r>
              <a:rPr lang="it-IT" dirty="0" smtClean="0">
                <a:latin typeface="Times New Roman" panose="02020603050405020304" pitchFamily="18" charset="0"/>
                <a:cs typeface="Times New Roman" panose="02020603050405020304" pitchFamily="18" charset="0"/>
              </a:rPr>
              <a:t>dell’Istat</a:t>
            </a:r>
            <a:r>
              <a:rPr lang="it-IT" b="0" i="0" u="none" strike="noStrike" baseline="0"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rientrano</a:t>
            </a:r>
            <a:r>
              <a:rPr lang="it-IT" dirty="0" smtClean="0">
                <a:latin typeface="Times New Roman" panose="02020603050405020304" pitchFamily="18" charset="0"/>
                <a:cs typeface="Times New Roman" panose="02020603050405020304" pitchFamily="18" charset="0"/>
              </a:rPr>
              <a:t>:</a:t>
            </a:r>
          </a:p>
          <a:p>
            <a:endParaRPr lang="it-IT" dirty="0">
              <a:latin typeface="Times New Roman" panose="02020603050405020304" pitchFamily="18" charset="0"/>
              <a:cs typeface="Times New Roman" panose="02020603050405020304" pitchFamily="18" charset="0"/>
            </a:endParaRPr>
          </a:p>
        </p:txBody>
      </p:sp>
      <p:sp>
        <p:nvSpPr>
          <p:cNvPr id="2" name="Ovale 1"/>
          <p:cNvSpPr/>
          <p:nvPr/>
        </p:nvSpPr>
        <p:spPr>
          <a:xfrm>
            <a:off x="3943350" y="838038"/>
            <a:ext cx="3695700" cy="990600"/>
          </a:xfrm>
          <a:prstGeom prst="ellipse">
            <a:avLst/>
          </a:prstGeom>
          <a:gradFill flip="none" rotWithShape="1">
            <a:gsLst>
              <a:gs pos="26000">
                <a:srgbClr val="D60000"/>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latin typeface="Times New Roman" panose="02020603050405020304" pitchFamily="18" charset="0"/>
                <a:cs typeface="Times New Roman" panose="02020603050405020304" pitchFamily="18" charset="0"/>
              </a:rPr>
              <a:t>L’ISTAT</a:t>
            </a:r>
            <a:endParaRPr lang="it-IT" sz="2400" b="1" i="1" dirty="0">
              <a:latin typeface="Times New Roman" panose="02020603050405020304" pitchFamily="18" charset="0"/>
              <a:cs typeface="Times New Roman" panose="02020603050405020304" pitchFamily="18" charset="0"/>
            </a:endParaRPr>
          </a:p>
        </p:txBody>
      </p:sp>
      <p:sp>
        <p:nvSpPr>
          <p:cNvPr id="3" name="Rettangolo 2"/>
          <p:cNvSpPr/>
          <p:nvPr/>
        </p:nvSpPr>
        <p:spPr>
          <a:xfrm>
            <a:off x="6344816" y="2235282"/>
            <a:ext cx="5407090" cy="3139321"/>
          </a:xfrm>
          <a:prstGeom prst="rect">
            <a:avLst/>
          </a:prstGeom>
        </p:spPr>
        <p:txBody>
          <a:bodyPr wrap="square">
            <a:spAutoFit/>
          </a:bodyPr>
          <a:lstStyle/>
          <a:p>
            <a:pPr marL="285750" indent="-285750">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la realizzazione dei censimenti generali: popolazione e abitazioni, industria e servizi, agricoltura, istituzioni no profit;</a:t>
            </a:r>
          </a:p>
          <a:p>
            <a:pPr marL="285750" indent="-285750">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la predisposizione e l’esecuzione della maggior parte delle indagini comprese nel programma statistico nazionale;</a:t>
            </a:r>
          </a:p>
          <a:p>
            <a:pPr marL="285750" indent="-285750">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l’indirizzo e il coordinamento delle attività statistiche degli enti e uffici facenti parte del Sistema Statistico Nazionale (S</a:t>
            </a:r>
            <a:r>
              <a:rPr lang="it-IT" b="0" i="0" u="none" strike="noStrike" baseline="0" dirty="0" smtClean="0">
                <a:latin typeface="Times New Roman" panose="02020603050405020304" pitchFamily="18" charset="0"/>
                <a:cs typeface="Times New Roman" panose="02020603050405020304" pitchFamily="18" charset="0"/>
              </a:rPr>
              <a:t>ISTAN</a:t>
            </a:r>
            <a:r>
              <a:rPr lang="it-IT" dirty="0" smtClean="0">
                <a:latin typeface="Times New Roman" panose="02020603050405020304" pitchFamily="18" charset="0"/>
                <a:cs typeface="Times New Roman" panose="02020603050405020304" pitchFamily="18" charset="0"/>
              </a:rPr>
              <a:t>);</a:t>
            </a:r>
          </a:p>
          <a:p>
            <a:pPr marL="285750" indent="-285750">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la compartecipazione alla costruzione del sistema statistico europeo.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8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Ovale 1"/>
          <p:cNvSpPr/>
          <p:nvPr/>
        </p:nvSpPr>
        <p:spPr>
          <a:xfrm>
            <a:off x="3943350" y="609600"/>
            <a:ext cx="3695700" cy="990600"/>
          </a:xfrm>
          <a:prstGeom prst="ellipse">
            <a:avLst/>
          </a:prstGeom>
          <a:gradFill>
            <a:gsLst>
              <a:gs pos="26000">
                <a:srgbClr val="D60000"/>
              </a:gs>
              <a:gs pos="100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latin typeface="Times New Roman" panose="02020603050405020304" pitchFamily="18" charset="0"/>
                <a:cs typeface="Times New Roman" panose="02020603050405020304" pitchFamily="18" charset="0"/>
              </a:rPr>
              <a:t>Obiettivi dell’ISTAT</a:t>
            </a:r>
            <a:endParaRPr lang="it-IT" sz="2400" b="1" i="1" dirty="0">
              <a:latin typeface="Times New Roman" panose="02020603050405020304" pitchFamily="18" charset="0"/>
              <a:cs typeface="Times New Roman" panose="02020603050405020304" pitchFamily="18" charset="0"/>
            </a:endParaRPr>
          </a:p>
        </p:txBody>
      </p:sp>
      <p:sp>
        <p:nvSpPr>
          <p:cNvPr id="7" name="Freccia a sinistra 6"/>
          <p:cNvSpPr/>
          <p:nvPr/>
        </p:nvSpPr>
        <p:spPr>
          <a:xfrm rot="19960833">
            <a:off x="2762250" y="1762125"/>
            <a:ext cx="1123950" cy="2667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9" name="Rettangolo 8"/>
          <p:cNvSpPr/>
          <p:nvPr/>
        </p:nvSpPr>
        <p:spPr>
          <a:xfrm>
            <a:off x="430267" y="2539438"/>
            <a:ext cx="2938462" cy="830997"/>
          </a:xfrm>
          <a:prstGeom prst="rect">
            <a:avLst/>
          </a:prstGeom>
        </p:spPr>
        <p:txBody>
          <a:bodyPr wrap="square">
            <a:spAutoFit/>
          </a:bodyPr>
          <a:lstStyle/>
          <a:p>
            <a:pPr algn="just"/>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È il principale produttore italiano di statistica ufficiale in Italia, non è l’unico, ma il principale. </a:t>
            </a:r>
            <a:endParaRPr lang="it-IT" sz="1600" dirty="0"/>
          </a:p>
        </p:txBody>
      </p:sp>
      <p:sp>
        <p:nvSpPr>
          <p:cNvPr id="10" name="Rettangolo 9"/>
          <p:cNvSpPr/>
          <p:nvPr/>
        </p:nvSpPr>
        <p:spPr>
          <a:xfrm>
            <a:off x="3073400" y="4150014"/>
            <a:ext cx="6096000" cy="1077218"/>
          </a:xfrm>
          <a:prstGeom prst="rect">
            <a:avLst/>
          </a:prstGeom>
        </p:spPr>
        <p:txBody>
          <a:bodyPr>
            <a:spAutoFit/>
          </a:bodyPr>
          <a:lstStyle/>
          <a:p>
            <a:pPr algn="just"/>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E’ una fonte istituzionale, una fonte d’informazione statistica che esiste per produrre dati. Non è un ente che può fare altro come può fare l’Inps, l’Istat ha come scopo della sua esistenza la produzione di dati ed informazioni statistiche.</a:t>
            </a:r>
            <a:endParaRPr lang="it-IT" sz="1600" dirty="0"/>
          </a:p>
        </p:txBody>
      </p:sp>
      <p:sp>
        <p:nvSpPr>
          <p:cNvPr id="11" name="Freccia in giù 10"/>
          <p:cNvSpPr/>
          <p:nvPr/>
        </p:nvSpPr>
        <p:spPr>
          <a:xfrm>
            <a:off x="5749329" y="2105498"/>
            <a:ext cx="307473" cy="169887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810096" y="2485854"/>
            <a:ext cx="2994025" cy="1323439"/>
          </a:xfrm>
          <a:prstGeom prst="rect">
            <a:avLst/>
          </a:prstGeom>
        </p:spPr>
        <p:txBody>
          <a:bodyPr>
            <a:spAutoFit/>
          </a:bodyPr>
          <a:lstStyle/>
          <a:p>
            <a:pPr algn="just"/>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La divulgazione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della statistica e conoscenza statistica, formazione e supporto agli uffici del </a:t>
            </a:r>
            <a:r>
              <a:rPr lang="it-IT" sz="1600" dirty="0" err="1">
                <a:latin typeface="Times New Roman" panose="02020603050405020304" pitchFamily="18" charset="0"/>
                <a:ea typeface="Times New Roman" panose="02020603050405020304" pitchFamily="18" charset="0"/>
                <a:cs typeface="Times New Roman" panose="02020603050405020304" pitchFamily="18" charset="0"/>
              </a:rPr>
              <a:t>Sistan</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che hanno bisogno di consulenze statistiche. </a:t>
            </a:r>
          </a:p>
        </p:txBody>
      </p:sp>
      <p:sp>
        <p:nvSpPr>
          <p:cNvPr id="13" name="Freccia a sinistra 12"/>
          <p:cNvSpPr/>
          <p:nvPr/>
        </p:nvSpPr>
        <p:spPr>
          <a:xfrm rot="12756519">
            <a:off x="7959169" y="1768855"/>
            <a:ext cx="1123950" cy="2667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94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p:bldP spid="11" grpId="0" animBg="1"/>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203806" y="4929964"/>
            <a:ext cx="4502993" cy="1200329"/>
          </a:xfrm>
          <a:prstGeom prst="rect">
            <a:avLst/>
          </a:prstGeom>
        </p:spPr>
        <p:txBody>
          <a:bodyPr wrap="square">
            <a:spAutoFit/>
          </a:bodyPr>
          <a:lstStyle/>
          <a:p>
            <a:pPr algn="just"/>
            <a:r>
              <a:rPr lang="it-IT" dirty="0" smtClean="0">
                <a:latin typeface="Times New Roman" panose="02020603050405020304" pitchFamily="18" charset="0"/>
                <a:ea typeface="Times New Roman" panose="02020603050405020304" pitchFamily="18" charset="0"/>
                <a:cs typeface="Times New Roman" panose="02020603050405020304" pitchFamily="18" charset="0"/>
              </a:rPr>
              <a:t>Tra </a:t>
            </a:r>
            <a:r>
              <a:rPr lang="it-IT" dirty="0">
                <a:latin typeface="Times New Roman" panose="02020603050405020304" pitchFamily="18" charset="0"/>
                <a:ea typeface="Times New Roman" panose="02020603050405020304" pitchFamily="18" charset="0"/>
                <a:cs typeface="Times New Roman" panose="02020603050405020304" pitchFamily="18" charset="0"/>
              </a:rPr>
              <a:t>le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indagini campionarie più </a:t>
            </a:r>
            <a:r>
              <a:rPr lang="it-IT" dirty="0">
                <a:latin typeface="Times New Roman" panose="02020603050405020304" pitchFamily="18" charset="0"/>
                <a:ea typeface="Times New Roman" panose="02020603050405020304" pitchFamily="18" charset="0"/>
                <a:cs typeface="Times New Roman" panose="02020603050405020304" pitchFamily="18" charset="0"/>
              </a:rPr>
              <a:t>importanti:</a:t>
            </a:r>
            <a:endParaRPr lang="it-IT"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Clr>
                <a:srgbClr val="D60000"/>
              </a:buClr>
              <a:buSzPts val="1000"/>
              <a:buFont typeface="Wingdings" panose="05000000000000000000" pitchFamily="2" charset="2"/>
              <a:buChar char="Ø"/>
              <a:tabLst>
                <a:tab pos="457200" algn="l"/>
              </a:tabLst>
            </a:pPr>
            <a:r>
              <a:rPr lang="it-IT" b="1" dirty="0">
                <a:latin typeface="Times New Roman" panose="02020603050405020304" pitchFamily="18" charset="0"/>
                <a:ea typeface="Times New Roman" panose="02020603050405020304" pitchFamily="18" charset="0"/>
                <a:cs typeface="Times New Roman" panose="02020603050405020304" pitchFamily="18" charset="0"/>
              </a:rPr>
              <a:t>Indagine continua sulle forze di </a:t>
            </a:r>
            <a:r>
              <a:rPr lang="it-IT" b="1" dirty="0" smtClean="0">
                <a:latin typeface="Times New Roman" panose="02020603050405020304" pitchFamily="18" charset="0"/>
                <a:ea typeface="Times New Roman" panose="02020603050405020304" pitchFamily="18" charset="0"/>
                <a:cs typeface="Times New Roman" panose="02020603050405020304" pitchFamily="18" charset="0"/>
              </a:rPr>
              <a:t>lavoro</a:t>
            </a:r>
            <a:endParaRPr lang="it-IT"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Clr>
                <a:srgbClr val="D60000"/>
              </a:buClr>
              <a:buSzPts val="1000"/>
              <a:buFont typeface="Wingdings" panose="05000000000000000000" pitchFamily="2" charset="2"/>
              <a:buChar char="Ø"/>
              <a:tabLst>
                <a:tab pos="457200" algn="l"/>
              </a:tabLst>
            </a:pPr>
            <a:r>
              <a:rPr lang="it-IT" b="1" dirty="0">
                <a:latin typeface="Times New Roman" panose="02020603050405020304" pitchFamily="18" charset="0"/>
                <a:ea typeface="Times New Roman" panose="02020603050405020304" pitchFamily="18" charset="0"/>
                <a:cs typeface="Times New Roman" panose="02020603050405020304" pitchFamily="18" charset="0"/>
              </a:rPr>
              <a:t>Indagine sui consumi delle </a:t>
            </a:r>
            <a:r>
              <a:rPr lang="it-IT" b="1" dirty="0" smtClean="0">
                <a:latin typeface="Times New Roman" panose="02020603050405020304" pitchFamily="18" charset="0"/>
                <a:ea typeface="Times New Roman" panose="02020603050405020304" pitchFamily="18" charset="0"/>
                <a:cs typeface="Times New Roman" panose="02020603050405020304" pitchFamily="18" charset="0"/>
              </a:rPr>
              <a:t>famiglie</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it-IT"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Clr>
                <a:srgbClr val="C00000"/>
              </a:buClr>
              <a:buSzPts val="1000"/>
              <a:buFont typeface="Wingdings" panose="05000000000000000000" pitchFamily="2" charset="2"/>
              <a:buChar char="Ø"/>
              <a:tabLst>
                <a:tab pos="457200" algn="l"/>
              </a:tabLst>
            </a:pPr>
            <a:r>
              <a:rPr lang="it-IT" b="1" dirty="0">
                <a:latin typeface="Times New Roman" panose="02020603050405020304" pitchFamily="18" charset="0"/>
                <a:ea typeface="Times New Roman" panose="02020603050405020304" pitchFamily="18" charset="0"/>
                <a:cs typeface="Times New Roman" panose="02020603050405020304" pitchFamily="18" charset="0"/>
              </a:rPr>
              <a:t>Indagine dei prezzi al </a:t>
            </a:r>
            <a:r>
              <a:rPr lang="it-IT" b="1" dirty="0" smtClean="0">
                <a:latin typeface="Times New Roman" panose="02020603050405020304" pitchFamily="18" charset="0"/>
                <a:ea typeface="Times New Roman" panose="02020603050405020304" pitchFamily="18" charset="0"/>
                <a:cs typeface="Times New Roman" panose="02020603050405020304" pitchFamily="18" charset="0"/>
              </a:rPr>
              <a:t>consumo</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arrotondato 5"/>
          <p:cNvSpPr/>
          <p:nvPr/>
        </p:nvSpPr>
        <p:spPr>
          <a:xfrm>
            <a:off x="828675" y="1257300"/>
            <a:ext cx="2733675" cy="58102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latin typeface="Times New Roman" panose="02020603050405020304" pitchFamily="18" charset="0"/>
                <a:cs typeface="Times New Roman" panose="02020603050405020304" pitchFamily="18" charset="0"/>
              </a:rPr>
              <a:t>Le attività dell’Istat</a:t>
            </a:r>
            <a:endParaRPr lang="it-IT" sz="2000" b="1"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5803640" y="1175657"/>
            <a:ext cx="5747657" cy="1477328"/>
          </a:xfrm>
          <a:prstGeom prst="rect">
            <a:avLst/>
          </a:prstGeom>
          <a:noFill/>
        </p:spPr>
        <p:txBody>
          <a:bodyPr wrap="square" rtlCol="0">
            <a:spAutoFit/>
          </a:bodyPr>
          <a:lstStyle/>
          <a:p>
            <a:pPr algn="just"/>
            <a:r>
              <a:rPr lang="it-IT" dirty="0">
                <a:solidFill>
                  <a:srgbClr val="202122"/>
                </a:solidFill>
                <a:latin typeface="Times New Roman" panose="02020603050405020304" pitchFamily="18" charset="0"/>
                <a:cs typeface="Times New Roman" panose="02020603050405020304" pitchFamily="18" charset="0"/>
              </a:rPr>
              <a:t>L'Istat produce informazioni sui vari aspetti economici, sociali, territoriali e ambientali, attraverso i </a:t>
            </a:r>
            <a:r>
              <a:rPr lang="it-IT" b="1" dirty="0">
                <a:solidFill>
                  <a:srgbClr val="202122"/>
                </a:solidFill>
                <a:latin typeface="Times New Roman" panose="02020603050405020304" pitchFamily="18" charset="0"/>
                <a:cs typeface="Times New Roman" panose="02020603050405020304" pitchFamily="18" charset="0"/>
              </a:rPr>
              <a:t>censimenti</a:t>
            </a:r>
            <a:r>
              <a:rPr lang="it-IT" dirty="0">
                <a:solidFill>
                  <a:srgbClr val="202122"/>
                </a:solidFill>
                <a:latin typeface="Times New Roman" panose="02020603050405020304" pitchFamily="18" charset="0"/>
                <a:cs typeface="Times New Roman" panose="02020603050405020304" pitchFamily="18" charset="0"/>
              </a:rPr>
              <a:t> generali, le altre </a:t>
            </a:r>
            <a:r>
              <a:rPr lang="it-IT" b="1" dirty="0">
                <a:solidFill>
                  <a:srgbClr val="202122"/>
                </a:solidFill>
                <a:latin typeface="Times New Roman" panose="02020603050405020304" pitchFamily="18" charset="0"/>
                <a:cs typeface="Times New Roman" panose="02020603050405020304" pitchFamily="18" charset="0"/>
              </a:rPr>
              <a:t>rilevazioni</a:t>
            </a:r>
            <a:r>
              <a:rPr lang="it-IT" dirty="0">
                <a:solidFill>
                  <a:srgbClr val="202122"/>
                </a:solidFill>
                <a:latin typeface="Times New Roman" panose="02020603050405020304" pitchFamily="18" charset="0"/>
                <a:cs typeface="Times New Roman" panose="02020603050405020304" pitchFamily="18" charset="0"/>
              </a:rPr>
              <a:t> totali e </a:t>
            </a:r>
            <a:r>
              <a:rPr lang="it-IT" b="1" dirty="0">
                <a:solidFill>
                  <a:srgbClr val="202122"/>
                </a:solidFill>
                <a:latin typeface="Times New Roman" panose="02020603050405020304" pitchFamily="18" charset="0"/>
                <a:cs typeface="Times New Roman" panose="02020603050405020304" pitchFamily="18" charset="0"/>
              </a:rPr>
              <a:t>campionarie</a:t>
            </a:r>
            <a:r>
              <a:rPr lang="it-IT" dirty="0">
                <a:solidFill>
                  <a:srgbClr val="202122"/>
                </a:solidFill>
                <a:latin typeface="Times New Roman" panose="02020603050405020304" pitchFamily="18" charset="0"/>
                <a:cs typeface="Times New Roman" panose="02020603050405020304" pitchFamily="18" charset="0"/>
              </a:rPr>
              <a:t>, dall'</a:t>
            </a:r>
            <a:r>
              <a:rPr lang="it-IT" b="1" dirty="0">
                <a:solidFill>
                  <a:srgbClr val="202122"/>
                </a:solidFill>
                <a:latin typeface="Times New Roman" panose="02020603050405020304" pitchFamily="18" charset="0"/>
                <a:cs typeface="Times New Roman" panose="02020603050405020304" pitchFamily="18" charset="0"/>
              </a:rPr>
              <a:t>elaborazione</a:t>
            </a:r>
            <a:r>
              <a:rPr lang="it-IT" dirty="0">
                <a:solidFill>
                  <a:srgbClr val="202122"/>
                </a:solidFill>
                <a:latin typeface="Times New Roman" panose="02020603050405020304" pitchFamily="18" charset="0"/>
                <a:cs typeface="Times New Roman" panose="02020603050405020304" pitchFamily="18" charset="0"/>
              </a:rPr>
              <a:t> di dati raccolti all'interno di procedimenti di tipo amministrativo, cioè i </a:t>
            </a:r>
            <a:r>
              <a:rPr lang="it-IT" b="1" dirty="0">
                <a:solidFill>
                  <a:srgbClr val="202122"/>
                </a:solidFill>
                <a:latin typeface="Times New Roman" panose="02020603050405020304" pitchFamily="18" charset="0"/>
                <a:cs typeface="Times New Roman" panose="02020603050405020304" pitchFamily="18" charset="0"/>
              </a:rPr>
              <a:t>dati di fonte amministrativa</a:t>
            </a:r>
            <a:r>
              <a:rPr lang="it-IT" dirty="0">
                <a:solidFill>
                  <a:srgbClr val="202122"/>
                </a:solidFill>
                <a:latin typeface="Times New Roman" panose="02020603050405020304" pitchFamily="18" charset="0"/>
                <a:cs typeface="Times New Roman" panose="02020603050405020304" pitchFamily="18" charset="0"/>
              </a:rPr>
              <a:t>.</a:t>
            </a:r>
          </a:p>
        </p:txBody>
      </p:sp>
      <p:sp>
        <p:nvSpPr>
          <p:cNvPr id="9" name="Freccia a destra 8"/>
          <p:cNvSpPr/>
          <p:nvPr/>
        </p:nvSpPr>
        <p:spPr>
          <a:xfrm>
            <a:off x="3903889" y="1370530"/>
            <a:ext cx="1558212" cy="354563"/>
          </a:xfrm>
          <a:prstGeom prst="rightArrow">
            <a:avLst/>
          </a:prstGeom>
          <a:solidFill>
            <a:srgbClr val="D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706015" y="2982530"/>
            <a:ext cx="10845282" cy="830997"/>
          </a:xfrm>
          <a:prstGeom prst="rect">
            <a:avLst/>
          </a:prstGeom>
        </p:spPr>
        <p:txBody>
          <a:bodyPr wrap="square">
            <a:spAutoFit/>
          </a:bodyPr>
          <a:lstStyle/>
          <a:p>
            <a:pPr algn="just"/>
            <a:r>
              <a:rPr lang="it-IT" sz="1600" dirty="0">
                <a:solidFill>
                  <a:srgbClr val="202122"/>
                </a:solidFill>
                <a:latin typeface="Times New Roman" panose="02020603050405020304" pitchFamily="18" charset="0"/>
                <a:cs typeface="Times New Roman" panose="02020603050405020304" pitchFamily="18" charset="0"/>
              </a:rPr>
              <a:t>La rilevazione può essere </a:t>
            </a:r>
            <a:r>
              <a:rPr lang="it-IT" sz="1600" i="1" dirty="0">
                <a:solidFill>
                  <a:srgbClr val="202122"/>
                </a:solidFill>
                <a:latin typeface="Times New Roman" panose="02020603050405020304" pitchFamily="18" charset="0"/>
                <a:cs typeface="Times New Roman" panose="02020603050405020304" pitchFamily="18" charset="0"/>
              </a:rPr>
              <a:t>totale</a:t>
            </a:r>
            <a:r>
              <a:rPr lang="it-IT" sz="1600" dirty="0">
                <a:solidFill>
                  <a:srgbClr val="202122"/>
                </a:solidFill>
                <a:latin typeface="Times New Roman" panose="02020603050405020304" pitchFamily="18" charset="0"/>
                <a:cs typeface="Times New Roman" panose="02020603050405020304" pitchFamily="18" charset="0"/>
              </a:rPr>
              <a:t>, </a:t>
            </a:r>
            <a:r>
              <a:rPr lang="it-IT" sz="1600" dirty="0">
                <a:solidFill>
                  <a:srgbClr val="202124"/>
                </a:solidFill>
                <a:latin typeface="Times New Roman" panose="02020603050405020304" pitchFamily="18" charset="0"/>
                <a:cs typeface="Times New Roman" panose="02020603050405020304" pitchFamily="18" charset="0"/>
              </a:rPr>
              <a:t>(rilevazioni censuarie o censimento): quando viene osservata l'intera popolazione oggetto di studio </a:t>
            </a:r>
            <a:r>
              <a:rPr lang="it-IT" sz="1600" dirty="0" smtClean="0">
                <a:solidFill>
                  <a:srgbClr val="202122"/>
                </a:solidFill>
                <a:latin typeface="Times New Roman" panose="02020603050405020304" pitchFamily="18" charset="0"/>
                <a:cs typeface="Times New Roman" panose="02020603050405020304" pitchFamily="18" charset="0"/>
              </a:rPr>
              <a:t>ovvero </a:t>
            </a:r>
            <a:r>
              <a:rPr lang="it-IT" sz="1600" dirty="0">
                <a:solidFill>
                  <a:srgbClr val="202122"/>
                </a:solidFill>
                <a:latin typeface="Times New Roman" panose="02020603050405020304" pitchFamily="18" charset="0"/>
                <a:cs typeface="Times New Roman" panose="02020603050405020304" pitchFamily="18" charset="0"/>
              </a:rPr>
              <a:t>condotta rilevando le manifestazioni del fenomeno su ogni unità della popolazione; oppure può essere svolta in forma </a:t>
            </a:r>
            <a:r>
              <a:rPr lang="it-IT" sz="1600" i="1" dirty="0" smtClean="0">
                <a:solidFill>
                  <a:srgbClr val="202122"/>
                </a:solidFill>
                <a:latin typeface="Times New Roman" panose="02020603050405020304" pitchFamily="18" charset="0"/>
                <a:cs typeface="Times New Roman" panose="02020603050405020304" pitchFamily="18" charset="0"/>
              </a:rPr>
              <a:t>campionaria</a:t>
            </a:r>
            <a:r>
              <a:rPr lang="it-IT" sz="1600" dirty="0" smtClean="0">
                <a:solidFill>
                  <a:srgbClr val="202122"/>
                </a:solidFill>
                <a:latin typeface="Times New Roman" panose="02020603050405020304" pitchFamily="18" charset="0"/>
                <a:cs typeface="Times New Roman" panose="02020603050405020304" pitchFamily="18" charset="0"/>
              </a:rPr>
              <a:t>, </a:t>
            </a:r>
            <a:r>
              <a:rPr lang="it-IT" sz="1600" dirty="0">
                <a:solidFill>
                  <a:srgbClr val="202122"/>
                </a:solidFill>
                <a:latin typeface="Times New Roman" panose="02020603050405020304" pitchFamily="18" charset="0"/>
                <a:cs typeface="Times New Roman" panose="02020603050405020304" pitchFamily="18" charset="0"/>
              </a:rPr>
              <a:t>quando si osserva solo una parte (campione) della popolazione oggetto di </a:t>
            </a:r>
            <a:r>
              <a:rPr lang="it-IT" sz="1600" dirty="0" smtClean="0">
                <a:solidFill>
                  <a:srgbClr val="202122"/>
                </a:solidFill>
                <a:latin typeface="Times New Roman" panose="02020603050405020304" pitchFamily="18" charset="0"/>
                <a:cs typeface="Times New Roman" panose="02020603050405020304" pitchFamily="18" charset="0"/>
              </a:rPr>
              <a:t>studio</a:t>
            </a:r>
            <a:endParaRPr lang="en-GB" sz="1600" dirty="0">
              <a:solidFill>
                <a:srgbClr val="202122"/>
              </a:solidFill>
              <a:latin typeface="Times New Roman" panose="02020603050405020304" pitchFamily="18" charset="0"/>
              <a:cs typeface="Times New Roman" panose="02020603050405020304" pitchFamily="18" charset="0"/>
            </a:endParaRPr>
          </a:p>
        </p:txBody>
      </p:sp>
      <p:sp>
        <p:nvSpPr>
          <p:cNvPr id="11" name="Freccia in giù 10"/>
          <p:cNvSpPr/>
          <p:nvPr/>
        </p:nvSpPr>
        <p:spPr>
          <a:xfrm>
            <a:off x="4117526" y="3964845"/>
            <a:ext cx="249789" cy="650937"/>
          </a:xfrm>
          <a:prstGeom prst="downArrow">
            <a:avLst/>
          </a:prstGeom>
          <a:solidFill>
            <a:srgbClr val="D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37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animBg="1"/>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26</a:t>
            </a:fld>
            <a:endParaRPr lang="it-IT"/>
          </a:p>
        </p:txBody>
      </p:sp>
      <p:sp>
        <p:nvSpPr>
          <p:cNvPr id="4" name="CasellaDiTesto 3"/>
          <p:cNvSpPr txBox="1"/>
          <p:nvPr/>
        </p:nvSpPr>
        <p:spPr>
          <a:xfrm>
            <a:off x="1472825" y="1190625"/>
            <a:ext cx="4012637" cy="5078313"/>
          </a:xfrm>
          <a:prstGeom prst="rect">
            <a:avLst/>
          </a:prstGeom>
          <a:noFill/>
          <a:ln w="19050">
            <a:solidFill>
              <a:schemeClr val="tx1"/>
            </a:solidFill>
          </a:ln>
        </p:spPr>
        <p:txBody>
          <a:bodyPr wrap="none">
            <a:spAutoFit/>
          </a:bodyPr>
          <a:lstStyle/>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Struttura e competitività delle imprese</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Ambiente ed energia</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Popolazione</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Condizioni economiche delle famiglie</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Salute e sanità</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Assistenza e previdenza</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Cultura comunicazione e tempo libero</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Giustizia e sicurezza</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Opinioni dei cittadini</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Partecipazione sociale</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Conti nazionali</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Agricoltura e zootecnia</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Industria e costruzioni</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Servizi</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Pubblica amministrazione</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Commercio estero</a:t>
            </a:r>
          </a:p>
          <a:p>
            <a:pPr marL="285750" indent="-285750">
              <a:buFont typeface="Arial" pitchFamily="34" charset="0"/>
              <a:buChar char="•"/>
              <a:defRPr/>
            </a:pPr>
            <a:r>
              <a:rPr lang="it-IT" b="0" dirty="0">
                <a:latin typeface="Times New Roman" panose="02020603050405020304" pitchFamily="18" charset="0"/>
                <a:ea typeface="Verdana" pitchFamily="34" charset="0"/>
                <a:cs typeface="Times New Roman" panose="02020603050405020304" pitchFamily="18" charset="0"/>
              </a:rPr>
              <a:t>Prezzi</a:t>
            </a:r>
          </a:p>
          <a:p>
            <a:pPr marL="285750" indent="-285750">
              <a:buFont typeface="Arial" pitchFamily="34" charset="0"/>
              <a:buChar char="•"/>
              <a:defRPr/>
            </a:pPr>
            <a:r>
              <a:rPr lang="it-IT" b="0" dirty="0" smtClean="0">
                <a:latin typeface="Times New Roman" panose="02020603050405020304" pitchFamily="18" charset="0"/>
                <a:ea typeface="Verdana" pitchFamily="34" charset="0"/>
                <a:cs typeface="Times New Roman" panose="02020603050405020304" pitchFamily="18" charset="0"/>
              </a:rPr>
              <a:t>Lavoro</a:t>
            </a:r>
            <a:endParaRPr lang="it-IT" b="0" dirty="0">
              <a:latin typeface="Times New Roman" panose="02020603050405020304" pitchFamily="18" charset="0"/>
              <a:ea typeface="Verdana" pitchFamily="34" charset="0"/>
              <a:cs typeface="Times New Roman" panose="02020603050405020304" pitchFamily="18" charset="0"/>
            </a:endParaRPr>
          </a:p>
        </p:txBody>
      </p:sp>
      <p:cxnSp>
        <p:nvCxnSpPr>
          <p:cNvPr id="5" name="Connettore 2 4"/>
          <p:cNvCxnSpPr>
            <a:cxnSpLocks noChangeShapeType="1"/>
          </p:cNvCxnSpPr>
          <p:nvPr/>
        </p:nvCxnSpPr>
        <p:spPr bwMode="auto">
          <a:xfrm>
            <a:off x="3325437" y="1960563"/>
            <a:ext cx="3581400" cy="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 name="CasellaDiTesto 5"/>
          <p:cNvSpPr txBox="1">
            <a:spLocks noChangeArrowheads="1"/>
          </p:cNvSpPr>
          <p:nvPr/>
        </p:nvSpPr>
        <p:spPr bwMode="auto">
          <a:xfrm>
            <a:off x="7076700" y="1778000"/>
            <a:ext cx="1766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dirty="0">
                <a:solidFill>
                  <a:srgbClr val="C00000"/>
                </a:solidFill>
                <a:latin typeface="Times New Roman" panose="02020603050405020304" pitchFamily="18" charset="0"/>
                <a:cs typeface="Times New Roman" panose="02020603050405020304" pitchFamily="18" charset="0"/>
              </a:rPr>
              <a:t>Popolazione residente</a:t>
            </a:r>
          </a:p>
        </p:txBody>
      </p:sp>
      <p:cxnSp>
        <p:nvCxnSpPr>
          <p:cNvPr id="7" name="Connettore 2 6"/>
          <p:cNvCxnSpPr>
            <a:cxnSpLocks noChangeShapeType="1"/>
          </p:cNvCxnSpPr>
          <p:nvPr/>
        </p:nvCxnSpPr>
        <p:spPr bwMode="auto">
          <a:xfrm flipV="1">
            <a:off x="2599950" y="5768975"/>
            <a:ext cx="4138612" cy="1905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8" name="CasellaDiTesto 7"/>
          <p:cNvSpPr txBox="1">
            <a:spLocks noChangeArrowheads="1"/>
          </p:cNvSpPr>
          <p:nvPr/>
        </p:nvSpPr>
        <p:spPr bwMode="auto">
          <a:xfrm>
            <a:off x="6802062" y="5578475"/>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a:solidFill>
                  <a:srgbClr val="C00000"/>
                </a:solidFill>
                <a:latin typeface="Times New Roman" panose="02020603050405020304" pitchFamily="18" charset="0"/>
                <a:cs typeface="Times New Roman" panose="02020603050405020304" pitchFamily="18" charset="0"/>
              </a:rPr>
              <a:t>Inflazione</a:t>
            </a:r>
          </a:p>
        </p:txBody>
      </p:sp>
      <p:cxnSp>
        <p:nvCxnSpPr>
          <p:cNvPr id="9" name="Connettore 2 8"/>
          <p:cNvCxnSpPr>
            <a:cxnSpLocks noChangeShapeType="1"/>
          </p:cNvCxnSpPr>
          <p:nvPr/>
        </p:nvCxnSpPr>
        <p:spPr bwMode="auto">
          <a:xfrm flipV="1">
            <a:off x="2769812" y="6061075"/>
            <a:ext cx="1946275" cy="1905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0" name="CasellaDiTesto 9"/>
          <p:cNvSpPr txBox="1">
            <a:spLocks noChangeArrowheads="1"/>
          </p:cNvSpPr>
          <p:nvPr/>
        </p:nvSpPr>
        <p:spPr bwMode="auto">
          <a:xfrm>
            <a:off x="4808162" y="5873750"/>
            <a:ext cx="1124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a:solidFill>
                  <a:srgbClr val="C00000"/>
                </a:solidFill>
                <a:latin typeface="Times New Roman" panose="02020603050405020304" pitchFamily="18" charset="0"/>
                <a:cs typeface="Times New Roman" panose="02020603050405020304" pitchFamily="18" charset="0"/>
              </a:rPr>
              <a:t>Occupazione</a:t>
            </a:r>
          </a:p>
        </p:txBody>
      </p:sp>
      <p:cxnSp>
        <p:nvCxnSpPr>
          <p:cNvPr id="11" name="Connettore 2 10"/>
          <p:cNvCxnSpPr>
            <a:cxnSpLocks noChangeShapeType="1"/>
          </p:cNvCxnSpPr>
          <p:nvPr/>
        </p:nvCxnSpPr>
        <p:spPr bwMode="auto">
          <a:xfrm>
            <a:off x="3742950" y="4122738"/>
            <a:ext cx="1854200" cy="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2" name="CasellaDiTesto 11"/>
          <p:cNvSpPr txBox="1">
            <a:spLocks noChangeArrowheads="1"/>
          </p:cNvSpPr>
          <p:nvPr/>
        </p:nvSpPr>
        <p:spPr bwMode="auto">
          <a:xfrm>
            <a:off x="5671762" y="3917950"/>
            <a:ext cx="2720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a:solidFill>
                  <a:srgbClr val="C00000"/>
                </a:solidFill>
                <a:latin typeface="Times New Roman" panose="02020603050405020304" pitchFamily="18" charset="0"/>
                <a:cs typeface="Times New Roman" panose="02020603050405020304" pitchFamily="18" charset="0"/>
              </a:rPr>
              <a:t>Pil – Debito pubblico - Produttività</a:t>
            </a:r>
          </a:p>
        </p:txBody>
      </p:sp>
      <p:cxnSp>
        <p:nvCxnSpPr>
          <p:cNvPr id="13" name="Connettore 2 12"/>
          <p:cNvCxnSpPr>
            <a:cxnSpLocks noChangeShapeType="1"/>
          </p:cNvCxnSpPr>
          <p:nvPr/>
        </p:nvCxnSpPr>
        <p:spPr bwMode="auto">
          <a:xfrm>
            <a:off x="4020762" y="5505450"/>
            <a:ext cx="1663700" cy="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4" name="CasellaDiTesto 13"/>
          <p:cNvSpPr txBox="1">
            <a:spLocks noChangeArrowheads="1"/>
          </p:cNvSpPr>
          <p:nvPr/>
        </p:nvSpPr>
        <p:spPr bwMode="auto">
          <a:xfrm>
            <a:off x="5747962" y="5308600"/>
            <a:ext cx="2444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a:solidFill>
                  <a:srgbClr val="C00000"/>
                </a:solidFill>
                <a:latin typeface="Times New Roman" panose="02020603050405020304" pitchFamily="18" charset="0"/>
                <a:cs typeface="Times New Roman" panose="02020603050405020304" pitchFamily="18" charset="0"/>
              </a:rPr>
              <a:t>Flussi commerciali con l’estero</a:t>
            </a:r>
          </a:p>
        </p:txBody>
      </p:sp>
      <p:cxnSp>
        <p:nvCxnSpPr>
          <p:cNvPr id="15" name="Connettore 2 14"/>
          <p:cNvCxnSpPr>
            <a:cxnSpLocks noChangeShapeType="1"/>
          </p:cNvCxnSpPr>
          <p:nvPr/>
        </p:nvCxnSpPr>
        <p:spPr bwMode="auto">
          <a:xfrm flipV="1">
            <a:off x="4501775" y="4665663"/>
            <a:ext cx="2365375" cy="1905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CasellaDiTesto 15"/>
          <p:cNvSpPr txBox="1">
            <a:spLocks noChangeArrowheads="1"/>
          </p:cNvSpPr>
          <p:nvPr/>
        </p:nvSpPr>
        <p:spPr bwMode="auto">
          <a:xfrm>
            <a:off x="7030662" y="4456113"/>
            <a:ext cx="18053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a:solidFill>
                  <a:srgbClr val="C00000"/>
                </a:solidFill>
                <a:latin typeface="Times New Roman" panose="02020603050405020304" pitchFamily="18" charset="0"/>
                <a:cs typeface="Times New Roman" panose="02020603050405020304" pitchFamily="18" charset="0"/>
              </a:rPr>
              <a:t>Produzione industriale</a:t>
            </a:r>
          </a:p>
        </p:txBody>
      </p:sp>
      <p:cxnSp>
        <p:nvCxnSpPr>
          <p:cNvPr id="17" name="Connettore 2 16"/>
          <p:cNvCxnSpPr>
            <a:cxnSpLocks noChangeShapeType="1"/>
          </p:cNvCxnSpPr>
          <p:nvPr/>
        </p:nvCxnSpPr>
        <p:spPr bwMode="auto">
          <a:xfrm flipV="1">
            <a:off x="4381125" y="1652589"/>
            <a:ext cx="1536700" cy="9525"/>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8" name="CasellaDiTesto 17"/>
          <p:cNvSpPr txBox="1">
            <a:spLocks noChangeArrowheads="1"/>
          </p:cNvSpPr>
          <p:nvPr/>
        </p:nvSpPr>
        <p:spPr bwMode="auto">
          <a:xfrm>
            <a:off x="6092450" y="1470025"/>
            <a:ext cx="2289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dirty="0">
                <a:solidFill>
                  <a:srgbClr val="C00000"/>
                </a:solidFill>
                <a:latin typeface="Times New Roman" panose="02020603050405020304" pitchFamily="18" charset="0"/>
                <a:cs typeface="Times New Roman" panose="02020603050405020304" pitchFamily="18" charset="0"/>
              </a:rPr>
              <a:t>Qualità dell’ambiente urbano</a:t>
            </a:r>
          </a:p>
        </p:txBody>
      </p:sp>
      <p:sp>
        <p:nvSpPr>
          <p:cNvPr id="19" name="Titolo 2"/>
          <p:cNvSpPr txBox="1">
            <a:spLocks/>
          </p:cNvSpPr>
          <p:nvPr/>
        </p:nvSpPr>
        <p:spPr bwMode="auto">
          <a:xfrm>
            <a:off x="1463300" y="703263"/>
            <a:ext cx="8029575" cy="4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a:spcBef>
                <a:spcPct val="0"/>
              </a:spcBef>
              <a:buFontTx/>
              <a:buNone/>
            </a:pPr>
            <a:r>
              <a:rPr lang="it-IT" altLang="it-IT" sz="1800">
                <a:solidFill>
                  <a:schemeClr val="tx1"/>
                </a:solidFill>
                <a:latin typeface="Times New Roman" panose="02020603050405020304" pitchFamily="18" charset="0"/>
                <a:cs typeface="Times New Roman" panose="02020603050405020304" pitchFamily="18" charset="0"/>
              </a:rPr>
              <a:t>Argomenti indagati  		              </a:t>
            </a:r>
          </a:p>
        </p:txBody>
      </p:sp>
      <p:sp>
        <p:nvSpPr>
          <p:cNvPr id="20" name="Titolo 2"/>
          <p:cNvSpPr txBox="1">
            <a:spLocks/>
          </p:cNvSpPr>
          <p:nvPr/>
        </p:nvSpPr>
        <p:spPr>
          <a:xfrm>
            <a:off x="4381125" y="445294"/>
            <a:ext cx="4516438" cy="433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2000" b="1" dirty="0" smtClean="0">
                <a:solidFill>
                  <a:srgbClr val="C00000"/>
                </a:solidFill>
                <a:latin typeface="Times New Roman" panose="02020603050405020304" pitchFamily="18" charset="0"/>
                <a:cs typeface="Times New Roman" panose="02020603050405020304" pitchFamily="18" charset="0"/>
              </a:rPr>
              <a:t>Principali indagini condotte dall'Istat </a:t>
            </a:r>
            <a:endParaRPr lang="it-IT" altLang="it-IT" sz="2000" dirty="0" smtClean="0">
              <a:latin typeface="Times New Roman" panose="02020603050405020304" pitchFamily="18" charset="0"/>
              <a:cs typeface="Times New Roman" panose="02020603050405020304" pitchFamily="18" charset="0"/>
            </a:endParaRPr>
          </a:p>
        </p:txBody>
      </p:sp>
      <p:sp>
        <p:nvSpPr>
          <p:cNvPr id="21" name="CasellaDiTesto 20"/>
          <p:cNvSpPr txBox="1">
            <a:spLocks noChangeArrowheads="1"/>
          </p:cNvSpPr>
          <p:nvPr/>
        </p:nvSpPr>
        <p:spPr bwMode="auto">
          <a:xfrm>
            <a:off x="6746500" y="2889250"/>
            <a:ext cx="1731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1400" u="sng" dirty="0">
                <a:solidFill>
                  <a:srgbClr val="C00000"/>
                </a:solidFill>
                <a:latin typeface="Times New Roman" panose="02020603050405020304" pitchFamily="18" charset="0"/>
                <a:cs typeface="Times New Roman" panose="02020603050405020304" pitchFamily="18" charset="0"/>
              </a:rPr>
              <a:t>Uso del PC e Internet</a:t>
            </a:r>
          </a:p>
        </p:txBody>
      </p:sp>
      <p:cxnSp>
        <p:nvCxnSpPr>
          <p:cNvPr id="22" name="Connettore 2 21"/>
          <p:cNvCxnSpPr>
            <a:cxnSpLocks noChangeShapeType="1"/>
            <a:endCxn id="21" idx="1"/>
          </p:cNvCxnSpPr>
          <p:nvPr/>
        </p:nvCxnSpPr>
        <p:spPr bwMode="auto">
          <a:xfrm>
            <a:off x="6268662" y="3041650"/>
            <a:ext cx="477838" cy="1489"/>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442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1500"/>
                            </p:stCondLst>
                            <p:childTnLst>
                              <p:par>
                                <p:cTn id="9" presetID="16" presetClass="entr" presetSubtype="21"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2500"/>
                            </p:stCondLst>
                            <p:childTnLst>
                              <p:par>
                                <p:cTn id="13" presetID="16" presetClass="entr" presetSubtype="21"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4000"/>
                            </p:stCondLst>
                            <p:childTnLst>
                              <p:par>
                                <p:cTn id="17" presetID="16" presetClass="entr" presetSubtype="21"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5000"/>
                            </p:stCondLst>
                            <p:childTnLst>
                              <p:par>
                                <p:cTn id="21" presetID="16" presetClass="entr" presetSubtype="21"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6500"/>
                            </p:stCondLst>
                            <p:childTnLst>
                              <p:par>
                                <p:cTn id="25" presetID="16" presetClass="entr" presetSubtype="21" fill="hold" grpId="0"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7500"/>
                            </p:stCondLst>
                            <p:childTnLst>
                              <p:par>
                                <p:cTn id="29" presetID="16" presetClass="entr" presetSubtype="21" fill="hold"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9000"/>
                            </p:stCondLst>
                            <p:childTnLst>
                              <p:par>
                                <p:cTn id="33" presetID="16" presetClass="entr" presetSubtype="21"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par>
                          <p:cTn id="36" fill="hold">
                            <p:stCondLst>
                              <p:cond delay="10000"/>
                            </p:stCondLst>
                            <p:childTnLst>
                              <p:par>
                                <p:cTn id="37" presetID="16" presetClass="entr" presetSubtype="21"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11500"/>
                            </p:stCondLst>
                            <p:childTnLst>
                              <p:par>
                                <p:cTn id="41" presetID="16" presetClass="entr" presetSubtype="21" fill="hold" grpId="0" nodeType="after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12500"/>
                            </p:stCondLst>
                            <p:childTnLst>
                              <p:par>
                                <p:cTn id="45" presetID="16" presetClass="entr" presetSubtype="21" fill="hold" nodeType="after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14000"/>
                            </p:stCondLst>
                            <p:childTnLst>
                              <p:par>
                                <p:cTn id="49" presetID="16" presetClass="entr" presetSubtype="21" fill="hold" grpId="0" nodeType="afterEffect">
                                  <p:stCondLst>
                                    <p:cond delay="50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par>
                          <p:cTn id="52" fill="hold">
                            <p:stCondLst>
                              <p:cond delay="15000"/>
                            </p:stCondLst>
                            <p:childTnLst>
                              <p:par>
                                <p:cTn id="53" presetID="16" presetClass="entr" presetSubtype="21" fill="hold" nodeType="afterEffect">
                                  <p:stCondLst>
                                    <p:cond delay="100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par>
                          <p:cTn id="56" fill="hold">
                            <p:stCondLst>
                              <p:cond delay="16500"/>
                            </p:stCondLst>
                            <p:childTnLst>
                              <p:par>
                                <p:cTn id="57" presetID="16" presetClass="entr" presetSubtype="21" fill="hold" grpId="0" nodeType="afterEffect">
                                  <p:stCondLst>
                                    <p:cond delay="50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par>
                          <p:cTn id="60" fill="hold">
                            <p:stCondLst>
                              <p:cond delay="17500"/>
                            </p:stCondLst>
                            <p:childTnLst>
                              <p:par>
                                <p:cTn id="61" presetID="16" presetClass="entr" presetSubtype="21" fill="hold" nodeType="afterEffect">
                                  <p:stCondLst>
                                    <p:cond delay="100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par>
                          <p:cTn id="64" fill="hold">
                            <p:stCondLst>
                              <p:cond delay="19000"/>
                            </p:stCondLst>
                            <p:childTnLst>
                              <p:par>
                                <p:cTn id="65" presetID="16" presetClass="entr" presetSubtype="21" fill="hold" grpId="0" nodeType="after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smtClean="0">
                <a:solidFill>
                  <a:schemeClr val="tx1"/>
                </a:solidFill>
                <a:latin typeface="Times New Roman" panose="02020603050405020304" pitchFamily="18" charset="0"/>
                <a:cs typeface="Times New Roman" panose="02020603050405020304" pitchFamily="18" charset="0"/>
              </a:rPr>
              <a:t>L. Bani - Elementi di statistica economica - LEZIONE 3</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834740" y="715606"/>
            <a:ext cx="5259773" cy="461665"/>
          </a:xfrm>
          <a:prstGeom prst="rect">
            <a:avLst/>
          </a:prstGeom>
        </p:spPr>
        <p:txBody>
          <a:bodyPr wrap="none">
            <a:spAutoFit/>
          </a:bodyPr>
          <a:lstStyle/>
          <a:p>
            <a:r>
              <a:rPr lang="it-IT"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Fonti </a:t>
            </a:r>
            <a:r>
              <a:rPr lang="it-IT"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statistiche e fonti amministrative</a:t>
            </a:r>
            <a:endParaRPr lang="it-IT" sz="2400" b="1" dirty="0">
              <a:solidFill>
                <a:srgbClr val="C00000"/>
              </a:solidFill>
              <a:effectLst>
                <a:outerShdw blurRad="38100" dist="38100" dir="2700000" algn="tl">
                  <a:srgbClr val="000000">
                    <a:alpha val="43137"/>
                  </a:srgbClr>
                </a:outerShdw>
              </a:effectLst>
            </a:endParaRPr>
          </a:p>
        </p:txBody>
      </p:sp>
      <p:sp>
        <p:nvSpPr>
          <p:cNvPr id="9" name="Rettangolo 8"/>
          <p:cNvSpPr/>
          <p:nvPr/>
        </p:nvSpPr>
        <p:spPr>
          <a:xfrm>
            <a:off x="834740" y="2220204"/>
            <a:ext cx="1755609"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Fonti statistiche</a:t>
            </a:r>
          </a:p>
        </p:txBody>
      </p:sp>
      <p:sp>
        <p:nvSpPr>
          <p:cNvPr id="10" name="Rettangolo 9"/>
          <p:cNvSpPr/>
          <p:nvPr/>
        </p:nvSpPr>
        <p:spPr>
          <a:xfrm>
            <a:off x="4665349" y="1958587"/>
            <a:ext cx="6096000" cy="1277786"/>
          </a:xfrm>
          <a:prstGeom prst="rect">
            <a:avLst/>
          </a:prstGeom>
          <a:noFill/>
          <a:ln w="12700">
            <a:solidFill>
              <a:srgbClr val="D60000"/>
            </a:solidFill>
          </a:ln>
        </p:spPr>
        <p:txBody>
          <a:bodyPr wrap="square">
            <a:spAutoFit/>
          </a:bodyPr>
          <a:lstStyle/>
          <a:p>
            <a:pPr algn="just">
              <a:lnSpc>
                <a:spcPct val="107000"/>
              </a:lnSpc>
              <a:spcAft>
                <a:spcPts val="75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Fonti </a:t>
            </a:r>
            <a:r>
              <a:rPr lang="it-IT" dirty="0">
                <a:latin typeface="Times New Roman" panose="02020603050405020304" pitchFamily="18" charset="0"/>
                <a:ea typeface="Times New Roman" panose="02020603050405020304" pitchFamily="18" charset="0"/>
                <a:cs typeface="Times New Roman" panose="02020603050405020304" pitchFamily="18" charset="0"/>
              </a:rPr>
              <a:t>di dati che nascono proprio per finalità di tipo conoscitivo, statistico. Sono indagini fatte per finalità statistiche, come per esempio il censimento, indagine sulla popolazione e tutte le analisi dell’Istat.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ttangolo 10"/>
          <p:cNvSpPr/>
          <p:nvPr/>
        </p:nvSpPr>
        <p:spPr>
          <a:xfrm>
            <a:off x="834739" y="3883210"/>
            <a:ext cx="10029995" cy="1077218"/>
          </a:xfrm>
          <a:prstGeom prst="rect">
            <a:avLst/>
          </a:prstGeom>
        </p:spPr>
        <p:txBody>
          <a:bodyPr wrap="square">
            <a:spAutoFit/>
          </a:bodyPr>
          <a:lstStyle/>
          <a:p>
            <a:pPr algn="just"/>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È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il caso in cui l’informazione è tratta da annuari statistiche e da banche dati statistiche, per esempio il sito dell’Istat, oppure raccolta mediante appositi questionari. </a:t>
            </a:r>
            <a:endParaRPr lang="it-IT"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questo caso si parla di</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rilevazioni dirette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Sono eseguite dall’Istat, o da altri enti del </a:t>
            </a:r>
            <a:r>
              <a:rPr lang="it-IT" sz="1600" dirty="0" err="1">
                <a:latin typeface="Times New Roman" panose="02020603050405020304" pitchFamily="18" charset="0"/>
                <a:ea typeface="Times New Roman" panose="02020603050405020304" pitchFamily="18" charset="0"/>
                <a:cs typeface="Times New Roman" panose="02020603050405020304" pitchFamily="18" charset="0"/>
              </a:rPr>
              <a:t>Sistan</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mediante un’intervista diretta rivolta alle famiglie, istituzioni, enti, strutture alberghiere eccetera. </a:t>
            </a:r>
            <a:endParaRPr lang="it-IT" sz="1600" dirty="0">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45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smtClean="0">
                <a:solidFill>
                  <a:schemeClr val="tx1"/>
                </a:solidFill>
                <a:latin typeface="Times New Roman" panose="02020603050405020304" pitchFamily="18" charset="0"/>
                <a:cs typeface="Times New Roman" panose="02020603050405020304" pitchFamily="18" charset="0"/>
              </a:rPr>
              <a:t>L. Bani - Elementi di statistica economica - LEZIONE 3</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70686" y="1901252"/>
            <a:ext cx="10528531" cy="1323439"/>
          </a:xfrm>
          <a:prstGeom prst="rect">
            <a:avLst/>
          </a:prstGeom>
        </p:spPr>
        <p:txBody>
          <a:bodyPr wrap="square">
            <a:spAutoFit/>
          </a:bodyPr>
          <a:lstStyle/>
          <a:p>
            <a:pPr algn="just"/>
            <a:r>
              <a:rPr lang="it-IT" sz="1600" dirty="0">
                <a:latin typeface="Times New Roman" panose="02020603050405020304" pitchFamily="18" charset="0"/>
                <a:ea typeface="Times New Roman" panose="02020603050405020304" pitchFamily="18" charset="0"/>
                <a:cs typeface="Times New Roman" panose="02020603050405020304" pitchFamily="18" charset="0"/>
              </a:rPr>
              <a:t>Le</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fonti amministrative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sono informazioni sulle unità statistiche raccolte dalle amministrazioni pubbliche per finalità proprie dell’ente: dell’Inps, del registro automobilistico, o derivanti da obblighi di legge. </a:t>
            </a:r>
            <a:endParaRPr lang="it-IT"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600" u="sng" dirty="0" smtClean="0">
                <a:latin typeface="Times New Roman" panose="02020603050405020304" pitchFamily="18" charset="0"/>
                <a:ea typeface="Times New Roman" panose="02020603050405020304" pitchFamily="18" charset="0"/>
                <a:cs typeface="Times New Roman" panose="02020603050405020304" pitchFamily="18" charset="0"/>
              </a:rPr>
              <a:t>Esempio</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decessi, matrimoni, trasferimenti di residenza, denunce di reati, dati sulle strutture sanitarie, produzione scolastica. Queste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raccolte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sono</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indirette,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non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fatte direttamente con finalità statistiche, ma l’informazione statistica è rilevata indirettamente da questi archivi amministrativi. </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770686" y="4780729"/>
            <a:ext cx="10066713" cy="1094467"/>
          </a:xfrm>
          <a:prstGeom prst="rect">
            <a:avLst/>
          </a:prstGeom>
        </p:spPr>
        <p:txBody>
          <a:bodyPr wrap="square">
            <a:spAutoFit/>
          </a:bodyPr>
          <a:lstStyle/>
          <a:p>
            <a:pPr>
              <a:lnSpc>
                <a:spcPct val="107000"/>
              </a:lnSpc>
              <a:spcBef>
                <a:spcPts val="600"/>
              </a:spcBef>
              <a:spcAft>
                <a:spcPts val="0"/>
              </a:spcAft>
            </a:pPr>
            <a:r>
              <a:rPr lang="it-IT" sz="1600" b="1" dirty="0">
                <a:latin typeface="Times New Roman" panose="02020603050405020304" pitchFamily="18" charset="0"/>
                <a:ea typeface="Verdana" panose="020B0604030504040204" pitchFamily="34" charset="0"/>
                <a:cs typeface="Times New Roman" panose="02020603050405020304" pitchFamily="18" charset="0"/>
              </a:rPr>
              <a:t>Caratteristiche del dato amministrativo:</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it-IT" sz="1600" dirty="0">
                <a:latin typeface="Times New Roman" panose="02020603050405020304" pitchFamily="18" charset="0"/>
                <a:ea typeface="Verdana" panose="020B0604030504040204" pitchFamily="34" charset="0"/>
                <a:cs typeface="Times New Roman" panose="02020603050405020304" pitchFamily="18" charset="0"/>
              </a:rPr>
              <a:t>è generato dalla normale attività amministrativa;</a:t>
            </a:r>
            <a:endParaRPr lang="en-GB" sz="1600" dirty="0">
              <a:latin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it-IT" sz="1600" dirty="0">
                <a:latin typeface="Times New Roman" panose="02020603050405020304" pitchFamily="18" charset="0"/>
                <a:ea typeface="Verdana" panose="020B0604030504040204" pitchFamily="34" charset="0"/>
                <a:cs typeface="Times New Roman" panose="02020603050405020304" pitchFamily="18" charset="0"/>
              </a:rPr>
              <a:t>nasce dalla registrazione di uno stato di fatto (ricovero ospedaliero, cambio di residenza, </a:t>
            </a:r>
            <a:r>
              <a:rPr lang="it-IT" sz="1600" dirty="0" smtClean="0">
                <a:latin typeface="Times New Roman" panose="02020603050405020304" pitchFamily="18" charset="0"/>
                <a:ea typeface="Verdana" panose="020B0604030504040204" pitchFamily="34" charset="0"/>
                <a:cs typeface="Times New Roman" panose="02020603050405020304" pitchFamily="18" charset="0"/>
              </a:rPr>
              <a:t>nascita di un’</a:t>
            </a:r>
            <a:r>
              <a:rPr lang="it-IT" sz="1600" dirty="0" err="1" smtClean="0">
                <a:latin typeface="Times New Roman" panose="02020603050405020304" pitchFamily="18" charset="0"/>
                <a:ea typeface="Verdana" panose="020B0604030504040204" pitchFamily="34" charset="0"/>
                <a:cs typeface="Times New Roman" panose="02020603050405020304" pitchFamily="18" charset="0"/>
              </a:rPr>
              <a:t>impresa,etc</a:t>
            </a:r>
            <a:r>
              <a:rPr lang="it-IT" sz="1600" dirty="0">
                <a:latin typeface="Times New Roman" panose="02020603050405020304" pitchFamily="18" charset="0"/>
                <a:ea typeface="Verdana" panose="020B0604030504040204" pitchFamily="34"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it-IT" sz="1600" dirty="0">
                <a:latin typeface="Times New Roman" panose="02020603050405020304" pitchFamily="18" charset="0"/>
                <a:ea typeface="Verdana" panose="020B0604030504040204" pitchFamily="34" charset="0"/>
                <a:cs typeface="Times New Roman" panose="02020603050405020304" pitchFamily="18" charset="0"/>
              </a:rPr>
              <a:t>è esaustivo</a:t>
            </a:r>
            <a:r>
              <a:rPr lang="it-IT" sz="1600" dirty="0" smtClean="0">
                <a:latin typeface="Times New Roman" panose="02020603050405020304" pitchFamily="18" charset="0"/>
                <a:ea typeface="Verdana" panose="020B0604030504040204" pitchFamily="34" charset="0"/>
                <a:cs typeface="Times New Roman" panose="02020603050405020304" pitchFamily="18" charset="0"/>
              </a:rPr>
              <a:t>.</a:t>
            </a:r>
            <a:r>
              <a:rPr lang="it-IT"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770686" y="1096389"/>
            <a:ext cx="3736920"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Diverse sono le fonti amministrative</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5288803" y="938525"/>
            <a:ext cx="6145650" cy="685059"/>
          </a:xfrm>
          <a:prstGeom prst="rect">
            <a:avLst/>
          </a:prstGeom>
          <a:noFill/>
          <a:ln w="12700">
            <a:solidFill>
              <a:srgbClr val="D60000"/>
            </a:solidFill>
          </a:ln>
        </p:spPr>
        <p:txBody>
          <a:bodyPr wrap="square">
            <a:spAutoFit/>
          </a:bodyPr>
          <a:lstStyle/>
          <a:p>
            <a:pPr algn="just">
              <a:lnSpc>
                <a:spcPct val="107000"/>
              </a:lnSpc>
              <a:spcAft>
                <a:spcPts val="75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Fonti di dati, d’informazioni, che scaturiscono da un processo di elaborazione, di attività, di un ente</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770685" y="3294804"/>
            <a:ext cx="10528531" cy="1323439"/>
          </a:xfrm>
          <a:prstGeom prst="rect">
            <a:avLst/>
          </a:prstGeom>
        </p:spPr>
        <p:txBody>
          <a:bodyPr wrap="square">
            <a:spAutoFit/>
          </a:bodyPr>
          <a:lstStyle/>
          <a:p>
            <a:pPr algn="just"/>
            <a:r>
              <a:rPr lang="it-IT" sz="1600" dirty="0">
                <a:latin typeface="Times New Roman" panose="02020603050405020304" pitchFamily="18" charset="0"/>
                <a:ea typeface="Times New Roman" panose="02020603050405020304" pitchFamily="18" charset="0"/>
                <a:cs typeface="Times New Roman" panose="02020603050405020304" pitchFamily="18" charset="0"/>
              </a:rPr>
              <a:t>I dati dell’Inps, </a:t>
            </a:r>
            <a:r>
              <a:rPr lang="it-IT" sz="1600" dirty="0" err="1">
                <a:latin typeface="Times New Roman" panose="02020603050405020304" pitchFamily="18" charset="0"/>
                <a:ea typeface="Times New Roman" panose="02020603050405020304" pitchFamily="18" charset="0"/>
                <a:cs typeface="Times New Roman" panose="02020603050405020304" pitchFamily="18" charset="0"/>
              </a:rPr>
              <a:t>Inail</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i dati dell’ACI, del registro automobilistico, dell’anagrafe sono tutti dati che hanno origine amministrativa. Questi enti non hanno come scopo prioritario quello della produzione statistica, ma hanno come finalità altri scopi rispetto a quello di pura produzione statistica. Tuttavia, raccolgono tutta una serie di dati che possono essere utili e importanti per successive lavorazioni. Un esempio classico di fonte amministrativa è </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anagrafe</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 il </a:t>
            </a:r>
            <a:r>
              <a:rPr 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PRA</a:t>
            </a:r>
            <a:r>
              <a:rPr lang="it-IT"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il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registro delle imprese</a:t>
            </a:r>
            <a:endParaRPr lang="en-GB" sz="1600" b="1" dirty="0"/>
          </a:p>
        </p:txBody>
      </p:sp>
      <p:pic>
        <p:nvPicPr>
          <p:cNvPr id="11" name="Immagine 10"/>
          <p:cNvPicPr>
            <a:picLocks noChangeAspect="1"/>
          </p:cNvPicPr>
          <p:nvPr/>
        </p:nvPicPr>
        <p:blipFill>
          <a:blip r:embed="rId2"/>
          <a:stretch>
            <a:fillRect/>
          </a:stretch>
        </p:blipFill>
        <p:spPr>
          <a:xfrm>
            <a:off x="9994013" y="4618546"/>
            <a:ext cx="1440440" cy="663420"/>
          </a:xfrm>
          <a:prstGeom prst="rect">
            <a:avLst/>
          </a:prstGeom>
        </p:spPr>
      </p:pic>
      <p:pic>
        <p:nvPicPr>
          <p:cNvPr id="12" name="Immagine 11"/>
          <p:cNvPicPr>
            <a:picLocks noChangeAspect="1"/>
          </p:cNvPicPr>
          <p:nvPr/>
        </p:nvPicPr>
        <p:blipFill>
          <a:blip r:embed="rId3"/>
          <a:stretch>
            <a:fillRect/>
          </a:stretch>
        </p:blipFill>
        <p:spPr>
          <a:xfrm>
            <a:off x="5862897" y="4688356"/>
            <a:ext cx="919663" cy="526716"/>
          </a:xfrm>
          <a:prstGeom prst="rect">
            <a:avLst/>
          </a:prstGeom>
        </p:spPr>
      </p:pic>
    </p:spTree>
    <p:extLst>
      <p:ext uri="{BB962C8B-B14F-4D97-AF65-F5344CB8AC3E}">
        <p14:creationId xmlns:p14="http://schemas.microsoft.com/office/powerpoint/2010/main" val="37178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06407" y="1656603"/>
            <a:ext cx="3804247" cy="369332"/>
          </a:xfrm>
          <a:prstGeom prst="rect">
            <a:avLst/>
          </a:prstGeom>
        </p:spPr>
        <p:txBody>
          <a:bodyPr wrap="none">
            <a:spAutoFit/>
          </a:bodyPr>
          <a:lstStyle/>
          <a:p>
            <a:pPr>
              <a:defRPr/>
            </a:pPr>
            <a:r>
              <a:rPr lang="it-IT" altLang="it-IT" b="1" dirty="0">
                <a:solidFill>
                  <a:srgbClr val="C00000"/>
                </a:solidFill>
                <a:effectLst>
                  <a:outerShdw blurRad="38100" dist="38100" dir="2700000" algn="tl">
                    <a:srgbClr val="C0C0C0"/>
                  </a:outerShdw>
                </a:effectLst>
                <a:latin typeface="Verdana" pitchFamily="34" charset="0"/>
                <a:ea typeface="ＭＳ Ｐゴシック" pitchFamily="34" charset="-128"/>
              </a:rPr>
              <a:t>LE </a:t>
            </a:r>
            <a:r>
              <a:rPr lang="it-IT" altLang="it-IT" b="1" dirty="0" smtClean="0">
                <a:solidFill>
                  <a:srgbClr val="C00000"/>
                </a:solidFill>
                <a:effectLst>
                  <a:outerShdw blurRad="38100" dist="38100" dir="2700000" algn="tl">
                    <a:srgbClr val="C0C0C0"/>
                  </a:outerShdw>
                </a:effectLst>
                <a:latin typeface="Verdana" pitchFamily="34" charset="0"/>
                <a:ea typeface="ＭＳ Ｐゴシック" pitchFamily="34" charset="-128"/>
              </a:rPr>
              <a:t>INDAGINI </a:t>
            </a:r>
            <a:r>
              <a:rPr lang="it-IT" altLang="it-IT" b="1" dirty="0">
                <a:solidFill>
                  <a:srgbClr val="C00000"/>
                </a:solidFill>
                <a:effectLst>
                  <a:outerShdw blurRad="38100" dist="38100" dir="2700000" algn="tl">
                    <a:srgbClr val="C0C0C0"/>
                  </a:outerShdw>
                </a:effectLst>
                <a:latin typeface="Verdana" pitchFamily="34" charset="0"/>
                <a:ea typeface="ＭＳ Ｐゴシック" pitchFamily="34" charset="-128"/>
              </a:rPr>
              <a:t>STATISTICHE </a:t>
            </a:r>
          </a:p>
        </p:txBody>
      </p:sp>
      <p:sp>
        <p:nvSpPr>
          <p:cNvPr id="3" name="Segnaposto piè di pagina 2"/>
          <p:cNvSpPr>
            <a:spLocks noGrp="1"/>
          </p:cNvSpPr>
          <p:nvPr>
            <p:ph type="ftr" sz="quarter" idx="11"/>
          </p:nvPr>
        </p:nvSpPr>
        <p:spPr/>
        <p:txBody>
          <a:bodyPr/>
          <a:lstStyle/>
          <a:p>
            <a:r>
              <a:rPr lang="it-IT" smtClean="0"/>
              <a:t>L. Bani - Elementi di statistica economica - LEZIONE 1</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29</a:t>
            </a:fld>
            <a:endParaRPr lang="it-IT"/>
          </a:p>
        </p:txBody>
      </p:sp>
    </p:spTree>
    <p:extLst>
      <p:ext uri="{BB962C8B-B14F-4D97-AF65-F5344CB8AC3E}">
        <p14:creationId xmlns:p14="http://schemas.microsoft.com/office/powerpoint/2010/main" val="124765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1390745"/>
            <a:ext cx="10440785" cy="4770537"/>
          </a:xfrm>
          <a:prstGeom prst="rect">
            <a:avLst/>
          </a:prstGeom>
        </p:spPr>
        <p:txBody>
          <a:bodyPr wrap="square">
            <a:spAutoFit/>
          </a:bodyPr>
          <a:lstStyle/>
          <a:p>
            <a:pPr>
              <a:spcAft>
                <a:spcPts val="0"/>
              </a:spcAft>
            </a:pP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Il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contributo della statistica alla conoscenza dei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fenomeni; la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statistica in Italia – L’Istat </a:t>
            </a:r>
          </a:p>
          <a:p>
            <a:pPr>
              <a:spcAft>
                <a:spcPts val="0"/>
              </a:spcAft>
            </a:pPr>
            <a:endPar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Le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principali fonti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statistiche; cenni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sulle fonti ufficiali dei dati: il Sistema Statistico Nazionale e il Programma Statistico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Nazionale; le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dinamiche di sviluppo dell’informazione statistica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online; principali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banche dati online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internazionali; le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banche dati online nazionali;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statistici e dati amministrativi </a:t>
            </a:r>
          </a:p>
          <a:p>
            <a:pPr>
              <a:spcAft>
                <a:spcPts val="0"/>
              </a:spcAft>
            </a:pPr>
            <a:endPar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rapporti statistici e lorio classificazione;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variazioni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assolute e relative;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numeri indici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(numeri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indici semplici 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cenni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sui numeri indici complessi);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sistema degli indici dei prezzi elaborati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dall’Istat; indici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dei prezzi al consumo </a:t>
            </a:r>
          </a:p>
          <a:p>
            <a:endPar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La contabilità nazionale e gli aggregati </a:t>
            </a:r>
            <a:r>
              <a:rPr lang="it-IT" sz="1600" dirty="0" smtClean="0">
                <a:latin typeface="Times New Roman" panose="02020603050405020304" pitchFamily="18" charset="0"/>
                <a:cs typeface="Times New Roman" panose="02020603050405020304" pitchFamily="18" charset="0"/>
              </a:rPr>
              <a:t>economici: c</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oncetti</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definizioni e classificazioni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fondamentali; definizione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 operatori residenti nel territorio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economico; il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sistema economico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gli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operatori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economici; gli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aggregati economici e classificazione delle operazioni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economiche; la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struttura dei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conti; valutazioni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prezzi correnti e a prezzi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costanti; analisi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input-output: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un’introduzione; cenni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sul Conto delle Amministrazioni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pubbliche e il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debito pubblico </a:t>
            </a:r>
          </a:p>
          <a:p>
            <a:endPar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it-IT" sz="1600" dirty="0" smtClean="0">
                <a:latin typeface="Times New Roman" panose="02020603050405020304" pitchFamily="18" charset="0"/>
                <a:cs typeface="Times New Roman" panose="02020603050405020304" pitchFamily="18" charset="0"/>
              </a:rPr>
              <a:t>Analisi </a:t>
            </a:r>
            <a:r>
              <a:rPr lang="it-IT" sz="1600" dirty="0">
                <a:latin typeface="Times New Roman" panose="02020603050405020304" pitchFamily="18" charset="0"/>
                <a:cs typeface="Times New Roman" panose="02020603050405020304" pitchFamily="18" charset="0"/>
              </a:rPr>
              <a:t>del mercato del </a:t>
            </a:r>
            <a:r>
              <a:rPr lang="it-IT" sz="1600" dirty="0" smtClean="0">
                <a:latin typeface="Times New Roman" panose="02020603050405020304" pitchFamily="18" charset="0"/>
                <a:cs typeface="Times New Roman" panose="02020603050405020304" pitchFamily="18" charset="0"/>
              </a:rPr>
              <a:t>lavoro: f</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onti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delle forze di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lavoro; indici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sintetici di occupazione e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disoccupazione; l’interpretazione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economica della disoccupazione </a:t>
            </a:r>
          </a:p>
          <a:p>
            <a:endPar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a:t>
            </a:r>
            <a:r>
              <a:rPr lang="it-IT" sz="1600" dirty="0" smtClean="0">
                <a:latin typeface="Times New Roman" panose="02020603050405020304" pitchFamily="18" charset="0"/>
                <a:cs typeface="Times New Roman" panose="02020603050405020304" pitchFamily="18" charset="0"/>
              </a:rPr>
              <a:t>Elementi </a:t>
            </a:r>
            <a:r>
              <a:rPr lang="it-IT" sz="1600" dirty="0">
                <a:latin typeface="Times New Roman" panose="02020603050405020304" pitchFamily="18" charset="0"/>
                <a:cs typeface="Times New Roman" panose="02020603050405020304" pitchFamily="18" charset="0"/>
              </a:rPr>
              <a:t>di statistica </a:t>
            </a:r>
            <a:r>
              <a:rPr lang="it-IT" sz="1600" dirty="0" smtClean="0">
                <a:latin typeface="Times New Roman" panose="02020603050405020304" pitchFamily="18" charset="0"/>
                <a:cs typeface="Times New Roman" panose="02020603050405020304" pitchFamily="18" charset="0"/>
              </a:rPr>
              <a:t>descrittiva: d</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efinizione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variabile, distribuzioni </a:t>
            </a:r>
            <a:r>
              <a:rPr lang="it-IT"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 </a:t>
            </a:r>
            <a:r>
              <a:rPr lang="it-IT"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frequenza, rappresentazioni grafiche ed e</a:t>
            </a:r>
            <a:r>
              <a:rPr lang="it-IT" sz="1600" dirty="0" smtClean="0">
                <a:latin typeface="Times New Roman" panose="02020603050405020304" pitchFamily="18" charset="0"/>
                <a:ea typeface="Calibri" panose="020F0502020204030204" pitchFamily="34" charset="0"/>
                <a:cs typeface="Times New Roman" panose="02020603050405020304" pitchFamily="18" charset="0"/>
              </a:rPr>
              <a:t>rrore </a:t>
            </a:r>
            <a:r>
              <a:rPr lang="it-IT" sz="1600" dirty="0">
                <a:latin typeface="Times New Roman" panose="02020603050405020304" pitchFamily="18" charset="0"/>
                <a:ea typeface="Calibri" panose="020F0502020204030204" pitchFamily="34" charset="0"/>
                <a:cs typeface="Times New Roman" panose="02020603050405020304" pitchFamily="18" charset="0"/>
              </a:rPr>
              <a:t>statistico</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asellaDiTesto 6"/>
          <p:cNvSpPr txBox="1"/>
          <p:nvPr/>
        </p:nvSpPr>
        <p:spPr>
          <a:xfrm>
            <a:off x="1024239" y="931025"/>
            <a:ext cx="2309287" cy="369332"/>
          </a:xfrm>
          <a:prstGeom prst="rect">
            <a:avLst/>
          </a:prstGeom>
          <a:noFill/>
        </p:spPr>
        <p:txBody>
          <a:bodyPr wrap="none" rtlCol="0">
            <a:spAutoFit/>
          </a:bodyPr>
          <a:lstStyle/>
          <a:p>
            <a:r>
              <a:rPr lang="it-IT" b="1" dirty="0" smtClean="0">
                <a:solidFill>
                  <a:srgbClr val="C00000"/>
                </a:solidFill>
                <a:latin typeface="Times New Roman" panose="02020603050405020304" pitchFamily="18" charset="0"/>
                <a:cs typeface="Times New Roman" panose="02020603050405020304" pitchFamily="18" charset="0"/>
              </a:rPr>
              <a:t>Programma del corso</a:t>
            </a:r>
            <a:endParaRPr lang="it-IT"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052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023210" y="756775"/>
            <a:ext cx="3707476" cy="614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400" dirty="0" err="1"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Cos’è</a:t>
            </a:r>
            <a:r>
              <a:rPr lang="en-GB" sz="2400" dirty="0"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 </a:t>
            </a:r>
            <a:r>
              <a:rPr lang="en-GB" sz="2400" dirty="0" err="1"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un'indagine</a:t>
            </a:r>
            <a:r>
              <a:rPr lang="en-GB" sz="2400" dirty="0"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 </a:t>
            </a:r>
            <a:r>
              <a:rPr lang="en-GB" sz="2400" dirty="0" err="1"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statistica</a:t>
            </a:r>
            <a:r>
              <a:rPr lang="en-GB" sz="2400" dirty="0"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a:t>
            </a:r>
          </a:p>
        </p:txBody>
      </p:sp>
      <p:sp>
        <p:nvSpPr>
          <p:cNvPr id="3" name="Rectangle 22"/>
          <p:cNvSpPr>
            <a:spLocks noChangeArrowheads="1"/>
          </p:cNvSpPr>
          <p:nvPr/>
        </p:nvSpPr>
        <p:spPr bwMode="auto">
          <a:xfrm>
            <a:off x="1023210" y="1610678"/>
            <a:ext cx="7353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95959"/>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9pPr>
          </a:lstStyle>
          <a:p>
            <a:pPr algn="just">
              <a:buNone/>
            </a:pPr>
            <a:r>
              <a:rPr lang="it-IT" sz="1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Un’indagine statistica è una raccolta di dati effettuata seguendo un processo produttivo complesso che ha come obiettivo la produzione di informazione statistica, cioè la produzione di descrizioni riassuntive di carattere quantitativo riguardanti un fenomeno collettivo. </a:t>
            </a:r>
          </a:p>
          <a:p>
            <a:pPr eaLnBrk="1" hangingPunct="1">
              <a:spcBef>
                <a:spcPct val="0"/>
              </a:spcBef>
              <a:buFontTx/>
              <a:buNone/>
            </a:pPr>
            <a:endParaRPr lang="it-IT" altLang="it-IT" sz="1800" dirty="0">
              <a:solidFill>
                <a:schemeClr val="tx1"/>
              </a:solidFill>
              <a:latin typeface="Times New Roman" panose="02020603050405020304" pitchFamily="18" charset="0"/>
              <a:cs typeface="Times New Roman" panose="02020603050405020304" pitchFamily="18" charset="0"/>
            </a:endParaRPr>
          </a:p>
        </p:txBody>
      </p:sp>
      <p:pic>
        <p:nvPicPr>
          <p:cNvPr id="5" name="Picture 28" descr="MMj036519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91834" y="2601306"/>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contenuto 13"/>
          <p:cNvSpPr txBox="1">
            <a:spLocks/>
          </p:cNvSpPr>
          <p:nvPr/>
        </p:nvSpPr>
        <p:spPr>
          <a:xfrm>
            <a:off x="1023210" y="3327547"/>
            <a:ext cx="6466558" cy="737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dirty="0" smtClean="0">
                <a:latin typeface="Times New Roman" panose="02020603050405020304" pitchFamily="18" charset="0"/>
                <a:ea typeface="Verdana" panose="020B0604030504040204" pitchFamily="34" charset="0"/>
                <a:cs typeface="Times New Roman" panose="02020603050405020304" pitchFamily="18" charset="0"/>
              </a:rPr>
              <a:t>L’oggetto dell’osservazione di ogni fenomeno individuale che costituisce il fenomeno collettivo è detto unità statistica.</a:t>
            </a:r>
          </a:p>
        </p:txBody>
      </p:sp>
      <p:sp>
        <p:nvSpPr>
          <p:cNvPr id="7" name="Segnaposto piè di pagina 6"/>
          <p:cNvSpPr>
            <a:spLocks noGrp="1"/>
          </p:cNvSpPr>
          <p:nvPr>
            <p:ph type="ftr" sz="quarter" idx="11"/>
          </p:nvPr>
        </p:nvSpPr>
        <p:spPr/>
        <p:txBody>
          <a:bodyPr/>
          <a:lstStyle/>
          <a:p>
            <a:r>
              <a:rPr lang="it-IT" smtClean="0"/>
              <a:t>L. Bani - Elementi di statistica economica - LEZIONE 1</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t>30</a:t>
            </a:fld>
            <a:endParaRPr lang="it-IT"/>
          </a:p>
        </p:txBody>
      </p:sp>
    </p:spTree>
    <p:extLst>
      <p:ext uri="{BB962C8B-B14F-4D97-AF65-F5344CB8AC3E}">
        <p14:creationId xmlns:p14="http://schemas.microsoft.com/office/powerpoint/2010/main" val="4994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205345" y="690276"/>
            <a:ext cx="5818909" cy="4153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dirty="0" smtClean="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Definizione degli obiettivi di un'indagine</a:t>
            </a:r>
          </a:p>
        </p:txBody>
      </p:sp>
      <p:sp>
        <p:nvSpPr>
          <p:cNvPr id="3" name="Text Box 9"/>
          <p:cNvSpPr txBox="1">
            <a:spLocks noChangeArrowheads="1"/>
          </p:cNvSpPr>
          <p:nvPr/>
        </p:nvSpPr>
        <p:spPr bwMode="auto">
          <a:xfrm>
            <a:off x="1080658" y="4652576"/>
            <a:ext cx="4587875" cy="62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595959"/>
                </a:solidFill>
                <a:latin typeface="Verdana" panose="020B0604030504040204" pitchFamily="34" charset="0"/>
                <a:ea typeface="ＭＳ Ｐゴシック"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ＭＳ Ｐゴシック"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ＭＳ Ｐゴシック"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ＭＳ Ｐゴシック"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ＭＳ Ｐゴシック" panose="020B0600070205080204" pitchFamily="34" charset="-128"/>
              </a:defRPr>
            </a:lvl9pPr>
          </a:lstStyle>
          <a:p>
            <a:pPr marL="285750" indent="-285750" algn="just" eaLnBrk="1" hangingPunct="1">
              <a:spcBef>
                <a:spcPts val="1800"/>
              </a:spcBef>
              <a:buSzPct val="150000"/>
              <a:buFont typeface="Wingdings" panose="05000000000000000000" pitchFamily="2" charset="2"/>
              <a:buChar char="ü"/>
            </a:pPr>
            <a:r>
              <a:rPr lang="it-IT" altLang="it-IT" sz="1800" dirty="0" smtClean="0">
                <a:solidFill>
                  <a:schemeClr val="tx1"/>
                </a:solidFill>
                <a:latin typeface="Times New Roman" panose="02020603050405020304" pitchFamily="18" charset="0"/>
                <a:cs typeface="Times New Roman" panose="02020603050405020304" pitchFamily="18" charset="0"/>
              </a:rPr>
              <a:t>circoscrivere </a:t>
            </a:r>
            <a:r>
              <a:rPr lang="it-IT" altLang="it-IT" sz="1800" dirty="0">
                <a:solidFill>
                  <a:schemeClr val="tx1"/>
                </a:solidFill>
                <a:latin typeface="Times New Roman" panose="02020603050405020304" pitchFamily="18" charset="0"/>
                <a:cs typeface="Times New Roman" panose="02020603050405020304" pitchFamily="18" charset="0"/>
              </a:rPr>
              <a:t>con esattezza il territorio e il periodo di riferimento dell’indagine.</a:t>
            </a:r>
          </a:p>
        </p:txBody>
      </p:sp>
      <p:pic>
        <p:nvPicPr>
          <p:cNvPr id="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469" y="553059"/>
            <a:ext cx="1919576" cy="13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piè di pagina 4"/>
          <p:cNvSpPr>
            <a:spLocks noGrp="1"/>
          </p:cNvSpPr>
          <p:nvPr>
            <p:ph type="ftr" sz="quarter" idx="11"/>
          </p:nvPr>
        </p:nvSpPr>
        <p:spPr/>
        <p:txBody>
          <a:bodyPr/>
          <a:lstStyle/>
          <a:p>
            <a:r>
              <a:rPr lang="it-IT" smtClean="0"/>
              <a:t>L. Bani - Elementi di statistica economica - LEZIONE 1</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31</a:t>
            </a:fld>
            <a:endParaRPr lang="it-IT"/>
          </a:p>
        </p:txBody>
      </p:sp>
      <p:sp>
        <p:nvSpPr>
          <p:cNvPr id="7" name="Rettangolo 6"/>
          <p:cNvSpPr/>
          <p:nvPr/>
        </p:nvSpPr>
        <p:spPr>
          <a:xfrm>
            <a:off x="7024254" y="2423390"/>
            <a:ext cx="4894527" cy="3626955"/>
          </a:xfrm>
          <a:prstGeom prst="rect">
            <a:avLst/>
          </a:prstGeom>
          <a:ln>
            <a:solidFill>
              <a:schemeClr val="tx1"/>
            </a:solidFill>
          </a:ln>
        </p:spPr>
        <p:txBody>
          <a:bodyPr wrap="square">
            <a:spAutoFit/>
          </a:bodyPr>
          <a:lstStyle/>
          <a:p>
            <a:pPr lvl="0" algn="just">
              <a:lnSpc>
                <a:spcPct val="107000"/>
              </a:lnSpc>
              <a:spcAft>
                <a:spcPts val="0"/>
              </a:spcAft>
              <a:buSzPts val="1000"/>
              <a:tabLst>
                <a:tab pos="457200" algn="l"/>
              </a:tabLst>
            </a:pP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Abitazione </a:t>
            </a:r>
            <a:r>
              <a:rPr lang="it-IT" sz="1400" dirty="0">
                <a:latin typeface="Times New Roman" panose="02020603050405020304" pitchFamily="18" charset="0"/>
                <a:ea typeface="Times New Roman" panose="02020603050405020304" pitchFamily="18" charset="0"/>
                <a:cs typeface="Times New Roman" panose="02020603050405020304" pitchFamily="18" charset="0"/>
              </a:rPr>
              <a:t>Locale (o insieme di locali) destinato stabilmente ad uso abitativo; separato (cioè circondato da pareti e coperto da un tetto); indipendente (cioè dotato di almeno un accesso indipendente dall’esterno o da spazi di disimpegno comune – strada, cortile, scale, pianerottoli, ballatoi, terrazze, eccetera – ovvero un accesso che non comporti il passaggio attraverso altre abitazioni); inserito in un edificio (o che costituisca esso stesso un edificio).</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0"/>
              </a:spcAft>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buSzPts val="1000"/>
              <a:tabLst>
                <a:tab pos="457200" algn="l"/>
              </a:tabLst>
            </a:pP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Abitazione (rilevazione dei permessi di costruire) </a:t>
            </a:r>
            <a:r>
              <a:rPr lang="it-IT" sz="1400" dirty="0">
                <a:latin typeface="Times New Roman" panose="02020603050405020304" pitchFamily="18" charset="0"/>
                <a:ea typeface="Times New Roman" panose="02020603050405020304" pitchFamily="18" charset="0"/>
                <a:cs typeface="Times New Roman" panose="02020603050405020304" pitchFamily="18" charset="0"/>
              </a:rPr>
              <a:t>Uno o più vani utili, destinati all’abitare, con un ingresso indipendente su strada, pianerottolo, cortile, terrazzo, ballatoio e simili.</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600"/>
              </a:spcBef>
              <a:spcAft>
                <a:spcPts val="0"/>
              </a:spcAft>
              <a:buSzPts val="1000"/>
              <a:tabLst>
                <a:tab pos="457200" algn="l"/>
              </a:tabLst>
            </a:pP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Abitazione occupata da residenti </a:t>
            </a:r>
            <a:r>
              <a:rPr lang="it-IT" sz="1400" dirty="0">
                <a:latin typeface="Times New Roman" panose="02020603050405020304" pitchFamily="18" charset="0"/>
                <a:ea typeface="Times New Roman" panose="02020603050405020304" pitchFamily="18" charset="0"/>
                <a:cs typeface="Times New Roman" panose="02020603050405020304" pitchFamily="18" charset="0"/>
              </a:rPr>
              <a:t>Abitazione occupata da persone che hanno dimora abituale nella stessa, anche se assenti alla data del censimento.</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1080658" y="2100224"/>
            <a:ext cx="4599710" cy="646331"/>
          </a:xfrm>
          <a:prstGeom prst="rect">
            <a:avLst/>
          </a:prstGeom>
        </p:spPr>
        <p:txBody>
          <a:bodyPr wrap="square">
            <a:spAutoFit/>
          </a:bodyPr>
          <a:lstStyle/>
          <a:p>
            <a:pPr marL="285750" indent="-285750" algn="just">
              <a:spcBef>
                <a:spcPts val="1800"/>
              </a:spcBef>
              <a:buSzPct val="150000"/>
              <a:buFont typeface="Wingdings" panose="05000000000000000000" pitchFamily="2" charset="2"/>
              <a:buChar char="ü"/>
            </a:pPr>
            <a:r>
              <a:rPr lang="it-IT" altLang="it-IT" dirty="0">
                <a:latin typeface="Times New Roman" panose="02020603050405020304" pitchFamily="18" charset="0"/>
                <a:cs typeface="Times New Roman" panose="02020603050405020304" pitchFamily="18" charset="0"/>
              </a:rPr>
              <a:t>individuare con precisione le informazioni da ricercare sul fenomeno d’interesse; </a:t>
            </a:r>
          </a:p>
        </p:txBody>
      </p:sp>
      <p:sp>
        <p:nvSpPr>
          <p:cNvPr id="9" name="Rettangolo 8"/>
          <p:cNvSpPr/>
          <p:nvPr/>
        </p:nvSpPr>
        <p:spPr>
          <a:xfrm>
            <a:off x="1080658" y="1412273"/>
            <a:ext cx="5275803" cy="369332"/>
          </a:xfrm>
          <a:prstGeom prst="rect">
            <a:avLst/>
          </a:prstGeom>
        </p:spPr>
        <p:txBody>
          <a:bodyPr wrap="none">
            <a:spAutoFit/>
          </a:bodyPr>
          <a:lstStyle/>
          <a:p>
            <a:pPr algn="just">
              <a:spcBef>
                <a:spcPts val="1800"/>
              </a:spcBef>
            </a:pPr>
            <a:r>
              <a:rPr lang="it-IT" altLang="it-IT" dirty="0">
                <a:latin typeface="Times New Roman" panose="02020603050405020304" pitchFamily="18" charset="0"/>
                <a:cs typeface="Times New Roman" panose="02020603050405020304" pitchFamily="18" charset="0"/>
              </a:rPr>
              <a:t>Gli </a:t>
            </a:r>
            <a:r>
              <a:rPr lang="it-IT" altLang="it-IT" b="1" dirty="0">
                <a:latin typeface="Times New Roman" panose="02020603050405020304" pitchFamily="18" charset="0"/>
                <a:cs typeface="Times New Roman" panose="02020603050405020304" pitchFamily="18" charset="0"/>
              </a:rPr>
              <a:t>obiettivi</a:t>
            </a:r>
            <a:r>
              <a:rPr lang="it-IT" altLang="it-IT" dirty="0">
                <a:latin typeface="Times New Roman" panose="02020603050405020304" pitchFamily="18" charset="0"/>
                <a:cs typeface="Times New Roman" panose="02020603050405020304" pitchFamily="18" charset="0"/>
              </a:rPr>
              <a:t> devono essere particolareggiati, al fine di:</a:t>
            </a:r>
          </a:p>
        </p:txBody>
      </p:sp>
      <p:sp>
        <p:nvSpPr>
          <p:cNvPr id="10" name="Rettangolo 9"/>
          <p:cNvSpPr/>
          <p:nvPr/>
        </p:nvSpPr>
        <p:spPr>
          <a:xfrm>
            <a:off x="1016000" y="3237900"/>
            <a:ext cx="4941456" cy="923330"/>
          </a:xfrm>
          <a:prstGeom prst="rect">
            <a:avLst/>
          </a:prstGeom>
        </p:spPr>
        <p:txBody>
          <a:bodyPr wrap="square">
            <a:spAutoFit/>
          </a:bodyPr>
          <a:lstStyle/>
          <a:p>
            <a:pPr marL="285750" indent="-285750" algn="just">
              <a:spcBef>
                <a:spcPts val="1800"/>
              </a:spcBef>
              <a:buSzPct val="150000"/>
              <a:buFont typeface="Wingdings" panose="05000000000000000000" pitchFamily="2" charset="2"/>
              <a:buChar char="ü"/>
            </a:pPr>
            <a:r>
              <a:rPr lang="it-IT" altLang="it-IT" dirty="0">
                <a:latin typeface="Times New Roman" panose="02020603050405020304" pitchFamily="18" charset="0"/>
                <a:cs typeface="Times New Roman" panose="02020603050405020304" pitchFamily="18" charset="0"/>
              </a:rPr>
              <a:t>stabilire le definizioni di popolazione obiettivo, dell’unità statistica e di tutte le relative classificazioni per evitare equivoci definitori;</a:t>
            </a:r>
          </a:p>
        </p:txBody>
      </p:sp>
    </p:spTree>
    <p:extLst>
      <p:ext uri="{BB962C8B-B14F-4D97-AF65-F5344CB8AC3E}">
        <p14:creationId xmlns:p14="http://schemas.microsoft.com/office/powerpoint/2010/main" val="10740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4"/>
          <p:cNvSpPr txBox="1">
            <a:spLocks/>
          </p:cNvSpPr>
          <p:nvPr/>
        </p:nvSpPr>
        <p:spPr>
          <a:xfrm>
            <a:off x="1147958" y="922718"/>
            <a:ext cx="9874718" cy="1629290"/>
          </a:xfrm>
          <a:prstGeom prst="rect">
            <a:avLst/>
          </a:prstGeom>
        </p:spPr>
        <p:txBody>
          <a:bodyPr/>
          <a:lstStyle/>
          <a:p>
            <a:pPr algn="just" eaLnBrk="0" hangingPunct="0">
              <a:spcBef>
                <a:spcPct val="20000"/>
              </a:spcBef>
              <a:defRPr/>
            </a:pPr>
            <a:r>
              <a:rPr lang="it-IT" kern="0" dirty="0">
                <a:latin typeface="Times New Roman" panose="02020603050405020304" pitchFamily="18" charset="0"/>
                <a:ea typeface="MS PGothic" pitchFamily="34" charset="-128"/>
                <a:cs typeface="Times New Roman" panose="02020603050405020304" pitchFamily="18" charset="0"/>
              </a:rPr>
              <a:t>Il fenomeno collettivo viene studiato </a:t>
            </a:r>
            <a:r>
              <a:rPr lang="it-IT" kern="0" dirty="0" smtClean="0">
                <a:latin typeface="Times New Roman" panose="02020603050405020304" pitchFamily="18" charset="0"/>
                <a:ea typeface="MS PGothic" pitchFamily="34" charset="-128"/>
                <a:cs typeface="Times New Roman" panose="02020603050405020304" pitchFamily="18" charset="0"/>
              </a:rPr>
              <a:t>attraverso</a:t>
            </a:r>
            <a:r>
              <a:rPr lang="it-IT" kern="0" dirty="0">
                <a:latin typeface="Times New Roman" panose="02020603050405020304" pitchFamily="18" charset="0"/>
                <a:ea typeface="MS PGothic" pitchFamily="34" charset="-128"/>
                <a:cs typeface="Times New Roman" panose="02020603050405020304" pitchFamily="18" charset="0"/>
              </a:rPr>
              <a:t> </a:t>
            </a:r>
            <a:r>
              <a:rPr lang="it-IT" kern="0" dirty="0" smtClean="0">
                <a:latin typeface="Times New Roman" panose="02020603050405020304" pitchFamily="18" charset="0"/>
                <a:ea typeface="MS PGothic" pitchFamily="34" charset="-128"/>
                <a:cs typeface="Times New Roman" panose="02020603050405020304" pitchFamily="18" charset="0"/>
              </a:rPr>
              <a:t>l’osservazione </a:t>
            </a:r>
            <a:r>
              <a:rPr lang="it-IT" kern="0" dirty="0">
                <a:latin typeface="Times New Roman" panose="02020603050405020304" pitchFamily="18" charset="0"/>
                <a:ea typeface="MS PGothic" pitchFamily="34" charset="-128"/>
                <a:cs typeface="Times New Roman" panose="02020603050405020304" pitchFamily="18" charset="0"/>
              </a:rPr>
              <a:t>o la misurazione di una o </a:t>
            </a:r>
            <a:r>
              <a:rPr lang="it-IT" kern="0" dirty="0" smtClean="0">
                <a:latin typeface="Times New Roman" panose="02020603050405020304" pitchFamily="18" charset="0"/>
                <a:ea typeface="MS PGothic" pitchFamily="34" charset="-128"/>
                <a:cs typeface="Times New Roman" panose="02020603050405020304" pitchFamily="18" charset="0"/>
              </a:rPr>
              <a:t>più </a:t>
            </a:r>
            <a:r>
              <a:rPr lang="it-IT" b="1" kern="0" dirty="0" smtClean="0">
                <a:latin typeface="Times New Roman" panose="02020603050405020304" pitchFamily="18" charset="0"/>
                <a:ea typeface="MS PGothic" pitchFamily="34" charset="-128"/>
                <a:cs typeface="Times New Roman" panose="02020603050405020304" pitchFamily="18" charset="0"/>
              </a:rPr>
              <a:t>caratteristiche</a:t>
            </a:r>
            <a:r>
              <a:rPr lang="it-IT" kern="0" dirty="0" smtClean="0">
                <a:latin typeface="Times New Roman" panose="02020603050405020304" pitchFamily="18" charset="0"/>
                <a:ea typeface="MS PGothic" pitchFamily="34" charset="-128"/>
                <a:cs typeface="Times New Roman" panose="02020603050405020304" pitchFamily="18" charset="0"/>
              </a:rPr>
              <a:t> </a:t>
            </a:r>
            <a:r>
              <a:rPr lang="it-IT" kern="0" dirty="0">
                <a:latin typeface="Times New Roman" panose="02020603050405020304" pitchFamily="18" charset="0"/>
                <a:ea typeface="MS PGothic" pitchFamily="34" charset="-128"/>
                <a:cs typeface="Times New Roman" panose="02020603050405020304" pitchFamily="18" charset="0"/>
              </a:rPr>
              <a:t>delle </a:t>
            </a:r>
            <a:r>
              <a:rPr lang="it-IT" kern="0" dirty="0" smtClean="0">
                <a:latin typeface="Times New Roman" panose="02020603050405020304" pitchFamily="18" charset="0"/>
                <a:ea typeface="MS PGothic" pitchFamily="34" charset="-128"/>
                <a:cs typeface="Times New Roman" panose="02020603050405020304" pitchFamily="18" charset="0"/>
              </a:rPr>
              <a:t>unità statistiche.</a:t>
            </a:r>
          </a:p>
          <a:p>
            <a:pPr algn="just" eaLnBrk="0" hangingPunct="0">
              <a:spcBef>
                <a:spcPct val="20000"/>
              </a:spcBef>
              <a:defRPr/>
            </a:pPr>
            <a:r>
              <a:rPr lang="it-IT" kern="0" dirty="0" smtClean="0">
                <a:latin typeface="Times New Roman" panose="02020603050405020304" pitchFamily="18" charset="0"/>
                <a:ea typeface="MS PGothic" pitchFamily="34" charset="-128"/>
                <a:cs typeface="Times New Roman" panose="02020603050405020304" pitchFamily="18" charset="0"/>
              </a:rPr>
              <a:t>I </a:t>
            </a:r>
            <a:r>
              <a:rPr lang="it-IT" kern="0" dirty="0">
                <a:latin typeface="Times New Roman" panose="02020603050405020304" pitchFamily="18" charset="0"/>
                <a:ea typeface="MS PGothic" pitchFamily="34" charset="-128"/>
                <a:cs typeface="Times New Roman" panose="02020603050405020304" pitchFamily="18" charset="0"/>
              </a:rPr>
              <a:t>mezzi utilizzati per raccogliere le informazioni possono essere molteplici: questionari, </a:t>
            </a:r>
            <a:r>
              <a:rPr lang="it-IT" b="0" kern="0" dirty="0" smtClean="0">
                <a:latin typeface="Times New Roman" panose="02020603050405020304" pitchFamily="18" charset="0"/>
                <a:ea typeface="MS PGothic" pitchFamily="34" charset="-128"/>
                <a:cs typeface="Times New Roman" panose="02020603050405020304" pitchFamily="18" charset="0"/>
              </a:rPr>
              <a:t>conteggi e osservazioni (ad es. numero di individui entrati in un </a:t>
            </a:r>
            <a:r>
              <a:rPr lang="it-IT" kern="0" dirty="0" smtClean="0">
                <a:latin typeface="Times New Roman" panose="02020603050405020304" pitchFamily="18" charset="0"/>
                <a:ea typeface="MS PGothic" pitchFamily="34" charset="-128"/>
                <a:cs typeface="Times New Roman" panose="02020603050405020304" pitchFamily="18" charset="0"/>
              </a:rPr>
              <a:t>negozio), </a:t>
            </a:r>
            <a:r>
              <a:rPr lang="it-IT" b="0" kern="0" dirty="0" smtClean="0">
                <a:latin typeface="Times New Roman" panose="02020603050405020304" pitchFamily="18" charset="0"/>
                <a:ea typeface="MS PGothic" pitchFamily="34" charset="-128"/>
                <a:cs typeface="Times New Roman" panose="02020603050405020304" pitchFamily="18" charset="0"/>
              </a:rPr>
              <a:t>ma possono anche essere presi da documentazione amministrativa (ad es. dati dei bilanci delle imprese)</a:t>
            </a:r>
          </a:p>
        </p:txBody>
      </p:sp>
      <p:pic>
        <p:nvPicPr>
          <p:cNvPr id="4" name="Immagine 1" descr="shutterstock_133551053.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80356" y="3694819"/>
            <a:ext cx="2022316" cy="1897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Segnaposto contenuto 24"/>
          <p:cNvSpPr txBox="1">
            <a:spLocks/>
          </p:cNvSpPr>
          <p:nvPr/>
        </p:nvSpPr>
        <p:spPr>
          <a:xfrm>
            <a:off x="4290685" y="3667205"/>
            <a:ext cx="7359267" cy="1712421"/>
          </a:xfrm>
          <a:prstGeom prst="rect">
            <a:avLst/>
          </a:prstGeom>
        </p:spPr>
        <p:txBody>
          <a:bodyPr/>
          <a:lstStyle/>
          <a:p>
            <a:pPr algn="just" eaLnBrk="0" hangingPunct="0">
              <a:spcBef>
                <a:spcPct val="20000"/>
              </a:spcBef>
              <a:defRPr/>
            </a:pPr>
            <a:r>
              <a:rPr lang="it-IT" sz="1400" kern="0" dirty="0">
                <a:latin typeface="Times New Roman" panose="02020603050405020304" pitchFamily="18" charset="0"/>
                <a:ea typeface="MS PGothic" pitchFamily="34" charset="-128"/>
                <a:cs typeface="Times New Roman" panose="02020603050405020304" pitchFamily="18" charset="0"/>
              </a:rPr>
              <a:t>Ogni </a:t>
            </a:r>
            <a:r>
              <a:rPr lang="it-IT" sz="1400" b="1" kern="0" dirty="0">
                <a:latin typeface="Times New Roman" panose="02020603050405020304" pitchFamily="18" charset="0"/>
                <a:ea typeface="MS PGothic" pitchFamily="34" charset="-128"/>
                <a:cs typeface="Times New Roman" panose="02020603050405020304" pitchFamily="18" charset="0"/>
              </a:rPr>
              <a:t>caratteristica</a:t>
            </a:r>
            <a:r>
              <a:rPr lang="it-IT" sz="1400" kern="0" dirty="0">
                <a:latin typeface="Times New Roman" panose="02020603050405020304" pitchFamily="18" charset="0"/>
                <a:ea typeface="MS PGothic" pitchFamily="34" charset="-128"/>
                <a:cs typeface="Times New Roman" panose="02020603050405020304" pitchFamily="18" charset="0"/>
              </a:rPr>
              <a:t> è detta carattere o variabile statistica </a:t>
            </a:r>
            <a:r>
              <a:rPr lang="it-IT" sz="1400" kern="0" dirty="0" smtClean="0">
                <a:latin typeface="Times New Roman" panose="02020603050405020304" pitchFamily="18" charset="0"/>
                <a:ea typeface="MS PGothic" pitchFamily="34" charset="-128"/>
                <a:cs typeface="Times New Roman" panose="02020603050405020304" pitchFamily="18" charset="0"/>
              </a:rPr>
              <a:t>e il “modo</a:t>
            </a:r>
            <a:r>
              <a:rPr lang="it-IT" sz="1400" kern="0" dirty="0">
                <a:latin typeface="Times New Roman" panose="02020603050405020304" pitchFamily="18" charset="0"/>
                <a:ea typeface="MS PGothic" pitchFamily="34" charset="-128"/>
                <a:cs typeface="Times New Roman" panose="02020603050405020304" pitchFamily="18" charset="0"/>
              </a:rPr>
              <a:t>” in cui il carattere si manifesta si chiama </a:t>
            </a:r>
            <a:r>
              <a:rPr lang="it-IT" sz="1400" kern="0" dirty="0" smtClean="0">
                <a:latin typeface="Times New Roman" panose="02020603050405020304" pitchFamily="18" charset="0"/>
                <a:ea typeface="MS PGothic" pitchFamily="34" charset="-128"/>
                <a:cs typeface="Times New Roman" panose="02020603050405020304" pitchFamily="18" charset="0"/>
              </a:rPr>
              <a:t>modalità. </a:t>
            </a:r>
          </a:p>
          <a:p>
            <a:pPr algn="just" eaLnBrk="0" hangingPunct="0">
              <a:spcBef>
                <a:spcPct val="20000"/>
              </a:spcBef>
              <a:defRPr/>
            </a:pPr>
            <a:r>
              <a:rPr lang="it-IT" sz="1400" kern="0" dirty="0" smtClean="0">
                <a:latin typeface="Times New Roman" panose="02020603050405020304" pitchFamily="18" charset="0"/>
                <a:ea typeface="MS PGothic" pitchFamily="34" charset="-128"/>
                <a:cs typeface="Times New Roman" panose="02020603050405020304" pitchFamily="18" charset="0"/>
              </a:rPr>
              <a:t>I </a:t>
            </a:r>
            <a:r>
              <a:rPr lang="it-IT" sz="1400" b="1" kern="0" dirty="0" smtClean="0">
                <a:latin typeface="Times New Roman" panose="02020603050405020304" pitchFamily="18" charset="0"/>
                <a:ea typeface="MS PGothic" pitchFamily="34" charset="-128"/>
                <a:cs typeface="Times New Roman" panose="02020603050405020304" pitchFamily="18" charset="0"/>
              </a:rPr>
              <a:t>caratteri</a:t>
            </a:r>
            <a:r>
              <a:rPr lang="it-IT" sz="1400" b="0" kern="0" dirty="0" smtClean="0">
                <a:latin typeface="Times New Roman" panose="02020603050405020304" pitchFamily="18" charset="0"/>
                <a:ea typeface="MS PGothic" pitchFamily="34" charset="-128"/>
                <a:cs typeface="Times New Roman" panose="02020603050405020304" pitchFamily="18" charset="0"/>
              </a:rPr>
              <a:t> della popolazione da misurare possono essere:</a:t>
            </a:r>
          </a:p>
          <a:p>
            <a:pPr algn="just" eaLnBrk="0" hangingPunct="0">
              <a:spcBef>
                <a:spcPct val="20000"/>
              </a:spcBef>
              <a:defRPr/>
            </a:pPr>
            <a:r>
              <a:rPr lang="it-IT" sz="1400" b="1" kern="0" dirty="0" smtClean="0">
                <a:latin typeface="Times New Roman" panose="02020603050405020304" pitchFamily="18" charset="0"/>
                <a:ea typeface="MS PGothic" pitchFamily="34" charset="-128"/>
                <a:cs typeface="Times New Roman" panose="02020603050405020304" pitchFamily="18" charset="0"/>
              </a:rPr>
              <a:t>quantitativi</a:t>
            </a:r>
            <a:r>
              <a:rPr lang="it-IT" sz="1400" kern="0" dirty="0" smtClean="0">
                <a:latin typeface="Times New Roman" panose="02020603050405020304" pitchFamily="18" charset="0"/>
                <a:ea typeface="MS PGothic" pitchFamily="34" charset="-128"/>
                <a:cs typeface="Times New Roman" panose="02020603050405020304" pitchFamily="18" charset="0"/>
              </a:rPr>
              <a:t>: quando assumono valori numerici, come ad es. il peso di una persona, il numero di studenti iscritti ad una università o di visitatori di un museo,…</a:t>
            </a:r>
          </a:p>
          <a:p>
            <a:pPr algn="just" eaLnBrk="0" hangingPunct="0">
              <a:spcBef>
                <a:spcPct val="20000"/>
              </a:spcBef>
              <a:defRPr/>
            </a:pPr>
            <a:r>
              <a:rPr lang="it-IT" sz="1400" b="1" kern="0" dirty="0" smtClean="0">
                <a:latin typeface="Times New Roman" panose="02020603050405020304" pitchFamily="18" charset="0"/>
                <a:ea typeface="MS PGothic" pitchFamily="34" charset="-128"/>
                <a:cs typeface="Times New Roman" panose="02020603050405020304" pitchFamily="18" charset="0"/>
              </a:rPr>
              <a:t>qualitativi</a:t>
            </a:r>
            <a:r>
              <a:rPr lang="it-IT" sz="1400" kern="0" dirty="0">
                <a:latin typeface="Times New Roman" panose="02020603050405020304" pitchFamily="18" charset="0"/>
                <a:ea typeface="MS PGothic" pitchFamily="34" charset="-128"/>
                <a:cs typeface="Times New Roman" panose="02020603050405020304" pitchFamily="18" charset="0"/>
              </a:rPr>
              <a:t>: </a:t>
            </a:r>
            <a:r>
              <a:rPr lang="it-IT" sz="1400" kern="0" dirty="0" smtClean="0">
                <a:latin typeface="Times New Roman" panose="02020603050405020304" pitchFamily="18" charset="0"/>
                <a:ea typeface="MS PGothic" pitchFamily="34" charset="-128"/>
                <a:cs typeface="Times New Roman" panose="02020603050405020304" pitchFamily="18" charset="0"/>
              </a:rPr>
              <a:t>quando assumono </a:t>
            </a:r>
            <a:r>
              <a:rPr lang="it-IT" sz="1400" kern="0" dirty="0">
                <a:latin typeface="Times New Roman" panose="02020603050405020304" pitchFamily="18" charset="0"/>
                <a:ea typeface="MS PGothic" pitchFamily="34" charset="-128"/>
                <a:cs typeface="Times New Roman" panose="02020603050405020304" pitchFamily="18" charset="0"/>
              </a:rPr>
              <a:t>valori non numerici: grado di </a:t>
            </a:r>
            <a:r>
              <a:rPr lang="it-IT" sz="1400" kern="0" dirty="0" smtClean="0">
                <a:latin typeface="Times New Roman" panose="02020603050405020304" pitchFamily="18" charset="0"/>
                <a:ea typeface="MS PGothic" pitchFamily="34" charset="-128"/>
                <a:cs typeface="Times New Roman" panose="02020603050405020304" pitchFamily="18" charset="0"/>
              </a:rPr>
              <a:t>istruzione, tipo </a:t>
            </a:r>
            <a:r>
              <a:rPr lang="it-IT" sz="1400" kern="0" dirty="0">
                <a:latin typeface="Times New Roman" panose="02020603050405020304" pitchFamily="18" charset="0"/>
                <a:ea typeface="MS PGothic" pitchFamily="34" charset="-128"/>
                <a:cs typeface="Times New Roman" panose="02020603050405020304" pitchFamily="18" charset="0"/>
              </a:rPr>
              <a:t>di occupazione, presenza/assenza di una </a:t>
            </a:r>
            <a:r>
              <a:rPr lang="it-IT" sz="1400" kern="0" dirty="0" smtClean="0">
                <a:latin typeface="Times New Roman" panose="02020603050405020304" pitchFamily="18" charset="0"/>
                <a:ea typeface="MS PGothic" pitchFamily="34" charset="-128"/>
                <a:cs typeface="Times New Roman" panose="02020603050405020304" pitchFamily="18" charset="0"/>
              </a:rPr>
              <a:t>caratteristica,…</a:t>
            </a:r>
            <a:endParaRPr lang="it-IT" sz="1400" b="0" kern="0" dirty="0">
              <a:latin typeface="Times New Roman" panose="02020603050405020304" pitchFamily="18" charset="0"/>
              <a:ea typeface="MS PGothic" pitchFamily="34" charset="-128"/>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32</a:t>
            </a:fld>
            <a:endParaRPr lang="it-IT"/>
          </a:p>
        </p:txBody>
      </p:sp>
    </p:spTree>
    <p:extLst>
      <p:ext uri="{BB962C8B-B14F-4D97-AF65-F5344CB8AC3E}">
        <p14:creationId xmlns:p14="http://schemas.microsoft.com/office/powerpoint/2010/main" val="344671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875317" y="795858"/>
            <a:ext cx="7690513" cy="321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000" b="1" dirty="0" err="1">
                <a:solidFill>
                  <a:srgbClr val="C00000"/>
                </a:solidFill>
                <a:latin typeface="Times New Roman" panose="02020603050405020304" pitchFamily="18" charset="0"/>
                <a:ea typeface="+mn-ea"/>
                <a:cs typeface="Times New Roman" panose="02020603050405020304" pitchFamily="18" charset="0"/>
              </a:rPr>
              <a:t>Classificazione</a:t>
            </a:r>
            <a:r>
              <a:rPr lang="en-GB" sz="2000" b="1" dirty="0">
                <a:solidFill>
                  <a:srgbClr val="C00000"/>
                </a:solidFill>
                <a:latin typeface="Times New Roman" panose="02020603050405020304" pitchFamily="18" charset="0"/>
                <a:ea typeface="+mn-ea"/>
                <a:cs typeface="Times New Roman" panose="02020603050405020304" pitchFamily="18" charset="0"/>
              </a:rPr>
              <a:t> </a:t>
            </a:r>
            <a:r>
              <a:rPr lang="en-GB" sz="2000" b="1" dirty="0" err="1">
                <a:solidFill>
                  <a:srgbClr val="C00000"/>
                </a:solidFill>
                <a:latin typeface="Times New Roman" panose="02020603050405020304" pitchFamily="18" charset="0"/>
                <a:ea typeface="+mn-ea"/>
                <a:cs typeface="Times New Roman" panose="02020603050405020304" pitchFamily="18" charset="0"/>
              </a:rPr>
              <a:t>delle</a:t>
            </a:r>
            <a:r>
              <a:rPr lang="en-GB" sz="2000" b="1" dirty="0">
                <a:solidFill>
                  <a:srgbClr val="C00000"/>
                </a:solidFill>
                <a:latin typeface="Times New Roman" panose="02020603050405020304" pitchFamily="18" charset="0"/>
                <a:ea typeface="+mn-ea"/>
                <a:cs typeface="Times New Roman" panose="02020603050405020304" pitchFamily="18" charset="0"/>
              </a:rPr>
              <a:t> </a:t>
            </a:r>
            <a:r>
              <a:rPr lang="en-GB" sz="2000" b="1" dirty="0" err="1">
                <a:solidFill>
                  <a:srgbClr val="C00000"/>
                </a:solidFill>
                <a:latin typeface="Times New Roman" panose="02020603050405020304" pitchFamily="18" charset="0"/>
                <a:ea typeface="+mn-ea"/>
                <a:cs typeface="Times New Roman" panose="02020603050405020304" pitchFamily="18" charset="0"/>
              </a:rPr>
              <a:t>indagini</a:t>
            </a:r>
            <a:endParaRPr lang="en-GB" sz="2000" b="1" dirty="0">
              <a:solidFill>
                <a:srgbClr val="C00000"/>
              </a:solidFill>
              <a:latin typeface="Times New Roman" panose="02020603050405020304" pitchFamily="18" charset="0"/>
              <a:ea typeface="+mn-ea"/>
              <a:cs typeface="Times New Roman" panose="02020603050405020304" pitchFamily="18" charset="0"/>
            </a:endParaRPr>
          </a:p>
        </p:txBody>
      </p:sp>
      <p:sp>
        <p:nvSpPr>
          <p:cNvPr id="4" name="Segnaposto contenuto 2"/>
          <p:cNvSpPr txBox="1">
            <a:spLocks/>
          </p:cNvSpPr>
          <p:nvPr/>
        </p:nvSpPr>
        <p:spPr>
          <a:xfrm>
            <a:off x="875317" y="1742210"/>
            <a:ext cx="9831475" cy="14166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it-IT" sz="1800" kern="0" dirty="0" smtClean="0">
                <a:latin typeface="Times New Roman" panose="02020603050405020304" pitchFamily="18" charset="0"/>
                <a:ea typeface="MS PGothic" pitchFamily="34" charset="-128"/>
                <a:cs typeface="Times New Roman" panose="02020603050405020304" pitchFamily="18" charset="0"/>
              </a:rPr>
              <a:t>Con riferimento alla </a:t>
            </a:r>
            <a:r>
              <a:rPr lang="it-IT" sz="1800"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raccolta dei dati</a:t>
            </a:r>
            <a:r>
              <a:rPr lang="it-IT" sz="18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a:t>
            </a:r>
            <a:r>
              <a:rPr lang="it-IT" sz="1800" kern="0" dirty="0" smtClean="0">
                <a:latin typeface="Times New Roman" panose="02020603050405020304" pitchFamily="18" charset="0"/>
                <a:ea typeface="MS PGothic" pitchFamily="34" charset="-128"/>
                <a:cs typeface="Times New Roman" panose="02020603050405020304" pitchFamily="18" charset="0"/>
              </a:rPr>
              <a:t>un’indagine può essere:</a:t>
            </a:r>
          </a:p>
          <a:p>
            <a:pPr>
              <a:spcBef>
                <a:spcPts val="0"/>
              </a:spcBef>
              <a:defRPr/>
            </a:pPr>
            <a:endParaRPr lang="it-IT" sz="1800" dirty="0" smtClean="0">
              <a:latin typeface="Times New Roman" panose="02020603050405020304" pitchFamily="18" charset="0"/>
              <a:ea typeface="Verdana" panose="020B0604030504040204" pitchFamily="34" charset="0"/>
              <a:cs typeface="Times New Roman" panose="02020603050405020304" pitchFamily="18" charset="0"/>
            </a:endParaRPr>
          </a:p>
          <a:p>
            <a:pPr>
              <a:spcBef>
                <a:spcPts val="0"/>
              </a:spcBef>
              <a:buFont typeface="Wingdings" panose="05000000000000000000" pitchFamily="2" charset="2"/>
              <a:buChar char="ü"/>
              <a:defRPr/>
            </a:pPr>
            <a:r>
              <a:rPr lang="it-IT" sz="18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diretta</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 </a:t>
            </a:r>
            <a:r>
              <a:rPr lang="it-IT" sz="1800" kern="0" dirty="0" smtClean="0">
                <a:latin typeface="Times New Roman" panose="02020603050405020304" pitchFamily="18" charset="0"/>
                <a:ea typeface="MS PGothic" pitchFamily="34" charset="-128"/>
                <a:cs typeface="Times New Roman" panose="02020603050405020304" pitchFamily="18" charset="0"/>
              </a:rPr>
              <a:t>i dati sono </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raccolti direttamente presso la popolazione oggetto di studio al fine di conoscere un determinato fenomeno;</a:t>
            </a:r>
          </a:p>
          <a:p>
            <a:pPr marL="0" indent="0">
              <a:spcBef>
                <a:spcPts val="0"/>
              </a:spcBef>
              <a:buNone/>
              <a:defRPr/>
            </a:pPr>
            <a:endParaRPr lang="it-IT" sz="1800" dirty="0" smtClean="0">
              <a:latin typeface="Times New Roman" panose="02020603050405020304" pitchFamily="18" charset="0"/>
              <a:ea typeface="Verdana" panose="020B0604030504040204" pitchFamily="34" charset="0"/>
              <a:cs typeface="Times New Roman" panose="02020603050405020304" pitchFamily="18" charset="0"/>
            </a:endParaRPr>
          </a:p>
          <a:p>
            <a:pPr>
              <a:spcBef>
                <a:spcPts val="0"/>
              </a:spcBef>
              <a:buFont typeface="Wingdings" panose="05000000000000000000" pitchFamily="2" charset="2"/>
              <a:buChar char="ü"/>
              <a:defRPr/>
            </a:pPr>
            <a:r>
              <a:rPr lang="it-IT" sz="18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indiretta</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 ci si rivolge ad una risorsa che ha già questi dati raccolti e classificati.</a:t>
            </a:r>
          </a:p>
        </p:txBody>
      </p:sp>
      <p:sp>
        <p:nvSpPr>
          <p:cNvPr id="5" name="Segnaposto contenuto 2"/>
          <p:cNvSpPr txBox="1">
            <a:spLocks/>
          </p:cNvSpPr>
          <p:nvPr/>
        </p:nvSpPr>
        <p:spPr>
          <a:xfrm>
            <a:off x="817129" y="3512821"/>
            <a:ext cx="9798224" cy="26136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defRPr/>
            </a:pPr>
            <a:r>
              <a:rPr lang="it-IT" sz="1800" dirty="0" smtClean="0">
                <a:latin typeface="Times New Roman" panose="02020603050405020304" pitchFamily="18" charset="0"/>
                <a:ea typeface="Verdana" panose="020B0604030504040204" pitchFamily="34" charset="0"/>
                <a:cs typeface="Times New Roman" panose="02020603050405020304" pitchFamily="18" charset="0"/>
              </a:rPr>
              <a:t>Con riferimento alla </a:t>
            </a:r>
            <a:r>
              <a:rPr lang="it-IT" sz="1800"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popolazione da esaminare</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 un’indagine statistica può essere:</a:t>
            </a:r>
          </a:p>
          <a:p>
            <a:pPr marL="0" indent="0" algn="just">
              <a:spcBef>
                <a:spcPts val="0"/>
              </a:spcBef>
              <a:buNone/>
              <a:defRPr/>
            </a:pPr>
            <a:endParaRPr lang="it-IT" sz="1800" dirty="0" smtClean="0">
              <a:latin typeface="Times New Roman" panose="02020603050405020304" pitchFamily="18" charset="0"/>
              <a:ea typeface="Verdana" panose="020B0604030504040204" pitchFamily="34" charset="0"/>
              <a:cs typeface="Times New Roman" panose="02020603050405020304" pitchFamily="18" charset="0"/>
            </a:endParaRPr>
          </a:p>
          <a:p>
            <a:pPr algn="just">
              <a:spcBef>
                <a:spcPts val="0"/>
              </a:spcBef>
              <a:buFont typeface="Wingdings" panose="05000000000000000000" pitchFamily="2" charset="2"/>
              <a:buChar char="ü"/>
              <a:defRPr/>
            </a:pPr>
            <a:r>
              <a:rPr lang="it-IT" sz="18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totale</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 (rilevazioni censuarie o censimento): quando viene osservata l’intera popolazione oggetto di studio;</a:t>
            </a:r>
          </a:p>
          <a:p>
            <a:pPr marL="0" indent="0" algn="just">
              <a:spcBef>
                <a:spcPts val="0"/>
              </a:spcBef>
              <a:buNone/>
              <a:defRPr/>
            </a:pPr>
            <a:endParaRPr lang="it-IT" sz="1800" dirty="0" smtClean="0">
              <a:latin typeface="Times New Roman" panose="02020603050405020304" pitchFamily="18" charset="0"/>
              <a:ea typeface="Verdana" panose="020B0604030504040204" pitchFamily="34" charset="0"/>
              <a:cs typeface="Times New Roman" panose="02020603050405020304" pitchFamily="18" charset="0"/>
            </a:endParaRPr>
          </a:p>
          <a:p>
            <a:pPr algn="just">
              <a:spcBef>
                <a:spcPts val="0"/>
              </a:spcBef>
              <a:buFont typeface="Wingdings" panose="05000000000000000000" pitchFamily="2" charset="2"/>
              <a:buChar char="ü"/>
              <a:defRPr/>
            </a:pPr>
            <a:r>
              <a:rPr lang="it-IT" sz="18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campionaria</a:t>
            </a:r>
            <a:r>
              <a:rPr lang="it-IT" sz="1800" dirty="0" smtClean="0">
                <a:latin typeface="Times New Roman" panose="02020603050405020304" pitchFamily="18" charset="0"/>
                <a:ea typeface="Verdana" panose="020B0604030504040204" pitchFamily="34" charset="0"/>
                <a:cs typeface="Times New Roman" panose="02020603050405020304" pitchFamily="18" charset="0"/>
              </a:rPr>
              <a:t>: quando si osserva solo una parte (campione) della popolazione oggetto di studio.</a:t>
            </a:r>
            <a:r>
              <a:rPr lang="it-IT" sz="1800" dirty="0">
                <a:latin typeface="Times New Roman" panose="02020603050405020304" pitchFamily="18" charset="0"/>
                <a:ea typeface="ＭＳ Ｐゴシック" charset="-128"/>
                <a:cs typeface="Times New Roman" panose="02020603050405020304" pitchFamily="18" charset="0"/>
              </a:rPr>
              <a:t> Se le unità sono selezionate in modo casuale, i risultati della rilevazione possono essere estesi, grazie a tecniche probabilistiche, all’intera popolazione ed è possibile stimare la “bontà” dei risultati (errore campionario</a:t>
            </a:r>
            <a:r>
              <a:rPr lang="it-IT" sz="1800" dirty="0" smtClean="0">
                <a:latin typeface="Times New Roman" panose="02020603050405020304" pitchFamily="18" charset="0"/>
                <a:ea typeface="ＭＳ Ｐゴシック" charset="-128"/>
                <a:cs typeface="Times New Roman" panose="02020603050405020304" pitchFamily="18" charset="0"/>
              </a:rPr>
              <a:t>).</a:t>
            </a:r>
            <a:r>
              <a:rPr lang="it-IT" sz="1800" dirty="0" smtClean="0">
                <a:latin typeface="Times New Roman" panose="02020603050405020304" pitchFamily="18" charset="0"/>
                <a:ea typeface="Verdana" pitchFamily="34" charset="0"/>
                <a:cs typeface="Times New Roman" panose="02020603050405020304" pitchFamily="18" charset="0"/>
              </a:rPr>
              <a:t> L’indagine </a:t>
            </a:r>
            <a:r>
              <a:rPr lang="it-IT" sz="1800" dirty="0">
                <a:latin typeface="Times New Roman" panose="02020603050405020304" pitchFamily="18" charset="0"/>
                <a:ea typeface="Verdana" pitchFamily="34" charset="0"/>
                <a:cs typeface="Times New Roman" panose="02020603050405020304" pitchFamily="18" charset="0"/>
              </a:rPr>
              <a:t>campionaria viene condotta quando, per svariati motivi, non è possibile rilevare tutte le unità in cui il </a:t>
            </a:r>
            <a:r>
              <a:rPr lang="it-IT" sz="1800" dirty="0" smtClean="0">
                <a:latin typeface="Times New Roman" panose="02020603050405020304" pitchFamily="18" charset="0"/>
                <a:ea typeface="Verdana" pitchFamily="34" charset="0"/>
                <a:cs typeface="Times New Roman" panose="02020603050405020304" pitchFamily="18" charset="0"/>
              </a:rPr>
              <a:t>fenomeno </a:t>
            </a:r>
            <a:r>
              <a:rPr lang="it-IT" sz="1800" dirty="0">
                <a:latin typeface="Times New Roman" panose="02020603050405020304" pitchFamily="18" charset="0"/>
                <a:ea typeface="Verdana" pitchFamily="34" charset="0"/>
                <a:cs typeface="Times New Roman" panose="02020603050405020304" pitchFamily="18" charset="0"/>
              </a:rPr>
              <a:t>si presenta.</a:t>
            </a:r>
            <a:endParaRPr lang="it-IT" sz="1800" dirty="0">
              <a:latin typeface="Times New Roman" panose="02020603050405020304" pitchFamily="18" charset="0"/>
              <a:ea typeface="ＭＳ Ｐゴシック" charset="-128"/>
              <a:cs typeface="Times New Roman" panose="02020603050405020304" pitchFamily="18" charset="0"/>
            </a:endParaRPr>
          </a:p>
          <a:p>
            <a:pPr lvl="1" algn="just">
              <a:spcBef>
                <a:spcPts val="0"/>
              </a:spcBef>
              <a:defRPr/>
            </a:pPr>
            <a:endParaRPr lang="it-IT" sz="1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33</a:t>
            </a:fld>
            <a:endParaRPr lang="it-IT"/>
          </a:p>
        </p:txBody>
      </p:sp>
    </p:spTree>
    <p:extLst>
      <p:ext uri="{BB962C8B-B14F-4D97-AF65-F5344CB8AC3E}">
        <p14:creationId xmlns:p14="http://schemas.microsoft.com/office/powerpoint/2010/main" val="15115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7"/>
          <p:cNvSpPr txBox="1">
            <a:spLocks/>
          </p:cNvSpPr>
          <p:nvPr/>
        </p:nvSpPr>
        <p:spPr>
          <a:xfrm>
            <a:off x="1351500" y="861909"/>
            <a:ext cx="8102600" cy="4647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000" b="1" dirty="0">
                <a:solidFill>
                  <a:srgbClr val="C00000"/>
                </a:solidFill>
                <a:latin typeface="Times New Roman" panose="02020603050405020304" pitchFamily="18" charset="0"/>
                <a:ea typeface="+mn-ea"/>
                <a:cs typeface="Times New Roman" panose="02020603050405020304" pitchFamily="18" charset="0"/>
              </a:rPr>
              <a:t>Vantaggi e svantaggi delle rilevazioni dirette</a:t>
            </a:r>
          </a:p>
        </p:txBody>
      </p:sp>
      <p:pic>
        <p:nvPicPr>
          <p:cNvPr id="3" name="Immagine 2" descr="shutterstock_8697398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5308" y="2603053"/>
            <a:ext cx="3048000" cy="203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tangolo 6"/>
          <p:cNvSpPr>
            <a:spLocks noChangeArrowheads="1"/>
          </p:cNvSpPr>
          <p:nvPr/>
        </p:nvSpPr>
        <p:spPr bwMode="auto">
          <a:xfrm>
            <a:off x="1351500" y="1930504"/>
            <a:ext cx="4893444" cy="3416320"/>
          </a:xfrm>
          <a:prstGeom prst="rect">
            <a:avLst/>
          </a:prstGeom>
          <a:noFill/>
          <a:ln w="9525">
            <a:noFill/>
            <a:miter lim="800000"/>
            <a:headEnd/>
            <a:tailEnd/>
          </a:ln>
        </p:spPr>
        <p:txBody>
          <a:bodyPr wrap="square">
            <a:spAutoFit/>
          </a:bodyPr>
          <a:lstStyle/>
          <a:p>
            <a:pPr>
              <a:spcBef>
                <a:spcPts val="600"/>
              </a:spcBef>
            </a:pPr>
            <a:r>
              <a:rPr lang="it-IT" dirty="0" smtClean="0">
                <a:solidFill>
                  <a:srgbClr val="C00000"/>
                </a:solidFill>
                <a:latin typeface="Times New Roman" panose="02020603050405020304" pitchFamily="18" charset="0"/>
                <a:ea typeface="ＭＳ Ｐゴシック" charset="-128"/>
                <a:cs typeface="Times New Roman" panose="02020603050405020304" pitchFamily="18" charset="0"/>
              </a:rPr>
              <a:t>Vantaggi </a:t>
            </a:r>
          </a:p>
          <a:p>
            <a:pPr marL="285750" indent="-285750">
              <a:spcBef>
                <a:spcPts val="900"/>
              </a:spcBef>
              <a:buSzPct val="150000"/>
              <a:buFont typeface="Wingdings" panose="05000000000000000000" pitchFamily="2" charset="2"/>
              <a:buChar char="§"/>
              <a:defRPr/>
            </a:pPr>
            <a:r>
              <a:rPr lang="it-IT" dirty="0" smtClean="0">
                <a:latin typeface="Times New Roman" panose="02020603050405020304" pitchFamily="18" charset="0"/>
                <a:ea typeface="Verdana" pitchFamily="34" charset="0"/>
                <a:cs typeface="Times New Roman" panose="02020603050405020304" pitchFamily="18" charset="0"/>
              </a:rPr>
              <a:t>l’in</a:t>
            </a:r>
            <a:r>
              <a:rPr lang="it-IT" b="0" dirty="0" smtClean="0">
                <a:latin typeface="Times New Roman" panose="02020603050405020304" pitchFamily="18" charset="0"/>
                <a:cs typeface="Times New Roman" panose="02020603050405020304" pitchFamily="18" charset="0"/>
              </a:rPr>
              <a:t>formazione richiesta è proprio quella necessaria a descrivere un certo fenomeno;</a:t>
            </a:r>
          </a:p>
          <a:p>
            <a:pPr marL="285750" indent="-285750">
              <a:spcBef>
                <a:spcPts val="900"/>
              </a:spcBef>
              <a:buSzPct val="150000"/>
              <a:buFont typeface="Wingdings" panose="05000000000000000000" pitchFamily="2" charset="2"/>
              <a:buChar char="§"/>
              <a:defRPr/>
            </a:pPr>
            <a:r>
              <a:rPr lang="it-IT" dirty="0" smtClean="0">
                <a:latin typeface="Times New Roman" panose="02020603050405020304" pitchFamily="18" charset="0"/>
                <a:cs typeface="Times New Roman" panose="02020603050405020304" pitchFamily="18" charset="0"/>
              </a:rPr>
              <a:t>possibilità di contattare il rispondente e fornire spiegazioni.</a:t>
            </a:r>
            <a:endParaRPr lang="it-IT" b="0" dirty="0" smtClean="0">
              <a:latin typeface="Times New Roman" panose="02020603050405020304" pitchFamily="18" charset="0"/>
              <a:cs typeface="Times New Roman" panose="02020603050405020304" pitchFamily="18" charset="0"/>
            </a:endParaRPr>
          </a:p>
          <a:p>
            <a:pPr>
              <a:spcBef>
                <a:spcPts val="2400"/>
              </a:spcBef>
            </a:pPr>
            <a:r>
              <a:rPr lang="it-IT" dirty="0" smtClean="0">
                <a:solidFill>
                  <a:srgbClr val="C00000"/>
                </a:solidFill>
                <a:latin typeface="Times New Roman" panose="02020603050405020304" pitchFamily="18" charset="0"/>
                <a:ea typeface="ＭＳ Ｐゴシック" charset="-128"/>
                <a:cs typeface="Times New Roman" panose="02020603050405020304" pitchFamily="18" charset="0"/>
              </a:rPr>
              <a:t>Svantaggi</a:t>
            </a:r>
          </a:p>
          <a:p>
            <a:pPr marL="285750" indent="-285750">
              <a:spcBef>
                <a:spcPts val="900"/>
              </a:spcBef>
              <a:buSzPct val="150000"/>
              <a:buFont typeface="Wingdings" panose="05000000000000000000" pitchFamily="2" charset="2"/>
              <a:buChar char="§"/>
              <a:defRPr/>
            </a:pPr>
            <a:r>
              <a:rPr lang="it-IT" dirty="0" smtClean="0">
                <a:latin typeface="Times New Roman" panose="02020603050405020304" pitchFamily="18" charset="0"/>
                <a:ea typeface="Verdana" pitchFamily="34" charset="0"/>
                <a:cs typeface="Times New Roman" panose="02020603050405020304" pitchFamily="18" charset="0"/>
              </a:rPr>
              <a:t>alti costi di rilevazione;</a:t>
            </a:r>
          </a:p>
          <a:p>
            <a:pPr marL="285750" indent="-285750">
              <a:spcBef>
                <a:spcPts val="900"/>
              </a:spcBef>
              <a:buSzPct val="150000"/>
              <a:buFont typeface="Wingdings" panose="05000000000000000000" pitchFamily="2" charset="2"/>
              <a:buChar char="§"/>
              <a:defRPr/>
            </a:pPr>
            <a:r>
              <a:rPr lang="it-IT" dirty="0" smtClean="0">
                <a:latin typeface="Times New Roman" panose="02020603050405020304" pitchFamily="18" charset="0"/>
                <a:ea typeface="Verdana" pitchFamily="34" charset="0"/>
                <a:cs typeface="Times New Roman" panose="02020603050405020304" pitchFamily="18" charset="0"/>
              </a:rPr>
              <a:t>maggior “disturbo statistico” </a:t>
            </a:r>
            <a:r>
              <a:rPr lang="it-IT" dirty="0">
                <a:latin typeface="Times New Roman" panose="02020603050405020304" pitchFamily="18" charset="0"/>
                <a:ea typeface="Verdana" pitchFamily="34" charset="0"/>
                <a:cs typeface="Times New Roman" panose="02020603050405020304" pitchFamily="18" charset="0"/>
              </a:rPr>
              <a:t>(carico di risposta sulle unità di rilevazione)</a:t>
            </a:r>
          </a:p>
        </p:txBody>
      </p:sp>
      <p:sp>
        <p:nvSpPr>
          <p:cNvPr id="5" name="Segnaposto piè di pagina 4"/>
          <p:cNvSpPr>
            <a:spLocks noGrp="1"/>
          </p:cNvSpPr>
          <p:nvPr>
            <p:ph type="ftr" sz="quarter" idx="11"/>
          </p:nvPr>
        </p:nvSpPr>
        <p:spPr/>
        <p:txBody>
          <a:bodyPr/>
          <a:lstStyle/>
          <a:p>
            <a:r>
              <a:rPr lang="it-IT" smtClean="0"/>
              <a:t>L. Bani - Elementi di statistica economica - LEZIONE 1</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34</a:t>
            </a:fld>
            <a:endParaRPr lang="it-IT"/>
          </a:p>
        </p:txBody>
      </p:sp>
    </p:spTree>
    <p:extLst>
      <p:ext uri="{BB962C8B-B14F-4D97-AF65-F5344CB8AC3E}">
        <p14:creationId xmlns:p14="http://schemas.microsoft.com/office/powerpoint/2010/main" val="4072800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071549" y="884051"/>
            <a:ext cx="7869983" cy="3711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rgbClr val="C00000"/>
                </a:solidFill>
                <a:latin typeface="Times New Roman" panose="02020603050405020304" pitchFamily="18" charset="0"/>
                <a:ea typeface="+mn-ea"/>
                <a:cs typeface="Times New Roman" panose="02020603050405020304" pitchFamily="18" charset="0"/>
              </a:rPr>
              <a:t>Vantaggi e svantaggi delle indagini totali</a:t>
            </a:r>
          </a:p>
        </p:txBody>
      </p:sp>
      <p:sp>
        <p:nvSpPr>
          <p:cNvPr id="3" name="CasellaDiTesto 2"/>
          <p:cNvSpPr txBox="1"/>
          <p:nvPr/>
        </p:nvSpPr>
        <p:spPr>
          <a:xfrm>
            <a:off x="1143360" y="2022879"/>
            <a:ext cx="7726363" cy="2985433"/>
          </a:xfrm>
          <a:prstGeom prst="rect">
            <a:avLst/>
          </a:prstGeom>
          <a:noFill/>
        </p:spPr>
        <p:txBody>
          <a:bodyPr>
            <a:spAutoFit/>
          </a:bodyPr>
          <a:lstStyle/>
          <a:p>
            <a:pPr>
              <a:lnSpc>
                <a:spcPct val="150000"/>
              </a:lnSpc>
              <a:buClr>
                <a:srgbClr val="FF0000"/>
              </a:buClr>
              <a:defRPr/>
            </a:pPr>
            <a:r>
              <a:rPr lang="it-IT" b="0" dirty="0">
                <a:solidFill>
                  <a:srgbClr val="C00000"/>
                </a:solidFill>
                <a:latin typeface="Times New Roman" panose="02020603050405020304" pitchFamily="18" charset="0"/>
                <a:ea typeface="ＭＳ Ｐゴシック" charset="-128"/>
                <a:cs typeface="Times New Roman" panose="02020603050405020304" pitchFamily="18" charset="0"/>
              </a:rPr>
              <a:t>Vantaggi</a:t>
            </a:r>
          </a:p>
          <a:p>
            <a:pPr marL="285750" indent="-285750">
              <a:spcBef>
                <a:spcPts val="600"/>
              </a:spcBef>
              <a:buClr>
                <a:srgbClr val="C00000"/>
              </a:buClr>
              <a:buFont typeface="Wingdings" pitchFamily="2" charset="2"/>
              <a:buChar char="q"/>
              <a:defRPr/>
            </a:pPr>
            <a:r>
              <a:rPr lang="it-IT" dirty="0">
                <a:latin typeface="Times New Roman" panose="02020603050405020304" pitchFamily="18" charset="0"/>
                <a:ea typeface="ＭＳ Ｐゴシック" charset="-128"/>
                <a:cs typeface="Times New Roman" panose="02020603050405020304" pitchFamily="18" charset="0"/>
              </a:rPr>
              <a:t>f</a:t>
            </a:r>
            <a:r>
              <a:rPr lang="it-IT" b="0" dirty="0" smtClean="0">
                <a:latin typeface="Times New Roman" panose="02020603050405020304" pitchFamily="18" charset="0"/>
                <a:ea typeface="ＭＳ Ｐゴシック" charset="-128"/>
                <a:cs typeface="Times New Roman" panose="02020603050405020304" pitchFamily="18" charset="0"/>
              </a:rPr>
              <a:t>orniscono </a:t>
            </a:r>
            <a:r>
              <a:rPr lang="it-IT" b="0" dirty="0">
                <a:latin typeface="Times New Roman" panose="02020603050405020304" pitchFamily="18" charset="0"/>
                <a:ea typeface="ＭＳ Ｐゴシック" charset="-128"/>
                <a:cs typeface="Times New Roman" panose="02020603050405020304" pitchFamily="18" charset="0"/>
              </a:rPr>
              <a:t>una misura </a:t>
            </a:r>
            <a:r>
              <a:rPr lang="it-IT" b="0" dirty="0" smtClean="0">
                <a:latin typeface="Times New Roman" panose="02020603050405020304" pitchFamily="18" charset="0"/>
                <a:ea typeface="ＭＳ Ｐゴシック" charset="-128"/>
                <a:cs typeface="Times New Roman" panose="02020603050405020304" pitchFamily="18" charset="0"/>
              </a:rPr>
              <a:t>del fenomen</a:t>
            </a:r>
            <a:r>
              <a:rPr lang="it-IT" dirty="0" smtClean="0">
                <a:latin typeface="Times New Roman" panose="02020603050405020304" pitchFamily="18" charset="0"/>
                <a:ea typeface="ＭＳ Ｐゴシック" charset="-128"/>
                <a:cs typeface="Times New Roman" panose="02020603050405020304" pitchFamily="18" charset="0"/>
              </a:rPr>
              <a:t>o </a:t>
            </a:r>
            <a:r>
              <a:rPr lang="it-IT" b="0" dirty="0" smtClean="0">
                <a:latin typeface="Times New Roman" panose="02020603050405020304" pitchFamily="18" charset="0"/>
                <a:ea typeface="ＭＳ Ｐゴシック" charset="-128"/>
                <a:cs typeface="Times New Roman" panose="02020603050405020304" pitchFamily="18" charset="0"/>
              </a:rPr>
              <a:t>non </a:t>
            </a:r>
            <a:r>
              <a:rPr lang="it-IT" b="0" dirty="0">
                <a:latin typeface="Times New Roman" panose="02020603050405020304" pitchFamily="18" charset="0"/>
                <a:ea typeface="ＭＳ Ｐゴシック" charset="-128"/>
                <a:cs typeface="Times New Roman" panose="02020603050405020304" pitchFamily="18" charset="0"/>
              </a:rPr>
              <a:t>affetta da errore </a:t>
            </a:r>
            <a:r>
              <a:rPr lang="it-IT" b="0" dirty="0" smtClean="0">
                <a:latin typeface="Times New Roman" panose="02020603050405020304" pitchFamily="18" charset="0"/>
                <a:ea typeface="ＭＳ Ｐゴシック" charset="-128"/>
                <a:cs typeface="Times New Roman" panose="02020603050405020304" pitchFamily="18" charset="0"/>
              </a:rPr>
              <a:t>campionario;</a:t>
            </a:r>
            <a:endParaRPr lang="it-IT" b="0" dirty="0">
              <a:latin typeface="Times New Roman" panose="02020603050405020304" pitchFamily="18" charset="0"/>
              <a:ea typeface="ＭＳ Ｐゴシック" charset="-128"/>
              <a:cs typeface="Times New Roman" panose="02020603050405020304" pitchFamily="18" charset="0"/>
            </a:endParaRPr>
          </a:p>
          <a:p>
            <a:pPr marL="285750" indent="-285750">
              <a:spcBef>
                <a:spcPts val="600"/>
              </a:spcBef>
              <a:buClr>
                <a:srgbClr val="C00000"/>
              </a:buClr>
              <a:buFont typeface="Wingdings" pitchFamily="2" charset="2"/>
              <a:buChar char="q"/>
              <a:defRPr/>
            </a:pPr>
            <a:r>
              <a:rPr lang="it-IT" dirty="0">
                <a:latin typeface="Times New Roman" panose="02020603050405020304" pitchFamily="18" charset="0"/>
                <a:ea typeface="ＭＳ Ｐゴシック" charset="-128"/>
                <a:cs typeface="Times New Roman" panose="02020603050405020304" pitchFamily="18" charset="0"/>
              </a:rPr>
              <a:t>f</a:t>
            </a:r>
            <a:r>
              <a:rPr lang="it-IT" dirty="0" smtClean="0">
                <a:latin typeface="Times New Roman" panose="02020603050405020304" pitchFamily="18" charset="0"/>
                <a:ea typeface="ＭＳ Ｐゴシック" charset="-128"/>
                <a:cs typeface="Times New Roman" panose="02020603050405020304" pitchFamily="18" charset="0"/>
              </a:rPr>
              <a:t>orniscono la base per successive indagini campionarie;</a:t>
            </a:r>
            <a:endParaRPr lang="it-IT" dirty="0">
              <a:latin typeface="Times New Roman" panose="02020603050405020304" pitchFamily="18" charset="0"/>
              <a:ea typeface="ＭＳ Ｐゴシック" charset="-128"/>
              <a:cs typeface="Times New Roman" panose="02020603050405020304" pitchFamily="18" charset="0"/>
            </a:endParaRPr>
          </a:p>
          <a:p>
            <a:pPr marL="285750" indent="-285750">
              <a:spcBef>
                <a:spcPts val="600"/>
              </a:spcBef>
              <a:buClr>
                <a:srgbClr val="C00000"/>
              </a:buClr>
              <a:buFont typeface="Wingdings" pitchFamily="2" charset="2"/>
              <a:buChar char="q"/>
              <a:defRPr/>
            </a:pPr>
            <a:r>
              <a:rPr lang="it-IT" dirty="0" smtClean="0">
                <a:latin typeface="Times New Roman" panose="02020603050405020304" pitchFamily="18" charset="0"/>
                <a:ea typeface="ＭＳ Ｐゴシック" charset="-128"/>
                <a:cs typeface="Times New Roman" panose="02020603050405020304" pitchFamily="18" charset="0"/>
              </a:rPr>
              <a:t>consentono un elevato </a:t>
            </a:r>
            <a:r>
              <a:rPr lang="it-IT" dirty="0">
                <a:latin typeface="Times New Roman" panose="02020603050405020304" pitchFamily="18" charset="0"/>
                <a:ea typeface="ＭＳ Ｐゴシック" charset="-128"/>
                <a:cs typeface="Times New Roman" panose="02020603050405020304" pitchFamily="18" charset="0"/>
              </a:rPr>
              <a:t>dettaglio di </a:t>
            </a:r>
            <a:r>
              <a:rPr lang="it-IT" dirty="0" smtClean="0">
                <a:latin typeface="Times New Roman" panose="02020603050405020304" pitchFamily="18" charset="0"/>
                <a:ea typeface="ＭＳ Ｐゴシック" charset="-128"/>
                <a:cs typeface="Times New Roman" panose="02020603050405020304" pitchFamily="18" charset="0"/>
              </a:rPr>
              <a:t>analisi territoriale.</a:t>
            </a:r>
            <a:endParaRPr lang="it-IT" dirty="0">
              <a:latin typeface="Times New Roman" panose="02020603050405020304" pitchFamily="18" charset="0"/>
              <a:ea typeface="ＭＳ Ｐゴシック" charset="-128"/>
              <a:cs typeface="Times New Roman" panose="02020603050405020304" pitchFamily="18" charset="0"/>
            </a:endParaRPr>
          </a:p>
          <a:p>
            <a:pPr marL="285750" indent="-285750">
              <a:spcBef>
                <a:spcPts val="600"/>
              </a:spcBef>
              <a:buClr>
                <a:srgbClr val="FF0000"/>
              </a:buClr>
              <a:buFont typeface="Wingdings" pitchFamily="2" charset="2"/>
              <a:buChar char="q"/>
              <a:defRPr/>
            </a:pPr>
            <a:endParaRPr lang="it-IT" b="0" dirty="0">
              <a:solidFill>
                <a:schemeClr val="bg1">
                  <a:lumMod val="50000"/>
                </a:schemeClr>
              </a:solidFill>
              <a:latin typeface="Times New Roman" panose="02020603050405020304" pitchFamily="18" charset="0"/>
              <a:ea typeface="ＭＳ Ｐゴシック" charset="-128"/>
              <a:cs typeface="Times New Roman" panose="02020603050405020304" pitchFamily="18" charset="0"/>
            </a:endParaRPr>
          </a:p>
          <a:p>
            <a:pPr>
              <a:spcBef>
                <a:spcPts val="600"/>
              </a:spcBef>
              <a:buClr>
                <a:srgbClr val="FF0000"/>
              </a:buClr>
              <a:defRPr/>
            </a:pPr>
            <a:r>
              <a:rPr lang="it-IT" b="0" dirty="0">
                <a:solidFill>
                  <a:srgbClr val="C00000"/>
                </a:solidFill>
                <a:latin typeface="Times New Roman" panose="02020603050405020304" pitchFamily="18" charset="0"/>
                <a:ea typeface="ＭＳ Ｐゴシック" charset="-128"/>
                <a:cs typeface="Times New Roman" panose="02020603050405020304" pitchFamily="18" charset="0"/>
              </a:rPr>
              <a:t>Svantaggi</a:t>
            </a:r>
          </a:p>
          <a:p>
            <a:pPr marL="285750" indent="-285750">
              <a:spcBef>
                <a:spcPts val="600"/>
              </a:spcBef>
              <a:buClr>
                <a:srgbClr val="C00000"/>
              </a:buClr>
              <a:buFont typeface="Wingdings" pitchFamily="2" charset="2"/>
              <a:buChar char="q"/>
              <a:defRPr/>
            </a:pPr>
            <a:r>
              <a:rPr lang="it-IT" b="0" dirty="0" smtClean="0">
                <a:latin typeface="Times New Roman" panose="02020603050405020304" pitchFamily="18" charset="0"/>
                <a:ea typeface="ＭＳ Ｐゴシック" charset="-128"/>
                <a:cs typeface="Times New Roman" panose="02020603050405020304" pitchFamily="18" charset="0"/>
              </a:rPr>
              <a:t>la </a:t>
            </a:r>
            <a:r>
              <a:rPr lang="it-IT" b="0" dirty="0">
                <a:latin typeface="Times New Roman" panose="02020603050405020304" pitchFamily="18" charset="0"/>
                <a:ea typeface="ＭＳ Ｐゴシック" charset="-128"/>
                <a:cs typeface="Times New Roman" panose="02020603050405020304" pitchFamily="18" charset="0"/>
              </a:rPr>
              <a:t>realizzazione e il rilascio delle informazioni richiede tempi molto </a:t>
            </a:r>
            <a:r>
              <a:rPr lang="it-IT" b="0" dirty="0" smtClean="0">
                <a:latin typeface="Times New Roman" panose="02020603050405020304" pitchFamily="18" charset="0"/>
                <a:ea typeface="ＭＳ Ｐゴシック" charset="-128"/>
                <a:cs typeface="Times New Roman" panose="02020603050405020304" pitchFamily="18" charset="0"/>
              </a:rPr>
              <a:t>lunghi;</a:t>
            </a:r>
            <a:endParaRPr lang="it-IT" b="0" dirty="0">
              <a:latin typeface="Times New Roman" panose="02020603050405020304" pitchFamily="18" charset="0"/>
              <a:ea typeface="ＭＳ Ｐゴシック" charset="-128"/>
              <a:cs typeface="Times New Roman" panose="02020603050405020304" pitchFamily="18" charset="0"/>
            </a:endParaRPr>
          </a:p>
          <a:p>
            <a:pPr marL="285750" indent="-285750">
              <a:spcBef>
                <a:spcPts val="600"/>
              </a:spcBef>
              <a:buClr>
                <a:srgbClr val="C00000"/>
              </a:buClr>
              <a:buFont typeface="Wingdings" pitchFamily="2" charset="2"/>
              <a:buChar char="q"/>
              <a:defRPr/>
            </a:pPr>
            <a:r>
              <a:rPr lang="it-IT" dirty="0">
                <a:latin typeface="Times New Roman" panose="02020603050405020304" pitchFamily="18" charset="0"/>
                <a:ea typeface="ＭＳ Ｐゴシック" charset="-128"/>
                <a:cs typeface="Times New Roman" panose="02020603050405020304" pitchFamily="18" charset="0"/>
              </a:rPr>
              <a:t>c</a:t>
            </a:r>
            <a:r>
              <a:rPr lang="it-IT" b="0" dirty="0" smtClean="0">
                <a:latin typeface="Times New Roman" panose="02020603050405020304" pitchFamily="18" charset="0"/>
                <a:ea typeface="ＭＳ Ｐゴシック" charset="-128"/>
                <a:cs typeface="Times New Roman" panose="02020603050405020304" pitchFamily="18" charset="0"/>
              </a:rPr>
              <a:t>osti </a:t>
            </a:r>
            <a:r>
              <a:rPr lang="it-IT" b="0" dirty="0">
                <a:latin typeface="Times New Roman" panose="02020603050405020304" pitchFamily="18" charset="0"/>
                <a:ea typeface="ＭＳ Ｐゴシック" charset="-128"/>
                <a:cs typeface="Times New Roman" panose="02020603050405020304" pitchFamily="18" charset="0"/>
              </a:rPr>
              <a:t>elevati sia in termini di risorse che </a:t>
            </a:r>
            <a:r>
              <a:rPr lang="it-IT" b="0" dirty="0" smtClean="0">
                <a:latin typeface="Times New Roman" panose="02020603050405020304" pitchFamily="18" charset="0"/>
                <a:ea typeface="ＭＳ Ｐゴシック" charset="-128"/>
                <a:cs typeface="Times New Roman" panose="02020603050405020304" pitchFamily="18" charset="0"/>
              </a:rPr>
              <a:t>economici.</a:t>
            </a:r>
            <a:endParaRPr lang="it-IT" b="0" dirty="0">
              <a:latin typeface="Times New Roman" panose="02020603050405020304" pitchFamily="18" charset="0"/>
              <a:ea typeface="ＭＳ Ｐゴシック" charset="-128"/>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LEZIONE 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35</a:t>
            </a:fld>
            <a:endParaRPr lang="it-IT"/>
          </a:p>
        </p:txBody>
      </p:sp>
      <p:pic>
        <p:nvPicPr>
          <p:cNvPr id="6" name="Immagine 5"/>
          <p:cNvPicPr>
            <a:picLocks noChangeAspect="1"/>
          </p:cNvPicPr>
          <p:nvPr/>
        </p:nvPicPr>
        <p:blipFill>
          <a:blip r:embed="rId2"/>
          <a:stretch>
            <a:fillRect/>
          </a:stretch>
        </p:blipFill>
        <p:spPr>
          <a:xfrm>
            <a:off x="9116008" y="1353420"/>
            <a:ext cx="2114550" cy="2162175"/>
          </a:xfrm>
          <a:prstGeom prst="rect">
            <a:avLst/>
          </a:prstGeom>
        </p:spPr>
      </p:pic>
    </p:spTree>
    <p:extLst>
      <p:ext uri="{BB962C8B-B14F-4D97-AF65-F5344CB8AC3E}">
        <p14:creationId xmlns:p14="http://schemas.microsoft.com/office/powerpoint/2010/main" val="1890606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842860" y="2271012"/>
            <a:ext cx="10745081" cy="34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Bookman Old Style" pitchFamily="18" charset="0"/>
              </a:defRPr>
            </a:lvl1pPr>
            <a:lvl2pPr marL="742950" indent="-285750" eaLnBrk="0" hangingPunct="0">
              <a:defRPr b="1">
                <a:solidFill>
                  <a:schemeClr val="tx1"/>
                </a:solidFill>
                <a:latin typeface="Bookman Old Style" pitchFamily="18" charset="0"/>
              </a:defRPr>
            </a:lvl2pPr>
            <a:lvl3pPr marL="1143000" indent="-228600" eaLnBrk="0" hangingPunct="0">
              <a:defRPr b="1">
                <a:solidFill>
                  <a:schemeClr val="tx1"/>
                </a:solidFill>
                <a:latin typeface="Bookman Old Style" pitchFamily="18" charset="0"/>
              </a:defRPr>
            </a:lvl3pPr>
            <a:lvl4pPr marL="1600200" indent="-228600" eaLnBrk="0" hangingPunct="0">
              <a:defRPr b="1">
                <a:solidFill>
                  <a:schemeClr val="tx1"/>
                </a:solidFill>
                <a:latin typeface="Bookman Old Style" pitchFamily="18" charset="0"/>
              </a:defRPr>
            </a:lvl4pPr>
            <a:lvl5pPr marL="2057400" indent="-228600" eaLnBrk="0" hangingPunct="0">
              <a:defRPr b="1">
                <a:solidFill>
                  <a:schemeClr val="tx1"/>
                </a:solidFill>
                <a:latin typeface="Bookman Old Style" pitchFamily="18" charset="0"/>
              </a:defRPr>
            </a:lvl5pPr>
            <a:lvl6pPr marL="2514600" indent="-228600" eaLnBrk="0" fontAlgn="base" hangingPunct="0">
              <a:spcBef>
                <a:spcPct val="0"/>
              </a:spcBef>
              <a:spcAft>
                <a:spcPct val="0"/>
              </a:spcAft>
              <a:defRPr b="1">
                <a:solidFill>
                  <a:schemeClr val="tx1"/>
                </a:solidFill>
                <a:latin typeface="Bookman Old Style" pitchFamily="18" charset="0"/>
              </a:defRPr>
            </a:lvl6pPr>
            <a:lvl7pPr marL="2971800" indent="-228600" eaLnBrk="0" fontAlgn="base" hangingPunct="0">
              <a:spcBef>
                <a:spcPct val="0"/>
              </a:spcBef>
              <a:spcAft>
                <a:spcPct val="0"/>
              </a:spcAft>
              <a:defRPr b="1">
                <a:solidFill>
                  <a:schemeClr val="tx1"/>
                </a:solidFill>
                <a:latin typeface="Bookman Old Style" pitchFamily="18" charset="0"/>
              </a:defRPr>
            </a:lvl7pPr>
            <a:lvl8pPr marL="3429000" indent="-228600" eaLnBrk="0" fontAlgn="base" hangingPunct="0">
              <a:spcBef>
                <a:spcPct val="0"/>
              </a:spcBef>
              <a:spcAft>
                <a:spcPct val="0"/>
              </a:spcAft>
              <a:defRPr b="1">
                <a:solidFill>
                  <a:schemeClr val="tx1"/>
                </a:solidFill>
                <a:latin typeface="Bookman Old Style" pitchFamily="18" charset="0"/>
              </a:defRPr>
            </a:lvl8pPr>
            <a:lvl9pPr marL="3886200" indent="-228600" eaLnBrk="0" fontAlgn="base" hangingPunct="0">
              <a:spcBef>
                <a:spcPct val="0"/>
              </a:spcBef>
              <a:spcAft>
                <a:spcPct val="0"/>
              </a:spcAft>
              <a:defRPr b="1">
                <a:solidFill>
                  <a:schemeClr val="tx1"/>
                </a:solidFill>
                <a:latin typeface="Bookman Old Style" pitchFamily="18" charset="0"/>
              </a:defRPr>
            </a:lvl9pPr>
          </a:lstStyle>
          <a:p>
            <a:pPr eaLnBrk="1" hangingPunct="1">
              <a:spcBef>
                <a:spcPts val="0"/>
              </a:spcBef>
              <a:defRPr/>
            </a:pPr>
            <a:r>
              <a:rPr lang="it-IT" b="0" dirty="0" smtClean="0">
                <a:solidFill>
                  <a:srgbClr val="9E0000"/>
                </a:solidFill>
                <a:latin typeface="Times New Roman" panose="02020603050405020304" pitchFamily="18" charset="0"/>
                <a:ea typeface="Verdana" pitchFamily="34" charset="0"/>
                <a:cs typeface="Times New Roman" panose="02020603050405020304" pitchFamily="18" charset="0"/>
              </a:rPr>
              <a:t>Vantaggi</a:t>
            </a:r>
          </a:p>
          <a:p>
            <a:pPr marL="266700" indent="-266700" eaLnBrk="1" hangingPunct="1">
              <a:spcBef>
                <a:spcPts val="600"/>
              </a:spcBef>
              <a:buFontTx/>
              <a:buChar char="•"/>
              <a:defRPr/>
            </a:pPr>
            <a:r>
              <a:rPr lang="it-IT" b="0" dirty="0" smtClean="0">
                <a:latin typeface="Times New Roman" panose="02020603050405020304" pitchFamily="18" charset="0"/>
                <a:ea typeface="Verdana" pitchFamily="34" charset="0"/>
                <a:cs typeface="Times New Roman" panose="02020603050405020304" pitchFamily="18" charset="0"/>
              </a:rPr>
              <a:t>riduzione dei costi;</a:t>
            </a:r>
          </a:p>
          <a:p>
            <a:pPr marL="266700" indent="-266700" eaLnBrk="1" hangingPunct="1">
              <a:spcBef>
                <a:spcPts val="600"/>
              </a:spcBef>
              <a:buFontTx/>
              <a:buChar char="•"/>
              <a:defRPr/>
            </a:pPr>
            <a:r>
              <a:rPr lang="it-IT" b="0" dirty="0" smtClean="0">
                <a:latin typeface="Times New Roman" panose="02020603050405020304" pitchFamily="18" charset="0"/>
                <a:ea typeface="Verdana" pitchFamily="34" charset="0"/>
                <a:cs typeface="Times New Roman" panose="02020603050405020304" pitchFamily="18" charset="0"/>
              </a:rPr>
              <a:t>riduzione dei tempi;</a:t>
            </a:r>
          </a:p>
          <a:p>
            <a:pPr marL="266700" indent="-266700" algn="just" eaLnBrk="1" hangingPunct="1">
              <a:spcBef>
                <a:spcPts val="600"/>
              </a:spcBef>
              <a:buFontTx/>
              <a:buChar char="•"/>
              <a:defRPr/>
            </a:pPr>
            <a:r>
              <a:rPr lang="it-IT" b="0" dirty="0" smtClean="0">
                <a:latin typeface="Times New Roman" panose="02020603050405020304" pitchFamily="18" charset="0"/>
                <a:ea typeface="Verdana" pitchFamily="34" charset="0"/>
                <a:cs typeface="Times New Roman" panose="02020603050405020304" pitchFamily="18" charset="0"/>
              </a:rPr>
              <a:t>riduzione del carico organizzativo (è quindi possibile dedicare maggiore attenzione al miglioramento e al controllo della qualità dei dati raccolti).</a:t>
            </a:r>
          </a:p>
          <a:p>
            <a:pPr marL="266700" indent="-266700" eaLnBrk="1" hangingPunct="1">
              <a:spcBef>
                <a:spcPts val="600"/>
              </a:spcBef>
              <a:buFontTx/>
              <a:buChar char="•"/>
              <a:defRPr/>
            </a:pPr>
            <a:endParaRPr lang="it-IT" b="0" dirty="0" smtClean="0">
              <a:latin typeface="Times New Roman" panose="02020603050405020304" pitchFamily="18" charset="0"/>
              <a:ea typeface="Verdana" pitchFamily="34" charset="0"/>
              <a:cs typeface="Times New Roman" panose="02020603050405020304" pitchFamily="18" charset="0"/>
            </a:endParaRPr>
          </a:p>
          <a:p>
            <a:pPr marL="266700" indent="-266700" eaLnBrk="1" hangingPunct="1">
              <a:spcBef>
                <a:spcPts val="600"/>
              </a:spcBef>
              <a:defRPr/>
            </a:pPr>
            <a:r>
              <a:rPr lang="it-IT" b="0" dirty="0" smtClean="0">
                <a:solidFill>
                  <a:srgbClr val="9E0000"/>
                </a:solidFill>
                <a:latin typeface="Times New Roman" panose="02020603050405020304" pitchFamily="18" charset="0"/>
                <a:ea typeface="Verdana" pitchFamily="34" charset="0"/>
                <a:cs typeface="Times New Roman" panose="02020603050405020304" pitchFamily="18" charset="0"/>
              </a:rPr>
              <a:t>Svantaggi</a:t>
            </a:r>
          </a:p>
          <a:p>
            <a:pPr marL="266700" indent="-266700" algn="just" eaLnBrk="1" hangingPunct="1">
              <a:spcBef>
                <a:spcPts val="600"/>
              </a:spcBef>
              <a:buFontTx/>
              <a:buChar char="•"/>
              <a:defRPr/>
            </a:pPr>
            <a:r>
              <a:rPr lang="it-IT" b="0" dirty="0" smtClean="0">
                <a:latin typeface="Times New Roman" panose="02020603050405020304" pitchFamily="18" charset="0"/>
                <a:ea typeface="Verdana" pitchFamily="34" charset="0"/>
                <a:cs typeface="Times New Roman" panose="02020603050405020304" pitchFamily="18" charset="0"/>
              </a:rPr>
              <a:t>minore dettaglio nella disaggregazione territoriale (servono campioni molto grandi per ottenere stime attendibili a livello comunale/provinciale);</a:t>
            </a:r>
          </a:p>
          <a:p>
            <a:pPr marL="266700" indent="-266700" eaLnBrk="1" hangingPunct="1">
              <a:spcBef>
                <a:spcPts val="600"/>
              </a:spcBef>
              <a:buFontTx/>
              <a:buChar char="•"/>
              <a:defRPr/>
            </a:pPr>
            <a:r>
              <a:rPr lang="it-IT" b="0" dirty="0" smtClean="0">
                <a:latin typeface="Times New Roman" panose="02020603050405020304" pitchFamily="18" charset="0"/>
                <a:ea typeface="Verdana" pitchFamily="34" charset="0"/>
                <a:cs typeface="Times New Roman" panose="02020603050405020304" pitchFamily="18" charset="0"/>
              </a:rPr>
              <a:t>presenza dell’errore campionario.</a:t>
            </a:r>
          </a:p>
        </p:txBody>
      </p:sp>
      <p:sp>
        <p:nvSpPr>
          <p:cNvPr id="3" name="Titolo 2"/>
          <p:cNvSpPr txBox="1">
            <a:spLocks/>
          </p:cNvSpPr>
          <p:nvPr/>
        </p:nvSpPr>
        <p:spPr>
          <a:xfrm>
            <a:off x="842860" y="829032"/>
            <a:ext cx="6813162" cy="3881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rgbClr val="C00000"/>
                </a:solidFill>
                <a:latin typeface="Times New Roman" panose="02020603050405020304" pitchFamily="18" charset="0"/>
                <a:ea typeface="+mn-ea"/>
                <a:cs typeface="Times New Roman" panose="02020603050405020304" pitchFamily="18" charset="0"/>
              </a:rPr>
              <a:t>Vantaggi e svantaggi delle indagini campionarie</a:t>
            </a:r>
          </a:p>
        </p:txBody>
      </p:sp>
      <p:sp>
        <p:nvSpPr>
          <p:cNvPr id="4" name="Segnaposto piè di pagina 3"/>
          <p:cNvSpPr>
            <a:spLocks noGrp="1"/>
          </p:cNvSpPr>
          <p:nvPr>
            <p:ph type="ftr" sz="quarter" idx="11"/>
          </p:nvPr>
        </p:nvSpPr>
        <p:spPr/>
        <p:txBody>
          <a:bodyPr/>
          <a:lstStyle/>
          <a:p>
            <a:r>
              <a:rPr lang="it-IT" smtClean="0"/>
              <a:t>L. Bani - Elementi di statistica economica - LEZIONE 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36</a:t>
            </a:fld>
            <a:endParaRPr lang="it-IT"/>
          </a:p>
        </p:txBody>
      </p:sp>
      <p:pic>
        <p:nvPicPr>
          <p:cNvPr id="7" name="Immagine 6"/>
          <p:cNvPicPr>
            <a:picLocks noChangeAspect="1"/>
          </p:cNvPicPr>
          <p:nvPr/>
        </p:nvPicPr>
        <p:blipFill>
          <a:blip r:embed="rId2"/>
          <a:stretch>
            <a:fillRect/>
          </a:stretch>
        </p:blipFill>
        <p:spPr>
          <a:xfrm>
            <a:off x="8335196" y="826481"/>
            <a:ext cx="2774614" cy="1673478"/>
          </a:xfrm>
          <a:prstGeom prst="rect">
            <a:avLst/>
          </a:prstGeom>
        </p:spPr>
      </p:pic>
    </p:spTree>
    <p:extLst>
      <p:ext uri="{BB962C8B-B14F-4D97-AF65-F5344CB8AC3E}">
        <p14:creationId xmlns:p14="http://schemas.microsoft.com/office/powerpoint/2010/main" val="3084669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62165" y="2941954"/>
            <a:ext cx="2388112" cy="3166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Sintetizzando …</a:t>
            </a:r>
          </a:p>
        </p:txBody>
      </p:sp>
      <p:graphicFrame>
        <p:nvGraphicFramePr>
          <p:cNvPr id="3" name="Group 26"/>
          <p:cNvGraphicFramePr>
            <a:graphicFrameLocks/>
          </p:cNvGraphicFramePr>
          <p:nvPr>
            <p:extLst/>
          </p:nvPr>
        </p:nvGraphicFramePr>
        <p:xfrm>
          <a:off x="3853631" y="1016190"/>
          <a:ext cx="7560861" cy="4580667"/>
        </p:xfrm>
        <a:graphic>
          <a:graphicData uri="http://schemas.openxmlformats.org/drawingml/2006/table">
            <a:tbl>
              <a:tblPr/>
              <a:tblGrid>
                <a:gridCol w="1801505">
                  <a:extLst>
                    <a:ext uri="{9D8B030D-6E8A-4147-A177-3AD203B41FA5}">
                      <a16:colId xmlns:a16="http://schemas.microsoft.com/office/drawing/2014/main" val="20000"/>
                    </a:ext>
                  </a:extLst>
                </a:gridCol>
                <a:gridCol w="2331810">
                  <a:extLst>
                    <a:ext uri="{9D8B030D-6E8A-4147-A177-3AD203B41FA5}">
                      <a16:colId xmlns:a16="http://schemas.microsoft.com/office/drawing/2014/main" val="20001"/>
                    </a:ext>
                  </a:extLst>
                </a:gridCol>
                <a:gridCol w="3427546">
                  <a:extLst>
                    <a:ext uri="{9D8B030D-6E8A-4147-A177-3AD203B41FA5}">
                      <a16:colId xmlns:a16="http://schemas.microsoft.com/office/drawing/2014/main" val="20002"/>
                    </a:ext>
                  </a:extLst>
                </a:gridCol>
              </a:tblGrid>
              <a:tr h="3654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8306" marR="88306"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Totali</a:t>
                      </a:r>
                    </a:p>
                  </a:txBody>
                  <a:tcPr marL="88306" marR="88306"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Campionarie</a:t>
                      </a:r>
                    </a:p>
                  </a:txBody>
                  <a:tcPr marL="88306" marR="88306"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3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Caratteristica</a:t>
                      </a:r>
                    </a:p>
                  </a:txBody>
                  <a:tcPr marL="88306" marR="88306"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Viene osservata l’intera popolazione oggetto di studio</a:t>
                      </a:r>
                    </a:p>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endPar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8306" marR="88306"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Viene osservato solo un sottoinsieme della popolazione, definito “campione”</a:t>
                      </a:r>
                    </a:p>
                  </a:txBody>
                  <a:tcPr marL="88306" marR="88306"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7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a:t>
                      </a:r>
                    </a:p>
                  </a:txBody>
                  <a:tcPr marL="88306" marR="88306"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Elevato dettaglio di analisi territoriale</a:t>
                      </a:r>
                    </a:p>
                  </a:txBody>
                  <a:tcPr marL="88306" marR="88306"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6700" indent="-266700" algn="just" eaLnBrk="1" hangingPunct="1">
                        <a:spcBef>
                          <a:spcPts val="600"/>
                        </a:spcBef>
                        <a:buFontTx/>
                        <a:buChar char="•"/>
                        <a:defRPr/>
                      </a:pPr>
                      <a:r>
                        <a:rPr lang="it-IT" sz="1600" b="0" dirty="0" smtClean="0">
                          <a:solidFill>
                            <a:schemeClr val="tx1"/>
                          </a:solidFill>
                          <a:latin typeface="Times New Roman" panose="02020603050405020304" pitchFamily="18" charset="0"/>
                          <a:ea typeface="Verdana" pitchFamily="34" charset="0"/>
                          <a:cs typeface="Times New Roman" panose="02020603050405020304" pitchFamily="18" charset="0"/>
                        </a:rPr>
                        <a:t>Riduzione dei costi</a:t>
                      </a:r>
                    </a:p>
                    <a:p>
                      <a:pPr marL="266700" indent="-266700" algn="just" eaLnBrk="1" hangingPunct="1">
                        <a:spcBef>
                          <a:spcPts val="600"/>
                        </a:spcBef>
                        <a:buFontTx/>
                        <a:buChar char="•"/>
                        <a:defRPr/>
                      </a:pPr>
                      <a:r>
                        <a:rPr lang="it-IT" sz="1600" b="0" dirty="0" smtClean="0">
                          <a:solidFill>
                            <a:schemeClr val="tx1"/>
                          </a:solidFill>
                          <a:latin typeface="Times New Roman" panose="02020603050405020304" pitchFamily="18" charset="0"/>
                          <a:ea typeface="Verdana" pitchFamily="34" charset="0"/>
                          <a:cs typeface="Times New Roman" panose="02020603050405020304" pitchFamily="18" charset="0"/>
                        </a:rPr>
                        <a:t>Riduzione dei tempi</a:t>
                      </a:r>
                    </a:p>
                    <a:p>
                      <a:pPr marL="266700" indent="-266700" algn="l" eaLnBrk="1" hangingPunct="1">
                        <a:spcBef>
                          <a:spcPts val="600"/>
                        </a:spcBef>
                        <a:buFontTx/>
                        <a:buChar char="•"/>
                        <a:defRPr/>
                      </a:pPr>
                      <a:r>
                        <a:rPr lang="it-IT" sz="1600" b="0" dirty="0" smtClean="0">
                          <a:solidFill>
                            <a:schemeClr val="tx1"/>
                          </a:solidFill>
                          <a:latin typeface="Times New Roman" panose="02020603050405020304" pitchFamily="18" charset="0"/>
                          <a:ea typeface="Verdana" pitchFamily="34" charset="0"/>
                          <a:cs typeface="Times New Roman" panose="02020603050405020304" pitchFamily="18" charset="0"/>
                        </a:rPr>
                        <a:t>Riduzione</a:t>
                      </a:r>
                      <a:r>
                        <a:rPr lang="it-IT" sz="1600" b="0" baseline="0" dirty="0" smtClean="0">
                          <a:solidFill>
                            <a:schemeClr val="tx1"/>
                          </a:solidFill>
                          <a:latin typeface="Times New Roman" panose="02020603050405020304" pitchFamily="18" charset="0"/>
                          <a:ea typeface="Verdana" pitchFamily="34" charset="0"/>
                          <a:cs typeface="Times New Roman" panose="02020603050405020304" pitchFamily="18" charset="0"/>
                        </a:rPr>
                        <a:t> </a:t>
                      </a:r>
                      <a:r>
                        <a:rPr lang="it-IT" sz="1600" b="0" dirty="0" smtClean="0">
                          <a:solidFill>
                            <a:schemeClr val="tx1"/>
                          </a:solidFill>
                          <a:latin typeface="Times New Roman" panose="02020603050405020304" pitchFamily="18" charset="0"/>
                          <a:ea typeface="Verdana" pitchFamily="34" charset="0"/>
                          <a:cs typeface="Times New Roman" panose="02020603050405020304" pitchFamily="18" charset="0"/>
                        </a:rPr>
                        <a:t>del carico organizzativo </a:t>
                      </a:r>
                      <a:endPar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8306" marR="88306"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2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Contro</a:t>
                      </a:r>
                    </a:p>
                  </a:txBody>
                  <a:tcPr marL="88306" marR="88306"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Costi elevati</a:t>
                      </a:r>
                    </a:p>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Minore accuratezza dei dati</a:t>
                      </a:r>
                    </a:p>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Ottenimento delle informazioni in tempi più lunghi</a:t>
                      </a:r>
                    </a:p>
                  </a:txBody>
                  <a:tcPr marL="88306" marR="88306"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Verdana" pitchFamily="34" charset="0"/>
                        <a:buChar char="•"/>
                        <a:tabLst/>
                      </a:pPr>
                      <a:r>
                        <a:rPr lang="it-IT" sz="1600" b="0" dirty="0" smtClean="0">
                          <a:solidFill>
                            <a:schemeClr val="tx1"/>
                          </a:solidFill>
                          <a:latin typeface="Times New Roman" panose="02020603050405020304" pitchFamily="18" charset="0"/>
                          <a:ea typeface="Verdana" pitchFamily="34" charset="0"/>
                          <a:cs typeface="Times New Roman" panose="02020603050405020304" pitchFamily="18" charset="0"/>
                        </a:rPr>
                        <a:t>Minore dettaglio nella disaggregazione territoriale</a:t>
                      </a:r>
                      <a:endParaRPr kumimoji="0" lang="it-I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88306" marR="88306"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egnaposto piè di pagina 3"/>
          <p:cNvSpPr>
            <a:spLocks noGrp="1"/>
          </p:cNvSpPr>
          <p:nvPr>
            <p:ph type="ftr" sz="quarter" idx="11"/>
          </p:nvPr>
        </p:nvSpPr>
        <p:spPr/>
        <p:txBody>
          <a:bodyPr/>
          <a:lstStyle/>
          <a:p>
            <a:r>
              <a:rPr lang="it-IT" smtClean="0"/>
              <a:t>L. Bani - Elementi di statistica economica - LEZIONE 1</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37</a:t>
            </a:fld>
            <a:endParaRPr lang="it-IT"/>
          </a:p>
        </p:txBody>
      </p:sp>
    </p:spTree>
    <p:extLst>
      <p:ext uri="{BB962C8B-B14F-4D97-AF65-F5344CB8AC3E}">
        <p14:creationId xmlns:p14="http://schemas.microsoft.com/office/powerpoint/2010/main" val="581021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4" name="Titolo 1"/>
          <p:cNvSpPr txBox="1">
            <a:spLocks/>
          </p:cNvSpPr>
          <p:nvPr/>
        </p:nvSpPr>
        <p:spPr>
          <a:xfrm>
            <a:off x="1221971" y="671890"/>
            <a:ext cx="3449782" cy="450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err="1"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Fasi</a:t>
            </a:r>
            <a:r>
              <a:rPr lang="en-GB" sz="20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di </a:t>
            </a:r>
            <a:r>
              <a:rPr lang="en-GB" sz="2000" b="1" dirty="0" err="1"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un'indagine</a:t>
            </a:r>
            <a:r>
              <a:rPr lang="en-GB" sz="20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a:t>
            </a:r>
            <a:r>
              <a:rPr lang="en-GB" sz="2000" b="1" dirty="0" err="1"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statistica</a:t>
            </a:r>
            <a:endParaRPr lang="en-GB" sz="20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Text Box 9"/>
          <p:cNvSpPr txBox="1">
            <a:spLocks noChangeArrowheads="1"/>
          </p:cNvSpPr>
          <p:nvPr/>
        </p:nvSpPr>
        <p:spPr bwMode="auto">
          <a:xfrm>
            <a:off x="1284411" y="2026598"/>
            <a:ext cx="4542811" cy="3730221"/>
          </a:xfrm>
          <a:prstGeom prst="rect">
            <a:avLst/>
          </a:prstGeom>
          <a:noFill/>
          <a:ln w="9525">
            <a:noFill/>
            <a:miter lim="800000"/>
            <a:headEnd/>
            <a:tailEnd/>
          </a:ln>
        </p:spPr>
        <p:txBody>
          <a:bodyPr lIns="0" tIns="0" rIns="0" bIns="0"/>
          <a:lstStyle/>
          <a:p>
            <a:pPr>
              <a:spcBef>
                <a:spcPts val="1200"/>
              </a:spcBef>
            </a:pPr>
            <a:r>
              <a:rPr lang="it-IT" b="1" dirty="0" smtClean="0">
                <a:solidFill>
                  <a:srgbClr val="C00000"/>
                </a:solidFill>
                <a:latin typeface="Times New Roman" panose="02020603050405020304" pitchFamily="18" charset="0"/>
                <a:cs typeface="Times New Roman" panose="02020603050405020304" pitchFamily="18" charset="0"/>
              </a:rPr>
              <a:t>Le principali fasi sono:</a:t>
            </a:r>
            <a:endParaRPr lang="it-IT" b="1" dirty="0">
              <a:solidFill>
                <a:srgbClr val="C00000"/>
              </a:solidFill>
              <a:latin typeface="Times New Roman" panose="02020603050405020304" pitchFamily="18" charset="0"/>
              <a:cs typeface="Times New Roman" panose="02020603050405020304" pitchFamily="18" charset="0"/>
            </a:endParaRPr>
          </a:p>
          <a:p>
            <a:pPr>
              <a:spcBef>
                <a:spcPts val="1200"/>
              </a:spcBef>
              <a:buFont typeface="Arial" charset="0"/>
              <a:buAutoNum type="arabicPeriod"/>
            </a:pPr>
            <a:r>
              <a:rPr lang="it-IT" b="0" dirty="0">
                <a:latin typeface="Times New Roman" panose="02020603050405020304" pitchFamily="18" charset="0"/>
                <a:cs typeface="Times New Roman" panose="02020603050405020304" pitchFamily="18" charset="0"/>
              </a:rPr>
              <a:t> </a:t>
            </a:r>
            <a:r>
              <a:rPr lang="it-IT" b="0" dirty="0" smtClean="0">
                <a:latin typeface="Times New Roman" panose="02020603050405020304" pitchFamily="18" charset="0"/>
                <a:cs typeface="Times New Roman" panose="02020603050405020304" pitchFamily="18" charset="0"/>
              </a:rPr>
              <a:t>definizione </a:t>
            </a:r>
            <a:r>
              <a:rPr lang="it-IT" b="0" dirty="0">
                <a:latin typeface="Times New Roman" panose="02020603050405020304" pitchFamily="18" charset="0"/>
                <a:cs typeface="Times New Roman" panose="02020603050405020304" pitchFamily="18" charset="0"/>
              </a:rPr>
              <a:t>degli obiettivi dell</a:t>
            </a:r>
            <a:r>
              <a:rPr lang="it-IT" b="0" dirty="0">
                <a:latin typeface="Times New Roman" panose="02020603050405020304" pitchFamily="18" charset="0"/>
                <a:ea typeface="ＭＳ Ｐゴシック" pitchFamily="34" charset="-128"/>
                <a:cs typeface="Times New Roman" panose="02020603050405020304" pitchFamily="18" charset="0"/>
              </a:rPr>
              <a:t>’</a:t>
            </a:r>
            <a:r>
              <a:rPr lang="it-IT" altLang="ja-JP" b="0" dirty="0">
                <a:latin typeface="Times New Roman" panose="02020603050405020304" pitchFamily="18" charset="0"/>
                <a:ea typeface="ＭＳ Ｐゴシック" pitchFamily="34" charset="-128"/>
                <a:cs typeface="Times New Roman" panose="02020603050405020304" pitchFamily="18" charset="0"/>
              </a:rPr>
              <a:t>indagine</a:t>
            </a:r>
          </a:p>
          <a:p>
            <a:pPr>
              <a:spcBef>
                <a:spcPts val="1200"/>
              </a:spcBef>
              <a:buFont typeface="Arial" charset="0"/>
              <a:buAutoNum type="arabicPeriod"/>
            </a:pPr>
            <a:r>
              <a:rPr lang="it-IT" b="0" dirty="0" smtClean="0">
                <a:latin typeface="Times New Roman" panose="02020603050405020304" pitchFamily="18" charset="0"/>
                <a:cs typeface="Times New Roman" panose="02020603050405020304" pitchFamily="18" charset="0"/>
              </a:rPr>
              <a:t> definizione del disegno di indagine</a:t>
            </a:r>
          </a:p>
          <a:p>
            <a:pPr>
              <a:spcBef>
                <a:spcPts val="1200"/>
              </a:spcBef>
              <a:buFont typeface="Arial" charset="0"/>
              <a:buAutoNum type="arabicPeriod"/>
            </a:pPr>
            <a:r>
              <a:rPr lang="it-IT" b="0" dirty="0" smtClean="0">
                <a:latin typeface="Times New Roman" panose="02020603050405020304" pitchFamily="18" charset="0"/>
                <a:cs typeface="Times New Roman" panose="02020603050405020304" pitchFamily="18" charset="0"/>
              </a:rPr>
              <a:t> acquisizione </a:t>
            </a:r>
            <a:r>
              <a:rPr lang="it-IT" b="0" dirty="0">
                <a:latin typeface="Times New Roman" panose="02020603050405020304" pitchFamily="18" charset="0"/>
                <a:cs typeface="Times New Roman" panose="02020603050405020304" pitchFamily="18" charset="0"/>
              </a:rPr>
              <a:t>dei </a:t>
            </a:r>
            <a:r>
              <a:rPr lang="it-IT" b="0" dirty="0" smtClean="0">
                <a:latin typeface="Times New Roman" panose="02020603050405020304" pitchFamily="18" charset="0"/>
                <a:cs typeface="Times New Roman" panose="02020603050405020304" pitchFamily="18" charset="0"/>
              </a:rPr>
              <a:t>dati</a:t>
            </a:r>
          </a:p>
          <a:p>
            <a:pPr>
              <a:spcBef>
                <a:spcPts val="1200"/>
              </a:spcBef>
              <a:buFont typeface="Arial" charset="0"/>
              <a:buAutoNum type="arabicPeriod"/>
            </a:pPr>
            <a:r>
              <a:rPr lang="it-IT" dirty="0">
                <a:latin typeface="Times New Roman" panose="02020603050405020304" pitchFamily="18" charset="0"/>
                <a:cs typeface="Times New Roman" panose="02020603050405020304" pitchFamily="18" charset="0"/>
              </a:rPr>
              <a:t> </a:t>
            </a:r>
            <a:r>
              <a:rPr lang="it-IT" b="0" dirty="0" smtClean="0">
                <a:latin typeface="Times New Roman" panose="02020603050405020304" pitchFamily="18" charset="0"/>
                <a:cs typeface="Times New Roman" panose="02020603050405020304" pitchFamily="18" charset="0"/>
              </a:rPr>
              <a:t>registrazione</a:t>
            </a:r>
            <a:endParaRPr lang="it-IT" b="0" dirty="0">
              <a:latin typeface="Times New Roman" panose="02020603050405020304" pitchFamily="18" charset="0"/>
              <a:cs typeface="Times New Roman" panose="02020603050405020304" pitchFamily="18" charset="0"/>
            </a:endParaRPr>
          </a:p>
          <a:p>
            <a:pPr>
              <a:spcBef>
                <a:spcPts val="1200"/>
              </a:spcBef>
              <a:buFont typeface="Arial" charset="0"/>
              <a:buAutoNum type="arabicPeriod"/>
            </a:pPr>
            <a:r>
              <a:rPr lang="it-IT" b="0" dirty="0">
                <a:latin typeface="Times New Roman" panose="02020603050405020304" pitchFamily="18" charset="0"/>
                <a:cs typeface="Times New Roman" panose="02020603050405020304" pitchFamily="18" charset="0"/>
              </a:rPr>
              <a:t> revisione e validazione</a:t>
            </a:r>
          </a:p>
          <a:p>
            <a:pPr>
              <a:spcBef>
                <a:spcPts val="1200"/>
              </a:spcBef>
              <a:buFont typeface="Arial" charset="0"/>
              <a:buAutoNum type="arabicPeriod"/>
            </a:pPr>
            <a:r>
              <a:rPr lang="it-IT" b="0" dirty="0">
                <a:latin typeface="Times New Roman" panose="02020603050405020304" pitchFamily="18" charset="0"/>
                <a:cs typeface="Times New Roman" panose="02020603050405020304" pitchFamily="18" charset="0"/>
              </a:rPr>
              <a:t> elaborazione metodologica</a:t>
            </a:r>
          </a:p>
          <a:p>
            <a:pPr>
              <a:spcBef>
                <a:spcPts val="1200"/>
              </a:spcBef>
              <a:buFont typeface="Arial" charset="0"/>
              <a:buAutoNum type="arabicPeriod"/>
            </a:pPr>
            <a:r>
              <a:rPr lang="it-IT" b="0" dirty="0">
                <a:latin typeface="Times New Roman" panose="02020603050405020304" pitchFamily="18" charset="0"/>
                <a:cs typeface="Times New Roman" panose="02020603050405020304" pitchFamily="18" charset="0"/>
              </a:rPr>
              <a:t> presentazione </a:t>
            </a:r>
            <a:r>
              <a:rPr lang="it-IT" b="0" dirty="0" smtClean="0">
                <a:latin typeface="Times New Roman" panose="02020603050405020304" pitchFamily="18" charset="0"/>
                <a:cs typeface="Times New Roman" panose="02020603050405020304" pitchFamily="18" charset="0"/>
              </a:rPr>
              <a:t>e </a:t>
            </a:r>
            <a:r>
              <a:rPr lang="it-IT" b="0" dirty="0">
                <a:latin typeface="Times New Roman" panose="02020603050405020304" pitchFamily="18" charset="0"/>
                <a:cs typeface="Times New Roman" panose="02020603050405020304" pitchFamily="18" charset="0"/>
              </a:rPr>
              <a:t>utilizzazione dei risultati</a:t>
            </a:r>
          </a:p>
          <a:p>
            <a:pPr>
              <a:spcBef>
                <a:spcPts val="1200"/>
              </a:spcBef>
              <a:buFont typeface="Arial" charset="0"/>
              <a:buAutoNum type="arabicPeriod"/>
            </a:pPr>
            <a:r>
              <a:rPr lang="it-IT" b="0" dirty="0">
                <a:latin typeface="Times New Roman" panose="02020603050405020304" pitchFamily="18" charset="0"/>
                <a:cs typeface="Times New Roman" panose="02020603050405020304" pitchFamily="18" charset="0"/>
              </a:rPr>
              <a:t> diffusione</a:t>
            </a: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a:p>
            <a:pPr>
              <a:spcBef>
                <a:spcPts val="1200"/>
              </a:spcBef>
            </a:pPr>
            <a:endParaRPr lang="it-IT" b="0" dirty="0">
              <a:solidFill>
                <a:srgbClr val="595959"/>
              </a:solidFill>
              <a:latin typeface="Verdana" pitchFamily="34" charset="0"/>
            </a:endParaRPr>
          </a:p>
        </p:txBody>
      </p:sp>
      <p:sp>
        <p:nvSpPr>
          <p:cNvPr id="6" name="Rettangolo 5"/>
          <p:cNvSpPr/>
          <p:nvPr/>
        </p:nvSpPr>
        <p:spPr>
          <a:xfrm>
            <a:off x="1221971" y="1157838"/>
            <a:ext cx="10266218" cy="584775"/>
          </a:xfrm>
          <a:prstGeom prst="rect">
            <a:avLst/>
          </a:prstGeom>
        </p:spPr>
        <p:txBody>
          <a:bodyPr wrap="square">
            <a:spAutoFit/>
          </a:bodyPr>
          <a:lstStyle/>
          <a:p>
            <a:pPr algn="just">
              <a:spcBef>
                <a:spcPts val="1200"/>
              </a:spcBef>
            </a:pPr>
            <a:r>
              <a:rPr lang="it-IT" sz="1600" dirty="0">
                <a:latin typeface="Times New Roman" panose="02020603050405020304" pitchFamily="18" charset="0"/>
                <a:cs typeface="Times New Roman" panose="02020603050405020304" pitchFamily="18" charset="0"/>
              </a:rPr>
              <a:t>L’indagine statistica </a:t>
            </a:r>
            <a:r>
              <a:rPr lang="it-IT" altLang="ja-JP" sz="1600" dirty="0">
                <a:latin typeface="Times New Roman" panose="02020603050405020304" pitchFamily="18" charset="0"/>
                <a:ea typeface="ＭＳ Ｐゴシック" pitchFamily="34" charset="-128"/>
                <a:cs typeface="Times New Roman" panose="02020603050405020304" pitchFamily="18" charset="0"/>
              </a:rPr>
              <a:t>è un processo che si articola in diverse fasi,  </a:t>
            </a:r>
            <a:r>
              <a:rPr lang="it-IT" altLang="ja-JP" sz="1600" dirty="0">
                <a:latin typeface="Times New Roman" panose="02020603050405020304" pitchFamily="18" charset="0"/>
                <a:cs typeface="Times New Roman" panose="02020603050405020304" pitchFamily="18" charset="0"/>
              </a:rPr>
              <a:t>ognuna orientata alla qualità delle statistiche prodotte e </a:t>
            </a:r>
            <a:r>
              <a:rPr lang="it-IT" altLang="ja-JP" sz="1600" dirty="0" smtClean="0">
                <a:latin typeface="Times New Roman" panose="02020603050405020304" pitchFamily="18" charset="0"/>
                <a:cs typeface="Times New Roman" panose="02020603050405020304" pitchFamily="18" charset="0"/>
              </a:rPr>
              <a:t>diffuse</a:t>
            </a:r>
            <a:endParaRPr lang="it-IT" altLang="ja-JP" sz="1600"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rotWithShape="1">
          <a:blip r:embed="rId2"/>
          <a:srcRect t="10270"/>
          <a:stretch/>
        </p:blipFill>
        <p:spPr>
          <a:xfrm>
            <a:off x="8542924" y="2610196"/>
            <a:ext cx="2343200" cy="1815638"/>
          </a:xfrm>
          <a:prstGeom prst="rect">
            <a:avLst/>
          </a:prstGeom>
        </p:spPr>
      </p:pic>
    </p:spTree>
    <p:extLst>
      <p:ext uri="{BB962C8B-B14F-4D97-AF65-F5344CB8AC3E}">
        <p14:creationId xmlns:p14="http://schemas.microsoft.com/office/powerpoint/2010/main" val="7219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pic>
        <p:nvPicPr>
          <p:cNvPr id="4" name="Immagine 3"/>
          <p:cNvPicPr>
            <a:picLocks noChangeAspect="1"/>
          </p:cNvPicPr>
          <p:nvPr/>
        </p:nvPicPr>
        <p:blipFill>
          <a:blip r:embed="rId2"/>
          <a:stretch>
            <a:fillRect/>
          </a:stretch>
        </p:blipFill>
        <p:spPr>
          <a:xfrm>
            <a:off x="4815002" y="700639"/>
            <a:ext cx="6535478" cy="5316173"/>
          </a:xfrm>
          <a:prstGeom prst="rect">
            <a:avLst/>
          </a:prstGeom>
        </p:spPr>
      </p:pic>
      <p:sp>
        <p:nvSpPr>
          <p:cNvPr id="5" name="Rettangolo 4"/>
          <p:cNvSpPr/>
          <p:nvPr/>
        </p:nvSpPr>
        <p:spPr>
          <a:xfrm>
            <a:off x="1016000" y="678071"/>
            <a:ext cx="3110660" cy="369332"/>
          </a:xfrm>
          <a:prstGeom prst="rect">
            <a:avLst/>
          </a:prstGeom>
        </p:spPr>
        <p:txBody>
          <a:bodyPr wrap="none">
            <a:spAutoFit/>
          </a:bodyPr>
          <a:lstStyle/>
          <a:p>
            <a:r>
              <a:rPr lang="it-IT" b="1" dirty="0">
                <a:solidFill>
                  <a:srgbClr val="C00000"/>
                </a:solidFill>
                <a:effectLst>
                  <a:outerShdw blurRad="38100" dist="38100" dir="2700000" algn="tl">
                    <a:srgbClr val="C0C0C0"/>
                  </a:outerShdw>
                </a:effectLst>
                <a:latin typeface="Times New Roman" panose="02020603050405020304" pitchFamily="18" charset="0"/>
                <a:ea typeface="MS PGothic" pitchFamily="34" charset="-128"/>
                <a:cs typeface="Times New Roman" panose="02020603050405020304" pitchFamily="18" charset="0"/>
              </a:rPr>
              <a:t>Il ciclo di vita di un’ indagine </a:t>
            </a:r>
            <a:endParaRPr lang="en-GB"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03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931921" y="853781"/>
            <a:ext cx="2337499" cy="461665"/>
          </a:xfrm>
          <a:prstGeom prst="rect">
            <a:avLst/>
          </a:prstGeom>
          <a:noFill/>
          <a:ln w="9525">
            <a:noFill/>
            <a:miter lim="800000"/>
            <a:headEnd/>
            <a:tailEnd/>
          </a:ln>
          <a:effectLst/>
        </p:spPr>
        <p:txBody>
          <a:bodyPr wrap="none">
            <a:spAutoFit/>
          </a:bodyPr>
          <a:lstStyle/>
          <a:p>
            <a:pPr algn="l">
              <a:defRPr/>
            </a:pPr>
            <a:r>
              <a:rPr lang="it-IT" sz="2400" b="1" dirty="0">
                <a:solidFill>
                  <a:srgbClr val="C00000"/>
                </a:solidFill>
                <a:effectLst>
                  <a:outerShdw blurRad="38100" dist="38100" dir="2700000" algn="tl">
                    <a:srgbClr val="C0C0C0"/>
                  </a:outerShdw>
                </a:effectLst>
              </a:rPr>
              <a:t>I testi consigliati</a:t>
            </a:r>
          </a:p>
        </p:txBody>
      </p:sp>
      <p:sp>
        <p:nvSpPr>
          <p:cNvPr id="7" name="Rettangolo 6"/>
          <p:cNvSpPr>
            <a:spLocks noChangeArrowheads="1"/>
          </p:cNvSpPr>
          <p:nvPr/>
        </p:nvSpPr>
        <p:spPr bwMode="auto">
          <a:xfrm>
            <a:off x="1796601" y="3334005"/>
            <a:ext cx="99326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it-IT" altLang="it-IT" sz="1800" dirty="0" smtClean="0">
                <a:cs typeface="Times New Roman" panose="02020603050405020304" pitchFamily="18" charset="0"/>
              </a:rPr>
              <a:t>2) </a:t>
            </a:r>
            <a:r>
              <a:rPr lang="it-IT" altLang="it-IT" sz="1800" dirty="0">
                <a:cs typeface="Times New Roman" panose="02020603050405020304" pitchFamily="18" charset="0"/>
              </a:rPr>
              <a:t>A. Rinaldi, </a:t>
            </a:r>
            <a:r>
              <a:rPr lang="it-IT" sz="1800" dirty="0">
                <a:cs typeface="Times New Roman" panose="02020603050405020304" pitchFamily="18" charset="0"/>
              </a:rPr>
              <a:t>Dati e strumenti statistici per l’analisi economica, sociale e </a:t>
            </a:r>
            <a:r>
              <a:rPr lang="it-IT" sz="1800" dirty="0" smtClean="0">
                <a:cs typeface="Times New Roman" panose="02020603050405020304" pitchFamily="18" charset="0"/>
              </a:rPr>
              <a:t>territoriale </a:t>
            </a:r>
            <a:r>
              <a:rPr lang="it-IT" altLang="it-IT" sz="1800" i="1" dirty="0" smtClean="0">
                <a:cs typeface="Times New Roman" panose="02020603050405020304" pitchFamily="18" charset="0"/>
              </a:rPr>
              <a:t>Giapeto</a:t>
            </a:r>
            <a:r>
              <a:rPr lang="it-IT" altLang="it-IT" sz="1800" dirty="0" smtClean="0">
                <a:cs typeface="Times New Roman" panose="02020603050405020304" pitchFamily="18" charset="0"/>
              </a:rPr>
              <a:t>, </a:t>
            </a:r>
            <a:r>
              <a:rPr lang="it-IT" altLang="it-IT" sz="1800" dirty="0">
                <a:cs typeface="Times New Roman" panose="02020603050405020304" pitchFamily="18" charset="0"/>
              </a:rPr>
              <a:t>Roma, </a:t>
            </a:r>
            <a:r>
              <a:rPr lang="it-IT" altLang="it-IT" sz="1800" dirty="0" smtClean="0">
                <a:cs typeface="Times New Roman" panose="02020603050405020304" pitchFamily="18" charset="0"/>
              </a:rPr>
              <a:t>2021</a:t>
            </a:r>
            <a:endParaRPr lang="it-IT" altLang="it-IT" sz="1800" dirty="0">
              <a:cs typeface="Times New Roman" panose="02020603050405020304" pitchFamily="18" charset="0"/>
            </a:endParaRPr>
          </a:p>
          <a:p>
            <a:pPr algn="l" eaLnBrk="1" hangingPunct="1"/>
            <a:r>
              <a:rPr lang="it-IT" altLang="it-IT" sz="1600" dirty="0" smtClean="0">
                <a:cs typeface="Times New Roman" panose="02020603050405020304" pitchFamily="18" charset="0"/>
              </a:rPr>
              <a:t>    </a:t>
            </a:r>
            <a:endParaRPr lang="it-IT" altLang="it-IT" sz="1600" dirty="0">
              <a:cs typeface="Times New Roman" panose="02020603050405020304" pitchFamily="18" charset="0"/>
            </a:endParaRPr>
          </a:p>
        </p:txBody>
      </p:sp>
      <p:sp>
        <p:nvSpPr>
          <p:cNvPr id="8" name="Rettangolo 5"/>
          <p:cNvSpPr>
            <a:spLocks noChangeArrowheads="1"/>
          </p:cNvSpPr>
          <p:nvPr/>
        </p:nvSpPr>
        <p:spPr bwMode="auto">
          <a:xfrm>
            <a:off x="1796601" y="2009887"/>
            <a:ext cx="452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l" eaLnBrk="1" hangingPunct="1"/>
            <a:r>
              <a:rPr lang="it-IT" altLang="it-IT" sz="1800" dirty="0" smtClean="0">
                <a:cs typeface="Times New Roman" panose="02020603050405020304" pitchFamily="18" charset="0"/>
              </a:rPr>
              <a:t>1) </a:t>
            </a:r>
            <a:r>
              <a:rPr lang="it-IT" altLang="it-IT" sz="1800" dirty="0">
                <a:cs typeface="Times New Roman" panose="02020603050405020304" pitchFamily="18" charset="0"/>
              </a:rPr>
              <a:t>Slide del corso</a:t>
            </a:r>
          </a:p>
        </p:txBody>
      </p:sp>
      <p:pic>
        <p:nvPicPr>
          <p:cNvPr id="2" name="Immagine 1"/>
          <p:cNvPicPr>
            <a:picLocks noChangeAspect="1"/>
          </p:cNvPicPr>
          <p:nvPr/>
        </p:nvPicPr>
        <p:blipFill>
          <a:blip r:embed="rId2"/>
          <a:stretch>
            <a:fillRect/>
          </a:stretch>
        </p:blipFill>
        <p:spPr>
          <a:xfrm>
            <a:off x="721475" y="2948140"/>
            <a:ext cx="834057" cy="1175471"/>
          </a:xfrm>
          <a:prstGeom prst="rect">
            <a:avLst/>
          </a:prstGeom>
        </p:spPr>
      </p:pic>
      <p:pic>
        <p:nvPicPr>
          <p:cNvPr id="9" name="Immagine 8"/>
          <p:cNvPicPr>
            <a:picLocks noChangeAspect="1"/>
          </p:cNvPicPr>
          <p:nvPr/>
        </p:nvPicPr>
        <p:blipFill>
          <a:blip r:embed="rId3"/>
          <a:stretch>
            <a:fillRect/>
          </a:stretch>
        </p:blipFill>
        <p:spPr>
          <a:xfrm>
            <a:off x="721475" y="1774323"/>
            <a:ext cx="902054" cy="843856"/>
          </a:xfrm>
          <a:prstGeom prst="rect">
            <a:avLst/>
          </a:prstGeom>
        </p:spPr>
      </p:pic>
    </p:spTree>
    <p:extLst>
      <p:ext uri="{BB962C8B-B14F-4D97-AF65-F5344CB8AC3E}">
        <p14:creationId xmlns:p14="http://schemas.microsoft.com/office/powerpoint/2010/main" val="310072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4212588" y="739464"/>
            <a:ext cx="3498073" cy="461665"/>
          </a:xfrm>
          <a:prstGeom prst="rect">
            <a:avLst/>
          </a:prstGeom>
          <a:noFill/>
          <a:ln w="9525">
            <a:noFill/>
            <a:miter lim="800000"/>
            <a:headEnd/>
            <a:tailEnd/>
          </a:ln>
          <a:effectLst/>
        </p:spPr>
        <p:txBody>
          <a:bodyPr wrap="none">
            <a:spAutoFit/>
          </a:bodyPr>
          <a:lstStyle/>
          <a:p>
            <a:pPr algn="l">
              <a:defRPr/>
            </a:pPr>
            <a:r>
              <a:rPr lang="it-IT" sz="24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Obiettivo delle statistiche</a:t>
            </a:r>
            <a:endParaRPr lang="it-IT" sz="24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ttangolo 7"/>
          <p:cNvSpPr>
            <a:spLocks noChangeArrowheads="1"/>
          </p:cNvSpPr>
          <p:nvPr/>
        </p:nvSpPr>
        <p:spPr bwMode="auto">
          <a:xfrm>
            <a:off x="3048000" y="1668655"/>
            <a:ext cx="5827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it-IT" altLang="it-IT" sz="2000" i="1" dirty="0" smtClean="0">
                <a:cs typeface="Times New Roman" panose="02020603050405020304" pitchFamily="18" charset="0"/>
              </a:rPr>
              <a:t>Obiettivo della statistica è quello di fornire informazioni di carattere quantitativo su aspetti economici, sociali, demografici ecc.</a:t>
            </a:r>
            <a:r>
              <a:rPr lang="it-IT" altLang="it-IT" sz="2000" i="1" dirty="0">
                <a:cs typeface="Times New Roman" panose="02020603050405020304" pitchFamily="18" charset="0"/>
              </a:rPr>
              <a:t> </a:t>
            </a:r>
            <a:r>
              <a:rPr lang="it-IT" altLang="it-IT" sz="2000" i="1" dirty="0" smtClean="0">
                <a:cs typeface="Times New Roman" panose="02020603050405020304" pitchFamily="18" charset="0"/>
              </a:rPr>
              <a:t>avendo come fine principale quello di approssimare la realtà. </a:t>
            </a:r>
          </a:p>
        </p:txBody>
      </p:sp>
      <p:sp>
        <p:nvSpPr>
          <p:cNvPr id="2" name="Rettangolo 1"/>
          <p:cNvSpPr/>
          <p:nvPr/>
        </p:nvSpPr>
        <p:spPr>
          <a:xfrm>
            <a:off x="2951075" y="4212556"/>
            <a:ext cx="5924175" cy="923330"/>
          </a:xfrm>
          <a:prstGeom prst="rect">
            <a:avLst/>
          </a:prstGeom>
        </p:spPr>
        <p:txBody>
          <a:bodyPr wrap="square">
            <a:spAutoFit/>
          </a:bodyPr>
          <a:lstStyle/>
          <a:p>
            <a:pPr algn="just"/>
            <a:r>
              <a:rPr lang="it-IT" altLang="it-IT" b="1" dirty="0">
                <a:solidFill>
                  <a:srgbClr val="C00000"/>
                </a:solidFill>
                <a:latin typeface="Times New Roman" panose="02020603050405020304" pitchFamily="18" charset="0"/>
                <a:cs typeface="Times New Roman" panose="02020603050405020304" pitchFamily="18" charset="0"/>
              </a:rPr>
              <a:t>Anche l’economia si occupa di costruire modelli che siano in grado di approssimare i comportamenti di individui e/o imprese.</a:t>
            </a:r>
          </a:p>
        </p:txBody>
      </p:sp>
      <p:sp>
        <p:nvSpPr>
          <p:cNvPr id="3" name="CasellaDiTesto 2"/>
          <p:cNvSpPr txBox="1"/>
          <p:nvPr/>
        </p:nvSpPr>
        <p:spPr>
          <a:xfrm>
            <a:off x="4697938" y="3433048"/>
            <a:ext cx="3012723" cy="338554"/>
          </a:xfrm>
          <a:prstGeom prst="rect">
            <a:avLst/>
          </a:prstGeom>
          <a:noFill/>
        </p:spPr>
        <p:txBody>
          <a:bodyPr wrap="square" rtlCol="0">
            <a:spAutoFit/>
          </a:bodyPr>
          <a:lstStyle/>
          <a:p>
            <a:r>
              <a:rPr lang="it-IT" sz="1600" dirty="0" smtClean="0">
                <a:latin typeface="Times New Roman" panose="02020603050405020304" pitchFamily="18" charset="0"/>
                <a:cs typeface="Times New Roman" panose="02020603050405020304" pitchFamily="18" charset="0"/>
              </a:rPr>
              <a:t>In particolare, nel nostro caso</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1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598488" y="779463"/>
            <a:ext cx="4877489" cy="461665"/>
          </a:xfrm>
          <a:prstGeom prst="rect">
            <a:avLst/>
          </a:prstGeom>
          <a:noFill/>
          <a:ln w="9525">
            <a:noFill/>
            <a:miter lim="800000"/>
            <a:headEnd/>
            <a:tailEnd/>
          </a:ln>
          <a:effectLst/>
        </p:spPr>
        <p:txBody>
          <a:bodyPr wrap="none">
            <a:spAutoFit/>
          </a:bodyPr>
          <a:lstStyle/>
          <a:p>
            <a:pPr>
              <a:defRPr/>
            </a:pPr>
            <a:r>
              <a:rPr lang="it-IT" altLang="de-DE" sz="2400" b="1" dirty="0">
                <a:solidFill>
                  <a:srgbClr val="D6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Come viene percepita la statistica</a:t>
            </a:r>
            <a:r>
              <a:rPr lang="it-IT" altLang="de-DE" sz="2400" b="1" dirty="0" smtClean="0">
                <a:solidFill>
                  <a:srgbClr val="D6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it-IT" sz="2400" b="1" dirty="0">
              <a:solidFill>
                <a:srgbClr val="D6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Rettangolo 6"/>
          <p:cNvSpPr>
            <a:spLocks noChangeArrowheads="1"/>
          </p:cNvSpPr>
          <p:nvPr/>
        </p:nvSpPr>
        <p:spPr bwMode="auto">
          <a:xfrm>
            <a:off x="596899" y="1262063"/>
            <a:ext cx="108247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it-IT" sz="1600" dirty="0">
                <a:ea typeface="Verdana" panose="020B0604030504040204" pitchFamily="34" charset="0"/>
                <a:cs typeface="Times New Roman" panose="02020603050405020304" pitchFamily="18" charset="0"/>
              </a:rPr>
              <a:t>Spesso la </a:t>
            </a:r>
            <a:r>
              <a:rPr lang="it-IT" sz="1600" b="1" dirty="0">
                <a:ea typeface="Verdana" panose="020B0604030504040204" pitchFamily="34" charset="0"/>
                <a:cs typeface="Times New Roman" panose="02020603050405020304" pitchFamily="18" charset="0"/>
              </a:rPr>
              <a:t>statistica</a:t>
            </a:r>
            <a:r>
              <a:rPr lang="it-IT" sz="1600" dirty="0">
                <a:ea typeface="Verdana" panose="020B0604030504040204" pitchFamily="34" charset="0"/>
                <a:cs typeface="Times New Roman" panose="02020603050405020304" pitchFamily="18" charset="0"/>
              </a:rPr>
              <a:t> viene </a:t>
            </a:r>
            <a:r>
              <a:rPr lang="it-IT" sz="1600" b="1" dirty="0">
                <a:ea typeface="Verdana" panose="020B0604030504040204" pitchFamily="34" charset="0"/>
                <a:cs typeface="Times New Roman" panose="02020603050405020304" pitchFamily="18" charset="0"/>
              </a:rPr>
              <a:t>percepita</a:t>
            </a:r>
            <a:r>
              <a:rPr lang="it-IT" sz="1600" dirty="0">
                <a:ea typeface="Verdana" panose="020B0604030504040204" pitchFamily="34" charset="0"/>
                <a:cs typeface="Times New Roman" panose="02020603050405020304" pitchFamily="18" charset="0"/>
              </a:rPr>
              <a:t> in base a  </a:t>
            </a:r>
            <a:r>
              <a:rPr lang="it-IT" sz="1600" b="1" dirty="0">
                <a:ea typeface="Verdana" panose="020B0604030504040204" pitchFamily="34" charset="0"/>
                <a:cs typeface="Times New Roman" panose="02020603050405020304" pitchFamily="18" charset="0"/>
              </a:rPr>
              <a:t>due atteggiamenti </a:t>
            </a:r>
            <a:r>
              <a:rPr lang="it-IT" sz="1600" b="1" dirty="0" smtClean="0">
                <a:ea typeface="Verdana" panose="020B0604030504040204" pitchFamily="34" charset="0"/>
                <a:cs typeface="Times New Roman" panose="02020603050405020304" pitchFamily="18" charset="0"/>
              </a:rPr>
              <a:t>opposti</a:t>
            </a:r>
          </a:p>
          <a:p>
            <a:pPr algn="just" eaLnBrk="1" hangingPunct="1"/>
            <a:endParaRPr lang="it-IT" altLang="en-US" sz="1600" b="1" dirty="0">
              <a:ea typeface="Verdana" panose="020B0604030504040204" pitchFamily="34" charset="0"/>
              <a:cs typeface="Times New Roman" panose="02020603050405020304" pitchFamily="18" charset="0"/>
            </a:endParaRPr>
          </a:p>
          <a:p>
            <a:pPr algn="just" eaLnBrk="1" hangingPunct="1"/>
            <a:r>
              <a:rPr lang="it-IT" sz="1600" dirty="0" smtClean="0">
                <a:ea typeface="Verdana" panose="020B0604030504040204" pitchFamily="34" charset="0"/>
                <a:cs typeface="Times New Roman" panose="02020603050405020304" pitchFamily="18" charset="0"/>
              </a:rPr>
              <a:t>come </a:t>
            </a:r>
            <a:r>
              <a:rPr lang="it-IT" sz="1600" b="1" dirty="0" smtClean="0">
                <a:ea typeface="Verdana" panose="020B0604030504040204" pitchFamily="34" charset="0"/>
                <a:cs typeface="Times New Roman" panose="02020603050405020304" pitchFamily="18" charset="0"/>
              </a:rPr>
              <a:t>strumento di manipolazione della realtà</a:t>
            </a:r>
            <a:endParaRPr lang="it-IT" altLang="en-US" sz="1600" dirty="0" smtClean="0">
              <a:cs typeface="Times New Roman" panose="02020603050405020304" pitchFamily="18" charset="0"/>
            </a:endParaRPr>
          </a:p>
          <a:p>
            <a:pPr algn="just" eaLnBrk="1" hangingPunct="1"/>
            <a:r>
              <a:rPr lang="it-IT" altLang="en-US" sz="1600" dirty="0" smtClean="0">
                <a:cs typeface="Times New Roman" panose="02020603050405020304" pitchFamily="18" charset="0"/>
              </a:rPr>
              <a:t>Gli “scettici” attribuiscono alle statistiche l’incapacità di riflettere la </a:t>
            </a:r>
            <a:r>
              <a:rPr lang="it-IT" altLang="en-US" sz="1600" i="1" dirty="0" smtClean="0">
                <a:cs typeface="Times New Roman" panose="02020603050405020304" pitchFamily="18" charset="0"/>
              </a:rPr>
              <a:t>vera</a:t>
            </a:r>
            <a:r>
              <a:rPr lang="it-IT" altLang="en-US" sz="1600" dirty="0" smtClean="0">
                <a:cs typeface="Times New Roman" panose="02020603050405020304" pitchFamily="18" charset="0"/>
              </a:rPr>
              <a:t> realtà (i polli di Trilussa).</a:t>
            </a:r>
          </a:p>
          <a:p>
            <a:pPr algn="just" eaLnBrk="1" hangingPunct="1"/>
            <a:r>
              <a:rPr lang="it-IT" altLang="en-US" sz="1600" dirty="0" smtClean="0">
                <a:cs typeface="Times New Roman" panose="02020603050405020304" pitchFamily="18" charset="0"/>
              </a:rPr>
              <a:t>Nei confronti del metodo statistico, sembrerebbe pretendersi di dover raggiungere necessariamente la «</a:t>
            </a:r>
            <a:r>
              <a:rPr lang="it-IT" altLang="en-US" sz="1600" i="1" dirty="0" smtClean="0">
                <a:cs typeface="Times New Roman" panose="02020603050405020304" pitchFamily="18" charset="0"/>
              </a:rPr>
              <a:t>verità</a:t>
            </a:r>
            <a:r>
              <a:rPr lang="it-IT" altLang="en-US" sz="1600" dirty="0" smtClean="0">
                <a:cs typeface="Times New Roman" panose="02020603050405020304" pitchFamily="18" charset="0"/>
              </a:rPr>
              <a:t>»</a:t>
            </a:r>
          </a:p>
          <a:p>
            <a:pPr algn="just" eaLnBrk="1" hangingPunct="1"/>
            <a:r>
              <a:rPr lang="it-IT" altLang="en-US" sz="1600" dirty="0" smtClean="0">
                <a:cs typeface="Times New Roman" panose="02020603050405020304" pitchFamily="18" charset="0"/>
              </a:rPr>
              <a:t>La stima del reddito disponibile delle famiglie dovrebbe quindi essere in grado di fornire esattamente l’ammontare a disposizione dai componenti del collettivo analizzato.</a:t>
            </a:r>
          </a:p>
          <a:p>
            <a:pPr algn="just" eaLnBrk="1" hangingPunct="1"/>
            <a:endParaRPr lang="it-IT" altLang="en-US" sz="1600" dirty="0" smtClean="0">
              <a:cs typeface="Times New Roman" panose="02020603050405020304" pitchFamily="18" charset="0"/>
            </a:endParaRPr>
          </a:p>
          <a:p>
            <a:pPr algn="just" eaLnBrk="1" hangingPunct="1"/>
            <a:r>
              <a:rPr lang="it-IT" sz="1600" dirty="0" smtClean="0">
                <a:ea typeface="Verdana" panose="020B0604030504040204" pitchFamily="34" charset="0"/>
                <a:cs typeface="Times New Roman" panose="02020603050405020304" pitchFamily="18" charset="0"/>
              </a:rPr>
              <a:t>come </a:t>
            </a:r>
            <a:r>
              <a:rPr lang="it-IT" sz="1600" b="1" dirty="0" smtClean="0">
                <a:ea typeface="Verdana" panose="020B0604030504040204" pitchFamily="34" charset="0"/>
                <a:cs typeface="Times New Roman" panose="02020603050405020304" pitchFamily="18" charset="0"/>
              </a:rPr>
              <a:t>verità assoluta ed inconfutabile </a:t>
            </a:r>
            <a:r>
              <a:rPr lang="it-IT" sz="1600" dirty="0" smtClean="0">
                <a:ea typeface="Verdana" panose="020B0604030504040204" pitchFamily="34" charset="0"/>
                <a:cs typeface="Times New Roman" panose="02020603050405020304" pitchFamily="18" charset="0"/>
              </a:rPr>
              <a:t>(il dato è la realtà oggettiva)</a:t>
            </a:r>
          </a:p>
          <a:p>
            <a:pPr algn="just" eaLnBrk="1" hangingPunct="1"/>
            <a:r>
              <a:rPr lang="it-IT" altLang="en-US" sz="1600" dirty="0" smtClean="0">
                <a:cs typeface="Times New Roman" panose="02020603050405020304" pitchFamily="18" charset="0"/>
              </a:rPr>
              <a:t>I “fanatici” vedono nel dato statistico una sorta di scienza indiscutibile. Semplificano così la lettura di fenomeni in realtà complessi, e ne limitano le (umane e necessarie) possibilità di soggettività delle interpretazioni. </a:t>
            </a:r>
            <a:endParaRPr lang="it-IT" altLang="en-US" sz="2000" dirty="0">
              <a:latin typeface="+mn-lt"/>
            </a:endParaRPr>
          </a:p>
        </p:txBody>
      </p:sp>
      <p:sp>
        <p:nvSpPr>
          <p:cNvPr id="2" name="Rettangolo 1"/>
          <p:cNvSpPr/>
          <p:nvPr/>
        </p:nvSpPr>
        <p:spPr>
          <a:xfrm>
            <a:off x="596899" y="5022211"/>
            <a:ext cx="6519765" cy="830997"/>
          </a:xfrm>
          <a:prstGeom prst="rect">
            <a:avLst/>
          </a:prstGeom>
        </p:spPr>
        <p:txBody>
          <a:bodyPr wrap="square">
            <a:spAutoFit/>
          </a:bodyPr>
          <a:lstStyle/>
          <a:p>
            <a:pPr algn="just"/>
            <a:r>
              <a:rPr lang="it-IT" altLang="en-US" sz="1600" dirty="0">
                <a:latin typeface="Times New Roman" panose="02020603050405020304" pitchFamily="18" charset="0"/>
                <a:cs typeface="Times New Roman" panose="02020603050405020304" pitchFamily="18" charset="0"/>
              </a:rPr>
              <a:t>Collocandoci in una posizione intermedia, possiamo dire </a:t>
            </a:r>
            <a:r>
              <a:rPr lang="it-IT" altLang="en-US" sz="1600" dirty="0" smtClean="0">
                <a:latin typeface="Times New Roman" panose="02020603050405020304" pitchFamily="18" charset="0"/>
                <a:cs typeface="Times New Roman" panose="02020603050405020304" pitchFamily="18" charset="0"/>
              </a:rPr>
              <a:t>che, c</a:t>
            </a:r>
            <a:r>
              <a:rPr lang="it-IT" sz="1600" dirty="0" smtClean="0">
                <a:latin typeface="Times New Roman" panose="02020603050405020304" pitchFamily="18" charset="0"/>
                <a:cs typeface="Times New Roman" panose="02020603050405020304" pitchFamily="18" charset="0"/>
              </a:rPr>
              <a:t>ome </a:t>
            </a:r>
            <a:r>
              <a:rPr lang="it-IT" sz="1600" dirty="0">
                <a:latin typeface="Times New Roman" panose="02020603050405020304" pitchFamily="18" charset="0"/>
                <a:cs typeface="Times New Roman" panose="02020603050405020304" pitchFamily="18" charset="0"/>
              </a:rPr>
              <a:t>per le altre scienze sociali, non esistono informazioni statistiche esatte ma solamente di buona </a:t>
            </a:r>
            <a:r>
              <a:rPr lang="it-IT" sz="1600" dirty="0" smtClean="0">
                <a:latin typeface="Times New Roman" panose="02020603050405020304" pitchFamily="18" charset="0"/>
                <a:cs typeface="Times New Roman" panose="02020603050405020304" pitchFamily="18" charset="0"/>
              </a:rPr>
              <a:t>qualità</a:t>
            </a:r>
            <a:endParaRPr lang="it-IT" altLang="en-US" dirty="0">
              <a:solidFill>
                <a:srgbClr val="C00000"/>
              </a:solidFill>
              <a:latin typeface="Times New Roman" panose="02020603050405020304" pitchFamily="18" charset="0"/>
              <a:cs typeface="Times New Roman" panose="02020603050405020304" pitchFamily="18" charset="0"/>
            </a:endParaRPr>
          </a:p>
        </p:txBody>
      </p:sp>
      <p:sp>
        <p:nvSpPr>
          <p:cNvPr id="3" name="Freccia in giù 2"/>
          <p:cNvSpPr/>
          <p:nvPr/>
        </p:nvSpPr>
        <p:spPr>
          <a:xfrm>
            <a:off x="3701532" y="4247245"/>
            <a:ext cx="310497" cy="5905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647709" y="4980089"/>
            <a:ext cx="3607723" cy="830997"/>
          </a:xfrm>
          <a:prstGeom prst="rect">
            <a:avLst/>
          </a:prstGeom>
        </p:spPr>
        <p:txBody>
          <a:bodyPr wrap="square">
            <a:spAutoFit/>
          </a:bodyPr>
          <a:lstStyle/>
          <a:p>
            <a:r>
              <a:rPr lang="it-IT" sz="1600" dirty="0" smtClean="0">
                <a:latin typeface="Times New Roman" panose="02020603050405020304" pitchFamily="18" charset="0"/>
                <a:cs typeface="Times New Roman" panose="02020603050405020304" pitchFamily="18" charset="0"/>
              </a:rPr>
              <a:t>In termini di corrispondenza tra il dato disponibile e l’aggregato che si intende misurare </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14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4331" y="696515"/>
            <a:ext cx="5928360" cy="4922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it-IT" sz="2400" b="1" dirty="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Cosa </a:t>
            </a:r>
            <a:r>
              <a:rPr lang="en-GB" altLang="it-IT" sz="2400" b="1" dirty="0" err="1">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studia</a:t>
            </a:r>
            <a:r>
              <a:rPr lang="en-GB" altLang="it-IT" sz="2400" b="1" dirty="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la </a:t>
            </a:r>
            <a:r>
              <a:rPr lang="en-GB" altLang="it-IT" sz="2400" b="1" dirty="0" err="1">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statistica</a:t>
            </a:r>
            <a:r>
              <a:rPr lang="en-GB" altLang="it-IT" sz="2400" b="1" dirty="0">
                <a:solidFill>
                  <a:srgbClr val="C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t>
            </a:r>
          </a:p>
        </p:txBody>
      </p:sp>
      <p:sp>
        <p:nvSpPr>
          <p:cNvPr id="3" name="Rectangle 3"/>
          <p:cNvSpPr txBox="1">
            <a:spLocks noChangeArrowheads="1"/>
          </p:cNvSpPr>
          <p:nvPr/>
        </p:nvSpPr>
        <p:spPr>
          <a:xfrm>
            <a:off x="1054331" y="1379654"/>
            <a:ext cx="9087196" cy="57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it-IT" sz="1800" dirty="0" smtClean="0">
                <a:latin typeface="Times New Roman" panose="02020603050405020304" pitchFamily="18" charset="0"/>
                <a:ea typeface="ＭＳ Ｐゴシック" pitchFamily="34" charset="-128"/>
                <a:cs typeface="Times New Roman" panose="02020603050405020304" pitchFamily="18" charset="0"/>
              </a:rPr>
              <a:t>La funzione principale della Statistica è quella di rendere comprensibile ciò che nella massa delle informazioni appare indifferenziato.</a:t>
            </a:r>
          </a:p>
          <a:p>
            <a:pPr marL="0" indent="0" algn="just">
              <a:buFont typeface="Arial" panose="020B0604020202020204" pitchFamily="34" charset="0"/>
              <a:buNone/>
              <a:defRPr/>
            </a:pPr>
            <a:endParaRPr lang="it-IT" sz="1800" dirty="0" smtClean="0">
              <a:latin typeface="Times New Roman" panose="02020603050405020304" pitchFamily="18" charset="0"/>
              <a:ea typeface="ＭＳ Ｐゴシック" pitchFamily="34" charset="-128"/>
              <a:cs typeface="Times New Roman" panose="02020603050405020304" pitchFamily="18" charset="0"/>
            </a:endParaRPr>
          </a:p>
          <a:p>
            <a:pPr marL="0" indent="0">
              <a:buFont typeface="Arial" panose="020B0604020202020204" pitchFamily="34" charset="0"/>
              <a:buNone/>
              <a:defRPr/>
            </a:pPr>
            <a:endParaRPr lang="it-IT" sz="1800" dirty="0" smtClean="0">
              <a:latin typeface="Times New Roman" panose="02020603050405020304" pitchFamily="18" charset="0"/>
              <a:ea typeface="ＭＳ Ｐゴシック" pitchFamily="34" charset="-128"/>
              <a:cs typeface="Times New Roman" panose="02020603050405020304" pitchFamily="18" charset="0"/>
            </a:endParaRPr>
          </a:p>
          <a:p>
            <a:pPr marL="1588" indent="-1588" algn="ctr">
              <a:buClr>
                <a:schemeClr val="tx2"/>
              </a:buClr>
              <a:buSzPct val="135000"/>
              <a:buFont typeface="Arial" panose="020B0604020202020204" pitchFamily="34" charset="0"/>
              <a:buNone/>
              <a:defRPr/>
            </a:pPr>
            <a:endParaRPr lang="it-IT" sz="1800" b="1" dirty="0" smtClean="0"/>
          </a:p>
          <a:p>
            <a:pPr marL="1588" indent="-1588">
              <a:buClr>
                <a:schemeClr val="tx2"/>
              </a:buClr>
              <a:buSzPct val="135000"/>
              <a:buFont typeface="Arial" panose="020B0604020202020204" pitchFamily="34" charset="0"/>
              <a:buNone/>
              <a:defRPr/>
            </a:pPr>
            <a:endParaRPr lang="it-IT" sz="1800" b="1" dirty="0" smtClean="0"/>
          </a:p>
          <a:p>
            <a:pPr marL="1588" indent="-1588">
              <a:buClr>
                <a:schemeClr val="tx2"/>
              </a:buClr>
              <a:buSzPct val="135000"/>
              <a:buFont typeface="Arial" panose="020B0604020202020204" pitchFamily="34" charset="0"/>
              <a:buNone/>
              <a:defRPr/>
            </a:pPr>
            <a:endParaRPr lang="it-IT" sz="1800" dirty="0"/>
          </a:p>
        </p:txBody>
      </p:sp>
      <p:pic>
        <p:nvPicPr>
          <p:cNvPr id="4" name="Picture 14" descr="j0299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3559" y="1238596"/>
            <a:ext cx="1016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054330" y="5791404"/>
            <a:ext cx="10533612" cy="369332"/>
          </a:xfrm>
          <a:prstGeom prst="rect">
            <a:avLst/>
          </a:prstGeom>
        </p:spPr>
        <p:txBody>
          <a:bodyPr wrap="square">
            <a:spAutoFit/>
          </a:bodyPr>
          <a:lstStyle/>
          <a:p>
            <a:pPr marL="1588" indent="-1588" algn="just">
              <a:spcBef>
                <a:spcPct val="20000"/>
              </a:spcBef>
              <a:buClr>
                <a:srgbClr val="000000"/>
              </a:buClr>
              <a:buSzPct val="135000"/>
              <a:defRPr/>
            </a:pPr>
            <a:r>
              <a:rPr lang="it-IT" kern="0" dirty="0" smtClean="0">
                <a:latin typeface="Times New Roman" panose="02020603050405020304" pitchFamily="18" charset="0"/>
                <a:ea typeface="ＭＳ Ｐゴシック" charset="0"/>
                <a:cs typeface="Times New Roman" panose="02020603050405020304" pitchFamily="18" charset="0"/>
              </a:rPr>
              <a:t>La </a:t>
            </a:r>
            <a:r>
              <a:rPr lang="it-IT" kern="0" dirty="0">
                <a:latin typeface="Times New Roman" panose="02020603050405020304" pitchFamily="18" charset="0"/>
                <a:ea typeface="ＭＳ Ｐゴシック" charset="0"/>
                <a:cs typeface="Times New Roman" panose="02020603050405020304" pitchFamily="18" charset="0"/>
              </a:rPr>
              <a:t>statistica cerca in altre parole di estrarre il “succo” da enorme quantità di informazioni, di dar voce ai numeri</a:t>
            </a:r>
            <a:r>
              <a:rPr lang="it-IT" kern="0" dirty="0" smtClean="0">
                <a:latin typeface="Times New Roman" panose="02020603050405020304" pitchFamily="18" charset="0"/>
                <a:ea typeface="ＭＳ Ｐゴシック" charset="0"/>
                <a:cs typeface="Times New Roman" panose="02020603050405020304" pitchFamily="18" charset="0"/>
              </a:rPr>
              <a:t>!</a:t>
            </a:r>
            <a:endParaRPr lang="it-IT" kern="0" dirty="0">
              <a:solidFill>
                <a:srgbClr val="595959"/>
              </a:solidFill>
              <a:latin typeface="Verdana" pitchFamily="34" charset="0"/>
              <a:ea typeface="ＭＳ Ｐゴシック" charset="0"/>
              <a:cs typeface="Arial" charset="0"/>
            </a:endParaRPr>
          </a:p>
        </p:txBody>
      </p:sp>
      <p:sp>
        <p:nvSpPr>
          <p:cNvPr id="6" name="Rettangolo 5"/>
          <p:cNvSpPr/>
          <p:nvPr/>
        </p:nvSpPr>
        <p:spPr>
          <a:xfrm>
            <a:off x="1054330" y="2144425"/>
            <a:ext cx="9029007" cy="646331"/>
          </a:xfrm>
          <a:prstGeom prst="rect">
            <a:avLst/>
          </a:prstGeom>
        </p:spPr>
        <p:txBody>
          <a:bodyPr wrap="square">
            <a:spAutoFit/>
          </a:bodyPr>
          <a:lstStyle/>
          <a:p>
            <a:pPr algn="just">
              <a:defRPr/>
            </a:pPr>
            <a:r>
              <a:rPr lang="it-IT" dirty="0">
                <a:latin typeface="Times New Roman" panose="02020603050405020304" pitchFamily="18" charset="0"/>
                <a:ea typeface="ＭＳ Ｐゴシック" pitchFamily="34" charset="-128"/>
                <a:cs typeface="Times New Roman" panose="02020603050405020304" pitchFamily="18" charset="0"/>
              </a:rPr>
              <a:t>Quando si raccolgono le informazioni di un certo fenomeno, si ha a che fare con una mole notevole di dati grezzi.</a:t>
            </a:r>
          </a:p>
        </p:txBody>
      </p:sp>
      <p:sp>
        <p:nvSpPr>
          <p:cNvPr id="7" name="Rettangolo 6"/>
          <p:cNvSpPr/>
          <p:nvPr/>
        </p:nvSpPr>
        <p:spPr>
          <a:xfrm>
            <a:off x="1056983" y="4765835"/>
            <a:ext cx="9649229" cy="646331"/>
          </a:xfrm>
          <a:prstGeom prst="rect">
            <a:avLst/>
          </a:prstGeom>
          <a:ln w="28575">
            <a:solidFill>
              <a:srgbClr val="C00000"/>
            </a:solidFill>
          </a:ln>
        </p:spPr>
        <p:txBody>
          <a:bodyPr wrap="square">
            <a:spAutoFit/>
          </a:bodyPr>
          <a:lstStyle/>
          <a:p>
            <a:pPr marL="1588" indent="-1588">
              <a:buClr>
                <a:schemeClr val="tx2"/>
              </a:buClr>
              <a:buSzPct val="135000"/>
              <a:buNone/>
              <a:defRPr/>
            </a:pPr>
            <a:r>
              <a:rPr lang="it-IT" kern="0" dirty="0">
                <a:latin typeface="Times New Roman" panose="02020603050405020304" pitchFamily="18" charset="0"/>
                <a:ea typeface="ＭＳ Ｐゴシック" charset="0"/>
                <a:cs typeface="Times New Roman" panose="02020603050405020304" pitchFamily="18" charset="0"/>
              </a:rPr>
              <a:t>La statistica dunque si occupa di quei fenomeni il cui studio richiede l’osservazione di una pluralità di manifestazioni individuali </a:t>
            </a:r>
            <a:r>
              <a:rPr lang="it-IT" b="1" kern="0" dirty="0">
                <a:latin typeface="Times New Roman" panose="02020603050405020304" pitchFamily="18" charset="0"/>
                <a:ea typeface="ＭＳ Ｐゴシック" charset="0"/>
                <a:cs typeface="Times New Roman" panose="02020603050405020304" pitchFamily="18" charset="0"/>
              </a:rPr>
              <a:t>(fenomeni collettivi) </a:t>
            </a:r>
            <a:r>
              <a:rPr lang="it-IT" kern="0" dirty="0">
                <a:latin typeface="Times New Roman" panose="02020603050405020304" pitchFamily="18" charset="0"/>
                <a:ea typeface="ＭＳ Ｐゴシック" charset="0"/>
                <a:cs typeface="Times New Roman" panose="02020603050405020304" pitchFamily="18" charset="0"/>
              </a:rPr>
              <a:t>e ne fa una sintesi</a:t>
            </a:r>
          </a:p>
        </p:txBody>
      </p:sp>
      <p:sp>
        <p:nvSpPr>
          <p:cNvPr id="8" name="CasellaDiTesto 7"/>
          <p:cNvSpPr txBox="1"/>
          <p:nvPr/>
        </p:nvSpPr>
        <p:spPr>
          <a:xfrm>
            <a:off x="1054330" y="3059581"/>
            <a:ext cx="10101350" cy="923330"/>
          </a:xfrm>
          <a:prstGeom prst="rect">
            <a:avLst/>
          </a:prstGeom>
          <a:noFill/>
        </p:spPr>
        <p:txBody>
          <a:bodyPr wrap="square" rtlCol="0">
            <a:spAutoFit/>
          </a:bodyPr>
          <a:lstStyle/>
          <a:p>
            <a:pPr marL="1588" indent="-1588" algn="just">
              <a:buClr>
                <a:schemeClr val="tx2"/>
              </a:buClr>
              <a:buSzPct val="135000"/>
              <a:buNone/>
              <a:defRPr/>
            </a:pPr>
            <a:r>
              <a:rPr lang="it-IT" dirty="0">
                <a:latin typeface="Times New Roman" panose="02020603050405020304" pitchFamily="18" charset="0"/>
                <a:ea typeface="ＭＳ Ｐゴシック" pitchFamily="34" charset="-128"/>
                <a:cs typeface="Times New Roman" panose="02020603050405020304" pitchFamily="18" charset="0"/>
              </a:rPr>
              <a:t>Il primo problema da affrontare, quindi, è quello di sintetizzare la massa di dati grezzi in indicatori particolarmente informativi, utilizzando metodiche numeriche o grafiche, che siano in grado di descrivere le informazioni raccolte senza alternarne il senso complessivo. </a:t>
            </a:r>
          </a:p>
        </p:txBody>
      </p:sp>
      <p:sp>
        <p:nvSpPr>
          <p:cNvPr id="9" name="Freccia in giù 8"/>
          <p:cNvSpPr/>
          <p:nvPr/>
        </p:nvSpPr>
        <p:spPr>
          <a:xfrm>
            <a:off x="5600583" y="4146550"/>
            <a:ext cx="281015" cy="4522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gnaposto piè di pagina 10"/>
          <p:cNvSpPr>
            <a:spLocks noGrp="1"/>
          </p:cNvSpPr>
          <p:nvPr>
            <p:ph type="ftr" sz="quarter" idx="11"/>
          </p:nvPr>
        </p:nvSpPr>
        <p:spPr/>
        <p:txBody>
          <a:bodyPr/>
          <a:lstStyle/>
          <a:p>
            <a:r>
              <a:rPr lang="it-IT" smtClean="0"/>
              <a:t>L. Bani - Elementi di statistica economica - LEZIONE 1</a:t>
            </a:r>
            <a:endParaRPr lang="it-IT"/>
          </a:p>
        </p:txBody>
      </p:sp>
      <p:sp>
        <p:nvSpPr>
          <p:cNvPr id="12" name="Segnaposto numero diapositiva 11"/>
          <p:cNvSpPr>
            <a:spLocks noGrp="1"/>
          </p:cNvSpPr>
          <p:nvPr>
            <p:ph type="sldNum" sz="quarter" idx="12"/>
          </p:nvPr>
        </p:nvSpPr>
        <p:spPr/>
        <p:txBody>
          <a:bodyPr/>
          <a:lstStyle/>
          <a:p>
            <a:fld id="{2933ED56-FB12-4384-AF6C-E94CA198BBEC}" type="slidenum">
              <a:rPr lang="it-IT" smtClean="0"/>
              <a:t>7</a:t>
            </a:fld>
            <a:endParaRPr lang="it-IT"/>
          </a:p>
        </p:txBody>
      </p:sp>
    </p:spTree>
    <p:extLst>
      <p:ext uri="{BB962C8B-B14F-4D97-AF65-F5344CB8AC3E}">
        <p14:creationId xmlns:p14="http://schemas.microsoft.com/office/powerpoint/2010/main" val="39152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22465" y="757931"/>
            <a:ext cx="3366655" cy="364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de-DE" sz="20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Statistica e vita quotidiana</a:t>
            </a:r>
          </a:p>
        </p:txBody>
      </p:sp>
      <p:sp>
        <p:nvSpPr>
          <p:cNvPr id="3" name="Rectangle 3"/>
          <p:cNvSpPr txBox="1">
            <a:spLocks noChangeArrowheads="1"/>
          </p:cNvSpPr>
          <p:nvPr/>
        </p:nvSpPr>
        <p:spPr>
          <a:xfrm>
            <a:off x="1022465" y="1122218"/>
            <a:ext cx="10174779" cy="13882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it-IT" sz="1800" dirty="0" smtClean="0">
                <a:latin typeface="Times New Roman" panose="02020603050405020304" pitchFamily="18" charset="0"/>
                <a:ea typeface="Verdana" panose="020B0604030504040204" pitchFamily="34" charset="0"/>
                <a:cs typeface="Times New Roman" panose="02020603050405020304" pitchFamily="18" charset="0"/>
              </a:rPr>
              <a:t>Le statistiche fanno parte della nostra vita quotidiana:</a:t>
            </a:r>
          </a:p>
          <a:p>
            <a:pPr marL="0" indent="0">
              <a:buFontTx/>
              <a:buNone/>
              <a:defRPr/>
            </a:pPr>
            <a:r>
              <a:rPr lang="it-IT" sz="1800" dirty="0" smtClean="0">
                <a:latin typeface="Times New Roman" panose="02020603050405020304" pitchFamily="18" charset="0"/>
                <a:ea typeface="Verdana" panose="020B0604030504040204" pitchFamily="34" charset="0"/>
                <a:cs typeface="Times New Roman" panose="02020603050405020304" pitchFamily="18" charset="0"/>
              </a:rPr>
              <a:t>Tabelle, grafici, indicatori, medie, …. ci aiutano a rappresentare in maniera sintetica il mondo in cui viviamo e a prendere decisioni in condizioni di incertezza </a:t>
            </a:r>
          </a:p>
          <a:p>
            <a:pPr lvl="1">
              <a:buFont typeface="Arial"/>
              <a:buChar char="–"/>
              <a:defRPr/>
            </a:pPr>
            <a:endParaRPr lang="it-IT" sz="1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ttp://us.123rf.com/400wm/400/400/demonique/demonique1212/demonique121200055/16887078-quot-eat-me-drink-me-quot-te-e-biscotti-dolce-modello-senza-soluzione-di-continuita-su-sfondo-bianco.jpg"/>
          <p:cNvPicPr>
            <a:picLocks noChangeAspect="1" noChangeArrowheads="1"/>
          </p:cNvPicPr>
          <p:nvPr/>
        </p:nvPicPr>
        <p:blipFill>
          <a:blip r:embed="rId2" cstate="print">
            <a:extLst/>
          </a:blip>
          <a:srcRect/>
          <a:stretch>
            <a:fillRect/>
          </a:stretch>
        </p:blipFill>
        <p:spPr bwMode="auto">
          <a:xfrm>
            <a:off x="9120402" y="2246683"/>
            <a:ext cx="1561452" cy="1561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CasellaDiTesto 4"/>
          <p:cNvSpPr txBox="1"/>
          <p:nvPr/>
        </p:nvSpPr>
        <p:spPr>
          <a:xfrm>
            <a:off x="1209202" y="2515527"/>
            <a:ext cx="7608887" cy="738664"/>
          </a:xfrm>
          <a:prstGeom prst="rect">
            <a:avLst/>
          </a:prstGeom>
          <a:noFill/>
        </p:spPr>
        <p:txBody>
          <a:bodyPr wrap="square">
            <a:spAutoFit/>
          </a:bodyPr>
          <a:lstStyle/>
          <a:p>
            <a:pPr fontAlgn="auto">
              <a:spcBef>
                <a:spcPts val="0"/>
              </a:spcBef>
              <a:spcAft>
                <a:spcPts val="0"/>
              </a:spcAft>
              <a:defRPr/>
            </a:pPr>
            <a:r>
              <a:rPr lang="it-IT" sz="1400" spc="100" dirty="0">
                <a:latin typeface="Times New Roman" panose="02020603050405020304" pitchFamily="18" charset="0"/>
                <a:cs typeface="Times New Roman" panose="02020603050405020304" pitchFamily="18" charset="0"/>
              </a:rPr>
              <a:t>I </a:t>
            </a:r>
            <a:r>
              <a:rPr lang="it-IT" sz="1400" b="1" spc="100" dirty="0">
                <a:latin typeface="Times New Roman" panose="02020603050405020304" pitchFamily="18" charset="0"/>
                <a:cs typeface="Times New Roman" panose="02020603050405020304" pitchFamily="18" charset="0"/>
              </a:rPr>
              <a:t>biscotti che mangiamo a colazione </a:t>
            </a:r>
            <a:r>
              <a:rPr lang="it-IT" sz="1400" spc="100" dirty="0">
                <a:latin typeface="Times New Roman" panose="02020603050405020304" pitchFamily="18" charset="0"/>
                <a:cs typeface="Times New Roman" panose="02020603050405020304" pitchFamily="18" charset="0"/>
              </a:rPr>
              <a:t>sono il frutto di studi statistici sui gusti dei </a:t>
            </a:r>
            <a:r>
              <a:rPr lang="it-IT" sz="1400" spc="100" dirty="0" smtClean="0">
                <a:latin typeface="Times New Roman" panose="02020603050405020304" pitchFamily="18" charset="0"/>
                <a:cs typeface="Times New Roman" panose="02020603050405020304" pitchFamily="18" charset="0"/>
              </a:rPr>
              <a:t>consumatori. Anche </a:t>
            </a:r>
            <a:r>
              <a:rPr lang="it-IT" sz="1400" spc="100" dirty="0">
                <a:latin typeface="Times New Roman" panose="02020603050405020304" pitchFamily="18" charset="0"/>
                <a:cs typeface="Times New Roman" panose="02020603050405020304" pitchFamily="18" charset="0"/>
              </a:rPr>
              <a:t>la loro disposizione sugli scaffali del supermercato nasce da analisi statistiche sui comportamenti  in fase di acquisto</a:t>
            </a:r>
          </a:p>
        </p:txBody>
      </p:sp>
      <p:pic>
        <p:nvPicPr>
          <p:cNvPr id="6" name="Picture 4" descr="http://linc.ucy.ac.cy/isocial/images/stories/tv.png"/>
          <p:cNvPicPr>
            <a:picLocks noChangeAspect="1" noChangeArrowheads="1"/>
          </p:cNvPicPr>
          <p:nvPr/>
        </p:nvPicPr>
        <p:blipFill>
          <a:blip r:embed="rId3" cstate="print">
            <a:extLst/>
          </a:blip>
          <a:srcRect/>
          <a:stretch>
            <a:fillRect/>
          </a:stretch>
        </p:blipFill>
        <p:spPr bwMode="auto">
          <a:xfrm>
            <a:off x="1159616" y="4380807"/>
            <a:ext cx="1322724" cy="140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asellaDiTesto 6"/>
          <p:cNvSpPr txBox="1"/>
          <p:nvPr/>
        </p:nvSpPr>
        <p:spPr>
          <a:xfrm>
            <a:off x="2850687" y="4647029"/>
            <a:ext cx="6002367" cy="738664"/>
          </a:xfrm>
          <a:prstGeom prst="rect">
            <a:avLst/>
          </a:prstGeom>
          <a:noFill/>
        </p:spPr>
        <p:txBody>
          <a:bodyPr wrap="square">
            <a:spAutoFit/>
          </a:bodyPr>
          <a:lstStyle/>
          <a:p>
            <a:pPr algn="just" fontAlgn="auto">
              <a:spcBef>
                <a:spcPts val="0"/>
              </a:spcBef>
              <a:spcAft>
                <a:spcPts val="0"/>
              </a:spcAft>
              <a:defRPr/>
            </a:pPr>
            <a:r>
              <a:rPr lang="it-IT" sz="1400" spc="100" dirty="0">
                <a:latin typeface="Times New Roman" panose="02020603050405020304" pitchFamily="18" charset="0"/>
                <a:cs typeface="Times New Roman" panose="02020603050405020304" pitchFamily="18" charset="0"/>
              </a:rPr>
              <a:t>La statistica è alla base della </a:t>
            </a:r>
            <a:r>
              <a:rPr lang="it-IT" sz="1400" b="1" spc="100" dirty="0">
                <a:latin typeface="Times New Roman" panose="02020603050405020304" pitchFamily="18" charset="0"/>
                <a:cs typeface="Times New Roman" panose="02020603050405020304" pitchFamily="18" charset="0"/>
              </a:rPr>
              <a:t>programmazione televisiva</a:t>
            </a:r>
            <a:r>
              <a:rPr lang="it-IT" sz="1400" spc="100" dirty="0">
                <a:latin typeface="Times New Roman" panose="02020603050405020304" pitchFamily="18" charset="0"/>
                <a:cs typeface="Times New Roman" panose="02020603050405020304" pitchFamily="18" charset="0"/>
              </a:rPr>
              <a:t>: le fasce orarie dei programmi e la loro eventuale riproposizione sono determinati sui dati di audience</a:t>
            </a:r>
          </a:p>
        </p:txBody>
      </p:sp>
      <p:sp>
        <p:nvSpPr>
          <p:cNvPr id="8" name="Segnaposto piè di pagina 7"/>
          <p:cNvSpPr>
            <a:spLocks noGrp="1"/>
          </p:cNvSpPr>
          <p:nvPr>
            <p:ph type="ftr" sz="quarter" idx="11"/>
          </p:nvPr>
        </p:nvSpPr>
        <p:spPr/>
        <p:txBody>
          <a:bodyPr/>
          <a:lstStyle/>
          <a:p>
            <a:r>
              <a:rPr lang="it-IT" smtClean="0"/>
              <a:t>L. Bani - Elementi di statistica economica - LEZIONE 1</a:t>
            </a:r>
            <a:endParaRPr lang="it-IT"/>
          </a:p>
        </p:txBody>
      </p:sp>
      <p:sp>
        <p:nvSpPr>
          <p:cNvPr id="9" name="Segnaposto numero diapositiva 8"/>
          <p:cNvSpPr>
            <a:spLocks noGrp="1"/>
          </p:cNvSpPr>
          <p:nvPr>
            <p:ph type="sldNum" sz="quarter" idx="12"/>
          </p:nvPr>
        </p:nvSpPr>
        <p:spPr/>
        <p:txBody>
          <a:bodyPr/>
          <a:lstStyle/>
          <a:p>
            <a:fld id="{2933ED56-FB12-4384-AF6C-E94CA198BBEC}" type="slidenum">
              <a:rPr lang="it-IT" smtClean="0"/>
              <a:t>8</a:t>
            </a:fld>
            <a:endParaRPr lang="it-IT"/>
          </a:p>
        </p:txBody>
      </p:sp>
    </p:spTree>
    <p:extLst>
      <p:ext uri="{BB962C8B-B14F-4D97-AF65-F5344CB8AC3E}">
        <p14:creationId xmlns:p14="http://schemas.microsoft.com/office/powerpoint/2010/main" val="112038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lgn="l"/>
            <a:r>
              <a:rPr lang="it-IT" dirty="0" smtClean="0">
                <a:solidFill>
                  <a:schemeClr val="tx1"/>
                </a:solidFill>
                <a:latin typeface="Times New Roman" panose="02020603050405020304" pitchFamily="18" charset="0"/>
                <a:cs typeface="Times New Roman" panose="02020603050405020304" pitchFamily="18" charset="0"/>
              </a:rPr>
              <a:t>L. Bani - Elementi di statistica economica - LEZIONE 1</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688686" y="853585"/>
            <a:ext cx="1928733" cy="461665"/>
          </a:xfrm>
          <a:prstGeom prst="rect">
            <a:avLst/>
          </a:prstGeom>
          <a:noFill/>
          <a:ln w="9525">
            <a:noFill/>
            <a:miter lim="800000"/>
            <a:headEnd/>
            <a:tailEnd/>
          </a:ln>
          <a:effectLst/>
        </p:spPr>
        <p:txBody>
          <a:bodyPr wrap="none">
            <a:spAutoFit/>
          </a:bodyPr>
          <a:lstStyle/>
          <a:p>
            <a:pPr algn="l">
              <a:defRPr/>
            </a:pPr>
            <a:r>
              <a:rPr lang="it-IT" sz="24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Riepilogando</a:t>
            </a:r>
            <a:endParaRPr lang="it-IT" sz="24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Rettangolo 8"/>
          <p:cNvSpPr/>
          <p:nvPr/>
        </p:nvSpPr>
        <p:spPr>
          <a:xfrm>
            <a:off x="4189615" y="2086495"/>
            <a:ext cx="6724996" cy="981423"/>
          </a:xfrm>
          <a:prstGeom prst="rect">
            <a:avLst/>
          </a:prstGeom>
        </p:spPr>
        <p:txBody>
          <a:bodyPr wrap="square">
            <a:spAutoFit/>
          </a:bodyPr>
          <a:lstStyle/>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Scienza che ha per oggetto lo studio dei fenomeni collettivi suscettibili di misura e di descrizione </a:t>
            </a: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quantitativa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basandosi sulla raccolta di un grande numero di dati inerenti ai fenomeni in </a:t>
            </a: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esame.</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4"/>
          <p:cNvSpPr txBox="1">
            <a:spLocks noChangeArrowheads="1"/>
          </p:cNvSpPr>
          <p:nvPr/>
        </p:nvSpPr>
        <p:spPr bwMode="auto">
          <a:xfrm>
            <a:off x="688686" y="2357178"/>
            <a:ext cx="1412566"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latin typeface="Times New Roman" panose="02020603050405020304" pitchFamily="18" charset="0"/>
                <a:cs typeface="Times New Roman" panose="02020603050405020304" pitchFamily="18" charset="0"/>
              </a:rPr>
              <a:t>la statistica</a:t>
            </a:r>
            <a:endParaRPr lang="it-IT" sz="2000" b="1" dirty="0">
              <a:solidFill>
                <a:srgbClr val="C00000"/>
              </a:solidFill>
              <a:latin typeface="Times New Roman" panose="02020603050405020304" pitchFamily="18" charset="0"/>
              <a:cs typeface="Times New Roman" panose="02020603050405020304" pitchFamily="18" charset="0"/>
            </a:endParaRPr>
          </a:p>
        </p:txBody>
      </p:sp>
      <p:sp>
        <p:nvSpPr>
          <p:cNvPr id="11" name="Freccia a destra 10"/>
          <p:cNvSpPr/>
          <p:nvPr/>
        </p:nvSpPr>
        <p:spPr>
          <a:xfrm>
            <a:off x="2809702" y="2532630"/>
            <a:ext cx="1014152" cy="1526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C00000"/>
                </a:solidFill>
              </a:rPr>
              <a:t>       </a:t>
            </a:r>
            <a:endParaRPr lang="en-GB" dirty="0">
              <a:solidFill>
                <a:srgbClr val="C00000"/>
              </a:solidFill>
            </a:endParaRPr>
          </a:p>
        </p:txBody>
      </p:sp>
      <p:sp>
        <p:nvSpPr>
          <p:cNvPr id="12" name="Rettangolo 11"/>
          <p:cNvSpPr/>
          <p:nvPr/>
        </p:nvSpPr>
        <p:spPr>
          <a:xfrm>
            <a:off x="4189615" y="3468655"/>
            <a:ext cx="6799810" cy="685059"/>
          </a:xfrm>
          <a:prstGeom prst="rect">
            <a:avLst/>
          </a:prstGeom>
        </p:spPr>
        <p:txBody>
          <a:bodyPr wrap="square">
            <a:spAutoFit/>
          </a:bodyPr>
          <a:lstStyle/>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statistica si occupa di studiare un fenomeno con lo scopo di metterne in evidenza gli aspetti </a:t>
            </a: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essenziali attraverso degli indicatori di sintesi</a:t>
            </a:r>
            <a:endParaRPr lang="en-GB" sz="1100" strike="sngStrike"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4"/>
          <p:cNvSpPr txBox="1">
            <a:spLocks noChangeArrowheads="1"/>
          </p:cNvSpPr>
          <p:nvPr/>
        </p:nvSpPr>
        <p:spPr bwMode="auto">
          <a:xfrm>
            <a:off x="688686" y="3599161"/>
            <a:ext cx="2042547"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latin typeface="Times New Roman" panose="02020603050405020304" pitchFamily="18" charset="0"/>
                <a:cs typeface="Times New Roman" panose="02020603050405020304" pitchFamily="18" charset="0"/>
              </a:rPr>
              <a:t>di cosa si occupa</a:t>
            </a:r>
            <a:endParaRPr lang="it-IT" sz="2000" b="1" dirty="0">
              <a:solidFill>
                <a:srgbClr val="C00000"/>
              </a:solidFill>
              <a:latin typeface="Times New Roman" panose="02020603050405020304" pitchFamily="18" charset="0"/>
              <a:cs typeface="Times New Roman" panose="02020603050405020304" pitchFamily="18" charset="0"/>
            </a:endParaRPr>
          </a:p>
        </p:txBody>
      </p:sp>
      <p:sp>
        <p:nvSpPr>
          <p:cNvPr id="14" name="Freccia a destra 13"/>
          <p:cNvSpPr/>
          <p:nvPr/>
        </p:nvSpPr>
        <p:spPr>
          <a:xfrm>
            <a:off x="2793077" y="3753348"/>
            <a:ext cx="1014152" cy="1526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6" name="Rettangolo 15"/>
          <p:cNvSpPr/>
          <p:nvPr/>
        </p:nvSpPr>
        <p:spPr>
          <a:xfrm>
            <a:off x="4189615" y="4603681"/>
            <a:ext cx="6724996" cy="1277786"/>
          </a:xfrm>
          <a:prstGeom prst="rect">
            <a:avLst/>
          </a:prstGeom>
        </p:spPr>
        <p:txBody>
          <a:bodyPr wrap="square">
            <a:spAutoFit/>
          </a:bodyPr>
          <a:lstStyle/>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è specializzato nel raccogliere, analizzare ed interpretare dati numerici, per facilitare la comprensione della realtà e fornire strumenti oggettivi che aiutino il processo decisionale da parte di organi di governo, aziende, ecc..</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4"/>
          <p:cNvSpPr txBox="1">
            <a:spLocks noChangeArrowheads="1"/>
          </p:cNvSpPr>
          <p:nvPr/>
        </p:nvSpPr>
        <p:spPr bwMode="auto">
          <a:xfrm>
            <a:off x="703002" y="4949632"/>
            <a:ext cx="1412566"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latin typeface="Times New Roman" panose="02020603050405020304" pitchFamily="18" charset="0"/>
                <a:cs typeface="Times New Roman" panose="02020603050405020304" pitchFamily="18" charset="0"/>
              </a:rPr>
              <a:t>lo statistico</a:t>
            </a:r>
            <a:endParaRPr lang="it-IT" sz="2000" b="1" dirty="0">
              <a:solidFill>
                <a:srgbClr val="C00000"/>
              </a:solidFill>
              <a:latin typeface="Times New Roman" panose="02020603050405020304" pitchFamily="18" charset="0"/>
              <a:cs typeface="Times New Roman" panose="02020603050405020304" pitchFamily="18" charset="0"/>
            </a:endParaRPr>
          </a:p>
        </p:txBody>
      </p:sp>
      <p:sp>
        <p:nvSpPr>
          <p:cNvPr id="18" name="Freccia a destra 17"/>
          <p:cNvSpPr/>
          <p:nvPr/>
        </p:nvSpPr>
        <p:spPr>
          <a:xfrm>
            <a:off x="2807393" y="5103819"/>
            <a:ext cx="1014152" cy="1526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356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animBg="1"/>
      <p:bldP spid="16" grpId="0"/>
      <p:bldP spid="17" grpId="0"/>
      <p:bldP spid="18"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11134</TotalTime>
  <Words>6080</Words>
  <Application>Microsoft Office PowerPoint</Application>
  <PresentationFormat>Widescreen</PresentationFormat>
  <Paragraphs>380</Paragraphs>
  <Slides>39</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39</vt:i4>
      </vt:variant>
    </vt:vector>
  </HeadingPairs>
  <TitlesOfParts>
    <vt:vector size="50" baseType="lpstr">
      <vt:lpstr>ＭＳ Ｐゴシック</vt:lpstr>
      <vt:lpstr>ＭＳ Ｐゴシック</vt:lpstr>
      <vt:lpstr>游ゴシック</vt:lpstr>
      <vt:lpstr>Arial</vt:lpstr>
      <vt:lpstr>Calibri</vt:lpstr>
      <vt:lpstr>Calibri Light</vt:lpstr>
      <vt:lpstr>Helvetica</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109</cp:revision>
  <dcterms:created xsi:type="dcterms:W3CDTF">2022-02-28T11:26:57Z</dcterms:created>
  <dcterms:modified xsi:type="dcterms:W3CDTF">2024-08-11T08:39:20Z</dcterms:modified>
</cp:coreProperties>
</file>