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76" r:id="rId2"/>
    <p:sldId id="467" r:id="rId3"/>
    <p:sldId id="335" r:id="rId4"/>
    <p:sldId id="299" r:id="rId5"/>
    <p:sldId id="300" r:id="rId6"/>
    <p:sldId id="301" r:id="rId7"/>
    <p:sldId id="302" r:id="rId8"/>
    <p:sldId id="491" r:id="rId9"/>
    <p:sldId id="492" r:id="rId10"/>
    <p:sldId id="494" r:id="rId11"/>
    <p:sldId id="495" r:id="rId12"/>
    <p:sldId id="496" r:id="rId13"/>
    <p:sldId id="493" r:id="rId14"/>
    <p:sldId id="348" r:id="rId15"/>
    <p:sldId id="304" r:id="rId16"/>
    <p:sldId id="303" r:id="rId17"/>
    <p:sldId id="452" r:id="rId18"/>
    <p:sldId id="306" r:id="rId19"/>
    <p:sldId id="336" r:id="rId20"/>
    <p:sldId id="307" r:id="rId21"/>
    <p:sldId id="454" r:id="rId22"/>
    <p:sldId id="455" r:id="rId23"/>
    <p:sldId id="453" r:id="rId24"/>
    <p:sldId id="456" r:id="rId25"/>
    <p:sldId id="308" r:id="rId26"/>
    <p:sldId id="309" r:id="rId27"/>
    <p:sldId id="310" r:id="rId28"/>
    <p:sldId id="506" r:id="rId29"/>
    <p:sldId id="505" r:id="rId30"/>
    <p:sldId id="311" r:id="rId31"/>
    <p:sldId id="497" r:id="rId32"/>
    <p:sldId id="473" r:id="rId33"/>
    <p:sldId id="475" r:id="rId34"/>
    <p:sldId id="351" r:id="rId35"/>
    <p:sldId id="507" r:id="rId36"/>
    <p:sldId id="460" r:id="rId37"/>
    <p:sldId id="461" r:id="rId38"/>
    <p:sldId id="499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63EC-5D61-475A-AC9A-986117D3A2CD}" type="datetimeFigureOut">
              <a:rPr lang="it-IT" smtClean="0"/>
              <a:t>11/08/2024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7948-BBDA-4B57-BEAF-2F69033B6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11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6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2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7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3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0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06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9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90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6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7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11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04</a:t>
            </a:r>
            <a:endParaRPr lang="it-IT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1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22837" y="2500625"/>
            <a:ext cx="1896958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volte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volte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16000" y="1049299"/>
            <a:ext cx="5758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seguente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elencate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amici: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32313"/>
              </p:ext>
            </p:extLst>
          </p:nvPr>
        </p:nvGraphicFramePr>
        <p:xfrm>
          <a:off x="1112249" y="1484170"/>
          <a:ext cx="4565340" cy="941640"/>
        </p:xfrm>
        <a:graphic>
          <a:graphicData uri="http://schemas.openxmlformats.org/drawingml/2006/table">
            <a:tbl>
              <a:tblPr/>
              <a:tblGrid>
                <a:gridCol w="913068">
                  <a:extLst>
                    <a:ext uri="{9D8B030D-6E8A-4147-A177-3AD203B41FA5}">
                      <a16:colId xmlns:a16="http://schemas.microsoft.com/office/drawing/2014/main" val="2903285104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3717395404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4242414107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15343532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880438254"/>
                    </a:ext>
                  </a:extLst>
                </a:gridCol>
              </a:tblGrid>
              <a:tr h="42925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97622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51586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1016000" y="2597651"/>
            <a:ext cx="7354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frequenze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assolute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trovano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contando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volte un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ripete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è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prima di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individuare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contare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volte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compaiono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12249" y="4331265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73887"/>
              </p:ext>
            </p:extLst>
          </p:nvPr>
        </p:nvGraphicFramePr>
        <p:xfrm>
          <a:off x="5677589" y="3512166"/>
          <a:ext cx="3225422" cy="2642040"/>
        </p:xfrm>
        <a:graphic>
          <a:graphicData uri="http://schemas.openxmlformats.org/drawingml/2006/table">
            <a:tbl>
              <a:tblPr/>
              <a:tblGrid>
                <a:gridCol w="1612711">
                  <a:extLst>
                    <a:ext uri="{9D8B030D-6E8A-4147-A177-3AD203B41FA5}">
                      <a16:colId xmlns:a16="http://schemas.microsoft.com/office/drawing/2014/main" val="14311616"/>
                    </a:ext>
                  </a:extLst>
                </a:gridCol>
                <a:gridCol w="1612711">
                  <a:extLst>
                    <a:ext uri="{9D8B030D-6E8A-4147-A177-3AD203B41FA5}">
                      <a16:colId xmlns:a16="http://schemas.microsoft.com/office/drawing/2014/main" val="2556141077"/>
                    </a:ext>
                  </a:extLst>
                </a:gridCol>
              </a:tblGrid>
              <a:tr h="43928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assolute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96705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41240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54866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21688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6296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en-GB" sz="1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72415"/>
                  </a:ext>
                </a:extLst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873493" y="552874"/>
            <a:ext cx="2084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assoluta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8603673" y="2842953"/>
            <a:ext cx="573578" cy="1701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3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3493" y="552874"/>
            <a:ext cx="204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5250" y="994402"/>
            <a:ext cx="1068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calcolare le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relative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è sufficiente dividere ogni frequenza assoluta per il numero totale dei dati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questo caso =10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2083438"/>
            <a:ext cx="24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anni: 1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anni: 5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anni: 3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anni: 1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5250" y="3726473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Aggiornando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otteniamo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26911"/>
              </p:ext>
            </p:extLst>
          </p:nvPr>
        </p:nvGraphicFramePr>
        <p:xfrm>
          <a:off x="5040975" y="2758981"/>
          <a:ext cx="6438900" cy="3007800"/>
        </p:xfrm>
        <a:graphic>
          <a:graphicData uri="http://schemas.openxmlformats.org/drawingml/2006/table">
            <a:tbl>
              <a:tblPr/>
              <a:tblGrid>
                <a:gridCol w="2146300">
                  <a:extLst>
                    <a:ext uri="{9D8B030D-6E8A-4147-A177-3AD203B41FA5}">
                      <a16:colId xmlns:a16="http://schemas.microsoft.com/office/drawing/2014/main" val="2863056429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874606443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4048511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assolute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relative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6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23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2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24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48347"/>
                  </a:ext>
                </a:extLst>
              </a:tr>
            </a:tbl>
          </a:graphicData>
        </a:graphic>
      </p:graphicFrame>
      <p:sp>
        <p:nvSpPr>
          <p:cNvPr id="9" name="Freccia in giù 8"/>
          <p:cNvSpPr/>
          <p:nvPr/>
        </p:nvSpPr>
        <p:spPr>
          <a:xfrm>
            <a:off x="1662545" y="1712929"/>
            <a:ext cx="157942" cy="283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5722" y="4991491"/>
            <a:ext cx="3424844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frequenza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15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5/10,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cioè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0,5 se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vogliamo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esprimerlo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decimale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utoShape 2" descr="4"/>
          <p:cNvSpPr>
            <a:spLocks noChangeAspect="1" noChangeArrowheads="1"/>
          </p:cNvSpPr>
          <p:nvPr/>
        </p:nvSpPr>
        <p:spPr bwMode="auto">
          <a:xfrm>
            <a:off x="20843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4"/>
          <p:cNvSpPr>
            <a:spLocks noChangeAspect="1" noChangeArrowheads="1"/>
          </p:cNvSpPr>
          <p:nvPr/>
        </p:nvSpPr>
        <p:spPr bwMode="auto">
          <a:xfrm>
            <a:off x="223678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e 16"/>
          <p:cNvSpPr/>
          <p:nvPr/>
        </p:nvSpPr>
        <p:spPr>
          <a:xfrm>
            <a:off x="5286895" y="3726473"/>
            <a:ext cx="6084916" cy="621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0952" y="652627"/>
            <a:ext cx="243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percentuale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10952" y="1130221"/>
            <a:ext cx="10768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calcolare 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relative percentuali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è sufficiente moltiplicare per 100 le frequenze relative: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10952" y="2206517"/>
            <a:ext cx="3029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anni: 0,1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anni: 0,5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anni: 0,3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anni: 0,1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49882" y="4113811"/>
            <a:ext cx="240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conseguenza, la tabella completa è la seguente: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63522"/>
              </p:ext>
            </p:extLst>
          </p:nvPr>
        </p:nvGraphicFramePr>
        <p:xfrm>
          <a:off x="5278927" y="1770610"/>
          <a:ext cx="6034696" cy="3495480"/>
        </p:xfrm>
        <a:graphic>
          <a:graphicData uri="http://schemas.openxmlformats.org/drawingml/2006/table">
            <a:tbl>
              <a:tblPr/>
              <a:tblGrid>
                <a:gridCol w="1508674">
                  <a:extLst>
                    <a:ext uri="{9D8B030D-6E8A-4147-A177-3AD203B41FA5}">
                      <a16:colId xmlns:a16="http://schemas.microsoft.com/office/drawing/2014/main" val="526348947"/>
                    </a:ext>
                  </a:extLst>
                </a:gridCol>
                <a:gridCol w="1508674">
                  <a:extLst>
                    <a:ext uri="{9D8B030D-6E8A-4147-A177-3AD203B41FA5}">
                      <a16:colId xmlns:a16="http://schemas.microsoft.com/office/drawing/2014/main" val="2409758396"/>
                    </a:ext>
                  </a:extLst>
                </a:gridCol>
                <a:gridCol w="1508674">
                  <a:extLst>
                    <a:ext uri="{9D8B030D-6E8A-4147-A177-3AD203B41FA5}">
                      <a16:colId xmlns:a16="http://schemas.microsoft.com/office/drawing/2014/main" val="2474133093"/>
                    </a:ext>
                  </a:extLst>
                </a:gridCol>
                <a:gridCol w="1508674">
                  <a:extLst>
                    <a:ext uri="{9D8B030D-6E8A-4147-A177-3AD203B41FA5}">
                      <a16:colId xmlns:a16="http://schemas.microsoft.com/office/drawing/2014/main" val="1638414501"/>
                    </a:ext>
                  </a:extLst>
                </a:gridCol>
              </a:tblGrid>
              <a:tr h="83476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assolute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relative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 relative percentuali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85329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50118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88481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12509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74722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296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940261" y="5730342"/>
            <a:ext cx="10510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Raccogliere i dati in forma tabellare (come riportato sopra) può essere utile per avere una buona sintesi dei risultati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ottenuti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750061" y="1607815"/>
            <a:ext cx="234208" cy="4459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011" y="3201330"/>
            <a:ext cx="6096528" cy="63403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40261" y="4986039"/>
            <a:ext cx="3424844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frequenza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% del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15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0,5*100,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cioè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50% se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vogliamo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esprimerlo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percentuale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0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13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6070"/>
              </p:ext>
            </p:extLst>
          </p:nvPr>
        </p:nvGraphicFramePr>
        <p:xfrm>
          <a:off x="1016000" y="1149350"/>
          <a:ext cx="5945188" cy="2781300"/>
        </p:xfrm>
        <a:graphic>
          <a:graphicData uri="http://schemas.openxmlformats.org/drawingml/2006/table">
            <a:tbl>
              <a:tblPr/>
              <a:tblGrid>
                <a:gridCol w="467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1 - Persone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 6 anni e più per frequenza con cui usano internet</a:t>
                      </a:r>
                      <a:b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Anno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2012 </a:t>
                      </a:r>
                      <a:r>
                        <a:rPr lang="it-IT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 6 anni e più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Uno o più volte a settimana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18,7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3,3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45,6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indicato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1,9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Cittadini e nuove tecnologie; Statistiche report, 20 dicembre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asellaDiTesto 15"/>
          <p:cNvSpPr txBox="1">
            <a:spLocks noChangeArrowheads="1"/>
          </p:cNvSpPr>
          <p:nvPr/>
        </p:nvSpPr>
        <p:spPr bwMode="auto">
          <a:xfrm>
            <a:off x="947709" y="5175674"/>
            <a:ext cx="10158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tabella con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 percentuali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la più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diffusa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perché di più facile lettura: i valori sono rapportati al totale (posto pari a 100</a:t>
            </a:r>
            <a:r>
              <a:rPr lang="it-IT" alt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olo 9"/>
          <p:cNvSpPr txBox="1">
            <a:spLocks/>
          </p:cNvSpPr>
          <p:nvPr/>
        </p:nvSpPr>
        <p:spPr>
          <a:xfrm>
            <a:off x="1016000" y="583465"/>
            <a:ext cx="3444523" cy="251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GB" alt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altLang="it-IT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</a:t>
            </a:r>
            <a:r>
              <a:rPr lang="en-GB" alt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percentuali</a:t>
            </a:r>
            <a:endParaRPr lang="en-GB" altLang="it-IT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6432415" y="3058454"/>
            <a:ext cx="519112" cy="2413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6407151" y="2097552"/>
            <a:ext cx="554037" cy="2540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7460977" y="1795256"/>
            <a:ext cx="1845786" cy="12262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quasi il </a:t>
            </a: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it-IT" altLang="it-IT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popolazione usa internet </a:t>
            </a: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tutti i giorni</a:t>
            </a:r>
          </a:p>
        </p:txBody>
      </p:sp>
      <p:sp>
        <p:nvSpPr>
          <p:cNvPr id="13" name="Fumetto 4 12"/>
          <p:cNvSpPr>
            <a:spLocks noChangeArrowheads="1"/>
          </p:cNvSpPr>
          <p:nvPr/>
        </p:nvSpPr>
        <p:spPr bwMode="auto">
          <a:xfrm>
            <a:off x="7482725" y="1896410"/>
            <a:ext cx="1824038" cy="1023937"/>
          </a:xfrm>
          <a:prstGeom prst="cloudCallout">
            <a:avLst>
              <a:gd name="adj1" fmla="val -72958"/>
              <a:gd name="adj2" fmla="val -2325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7354615" y="2906713"/>
            <a:ext cx="1889125" cy="9223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il </a:t>
            </a:r>
            <a:r>
              <a:rPr lang="it-IT" altLang="it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45,6%</a:t>
            </a:r>
            <a:r>
              <a:rPr lang="it-IT" altLang="it-IT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altLang="it-IT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uso di internet</a:t>
            </a:r>
          </a:p>
        </p:txBody>
      </p:sp>
      <p:sp>
        <p:nvSpPr>
          <p:cNvPr id="15" name="Fumetto 4 14"/>
          <p:cNvSpPr>
            <a:spLocks noChangeArrowheads="1"/>
          </p:cNvSpPr>
          <p:nvPr/>
        </p:nvSpPr>
        <p:spPr bwMode="auto">
          <a:xfrm>
            <a:off x="7460977" y="2906713"/>
            <a:ext cx="1824038" cy="1023937"/>
          </a:xfrm>
          <a:prstGeom prst="cloudCallout">
            <a:avLst>
              <a:gd name="adj1" fmla="val -72958"/>
              <a:gd name="adj2" fmla="val -2325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75145" y="866097"/>
            <a:ext cx="10816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Riassumendo……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assoluta (frequenza) </a:t>
            </a:r>
            <a:r>
              <a:rPr lang="it-IT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numero di volte in cui una data modalità di un carattere si presenta nel collettivo</a:t>
            </a:r>
            <a:r>
              <a:rPr lang="it-IT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75145" y="1851879"/>
            <a:ext cx="10548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Si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voglia analizzare la richiesta del mercato di automobili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nazione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durante lo scorso anno. Suddivisa l’area da esaminare 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quattro regioni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possiamo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calcolare 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 vendute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ciascuna regione, nell’anno. Otteniamo la tabella seguente: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6083" r="8585"/>
          <a:stretch/>
        </p:blipFill>
        <p:spPr>
          <a:xfrm>
            <a:off x="856211" y="2967933"/>
            <a:ext cx="7158182" cy="22263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6372" y="5387022"/>
            <a:ext cx="1047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Ciascuno dei dati sopra riportati è una frequenza: esprime infatti quante volte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verificato un ben preciso accadimento (l’acquisto di un’auto)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46997" y="3542146"/>
            <a:ext cx="808182" cy="139469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75146" y="741280"/>
            <a:ext cx="1000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intensità =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l’ammontare o la misura di un carattere additivo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carattere per il quale ha senso la somma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 suoi valori, delle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 modalità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posseduto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dalle unità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statistiche</a:t>
            </a:r>
            <a:endParaRPr lang="en-GB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49745" y="5533965"/>
            <a:ext cx="1068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Ciascuno dei dati riportati è un’intensità: esprime infatti la misura di una grandezza (la spesa complessiva annua per l’acquisto di auto) rispetto ad una determinata unità di misura (il milione di euro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75145" y="1802119"/>
            <a:ext cx="10881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voglia analizzare 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spesa per l’acquisto di auto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nazione X durante lo scorso anno. Suddivisa l’area da esaminare in quattro regioni, come nell’esempio precedente, possiamo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calcolare la spesa complessiva,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ciascuna regione, nell’anno. Otteniamo la tabella seguente: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5" y="2828751"/>
            <a:ext cx="7487479" cy="231283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518884" y="3645596"/>
            <a:ext cx="808182" cy="139469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3943927" y="2420001"/>
            <a:ext cx="3163455" cy="7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Rapporti statistici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0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9707" y="1987209"/>
            <a:ext cx="161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RAPPORTI STATISTICI: </a:t>
            </a:r>
            <a:r>
              <a:rPr 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impiego</a:t>
            </a:r>
            <a:endParaRPr lang="it-IT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80872" y="5106674"/>
            <a:ext cx="6592916" cy="3385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spesso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utilizzati per analisi finalizzate a confronti nel tempo e nello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spazio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80872" y="1466906"/>
            <a:ext cx="6592916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consentono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effettuare comparazioni nel tempo, nello spazio o in situazioni diverse tra: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intensità totali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medie (es. prezzi di determinati beni, reddito pro-capite, ecc.)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una determinata causa; individui di una data classe d’età, stato civile, sesso, ecc.)</a:t>
            </a:r>
          </a:p>
          <a:p>
            <a:pPr algn="just">
              <a:defRPr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fenomeni (caratteri) omogenei (ad esempio numero di nati 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ammontare della popolazione) o eterogenei (ad esempio ammontare del reddito e ammontare della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popolazione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3980872" y="4230275"/>
            <a:ext cx="6592916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offrire una immediata ed efficace rappresentazione sintetica del fenomeno di interesse </a:t>
            </a:r>
            <a:endParaRPr lang="en-GB" sz="1600" dirty="0"/>
          </a:p>
        </p:txBody>
      </p:sp>
      <p:sp>
        <p:nvSpPr>
          <p:cNvPr id="9" name="Freccia a destra 8"/>
          <p:cNvSpPr/>
          <p:nvPr/>
        </p:nvSpPr>
        <p:spPr>
          <a:xfrm>
            <a:off x="3214253" y="2377179"/>
            <a:ext cx="508000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ccia a destra 9"/>
          <p:cNvSpPr/>
          <p:nvPr/>
        </p:nvSpPr>
        <p:spPr>
          <a:xfrm>
            <a:off x="3214253" y="4441084"/>
            <a:ext cx="508000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a destra 10"/>
          <p:cNvSpPr/>
          <p:nvPr/>
        </p:nvSpPr>
        <p:spPr>
          <a:xfrm>
            <a:off x="3214253" y="5201448"/>
            <a:ext cx="508000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789707" y="670962"/>
            <a:ext cx="9504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rapporti statistici rivestono grande importanza ed utilità nell’ambito delle elaborazioni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statistiche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7" y="4375261"/>
            <a:ext cx="1335140" cy="999831"/>
          </a:xfrm>
          <a:prstGeom prst="rect">
            <a:avLst/>
          </a:prstGeom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E616968-442B-487A-A156-3DFB2A74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948989"/>
            <a:ext cx="10355811" cy="13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altLang="it-IT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quoziente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it-IT" alt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delle </a:t>
            </a:r>
            <a:r>
              <a:rPr lang="it-IT" altLang="it-IT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osservazioni</a:t>
            </a: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alt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intensità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misurazioni, ad es. prezzo, reddito, temperatura, </a:t>
            </a:r>
            <a:r>
              <a:rPr lang="it-IT" altLang="it-IT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 due </a:t>
            </a: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fenomeni  </a:t>
            </a:r>
            <a:endParaRPr lang="it-IT" altLang="it-I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almeno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delle due grandezze (a numeratore o denominatore) è di natura statistica</a:t>
            </a: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ossia riferita ad un fenomeno collettivo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tra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grandezze vi è una chiara relazione logica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868218" y="942190"/>
            <a:ext cx="3163455" cy="7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Rapporto statistico</a:t>
            </a:r>
          </a:p>
        </p:txBody>
      </p:sp>
      <p:pic>
        <p:nvPicPr>
          <p:cNvPr id="12" name="Picture 2" descr="http://comefare.com/files/2011/03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55" y="866447"/>
            <a:ext cx="998734" cy="7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173016" y="3795897"/>
            <a:ext cx="10198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Pertanto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un rapporto che si volesse istituire, ad esempio, tra la produzione di grano in Sardegna e il numero degli incidenti stradali in Umbria, non avrebbe alcun senso; laddove, invece, pienamente legittimi e significativi potrebbero essere altri rapporti che mettessero in ciascuna regione a confronto la produzione di grano con la corrispondente superficie investita o il numero degli incidenti stradali con la consistenza dei veicoli in circolazione</a:t>
            </a: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73017" y="2825289"/>
            <a:ext cx="4036291" cy="42487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2290617" y="5163499"/>
            <a:ext cx="9081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linea generale, quindi, i termini posti a confronto non possono essere scelti in modo arbitrario, ma è necessario che tra essi intercorra (o si presume che possa intercorrere) una relazione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ccia in giù 15"/>
          <p:cNvSpPr/>
          <p:nvPr/>
        </p:nvSpPr>
        <p:spPr>
          <a:xfrm rot="16200000">
            <a:off x="1427017" y="5338364"/>
            <a:ext cx="254001" cy="4939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/>
      <p:bldP spid="10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45396" r="35413" b="37720"/>
          <a:stretch>
            <a:fillRect/>
          </a:stretch>
        </p:blipFill>
        <p:spPr bwMode="auto">
          <a:xfrm>
            <a:off x="942109" y="655795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3707894" y="1271527"/>
            <a:ext cx="2366963" cy="1169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400" dirty="0">
                <a:ea typeface="MS PGothic" panose="020B0600070205080204" pitchFamily="34" charset="-128"/>
              </a:rPr>
              <a:t>Ci dice QUANTA PARTE </a:t>
            </a:r>
            <a:r>
              <a:rPr lang="it-IT" altLang="it-IT" sz="1400" dirty="0" smtClean="0">
                <a:ea typeface="MS PGothic" panose="020B0600070205080204" pitchFamily="34" charset="-128"/>
              </a:rPr>
              <a:t>dell’intensità </a:t>
            </a:r>
            <a:r>
              <a:rPr lang="it-IT" altLang="it-IT" sz="1400" dirty="0">
                <a:ea typeface="MS PGothic" panose="020B0600070205080204" pitchFamily="34" charset="-128"/>
              </a:rPr>
              <a:t>del fenomeno del numeratore compete in media ad ogni UNITÀ di intensità del denominatore</a:t>
            </a:r>
            <a:endParaRPr lang="it-IT" altLang="it-IT" sz="1400" b="1" dirty="0">
              <a:ea typeface="MS PGothic" panose="020B0600070205080204" pitchFamily="34" charset="-128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863273" y="1856520"/>
            <a:ext cx="544945" cy="1570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2"/>
          <p:cNvSpPr>
            <a:spLocks noChangeArrowheads="1"/>
          </p:cNvSpPr>
          <p:nvPr/>
        </p:nvSpPr>
        <p:spPr bwMode="auto">
          <a:xfrm>
            <a:off x="942109" y="4349873"/>
            <a:ext cx="10265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it-IT" altLang="it-IT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Senza l’impiego dei rapporti statistici, il confronto tra i valori assoluti di due o più caratteri può portare a conclusioni non corrette e non significative</a:t>
            </a:r>
            <a:endParaRPr lang="it-IT" altLang="it-IT" b="1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563" y="1315979"/>
            <a:ext cx="3466310" cy="127371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2109" y="3220275"/>
            <a:ext cx="10265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numero di unità della quantità posta al numeratore che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corrispondono in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 una unità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 posta al denominatore.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19199" y="1102624"/>
            <a:ext cx="949590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Abbiamo detto che la statistica è una scienza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ha per oggetto lo studio dei fenomeni collettivi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siano misurabili, quantificabili basandosi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sulla raccolta di un grande numero di dati inerenti ai fenomeni in esame.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65861" y="3958371"/>
            <a:ext cx="768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QUALI SONO GLI STRUMENTI ATTRAVERSO CUI AVVIENE?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5400000">
            <a:off x="5130800" y="2335876"/>
            <a:ext cx="1120371" cy="10640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1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3826409"/>
            <a:ext cx="10141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interessante confrontare i numeri degli alunni iscritti in un dato anno scolastico rispetto a quelli dell’anno precedente o il numero dei maschi rispetto a quello delle femmine o altro ancora. Il confronto può avvenire operando per differenza o per rapporto tra i dati considerati. 	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68217" y="702208"/>
            <a:ext cx="1028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tabella sottostante riassume l’andamento delle iscrizioni alla prima classe di un istituto di scuola media superiore in un periodo di 5 anni, distinguendo maschi e femmine.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95" y="1683806"/>
            <a:ext cx="7673009" cy="169959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89404" y="5469750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ogni caso si ottengono degli indicatori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statistici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5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3516" y="97218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ottenuti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3515" y="1461900"/>
            <a:ext cx="10047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indicatore ottenuto per differenza si dice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assoluto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è ricavato attraverso la differenza pura e semplice tra la dimensione o consistenza di un fenomeno a una certa data o ad un certo periodo e la dimensione o consistenza dello stesso fenomeno ad un tempo antecedente a quello considerato.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33514" y="2772176"/>
            <a:ext cx="1004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riferimento all’esempio della tabella, un indicatore assoluto è quello che si ottiene effettuando la differenza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il numero degli alunni iscritti nell’anno 1 e quello degli iscritti nell’anno 0:	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86" y="3688612"/>
            <a:ext cx="3617843" cy="43732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33516" y="4289795"/>
            <a:ext cx="998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indicatore ci dice banalmente che il numero degli iscritti nell’anno 1 è cresciuto di 19 unità rispetto all’anno 0.	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02" y="5016895"/>
            <a:ext cx="5427930" cy="12023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9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9745" y="926145"/>
            <a:ext cx="1003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indicatore ottenuto per differenza è </a:t>
            </a:r>
            <a:r>
              <a:rPr lang="it-IT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relativo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è ricavato attraverso il rapporto tra un indicatore assoluto e la dimensione o consistenza che il fenomeno osservato aveva al tempo precedente. 	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49744" y="1706087"/>
            <a:ext cx="10039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Riprendendo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riferimento alla stessa tabella, il numero degli alunni iscritti nell’anno 1 (=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 quello degli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iscritti nell’anno 0 (=147), si ha:	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5" y="2628183"/>
            <a:ext cx="6281530" cy="42738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49745" y="3263980"/>
            <a:ext cx="10196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 indicatori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vengono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moltiplicati per 100 e il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risultato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viene a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rappresentare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percentuale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4" y="3895617"/>
            <a:ext cx="6679096" cy="40750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62" y="4964863"/>
            <a:ext cx="5425910" cy="12010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90815" y="4964863"/>
            <a:ext cx="3880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indicatore ci dice che il numero degli iscritti nell’anno 1 è cresciuto del 12,93% rispetto all’anno 0	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1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49744" y="4808626"/>
            <a:ext cx="10483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Riprendendo la tabella e ponendo l’attenzione sull’anno 4, si può constatare che i maschi (=90) costituiscono la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seguente frazione del totale degli iscritti (=166):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R=90/166=0,54216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Rettangolo 8"/>
          <p:cNvSpPr/>
          <p:nvPr/>
        </p:nvSpPr>
        <p:spPr>
          <a:xfrm>
            <a:off x="942109" y="569020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R=(90/166)*100=54,2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" name="Immagin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45396" r="35413" b="37720"/>
          <a:stretch>
            <a:fillRect/>
          </a:stretch>
        </p:blipFill>
        <p:spPr bwMode="auto">
          <a:xfrm>
            <a:off x="942109" y="655795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3"/>
          <p:cNvSpPr>
            <a:spLocks noChangeArrowheads="1"/>
          </p:cNvSpPr>
          <p:nvPr/>
        </p:nvSpPr>
        <p:spPr bwMode="auto">
          <a:xfrm>
            <a:off x="3707894" y="1271527"/>
            <a:ext cx="2366963" cy="1169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400" dirty="0">
                <a:ea typeface="MS PGothic" panose="020B0600070205080204" pitchFamily="34" charset="-128"/>
              </a:rPr>
              <a:t>Ci dice QUANTA PARTE </a:t>
            </a:r>
            <a:r>
              <a:rPr lang="it-IT" altLang="it-IT" sz="1400" dirty="0" smtClean="0">
                <a:ea typeface="MS PGothic" panose="020B0600070205080204" pitchFamily="34" charset="-128"/>
              </a:rPr>
              <a:t>dell’intensità </a:t>
            </a:r>
            <a:r>
              <a:rPr lang="it-IT" altLang="it-IT" sz="1400" dirty="0">
                <a:ea typeface="MS PGothic" panose="020B0600070205080204" pitchFamily="34" charset="-128"/>
              </a:rPr>
              <a:t>del fenomeno del numeratore compete in media ad ogni UNITÀ di intensità del denominatore</a:t>
            </a:r>
            <a:endParaRPr lang="it-IT" altLang="it-IT" sz="1400" b="1" dirty="0">
              <a:ea typeface="MS PGothic" panose="020B0600070205080204" pitchFamily="34" charset="-128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863273" y="1856520"/>
            <a:ext cx="544945" cy="1570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2972150"/>
            <a:ext cx="7675529" cy="170093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531331" y="2972150"/>
            <a:ext cx="806334" cy="16247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a destra 5"/>
          <p:cNvSpPr/>
          <p:nvPr/>
        </p:nvSpPr>
        <p:spPr>
          <a:xfrm>
            <a:off x="6400800" y="1712422"/>
            <a:ext cx="964276" cy="30111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8005157" y="1324371"/>
            <a:ext cx="3225338" cy="107721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 = 100 l’intensità del fenomeno B (iscritti totali al 4 anno), R ci dice che il fenomeno A (iscritti maschi al 4 anno) concorre per il 54,2%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777875" y="1779281"/>
            <a:ext cx="798512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382588" indent="-192088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lvl="1" algn="just" eaLnBrk="1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</a:t>
            </a: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composizione (o parte al tutto)</a:t>
            </a:r>
          </a:p>
          <a:p>
            <a:pPr lvl="1" algn="just" eaLnBrk="1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</a:t>
            </a: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derivazione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</a:t>
            </a: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densità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</a:t>
            </a: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coesistenza</a:t>
            </a:r>
            <a:endParaRPr lang="it-IT" altLang="it-IT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/>
          <p:cNvSpPr>
            <a:spLocks/>
          </p:cNvSpPr>
          <p:nvPr/>
        </p:nvSpPr>
        <p:spPr bwMode="auto">
          <a:xfrm>
            <a:off x="574675" y="711200"/>
            <a:ext cx="6343361" cy="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Principali rapporti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statistici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16000" y="4602217"/>
            <a:ext cx="210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Ricordiamo che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082472" y="4509884"/>
            <a:ext cx="725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statistico è un quoziente tra due grandezze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almeno una è di natura statistica ossia riferita ad un fenomeno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collettivo tra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grandezze vi è una chiara relazione logica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842879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composizione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parte al tutto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7" y="1210356"/>
            <a:ext cx="10427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ottengono dividendo l’intensità o la frequenza di un fenomeno per l’intensità o la frequenza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5997" y="3001668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densità 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5997" y="1866689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derivazione 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95468" y="3388743"/>
            <a:ext cx="10501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ottengono dividendo l’intensità o la frequenza complessiva di un dato carattere per una dimensione spaziale o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temporale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99132" y="4127725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coesistenza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96272" y="4498683"/>
            <a:ext cx="10625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Mettono a confronto le frequenze o le quantità corrispondenti ad una modalità e la frequenza corrispondente ad un’altra modalità di uno stesso collettivo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15997" y="2189359"/>
            <a:ext cx="997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Mettono in relazione l’intensità o la frequenza di un carattere con quella di un altro che si ritiene la causa o il presupposto del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primo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07" y="5412029"/>
            <a:ext cx="1225402" cy="61574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2"/>
          <p:cNvSpPr>
            <a:spLocks/>
          </p:cNvSpPr>
          <p:nvPr/>
        </p:nvSpPr>
        <p:spPr bwMode="auto">
          <a:xfrm>
            <a:off x="1134341" y="796184"/>
            <a:ext cx="7232072" cy="71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Rapporti di composizione</a:t>
            </a:r>
          </a:p>
        </p:txBody>
      </p:sp>
      <p:sp>
        <p:nvSpPr>
          <p:cNvPr id="7" name="Rettangolo 4"/>
          <p:cNvSpPr>
            <a:spLocks noChangeArrowheads="1"/>
          </p:cNvSpPr>
          <p:nvPr/>
        </p:nvSpPr>
        <p:spPr bwMode="auto">
          <a:xfrm>
            <a:off x="1134340" y="1648942"/>
            <a:ext cx="9996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700"/>
              </a:spcAft>
              <a:buNone/>
              <a:defRPr/>
            </a:pP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detti anche di “</a:t>
            </a:r>
            <a:r>
              <a:rPr lang="it-IT" altLang="it-I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al tutto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mettono in relazione l’intensità o </a:t>
            </a: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due fenomeni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uno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quali (posto a numeratore) può considerarsi una parte o frazione 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dell’altro.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34340" y="3992392"/>
            <a:ext cx="982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700"/>
              </a:spcAft>
              <a:defRPr/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rapporti di composizione più utilizzati vi sono le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relative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una distribuzione statistica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142539" y="5346457"/>
            <a:ext cx="2640675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=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tra la frequenza assoluta e numero totale dei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155305" y="4500799"/>
            <a:ext cx="307571" cy="70658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134340" y="2432219"/>
            <a:ext cx="9996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l’ammontare complessivo di una quantità (frequenza 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intensità) viene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classificato in più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modalità,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tra la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 corrispondente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una modalità e la quantità complessiva costituisce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rapporto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composizione o di parte al tutto.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di composizione può assumere valori compresi tra 0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(oppure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0 e 100, 0 e 1000, …, se il rapporto è moltiplicato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comodità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lettura rispettivamente per 100, 1000, …).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034741" y="534533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frequenze relative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 percentuali) sono ottenute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dividendo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frequenza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ciascuna classe o modalità in cui è classificato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carattere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statistico per il numero totale di unità statistiche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esaminate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ccia in giù 11"/>
          <p:cNvSpPr/>
          <p:nvPr/>
        </p:nvSpPr>
        <p:spPr>
          <a:xfrm rot="16200000">
            <a:off x="4255192" y="5345331"/>
            <a:ext cx="307571" cy="70658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  <p:bldP spid="8" grpId="0" animBg="1"/>
      <p:bldP spid="9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89" y="503961"/>
            <a:ext cx="9714447" cy="56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16" y="896328"/>
            <a:ext cx="10774017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09783" y="3131210"/>
            <a:ext cx="10132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Supponiamo, ad esempio, di voler calcolare l’incidenza della popolazione di una determinata regione sulla popolazione complessiva dell’Italia. Indicando con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prima e 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seconda, l’incidenza relativa è data dal rapporto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si suole generalmente moltiplicare per 100 in modo da ottenere l’incidenza percentuale (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Infatti, dalla proporzione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 si ricava</a:t>
            </a: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974816" y="4348479"/>
                <a:ext cx="1440651" cy="790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∙100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16" y="4348479"/>
                <a:ext cx="1440651" cy="790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1064426" y="894498"/>
            <a:ext cx="1089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700"/>
              </a:spcAft>
              <a:defRPr/>
            </a:pPr>
            <a:r>
              <a:rPr lang="it-IT" altLang="it-IT" u="sng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endParaRPr lang="it-IT" altLang="it-IT" u="sng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03" y="1570793"/>
            <a:ext cx="5858764" cy="768163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4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6597" y="3946427"/>
            <a:ext cx="120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7455" y="205029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16711" y="2016211"/>
            <a:ext cx="3914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intende la quantità che misura sinteticamente le variazioni nello spazio e nel tempo di una grandezza o di un insieme di grandezze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3516719" y="3792461"/>
            <a:ext cx="391439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 si riferisce solitamente una variabile quantitativa presa come misura di un fenomeno economico o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32908" y="3420454"/>
            <a:ext cx="2760372" cy="25853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reddito nazionale pro capite di un paese, o di una regione, è un indicatore di benessere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quanto fornisce un’indicazione quantitativa della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quantità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beni e servizi destinata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soddisfazione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bisogni della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popolazione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con strisce 10"/>
          <p:cNvSpPr/>
          <p:nvPr/>
        </p:nvSpPr>
        <p:spPr>
          <a:xfrm>
            <a:off x="2103541" y="2118380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2" name="Freccia a destra con strisce 11"/>
          <p:cNvSpPr/>
          <p:nvPr/>
        </p:nvSpPr>
        <p:spPr>
          <a:xfrm>
            <a:off x="2119716" y="4005510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91416" y="622520"/>
            <a:ext cx="6758838" cy="52322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E INDICATORI STATISTICI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ccia a destra con strisce 13"/>
          <p:cNvSpPr/>
          <p:nvPr/>
        </p:nvSpPr>
        <p:spPr>
          <a:xfrm>
            <a:off x="7742519" y="2138748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32908" y="2016210"/>
            <a:ext cx="276037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l’indice di prezzo misura la variazione di un prezzo tra due periodi o tra 2 regioni diverse.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ccia a destra con strisce 14"/>
          <p:cNvSpPr/>
          <p:nvPr/>
        </p:nvSpPr>
        <p:spPr>
          <a:xfrm>
            <a:off x="7742519" y="4005510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2"/>
          <p:cNvSpPr>
            <a:spLocks/>
          </p:cNvSpPr>
          <p:nvPr/>
        </p:nvSpPr>
        <p:spPr bwMode="auto">
          <a:xfrm>
            <a:off x="949470" y="521633"/>
            <a:ext cx="3435927" cy="6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Alcuni</a:t>
            </a: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esempi noti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848300" y="1572347"/>
            <a:ext cx="37957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Tasso di occupazione</a:t>
            </a:r>
          </a:p>
        </p:txBody>
      </p:sp>
      <p:pic>
        <p:nvPicPr>
          <p:cNvPr id="8" name="Picture 29" descr="9688725-uomini-d-39-affari-che-lavorano-insieme-in-uff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55" y="1793522"/>
            <a:ext cx="23129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855230" y="3731549"/>
            <a:ext cx="6404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dirty="0">
                <a:solidFill>
                  <a:srgbClr val="C00000"/>
                </a:solidFill>
                <a:latin typeface="+mj-lt"/>
              </a:rPr>
              <a:t>Giovani che non lavorano e non studiano (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+mj-lt"/>
              </a:rPr>
              <a:t>Neet</a:t>
            </a:r>
            <a:r>
              <a:rPr lang="it-IT" altLang="it-IT" sz="2400" b="1" dirty="0" smtClean="0">
                <a:solidFill>
                  <a:srgbClr val="C00000"/>
                </a:solidFill>
                <a:latin typeface="+mj-lt"/>
              </a:rPr>
              <a:t>):</a:t>
            </a:r>
            <a:r>
              <a:rPr lang="it-IT" altLang="it-IT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it-IT" altLang="it-IT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25" y="2298580"/>
            <a:ext cx="3907875" cy="7559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40" y="4397575"/>
            <a:ext cx="8218120" cy="816935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9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2"/>
          <p:cNvSpPr>
            <a:spLocks/>
          </p:cNvSpPr>
          <p:nvPr/>
        </p:nvSpPr>
        <p:spPr bwMode="auto">
          <a:xfrm>
            <a:off x="949470" y="521633"/>
            <a:ext cx="3880225" cy="6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Alcuni</a:t>
            </a: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esempi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noti (2)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117600" y="3748146"/>
            <a:ext cx="335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Tasso di disoccupazione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17600" y="1622975"/>
            <a:ext cx="233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Tasso di attività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30036" y="1903615"/>
            <a:ext cx="3890357" cy="8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299590"/>
            <a:ext cx="5273497" cy="66452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627618"/>
            <a:ext cx="5681964" cy="62184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251" y="3626829"/>
            <a:ext cx="2036618" cy="1165964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1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48532" y="1371484"/>
            <a:ext cx="4853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Tasso di occupazione per sesso (età 20-64)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B84CD53-9282-4F52-957F-759BBC8D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672" y="1262059"/>
            <a:ext cx="46010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100 persone dai 20 </a:t>
            </a: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anni residenti nel </a:t>
            </a: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Mezzogiorno hanno lavorato circa </a:t>
            </a:r>
            <a:r>
              <a:rPr lang="it-IT" alt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maschi</a:t>
            </a:r>
            <a:r>
              <a:rPr lang="it-IT" altLang="it-IT" sz="18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18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femmine</a:t>
            </a:r>
            <a:endParaRPr lang="it-IT" alt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761259"/>
            <a:ext cx="43957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396672" y="3932959"/>
            <a:ext cx="4284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tra il </a:t>
            </a:r>
            <a:r>
              <a:rPr lang="it-IT" alt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tasso di occupazione</a:t>
            </a:r>
            <a:r>
              <a:rPr lang="it-IT" altLang="it-IT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Mezzogiorno e quello del Nord è notevole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99905" y="3308465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4815002" y="3308465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6396672" y="2576328"/>
            <a:ext cx="4601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mentre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100 persone residenti al Nord hanno lavorato circa </a:t>
            </a:r>
            <a:r>
              <a:rPr lang="it-IT" alt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maschi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femmine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399905" y="2655916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4815002" y="2646005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940348" y="5260588"/>
            <a:ext cx="4601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Queste informazioni ci vengono fornite attraverso l’uso di un rapporto statistico</a:t>
            </a:r>
            <a:endParaRPr lang="it-IT" altLang="it-IT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96672" y="5289590"/>
            <a:ext cx="4601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da un Rapporto di Composizione</a:t>
            </a:r>
            <a:endParaRPr lang="it-IT" altLang="it-IT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9" grpId="0" animBg="1"/>
      <p:bldP spid="6" grpId="0"/>
      <p:bldP spid="14" grpId="0" animBg="1"/>
      <p:bldP spid="15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11"/>
          <p:cNvSpPr>
            <a:spLocks noChangeArrowheads="1"/>
          </p:cNvSpPr>
          <p:nvPr/>
        </p:nvSpPr>
        <p:spPr bwMode="auto">
          <a:xfrm>
            <a:off x="912811" y="1070985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Giovani che non lavorano e non studiano (</a:t>
            </a:r>
            <a:r>
              <a:rPr lang="it-IT" altLang="it-IT" sz="1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Neet</a:t>
            </a:r>
            <a:r>
              <a:rPr lang="it-IT" altLang="it-IT" sz="1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  <a:endParaRPr lang="it-IT" altLang="it-IT" sz="1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7" descr="k13711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30" y="4983566"/>
            <a:ext cx="14144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4102F04-9A20-4D40-BD94-FA3D1A15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696" y="1223385"/>
            <a:ext cx="5870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al </a:t>
            </a: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 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quota si attesta </a:t>
            </a: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all’11,7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per i maschi e al 17,5% per le </a:t>
            </a: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femmine</a:t>
            </a: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20741"/>
            <a:ext cx="38703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67696" y="4538962"/>
            <a:ext cx="5549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quota di </a:t>
            </a:r>
            <a:r>
              <a:rPr lang="it-IT" altLang="it-IT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presenta delle differenze territoriali </a:t>
            </a:r>
            <a:r>
              <a:rPr lang="it-IT" alt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 e anche in questo caso per arrivare a questi risultati sono stati utilizzati dei rapporti statistici</a:t>
            </a:r>
            <a:endParaRPr lang="it-IT" alt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67696" y="22240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Mezzogiorno invece oltre un terzo di giovani tra i 15-29 anni non studiano, non sono inseriti in programmi di formazione e non 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lavorano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altre parole </a:t>
            </a:r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Mezzogiorno 32 ragazzi su 100 e 34 ragazze su 100 sono </a:t>
            </a:r>
            <a:r>
              <a:rPr lang="it-IT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endParaRPr lang="it-IT" alt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22100" y="2042045"/>
            <a:ext cx="515389" cy="2813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3165072" y="2042045"/>
            <a:ext cx="515389" cy="2813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3183773" y="2822005"/>
            <a:ext cx="479801" cy="30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/>
          <p:cNvSpPr/>
          <p:nvPr/>
        </p:nvSpPr>
        <p:spPr>
          <a:xfrm>
            <a:off x="4336387" y="2810897"/>
            <a:ext cx="479801" cy="30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4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 animBg="1"/>
      <p:bldP spid="11" grpId="0" animBg="1"/>
      <p:bldP spid="12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7345" y="899029"/>
            <a:ext cx="1058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Tasso di disoccuccupazione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ottenuto come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fra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persone in cerca di occupazione e le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forze di lavoro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75322" y="2836961"/>
            <a:ext cx="276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Tasso di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disoccupazione 2019 = (17,8/501,5)*100 = 3,5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" y="1758674"/>
            <a:ext cx="7046295" cy="4384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8175322" y="3986889"/>
            <a:ext cx="276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Tasso di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disoccupazione 2020 = (15/497,2)*100 = 3,0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4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1825"/>
          <a:stretch/>
        </p:blipFill>
        <p:spPr>
          <a:xfrm>
            <a:off x="1241006" y="781396"/>
            <a:ext cx="9977491" cy="54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5999" y="889153"/>
            <a:ext cx="10335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classificazione per sesso della popolazione permette di apprezzare immediatamente l’esistenza o meno di uno squilibrio numerico tra i due sessi e il senso eventuale di esso.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8" y="1960571"/>
            <a:ext cx="10335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fra l’ammontare della popolazione di un sesso e l’ammontare totale della popolazione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rappresenta un rapporto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composizione: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29" y="2942557"/>
            <a:ext cx="5049078" cy="675861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</p:spPr>
      </p:pic>
      <p:sp>
        <p:nvSpPr>
          <p:cNvPr id="10" name="Rettangolo 9"/>
          <p:cNvSpPr/>
          <p:nvPr/>
        </p:nvSpPr>
        <p:spPr>
          <a:xfrm>
            <a:off x="1054347" y="4219988"/>
            <a:ext cx="10297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fornisce la percentuale di popolazione di ciascun sesso sulla popolazione complessiva. In caso di equilibrio dei sessi, entrambe le misure presenteranno valori pari a 50. Valori superiori a 50 indicheranno prevalenza di maschi nel rapporto a) o di femmine nel rapporto b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2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6000" y="960452"/>
            <a:ext cx="815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L'analisi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 per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età di una popolazione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utilizza il rapporto di composizione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14" y="1532649"/>
            <a:ext cx="5924286" cy="224714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43033" y="4176793"/>
            <a:ext cx="5970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Raggruppata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popolazione in un numero s di classi di età, si avranno i rapporti: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881570"/>
            <a:ext cx="4333461" cy="57647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913135" y="4554252"/>
            <a:ext cx="44057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 la popolazione totale e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x―x+n</a:t>
            </a:r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 la popolazione in età da x a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x+n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9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16000" y="877332"/>
            <a:ext cx="9402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esempi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rapporti di composizione: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una determinata fascia di età sul totale dei residenti;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pezzi di scarto sul totale dei pezzi prodotti da un’azienda;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operai di un’azienda sul totale dei dipendenti dell’azienda;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fumatori sul totale dei componenti di una comunità.	</a:t>
            </a:r>
          </a:p>
        </p:txBody>
      </p:sp>
    </p:spTree>
    <p:extLst>
      <p:ext uri="{BB962C8B-B14F-4D97-AF65-F5344CB8AC3E}">
        <p14:creationId xmlns:p14="http://schemas.microsoft.com/office/powerpoint/2010/main" val="2158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748597" y="4423301"/>
            <a:ext cx="915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 dati sono numerici, il confronto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può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avvenire con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seguenti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operazioni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rapporto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905782"/>
            <a:ext cx="3047822" cy="400110"/>
          </a:xfrm>
          <a:prstGeom prst="rect">
            <a:avLst/>
          </a:prstGeom>
          <a:ln w="19050" cap="rnd" cmpd="dbl">
            <a:solidFill>
              <a:srgbClr val="D60000"/>
            </a:solidFill>
            <a:bevel/>
          </a:ln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 o variazione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703" y="1096232"/>
            <a:ext cx="1715390" cy="96383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82114" y="1933411"/>
            <a:ext cx="8233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prezzo del bene A l’anno scorso era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oggi è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prezzo del bene 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50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75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prezzo del bene 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200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il prezzo del bene 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250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52660" y="3348031"/>
            <a:ext cx="1332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Problema: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62471" y="4684911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48597" y="3357703"/>
            <a:ext cx="846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possiamo confrontare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queste informazioni, questi dati che abbiamo a disposizione?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5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2872" y="1015915"/>
            <a:ext cx="10640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X un carattere quantitativo (variabile) che assume valore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tempo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ed x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tempo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definiamo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differenza assoluta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assoluta</a:t>
            </a:r>
            <a:r>
              <a:rPr lang="it-IT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variabile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nell’intervallo temporale [0, t]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[0,t</a:t>
            </a:r>
            <a:r>
              <a:rPr lang="en-GB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32872" y="3299566"/>
            <a:ext cx="10261601" cy="1323439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Nel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mese di Ottobre 2010 il concessionario Toyota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Catanzaro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venduto 35 auto, mentre in Gennaio 2011, il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medesimo, ha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venduto 12 automobili. Allora se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indichiamo con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variabile «vendita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del concessionario Toyota di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Catanzaro» otteniamo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seguenti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risultati: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 assoluta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 gennaio 2011 e ottobre 2010 è pari a:  12-35= -23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985" y="5028012"/>
            <a:ext cx="6270567" cy="92333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il risultato dell’operazione risulta negativo allora siamo in presenza di una diminuzione altrimenti di un aumento del valore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variabile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registrato nel periodo [0, t].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45309" y="857868"/>
            <a:ext cx="980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Talvolta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necessario avere un’informazione di variazione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«scollegata» dall’unità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misura, ovvero in scala di rapporto, che quantifichi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termini globali. Definiamo differenza relativa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carattere X nel periodo [0, t] 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45309" y="4703772"/>
            <a:ext cx="980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dell’esempio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precedente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[ott010,gen011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(12-35)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0.66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35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sv-S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[ott010,gen011]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−0.66 × 100 = −66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537200" y="5052292"/>
            <a:ext cx="2045855" cy="101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7982082" y="4884802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relativa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537200" y="5654997"/>
            <a:ext cx="2045855" cy="101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7952869" y="545388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percentuale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45309" y="2663938"/>
            <a:ext cx="980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 X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il dato di riferimento o dato dal quale considerare la variazione. Se poi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moltiplichiamo per 100 otteniamo la differenza percentuale 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percentuale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carattere X nel periodo [0, t] espresso dalla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endParaRPr lang="en-GB" dirty="0">
              <a:latin typeface="CMR7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45309" y="1762079"/>
            <a:ext cx="2512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[0,t]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GB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GB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X</a:t>
            </a:r>
            <a:r>
              <a:rPr lang="en-GB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5309" y="36012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GB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[0,t]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=</a:t>
            </a:r>
            <a:r>
              <a:rPr lang="en-GB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100</a:t>
            </a:r>
            <a:endParaRPr lang="en-GB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828570" y="2039078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assoluta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1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0" grpId="0" animBg="1"/>
      <p:bldP spid="11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94326" y="824867"/>
            <a:ext cx="1053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concetto di differenza assoluta (o relativa o percentuale)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essere generalizzato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 qualsiasi intervallo temporale [i, i + 1]  [0, 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41399"/>
          <a:stretch/>
        </p:blipFill>
        <p:spPr>
          <a:xfrm>
            <a:off x="1016000" y="2757525"/>
            <a:ext cx="6758609" cy="136873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14398" y="4778585"/>
            <a:ext cx="1029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variazione relativa e la variazione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carattere X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forme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particolari di rapporti statistici.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4326" y="1590114"/>
            <a:ext cx="10418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assoluta (o relativa o percentuale) del carattere X nel periodo [i, i + 1] è detta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tasso di variazione assoluto (o relativo o percentuale)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carattere X nel periodo [i, i + 1].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formule a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bbiamo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8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3553229" y="2428314"/>
            <a:ext cx="4643120" cy="7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Le Frequenze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1433" y="957540"/>
            <a:ext cx="1036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frequenze sono fondamentali per analizzare un insieme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2878574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Vediamo le definizioni: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91607" y="2728662"/>
            <a:ext cx="675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assoluta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numero di volte che si presenta un certo dato;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91607" y="3259585"/>
            <a:ext cx="6365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rapporto tra la frequenza assoluta e numero totale dei dati;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91608" y="4000045"/>
            <a:ext cx="636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 percentuale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frequenza relativa, espressa in percentuale (si moltiplica per 100 la frequenza relativa).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t="2112" b="-1"/>
          <a:stretch/>
        </p:blipFill>
        <p:spPr>
          <a:xfrm>
            <a:off x="9493065" y="809152"/>
            <a:ext cx="1868124" cy="1071984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8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16507</TotalTime>
  <Words>3555</Words>
  <Application>Microsoft Office PowerPoint</Application>
  <PresentationFormat>Widescreen</PresentationFormat>
  <Paragraphs>345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Calibri Light</vt:lpstr>
      <vt:lpstr>Cambria Math</vt:lpstr>
      <vt:lpstr>CMR7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448</cp:revision>
  <dcterms:created xsi:type="dcterms:W3CDTF">2022-02-14T09:54:18Z</dcterms:created>
  <dcterms:modified xsi:type="dcterms:W3CDTF">2024-08-11T08:43:04Z</dcterms:modified>
</cp:coreProperties>
</file>