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1" r:id="rId2"/>
    <p:sldId id="292" r:id="rId3"/>
    <p:sldId id="293" r:id="rId4"/>
    <p:sldId id="294" r:id="rId5"/>
    <p:sldId id="306" r:id="rId6"/>
    <p:sldId id="307" r:id="rId7"/>
    <p:sldId id="308" r:id="rId8"/>
    <p:sldId id="309" r:id="rId9"/>
    <p:sldId id="310" r:id="rId10"/>
    <p:sldId id="313" r:id="rId11"/>
    <p:sldId id="256" r:id="rId12"/>
    <p:sldId id="257" r:id="rId13"/>
    <p:sldId id="258" r:id="rId14"/>
    <p:sldId id="259" r:id="rId15"/>
    <p:sldId id="260" r:id="rId16"/>
    <p:sldId id="261" r:id="rId17"/>
    <p:sldId id="262" r:id="rId18"/>
    <p:sldId id="297" r:id="rId19"/>
    <p:sldId id="263" r:id="rId20"/>
    <p:sldId id="264" r:id="rId21"/>
    <p:sldId id="265" r:id="rId22"/>
    <p:sldId id="266" r:id="rId23"/>
    <p:sldId id="295" r:id="rId24"/>
    <p:sldId id="296" r:id="rId25"/>
    <p:sldId id="267" r:id="rId26"/>
    <p:sldId id="268" r:id="rId27"/>
    <p:sldId id="315" r:id="rId28"/>
    <p:sldId id="316" r:id="rId29"/>
    <p:sldId id="325" r:id="rId30"/>
    <p:sldId id="279" r:id="rId31"/>
    <p:sldId id="269" r:id="rId32"/>
    <p:sldId id="321" r:id="rId33"/>
    <p:sldId id="323" r:id="rId34"/>
    <p:sldId id="322" r:id="rId35"/>
    <p:sldId id="329" r:id="rId36"/>
    <p:sldId id="326" r:id="rId37"/>
    <p:sldId id="327" r:id="rId38"/>
    <p:sldId id="328" r:id="rId39"/>
    <p:sldId id="303" r:id="rId40"/>
    <p:sldId id="285" r:id="rId41"/>
    <p:sldId id="286" r:id="rId42"/>
    <p:sldId id="287" r:id="rId43"/>
    <p:sldId id="288" r:id="rId44"/>
    <p:sldId id="289" r:id="rId45"/>
    <p:sldId id="290"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06D72-A364-44BB-B3A5-08AF8C3A116E}" v="2" dt="2025-03-26T08:59:0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2" d="100"/>
          <a:sy n="102" d="100"/>
        </p:scale>
        <p:origin x="894"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003C7-42F5-4874-BE1B-A6409FE9B82B}" type="datetimeFigureOut">
              <a:rPr lang="en-GB" smtClean="0"/>
              <a:t>25/03/2025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C53F6-9AD0-432A-8551-A99861B76C04}" type="slidenum">
              <a:rPr lang="en-GB" smtClean="0"/>
              <a:t>‹N›</a:t>
            </a:fld>
            <a:endParaRPr lang="en-GB"/>
          </a:p>
        </p:txBody>
      </p:sp>
    </p:spTree>
    <p:extLst>
      <p:ext uri="{BB962C8B-B14F-4D97-AF65-F5344CB8AC3E}">
        <p14:creationId xmlns:p14="http://schemas.microsoft.com/office/powerpoint/2010/main" val="215911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23BC53F6-9AD0-432A-8551-A99861B76C04}" type="slidenum">
              <a:rPr lang="en-GB" smtClean="0"/>
              <a:t>18</a:t>
            </a:fld>
            <a:endParaRPr lang="en-GB"/>
          </a:p>
        </p:txBody>
      </p:sp>
    </p:spTree>
    <p:extLst>
      <p:ext uri="{BB962C8B-B14F-4D97-AF65-F5344CB8AC3E}">
        <p14:creationId xmlns:p14="http://schemas.microsoft.com/office/powerpoint/2010/main" val="264442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44</a:t>
            </a:fld>
            <a:endParaRPr lang="it-IT"/>
          </a:p>
        </p:txBody>
      </p:sp>
    </p:spTree>
    <p:extLst>
      <p:ext uri="{BB962C8B-B14F-4D97-AF65-F5344CB8AC3E}">
        <p14:creationId xmlns:p14="http://schemas.microsoft.com/office/powerpoint/2010/main" val="368197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45</a:t>
            </a:fld>
            <a:endParaRPr lang="it-IT"/>
          </a:p>
        </p:txBody>
      </p:sp>
    </p:spTree>
    <p:extLst>
      <p:ext uri="{BB962C8B-B14F-4D97-AF65-F5344CB8AC3E}">
        <p14:creationId xmlns:p14="http://schemas.microsoft.com/office/powerpoint/2010/main" val="160915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a:latin typeface="Times New Roman" panose="02020603050405020304" pitchFamily="18" charset="0"/>
              </a:rPr>
              <a:t>Slide modificata e spostata all’inizio della sezione </a:t>
            </a:r>
          </a:p>
        </p:txBody>
      </p:sp>
    </p:spTree>
    <p:extLst>
      <p:ext uri="{BB962C8B-B14F-4D97-AF65-F5344CB8AC3E}">
        <p14:creationId xmlns:p14="http://schemas.microsoft.com/office/powerpoint/2010/main" val="126157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2900" indent="-230188">
              <a:defRPr>
                <a:solidFill>
                  <a:schemeClr val="tx1"/>
                </a:solidFill>
                <a:latin typeface="Arial" panose="020B0604020202020204" pitchFamily="34" charset="0"/>
              </a:defRPr>
            </a:lvl4pPr>
            <a:lvl5pPr marL="2073275" indent="-230188">
              <a:defRPr>
                <a:solidFill>
                  <a:schemeClr val="tx1"/>
                </a:solidFill>
                <a:latin typeface="Arial" panose="020B0604020202020204" pitchFamily="34" charset="0"/>
              </a:defRPr>
            </a:lvl5pPr>
            <a:lvl6pPr marL="2530475" indent="-230188" eaLnBrk="0" fontAlgn="base" hangingPunct="0">
              <a:spcBef>
                <a:spcPct val="0"/>
              </a:spcBef>
              <a:spcAft>
                <a:spcPct val="0"/>
              </a:spcAft>
              <a:defRPr>
                <a:solidFill>
                  <a:schemeClr val="tx1"/>
                </a:solidFill>
                <a:latin typeface="Arial" panose="020B0604020202020204" pitchFamily="34" charset="0"/>
              </a:defRPr>
            </a:lvl6pPr>
            <a:lvl7pPr marL="2987675" indent="-230188" eaLnBrk="0" fontAlgn="base" hangingPunct="0">
              <a:spcBef>
                <a:spcPct val="0"/>
              </a:spcBef>
              <a:spcAft>
                <a:spcPct val="0"/>
              </a:spcAft>
              <a:defRPr>
                <a:solidFill>
                  <a:schemeClr val="tx1"/>
                </a:solidFill>
                <a:latin typeface="Arial" panose="020B0604020202020204" pitchFamily="34" charset="0"/>
              </a:defRPr>
            </a:lvl7pPr>
            <a:lvl8pPr marL="3444875" indent="-230188" eaLnBrk="0" fontAlgn="base" hangingPunct="0">
              <a:spcBef>
                <a:spcPct val="0"/>
              </a:spcBef>
              <a:spcAft>
                <a:spcPct val="0"/>
              </a:spcAft>
              <a:defRPr>
                <a:solidFill>
                  <a:schemeClr val="tx1"/>
                </a:solidFill>
                <a:latin typeface="Arial" panose="020B0604020202020204" pitchFamily="34" charset="0"/>
              </a:defRPr>
            </a:lvl8pPr>
            <a:lvl9pPr marL="3902075" indent="-230188"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2772E0CE-1394-4898-AB56-D39DF4E019D9}" type="slidenum">
              <a:rPr lang="en-GB" altLang="it-IT" smtClean="0">
                <a:solidFill>
                  <a:srgbClr val="000000"/>
                </a:solidFill>
                <a:latin typeface="Times New Roman" panose="02020603050405020304" pitchFamily="18" charset="0"/>
              </a:rPr>
              <a:pPr defTabSz="914400" fontAlgn="base">
                <a:spcBef>
                  <a:spcPct val="0"/>
                </a:spcBef>
                <a:spcAft>
                  <a:spcPct val="0"/>
                </a:spcAft>
              </a:pPr>
              <a:t>26</a:t>
            </a:fld>
            <a:endParaRPr lang="en-GB" altLang="it-IT">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a:latin typeface="Times New Roman" panose="02020603050405020304" pitchFamily="18" charset="0"/>
                <a:ea typeface="MS PGothic" panose="020B0600070205080204" pitchFamily="34" charset="-128"/>
              </a:rPr>
              <a:t>Nella seconda sezione inseriti Incidenti stradali e ’SDGs</a:t>
            </a:r>
          </a:p>
        </p:txBody>
      </p:sp>
    </p:spTree>
    <p:extLst>
      <p:ext uri="{BB962C8B-B14F-4D97-AF65-F5344CB8AC3E}">
        <p14:creationId xmlns:p14="http://schemas.microsoft.com/office/powerpoint/2010/main" val="237155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it-IT">
                <a:latin typeface="Times New Roman" panose="02020603050405020304" pitchFamily="18" charset="0"/>
              </a:rPr>
              <a:t>Slide modificata: Nuova presentazione del Benessere Equo e Sostenibile. La parte centrale della slide corrisponde alla precedente</a:t>
            </a:r>
          </a:p>
        </p:txBody>
      </p:sp>
    </p:spTree>
    <p:extLst>
      <p:ext uri="{BB962C8B-B14F-4D97-AF65-F5344CB8AC3E}">
        <p14:creationId xmlns:p14="http://schemas.microsoft.com/office/powerpoint/2010/main" val="22564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50938" indent="-230188">
              <a:defRPr>
                <a:solidFill>
                  <a:schemeClr val="tx1"/>
                </a:solidFill>
                <a:latin typeface="Arial" panose="020B0604020202020204" pitchFamily="34" charset="0"/>
              </a:defRPr>
            </a:lvl3pPr>
            <a:lvl4pPr marL="1612900" indent="-230188">
              <a:defRPr>
                <a:solidFill>
                  <a:schemeClr val="tx1"/>
                </a:solidFill>
                <a:latin typeface="Arial" panose="020B0604020202020204" pitchFamily="34" charset="0"/>
              </a:defRPr>
            </a:lvl4pPr>
            <a:lvl5pPr marL="2073275" indent="-230188">
              <a:defRPr>
                <a:solidFill>
                  <a:schemeClr val="tx1"/>
                </a:solidFill>
                <a:latin typeface="Arial" panose="020B0604020202020204" pitchFamily="34" charset="0"/>
              </a:defRPr>
            </a:lvl5pPr>
            <a:lvl6pPr marL="2530475" indent="-230188" eaLnBrk="0" fontAlgn="base" hangingPunct="0">
              <a:spcBef>
                <a:spcPct val="0"/>
              </a:spcBef>
              <a:spcAft>
                <a:spcPct val="0"/>
              </a:spcAft>
              <a:defRPr>
                <a:solidFill>
                  <a:schemeClr val="tx1"/>
                </a:solidFill>
                <a:latin typeface="Arial" panose="020B0604020202020204" pitchFamily="34" charset="0"/>
              </a:defRPr>
            </a:lvl6pPr>
            <a:lvl7pPr marL="2987675" indent="-230188" eaLnBrk="0" fontAlgn="base" hangingPunct="0">
              <a:spcBef>
                <a:spcPct val="0"/>
              </a:spcBef>
              <a:spcAft>
                <a:spcPct val="0"/>
              </a:spcAft>
              <a:defRPr>
                <a:solidFill>
                  <a:schemeClr val="tx1"/>
                </a:solidFill>
                <a:latin typeface="Arial" panose="020B0604020202020204" pitchFamily="34" charset="0"/>
              </a:defRPr>
            </a:lvl7pPr>
            <a:lvl8pPr marL="3444875" indent="-230188" eaLnBrk="0" fontAlgn="base" hangingPunct="0">
              <a:spcBef>
                <a:spcPct val="0"/>
              </a:spcBef>
              <a:spcAft>
                <a:spcPct val="0"/>
              </a:spcAft>
              <a:defRPr>
                <a:solidFill>
                  <a:schemeClr val="tx1"/>
                </a:solidFill>
                <a:latin typeface="Arial" panose="020B0604020202020204" pitchFamily="34" charset="0"/>
              </a:defRPr>
            </a:lvl8pPr>
            <a:lvl9pPr marL="3902075" indent="-230188"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fld id="{2772E0CE-1394-4898-AB56-D39DF4E019D9}" type="slidenum">
              <a:rPr lang="en-GB" altLang="it-IT" smtClean="0">
                <a:solidFill>
                  <a:srgbClr val="000000"/>
                </a:solidFill>
                <a:latin typeface="Times New Roman" panose="02020603050405020304" pitchFamily="18" charset="0"/>
              </a:rPr>
              <a:pPr defTabSz="914400" fontAlgn="base">
                <a:spcBef>
                  <a:spcPct val="0"/>
                </a:spcBef>
                <a:spcAft>
                  <a:spcPct val="0"/>
                </a:spcAft>
              </a:pPr>
              <a:t>39</a:t>
            </a:fld>
            <a:endParaRPr lang="en-GB" altLang="it-IT">
              <a:solidFill>
                <a:srgbClr val="000000"/>
              </a:solidFill>
              <a:latin typeface="Times New Roman" panose="02020603050405020304" pitchFamily="18"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it-IT">
                <a:latin typeface="Times New Roman" panose="02020603050405020304" pitchFamily="18" charset="0"/>
                <a:ea typeface="MS PGothic" panose="020B0600070205080204" pitchFamily="34" charset="-128"/>
              </a:rPr>
              <a:t>Nella seconda sezione inseriti Incidenti stradali e ’SDGs</a:t>
            </a:r>
          </a:p>
        </p:txBody>
      </p:sp>
    </p:spTree>
    <p:extLst>
      <p:ext uri="{BB962C8B-B14F-4D97-AF65-F5344CB8AC3E}">
        <p14:creationId xmlns:p14="http://schemas.microsoft.com/office/powerpoint/2010/main" val="148602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Slide nuova: presentazione degli obiettivi dell’Agenda 2030 e  dell’informazione statistica prodotta dall’ISTAT con il Rapporto SDGs</a:t>
            </a:r>
          </a:p>
        </p:txBody>
      </p:sp>
      <p:sp>
        <p:nvSpPr>
          <p:cNvPr id="4" name="Segnaposto numero diapositiva 3"/>
          <p:cNvSpPr>
            <a:spLocks noGrp="1"/>
          </p:cNvSpPr>
          <p:nvPr>
            <p:ph type="sldNum" sz="quarter" idx="5"/>
          </p:nvPr>
        </p:nvSpPr>
        <p:spPr/>
        <p:txBody>
          <a:bodyPr/>
          <a:lstStyle/>
          <a:p>
            <a:pPr>
              <a:defRPr/>
            </a:pPr>
            <a:fld id="{811198CE-5AB9-4000-AEA3-965F3415BBC2}" type="slidenum">
              <a:rPr lang="it-IT" smtClean="0"/>
              <a:pPr>
                <a:defRPr/>
              </a:pPr>
              <a:t>40</a:t>
            </a:fld>
            <a:endParaRPr lang="it-IT"/>
          </a:p>
        </p:txBody>
      </p:sp>
    </p:spTree>
    <p:extLst>
      <p:ext uri="{BB962C8B-B14F-4D97-AF65-F5344CB8AC3E}">
        <p14:creationId xmlns:p14="http://schemas.microsoft.com/office/powerpoint/2010/main" val="275533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41</a:t>
            </a:fld>
            <a:endParaRPr lang="it-IT"/>
          </a:p>
        </p:txBody>
      </p:sp>
    </p:spTree>
    <p:extLst>
      <p:ext uri="{BB962C8B-B14F-4D97-AF65-F5344CB8AC3E}">
        <p14:creationId xmlns:p14="http://schemas.microsoft.com/office/powerpoint/2010/main" val="44811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42</a:t>
            </a:fld>
            <a:endParaRPr lang="it-IT"/>
          </a:p>
        </p:txBody>
      </p:sp>
    </p:spTree>
    <p:extLst>
      <p:ext uri="{BB962C8B-B14F-4D97-AF65-F5344CB8AC3E}">
        <p14:creationId xmlns:p14="http://schemas.microsoft.com/office/powerpoint/2010/main" val="118628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0488" y="744538"/>
            <a:ext cx="6616700" cy="3722687"/>
          </a:xfrm>
        </p:spPr>
      </p:sp>
      <p:sp>
        <p:nvSpPr>
          <p:cNvPr id="3" name="Segnaposto note 2"/>
          <p:cNvSpPr>
            <a:spLocks noGrp="1"/>
          </p:cNvSpPr>
          <p:nvPr>
            <p:ph type="body" idx="1"/>
          </p:nvPr>
        </p:nvSpPr>
        <p:spPr>
          <a:xfrm>
            <a:off x="679768" y="4629809"/>
            <a:ext cx="5438140" cy="4466987"/>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43</a:t>
            </a:fld>
            <a:endParaRPr lang="it-IT"/>
          </a:p>
        </p:txBody>
      </p:sp>
    </p:spTree>
    <p:extLst>
      <p:ext uri="{BB962C8B-B14F-4D97-AF65-F5344CB8AC3E}">
        <p14:creationId xmlns:p14="http://schemas.microsoft.com/office/powerpoint/2010/main" val="308688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39309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260323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9570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5</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4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265923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5</a:t>
            </a:r>
            <a:endParaRPr lang="en-GB"/>
          </a:p>
        </p:txBody>
      </p:sp>
      <p:sp>
        <p:nvSpPr>
          <p:cNvPr id="6" name="Segnaposto numero diapositiva 5"/>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80087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30818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a:t>L. Bani - Elementi di statistica economica - LEZIONE 5</a:t>
            </a:r>
            <a:endParaRPr lang="en-GB"/>
          </a:p>
        </p:txBody>
      </p:sp>
      <p:sp>
        <p:nvSpPr>
          <p:cNvPr id="9" name="Segnaposto numero diapositiva 8"/>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52260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a:t>L. Bani - Elementi di statistica economica - LEZIONE 5</a:t>
            </a:r>
            <a:endParaRPr lang="en-GB"/>
          </a:p>
        </p:txBody>
      </p:sp>
      <p:sp>
        <p:nvSpPr>
          <p:cNvPr id="5" name="Segnaposto numero diapositiva 4"/>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56233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a:t>L. Bani - Elementi di statistica economica - LEZIONE 5</a:t>
            </a:r>
            <a:endParaRPr lang="en-GB"/>
          </a:p>
        </p:txBody>
      </p:sp>
      <p:sp>
        <p:nvSpPr>
          <p:cNvPr id="4" name="Segnaposto numero diapositiva 3"/>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95408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1038295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5</a:t>
            </a:r>
            <a:endParaRPr lang="en-GB"/>
          </a:p>
        </p:txBody>
      </p:sp>
      <p:sp>
        <p:nvSpPr>
          <p:cNvPr id="7" name="Segnaposto numero diapositiva 6"/>
          <p:cNvSpPr>
            <a:spLocks noGrp="1"/>
          </p:cNvSpPr>
          <p:nvPr>
            <p:ph type="sldNum" sz="quarter" idx="12"/>
          </p:nvPr>
        </p:nvSpPr>
        <p:spPr/>
        <p:txBody>
          <a:bodyPr/>
          <a:lstStyle/>
          <a:p>
            <a:fld id="{8898A7BE-CD10-4BC8-BD77-8D3E76ABAEEC}" type="slidenum">
              <a:rPr lang="en-GB" smtClean="0"/>
              <a:t>‹N›</a:t>
            </a:fld>
            <a:endParaRPr lang="en-GB"/>
          </a:p>
        </p:txBody>
      </p:sp>
    </p:spTree>
    <p:extLst>
      <p:ext uri="{BB962C8B-B14F-4D97-AF65-F5344CB8AC3E}">
        <p14:creationId xmlns:p14="http://schemas.microsoft.com/office/powerpoint/2010/main" val="395967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5</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8A7BE-CD10-4BC8-BD77-8D3E76ABAEEC}" type="slidenum">
              <a:rPr lang="en-GB" smtClean="0"/>
              <a:t>‹N›</a:t>
            </a:fld>
            <a:endParaRPr lang="en-GB"/>
          </a:p>
        </p:txBody>
      </p:sp>
    </p:spTree>
    <p:extLst>
      <p:ext uri="{BB962C8B-B14F-4D97-AF65-F5344CB8AC3E}">
        <p14:creationId xmlns:p14="http://schemas.microsoft.com/office/powerpoint/2010/main" val="279022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hyperlink" Target="http://www.google.it/url?sa=i&amp;rct=j&amp;q=&amp;esrc=s&amp;source=images&amp;cd=&amp;cad=rja&amp;uact=8&amp;ved=0CAcQjRxqFQoTCKrkhceFhccCFUrvFAod6C4Ptg&amp;url=http://www.sassiland.com/notizie_matera/notizia.asp?id=21171&amp;t=maida_dati_istat_confermano_diminuzione_della_popolazione_lucana&amp;ei=Ij67VarLPMreU-jdvLAL&amp;bvm=bv.99261572,d.bGQ&amp;psig=AFQjCNEqMWT02gUdvVkprHsie0HNvuZnRA&amp;ust=14384208325705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hyperlink" Target="https://www.istat.it/it/archivio/254761" TargetMode="External"/><Relationship Id="rId7" Type="http://schemas.openxmlformats.org/officeDocument/2006/relationships/hyperlink" Target="https://www.istat.it/it/benessere-e-sostenibilit%C3%A0/la-misurazione-del-benessere-(bes)" TargetMode="External"/><Relationship Id="rId12" Type="http://schemas.openxmlformats.org/officeDocument/2006/relationships/image" Target="../media/image35.png"/><Relationship Id="rId2" Type="http://schemas.openxmlformats.org/officeDocument/2006/relationships/hyperlink" Target="https://www.istat.it/it/files/2021/03/APPENDICE-STATISTICA.zip" TargetMode="External"/><Relationship Id="rId1" Type="http://schemas.openxmlformats.org/officeDocument/2006/relationships/slideLayout" Target="../slideLayouts/slideLayout12.xml"/><Relationship Id="rId6" Type="http://schemas.openxmlformats.org/officeDocument/2006/relationships/hyperlink" Target="https://www.istat.it/it/archivio/254828" TargetMode="External"/><Relationship Id="rId11" Type="http://schemas.openxmlformats.org/officeDocument/2006/relationships/image" Target="../media/image34.png"/><Relationship Id="rId5" Type="http://schemas.openxmlformats.org/officeDocument/2006/relationships/hyperlink" Target="https://www.istat.it/it/archivio/254708" TargetMode="External"/><Relationship Id="rId10" Type="http://schemas.openxmlformats.org/officeDocument/2006/relationships/image" Target="../media/image33.png"/><Relationship Id="rId4" Type="http://schemas.openxmlformats.org/officeDocument/2006/relationships/hyperlink" Target="https://www.istat.it/it/archivio/296050" TargetMode="External"/><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hyperlink" Target="https://public.tableau.com/app/profile/istat.istituto.nazionale.di.statistica/viz/BESTerritorioed2024/Provincia"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f.gov.it/inevidenza/2022/article_00071/Relazione-BES-2022_03_03.pdf" TargetMode="External"/><Relationship Id="rId2" Type="http://schemas.openxmlformats.org/officeDocument/2006/relationships/hyperlink" Target="http://www.dt.mef.gov.it/modules/documenti_it/analisi_progammazione/documenti_programmatici/def_2021/DEF_2021_ALLEGATO_BES_versione_finale.pdf" TargetMode="Externa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hyperlink" Target="https://www.istat.it/it/benessere-e-sostenibilit%C3%A0/obiettivi-di-sviluppo-sostenibile/gli-indicatori-ista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hyperlink" Target="https://www.istat.it/it/benessere-e-sostenibilit%C3%A0/obiettivi-di-sviluppo-sostenibile/gli-indicatori-ista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05</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32296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10</a:t>
            </a:fld>
            <a:endParaRPr lang="it-IT"/>
          </a:p>
        </p:txBody>
      </p:sp>
      <p:sp>
        <p:nvSpPr>
          <p:cNvPr id="6" name="Rettangolo 5"/>
          <p:cNvSpPr/>
          <p:nvPr/>
        </p:nvSpPr>
        <p:spPr>
          <a:xfrm>
            <a:off x="1016000" y="760822"/>
            <a:ext cx="721733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seguente tabella riporta il numero di nati vivi nel 2004 ripartiti per sesso:</a:t>
            </a:r>
            <a:endParaRPr lang="en-GB" sz="1200" dirty="0">
              <a:latin typeface="Times New Roman" panose="02020603050405020304" pitchFamily="18" charset="0"/>
              <a:cs typeface="Times New Roman" panose="02020603050405020304" pitchFamily="18" charset="0"/>
            </a:endParaRPr>
          </a:p>
        </p:txBody>
      </p:sp>
      <p:sp>
        <p:nvSpPr>
          <p:cNvPr id="8" name="Rettangolo 7"/>
          <p:cNvSpPr/>
          <p:nvPr/>
        </p:nvSpPr>
        <p:spPr>
          <a:xfrm>
            <a:off x="4528146" y="1318708"/>
            <a:ext cx="6716683" cy="646331"/>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Sapendo che nel 2004 la popolazione in Italia era di 57.888.300 unità calcolare il </a:t>
            </a:r>
            <a:r>
              <a:rPr lang="en-GB" dirty="0" err="1">
                <a:latin typeface="Times New Roman" panose="02020603050405020304" pitchFamily="18" charset="0"/>
                <a:cs typeface="Times New Roman" panose="02020603050405020304" pitchFamily="18" charset="0"/>
              </a:rPr>
              <a:t>quoziente</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natalità</a:t>
            </a:r>
            <a:r>
              <a:rPr lang="en-GB" dirty="0">
                <a:latin typeface="Times New Roman" panose="02020603050405020304" pitchFamily="18" charset="0"/>
                <a:cs typeface="Times New Roman" panose="02020603050405020304" pitchFamily="18" charset="0"/>
              </a:rPr>
              <a:t>;</a:t>
            </a:r>
          </a:p>
        </p:txBody>
      </p:sp>
      <p:sp>
        <p:nvSpPr>
          <p:cNvPr id="9" name="Rettangolo 8"/>
          <p:cNvSpPr/>
          <p:nvPr/>
        </p:nvSpPr>
        <p:spPr>
          <a:xfrm>
            <a:off x="1102821" y="3295414"/>
            <a:ext cx="9928168"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Sulla base dei dati forniti dal testo dell’esercizio, il quoziente di natalità per l’Italia nel 2004 è pari a:</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102821" y="2949421"/>
            <a:ext cx="1133644" cy="369332"/>
          </a:xfrm>
          <a:prstGeom prst="rect">
            <a:avLst/>
          </a:prstGeom>
        </p:spPr>
        <p:txBody>
          <a:bodyPr wrap="none">
            <a:spAutoFit/>
          </a:bodyPr>
          <a:lstStyle/>
          <a:p>
            <a:r>
              <a:rPr lang="it-IT" altLang="it-IT" b="1" dirty="0">
                <a:solidFill>
                  <a:srgbClr val="C00000"/>
                </a:solidFill>
                <a:latin typeface="Times New Roman" panose="02020603050405020304" pitchFamily="18" charset="0"/>
                <a:ea typeface="ＭＳ Ｐゴシック" charset="-128"/>
                <a:cs typeface="Times New Roman" panose="02020603050405020304" pitchFamily="18" charset="0"/>
              </a:rPr>
              <a:t>Soluzione</a:t>
            </a:r>
            <a:endParaRPr lang="en-GB" dirty="0"/>
          </a:p>
        </p:txBody>
      </p:sp>
      <p:sp>
        <p:nvSpPr>
          <p:cNvPr id="13" name="Rettangolo 12"/>
          <p:cNvSpPr/>
          <p:nvPr/>
        </p:nvSpPr>
        <p:spPr>
          <a:xfrm>
            <a:off x="1016000" y="4848697"/>
            <a:ext cx="3441470"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Solitamente questo indice viene moltiplicato per 1000. In tal caso esso assume valore </a:t>
            </a:r>
            <a:r>
              <a:rPr lang="en-GB" dirty="0" err="1">
                <a:latin typeface="Times New Roman" panose="02020603050405020304" pitchFamily="18" charset="0"/>
                <a:cs typeface="Times New Roman" panose="02020603050405020304" pitchFamily="18" charset="0"/>
              </a:rPr>
              <a:t>pari</a:t>
            </a:r>
            <a:r>
              <a:rPr lang="en-GB" dirty="0">
                <a:latin typeface="Times New Roman" panose="02020603050405020304" pitchFamily="18" charset="0"/>
                <a:cs typeface="Times New Roman" panose="02020603050405020304" pitchFamily="18" charset="0"/>
              </a:rPr>
              <a:t> a 9,719</a:t>
            </a:r>
            <a:endParaRPr lang="en-GB" sz="1400" dirty="0">
              <a:latin typeface="Times New Roman" panose="02020603050405020304" pitchFamily="18" charset="0"/>
              <a:cs typeface="Times New Roman" panose="02020603050405020304" pitchFamily="18" charset="0"/>
            </a:endParaRPr>
          </a:p>
        </p:txBody>
      </p:sp>
      <p:sp>
        <p:nvSpPr>
          <p:cNvPr id="16" name="Rettangolo 15"/>
          <p:cNvSpPr/>
          <p:nvPr/>
        </p:nvSpPr>
        <p:spPr>
          <a:xfrm>
            <a:off x="6971363" y="4862229"/>
            <a:ext cx="355323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Italia, nel 2004, si sono avuti 9,719 nati vivi ogni mille </a:t>
            </a:r>
            <a:r>
              <a:rPr lang="en-GB" dirty="0">
                <a:latin typeface="Times New Roman" panose="02020603050405020304" pitchFamily="18" charset="0"/>
                <a:cs typeface="Times New Roman" panose="02020603050405020304" pitchFamily="18" charset="0"/>
              </a:rPr>
              <a:t>abitanti</a:t>
            </a:r>
            <a:endParaRPr lang="en-GB" sz="1400" dirty="0">
              <a:latin typeface="Times New Roman" panose="02020603050405020304" pitchFamily="18" charset="0"/>
              <a:cs typeface="Times New Roman" panose="02020603050405020304" pitchFamily="18" charset="0"/>
            </a:endParaRPr>
          </a:p>
        </p:txBody>
      </p:sp>
      <p:sp>
        <p:nvSpPr>
          <p:cNvPr id="17" name="Freccia a destra 16"/>
          <p:cNvSpPr/>
          <p:nvPr/>
        </p:nvSpPr>
        <p:spPr>
          <a:xfrm>
            <a:off x="5175274" y="5163839"/>
            <a:ext cx="984457" cy="22280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magine 1"/>
          <p:cNvPicPr>
            <a:picLocks noChangeAspect="1"/>
          </p:cNvPicPr>
          <p:nvPr/>
        </p:nvPicPr>
        <p:blipFill>
          <a:blip r:embed="rId2"/>
          <a:stretch>
            <a:fillRect/>
          </a:stretch>
        </p:blipFill>
        <p:spPr>
          <a:xfrm>
            <a:off x="1161010" y="1383483"/>
            <a:ext cx="2067339" cy="1033670"/>
          </a:xfrm>
          <a:prstGeom prst="rect">
            <a:avLst/>
          </a:prstGeom>
        </p:spPr>
      </p:pic>
      <p:sp>
        <p:nvSpPr>
          <p:cNvPr id="3" name="Rettangolo 2"/>
          <p:cNvSpPr/>
          <p:nvPr/>
        </p:nvSpPr>
        <p:spPr>
          <a:xfrm>
            <a:off x="4528146" y="1942594"/>
            <a:ext cx="6611009" cy="338554"/>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Ricordiamo che il quoziente di natalità è un rapporto di </a:t>
            </a:r>
            <a:r>
              <a:rPr lang="en-GB" sz="1600" dirty="0" err="1">
                <a:latin typeface="Times New Roman" panose="02020603050405020304" pitchFamily="18" charset="0"/>
                <a:cs typeface="Times New Roman" panose="02020603050405020304" pitchFamily="18" charset="0"/>
              </a:rPr>
              <a:t>derivazione</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dato</a:t>
            </a:r>
            <a:r>
              <a:rPr lang="en-GB" sz="1600" dirty="0">
                <a:latin typeface="Times New Roman" panose="02020603050405020304" pitchFamily="18" charset="0"/>
                <a:cs typeface="Times New Roman" panose="02020603050405020304" pitchFamily="18" charset="0"/>
              </a:rPr>
              <a:t> da:</a:t>
            </a:r>
            <a:endParaRPr lang="it-IT" sz="1600"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3"/>
          <a:stretch>
            <a:fillRect/>
          </a:stretch>
        </p:blipFill>
        <p:spPr>
          <a:xfrm>
            <a:off x="5010284" y="2372548"/>
            <a:ext cx="3617843" cy="556591"/>
          </a:xfrm>
          <a:prstGeom prst="rect">
            <a:avLst/>
          </a:prstGeom>
          <a:ln w="12700">
            <a:solidFill>
              <a:srgbClr val="C00000"/>
            </a:solidFill>
          </a:ln>
        </p:spPr>
      </p:pic>
      <p:pic>
        <p:nvPicPr>
          <p:cNvPr id="23" name="Immagine 22"/>
          <p:cNvPicPr>
            <a:picLocks noChangeAspect="1"/>
          </p:cNvPicPr>
          <p:nvPr/>
        </p:nvPicPr>
        <p:blipFill rotWithShape="1">
          <a:blip r:embed="rId4"/>
          <a:srcRect r="2405"/>
          <a:stretch/>
        </p:blipFill>
        <p:spPr>
          <a:xfrm>
            <a:off x="1260401" y="3910729"/>
            <a:ext cx="1823622" cy="546652"/>
          </a:xfrm>
          <a:prstGeom prst="rect">
            <a:avLst/>
          </a:prstGeom>
        </p:spPr>
      </p:pic>
    </p:spTree>
    <p:extLst>
      <p:ext uri="{BB962C8B-B14F-4D97-AF65-F5344CB8AC3E}">
        <p14:creationId xmlns:p14="http://schemas.microsoft.com/office/powerpoint/2010/main" val="211914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6" grpId="0"/>
      <p:bldP spid="17"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831273" y="721623"/>
            <a:ext cx="4553528" cy="7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densità</a:t>
            </a:r>
          </a:p>
        </p:txBody>
      </p:sp>
      <p:sp>
        <p:nvSpPr>
          <p:cNvPr id="2" name="Rettangolo 1"/>
          <p:cNvSpPr/>
          <p:nvPr/>
        </p:nvSpPr>
        <p:spPr>
          <a:xfrm>
            <a:off x="831273" y="1618872"/>
            <a:ext cx="10935854"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 rapporti ottenuti dividendo la frequenza complessiva di un collettivo o l’intensità globale di un determinato carattere, per una dimensione di spazio o di tempo sono chiamati </a:t>
            </a:r>
            <a:r>
              <a:rPr lang="it-IT" i="1" dirty="0">
                <a:latin typeface="Times New Roman" panose="02020603050405020304" pitchFamily="18" charset="0"/>
                <a:ea typeface="Calibri" panose="020F0502020204030204" pitchFamily="34" charset="0"/>
                <a:cs typeface="Times New Roman" panose="02020603050405020304" pitchFamily="18" charset="0"/>
              </a:rPr>
              <a:t>rapporti di densità</a:t>
            </a:r>
            <a:endParaRPr lang="en-GB"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831273" y="2920390"/>
            <a:ext cx="4063933"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Il più significativo è la </a:t>
            </a:r>
            <a:r>
              <a:rPr lang="it-IT" b="1" dirty="0">
                <a:solidFill>
                  <a:srgbClr val="C00000"/>
                </a:solidFill>
                <a:latin typeface="Times New Roman" panose="02020603050405020304" pitchFamily="18" charset="0"/>
                <a:cs typeface="Times New Roman" panose="02020603050405020304" pitchFamily="18" charset="0"/>
              </a:rPr>
              <a:t>Densità abitativa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8" name="Freccia a destra 7"/>
          <p:cNvSpPr/>
          <p:nvPr/>
        </p:nvSpPr>
        <p:spPr>
          <a:xfrm>
            <a:off x="5324763" y="3027730"/>
            <a:ext cx="1547377" cy="261992"/>
          </a:xfrm>
          <a:prstGeom prst="rightArrow">
            <a:avLst/>
          </a:prstGeom>
          <a:solidFill>
            <a:srgbClr val="C0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7610764" y="2705259"/>
            <a:ext cx="4021912"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rapporto fra il numero degli abitanti di una data regione (città, provincia, stato, eccetera) e la misura della sua superficie è un rapporto di densità. Se la superficie è misurata, in chilometri quadrati, tale rapporto darà il </a:t>
            </a:r>
            <a:r>
              <a:rPr lang="it-IT" dirty="0">
                <a:solidFill>
                  <a:srgbClr val="C00000"/>
                </a:solidFill>
                <a:latin typeface="Times New Roman" panose="02020603050405020304" pitchFamily="18" charset="0"/>
                <a:cs typeface="Times New Roman" panose="02020603050405020304" pitchFamily="18" charset="0"/>
              </a:rPr>
              <a:t>numero medio di abitanti per chilometro quadrato</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6134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56310" y="2784587"/>
            <a:ext cx="5009322" cy="2325757"/>
          </a:xfrm>
          <a:prstGeom prst="rect">
            <a:avLst/>
          </a:prstGeom>
        </p:spPr>
      </p:pic>
      <p:pic>
        <p:nvPicPr>
          <p:cNvPr id="11" name="Immagine 10"/>
          <p:cNvPicPr>
            <a:picLocks noChangeAspect="1"/>
          </p:cNvPicPr>
          <p:nvPr/>
        </p:nvPicPr>
        <p:blipFill>
          <a:blip r:embed="rId3"/>
          <a:stretch>
            <a:fillRect/>
          </a:stretch>
        </p:blipFill>
        <p:spPr>
          <a:xfrm>
            <a:off x="5803075" y="1241242"/>
            <a:ext cx="1590261" cy="705678"/>
          </a:xfrm>
          <a:prstGeom prst="rect">
            <a:avLst/>
          </a:prstGeom>
        </p:spPr>
      </p:pic>
      <p:pic>
        <p:nvPicPr>
          <p:cNvPr id="12" name="Picture 2" descr="http://www.sassiland.com/public/foto/notizie_2013/images/ista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0642" y="5023976"/>
            <a:ext cx="17399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2"/>
          <p:cNvSpPr txBox="1">
            <a:spLocks noChangeArrowheads="1"/>
          </p:cNvSpPr>
          <p:nvPr/>
        </p:nvSpPr>
        <p:spPr bwMode="auto">
          <a:xfrm>
            <a:off x="956310" y="681331"/>
            <a:ext cx="3333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Densità della popolazione</a:t>
            </a:r>
          </a:p>
        </p:txBody>
      </p:sp>
      <p:sp>
        <p:nvSpPr>
          <p:cNvPr id="14" name="CasellaDiTesto 13"/>
          <p:cNvSpPr txBox="1"/>
          <p:nvPr/>
        </p:nvSpPr>
        <p:spPr>
          <a:xfrm>
            <a:off x="1097372" y="1178156"/>
            <a:ext cx="3933825" cy="831850"/>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Popolazione</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Superficie territoriale in Kmq</a:t>
            </a:r>
          </a:p>
        </p:txBody>
      </p:sp>
      <p:cxnSp>
        <p:nvCxnSpPr>
          <p:cNvPr id="15" name="Connettore 1 5"/>
          <p:cNvCxnSpPr/>
          <p:nvPr/>
        </p:nvCxnSpPr>
        <p:spPr>
          <a:xfrm>
            <a:off x="1097371" y="1594081"/>
            <a:ext cx="393382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22" name="Gruppo 21"/>
          <p:cNvGrpSpPr/>
          <p:nvPr/>
        </p:nvGrpSpPr>
        <p:grpSpPr>
          <a:xfrm>
            <a:off x="5803075" y="3388571"/>
            <a:ext cx="5621250" cy="718887"/>
            <a:chOff x="5803075" y="3388571"/>
            <a:chExt cx="5621250" cy="718887"/>
          </a:xfrm>
        </p:grpSpPr>
        <p:sp>
          <p:nvSpPr>
            <p:cNvPr id="2" name="CasellaDiTesto 1"/>
            <p:cNvSpPr txBox="1"/>
            <p:nvPr/>
          </p:nvSpPr>
          <p:spPr>
            <a:xfrm>
              <a:off x="5803075" y="3514742"/>
              <a:ext cx="2698175"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Densità abitativa dell’Italia</a:t>
              </a:r>
              <a:endParaRPr lang="en-GB" dirty="0">
                <a:latin typeface="Times New Roman" panose="02020603050405020304" pitchFamily="18" charset="0"/>
                <a:cs typeface="Times New Roman" panose="02020603050405020304" pitchFamily="18" charset="0"/>
              </a:endParaRPr>
            </a:p>
          </p:txBody>
        </p:sp>
        <p:cxnSp>
          <p:nvCxnSpPr>
            <p:cNvPr id="8" name="Connettore diritto 7"/>
            <p:cNvCxnSpPr/>
            <p:nvPr/>
          </p:nvCxnSpPr>
          <p:spPr>
            <a:xfrm>
              <a:off x="9104667" y="3757903"/>
              <a:ext cx="1172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ttangolo 8"/>
            <p:cNvSpPr/>
            <p:nvPr/>
          </p:nvSpPr>
          <p:spPr>
            <a:xfrm>
              <a:off x="9053350" y="3388571"/>
              <a:ext cx="1223412"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60.589.445</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9223278" y="3738126"/>
              <a:ext cx="934871"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302.073</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8619861" y="3573237"/>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447587" y="35534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10720286" y="3514742"/>
              <a:ext cx="70403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200,6</a:t>
              </a:r>
              <a:endParaRPr lang="en-GB" dirty="0">
                <a:latin typeface="Times New Roman" panose="02020603050405020304" pitchFamily="18" charset="0"/>
                <a:cs typeface="Times New Roman" panose="02020603050405020304" pitchFamily="18" charset="0"/>
              </a:endParaRPr>
            </a:p>
          </p:txBody>
        </p:sp>
      </p:grpSp>
      <p:sp>
        <p:nvSpPr>
          <p:cNvPr id="20" name="Rettangolo 19"/>
          <p:cNvSpPr/>
          <p:nvPr/>
        </p:nvSpPr>
        <p:spPr>
          <a:xfrm>
            <a:off x="8165214" y="1008338"/>
            <a:ext cx="3445328" cy="1569660"/>
          </a:xfrm>
          <a:prstGeom prst="rect">
            <a:avLst/>
          </a:prstGeom>
          <a:ln w="12700">
            <a:solidFill>
              <a:srgbClr val="C00000"/>
            </a:solidFill>
            <a:prstDash val="sysDash"/>
          </a:ln>
        </p:spPr>
        <p:txBody>
          <a:bodyPr wrap="square">
            <a:spAutoFit/>
          </a:bodyPr>
          <a:lstStyle/>
          <a:p>
            <a:pPr algn="just"/>
            <a:r>
              <a:rPr lang="it-IT" sz="1600" dirty="0">
                <a:solidFill>
                  <a:srgbClr val="202124"/>
                </a:solidFill>
                <a:latin typeface="Times New Roman" panose="02020603050405020304" pitchFamily="18" charset="0"/>
                <a:cs typeface="Times New Roman" panose="02020603050405020304" pitchFamily="18" charset="0"/>
              </a:rPr>
              <a:t>La </a:t>
            </a:r>
            <a:r>
              <a:rPr lang="it-IT" sz="1600" b="1" dirty="0">
                <a:solidFill>
                  <a:srgbClr val="202124"/>
                </a:solidFill>
                <a:latin typeface="Times New Roman" panose="02020603050405020304" pitchFamily="18" charset="0"/>
                <a:cs typeface="Times New Roman" panose="02020603050405020304" pitchFamily="18" charset="0"/>
              </a:rPr>
              <a:t>densità della popolazione</a:t>
            </a:r>
            <a:r>
              <a:rPr lang="it-IT" sz="1600" dirty="0">
                <a:solidFill>
                  <a:srgbClr val="202124"/>
                </a:solidFill>
                <a:latin typeface="Times New Roman" panose="02020603050405020304" pitchFamily="18" charset="0"/>
                <a:cs typeface="Times New Roman" panose="02020603050405020304" pitchFamily="18" charset="0"/>
              </a:rPr>
              <a:t> è un indicatore utile alla determinazione dell'impatto che la pressione antropica esercita sull'ambiente ed è espressione</a:t>
            </a:r>
            <a:r>
              <a:rPr lang="it-IT" sz="1600" b="1" dirty="0">
                <a:solidFill>
                  <a:srgbClr val="202124"/>
                </a:solidFill>
                <a:latin typeface="Times New Roman" panose="02020603050405020304" pitchFamily="18" charset="0"/>
                <a:cs typeface="Times New Roman" panose="02020603050405020304" pitchFamily="18" charset="0"/>
              </a:rPr>
              <a:t> del grado di affollamento di un'area</a:t>
            </a:r>
            <a:endParaRPr lang="en-GB" sz="1600" dirty="0">
              <a:latin typeface="Times New Roman" panose="02020603050405020304" pitchFamily="18" charset="0"/>
              <a:cs typeface="Times New Roman" panose="02020603050405020304" pitchFamily="18" charset="0"/>
            </a:endParaRPr>
          </a:p>
        </p:txBody>
      </p:sp>
      <p:sp>
        <p:nvSpPr>
          <p:cNvPr id="21" name="Rettangolo 20"/>
          <p:cNvSpPr/>
          <p:nvPr/>
        </p:nvSpPr>
        <p:spPr>
          <a:xfrm>
            <a:off x="956310" y="5301680"/>
            <a:ext cx="6096000" cy="646331"/>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Questo significa che, </a:t>
            </a:r>
            <a:r>
              <a:rPr lang="it-IT" b="1" dirty="0">
                <a:solidFill>
                  <a:srgbClr val="000000"/>
                </a:solidFill>
                <a:latin typeface="Times New Roman" panose="02020603050405020304" pitchFamily="18" charset="0"/>
                <a:cs typeface="Times New Roman" panose="02020603050405020304" pitchFamily="18" charset="0"/>
              </a:rPr>
              <a:t>in media</a:t>
            </a:r>
            <a:r>
              <a:rPr lang="it-IT" dirty="0">
                <a:solidFill>
                  <a:srgbClr val="000000"/>
                </a:solidFill>
                <a:latin typeface="Times New Roman" panose="02020603050405020304" pitchFamily="18" charset="0"/>
                <a:cs typeface="Times New Roman" panose="02020603050405020304" pitchFamily="18" charset="0"/>
              </a:rPr>
              <a:t>, </a:t>
            </a:r>
            <a:r>
              <a:rPr lang="it-IT" b="1" dirty="0">
                <a:solidFill>
                  <a:srgbClr val="000000"/>
                </a:solidFill>
                <a:latin typeface="Times New Roman" panose="02020603050405020304" pitchFamily="18" charset="0"/>
                <a:cs typeface="Times New Roman" panose="02020603050405020304" pitchFamily="18" charset="0"/>
              </a:rPr>
              <a:t>su ogni km</a:t>
            </a:r>
            <a:r>
              <a:rPr lang="it-IT" b="1" baseline="30000" dirty="0">
                <a:solidFill>
                  <a:srgbClr val="000000"/>
                </a:solidFill>
                <a:latin typeface="Times New Roman" panose="02020603050405020304" pitchFamily="18" charset="0"/>
                <a:cs typeface="Times New Roman" panose="02020603050405020304" pitchFamily="18" charset="0"/>
              </a:rPr>
              <a:t>2</a:t>
            </a:r>
            <a:r>
              <a:rPr lang="it-IT" baseline="30000" dirty="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dell’Italia </a:t>
            </a:r>
            <a:r>
              <a:rPr lang="it-IT" b="1" dirty="0">
                <a:solidFill>
                  <a:srgbClr val="000000"/>
                </a:solidFill>
                <a:latin typeface="Times New Roman" panose="02020603050405020304" pitchFamily="18" charset="0"/>
                <a:cs typeface="Times New Roman" panose="02020603050405020304" pitchFamily="18" charset="0"/>
              </a:rPr>
              <a:t>vivono 200,6 abitanti</a:t>
            </a:r>
            <a:endParaRPr lang="en-GB"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6500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6" name="CasellaDiTesto 8"/>
          <p:cNvSpPr txBox="1">
            <a:spLocks noChangeArrowheads="1"/>
          </p:cNvSpPr>
          <p:nvPr/>
        </p:nvSpPr>
        <p:spPr bwMode="auto">
          <a:xfrm>
            <a:off x="1016000" y="4739471"/>
            <a:ext cx="421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Indice di alunni iscritti per classe</a:t>
            </a:r>
          </a:p>
        </p:txBody>
      </p:sp>
      <p:sp>
        <p:nvSpPr>
          <p:cNvPr id="17" name="CasellaDiTesto 16"/>
          <p:cNvSpPr txBox="1"/>
          <p:nvPr/>
        </p:nvSpPr>
        <p:spPr>
          <a:xfrm>
            <a:off x="1611313" y="5245884"/>
            <a:ext cx="4048125" cy="830262"/>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Numero di alunni della scuola</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Numero di classi</a:t>
            </a:r>
          </a:p>
        </p:txBody>
      </p:sp>
      <p:cxnSp>
        <p:nvCxnSpPr>
          <p:cNvPr id="18" name="Connettore 1 7"/>
          <p:cNvCxnSpPr>
            <a:stCxn id="17" idx="1"/>
            <a:endCxn id="17" idx="3"/>
          </p:cNvCxnSpPr>
          <p:nvPr/>
        </p:nvCxnSpPr>
        <p:spPr>
          <a:xfrm>
            <a:off x="1611313" y="5660221"/>
            <a:ext cx="4048125"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19" name="Picture 1" descr="C:\Users\user\AppData\Local\Microsoft\Windows\INetCache\IE\C5TJ0JDD\scu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900" y="5001409"/>
            <a:ext cx="12985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tangolo 19"/>
          <p:cNvSpPr/>
          <p:nvPr/>
        </p:nvSpPr>
        <p:spPr>
          <a:xfrm>
            <a:off x="897515" y="3848175"/>
            <a:ext cx="10501746"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Il numero medio di alunni per classe </a:t>
            </a:r>
            <a:r>
              <a:rPr lang="it-IT" dirty="0"/>
              <a:t>= rapporto fra il numero degli alunni che frequentano una data scuola ed il numero delle classi di quella scuola</a:t>
            </a:r>
            <a:endParaRPr lang="en-GB" dirty="0"/>
          </a:p>
        </p:txBody>
      </p:sp>
      <p:sp>
        <p:nvSpPr>
          <p:cNvPr id="14" name="CasellaDiTesto 9"/>
          <p:cNvSpPr txBox="1">
            <a:spLocks noChangeArrowheads="1"/>
          </p:cNvSpPr>
          <p:nvPr/>
        </p:nvSpPr>
        <p:spPr bwMode="auto">
          <a:xfrm>
            <a:off x="1081001" y="1807931"/>
            <a:ext cx="5494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2000" b="1" dirty="0">
                <a:solidFill>
                  <a:srgbClr val="C00000"/>
                </a:solidFill>
              </a:rPr>
              <a:t>Numero medio di componenti della famiglia</a:t>
            </a:r>
          </a:p>
        </p:txBody>
      </p:sp>
      <p:sp>
        <p:nvSpPr>
          <p:cNvPr id="15" name="CasellaDiTesto 14"/>
          <p:cNvSpPr txBox="1"/>
          <p:nvPr/>
        </p:nvSpPr>
        <p:spPr>
          <a:xfrm>
            <a:off x="1549314" y="2282593"/>
            <a:ext cx="4300537" cy="830263"/>
          </a:xfrm>
          <a:prstGeom prst="rect">
            <a:avLst/>
          </a:prstGeom>
          <a:noFill/>
        </p:spPr>
        <p:txBody>
          <a:bodyPr wrap="none">
            <a:spAutoFit/>
          </a:bodyPr>
          <a:lstStyle/>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Popolazione che vive in famiglia</a:t>
            </a:r>
          </a:p>
          <a:p>
            <a:pPr algn="ctr">
              <a:defRPr/>
            </a:pPr>
            <a:r>
              <a:rPr lang="it-IT" sz="2400" b="1" i="1" dirty="0">
                <a:solidFill>
                  <a:schemeClr val="tx1">
                    <a:lumMod val="50000"/>
                    <a:lumOff val="50000"/>
                  </a:schemeClr>
                </a:solidFill>
                <a:latin typeface="Times New Roman" panose="02020603050405020304" pitchFamily="18" charset="0"/>
                <a:cs typeface="Times New Roman" panose="02020603050405020304" pitchFamily="18" charset="0"/>
              </a:rPr>
              <a:t>Totale delle famiglie</a:t>
            </a:r>
          </a:p>
        </p:txBody>
      </p:sp>
      <p:cxnSp>
        <p:nvCxnSpPr>
          <p:cNvPr id="26" name="Connettore 1 14"/>
          <p:cNvCxnSpPr>
            <a:stCxn id="15" idx="1"/>
            <a:endCxn id="15" idx="3"/>
          </p:cNvCxnSpPr>
          <p:nvPr/>
        </p:nvCxnSpPr>
        <p:spPr>
          <a:xfrm>
            <a:off x="1549314" y="2698518"/>
            <a:ext cx="4300537"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27" name="Picture 2" descr="Risultato immagini per famiglia diseg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7239" y="2282593"/>
            <a:ext cx="1879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ttangolo 27"/>
          <p:cNvSpPr/>
          <p:nvPr/>
        </p:nvSpPr>
        <p:spPr>
          <a:xfrm>
            <a:off x="811874" y="770943"/>
            <a:ext cx="10418619"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Numero medio componenti per famiglia </a:t>
            </a:r>
            <a:r>
              <a:rPr lang="it-IT" dirty="0">
                <a:latin typeface="Times New Roman" panose="02020603050405020304" pitchFamily="18" charset="0"/>
                <a:cs typeface="Times New Roman" panose="02020603050405020304" pitchFamily="18" charset="0"/>
              </a:rPr>
              <a:t>= rapporto tra popolazione e numero di famiglie residenti nello stesso territorio</a:t>
            </a:r>
            <a:endParaRPr lang="en-GB"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25474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0" name="Text Box 6"/>
          <p:cNvSpPr txBox="1">
            <a:spLocks noChangeArrowheads="1"/>
          </p:cNvSpPr>
          <p:nvPr/>
        </p:nvSpPr>
        <p:spPr bwMode="auto">
          <a:xfrm>
            <a:off x="6268056" y="810260"/>
            <a:ext cx="45107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rapporto fra il numero degli alunni che frequentano una data scuola ed il numero delle classi di quella scuola è un </a:t>
            </a:r>
            <a:r>
              <a:rPr lang="it-IT" altLang="it-IT" sz="1600"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Rapporto di densità</a:t>
            </a:r>
            <a:endParaRPr lang="it-IT" altLang="it-IT" sz="1600"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endParaRPr>
          </a:p>
        </p:txBody>
      </p:sp>
      <p:graphicFrame>
        <p:nvGraphicFramePr>
          <p:cNvPr id="11" name="Tabella 10"/>
          <p:cNvGraphicFramePr>
            <a:graphicFrameLocks noGrp="1"/>
          </p:cNvGraphicFramePr>
          <p:nvPr/>
        </p:nvGraphicFramePr>
        <p:xfrm>
          <a:off x="1205893" y="747713"/>
          <a:ext cx="3948113" cy="5216532"/>
        </p:xfrm>
        <a:graphic>
          <a:graphicData uri="http://schemas.openxmlformats.org/drawingml/2006/table">
            <a:tbl>
              <a:tblPr/>
              <a:tblGrid>
                <a:gridCol w="1553618">
                  <a:extLst>
                    <a:ext uri="{9D8B030D-6E8A-4147-A177-3AD203B41FA5}">
                      <a16:colId xmlns:a16="http://schemas.microsoft.com/office/drawing/2014/main" val="20000"/>
                    </a:ext>
                  </a:extLst>
                </a:gridCol>
                <a:gridCol w="527228">
                  <a:extLst>
                    <a:ext uri="{9D8B030D-6E8A-4147-A177-3AD203B41FA5}">
                      <a16:colId xmlns:a16="http://schemas.microsoft.com/office/drawing/2014/main" val="20001"/>
                    </a:ext>
                  </a:extLst>
                </a:gridCol>
                <a:gridCol w="527228">
                  <a:extLst>
                    <a:ext uri="{9D8B030D-6E8A-4147-A177-3AD203B41FA5}">
                      <a16:colId xmlns:a16="http://schemas.microsoft.com/office/drawing/2014/main" val="20002"/>
                    </a:ext>
                  </a:extLst>
                </a:gridCol>
                <a:gridCol w="527228">
                  <a:extLst>
                    <a:ext uri="{9D8B030D-6E8A-4147-A177-3AD203B41FA5}">
                      <a16:colId xmlns:a16="http://schemas.microsoft.com/office/drawing/2014/main" val="20003"/>
                    </a:ext>
                  </a:extLst>
                </a:gridCol>
                <a:gridCol w="812811">
                  <a:extLst>
                    <a:ext uri="{9D8B030D-6E8A-4147-A177-3AD203B41FA5}">
                      <a16:colId xmlns:a16="http://schemas.microsoft.com/office/drawing/2014/main" val="20004"/>
                    </a:ext>
                  </a:extLst>
                </a:gridCol>
              </a:tblGrid>
              <a:tr h="195529">
                <a:tc gridSpan="5">
                  <a:txBody>
                    <a:bodyPr/>
                    <a:lstStyle/>
                    <a:p>
                      <a:pPr algn="ctr" fontAlgn="ctr"/>
                      <a:r>
                        <a:rPr lang="it-IT" sz="900" b="1" i="0" u="none" strike="noStrike" dirty="0">
                          <a:solidFill>
                            <a:srgbClr val="000000"/>
                          </a:solidFill>
                          <a:latin typeface="Verdana"/>
                        </a:rPr>
                        <a:t>Scuole: Secondaria di I grado - scuole, classi e alunni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40960">
                <a:tc>
                  <a:txBody>
                    <a:bodyPr/>
                    <a:lstStyle/>
                    <a:p>
                      <a:pPr algn="ctr" fontAlgn="ctr"/>
                      <a:r>
                        <a:rPr lang="it-IT" sz="900" b="1" i="0" u="none" strike="noStrike">
                          <a:solidFill>
                            <a:srgbClr val="000000"/>
                          </a:solidFill>
                          <a:latin typeface="Verdana"/>
                        </a:rPr>
                        <a:t>Anno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it-IT" sz="900" b="1" i="0" u="none" strike="noStrike" dirty="0">
                          <a:solidFill>
                            <a:srgbClr val="000000"/>
                          </a:solidFill>
                          <a:latin typeface="Verdana"/>
                        </a:rPr>
                        <a:t>2018</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r h="157664">
                <a:tc>
                  <a:txBody>
                    <a:bodyPr/>
                    <a:lstStyle/>
                    <a:p>
                      <a:pPr algn="ctr" fontAlgn="ctr"/>
                      <a:r>
                        <a:rPr lang="it-IT" sz="900" b="1" i="0" u="none" strike="noStrike">
                          <a:solidFill>
                            <a:srgbClr val="000000"/>
                          </a:solidFill>
                          <a:latin typeface="Verdana"/>
                        </a:rPr>
                        <a:t>Tipo dato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Scuole</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Classi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Iscritti</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900" b="1" i="0" u="none" strike="noStrike">
                          <a:solidFill>
                            <a:srgbClr val="000000"/>
                          </a:solidFill>
                          <a:latin typeface="Verdana"/>
                        </a:rPr>
                        <a:t>Iscritti per classe</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262">
                <a:tc>
                  <a:txBody>
                    <a:bodyPr/>
                    <a:lstStyle/>
                    <a:p>
                      <a:pPr algn="ctr" fontAlgn="ctr"/>
                      <a:r>
                        <a:rPr lang="it-IT" sz="900" b="1" i="0" u="none" strike="noStrike" dirty="0">
                          <a:latin typeface="Verdana"/>
                        </a:rPr>
                        <a:t>Territorio</a:t>
                      </a:r>
                    </a:p>
                  </a:txBody>
                  <a:tcPr marL="3792" marR="3792" marT="3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3"/>
                  </a:ext>
                </a:extLst>
              </a:tr>
              <a:tr h="140960">
                <a:tc>
                  <a:txBody>
                    <a:bodyPr/>
                    <a:lstStyle/>
                    <a:p>
                      <a:pPr algn="l" fontAlgn="t"/>
                      <a:r>
                        <a:rPr lang="it-IT" sz="900" b="1" i="0" u="none" strike="noStrike" dirty="0">
                          <a:latin typeface="Verdana"/>
                        </a:rPr>
                        <a:t>  Nord-ovest</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2074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20772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446989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140960">
                <a:tc>
                  <a:txBody>
                    <a:bodyPr/>
                    <a:lstStyle/>
                    <a:p>
                      <a:pPr algn="l" fontAlgn="t"/>
                      <a:r>
                        <a:rPr lang="it-IT" sz="900" b="0" i="0" u="none" strike="noStrike" dirty="0">
                          <a:latin typeface="Verdana"/>
                        </a:rPr>
                        <a:t>    Piemonte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571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5571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116875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278127">
                <a:tc>
                  <a:txBody>
                    <a:bodyPr/>
                    <a:lstStyle/>
                    <a:p>
                      <a:pPr algn="l" fontAlgn="t"/>
                      <a:r>
                        <a:rPr lang="it-IT" sz="900" b="0" i="0" u="none" strike="noStrike" dirty="0">
                          <a:latin typeface="Verdana"/>
                        </a:rPr>
                        <a:t>    Valle d'Aosta / Vallée d'</a:t>
                      </a:r>
                      <a:r>
                        <a:rPr lang="it-IT" sz="900" b="0" i="0" u="none" strike="noStrike" dirty="0" err="1">
                          <a:latin typeface="Verdana"/>
                        </a:rPr>
                        <a:t>Aoste</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3600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140960">
                <a:tc>
                  <a:txBody>
                    <a:bodyPr/>
                    <a:lstStyle/>
                    <a:p>
                      <a:pPr algn="l" fontAlgn="t"/>
                      <a:r>
                        <a:rPr lang="it-IT" sz="900" b="0" i="0" u="none" strike="noStrike" dirty="0">
                          <a:latin typeface="Verdana"/>
                        </a:rPr>
                        <a:t>    Liguria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1785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38344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140960">
                <a:tc>
                  <a:txBody>
                    <a:bodyPr/>
                    <a:lstStyle/>
                    <a:p>
                      <a:pPr algn="l" fontAlgn="t"/>
                      <a:r>
                        <a:rPr lang="it-IT" sz="900" b="0" i="0" u="none" strike="noStrike">
                          <a:latin typeface="Verdana"/>
                        </a:rPr>
                        <a:t>    Lombardia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1289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13239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288170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21.8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8"/>
                  </a:ext>
                </a:extLst>
              </a:tr>
              <a:tr h="140960">
                <a:tc>
                  <a:txBody>
                    <a:bodyPr/>
                    <a:lstStyle/>
                    <a:p>
                      <a:pPr algn="l" fontAlgn="t"/>
                      <a:r>
                        <a:rPr lang="it-IT" sz="900" b="1" i="0" u="none" strike="noStrike" dirty="0">
                          <a:latin typeface="Verdana"/>
                        </a:rPr>
                        <a:t>  Nord-est</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1477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dirty="0">
                          <a:latin typeface="Arial"/>
                        </a:rPr>
                        <a:t>15318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330113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278127">
                <a:tc>
                  <a:txBody>
                    <a:bodyPr/>
                    <a:lstStyle/>
                    <a:p>
                      <a:pPr algn="l" fontAlgn="t"/>
                      <a:r>
                        <a:rPr lang="it-IT" sz="900" b="0" i="0" u="none" strike="noStrike" dirty="0">
                          <a:latin typeface="Verdana"/>
                        </a:rPr>
                        <a:t>    Trentino Alto Adige / </a:t>
                      </a:r>
                      <a:r>
                        <a:rPr lang="it-IT" sz="900" b="0" i="0" u="none" strike="noStrike" dirty="0" err="1">
                          <a:latin typeface="Verdana"/>
                        </a:rPr>
                        <a:t>Südtirol</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34087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r h="278127">
                <a:tc>
                  <a:txBody>
                    <a:bodyPr/>
                    <a:lstStyle/>
                    <a:p>
                      <a:pPr algn="l" fontAlgn="t"/>
                      <a:r>
                        <a:rPr lang="it-IT" sz="900" b="0" i="0" u="none" strike="noStrike" dirty="0">
                          <a:latin typeface="Verdana"/>
                        </a:rPr>
                        <a:t>    Provincia Autonoma Bolzano / </a:t>
                      </a:r>
                      <a:r>
                        <a:rPr lang="it-IT" sz="900" b="0" i="0" u="none" strike="noStrike" dirty="0" err="1">
                          <a:latin typeface="Verdana"/>
                        </a:rPr>
                        <a:t>Bozen</a:t>
                      </a:r>
                      <a:endParaRPr lang="it-IT" sz="900" b="0" i="0" u="none" strike="noStrike" dirty="0">
                        <a:latin typeface="Verdana"/>
                      </a:endParaRP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91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887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17337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r h="278127">
                <a:tc>
                  <a:txBody>
                    <a:bodyPr/>
                    <a:lstStyle/>
                    <a:p>
                      <a:pPr algn="l" fontAlgn="t"/>
                      <a:r>
                        <a:rPr lang="it-IT" sz="900" b="0" i="0" u="none" strike="noStrike" dirty="0">
                          <a:latin typeface="Verdana"/>
                        </a:rPr>
                        <a:t>    Provincia Autonoma Trento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785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16750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2"/>
                  </a:ext>
                </a:extLst>
              </a:tr>
              <a:tr h="140960">
                <a:tc>
                  <a:txBody>
                    <a:bodyPr/>
                    <a:lstStyle/>
                    <a:p>
                      <a:pPr algn="l" fontAlgn="t"/>
                      <a:r>
                        <a:rPr lang="it-IT" sz="900" b="0" i="0" u="none" strike="noStrike" dirty="0">
                          <a:latin typeface="Verdana"/>
                        </a:rPr>
                        <a:t>    Veneto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653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6637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142467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3"/>
                  </a:ext>
                </a:extLst>
              </a:tr>
              <a:tr h="140960">
                <a:tc>
                  <a:txBody>
                    <a:bodyPr/>
                    <a:lstStyle/>
                    <a:p>
                      <a:pPr algn="l" fontAlgn="t"/>
                      <a:r>
                        <a:rPr lang="it-IT" sz="900" b="0" i="0" u="none" strike="noStrike">
                          <a:latin typeface="Verdana"/>
                        </a:rPr>
                        <a:t>    Friuli-Venezia Giulia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1564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31884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4"/>
                  </a:ext>
                </a:extLst>
              </a:tr>
              <a:tr h="140960">
                <a:tc>
                  <a:txBody>
                    <a:bodyPr/>
                    <a:lstStyle/>
                    <a:p>
                      <a:pPr algn="l" fontAlgn="t"/>
                      <a:r>
                        <a:rPr lang="it-IT" sz="900" b="0" i="0" u="none" strike="noStrike">
                          <a:latin typeface="Verdana"/>
                        </a:rPr>
                        <a:t>    Emilia-Romagna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481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5445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121675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5"/>
                  </a:ext>
                </a:extLst>
              </a:tr>
              <a:tr h="140960">
                <a:tc>
                  <a:txBody>
                    <a:bodyPr/>
                    <a:lstStyle/>
                    <a:p>
                      <a:pPr algn="l" fontAlgn="t"/>
                      <a:r>
                        <a:rPr lang="it-IT" sz="900" b="1" i="0" u="none" strike="noStrike" dirty="0">
                          <a:latin typeface="Verdana"/>
                        </a:rPr>
                        <a:t>  Centro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1427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dirty="0">
                          <a:latin typeface="Arial"/>
                        </a:rPr>
                        <a:t>15292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327981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6"/>
                  </a:ext>
                </a:extLst>
              </a:tr>
              <a:tr h="140960">
                <a:tc>
                  <a:txBody>
                    <a:bodyPr/>
                    <a:lstStyle/>
                    <a:p>
                      <a:pPr algn="l" fontAlgn="t"/>
                      <a:r>
                        <a:rPr lang="it-IT" sz="900" b="0" i="0" u="none" strike="noStrike" dirty="0">
                          <a:latin typeface="Verdana"/>
                        </a:rPr>
                        <a:t>    Toscana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423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4545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100108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7"/>
                  </a:ext>
                </a:extLst>
              </a:tr>
              <a:tr h="140960">
                <a:tc>
                  <a:txBody>
                    <a:bodyPr/>
                    <a:lstStyle/>
                    <a:p>
                      <a:pPr algn="l" fontAlgn="t"/>
                      <a:r>
                        <a:rPr lang="it-IT" sz="900" b="0" i="0" u="none" strike="noStrike" dirty="0">
                          <a:latin typeface="Verdana"/>
                        </a:rPr>
                        <a:t>    Umbria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1137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23873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8"/>
                  </a:ext>
                </a:extLst>
              </a:tr>
              <a:tr h="140960">
                <a:tc>
                  <a:txBody>
                    <a:bodyPr/>
                    <a:lstStyle/>
                    <a:p>
                      <a:pPr algn="l" fontAlgn="t"/>
                      <a:r>
                        <a:rPr lang="it-IT" sz="900" b="0" i="0" u="none" strike="noStrike" dirty="0">
                          <a:latin typeface="Verdana"/>
                        </a:rPr>
                        <a:t>    Marche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1925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41516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9"/>
                  </a:ext>
                </a:extLst>
              </a:tr>
              <a:tr h="140960">
                <a:tc>
                  <a:txBody>
                    <a:bodyPr/>
                    <a:lstStyle/>
                    <a:p>
                      <a:pPr algn="l" fontAlgn="t"/>
                      <a:r>
                        <a:rPr lang="it-IT" sz="900" b="0" i="0" u="none" strike="noStrike" dirty="0">
                          <a:latin typeface="Verdana"/>
                        </a:rPr>
                        <a:t>    Lazio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661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7685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162484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0"/>
                  </a:ext>
                </a:extLst>
              </a:tr>
              <a:tr h="140960">
                <a:tc>
                  <a:txBody>
                    <a:bodyPr/>
                    <a:lstStyle/>
                    <a:p>
                      <a:pPr algn="l" fontAlgn="t"/>
                      <a:r>
                        <a:rPr lang="it-IT" sz="900" b="1" i="0" u="none" strike="noStrike" dirty="0">
                          <a:latin typeface="Verdana"/>
                        </a:rPr>
                        <a:t>  Sud</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2092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21358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428621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20.1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1"/>
                  </a:ext>
                </a:extLst>
              </a:tr>
              <a:tr h="140960">
                <a:tc>
                  <a:txBody>
                    <a:bodyPr/>
                    <a:lstStyle/>
                    <a:p>
                      <a:pPr algn="l" fontAlgn="t"/>
                      <a:r>
                        <a:rPr lang="it-IT" sz="900" b="0" i="0" u="none" strike="noStrike" dirty="0">
                          <a:latin typeface="Verdana"/>
                        </a:rPr>
                        <a:t>    Abruzzo</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1762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34725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2"/>
                  </a:ext>
                </a:extLst>
              </a:tr>
              <a:tr h="140960">
                <a:tc>
                  <a:txBody>
                    <a:bodyPr/>
                    <a:lstStyle/>
                    <a:p>
                      <a:pPr algn="l" fontAlgn="t"/>
                      <a:r>
                        <a:rPr lang="it-IT" sz="900" b="0" i="0" u="none" strike="noStrike" dirty="0">
                          <a:latin typeface="Verdana"/>
                        </a:rPr>
                        <a:t>    Molise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7679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18.7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3"/>
                  </a:ext>
                </a:extLst>
              </a:tr>
              <a:tr h="140960">
                <a:tc>
                  <a:txBody>
                    <a:bodyPr/>
                    <a:lstStyle/>
                    <a:p>
                      <a:pPr algn="l" fontAlgn="t"/>
                      <a:r>
                        <a:rPr lang="it-IT" sz="900" b="0" i="0" u="none" strike="noStrike" dirty="0">
                          <a:latin typeface="Verdana"/>
                        </a:rPr>
                        <a:t>    Campania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9675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193447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20</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4"/>
                  </a:ext>
                </a:extLst>
              </a:tr>
              <a:tr h="140960">
                <a:tc>
                  <a:txBody>
                    <a:bodyPr/>
                    <a:lstStyle/>
                    <a:p>
                      <a:pPr algn="l" fontAlgn="t"/>
                      <a:r>
                        <a:rPr lang="it-IT" sz="900" b="0" i="0" u="none" strike="noStrike" dirty="0">
                          <a:latin typeface="Verdana"/>
                        </a:rPr>
                        <a:t>    Puglia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426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5604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120882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21.6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5"/>
                  </a:ext>
                </a:extLst>
              </a:tr>
              <a:tr h="140960">
                <a:tc>
                  <a:txBody>
                    <a:bodyPr/>
                    <a:lstStyle/>
                    <a:p>
                      <a:pPr algn="l" fontAlgn="t"/>
                      <a:r>
                        <a:rPr lang="it-IT" sz="900" b="0" i="0" u="none" strike="noStrike" dirty="0">
                          <a:latin typeface="Verdana"/>
                        </a:rPr>
                        <a:t>    Basilicata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837</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15486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18.5</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6"/>
                  </a:ext>
                </a:extLst>
              </a:tr>
              <a:tr h="140960">
                <a:tc>
                  <a:txBody>
                    <a:bodyPr/>
                    <a:lstStyle/>
                    <a:p>
                      <a:pPr algn="l" fontAlgn="t"/>
                      <a:r>
                        <a:rPr lang="it-IT" sz="900" b="0" i="0" u="none" strike="noStrike" dirty="0">
                          <a:latin typeface="Verdana"/>
                        </a:rPr>
                        <a:t>    Calabria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453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3069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56402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18.4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7"/>
                  </a:ext>
                </a:extLst>
              </a:tr>
              <a:tr h="140960">
                <a:tc>
                  <a:txBody>
                    <a:bodyPr/>
                    <a:lstStyle/>
                    <a:p>
                      <a:pPr algn="l" fontAlgn="t"/>
                      <a:r>
                        <a:rPr lang="it-IT" sz="900" b="1" i="0" u="none" strike="noStrike" dirty="0">
                          <a:latin typeface="Verdana"/>
                        </a:rPr>
                        <a:t>  Isole</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994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9999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197568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1" i="0" u="none" strike="noStrike">
                          <a:latin typeface="Arial"/>
                        </a:rPr>
                        <a:t>19.8</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8"/>
                  </a:ext>
                </a:extLst>
              </a:tr>
              <a:tr h="140960">
                <a:tc>
                  <a:txBody>
                    <a:bodyPr/>
                    <a:lstStyle/>
                    <a:p>
                      <a:pPr algn="l" fontAlgn="t"/>
                      <a:r>
                        <a:rPr lang="it-IT" sz="900" b="0" i="0" u="none" strike="noStrike" dirty="0">
                          <a:latin typeface="Verdana"/>
                        </a:rPr>
                        <a:t>    Sicilia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673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7733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156039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20.2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29"/>
                  </a:ext>
                </a:extLst>
              </a:tr>
              <a:tr h="140960">
                <a:tc>
                  <a:txBody>
                    <a:bodyPr/>
                    <a:lstStyle/>
                    <a:p>
                      <a:pPr algn="l" fontAlgn="t"/>
                      <a:r>
                        <a:rPr lang="it-IT" sz="900" b="0" i="0" u="none" strike="noStrike" dirty="0">
                          <a:latin typeface="Verdana"/>
                        </a:rPr>
                        <a:t>    Sardegna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321</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2266</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a:latin typeface="Arial"/>
                        </a:rPr>
                        <a:t>41529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it-IT" sz="900" b="0" i="0" u="none" strike="noStrike" dirty="0">
                          <a:latin typeface="Arial"/>
                        </a:rPr>
                        <a:t>18.3</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30"/>
                  </a:ext>
                </a:extLst>
              </a:tr>
              <a:tr h="195529">
                <a:tc>
                  <a:txBody>
                    <a:bodyPr/>
                    <a:lstStyle/>
                    <a:p>
                      <a:pPr algn="l" fontAlgn="t"/>
                      <a:r>
                        <a:rPr lang="it-IT" sz="900" b="1" i="0" u="none" strike="noStrike" dirty="0">
                          <a:latin typeface="Verdana"/>
                        </a:rPr>
                        <a:t>Italia</a:t>
                      </a:r>
                    </a:p>
                  </a:txBody>
                  <a:tcPr marL="3792" marR="3792" marT="3791" marB="0">
                    <a:lnL w="6350" cap="flat" cmpd="sng" algn="ctr">
                      <a:solidFill>
                        <a:srgbClr val="000000"/>
                      </a:solidFill>
                      <a:prstDash val="solid"/>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8064</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82739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a:latin typeface="Arial"/>
                        </a:rPr>
                        <a:t>1731272</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FFFFCC"/>
                      </a:solidFill>
                      <a:prstDash val="dot"/>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1" i="0" u="none" strike="noStrike" dirty="0">
                          <a:latin typeface="Arial"/>
                        </a:rPr>
                        <a:t>20.9</a:t>
                      </a:r>
                    </a:p>
                  </a:txBody>
                  <a:tcPr marL="3792" marR="3792" marT="3791" marB="0" anchor="b">
                    <a:lnL w="6350" cap="flat" cmpd="sng" algn="ctr">
                      <a:solidFill>
                        <a:srgbClr val="FFFFCC"/>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pic>
        <p:nvPicPr>
          <p:cNvPr id="12" name="Picture 1" descr="C:\Users\user\AppData\Local\Microsoft\Windows\INetCache\IE\C5TJ0JDD\scuo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120" y="5005878"/>
            <a:ext cx="12985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268056" y="3082880"/>
            <a:ext cx="4172729" cy="2062103"/>
          </a:xfrm>
          <a:prstGeom prst="rect">
            <a:avLst/>
          </a:prstGeom>
        </p:spPr>
        <p:txBody>
          <a:bodyPr wrap="square">
            <a:spAutoFit/>
          </a:bodyPr>
          <a:lstStyle/>
          <a:p>
            <a:pPr algn="just"/>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numero medio di alunni per classe più elevato, nel 2018, si registra al Nord-est mentre il più basso nelle Isole</a:t>
            </a:r>
          </a:p>
          <a:p>
            <a:pPr algn="just"/>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Il tasso più basso si osserva</a:t>
            </a:r>
          </a:p>
          <a:p>
            <a:pPr algn="just">
              <a:buFontTx/>
              <a:buChar char="•"/>
            </a:pP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 in Sardegna 18,3</a:t>
            </a:r>
          </a:p>
          <a:p>
            <a:pPr algn="just">
              <a:buFontTx/>
              <a:buChar char="•"/>
            </a:pPr>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 in Calabria 18,4 </a:t>
            </a:r>
          </a:p>
          <a:p>
            <a:pPr algn="just"/>
            <a:r>
              <a:rPr lang="it-IT" altLang="it-IT" sz="1600" dirty="0">
                <a:latin typeface="Times New Roman" panose="02020603050405020304" pitchFamily="18" charset="0"/>
                <a:ea typeface="MS PGothic" panose="020B0600070205080204" pitchFamily="34" charset="-128"/>
                <a:cs typeface="Times New Roman" panose="02020603050405020304" pitchFamily="18" charset="0"/>
              </a:rPr>
              <a:t>Entrambi sono al di sotto della media nazionale (20,9) </a:t>
            </a:r>
          </a:p>
        </p:txBody>
      </p:sp>
      <p:sp>
        <p:nvSpPr>
          <p:cNvPr id="3" name="Rettangolo 2"/>
          <p:cNvSpPr/>
          <p:nvPr/>
        </p:nvSpPr>
        <p:spPr>
          <a:xfrm>
            <a:off x="4862944" y="2236123"/>
            <a:ext cx="340822" cy="2300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4862944" y="5313202"/>
            <a:ext cx="340822" cy="23004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arrotondato 5"/>
          <p:cNvSpPr/>
          <p:nvPr/>
        </p:nvSpPr>
        <p:spPr>
          <a:xfrm>
            <a:off x="4862944" y="5769033"/>
            <a:ext cx="340822" cy="311583"/>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uppo 15"/>
          <p:cNvGrpSpPr/>
          <p:nvPr/>
        </p:nvGrpSpPr>
        <p:grpSpPr>
          <a:xfrm>
            <a:off x="6345382" y="2030604"/>
            <a:ext cx="1726743" cy="738664"/>
            <a:chOff x="6391564" y="2236123"/>
            <a:chExt cx="1726743" cy="738664"/>
          </a:xfrm>
        </p:grpSpPr>
        <p:sp>
          <p:nvSpPr>
            <p:cNvPr id="7" name="CasellaDiTesto 6"/>
            <p:cNvSpPr txBox="1"/>
            <p:nvPr/>
          </p:nvSpPr>
          <p:spPr>
            <a:xfrm>
              <a:off x="6391564" y="2420789"/>
              <a:ext cx="1025236" cy="369332"/>
            </a:xfrm>
            <a:prstGeom prst="rect">
              <a:avLst/>
            </a:prstGeom>
            <a:noFill/>
          </p:spPr>
          <p:txBody>
            <a:bodyPr wrap="square" rtlCol="0">
              <a:spAutoFit/>
            </a:bodyPr>
            <a:lstStyle/>
            <a:p>
              <a:r>
                <a:rPr lang="it-IT" dirty="0">
                  <a:solidFill>
                    <a:srgbClr val="C00000"/>
                  </a:solidFill>
                  <a:latin typeface="Times New Roman" panose="02020603050405020304" pitchFamily="18" charset="0"/>
                  <a:cs typeface="Times New Roman" panose="02020603050405020304" pitchFamily="18" charset="0"/>
                </a:rPr>
                <a:t>21,6</a:t>
              </a:r>
              <a:r>
                <a:rPr lang="it-IT" dirty="0">
                  <a:latin typeface="Times New Roman" panose="02020603050405020304" pitchFamily="18" charset="0"/>
                  <a:cs typeface="Times New Roman" panose="02020603050405020304" pitchFamily="18" charset="0"/>
                </a:rPr>
                <a:t> =</a:t>
              </a:r>
            </a:p>
          </p:txBody>
        </p:sp>
        <p:sp>
          <p:nvSpPr>
            <p:cNvPr id="8" name="Rettangolo 7"/>
            <p:cNvSpPr/>
            <p:nvPr/>
          </p:nvSpPr>
          <p:spPr>
            <a:xfrm>
              <a:off x="7173818" y="2236123"/>
              <a:ext cx="94448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330.113</a:t>
              </a:r>
            </a:p>
          </p:txBody>
        </p:sp>
        <p:cxnSp>
          <p:nvCxnSpPr>
            <p:cNvPr id="14" name="Connettore diritto 13"/>
            <p:cNvCxnSpPr/>
            <p:nvPr/>
          </p:nvCxnSpPr>
          <p:spPr>
            <a:xfrm>
              <a:off x="7213476" y="2605455"/>
              <a:ext cx="9048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7193646" y="2605455"/>
              <a:ext cx="81945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15.318</a:t>
              </a:r>
            </a:p>
          </p:txBody>
        </p:sp>
      </p:grpSp>
      <p:sp>
        <p:nvSpPr>
          <p:cNvPr id="13" name="Segnaposto piè di pagina 12"/>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8599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03562" y="908170"/>
            <a:ext cx="6096000" cy="369332"/>
          </a:xfrm>
          <a:prstGeom prst="rect">
            <a:avLst/>
          </a:prstGeom>
        </p:spPr>
        <p:txBody>
          <a:bodyPr>
            <a:spAutoFit/>
          </a:bodyPr>
          <a:lstStyle/>
          <a:p>
            <a:r>
              <a:rPr lang="it-IT" b="1" dirty="0">
                <a:solidFill>
                  <a:srgbClr val="C00000"/>
                </a:solidFill>
                <a:latin typeface="Times New Roman" panose="02020603050405020304" pitchFamily="18" charset="0"/>
                <a:cs typeface="Times New Roman" panose="02020603050405020304" pitchFamily="18" charset="0"/>
              </a:rPr>
              <a:t>Altri rapporti di densità noti: </a:t>
            </a:r>
          </a:p>
        </p:txBody>
      </p:sp>
      <p:sp>
        <p:nvSpPr>
          <p:cNvPr id="6" name="Rettangolo 5"/>
          <p:cNvSpPr/>
          <p:nvPr/>
        </p:nvSpPr>
        <p:spPr>
          <a:xfrm>
            <a:off x="803562" y="3009518"/>
            <a:ext cx="9670474"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Indice di dotazione di posti letto negli istituti di cura </a:t>
            </a:r>
            <a:r>
              <a:rPr lang="it-IT" dirty="0">
                <a:latin typeface="Times New Roman" panose="02020603050405020304" pitchFamily="18" charset="0"/>
                <a:cs typeface="Times New Roman" panose="02020603050405020304" pitchFamily="18" charset="0"/>
              </a:rPr>
              <a:t>= rapporto tra il numero di posti letto degli istituti di cura e la popolazione;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803563" y="1432641"/>
            <a:ext cx="10104582"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Prodotto interno lordo pro capite </a:t>
            </a:r>
            <a:r>
              <a:rPr lang="it-IT" dirty="0">
                <a:latin typeface="Times New Roman" panose="02020603050405020304" pitchFamily="18" charset="0"/>
                <a:cs typeface="Times New Roman" panose="02020603050405020304" pitchFamily="18" charset="0"/>
              </a:rPr>
              <a:t>= rapporto tra il prodotto interno lordo e la popolazione;</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803562" y="2135461"/>
            <a:ext cx="9781309" cy="646331"/>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Numero medio di alunni per insegnante </a:t>
            </a:r>
            <a:r>
              <a:rPr lang="it-IT" dirty="0">
                <a:latin typeface="Times New Roman" panose="02020603050405020304" pitchFamily="18" charset="0"/>
                <a:cs typeface="Times New Roman" panose="02020603050405020304" pitchFamily="18" charset="0"/>
              </a:rPr>
              <a:t>= rapporto tra il numero di alunni e di insegnati per livello di istruzione (medie, superiori, etc.);</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803562" y="3857155"/>
            <a:ext cx="9762838"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Indice di diffusione TV </a:t>
            </a:r>
            <a:r>
              <a:rPr lang="it-IT" dirty="0">
                <a:latin typeface="Times New Roman" panose="02020603050405020304" pitchFamily="18" charset="0"/>
                <a:cs typeface="Times New Roman" panose="02020603050405020304" pitchFamily="18" charset="0"/>
              </a:rPr>
              <a:t>= rapporto tra il numero di abbonamenti TV e la popolazione.</a:t>
            </a:r>
            <a:endParaRPr lang="en-GB"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8493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932871" y="748027"/>
            <a:ext cx="7333673" cy="77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coesistenza</a:t>
            </a:r>
          </a:p>
        </p:txBody>
      </p:sp>
      <p:sp>
        <p:nvSpPr>
          <p:cNvPr id="2" name="Rettangolo 1"/>
          <p:cNvSpPr/>
          <p:nvPr/>
        </p:nvSpPr>
        <p:spPr>
          <a:xfrm>
            <a:off x="932872" y="1633655"/>
            <a:ext cx="10353963"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Se l’ammontare complessivo di una quantità (frequenza o intensità) viene classificato in più modalità o classi, il rapporto di coesistenza è il rapporto tra la frequenza di una modalità rispetto alla frequenza corrispondente di un’altra modalità. Si può anche definire come un rapporto fra le intensità o frequenze riferite a fenomeni fra loro contrapposti ma che coesistono.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016000" y="3535978"/>
            <a:ext cx="9661237" cy="369332"/>
          </a:xfrm>
          <a:prstGeom prst="rect">
            <a:avLst/>
          </a:prstGeom>
          <a:ln w="28575">
            <a:solidFill>
              <a:srgbClr val="C00000"/>
            </a:solidFill>
          </a:ln>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Rapporto di coesistenza = frequenza modalità A / frequenza modalità B</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02100" y="4148746"/>
            <a:ext cx="470584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mascolinità = (maschi/femmine) x 100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902100" y="4535266"/>
            <a:ext cx="4751622"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femminilità = (femmine/maschi) x 100  </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2761671" y="5445807"/>
            <a:ext cx="6714838" cy="369332"/>
          </a:xfrm>
          <a:prstGeom prst="rect">
            <a:avLst/>
          </a:prstGeom>
        </p:spPr>
        <p:txBody>
          <a:bodyPr wrap="square">
            <a:spAutoFit/>
          </a:bodyPr>
          <a:lstStyle/>
          <a:p>
            <a:pPr lvl="0" algn="just"/>
            <a:r>
              <a:rPr lang="it-IT" b="1" dirty="0">
                <a:latin typeface="Times New Roman" panose="02020603050405020304" pitchFamily="18" charset="0"/>
                <a:cs typeface="Times New Roman" panose="02020603050405020304" pitchFamily="18" charset="0"/>
              </a:rPr>
              <a:t>Evidenziano l’eventuale squilibrio fra le due grandezze coesistenti </a:t>
            </a:r>
            <a:endParaRPr lang="en-GB" b="1" dirty="0">
              <a:latin typeface="Times New Roman" panose="02020603050405020304" pitchFamily="18" charset="0"/>
              <a:cs typeface="Times New Roman" panose="02020603050405020304" pitchFamily="18" charset="0"/>
            </a:endParaRPr>
          </a:p>
        </p:txBody>
      </p:sp>
      <p:sp>
        <p:nvSpPr>
          <p:cNvPr id="10" name="Segnaposto piè di pagina 9"/>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214598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9"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17</a:t>
            </a:fld>
            <a:endParaRPr lang="it-IT" dirty="0"/>
          </a:p>
        </p:txBody>
      </p:sp>
      <p:sp>
        <p:nvSpPr>
          <p:cNvPr id="7" name="Titolo 2"/>
          <p:cNvSpPr>
            <a:spLocks/>
          </p:cNvSpPr>
          <p:nvPr/>
        </p:nvSpPr>
        <p:spPr bwMode="auto">
          <a:xfrm>
            <a:off x="946180" y="653733"/>
            <a:ext cx="72882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400" b="1" dirty="0">
                <a:solidFill>
                  <a:srgbClr val="C00000"/>
                </a:solidFill>
                <a:effectLst>
                  <a:outerShdw blurRad="38100" dist="38100" dir="2700000" algn="tl">
                    <a:srgbClr val="C0C0C0"/>
                  </a:outerShdw>
                </a:effectLst>
                <a:latin typeface="Verdana" charset="0"/>
                <a:ea typeface="ＭＳ Ｐゴシック" charset="-128"/>
              </a:rPr>
              <a:t>Esempio: Quoziente di mascolinità</a:t>
            </a:r>
          </a:p>
        </p:txBody>
      </p:sp>
      <p:pic>
        <p:nvPicPr>
          <p:cNvPr id="9" name="Immagine 1" descr="neonat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6008" y="977092"/>
            <a:ext cx="1701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5326842" y="1554766"/>
            <a:ext cx="3214688" cy="923330"/>
          </a:xfrm>
          <a:prstGeom prst="rect">
            <a:avLst/>
          </a:prstGeom>
          <a:noFill/>
        </p:spPr>
        <p:txBody>
          <a:bodyPr>
            <a:spAutoFit/>
          </a:bodyPr>
          <a:lstStyle/>
          <a:p>
            <a:pPr eaLnBrk="1" fontAlgn="auto" hangingPunct="1">
              <a:spcBef>
                <a:spcPct val="50000"/>
              </a:spcBef>
              <a:spcAft>
                <a:spcPts val="0"/>
              </a:spcAft>
              <a:defRPr/>
            </a:pP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Indica quanti maschi sono nati vivi per 100 femmine nell’anno considerato</a:t>
            </a:r>
          </a:p>
        </p:txBody>
      </p:sp>
      <p:sp>
        <p:nvSpPr>
          <p:cNvPr id="2" name="Rettangolo 1"/>
          <p:cNvSpPr/>
          <p:nvPr/>
        </p:nvSpPr>
        <p:spPr>
          <a:xfrm>
            <a:off x="810477" y="3005300"/>
            <a:ext cx="9677131" cy="369332"/>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Nel 2018, in Italia sono nati (vivi) 226.754 maschi e 214.026 femmine. </a:t>
            </a:r>
          </a:p>
        </p:txBody>
      </p:sp>
      <p:sp>
        <p:nvSpPr>
          <p:cNvPr id="13" name="CasellaDiTesto 12"/>
          <p:cNvSpPr txBox="1"/>
          <p:nvPr/>
        </p:nvSpPr>
        <p:spPr>
          <a:xfrm>
            <a:off x="3221335" y="3782652"/>
            <a:ext cx="785400" cy="369332"/>
          </a:xfrm>
          <a:prstGeom prst="rect">
            <a:avLst/>
          </a:prstGeom>
          <a:noFill/>
        </p:spPr>
        <p:txBody>
          <a:bodyPr wrap="square" rtlCol="0">
            <a:spAutoFit/>
          </a:bodyPr>
          <a:lstStyle/>
          <a:p>
            <a:r>
              <a:rPr lang="it-IT" dirty="0"/>
              <a:t>= </a:t>
            </a:r>
            <a:r>
              <a:rPr lang="it-IT" dirty="0">
                <a:latin typeface="Times New Roman" panose="02020603050405020304" pitchFamily="18" charset="0"/>
                <a:cs typeface="Times New Roman" panose="02020603050405020304" pitchFamily="18" charset="0"/>
              </a:rPr>
              <a:t>1,06</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4701311" y="3600798"/>
            <a:ext cx="7041038" cy="646331"/>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ci dice che sono nati 1,06 maschi per ogni femmina o, se moltiplichiamo per 100, che sono nati 106 maschi per ogni 100 femmine</a:t>
            </a:r>
          </a:p>
        </p:txBody>
      </p:sp>
      <p:pic>
        <p:nvPicPr>
          <p:cNvPr id="15" name="Immagine 14"/>
          <p:cNvPicPr>
            <a:picLocks noChangeAspect="1"/>
          </p:cNvPicPr>
          <p:nvPr/>
        </p:nvPicPr>
        <p:blipFill>
          <a:blip r:embed="rId3"/>
          <a:stretch>
            <a:fillRect/>
          </a:stretch>
        </p:blipFill>
        <p:spPr>
          <a:xfrm>
            <a:off x="1016000" y="1573233"/>
            <a:ext cx="3907875" cy="762066"/>
          </a:xfrm>
          <a:prstGeom prst="rect">
            <a:avLst/>
          </a:prstGeom>
        </p:spPr>
      </p:pic>
      <p:sp>
        <p:nvSpPr>
          <p:cNvPr id="17" name="Rettangolo 16"/>
          <p:cNvSpPr/>
          <p:nvPr/>
        </p:nvSpPr>
        <p:spPr>
          <a:xfrm>
            <a:off x="805217" y="3692838"/>
            <a:ext cx="1242648" cy="369332"/>
          </a:xfrm>
          <a:prstGeom prst="rect">
            <a:avLst/>
          </a:prstGeom>
        </p:spPr>
        <p:txBody>
          <a:bodyPr wrap="none">
            <a:spAutoFit/>
          </a:bodyPr>
          <a:lstStyle/>
          <a:p>
            <a:r>
              <a:rPr lang="it-IT" altLang="it-IT" dirty="0">
                <a:latin typeface="Times New Roman" panose="02020603050405020304" pitchFamily="18" charset="0"/>
                <a:cs typeface="Times New Roman" panose="02020603050405020304" pitchFamily="18" charset="0"/>
              </a:rPr>
              <a:t>Il Rapporto</a:t>
            </a:r>
            <a:endParaRPr lang="en-GB" dirty="0"/>
          </a:p>
        </p:txBody>
      </p:sp>
      <p:sp>
        <p:nvSpPr>
          <p:cNvPr id="18" name="Rettangolo 17"/>
          <p:cNvSpPr/>
          <p:nvPr/>
        </p:nvSpPr>
        <p:spPr>
          <a:xfrm>
            <a:off x="2286464" y="3681992"/>
            <a:ext cx="934871" cy="646331"/>
          </a:xfrm>
          <a:prstGeom prst="rect">
            <a:avLst/>
          </a:prstGeom>
        </p:spPr>
        <p:txBody>
          <a:bodyPr wrap="none">
            <a:spAutoFit/>
          </a:bodyPr>
          <a:lstStyle/>
          <a:p>
            <a:r>
              <a:rPr lang="en-GB" u="sng" dirty="0">
                <a:latin typeface="Times New Roman" panose="02020603050405020304" pitchFamily="18" charset="0"/>
                <a:ea typeface="ＭＳ Ｐゴシック" charset="-128"/>
                <a:cs typeface="Times New Roman" panose="02020603050405020304" pitchFamily="18" charset="0"/>
              </a:rPr>
              <a:t>226.754</a:t>
            </a:r>
          </a:p>
          <a:p>
            <a:r>
              <a:rPr lang="it-IT" dirty="0">
                <a:latin typeface="Times New Roman" panose="02020603050405020304" pitchFamily="18" charset="0"/>
                <a:ea typeface="ＭＳ Ｐゴシック" charset="-128"/>
                <a:cs typeface="Times New Roman" panose="02020603050405020304" pitchFamily="18" charset="0"/>
              </a:rPr>
              <a:t>214.026</a:t>
            </a:r>
            <a:endParaRPr lang="en-GB" dirty="0">
              <a:latin typeface="Times New Roman" panose="02020603050405020304" pitchFamily="18" charset="0"/>
              <a:ea typeface="ＭＳ Ｐゴシック" charset="-128"/>
              <a:cs typeface="Times New Roman" panose="02020603050405020304" pitchFamily="18" charset="0"/>
            </a:endParaRPr>
          </a:p>
        </p:txBody>
      </p:sp>
      <p:sp>
        <p:nvSpPr>
          <p:cNvPr id="16" name="CasellaDiTesto 15"/>
          <p:cNvSpPr txBox="1"/>
          <p:nvPr/>
        </p:nvSpPr>
        <p:spPr>
          <a:xfrm>
            <a:off x="3184390" y="5496221"/>
            <a:ext cx="1516921"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x 100 = 94,4</a:t>
            </a:r>
            <a:endParaRPr lang="en-GB" dirty="0">
              <a:latin typeface="Times New Roman" panose="02020603050405020304" pitchFamily="18" charset="0"/>
              <a:cs typeface="Times New Roman" panose="02020603050405020304" pitchFamily="18" charset="0"/>
            </a:endParaRPr>
          </a:p>
        </p:txBody>
      </p:sp>
      <p:sp>
        <p:nvSpPr>
          <p:cNvPr id="19" name="Rettangolo 18"/>
          <p:cNvSpPr/>
          <p:nvPr/>
        </p:nvSpPr>
        <p:spPr>
          <a:xfrm>
            <a:off x="4701311" y="5406145"/>
            <a:ext cx="7041038" cy="369332"/>
          </a:xfrm>
          <a:prstGeom prst="rect">
            <a:avLst/>
          </a:prstGeom>
        </p:spPr>
        <p:txBody>
          <a:bodyPr wrap="square">
            <a:spAutoFit/>
          </a:bodyPr>
          <a:lstStyle/>
          <a:p>
            <a:pPr algn="just">
              <a:spcBef>
                <a:spcPct val="50000"/>
              </a:spcBef>
              <a:defRPr/>
            </a:pPr>
            <a:r>
              <a:rPr lang="it-IT" altLang="it-IT" dirty="0">
                <a:latin typeface="Times New Roman" panose="02020603050405020304" pitchFamily="18" charset="0"/>
                <a:cs typeface="Times New Roman" panose="02020603050405020304" pitchFamily="18" charset="0"/>
              </a:rPr>
              <a:t>ci dice che sono nate 94 femmine per ogni 100 maschi</a:t>
            </a:r>
          </a:p>
        </p:txBody>
      </p:sp>
      <p:sp>
        <p:nvSpPr>
          <p:cNvPr id="20" name="Rettangolo 19"/>
          <p:cNvSpPr/>
          <p:nvPr/>
        </p:nvSpPr>
        <p:spPr>
          <a:xfrm>
            <a:off x="800605" y="5406176"/>
            <a:ext cx="1242648" cy="369332"/>
          </a:xfrm>
          <a:prstGeom prst="rect">
            <a:avLst/>
          </a:prstGeom>
        </p:spPr>
        <p:txBody>
          <a:bodyPr wrap="none">
            <a:spAutoFit/>
          </a:bodyPr>
          <a:lstStyle/>
          <a:p>
            <a:r>
              <a:rPr lang="it-IT" altLang="it-IT" dirty="0">
                <a:latin typeface="Times New Roman" panose="02020603050405020304" pitchFamily="18" charset="0"/>
                <a:cs typeface="Times New Roman" panose="02020603050405020304" pitchFamily="18" charset="0"/>
              </a:rPr>
              <a:t>Il Rapporto</a:t>
            </a:r>
            <a:endParaRPr lang="en-GB" dirty="0"/>
          </a:p>
        </p:txBody>
      </p:sp>
      <p:sp>
        <p:nvSpPr>
          <p:cNvPr id="21" name="Rettangolo 20"/>
          <p:cNvSpPr/>
          <p:nvPr/>
        </p:nvSpPr>
        <p:spPr>
          <a:xfrm>
            <a:off x="2281852" y="5395330"/>
            <a:ext cx="934871" cy="646331"/>
          </a:xfrm>
          <a:prstGeom prst="rect">
            <a:avLst/>
          </a:prstGeom>
        </p:spPr>
        <p:txBody>
          <a:bodyPr wrap="none">
            <a:spAutoFit/>
          </a:bodyPr>
          <a:lstStyle/>
          <a:p>
            <a:r>
              <a:rPr lang="en-GB" u="sng" dirty="0">
                <a:latin typeface="Times New Roman" panose="02020603050405020304" pitchFamily="18" charset="0"/>
                <a:ea typeface="ＭＳ Ｐゴシック" charset="-128"/>
                <a:cs typeface="Times New Roman" panose="02020603050405020304" pitchFamily="18" charset="0"/>
              </a:rPr>
              <a:t>214.026</a:t>
            </a:r>
          </a:p>
          <a:p>
            <a:r>
              <a:rPr lang="it-IT" dirty="0">
                <a:latin typeface="Times New Roman" panose="02020603050405020304" pitchFamily="18" charset="0"/>
                <a:ea typeface="ＭＳ Ｐゴシック" charset="-128"/>
                <a:cs typeface="Times New Roman" panose="02020603050405020304" pitchFamily="18" charset="0"/>
              </a:rPr>
              <a:t>226.754</a:t>
            </a:r>
            <a:endParaRPr lang="en-GB" dirty="0">
              <a:latin typeface="Times New Roman" panose="02020603050405020304" pitchFamily="18" charset="0"/>
              <a:ea typeface="ＭＳ Ｐゴシック" charset="-128"/>
              <a:cs typeface="Times New Roman" panose="02020603050405020304" pitchFamily="18" charset="0"/>
            </a:endParaRPr>
          </a:p>
        </p:txBody>
      </p:sp>
      <p:sp>
        <p:nvSpPr>
          <p:cNvPr id="6" name="CasellaDiTesto 5"/>
          <p:cNvSpPr txBox="1"/>
          <p:nvPr/>
        </p:nvSpPr>
        <p:spPr>
          <a:xfrm>
            <a:off x="800605" y="4629823"/>
            <a:ext cx="3441093"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Allo stesso modo posso affermare</a:t>
            </a:r>
          </a:p>
        </p:txBody>
      </p:sp>
    </p:spTree>
    <p:extLst>
      <p:ext uri="{BB962C8B-B14F-4D97-AF65-F5344CB8AC3E}">
        <p14:creationId xmlns:p14="http://schemas.microsoft.com/office/powerpoint/2010/main" val="210526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3" grpId="0"/>
      <p:bldP spid="14" grpId="0"/>
      <p:bldP spid="17" grpId="0"/>
      <p:bldP spid="18" grpId="0"/>
      <p:bldP spid="16" grpId="0"/>
      <p:bldP spid="19" grpId="0"/>
      <p:bldP spid="20" grpId="0"/>
      <p:bldP spid="2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Titolo 2"/>
          <p:cNvSpPr>
            <a:spLocks/>
          </p:cNvSpPr>
          <p:nvPr/>
        </p:nvSpPr>
        <p:spPr bwMode="auto">
          <a:xfrm>
            <a:off x="805216" y="652922"/>
            <a:ext cx="7288212"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400" b="1" dirty="0">
                <a:solidFill>
                  <a:srgbClr val="C00000"/>
                </a:solidFill>
                <a:effectLst>
                  <a:outerShdw blurRad="38100" dist="38100" dir="2700000" algn="tl">
                    <a:srgbClr val="C0C0C0"/>
                  </a:outerShdw>
                </a:effectLst>
                <a:latin typeface="Verdana" charset="0"/>
                <a:ea typeface="ＭＳ Ｐゴシック" charset="-128"/>
              </a:rPr>
              <a:t>Esempio: Quoziente di femminilità</a:t>
            </a:r>
          </a:p>
        </p:txBody>
      </p:sp>
      <p:pic>
        <p:nvPicPr>
          <p:cNvPr id="9" name="Immagine 1" descr="neonati.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6008" y="977092"/>
            <a:ext cx="17018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5326842" y="1554766"/>
            <a:ext cx="3214688" cy="923330"/>
          </a:xfrm>
          <a:prstGeom prst="rect">
            <a:avLst/>
          </a:prstGeom>
          <a:noFill/>
        </p:spPr>
        <p:txBody>
          <a:bodyPr>
            <a:spAutoFit/>
          </a:bodyPr>
          <a:lstStyle/>
          <a:p>
            <a:pPr algn="just" eaLnBrk="1" fontAlgn="auto" hangingPunct="1">
              <a:spcBef>
                <a:spcPct val="50000"/>
              </a:spcBef>
              <a:spcAft>
                <a:spcPts val="0"/>
              </a:spcAft>
              <a:defRPr/>
            </a:pPr>
            <a:r>
              <a:rPr lang="it-IT" altLang="it-IT" dirty="0">
                <a:solidFill>
                  <a:srgbClr val="505150"/>
                </a:solidFill>
                <a:latin typeface="Times New Roman" panose="02020603050405020304" pitchFamily="18" charset="0"/>
                <a:ea typeface="ＭＳ Ｐゴシック" charset="-128"/>
                <a:cs typeface="Times New Roman" panose="02020603050405020304" pitchFamily="18" charset="0"/>
              </a:rPr>
              <a:t>Indica quante femmine sono nate vive per 100 maschi nell’anno considerato</a:t>
            </a:r>
          </a:p>
        </p:txBody>
      </p:sp>
      <p:sp>
        <p:nvSpPr>
          <p:cNvPr id="12" name="Rettangolo 11"/>
          <p:cNvSpPr/>
          <p:nvPr/>
        </p:nvSpPr>
        <p:spPr>
          <a:xfrm>
            <a:off x="805216" y="3142815"/>
            <a:ext cx="10566400" cy="163121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 2006 in Italia i nati vivi maschi erano 269.751 mentre i nati vivi femmine erano 297.676. Il rapporto di coesistenza</a:t>
            </a:r>
          </a:p>
          <a:p>
            <a:endParaRPr lang="it-IT" sz="1400" dirty="0">
              <a:latin typeface="Times New Roman" panose="02020603050405020304" pitchFamily="18" charset="0"/>
              <a:cs typeface="Times New Roman" panose="02020603050405020304" pitchFamily="18" charset="0"/>
            </a:endParaRPr>
          </a:p>
          <a:p>
            <a:r>
              <a:rPr lang="en-GB" dirty="0">
                <a:solidFill>
                  <a:srgbClr val="D60000"/>
                </a:solidFill>
                <a:latin typeface="Times New Roman" panose="02020603050405020304" pitchFamily="18" charset="0"/>
                <a:cs typeface="Times New Roman" panose="02020603050405020304" pitchFamily="18" charset="0"/>
              </a:rPr>
              <a:t>R</a:t>
            </a:r>
            <a:r>
              <a:rPr lang="en-GB" sz="1200" dirty="0">
                <a:solidFill>
                  <a:srgbClr val="D60000"/>
                </a:solidFill>
                <a:latin typeface="Times New Roman" panose="02020603050405020304" pitchFamily="18" charset="0"/>
                <a:cs typeface="Times New Roman" panose="02020603050405020304" pitchFamily="18" charset="0"/>
              </a:rPr>
              <a:t> </a:t>
            </a:r>
            <a:r>
              <a:rPr lang="en-GB" dirty="0">
                <a:solidFill>
                  <a:srgbClr val="D60000"/>
                </a:solidFill>
                <a:latin typeface="Times New Roman" panose="02020603050405020304" pitchFamily="18" charset="0"/>
                <a:cs typeface="Times New Roman" panose="02020603050405020304" pitchFamily="18" charset="0"/>
              </a:rPr>
              <a:t>= (297.676/269.751) x100 = 110</a:t>
            </a:r>
          </a:p>
          <a:p>
            <a:endParaRPr lang="en-GB" sz="1400"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detto </a:t>
            </a:r>
            <a:r>
              <a:rPr lang="it-IT" dirty="0">
                <a:solidFill>
                  <a:srgbClr val="C00000"/>
                </a:solidFill>
                <a:latin typeface="Times New Roman" panose="02020603050405020304" pitchFamily="18" charset="0"/>
                <a:cs typeface="Times New Roman" panose="02020603050405020304" pitchFamily="18" charset="0"/>
              </a:rPr>
              <a:t>rapporto di femminilità </a:t>
            </a:r>
            <a:r>
              <a:rPr lang="it-IT" dirty="0">
                <a:latin typeface="Times New Roman" panose="02020603050405020304" pitchFamily="18" charset="0"/>
                <a:cs typeface="Times New Roman" panose="02020603050405020304" pitchFamily="18" charset="0"/>
              </a:rPr>
              <a:t>delle nascite indicava che per ogni 100 maschi erano nate 110 femmine</a:t>
            </a:r>
            <a:endParaRPr lang="en-GB" dirty="0">
              <a:latin typeface="Times New Roman" panose="02020603050405020304" pitchFamily="18" charset="0"/>
              <a:cs typeface="Times New Roman" panose="02020603050405020304" pitchFamily="18" charset="0"/>
            </a:endParaRPr>
          </a:p>
        </p:txBody>
      </p:sp>
      <p:pic>
        <p:nvPicPr>
          <p:cNvPr id="15" name="Immagine 14"/>
          <p:cNvPicPr>
            <a:picLocks noChangeAspect="1"/>
          </p:cNvPicPr>
          <p:nvPr/>
        </p:nvPicPr>
        <p:blipFill rotWithShape="1">
          <a:blip r:embed="rId4"/>
          <a:srcRect t="43589" r="25545" b="39515"/>
          <a:stretch/>
        </p:blipFill>
        <p:spPr>
          <a:xfrm>
            <a:off x="1016000" y="1773917"/>
            <a:ext cx="2909611" cy="128756"/>
          </a:xfrm>
          <a:prstGeom prst="rect">
            <a:avLst/>
          </a:prstGeom>
        </p:spPr>
      </p:pic>
      <p:pic>
        <p:nvPicPr>
          <p:cNvPr id="3" name="Immagine 2"/>
          <p:cNvPicPr>
            <a:picLocks noChangeAspect="1"/>
          </p:cNvPicPr>
          <p:nvPr/>
        </p:nvPicPr>
        <p:blipFill rotWithShape="1">
          <a:blip r:embed="rId5"/>
          <a:srcRect t="54394" r="24710" b="-7722"/>
          <a:stretch/>
        </p:blipFill>
        <p:spPr>
          <a:xfrm>
            <a:off x="1016000" y="1439669"/>
            <a:ext cx="2942229" cy="406399"/>
          </a:xfrm>
          <a:prstGeom prst="rect">
            <a:avLst/>
          </a:prstGeom>
        </p:spPr>
      </p:pic>
      <p:pic>
        <p:nvPicPr>
          <p:cNvPr id="6" name="Immagine 5"/>
          <p:cNvPicPr>
            <a:picLocks noChangeAspect="1"/>
          </p:cNvPicPr>
          <p:nvPr/>
        </p:nvPicPr>
        <p:blipFill rotWithShape="1">
          <a:blip r:embed="rId6"/>
          <a:srcRect l="72453"/>
          <a:stretch/>
        </p:blipFill>
        <p:spPr>
          <a:xfrm>
            <a:off x="3904326" y="1410115"/>
            <a:ext cx="1076483" cy="768163"/>
          </a:xfrm>
          <a:prstGeom prst="rect">
            <a:avLst/>
          </a:prstGeom>
        </p:spPr>
      </p:pic>
      <p:pic>
        <p:nvPicPr>
          <p:cNvPr id="8" name="Immagine 7"/>
          <p:cNvPicPr>
            <a:picLocks noChangeAspect="1"/>
          </p:cNvPicPr>
          <p:nvPr/>
        </p:nvPicPr>
        <p:blipFill rotWithShape="1">
          <a:blip r:embed="rId5"/>
          <a:srcRect r="25183" b="58508"/>
          <a:stretch/>
        </p:blipFill>
        <p:spPr>
          <a:xfrm>
            <a:off x="1001855" y="1928651"/>
            <a:ext cx="2923756" cy="316197"/>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4490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19</a:t>
            </a:fld>
            <a:endParaRPr lang="it-IT" dirty="0"/>
          </a:p>
        </p:txBody>
      </p:sp>
      <p:pic>
        <p:nvPicPr>
          <p:cNvPr id="7" name="Immagine 6"/>
          <p:cNvPicPr>
            <a:picLocks noChangeAspect="1"/>
          </p:cNvPicPr>
          <p:nvPr/>
        </p:nvPicPr>
        <p:blipFill>
          <a:blip r:embed="rId2"/>
          <a:stretch>
            <a:fillRect/>
          </a:stretch>
        </p:blipFill>
        <p:spPr>
          <a:xfrm>
            <a:off x="1095430" y="1874072"/>
            <a:ext cx="5526157" cy="1411357"/>
          </a:xfrm>
          <a:prstGeom prst="rect">
            <a:avLst/>
          </a:prstGeom>
        </p:spPr>
      </p:pic>
      <p:sp>
        <p:nvSpPr>
          <p:cNvPr id="15" name="Rettangolo 14"/>
          <p:cNvSpPr/>
          <p:nvPr/>
        </p:nvSpPr>
        <p:spPr>
          <a:xfrm>
            <a:off x="1015999" y="841265"/>
            <a:ext cx="1029854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Dalla seguente tabella si può calcolare il rapporto R</a:t>
            </a:r>
            <a:r>
              <a:rPr lang="it-IT" sz="1100" dirty="0">
                <a:solidFill>
                  <a:srgbClr val="000000"/>
                </a:solidFill>
                <a:latin typeface="Times New Roman" panose="02020603050405020304" pitchFamily="18" charset="0"/>
                <a:cs typeface="Times New Roman" panose="02020603050405020304" pitchFamily="18" charset="0"/>
              </a:rPr>
              <a:t>M/F </a:t>
            </a:r>
            <a:r>
              <a:rPr lang="it-IT" dirty="0">
                <a:solidFill>
                  <a:srgbClr val="000000"/>
                </a:solidFill>
                <a:latin typeface="Times New Roman" panose="02020603050405020304" pitchFamily="18" charset="0"/>
                <a:cs typeface="Times New Roman" panose="02020603050405020304" pitchFamily="18" charset="0"/>
              </a:rPr>
              <a:t>fra il numero dei maschi e quello delle femmine o, viceversa, il rapporto R</a:t>
            </a:r>
            <a:r>
              <a:rPr lang="it-IT" sz="1100" dirty="0">
                <a:solidFill>
                  <a:srgbClr val="000000"/>
                </a:solidFill>
                <a:latin typeface="Times New Roman" panose="02020603050405020304" pitchFamily="18" charset="0"/>
                <a:cs typeface="Times New Roman" panose="02020603050405020304" pitchFamily="18" charset="0"/>
              </a:rPr>
              <a:t>F/M </a:t>
            </a:r>
            <a:r>
              <a:rPr lang="it-IT" dirty="0">
                <a:solidFill>
                  <a:srgbClr val="000000"/>
                </a:solidFill>
                <a:latin typeface="Times New Roman" panose="02020603050405020304" pitchFamily="18" charset="0"/>
                <a:cs typeface="Times New Roman" panose="02020603050405020304" pitchFamily="18" charset="0"/>
              </a:rPr>
              <a:t>tra il numero delle femmine e quello dei maschi</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17" name="Rettangolo 16"/>
          <p:cNvSpPr/>
          <p:nvPr/>
        </p:nvSpPr>
        <p:spPr>
          <a:xfrm>
            <a:off x="1016000" y="3944947"/>
            <a:ext cx="284250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mascolinità = 118,4</a:t>
            </a:r>
            <a:endParaRPr lang="en-GB" dirty="0">
              <a:latin typeface="Times New Roman" panose="02020603050405020304" pitchFamily="18" charset="0"/>
              <a:cs typeface="Times New Roman" panose="02020603050405020304" pitchFamily="18" charset="0"/>
            </a:endParaRPr>
          </a:p>
        </p:txBody>
      </p:sp>
      <p:sp>
        <p:nvSpPr>
          <p:cNvPr id="18" name="Rettangolo 17"/>
          <p:cNvSpPr/>
          <p:nvPr/>
        </p:nvSpPr>
        <p:spPr>
          <a:xfrm>
            <a:off x="4894558" y="4006385"/>
            <a:ext cx="7130471"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mascolinità ci dice che, nella scuola presa in esame, ci sono 118,4 maschi ogni 100 femmine, mentre l’indice di femminilità ci dice che ci sono 84,4 femmine ogni 100 maschi</a:t>
            </a:r>
            <a:endParaRPr lang="en-GB" dirty="0">
              <a:latin typeface="Times New Roman" panose="02020603050405020304" pitchFamily="18" charset="0"/>
              <a:cs typeface="Times New Roman" panose="02020603050405020304" pitchFamily="18" charset="0"/>
            </a:endParaRPr>
          </a:p>
        </p:txBody>
      </p:sp>
      <p:sp>
        <p:nvSpPr>
          <p:cNvPr id="19" name="Rettangolo 18"/>
          <p:cNvSpPr/>
          <p:nvPr/>
        </p:nvSpPr>
        <p:spPr>
          <a:xfrm>
            <a:off x="1015999" y="4498945"/>
            <a:ext cx="27703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indice di femminilità = 84,4</a:t>
            </a:r>
            <a:endParaRPr lang="en-GB" dirty="0">
              <a:latin typeface="Times New Roman" panose="02020603050405020304" pitchFamily="18" charset="0"/>
              <a:cs typeface="Times New Roman" panose="02020603050405020304" pitchFamily="18" charset="0"/>
            </a:endParaRPr>
          </a:p>
        </p:txBody>
      </p:sp>
      <p:sp>
        <p:nvSpPr>
          <p:cNvPr id="20" name="Freccia a destra 19"/>
          <p:cNvSpPr/>
          <p:nvPr/>
        </p:nvSpPr>
        <p:spPr>
          <a:xfrm>
            <a:off x="4081815" y="4314279"/>
            <a:ext cx="517236" cy="2574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150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50136AEB-6E78-443A-8961-20BEA8C34144}"/>
              </a:ext>
            </a:extLst>
          </p:cNvPr>
          <p:cNvSpPr>
            <a:spLocks/>
          </p:cNvSpPr>
          <p:nvPr/>
        </p:nvSpPr>
        <p:spPr bwMode="auto">
          <a:xfrm>
            <a:off x="4151745" y="2436626"/>
            <a:ext cx="3163455" cy="7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statistici</a:t>
            </a:r>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825663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dirty="0"/>
          </a:p>
        </p:txBody>
      </p:sp>
      <p:sp>
        <p:nvSpPr>
          <p:cNvPr id="9" name="Titolo 7"/>
          <p:cNvSpPr>
            <a:spLocks/>
          </p:cNvSpPr>
          <p:nvPr/>
        </p:nvSpPr>
        <p:spPr bwMode="auto">
          <a:xfrm>
            <a:off x="1183270" y="488923"/>
            <a:ext cx="4178439" cy="57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Altro esempio: Indice di vecchiaia</a:t>
            </a:r>
          </a:p>
        </p:txBody>
      </p:sp>
      <p:sp>
        <p:nvSpPr>
          <p:cNvPr id="13" name="CasellaDiTesto 5"/>
          <p:cNvSpPr txBox="1">
            <a:spLocks noChangeArrowheads="1"/>
          </p:cNvSpPr>
          <p:nvPr/>
        </p:nvSpPr>
        <p:spPr bwMode="auto">
          <a:xfrm>
            <a:off x="1183270" y="1132548"/>
            <a:ext cx="96530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dirty="0">
                <a:latin typeface="Times New Roman" panose="02020603050405020304" pitchFamily="18" charset="0"/>
                <a:cs typeface="Times New Roman" panose="02020603050405020304" pitchFamily="18" charset="0"/>
              </a:rPr>
              <a:t>Indica il </a:t>
            </a:r>
            <a:r>
              <a:rPr lang="it-IT" altLang="en-US" dirty="0">
                <a:solidFill>
                  <a:srgbClr val="C00000"/>
                </a:solidFill>
                <a:latin typeface="Times New Roman" panose="02020603050405020304" pitchFamily="18" charset="0"/>
                <a:cs typeface="Times New Roman" panose="02020603050405020304" pitchFamily="18" charset="0"/>
              </a:rPr>
              <a:t>grado di invecchiamento di una popolazione </a:t>
            </a:r>
          </a:p>
          <a:p>
            <a:pPr algn="just" eaLnBrk="1" hangingPunct="1"/>
            <a:r>
              <a:rPr lang="it-IT" altLang="en-US" sz="1600" dirty="0">
                <a:latin typeface="Times New Roman" panose="02020603050405020304" pitchFamily="18" charset="0"/>
                <a:cs typeface="Times New Roman" panose="02020603050405020304" pitchFamily="18" charset="0"/>
              </a:rPr>
              <a:t>Lo si calcola moltiplicando per 100 il rapporto fra il numero delle persone “anziane” (65 anni e oltre) e quello dei “giovani” (0-14 anni), di un determinato territorio</a:t>
            </a:r>
            <a:endParaRPr lang="it-IT" altLang="it-IT" sz="1600" dirty="0">
              <a:solidFill>
                <a:srgbClr val="595959"/>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 name="Immagine 13" descr="vecchi.jpg"/>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86655" y="2643718"/>
            <a:ext cx="1587722" cy="1796068"/>
          </a:xfrm>
          <a:prstGeom prst="rect">
            <a:avLst/>
          </a:prstGeom>
        </p:spPr>
      </p:pic>
      <p:sp>
        <p:nvSpPr>
          <p:cNvPr id="15" name="CasellaDiTesto 10"/>
          <p:cNvSpPr txBox="1">
            <a:spLocks noChangeArrowheads="1"/>
          </p:cNvSpPr>
          <p:nvPr/>
        </p:nvSpPr>
        <p:spPr bwMode="auto">
          <a:xfrm>
            <a:off x="1183270" y="5356706"/>
            <a:ext cx="100056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en-US" sz="1600" dirty="0">
                <a:latin typeface="Times New Roman" panose="02020603050405020304" pitchFamily="18" charset="0"/>
                <a:cs typeface="Times New Roman" panose="02020603050405020304" pitchFamily="18" charset="0"/>
              </a:rPr>
              <a:t>Valori superiori a 100 indicano una maggiore presenza di soggetti anziani rispetto ai giovanissimi: la popolazione italiana dal 2014 al 2019 tende ad invecchiare In Italia nel 2019 c’erano 173,1 ultra sessantacinquenni ogni 100 giovani </a:t>
            </a:r>
          </a:p>
        </p:txBody>
      </p:sp>
      <p:graphicFrame>
        <p:nvGraphicFramePr>
          <p:cNvPr id="16" name="Tabella 15"/>
          <p:cNvGraphicFramePr>
            <a:graphicFrameLocks noGrp="1"/>
          </p:cNvGraphicFramePr>
          <p:nvPr/>
        </p:nvGraphicFramePr>
        <p:xfrm>
          <a:off x="1448383" y="2409190"/>
          <a:ext cx="5259388" cy="2589213"/>
        </p:xfrm>
        <a:graphic>
          <a:graphicData uri="http://schemas.openxmlformats.org/drawingml/2006/table">
            <a:tbl>
              <a:tblPr/>
              <a:tblGrid>
                <a:gridCol w="1345111">
                  <a:extLst>
                    <a:ext uri="{9D8B030D-6E8A-4147-A177-3AD203B41FA5}">
                      <a16:colId xmlns:a16="http://schemas.microsoft.com/office/drawing/2014/main" val="20000"/>
                    </a:ext>
                  </a:extLst>
                </a:gridCol>
                <a:gridCol w="659105">
                  <a:extLst>
                    <a:ext uri="{9D8B030D-6E8A-4147-A177-3AD203B41FA5}">
                      <a16:colId xmlns:a16="http://schemas.microsoft.com/office/drawing/2014/main" val="20001"/>
                    </a:ext>
                  </a:extLst>
                </a:gridCol>
                <a:gridCol w="659105">
                  <a:extLst>
                    <a:ext uri="{9D8B030D-6E8A-4147-A177-3AD203B41FA5}">
                      <a16:colId xmlns:a16="http://schemas.microsoft.com/office/drawing/2014/main" val="20002"/>
                    </a:ext>
                  </a:extLst>
                </a:gridCol>
                <a:gridCol w="659105">
                  <a:extLst>
                    <a:ext uri="{9D8B030D-6E8A-4147-A177-3AD203B41FA5}">
                      <a16:colId xmlns:a16="http://schemas.microsoft.com/office/drawing/2014/main" val="20003"/>
                    </a:ext>
                  </a:extLst>
                </a:gridCol>
                <a:gridCol w="645654">
                  <a:extLst>
                    <a:ext uri="{9D8B030D-6E8A-4147-A177-3AD203B41FA5}">
                      <a16:colId xmlns:a16="http://schemas.microsoft.com/office/drawing/2014/main" val="20004"/>
                    </a:ext>
                  </a:extLst>
                </a:gridCol>
                <a:gridCol w="645654">
                  <a:extLst>
                    <a:ext uri="{9D8B030D-6E8A-4147-A177-3AD203B41FA5}">
                      <a16:colId xmlns:a16="http://schemas.microsoft.com/office/drawing/2014/main" val="20005"/>
                    </a:ext>
                  </a:extLst>
                </a:gridCol>
                <a:gridCol w="645654">
                  <a:extLst>
                    <a:ext uri="{9D8B030D-6E8A-4147-A177-3AD203B41FA5}">
                      <a16:colId xmlns:a16="http://schemas.microsoft.com/office/drawing/2014/main" val="20006"/>
                    </a:ext>
                  </a:extLst>
                </a:gridCol>
              </a:tblGrid>
              <a:tr h="468580">
                <a:tc>
                  <a:txBody>
                    <a:bodyPr/>
                    <a:lstStyle/>
                    <a:p>
                      <a:pPr algn="l" fontAlgn="ctr"/>
                      <a:r>
                        <a:rPr lang="it-IT" sz="1000" b="1" i="0" u="none" strike="noStrike" dirty="0">
                          <a:solidFill>
                            <a:srgbClr val="000000"/>
                          </a:solidFill>
                          <a:latin typeface="Verdana"/>
                        </a:rPr>
                        <a:t>Tipo indicatore</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it-IT" sz="1000" b="1" i="0" u="none" strike="noStrike">
                          <a:solidFill>
                            <a:srgbClr val="000000"/>
                          </a:solidFill>
                          <a:latin typeface="Verdana"/>
                        </a:rPr>
                        <a:t>Indice di vecchiaia</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47616">
                <a:tc>
                  <a:txBody>
                    <a:bodyPr/>
                    <a:lstStyle/>
                    <a:p>
                      <a:pPr algn="ctr" fontAlgn="ctr"/>
                      <a:r>
                        <a:rPr lang="it-IT" sz="1000" b="1" i="0" u="none" strike="noStrike">
                          <a:solidFill>
                            <a:srgbClr val="000000"/>
                          </a:solidFill>
                          <a:latin typeface="Verdana"/>
                        </a:rPr>
                        <a:t>Anni</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2014</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dirty="0">
                          <a:solidFill>
                            <a:srgbClr val="000000"/>
                          </a:solidFill>
                          <a:latin typeface="Verdana"/>
                        </a:rPr>
                        <a:t>2015</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2016</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2017</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2018</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it-IT" sz="1000" b="1" i="0" u="none" strike="noStrike">
                          <a:solidFill>
                            <a:srgbClr val="000000"/>
                          </a:solidFill>
                          <a:latin typeface="Verdana"/>
                        </a:rPr>
                        <a:t>2019</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664">
                <a:tc>
                  <a:txBody>
                    <a:bodyPr/>
                    <a:lstStyle/>
                    <a:p>
                      <a:pPr algn="l" fontAlgn="ctr"/>
                      <a:r>
                        <a:rPr lang="it-IT" sz="1000" b="1" i="0" u="none" strike="noStrike">
                          <a:solidFill>
                            <a:srgbClr val="000000"/>
                          </a:solidFill>
                          <a:latin typeface="Verdana"/>
                        </a:rPr>
                        <a:t>Territorio</a:t>
                      </a:r>
                    </a:p>
                  </a:txBody>
                  <a:tcPr marL="6349" marR="6349" marT="63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0002"/>
                  </a:ext>
                </a:extLst>
              </a:tr>
              <a:tr h="222220">
                <a:tc>
                  <a:txBody>
                    <a:bodyPr/>
                    <a:lstStyle/>
                    <a:p>
                      <a:pPr algn="l" fontAlgn="t"/>
                      <a:r>
                        <a:rPr lang="it-IT" sz="1000" b="0" i="0" u="none" strike="noStrike">
                          <a:solidFill>
                            <a:srgbClr val="000000"/>
                          </a:solidFill>
                          <a:latin typeface="Verdana"/>
                        </a:rPr>
                        <a:t>  Nord-ovest</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dirty="0">
                          <a:latin typeface="Arial"/>
                        </a:rPr>
                        <a:t>166.54</a:t>
                      </a:r>
                    </a:p>
                  </a:txBody>
                  <a:tcPr marL="6349" marR="6349" marT="6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dirty="0">
                          <a:latin typeface="Arial"/>
                        </a:rPr>
                        <a:t>169.83</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173.2</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176.7</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179.8</a:t>
                      </a: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it-IT" sz="1000" b="0" i="0" u="none" strike="noStrike">
                          <a:solidFill>
                            <a:srgbClr val="000000"/>
                          </a:solidFill>
                          <a:latin typeface="Arial"/>
                        </a:rPr>
                        <a:t>183.4</a:t>
                      </a:r>
                    </a:p>
                  </a:txBody>
                  <a:tcPr marL="6349" marR="6349" marT="6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15870">
                <a:tc>
                  <a:txBody>
                    <a:bodyPr/>
                    <a:lstStyle/>
                    <a:p>
                      <a:pPr algn="l" fontAlgn="t"/>
                      <a:r>
                        <a:rPr lang="it-IT" sz="1000" b="0" i="0" u="none" strike="noStrike">
                          <a:solidFill>
                            <a:srgbClr val="000000"/>
                          </a:solidFill>
                          <a:latin typeface="Verdana"/>
                        </a:rPr>
                        <a:t>  Nord-est</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dirty="0">
                          <a:latin typeface="Arial"/>
                        </a:rPr>
                        <a:t>160.14</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163.39</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166.8</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170.2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173.4</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176.8</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203173">
                <a:tc>
                  <a:txBody>
                    <a:bodyPr/>
                    <a:lstStyle/>
                    <a:p>
                      <a:pPr algn="l" fontAlgn="t"/>
                      <a:r>
                        <a:rPr lang="it-IT" sz="1000" b="0" i="0" u="none" strike="noStrike">
                          <a:solidFill>
                            <a:srgbClr val="000000"/>
                          </a:solidFill>
                          <a:latin typeface="Verdana"/>
                        </a:rPr>
                        <a:t>  Centro</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166.87</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169.31</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172.3</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175.2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178.3</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182.3</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6824">
                <a:tc>
                  <a:txBody>
                    <a:bodyPr/>
                    <a:lstStyle/>
                    <a:p>
                      <a:pPr algn="l" fontAlgn="t"/>
                      <a:r>
                        <a:rPr lang="it-IT" sz="1000" b="0" i="0" u="none" strike="noStrike">
                          <a:solidFill>
                            <a:srgbClr val="000000"/>
                          </a:solidFill>
                          <a:latin typeface="Verdana"/>
                        </a:rPr>
                        <a:t>  Sud</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131.12</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135.90</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140.4</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145.2</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149.2</a:t>
                      </a:r>
                    </a:p>
                  </a:txBody>
                  <a:tcPr marL="6349" marR="6349" marT="6349" marB="0" anchor="b">
                    <a:lnL>
                      <a:noFill/>
                    </a:lnL>
                    <a:lnR>
                      <a:noFill/>
                    </a:lnR>
                    <a:lnT>
                      <a:noFill/>
                    </a:lnT>
                    <a:lnB>
                      <a:noFill/>
                    </a:lnB>
                  </a:tcPr>
                </a:tc>
                <a:tc>
                  <a:txBody>
                    <a:bodyPr/>
                    <a:lstStyle/>
                    <a:p>
                      <a:pPr algn="ctr" fontAlgn="b"/>
                      <a:r>
                        <a:rPr lang="it-IT" sz="1000" b="0" i="0" u="none" strike="noStrike">
                          <a:solidFill>
                            <a:srgbClr val="000000"/>
                          </a:solidFill>
                          <a:latin typeface="Arial"/>
                        </a:rPr>
                        <a:t>154.4</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215870">
                <a:tc>
                  <a:txBody>
                    <a:bodyPr/>
                    <a:lstStyle/>
                    <a:p>
                      <a:pPr algn="l" fontAlgn="t"/>
                      <a:r>
                        <a:rPr lang="it-IT" sz="1000" b="0" i="0" u="none" strike="noStrike">
                          <a:solidFill>
                            <a:srgbClr val="000000"/>
                          </a:solidFill>
                          <a:latin typeface="Verdana"/>
                        </a:rPr>
                        <a:t>  Isole</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it-IT" sz="1000" b="0" i="0" u="none" strike="noStrike">
                          <a:latin typeface="Arial"/>
                        </a:rPr>
                        <a:t>142.78</a:t>
                      </a:r>
                    </a:p>
                  </a:txBody>
                  <a:tcPr marL="6349" marR="6349" marT="63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it-IT" sz="1000" b="0" i="0" u="none" strike="noStrike" dirty="0">
                          <a:latin typeface="Arial"/>
                        </a:rPr>
                        <a:t>146.78</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151.2</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156.4</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160.6</a:t>
                      </a:r>
                    </a:p>
                  </a:txBody>
                  <a:tcPr marL="6349" marR="6349" marT="6349" marB="0" anchor="b">
                    <a:lnL>
                      <a:noFill/>
                    </a:lnL>
                    <a:lnR>
                      <a:noFill/>
                    </a:lnR>
                    <a:lnT>
                      <a:noFill/>
                    </a:lnT>
                    <a:lnB>
                      <a:noFill/>
                    </a:lnB>
                  </a:tcPr>
                </a:tc>
                <a:tc>
                  <a:txBody>
                    <a:bodyPr/>
                    <a:lstStyle/>
                    <a:p>
                      <a:pPr algn="ctr" fontAlgn="b"/>
                      <a:r>
                        <a:rPr lang="it-IT" sz="1000" b="0" i="0" u="none" strike="noStrike" dirty="0">
                          <a:solidFill>
                            <a:srgbClr val="000000"/>
                          </a:solidFill>
                          <a:latin typeface="Arial"/>
                        </a:rPr>
                        <a:t>166</a:t>
                      </a:r>
                    </a:p>
                  </a:txBody>
                  <a:tcPr marL="6349" marR="6349" marT="6349"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28569">
                <a:tc>
                  <a:txBody>
                    <a:bodyPr/>
                    <a:lstStyle/>
                    <a:p>
                      <a:pPr algn="l" fontAlgn="b"/>
                      <a:r>
                        <a:rPr lang="it-IT" sz="1000" b="1" i="0" u="none" strike="noStrike">
                          <a:solidFill>
                            <a:srgbClr val="000000"/>
                          </a:solidFill>
                          <a:latin typeface="Verdana"/>
                        </a:rPr>
                        <a:t>Italia</a:t>
                      </a:r>
                    </a:p>
                  </a:txBody>
                  <a:tcPr marL="6349" marR="6349" marT="634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154.1</a:t>
                      </a:r>
                    </a:p>
                  </a:txBody>
                  <a:tcPr marL="6349" marR="6349" marT="63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157.7</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161.4</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165.3</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168.9</a:t>
                      </a:r>
                    </a:p>
                  </a:txBody>
                  <a:tcPr marL="6349" marR="6349" marT="634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it-IT" sz="1000" b="1" i="0" u="none" strike="noStrike" dirty="0">
                          <a:solidFill>
                            <a:srgbClr val="000000"/>
                          </a:solidFill>
                          <a:latin typeface="Arial"/>
                        </a:rPr>
                        <a:t>173.1</a:t>
                      </a:r>
                    </a:p>
                  </a:txBody>
                  <a:tcPr marL="6349" marR="6349" marT="63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8748">
                <a:tc>
                  <a:txBody>
                    <a:bodyPr/>
                    <a:lstStyle/>
                    <a:p>
                      <a:pPr algn="l" fontAlgn="b"/>
                      <a:r>
                        <a:rPr lang="it-IT" sz="1000" b="0" i="0" u="none" strike="noStrike">
                          <a:latin typeface="Arial"/>
                        </a:rPr>
                        <a:t> </a:t>
                      </a:r>
                    </a:p>
                  </a:txBody>
                  <a:tcPr marL="6349" marR="6349" marT="63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latin typeface="Arial"/>
                      </a:endParaRPr>
                    </a:p>
                  </a:txBody>
                  <a:tcPr marL="6349" marR="6349" marT="63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it-IT" sz="1000" b="0" i="0" u="none" strike="noStrike" dirty="0">
                          <a:latin typeface="Arial"/>
                        </a:rPr>
                        <a:t> </a:t>
                      </a:r>
                    </a:p>
                  </a:txBody>
                  <a:tcPr marL="6349" marR="6349" marT="63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r h="165078">
                <a:tc gridSpan="7">
                  <a:txBody>
                    <a:bodyPr/>
                    <a:lstStyle/>
                    <a:p>
                      <a:pPr algn="l" fontAlgn="t"/>
                      <a:r>
                        <a:rPr lang="it-IT" sz="800" b="0" i="0" u="none" strike="noStrike" dirty="0">
                          <a:solidFill>
                            <a:srgbClr val="000000"/>
                          </a:solidFill>
                          <a:latin typeface="Verdana"/>
                        </a:rPr>
                        <a:t>Fonte: Istat. Banca dati Demo</a:t>
                      </a:r>
                    </a:p>
                  </a:txBody>
                  <a:tcPr marL="6349" marR="6349" marT="634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21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21</a:t>
            </a:fld>
            <a:endParaRPr lang="it-IT" dirty="0"/>
          </a:p>
        </p:txBody>
      </p:sp>
      <p:pic>
        <p:nvPicPr>
          <p:cNvPr id="10" name="Immagine 9"/>
          <p:cNvPicPr>
            <a:picLocks noChangeAspect="1"/>
          </p:cNvPicPr>
          <p:nvPr/>
        </p:nvPicPr>
        <p:blipFill>
          <a:blip r:embed="rId2"/>
          <a:stretch>
            <a:fillRect/>
          </a:stretch>
        </p:blipFill>
        <p:spPr>
          <a:xfrm>
            <a:off x="630301" y="965252"/>
            <a:ext cx="8645318" cy="2135185"/>
          </a:xfrm>
          <a:prstGeom prst="rect">
            <a:avLst/>
          </a:prstGeom>
        </p:spPr>
      </p:pic>
      <p:sp>
        <p:nvSpPr>
          <p:cNvPr id="11" name="Rettangolo 10"/>
          <p:cNvSpPr/>
          <p:nvPr/>
        </p:nvSpPr>
        <p:spPr>
          <a:xfrm>
            <a:off x="766625" y="4703240"/>
            <a:ext cx="9362901" cy="369332"/>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Questo indice mostra che per l'anno 2013 ci sono 206,4 anziani ogni 100 giovani	</a:t>
            </a:r>
          </a:p>
        </p:txBody>
      </p:sp>
      <p:sp>
        <p:nvSpPr>
          <p:cNvPr id="12" name="Ovale 11"/>
          <p:cNvSpPr/>
          <p:nvPr/>
        </p:nvSpPr>
        <p:spPr>
          <a:xfrm>
            <a:off x="7539642" y="2728422"/>
            <a:ext cx="775855" cy="27709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uppo 6"/>
          <p:cNvGrpSpPr/>
          <p:nvPr/>
        </p:nvGrpSpPr>
        <p:grpSpPr>
          <a:xfrm>
            <a:off x="803564" y="3545634"/>
            <a:ext cx="5621250" cy="718887"/>
            <a:chOff x="5803075" y="3388571"/>
            <a:chExt cx="5621250" cy="718887"/>
          </a:xfrm>
        </p:grpSpPr>
        <p:sp>
          <p:nvSpPr>
            <p:cNvPr id="8" name="CasellaDiTesto 7"/>
            <p:cNvSpPr txBox="1"/>
            <p:nvPr/>
          </p:nvSpPr>
          <p:spPr>
            <a:xfrm>
              <a:off x="5803075" y="3514742"/>
              <a:ext cx="2601994"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Indice di vecchiaia (2013)</a:t>
              </a:r>
              <a:endParaRPr lang="en-GB" dirty="0">
                <a:latin typeface="Times New Roman" panose="02020603050405020304" pitchFamily="18" charset="0"/>
                <a:cs typeface="Times New Roman" panose="02020603050405020304" pitchFamily="18" charset="0"/>
              </a:endParaRPr>
            </a:p>
          </p:txBody>
        </p:sp>
        <p:cxnSp>
          <p:nvCxnSpPr>
            <p:cNvPr id="9" name="Connettore diritto 8"/>
            <p:cNvCxnSpPr/>
            <p:nvPr/>
          </p:nvCxnSpPr>
          <p:spPr>
            <a:xfrm>
              <a:off x="9104667" y="3757903"/>
              <a:ext cx="6829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9053350" y="3388571"/>
              <a:ext cx="81945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28.535</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9058682" y="3738126"/>
              <a:ext cx="81945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13.828</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8411140" y="35372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10447587" y="3553460"/>
              <a:ext cx="314510"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720286" y="3514742"/>
              <a:ext cx="704039"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206,4</a:t>
              </a:r>
              <a:endParaRPr lang="en-GB" dirty="0">
                <a:latin typeface="Times New Roman" panose="02020603050405020304" pitchFamily="18" charset="0"/>
                <a:cs typeface="Times New Roman" panose="02020603050405020304" pitchFamily="18" charset="0"/>
              </a:endParaRPr>
            </a:p>
          </p:txBody>
        </p:sp>
      </p:grpSp>
      <p:sp>
        <p:nvSpPr>
          <p:cNvPr id="3" name="CasellaDiTesto 2"/>
          <p:cNvSpPr txBox="1"/>
          <p:nvPr/>
        </p:nvSpPr>
        <p:spPr>
          <a:xfrm>
            <a:off x="4830499" y="3710523"/>
            <a:ext cx="76231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*100</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3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22</a:t>
            </a:fld>
            <a:endParaRPr lang="it-IT" dirty="0"/>
          </a:p>
        </p:txBody>
      </p:sp>
      <p:sp>
        <p:nvSpPr>
          <p:cNvPr id="2" name="Rettangolo 1"/>
          <p:cNvSpPr/>
          <p:nvPr/>
        </p:nvSpPr>
        <p:spPr>
          <a:xfrm>
            <a:off x="1016000" y="3008986"/>
            <a:ext cx="10511265" cy="646331"/>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Esempio: </a:t>
            </a:r>
            <a:r>
              <a:rPr lang="it-IT" dirty="0">
                <a:latin typeface="Times New Roman" panose="02020603050405020304" pitchFamily="18" charset="0"/>
                <a:cs typeface="Times New Roman" panose="02020603050405020304" pitchFamily="18" charset="0"/>
              </a:rPr>
              <a:t>In Italia al primo gennaio del 2008 la popolazione di età uguale o superiore ai 65 anni ammontava a 11.948.161 unità, mentre la popolazione di età tra i 15 ed i 64 anni ammontava a 39.291.856</a:t>
            </a:r>
          </a:p>
        </p:txBody>
      </p:sp>
      <p:sp>
        <p:nvSpPr>
          <p:cNvPr id="3" name="Rettangolo 2"/>
          <p:cNvSpPr/>
          <p:nvPr/>
        </p:nvSpPr>
        <p:spPr>
          <a:xfrm>
            <a:off x="1016000" y="3776267"/>
            <a:ext cx="4329084" cy="338554"/>
          </a:xfrm>
          <a:prstGeom prst="rect">
            <a:avLst/>
          </a:prstGeom>
        </p:spPr>
        <p:txBody>
          <a:bodyPr wrap="square">
            <a:spAutoFit/>
          </a:bodyPr>
          <a:lstStyle/>
          <a:p>
            <a:r>
              <a:rPr lang="it-IT" sz="1600" b="1" dirty="0">
                <a:solidFill>
                  <a:srgbClr val="C00000"/>
                </a:solidFill>
                <a:latin typeface="Times New Roman" panose="02020603050405020304" pitchFamily="18" charset="0"/>
                <a:cs typeface="Times New Roman" panose="02020603050405020304" pitchFamily="18" charset="0"/>
              </a:rPr>
              <a:t>L’indice di dipendenza degli anziani </a:t>
            </a:r>
            <a:r>
              <a:rPr lang="it-IT" sz="1600" dirty="0">
                <a:latin typeface="Times New Roman" panose="02020603050405020304" pitchFamily="18" charset="0"/>
                <a:cs typeface="Times New Roman" panose="02020603050405020304" pitchFamily="18" charset="0"/>
              </a:rPr>
              <a:t>era pari a</a:t>
            </a:r>
          </a:p>
        </p:txBody>
      </p:sp>
      <p:grpSp>
        <p:nvGrpSpPr>
          <p:cNvPr id="14" name="Gruppo 13"/>
          <p:cNvGrpSpPr/>
          <p:nvPr/>
        </p:nvGrpSpPr>
        <p:grpSpPr>
          <a:xfrm>
            <a:off x="1016000" y="4235771"/>
            <a:ext cx="2714299" cy="692605"/>
            <a:chOff x="974075" y="2560920"/>
            <a:chExt cx="2714299" cy="692605"/>
          </a:xfrm>
        </p:grpSpPr>
        <p:sp>
          <p:nvSpPr>
            <p:cNvPr id="7" name="Rettangolo 6"/>
            <p:cNvSpPr/>
            <p:nvPr/>
          </p:nvSpPr>
          <p:spPr>
            <a:xfrm>
              <a:off x="982667" y="2560920"/>
              <a:ext cx="1214820" cy="369332"/>
            </a:xfrm>
            <a:prstGeom prst="rect">
              <a:avLst/>
            </a:prstGeom>
          </p:spPr>
          <p:txBody>
            <a:bodyPr wrap="none">
              <a:spAutoFit/>
            </a:bodyPr>
            <a:lstStyle/>
            <a:p>
              <a:r>
                <a:rPr lang="en-GB" dirty="0">
                  <a:latin typeface="Times New Roman" panose="02020603050405020304" pitchFamily="18" charset="0"/>
                  <a:cs typeface="Times New Roman" panose="02020603050405020304" pitchFamily="18" charset="0"/>
                </a:rPr>
                <a:t>11.948.161</a:t>
              </a:r>
            </a:p>
          </p:txBody>
        </p:sp>
        <p:sp>
          <p:nvSpPr>
            <p:cNvPr id="8" name="Rettangolo 7"/>
            <p:cNvSpPr/>
            <p:nvPr/>
          </p:nvSpPr>
          <p:spPr>
            <a:xfrm>
              <a:off x="974075" y="2884193"/>
              <a:ext cx="1223412" cy="369332"/>
            </a:xfrm>
            <a:prstGeom prst="rect">
              <a:avLst/>
            </a:prstGeom>
          </p:spPr>
          <p:txBody>
            <a:bodyPr wrap="none">
              <a:spAutoFit/>
            </a:bodyPr>
            <a:lstStyle/>
            <a:p>
              <a:r>
                <a:rPr lang="en-GB" dirty="0">
                  <a:latin typeface="Times New Roman" panose="02020603050405020304" pitchFamily="18" charset="0"/>
                  <a:cs typeface="Times New Roman" panose="02020603050405020304" pitchFamily="18" charset="0"/>
                </a:rPr>
                <a:t>39.291.856</a:t>
              </a:r>
            </a:p>
          </p:txBody>
        </p:sp>
        <p:sp>
          <p:nvSpPr>
            <p:cNvPr id="9" name="Rettangolo 8"/>
            <p:cNvSpPr/>
            <p:nvPr/>
          </p:nvSpPr>
          <p:spPr>
            <a:xfrm>
              <a:off x="2320692" y="2736515"/>
              <a:ext cx="1367682" cy="369332"/>
            </a:xfrm>
            <a:prstGeom prst="rect">
              <a:avLst/>
            </a:prstGeom>
          </p:spPr>
          <p:txBody>
            <a:bodyPr wrap="none">
              <a:spAutoFit/>
            </a:bodyPr>
            <a:lstStyle/>
            <a:p>
              <a:r>
                <a:rPr lang="en-GB" dirty="0">
                  <a:latin typeface="Times New Roman" panose="02020603050405020304" pitchFamily="18" charset="0"/>
                  <a:cs typeface="Times New Roman" panose="02020603050405020304" pitchFamily="18" charset="0"/>
                </a:rPr>
                <a:t>× 100 = 30,4</a:t>
              </a:r>
            </a:p>
          </p:txBody>
        </p:sp>
        <p:cxnSp>
          <p:nvCxnSpPr>
            <p:cNvPr id="11" name="Connettore diritto 10"/>
            <p:cNvCxnSpPr/>
            <p:nvPr/>
          </p:nvCxnSpPr>
          <p:spPr>
            <a:xfrm>
              <a:off x="1097280" y="2930252"/>
              <a:ext cx="10390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ttangolo 11"/>
          <p:cNvSpPr/>
          <p:nvPr/>
        </p:nvSpPr>
        <p:spPr>
          <a:xfrm>
            <a:off x="1016000" y="1405800"/>
            <a:ext cx="10174500"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Lo ha calcolato </a:t>
            </a:r>
            <a:r>
              <a:rPr lang="it-IT" dirty="0" err="1">
                <a:solidFill>
                  <a:srgbClr val="000000"/>
                </a:solidFill>
                <a:latin typeface="Times New Roman" panose="02020603050405020304" pitchFamily="18" charset="0"/>
                <a:cs typeface="Times New Roman" panose="02020603050405020304" pitchFamily="18" charset="0"/>
              </a:rPr>
              <a:t>Eurostat</a:t>
            </a:r>
            <a:r>
              <a:rPr lang="it-IT" dirty="0">
                <a:solidFill>
                  <a:srgbClr val="000000"/>
                </a:solidFill>
                <a:latin typeface="Times New Roman" panose="02020603050405020304" pitchFamily="18" charset="0"/>
                <a:cs typeface="Times New Roman" panose="02020603050405020304" pitchFamily="18" charset="0"/>
              </a:rPr>
              <a:t> rapportando il numero degli over 65 alle persone in età attiva cioè con un'età compresa tra i 15 e i 64 anni. E’</a:t>
            </a:r>
            <a:r>
              <a:rPr lang="it-IT" dirty="0">
                <a:latin typeface="Times New Roman" panose="02020603050405020304" pitchFamily="18" charset="0"/>
                <a:cs typeface="Times New Roman" panose="02020603050405020304" pitchFamily="18" charset="0"/>
              </a:rPr>
              <a:t> un indicatore che ha una certa rilevanza economica e sociale: con questo indice, le persone che in via presuntiva non sono autonome per ragioni demografiche – gli anziani ‐ sono poste in rapporto alle persone che si presume debbano sostenerli con la loro attività</a:t>
            </a:r>
            <a:endParaRPr lang="it-IT" dirty="0">
              <a:solidFill>
                <a:srgbClr val="000000"/>
              </a:solidFill>
              <a:effectLst/>
              <a:latin typeface="Times New Roman" panose="02020603050405020304" pitchFamily="18" charset="0"/>
              <a:cs typeface="Times New Roman" panose="02020603050405020304" pitchFamily="18" charset="0"/>
            </a:endParaRPr>
          </a:p>
        </p:txBody>
      </p:sp>
      <p:sp>
        <p:nvSpPr>
          <p:cNvPr id="13" name="Rettangolo 12"/>
          <p:cNvSpPr/>
          <p:nvPr/>
        </p:nvSpPr>
        <p:spPr>
          <a:xfrm>
            <a:off x="1014433" y="871884"/>
            <a:ext cx="7813964"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L’indice di dipendenza degli anziani</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15" name="Rettangolo 14"/>
          <p:cNvSpPr/>
          <p:nvPr/>
        </p:nvSpPr>
        <p:spPr>
          <a:xfrm>
            <a:off x="6730537" y="4114821"/>
            <a:ext cx="4225637"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Ci sono circa 30 persone che producono reddito per 100 persone anziane (in pensione o comunque non attive)</a:t>
            </a:r>
          </a:p>
        </p:txBody>
      </p:sp>
      <p:sp>
        <p:nvSpPr>
          <p:cNvPr id="16" name="Freccia a destra 15"/>
          <p:cNvSpPr/>
          <p:nvPr/>
        </p:nvSpPr>
        <p:spPr>
          <a:xfrm>
            <a:off x="4721629" y="4502087"/>
            <a:ext cx="955964" cy="2786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1024592" y="5450574"/>
            <a:ext cx="10422033"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considerato come un'indicazione del livello di supporto disponibile per le persone anziane (di età pari o superiore a 65 anni, appunto) dalla popolazione in età lavorativa (persone di età compresa tra 15 e 64 anni) </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1014433" y="2002889"/>
            <a:ext cx="10511265" cy="369332"/>
          </a:xfrm>
          <a:prstGeom prst="rect">
            <a:avLst/>
          </a:prstGeom>
        </p:spPr>
        <p:txBody>
          <a:bodyPr wrap="square">
            <a:spAutoFit/>
          </a:bodyPr>
          <a:lstStyle/>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P spid="15" grpId="0"/>
      <p:bldP spid="16"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23</a:t>
            </a:fld>
            <a:endParaRPr lang="it-IT"/>
          </a:p>
        </p:txBody>
      </p:sp>
      <p:sp>
        <p:nvSpPr>
          <p:cNvPr id="4" name="Rettangolo 3"/>
          <p:cNvSpPr/>
          <p:nvPr/>
        </p:nvSpPr>
        <p:spPr>
          <a:xfrm>
            <a:off x="1016000" y="939030"/>
            <a:ext cx="3464560" cy="369332"/>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Indice di dipendenza strutturale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3105632"/>
            <a:ext cx="1037705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 dato dal rapporto tra popolazione in età non attiva (0-14 anni e 65 anni e più) e popolazione in età attiva (15-64 anni), moltiplicato per 100.</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1351306"/>
            <a:ext cx="10377055"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dipendenza strutturale (o totale) è un altro indicatore di rilevanza economica e sociale usato nella statistica demografica che serve a misurare il rapporto tra individui dipendenti e indipendenti in una popolazione. Rappresenta, infatti, il numero di individui non autonomi per ragioni demografiche (età&lt;=14 e età&gt;=65) ogni 100 individui potenzialmente indipendenti (età 15-64). </a:t>
            </a:r>
            <a:endParaRPr lang="en-GB"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2"/>
          <a:stretch>
            <a:fillRect/>
          </a:stretch>
        </p:blipFill>
        <p:spPr>
          <a:xfrm>
            <a:off x="1210627" y="4199181"/>
            <a:ext cx="3689122" cy="306317"/>
          </a:xfrm>
          <a:prstGeom prst="rect">
            <a:avLst/>
          </a:prstGeom>
        </p:spPr>
      </p:pic>
      <p:sp>
        <p:nvSpPr>
          <p:cNvPr id="10" name="Rettangolo 9"/>
          <p:cNvSpPr/>
          <p:nvPr/>
        </p:nvSpPr>
        <p:spPr>
          <a:xfrm>
            <a:off x="1015999" y="5044624"/>
            <a:ext cx="102643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Un </a:t>
            </a:r>
            <a:r>
              <a:rPr lang="it-IT" b="1" dirty="0">
                <a:solidFill>
                  <a:srgbClr val="000000"/>
                </a:solidFill>
                <a:latin typeface="Times New Roman" panose="02020603050405020304" pitchFamily="18" charset="0"/>
                <a:cs typeface="Times New Roman" panose="02020603050405020304" pitchFamily="18" charset="0"/>
              </a:rPr>
              <a:t>indice di dipendenza strutturale alto</a:t>
            </a:r>
            <a:r>
              <a:rPr lang="it-IT" dirty="0">
                <a:solidFill>
                  <a:srgbClr val="000000"/>
                </a:solidFill>
                <a:latin typeface="Times New Roman" panose="02020603050405020304" pitchFamily="18" charset="0"/>
                <a:cs typeface="Times New Roman" panose="02020603050405020304" pitchFamily="18" charset="0"/>
              </a:rPr>
              <a:t> è sinonimo di un numero elevato di ragazzi e anziani di cui la popolazione attiva deve occuparsi complessivamente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28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pic>
        <p:nvPicPr>
          <p:cNvPr id="4" name="Immagine 3"/>
          <p:cNvPicPr>
            <a:picLocks noChangeAspect="1"/>
          </p:cNvPicPr>
          <p:nvPr/>
        </p:nvPicPr>
        <p:blipFill>
          <a:blip r:embed="rId2"/>
          <a:stretch>
            <a:fillRect/>
          </a:stretch>
        </p:blipFill>
        <p:spPr>
          <a:xfrm>
            <a:off x="1016000" y="916071"/>
            <a:ext cx="7390015" cy="5294253"/>
          </a:xfrm>
          <a:prstGeom prst="rect">
            <a:avLst/>
          </a:prstGeom>
        </p:spPr>
      </p:pic>
      <p:sp>
        <p:nvSpPr>
          <p:cNvPr id="5" name="Rettangolo 4"/>
          <p:cNvSpPr/>
          <p:nvPr/>
        </p:nvSpPr>
        <p:spPr>
          <a:xfrm>
            <a:off x="9116008" y="2271884"/>
            <a:ext cx="2282588" cy="1754326"/>
          </a:xfrm>
          <a:prstGeom prst="rect">
            <a:avLst/>
          </a:prstGeom>
        </p:spPr>
        <p:txBody>
          <a:bodyPr wrap="square">
            <a:spAutoFit/>
          </a:bodyPr>
          <a:lstStyle/>
          <a:p>
            <a:pPr algn="just" fontAlgn="ctr"/>
            <a:r>
              <a:rPr lang="it-IT" dirty="0">
                <a:latin typeface="Times New Roman" panose="02020603050405020304" pitchFamily="18" charset="0"/>
                <a:cs typeface="Times New Roman" panose="02020603050405020304" pitchFamily="18" charset="0"/>
              </a:rPr>
              <a:t>Nel 2100 Italia e Polonia avranno il più alto rapporto di over 65 rispetto alla popolazione lavorativa in Europa</a:t>
            </a:r>
            <a:endParaRPr lang="it-IT" b="0" i="0" dirty="0">
              <a:effectLst/>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677274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idx="4294967295"/>
          </p:nvPr>
        </p:nvSpPr>
        <p:spPr>
          <a:xfrm>
            <a:off x="831274" y="883256"/>
            <a:ext cx="4081549" cy="594302"/>
          </a:xfrm>
          <a:prstGeom prst="rect">
            <a:avLst/>
          </a:prstGeom>
        </p:spPr>
        <p:txBody>
          <a:bodyPr>
            <a:normAutofit/>
          </a:bodyPr>
          <a:lstStyle/>
          <a:p>
            <a:pPr>
              <a:tabLst>
                <a:tab pos="6367463" algn="l"/>
              </a:tabLst>
              <a:defRPr/>
            </a:pP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Perché calcolare</a:t>
            </a:r>
            <a:r>
              <a:rPr lang="it-IT"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 </a:t>
            </a: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 </a:t>
            </a:r>
            <a:r>
              <a:rPr sz="1800" b="1" dirty="0" err="1">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a:t>
            </a:r>
            <a:r>
              <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 </a:t>
            </a:r>
            <a:r>
              <a:rPr sz="1800" b="1" dirty="0" err="1">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statistici</a:t>
            </a:r>
            <a:r>
              <a:rPr lang="it-IT"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a:t>
            </a:r>
            <a:endParaRPr sz="1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68611" name="Text Box 9"/>
          <p:cNvSpPr txBox="1">
            <a:spLocks noChangeArrowheads="1"/>
          </p:cNvSpPr>
          <p:nvPr/>
        </p:nvSpPr>
        <p:spPr bwMode="auto">
          <a:xfrm>
            <a:off x="831274" y="1821354"/>
            <a:ext cx="94100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it-IT" altLang="it-IT" dirty="0">
                <a:latin typeface="Times New Roman" panose="02020603050405020304" pitchFamily="18" charset="0"/>
                <a:ea typeface="MS PGothic" panose="020B0600070205080204" pitchFamily="34" charset="-128"/>
                <a:cs typeface="Times New Roman" panose="02020603050405020304" pitchFamily="18" charset="0"/>
              </a:rPr>
              <a:t>Nella ricerca sociale ed economica, l’utilizzo dei rapporti statistici ha permesso di costruire una serie di </a:t>
            </a:r>
            <a:r>
              <a:rPr lang="it-IT" altLang="it-IT" b="1" dirty="0">
                <a:latin typeface="Times New Roman" panose="02020603050405020304" pitchFamily="18" charset="0"/>
                <a:ea typeface="MS PGothic" panose="020B0600070205080204" pitchFamily="34" charset="-128"/>
                <a:cs typeface="Times New Roman" panose="02020603050405020304" pitchFamily="18" charset="0"/>
              </a:rPr>
              <a:t>indicatori</a:t>
            </a:r>
            <a:r>
              <a:rPr lang="it-IT" altLang="it-IT" dirty="0">
                <a:latin typeface="Times New Roman" panose="02020603050405020304" pitchFamily="18" charset="0"/>
                <a:ea typeface="MS PGothic" panose="020B0600070205080204" pitchFamily="34" charset="-128"/>
                <a:cs typeface="Times New Roman" panose="02020603050405020304" pitchFamily="18" charset="0"/>
              </a:rPr>
              <a:t> utili a misurare gli aspetti più significativi di un fenomeno e a </a:t>
            </a:r>
            <a:r>
              <a:rPr lang="it-IT" altLang="it-IT" b="1" dirty="0">
                <a:latin typeface="Times New Roman" panose="02020603050405020304" pitchFamily="18" charset="0"/>
                <a:ea typeface="MS PGothic" panose="020B0600070205080204" pitchFamily="34" charset="-128"/>
                <a:cs typeface="Times New Roman" panose="02020603050405020304" pitchFamily="18" charset="0"/>
              </a:rPr>
              <a:t>individuare possibili priorità per l’azione politica, amministrativa </a:t>
            </a:r>
            <a:r>
              <a:rPr lang="it-IT" altLang="it-IT" dirty="0">
                <a:latin typeface="Times New Roman" panose="02020603050405020304" pitchFamily="18" charset="0"/>
                <a:ea typeface="MS PGothic" panose="020B0600070205080204" pitchFamily="34" charset="-128"/>
                <a:cs typeface="Times New Roman" panose="02020603050405020304" pitchFamily="18" charset="0"/>
              </a:rPr>
              <a:t>e per le scelte del singolo individuo</a:t>
            </a:r>
          </a:p>
        </p:txBody>
      </p:sp>
      <p:pic>
        <p:nvPicPr>
          <p:cNvPr id="68614" name="Picture 15" descr="ANd9GcSYnlFxnrfw3N_xLLoDZBiCZ-sorLdI7KlhFnX8ThsBo4RuR1w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312" y="4504532"/>
            <a:ext cx="19431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CasellaDiTesto 1"/>
          <p:cNvSpPr txBox="1">
            <a:spLocks noChangeArrowheads="1"/>
          </p:cNvSpPr>
          <p:nvPr/>
        </p:nvSpPr>
        <p:spPr bwMode="auto">
          <a:xfrm>
            <a:off x="1777713" y="3779009"/>
            <a:ext cx="4923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dirty="0">
                <a:solidFill>
                  <a:srgbClr val="C00000"/>
                </a:solidFill>
                <a:latin typeface="Times New Roman" panose="02020603050405020304" pitchFamily="18" charset="0"/>
                <a:cs typeface="Times New Roman" panose="02020603050405020304" pitchFamily="18" charset="0"/>
              </a:rPr>
              <a:t>Di seguito vediamo alcune importanti </a:t>
            </a:r>
            <a:r>
              <a:rPr lang="it-IT" altLang="en-US" b="1" dirty="0">
                <a:solidFill>
                  <a:srgbClr val="C00000"/>
                </a:solidFill>
                <a:latin typeface="Times New Roman" panose="02020603050405020304" pitchFamily="18" charset="0"/>
                <a:cs typeface="Times New Roman" panose="02020603050405020304" pitchFamily="18" charset="0"/>
              </a:rPr>
              <a:t>applicazioni</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sp>
        <p:nvSpPr>
          <p:cNvPr id="4" name="Segnaposto piè di pagina 3"/>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29116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a:spLocks noChangeArrowheads="1"/>
          </p:cNvSpPr>
          <p:nvPr/>
        </p:nvSpPr>
        <p:spPr bwMode="auto">
          <a:xfrm>
            <a:off x="2503026" y="1635905"/>
            <a:ext cx="6183774" cy="594519"/>
          </a:xfrm>
          <a:prstGeom prst="rect">
            <a:avLst/>
          </a:prstGeom>
          <a:noFill/>
          <a:ln w="9525">
            <a:noFill/>
            <a:miter lim="800000"/>
            <a:headEnd/>
            <a:tailEnd/>
          </a:ln>
        </p:spPr>
        <p:txBody>
          <a:bodyPr/>
          <a:lstStyle/>
          <a:p>
            <a:pPr>
              <a:lnSpc>
                <a:spcPct val="150000"/>
              </a:lnSpc>
              <a:spcBef>
                <a:spcPct val="20000"/>
              </a:spcBef>
              <a:defRPr/>
            </a:pPr>
            <a:r>
              <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Rapporti statistici – Le Applicazioni </a:t>
            </a:r>
          </a:p>
        </p:txBody>
      </p:sp>
      <p:pic>
        <p:nvPicPr>
          <p:cNvPr id="1638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682" y="92948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03026" y="2738332"/>
            <a:ext cx="6409113" cy="1169551"/>
          </a:xfrm>
          <a:prstGeom prst="rect">
            <a:avLst/>
          </a:prstGeom>
        </p:spPr>
        <p:txBody>
          <a:bodyPr wrap="square">
            <a:spAutoFit/>
          </a:bodyPr>
          <a:lstStyle/>
          <a:p>
            <a:pPr lvl="1" indent="-457200">
              <a:lnSpc>
                <a:spcPct val="150000"/>
              </a:lnSpc>
              <a:spcBef>
                <a:spcPct val="20000"/>
              </a:spcBef>
              <a:buFont typeface="Wingdings" panose="05000000000000000000" pitchFamily="2" charset="2"/>
              <a:buChar char="Ø"/>
              <a:defRPr/>
            </a:pPr>
            <a:r>
              <a:rPr lang="it-IT" sz="2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BES </a:t>
            </a:r>
            <a:r>
              <a:rPr lang="it-IT" sz="20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Indicatori per misurare il progresso della società</a:t>
            </a:r>
          </a:p>
          <a:p>
            <a:pPr marL="0" lvl="1">
              <a:defRPr/>
            </a:pPr>
            <a:r>
              <a:rPr lang="it-IT"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SDGs</a:t>
            </a:r>
            <a:r>
              <a:rPr lang="it-IT"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Indicatori per misurare lo sviluppo sostenibile </a:t>
            </a:r>
            <a:endParaRPr lang="it-IT"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26</a:t>
            </a:fld>
            <a:endParaRPr lang="it-IT"/>
          </a:p>
        </p:txBody>
      </p:sp>
    </p:spTree>
    <p:extLst>
      <p:ext uri="{BB962C8B-B14F-4D97-AF65-F5344CB8AC3E}">
        <p14:creationId xmlns:p14="http://schemas.microsoft.com/office/powerpoint/2010/main" val="447702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egnaposto contenuto 2"/>
          <p:cNvSpPr>
            <a:spLocks/>
          </p:cNvSpPr>
          <p:nvPr/>
        </p:nvSpPr>
        <p:spPr bwMode="auto">
          <a:xfrm>
            <a:off x="2135188" y="2087564"/>
            <a:ext cx="8075612"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endParaRPr lang="it-IT" altLang="it-IT" sz="2000">
              <a:solidFill>
                <a:srgbClr val="595959"/>
              </a:solidFill>
              <a:latin typeface="Verdana" panose="020B0604030504040204" pitchFamily="34" charset="0"/>
              <a:ea typeface="MS PGothic" panose="020B0600070205080204" pitchFamily="34" charset="-128"/>
            </a:endParaRPr>
          </a:p>
        </p:txBody>
      </p:sp>
      <p:sp>
        <p:nvSpPr>
          <p:cNvPr id="38918" name="Rettangolo 8"/>
          <p:cNvSpPr>
            <a:spLocks noChangeArrowheads="1"/>
          </p:cNvSpPr>
          <p:nvPr/>
        </p:nvSpPr>
        <p:spPr bwMode="auto">
          <a:xfrm>
            <a:off x="843742" y="3231508"/>
            <a:ext cx="10166466" cy="1200329"/>
          </a:xfrm>
          <a:prstGeom prst="rect">
            <a:avLst/>
          </a:prstGeom>
          <a:noFill/>
          <a:ln w="28575">
            <a:solidFill>
              <a:srgbClr val="C0000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spcBef>
                <a:spcPct val="20000"/>
              </a:spcBef>
              <a:buChar char="•"/>
              <a:defRPr sz="3200">
                <a:solidFill>
                  <a:srgbClr val="595959"/>
                </a:solidFill>
                <a:latin typeface="Verdana" charset="0"/>
                <a:ea typeface="ＭＳ Ｐゴシック" charset="-128"/>
              </a:defRPr>
            </a:lvl1pPr>
            <a:lvl2pPr marL="742950" indent="-285750" defTabSz="457200" eaLnBrk="0" hangingPunct="0">
              <a:spcBef>
                <a:spcPct val="20000"/>
              </a:spcBef>
              <a:buChar char="–"/>
              <a:defRPr sz="2800">
                <a:solidFill>
                  <a:srgbClr val="595959"/>
                </a:solidFill>
                <a:latin typeface="Verdana" charset="0"/>
                <a:ea typeface="ＭＳ Ｐゴシック" charset="-128"/>
              </a:defRPr>
            </a:lvl2pPr>
            <a:lvl3pPr marL="1143000" indent="-228600" defTabSz="457200" eaLnBrk="0" hangingPunct="0">
              <a:spcBef>
                <a:spcPct val="20000"/>
              </a:spcBef>
              <a:buChar char="•"/>
              <a:defRPr sz="2400">
                <a:solidFill>
                  <a:srgbClr val="595959"/>
                </a:solidFill>
                <a:latin typeface="Verdana" charset="0"/>
                <a:ea typeface="ＭＳ Ｐゴシック" charset="-128"/>
              </a:defRPr>
            </a:lvl3pPr>
            <a:lvl4pPr marL="1600200" indent="-228600" defTabSz="457200" eaLnBrk="0" hangingPunct="0">
              <a:spcBef>
                <a:spcPct val="20000"/>
              </a:spcBef>
              <a:buChar char="–"/>
              <a:defRPr sz="2000">
                <a:solidFill>
                  <a:srgbClr val="595959"/>
                </a:solidFill>
                <a:latin typeface="Verdana" charset="0"/>
                <a:ea typeface="ＭＳ Ｐゴシック" charset="-128"/>
              </a:defRPr>
            </a:lvl4pPr>
            <a:lvl5pPr marL="2057400" indent="-228600" defTabSz="457200" eaLnBrk="0" hangingPunct="0">
              <a:spcBef>
                <a:spcPct val="20000"/>
              </a:spcBef>
              <a:buChar char="»"/>
              <a:defRPr sz="2000">
                <a:solidFill>
                  <a:srgbClr val="595959"/>
                </a:solidFill>
                <a:latin typeface="Verdana" charset="0"/>
                <a:ea typeface="ＭＳ Ｐゴシック" charset="-128"/>
              </a:defRPr>
            </a:lvl5pPr>
            <a:lvl6pPr marL="25146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defTabSz="4572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algn="just">
              <a:buNone/>
              <a:defRPr/>
            </a:pPr>
            <a:r>
              <a:rPr lang="it-IT" sz="1800" dirty="0">
                <a:solidFill>
                  <a:schemeClr val="tx1"/>
                </a:solidFill>
                <a:latin typeface="Times New Roman" panose="02020603050405020304" pitchFamily="18" charset="0"/>
                <a:cs typeface="Times New Roman" panose="02020603050405020304" pitchFamily="18" charset="0"/>
              </a:rPr>
              <a:t>Il </a:t>
            </a:r>
            <a:r>
              <a:rPr lang="it-IT" sz="1800" b="1" dirty="0">
                <a:solidFill>
                  <a:schemeClr val="tx1"/>
                </a:solidFill>
                <a:latin typeface="Times New Roman" panose="02020603050405020304" pitchFamily="18" charset="0"/>
                <a:cs typeface="Times New Roman" panose="02020603050405020304" pitchFamily="18" charset="0"/>
              </a:rPr>
              <a:t>benessere equo e sostenibile</a:t>
            </a:r>
            <a:r>
              <a:rPr lang="it-IT" sz="1800" dirty="0">
                <a:solidFill>
                  <a:schemeClr val="tx1"/>
                </a:solidFill>
                <a:latin typeface="Times New Roman" panose="02020603050405020304" pitchFamily="18" charset="0"/>
                <a:cs typeface="Times New Roman" panose="02020603050405020304" pitchFamily="18" charset="0"/>
              </a:rPr>
              <a:t> (</a:t>
            </a:r>
            <a:r>
              <a:rPr lang="it-IT" sz="1800" b="1" dirty="0">
                <a:solidFill>
                  <a:schemeClr val="tx1"/>
                </a:solidFill>
                <a:latin typeface="Times New Roman" panose="02020603050405020304" pitchFamily="18" charset="0"/>
                <a:cs typeface="Times New Roman" panose="02020603050405020304" pitchFamily="18" charset="0"/>
              </a:rPr>
              <a:t>BES</a:t>
            </a:r>
            <a:r>
              <a:rPr lang="it-IT" sz="1800" dirty="0">
                <a:solidFill>
                  <a:schemeClr val="tx1"/>
                </a:solidFill>
                <a:latin typeface="Times New Roman" panose="02020603050405020304" pitchFamily="18" charset="0"/>
                <a:cs typeface="Times New Roman" panose="02020603050405020304" pitchFamily="18" charset="0"/>
              </a:rPr>
              <a:t>) è un indice, sviluppato dall‘Istat e dal CNEL, per valutare il progresso di una società non solo dal punto di vista economico, come ad esempio fa il PIL (Prodotto Interno Lordo, reddito prodotto nel Paese), ma anche sociale e ambientale e corredato da misure di disuguaglianza e sostenibilità</a:t>
            </a:r>
          </a:p>
        </p:txBody>
      </p:sp>
      <p:sp>
        <p:nvSpPr>
          <p:cNvPr id="4" name="Segnaposto piè di pagina 3"/>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27</a:t>
            </a:fld>
            <a:endParaRPr lang="it-IT"/>
          </a:p>
        </p:txBody>
      </p:sp>
      <p:sp>
        <p:nvSpPr>
          <p:cNvPr id="8" name="Titolo 1"/>
          <p:cNvSpPr>
            <a:spLocks noGrp="1"/>
          </p:cNvSpPr>
          <p:nvPr>
            <p:ph type="title" idx="4294967295"/>
          </p:nvPr>
        </p:nvSpPr>
        <p:spPr>
          <a:xfrm>
            <a:off x="764772" y="386116"/>
            <a:ext cx="5868784" cy="598487"/>
          </a:xfrm>
          <a:prstGeom prst="rect">
            <a:avLst/>
          </a:prstGeom>
        </p:spPr>
        <p:txBody>
          <a:bodyPr>
            <a:normAutofit/>
          </a:bodyPr>
          <a:lstStyle/>
          <a:p>
            <a:pPr>
              <a:tabLst>
                <a:tab pos="6367463" algn="l"/>
              </a:tabLst>
              <a:defRPr/>
            </a:pP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Benessere Equo e Sostenibile - BES</a:t>
            </a:r>
            <a:endParaRPr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pic>
        <p:nvPicPr>
          <p:cNvPr id="72710" name="Picture 2" descr="Risultato immagini per benessere equo sostenib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676" y="4761394"/>
            <a:ext cx="2450213" cy="12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98270" y="4647760"/>
            <a:ext cx="8096595" cy="1200329"/>
          </a:xfrm>
          <a:prstGeom prst="rect">
            <a:avLst/>
          </a:prstGeom>
        </p:spPr>
        <p:txBody>
          <a:bodyPr wrap="square">
            <a:spAutoFit/>
          </a:bodyPr>
          <a:lstStyle/>
          <a:p>
            <a:pPr algn="just">
              <a:buNone/>
              <a:defRPr/>
            </a:pPr>
            <a:r>
              <a:rPr lang="it-IT" altLang="it-IT" dirty="0">
                <a:solidFill>
                  <a:srgbClr val="00B050"/>
                </a:solidFill>
                <a:latin typeface="Times New Roman" panose="02020603050405020304" pitchFamily="18" charset="0"/>
                <a:cs typeface="Times New Roman" panose="02020603050405020304" pitchFamily="18" charset="0"/>
              </a:rPr>
              <a:t>Benessere</a:t>
            </a:r>
            <a:r>
              <a:rPr lang="it-IT" altLang="it-IT" dirty="0">
                <a:latin typeface="Times New Roman" panose="02020603050405020304" pitchFamily="18" charset="0"/>
                <a:cs typeface="Times New Roman" panose="02020603050405020304" pitchFamily="18" charset="0"/>
              </a:rPr>
              <a:t>: analisi multidimensionale degli aspetti rilevanti della qualità della vita dei cittadini</a:t>
            </a:r>
          </a:p>
          <a:p>
            <a:pPr algn="just">
              <a:buNone/>
              <a:defRPr/>
            </a:pPr>
            <a:r>
              <a:rPr lang="it-IT" altLang="it-IT" dirty="0">
                <a:solidFill>
                  <a:srgbClr val="FFC000"/>
                </a:solidFill>
                <a:latin typeface="Times New Roman" panose="02020603050405020304" pitchFamily="18" charset="0"/>
                <a:cs typeface="Times New Roman" panose="02020603050405020304" pitchFamily="18" charset="0"/>
              </a:rPr>
              <a:t>Equo</a:t>
            </a:r>
            <a:r>
              <a:rPr lang="it-IT" altLang="it-IT" dirty="0">
                <a:latin typeface="Times New Roman" panose="02020603050405020304" pitchFamily="18" charset="0"/>
                <a:cs typeface="Times New Roman" panose="02020603050405020304" pitchFamily="18" charset="0"/>
              </a:rPr>
              <a:t>: attenzione alla distribuzione delle determinanti del benessere tra soggetti sociali</a:t>
            </a:r>
          </a:p>
          <a:p>
            <a:pPr algn="just">
              <a:buNone/>
              <a:defRPr/>
            </a:pPr>
            <a:r>
              <a:rPr lang="it-IT" altLang="it-IT" dirty="0">
                <a:solidFill>
                  <a:srgbClr val="0070C0"/>
                </a:solidFill>
                <a:latin typeface="Times New Roman" panose="02020603050405020304" pitchFamily="18" charset="0"/>
                <a:cs typeface="Times New Roman" panose="02020603050405020304" pitchFamily="18" charset="0"/>
              </a:rPr>
              <a:t>Sostenibile</a:t>
            </a:r>
            <a:r>
              <a:rPr lang="it-IT" altLang="it-IT" dirty="0">
                <a:latin typeface="Times New Roman" panose="02020603050405020304" pitchFamily="18" charset="0"/>
                <a:cs typeface="Times New Roman" panose="02020603050405020304" pitchFamily="18" charset="0"/>
              </a:rPr>
              <a:t>: garanzia dello stesso benessere anche per le generazioni future</a:t>
            </a:r>
            <a:endParaRPr lang="it-IT" altLang="it-IT" sz="2000" dirty="0">
              <a:solidFill>
                <a:srgbClr val="777777"/>
              </a:solidFill>
            </a:endParaRPr>
          </a:p>
        </p:txBody>
      </p:sp>
      <p:sp>
        <p:nvSpPr>
          <p:cNvPr id="3" name="Rettangolo 2"/>
          <p:cNvSpPr/>
          <p:nvPr/>
        </p:nvSpPr>
        <p:spPr>
          <a:xfrm>
            <a:off x="764772" y="984603"/>
            <a:ext cx="10324407" cy="1936620"/>
          </a:xfrm>
          <a:prstGeom prst="rect">
            <a:avLst/>
          </a:prstGeom>
        </p:spPr>
        <p:txBody>
          <a:bodyPr wrap="square">
            <a:spAutoFit/>
          </a:bodyPr>
          <a:lstStyle/>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Da molti anni si discute della appropriatezza del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metodo di calcolo del benessere di un Paese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tradizionalmente valutato prendendo ad esame il valore del PIL (Prodotto interno lordo).</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Si tratta di un indicatore che misura il valore dei beni e servizi prodotti in un determinato Paese ma, essendo un indicatore di natura prettamente economica,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il PIL non tiene conto di tantissimi fattori che contribuiscono al benessere di un Paese e della sua popolazione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questa ragione, da qualche anno sono stati introdotti i cosiddetti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indicatori di benessere equo e sostenibile (BES)</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inseriti ogni anno all’interno di un rapporto elaborato dalla commissione bilancio della Camera dei Deputati.</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7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p:cTn id="7" dur="500" fill="hold"/>
                                        <p:tgtEl>
                                          <p:spTgt spid="38918"/>
                                        </p:tgtEl>
                                        <p:attrNameLst>
                                          <p:attrName>ppt_w</p:attrName>
                                        </p:attrNameLst>
                                      </p:cBhvr>
                                      <p:tavLst>
                                        <p:tav tm="0">
                                          <p:val>
                                            <p:fltVal val="0"/>
                                          </p:val>
                                        </p:tav>
                                        <p:tav tm="100000">
                                          <p:val>
                                            <p:strVal val="#ppt_w"/>
                                          </p:val>
                                        </p:tav>
                                      </p:tavLst>
                                    </p:anim>
                                    <p:anim calcmode="lin" valueType="num">
                                      <p:cBhvr>
                                        <p:cTn id="8" dur="500" fill="hold"/>
                                        <p:tgtEl>
                                          <p:spTgt spid="38918"/>
                                        </p:tgtEl>
                                        <p:attrNameLst>
                                          <p:attrName>ppt_h</p:attrName>
                                        </p:attrNameLst>
                                      </p:cBhvr>
                                      <p:tavLst>
                                        <p:tav tm="0">
                                          <p:val>
                                            <p:fltVal val="0"/>
                                          </p:val>
                                        </p:tav>
                                        <p:tav tm="100000">
                                          <p:val>
                                            <p:strVal val="#ppt_h"/>
                                          </p:val>
                                        </p:tav>
                                      </p:tavLst>
                                    </p:anim>
                                    <p:animEffect transition="in" filter="fade">
                                      <p:cBhvr>
                                        <p:cTn id="9" dur="500"/>
                                        <p:tgtEl>
                                          <p:spTgt spid="389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28</a:t>
            </a:fld>
            <a:endParaRPr lang="it-IT"/>
          </a:p>
        </p:txBody>
      </p:sp>
      <p:sp>
        <p:nvSpPr>
          <p:cNvPr id="2" name="Rettangolo 1"/>
          <p:cNvSpPr/>
          <p:nvPr/>
        </p:nvSpPr>
        <p:spPr>
          <a:xfrm>
            <a:off x="814647" y="2067940"/>
            <a:ext cx="3798917" cy="3170099"/>
          </a:xfrm>
          <a:prstGeom prst="rect">
            <a:avLst/>
          </a:prstGeom>
          <a:ln>
            <a:solidFill>
              <a:srgbClr val="C00000"/>
            </a:solidFill>
          </a:ln>
        </p:spPr>
        <p:txBody>
          <a:bodyPr wrap="square">
            <a:spAutoFit/>
          </a:bodyPr>
          <a:lstStyle/>
          <a:p>
            <a:pPr marL="342900" lvl="0" indent="-342900" algn="just" fontAlgn="base">
              <a:lnSpc>
                <a:spcPts val="1950"/>
              </a:lnSpc>
              <a:spcAft>
                <a:spcPts val="0"/>
              </a:spcAft>
              <a:buFont typeface="+mj-lt"/>
              <a:buAutoNum type="arabicPeriod"/>
              <a:tabLst>
                <a:tab pos="457200" algn="l"/>
              </a:tabLst>
            </a:pP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Salute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Istruzione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formazione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Lavoro e conciliazione tempi di vita</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Benessere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economico</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Relazioni</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sociali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Politica</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istituzioni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Sicurezza</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Benessere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soggettivo</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Paesaggio</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patrimonio</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culturale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Ambiente</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Innovazione</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ricerca</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e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creatività</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ts val="1950"/>
              </a:lnSpc>
              <a:spcAft>
                <a:spcPts val="0"/>
              </a:spcAft>
              <a:buFont typeface="+mj-lt"/>
              <a:buAutoNum type="arabicPeriod"/>
              <a:tabLst>
                <a:tab pos="457200" algn="l"/>
              </a:tabLst>
            </a:pP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Qualità</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dei</a:t>
            </a:r>
            <a:r>
              <a:rPr lang="en-GB"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servizi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14647" y="1050335"/>
            <a:ext cx="10870276" cy="882742"/>
          </a:xfrm>
          <a:prstGeom prst="rect">
            <a:avLst/>
          </a:prstGeom>
        </p:spPr>
        <p:txBody>
          <a:bodyPr wrap="square">
            <a:spAutoFit/>
          </a:bodyPr>
          <a:lstStyle/>
          <a:p>
            <a:pPr algn="just" fontAlgn="base">
              <a:lnSpc>
                <a:spcPct val="107000"/>
              </a:lnSpc>
            </a:pPr>
            <a:r>
              <a:rPr lang="it-IT" sz="16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Il Benessere Equo e Sostenibile (BES) è un insieme di indicatori che hanno lo scopo di valutare il progresso della società non solo dal punto di vista economico, ma anche sotto l'aspetto sociale e ambientale.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elaborare il rapporto, sono stati individuati oltre 150 indicatori, raggruppati nelle 12 categorie, sulla base di quei segmenti considerati più importanti. </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734290" y="5372901"/>
            <a:ext cx="10950633" cy="882742"/>
          </a:xfrm>
          <a:prstGeom prst="rect">
            <a:avLst/>
          </a:prstGeom>
        </p:spPr>
        <p:txBody>
          <a:bodyPr wrap="square">
            <a:spAutoFit/>
          </a:bodyPr>
          <a:lstStyle/>
          <a:p>
            <a:pPr algn="just" fontAlgn="base">
              <a:lnSpc>
                <a:spcPct val="107000"/>
              </a:lnSpc>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Come è evidente, con questo strumento si supera l’idea che a indicare lo stato di benessere di un Paese sia il suo livello di produzione e tenuta economica.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Sono molti altri, infatti, i fattori da tenere in considerazione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dallo stato di salute della popolazione al livello di istruzione, dalle relazioni sociali alla sicurezza, dal lavoro al tempo libero.</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6901028" y="2628772"/>
            <a:ext cx="2853175" cy="2048434"/>
          </a:xfrm>
          <a:prstGeom prst="rect">
            <a:avLst/>
          </a:prstGeom>
        </p:spPr>
      </p:pic>
      <p:sp>
        <p:nvSpPr>
          <p:cNvPr id="9" name="Rettangolo 8"/>
          <p:cNvSpPr/>
          <p:nvPr/>
        </p:nvSpPr>
        <p:spPr>
          <a:xfrm>
            <a:off x="2892840" y="488735"/>
            <a:ext cx="5727081" cy="460895"/>
          </a:xfrm>
          <a:prstGeom prst="rect">
            <a:avLst/>
          </a:prstGeom>
        </p:spPr>
        <p:txBody>
          <a:bodyPr wrap="none">
            <a:spAutoFit/>
          </a:bodyPr>
          <a:lstStyle/>
          <a:p>
            <a:pPr algn="just" fontAlgn="base">
              <a:lnSpc>
                <a:spcPct val="107000"/>
              </a:lnSpc>
              <a:spcAft>
                <a:spcPts val="0"/>
              </a:spcAft>
            </a:pPr>
            <a:r>
              <a:rPr lang="it-IT"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12 domini di benessere equo e sostenibile</a:t>
            </a:r>
            <a:endParaRPr lang="en-GB" sz="24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dirty="0"/>
              <a:t>L. Bani - Elementi di statistica economica - LEZIONE 5</a:t>
            </a:r>
          </a:p>
        </p:txBody>
      </p:sp>
    </p:spTree>
    <p:extLst>
      <p:ext uri="{BB962C8B-B14F-4D97-AF65-F5344CB8AC3E}">
        <p14:creationId xmlns:p14="http://schemas.microsoft.com/office/powerpoint/2010/main" val="19956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pic>
        <p:nvPicPr>
          <p:cNvPr id="4" name="Immagine 3"/>
          <p:cNvPicPr>
            <a:picLocks noChangeAspect="1"/>
          </p:cNvPicPr>
          <p:nvPr/>
        </p:nvPicPr>
        <p:blipFill rotWithShape="1">
          <a:blip r:embed="rId2"/>
          <a:srcRect l="36813" t="11475" r="19402" b="6455"/>
          <a:stretch/>
        </p:blipFill>
        <p:spPr>
          <a:xfrm>
            <a:off x="1016000" y="552260"/>
            <a:ext cx="4748165" cy="5562401"/>
          </a:xfrm>
          <a:prstGeom prst="rect">
            <a:avLst/>
          </a:prstGeom>
        </p:spPr>
      </p:pic>
    </p:spTree>
    <p:extLst>
      <p:ext uri="{BB962C8B-B14F-4D97-AF65-F5344CB8AC3E}">
        <p14:creationId xmlns:p14="http://schemas.microsoft.com/office/powerpoint/2010/main" val="171869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9">
            <a:extLst>
              <a:ext uri="{FF2B5EF4-FFF2-40B4-BE49-F238E27FC236}">
                <a16:creationId xmlns:a16="http://schemas.microsoft.com/office/drawing/2014/main" id="{5E616968-442B-487A-A156-3DFB2A743B75}"/>
              </a:ext>
            </a:extLst>
          </p:cNvPr>
          <p:cNvSpPr txBox="1">
            <a:spLocks noChangeArrowheads="1"/>
          </p:cNvSpPr>
          <p:nvPr/>
        </p:nvSpPr>
        <p:spPr bwMode="auto">
          <a:xfrm>
            <a:off x="1016000" y="1948989"/>
            <a:ext cx="10400145" cy="13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595959"/>
                </a:solidFill>
                <a:latin typeface="Verdana" charset="0"/>
                <a:ea typeface="ＭＳ Ｐゴシック" charset="-128"/>
              </a:defRPr>
            </a:lvl1pPr>
            <a:lvl2pPr marL="742950" indent="-285750"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eaLnBrk="1" fontAlgn="auto" hangingPunct="1">
              <a:spcBef>
                <a:spcPts val="0"/>
              </a:spcBef>
              <a:spcAft>
                <a:spcPts val="0"/>
              </a:spcAft>
              <a:buNone/>
              <a:defRPr/>
            </a:pPr>
            <a:r>
              <a:rPr lang="it-IT" altLang="it-IT" sz="1600" dirty="0">
                <a:latin typeface="Times New Roman" panose="02020603050405020304" pitchFamily="18" charset="0"/>
                <a:cs typeface="Times New Roman" panose="02020603050405020304" pitchFamily="18" charset="0"/>
              </a:rPr>
              <a:t> - </a:t>
            </a:r>
            <a:r>
              <a:rPr lang="it-IT" altLang="it-IT" sz="1600" dirty="0">
                <a:solidFill>
                  <a:schemeClr val="tx1"/>
                </a:solidFill>
                <a:latin typeface="Times New Roman" panose="02020603050405020304" pitchFamily="18" charset="0"/>
                <a:cs typeface="Times New Roman" panose="02020603050405020304" pitchFamily="18" charset="0"/>
              </a:rPr>
              <a:t>è un </a:t>
            </a:r>
            <a:r>
              <a:rPr lang="it-IT" altLang="it-IT" sz="1600" u="sng" dirty="0">
                <a:solidFill>
                  <a:schemeClr val="tx1"/>
                </a:solidFill>
                <a:latin typeface="Times New Roman" panose="02020603050405020304" pitchFamily="18" charset="0"/>
                <a:cs typeface="Times New Roman" panose="02020603050405020304" pitchFamily="18" charset="0"/>
              </a:rPr>
              <a:t>quoziente</a:t>
            </a:r>
            <a:r>
              <a:rPr lang="it-IT" altLang="it-IT" sz="1600" dirty="0">
                <a:solidFill>
                  <a:schemeClr val="tx1"/>
                </a:solidFill>
                <a:latin typeface="Times New Roman" panose="02020603050405020304" pitchFamily="18" charset="0"/>
                <a:cs typeface="Times New Roman" panose="02020603050405020304" pitchFamily="18" charset="0"/>
              </a:rPr>
              <a:t> tra </a:t>
            </a:r>
            <a:r>
              <a:rPr lang="it-IT" altLang="it-IT" sz="1600" b="1" dirty="0">
                <a:solidFill>
                  <a:schemeClr val="tx1"/>
                </a:solidFill>
                <a:latin typeface="Times New Roman" panose="02020603050405020304" pitchFamily="18" charset="0"/>
                <a:cs typeface="Times New Roman" panose="02020603050405020304" pitchFamily="18" charset="0"/>
              </a:rPr>
              <a:t>frequenze</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numero delle osservazioni</a:t>
            </a:r>
            <a:r>
              <a:rPr lang="it-IT" altLang="it-IT" sz="1600" dirty="0">
                <a:solidFill>
                  <a:schemeClr val="tx1"/>
                </a:solidFill>
                <a:latin typeface="Times New Roman" panose="02020603050405020304" pitchFamily="18" charset="0"/>
                <a:cs typeface="Times New Roman" panose="02020603050405020304" pitchFamily="18" charset="0"/>
              </a:rPr>
              <a:t>) o </a:t>
            </a:r>
            <a:r>
              <a:rPr lang="it-IT" altLang="it-IT" sz="1600" b="1" dirty="0">
                <a:solidFill>
                  <a:schemeClr val="tx1"/>
                </a:solidFill>
                <a:latin typeface="Times New Roman" panose="02020603050405020304" pitchFamily="18" charset="0"/>
                <a:cs typeface="Times New Roman" panose="02020603050405020304" pitchFamily="18" charset="0"/>
              </a:rPr>
              <a:t>intensità</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misurazioni, ad es. prezzo, reddito, temperatura, peso</a:t>
            </a:r>
            <a:r>
              <a:rPr lang="it-IT" altLang="it-IT" sz="1600" dirty="0">
                <a:solidFill>
                  <a:schemeClr val="tx1"/>
                </a:solidFill>
                <a:latin typeface="Times New Roman" panose="02020603050405020304" pitchFamily="18" charset="0"/>
                <a:cs typeface="Times New Roman" panose="02020603050405020304" pitchFamily="18" charset="0"/>
              </a:rPr>
              <a:t>) di due fenomeni  </a:t>
            </a:r>
          </a:p>
          <a:p>
            <a:pPr eaLnBrk="1" fontAlgn="auto" hangingPunct="1">
              <a:spcBef>
                <a:spcPct val="50000"/>
              </a:spcBef>
              <a:spcAft>
                <a:spcPts val="0"/>
              </a:spcAft>
              <a:buNone/>
              <a:defRPr/>
            </a:pPr>
            <a:r>
              <a:rPr lang="it-IT" altLang="it-IT" sz="1600" dirty="0">
                <a:solidFill>
                  <a:schemeClr val="tx1"/>
                </a:solidFill>
                <a:latin typeface="Times New Roman" panose="02020603050405020304" pitchFamily="18" charset="0"/>
                <a:cs typeface="Times New Roman" panose="02020603050405020304" pitchFamily="18" charset="0"/>
              </a:rPr>
              <a:t> - almeno una delle due grandezze (a numeratore o denominatore) è di natura statistica, ossia riferita ad un fenomeno collettivo</a:t>
            </a:r>
          </a:p>
          <a:p>
            <a:pPr algn="just" eaLnBrk="1" fontAlgn="auto" hangingPunct="1">
              <a:spcBef>
                <a:spcPct val="50000"/>
              </a:spcBef>
              <a:spcAft>
                <a:spcPts val="0"/>
              </a:spcAft>
              <a:buNone/>
              <a:defRPr/>
            </a:pPr>
            <a:r>
              <a:rPr lang="it-IT" altLang="it-IT" sz="1600" dirty="0">
                <a:solidFill>
                  <a:schemeClr val="tx1"/>
                </a:solidFill>
                <a:latin typeface="Times New Roman" panose="02020603050405020304" pitchFamily="18" charset="0"/>
                <a:cs typeface="Times New Roman" panose="02020603050405020304" pitchFamily="18" charset="0"/>
              </a:rPr>
              <a:t> - tra le grandezze vi è una chiara relazione logica</a:t>
            </a:r>
          </a:p>
        </p:txBody>
      </p:sp>
      <p:sp>
        <p:nvSpPr>
          <p:cNvPr id="7" name="Titolo 1">
            <a:extLst>
              <a:ext uri="{FF2B5EF4-FFF2-40B4-BE49-F238E27FC236}">
                <a16:creationId xmlns:a16="http://schemas.microsoft.com/office/drawing/2014/main" id="{50136AEB-6E78-443A-8961-20BEA8C34144}"/>
              </a:ext>
            </a:extLst>
          </p:cNvPr>
          <p:cNvSpPr>
            <a:spLocks/>
          </p:cNvSpPr>
          <p:nvPr/>
        </p:nvSpPr>
        <p:spPr bwMode="auto">
          <a:xfrm>
            <a:off x="868218" y="942190"/>
            <a:ext cx="3163455" cy="7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Rapporto statistico</a:t>
            </a:r>
          </a:p>
        </p:txBody>
      </p:sp>
      <p:pic>
        <p:nvPicPr>
          <p:cNvPr id="12" name="Picture 2" descr="http://comefare.com/files/2011/03/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47" y="1021387"/>
            <a:ext cx="779531"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9"/>
          <p:cNvSpPr/>
          <p:nvPr/>
        </p:nvSpPr>
        <p:spPr>
          <a:xfrm>
            <a:off x="1173017" y="2825289"/>
            <a:ext cx="4036291" cy="424872"/>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p:cNvSpPr/>
          <p:nvPr/>
        </p:nvSpPr>
        <p:spPr>
          <a:xfrm>
            <a:off x="2064288" y="4240044"/>
            <a:ext cx="9180116"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In linea generale, quindi, i termini posti a confronto non possono essere scelti in modo arbitrario, ma è necessario che tra essi intercorra (o si presume che possa intercorrere) una relazione </a:t>
            </a:r>
            <a:endParaRPr lang="en-GB" dirty="0">
              <a:latin typeface="Times New Roman" panose="02020603050405020304" pitchFamily="18" charset="0"/>
              <a:cs typeface="Times New Roman" panose="02020603050405020304" pitchFamily="18" charset="0"/>
            </a:endParaRPr>
          </a:p>
        </p:txBody>
      </p:sp>
      <p:sp>
        <p:nvSpPr>
          <p:cNvPr id="16" name="Freccia in giù 15"/>
          <p:cNvSpPr/>
          <p:nvPr/>
        </p:nvSpPr>
        <p:spPr>
          <a:xfrm rot="16200000">
            <a:off x="1292976" y="4302294"/>
            <a:ext cx="254001" cy="49391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338758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15"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t>30</a:t>
            </a:fld>
            <a:endParaRPr lang="it-IT"/>
          </a:p>
        </p:txBody>
      </p:sp>
      <p:graphicFrame>
        <p:nvGraphicFramePr>
          <p:cNvPr id="2" name="Tabella 1"/>
          <p:cNvGraphicFramePr>
            <a:graphicFrameLocks noGrp="1"/>
          </p:cNvGraphicFramePr>
          <p:nvPr/>
        </p:nvGraphicFramePr>
        <p:xfrm>
          <a:off x="713509" y="1013561"/>
          <a:ext cx="10515600" cy="4770120"/>
        </p:xfrm>
        <a:graphic>
          <a:graphicData uri="http://schemas.openxmlformats.org/drawingml/2006/table">
            <a:tbl>
              <a:tblPr/>
              <a:tblGrid>
                <a:gridCol w="1051560">
                  <a:extLst>
                    <a:ext uri="{9D8B030D-6E8A-4147-A177-3AD203B41FA5}">
                      <a16:colId xmlns:a16="http://schemas.microsoft.com/office/drawing/2014/main" val="1435612075"/>
                    </a:ext>
                  </a:extLst>
                </a:gridCol>
                <a:gridCol w="9464040">
                  <a:extLst>
                    <a:ext uri="{9D8B030D-6E8A-4147-A177-3AD203B41FA5}">
                      <a16:colId xmlns:a16="http://schemas.microsoft.com/office/drawing/2014/main" val="852593626"/>
                    </a:ext>
                  </a:extLst>
                </a:gridCol>
              </a:tblGrid>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2"/>
                        </a:rPr>
                        <a:t>Appendice statistica</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Tutti gli indicatori in formato </a:t>
                      </a:r>
                      <a:r>
                        <a:rPr lang="it-IT" dirty="0" err="1">
                          <a:effectLst/>
                          <a:latin typeface="Times New Roman" panose="02020603050405020304" pitchFamily="18" charset="0"/>
                          <a:cs typeface="Times New Roman" panose="02020603050405020304" pitchFamily="18" charset="0"/>
                        </a:rPr>
                        <a:t>xlsx</a:t>
                      </a:r>
                      <a:r>
                        <a:rPr lang="it-IT" dirty="0">
                          <a:effectLst/>
                          <a:latin typeface="Times New Roman" panose="02020603050405020304" pitchFamily="18" charset="0"/>
                          <a:cs typeface="Times New Roman" panose="02020603050405020304" pitchFamily="18" charset="0"/>
                        </a:rPr>
                        <a:t> organizzati per dominio e per regione con i relativi metadati</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1299193964"/>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3"/>
                        </a:rPr>
                        <a:t>Dashboard per la visualizzazione e l’analisi degli indicatori</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Attraverso diverse funzionalità grafiche (mappe, grafici), per ciascuno degli indicatori è possibile analizzare l’evoluzione e le differenze territoriali e di genere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800" b="0" u="sng" kern="1200" dirty="0">
                          <a:solidFill>
                            <a:srgbClr val="135A75"/>
                          </a:solidFill>
                          <a:effectLst/>
                          <a:latin typeface="Times New Roman" panose="02020603050405020304" pitchFamily="18" charset="0"/>
                          <a:ea typeface="+mn-ea"/>
                          <a:cs typeface="Times New Roman" panose="02020603050405020304" pitchFamily="18" charset="0"/>
                          <a:hlinkClick r:id="rId4"/>
                        </a:rPr>
                        <a:t>Grafici interattivi</a:t>
                      </a:r>
                      <a:br>
                        <a:rPr lang="it-IT" sz="1800" dirty="0">
                          <a:effectLst/>
                        </a:rPr>
                      </a:br>
                      <a:r>
                        <a:rPr lang="it-IT" sz="1800" kern="1200" dirty="0">
                          <a:solidFill>
                            <a:schemeClr val="tx1"/>
                          </a:solidFill>
                          <a:effectLst/>
                          <a:latin typeface="Times New Roman" panose="02020603050405020304" pitchFamily="18" charset="0"/>
                          <a:ea typeface="+mn-ea"/>
                          <a:cs typeface="Times New Roman" panose="02020603050405020304" pitchFamily="18" charset="0"/>
                        </a:rPr>
                        <a:t>In occasione della diffusione del </a:t>
                      </a:r>
                      <a:r>
                        <a:rPr lang="it-IT" sz="1800" kern="1200" dirty="0" err="1">
                          <a:solidFill>
                            <a:schemeClr val="tx1"/>
                          </a:solidFill>
                          <a:effectLst/>
                          <a:latin typeface="Times New Roman" panose="02020603050405020304" pitchFamily="18" charset="0"/>
                          <a:ea typeface="+mn-ea"/>
                          <a:cs typeface="Times New Roman" panose="02020603050405020304" pitchFamily="18" charset="0"/>
                        </a:rPr>
                        <a:t>Bes</a:t>
                      </a:r>
                      <a:r>
                        <a:rPr lang="it-IT" sz="1800" kern="1200" dirty="0">
                          <a:solidFill>
                            <a:schemeClr val="tx1"/>
                          </a:solidFill>
                          <a:effectLst/>
                          <a:latin typeface="Times New Roman" panose="02020603050405020304" pitchFamily="18" charset="0"/>
                          <a:ea typeface="+mn-ea"/>
                          <a:cs typeface="Times New Roman" panose="02020603050405020304" pitchFamily="18" charset="0"/>
                        </a:rPr>
                        <a:t> 2023 è stato realizzato un set di grafici interattivi organizzati per dimensioni di analisi</a:t>
                      </a:r>
                      <a:endParaRPr lang="it-IT" dirty="0">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4210013040"/>
                  </a:ext>
                </a:extLst>
              </a:tr>
              <a:tr h="0">
                <a:tc>
                  <a:txBody>
                    <a:bodyPr/>
                    <a:lstStyle/>
                    <a:p>
                      <a:endParaRPr lang="en-GB" dirty="0">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err="1">
                          <a:solidFill>
                            <a:srgbClr val="135A75"/>
                          </a:solidFill>
                          <a:effectLst/>
                          <a:latin typeface="Times New Roman" panose="02020603050405020304" pitchFamily="18" charset="0"/>
                          <a:cs typeface="Times New Roman" panose="02020603050405020304" pitchFamily="18" charset="0"/>
                          <a:hlinkClick r:id="rId5"/>
                        </a:rPr>
                        <a:t>Infografiche</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12 card – una per ogni dominio del benessere – offrono una rappresentazione sintetica dei fenomeni analizzati nei capitoli del Rapporto</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44907833"/>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6"/>
                        </a:rPr>
                        <a:t>Nota per la stampa</a:t>
                      </a:r>
                      <a:br>
                        <a:rPr lang="it-IT" dirty="0">
                          <a:effectLst/>
                          <a:latin typeface="Times New Roman" panose="02020603050405020304" pitchFamily="18" charset="0"/>
                          <a:cs typeface="Times New Roman" panose="02020603050405020304" pitchFamily="18" charset="0"/>
                        </a:rPr>
                      </a:br>
                      <a:r>
                        <a:rPr lang="it-IT" sz="1800" kern="1200" dirty="0">
                          <a:solidFill>
                            <a:schemeClr val="tx1"/>
                          </a:solidFill>
                          <a:effectLst/>
                          <a:latin typeface="Times New Roman" panose="02020603050405020304" pitchFamily="18" charset="0"/>
                          <a:ea typeface="+mn-ea"/>
                          <a:cs typeface="Times New Roman" panose="02020603050405020304" pitchFamily="18" charset="0"/>
                        </a:rPr>
                        <a:t>Il Rapporto </a:t>
                      </a:r>
                      <a:r>
                        <a:rPr lang="it-IT" sz="1800" kern="1200" dirty="0" err="1">
                          <a:solidFill>
                            <a:schemeClr val="tx1"/>
                          </a:solidFill>
                          <a:effectLst/>
                          <a:latin typeface="Times New Roman" panose="02020603050405020304" pitchFamily="18" charset="0"/>
                          <a:ea typeface="+mn-ea"/>
                          <a:cs typeface="Times New Roman" panose="02020603050405020304" pitchFamily="18" charset="0"/>
                        </a:rPr>
                        <a:t>Bes</a:t>
                      </a:r>
                      <a:r>
                        <a:rPr lang="it-IT" sz="1800" kern="1200" dirty="0">
                          <a:solidFill>
                            <a:schemeClr val="tx1"/>
                          </a:solidFill>
                          <a:effectLst/>
                          <a:latin typeface="Times New Roman" panose="02020603050405020304" pitchFamily="18" charset="0"/>
                          <a:ea typeface="+mn-ea"/>
                          <a:cs typeface="Times New Roman" panose="02020603050405020304" pitchFamily="18" charset="0"/>
                        </a:rPr>
                        <a:t> 2023 si basa sull’analisi dei 12 domini del benessere in Italia misurati attraverso un set di indicatori</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351248708"/>
                  </a:ext>
                </a:extLst>
              </a:tr>
              <a:tr h="0">
                <a:tc>
                  <a:txBody>
                    <a:bodyPr/>
                    <a:lstStyle/>
                    <a:p>
                      <a:endParaRPr lang="en-GB">
                        <a:effectLst/>
                        <a:latin typeface="Times New Roman" panose="02020603050405020304" pitchFamily="18" charset="0"/>
                        <a:cs typeface="Times New Roman" panose="02020603050405020304" pitchFamily="18" charset="0"/>
                      </a:endParaRPr>
                    </a:p>
                  </a:txBody>
                  <a:tcPr marL="38100" marR="38100" marT="38100" marB="38100" anchor="ctr">
                    <a:lnL>
                      <a:noFill/>
                    </a:lnL>
                    <a:lnR>
                      <a:noFill/>
                    </a:lnR>
                    <a:lnT>
                      <a:noFill/>
                    </a:lnT>
                    <a:lnB>
                      <a:noFill/>
                    </a:lnB>
                    <a:solidFill>
                      <a:srgbClr val="FFFFFF"/>
                    </a:solidFill>
                  </a:tcPr>
                </a:tc>
                <a:tc>
                  <a:txBody>
                    <a:bodyPr/>
                    <a:lstStyle/>
                    <a:p>
                      <a:r>
                        <a:rPr lang="it-IT" b="0" u="sng" dirty="0">
                          <a:solidFill>
                            <a:srgbClr val="135A75"/>
                          </a:solidFill>
                          <a:effectLst/>
                          <a:latin typeface="Times New Roman" panose="02020603050405020304" pitchFamily="18" charset="0"/>
                          <a:cs typeface="Times New Roman" panose="02020603050405020304" pitchFamily="18" charset="0"/>
                          <a:hlinkClick r:id="rId7"/>
                        </a:rPr>
                        <a:t>Informazioni sulle misure del benessere</a:t>
                      </a:r>
                      <a:br>
                        <a:rPr lang="it-IT" dirty="0">
                          <a:effectLst/>
                          <a:latin typeface="Times New Roman" panose="02020603050405020304" pitchFamily="18" charset="0"/>
                          <a:cs typeface="Times New Roman" panose="02020603050405020304" pitchFamily="18" charset="0"/>
                        </a:rPr>
                      </a:br>
                      <a:r>
                        <a:rPr lang="it-IT" dirty="0">
                          <a:effectLst/>
                          <a:latin typeface="Times New Roman" panose="02020603050405020304" pitchFamily="18" charset="0"/>
                          <a:cs typeface="Times New Roman" panose="02020603050405020304" pitchFamily="18" charset="0"/>
                        </a:rPr>
                        <a:t>Tutte le diffusioni e altre informazioni sulle misura del benessere equo e sostenibile in Italia</a:t>
                      </a:r>
                    </a:p>
                  </a:txBody>
                  <a:tcPr marL="38100" marR="38100" marT="38100" marB="38100" anchor="ctr">
                    <a:lnL>
                      <a:noFill/>
                    </a:lnL>
                    <a:lnR>
                      <a:noFill/>
                    </a:lnR>
                    <a:lnT>
                      <a:noFill/>
                    </a:lnT>
                    <a:lnB>
                      <a:noFill/>
                    </a:lnB>
                    <a:solidFill>
                      <a:srgbClr val="FFFFFF"/>
                    </a:solidFill>
                  </a:tcPr>
                </a:tc>
                <a:extLst>
                  <a:ext uri="{0D108BD9-81ED-4DB2-BD59-A6C34878D82A}">
                    <a16:rowId xmlns:a16="http://schemas.microsoft.com/office/drawing/2014/main" val="3070368544"/>
                  </a:ext>
                </a:extLst>
              </a:tr>
            </a:tbl>
          </a:graphicData>
        </a:graphic>
      </p:graphicFrame>
      <p:pic>
        <p:nvPicPr>
          <p:cNvPr id="25601" name="Picture 1" descr="https://www.istat.it/it/files/2014/06/icone-BES-2014-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98" y="1164774"/>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https://www.istat.it/it/files/2014/06/icone-BES-2014-0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2636" y="1914023"/>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s://www.istat.it/it/files/2014/06/icone-BES-2014-0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198" y="4546247"/>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descr="sito B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7248" y="5266345"/>
            <a:ext cx="447675" cy="33337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piè di pagina 2"/>
          <p:cNvSpPr>
            <a:spLocks noGrp="1"/>
          </p:cNvSpPr>
          <p:nvPr>
            <p:ph type="ftr" sz="quarter" idx="11"/>
          </p:nvPr>
        </p:nvSpPr>
        <p:spPr/>
        <p:txBody>
          <a:bodyPr/>
          <a:lstStyle/>
          <a:p>
            <a:r>
              <a:rPr lang="it-IT"/>
              <a:t>L. Bani - Elementi di statistica economica - LEZIONE 5</a:t>
            </a:r>
          </a:p>
        </p:txBody>
      </p:sp>
      <p:pic>
        <p:nvPicPr>
          <p:cNvPr id="10" name="Picture 3" descr="https://www.istat.it/wp-content/uploads/2023/04/bes-icon-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9240" y="2677139"/>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13"/>
          <a:stretch>
            <a:fillRect/>
          </a:stretch>
        </p:blipFill>
        <p:spPr>
          <a:xfrm>
            <a:off x="762992" y="3632754"/>
            <a:ext cx="506012" cy="426757"/>
          </a:xfrm>
          <a:prstGeom prst="rect">
            <a:avLst/>
          </a:prstGeom>
        </p:spPr>
      </p:pic>
    </p:spTree>
    <p:extLst>
      <p:ext uri="{BB962C8B-B14F-4D97-AF65-F5344CB8AC3E}">
        <p14:creationId xmlns:p14="http://schemas.microsoft.com/office/powerpoint/2010/main" val="14032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31</a:t>
            </a:fld>
            <a:endParaRPr lang="it-IT"/>
          </a:p>
        </p:txBody>
      </p:sp>
      <p:sp>
        <p:nvSpPr>
          <p:cNvPr id="7" name="Rettangolo 6"/>
          <p:cNvSpPr/>
          <p:nvPr/>
        </p:nvSpPr>
        <p:spPr>
          <a:xfrm>
            <a:off x="921326" y="2050026"/>
            <a:ext cx="6327371" cy="3108543"/>
          </a:xfrm>
          <a:prstGeom prst="rect">
            <a:avLst/>
          </a:prstGeom>
          <a:ln>
            <a:solidFill>
              <a:srgbClr val="C00000"/>
            </a:solidFill>
          </a:ln>
        </p:spPr>
        <p:txBody>
          <a:bodyPr wrap="square">
            <a:spAutoFit/>
          </a:bodyPr>
          <a:lstStyle/>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Speranza di vita alla nascita;</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Speranza di vita in buona salute alla nascita;</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Indice di stato fisico (</a:t>
            </a:r>
            <a:r>
              <a:rPr lang="it-IT" sz="1400" dirty="0" err="1">
                <a:latin typeface="Times New Roman" panose="02020603050405020304" pitchFamily="18" charset="0"/>
                <a:cs typeface="Times New Roman" panose="02020603050405020304" pitchFamily="18" charset="0"/>
              </a:rPr>
              <a:t>Pcs</a:t>
            </a:r>
            <a:r>
              <a:rPr lang="it-IT" sz="1400" dirty="0">
                <a:latin typeface="Times New Roman" panose="02020603050405020304" pitchFamily="18" charset="0"/>
                <a:cs typeface="Times New Roman" panose="02020603050405020304" pitchFamily="18" charset="0"/>
              </a:rPr>
              <a:t>);</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Indice di stato psicologico (</a:t>
            </a:r>
            <a:r>
              <a:rPr lang="it-IT" sz="1400" dirty="0" err="1">
                <a:latin typeface="Times New Roman" panose="02020603050405020304" pitchFamily="18" charset="0"/>
                <a:cs typeface="Times New Roman" panose="02020603050405020304" pitchFamily="18" charset="0"/>
              </a:rPr>
              <a:t>Mcs</a:t>
            </a:r>
            <a:r>
              <a:rPr lang="it-IT" sz="1400" dirty="0">
                <a:latin typeface="Times New Roman" panose="02020603050405020304" pitchFamily="18" charset="0"/>
                <a:cs typeface="Times New Roman" panose="02020603050405020304" pitchFamily="18" charset="0"/>
              </a:rPr>
              <a:t>);</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di mortalità infantile;</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accidenti di trasporto;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tumore;</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Tasso standardizzato di mortalità per demenze e malattie del sistema nervoso;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Speranza di vita senza limitazioni nelle attività a 65 anni;</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Eccesso di peso;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Fumo;</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Alcol;</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Sedentarietà;</a:t>
            </a:r>
          </a:p>
          <a:p>
            <a:pPr marL="342900" indent="-342900" fontAlgn="base">
              <a:buFont typeface="+mj-lt"/>
              <a:buAutoNum type="arabicPeriod"/>
            </a:pPr>
            <a:r>
              <a:rPr lang="it-IT" sz="1400" dirty="0">
                <a:latin typeface="Times New Roman" panose="02020603050405020304" pitchFamily="18" charset="0"/>
                <a:cs typeface="Times New Roman" panose="02020603050405020304" pitchFamily="18" charset="0"/>
              </a:rPr>
              <a:t>Alimentazione.</a:t>
            </a:r>
          </a:p>
        </p:txBody>
      </p:sp>
      <p:sp>
        <p:nvSpPr>
          <p:cNvPr id="9" name="Rettangolo 8"/>
          <p:cNvSpPr/>
          <p:nvPr/>
        </p:nvSpPr>
        <p:spPr>
          <a:xfrm>
            <a:off x="921326" y="665822"/>
            <a:ext cx="9910157" cy="369332"/>
          </a:xfrm>
          <a:prstGeom prst="rect">
            <a:avLst/>
          </a:prstGeom>
        </p:spPr>
        <p:txBody>
          <a:bodyPr wrap="square">
            <a:spAutoFit/>
          </a:bodyPr>
          <a:lstStyle/>
          <a:p>
            <a:pPr fontAlgn="base"/>
            <a:r>
              <a:rPr lang="it-IT" b="1" dirty="0">
                <a:solidFill>
                  <a:srgbClr val="C00000"/>
                </a:solidFill>
                <a:latin typeface="Times New Roman" panose="02020603050405020304" pitchFamily="18" charset="0"/>
                <a:cs typeface="Times New Roman" panose="02020603050405020304" pitchFamily="18" charset="0"/>
              </a:rPr>
              <a:t>Un esempio: la salute degli italiani</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921326" y="1263898"/>
            <a:ext cx="10325794" cy="646331"/>
          </a:xfrm>
          <a:prstGeom prst="rect">
            <a:avLst/>
          </a:prstGeom>
        </p:spPr>
        <p:txBody>
          <a:bodyPr wrap="square">
            <a:spAutoFit/>
          </a:bodyPr>
          <a:lstStyle/>
          <a:p>
            <a:pPr algn="just" fontAlgn="base"/>
            <a:r>
              <a:rPr lang="it-IT" b="1" dirty="0">
                <a:latin typeface="Times New Roman" panose="02020603050405020304" pitchFamily="18" charset="0"/>
                <a:cs typeface="Times New Roman" panose="02020603050405020304" pitchFamily="18" charset="0"/>
              </a:rPr>
              <a:t>La categoria Salute contiene numerosi indicatori individuati dall’Istat</a:t>
            </a:r>
            <a:r>
              <a:rPr lang="it-IT" dirty="0">
                <a:latin typeface="Times New Roman" panose="02020603050405020304" pitchFamily="18" charset="0"/>
                <a:cs typeface="Times New Roman" panose="02020603050405020304" pitchFamily="18" charset="0"/>
              </a:rPr>
              <a:t> e dalle varie realtà coinvolte nello sviluppo di questo strumento. Vediamo quali sono quelli previsti dal BES:</a:t>
            </a:r>
          </a:p>
        </p:txBody>
      </p:sp>
      <p:sp>
        <p:nvSpPr>
          <p:cNvPr id="12" name="Rettangolo 11"/>
          <p:cNvSpPr/>
          <p:nvPr/>
        </p:nvSpPr>
        <p:spPr>
          <a:xfrm>
            <a:off x="788785" y="5343474"/>
            <a:ext cx="10219113" cy="369332"/>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Nella relazione del MEF, trovano spazio solo due di questi 14 indicatori </a:t>
            </a:r>
          </a:p>
        </p:txBody>
      </p:sp>
      <p:sp>
        <p:nvSpPr>
          <p:cNvPr id="13" name="Rettangolo 12"/>
          <p:cNvSpPr/>
          <p:nvPr/>
        </p:nvSpPr>
        <p:spPr>
          <a:xfrm>
            <a:off x="856209" y="5663460"/>
            <a:ext cx="4126451" cy="601511"/>
          </a:xfrm>
          <a:prstGeom prst="rect">
            <a:avLst/>
          </a:prstGeom>
        </p:spPr>
        <p:txBody>
          <a:bodyPr wrap="none">
            <a:spAutoFit/>
          </a:bodyPr>
          <a:lstStyle/>
          <a:p>
            <a:pPr marL="342900" indent="-342900">
              <a:lnSpc>
                <a:spcPct val="107000"/>
              </a:lnSpc>
              <a:spcAft>
                <a:spcPts val="0"/>
              </a:spcAft>
              <a:buFont typeface="+mj-lt"/>
              <a:buAutoNum type="arabicPeriod"/>
            </a:pPr>
            <a:r>
              <a:rPr lang="it-IT" sz="1600" dirty="0">
                <a:solidFill>
                  <a:srgbClr val="C00000"/>
                </a:solidFill>
                <a:latin typeface="Times New Roman" panose="02020603050405020304" pitchFamily="18" charset="0"/>
                <a:cs typeface="Times New Roman" panose="02020603050405020304" pitchFamily="18" charset="0"/>
              </a:rPr>
              <a:t>Speranza di vita in buona salute alla nascita</a:t>
            </a:r>
          </a:p>
          <a:p>
            <a:pPr marL="342900" indent="-342900">
              <a:lnSpc>
                <a:spcPct val="107000"/>
              </a:lnSpc>
              <a:buFont typeface="+mj-lt"/>
              <a:buAutoNum type="arabicPeriod"/>
            </a:pPr>
            <a:r>
              <a:rPr lang="en-GB" sz="1600" dirty="0">
                <a:solidFill>
                  <a:srgbClr val="C00000"/>
                </a:solidFill>
                <a:latin typeface="Times New Roman" panose="02020603050405020304" pitchFamily="18" charset="0"/>
                <a:cs typeface="Times New Roman" panose="02020603050405020304" pitchFamily="18" charset="0"/>
              </a:rPr>
              <a:t>Eccesso di peso</a:t>
            </a:r>
            <a:r>
              <a:rPr lang="it-IT"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ttangolo 13"/>
          <p:cNvSpPr/>
          <p:nvPr/>
        </p:nvSpPr>
        <p:spPr>
          <a:xfrm>
            <a:off x="5130800" y="5698145"/>
            <a:ext cx="7061200" cy="276999"/>
          </a:xfrm>
          <a:prstGeom prst="rect">
            <a:avLst/>
          </a:prstGeom>
        </p:spPr>
        <p:txBody>
          <a:bodyPr wrap="square">
            <a:spAutoFit/>
          </a:bodyPr>
          <a:lstStyle/>
          <a:p>
            <a:pPr algn="just"/>
            <a:r>
              <a:rPr lang="it-IT" sz="1200" dirty="0">
                <a:latin typeface="Times New Roman" panose="02020603050405020304" pitchFamily="18" charset="0"/>
                <a:cs typeface="Times New Roman" panose="02020603050405020304" pitchFamily="18" charset="0"/>
              </a:rPr>
              <a:t>Numero medio di anni che un bambino nato nell’anno di riferimento può aspettarsi di vivere in buona salute</a:t>
            </a:r>
            <a:endParaRPr lang="en-GB" sz="1200" dirty="0"/>
          </a:p>
        </p:txBody>
      </p:sp>
      <p:sp>
        <p:nvSpPr>
          <p:cNvPr id="15" name="Rettangolo 14"/>
          <p:cNvSpPr/>
          <p:nvPr/>
        </p:nvSpPr>
        <p:spPr>
          <a:xfrm>
            <a:off x="5130800" y="5964215"/>
            <a:ext cx="6631709" cy="276999"/>
          </a:xfrm>
          <a:prstGeom prst="rect">
            <a:avLst/>
          </a:prstGeom>
        </p:spPr>
        <p:txBody>
          <a:bodyPr wrap="square">
            <a:spAutoFit/>
          </a:bodyPr>
          <a:lstStyle/>
          <a:p>
            <a:pPr algn="just">
              <a:spcAft>
                <a:spcPts val="0"/>
              </a:spcAft>
            </a:pPr>
            <a:r>
              <a:rPr lang="it-IT" sz="1200" dirty="0">
                <a:latin typeface="Times New Roman" panose="02020603050405020304" pitchFamily="18" charset="0"/>
                <a:cs typeface="Times New Roman" panose="02020603050405020304" pitchFamily="18" charset="0"/>
              </a:rPr>
              <a:t>Persone di 18 anni e più in sovrappeso o obese sul totale delle persone di 18 anni e più</a:t>
            </a:r>
            <a:endParaRPr lang="en-GB" sz="1200" dirty="0">
              <a:latin typeface="Times New Roman" panose="02020603050405020304" pitchFamily="18" charset="0"/>
              <a:cs typeface="Times New Roman" panose="02020603050405020304" pitchFamily="18" charset="0"/>
            </a:endParaRPr>
          </a:p>
        </p:txBody>
      </p:sp>
      <p:pic>
        <p:nvPicPr>
          <p:cNvPr id="2050" name="Picture 2" descr="scarica il Rapporto 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4734" y="2639611"/>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5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18726" t="11418" r="17230" b="8278"/>
          <a:stretch/>
        </p:blipFill>
        <p:spPr>
          <a:xfrm>
            <a:off x="4297680" y="716216"/>
            <a:ext cx="7059168" cy="5532083"/>
          </a:xfrm>
          <a:prstGeom prst="rect">
            <a:avLst/>
          </a:prstGeom>
        </p:spPr>
      </p:pic>
      <p:sp>
        <p:nvSpPr>
          <p:cNvPr id="4" name="Rettangolo 3"/>
          <p:cNvSpPr/>
          <p:nvPr/>
        </p:nvSpPr>
        <p:spPr>
          <a:xfrm>
            <a:off x="653936" y="1689992"/>
            <a:ext cx="3011978" cy="1323439"/>
          </a:xfrm>
          <a:prstGeom prst="rect">
            <a:avLst/>
          </a:prstGeom>
        </p:spPr>
        <p:txBody>
          <a:bodyPr wrap="square">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Gli indicatori del </a:t>
            </a:r>
            <a:r>
              <a:rPr lang="it-IT" sz="1600" dirty="0" err="1">
                <a:solidFill>
                  <a:srgbClr val="222222"/>
                </a:solidFill>
                <a:latin typeface="Times New Roman" panose="02020603050405020304" pitchFamily="18" charset="0"/>
                <a:cs typeface="Times New Roman" panose="02020603050405020304" pitchFamily="18" charset="0"/>
              </a:rPr>
              <a:t>Bes</a:t>
            </a:r>
            <a:r>
              <a:rPr lang="it-IT" sz="1600" dirty="0">
                <a:solidFill>
                  <a:srgbClr val="222222"/>
                </a:solidFill>
                <a:latin typeface="Times New Roman" panose="02020603050405020304" pitchFamily="18" charset="0"/>
                <a:cs typeface="Times New Roman" panose="02020603050405020304" pitchFamily="18" charset="0"/>
              </a:rPr>
              <a:t> e del </a:t>
            </a:r>
            <a:r>
              <a:rPr lang="it-IT" sz="1600" dirty="0" err="1">
                <a:solidFill>
                  <a:srgbClr val="222222"/>
                </a:solidFill>
                <a:latin typeface="Times New Roman" panose="02020603050405020304" pitchFamily="18" charset="0"/>
                <a:cs typeface="Times New Roman" panose="02020603050405020304" pitchFamily="18" charset="0"/>
              </a:rPr>
              <a:t>Bes</a:t>
            </a:r>
            <a:r>
              <a:rPr lang="it-IT" sz="1600" dirty="0">
                <a:solidFill>
                  <a:srgbClr val="222222"/>
                </a:solidFill>
                <a:latin typeface="Times New Roman" panose="02020603050405020304" pitchFamily="18" charset="0"/>
                <a:cs typeface="Times New Roman" panose="02020603050405020304" pitchFamily="18" charset="0"/>
              </a:rPr>
              <a:t> dei territori possono essere consultati anche attraverso i sistemi di interrogazione della base dati su web (</a:t>
            </a:r>
            <a:r>
              <a:rPr lang="it-IT" sz="1600" dirty="0" err="1">
                <a:solidFill>
                  <a:srgbClr val="222222"/>
                </a:solidFill>
                <a:latin typeface="Times New Roman" panose="02020603050405020304" pitchFamily="18" charset="0"/>
                <a:cs typeface="Times New Roman" panose="02020603050405020304" pitchFamily="18" charset="0"/>
              </a:rPr>
              <a:t>dashboard</a:t>
            </a:r>
            <a:r>
              <a:rPr lang="it-IT" sz="1600" dirty="0">
                <a:solidFill>
                  <a:srgbClr val="222222"/>
                </a:solidFill>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t>32</a:t>
            </a:fld>
            <a:endParaRPr lang="it-IT"/>
          </a:p>
        </p:txBody>
      </p:sp>
    </p:spTree>
    <p:extLst>
      <p:ext uri="{BB962C8B-B14F-4D97-AF65-F5344CB8AC3E}">
        <p14:creationId xmlns:p14="http://schemas.microsoft.com/office/powerpoint/2010/main" val="3464637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455" t="12200" r="7632" b="4575"/>
          <a:stretch/>
        </p:blipFill>
        <p:spPr>
          <a:xfrm>
            <a:off x="1060704" y="600556"/>
            <a:ext cx="9820656" cy="5681371"/>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33</a:t>
            </a:fld>
            <a:endParaRPr lang="it-IT"/>
          </a:p>
        </p:txBody>
      </p:sp>
    </p:spTree>
    <p:extLst>
      <p:ext uri="{BB962C8B-B14F-4D97-AF65-F5344CB8AC3E}">
        <p14:creationId xmlns:p14="http://schemas.microsoft.com/office/powerpoint/2010/main" val="1251598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it-IT"/>
              <a:t>L. Bani - Elementi di statistica economica - LEZIONE 5</a:t>
            </a:r>
          </a:p>
        </p:txBody>
      </p:sp>
      <p:sp>
        <p:nvSpPr>
          <p:cNvPr id="4" name="Segnaposto numero diapositiva 3"/>
          <p:cNvSpPr>
            <a:spLocks noGrp="1"/>
          </p:cNvSpPr>
          <p:nvPr>
            <p:ph type="sldNum" sz="quarter" idx="12"/>
          </p:nvPr>
        </p:nvSpPr>
        <p:spPr/>
        <p:txBody>
          <a:bodyPr/>
          <a:lstStyle/>
          <a:p>
            <a:fld id="{2933ED56-FB12-4384-AF6C-E94CA198BBEC}" type="slidenum">
              <a:rPr lang="it-IT" smtClean="0"/>
              <a:t>34</a:t>
            </a:fld>
            <a:endParaRPr lang="it-IT"/>
          </a:p>
        </p:txBody>
      </p:sp>
      <p:sp>
        <p:nvSpPr>
          <p:cNvPr id="5" name="Rettangolo 4"/>
          <p:cNvSpPr/>
          <p:nvPr/>
        </p:nvSpPr>
        <p:spPr>
          <a:xfrm>
            <a:off x="869133" y="1422778"/>
            <a:ext cx="10511073" cy="1200329"/>
          </a:xfrm>
          <a:prstGeom prst="rect">
            <a:avLst/>
          </a:prstGeom>
        </p:spPr>
        <p:txBody>
          <a:bodyPr wrap="square">
            <a:spAutoFit/>
          </a:bodyPr>
          <a:lstStyle/>
          <a:p>
            <a:pPr algn="just"/>
            <a:r>
              <a:rPr lang="it-IT" dirty="0">
                <a:solidFill>
                  <a:srgbClr val="383838"/>
                </a:solidFill>
                <a:latin typeface="Times New Roman" panose="02020603050405020304" pitchFamily="18" charset="0"/>
                <a:cs typeface="Times New Roman" panose="02020603050405020304" pitchFamily="18" charset="0"/>
              </a:rPr>
              <a:t>L’Istat diffonde l’aggiornamento annuale degli indicatori </a:t>
            </a:r>
            <a:r>
              <a:rPr lang="it-IT" dirty="0" err="1">
                <a:solidFill>
                  <a:srgbClr val="383838"/>
                </a:solidFill>
                <a:latin typeface="Times New Roman" panose="02020603050405020304" pitchFamily="18" charset="0"/>
                <a:cs typeface="Times New Roman" panose="02020603050405020304" pitchFamily="18" charset="0"/>
              </a:rPr>
              <a:t>Bes</a:t>
            </a:r>
            <a:r>
              <a:rPr lang="it-IT" dirty="0">
                <a:solidFill>
                  <a:srgbClr val="383838"/>
                </a:solidFill>
                <a:latin typeface="Times New Roman" panose="02020603050405020304" pitchFamily="18" charset="0"/>
                <a:cs typeface="Times New Roman" panose="02020603050405020304" pitchFamily="18" charset="0"/>
              </a:rPr>
              <a:t> dei territori, riferiti alle 107 province e città metropolitane italiane, e del </a:t>
            </a:r>
            <a:r>
              <a:rPr lang="it-IT" b="1" dirty="0">
                <a:solidFill>
                  <a:srgbClr val="383838"/>
                </a:solidFill>
                <a:latin typeface="Times New Roman" panose="02020603050405020304" pitchFamily="18" charset="0"/>
                <a:cs typeface="Times New Roman" panose="02020603050405020304" pitchFamily="18" charset="0"/>
                <a:hlinkClick r:id="rId2"/>
              </a:rPr>
              <a:t>sistema di grafici interattivi interrogabili su web (</a:t>
            </a:r>
            <a:r>
              <a:rPr lang="it-IT" b="1" dirty="0" err="1">
                <a:solidFill>
                  <a:srgbClr val="383838"/>
                </a:solidFill>
                <a:latin typeface="Times New Roman" panose="02020603050405020304" pitchFamily="18" charset="0"/>
                <a:cs typeface="Times New Roman" panose="02020603050405020304" pitchFamily="18" charset="0"/>
                <a:hlinkClick r:id="rId2"/>
              </a:rPr>
              <a:t>dashboard</a:t>
            </a:r>
            <a:r>
              <a:rPr lang="it-IT" b="1" dirty="0">
                <a:solidFill>
                  <a:srgbClr val="383838"/>
                </a:solidFill>
                <a:latin typeface="Times New Roman" panose="02020603050405020304" pitchFamily="18" charset="0"/>
                <a:cs typeface="Times New Roman" panose="02020603050405020304" pitchFamily="18" charset="0"/>
                <a:hlinkClick r:id="rId2"/>
              </a:rPr>
              <a:t>)</a:t>
            </a:r>
            <a:r>
              <a:rPr lang="it-IT" dirty="0">
                <a:solidFill>
                  <a:srgbClr val="383838"/>
                </a:solidFill>
                <a:latin typeface="Times New Roman" panose="02020603050405020304" pitchFamily="18" charset="0"/>
                <a:cs typeface="Times New Roman" panose="02020603050405020304" pitchFamily="18" charset="0"/>
              </a:rPr>
              <a:t>. </a:t>
            </a:r>
          </a:p>
          <a:p>
            <a:pPr algn="just"/>
            <a:r>
              <a:rPr lang="it-IT" dirty="0">
                <a:solidFill>
                  <a:srgbClr val="383838"/>
                </a:solidFill>
                <a:latin typeface="Times New Roman" panose="02020603050405020304" pitchFamily="18" charset="0"/>
                <a:cs typeface="Times New Roman" panose="02020603050405020304" pitchFamily="18" charset="0"/>
              </a:rPr>
              <a:t>L’edizione 2024 contiene 70 indicatori di benessere a livello provinciale (Nuts3), in serie storica e completi di tutti i valori di confronto per i livelli territoriali superiori. </a:t>
            </a:r>
            <a:endParaRPr lang="it-IT" b="0" i="0" dirty="0">
              <a:solidFill>
                <a:srgbClr val="383838"/>
              </a:solidFill>
              <a:effectLst/>
              <a:latin typeface="Times New Roman" panose="02020603050405020304" pitchFamily="18" charset="0"/>
              <a:cs typeface="Times New Roman" panose="02020603050405020304" pitchFamily="18" charset="0"/>
            </a:endParaRPr>
          </a:p>
        </p:txBody>
      </p:sp>
      <p:sp>
        <p:nvSpPr>
          <p:cNvPr id="6" name="Rettangolo 5"/>
          <p:cNvSpPr/>
          <p:nvPr/>
        </p:nvSpPr>
        <p:spPr>
          <a:xfrm>
            <a:off x="869133" y="736524"/>
            <a:ext cx="3134191" cy="369332"/>
          </a:xfrm>
          <a:prstGeom prst="rect">
            <a:avLst/>
          </a:prstGeom>
        </p:spPr>
        <p:txBody>
          <a:bodyPr wrap="none">
            <a:spAutoFit/>
          </a:bodyPr>
          <a:lstStyle/>
          <a:p>
            <a:r>
              <a:rPr lang="it-IT" b="1" dirty="0" err="1">
                <a:solidFill>
                  <a:srgbClr val="C00000"/>
                </a:solidFill>
                <a:latin typeface="Times New Roman" panose="02020603050405020304" pitchFamily="18" charset="0"/>
                <a:cs typeface="Times New Roman" panose="02020603050405020304" pitchFamily="18" charset="0"/>
              </a:rPr>
              <a:t>Bes</a:t>
            </a:r>
            <a:r>
              <a:rPr lang="it-IT" b="1" dirty="0">
                <a:solidFill>
                  <a:srgbClr val="C00000"/>
                </a:solidFill>
                <a:latin typeface="Times New Roman" panose="02020603050405020304" pitchFamily="18" charset="0"/>
                <a:cs typeface="Times New Roman" panose="02020603050405020304" pitchFamily="18" charset="0"/>
              </a:rPr>
              <a:t> dei territori edizione 2024</a:t>
            </a:r>
          </a:p>
        </p:txBody>
      </p:sp>
    </p:spTree>
    <p:extLst>
      <p:ext uri="{BB962C8B-B14F-4D97-AF65-F5344CB8AC3E}">
        <p14:creationId xmlns:p14="http://schemas.microsoft.com/office/powerpoint/2010/main" val="66245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pic>
        <p:nvPicPr>
          <p:cNvPr id="4" name="Immagine 3"/>
          <p:cNvPicPr>
            <a:picLocks noChangeAspect="1"/>
          </p:cNvPicPr>
          <p:nvPr/>
        </p:nvPicPr>
        <p:blipFill rotWithShape="1">
          <a:blip r:embed="rId2"/>
          <a:srcRect l="17428" t="18322" r="26874" b="5733"/>
          <a:stretch/>
        </p:blipFill>
        <p:spPr>
          <a:xfrm>
            <a:off x="1113576" y="485755"/>
            <a:ext cx="6686074" cy="5697762"/>
          </a:xfrm>
          <a:prstGeom prst="rect">
            <a:avLst/>
          </a:prstGeom>
        </p:spPr>
      </p:pic>
    </p:spTree>
    <p:extLst>
      <p:ext uri="{BB962C8B-B14F-4D97-AF65-F5344CB8AC3E}">
        <p14:creationId xmlns:p14="http://schemas.microsoft.com/office/powerpoint/2010/main" val="216663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618713" y="859761"/>
            <a:ext cx="10971032" cy="338554"/>
          </a:xfrm>
          <a:prstGeom prst="rect">
            <a:avLst/>
          </a:prstGeom>
        </p:spPr>
        <p:txBody>
          <a:bodyPr wrap="square">
            <a:spAutoFit/>
          </a:bodyPr>
          <a:lstStyle/>
          <a:p>
            <a:pPr algn="just"/>
            <a:r>
              <a:rPr lang="it-IT" sz="16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Dal 2018 gli indicatori BES sono stati inclusi tra gli strumenti di programmazione e valutazione della politica economica nazionale.</a:t>
            </a:r>
            <a:endParaRPr lang="it-I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ttangolo 5"/>
          <p:cNvSpPr/>
          <p:nvPr/>
        </p:nvSpPr>
        <p:spPr>
          <a:xfrm>
            <a:off x="618713" y="1364042"/>
            <a:ext cx="10971032" cy="1077218"/>
          </a:xfrm>
          <a:prstGeom prst="rect">
            <a:avLst/>
          </a:prstGeom>
        </p:spPr>
        <p:txBody>
          <a:bodyPr wrap="square">
            <a:spAutoFit/>
          </a:bodyPr>
          <a:lstStyle/>
          <a:p>
            <a:pPr algn="just"/>
            <a:r>
              <a:rPr lang="it-IT" sz="16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In </a:t>
            </a:r>
            <a:r>
              <a:rPr lang="it-IT" sz="1600" dirty="0">
                <a:effectLst/>
                <a:latin typeface="Times New Roman" panose="02020603050405020304" pitchFamily="18" charset="0"/>
                <a:ea typeface="Times New Roman" panose="02020603050405020304" pitchFamily="18" charset="0"/>
                <a:cs typeface="Times New Roman" panose="02020603050405020304" pitchFamily="18" charset="0"/>
              </a:rPr>
              <a:t>un apposito </a:t>
            </a:r>
            <a:r>
              <a:rPr lang="it-IT" sz="1600" u="sng" dirty="0">
                <a:solidFill>
                  <a:srgbClr val="0066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Allegato al DEF</a:t>
            </a:r>
            <a:r>
              <a:rPr lang="it-IT"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600" b="1" dirty="0">
                <a:latin typeface="Times New Roman" panose="02020603050405020304" pitchFamily="18" charset="0"/>
                <a:cs typeface="Times New Roman" panose="02020603050405020304" pitchFamily="18" charset="0"/>
              </a:rPr>
              <a:t> il documento di economia e finanza</a:t>
            </a:r>
            <a:r>
              <a:rPr lang="it-IT" sz="1600" dirty="0">
                <a:latin typeface="Times New Roman" panose="02020603050405020304" pitchFamily="18" charset="0"/>
                <a:cs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cs typeface="Times New Roman" panose="02020603050405020304" pitchFamily="18" charset="0"/>
              </a:rPr>
              <a:t>sono riportati l'andamento nell'ultimo triennio degli indicatori, nonché le previsioni sull'evoluzione degli stessi nel periodo di riferimento, anche sulla base delle misure previste per il raggiungimento degli obiettivi di politica economica del quadro programmatico e dei contenuti dello schema del Programma nazionale di riforma. </a:t>
            </a:r>
          </a:p>
        </p:txBody>
      </p:sp>
      <p:sp>
        <p:nvSpPr>
          <p:cNvPr id="7" name="Rettangolo 6"/>
          <p:cNvSpPr/>
          <p:nvPr/>
        </p:nvSpPr>
        <p:spPr>
          <a:xfrm>
            <a:off x="618714" y="2696620"/>
            <a:ext cx="6732699" cy="2554545"/>
          </a:xfrm>
          <a:prstGeom prst="rect">
            <a:avLst/>
          </a:prstGeom>
        </p:spPr>
        <p:txBody>
          <a:bodyPr wrap="square">
            <a:spAutoFit/>
          </a:bodyPr>
          <a:lstStyle/>
          <a:p>
            <a:pPr algn="just"/>
            <a:r>
              <a:rPr lang="it-IT" sz="16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Il Ministero dell'economia e delle finanze presenta inoltre una </a:t>
            </a:r>
            <a:r>
              <a:rPr lang="it-IT" sz="1600" u="sng"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hlinkClick r:id="rId3"/>
              </a:rPr>
              <a:t>Relazione</a:t>
            </a:r>
            <a:r>
              <a:rPr lang="it-IT" sz="1600" dirty="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 annuale al Parlamento con la stima degli effetti dell'ultima manovra economica sull'andamento degli indicatori.</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A partire dal 2018 perciò viene presentata una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relazione sugli indicatori di benessere equo e sostenibile</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elaborata dal Ministero di Economia e Finanza</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L’obiettivo è quello di analizzare la situazione presente, confrontarla con quella dell’anno precedente e sviluppare delle politiche mirate al miglioramento degli</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indicatori selezionati</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Per ogni indicatore</a:t>
            </a:r>
            <a:r>
              <a:rPr lang="it-IT" sz="1600" b="1"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il Governo segnala delle iniziative da attuare per andare a migliorare la situazione attuale.</a:t>
            </a:r>
            <a:endParaRPr lang="en-GB" sz="16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it-IT"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Immagine 8">
            <a:extLst>
              <a:ext uri="{FF2B5EF4-FFF2-40B4-BE49-F238E27FC236}">
                <a16:creationId xmlns:a16="http://schemas.microsoft.com/office/drawing/2014/main" id="{79B35764-9690-AB30-9C58-3BAC8CF22FB0}"/>
              </a:ext>
            </a:extLst>
          </p:cNvPr>
          <p:cNvPicPr>
            <a:picLocks noChangeAspect="1"/>
          </p:cNvPicPr>
          <p:nvPr/>
        </p:nvPicPr>
        <p:blipFill>
          <a:blip r:embed="rId4"/>
          <a:srcRect l="823"/>
          <a:stretch/>
        </p:blipFill>
        <p:spPr>
          <a:xfrm>
            <a:off x="8177424" y="2369129"/>
            <a:ext cx="2677680" cy="3792504"/>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36</a:t>
            </a:fld>
            <a:endParaRPr lang="it-IT"/>
          </a:p>
        </p:txBody>
      </p:sp>
    </p:spTree>
    <p:extLst>
      <p:ext uri="{BB962C8B-B14F-4D97-AF65-F5344CB8AC3E}">
        <p14:creationId xmlns:p14="http://schemas.microsoft.com/office/powerpoint/2010/main" val="13272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15999" y="403116"/>
            <a:ext cx="9637505" cy="307392"/>
          </a:xfrm>
          <a:prstGeom prst="rect">
            <a:avLst/>
          </a:prstGeom>
        </p:spPr>
        <p:txBody>
          <a:bodyPr wrap="square">
            <a:spAutoFit/>
          </a:bodyPr>
          <a:lstStyle/>
          <a:p>
            <a:pPr fontAlgn="base">
              <a:lnSpc>
                <a:spcPct val="107000"/>
              </a:lnSpc>
              <a:spcAft>
                <a:spcPts val="0"/>
              </a:spcAft>
            </a:pP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Indicatori di benessere equo e sostenibile analizzati nel DEF</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44C5789D-E06E-3B66-473E-FF292D9EA42E}"/>
              </a:ext>
            </a:extLst>
          </p:cNvPr>
          <p:cNvPicPr>
            <a:picLocks noChangeAspect="1"/>
          </p:cNvPicPr>
          <p:nvPr/>
        </p:nvPicPr>
        <p:blipFill>
          <a:blip r:embed="rId2"/>
          <a:srcRect l="9160" t="7778" r="10954" b="3908"/>
          <a:stretch/>
        </p:blipFill>
        <p:spPr>
          <a:xfrm>
            <a:off x="764497" y="623390"/>
            <a:ext cx="8371819" cy="5687469"/>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Tree>
    <p:extLst>
      <p:ext uri="{BB962C8B-B14F-4D97-AF65-F5344CB8AC3E}">
        <p14:creationId xmlns:p14="http://schemas.microsoft.com/office/powerpoint/2010/main" val="2044491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AE4C9D0-1236-B24A-9192-C61B088BAE71}"/>
              </a:ext>
            </a:extLst>
          </p:cNvPr>
          <p:cNvSpPr>
            <a:spLocks noGrp="1"/>
          </p:cNvSpPr>
          <p:nvPr>
            <p:ph type="ftr" sz="quarter" idx="11"/>
          </p:nvPr>
        </p:nvSpPr>
        <p:spPr/>
        <p:txBody>
          <a:bodyPr/>
          <a:lstStyle/>
          <a:p>
            <a:r>
              <a:rPr lang="it-IT"/>
              <a:t>L. Bani - Elementi di statistica economica - LEZIONE 5</a:t>
            </a:r>
          </a:p>
        </p:txBody>
      </p:sp>
      <p:sp>
        <p:nvSpPr>
          <p:cNvPr id="3" name="Segnaposto numero diapositiva 2">
            <a:extLst>
              <a:ext uri="{FF2B5EF4-FFF2-40B4-BE49-F238E27FC236}">
                <a16:creationId xmlns:a16="http://schemas.microsoft.com/office/drawing/2014/main" id="{6CFDD47B-56F1-B3D4-52E2-C206BC5C33AA}"/>
              </a:ext>
            </a:extLst>
          </p:cNvPr>
          <p:cNvSpPr>
            <a:spLocks noGrp="1"/>
          </p:cNvSpPr>
          <p:nvPr>
            <p:ph type="sldNum" sz="quarter" idx="12"/>
          </p:nvPr>
        </p:nvSpPr>
        <p:spPr/>
        <p:txBody>
          <a:bodyPr/>
          <a:lstStyle/>
          <a:p>
            <a:fld id="{2933ED56-FB12-4384-AF6C-E94CA198BBEC}" type="slidenum">
              <a:rPr lang="it-IT" smtClean="0"/>
              <a:t>38</a:t>
            </a:fld>
            <a:endParaRPr lang="it-IT"/>
          </a:p>
        </p:txBody>
      </p:sp>
      <p:pic>
        <p:nvPicPr>
          <p:cNvPr id="5" name="Immagine 4">
            <a:extLst>
              <a:ext uri="{FF2B5EF4-FFF2-40B4-BE49-F238E27FC236}">
                <a16:creationId xmlns:a16="http://schemas.microsoft.com/office/drawing/2014/main" id="{42BFCFE8-6BDB-7BAE-C51E-07A2153AD852}"/>
              </a:ext>
            </a:extLst>
          </p:cNvPr>
          <p:cNvPicPr>
            <a:picLocks noChangeAspect="1"/>
          </p:cNvPicPr>
          <p:nvPr/>
        </p:nvPicPr>
        <p:blipFill>
          <a:blip r:embed="rId2"/>
          <a:stretch>
            <a:fillRect/>
          </a:stretch>
        </p:blipFill>
        <p:spPr>
          <a:xfrm>
            <a:off x="1016000" y="599680"/>
            <a:ext cx="5344271" cy="5658640"/>
          </a:xfrm>
          <a:prstGeom prst="rect">
            <a:avLst/>
          </a:prstGeom>
        </p:spPr>
      </p:pic>
      <p:sp>
        <p:nvSpPr>
          <p:cNvPr id="6" name="Rettangolo 5"/>
          <p:cNvSpPr/>
          <p:nvPr/>
        </p:nvSpPr>
        <p:spPr>
          <a:xfrm>
            <a:off x="1015999" y="403116"/>
            <a:ext cx="9637505" cy="307392"/>
          </a:xfrm>
          <a:prstGeom prst="rect">
            <a:avLst/>
          </a:prstGeom>
        </p:spPr>
        <p:txBody>
          <a:bodyPr wrap="square">
            <a:spAutoFit/>
          </a:bodyPr>
          <a:lstStyle/>
          <a:p>
            <a:pPr fontAlgn="base">
              <a:lnSpc>
                <a:spcPct val="107000"/>
              </a:lnSpc>
              <a:spcAft>
                <a:spcPts val="0"/>
              </a:spcAft>
            </a:pPr>
            <a:r>
              <a:rPr lang="it-IT" sz="1400" b="1" dirty="0">
                <a:latin typeface="Times New Roman" panose="02020603050405020304" pitchFamily="18" charset="0"/>
                <a:ea typeface="Times New Roman" panose="02020603050405020304" pitchFamily="18" charset="0"/>
                <a:cs typeface="Times New Roman" panose="02020603050405020304" pitchFamily="18" charset="0"/>
              </a:rPr>
              <a:t>Indicatori di benessere equo e sostenibile analizzati nel DEF</a:t>
            </a: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733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a:spLocks noChangeArrowheads="1"/>
          </p:cNvSpPr>
          <p:nvPr/>
        </p:nvSpPr>
        <p:spPr bwMode="auto">
          <a:xfrm>
            <a:off x="2503026" y="1635905"/>
            <a:ext cx="6183774" cy="594519"/>
          </a:xfrm>
          <a:prstGeom prst="rect">
            <a:avLst/>
          </a:prstGeom>
          <a:noFill/>
          <a:ln w="9525">
            <a:noFill/>
            <a:miter lim="800000"/>
            <a:headEnd/>
            <a:tailEnd/>
          </a:ln>
        </p:spPr>
        <p:txBody>
          <a:bodyPr/>
          <a:lstStyle/>
          <a:p>
            <a:pPr>
              <a:lnSpc>
                <a:spcPct val="150000"/>
              </a:lnSpc>
              <a:spcBef>
                <a:spcPct val="20000"/>
              </a:spcBef>
              <a:defRPr/>
            </a:pPr>
            <a:r>
              <a:rPr lang="it-IT" sz="28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Rapporti statistici – Le Applicazioni </a:t>
            </a:r>
          </a:p>
        </p:txBody>
      </p:sp>
      <p:pic>
        <p:nvPicPr>
          <p:cNvPr id="16388"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682" y="929482"/>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03026" y="2738332"/>
            <a:ext cx="6409113" cy="1169551"/>
          </a:xfrm>
          <a:prstGeom prst="rect">
            <a:avLst/>
          </a:prstGeom>
        </p:spPr>
        <p:txBody>
          <a:bodyPr wrap="square">
            <a:spAutoFit/>
          </a:bodyPr>
          <a:lstStyle/>
          <a:p>
            <a:pPr marL="0" lvl="1">
              <a:lnSpc>
                <a:spcPct val="150000"/>
              </a:lnSpc>
              <a:spcBef>
                <a:spcPct val="20000"/>
              </a:spcBef>
              <a:defRPr/>
            </a:pPr>
            <a:r>
              <a:rPr lang="it-IT"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BES </a:t>
            </a:r>
            <a:r>
              <a:rPr lang="it-IT"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Indicatori per misurare il progresso della società</a:t>
            </a:r>
          </a:p>
          <a:p>
            <a:pPr lvl="1" indent="-457200">
              <a:buFont typeface="Wingdings" panose="05000000000000000000" pitchFamily="2" charset="2"/>
              <a:buChar char="Ø"/>
              <a:defRPr/>
            </a:pPr>
            <a:r>
              <a:rPr lang="it-IT" sz="2800" dirty="0" err="1">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SDGs</a:t>
            </a:r>
            <a:r>
              <a:rPr lang="it-IT" sz="2000" i="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Indicatori per misurare lo sviluppo sostenibile </a:t>
            </a:r>
            <a:endParaRPr lang="it-IT" i="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39</a:t>
            </a:fld>
            <a:endParaRPr lang="it-IT"/>
          </a:p>
        </p:txBody>
      </p:sp>
    </p:spTree>
    <p:extLst>
      <p:ext uri="{BB962C8B-B14F-4D97-AF65-F5344CB8AC3E}">
        <p14:creationId xmlns:p14="http://schemas.microsoft.com/office/powerpoint/2010/main" val="369120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7"/>
          <p:cNvSpPr>
            <a:spLocks noGrp="1"/>
          </p:cNvSpPr>
          <p:nvPr>
            <p:ph type="ftr" sz="quarter" idx="11"/>
          </p:nvPr>
        </p:nvSpPr>
        <p:spPr>
          <a:xfrm>
            <a:off x="1016000" y="6356349"/>
            <a:ext cx="4114800" cy="365125"/>
          </a:xfrm>
        </p:spPr>
        <p:txBody>
          <a:bodyPr/>
          <a:lstStyle/>
          <a:p>
            <a:r>
              <a:rPr lang="it-IT"/>
              <a:t>L. Bani - Elementi di statistica economica - LEZIONE 5</a:t>
            </a:r>
          </a:p>
        </p:txBody>
      </p:sp>
      <p:sp>
        <p:nvSpPr>
          <p:cNvPr id="5" name="Segnaposto numero diapositiva 4"/>
          <p:cNvSpPr>
            <a:spLocks noGrp="1"/>
          </p:cNvSpPr>
          <p:nvPr>
            <p:ph type="sldNum" sz="quarter" idx="12"/>
          </p:nvPr>
        </p:nvSpPr>
        <p:spPr>
          <a:xfrm>
            <a:off x="9116008" y="6377213"/>
            <a:ext cx="2743200" cy="365125"/>
          </a:xfrm>
        </p:spPr>
        <p:txBody>
          <a:bodyPr/>
          <a:lstStyle/>
          <a:p>
            <a:fld id="{2933ED56-FB12-4384-AF6C-E94CA198BBEC}" type="slidenum">
              <a:rPr lang="it-IT" smtClean="0"/>
              <a:pPr/>
              <a:t>4</a:t>
            </a:fld>
            <a:endParaRPr lang="it-IT" dirty="0"/>
          </a:p>
        </p:txBody>
      </p:sp>
      <p:sp>
        <p:nvSpPr>
          <p:cNvPr id="6" name="CasellaDiTesto 9"/>
          <p:cNvSpPr txBox="1">
            <a:spLocks noChangeArrowheads="1"/>
          </p:cNvSpPr>
          <p:nvPr/>
        </p:nvSpPr>
        <p:spPr bwMode="auto">
          <a:xfrm>
            <a:off x="777875" y="1779281"/>
            <a:ext cx="7985125"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rgbClr val="595959"/>
                </a:solidFill>
                <a:latin typeface="Verdana" charset="0"/>
                <a:ea typeface="ＭＳ Ｐゴシック" charset="-128"/>
              </a:defRPr>
            </a:lvl1pPr>
            <a:lvl2pPr marL="382588" indent="-192088"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lvl="1" algn="just" eaLnBrk="1" hangingPunct="1">
              <a:spcBef>
                <a:spcPct val="50000"/>
              </a:spcBef>
              <a:spcAft>
                <a:spcPts val="600"/>
              </a:spcAft>
              <a:buClr>
                <a:srgbClr val="C00000"/>
              </a:buClr>
              <a:buFont typeface="Wingdings" panose="05000000000000000000" pitchFamily="2" charset="2"/>
              <a:buChar char="ü"/>
              <a:defRPr/>
            </a:pPr>
            <a:r>
              <a:rPr lang="it-IT" altLang="it-IT" sz="2000" b="1" i="1" dirty="0">
                <a:solidFill>
                  <a:schemeClr val="tx1"/>
                </a:solidFill>
                <a:latin typeface="Times New Roman" panose="02020603050405020304" pitchFamily="18" charset="0"/>
                <a:cs typeface="Times New Roman" panose="02020603050405020304" pitchFamily="18" charset="0"/>
              </a:rPr>
              <a:t> Rapporti di composizione (o parte al tutto)</a:t>
            </a:r>
          </a:p>
          <a:p>
            <a:pPr lvl="1" algn="just" eaLnBrk="1" hangingPunct="1">
              <a:spcBef>
                <a:spcPct val="50000"/>
              </a:spcBef>
              <a:spcAft>
                <a:spcPts val="600"/>
              </a:spcAft>
              <a:buFont typeface="Wingdings" panose="05000000000000000000" pitchFamily="2" charset="2"/>
              <a:buChar char="§"/>
              <a:defRPr/>
            </a:pPr>
            <a:r>
              <a:rPr lang="it-IT" altLang="it-IT" sz="2000" b="1" i="1" dirty="0">
                <a:solidFill>
                  <a:schemeClr val="tx1"/>
                </a:solidFill>
                <a:latin typeface="Times New Roman" panose="02020603050405020304" pitchFamily="18" charset="0"/>
                <a:cs typeface="Times New Roman" panose="02020603050405020304" pitchFamily="18" charset="0"/>
              </a:rPr>
              <a:t> Rapporti di derivazione</a:t>
            </a:r>
          </a:p>
          <a:p>
            <a:pPr lvl="1" algn="just" eaLnBrk="1" fontAlgn="auto" hangingPunct="1">
              <a:spcBef>
                <a:spcPct val="50000"/>
              </a:spcBef>
              <a:spcAft>
                <a:spcPts val="600"/>
              </a:spcAft>
              <a:buFont typeface="Wingdings" panose="05000000000000000000" pitchFamily="2" charset="2"/>
              <a:buChar char="§"/>
              <a:defRPr/>
            </a:pPr>
            <a:r>
              <a:rPr lang="it-IT" altLang="it-IT" sz="2000" b="1" i="1" dirty="0">
                <a:solidFill>
                  <a:schemeClr val="tx1"/>
                </a:solidFill>
                <a:latin typeface="Times New Roman" panose="02020603050405020304" pitchFamily="18" charset="0"/>
                <a:cs typeface="Times New Roman" panose="02020603050405020304" pitchFamily="18" charset="0"/>
              </a:rPr>
              <a:t> Rapporti di densità</a:t>
            </a:r>
          </a:p>
          <a:p>
            <a:pPr lvl="1" algn="just" eaLnBrk="1" fontAlgn="auto" hangingPunct="1">
              <a:spcBef>
                <a:spcPct val="50000"/>
              </a:spcBef>
              <a:spcAft>
                <a:spcPts val="600"/>
              </a:spcAft>
              <a:buFont typeface="Wingdings" panose="05000000000000000000" pitchFamily="2" charset="2"/>
              <a:buChar char="§"/>
              <a:defRPr/>
            </a:pPr>
            <a:r>
              <a:rPr lang="it-IT" altLang="it-IT" sz="2000" b="1" i="1" dirty="0">
                <a:solidFill>
                  <a:schemeClr val="tx1"/>
                </a:solidFill>
                <a:latin typeface="Times New Roman" panose="02020603050405020304" pitchFamily="18" charset="0"/>
                <a:cs typeface="Times New Roman" panose="02020603050405020304" pitchFamily="18" charset="0"/>
              </a:rPr>
              <a:t> Rapporti di coesistenza</a:t>
            </a:r>
          </a:p>
        </p:txBody>
      </p:sp>
      <p:sp>
        <p:nvSpPr>
          <p:cNvPr id="7" name="Titolo 1"/>
          <p:cNvSpPr>
            <a:spLocks/>
          </p:cNvSpPr>
          <p:nvPr/>
        </p:nvSpPr>
        <p:spPr bwMode="auto">
          <a:xfrm>
            <a:off x="574675" y="711200"/>
            <a:ext cx="6343361" cy="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36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Principali rapporti statistici</a:t>
            </a:r>
          </a:p>
        </p:txBody>
      </p:sp>
      <p:sp>
        <p:nvSpPr>
          <p:cNvPr id="2" name="Rettangolo 1"/>
          <p:cNvSpPr/>
          <p:nvPr/>
        </p:nvSpPr>
        <p:spPr>
          <a:xfrm>
            <a:off x="1016000" y="4602217"/>
            <a:ext cx="2754722" cy="646331"/>
          </a:xfrm>
          <a:prstGeom prst="rect">
            <a:avLst/>
          </a:prstGeom>
        </p:spPr>
        <p:txBody>
          <a:bodyPr wrap="square">
            <a:spAutoFit/>
          </a:bodyPr>
          <a:lstStyle/>
          <a:p>
            <a:r>
              <a:rPr lang="it-IT" b="1" dirty="0">
                <a:solidFill>
                  <a:srgbClr val="C00000"/>
                </a:solidFill>
                <a:latin typeface="Times New Roman" panose="02020603050405020304" pitchFamily="18" charset="0"/>
                <a:cs typeface="Times New Roman" panose="02020603050405020304" pitchFamily="18" charset="0"/>
              </a:rPr>
              <a:t>Ricordiamo che i r</a:t>
            </a:r>
            <a:r>
              <a:rPr lang="it-IT" altLang="it-IT" b="1" dirty="0">
                <a:solidFill>
                  <a:srgbClr val="C00000"/>
                </a:solidFill>
                <a:latin typeface="Times New Roman" panose="02020603050405020304" pitchFamily="18" charset="0"/>
                <a:cs typeface="Times New Roman" panose="02020603050405020304" pitchFamily="18" charset="0"/>
              </a:rPr>
              <a:t>apporti di composizione </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4082472" y="4163016"/>
            <a:ext cx="7259782" cy="1754326"/>
          </a:xfrm>
          <a:prstGeom prst="rect">
            <a:avLst/>
          </a:prstGeom>
        </p:spPr>
        <p:txBody>
          <a:bodyPr wrap="square">
            <a:spAutoFit/>
          </a:bodyPr>
          <a:lstStyle/>
          <a:p>
            <a:pPr algn="just"/>
            <a:r>
              <a:rPr lang="it-IT" sz="1800" dirty="0">
                <a:latin typeface="Times New Roman" panose="02020603050405020304" pitchFamily="18" charset="0"/>
                <a:cs typeface="Times New Roman" panose="02020603050405020304" pitchFamily="18" charset="0"/>
              </a:rPr>
              <a:t>- si ottengono dividendo l’intensità o la frequenza di un fenomeno per l’intensità o la frequenza totale</a:t>
            </a:r>
          </a:p>
          <a:p>
            <a:pPr algn="just"/>
            <a:r>
              <a:rPr lang="it-IT" altLang="it-IT" sz="1800" dirty="0">
                <a:solidFill>
                  <a:schemeClr val="tx1"/>
                </a:solidFill>
                <a:latin typeface="Times New Roman" panose="02020603050405020304" pitchFamily="18" charset="0"/>
                <a:cs typeface="Times New Roman" panose="02020603050405020304" pitchFamily="18" charset="0"/>
              </a:rPr>
              <a:t>- mettono in relazione l’intensità o frequenza </a:t>
            </a:r>
            <a:r>
              <a:rPr lang="it-IT" sz="1800" dirty="0">
                <a:solidFill>
                  <a:schemeClr val="tx1"/>
                </a:solidFill>
                <a:latin typeface="Times New Roman" panose="02020603050405020304" pitchFamily="18" charset="0"/>
                <a:cs typeface="Times New Roman" panose="02020603050405020304" pitchFamily="18" charset="0"/>
              </a:rPr>
              <a:t>di due fenomeni, uno dei quali (posto a numeratore) può considerarsi una parte o frazione dell’altro</a:t>
            </a:r>
            <a:endParaRPr lang="it-IT" dirty="0">
              <a:solidFill>
                <a:schemeClr val="tx1"/>
              </a:solidFill>
              <a:latin typeface="Times New Roman" panose="02020603050405020304" pitchFamily="18" charset="0"/>
              <a:cs typeface="Times New Roman" panose="02020603050405020304" pitchFamily="18" charset="0"/>
            </a:endParaRPr>
          </a:p>
          <a:p>
            <a:pPr algn="just"/>
            <a:r>
              <a:rPr lang="it-IT" altLang="it-IT" dirty="0">
                <a:latin typeface="Times New Roman" panose="02020603050405020304" pitchFamily="18" charset="0"/>
                <a:cs typeface="Times New Roman" panose="02020603050405020304" pitchFamily="18" charset="0"/>
              </a:rPr>
              <a:t>- tra i rapporti di composizione più utilizzati vi sono le </a:t>
            </a:r>
            <a:r>
              <a:rPr lang="it-IT" altLang="it-IT" b="1" dirty="0">
                <a:solidFill>
                  <a:srgbClr val="C00000"/>
                </a:solidFill>
                <a:latin typeface="Times New Roman" panose="02020603050405020304" pitchFamily="18" charset="0"/>
                <a:cs typeface="Times New Roman" panose="02020603050405020304" pitchFamily="18" charset="0"/>
              </a:rPr>
              <a:t>frequenze relative</a:t>
            </a:r>
            <a:r>
              <a:rPr lang="it-IT" altLang="it-IT" dirty="0">
                <a:solidFill>
                  <a:srgbClr val="C00000"/>
                </a:solidFill>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di una distribuzione statistica </a:t>
            </a:r>
            <a:endParaRPr lang="it-IT"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581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ttangolo 2"/>
          <p:cNvSpPr>
            <a:spLocks noChangeArrowheads="1"/>
          </p:cNvSpPr>
          <p:nvPr/>
        </p:nvSpPr>
        <p:spPr bwMode="auto">
          <a:xfrm>
            <a:off x="902105" y="1383657"/>
            <a:ext cx="100324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r>
              <a:rPr lang="it-IT" altLang="en-US" dirty="0">
                <a:latin typeface="Times New Roman" panose="02020603050405020304" pitchFamily="18" charset="0"/>
                <a:cs typeface="Times New Roman" panose="02020603050405020304" pitchFamily="18" charset="0"/>
              </a:rPr>
              <a:t>L’</a:t>
            </a:r>
            <a:r>
              <a:rPr lang="it-IT" altLang="en-US" dirty="0">
                <a:solidFill>
                  <a:srgbClr val="C00000"/>
                </a:solidFill>
                <a:latin typeface="Times New Roman" panose="02020603050405020304" pitchFamily="18" charset="0"/>
                <a:cs typeface="Times New Roman" panose="02020603050405020304" pitchFamily="18" charset="0"/>
              </a:rPr>
              <a:t>Agenda</a:t>
            </a:r>
            <a:r>
              <a:rPr lang="it-IT" altLang="en-US" dirty="0">
                <a:latin typeface="Times New Roman" panose="02020603050405020304" pitchFamily="18" charset="0"/>
                <a:cs typeface="Times New Roman" panose="02020603050405020304" pitchFamily="18" charset="0"/>
              </a:rPr>
              <a:t> </a:t>
            </a:r>
            <a:r>
              <a:rPr lang="it-IT" altLang="en-US" dirty="0">
                <a:solidFill>
                  <a:srgbClr val="C00000"/>
                </a:solidFill>
                <a:latin typeface="Times New Roman" panose="02020603050405020304" pitchFamily="18" charset="0"/>
                <a:cs typeface="Times New Roman" panose="02020603050405020304" pitchFamily="18" charset="0"/>
              </a:rPr>
              <a:t>2030</a:t>
            </a:r>
            <a:r>
              <a:rPr lang="it-IT" altLang="en-US" dirty="0">
                <a:latin typeface="Times New Roman" panose="02020603050405020304" pitchFamily="18" charset="0"/>
                <a:cs typeface="Times New Roman" panose="02020603050405020304" pitchFamily="18" charset="0"/>
              </a:rPr>
              <a:t>, adottata dall’Assemblea Generale delle Nazioni Unite, è costituita da </a:t>
            </a:r>
            <a:r>
              <a:rPr lang="it-IT" altLang="en-US" b="1" dirty="0">
                <a:latin typeface="Times New Roman" panose="02020603050405020304" pitchFamily="18" charset="0"/>
                <a:cs typeface="Times New Roman" panose="02020603050405020304" pitchFamily="18" charset="0"/>
              </a:rPr>
              <a:t>17 Obiettivi finalizzati all’eliminazione della povertà, alla protezione del pianeta e al raggiungimento di una prosperità diffusa</a:t>
            </a:r>
            <a:r>
              <a:rPr lang="it-IT" altLang="en-US" dirty="0">
                <a:latin typeface="Times New Roman" panose="02020603050405020304" pitchFamily="18" charset="0"/>
                <a:cs typeface="Times New Roman" panose="02020603050405020304" pitchFamily="18" charset="0"/>
              </a:rPr>
              <a:t>. </a:t>
            </a:r>
          </a:p>
        </p:txBody>
      </p:sp>
      <p:sp>
        <p:nvSpPr>
          <p:cNvPr id="76804" name="Rettangolo 3"/>
          <p:cNvSpPr>
            <a:spLocks noChangeArrowheads="1"/>
          </p:cNvSpPr>
          <p:nvPr/>
        </p:nvSpPr>
        <p:spPr bwMode="auto">
          <a:xfrm>
            <a:off x="937665" y="809624"/>
            <a:ext cx="9802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b="1" dirty="0">
                <a:solidFill>
                  <a:srgbClr val="C00000"/>
                </a:solidFill>
                <a:latin typeface="Times New Roman" panose="02020603050405020304" pitchFamily="18" charset="0"/>
                <a:cs typeface="Times New Roman" panose="02020603050405020304" pitchFamily="18" charset="0"/>
              </a:rPr>
              <a:t>RAPPORTO </a:t>
            </a:r>
            <a:r>
              <a:rPr lang="it-IT" altLang="en-US" b="1" dirty="0" err="1">
                <a:solidFill>
                  <a:srgbClr val="C00000"/>
                </a:solidFill>
                <a:latin typeface="Times New Roman" panose="02020603050405020304" pitchFamily="18" charset="0"/>
                <a:cs typeface="Times New Roman" panose="02020603050405020304" pitchFamily="18" charset="0"/>
              </a:rPr>
              <a:t>SDGs</a:t>
            </a:r>
            <a:r>
              <a:rPr lang="it-IT" altLang="en-US" b="1" dirty="0">
                <a:solidFill>
                  <a:srgbClr val="C00000"/>
                </a:solidFill>
                <a:latin typeface="Times New Roman" panose="02020603050405020304" pitchFamily="18" charset="0"/>
                <a:cs typeface="Times New Roman" panose="02020603050405020304" pitchFamily="18" charset="0"/>
              </a:rPr>
              <a:t> 2024  </a:t>
            </a:r>
            <a:r>
              <a:rPr lang="it-IT" altLang="en-US" b="1" dirty="0">
                <a:latin typeface="Times New Roman" panose="02020603050405020304" pitchFamily="18" charset="0"/>
                <a:cs typeface="Times New Roman" panose="02020603050405020304" pitchFamily="18" charset="0"/>
              </a:rPr>
              <a:t>-  </a:t>
            </a:r>
            <a:r>
              <a:rPr lang="it-IT" altLang="en-US" dirty="0">
                <a:latin typeface="Times New Roman" panose="02020603050405020304" pitchFamily="18" charset="0"/>
                <a:cs typeface="Times New Roman" panose="02020603050405020304" pitchFamily="18" charset="0"/>
              </a:rPr>
              <a:t>INFORMAZIONI STATISTICHE PER L’AGENDA 2030 IN ITALIA</a:t>
            </a:r>
          </a:p>
        </p:txBody>
      </p:sp>
      <p:sp>
        <p:nvSpPr>
          <p:cNvPr id="4" name="Rettangolo 3"/>
          <p:cNvSpPr/>
          <p:nvPr/>
        </p:nvSpPr>
        <p:spPr>
          <a:xfrm>
            <a:off x="915411" y="4354518"/>
            <a:ext cx="7144508" cy="338554"/>
          </a:xfrm>
          <a:prstGeom prst="rect">
            <a:avLst/>
          </a:prstGeom>
        </p:spPr>
        <p:txBody>
          <a:bodyPr wrap="square">
            <a:spAutoFit/>
          </a:bodyPr>
          <a:lstStyle/>
          <a:p>
            <a:pPr algn="just"/>
            <a:r>
              <a:rPr lang="it-IT" sz="1600" dirty="0">
                <a:solidFill>
                  <a:srgbClr val="222222"/>
                </a:solidFill>
                <a:latin typeface="Times New Roman" panose="02020603050405020304" pitchFamily="18" charset="0"/>
                <a:cs typeface="Times New Roman" panose="02020603050405020304" pitchFamily="18" charset="0"/>
              </a:rPr>
              <a:t>Nel Rapporto </a:t>
            </a:r>
            <a:r>
              <a:rPr lang="it-IT" sz="1600" dirty="0" err="1">
                <a:solidFill>
                  <a:srgbClr val="C00000"/>
                </a:solidFill>
                <a:latin typeface="Times New Roman" panose="02020603050405020304" pitchFamily="18" charset="0"/>
                <a:cs typeface="Times New Roman" panose="02020603050405020304" pitchFamily="18" charset="0"/>
              </a:rPr>
              <a:t>SDGs</a:t>
            </a:r>
            <a:r>
              <a:rPr lang="it-IT" sz="1600" dirty="0">
                <a:solidFill>
                  <a:srgbClr val="C00000"/>
                </a:solidFill>
                <a:latin typeface="Times New Roman" panose="02020603050405020304" pitchFamily="18" charset="0"/>
                <a:cs typeface="Times New Roman" panose="02020603050405020304" pitchFamily="18" charset="0"/>
              </a:rPr>
              <a:t> 2024</a:t>
            </a:r>
            <a:r>
              <a:rPr lang="it-IT" sz="1600" dirty="0">
                <a:solidFill>
                  <a:srgbClr val="222222"/>
                </a:solidFill>
                <a:latin typeface="Times New Roman" panose="02020603050405020304" pitchFamily="18" charset="0"/>
                <a:cs typeface="Times New Roman" panose="02020603050405020304" pitchFamily="18" charset="0"/>
              </a:rPr>
              <a:t>, le misure statistiche diffuse sono 373 per 139 indicatori. </a:t>
            </a:r>
            <a:endParaRPr lang="en-GB" sz="1600" dirty="0">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t>40</a:t>
            </a:fld>
            <a:endParaRPr lang="it-IT"/>
          </a:p>
        </p:txBody>
      </p:sp>
      <p:sp>
        <p:nvSpPr>
          <p:cNvPr id="6" name="Rettangolo 5"/>
          <p:cNvSpPr/>
          <p:nvPr/>
        </p:nvSpPr>
        <p:spPr>
          <a:xfrm>
            <a:off x="902105" y="2537994"/>
            <a:ext cx="10032452"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Dal 2018 l’Istat pubblica il “Rapporto </a:t>
            </a:r>
            <a:r>
              <a:rPr lang="it-IT" dirty="0" err="1">
                <a:latin typeface="Times New Roman" panose="02020603050405020304" pitchFamily="18" charset="0"/>
                <a:cs typeface="Times New Roman" panose="02020603050405020304" pitchFamily="18" charset="0"/>
              </a:rPr>
              <a:t>SDGs</a:t>
            </a:r>
            <a:r>
              <a:rPr lang="it-IT" dirty="0">
                <a:latin typeface="Times New Roman" panose="02020603050405020304" pitchFamily="18" charset="0"/>
                <a:cs typeface="Times New Roman" panose="02020603050405020304" pitchFamily="18" charset="0"/>
              </a:rPr>
              <a:t>. Informazioni statistiche per l’Agenda 2030 in Italia”, che mira a orientare gli utenti all’interno del complesso sistema di indicatori prodotti.</a:t>
            </a:r>
          </a:p>
          <a:p>
            <a:pPr algn="just"/>
            <a:r>
              <a:rPr lang="it-IT" dirty="0">
                <a:latin typeface="Times New Roman" panose="02020603050405020304" pitchFamily="18" charset="0"/>
                <a:cs typeface="Times New Roman" panose="02020603050405020304" pitchFamily="18" charset="0"/>
              </a:rPr>
              <a:t>Oltre al posizionamento dell’Italia lungo la via dello sviluppo sostenibile, il Rapporto offre alcuni approfondimenti tematici e di analisi sia a livello territoriale sia rispetto alle diverse caratteristiche socio-demografiche delle persone.</a:t>
            </a:r>
            <a:endParaRPr lang="en-GB" dirty="0"/>
          </a:p>
        </p:txBody>
      </p:sp>
      <p:sp>
        <p:nvSpPr>
          <p:cNvPr id="7" name="Segnaposto piè di pagina 6"/>
          <p:cNvSpPr>
            <a:spLocks noGrp="1"/>
          </p:cNvSpPr>
          <p:nvPr>
            <p:ph type="ftr" sz="quarter" idx="11"/>
          </p:nvPr>
        </p:nvSpPr>
        <p:spPr/>
        <p:txBody>
          <a:bodyPr/>
          <a:lstStyle/>
          <a:p>
            <a:r>
              <a:rPr lang="it-IT"/>
              <a:t>L. Bani - Elementi di statistica economica - LEZIONE 5</a:t>
            </a:r>
          </a:p>
        </p:txBody>
      </p:sp>
      <p:pic>
        <p:nvPicPr>
          <p:cNvPr id="2" name="Immagine 1">
            <a:extLst>
              <a:ext uri="{FF2B5EF4-FFF2-40B4-BE49-F238E27FC236}">
                <a16:creationId xmlns:a16="http://schemas.microsoft.com/office/drawing/2014/main" id="{DDEF5858-583E-1F94-75D4-E29814C96D96}"/>
              </a:ext>
            </a:extLst>
          </p:cNvPr>
          <p:cNvPicPr>
            <a:picLocks noChangeAspect="1"/>
          </p:cNvPicPr>
          <p:nvPr/>
        </p:nvPicPr>
        <p:blipFill>
          <a:blip r:embed="rId3"/>
          <a:stretch>
            <a:fillRect/>
          </a:stretch>
        </p:blipFill>
        <p:spPr>
          <a:xfrm>
            <a:off x="8595962" y="3807930"/>
            <a:ext cx="1744706" cy="2462661"/>
          </a:xfrm>
          <a:prstGeom prst="rect">
            <a:avLst/>
          </a:prstGeom>
        </p:spPr>
      </p:pic>
    </p:spTree>
    <p:extLst>
      <p:ext uri="{BB962C8B-B14F-4D97-AF65-F5344CB8AC3E}">
        <p14:creationId xmlns:p14="http://schemas.microsoft.com/office/powerpoint/2010/main" val="4220474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7230677-F6F1-4E66-9FCF-1A8F50285ACF}"/>
              </a:ext>
            </a:extLst>
          </p:cNvPr>
          <p:cNvPicPr>
            <a:picLocks noChangeAspect="1"/>
          </p:cNvPicPr>
          <p:nvPr/>
        </p:nvPicPr>
        <p:blipFill rotWithShape="1">
          <a:blip r:embed="rId3"/>
          <a:srcRect l="9882" t="27320" r="17765" b="15579"/>
          <a:stretch/>
        </p:blipFill>
        <p:spPr>
          <a:xfrm>
            <a:off x="807825" y="1690935"/>
            <a:ext cx="5943521" cy="2637137"/>
          </a:xfrm>
          <a:prstGeom prst="rect">
            <a:avLst/>
          </a:prstGeom>
          <a:effectLst>
            <a:outerShdw blurRad="50800" dist="38100" dir="2700000" algn="tl" rotWithShape="0">
              <a:prstClr val="black">
                <a:alpha val="40000"/>
              </a:prstClr>
            </a:outerShdw>
          </a:effectLst>
        </p:spPr>
      </p:pic>
      <p:sp>
        <p:nvSpPr>
          <p:cNvPr id="2" name="CasellaDiTesto 1"/>
          <p:cNvSpPr txBox="1"/>
          <p:nvPr/>
        </p:nvSpPr>
        <p:spPr>
          <a:xfrm>
            <a:off x="1030778" y="864524"/>
            <a:ext cx="3000895" cy="369332"/>
          </a:xfrm>
          <a:prstGeom prst="rect">
            <a:avLst/>
          </a:prstGeom>
          <a:noFill/>
        </p:spPr>
        <p:txBody>
          <a:bodyPr wrap="square" rtlCol="0">
            <a:spAutoFit/>
          </a:bodyPr>
          <a:lstStyle/>
          <a:p>
            <a:r>
              <a:rPr lang="it-IT"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Esempio: obiettivo 1</a:t>
            </a:r>
            <a:endParaRPr lang="en-GB"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Segnaposto numero diapositiva 4"/>
          <p:cNvSpPr>
            <a:spLocks noGrp="1"/>
          </p:cNvSpPr>
          <p:nvPr>
            <p:ph type="sldNum" sz="quarter" idx="12"/>
          </p:nvPr>
        </p:nvSpPr>
        <p:spPr/>
        <p:txBody>
          <a:bodyPr/>
          <a:lstStyle/>
          <a:p>
            <a:fld id="{2933ED56-FB12-4384-AF6C-E94CA198BBEC}" type="slidenum">
              <a:rPr lang="it-IT" smtClean="0"/>
              <a:t>41</a:t>
            </a:fld>
            <a:endParaRPr lang="it-IT"/>
          </a:p>
        </p:txBody>
      </p:sp>
      <p:sp>
        <p:nvSpPr>
          <p:cNvPr id="6" name="Segnaposto piè di pagina 5"/>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1310623430"/>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29E04CD7-1126-46D5-8298-A2FD92ECDF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795" y="1780631"/>
            <a:ext cx="3985680" cy="398568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9">
            <a:extLst>
              <a:ext uri="{FF2B5EF4-FFF2-40B4-BE49-F238E27FC236}">
                <a16:creationId xmlns:a16="http://schemas.microsoft.com/office/drawing/2014/main" id="{2F0291FF-A4FF-4DCC-BB8A-1D4301EA21E5}"/>
              </a:ext>
            </a:extLst>
          </p:cNvPr>
          <p:cNvSpPr>
            <a:spLocks noChangeArrowheads="1"/>
          </p:cNvSpPr>
          <p:nvPr/>
        </p:nvSpPr>
        <p:spPr bwMode="auto">
          <a:xfrm>
            <a:off x="880870" y="812672"/>
            <a:ext cx="2302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Dove troviamo i dati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15" name="Rettangolo 14">
            <a:extLst>
              <a:ext uri="{FF2B5EF4-FFF2-40B4-BE49-F238E27FC236}">
                <a16:creationId xmlns:a16="http://schemas.microsoft.com/office/drawing/2014/main" id="{F0DCB027-8968-450E-994B-1E6620C5D8BC}"/>
              </a:ext>
            </a:extLst>
          </p:cNvPr>
          <p:cNvSpPr/>
          <p:nvPr/>
        </p:nvSpPr>
        <p:spPr>
          <a:xfrm rot="16200000">
            <a:off x="4569573" y="3619672"/>
            <a:ext cx="2686954" cy="441211"/>
          </a:xfrm>
          <a:prstGeom prst="rect">
            <a:avLst/>
          </a:prstGeom>
        </p:spPr>
        <p:txBody>
          <a:bodyPr wrap="none">
            <a:spAutoFit/>
          </a:bodyPr>
          <a:lstStyle/>
          <a:p>
            <a:r>
              <a:rPr lang="it-IT" sz="2267" b="1" dirty="0">
                <a:latin typeface="Arial" panose="020B0604020202020204" pitchFamily="34" charset="0"/>
                <a:cs typeface="Arial" panose="020B0604020202020204" pitchFamily="34" charset="0"/>
              </a:rPr>
              <a:t>Obiettivo 1 | Excel</a:t>
            </a:r>
            <a:endParaRPr lang="it-IT" sz="2267" dirty="0">
              <a:latin typeface="Arial" panose="020B0604020202020204" pitchFamily="34" charset="0"/>
              <a:cs typeface="Arial" panose="020B0604020202020204" pitchFamily="34" charset="0"/>
            </a:endParaRPr>
          </a:p>
        </p:txBody>
      </p:sp>
      <p:pic>
        <p:nvPicPr>
          <p:cNvPr id="17" name="Immagine 16">
            <a:hlinkClick r:id="rId4"/>
            <a:extLst>
              <a:ext uri="{FF2B5EF4-FFF2-40B4-BE49-F238E27FC236}">
                <a16:creationId xmlns:a16="http://schemas.microsoft.com/office/drawing/2014/main" id="{504A95C0-F607-4E26-8BFA-68B29252F7E6}"/>
              </a:ext>
            </a:extLst>
          </p:cNvPr>
          <p:cNvPicPr>
            <a:picLocks noChangeAspect="1"/>
          </p:cNvPicPr>
          <p:nvPr/>
        </p:nvPicPr>
        <p:blipFill rotWithShape="1">
          <a:blip r:embed="rId5"/>
          <a:srcRect l="11973" t="4249" r="21307" b="6819"/>
          <a:stretch/>
        </p:blipFill>
        <p:spPr>
          <a:xfrm>
            <a:off x="6324803" y="1780631"/>
            <a:ext cx="5615424" cy="4208197"/>
          </a:xfrm>
          <a:prstGeom prst="rect">
            <a:avLst/>
          </a:prstGeom>
          <a:effectLst>
            <a:outerShdw blurRad="50800" dist="38100" dir="2700000" algn="tl" rotWithShape="0">
              <a:prstClr val="black">
                <a:alpha val="40000"/>
              </a:prstClr>
            </a:outerShdw>
          </a:effectLst>
        </p:spPr>
      </p:pic>
      <p:sp>
        <p:nvSpPr>
          <p:cNvPr id="21" name="Rettangolo 20">
            <a:extLst>
              <a:ext uri="{FF2B5EF4-FFF2-40B4-BE49-F238E27FC236}">
                <a16:creationId xmlns:a16="http://schemas.microsoft.com/office/drawing/2014/main" id="{FA879BAB-34D8-4DE5-823D-BD2626C84E32}"/>
              </a:ext>
            </a:extLst>
          </p:cNvPr>
          <p:cNvSpPr/>
          <p:nvPr/>
        </p:nvSpPr>
        <p:spPr>
          <a:xfrm>
            <a:off x="7609827" y="4710960"/>
            <a:ext cx="2046236" cy="21846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2" name="Rettangolo 21">
            <a:extLst>
              <a:ext uri="{FF2B5EF4-FFF2-40B4-BE49-F238E27FC236}">
                <a16:creationId xmlns:a16="http://schemas.microsoft.com/office/drawing/2014/main" id="{749FA03A-BA66-4C20-A03A-1D8B44C5F2CD}"/>
              </a:ext>
            </a:extLst>
          </p:cNvPr>
          <p:cNvSpPr/>
          <p:nvPr/>
        </p:nvSpPr>
        <p:spPr>
          <a:xfrm>
            <a:off x="5607802" y="2584976"/>
            <a:ext cx="668233" cy="83654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cxnSp>
        <p:nvCxnSpPr>
          <p:cNvPr id="23" name="Connettore a gomito 22">
            <a:extLst>
              <a:ext uri="{FF2B5EF4-FFF2-40B4-BE49-F238E27FC236}">
                <a16:creationId xmlns:a16="http://schemas.microsoft.com/office/drawing/2014/main" id="{A37756A1-D93F-4AAF-B61C-46BCD19E87A2}"/>
              </a:ext>
            </a:extLst>
          </p:cNvPr>
          <p:cNvCxnSpPr>
            <a:cxnSpLocks/>
            <a:stCxn id="21" idx="1"/>
            <a:endCxn id="22" idx="3"/>
          </p:cNvCxnSpPr>
          <p:nvPr/>
        </p:nvCxnSpPr>
        <p:spPr>
          <a:xfrm rot="10800000">
            <a:off x="6276035" y="3003251"/>
            <a:ext cx="1333792" cy="1816944"/>
          </a:xfrm>
          <a:prstGeom prst="bentConnector3">
            <a:avLst>
              <a:gd name="adj1" fmla="val 50000"/>
            </a:avLst>
          </a:prstGeom>
          <a:ln w="19050">
            <a:solidFill>
              <a:srgbClr val="C00000"/>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42</a:t>
            </a:fld>
            <a:endParaRPr lang="it-IT"/>
          </a:p>
        </p:txBody>
      </p:sp>
    </p:spTree>
    <p:extLst>
      <p:ext uri="{BB962C8B-B14F-4D97-AF65-F5344CB8AC3E}">
        <p14:creationId xmlns:p14="http://schemas.microsoft.com/office/powerpoint/2010/main" val="213056783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3"/>
          <a:srcRect r="8557"/>
          <a:stretch/>
        </p:blipFill>
        <p:spPr>
          <a:xfrm>
            <a:off x="4169200" y="1313750"/>
            <a:ext cx="7494289" cy="4244238"/>
          </a:xfrm>
          <a:prstGeom prst="rect">
            <a:avLst/>
          </a:prstGeom>
        </p:spPr>
      </p:pic>
      <p:sp>
        <p:nvSpPr>
          <p:cNvPr id="19" name="Rettangolo 18"/>
          <p:cNvSpPr/>
          <p:nvPr/>
        </p:nvSpPr>
        <p:spPr>
          <a:xfrm>
            <a:off x="1053056" y="4718461"/>
            <a:ext cx="2829845" cy="995401"/>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it-IT" sz="1467" dirty="0">
                <a:latin typeface="Arial" panose="020B0604020202020204" pitchFamily="34" charset="0"/>
                <a:cs typeface="Arial" panose="020B0604020202020204" pitchFamily="34" charset="0"/>
              </a:rPr>
              <a:t>Percentuale di popolazione che vive al di sotto della soglia di povertà nazionale, per sesso ed età</a:t>
            </a:r>
          </a:p>
        </p:txBody>
      </p:sp>
      <p:sp>
        <p:nvSpPr>
          <p:cNvPr id="20" name="Rettangolo 19"/>
          <p:cNvSpPr/>
          <p:nvPr/>
        </p:nvSpPr>
        <p:spPr>
          <a:xfrm>
            <a:off x="2849013" y="5803616"/>
            <a:ext cx="1300356"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Povertà assoluta</a:t>
            </a:r>
          </a:p>
        </p:txBody>
      </p:sp>
      <p:cxnSp>
        <p:nvCxnSpPr>
          <p:cNvPr id="22" name="Connettore 2 21"/>
          <p:cNvCxnSpPr>
            <a:cxnSpLocks/>
            <a:stCxn id="19" idx="3"/>
          </p:cNvCxnSpPr>
          <p:nvPr/>
        </p:nvCxnSpPr>
        <p:spPr>
          <a:xfrm flipV="1">
            <a:off x="3882901" y="3042457"/>
            <a:ext cx="1055423" cy="217370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nettore 2 23"/>
          <p:cNvCxnSpPr>
            <a:cxnSpLocks/>
          </p:cNvCxnSpPr>
          <p:nvPr/>
        </p:nvCxnSpPr>
        <p:spPr>
          <a:xfrm flipV="1">
            <a:off x="4000341" y="2893730"/>
            <a:ext cx="2214767" cy="284227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Connettore 2 32"/>
          <p:cNvCxnSpPr>
            <a:cxnSpLocks/>
            <a:stCxn id="29" idx="3"/>
          </p:cNvCxnSpPr>
          <p:nvPr/>
        </p:nvCxnSpPr>
        <p:spPr>
          <a:xfrm flipV="1">
            <a:off x="6157805" y="2685011"/>
            <a:ext cx="2819940" cy="327127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9" name="Rettangolo 38">
            <a:extLst>
              <a:ext uri="{FF2B5EF4-FFF2-40B4-BE49-F238E27FC236}">
                <a16:creationId xmlns:a16="http://schemas.microsoft.com/office/drawing/2014/main" id="{8CA948B9-5C6D-4DA8-BE34-1CDF3A0D7EE4}"/>
              </a:ext>
            </a:extLst>
          </p:cNvPr>
          <p:cNvSpPr/>
          <p:nvPr/>
        </p:nvSpPr>
        <p:spPr>
          <a:xfrm>
            <a:off x="4476038" y="5956284"/>
            <a:ext cx="809965"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Valori %</a:t>
            </a:r>
          </a:p>
        </p:txBody>
      </p:sp>
      <p:cxnSp>
        <p:nvCxnSpPr>
          <p:cNvPr id="40" name="Connettore 2 39">
            <a:extLst>
              <a:ext uri="{FF2B5EF4-FFF2-40B4-BE49-F238E27FC236}">
                <a16:creationId xmlns:a16="http://schemas.microsoft.com/office/drawing/2014/main" id="{3F920DFA-343E-4239-BE16-BB81A4C5134F}"/>
              </a:ext>
            </a:extLst>
          </p:cNvPr>
          <p:cNvCxnSpPr>
            <a:cxnSpLocks/>
            <a:stCxn id="39" idx="0"/>
          </p:cNvCxnSpPr>
          <p:nvPr/>
        </p:nvCxnSpPr>
        <p:spPr>
          <a:xfrm flipV="1">
            <a:off x="4881021" y="3042457"/>
            <a:ext cx="3041008" cy="291382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43" name="Rettangolo 42">
            <a:extLst>
              <a:ext uri="{FF2B5EF4-FFF2-40B4-BE49-F238E27FC236}">
                <a16:creationId xmlns:a16="http://schemas.microsoft.com/office/drawing/2014/main" id="{3C6FE99C-AA7F-4941-BC39-39FA1DA1F202}"/>
              </a:ext>
            </a:extLst>
          </p:cNvPr>
          <p:cNvSpPr/>
          <p:nvPr/>
        </p:nvSpPr>
        <p:spPr>
          <a:xfrm>
            <a:off x="6836739" y="5892978"/>
            <a:ext cx="1342034"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Anno 2020 = 9,4</a:t>
            </a:r>
          </a:p>
        </p:txBody>
      </p:sp>
      <p:cxnSp>
        <p:nvCxnSpPr>
          <p:cNvPr id="44" name="Connettore 2 43">
            <a:extLst>
              <a:ext uri="{FF2B5EF4-FFF2-40B4-BE49-F238E27FC236}">
                <a16:creationId xmlns:a16="http://schemas.microsoft.com/office/drawing/2014/main" id="{292D29BB-EEE7-444B-9B41-4F03A1F4A9CC}"/>
              </a:ext>
            </a:extLst>
          </p:cNvPr>
          <p:cNvCxnSpPr>
            <a:cxnSpLocks/>
            <a:stCxn id="43" idx="0"/>
          </p:cNvCxnSpPr>
          <p:nvPr/>
        </p:nvCxnSpPr>
        <p:spPr>
          <a:xfrm flipV="1">
            <a:off x="7507756" y="2959332"/>
            <a:ext cx="3298789" cy="293364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 name="Rettangolo 28"/>
          <p:cNvSpPr/>
          <p:nvPr/>
        </p:nvSpPr>
        <p:spPr>
          <a:xfrm>
            <a:off x="5610860" y="5807557"/>
            <a:ext cx="546945" cy="297454"/>
          </a:xfrm>
          <a:prstGeom prst="rect">
            <a:avLst/>
          </a:prstGeom>
          <a:noFill/>
          <a:ln>
            <a:solidFill>
              <a:srgbClr val="C00000"/>
            </a:solidFill>
          </a:ln>
          <a:effectLst>
            <a:outerShdw blurRad="50800" dist="38100" dir="2700000" algn="tl" rotWithShape="0">
              <a:prstClr val="black">
                <a:alpha val="40000"/>
              </a:prstClr>
            </a:outerShdw>
          </a:effectLst>
        </p:spPr>
        <p:txBody>
          <a:bodyPr wrap="none">
            <a:spAutoFit/>
          </a:bodyPr>
          <a:lstStyle/>
          <a:p>
            <a:r>
              <a:rPr lang="it-IT" sz="1333" dirty="0">
                <a:latin typeface="Times New Roman" panose="02020603050405020304" pitchFamily="18" charset="0"/>
                <a:cs typeface="Times New Roman" panose="02020603050405020304" pitchFamily="18" charset="0"/>
              </a:rPr>
              <a:t>Italia</a:t>
            </a:r>
          </a:p>
        </p:txBody>
      </p:sp>
      <p:sp>
        <p:nvSpPr>
          <p:cNvPr id="46" name="Rettangolo 45">
            <a:extLst>
              <a:ext uri="{FF2B5EF4-FFF2-40B4-BE49-F238E27FC236}">
                <a16:creationId xmlns:a16="http://schemas.microsoft.com/office/drawing/2014/main" id="{00CDAD45-CA79-440B-958C-DE6129C59894}"/>
              </a:ext>
            </a:extLst>
          </p:cNvPr>
          <p:cNvSpPr/>
          <p:nvPr/>
        </p:nvSpPr>
        <p:spPr>
          <a:xfrm>
            <a:off x="4824691" y="5354501"/>
            <a:ext cx="981964" cy="21846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pic>
        <p:nvPicPr>
          <p:cNvPr id="47" name="Immagine 46">
            <a:extLst>
              <a:ext uri="{FF2B5EF4-FFF2-40B4-BE49-F238E27FC236}">
                <a16:creationId xmlns:a16="http://schemas.microsoft.com/office/drawing/2014/main" id="{B6BA5910-977B-43D4-9F35-DC1C7ACCE6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397" y="1762768"/>
            <a:ext cx="2835505" cy="28355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ttangolo 9">
            <a:extLst>
              <a:ext uri="{FF2B5EF4-FFF2-40B4-BE49-F238E27FC236}">
                <a16:creationId xmlns:a16="http://schemas.microsoft.com/office/drawing/2014/main" id="{2F0291FF-A4FF-4DCC-BB8A-1D4301EA21E5}"/>
              </a:ext>
            </a:extLst>
          </p:cNvPr>
          <p:cNvSpPr>
            <a:spLocks noChangeArrowheads="1"/>
          </p:cNvSpPr>
          <p:nvPr/>
        </p:nvSpPr>
        <p:spPr bwMode="auto">
          <a:xfrm>
            <a:off x="880870" y="629792"/>
            <a:ext cx="2302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Come leggiamo i dati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43</a:t>
            </a:fld>
            <a:endParaRPr lang="it-IT"/>
          </a:p>
        </p:txBody>
      </p:sp>
    </p:spTree>
    <p:extLst>
      <p:ext uri="{BB962C8B-B14F-4D97-AF65-F5344CB8AC3E}">
        <p14:creationId xmlns:p14="http://schemas.microsoft.com/office/powerpoint/2010/main" val="3746307122"/>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11428033" y="6050368"/>
            <a:ext cx="763980" cy="479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0" name="Rettangolo 19">
            <a:extLst>
              <a:ext uri="{FF2B5EF4-FFF2-40B4-BE49-F238E27FC236}">
                <a16:creationId xmlns:a16="http://schemas.microsoft.com/office/drawing/2014/main" id="{2A9A441B-8EBD-4540-9777-791820D88327}"/>
              </a:ext>
            </a:extLst>
          </p:cNvPr>
          <p:cNvSpPr/>
          <p:nvPr/>
        </p:nvSpPr>
        <p:spPr>
          <a:xfrm rot="16200000">
            <a:off x="4360385" y="3619672"/>
            <a:ext cx="3105337" cy="441211"/>
          </a:xfrm>
          <a:prstGeom prst="rect">
            <a:avLst/>
          </a:prstGeom>
        </p:spPr>
        <p:txBody>
          <a:bodyPr wrap="none">
            <a:spAutoFit/>
          </a:bodyPr>
          <a:lstStyle/>
          <a:p>
            <a:r>
              <a:rPr lang="it-IT" sz="2267" b="1" dirty="0">
                <a:latin typeface="Arial" panose="020B0604020202020204" pitchFamily="34" charset="0"/>
                <a:cs typeface="Arial" panose="020B0604020202020204" pitchFamily="34" charset="0"/>
              </a:rPr>
              <a:t>Obiettivo 1 | Metadati</a:t>
            </a:r>
            <a:endParaRPr lang="it-IT" sz="2267" dirty="0">
              <a:latin typeface="Arial" panose="020B0604020202020204" pitchFamily="34" charset="0"/>
              <a:cs typeface="Arial" panose="020B0604020202020204" pitchFamily="34" charset="0"/>
            </a:endParaRPr>
          </a:p>
        </p:txBody>
      </p:sp>
      <p:pic>
        <p:nvPicPr>
          <p:cNvPr id="21" name="Immagine 20">
            <a:hlinkClick r:id="rId3"/>
            <a:extLst>
              <a:ext uri="{FF2B5EF4-FFF2-40B4-BE49-F238E27FC236}">
                <a16:creationId xmlns:a16="http://schemas.microsoft.com/office/drawing/2014/main" id="{D143CEA3-B02E-4769-996E-E6E221BFD247}"/>
              </a:ext>
            </a:extLst>
          </p:cNvPr>
          <p:cNvPicPr>
            <a:picLocks noChangeAspect="1"/>
          </p:cNvPicPr>
          <p:nvPr/>
        </p:nvPicPr>
        <p:blipFill rotWithShape="1">
          <a:blip r:embed="rId4"/>
          <a:srcRect l="11973" t="4249" r="21307" b="6819"/>
          <a:stretch/>
        </p:blipFill>
        <p:spPr>
          <a:xfrm>
            <a:off x="6324803" y="1601815"/>
            <a:ext cx="5615424" cy="4208197"/>
          </a:xfrm>
          <a:prstGeom prst="rect">
            <a:avLst/>
          </a:prstGeom>
          <a:effectLst>
            <a:outerShdw blurRad="50800" dist="38100" dir="2700000" algn="tl" rotWithShape="0">
              <a:prstClr val="black">
                <a:alpha val="40000"/>
              </a:prstClr>
            </a:outerShdw>
          </a:effectLst>
        </p:spPr>
      </p:pic>
      <p:sp>
        <p:nvSpPr>
          <p:cNvPr id="24" name="Rettangolo 23">
            <a:extLst>
              <a:ext uri="{FF2B5EF4-FFF2-40B4-BE49-F238E27FC236}">
                <a16:creationId xmlns:a16="http://schemas.microsoft.com/office/drawing/2014/main" id="{8DFAF537-F119-4370-9657-3B3F68C7FB82}"/>
              </a:ext>
            </a:extLst>
          </p:cNvPr>
          <p:cNvSpPr/>
          <p:nvPr/>
        </p:nvSpPr>
        <p:spPr>
          <a:xfrm>
            <a:off x="9298433" y="5523759"/>
            <a:ext cx="650240" cy="322039"/>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sp>
        <p:nvSpPr>
          <p:cNvPr id="25" name="Rettangolo 24">
            <a:extLst>
              <a:ext uri="{FF2B5EF4-FFF2-40B4-BE49-F238E27FC236}">
                <a16:creationId xmlns:a16="http://schemas.microsoft.com/office/drawing/2014/main" id="{178F0AAA-49F0-4E25-BA70-577C5EE38136}"/>
              </a:ext>
            </a:extLst>
          </p:cNvPr>
          <p:cNvSpPr/>
          <p:nvPr/>
        </p:nvSpPr>
        <p:spPr>
          <a:xfrm>
            <a:off x="5607802" y="2296359"/>
            <a:ext cx="668233" cy="1412351"/>
          </a:xfrm>
          <a:prstGeom prst="rect">
            <a:avLst/>
          </a:prstGeom>
          <a:noFill/>
          <a:ln w="1905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cxnSp>
        <p:nvCxnSpPr>
          <p:cNvPr id="22" name="Connettore 2 21"/>
          <p:cNvCxnSpPr>
            <a:cxnSpLocks/>
          </p:cNvCxnSpPr>
          <p:nvPr/>
        </p:nvCxnSpPr>
        <p:spPr>
          <a:xfrm flipH="1" flipV="1">
            <a:off x="6276035" y="2993444"/>
            <a:ext cx="3022399" cy="281656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5" name="Immagine 14">
            <a:extLst>
              <a:ext uri="{FF2B5EF4-FFF2-40B4-BE49-F238E27FC236}">
                <a16:creationId xmlns:a16="http://schemas.microsoft.com/office/drawing/2014/main" id="{3ADAE5B5-FC88-4EE2-8BB9-76624E670A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80382" y="1773665"/>
            <a:ext cx="4036348" cy="403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tangolo 9">
            <a:extLst>
              <a:ext uri="{FF2B5EF4-FFF2-40B4-BE49-F238E27FC236}">
                <a16:creationId xmlns:a16="http://schemas.microsoft.com/office/drawing/2014/main" id="{2F0291FF-A4FF-4DCC-BB8A-1D4301EA21E5}"/>
              </a:ext>
            </a:extLst>
          </p:cNvPr>
          <p:cNvSpPr>
            <a:spLocks noChangeArrowheads="1"/>
          </p:cNvSpPr>
          <p:nvPr/>
        </p:nvSpPr>
        <p:spPr bwMode="auto">
          <a:xfrm>
            <a:off x="1196753" y="756369"/>
            <a:ext cx="26603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b="1" dirty="0">
                <a:solidFill>
                  <a:srgbClr val="C00000"/>
                </a:solidFill>
                <a:latin typeface="Times New Roman" panose="02020603050405020304" pitchFamily="18" charset="0"/>
                <a:ea typeface="MS PGothic" panose="020B0600070205080204" pitchFamily="34" charset="-128"/>
                <a:cs typeface="Times New Roman" panose="02020603050405020304" pitchFamily="18" charset="0"/>
              </a:rPr>
              <a:t>I metadati strutturali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3" name="Segnaposto numero diapositiva 2"/>
          <p:cNvSpPr>
            <a:spLocks noGrp="1"/>
          </p:cNvSpPr>
          <p:nvPr>
            <p:ph type="sldNum" sz="quarter" idx="12"/>
          </p:nvPr>
        </p:nvSpPr>
        <p:spPr/>
        <p:txBody>
          <a:bodyPr/>
          <a:lstStyle/>
          <a:p>
            <a:fld id="{2933ED56-FB12-4384-AF6C-E94CA198BBEC}" type="slidenum">
              <a:rPr lang="it-IT" smtClean="0"/>
              <a:t>44</a:t>
            </a:fld>
            <a:endParaRPr lang="it-IT"/>
          </a:p>
        </p:txBody>
      </p:sp>
      <p:sp>
        <p:nvSpPr>
          <p:cNvPr id="4" name="Segnaposto piè di pagina 3"/>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181189385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E92B77A-5CD9-4308-9DA1-E598071AED5C}"/>
              </a:ext>
            </a:extLst>
          </p:cNvPr>
          <p:cNvPicPr>
            <a:picLocks noChangeAspect="1"/>
          </p:cNvPicPr>
          <p:nvPr/>
        </p:nvPicPr>
        <p:blipFill rotWithShape="1">
          <a:blip r:embed="rId3"/>
          <a:srcRect t="13514" r="23880" b="8438"/>
          <a:stretch/>
        </p:blipFill>
        <p:spPr>
          <a:xfrm>
            <a:off x="4310124" y="1328381"/>
            <a:ext cx="7008419" cy="4040148"/>
          </a:xfrm>
          <a:prstGeom prst="rect">
            <a:avLst/>
          </a:prstGeom>
          <a:effectLst>
            <a:outerShdw blurRad="50800" dist="38100" dir="2700000" algn="tl" rotWithShape="0">
              <a:prstClr val="black">
                <a:alpha val="40000"/>
              </a:prstClr>
            </a:outerShdw>
          </a:effectLst>
        </p:spPr>
      </p:pic>
      <p:sp>
        <p:nvSpPr>
          <p:cNvPr id="19" name="Rettangolo 18"/>
          <p:cNvSpPr/>
          <p:nvPr/>
        </p:nvSpPr>
        <p:spPr>
          <a:xfrm>
            <a:off x="1053056" y="4847557"/>
            <a:ext cx="2898480" cy="70769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a:spAutoFit/>
          </a:bodyPr>
          <a:lstStyle/>
          <a:p>
            <a:r>
              <a:rPr lang="it-IT" sz="1333" dirty="0">
                <a:latin typeface="Times New Roman" panose="02020603050405020304" pitchFamily="18" charset="0"/>
                <a:cs typeface="Times New Roman" panose="02020603050405020304" pitchFamily="18" charset="0"/>
              </a:rPr>
              <a:t>Percentuale di popolazione che vive al di sotto della soglia di povertà nazionale, per sesso ed età</a:t>
            </a:r>
          </a:p>
        </p:txBody>
      </p:sp>
      <p:sp>
        <p:nvSpPr>
          <p:cNvPr id="23" name="Rettangolo 22"/>
          <p:cNvSpPr/>
          <p:nvPr/>
        </p:nvSpPr>
        <p:spPr>
          <a:xfrm>
            <a:off x="6850016" y="5549693"/>
            <a:ext cx="4998827" cy="707694"/>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txBody>
          <a:bodyPr wrap="square">
            <a:spAutoFit/>
          </a:bodyPr>
          <a:lstStyle/>
          <a:p>
            <a:r>
              <a:rPr lang="it-IT" sz="1333" b="1" dirty="0">
                <a:solidFill>
                  <a:srgbClr val="C00000"/>
                </a:solidFill>
                <a:latin typeface="Times New Roman" panose="02020603050405020304" pitchFamily="18" charset="0"/>
                <a:cs typeface="Times New Roman" panose="02020603050405020304" pitchFamily="18" charset="0"/>
              </a:rPr>
              <a:t>Rapporto</a:t>
            </a:r>
            <a:r>
              <a:rPr lang="it-IT" sz="1333" dirty="0">
                <a:latin typeface="Times New Roman" panose="02020603050405020304" pitchFamily="18" charset="0"/>
                <a:cs typeface="Times New Roman" panose="02020603050405020304" pitchFamily="18" charset="0"/>
              </a:rPr>
              <a:t> fra individui appartenenti a famiglie con una spesa complessiva per consumi uguale o inferiore al valore soglia di povertà assoluta sul totale delle persone residenti</a:t>
            </a:r>
          </a:p>
        </p:txBody>
      </p:sp>
      <p:cxnSp>
        <p:nvCxnSpPr>
          <p:cNvPr id="22" name="Connettore 2 21"/>
          <p:cNvCxnSpPr>
            <a:cxnSpLocks/>
            <a:stCxn id="19" idx="3"/>
          </p:cNvCxnSpPr>
          <p:nvPr/>
        </p:nvCxnSpPr>
        <p:spPr>
          <a:xfrm flipV="1">
            <a:off x="3951536" y="3664571"/>
            <a:ext cx="1326410" cy="153683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DFAAA35B-3C92-4D4B-A883-E40A2BF9C996}"/>
              </a:ext>
            </a:extLst>
          </p:cNvPr>
          <p:cNvCxnSpPr>
            <a:cxnSpLocks/>
            <a:stCxn id="23" idx="0"/>
          </p:cNvCxnSpPr>
          <p:nvPr/>
        </p:nvCxnSpPr>
        <p:spPr>
          <a:xfrm flipH="1" flipV="1">
            <a:off x="8877993" y="3574473"/>
            <a:ext cx="471437" cy="197522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5" name="Immagine 14">
            <a:extLst>
              <a:ext uri="{FF2B5EF4-FFF2-40B4-BE49-F238E27FC236}">
                <a16:creationId xmlns:a16="http://schemas.microsoft.com/office/drawing/2014/main" id="{4B83A590-0C98-48FD-97AB-E30D3A746C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397" y="1762768"/>
            <a:ext cx="2835505" cy="28355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ttangolo 19">
            <a:extLst>
              <a:ext uri="{FF2B5EF4-FFF2-40B4-BE49-F238E27FC236}">
                <a16:creationId xmlns:a16="http://schemas.microsoft.com/office/drawing/2014/main" id="{E55FED03-8577-4C4E-9C69-8FCA0EF5AA33}"/>
              </a:ext>
            </a:extLst>
          </p:cNvPr>
          <p:cNvSpPr/>
          <p:nvPr/>
        </p:nvSpPr>
        <p:spPr>
          <a:xfrm>
            <a:off x="4211313" y="5549693"/>
            <a:ext cx="2239637" cy="297454"/>
          </a:xfrm>
          <a:prstGeom prst="rect">
            <a:avLst/>
          </a:prstGeom>
          <a:solidFill>
            <a:schemeClr val="bg1">
              <a:lumMod val="95000"/>
            </a:schemeClr>
          </a:solidFill>
          <a:ln>
            <a:solidFill>
              <a:srgbClr val="C00000"/>
            </a:solidFill>
          </a:ln>
          <a:effectLst>
            <a:outerShdw blurRad="50800" dist="38100" dir="2700000" algn="tl" rotWithShape="0">
              <a:prstClr val="black">
                <a:alpha val="40000"/>
              </a:prstClr>
            </a:outerShdw>
          </a:effectLst>
        </p:spPr>
        <p:txBody>
          <a:bodyPr wrap="square">
            <a:spAutoFit/>
          </a:bodyPr>
          <a:lstStyle/>
          <a:p>
            <a:r>
              <a:rPr lang="it-IT" sz="1333" dirty="0">
                <a:latin typeface="Times New Roman" panose="02020603050405020304" pitchFamily="18" charset="0"/>
                <a:cs typeface="Times New Roman" panose="02020603050405020304" pitchFamily="18" charset="0"/>
              </a:rPr>
              <a:t>Povertà assoluta (incidenza)</a:t>
            </a:r>
          </a:p>
        </p:txBody>
      </p:sp>
      <p:cxnSp>
        <p:nvCxnSpPr>
          <p:cNvPr id="25" name="Connettore 2 24">
            <a:extLst>
              <a:ext uri="{FF2B5EF4-FFF2-40B4-BE49-F238E27FC236}">
                <a16:creationId xmlns:a16="http://schemas.microsoft.com/office/drawing/2014/main" id="{5E2BC56A-1413-42D0-BFBF-31D18659C800}"/>
              </a:ext>
            </a:extLst>
          </p:cNvPr>
          <p:cNvCxnSpPr>
            <a:cxnSpLocks/>
            <a:stCxn id="20" idx="0"/>
          </p:cNvCxnSpPr>
          <p:nvPr/>
        </p:nvCxnSpPr>
        <p:spPr>
          <a:xfrm flipV="1">
            <a:off x="5331132" y="3664571"/>
            <a:ext cx="917967" cy="188512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3" name="Segnaposto numero diapositiva 2"/>
          <p:cNvSpPr>
            <a:spLocks noGrp="1"/>
          </p:cNvSpPr>
          <p:nvPr>
            <p:ph type="sldNum" sz="quarter" idx="12"/>
          </p:nvPr>
        </p:nvSpPr>
        <p:spPr/>
        <p:txBody>
          <a:bodyPr/>
          <a:lstStyle/>
          <a:p>
            <a:fld id="{2933ED56-FB12-4384-AF6C-E94CA198BBEC}" type="slidenum">
              <a:rPr lang="it-IT" smtClean="0"/>
              <a:t>45</a:t>
            </a:fld>
            <a:endParaRPr lang="it-IT"/>
          </a:p>
        </p:txBody>
      </p:sp>
      <p:sp>
        <p:nvSpPr>
          <p:cNvPr id="5" name="Segnaposto piè di pagina 4"/>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415484267"/>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46</a:t>
            </a:fld>
            <a:endParaRPr lang="it-IT" dirty="0">
              <a:solidFill>
                <a:schemeClr val="tx1"/>
              </a:solidFill>
              <a:latin typeface="Times New Roman" panose="02020603050405020304" pitchFamily="18" charset="0"/>
              <a:cs typeface="Times New Roman" panose="02020603050405020304" pitchFamily="18" charset="0"/>
            </a:endParaRPr>
          </a:p>
        </p:txBody>
      </p:sp>
      <p:grpSp>
        <p:nvGrpSpPr>
          <p:cNvPr id="2" name="Gruppo 1"/>
          <p:cNvGrpSpPr/>
          <p:nvPr/>
        </p:nvGrpSpPr>
        <p:grpSpPr>
          <a:xfrm>
            <a:off x="728657" y="563195"/>
            <a:ext cx="9144000" cy="4565142"/>
            <a:chOff x="774839" y="1721739"/>
            <a:chExt cx="9144000" cy="4565142"/>
          </a:xfrm>
        </p:grpSpPr>
        <p:grpSp>
          <p:nvGrpSpPr>
            <p:cNvPr id="113" name="object 6"/>
            <p:cNvGrpSpPr/>
            <p:nvPr/>
          </p:nvGrpSpPr>
          <p:grpSpPr>
            <a:xfrm>
              <a:off x="997343" y="2057400"/>
              <a:ext cx="8635365" cy="863600"/>
              <a:chOff x="997343" y="2057400"/>
              <a:chExt cx="8635365" cy="863600"/>
            </a:xfrm>
          </p:grpSpPr>
          <p:pic>
            <p:nvPicPr>
              <p:cNvPr id="114" name="object 7"/>
              <p:cNvPicPr/>
              <p:nvPr/>
            </p:nvPicPr>
            <p:blipFill>
              <a:blip r:embed="rId2" cstate="print"/>
              <a:stretch>
                <a:fillRect/>
              </a:stretch>
            </p:blipFill>
            <p:spPr>
              <a:xfrm>
                <a:off x="4950599" y="2057400"/>
                <a:ext cx="4480559" cy="6096"/>
              </a:xfrm>
              <a:prstGeom prst="rect">
                <a:avLst/>
              </a:prstGeom>
            </p:spPr>
          </p:pic>
          <p:pic>
            <p:nvPicPr>
              <p:cNvPr id="115" name="object 8"/>
              <p:cNvPicPr/>
              <p:nvPr/>
            </p:nvPicPr>
            <p:blipFill>
              <a:blip r:embed="rId3" cstate="print"/>
              <a:stretch>
                <a:fillRect/>
              </a:stretch>
            </p:blipFill>
            <p:spPr>
              <a:xfrm>
                <a:off x="4872875" y="2507741"/>
                <a:ext cx="4759452" cy="413004"/>
              </a:xfrm>
              <a:prstGeom prst="rect">
                <a:avLst/>
              </a:prstGeom>
            </p:spPr>
          </p:pic>
          <p:pic>
            <p:nvPicPr>
              <p:cNvPr id="116" name="object 9"/>
              <p:cNvPicPr/>
              <p:nvPr/>
            </p:nvPicPr>
            <p:blipFill>
              <a:blip r:embed="rId4" cstate="print"/>
              <a:stretch>
                <a:fillRect/>
              </a:stretch>
            </p:blipFill>
            <p:spPr>
              <a:xfrm>
                <a:off x="4947551" y="2063496"/>
                <a:ext cx="4489704" cy="436626"/>
              </a:xfrm>
              <a:prstGeom prst="rect">
                <a:avLst/>
              </a:prstGeom>
            </p:spPr>
          </p:pic>
          <p:sp>
            <p:nvSpPr>
              <p:cNvPr id="117" name="object 10"/>
              <p:cNvSpPr/>
              <p:nvPr/>
            </p:nvSpPr>
            <p:spPr>
              <a:xfrm>
                <a:off x="997343" y="2124468"/>
                <a:ext cx="4177029" cy="796290"/>
              </a:xfrm>
              <a:custGeom>
                <a:avLst/>
                <a:gdLst/>
                <a:ahLst/>
                <a:cxnLst/>
                <a:rect l="l" t="t" r="r" b="b"/>
                <a:pathLst>
                  <a:path w="4177029" h="796289">
                    <a:moveTo>
                      <a:pt x="4176801" y="796290"/>
                    </a:moveTo>
                    <a:lnTo>
                      <a:pt x="3871315" y="522389"/>
                    </a:lnTo>
                    <a:lnTo>
                      <a:pt x="3896868" y="493776"/>
                    </a:lnTo>
                    <a:lnTo>
                      <a:pt x="3802380" y="468122"/>
                    </a:lnTo>
                    <a:lnTo>
                      <a:pt x="3802380" y="0"/>
                    </a:lnTo>
                    <a:lnTo>
                      <a:pt x="0" y="0"/>
                    </a:lnTo>
                    <a:lnTo>
                      <a:pt x="0" y="796290"/>
                    </a:lnTo>
                    <a:lnTo>
                      <a:pt x="28956" y="796290"/>
                    </a:lnTo>
                    <a:lnTo>
                      <a:pt x="57150" y="796290"/>
                    </a:lnTo>
                    <a:lnTo>
                      <a:pt x="57150" y="57150"/>
                    </a:lnTo>
                    <a:lnTo>
                      <a:pt x="3745230" y="57150"/>
                    </a:lnTo>
                    <a:lnTo>
                      <a:pt x="3745230" y="796290"/>
                    </a:lnTo>
                    <a:lnTo>
                      <a:pt x="3773424" y="796290"/>
                    </a:lnTo>
                    <a:lnTo>
                      <a:pt x="3802380" y="796290"/>
                    </a:lnTo>
                    <a:lnTo>
                      <a:pt x="3802380" y="533107"/>
                    </a:lnTo>
                    <a:lnTo>
                      <a:pt x="3820668" y="579120"/>
                    </a:lnTo>
                    <a:lnTo>
                      <a:pt x="3832098" y="566318"/>
                    </a:lnTo>
                    <a:lnTo>
                      <a:pt x="3846144" y="550570"/>
                    </a:lnTo>
                    <a:lnTo>
                      <a:pt x="4120108" y="796290"/>
                    </a:lnTo>
                    <a:lnTo>
                      <a:pt x="4176801" y="796290"/>
                    </a:lnTo>
                    <a:close/>
                  </a:path>
                </a:pathLst>
              </a:custGeom>
              <a:solidFill>
                <a:srgbClr val="000000"/>
              </a:solidFill>
            </p:spPr>
            <p:txBody>
              <a:bodyPr wrap="square" lIns="0" tIns="0" rIns="0" bIns="0" rtlCol="0"/>
              <a:lstStyle/>
              <a:p>
                <a:endParaRPr/>
              </a:p>
            </p:txBody>
          </p:sp>
        </p:grpSp>
        <p:sp>
          <p:nvSpPr>
            <p:cNvPr id="118" name="object 11"/>
            <p:cNvSpPr txBox="1"/>
            <p:nvPr/>
          </p:nvSpPr>
          <p:spPr>
            <a:xfrm>
              <a:off x="1007629" y="1721739"/>
              <a:ext cx="38800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La</a:t>
              </a:r>
              <a:r>
                <a:rPr sz="1800" b="1" spc="-25" dirty="0">
                  <a:latin typeface="Arial"/>
                  <a:cs typeface="Arial"/>
                </a:rPr>
                <a:t> </a:t>
              </a:r>
              <a:r>
                <a:rPr sz="1800" b="1" dirty="0">
                  <a:latin typeface="Arial"/>
                  <a:cs typeface="Arial"/>
                </a:rPr>
                <a:t>povertà</a:t>
              </a:r>
              <a:r>
                <a:rPr sz="1800" b="1" spc="-10" dirty="0">
                  <a:latin typeface="Arial"/>
                  <a:cs typeface="Arial"/>
                </a:rPr>
                <a:t> </a:t>
              </a:r>
              <a:r>
                <a:rPr sz="1800" b="1" dirty="0">
                  <a:latin typeface="Arial"/>
                  <a:cs typeface="Arial"/>
                </a:rPr>
                <a:t>relativa</a:t>
              </a:r>
              <a:r>
                <a:rPr sz="1800" b="1" spc="-20" dirty="0">
                  <a:latin typeface="Arial"/>
                  <a:cs typeface="Arial"/>
                </a:rPr>
                <a:t> </a:t>
              </a:r>
              <a:r>
                <a:rPr sz="1800" b="1" dirty="0">
                  <a:latin typeface="Arial"/>
                  <a:cs typeface="Arial"/>
                </a:rPr>
                <a:t>in</a:t>
              </a:r>
              <a:r>
                <a:rPr sz="1800" b="1" spc="-10" dirty="0">
                  <a:latin typeface="Arial"/>
                  <a:cs typeface="Arial"/>
                </a:rPr>
                <a:t> </a:t>
              </a:r>
              <a:r>
                <a:rPr sz="1800" b="1" dirty="0">
                  <a:latin typeface="Arial"/>
                  <a:cs typeface="Arial"/>
                </a:rPr>
                <a:t>Italia</a:t>
              </a:r>
              <a:r>
                <a:rPr sz="1800" b="1" spc="-10" dirty="0">
                  <a:latin typeface="Arial"/>
                  <a:cs typeface="Arial"/>
                </a:rPr>
                <a:t> </a:t>
              </a:r>
              <a:r>
                <a:rPr sz="1800" b="1" dirty="0">
                  <a:latin typeface="Arial"/>
                  <a:cs typeface="Arial"/>
                </a:rPr>
                <a:t>nel</a:t>
              </a:r>
              <a:r>
                <a:rPr sz="1800" b="1" spc="-10" dirty="0">
                  <a:latin typeface="Arial"/>
                  <a:cs typeface="Arial"/>
                </a:rPr>
                <a:t> </a:t>
              </a:r>
              <a:r>
                <a:rPr sz="1800" b="1" spc="-20" dirty="0">
                  <a:latin typeface="Arial"/>
                  <a:cs typeface="Arial"/>
                </a:rPr>
                <a:t>2005</a:t>
              </a:r>
              <a:endParaRPr sz="1800" dirty="0">
                <a:latin typeface="Arial"/>
                <a:cs typeface="Arial"/>
              </a:endParaRPr>
            </a:p>
          </p:txBody>
        </p:sp>
        <p:sp>
          <p:nvSpPr>
            <p:cNvPr id="119" name="object 13"/>
            <p:cNvSpPr txBox="1"/>
            <p:nvPr/>
          </p:nvSpPr>
          <p:spPr>
            <a:xfrm>
              <a:off x="1250576" y="2179574"/>
              <a:ext cx="229298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Famiglie</a:t>
              </a:r>
              <a:r>
                <a:rPr sz="1600" spc="-50" dirty="0">
                  <a:latin typeface="Arial"/>
                  <a:cs typeface="Arial"/>
                </a:rPr>
                <a:t> </a:t>
              </a:r>
              <a:r>
                <a:rPr sz="1600" dirty="0">
                  <a:latin typeface="Arial"/>
                  <a:cs typeface="Arial"/>
                </a:rPr>
                <a:t>povere</a:t>
              </a:r>
              <a:r>
                <a:rPr sz="1600" spc="-25" dirty="0">
                  <a:latin typeface="Arial"/>
                  <a:cs typeface="Arial"/>
                </a:rPr>
                <a:t> </a:t>
              </a:r>
              <a:r>
                <a:rPr sz="1600" dirty="0">
                  <a:latin typeface="Arial"/>
                  <a:cs typeface="Arial"/>
                </a:rPr>
                <a:t>del</a:t>
              </a:r>
              <a:r>
                <a:rPr sz="1600" spc="-25" dirty="0">
                  <a:latin typeface="Arial"/>
                  <a:cs typeface="Arial"/>
                </a:rPr>
                <a:t> </a:t>
              </a:r>
              <a:r>
                <a:rPr sz="1600" spc="-20" dirty="0">
                  <a:latin typeface="Arial"/>
                  <a:cs typeface="Arial"/>
                </a:rPr>
                <a:t>Nord</a:t>
              </a:r>
              <a:endParaRPr sz="1600">
                <a:latin typeface="Arial"/>
                <a:cs typeface="Arial"/>
              </a:endParaRPr>
            </a:p>
          </p:txBody>
        </p:sp>
        <p:sp>
          <p:nvSpPr>
            <p:cNvPr id="120" name="object 14"/>
            <p:cNvSpPr txBox="1"/>
            <p:nvPr/>
          </p:nvSpPr>
          <p:spPr>
            <a:xfrm>
              <a:off x="1320686" y="2533136"/>
              <a:ext cx="195389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Famiglie</a:t>
              </a:r>
              <a:r>
                <a:rPr sz="1600" spc="-45" dirty="0">
                  <a:latin typeface="Arial"/>
                  <a:cs typeface="Arial"/>
                </a:rPr>
                <a:t> </a:t>
              </a:r>
              <a:r>
                <a:rPr sz="1600" dirty="0">
                  <a:latin typeface="Arial"/>
                  <a:cs typeface="Arial"/>
                </a:rPr>
                <a:t>povere</a:t>
              </a:r>
              <a:r>
                <a:rPr sz="1600" spc="-30" dirty="0">
                  <a:latin typeface="Arial"/>
                  <a:cs typeface="Arial"/>
                </a:rPr>
                <a:t> </a:t>
              </a:r>
              <a:r>
                <a:rPr sz="1600" spc="-10" dirty="0">
                  <a:latin typeface="Arial"/>
                  <a:cs typeface="Arial"/>
                </a:rPr>
                <a:t>totali</a:t>
              </a:r>
              <a:endParaRPr sz="1600" dirty="0">
                <a:latin typeface="Arial"/>
                <a:cs typeface="Arial"/>
              </a:endParaRPr>
            </a:p>
          </p:txBody>
        </p:sp>
        <p:grpSp>
          <p:nvGrpSpPr>
            <p:cNvPr id="121" name="object 15"/>
            <p:cNvGrpSpPr/>
            <p:nvPr/>
          </p:nvGrpSpPr>
          <p:grpSpPr>
            <a:xfrm>
              <a:off x="1170317" y="2508504"/>
              <a:ext cx="8431578" cy="2087813"/>
              <a:chOff x="1170317" y="2508504"/>
              <a:chExt cx="8431578" cy="2087813"/>
            </a:xfrm>
          </p:grpSpPr>
          <p:sp>
            <p:nvSpPr>
              <p:cNvPr id="122" name="object 16"/>
              <p:cNvSpPr/>
              <p:nvPr/>
            </p:nvSpPr>
            <p:spPr>
              <a:xfrm>
                <a:off x="1170317" y="2508504"/>
                <a:ext cx="2449830" cy="9525"/>
              </a:xfrm>
              <a:custGeom>
                <a:avLst/>
                <a:gdLst/>
                <a:ahLst/>
                <a:cxnLst/>
                <a:rect l="l" t="t" r="r" b="b"/>
                <a:pathLst>
                  <a:path w="2449829" h="9525">
                    <a:moveTo>
                      <a:pt x="2449829" y="9143"/>
                    </a:moveTo>
                    <a:lnTo>
                      <a:pt x="2449829" y="0"/>
                    </a:lnTo>
                    <a:lnTo>
                      <a:pt x="0" y="0"/>
                    </a:lnTo>
                    <a:lnTo>
                      <a:pt x="0" y="9144"/>
                    </a:lnTo>
                    <a:lnTo>
                      <a:pt x="2449829" y="9143"/>
                    </a:lnTo>
                    <a:close/>
                  </a:path>
                </a:pathLst>
              </a:custGeom>
              <a:solidFill>
                <a:srgbClr val="000000"/>
              </a:solidFill>
            </p:spPr>
            <p:txBody>
              <a:bodyPr wrap="square" lIns="0" tIns="0" rIns="0" bIns="0" rtlCol="0"/>
              <a:lstStyle/>
              <a:p>
                <a:endParaRPr/>
              </a:p>
            </p:txBody>
          </p:sp>
          <p:pic>
            <p:nvPicPr>
              <p:cNvPr id="123" name="object 17"/>
              <p:cNvPicPr/>
              <p:nvPr/>
            </p:nvPicPr>
            <p:blipFill>
              <a:blip r:embed="rId5" cstate="print"/>
              <a:stretch>
                <a:fillRect/>
              </a:stretch>
            </p:blipFill>
            <p:spPr>
              <a:xfrm>
                <a:off x="4872875" y="2920746"/>
                <a:ext cx="4729020" cy="857250"/>
              </a:xfrm>
              <a:prstGeom prst="rect">
                <a:avLst/>
              </a:prstGeom>
            </p:spPr>
          </p:pic>
          <p:sp>
            <p:nvSpPr>
              <p:cNvPr id="124" name="object 18"/>
              <p:cNvSpPr/>
              <p:nvPr/>
            </p:nvSpPr>
            <p:spPr>
              <a:xfrm>
                <a:off x="5117452" y="2920746"/>
                <a:ext cx="1013460" cy="857250"/>
              </a:xfrm>
              <a:custGeom>
                <a:avLst/>
                <a:gdLst/>
                <a:ahLst/>
                <a:cxnLst/>
                <a:rect l="l" t="t" r="r" b="b"/>
                <a:pathLst>
                  <a:path w="1013460" h="857250">
                    <a:moveTo>
                      <a:pt x="1012851" y="857250"/>
                    </a:moveTo>
                    <a:lnTo>
                      <a:pt x="56701" y="0"/>
                    </a:lnTo>
                    <a:lnTo>
                      <a:pt x="0" y="0"/>
                    </a:lnTo>
                    <a:lnTo>
                      <a:pt x="955788" y="857250"/>
                    </a:lnTo>
                    <a:lnTo>
                      <a:pt x="1012851" y="857250"/>
                    </a:lnTo>
                    <a:close/>
                  </a:path>
                </a:pathLst>
              </a:custGeom>
              <a:solidFill>
                <a:srgbClr val="000000"/>
              </a:solidFill>
            </p:spPr>
            <p:txBody>
              <a:bodyPr wrap="square" lIns="0" tIns="0" rIns="0" bIns="0" rtlCol="0"/>
              <a:lstStyle/>
              <a:p>
                <a:endParaRPr/>
              </a:p>
            </p:txBody>
          </p:sp>
          <p:sp>
            <p:nvSpPr>
              <p:cNvPr id="81" name="object 16"/>
              <p:cNvSpPr/>
              <p:nvPr/>
            </p:nvSpPr>
            <p:spPr>
              <a:xfrm>
                <a:off x="1221984" y="4586792"/>
                <a:ext cx="2449830" cy="9525"/>
              </a:xfrm>
              <a:custGeom>
                <a:avLst/>
                <a:gdLst/>
                <a:ahLst/>
                <a:cxnLst/>
                <a:rect l="l" t="t" r="r" b="b"/>
                <a:pathLst>
                  <a:path w="2449829" h="9525">
                    <a:moveTo>
                      <a:pt x="2449829" y="9143"/>
                    </a:moveTo>
                    <a:lnTo>
                      <a:pt x="2449829" y="0"/>
                    </a:lnTo>
                    <a:lnTo>
                      <a:pt x="0" y="0"/>
                    </a:lnTo>
                    <a:lnTo>
                      <a:pt x="0" y="9144"/>
                    </a:lnTo>
                    <a:lnTo>
                      <a:pt x="2449829" y="9143"/>
                    </a:lnTo>
                    <a:close/>
                  </a:path>
                </a:pathLst>
              </a:custGeom>
              <a:solidFill>
                <a:srgbClr val="000000"/>
              </a:solidFill>
            </p:spPr>
            <p:txBody>
              <a:bodyPr wrap="square" lIns="0" tIns="0" rIns="0" bIns="0" rtlCol="0"/>
              <a:lstStyle/>
              <a:p>
                <a:endParaRPr/>
              </a:p>
            </p:txBody>
          </p:sp>
        </p:grpSp>
        <p:sp>
          <p:nvSpPr>
            <p:cNvPr id="125" name="object 19"/>
            <p:cNvSpPr txBox="1"/>
            <p:nvPr/>
          </p:nvSpPr>
          <p:spPr>
            <a:xfrm>
              <a:off x="3698119" y="2323591"/>
              <a:ext cx="603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r>
                <a:rPr sz="1800" spc="-5" dirty="0">
                  <a:latin typeface="Arial"/>
                  <a:cs typeface="Arial"/>
                </a:rPr>
                <a:t> </a:t>
              </a:r>
              <a:r>
                <a:rPr sz="1800" spc="-25" dirty="0">
                  <a:latin typeface="Arial"/>
                  <a:cs typeface="Arial"/>
                </a:rPr>
                <a:t>100</a:t>
              </a:r>
              <a:endParaRPr sz="1800">
                <a:latin typeface="Arial"/>
                <a:cs typeface="Arial"/>
              </a:endParaRPr>
            </a:p>
          </p:txBody>
        </p:sp>
        <p:sp>
          <p:nvSpPr>
            <p:cNvPr id="126" name="object 20"/>
            <p:cNvSpPr txBox="1"/>
            <p:nvPr/>
          </p:nvSpPr>
          <p:spPr>
            <a:xfrm>
              <a:off x="1680343" y="2828798"/>
              <a:ext cx="363855" cy="269875"/>
            </a:xfrm>
            <a:prstGeom prst="rect">
              <a:avLst/>
            </a:prstGeom>
          </p:spPr>
          <p:txBody>
            <a:bodyPr vert="horz" wrap="square" lIns="0" tIns="12700" rIns="0" bIns="0" rtlCol="0">
              <a:spAutoFit/>
            </a:bodyPr>
            <a:lstStyle/>
            <a:p>
              <a:pPr marL="12700">
                <a:lnSpc>
                  <a:spcPct val="100000"/>
                </a:lnSpc>
                <a:spcBef>
                  <a:spcPts val="100"/>
                </a:spcBef>
              </a:pPr>
              <a:r>
                <a:rPr sz="1600" spc="-25" dirty="0">
                  <a:latin typeface="Arial"/>
                  <a:cs typeface="Arial"/>
                </a:rPr>
                <a:t>510</a:t>
              </a:r>
              <a:endParaRPr sz="1600">
                <a:latin typeface="Arial"/>
                <a:cs typeface="Arial"/>
              </a:endParaRPr>
            </a:p>
          </p:txBody>
        </p:sp>
        <p:sp>
          <p:nvSpPr>
            <p:cNvPr id="127" name="object 21"/>
            <p:cNvSpPr txBox="1"/>
            <p:nvPr/>
          </p:nvSpPr>
          <p:spPr>
            <a:xfrm>
              <a:off x="2328038" y="2965198"/>
              <a:ext cx="111061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×100</a:t>
              </a:r>
              <a:r>
                <a:rPr sz="1600" spc="-10" dirty="0">
                  <a:latin typeface="Arial"/>
                  <a:cs typeface="Arial"/>
                </a:rPr>
                <a:t> </a:t>
              </a:r>
              <a:r>
                <a:rPr sz="1600" dirty="0">
                  <a:latin typeface="Arial"/>
                  <a:cs typeface="Arial"/>
                </a:rPr>
                <a:t>= </a:t>
              </a:r>
              <a:r>
                <a:rPr sz="1600" spc="-20" dirty="0">
                  <a:latin typeface="Arial"/>
                  <a:cs typeface="Arial"/>
                </a:rPr>
                <a:t>19,7</a:t>
              </a:r>
              <a:endParaRPr sz="1600">
                <a:latin typeface="Arial"/>
                <a:cs typeface="Arial"/>
              </a:endParaRPr>
            </a:p>
          </p:txBody>
        </p:sp>
        <p:sp>
          <p:nvSpPr>
            <p:cNvPr id="128" name="object 22"/>
            <p:cNvSpPr/>
            <p:nvPr/>
          </p:nvSpPr>
          <p:spPr>
            <a:xfrm>
              <a:off x="997343" y="2920758"/>
              <a:ext cx="8685530" cy="857250"/>
            </a:xfrm>
            <a:custGeom>
              <a:avLst/>
              <a:gdLst/>
              <a:ahLst/>
              <a:cxnLst/>
              <a:rect l="l" t="t" r="r" b="b"/>
              <a:pathLst>
                <a:path w="8685530" h="857250">
                  <a:moveTo>
                    <a:pt x="57150" y="0"/>
                  </a:moveTo>
                  <a:lnTo>
                    <a:pt x="0" y="0"/>
                  </a:lnTo>
                  <a:lnTo>
                    <a:pt x="0" y="857250"/>
                  </a:lnTo>
                  <a:lnTo>
                    <a:pt x="57150" y="857250"/>
                  </a:lnTo>
                  <a:lnTo>
                    <a:pt x="57150" y="0"/>
                  </a:lnTo>
                  <a:close/>
                </a:path>
                <a:path w="8685530" h="857250">
                  <a:moveTo>
                    <a:pt x="1257300" y="198882"/>
                  </a:moveTo>
                  <a:lnTo>
                    <a:pt x="536448" y="198882"/>
                  </a:lnTo>
                  <a:lnTo>
                    <a:pt x="536448" y="208026"/>
                  </a:lnTo>
                  <a:lnTo>
                    <a:pt x="1257300" y="208026"/>
                  </a:lnTo>
                  <a:lnTo>
                    <a:pt x="1257300" y="198882"/>
                  </a:lnTo>
                  <a:close/>
                </a:path>
                <a:path w="8685530" h="857250">
                  <a:moveTo>
                    <a:pt x="3802380" y="0"/>
                  </a:moveTo>
                  <a:lnTo>
                    <a:pt x="3745230" y="0"/>
                  </a:lnTo>
                  <a:lnTo>
                    <a:pt x="3745230" y="857250"/>
                  </a:lnTo>
                  <a:lnTo>
                    <a:pt x="3802380" y="857250"/>
                  </a:lnTo>
                  <a:lnTo>
                    <a:pt x="3802380" y="0"/>
                  </a:lnTo>
                  <a:close/>
                </a:path>
                <a:path w="8685530" h="857250">
                  <a:moveTo>
                    <a:pt x="6343650" y="406146"/>
                  </a:moveTo>
                  <a:lnTo>
                    <a:pt x="6342126" y="397764"/>
                  </a:lnTo>
                  <a:lnTo>
                    <a:pt x="6329502" y="364883"/>
                  </a:lnTo>
                  <a:lnTo>
                    <a:pt x="6315456" y="345681"/>
                  </a:lnTo>
                  <a:lnTo>
                    <a:pt x="6315456" y="416052"/>
                  </a:lnTo>
                  <a:lnTo>
                    <a:pt x="6314694" y="422148"/>
                  </a:lnTo>
                  <a:lnTo>
                    <a:pt x="6281382" y="481152"/>
                  </a:lnTo>
                  <a:lnTo>
                    <a:pt x="6215913" y="520839"/>
                  </a:lnTo>
                  <a:lnTo>
                    <a:pt x="6175019" y="533463"/>
                  </a:lnTo>
                  <a:lnTo>
                    <a:pt x="6130760" y="541299"/>
                  </a:lnTo>
                  <a:lnTo>
                    <a:pt x="6084697" y="544347"/>
                  </a:lnTo>
                  <a:lnTo>
                    <a:pt x="6038405" y="542620"/>
                  </a:lnTo>
                  <a:lnTo>
                    <a:pt x="5993435" y="536143"/>
                  </a:lnTo>
                  <a:lnTo>
                    <a:pt x="5951334" y="524916"/>
                  </a:lnTo>
                  <a:lnTo>
                    <a:pt x="5913691" y="508965"/>
                  </a:lnTo>
                  <a:lnTo>
                    <a:pt x="5857964" y="462889"/>
                  </a:lnTo>
                  <a:lnTo>
                    <a:pt x="5841492" y="426720"/>
                  </a:lnTo>
                  <a:lnTo>
                    <a:pt x="5840730" y="421386"/>
                  </a:lnTo>
                  <a:lnTo>
                    <a:pt x="5840730" y="408432"/>
                  </a:lnTo>
                  <a:lnTo>
                    <a:pt x="5864758" y="359460"/>
                  </a:lnTo>
                  <a:lnTo>
                    <a:pt x="5899188" y="330657"/>
                  </a:lnTo>
                  <a:lnTo>
                    <a:pt x="5941987" y="309727"/>
                  </a:lnTo>
                  <a:lnTo>
                    <a:pt x="5988863" y="295833"/>
                  </a:lnTo>
                  <a:lnTo>
                    <a:pt x="6035535" y="288124"/>
                  </a:lnTo>
                  <a:lnTo>
                    <a:pt x="6077712" y="285750"/>
                  </a:lnTo>
                  <a:lnTo>
                    <a:pt x="6090666" y="286512"/>
                  </a:lnTo>
                  <a:lnTo>
                    <a:pt x="6102858" y="286512"/>
                  </a:lnTo>
                  <a:lnTo>
                    <a:pt x="6141555" y="290791"/>
                  </a:lnTo>
                  <a:lnTo>
                    <a:pt x="6184976" y="300494"/>
                  </a:lnTo>
                  <a:lnTo>
                    <a:pt x="6228524" y="316128"/>
                  </a:lnTo>
                  <a:lnTo>
                    <a:pt x="6267602" y="338226"/>
                  </a:lnTo>
                  <a:lnTo>
                    <a:pt x="6297600" y="367296"/>
                  </a:lnTo>
                  <a:lnTo>
                    <a:pt x="6313932" y="403860"/>
                  </a:lnTo>
                  <a:lnTo>
                    <a:pt x="6315456" y="416052"/>
                  </a:lnTo>
                  <a:lnTo>
                    <a:pt x="6315456" y="345681"/>
                  </a:lnTo>
                  <a:lnTo>
                    <a:pt x="6280785" y="312318"/>
                  </a:lnTo>
                  <a:lnTo>
                    <a:pt x="6247041" y="292633"/>
                  </a:lnTo>
                  <a:lnTo>
                    <a:pt x="6208598" y="277342"/>
                  </a:lnTo>
                  <a:lnTo>
                    <a:pt x="6166650" y="266458"/>
                  </a:lnTo>
                  <a:lnTo>
                    <a:pt x="6122378" y="259956"/>
                  </a:lnTo>
                  <a:lnTo>
                    <a:pt x="6076950" y="257860"/>
                  </a:lnTo>
                  <a:lnTo>
                    <a:pt x="6031535" y="260159"/>
                  </a:lnTo>
                  <a:lnTo>
                    <a:pt x="5987326" y="266852"/>
                  </a:lnTo>
                  <a:lnTo>
                    <a:pt x="5945505" y="277939"/>
                  </a:lnTo>
                  <a:lnTo>
                    <a:pt x="5907227" y="293420"/>
                  </a:lnTo>
                  <a:lnTo>
                    <a:pt x="5873699" y="313296"/>
                  </a:lnTo>
                  <a:lnTo>
                    <a:pt x="5825553" y="366229"/>
                  </a:lnTo>
                  <a:lnTo>
                    <a:pt x="5811774" y="416052"/>
                  </a:lnTo>
                  <a:lnTo>
                    <a:pt x="5813298" y="433578"/>
                  </a:lnTo>
                  <a:lnTo>
                    <a:pt x="5815584" y="441198"/>
                  </a:lnTo>
                  <a:lnTo>
                    <a:pt x="5817870" y="449580"/>
                  </a:lnTo>
                  <a:lnTo>
                    <a:pt x="5840184" y="486727"/>
                  </a:lnTo>
                  <a:lnTo>
                    <a:pt x="5840730" y="487222"/>
                  </a:lnTo>
                  <a:lnTo>
                    <a:pt x="5872734" y="516623"/>
                  </a:lnTo>
                  <a:lnTo>
                    <a:pt x="5912726" y="539724"/>
                  </a:lnTo>
                  <a:lnTo>
                    <a:pt x="5957367" y="556450"/>
                  </a:lnTo>
                  <a:lnTo>
                    <a:pt x="6003887" y="567283"/>
                  </a:lnTo>
                  <a:lnTo>
                    <a:pt x="6049505" y="572655"/>
                  </a:lnTo>
                  <a:lnTo>
                    <a:pt x="6104382" y="573024"/>
                  </a:lnTo>
                  <a:lnTo>
                    <a:pt x="6117336" y="571500"/>
                  </a:lnTo>
                  <a:lnTo>
                    <a:pt x="6162472" y="565531"/>
                  </a:lnTo>
                  <a:lnTo>
                    <a:pt x="6210795" y="552653"/>
                  </a:lnTo>
                  <a:lnTo>
                    <a:pt x="6257696" y="532447"/>
                  </a:lnTo>
                  <a:lnTo>
                    <a:pt x="6298552" y="504494"/>
                  </a:lnTo>
                  <a:lnTo>
                    <a:pt x="6328740" y="468376"/>
                  </a:lnTo>
                  <a:lnTo>
                    <a:pt x="6343650" y="423672"/>
                  </a:lnTo>
                  <a:lnTo>
                    <a:pt x="6343650" y="406146"/>
                  </a:lnTo>
                  <a:close/>
                </a:path>
                <a:path w="8685530" h="857250">
                  <a:moveTo>
                    <a:pt x="7019188" y="857250"/>
                  </a:moveTo>
                  <a:lnTo>
                    <a:pt x="7005828" y="819505"/>
                  </a:lnTo>
                  <a:lnTo>
                    <a:pt x="6956628" y="766559"/>
                  </a:lnTo>
                  <a:lnTo>
                    <a:pt x="6922719" y="746760"/>
                  </a:lnTo>
                  <a:lnTo>
                    <a:pt x="6884175" y="731418"/>
                  </a:lnTo>
                  <a:lnTo>
                    <a:pt x="6842176" y="720509"/>
                  </a:lnTo>
                  <a:lnTo>
                    <a:pt x="6797878" y="714019"/>
                  </a:lnTo>
                  <a:lnTo>
                    <a:pt x="6752463" y="711949"/>
                  </a:lnTo>
                  <a:lnTo>
                    <a:pt x="6707111" y="714286"/>
                  </a:lnTo>
                  <a:lnTo>
                    <a:pt x="6662991" y="721029"/>
                  </a:lnTo>
                  <a:lnTo>
                    <a:pt x="6621285" y="732167"/>
                  </a:lnTo>
                  <a:lnTo>
                    <a:pt x="6583159" y="747687"/>
                  </a:lnTo>
                  <a:lnTo>
                    <a:pt x="6549784" y="767588"/>
                  </a:lnTo>
                  <a:lnTo>
                    <a:pt x="6502006" y="820458"/>
                  </a:lnTo>
                  <a:lnTo>
                    <a:pt x="6489306" y="857250"/>
                  </a:lnTo>
                  <a:lnTo>
                    <a:pt x="6518135" y="857250"/>
                  </a:lnTo>
                  <a:lnTo>
                    <a:pt x="6532105" y="825906"/>
                  </a:lnTo>
                  <a:lnTo>
                    <a:pt x="6555549" y="799452"/>
                  </a:lnTo>
                  <a:lnTo>
                    <a:pt x="6624510" y="761199"/>
                  </a:lnTo>
                  <a:lnTo>
                    <a:pt x="6666789" y="749414"/>
                  </a:lnTo>
                  <a:lnTo>
                    <a:pt x="6712128" y="742530"/>
                  </a:lnTo>
                  <a:lnTo>
                    <a:pt x="6758902" y="740549"/>
                  </a:lnTo>
                  <a:lnTo>
                    <a:pt x="6805498" y="743496"/>
                  </a:lnTo>
                  <a:lnTo>
                    <a:pt x="6850316" y="751370"/>
                  </a:lnTo>
                  <a:lnTo>
                    <a:pt x="6891756" y="764171"/>
                  </a:lnTo>
                  <a:lnTo>
                    <a:pt x="6928180" y="781926"/>
                  </a:lnTo>
                  <a:lnTo>
                    <a:pt x="6979590" y="832256"/>
                  </a:lnTo>
                  <a:lnTo>
                    <a:pt x="6988594" y="857250"/>
                  </a:lnTo>
                  <a:lnTo>
                    <a:pt x="7019188" y="857250"/>
                  </a:lnTo>
                  <a:close/>
                </a:path>
                <a:path w="8685530" h="857250">
                  <a:moveTo>
                    <a:pt x="8685276" y="413004"/>
                  </a:moveTo>
                  <a:lnTo>
                    <a:pt x="8683752" y="396240"/>
                  </a:lnTo>
                  <a:lnTo>
                    <a:pt x="8671154" y="363385"/>
                  </a:lnTo>
                  <a:lnTo>
                    <a:pt x="8657082" y="344157"/>
                  </a:lnTo>
                  <a:lnTo>
                    <a:pt x="8657082" y="414528"/>
                  </a:lnTo>
                  <a:lnTo>
                    <a:pt x="8655558" y="426720"/>
                  </a:lnTo>
                  <a:lnTo>
                    <a:pt x="8638857" y="462584"/>
                  </a:lnTo>
                  <a:lnTo>
                    <a:pt x="8608657" y="491388"/>
                  </a:lnTo>
                  <a:lnTo>
                    <a:pt x="8569541" y="513461"/>
                  </a:lnTo>
                  <a:lnTo>
                    <a:pt x="8526081" y="529120"/>
                  </a:lnTo>
                  <a:lnTo>
                    <a:pt x="8482863" y="538695"/>
                  </a:lnTo>
                  <a:lnTo>
                    <a:pt x="8444484" y="542544"/>
                  </a:lnTo>
                  <a:lnTo>
                    <a:pt x="8418639" y="543267"/>
                  </a:lnTo>
                  <a:lnTo>
                    <a:pt x="8378279" y="541528"/>
                  </a:lnTo>
                  <a:lnTo>
                    <a:pt x="8332432" y="534098"/>
                  </a:lnTo>
                  <a:lnTo>
                    <a:pt x="8286064" y="520496"/>
                  </a:lnTo>
                  <a:lnTo>
                    <a:pt x="8243392" y="500189"/>
                  </a:lnTo>
                  <a:lnTo>
                    <a:pt x="8208670" y="472668"/>
                  </a:lnTo>
                  <a:lnTo>
                    <a:pt x="8186166" y="437388"/>
                  </a:lnTo>
                  <a:lnTo>
                    <a:pt x="8182356" y="419100"/>
                  </a:lnTo>
                  <a:lnTo>
                    <a:pt x="8182356" y="406908"/>
                  </a:lnTo>
                  <a:lnTo>
                    <a:pt x="8197304" y="369722"/>
                  </a:lnTo>
                  <a:lnTo>
                    <a:pt x="8252422" y="322046"/>
                  </a:lnTo>
                  <a:lnTo>
                    <a:pt x="8290141" y="305473"/>
                  </a:lnTo>
                  <a:lnTo>
                    <a:pt x="8332470" y="293763"/>
                  </a:lnTo>
                  <a:lnTo>
                    <a:pt x="8377834" y="286905"/>
                  </a:lnTo>
                  <a:lnTo>
                    <a:pt x="8424596" y="284937"/>
                  </a:lnTo>
                  <a:lnTo>
                    <a:pt x="8471154" y="287845"/>
                  </a:lnTo>
                  <a:lnTo>
                    <a:pt x="8515921" y="295656"/>
                  </a:lnTo>
                  <a:lnTo>
                    <a:pt x="8557260" y="308356"/>
                  </a:lnTo>
                  <a:lnTo>
                    <a:pt x="8593582" y="325983"/>
                  </a:lnTo>
                  <a:lnTo>
                    <a:pt x="8644712" y="376008"/>
                  </a:lnTo>
                  <a:lnTo>
                    <a:pt x="8657082" y="414528"/>
                  </a:lnTo>
                  <a:lnTo>
                    <a:pt x="8657082" y="344157"/>
                  </a:lnTo>
                  <a:lnTo>
                    <a:pt x="8622462" y="310845"/>
                  </a:lnTo>
                  <a:lnTo>
                    <a:pt x="8588731" y="291147"/>
                  </a:lnTo>
                  <a:lnTo>
                    <a:pt x="8550300" y="275856"/>
                  </a:lnTo>
                  <a:lnTo>
                    <a:pt x="8508352" y="264934"/>
                  </a:lnTo>
                  <a:lnTo>
                    <a:pt x="8464067" y="258419"/>
                  </a:lnTo>
                  <a:lnTo>
                    <a:pt x="8418639" y="256298"/>
                  </a:lnTo>
                  <a:lnTo>
                    <a:pt x="8373224" y="258572"/>
                  </a:lnTo>
                  <a:lnTo>
                    <a:pt x="8329003" y="265252"/>
                  </a:lnTo>
                  <a:lnTo>
                    <a:pt x="8287169" y="276326"/>
                  </a:lnTo>
                  <a:lnTo>
                    <a:pt x="8248891" y="291795"/>
                  </a:lnTo>
                  <a:lnTo>
                    <a:pt x="8215350" y="311683"/>
                  </a:lnTo>
                  <a:lnTo>
                    <a:pt x="8167179" y="364655"/>
                  </a:lnTo>
                  <a:lnTo>
                    <a:pt x="8153400" y="414528"/>
                  </a:lnTo>
                  <a:lnTo>
                    <a:pt x="8154924" y="432054"/>
                  </a:lnTo>
                  <a:lnTo>
                    <a:pt x="8157210" y="439674"/>
                  </a:lnTo>
                  <a:lnTo>
                    <a:pt x="8159496" y="448056"/>
                  </a:lnTo>
                  <a:lnTo>
                    <a:pt x="8181911" y="485305"/>
                  </a:lnTo>
                  <a:lnTo>
                    <a:pt x="8182356" y="485711"/>
                  </a:lnTo>
                  <a:lnTo>
                    <a:pt x="8214398" y="515200"/>
                  </a:lnTo>
                  <a:lnTo>
                    <a:pt x="8254238" y="538213"/>
                  </a:lnTo>
                  <a:lnTo>
                    <a:pt x="8298726" y="554850"/>
                  </a:lnTo>
                  <a:lnTo>
                    <a:pt x="8345157" y="565619"/>
                  </a:lnTo>
                  <a:lnTo>
                    <a:pt x="8390826" y="570992"/>
                  </a:lnTo>
                  <a:lnTo>
                    <a:pt x="8433054" y="571500"/>
                  </a:lnTo>
                  <a:lnTo>
                    <a:pt x="8458962" y="569976"/>
                  </a:lnTo>
                  <a:lnTo>
                    <a:pt x="8503996" y="563918"/>
                  </a:lnTo>
                  <a:lnTo>
                    <a:pt x="8552307" y="550964"/>
                  </a:lnTo>
                  <a:lnTo>
                    <a:pt x="8599246" y="530733"/>
                  </a:lnTo>
                  <a:lnTo>
                    <a:pt x="8640153" y="502780"/>
                  </a:lnTo>
                  <a:lnTo>
                    <a:pt x="8670379" y="466725"/>
                  </a:lnTo>
                  <a:lnTo>
                    <a:pt x="8685276" y="422148"/>
                  </a:lnTo>
                  <a:lnTo>
                    <a:pt x="8685276" y="413004"/>
                  </a:lnTo>
                  <a:close/>
                </a:path>
              </a:pathLst>
            </a:custGeom>
            <a:solidFill>
              <a:srgbClr val="000000"/>
            </a:solidFill>
          </p:spPr>
          <p:txBody>
            <a:bodyPr wrap="square" lIns="0" tIns="0" rIns="0" bIns="0" rtlCol="0"/>
            <a:lstStyle/>
            <a:p>
              <a:endParaRPr/>
            </a:p>
          </p:txBody>
        </p:sp>
        <p:sp>
          <p:nvSpPr>
            <p:cNvPr id="129" name="object 23"/>
            <p:cNvSpPr txBox="1"/>
            <p:nvPr/>
          </p:nvSpPr>
          <p:spPr>
            <a:xfrm>
              <a:off x="1177423" y="3058464"/>
              <a:ext cx="3441700" cy="617220"/>
            </a:xfrm>
            <a:prstGeom prst="rect">
              <a:avLst/>
            </a:prstGeom>
          </p:spPr>
          <p:txBody>
            <a:bodyPr vert="horz" wrap="square" lIns="0" tIns="64135" rIns="0" bIns="0" rtlCol="0">
              <a:spAutoFit/>
            </a:bodyPr>
            <a:lstStyle/>
            <a:p>
              <a:pPr marL="443230">
                <a:lnSpc>
                  <a:spcPct val="100000"/>
                </a:lnSpc>
                <a:spcBef>
                  <a:spcPts val="505"/>
                </a:spcBef>
              </a:pPr>
              <a:r>
                <a:rPr sz="1600" spc="-10" dirty="0">
                  <a:latin typeface="Arial"/>
                  <a:cs typeface="Arial"/>
                </a:rPr>
                <a:t>2.585</a:t>
              </a:r>
              <a:endParaRPr sz="1600">
                <a:latin typeface="Arial"/>
                <a:cs typeface="Arial"/>
              </a:endParaRPr>
            </a:p>
            <a:p>
              <a:pPr marL="12700">
                <a:lnSpc>
                  <a:spcPct val="100000"/>
                </a:lnSpc>
                <a:spcBef>
                  <a:spcPts val="409"/>
                </a:spcBef>
                <a:tabLst>
                  <a:tab pos="321945" algn="l"/>
                  <a:tab pos="1111250" algn="l"/>
                  <a:tab pos="1781810" algn="l"/>
                  <a:tab pos="2749550" algn="l"/>
                </a:tabLst>
              </a:pPr>
              <a:r>
                <a:rPr sz="1600" spc="35" dirty="0">
                  <a:latin typeface="Arial"/>
                  <a:cs typeface="Arial"/>
                </a:rPr>
                <a:t>Il</a:t>
              </a:r>
              <a:r>
                <a:rPr sz="1600" dirty="0">
                  <a:latin typeface="Arial"/>
                  <a:cs typeface="Arial"/>
                </a:rPr>
                <a:t>	</a:t>
              </a:r>
              <a:r>
                <a:rPr sz="1600" spc="-10" dirty="0">
                  <a:latin typeface="Arial"/>
                  <a:cs typeface="Arial"/>
                </a:rPr>
                <a:t>19,7%</a:t>
              </a:r>
              <a:r>
                <a:rPr sz="1600" dirty="0">
                  <a:latin typeface="Arial"/>
                  <a:cs typeface="Arial"/>
                </a:rPr>
                <a:t>	</a:t>
              </a:r>
              <a:r>
                <a:rPr sz="1600" spc="60" dirty="0">
                  <a:latin typeface="Arial"/>
                  <a:cs typeface="Arial"/>
                </a:rPr>
                <a:t>delle</a:t>
              </a:r>
              <a:r>
                <a:rPr sz="1600" dirty="0">
                  <a:latin typeface="Arial"/>
                  <a:cs typeface="Arial"/>
                </a:rPr>
                <a:t>	</a:t>
              </a:r>
              <a:r>
                <a:rPr sz="1600" spc="55" dirty="0">
                  <a:latin typeface="Arial"/>
                  <a:cs typeface="Arial"/>
                </a:rPr>
                <a:t>famiglie</a:t>
              </a:r>
              <a:r>
                <a:rPr sz="1600" dirty="0">
                  <a:latin typeface="Arial"/>
                  <a:cs typeface="Arial"/>
                </a:rPr>
                <a:t>	</a:t>
              </a:r>
              <a:r>
                <a:rPr sz="1600" spc="55" dirty="0">
                  <a:latin typeface="Arial"/>
                  <a:cs typeface="Arial"/>
                </a:rPr>
                <a:t>povere</a:t>
              </a:r>
              <a:endParaRPr sz="1600">
                <a:latin typeface="Arial"/>
                <a:cs typeface="Arial"/>
              </a:endParaRPr>
            </a:p>
          </p:txBody>
        </p:sp>
        <p:grpSp>
          <p:nvGrpSpPr>
            <p:cNvPr id="130" name="object 24"/>
            <p:cNvGrpSpPr/>
            <p:nvPr/>
          </p:nvGrpSpPr>
          <p:grpSpPr>
            <a:xfrm>
              <a:off x="997343" y="3777996"/>
              <a:ext cx="8635365" cy="857250"/>
              <a:chOff x="997343" y="3777996"/>
              <a:chExt cx="8635365" cy="857250"/>
            </a:xfrm>
          </p:grpSpPr>
          <p:pic>
            <p:nvPicPr>
              <p:cNvPr id="131" name="object 25"/>
              <p:cNvPicPr/>
              <p:nvPr/>
            </p:nvPicPr>
            <p:blipFill>
              <a:blip r:embed="rId6" cstate="print"/>
              <a:stretch>
                <a:fillRect/>
              </a:stretch>
            </p:blipFill>
            <p:spPr>
              <a:xfrm>
                <a:off x="4872875" y="3777996"/>
                <a:ext cx="4759452" cy="857250"/>
              </a:xfrm>
              <a:prstGeom prst="rect">
                <a:avLst/>
              </a:prstGeom>
            </p:spPr>
          </p:pic>
          <p:sp>
            <p:nvSpPr>
              <p:cNvPr id="132" name="object 26"/>
              <p:cNvSpPr/>
              <p:nvPr/>
            </p:nvSpPr>
            <p:spPr>
              <a:xfrm>
                <a:off x="997343" y="3778008"/>
                <a:ext cx="6329680" cy="857250"/>
              </a:xfrm>
              <a:custGeom>
                <a:avLst/>
                <a:gdLst/>
                <a:ahLst/>
                <a:cxnLst/>
                <a:rect l="l" t="t" r="r" b="b"/>
                <a:pathLst>
                  <a:path w="6329680" h="857250">
                    <a:moveTo>
                      <a:pt x="3802380" y="435102"/>
                    </a:moveTo>
                    <a:lnTo>
                      <a:pt x="0" y="435102"/>
                    </a:lnTo>
                    <a:lnTo>
                      <a:pt x="0" y="857250"/>
                    </a:lnTo>
                    <a:lnTo>
                      <a:pt x="28956" y="857250"/>
                    </a:lnTo>
                    <a:lnTo>
                      <a:pt x="57150" y="857250"/>
                    </a:lnTo>
                    <a:lnTo>
                      <a:pt x="57150" y="492252"/>
                    </a:lnTo>
                    <a:lnTo>
                      <a:pt x="3745230" y="492252"/>
                    </a:lnTo>
                    <a:lnTo>
                      <a:pt x="3745230" y="857250"/>
                    </a:lnTo>
                    <a:lnTo>
                      <a:pt x="3773424" y="857250"/>
                    </a:lnTo>
                    <a:lnTo>
                      <a:pt x="3802380" y="857250"/>
                    </a:lnTo>
                    <a:lnTo>
                      <a:pt x="3802380" y="435102"/>
                    </a:lnTo>
                    <a:close/>
                  </a:path>
                  <a:path w="6329680" h="857250">
                    <a:moveTo>
                      <a:pt x="3802380" y="0"/>
                    </a:moveTo>
                    <a:lnTo>
                      <a:pt x="3745230" y="0"/>
                    </a:lnTo>
                    <a:lnTo>
                      <a:pt x="3745230" y="361950"/>
                    </a:lnTo>
                    <a:lnTo>
                      <a:pt x="57150" y="361950"/>
                    </a:lnTo>
                    <a:lnTo>
                      <a:pt x="57150" y="0"/>
                    </a:lnTo>
                    <a:lnTo>
                      <a:pt x="0" y="0"/>
                    </a:lnTo>
                    <a:lnTo>
                      <a:pt x="0" y="419100"/>
                    </a:lnTo>
                    <a:lnTo>
                      <a:pt x="28956" y="419100"/>
                    </a:lnTo>
                    <a:lnTo>
                      <a:pt x="57150" y="419100"/>
                    </a:lnTo>
                    <a:lnTo>
                      <a:pt x="3745230" y="419100"/>
                    </a:lnTo>
                    <a:lnTo>
                      <a:pt x="3773424" y="419100"/>
                    </a:lnTo>
                    <a:lnTo>
                      <a:pt x="3802380" y="419100"/>
                    </a:lnTo>
                    <a:lnTo>
                      <a:pt x="3802380" y="0"/>
                    </a:lnTo>
                    <a:close/>
                  </a:path>
                  <a:path w="6329680" h="857250">
                    <a:moveTo>
                      <a:pt x="6329172" y="683514"/>
                    </a:moveTo>
                    <a:lnTo>
                      <a:pt x="6327648" y="673608"/>
                    </a:lnTo>
                    <a:lnTo>
                      <a:pt x="6314910" y="640016"/>
                    </a:lnTo>
                    <a:lnTo>
                      <a:pt x="6294552" y="610666"/>
                    </a:lnTo>
                    <a:lnTo>
                      <a:pt x="6272022" y="589686"/>
                    </a:lnTo>
                    <a:lnTo>
                      <a:pt x="6272022" y="686562"/>
                    </a:lnTo>
                    <a:lnTo>
                      <a:pt x="6272022" y="701040"/>
                    </a:lnTo>
                    <a:lnTo>
                      <a:pt x="6235344" y="756983"/>
                    </a:lnTo>
                    <a:lnTo>
                      <a:pt x="6165812" y="792797"/>
                    </a:lnTo>
                    <a:lnTo>
                      <a:pt x="6123152" y="803198"/>
                    </a:lnTo>
                    <a:lnTo>
                      <a:pt x="6077623" y="808634"/>
                    </a:lnTo>
                    <a:lnTo>
                      <a:pt x="6030988" y="809091"/>
                    </a:lnTo>
                    <a:lnTo>
                      <a:pt x="5985040" y="804608"/>
                    </a:lnTo>
                    <a:lnTo>
                      <a:pt x="5941555" y="795197"/>
                    </a:lnTo>
                    <a:lnTo>
                      <a:pt x="5902299" y="780884"/>
                    </a:lnTo>
                    <a:lnTo>
                      <a:pt x="5869063" y="761682"/>
                    </a:lnTo>
                    <a:lnTo>
                      <a:pt x="5827776" y="708660"/>
                    </a:lnTo>
                    <a:lnTo>
                      <a:pt x="5827014" y="703326"/>
                    </a:lnTo>
                    <a:lnTo>
                      <a:pt x="5826252" y="698754"/>
                    </a:lnTo>
                    <a:lnTo>
                      <a:pt x="5826252" y="688848"/>
                    </a:lnTo>
                    <a:lnTo>
                      <a:pt x="5827014" y="684276"/>
                    </a:lnTo>
                    <a:lnTo>
                      <a:pt x="5828538" y="679704"/>
                    </a:lnTo>
                    <a:lnTo>
                      <a:pt x="5830443" y="676770"/>
                    </a:lnTo>
                    <a:lnTo>
                      <a:pt x="5849874" y="694182"/>
                    </a:lnTo>
                    <a:lnTo>
                      <a:pt x="5875782" y="665988"/>
                    </a:lnTo>
                    <a:lnTo>
                      <a:pt x="5851563" y="644283"/>
                    </a:lnTo>
                    <a:lnTo>
                      <a:pt x="5853874" y="640727"/>
                    </a:lnTo>
                    <a:lnTo>
                      <a:pt x="5897042" y="611936"/>
                    </a:lnTo>
                    <a:lnTo>
                      <a:pt x="5949632" y="592632"/>
                    </a:lnTo>
                    <a:lnTo>
                      <a:pt x="6003252" y="582168"/>
                    </a:lnTo>
                    <a:lnTo>
                      <a:pt x="6049518" y="579882"/>
                    </a:lnTo>
                    <a:lnTo>
                      <a:pt x="6061710" y="579882"/>
                    </a:lnTo>
                    <a:lnTo>
                      <a:pt x="6117171" y="585495"/>
                    </a:lnTo>
                    <a:lnTo>
                      <a:pt x="6166332" y="597903"/>
                    </a:lnTo>
                    <a:lnTo>
                      <a:pt x="6213665" y="618464"/>
                    </a:lnTo>
                    <a:lnTo>
                      <a:pt x="6251460" y="647814"/>
                    </a:lnTo>
                    <a:lnTo>
                      <a:pt x="6272022" y="686562"/>
                    </a:lnTo>
                    <a:lnTo>
                      <a:pt x="6272022" y="589686"/>
                    </a:lnTo>
                    <a:lnTo>
                      <a:pt x="6235014" y="564654"/>
                    </a:lnTo>
                    <a:lnTo>
                      <a:pt x="6197892" y="548005"/>
                    </a:lnTo>
                    <a:lnTo>
                      <a:pt x="6157239" y="535559"/>
                    </a:lnTo>
                    <a:lnTo>
                      <a:pt x="6114085" y="527342"/>
                    </a:lnTo>
                    <a:lnTo>
                      <a:pt x="6069457" y="523354"/>
                    </a:lnTo>
                    <a:lnTo>
                      <a:pt x="6024372" y="523570"/>
                    </a:lnTo>
                    <a:lnTo>
                      <a:pt x="5979858" y="527989"/>
                    </a:lnTo>
                    <a:lnTo>
                      <a:pt x="5936958" y="536625"/>
                    </a:lnTo>
                    <a:lnTo>
                      <a:pt x="5896673" y="549478"/>
                    </a:lnTo>
                    <a:lnTo>
                      <a:pt x="5860046" y="566521"/>
                    </a:lnTo>
                    <a:lnTo>
                      <a:pt x="5828106" y="587756"/>
                    </a:lnTo>
                    <a:lnTo>
                      <a:pt x="5809081" y="606196"/>
                    </a:lnTo>
                    <a:lnTo>
                      <a:pt x="5132959" y="0"/>
                    </a:lnTo>
                    <a:lnTo>
                      <a:pt x="5075885" y="0"/>
                    </a:lnTo>
                    <a:lnTo>
                      <a:pt x="5786158" y="637044"/>
                    </a:lnTo>
                    <a:lnTo>
                      <a:pt x="5782361" y="642823"/>
                    </a:lnTo>
                    <a:lnTo>
                      <a:pt x="5770626" y="676656"/>
                    </a:lnTo>
                    <a:lnTo>
                      <a:pt x="5769102" y="686562"/>
                    </a:lnTo>
                    <a:lnTo>
                      <a:pt x="5769102" y="696468"/>
                    </a:lnTo>
                    <a:lnTo>
                      <a:pt x="5769864" y="706374"/>
                    </a:lnTo>
                    <a:lnTo>
                      <a:pt x="5771388" y="715518"/>
                    </a:lnTo>
                    <a:lnTo>
                      <a:pt x="5772912" y="725424"/>
                    </a:lnTo>
                    <a:lnTo>
                      <a:pt x="5775960" y="734568"/>
                    </a:lnTo>
                    <a:lnTo>
                      <a:pt x="5799721" y="774407"/>
                    </a:lnTo>
                    <a:lnTo>
                      <a:pt x="5826252" y="799325"/>
                    </a:lnTo>
                    <a:lnTo>
                      <a:pt x="5833707" y="806348"/>
                    </a:lnTo>
                    <a:lnTo>
                      <a:pt x="5875236" y="830948"/>
                    </a:lnTo>
                    <a:lnTo>
                      <a:pt x="5921616" y="848766"/>
                    </a:lnTo>
                    <a:lnTo>
                      <a:pt x="5957125" y="857250"/>
                    </a:lnTo>
                    <a:lnTo>
                      <a:pt x="6142977" y="857250"/>
                    </a:lnTo>
                    <a:lnTo>
                      <a:pt x="6219520" y="832332"/>
                    </a:lnTo>
                    <a:lnTo>
                      <a:pt x="6259766" y="809688"/>
                    </a:lnTo>
                    <a:lnTo>
                      <a:pt x="6293510" y="780821"/>
                    </a:lnTo>
                    <a:lnTo>
                      <a:pt x="6317678" y="745464"/>
                    </a:lnTo>
                    <a:lnTo>
                      <a:pt x="6329172" y="703326"/>
                    </a:lnTo>
                    <a:lnTo>
                      <a:pt x="6329172" y="683514"/>
                    </a:lnTo>
                    <a:close/>
                  </a:path>
                </a:pathLst>
              </a:custGeom>
              <a:solidFill>
                <a:srgbClr val="000000"/>
              </a:solidFill>
            </p:spPr>
            <p:txBody>
              <a:bodyPr wrap="square" lIns="0" tIns="0" rIns="0" bIns="0" rtlCol="0"/>
              <a:lstStyle/>
              <a:p>
                <a:endParaRPr/>
              </a:p>
            </p:txBody>
          </p:sp>
        </p:grpSp>
        <p:sp>
          <p:nvSpPr>
            <p:cNvPr id="133" name="object 27"/>
            <p:cNvSpPr txBox="1"/>
            <p:nvPr/>
          </p:nvSpPr>
          <p:spPr>
            <a:xfrm>
              <a:off x="1258196" y="4268978"/>
              <a:ext cx="245173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Persone</a:t>
              </a:r>
              <a:r>
                <a:rPr sz="1600" spc="-30" dirty="0">
                  <a:latin typeface="Arial"/>
                  <a:cs typeface="Arial"/>
                </a:rPr>
                <a:t> </a:t>
              </a:r>
              <a:r>
                <a:rPr sz="1600" dirty="0">
                  <a:latin typeface="Arial"/>
                  <a:cs typeface="Arial"/>
                </a:rPr>
                <a:t>povere</a:t>
              </a:r>
              <a:r>
                <a:rPr sz="1600" spc="-25" dirty="0">
                  <a:latin typeface="Arial"/>
                  <a:cs typeface="Arial"/>
                </a:rPr>
                <a:t> </a:t>
              </a:r>
              <a:r>
                <a:rPr sz="1600" dirty="0">
                  <a:latin typeface="Arial"/>
                  <a:cs typeface="Arial"/>
                </a:rPr>
                <a:t>del</a:t>
              </a:r>
              <a:r>
                <a:rPr sz="1600" spc="-25" dirty="0">
                  <a:latin typeface="Arial"/>
                  <a:cs typeface="Arial"/>
                </a:rPr>
                <a:t> </a:t>
              </a:r>
              <a:r>
                <a:rPr sz="1600" spc="-10" dirty="0">
                  <a:latin typeface="Arial"/>
                  <a:cs typeface="Arial"/>
                </a:rPr>
                <a:t>Centro</a:t>
              </a:r>
              <a:endParaRPr sz="1600" dirty="0">
                <a:latin typeface="Arial"/>
                <a:cs typeface="Arial"/>
              </a:endParaRPr>
            </a:p>
          </p:txBody>
        </p:sp>
        <p:sp>
          <p:nvSpPr>
            <p:cNvPr id="134" name="object 29"/>
            <p:cNvSpPr txBox="1"/>
            <p:nvPr/>
          </p:nvSpPr>
          <p:spPr>
            <a:xfrm>
              <a:off x="3858901" y="4412995"/>
              <a:ext cx="6038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a:t>
              </a:r>
              <a:r>
                <a:rPr sz="1800" spc="-5" dirty="0">
                  <a:latin typeface="Arial"/>
                  <a:cs typeface="Arial"/>
                </a:rPr>
                <a:t> </a:t>
              </a:r>
              <a:r>
                <a:rPr sz="1800" spc="-25" dirty="0">
                  <a:latin typeface="Arial"/>
                  <a:cs typeface="Arial"/>
                </a:rPr>
                <a:t>100</a:t>
              </a:r>
              <a:endParaRPr sz="1800" dirty="0">
                <a:latin typeface="Arial"/>
                <a:cs typeface="Arial"/>
              </a:endParaRPr>
            </a:p>
          </p:txBody>
        </p:sp>
        <p:grpSp>
          <p:nvGrpSpPr>
            <p:cNvPr id="135" name="object 30"/>
            <p:cNvGrpSpPr/>
            <p:nvPr/>
          </p:nvGrpSpPr>
          <p:grpSpPr>
            <a:xfrm>
              <a:off x="774839" y="3778008"/>
              <a:ext cx="9144000" cy="1715007"/>
              <a:chOff x="774839" y="3778008"/>
              <a:chExt cx="9144000" cy="1715007"/>
            </a:xfrm>
          </p:grpSpPr>
          <p:sp>
            <p:nvSpPr>
              <p:cNvPr id="136" name="object 31"/>
              <p:cNvSpPr/>
              <p:nvPr/>
            </p:nvSpPr>
            <p:spPr>
              <a:xfrm>
                <a:off x="7395096" y="3778008"/>
                <a:ext cx="622935" cy="413384"/>
              </a:xfrm>
              <a:custGeom>
                <a:avLst/>
                <a:gdLst/>
                <a:ahLst/>
                <a:cxnLst/>
                <a:rect l="l" t="t" r="r" b="b"/>
                <a:pathLst>
                  <a:path w="622934" h="413385">
                    <a:moveTo>
                      <a:pt x="622554" y="12192"/>
                    </a:moveTo>
                    <a:lnTo>
                      <a:pt x="621436" y="0"/>
                    </a:lnTo>
                    <a:lnTo>
                      <a:pt x="590842" y="0"/>
                    </a:lnTo>
                    <a:lnTo>
                      <a:pt x="593598" y="7620"/>
                    </a:lnTo>
                    <a:lnTo>
                      <a:pt x="593598" y="19812"/>
                    </a:lnTo>
                    <a:lnTo>
                      <a:pt x="560590" y="78689"/>
                    </a:lnTo>
                    <a:lnTo>
                      <a:pt x="495668" y="118605"/>
                    </a:lnTo>
                    <a:lnTo>
                      <a:pt x="455066" y="131432"/>
                    </a:lnTo>
                    <a:lnTo>
                      <a:pt x="438607" y="134454"/>
                    </a:lnTo>
                    <a:lnTo>
                      <a:pt x="434568" y="132105"/>
                    </a:lnTo>
                    <a:lnTo>
                      <a:pt x="396087" y="116903"/>
                    </a:lnTo>
                    <a:lnTo>
                      <a:pt x="378447" y="112356"/>
                    </a:lnTo>
                    <a:lnTo>
                      <a:pt x="378447" y="141846"/>
                    </a:lnTo>
                    <a:lnTo>
                      <a:pt x="365226" y="142786"/>
                    </a:lnTo>
                    <a:lnTo>
                      <a:pt x="319062" y="141287"/>
                    </a:lnTo>
                    <a:lnTo>
                      <a:pt x="274116" y="134988"/>
                    </a:lnTo>
                    <a:lnTo>
                      <a:pt x="245046" y="127342"/>
                    </a:lnTo>
                    <a:lnTo>
                      <a:pt x="271068" y="126238"/>
                    </a:lnTo>
                    <a:lnTo>
                      <a:pt x="317766" y="129159"/>
                    </a:lnTo>
                    <a:lnTo>
                      <a:pt x="362648" y="136982"/>
                    </a:lnTo>
                    <a:lnTo>
                      <a:pt x="378447" y="141846"/>
                    </a:lnTo>
                    <a:lnTo>
                      <a:pt x="378447" y="112356"/>
                    </a:lnTo>
                    <a:lnTo>
                      <a:pt x="354126" y="106083"/>
                    </a:lnTo>
                    <a:lnTo>
                      <a:pt x="309867" y="99644"/>
                    </a:lnTo>
                    <a:lnTo>
                      <a:pt x="264477" y="97599"/>
                    </a:lnTo>
                    <a:lnTo>
                      <a:pt x="219138" y="99923"/>
                    </a:lnTo>
                    <a:lnTo>
                      <a:pt x="188683" y="104559"/>
                    </a:lnTo>
                    <a:lnTo>
                      <a:pt x="161848" y="87223"/>
                    </a:lnTo>
                    <a:lnTo>
                      <a:pt x="137071" y="61645"/>
                    </a:lnTo>
                    <a:lnTo>
                      <a:pt x="121158" y="31242"/>
                    </a:lnTo>
                    <a:lnTo>
                      <a:pt x="119634" y="24384"/>
                    </a:lnTo>
                    <a:lnTo>
                      <a:pt x="119634" y="18288"/>
                    </a:lnTo>
                    <a:lnTo>
                      <a:pt x="118872" y="12192"/>
                    </a:lnTo>
                    <a:lnTo>
                      <a:pt x="120383" y="0"/>
                    </a:lnTo>
                    <a:lnTo>
                      <a:pt x="91554" y="0"/>
                    </a:lnTo>
                    <a:lnTo>
                      <a:pt x="90678" y="5334"/>
                    </a:lnTo>
                    <a:lnTo>
                      <a:pt x="90678" y="22098"/>
                    </a:lnTo>
                    <a:lnTo>
                      <a:pt x="92202" y="31242"/>
                    </a:lnTo>
                    <a:lnTo>
                      <a:pt x="93726" y="39624"/>
                    </a:lnTo>
                    <a:lnTo>
                      <a:pt x="107569" y="69862"/>
                    </a:lnTo>
                    <a:lnTo>
                      <a:pt x="118872" y="83921"/>
                    </a:lnTo>
                    <a:lnTo>
                      <a:pt x="128727" y="96189"/>
                    </a:lnTo>
                    <a:lnTo>
                      <a:pt x="149720" y="113347"/>
                    </a:lnTo>
                    <a:lnTo>
                      <a:pt x="133286" y="117703"/>
                    </a:lnTo>
                    <a:lnTo>
                      <a:pt x="95110" y="133146"/>
                    </a:lnTo>
                    <a:lnTo>
                      <a:pt x="61671" y="152958"/>
                    </a:lnTo>
                    <a:lnTo>
                      <a:pt x="13703" y="205638"/>
                    </a:lnTo>
                    <a:lnTo>
                      <a:pt x="0" y="246888"/>
                    </a:lnTo>
                    <a:lnTo>
                      <a:pt x="0" y="256032"/>
                    </a:lnTo>
                    <a:lnTo>
                      <a:pt x="1524" y="272796"/>
                    </a:lnTo>
                    <a:lnTo>
                      <a:pt x="6096" y="289560"/>
                    </a:lnTo>
                    <a:lnTo>
                      <a:pt x="28079" y="326605"/>
                    </a:lnTo>
                    <a:lnTo>
                      <a:pt x="60566" y="356387"/>
                    </a:lnTo>
                    <a:lnTo>
                      <a:pt x="100660" y="379387"/>
                    </a:lnTo>
                    <a:lnTo>
                      <a:pt x="145491" y="396062"/>
                    </a:lnTo>
                    <a:lnTo>
                      <a:pt x="192176" y="406908"/>
                    </a:lnTo>
                    <a:lnTo>
                      <a:pt x="237858" y="412394"/>
                    </a:lnTo>
                    <a:lnTo>
                      <a:pt x="279654" y="413004"/>
                    </a:lnTo>
                    <a:lnTo>
                      <a:pt x="305562" y="411480"/>
                    </a:lnTo>
                    <a:lnTo>
                      <a:pt x="350456" y="405257"/>
                    </a:lnTo>
                    <a:lnTo>
                      <a:pt x="398932" y="392112"/>
                    </a:lnTo>
                    <a:lnTo>
                      <a:pt x="446112" y="371665"/>
                    </a:lnTo>
                    <a:lnTo>
                      <a:pt x="487121" y="343560"/>
                    </a:lnTo>
                    <a:lnTo>
                      <a:pt x="517080" y="307428"/>
                    </a:lnTo>
                    <a:lnTo>
                      <a:pt x="531114" y="262890"/>
                    </a:lnTo>
                    <a:lnTo>
                      <a:pt x="531876" y="254508"/>
                    </a:lnTo>
                    <a:lnTo>
                      <a:pt x="530352" y="236982"/>
                    </a:lnTo>
                    <a:lnTo>
                      <a:pt x="517474" y="204152"/>
                    </a:lnTo>
                    <a:lnTo>
                      <a:pt x="502920" y="184492"/>
                    </a:lnTo>
                    <a:lnTo>
                      <a:pt x="502920" y="249936"/>
                    </a:lnTo>
                    <a:lnTo>
                      <a:pt x="502920" y="262128"/>
                    </a:lnTo>
                    <a:lnTo>
                      <a:pt x="484886" y="304368"/>
                    </a:lnTo>
                    <a:lnTo>
                      <a:pt x="454609" y="333133"/>
                    </a:lnTo>
                    <a:lnTo>
                      <a:pt x="415671" y="354990"/>
                    </a:lnTo>
                    <a:lnTo>
                      <a:pt x="372414" y="370433"/>
                    </a:lnTo>
                    <a:lnTo>
                      <a:pt x="329184" y="379958"/>
                    </a:lnTo>
                    <a:lnTo>
                      <a:pt x="290322" y="384048"/>
                    </a:lnTo>
                    <a:lnTo>
                      <a:pt x="278130" y="384048"/>
                    </a:lnTo>
                    <a:lnTo>
                      <a:pt x="265938" y="384810"/>
                    </a:lnTo>
                    <a:lnTo>
                      <a:pt x="224688" y="382739"/>
                    </a:lnTo>
                    <a:lnTo>
                      <a:pt x="178917" y="375335"/>
                    </a:lnTo>
                    <a:lnTo>
                      <a:pt x="132727" y="361924"/>
                    </a:lnTo>
                    <a:lnTo>
                      <a:pt x="90220" y="341820"/>
                    </a:lnTo>
                    <a:lnTo>
                      <a:pt x="55524" y="314363"/>
                    </a:lnTo>
                    <a:lnTo>
                      <a:pt x="32766" y="278892"/>
                    </a:lnTo>
                    <a:lnTo>
                      <a:pt x="28194" y="254508"/>
                    </a:lnTo>
                    <a:lnTo>
                      <a:pt x="29718" y="242316"/>
                    </a:lnTo>
                    <a:lnTo>
                      <a:pt x="67157" y="184861"/>
                    </a:lnTo>
                    <a:lnTo>
                      <a:pt x="136309" y="146812"/>
                    </a:lnTo>
                    <a:lnTo>
                      <a:pt x="178714" y="135077"/>
                    </a:lnTo>
                    <a:lnTo>
                      <a:pt x="183921" y="134302"/>
                    </a:lnTo>
                    <a:lnTo>
                      <a:pt x="188823" y="137058"/>
                    </a:lnTo>
                    <a:lnTo>
                      <a:pt x="225717" y="151574"/>
                    </a:lnTo>
                    <a:lnTo>
                      <a:pt x="265785" y="162115"/>
                    </a:lnTo>
                    <a:lnTo>
                      <a:pt x="308013" y="168681"/>
                    </a:lnTo>
                    <a:lnTo>
                      <a:pt x="351370" y="171246"/>
                    </a:lnTo>
                    <a:lnTo>
                      <a:pt x="394830" y="169811"/>
                    </a:lnTo>
                    <a:lnTo>
                      <a:pt x="434898" y="164668"/>
                    </a:lnTo>
                    <a:lnTo>
                      <a:pt x="440461" y="167360"/>
                    </a:lnTo>
                    <a:lnTo>
                      <a:pt x="470128" y="189941"/>
                    </a:lnTo>
                    <a:lnTo>
                      <a:pt x="491490" y="217462"/>
                    </a:lnTo>
                    <a:lnTo>
                      <a:pt x="502920" y="249936"/>
                    </a:lnTo>
                    <a:lnTo>
                      <a:pt x="502920" y="184492"/>
                    </a:lnTo>
                    <a:lnTo>
                      <a:pt x="496443" y="175729"/>
                    </a:lnTo>
                    <a:lnTo>
                      <a:pt x="473303" y="155930"/>
                    </a:lnTo>
                    <a:lnTo>
                      <a:pt x="477926" y="154838"/>
                    </a:lnTo>
                    <a:lnTo>
                      <a:pt x="515505" y="141274"/>
                    </a:lnTo>
                    <a:lnTo>
                      <a:pt x="577583" y="101942"/>
                    </a:lnTo>
                    <a:lnTo>
                      <a:pt x="615353" y="46228"/>
                    </a:lnTo>
                    <a:lnTo>
                      <a:pt x="622554" y="12192"/>
                    </a:lnTo>
                    <a:close/>
                  </a:path>
                </a:pathLst>
              </a:custGeom>
              <a:solidFill>
                <a:srgbClr val="000000"/>
              </a:solidFill>
            </p:spPr>
            <p:txBody>
              <a:bodyPr wrap="square" lIns="0" tIns="0" rIns="0" bIns="0" rtlCol="0"/>
              <a:lstStyle/>
              <a:p>
                <a:endParaRPr/>
              </a:p>
            </p:txBody>
          </p:sp>
          <p:sp>
            <p:nvSpPr>
              <p:cNvPr id="137" name="object 32"/>
              <p:cNvSpPr/>
              <p:nvPr/>
            </p:nvSpPr>
            <p:spPr>
              <a:xfrm>
                <a:off x="774839" y="4634496"/>
                <a:ext cx="9144000" cy="858519"/>
              </a:xfrm>
              <a:custGeom>
                <a:avLst/>
                <a:gdLst/>
                <a:ahLst/>
                <a:cxnLst/>
                <a:rect l="l" t="t" r="r" b="b"/>
                <a:pathLst>
                  <a:path w="9144000" h="858520">
                    <a:moveTo>
                      <a:pt x="222504" y="0"/>
                    </a:moveTo>
                    <a:lnTo>
                      <a:pt x="0" y="0"/>
                    </a:lnTo>
                    <a:lnTo>
                      <a:pt x="0" y="858012"/>
                    </a:lnTo>
                    <a:lnTo>
                      <a:pt x="222504" y="858012"/>
                    </a:lnTo>
                    <a:lnTo>
                      <a:pt x="222504" y="0"/>
                    </a:lnTo>
                    <a:close/>
                  </a:path>
                  <a:path w="9144000" h="858520">
                    <a:moveTo>
                      <a:pt x="3967734" y="0"/>
                    </a:moveTo>
                    <a:lnTo>
                      <a:pt x="279654" y="0"/>
                    </a:lnTo>
                    <a:lnTo>
                      <a:pt x="279654" y="858012"/>
                    </a:lnTo>
                    <a:lnTo>
                      <a:pt x="3967734" y="858012"/>
                    </a:lnTo>
                    <a:lnTo>
                      <a:pt x="3967734" y="0"/>
                    </a:lnTo>
                    <a:close/>
                  </a:path>
                  <a:path w="9144000" h="858520">
                    <a:moveTo>
                      <a:pt x="9144000" y="0"/>
                    </a:moveTo>
                    <a:lnTo>
                      <a:pt x="4024884" y="0"/>
                    </a:lnTo>
                    <a:lnTo>
                      <a:pt x="4024884" y="858012"/>
                    </a:lnTo>
                    <a:lnTo>
                      <a:pt x="9144000" y="858012"/>
                    </a:lnTo>
                    <a:lnTo>
                      <a:pt x="9144000" y="0"/>
                    </a:lnTo>
                    <a:close/>
                  </a:path>
                </a:pathLst>
              </a:custGeom>
              <a:solidFill>
                <a:srgbClr val="FFFFFF"/>
              </a:solidFill>
            </p:spPr>
            <p:txBody>
              <a:bodyPr wrap="square" lIns="0" tIns="0" rIns="0" bIns="0" rtlCol="0"/>
              <a:lstStyle/>
              <a:p>
                <a:endParaRPr/>
              </a:p>
            </p:txBody>
          </p:sp>
          <p:pic>
            <p:nvPicPr>
              <p:cNvPr id="138" name="object 33"/>
              <p:cNvPicPr/>
              <p:nvPr/>
            </p:nvPicPr>
            <p:blipFill>
              <a:blip r:embed="rId7" cstate="print"/>
              <a:stretch>
                <a:fillRect/>
              </a:stretch>
            </p:blipFill>
            <p:spPr>
              <a:xfrm>
                <a:off x="4872875" y="4635246"/>
                <a:ext cx="4759452" cy="857250"/>
              </a:xfrm>
              <a:prstGeom prst="rect">
                <a:avLst/>
              </a:prstGeom>
            </p:spPr>
          </p:pic>
          <p:sp>
            <p:nvSpPr>
              <p:cNvPr id="139" name="object 34"/>
              <p:cNvSpPr/>
              <p:nvPr/>
            </p:nvSpPr>
            <p:spPr>
              <a:xfrm>
                <a:off x="6954480" y="4635246"/>
                <a:ext cx="186055" cy="10160"/>
              </a:xfrm>
              <a:custGeom>
                <a:avLst/>
                <a:gdLst/>
                <a:ahLst/>
                <a:cxnLst/>
                <a:rect l="l" t="t" r="r" b="b"/>
                <a:pathLst>
                  <a:path w="186054" h="10160">
                    <a:moveTo>
                      <a:pt x="185844" y="0"/>
                    </a:moveTo>
                    <a:lnTo>
                      <a:pt x="0" y="0"/>
                    </a:lnTo>
                    <a:lnTo>
                      <a:pt x="13066" y="3120"/>
                    </a:lnTo>
                    <a:lnTo>
                      <a:pt x="61160" y="9062"/>
                    </a:lnTo>
                    <a:lnTo>
                      <a:pt x="106096" y="9906"/>
                    </a:lnTo>
                    <a:lnTo>
                      <a:pt x="133528" y="8382"/>
                    </a:lnTo>
                    <a:lnTo>
                      <a:pt x="174747" y="2777"/>
                    </a:lnTo>
                    <a:lnTo>
                      <a:pt x="185844" y="0"/>
                    </a:lnTo>
                    <a:close/>
                  </a:path>
                </a:pathLst>
              </a:custGeom>
              <a:solidFill>
                <a:srgbClr val="000000"/>
              </a:solidFill>
            </p:spPr>
            <p:txBody>
              <a:bodyPr wrap="square" lIns="0" tIns="0" rIns="0" bIns="0" rtlCol="0"/>
              <a:lstStyle/>
              <a:p>
                <a:endParaRPr/>
              </a:p>
            </p:txBody>
          </p:sp>
        </p:grpSp>
        <p:sp>
          <p:nvSpPr>
            <p:cNvPr id="140" name="object 35"/>
            <p:cNvSpPr txBox="1"/>
            <p:nvPr/>
          </p:nvSpPr>
          <p:spPr>
            <a:xfrm>
              <a:off x="1177423" y="3649472"/>
              <a:ext cx="3441700" cy="513715"/>
            </a:xfrm>
            <a:prstGeom prst="rect">
              <a:avLst/>
            </a:prstGeom>
          </p:spPr>
          <p:txBody>
            <a:bodyPr vert="horz" wrap="square" lIns="0" tIns="12700" rIns="0" bIns="0" rtlCol="0">
              <a:spAutoFit/>
            </a:bodyPr>
            <a:lstStyle/>
            <a:p>
              <a:pPr marL="12700" marR="5080">
                <a:lnSpc>
                  <a:spcPct val="100000"/>
                </a:lnSpc>
                <a:spcBef>
                  <a:spcPts val="100"/>
                </a:spcBef>
              </a:pPr>
              <a:r>
                <a:rPr sz="1600" spc="70" dirty="0">
                  <a:latin typeface="Arial"/>
                  <a:cs typeface="Arial"/>
                </a:rPr>
                <a:t>italiane</a:t>
              </a:r>
              <a:r>
                <a:rPr sz="1600" spc="-20" dirty="0">
                  <a:latin typeface="Arial"/>
                  <a:cs typeface="Arial"/>
                </a:rPr>
                <a:t> </a:t>
              </a:r>
              <a:r>
                <a:rPr sz="1600" spc="50" dirty="0">
                  <a:latin typeface="Arial"/>
                  <a:cs typeface="Arial"/>
                </a:rPr>
                <a:t>è</a:t>
              </a:r>
              <a:r>
                <a:rPr sz="1600" spc="-15" dirty="0">
                  <a:latin typeface="Arial"/>
                  <a:cs typeface="Arial"/>
                </a:rPr>
                <a:t> </a:t>
              </a:r>
              <a:r>
                <a:rPr sz="1600" spc="90" dirty="0">
                  <a:latin typeface="Arial"/>
                  <a:cs typeface="Arial"/>
                </a:rPr>
                <a:t>composto</a:t>
              </a:r>
              <a:r>
                <a:rPr sz="1600" spc="-15" dirty="0">
                  <a:latin typeface="Arial"/>
                  <a:cs typeface="Arial"/>
                </a:rPr>
                <a:t> </a:t>
              </a:r>
              <a:r>
                <a:rPr sz="1600" spc="75" dirty="0">
                  <a:latin typeface="Arial"/>
                  <a:cs typeface="Arial"/>
                </a:rPr>
                <a:t>da</a:t>
              </a:r>
              <a:r>
                <a:rPr sz="1600" spc="-20" dirty="0">
                  <a:latin typeface="Arial"/>
                  <a:cs typeface="Arial"/>
                </a:rPr>
                <a:t> </a:t>
              </a:r>
              <a:r>
                <a:rPr sz="1600" spc="70" dirty="0">
                  <a:latin typeface="Arial"/>
                  <a:cs typeface="Arial"/>
                </a:rPr>
                <a:t>famiglie</a:t>
              </a:r>
              <a:r>
                <a:rPr sz="1600" spc="-15" dirty="0">
                  <a:latin typeface="Arial"/>
                  <a:cs typeface="Arial"/>
                </a:rPr>
                <a:t> </a:t>
              </a:r>
              <a:r>
                <a:rPr sz="1600" spc="45" dirty="0">
                  <a:latin typeface="Arial"/>
                  <a:cs typeface="Arial"/>
                </a:rPr>
                <a:t>del </a:t>
              </a:r>
              <a:r>
                <a:rPr sz="1600" spc="60" dirty="0">
                  <a:latin typeface="Arial"/>
                  <a:cs typeface="Arial"/>
                </a:rPr>
                <a:t>Nord</a:t>
              </a:r>
              <a:endParaRPr sz="1600">
                <a:latin typeface="Arial"/>
                <a:cs typeface="Arial"/>
              </a:endParaRPr>
            </a:p>
          </p:txBody>
        </p:sp>
        <p:sp>
          <p:nvSpPr>
            <p:cNvPr id="141" name="object 37"/>
            <p:cNvSpPr txBox="1"/>
            <p:nvPr/>
          </p:nvSpPr>
          <p:spPr>
            <a:xfrm>
              <a:off x="1679586" y="5205481"/>
              <a:ext cx="630555" cy="269875"/>
            </a:xfrm>
            <a:prstGeom prst="rect">
              <a:avLst/>
            </a:prstGeom>
          </p:spPr>
          <p:txBody>
            <a:bodyPr vert="horz" wrap="square" lIns="0" tIns="12700" rIns="0" bIns="0" rtlCol="0">
              <a:spAutoFit/>
            </a:bodyPr>
            <a:lstStyle/>
            <a:p>
              <a:pPr marL="12700">
                <a:lnSpc>
                  <a:spcPct val="100000"/>
                </a:lnSpc>
                <a:spcBef>
                  <a:spcPts val="100"/>
                </a:spcBef>
              </a:pPr>
              <a:r>
                <a:rPr sz="1600" spc="-20" dirty="0">
                  <a:latin typeface="Arial"/>
                  <a:cs typeface="Arial"/>
                </a:rPr>
                <a:t>11.165</a:t>
              </a:r>
              <a:endParaRPr sz="1600">
                <a:latin typeface="Arial"/>
                <a:cs typeface="Arial"/>
              </a:endParaRPr>
            </a:p>
          </p:txBody>
        </p:sp>
        <p:sp>
          <p:nvSpPr>
            <p:cNvPr id="142" name="object 38"/>
            <p:cNvSpPr txBox="1"/>
            <p:nvPr/>
          </p:nvSpPr>
          <p:spPr>
            <a:xfrm>
              <a:off x="2383679" y="5061455"/>
              <a:ext cx="998219"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×100</a:t>
              </a:r>
              <a:r>
                <a:rPr sz="1600" spc="-20" dirty="0">
                  <a:latin typeface="Arial"/>
                  <a:cs typeface="Arial"/>
                </a:rPr>
                <a:t> </a:t>
              </a:r>
              <a:r>
                <a:rPr sz="1600" dirty="0">
                  <a:latin typeface="Arial"/>
                  <a:cs typeface="Arial"/>
                </a:rPr>
                <a:t>= </a:t>
              </a:r>
              <a:r>
                <a:rPr sz="1600" spc="-25" dirty="0">
                  <a:latin typeface="Arial"/>
                  <a:cs typeface="Arial"/>
                </a:rPr>
                <a:t>6,7</a:t>
              </a:r>
              <a:endParaRPr sz="1600">
                <a:latin typeface="Arial"/>
                <a:cs typeface="Arial"/>
              </a:endParaRPr>
            </a:p>
          </p:txBody>
        </p:sp>
        <p:grpSp>
          <p:nvGrpSpPr>
            <p:cNvPr id="143" name="object 39"/>
            <p:cNvGrpSpPr/>
            <p:nvPr/>
          </p:nvGrpSpPr>
          <p:grpSpPr>
            <a:xfrm>
              <a:off x="997343" y="4635246"/>
              <a:ext cx="8635365" cy="1651635"/>
              <a:chOff x="997343" y="4635246"/>
              <a:chExt cx="8635365" cy="1651635"/>
            </a:xfrm>
          </p:grpSpPr>
          <p:sp>
            <p:nvSpPr>
              <p:cNvPr id="144" name="object 40"/>
              <p:cNvSpPr/>
              <p:nvPr/>
            </p:nvSpPr>
            <p:spPr>
              <a:xfrm>
                <a:off x="997343" y="4635258"/>
                <a:ext cx="3802379" cy="857250"/>
              </a:xfrm>
              <a:custGeom>
                <a:avLst/>
                <a:gdLst/>
                <a:ahLst/>
                <a:cxnLst/>
                <a:rect l="l" t="t" r="r" b="b"/>
                <a:pathLst>
                  <a:path w="3802379" h="857250">
                    <a:moveTo>
                      <a:pt x="57150" y="0"/>
                    </a:moveTo>
                    <a:lnTo>
                      <a:pt x="0" y="0"/>
                    </a:lnTo>
                    <a:lnTo>
                      <a:pt x="0" y="857250"/>
                    </a:lnTo>
                    <a:lnTo>
                      <a:pt x="57150" y="857250"/>
                    </a:lnTo>
                    <a:lnTo>
                      <a:pt x="57150" y="0"/>
                    </a:lnTo>
                    <a:close/>
                  </a:path>
                  <a:path w="3802379" h="857250">
                    <a:moveTo>
                      <a:pt x="1309116" y="576834"/>
                    </a:moveTo>
                    <a:lnTo>
                      <a:pt x="603504" y="576834"/>
                    </a:lnTo>
                    <a:lnTo>
                      <a:pt x="603504" y="585978"/>
                    </a:lnTo>
                    <a:lnTo>
                      <a:pt x="1309116" y="585978"/>
                    </a:lnTo>
                    <a:lnTo>
                      <a:pt x="1309116" y="576834"/>
                    </a:lnTo>
                    <a:close/>
                  </a:path>
                  <a:path w="3802379" h="857250">
                    <a:moveTo>
                      <a:pt x="3802380" y="0"/>
                    </a:moveTo>
                    <a:lnTo>
                      <a:pt x="3745230" y="0"/>
                    </a:lnTo>
                    <a:lnTo>
                      <a:pt x="3745230" y="857250"/>
                    </a:lnTo>
                    <a:lnTo>
                      <a:pt x="3802380" y="857250"/>
                    </a:lnTo>
                    <a:lnTo>
                      <a:pt x="3802380" y="0"/>
                    </a:lnTo>
                    <a:close/>
                  </a:path>
                </a:pathLst>
              </a:custGeom>
              <a:solidFill>
                <a:srgbClr val="000000"/>
              </a:solidFill>
            </p:spPr>
            <p:txBody>
              <a:bodyPr wrap="square" lIns="0" tIns="0" rIns="0" bIns="0" rtlCol="0"/>
              <a:lstStyle/>
              <a:p>
                <a:endParaRPr/>
              </a:p>
            </p:txBody>
          </p:sp>
          <p:pic>
            <p:nvPicPr>
              <p:cNvPr id="145" name="object 41"/>
              <p:cNvPicPr/>
              <p:nvPr/>
            </p:nvPicPr>
            <p:blipFill>
              <a:blip r:embed="rId8" cstate="print"/>
              <a:stretch>
                <a:fillRect/>
              </a:stretch>
            </p:blipFill>
            <p:spPr>
              <a:xfrm>
                <a:off x="4872875" y="5492496"/>
                <a:ext cx="4759452" cy="569976"/>
              </a:xfrm>
              <a:prstGeom prst="rect">
                <a:avLst/>
              </a:prstGeom>
            </p:spPr>
          </p:pic>
          <p:sp>
            <p:nvSpPr>
              <p:cNvPr id="146" name="object 42"/>
              <p:cNvSpPr/>
              <p:nvPr/>
            </p:nvSpPr>
            <p:spPr>
              <a:xfrm>
                <a:off x="997343" y="5492508"/>
                <a:ext cx="7077709" cy="794385"/>
              </a:xfrm>
              <a:custGeom>
                <a:avLst/>
                <a:gdLst/>
                <a:ahLst/>
                <a:cxnLst/>
                <a:rect l="l" t="t" r="r" b="b"/>
                <a:pathLst>
                  <a:path w="7077709" h="794385">
                    <a:moveTo>
                      <a:pt x="3802380" y="0"/>
                    </a:moveTo>
                    <a:lnTo>
                      <a:pt x="3745230" y="0"/>
                    </a:lnTo>
                    <a:lnTo>
                      <a:pt x="3745230" y="736854"/>
                    </a:lnTo>
                    <a:lnTo>
                      <a:pt x="57150" y="736854"/>
                    </a:lnTo>
                    <a:lnTo>
                      <a:pt x="57150" y="0"/>
                    </a:lnTo>
                    <a:lnTo>
                      <a:pt x="0" y="0"/>
                    </a:lnTo>
                    <a:lnTo>
                      <a:pt x="0" y="794004"/>
                    </a:lnTo>
                    <a:lnTo>
                      <a:pt x="28956" y="794004"/>
                    </a:lnTo>
                    <a:lnTo>
                      <a:pt x="57150" y="794004"/>
                    </a:lnTo>
                    <a:lnTo>
                      <a:pt x="3745230" y="794004"/>
                    </a:lnTo>
                    <a:lnTo>
                      <a:pt x="3773424" y="794004"/>
                    </a:lnTo>
                    <a:lnTo>
                      <a:pt x="3802380" y="794004"/>
                    </a:lnTo>
                    <a:lnTo>
                      <a:pt x="3802380" y="0"/>
                    </a:lnTo>
                    <a:close/>
                  </a:path>
                  <a:path w="7077709" h="794385">
                    <a:moveTo>
                      <a:pt x="7077456" y="338328"/>
                    </a:moveTo>
                    <a:lnTo>
                      <a:pt x="7062749" y="284886"/>
                    </a:lnTo>
                    <a:lnTo>
                      <a:pt x="7020306" y="234467"/>
                    </a:lnTo>
                    <a:lnTo>
                      <a:pt x="7020306" y="335280"/>
                    </a:lnTo>
                    <a:lnTo>
                      <a:pt x="7020306" y="340614"/>
                    </a:lnTo>
                    <a:lnTo>
                      <a:pt x="7019544" y="345186"/>
                    </a:lnTo>
                    <a:lnTo>
                      <a:pt x="7018782" y="350520"/>
                    </a:lnTo>
                    <a:lnTo>
                      <a:pt x="6997979" y="387794"/>
                    </a:lnTo>
                    <a:lnTo>
                      <a:pt x="6959701" y="416585"/>
                    </a:lnTo>
                    <a:lnTo>
                      <a:pt x="6912000" y="437045"/>
                    </a:lnTo>
                    <a:lnTo>
                      <a:pt x="6862966" y="449262"/>
                    </a:lnTo>
                    <a:lnTo>
                      <a:pt x="6820662" y="453390"/>
                    </a:lnTo>
                    <a:lnTo>
                      <a:pt x="6808470" y="454152"/>
                    </a:lnTo>
                    <a:lnTo>
                      <a:pt x="6796278" y="454152"/>
                    </a:lnTo>
                    <a:lnTo>
                      <a:pt x="6749999" y="451789"/>
                    </a:lnTo>
                    <a:lnTo>
                      <a:pt x="6697688" y="441756"/>
                    </a:lnTo>
                    <a:lnTo>
                      <a:pt x="6646558" y="423227"/>
                    </a:lnTo>
                    <a:lnTo>
                      <a:pt x="6603847" y="395363"/>
                    </a:lnTo>
                    <a:lnTo>
                      <a:pt x="6576822" y="357378"/>
                    </a:lnTo>
                    <a:lnTo>
                      <a:pt x="6574536" y="347472"/>
                    </a:lnTo>
                    <a:lnTo>
                      <a:pt x="6573774" y="342900"/>
                    </a:lnTo>
                    <a:lnTo>
                      <a:pt x="6573774" y="338328"/>
                    </a:lnTo>
                    <a:lnTo>
                      <a:pt x="6574536" y="332994"/>
                    </a:lnTo>
                    <a:lnTo>
                      <a:pt x="6615201" y="273748"/>
                    </a:lnTo>
                    <a:lnTo>
                      <a:pt x="6648336" y="254000"/>
                    </a:lnTo>
                    <a:lnTo>
                      <a:pt x="6687769" y="239293"/>
                    </a:lnTo>
                    <a:lnTo>
                      <a:pt x="6731660" y="229654"/>
                    </a:lnTo>
                    <a:lnTo>
                      <a:pt x="6778155" y="225082"/>
                    </a:lnTo>
                    <a:lnTo>
                      <a:pt x="6825386" y="225577"/>
                    </a:lnTo>
                    <a:lnTo>
                      <a:pt x="6871487" y="231140"/>
                    </a:lnTo>
                    <a:lnTo>
                      <a:pt x="6914629" y="241795"/>
                    </a:lnTo>
                    <a:lnTo>
                      <a:pt x="6952932" y="257530"/>
                    </a:lnTo>
                    <a:lnTo>
                      <a:pt x="7007631" y="304266"/>
                    </a:lnTo>
                    <a:lnTo>
                      <a:pt x="7020306" y="335280"/>
                    </a:lnTo>
                    <a:lnTo>
                      <a:pt x="7020306" y="234467"/>
                    </a:lnTo>
                    <a:lnTo>
                      <a:pt x="6983476" y="209334"/>
                    </a:lnTo>
                    <a:lnTo>
                      <a:pt x="6946468" y="192595"/>
                    </a:lnTo>
                    <a:lnTo>
                      <a:pt x="6905904" y="180073"/>
                    </a:lnTo>
                    <a:lnTo>
                      <a:pt x="6862788" y="171780"/>
                    </a:lnTo>
                    <a:lnTo>
                      <a:pt x="6818160" y="167703"/>
                    </a:lnTo>
                    <a:lnTo>
                      <a:pt x="6773037" y="167843"/>
                    </a:lnTo>
                    <a:lnTo>
                      <a:pt x="6728473" y="172199"/>
                    </a:lnTo>
                    <a:lnTo>
                      <a:pt x="6685470" y="180784"/>
                    </a:lnTo>
                    <a:lnTo>
                      <a:pt x="6645072" y="193573"/>
                    </a:lnTo>
                    <a:lnTo>
                      <a:pt x="6608318" y="210591"/>
                    </a:lnTo>
                    <a:lnTo>
                      <a:pt x="6576212" y="231813"/>
                    </a:lnTo>
                    <a:lnTo>
                      <a:pt x="6530099" y="286918"/>
                    </a:lnTo>
                    <a:lnTo>
                      <a:pt x="6516624" y="340614"/>
                    </a:lnTo>
                    <a:lnTo>
                      <a:pt x="6517386" y="350520"/>
                    </a:lnTo>
                    <a:lnTo>
                      <a:pt x="6534925" y="400786"/>
                    </a:lnTo>
                    <a:lnTo>
                      <a:pt x="6573774" y="444080"/>
                    </a:lnTo>
                    <a:lnTo>
                      <a:pt x="6582270" y="451548"/>
                    </a:lnTo>
                    <a:lnTo>
                      <a:pt x="6614046" y="471106"/>
                    </a:lnTo>
                    <a:lnTo>
                      <a:pt x="6632981" y="479374"/>
                    </a:lnTo>
                    <a:lnTo>
                      <a:pt x="3929329" y="671830"/>
                    </a:lnTo>
                    <a:lnTo>
                      <a:pt x="3927335" y="643890"/>
                    </a:lnTo>
                    <a:lnTo>
                      <a:pt x="3845039" y="692658"/>
                    </a:lnTo>
                    <a:lnTo>
                      <a:pt x="3915143" y="721664"/>
                    </a:lnTo>
                    <a:lnTo>
                      <a:pt x="3933431" y="729234"/>
                    </a:lnTo>
                    <a:lnTo>
                      <a:pt x="3931399" y="700798"/>
                    </a:lnTo>
                    <a:lnTo>
                      <a:pt x="6708965" y="502361"/>
                    </a:lnTo>
                    <a:lnTo>
                      <a:pt x="6730708" y="506501"/>
                    </a:lnTo>
                    <a:lnTo>
                      <a:pt x="6773037" y="510489"/>
                    </a:lnTo>
                    <a:lnTo>
                      <a:pt x="6778155" y="510552"/>
                    </a:lnTo>
                    <a:lnTo>
                      <a:pt x="6808470" y="510679"/>
                    </a:lnTo>
                    <a:lnTo>
                      <a:pt x="6818160" y="510616"/>
                    </a:lnTo>
                    <a:lnTo>
                      <a:pt x="6860019" y="507009"/>
                    </a:lnTo>
                    <a:lnTo>
                      <a:pt x="6901637" y="499440"/>
                    </a:lnTo>
                    <a:lnTo>
                      <a:pt x="6940969" y="488010"/>
                    </a:lnTo>
                    <a:lnTo>
                      <a:pt x="6977100" y="472706"/>
                    </a:lnTo>
                    <a:lnTo>
                      <a:pt x="7020306" y="443979"/>
                    </a:lnTo>
                    <a:lnTo>
                      <a:pt x="7057060" y="403644"/>
                    </a:lnTo>
                    <a:lnTo>
                      <a:pt x="7071157" y="372910"/>
                    </a:lnTo>
                    <a:lnTo>
                      <a:pt x="7077456" y="338328"/>
                    </a:lnTo>
                    <a:close/>
                  </a:path>
                </a:pathLst>
              </a:custGeom>
              <a:solidFill>
                <a:srgbClr val="000000"/>
              </a:solidFill>
            </p:spPr>
            <p:txBody>
              <a:bodyPr wrap="square" lIns="0" tIns="0" rIns="0" bIns="0" rtlCol="0"/>
              <a:lstStyle/>
              <a:p>
                <a:endParaRPr/>
              </a:p>
            </p:txBody>
          </p:sp>
        </p:grpSp>
        <p:sp>
          <p:nvSpPr>
            <p:cNvPr id="147" name="object 43"/>
            <p:cNvSpPr txBox="1"/>
            <p:nvPr/>
          </p:nvSpPr>
          <p:spPr>
            <a:xfrm>
              <a:off x="1177423" y="4629403"/>
              <a:ext cx="2598420"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Persone</a:t>
              </a:r>
              <a:r>
                <a:rPr sz="1600" spc="-35" dirty="0">
                  <a:latin typeface="Arial"/>
                  <a:cs typeface="Arial"/>
                </a:rPr>
                <a:t> </a:t>
              </a:r>
              <a:r>
                <a:rPr sz="1600" dirty="0">
                  <a:latin typeface="Arial"/>
                  <a:cs typeface="Arial"/>
                </a:rPr>
                <a:t>residenti</a:t>
              </a:r>
              <a:r>
                <a:rPr sz="1600" spc="-30" dirty="0">
                  <a:latin typeface="Arial"/>
                  <a:cs typeface="Arial"/>
                </a:rPr>
                <a:t> </a:t>
              </a:r>
              <a:r>
                <a:rPr sz="1600" dirty="0">
                  <a:latin typeface="Arial"/>
                  <a:cs typeface="Arial"/>
                </a:rPr>
                <a:t>del</a:t>
              </a:r>
              <a:r>
                <a:rPr sz="1600" spc="-30" dirty="0">
                  <a:latin typeface="Arial"/>
                  <a:cs typeface="Arial"/>
                </a:rPr>
                <a:t> </a:t>
              </a:r>
              <a:r>
                <a:rPr sz="1600" spc="-10" dirty="0">
                  <a:latin typeface="Arial"/>
                  <a:cs typeface="Arial"/>
                </a:rPr>
                <a:t>Centro</a:t>
              </a:r>
              <a:endParaRPr sz="1600" dirty="0">
                <a:latin typeface="Arial"/>
                <a:cs typeface="Arial"/>
              </a:endParaRPr>
            </a:p>
          </p:txBody>
        </p:sp>
        <p:sp>
          <p:nvSpPr>
            <p:cNvPr id="148" name="object 44"/>
            <p:cNvSpPr txBox="1"/>
            <p:nvPr/>
          </p:nvSpPr>
          <p:spPr>
            <a:xfrm>
              <a:off x="1249052" y="5495035"/>
              <a:ext cx="3442335" cy="757555"/>
            </a:xfrm>
            <a:prstGeom prst="rect">
              <a:avLst/>
            </a:prstGeom>
          </p:spPr>
          <p:txBody>
            <a:bodyPr vert="horz" wrap="square" lIns="0" tIns="12700" rIns="0" bIns="0" rtlCol="0">
              <a:spAutoFit/>
            </a:bodyPr>
            <a:lstStyle/>
            <a:p>
              <a:pPr marL="12700" marR="5080" algn="just">
                <a:lnSpc>
                  <a:spcPct val="100000"/>
                </a:lnSpc>
                <a:spcBef>
                  <a:spcPts val="100"/>
                </a:spcBef>
              </a:pPr>
              <a:r>
                <a:rPr sz="1600" spc="60" dirty="0">
                  <a:latin typeface="Arial"/>
                  <a:cs typeface="Arial"/>
                </a:rPr>
                <a:t>Nel</a:t>
              </a:r>
              <a:r>
                <a:rPr sz="1600" spc="240" dirty="0">
                  <a:latin typeface="Arial"/>
                  <a:cs typeface="Arial"/>
                </a:rPr>
                <a:t>  </a:t>
              </a:r>
              <a:r>
                <a:rPr sz="1600" spc="55" dirty="0">
                  <a:latin typeface="Arial"/>
                  <a:cs typeface="Arial"/>
                </a:rPr>
                <a:t>Centro,</a:t>
              </a:r>
              <a:r>
                <a:rPr sz="1600" spc="245" dirty="0">
                  <a:latin typeface="Arial"/>
                  <a:cs typeface="Arial"/>
                </a:rPr>
                <a:t>  </a:t>
              </a:r>
              <a:r>
                <a:rPr sz="1600" spc="65" dirty="0">
                  <a:latin typeface="Arial"/>
                  <a:cs typeface="Arial"/>
                </a:rPr>
                <a:t>le</a:t>
              </a:r>
              <a:r>
                <a:rPr sz="1600" spc="245" dirty="0">
                  <a:latin typeface="Arial"/>
                  <a:cs typeface="Arial"/>
                </a:rPr>
                <a:t>  </a:t>
              </a:r>
              <a:r>
                <a:rPr sz="1600" spc="70" dirty="0">
                  <a:latin typeface="Arial"/>
                  <a:cs typeface="Arial"/>
                </a:rPr>
                <a:t>persone</a:t>
              </a:r>
              <a:r>
                <a:rPr sz="1600" spc="245" dirty="0">
                  <a:latin typeface="Arial"/>
                  <a:cs typeface="Arial"/>
                </a:rPr>
                <a:t>  </a:t>
              </a:r>
              <a:r>
                <a:rPr sz="1600" spc="55" dirty="0">
                  <a:latin typeface="Arial"/>
                  <a:cs typeface="Arial"/>
                </a:rPr>
                <a:t>povere </a:t>
              </a:r>
              <a:r>
                <a:rPr sz="1600" spc="85" dirty="0">
                  <a:latin typeface="Arial"/>
                  <a:cs typeface="Arial"/>
                </a:rPr>
                <a:t>costituiscono</a:t>
              </a:r>
              <a:r>
                <a:rPr sz="1600" dirty="0">
                  <a:latin typeface="Arial"/>
                  <a:cs typeface="Arial"/>
                </a:rPr>
                <a:t> </a:t>
              </a:r>
              <a:r>
                <a:rPr sz="1600" spc="75" dirty="0">
                  <a:latin typeface="Arial"/>
                  <a:cs typeface="Arial"/>
                </a:rPr>
                <a:t>il</a:t>
              </a:r>
              <a:r>
                <a:rPr sz="1600" spc="10" dirty="0">
                  <a:latin typeface="Arial"/>
                  <a:cs typeface="Arial"/>
                </a:rPr>
                <a:t> </a:t>
              </a:r>
              <a:r>
                <a:rPr sz="1600" dirty="0">
                  <a:latin typeface="Arial"/>
                  <a:cs typeface="Arial"/>
                </a:rPr>
                <a:t>6,7%</a:t>
              </a:r>
              <a:r>
                <a:rPr sz="1600" spc="10" dirty="0">
                  <a:latin typeface="Arial"/>
                  <a:cs typeface="Arial"/>
                </a:rPr>
                <a:t> </a:t>
              </a:r>
              <a:r>
                <a:rPr sz="1600" spc="70" dirty="0">
                  <a:latin typeface="Arial"/>
                  <a:cs typeface="Arial"/>
                </a:rPr>
                <a:t>delle</a:t>
              </a:r>
              <a:r>
                <a:rPr sz="1600" spc="5" dirty="0">
                  <a:latin typeface="Arial"/>
                  <a:cs typeface="Arial"/>
                </a:rPr>
                <a:t> </a:t>
              </a:r>
              <a:r>
                <a:rPr sz="1600" spc="65" dirty="0">
                  <a:latin typeface="Arial"/>
                  <a:cs typeface="Arial"/>
                </a:rPr>
                <a:t>persone residenti.</a:t>
              </a:r>
              <a:endParaRPr sz="1600">
                <a:latin typeface="Arial"/>
                <a:cs typeface="Arial"/>
              </a:endParaRPr>
            </a:p>
          </p:txBody>
        </p:sp>
      </p:grpSp>
      <p:sp>
        <p:nvSpPr>
          <p:cNvPr id="3" name="CasellaDiTesto 2"/>
          <p:cNvSpPr txBox="1"/>
          <p:nvPr/>
        </p:nvSpPr>
        <p:spPr>
          <a:xfrm>
            <a:off x="1661892" y="3714201"/>
            <a:ext cx="573578" cy="369332"/>
          </a:xfrm>
          <a:prstGeom prst="rect">
            <a:avLst/>
          </a:prstGeom>
          <a:noFill/>
        </p:spPr>
        <p:txBody>
          <a:bodyPr wrap="square" rtlCol="0">
            <a:spAutoFit/>
          </a:bodyPr>
          <a:lstStyle/>
          <a:p>
            <a:r>
              <a:rPr lang="it-IT" dirty="0"/>
              <a:t>750</a:t>
            </a:r>
            <a:endParaRPr lang="en-GB" dirty="0"/>
          </a:p>
        </p:txBody>
      </p:sp>
      <p:sp>
        <p:nvSpPr>
          <p:cNvPr id="42" name="Rettangolo 41"/>
          <p:cNvSpPr/>
          <p:nvPr/>
        </p:nvSpPr>
        <p:spPr>
          <a:xfrm>
            <a:off x="927866" y="5515631"/>
            <a:ext cx="4601066" cy="646331"/>
          </a:xfrm>
          <a:prstGeom prst="rect">
            <a:avLst/>
          </a:prstGeom>
        </p:spPr>
        <p:txBody>
          <a:bodyPr wrap="square">
            <a:spAutoFit/>
          </a:bodyPr>
          <a:lstStyle/>
          <a:p>
            <a:pPr algn="just">
              <a:spcBef>
                <a:spcPct val="0"/>
              </a:spcBef>
              <a:defRPr/>
            </a:pPr>
            <a:r>
              <a:rPr lang="it-IT" altLang="it-IT" dirty="0">
                <a:latin typeface="Times New Roman" panose="02020603050405020304" pitchFamily="18" charset="0"/>
                <a:cs typeface="Times New Roman" panose="02020603050405020304" pitchFamily="18" charset="0"/>
              </a:rPr>
              <a:t>Queste informazioni ci vengono fornite attraverso l’uso di un rapporto statistico</a:t>
            </a:r>
            <a:endParaRPr lang="it-IT" altLang="it-IT" b="1" dirty="0">
              <a:solidFill>
                <a:srgbClr val="0070C0"/>
              </a:solidFill>
              <a:latin typeface="Times New Roman" panose="02020603050405020304" pitchFamily="18" charset="0"/>
              <a:cs typeface="Times New Roman" panose="02020603050405020304" pitchFamily="18" charset="0"/>
            </a:endParaRPr>
          </a:p>
        </p:txBody>
      </p:sp>
      <p:sp>
        <p:nvSpPr>
          <p:cNvPr id="43" name="Rettangolo 42"/>
          <p:cNvSpPr/>
          <p:nvPr/>
        </p:nvSpPr>
        <p:spPr>
          <a:xfrm>
            <a:off x="6195233" y="5654130"/>
            <a:ext cx="4601066" cy="369332"/>
          </a:xfrm>
          <a:prstGeom prst="rect">
            <a:avLst/>
          </a:prstGeom>
        </p:spPr>
        <p:txBody>
          <a:bodyPr wrap="square">
            <a:spAutoFit/>
          </a:bodyPr>
          <a:lstStyle/>
          <a:p>
            <a:pPr algn="just">
              <a:spcBef>
                <a:spcPct val="0"/>
              </a:spcBef>
              <a:defRPr/>
            </a:pPr>
            <a:r>
              <a:rPr lang="it-IT" altLang="it-IT" b="1" dirty="0">
                <a:solidFill>
                  <a:srgbClr val="0070C0"/>
                </a:solidFill>
                <a:latin typeface="Times New Roman" panose="02020603050405020304" pitchFamily="18" charset="0"/>
                <a:cs typeface="Times New Roman" panose="02020603050405020304" pitchFamily="18" charset="0"/>
              </a:rPr>
              <a:t>…. da un Rapporto di Composizione</a:t>
            </a:r>
          </a:p>
        </p:txBody>
      </p:sp>
      <p:sp>
        <p:nvSpPr>
          <p:cNvPr id="6" name="Segnaposto piè di pagina 5"/>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44500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2"/>
          <p:cNvSpPr>
            <a:spLocks/>
          </p:cNvSpPr>
          <p:nvPr/>
        </p:nvSpPr>
        <p:spPr bwMode="auto">
          <a:xfrm>
            <a:off x="1015999" y="754815"/>
            <a:ext cx="3916219" cy="65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tabLst>
                <a:tab pos="6367463" algn="l"/>
              </a:tabLst>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di derivazione</a:t>
            </a:r>
          </a:p>
        </p:txBody>
      </p:sp>
      <p:sp>
        <p:nvSpPr>
          <p:cNvPr id="2" name="Rettangolo 1"/>
          <p:cNvSpPr/>
          <p:nvPr/>
        </p:nvSpPr>
        <p:spPr>
          <a:xfrm>
            <a:off x="1015999" y="1527609"/>
            <a:ext cx="9892145"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 “rapporti di derivazione” si ottengono dividendo l’intensità o la frequenza di un fenomeno per l’intensità o la frequenza di un altro fenomeno che ne costituisce il presupposto necessario.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1015999" y="2401420"/>
            <a:ext cx="9744365" cy="954107"/>
          </a:xfrm>
          <a:prstGeom prst="rect">
            <a:avLst/>
          </a:prstGeom>
        </p:spPr>
        <p:txBody>
          <a:bodyPr wrap="square">
            <a:spAutoFit/>
          </a:bodyPr>
          <a:lstStyle/>
          <a:p>
            <a:pPr algn="just">
              <a:spcBef>
                <a:spcPct val="50000"/>
              </a:spcBef>
              <a:defRPr/>
            </a:pPr>
            <a:r>
              <a:rPr lang="it-IT" altLang="it-IT" sz="1600" dirty="0">
                <a:latin typeface="Times New Roman" panose="02020603050405020304" pitchFamily="18" charset="0"/>
                <a:cs typeface="Times New Roman" panose="02020603050405020304" pitchFamily="18" charset="0"/>
              </a:rPr>
              <a:t>Si usano per confrontare eventi che sono uno il presupposto dell’altro</a:t>
            </a:r>
          </a:p>
          <a:p>
            <a:pPr algn="just">
              <a:spcBef>
                <a:spcPct val="50000"/>
              </a:spcBef>
              <a:defRPr/>
            </a:pPr>
            <a:r>
              <a:rPr lang="it-IT" altLang="it-IT" sz="1600" dirty="0">
                <a:latin typeface="Times New Roman" panose="02020603050405020304" pitchFamily="18" charset="0"/>
                <a:cs typeface="Times New Roman" panose="02020603050405020304" pitchFamily="18" charset="0"/>
              </a:rPr>
              <a:t>Ossia, sono dati dal rapporto fra due fenomeni di cui quello al denominatore rappresenta il presupposto per il manifestarsi dell’altro (al numeratore)</a:t>
            </a:r>
          </a:p>
        </p:txBody>
      </p:sp>
      <p:sp>
        <p:nvSpPr>
          <p:cNvPr id="8" name="Rettangolo 7"/>
          <p:cNvSpPr/>
          <p:nvPr/>
        </p:nvSpPr>
        <p:spPr>
          <a:xfrm>
            <a:off x="1015999" y="3922176"/>
            <a:ext cx="10261600" cy="369332"/>
          </a:xfrm>
          <a:prstGeom prst="rect">
            <a:avLst/>
          </a:prstGeom>
        </p:spPr>
        <p:txBody>
          <a:bodyPr wrap="square">
            <a:spAutoFit/>
          </a:bodyPr>
          <a:lstStyle/>
          <a:p>
            <a:pPr algn="just">
              <a:defRPr/>
            </a:pPr>
            <a:r>
              <a:rPr lang="it-IT" altLang="it-IT" dirty="0">
                <a:latin typeface="Times New Roman" panose="02020603050405020304" pitchFamily="18" charset="0"/>
                <a:cs typeface="Times New Roman" panose="02020603050405020304" pitchFamily="18" charset="0"/>
              </a:rPr>
              <a:t>Si distinguono in:</a:t>
            </a:r>
          </a:p>
        </p:txBody>
      </p:sp>
      <p:sp>
        <p:nvSpPr>
          <p:cNvPr id="9" name="Rettangolo 8"/>
          <p:cNvSpPr/>
          <p:nvPr/>
        </p:nvSpPr>
        <p:spPr>
          <a:xfrm>
            <a:off x="4106207" y="3922176"/>
            <a:ext cx="3877985" cy="369332"/>
          </a:xfrm>
          <a:prstGeom prst="rect">
            <a:avLst/>
          </a:prstGeom>
        </p:spPr>
        <p:txBody>
          <a:bodyPr wrap="none">
            <a:spAutoFit/>
          </a:bodyPr>
          <a:lstStyle/>
          <a:p>
            <a:r>
              <a:rPr lang="it-IT" altLang="it-IT" b="1" dirty="0">
                <a:solidFill>
                  <a:srgbClr val="C00000"/>
                </a:solidFill>
                <a:latin typeface="Times New Roman" panose="02020603050405020304" pitchFamily="18" charset="0"/>
                <a:cs typeface="Times New Roman" panose="02020603050405020304" pitchFamily="18" charset="0"/>
              </a:rPr>
              <a:t>rapporti generici</a:t>
            </a:r>
            <a:r>
              <a:rPr lang="it-IT" altLang="it-IT" dirty="0">
                <a:solidFill>
                  <a:srgbClr val="C00000"/>
                </a:solidFill>
                <a:latin typeface="Times New Roman" panose="02020603050405020304" pitchFamily="18" charset="0"/>
                <a:cs typeface="Times New Roman" panose="02020603050405020304" pitchFamily="18" charset="0"/>
              </a:rPr>
              <a:t> </a:t>
            </a:r>
            <a:r>
              <a:rPr lang="it-IT" altLang="it-IT" dirty="0">
                <a:latin typeface="Times New Roman" panose="02020603050405020304" pitchFamily="18" charset="0"/>
                <a:cs typeface="Times New Roman" panose="02020603050405020304" pitchFamily="18" charset="0"/>
              </a:rPr>
              <a:t>e </a:t>
            </a:r>
            <a:r>
              <a:rPr lang="it-IT" altLang="it-IT" b="1" dirty="0">
                <a:solidFill>
                  <a:srgbClr val="C00000"/>
                </a:solidFill>
                <a:latin typeface="Times New Roman" panose="02020603050405020304" pitchFamily="18" charset="0"/>
                <a:cs typeface="Times New Roman" panose="02020603050405020304" pitchFamily="18" charset="0"/>
              </a:rPr>
              <a:t>rapporti specifici</a:t>
            </a:r>
            <a:endParaRPr lang="en-GB" dirty="0">
              <a:solidFill>
                <a:srgbClr val="C00000"/>
              </a:solidFill>
            </a:endParaRPr>
          </a:p>
        </p:txBody>
      </p:sp>
      <p:sp>
        <p:nvSpPr>
          <p:cNvPr id="10" name="Rettangolo 9"/>
          <p:cNvSpPr/>
          <p:nvPr/>
        </p:nvSpPr>
        <p:spPr>
          <a:xfrm>
            <a:off x="3073400" y="5011195"/>
            <a:ext cx="6446338" cy="646331"/>
          </a:xfrm>
          <a:prstGeom prst="rect">
            <a:avLst/>
          </a:prstGeom>
        </p:spPr>
        <p:txBody>
          <a:bodyPr wrap="square">
            <a:spAutoFit/>
          </a:bodyPr>
          <a:lstStyle/>
          <a:p>
            <a:pPr algn="just">
              <a:defRPr/>
            </a:pPr>
            <a:r>
              <a:rPr lang="it-IT" altLang="it-IT" dirty="0">
                <a:latin typeface="Times New Roman" panose="02020603050405020304" pitchFamily="18" charset="0"/>
                <a:cs typeface="Times New Roman" panose="02020603050405020304" pitchFamily="18" charset="0"/>
              </a:rPr>
              <a:t>a seconda che il fenomeno posto al denominatore possa considerarsi un presupposto generico o un presupposto specifico </a:t>
            </a:r>
          </a:p>
        </p:txBody>
      </p:sp>
      <p:sp>
        <p:nvSpPr>
          <p:cNvPr id="11" name="Freccia in giù 10"/>
          <p:cNvSpPr/>
          <p:nvPr/>
        </p:nvSpPr>
        <p:spPr>
          <a:xfrm>
            <a:off x="5772727" y="4451927"/>
            <a:ext cx="272472" cy="47105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piè di pagina 6"/>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211448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016000" y="6356349"/>
            <a:ext cx="4114800" cy="365125"/>
          </a:xfrm>
        </p:spPr>
        <p:txBody>
          <a:bodyPr/>
          <a:lstStyle/>
          <a:p>
            <a:r>
              <a:rPr lang="it-IT"/>
              <a:t>L. Bani - Elementi di statistica economica - LEZIONE 5</a:t>
            </a:r>
            <a:endParaRPr lang="it-IT" dirty="0"/>
          </a:p>
        </p:txBody>
      </p:sp>
      <p:sp>
        <p:nvSpPr>
          <p:cNvPr id="5" name="Segnaposto numero diapositiva 4"/>
          <p:cNvSpPr>
            <a:spLocks noGrp="1"/>
          </p:cNvSpPr>
          <p:nvPr>
            <p:ph type="sldNum" sz="quarter" idx="12"/>
          </p:nvPr>
        </p:nvSpPr>
        <p:spPr>
          <a:xfrm>
            <a:off x="9116008" y="6377213"/>
            <a:ext cx="2743200" cy="365125"/>
          </a:xfrm>
        </p:spPr>
        <p:txBody>
          <a:bodyPr/>
          <a:lstStyle/>
          <a:p>
            <a:fld id="{2933ED56-FB12-4384-AF6C-E94CA198BBEC}" type="slidenum">
              <a:rPr lang="it-IT" smtClean="0"/>
              <a:pPr/>
              <a:t>6</a:t>
            </a:fld>
            <a:endParaRPr lang="it-IT" dirty="0"/>
          </a:p>
        </p:txBody>
      </p:sp>
      <p:grpSp>
        <p:nvGrpSpPr>
          <p:cNvPr id="11" name="Gruppo 10"/>
          <p:cNvGrpSpPr/>
          <p:nvPr/>
        </p:nvGrpSpPr>
        <p:grpSpPr>
          <a:xfrm>
            <a:off x="1016000" y="2534195"/>
            <a:ext cx="8972971" cy="3193183"/>
            <a:chOff x="777875" y="1919288"/>
            <a:chExt cx="8972971" cy="3193183"/>
          </a:xfrm>
        </p:grpSpPr>
        <p:sp>
          <p:nvSpPr>
            <p:cNvPr id="14" name="CasellaDiTesto 13"/>
            <p:cNvSpPr txBox="1"/>
            <p:nvPr/>
          </p:nvSpPr>
          <p:spPr>
            <a:xfrm>
              <a:off x="777875" y="1919288"/>
              <a:ext cx="7686675" cy="3016250"/>
            </a:xfrm>
            <a:prstGeom prst="rect">
              <a:avLst/>
            </a:prstGeom>
            <a:noFill/>
          </p:spPr>
          <p:txBody>
            <a:bodyPr>
              <a:spAutoFit/>
            </a:bodyPr>
            <a:lstStyle/>
            <a:p>
              <a:pPr>
                <a:defRPr/>
              </a:pPr>
              <a:r>
                <a:rPr lang="it-IT" altLang="it-IT" sz="2200" dirty="0">
                  <a:latin typeface="Times New Roman" panose="02020603050405020304" pitchFamily="18" charset="0"/>
                  <a:ea typeface="ＭＳ Ｐゴシック" charset="-128"/>
                  <a:cs typeface="Times New Roman" panose="02020603050405020304" pitchFamily="18" charset="0"/>
                </a:rPr>
                <a:t>Esempi:</a:t>
              </a:r>
            </a:p>
            <a:p>
              <a:pPr>
                <a:defRPr/>
              </a:pPr>
              <a:endParaRPr lang="it-IT" altLang="it-IT" sz="8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Natalità (tasso di): </a:t>
              </a: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Mortalità (tasso di):</a:t>
              </a: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dirty="0">
                <a:solidFill>
                  <a:srgbClr val="595959"/>
                </a:solidFill>
                <a:latin typeface="Times New Roman" panose="02020603050405020304" pitchFamily="18" charset="0"/>
                <a:ea typeface="ＭＳ Ｐゴシック" charset="-128"/>
                <a:cs typeface="Times New Roman" panose="02020603050405020304" pitchFamily="18" charset="0"/>
              </a:endParaRPr>
            </a:p>
            <a:p>
              <a:pPr algn="just">
                <a:defRPr/>
              </a:pPr>
              <a:endPar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endParaRPr>
            </a:p>
            <a:p>
              <a:pPr algn="just">
                <a:defRPr/>
              </a:pPr>
              <a:r>
                <a:rPr lang="it-IT" altLang="it-IT" sz="1600" b="1" dirty="0">
                  <a:solidFill>
                    <a:srgbClr val="C00000"/>
                  </a:solidFill>
                  <a:latin typeface="Times New Roman" panose="02020603050405020304" pitchFamily="18" charset="0"/>
                  <a:ea typeface="ＭＳ Ｐゴシック" charset="-128"/>
                  <a:cs typeface="Times New Roman" panose="02020603050405020304" pitchFamily="18" charset="0"/>
                </a:rPr>
                <a:t>Fecondità (tasso di):</a:t>
              </a:r>
              <a:endParaRPr lang="it-IT" altLang="it-IT" sz="2000" dirty="0">
                <a:solidFill>
                  <a:srgbClr val="C00000"/>
                </a:solidFill>
                <a:latin typeface="Times New Roman" panose="02020603050405020304" pitchFamily="18" charset="0"/>
                <a:ea typeface="ＭＳ Ｐゴシック" charset="-128"/>
                <a:cs typeface="Times New Roman" panose="02020603050405020304" pitchFamily="18" charset="0"/>
              </a:endParaRPr>
            </a:p>
          </p:txBody>
        </p:sp>
        <p:sp>
          <p:nvSpPr>
            <p:cNvPr id="15" name="CasellaDiTesto 14"/>
            <p:cNvSpPr txBox="1"/>
            <p:nvPr/>
          </p:nvSpPr>
          <p:spPr>
            <a:xfrm>
              <a:off x="7430934" y="2682879"/>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pic>
          <p:nvPicPr>
            <p:cNvPr id="16"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4922" y="2522542"/>
              <a:ext cx="35067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5939" y="3491203"/>
              <a:ext cx="350678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17"/>
            <p:cNvSpPr txBox="1"/>
            <p:nvPr/>
          </p:nvSpPr>
          <p:spPr>
            <a:xfrm>
              <a:off x="7449414" y="3648365"/>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pic>
          <p:nvPicPr>
            <p:cNvPr id="19"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5283" y="4428258"/>
              <a:ext cx="54895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asellaDiTesto 19"/>
            <p:cNvSpPr txBox="1"/>
            <p:nvPr/>
          </p:nvSpPr>
          <p:spPr>
            <a:xfrm>
              <a:off x="8834858" y="4571133"/>
              <a:ext cx="915988" cy="369888"/>
            </a:xfrm>
            <a:prstGeom prst="rect">
              <a:avLst/>
            </a:prstGeom>
            <a:noFill/>
          </p:spPr>
          <p:txBody>
            <a:bodyPr wrap="none">
              <a:spAutoFit/>
            </a:bodyPr>
            <a:lstStyle/>
            <a:p>
              <a:pPr>
                <a:defRPr/>
              </a:pPr>
              <a:r>
                <a:rPr lang="it-IT" dirty="0">
                  <a:solidFill>
                    <a:schemeClr val="tx1">
                      <a:lumMod val="50000"/>
                      <a:lumOff val="50000"/>
                    </a:schemeClr>
                  </a:solidFill>
                </a:rPr>
                <a:t>X 1000</a:t>
              </a:r>
            </a:p>
          </p:txBody>
        </p:sp>
      </p:grpSp>
      <p:sp>
        <p:nvSpPr>
          <p:cNvPr id="21" name="Rectangle 3"/>
          <p:cNvSpPr>
            <a:spLocks noChangeArrowheads="1"/>
          </p:cNvSpPr>
          <p:nvPr/>
        </p:nvSpPr>
        <p:spPr bwMode="auto">
          <a:xfrm>
            <a:off x="914111" y="591219"/>
            <a:ext cx="4165600" cy="80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8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Quozienti demografici</a:t>
            </a:r>
          </a:p>
        </p:txBody>
      </p:sp>
      <p:sp>
        <p:nvSpPr>
          <p:cNvPr id="22" name="CasellaDiTesto 21"/>
          <p:cNvSpPr txBox="1"/>
          <p:nvPr/>
        </p:nvSpPr>
        <p:spPr>
          <a:xfrm>
            <a:off x="914111" y="1225859"/>
            <a:ext cx="10843491" cy="1200329"/>
          </a:xfrm>
          <a:prstGeom prst="rect">
            <a:avLst/>
          </a:prstGeom>
          <a:noFill/>
        </p:spPr>
        <p:txBody>
          <a:bodyPr wrap="square">
            <a:spAutoFit/>
          </a:bodyPr>
          <a:lstStyle/>
          <a:p>
            <a:pPr algn="just">
              <a:defRPr/>
            </a:pPr>
            <a:r>
              <a:rPr lang="it-IT" altLang="it-IT" dirty="0">
                <a:latin typeface="Times New Roman" panose="02020603050405020304" pitchFamily="18" charset="0"/>
                <a:ea typeface="ＭＳ Ｐゴシック" charset="-128"/>
                <a:cs typeface="Times New Roman" panose="02020603050405020304" pitchFamily="18" charset="0"/>
              </a:rPr>
              <a:t>I rapporti di derivazione sono molto utilizzati negli studi demografici e vengono comunemente chiamati anche </a:t>
            </a:r>
            <a:r>
              <a:rPr lang="it-IT" altLang="it-IT" b="1" dirty="0">
                <a:solidFill>
                  <a:srgbClr val="C00000"/>
                </a:solidFill>
                <a:latin typeface="Times New Roman" panose="02020603050405020304" pitchFamily="18" charset="0"/>
                <a:ea typeface="ＭＳ Ｐゴシック" charset="-128"/>
                <a:cs typeface="Times New Roman" panose="02020603050405020304" pitchFamily="18" charset="0"/>
              </a:rPr>
              <a:t>quozienti o tassi demografici. </a:t>
            </a:r>
            <a:r>
              <a:rPr lang="it-IT" altLang="it-IT" dirty="0">
                <a:latin typeface="Times New Roman" panose="02020603050405020304" pitchFamily="18" charset="0"/>
                <a:ea typeface="ＭＳ Ｐゴシック" charset="-128"/>
                <a:cs typeface="Times New Roman" panose="02020603050405020304" pitchFamily="18" charset="0"/>
              </a:rPr>
              <a:t>S</a:t>
            </a:r>
            <a:r>
              <a:rPr lang="it-IT" dirty="0">
                <a:latin typeface="Times New Roman" panose="02020603050405020304" pitchFamily="18" charset="0"/>
                <a:ea typeface="ＭＳ Ｐゴシック" charset="-128"/>
                <a:cs typeface="Times New Roman" panose="02020603050405020304" pitchFamily="18" charset="0"/>
              </a:rPr>
              <a:t>ono dei rapporti di derivazione che si ottengono ragguagliando la frequenza assoluta di un fenomeno (nascite, morti, matrimoni, ecc.) in un determinato intervallo di tempo (t–</a:t>
            </a:r>
            <a:r>
              <a:rPr lang="it-IT" dirty="0" err="1">
                <a:latin typeface="Times New Roman" panose="02020603050405020304" pitchFamily="18" charset="0"/>
                <a:ea typeface="ＭＳ Ｐゴシック" charset="-128"/>
                <a:cs typeface="Times New Roman" panose="02020603050405020304" pitchFamily="18" charset="0"/>
              </a:rPr>
              <a:t>t+s</a:t>
            </a:r>
            <a:r>
              <a:rPr lang="it-IT" dirty="0">
                <a:latin typeface="Times New Roman" panose="02020603050405020304" pitchFamily="18" charset="0"/>
                <a:ea typeface="ＭＳ Ｐゴシック" charset="-128"/>
                <a:cs typeface="Times New Roman" panose="02020603050405020304" pitchFamily="18" charset="0"/>
              </a:rPr>
              <a:t>) o in un determinato territorio, all’ammontare medio della popolazione dell’intervallo. </a:t>
            </a:r>
            <a:r>
              <a:rPr lang="it-IT" altLang="it-IT" b="1" dirty="0">
                <a:solidFill>
                  <a:srgbClr val="D60000"/>
                </a:solidFill>
                <a:latin typeface="Times New Roman" panose="02020603050405020304" pitchFamily="18" charset="0"/>
                <a:ea typeface="ＭＳ Ｐゴシック" charset="-128"/>
                <a:cs typeface="Times New Roman" panose="02020603050405020304" pitchFamily="18" charset="0"/>
              </a:rPr>
              <a:t> </a:t>
            </a:r>
            <a:endParaRPr lang="it-IT" altLang="it-IT" dirty="0">
              <a:latin typeface="Times New Roman" panose="02020603050405020304" pitchFamily="18" charset="0"/>
              <a:ea typeface="ＭＳ Ｐゴシック" charset="-128"/>
              <a:cs typeface="Times New Roman" panose="02020603050405020304" pitchFamily="18" charset="0"/>
            </a:endParaRPr>
          </a:p>
        </p:txBody>
      </p:sp>
      <p:sp>
        <p:nvSpPr>
          <p:cNvPr id="7" name="CasellaDiTesto 6">
            <a:extLst>
              <a:ext uri="{FF2B5EF4-FFF2-40B4-BE49-F238E27FC236}">
                <a16:creationId xmlns:a16="http://schemas.microsoft.com/office/drawing/2014/main" id="{1E672B0A-7147-D886-7977-82072A35D61B}"/>
              </a:ext>
            </a:extLst>
          </p:cNvPr>
          <p:cNvSpPr txBox="1"/>
          <p:nvPr/>
        </p:nvSpPr>
        <p:spPr>
          <a:xfrm>
            <a:off x="8851900" y="3050016"/>
            <a:ext cx="3098003" cy="738664"/>
          </a:xfrm>
          <a:prstGeom prst="rect">
            <a:avLst/>
          </a:prstGeom>
          <a:noFill/>
        </p:spPr>
        <p:txBody>
          <a:bodyPr wrap="square">
            <a:spAutoFit/>
          </a:bodyPr>
          <a:lstStyle/>
          <a:p>
            <a:pPr algn="just"/>
            <a:r>
              <a:rPr lang="it-IT" sz="1400" b="0" i="0" dirty="0">
                <a:solidFill>
                  <a:srgbClr val="202122"/>
                </a:solidFill>
                <a:effectLst/>
                <a:latin typeface="Times New Roman" panose="02020603050405020304" pitchFamily="18" charset="0"/>
                <a:cs typeface="Times New Roman" panose="02020603050405020304" pitchFamily="18" charset="0"/>
              </a:rPr>
              <a:t>Il tasso di natalità misura la frequenza delle nascite di una popolazione in un arco di tempo (normalmente un anno) </a:t>
            </a:r>
            <a:endParaRPr lang="it-IT" sz="1400" dirty="0"/>
          </a:p>
        </p:txBody>
      </p:sp>
      <p:sp>
        <p:nvSpPr>
          <p:cNvPr id="9" name="CasellaDiTesto 8">
            <a:extLst>
              <a:ext uri="{FF2B5EF4-FFF2-40B4-BE49-F238E27FC236}">
                <a16:creationId xmlns:a16="http://schemas.microsoft.com/office/drawing/2014/main" id="{1CE2906B-CFDA-F8F4-F03B-66A03CBD474F}"/>
              </a:ext>
            </a:extLst>
          </p:cNvPr>
          <p:cNvSpPr txBox="1"/>
          <p:nvPr/>
        </p:nvSpPr>
        <p:spPr>
          <a:xfrm>
            <a:off x="8869362" y="4021937"/>
            <a:ext cx="3080541" cy="738664"/>
          </a:xfrm>
          <a:prstGeom prst="rect">
            <a:avLst/>
          </a:prstGeom>
          <a:noFill/>
        </p:spPr>
        <p:txBody>
          <a:bodyPr wrap="square">
            <a:spAutoFit/>
          </a:bodyPr>
          <a:lstStyle>
            <a:defPPr>
              <a:defRPr lang="en-US"/>
            </a:defPPr>
            <a:lvl1pPr algn="just">
              <a:defRPr sz="1400" b="0" i="0">
                <a:solidFill>
                  <a:srgbClr val="202122"/>
                </a:solidFill>
                <a:effectLst/>
                <a:latin typeface="Times New Roman" panose="02020603050405020304" pitchFamily="18" charset="0"/>
                <a:cs typeface="Times New Roman" panose="02020603050405020304" pitchFamily="18" charset="0"/>
              </a:defRPr>
            </a:lvl1pPr>
          </a:lstStyle>
          <a:p>
            <a:r>
              <a:rPr lang="it-IT" dirty="0"/>
              <a:t>Il tasso di mortalità misura la frequenza delle morti di una popolazione in un arco di tempo.  </a:t>
            </a:r>
          </a:p>
        </p:txBody>
      </p:sp>
    </p:spTree>
    <p:extLst>
      <p:ext uri="{BB962C8B-B14F-4D97-AF65-F5344CB8AC3E}">
        <p14:creationId xmlns:p14="http://schemas.microsoft.com/office/powerpoint/2010/main" val="61483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7</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Segnaposto contenuto 3" descr="tass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976890"/>
            <a:ext cx="8229600" cy="294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016000" y="4368790"/>
            <a:ext cx="10437091" cy="1538883"/>
          </a:xfrm>
          <a:prstGeom prst="rect">
            <a:avLst/>
          </a:prstGeom>
          <a:noFill/>
        </p:spPr>
        <p:txBody>
          <a:bodyPr wrap="square">
            <a:spAutoFit/>
          </a:bodyPr>
          <a:lstStyle/>
          <a:p>
            <a:pPr>
              <a:defRPr/>
            </a:pPr>
            <a:r>
              <a:rPr lang="it-IT" altLang="it-IT" sz="2000" b="1" dirty="0">
                <a:solidFill>
                  <a:srgbClr val="C00000"/>
                </a:solidFill>
                <a:latin typeface="Times New Roman" panose="02020603050405020304" pitchFamily="18" charset="0"/>
                <a:ea typeface="ＭＳ Ｐゴシック" charset="-128"/>
                <a:cs typeface="Times New Roman" panose="02020603050405020304" pitchFamily="18" charset="0"/>
              </a:rPr>
              <a:t>Il tasso di natalità </a:t>
            </a:r>
            <a:r>
              <a:rPr lang="it-IT" dirty="0">
                <a:latin typeface="Times New Roman" panose="02020603050405020304" pitchFamily="18" charset="0"/>
                <a:cs typeface="Times New Roman" panose="02020603050405020304" pitchFamily="18" charset="0"/>
              </a:rPr>
              <a:t>del complesso della popolazione residente è pari al 7,3 per mille. Il primato è detenuto dalla provincia autonoma di Bolzano (10,0 per mille) mentre in Sardegna (5,7 per mille) e in Liguria (5,8 per mille) si rilevano i valori più bassi</a:t>
            </a:r>
          </a:p>
          <a:p>
            <a:pPr>
              <a:defRPr/>
            </a:pPr>
            <a:r>
              <a:rPr lang="it-IT" altLang="it-IT" sz="2000" b="1" dirty="0">
                <a:solidFill>
                  <a:srgbClr val="C00000"/>
                </a:solidFill>
                <a:latin typeface="Times New Roman" panose="02020603050405020304" pitchFamily="18" charset="0"/>
                <a:ea typeface="ＭＳ Ｐゴシック" charset="-128"/>
                <a:cs typeface="Times New Roman" panose="02020603050405020304" pitchFamily="18" charset="0"/>
              </a:rPr>
              <a:t>Il tasso di mortalità </a:t>
            </a:r>
            <a:r>
              <a:rPr lang="it-IT" dirty="0">
                <a:latin typeface="Times New Roman" panose="02020603050405020304" pitchFamily="18" charset="0"/>
                <a:cs typeface="Times New Roman" panose="02020603050405020304" pitchFamily="18" charset="0"/>
              </a:rPr>
              <a:t>è pari a 10,5 per mille, varia da un minimo di 8,3 per mille nella provincia autonoma di Bolzano a un massimo di 14,3 in Liguria ed è legato alla struttura per età della popolazione</a:t>
            </a:r>
          </a:p>
        </p:txBody>
      </p:sp>
      <p:sp>
        <p:nvSpPr>
          <p:cNvPr id="8" name="CasellaDiTesto 6"/>
          <p:cNvSpPr txBox="1">
            <a:spLocks noChangeArrowheads="1"/>
          </p:cNvSpPr>
          <p:nvPr/>
        </p:nvSpPr>
        <p:spPr bwMode="auto">
          <a:xfrm>
            <a:off x="928255" y="3902653"/>
            <a:ext cx="1941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it-IT" altLang="en-US" sz="800" dirty="0"/>
              <a:t>Fonte: Istat – Anno 2018</a:t>
            </a:r>
          </a:p>
        </p:txBody>
      </p:sp>
      <p:sp>
        <p:nvSpPr>
          <p:cNvPr id="2" name="Segnaposto piè di pagina 1"/>
          <p:cNvSpPr>
            <a:spLocks noGrp="1"/>
          </p:cNvSpPr>
          <p:nvPr>
            <p:ph type="ftr" sz="quarter" idx="11"/>
          </p:nvPr>
        </p:nvSpPr>
        <p:spPr/>
        <p:txBody>
          <a:bodyPr/>
          <a:lstStyle/>
          <a:p>
            <a:r>
              <a:rPr lang="it-IT"/>
              <a:t>L. Bani - Elementi di statistica economica - LEZIONE 5</a:t>
            </a:r>
          </a:p>
        </p:txBody>
      </p:sp>
      <p:sp>
        <p:nvSpPr>
          <p:cNvPr id="3" name="CasellaDiTesto 2">
            <a:extLst>
              <a:ext uri="{FF2B5EF4-FFF2-40B4-BE49-F238E27FC236}">
                <a16:creationId xmlns:a16="http://schemas.microsoft.com/office/drawing/2014/main" id="{4181C861-6BA5-88B8-D50B-CCE83092662F}"/>
              </a:ext>
            </a:extLst>
          </p:cNvPr>
          <p:cNvSpPr txBox="1"/>
          <p:nvPr/>
        </p:nvSpPr>
        <p:spPr>
          <a:xfrm>
            <a:off x="9464990" y="1151571"/>
            <a:ext cx="2476892" cy="2031325"/>
          </a:xfrm>
          <a:prstGeom prst="rect">
            <a:avLst/>
          </a:prstGeom>
          <a:noFill/>
        </p:spPr>
        <p:txBody>
          <a:bodyPr wrap="square">
            <a:spAutoFit/>
          </a:bodyPr>
          <a:lstStyle/>
          <a:p>
            <a:pPr algn="just"/>
            <a:r>
              <a:rPr lang="it-IT" sz="1400" b="0" i="0" dirty="0">
                <a:solidFill>
                  <a:srgbClr val="202122"/>
                </a:solidFill>
                <a:effectLst/>
                <a:latin typeface="Times New Roman" panose="02020603050405020304" pitchFamily="18" charset="0"/>
                <a:cs typeface="Times New Roman" panose="02020603050405020304" pitchFamily="18" charset="0"/>
              </a:rPr>
              <a:t>Il tasso di natalità misura il</a:t>
            </a:r>
            <a:r>
              <a:rPr lang="it-IT" sz="1400" dirty="0">
                <a:solidFill>
                  <a:srgbClr val="202122"/>
                </a:solidFill>
                <a:latin typeface="Times New Roman" panose="02020603050405020304" pitchFamily="18" charset="0"/>
                <a:cs typeface="Times New Roman" panose="02020603050405020304" pitchFamily="18" charset="0"/>
              </a:rPr>
              <a:t> numero medio di nati in</a:t>
            </a:r>
            <a:r>
              <a:rPr lang="it-IT" sz="1400" b="0" i="0" dirty="0">
                <a:solidFill>
                  <a:srgbClr val="202122"/>
                </a:solidFill>
                <a:effectLst/>
                <a:latin typeface="Times New Roman" panose="02020603050405020304" pitchFamily="18" charset="0"/>
                <a:cs typeface="Times New Roman" panose="02020603050405020304" pitchFamily="18" charset="0"/>
              </a:rPr>
              <a:t> una popolazione </a:t>
            </a:r>
            <a:r>
              <a:rPr lang="it-IT" sz="1400" dirty="0">
                <a:solidFill>
                  <a:srgbClr val="202122"/>
                </a:solidFill>
                <a:latin typeface="Times New Roman" panose="02020603050405020304" pitchFamily="18" charset="0"/>
                <a:cs typeface="Times New Roman" panose="02020603050405020304" pitchFamily="18" charset="0"/>
              </a:rPr>
              <a:t>di mille abitanti in un determinato anno.</a:t>
            </a:r>
            <a:endParaRPr lang="it-IT" sz="1400" b="0" i="0" dirty="0">
              <a:solidFill>
                <a:srgbClr val="202122"/>
              </a:solidFill>
              <a:effectLst/>
              <a:latin typeface="Times New Roman" panose="02020603050405020304" pitchFamily="18" charset="0"/>
              <a:cs typeface="Times New Roman" panose="02020603050405020304" pitchFamily="18" charset="0"/>
            </a:endParaRPr>
          </a:p>
          <a:p>
            <a:pPr algn="just"/>
            <a:endParaRPr lang="it-IT" sz="1400" dirty="0">
              <a:solidFill>
                <a:srgbClr val="202122"/>
              </a:solidFill>
              <a:latin typeface="Times New Roman" panose="02020603050405020304" pitchFamily="18" charset="0"/>
              <a:cs typeface="Times New Roman" panose="02020603050405020304" pitchFamily="18" charset="0"/>
            </a:endParaRPr>
          </a:p>
          <a:p>
            <a:pPr algn="just"/>
            <a:r>
              <a:rPr lang="it-IT" sz="1400" b="0" i="0" dirty="0">
                <a:solidFill>
                  <a:srgbClr val="202122"/>
                </a:solidFill>
                <a:effectLst/>
                <a:latin typeface="Times New Roman" panose="02020603050405020304" pitchFamily="18" charset="0"/>
                <a:cs typeface="Times New Roman" panose="02020603050405020304" pitchFamily="18" charset="0"/>
              </a:rPr>
              <a:t>Il tasso di mortalità misura il</a:t>
            </a:r>
            <a:r>
              <a:rPr lang="it-IT" sz="1400" dirty="0">
                <a:solidFill>
                  <a:srgbClr val="202122"/>
                </a:solidFill>
                <a:latin typeface="Times New Roman" panose="02020603050405020304" pitchFamily="18" charset="0"/>
                <a:cs typeface="Times New Roman" panose="02020603050405020304" pitchFamily="18" charset="0"/>
              </a:rPr>
              <a:t> numero medio di morti su una popolazione di mille abitanti in un determinato anno.</a:t>
            </a:r>
          </a:p>
        </p:txBody>
      </p:sp>
    </p:spTree>
    <p:extLst>
      <p:ext uri="{BB962C8B-B14F-4D97-AF65-F5344CB8AC3E}">
        <p14:creationId xmlns:p14="http://schemas.microsoft.com/office/powerpoint/2010/main" val="3668391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14399" y="1342180"/>
            <a:ext cx="10775143" cy="923330"/>
          </a:xfrm>
          <a:prstGeom prst="rect">
            <a:avLst/>
          </a:prstGeom>
        </p:spPr>
        <p:txBody>
          <a:bodyPr wrap="square">
            <a:spAutoFit/>
          </a:bodyPr>
          <a:lstStyle/>
          <a:p>
            <a:pPr algn="just">
              <a:spcBef>
                <a:spcPts val="600"/>
              </a:spcBef>
              <a:spcAft>
                <a:spcPts val="0"/>
              </a:spcAft>
            </a:pPr>
            <a:r>
              <a:rPr lang="it-IT" dirty="0">
                <a:latin typeface="Times New Roman" panose="02020603050405020304" pitchFamily="18" charset="0"/>
                <a:ea typeface="Times New Roman" panose="02020603050405020304" pitchFamily="18" charset="0"/>
              </a:rPr>
              <a:t>Le nascite, le morti, i matrimoni, ecc. possono essere posti a confronto con la popolazione totale ma anche  </a:t>
            </a:r>
            <a:r>
              <a:rPr lang="it-IT" dirty="0">
                <a:solidFill>
                  <a:srgbClr val="C00000"/>
                </a:solidFill>
                <a:latin typeface="Times New Roman" panose="02020603050405020304" pitchFamily="18" charset="0"/>
                <a:ea typeface="Times New Roman" panose="02020603050405020304" pitchFamily="18" charset="0"/>
              </a:rPr>
              <a:t>con la frazione di questa dalla quale essi normalmente derivano</a:t>
            </a:r>
            <a:r>
              <a:rPr lang="it-IT" dirty="0">
                <a:latin typeface="Times New Roman" panose="02020603050405020304" pitchFamily="18" charset="0"/>
                <a:ea typeface="Times New Roman" panose="02020603050405020304" pitchFamily="18" charset="0"/>
              </a:rPr>
              <a:t>, dando luogo ad appositi rapporti di derivazione che assumono la denominazione di tassi specifici di natalità, di mortalità, di nuzialità, ecc.</a:t>
            </a:r>
            <a:endParaRPr lang="en-GB" dirty="0">
              <a:latin typeface="Times New Roman" panose="02020603050405020304" pitchFamily="18" charset="0"/>
              <a:ea typeface="Times New Roman" panose="02020603050405020304" pitchFamily="18" charset="0"/>
            </a:endParaRPr>
          </a:p>
        </p:txBody>
      </p:sp>
      <p:sp>
        <p:nvSpPr>
          <p:cNvPr id="7" name="Titolo 2"/>
          <p:cNvSpPr>
            <a:spLocks/>
          </p:cNvSpPr>
          <p:nvPr/>
        </p:nvSpPr>
        <p:spPr bwMode="auto">
          <a:xfrm>
            <a:off x="921044" y="593248"/>
            <a:ext cx="4777792" cy="65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auto">
              <a:spcBef>
                <a:spcPts val="0"/>
              </a:spcBef>
              <a:spcAft>
                <a:spcPts val="0"/>
              </a:spcAft>
              <a:tabLst>
                <a:tab pos="6367463" algn="l"/>
              </a:tabLst>
              <a:defRPr/>
            </a:pPr>
            <a:r>
              <a:rPr lang="it-IT" sz="2000" b="1" dirty="0">
                <a:solidFill>
                  <a:srgbClr val="C0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Quozienti demografici specifici</a:t>
            </a:r>
          </a:p>
        </p:txBody>
      </p:sp>
      <p:graphicFrame>
        <p:nvGraphicFramePr>
          <p:cNvPr id="3" name="Tabella 2"/>
          <p:cNvGraphicFramePr>
            <a:graphicFrameLocks noGrp="1"/>
          </p:cNvGraphicFramePr>
          <p:nvPr>
            <p:extLst>
              <p:ext uri="{D42A27DB-BD31-4B8C-83A1-F6EECF244321}">
                <p14:modId xmlns:p14="http://schemas.microsoft.com/office/powerpoint/2010/main" val="117896288"/>
              </p:ext>
            </p:extLst>
          </p:nvPr>
        </p:nvGraphicFramePr>
        <p:xfrm>
          <a:off x="1016000" y="2547482"/>
          <a:ext cx="5641686" cy="1845564"/>
        </p:xfrm>
        <a:graphic>
          <a:graphicData uri="http://schemas.openxmlformats.org/drawingml/2006/table">
            <a:tbl>
              <a:tblPr firstRow="1" firstCol="1" bandRow="1">
                <a:tableStyleId>{5C22544A-7EE6-4342-B048-85BDC9FD1C3A}</a:tableStyleId>
              </a:tblPr>
              <a:tblGrid>
                <a:gridCol w="1226454">
                  <a:extLst>
                    <a:ext uri="{9D8B030D-6E8A-4147-A177-3AD203B41FA5}">
                      <a16:colId xmlns:a16="http://schemas.microsoft.com/office/drawing/2014/main" val="52141008"/>
                    </a:ext>
                  </a:extLst>
                </a:gridCol>
                <a:gridCol w="1083607">
                  <a:extLst>
                    <a:ext uri="{9D8B030D-6E8A-4147-A177-3AD203B41FA5}">
                      <a16:colId xmlns:a16="http://schemas.microsoft.com/office/drawing/2014/main" val="2640798559"/>
                    </a:ext>
                  </a:extLst>
                </a:gridCol>
                <a:gridCol w="615391">
                  <a:extLst>
                    <a:ext uri="{9D8B030D-6E8A-4147-A177-3AD203B41FA5}">
                      <a16:colId xmlns:a16="http://schemas.microsoft.com/office/drawing/2014/main" val="1142585652"/>
                    </a:ext>
                  </a:extLst>
                </a:gridCol>
                <a:gridCol w="508618">
                  <a:extLst>
                    <a:ext uri="{9D8B030D-6E8A-4147-A177-3AD203B41FA5}">
                      <a16:colId xmlns:a16="http://schemas.microsoft.com/office/drawing/2014/main" val="117627160"/>
                    </a:ext>
                  </a:extLst>
                </a:gridCol>
                <a:gridCol w="1083607">
                  <a:extLst>
                    <a:ext uri="{9D8B030D-6E8A-4147-A177-3AD203B41FA5}">
                      <a16:colId xmlns:a16="http://schemas.microsoft.com/office/drawing/2014/main" val="1412297163"/>
                    </a:ext>
                  </a:extLst>
                </a:gridCol>
                <a:gridCol w="615391">
                  <a:extLst>
                    <a:ext uri="{9D8B030D-6E8A-4147-A177-3AD203B41FA5}">
                      <a16:colId xmlns:a16="http://schemas.microsoft.com/office/drawing/2014/main" val="2378449592"/>
                    </a:ext>
                  </a:extLst>
                </a:gridCol>
                <a:gridCol w="508618">
                  <a:extLst>
                    <a:ext uri="{9D8B030D-6E8A-4147-A177-3AD203B41FA5}">
                      <a16:colId xmlns:a16="http://schemas.microsoft.com/office/drawing/2014/main" val="344939143"/>
                    </a:ext>
                  </a:extLst>
                </a:gridCol>
              </a:tblGrid>
              <a:tr h="177800">
                <a:tc>
                  <a:txBody>
                    <a:bodyPr/>
                    <a:lstStyle/>
                    <a:p>
                      <a:pPr>
                        <a:lnSpc>
                          <a:spcPct val="115000"/>
                        </a:lnSpc>
                        <a:spcAft>
                          <a:spcPts val="0"/>
                        </a:spcAft>
                      </a:pPr>
                      <a:r>
                        <a:rPr lang="it-IT"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15000"/>
                        </a:lnSpc>
                        <a:spcAft>
                          <a:spcPts val="0"/>
                        </a:spcAft>
                      </a:pPr>
                      <a:r>
                        <a:rPr lang="it-IT" sz="1100" dirty="0">
                          <a:effectLst/>
                        </a:rPr>
                        <a:t>PAESE 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tc gridSpan="3">
                  <a:txBody>
                    <a:bodyPr/>
                    <a:lstStyle/>
                    <a:p>
                      <a:pPr algn="ctr">
                        <a:lnSpc>
                          <a:spcPct val="115000"/>
                        </a:lnSpc>
                        <a:spcAft>
                          <a:spcPts val="0"/>
                        </a:spcAft>
                      </a:pPr>
                      <a:r>
                        <a:rPr lang="it-IT" sz="1100">
                          <a:effectLst/>
                        </a:rPr>
                        <a:t>PAESE 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44965065"/>
                  </a:ext>
                </a:extLst>
              </a:tr>
              <a:tr h="177800">
                <a:tc>
                  <a:txBody>
                    <a:bodyPr/>
                    <a:lstStyle/>
                    <a:p>
                      <a:pPr algn="ctr">
                        <a:lnSpc>
                          <a:spcPct val="115000"/>
                        </a:lnSpc>
                        <a:spcAft>
                          <a:spcPts val="0"/>
                        </a:spcAft>
                      </a:pPr>
                      <a:r>
                        <a:rPr lang="it-IT" sz="1100">
                          <a:effectLst/>
                        </a:rPr>
                        <a:t>Classi di età</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it-IT" sz="1100" dirty="0">
                          <a:effectLst/>
                        </a:rPr>
                        <a:t>Popolazione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it-IT" sz="1100">
                          <a:effectLst/>
                        </a:rPr>
                        <a:t>Morti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tc>
                  <a:txBody>
                    <a:bodyPr/>
                    <a:lstStyle/>
                    <a:p>
                      <a:pPr algn="ctr">
                        <a:lnSpc>
                          <a:spcPct val="115000"/>
                        </a:lnSpc>
                        <a:spcAft>
                          <a:spcPts val="0"/>
                        </a:spcAft>
                      </a:pPr>
                      <a:r>
                        <a:rPr lang="it-IT" sz="1100" dirty="0">
                          <a:effectLst/>
                        </a:rPr>
                        <a:t>Popolazione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15000"/>
                        </a:lnSpc>
                        <a:spcAft>
                          <a:spcPts val="0"/>
                        </a:spcAft>
                      </a:pPr>
                      <a:r>
                        <a:rPr lang="it-IT" sz="1100">
                          <a:effectLst/>
                        </a:rPr>
                        <a:t>Morti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n-GB"/>
                    </a:p>
                  </a:txBody>
                  <a:tcPr/>
                </a:tc>
                <a:extLst>
                  <a:ext uri="{0D108BD9-81ED-4DB2-BD59-A6C34878D82A}">
                    <a16:rowId xmlns:a16="http://schemas.microsoft.com/office/drawing/2014/main" val="697614065"/>
                  </a:ext>
                </a:extLst>
              </a:tr>
              <a:tr h="215900">
                <a:tc>
                  <a:txBody>
                    <a:bodyPr/>
                    <a:lstStyle/>
                    <a:p>
                      <a:pPr algn="ctr">
                        <a:lnSpc>
                          <a:spcPct val="115000"/>
                        </a:lnSpc>
                        <a:spcAft>
                          <a:spcPts val="0"/>
                        </a:spcAft>
                      </a:pPr>
                      <a:r>
                        <a:rPr lang="it-IT" sz="1100">
                          <a:effectLst/>
                        </a:rPr>
                        <a:t>(anni)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dirty="0">
                          <a:effectLst/>
                        </a:rPr>
                        <a:t>(p</a:t>
                      </a:r>
                      <a:r>
                        <a:rPr lang="it-IT" sz="1100" baseline="-25000" dirty="0">
                          <a:effectLst/>
                        </a:rPr>
                        <a:t>i</a:t>
                      </a:r>
                      <a:r>
                        <a:rPr lang="it-IT"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m</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q</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(p</a:t>
                      </a:r>
                      <a:r>
                        <a:rPr lang="it-IT" sz="1100" baseline="-25000">
                          <a:effectLst/>
                        </a:rPr>
                        <a:t>i</a:t>
                      </a:r>
                      <a:r>
                        <a:rPr lang="it-IT" sz="11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m</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it-IT" sz="1100">
                          <a:effectLst/>
                        </a:rPr>
                        <a:t>q</a:t>
                      </a:r>
                      <a:r>
                        <a:rPr lang="it-IT" sz="1100" baseline="-25000">
                          <a:effectLst/>
                        </a:rPr>
                        <a: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2029557"/>
                  </a:ext>
                </a:extLst>
              </a:tr>
              <a:tr h="177800">
                <a:tc>
                  <a:txBody>
                    <a:bodyPr/>
                    <a:lstStyle/>
                    <a:p>
                      <a:pPr>
                        <a:lnSpc>
                          <a:spcPct val="115000"/>
                        </a:lnSpc>
                        <a:spcAft>
                          <a:spcPts val="0"/>
                        </a:spcAft>
                      </a:pPr>
                      <a:r>
                        <a:rPr lang="it-IT" sz="1100">
                          <a:effectLst/>
                        </a:rPr>
                        <a:t>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210.000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2,48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104.000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63302342"/>
                  </a:ext>
                </a:extLst>
              </a:tr>
              <a:tr h="177800">
                <a:tc>
                  <a:txBody>
                    <a:bodyPr/>
                    <a:lstStyle/>
                    <a:p>
                      <a:pPr>
                        <a:lnSpc>
                          <a:spcPct val="115000"/>
                        </a:lnSpc>
                        <a:spcAft>
                          <a:spcPts val="0"/>
                        </a:spcAft>
                      </a:pPr>
                      <a:r>
                        <a:rPr lang="it-IT" sz="1100">
                          <a:effectLst/>
                        </a:rPr>
                        <a:t>15-19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242.000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910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147.000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510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3,47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85999197"/>
                  </a:ext>
                </a:extLst>
              </a:tr>
              <a:tr h="177800">
                <a:tc>
                  <a:txBody>
                    <a:bodyPr/>
                    <a:lstStyle/>
                    <a:p>
                      <a:pPr>
                        <a:lnSpc>
                          <a:spcPct val="115000"/>
                        </a:lnSpc>
                        <a:spcAft>
                          <a:spcPts val="0"/>
                        </a:spcAft>
                      </a:pPr>
                      <a:r>
                        <a:rPr lang="it-IT" sz="1100">
                          <a:effectLst/>
                        </a:rPr>
                        <a:t>30-49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286.000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8,67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1.290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5,73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85275415"/>
                  </a:ext>
                </a:extLst>
              </a:tr>
              <a:tr h="177800">
                <a:tc>
                  <a:txBody>
                    <a:bodyPr/>
                    <a:lstStyle/>
                    <a:p>
                      <a:pPr>
                        <a:lnSpc>
                          <a:spcPct val="115000"/>
                        </a:lnSpc>
                        <a:spcAft>
                          <a:spcPts val="0"/>
                        </a:spcAft>
                      </a:pPr>
                      <a:r>
                        <a:rPr lang="it-IT" sz="1100">
                          <a:effectLst/>
                        </a:rPr>
                        <a:t>50-64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125.000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17,76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280.000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3.980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14,21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66233907"/>
                  </a:ext>
                </a:extLst>
              </a:tr>
              <a:tr h="177800">
                <a:tc>
                  <a:txBody>
                    <a:bodyPr/>
                    <a:lstStyle/>
                    <a:p>
                      <a:pPr>
                        <a:lnSpc>
                          <a:spcPct val="115000"/>
                        </a:lnSpc>
                        <a:spcAft>
                          <a:spcPts val="0"/>
                        </a:spcAft>
                      </a:pPr>
                      <a:r>
                        <a:rPr lang="it-IT" sz="1100">
                          <a:effectLst/>
                        </a:rPr>
                        <a:t>65 e oltre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137.000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3.870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28,25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244.000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6.520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a:effectLst/>
                        </a:rPr>
                        <a:t>26,72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4221588"/>
                  </a:ext>
                </a:extLst>
              </a:tr>
              <a:tr h="177800">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tc>
                  <a:txBody>
                    <a:bodyPr/>
                    <a:lstStyle/>
                    <a:p>
                      <a:endParaRPr lang="en-GB"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925566861"/>
                  </a:ext>
                </a:extLst>
              </a:tr>
              <a:tr h="177800">
                <a:tc>
                  <a:txBody>
                    <a:bodyPr/>
                    <a:lstStyle/>
                    <a:p>
                      <a:pPr>
                        <a:lnSpc>
                          <a:spcPct val="115000"/>
                        </a:lnSpc>
                        <a:spcAft>
                          <a:spcPts val="0"/>
                        </a:spcAft>
                      </a:pPr>
                      <a:r>
                        <a:rPr lang="it-IT" sz="1100" dirty="0">
                          <a:effectLst/>
                        </a:rPr>
                        <a:t>Totale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1.000.000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12.500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15000"/>
                        </a:lnSpc>
                        <a:spcAft>
                          <a:spcPts val="0"/>
                        </a:spcAft>
                      </a:pPr>
                      <a:r>
                        <a:rPr lang="it-IT" sz="1100" dirty="0">
                          <a:effectLst/>
                        </a:rPr>
                        <a:t>12,50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61240212"/>
                  </a:ext>
                </a:extLst>
              </a:tr>
            </a:tbl>
          </a:graphicData>
        </a:graphic>
      </p:graphicFrame>
      <mc:AlternateContent xmlns:mc="http://schemas.openxmlformats.org/markup-compatibility/2006" xmlns:a14="http://schemas.microsoft.com/office/drawing/2010/main">
        <mc:Choice Requires="a14">
          <p:sp>
            <p:nvSpPr>
              <p:cNvPr id="12" name="Rettangolo 11"/>
              <p:cNvSpPr/>
              <p:nvPr/>
            </p:nvSpPr>
            <p:spPr>
              <a:xfrm>
                <a:off x="7350939" y="2688991"/>
                <a:ext cx="4244030" cy="1613711"/>
              </a:xfrm>
              <a:prstGeom prst="rect">
                <a:avLst/>
              </a:prstGeom>
            </p:spPr>
            <p:txBody>
              <a:bodyPr wrap="square">
                <a:spAutoFit/>
              </a:bodyPr>
              <a:lstStyle/>
              <a:p>
                <a:pPr algn="just">
                  <a:spcBef>
                    <a:spcPts val="600"/>
                  </a:spcBef>
                  <a:spcAft>
                    <a:spcPts val="0"/>
                  </a:spcAft>
                </a:pPr>
                <a:r>
                  <a:rPr lang="it-IT" sz="1200" dirty="0">
                    <a:latin typeface="Times New Roman" panose="02020603050405020304" pitchFamily="18" charset="0"/>
                    <a:ea typeface="Times New Roman" panose="02020603050405020304" pitchFamily="18" charset="0"/>
                    <a:cs typeface="Times New Roman" panose="02020603050405020304" pitchFamily="18" charset="0"/>
                  </a:rPr>
                  <a:t>I quozienti specifici di mortalità </a:t>
                </a:r>
                <a:r>
                  <a:rPr lang="it-IT" sz="1200" i="1" dirty="0" err="1">
                    <a:latin typeface="Times New Roman" panose="02020603050405020304" pitchFamily="18" charset="0"/>
                    <a:ea typeface="Times New Roman" panose="02020603050405020304" pitchFamily="18" charset="0"/>
                    <a:cs typeface="Times New Roman" panose="02020603050405020304" pitchFamily="18" charset="0"/>
                  </a:rPr>
                  <a:t>q</a:t>
                </a:r>
                <a:r>
                  <a:rPr lang="it-IT" sz="1200"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it-IT" sz="1200" dirty="0">
                    <a:latin typeface="Times New Roman" panose="02020603050405020304" pitchFamily="18" charset="0"/>
                    <a:ea typeface="Times New Roman" panose="02020603050405020304" pitchFamily="18" charset="0"/>
                    <a:cs typeface="Times New Roman" panose="02020603050405020304" pitchFamily="18" charset="0"/>
                  </a:rPr>
                  <a:t>, riportati nella terza e nell’ultima colonna della tavola, vengono calcolati per ciascuna classe di età attraverso il rapporto, espresso per comodità in millesimi: </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n-GB"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𝑞</m:t>
                          </m:r>
                        </m:e>
                        <m: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ub>
                      </m:s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GB" sz="1200" i="1" baseline="300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GB" sz="1200" i="1" baseline="300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𝑚</m:t>
                              </m:r>
                            </m:e>
                            <m:sub>
                              <m:r>
                                <a:rPr lang="it-IT" sz="12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GB"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𝑝</m:t>
                              </m:r>
                            </m:e>
                            <m:sub>
                              <m:r>
                                <a:rPr lang="it-IT" sz="1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𝑖</m:t>
                              </m:r>
                            </m:sub>
                          </m:sSub>
                        </m:den>
                      </m:f>
                    </m:oMath>
                  </m:oMathPara>
                </a14:m>
                <a:endParaRPr lang="en-GB" sz="12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pPr>
                <a:r>
                  <a:rPr lang="it-IT" sz="1200" dirty="0">
                    <a:latin typeface="Times New Roman" panose="02020603050405020304" pitchFamily="18" charset="0"/>
                    <a:ea typeface="Times New Roman" panose="02020603050405020304" pitchFamily="18" charset="0"/>
                    <a:cs typeface="Times New Roman" panose="02020603050405020304" pitchFamily="18" charset="0"/>
                  </a:rPr>
                  <a:t> dove i=1, 2, ..., 5 sono le classi di età.</a:t>
                </a:r>
                <a:endParaRPr lang="en-GB" sz="12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Rettangolo 11"/>
              <p:cNvSpPr>
                <a:spLocks noRot="1" noChangeAspect="1" noMove="1" noResize="1" noEditPoints="1" noAdjustHandles="1" noChangeArrowheads="1" noChangeShapeType="1" noTextEdit="1"/>
              </p:cNvSpPr>
              <p:nvPr/>
            </p:nvSpPr>
            <p:spPr>
              <a:xfrm>
                <a:off x="7350939" y="2688991"/>
                <a:ext cx="4244030" cy="1613711"/>
              </a:xfrm>
              <a:prstGeom prst="rect">
                <a:avLst/>
              </a:prstGeom>
              <a:blipFill>
                <a:blip r:embed="rId2"/>
                <a:stretch>
                  <a:fillRect l="-144" b="-1887"/>
                </a:stretch>
              </a:blipFill>
            </p:spPr>
            <p:txBody>
              <a:bodyPr/>
              <a:lstStyle/>
              <a:p>
                <a:r>
                  <a:rPr lang="it-IT">
                    <a:noFill/>
                  </a:rPr>
                  <a:t> </a:t>
                </a:r>
              </a:p>
            </p:txBody>
          </p:sp>
        </mc:Fallback>
      </mc:AlternateContent>
      <p:sp>
        <p:nvSpPr>
          <p:cNvPr id="6" name="Rettangolo 5"/>
          <p:cNvSpPr/>
          <p:nvPr/>
        </p:nvSpPr>
        <p:spPr>
          <a:xfrm>
            <a:off x="914399" y="5087563"/>
            <a:ext cx="4004887" cy="584775"/>
          </a:xfrm>
          <a:prstGeom prst="rect">
            <a:avLst/>
          </a:prstGeom>
        </p:spPr>
        <p:txBody>
          <a:bodyPr wrap="square">
            <a:spAutoFit/>
          </a:bodyPr>
          <a:lstStyle/>
          <a:p>
            <a:pPr algn="just">
              <a:spcBef>
                <a:spcPts val="600"/>
              </a:spcBef>
              <a:spcAft>
                <a:spcPts val="0"/>
              </a:spcAft>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Dal confronto tra i valori corrispondenti </a:t>
            </a:r>
            <a:r>
              <a:rPr lang="it-IT" sz="1600" i="1" dirty="0" err="1">
                <a:latin typeface="Times New Roman" panose="02020603050405020304" pitchFamily="18" charset="0"/>
                <a:ea typeface="Times New Roman" panose="02020603050405020304" pitchFamily="18" charset="0"/>
                <a:cs typeface="Times New Roman" panose="02020603050405020304" pitchFamily="18" charset="0"/>
              </a:rPr>
              <a:t>q</a:t>
            </a:r>
            <a:r>
              <a:rPr lang="it-IT" sz="1600" i="1" baseline="-25000" dirty="0" err="1">
                <a:latin typeface="Times New Roman" panose="02020603050405020304" pitchFamily="18" charset="0"/>
                <a:ea typeface="Times New Roman" panose="02020603050405020304" pitchFamily="18" charset="0"/>
                <a:cs typeface="Times New Roman" panose="02020603050405020304" pitchFamily="18" charset="0"/>
              </a:rPr>
              <a:t>i</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 di tali colonne emerge che:</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ttangolo 7"/>
          <p:cNvSpPr/>
          <p:nvPr/>
        </p:nvSpPr>
        <p:spPr>
          <a:xfrm>
            <a:off x="5597236" y="4773263"/>
            <a:ext cx="6092306" cy="584775"/>
          </a:xfrm>
          <a:prstGeom prst="rect">
            <a:avLst/>
          </a:prstGeom>
        </p:spPr>
        <p:txBody>
          <a:bodyPr wrap="square">
            <a:spAutoFit/>
          </a:bodyPr>
          <a:lstStyle/>
          <a:p>
            <a:pPr marL="285750" indent="-285750" algn="just">
              <a:buFont typeface="Wingdings" panose="05000000000000000000" pitchFamily="2" charset="2"/>
              <a:buChar char="§"/>
            </a:pPr>
            <a:r>
              <a:rPr lang="it-IT" sz="1600" dirty="0">
                <a:latin typeface="Times New Roman" panose="02020603050405020304" pitchFamily="18" charset="0"/>
                <a:ea typeface="Times New Roman" panose="02020603050405020304" pitchFamily="18" charset="0"/>
                <a:cs typeface="Times New Roman" panose="02020603050405020304" pitchFamily="18" charset="0"/>
              </a:rPr>
              <a:t>per le singole classi di età </a:t>
            </a: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quozienti specifici </a:t>
            </a:r>
            <a:r>
              <a:rPr lang="it-IT" sz="1600" dirty="0">
                <a:latin typeface="Times New Roman" panose="02020603050405020304" pitchFamily="18" charset="0"/>
                <a:ea typeface="Times New Roman" panose="02020603050405020304" pitchFamily="18" charset="0"/>
                <a:cs typeface="Times New Roman" panose="02020603050405020304" pitchFamily="18" charset="0"/>
              </a:rPr>
              <a:t>di B risultano sistematicamente inferiori a quelli di A </a:t>
            </a:r>
            <a:endParaRPr lang="en-GB" sz="1600" dirty="0"/>
          </a:p>
        </p:txBody>
      </p:sp>
      <p:sp>
        <p:nvSpPr>
          <p:cNvPr id="9" name="Rettangolo 8"/>
          <p:cNvSpPr/>
          <p:nvPr/>
        </p:nvSpPr>
        <p:spPr>
          <a:xfrm>
            <a:off x="5593542" y="5306819"/>
            <a:ext cx="6096000" cy="1077218"/>
          </a:xfrm>
          <a:prstGeom prst="rect">
            <a:avLst/>
          </a:prstGeom>
        </p:spPr>
        <p:txBody>
          <a:bodyPr>
            <a:spAutoFit/>
          </a:bodyPr>
          <a:lstStyle/>
          <a:p>
            <a:pPr marL="285750" lvl="0" indent="-285750" algn="just">
              <a:spcBef>
                <a:spcPts val="600"/>
              </a:spcBef>
              <a:buFont typeface="Wingdings" panose="05000000000000000000" pitchFamily="2" charset="2"/>
              <a:buChar char="§"/>
            </a:pPr>
            <a:r>
              <a:rPr lang="it-IT"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termini di </a:t>
            </a:r>
            <a:r>
              <a:rPr lang="it-IT"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quoziente generico</a:t>
            </a:r>
            <a:r>
              <a:rPr lang="it-IT"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 posizione delle due aree si capovolga: infatti, mentre la B, con un totale di 12.500 decessi, presenta un valore pari al 12,50 per mille, la A, con un totale di 10.000 decessi, si assesta su un più contenuto 10 per mille.</a:t>
            </a:r>
            <a:endParaRPr lang="en-GB" sz="16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ttangolo 9"/>
          <p:cNvSpPr/>
          <p:nvPr/>
        </p:nvSpPr>
        <p:spPr>
          <a:xfrm>
            <a:off x="4023360" y="3084022"/>
            <a:ext cx="432262" cy="931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6225424" y="3109948"/>
            <a:ext cx="432262" cy="9310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4023360" y="4222865"/>
            <a:ext cx="432262" cy="180687"/>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6225424" y="4212359"/>
            <a:ext cx="432262" cy="180687"/>
          </a:xfrm>
          <a:prstGeom prst="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egnaposto piè di pagina 14"/>
          <p:cNvSpPr>
            <a:spLocks noGrp="1"/>
          </p:cNvSpPr>
          <p:nvPr>
            <p:ph type="ftr" sz="quarter" idx="11"/>
          </p:nvPr>
        </p:nvSpPr>
        <p:spPr/>
        <p:txBody>
          <a:bodyPr/>
          <a:lstStyle/>
          <a:p>
            <a:r>
              <a:rPr lang="it-IT"/>
              <a:t>L. Bani - Elementi di statistica economica - LEZIONE 5</a:t>
            </a:r>
          </a:p>
        </p:txBody>
      </p:sp>
    </p:spTree>
    <p:extLst>
      <p:ext uri="{BB962C8B-B14F-4D97-AF65-F5344CB8AC3E}">
        <p14:creationId xmlns:p14="http://schemas.microsoft.com/office/powerpoint/2010/main" val="19863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 grpId="0"/>
      <p:bldP spid="8" grpId="0"/>
      <p:bldP spid="9" grpId="0"/>
      <p:bldP spid="10" grpId="0" animBg="1"/>
      <p:bldP spid="13"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piè di pagina 7"/>
          <p:cNvSpPr>
            <a:spLocks noGrp="1"/>
          </p:cNvSpPr>
          <p:nvPr>
            <p:ph type="ftr" sz="quarter" idx="11"/>
          </p:nvPr>
        </p:nvSpPr>
        <p:spPr/>
        <p:txBody>
          <a:bodyPr/>
          <a:lstStyle/>
          <a:p>
            <a:r>
              <a:rPr lang="it-IT"/>
              <a:t>L. Bani - Elementi di statistica economica - LEZIONE 5</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9</a:t>
            </a:fld>
            <a:endParaRPr lang="it-IT" dirty="0"/>
          </a:p>
        </p:txBody>
      </p:sp>
      <p:sp>
        <p:nvSpPr>
          <p:cNvPr id="9" name="Rettangolo 8"/>
          <p:cNvSpPr/>
          <p:nvPr/>
        </p:nvSpPr>
        <p:spPr>
          <a:xfrm>
            <a:off x="714375" y="877773"/>
            <a:ext cx="9992418" cy="369332"/>
          </a:xfrm>
          <a:prstGeom prst="rect">
            <a:avLst/>
          </a:prstGeom>
        </p:spPr>
        <p:txBody>
          <a:bodyPr wrap="square">
            <a:spAutoFit/>
          </a:bodyPr>
          <a:lstStyle/>
          <a:p>
            <a:pPr algn="just" eaLnBrk="1" hangingPunct="1">
              <a:defRPr/>
            </a:pPr>
            <a:r>
              <a:rPr lang="it-IT" sz="1800" b="0" dirty="0">
                <a:latin typeface="Times New Roman" panose="02020603050405020304" pitchFamily="18" charset="0"/>
                <a:ea typeface="Verdana" pitchFamily="34" charset="0"/>
                <a:cs typeface="Times New Roman" panose="02020603050405020304" pitchFamily="18" charset="0"/>
              </a:rPr>
              <a:t>I </a:t>
            </a:r>
            <a:r>
              <a:rPr lang="it-IT" sz="1800" dirty="0">
                <a:latin typeface="Times New Roman" panose="02020603050405020304" pitchFamily="18" charset="0"/>
                <a:ea typeface="Verdana" pitchFamily="34" charset="0"/>
                <a:cs typeface="Times New Roman" panose="02020603050405020304" pitchFamily="18" charset="0"/>
              </a:rPr>
              <a:t>quozienti di mortalità specifici per classi d’età</a:t>
            </a:r>
            <a:r>
              <a:rPr lang="it-IT" sz="1800" b="0" dirty="0">
                <a:latin typeface="Times New Roman" panose="02020603050405020304" pitchFamily="18" charset="0"/>
                <a:ea typeface="Verdana" pitchFamily="34" charset="0"/>
                <a:cs typeface="Times New Roman" panose="02020603050405020304" pitchFamily="18" charset="0"/>
              </a:rPr>
              <a:t> si calcolano nel seguente modo:</a:t>
            </a:r>
          </a:p>
        </p:txBody>
      </p:sp>
      <p:sp>
        <p:nvSpPr>
          <p:cNvPr id="11" name="Rettangolo 10"/>
          <p:cNvSpPr/>
          <p:nvPr/>
        </p:nvSpPr>
        <p:spPr>
          <a:xfrm>
            <a:off x="778741" y="3165475"/>
            <a:ext cx="4352059" cy="1200329"/>
          </a:xfrm>
          <a:prstGeom prst="rect">
            <a:avLst/>
          </a:prstGeom>
        </p:spPr>
        <p:txBody>
          <a:bodyPr wrap="square">
            <a:spAutoFit/>
          </a:bodyPr>
          <a:lstStyle/>
          <a:p>
            <a:pPr algn="just" eaLnBrk="1" hangingPunct="1">
              <a:defRPr/>
            </a:pPr>
            <a:r>
              <a:rPr lang="it-IT" sz="1800" b="0" dirty="0">
                <a:latin typeface="Times New Roman" panose="02020603050405020304" pitchFamily="18" charset="0"/>
                <a:ea typeface="Verdana" pitchFamily="34" charset="0"/>
                <a:cs typeface="Times New Roman" panose="02020603050405020304" pitchFamily="18" charset="0"/>
              </a:rPr>
              <a:t>Rispetto ai quozienti di mortalità generici, quelli specifici per età (0-14; 15-49; 50-64; 65 e oltre) </a:t>
            </a:r>
            <a:r>
              <a:rPr lang="it-IT" sz="1800" b="0" dirty="0">
                <a:solidFill>
                  <a:srgbClr val="C00000"/>
                </a:solidFill>
                <a:latin typeface="Times New Roman" panose="02020603050405020304" pitchFamily="18" charset="0"/>
                <a:ea typeface="Verdana" pitchFamily="34" charset="0"/>
                <a:cs typeface="Times New Roman" panose="02020603050405020304" pitchFamily="18" charset="0"/>
              </a:rPr>
              <a:t>consentono di effettuare confronti più significativi </a:t>
            </a:r>
            <a:r>
              <a:rPr lang="it-IT" sz="1800" b="0" dirty="0">
                <a:latin typeface="Times New Roman" panose="02020603050405020304" pitchFamily="18" charset="0"/>
                <a:ea typeface="Verdana" pitchFamily="34" charset="0"/>
                <a:cs typeface="Times New Roman" panose="02020603050405020304" pitchFamily="18" charset="0"/>
              </a:rPr>
              <a:t>poiché</a:t>
            </a:r>
          </a:p>
        </p:txBody>
      </p:sp>
      <p:pic>
        <p:nvPicPr>
          <p:cNvPr id="6" name="Immagine 5"/>
          <p:cNvPicPr>
            <a:picLocks noChangeAspect="1"/>
          </p:cNvPicPr>
          <p:nvPr/>
        </p:nvPicPr>
        <p:blipFill>
          <a:blip r:embed="rId2"/>
          <a:stretch>
            <a:fillRect/>
          </a:stretch>
        </p:blipFill>
        <p:spPr>
          <a:xfrm>
            <a:off x="2024686" y="1667568"/>
            <a:ext cx="6779340" cy="676715"/>
          </a:xfrm>
          <a:prstGeom prst="rect">
            <a:avLst/>
          </a:prstGeom>
        </p:spPr>
      </p:pic>
      <p:sp>
        <p:nvSpPr>
          <p:cNvPr id="2" name="Rettangolo 1"/>
          <p:cNvSpPr/>
          <p:nvPr/>
        </p:nvSpPr>
        <p:spPr>
          <a:xfrm>
            <a:off x="778741" y="5422967"/>
            <a:ext cx="10642946" cy="646331"/>
          </a:xfrm>
          <a:prstGeom prst="rect">
            <a:avLst/>
          </a:prstGeom>
        </p:spPr>
        <p:txBody>
          <a:bodyPr wrap="square">
            <a:spAutoFit/>
          </a:bodyPr>
          <a:lstStyle/>
          <a:p>
            <a:pPr algn="just">
              <a:spcAft>
                <a:spcPts val="900"/>
              </a:spcAft>
              <a:defRPr/>
            </a:pPr>
            <a:r>
              <a:rPr lang="it-IT" dirty="0">
                <a:latin typeface="Times New Roman" panose="02020603050405020304" pitchFamily="18" charset="0"/>
                <a:ea typeface="Verdana" pitchFamily="34" charset="0"/>
                <a:cs typeface="Times New Roman" panose="02020603050405020304" pitchFamily="18" charset="0"/>
              </a:rPr>
              <a:t>Inoltre, è sempre importante notare la relazione esistente tra i rapporti di derivazione generici e i rapporti di derivazione specifici.</a:t>
            </a:r>
          </a:p>
        </p:txBody>
      </p:sp>
      <p:sp>
        <p:nvSpPr>
          <p:cNvPr id="3" name="Rettangolo 2"/>
          <p:cNvSpPr/>
          <p:nvPr/>
        </p:nvSpPr>
        <p:spPr>
          <a:xfrm>
            <a:off x="6321291" y="3165474"/>
            <a:ext cx="4965469" cy="1200329"/>
          </a:xfrm>
          <a:prstGeom prst="rect">
            <a:avLst/>
          </a:prstGeom>
        </p:spPr>
        <p:txBody>
          <a:bodyPr wrap="square">
            <a:spAutoFit/>
          </a:bodyPr>
          <a:lstStyle/>
          <a:p>
            <a:pPr algn="just">
              <a:defRPr/>
            </a:pPr>
            <a:r>
              <a:rPr lang="it-IT" dirty="0">
                <a:latin typeface="Times New Roman" panose="02020603050405020304" pitchFamily="18" charset="0"/>
                <a:ea typeface="Verdana" pitchFamily="34" charset="0"/>
                <a:cs typeface="Times New Roman" panose="02020603050405020304" pitchFamily="18" charset="0"/>
              </a:rPr>
              <a:t>da essi è possibile conoscere il diverso contributo che ciascuna classe d’età dà alla mortalità generale ed eventuali mutamenti intervenuti nel corso del tempo. </a:t>
            </a:r>
          </a:p>
        </p:txBody>
      </p:sp>
      <p:sp>
        <p:nvSpPr>
          <p:cNvPr id="7" name="Freccia a destra 6"/>
          <p:cNvSpPr/>
          <p:nvPr/>
        </p:nvSpPr>
        <p:spPr>
          <a:xfrm>
            <a:off x="5420692" y="3574366"/>
            <a:ext cx="579784" cy="282632"/>
          </a:xfrm>
          <a:prstGeom prst="rightArrow">
            <a:avLst/>
          </a:prstGeom>
          <a:solidFill>
            <a:srgbClr val="C00000"/>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778742" y="4673718"/>
            <a:ext cx="10642946" cy="646331"/>
          </a:xfrm>
          <a:prstGeom prst="rect">
            <a:avLst/>
          </a:prstGeom>
        </p:spPr>
        <p:txBody>
          <a:bodyPr wrap="square">
            <a:spAutoFit/>
          </a:bodyPr>
          <a:lstStyle/>
          <a:p>
            <a:pPr algn="just" eaLnBrk="1" hangingPunct="1">
              <a:spcAft>
                <a:spcPts val="900"/>
              </a:spcAft>
              <a:defRPr/>
            </a:pPr>
            <a:r>
              <a:rPr lang="it-IT" sz="1800" b="0" dirty="0">
                <a:latin typeface="Times New Roman" panose="02020603050405020304" pitchFamily="18" charset="0"/>
                <a:cs typeface="Times New Roman" panose="02020603050405020304" pitchFamily="18" charset="0"/>
              </a:rPr>
              <a:t>In generale, la specificazione dei rapporti di derivazione rispetto ad uno o più caratteri ritenuti rilevanti per il fenomeno in esame consente di effettuare confronti più significativi che non con i rapporti generici. </a:t>
            </a:r>
          </a:p>
        </p:txBody>
      </p:sp>
    </p:spTree>
    <p:extLst>
      <p:ext uri="{BB962C8B-B14F-4D97-AF65-F5344CB8AC3E}">
        <p14:creationId xmlns:p14="http://schemas.microsoft.com/office/powerpoint/2010/main" val="35972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7" grpId="0" animBg="1"/>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4579</Words>
  <Application>Microsoft Office PowerPoint</Application>
  <PresentationFormat>Widescreen</PresentationFormat>
  <Paragraphs>640</Paragraphs>
  <Slides>46</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46</vt:i4>
      </vt:variant>
    </vt:vector>
  </HeadingPairs>
  <TitlesOfParts>
    <vt:vector size="54" baseType="lpstr">
      <vt:lpstr>Arial</vt:lpstr>
      <vt:lpstr>Calibri</vt:lpstr>
      <vt:lpstr>Calibri Light</vt:lpstr>
      <vt:lpstr>Cambria Math</vt:lpstr>
      <vt:lpstr>Times New Roman</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Perché calcolare i rapporti statistici?</vt:lpstr>
      <vt:lpstr>Presentazione standard di PowerPoint</vt:lpstr>
      <vt:lpstr>Benessere Equo e Sostenibile - BES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123</cp:revision>
  <dcterms:created xsi:type="dcterms:W3CDTF">2022-03-16T09:36:19Z</dcterms:created>
  <dcterms:modified xsi:type="dcterms:W3CDTF">2025-03-26T08:59:47Z</dcterms:modified>
</cp:coreProperties>
</file>