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91" r:id="rId2"/>
    <p:sldId id="292" r:id="rId3"/>
    <p:sldId id="293" r:id="rId4"/>
    <p:sldId id="294" r:id="rId5"/>
    <p:sldId id="306" r:id="rId6"/>
    <p:sldId id="307" r:id="rId7"/>
    <p:sldId id="308" r:id="rId8"/>
    <p:sldId id="309" r:id="rId9"/>
    <p:sldId id="310" r:id="rId10"/>
    <p:sldId id="313" r:id="rId11"/>
    <p:sldId id="256" r:id="rId12"/>
    <p:sldId id="257" r:id="rId13"/>
    <p:sldId id="258" r:id="rId14"/>
    <p:sldId id="259" r:id="rId15"/>
    <p:sldId id="260" r:id="rId16"/>
    <p:sldId id="261" r:id="rId17"/>
    <p:sldId id="262" r:id="rId18"/>
    <p:sldId id="297" r:id="rId19"/>
    <p:sldId id="263" r:id="rId20"/>
    <p:sldId id="264" r:id="rId21"/>
    <p:sldId id="265" r:id="rId22"/>
    <p:sldId id="266" r:id="rId23"/>
    <p:sldId id="295" r:id="rId24"/>
    <p:sldId id="296" r:id="rId25"/>
    <p:sldId id="267" r:id="rId26"/>
    <p:sldId id="268" r:id="rId27"/>
    <p:sldId id="269" r:id="rId28"/>
    <p:sldId id="270" r:id="rId29"/>
    <p:sldId id="271" r:id="rId30"/>
    <p:sldId id="272" r:id="rId31"/>
    <p:sldId id="273" r:id="rId32"/>
    <p:sldId id="274" r:id="rId33"/>
    <p:sldId id="275" r:id="rId34"/>
    <p:sldId id="300" r:id="rId35"/>
    <p:sldId id="304" r:id="rId36"/>
    <p:sldId id="276" r:id="rId37"/>
    <p:sldId id="277" r:id="rId38"/>
    <p:sldId id="278" r:id="rId39"/>
    <p:sldId id="280" r:id="rId40"/>
    <p:sldId id="281" r:id="rId41"/>
    <p:sldId id="282" r:id="rId42"/>
    <p:sldId id="283" r:id="rId43"/>
    <p:sldId id="284" r:id="rId44"/>
    <p:sldId id="303" r:id="rId45"/>
    <p:sldId id="285" r:id="rId46"/>
    <p:sldId id="286" r:id="rId47"/>
    <p:sldId id="287" r:id="rId48"/>
    <p:sldId id="288" r:id="rId49"/>
    <p:sldId id="289" r:id="rId50"/>
    <p:sldId id="290" r:id="rId51"/>
    <p:sldId id="29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5" d="100"/>
          <a:sy n="115" d="100"/>
        </p:scale>
        <p:origin x="37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003C7-42F5-4874-BE1B-A6409FE9B82B}" type="datetimeFigureOut">
              <a:rPr lang="en-GB" smtClean="0"/>
              <a:t>11/08/2024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C53F6-9AD0-432A-8551-A99861B76C04}" type="slidenum">
              <a:rPr lang="en-GB" smtClean="0"/>
              <a:t>‹N›</a:t>
            </a:fld>
            <a:endParaRPr lang="en-GB"/>
          </a:p>
        </p:txBody>
      </p:sp>
    </p:spTree>
    <p:extLst>
      <p:ext uri="{BB962C8B-B14F-4D97-AF65-F5344CB8AC3E}">
        <p14:creationId xmlns:p14="http://schemas.microsoft.com/office/powerpoint/2010/main" val="215911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23BC53F6-9AD0-432A-8551-A99861B76C04}" type="slidenum">
              <a:rPr lang="en-GB" smtClean="0"/>
              <a:t>18</a:t>
            </a:fld>
            <a:endParaRPr lang="en-GB"/>
          </a:p>
        </p:txBody>
      </p:sp>
    </p:spTree>
    <p:extLst>
      <p:ext uri="{BB962C8B-B14F-4D97-AF65-F5344CB8AC3E}">
        <p14:creationId xmlns:p14="http://schemas.microsoft.com/office/powerpoint/2010/main" val="264442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48</a:t>
            </a:fld>
            <a:endParaRPr lang="it-IT"/>
          </a:p>
        </p:txBody>
      </p:sp>
    </p:spTree>
    <p:extLst>
      <p:ext uri="{BB962C8B-B14F-4D97-AF65-F5344CB8AC3E}">
        <p14:creationId xmlns:p14="http://schemas.microsoft.com/office/powerpoint/2010/main" val="3086882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49</a:t>
            </a:fld>
            <a:endParaRPr lang="it-IT"/>
          </a:p>
        </p:txBody>
      </p:sp>
    </p:spTree>
    <p:extLst>
      <p:ext uri="{BB962C8B-B14F-4D97-AF65-F5344CB8AC3E}">
        <p14:creationId xmlns:p14="http://schemas.microsoft.com/office/powerpoint/2010/main" val="368197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50</a:t>
            </a:fld>
            <a:endParaRPr lang="it-IT"/>
          </a:p>
        </p:txBody>
      </p:sp>
    </p:spTree>
    <p:extLst>
      <p:ext uri="{BB962C8B-B14F-4D97-AF65-F5344CB8AC3E}">
        <p14:creationId xmlns:p14="http://schemas.microsoft.com/office/powerpoint/2010/main" val="160915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smtClean="0">
                <a:latin typeface="Times New Roman" panose="02020603050405020304" pitchFamily="18" charset="0"/>
              </a:rPr>
              <a:t>Slide modificata e spostata all’inizio della sezione </a:t>
            </a:r>
          </a:p>
        </p:txBody>
      </p:sp>
    </p:spTree>
    <p:extLst>
      <p:ext uri="{BB962C8B-B14F-4D97-AF65-F5344CB8AC3E}">
        <p14:creationId xmlns:p14="http://schemas.microsoft.com/office/powerpoint/2010/main" val="126157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50938" indent="-230188">
              <a:defRPr>
                <a:solidFill>
                  <a:schemeClr val="tx1"/>
                </a:solidFill>
                <a:latin typeface="Arial" panose="020B0604020202020204" pitchFamily="34" charset="0"/>
              </a:defRPr>
            </a:lvl3pPr>
            <a:lvl4pPr marL="1612900" indent="-230188">
              <a:defRPr>
                <a:solidFill>
                  <a:schemeClr val="tx1"/>
                </a:solidFill>
                <a:latin typeface="Arial" panose="020B0604020202020204" pitchFamily="34" charset="0"/>
              </a:defRPr>
            </a:lvl4pPr>
            <a:lvl5pPr marL="2073275" indent="-230188">
              <a:defRPr>
                <a:solidFill>
                  <a:schemeClr val="tx1"/>
                </a:solidFill>
                <a:latin typeface="Arial" panose="020B0604020202020204" pitchFamily="34" charset="0"/>
              </a:defRPr>
            </a:lvl5pPr>
            <a:lvl6pPr marL="2530475" indent="-230188" eaLnBrk="0" fontAlgn="base" hangingPunct="0">
              <a:spcBef>
                <a:spcPct val="0"/>
              </a:spcBef>
              <a:spcAft>
                <a:spcPct val="0"/>
              </a:spcAft>
              <a:defRPr>
                <a:solidFill>
                  <a:schemeClr val="tx1"/>
                </a:solidFill>
                <a:latin typeface="Arial" panose="020B0604020202020204" pitchFamily="34" charset="0"/>
              </a:defRPr>
            </a:lvl6pPr>
            <a:lvl7pPr marL="2987675" indent="-230188" eaLnBrk="0" fontAlgn="base" hangingPunct="0">
              <a:spcBef>
                <a:spcPct val="0"/>
              </a:spcBef>
              <a:spcAft>
                <a:spcPct val="0"/>
              </a:spcAft>
              <a:defRPr>
                <a:solidFill>
                  <a:schemeClr val="tx1"/>
                </a:solidFill>
                <a:latin typeface="Arial" panose="020B0604020202020204" pitchFamily="34" charset="0"/>
              </a:defRPr>
            </a:lvl7pPr>
            <a:lvl8pPr marL="3444875" indent="-230188" eaLnBrk="0" fontAlgn="base" hangingPunct="0">
              <a:spcBef>
                <a:spcPct val="0"/>
              </a:spcBef>
              <a:spcAft>
                <a:spcPct val="0"/>
              </a:spcAft>
              <a:defRPr>
                <a:solidFill>
                  <a:schemeClr val="tx1"/>
                </a:solidFill>
                <a:latin typeface="Arial" panose="020B0604020202020204" pitchFamily="34" charset="0"/>
              </a:defRPr>
            </a:lvl8pPr>
            <a:lvl9pPr marL="3902075" indent="-230188"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2772E0CE-1394-4898-AB56-D39DF4E019D9}" type="slidenum">
              <a:rPr lang="en-GB" altLang="it-IT" smtClean="0">
                <a:solidFill>
                  <a:srgbClr val="000000"/>
                </a:solidFill>
                <a:latin typeface="Times New Roman" panose="02020603050405020304" pitchFamily="18" charset="0"/>
              </a:rPr>
              <a:pPr defTabSz="914400" fontAlgn="base">
                <a:spcBef>
                  <a:spcPct val="0"/>
                </a:spcBef>
                <a:spcAft>
                  <a:spcPct val="0"/>
                </a:spcAft>
              </a:pPr>
              <a:t>26</a:t>
            </a:fld>
            <a:endParaRPr lang="en-GB" altLang="it-IT" smtClean="0">
              <a:solidFill>
                <a:srgbClr val="000000"/>
              </a:solidFill>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it-IT" smtClean="0">
                <a:latin typeface="Times New Roman" panose="02020603050405020304" pitchFamily="18" charset="0"/>
                <a:ea typeface="MS PGothic" panose="020B0600070205080204" pitchFamily="34" charset="-128"/>
              </a:rPr>
              <a:t>Nella seconda sezione inseriti Incidenti stradali e ’SDGs</a:t>
            </a:r>
          </a:p>
        </p:txBody>
      </p:sp>
    </p:spTree>
    <p:extLst>
      <p:ext uri="{BB962C8B-B14F-4D97-AF65-F5344CB8AC3E}">
        <p14:creationId xmlns:p14="http://schemas.microsoft.com/office/powerpoint/2010/main" val="237155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smtClean="0">
                <a:latin typeface="Times New Roman" panose="02020603050405020304" pitchFamily="18" charset="0"/>
              </a:rPr>
              <a:t>Slide modificata: Nuova presentazione del Benessere Equo e Sostenibile. La parte centrale della slide corrisponde alla precedente</a:t>
            </a:r>
          </a:p>
        </p:txBody>
      </p:sp>
    </p:spTree>
    <p:extLst>
      <p:ext uri="{BB962C8B-B14F-4D97-AF65-F5344CB8AC3E}">
        <p14:creationId xmlns:p14="http://schemas.microsoft.com/office/powerpoint/2010/main" val="23762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Slide modificata: nuova presentazione dei dodici domini </a:t>
            </a:r>
          </a:p>
          <a:p>
            <a:endParaRPr lang="it-IT" altLang="en-US" smtClean="0"/>
          </a:p>
        </p:txBody>
      </p:sp>
      <p:sp>
        <p:nvSpPr>
          <p:cNvPr id="4" name="Segnaposto numero diapositiva 3"/>
          <p:cNvSpPr>
            <a:spLocks noGrp="1"/>
          </p:cNvSpPr>
          <p:nvPr>
            <p:ph type="sldNum" sz="quarter" idx="5"/>
          </p:nvPr>
        </p:nvSpPr>
        <p:spPr/>
        <p:txBody>
          <a:bodyPr/>
          <a:lstStyle/>
          <a:p>
            <a:pPr>
              <a:defRPr/>
            </a:pPr>
            <a:fld id="{FC7DB19F-D9AB-46AC-85F4-5E1F4801850C}" type="slidenum">
              <a:rPr lang="it-IT" smtClean="0"/>
              <a:pPr>
                <a:defRPr/>
              </a:pPr>
              <a:t>37</a:t>
            </a:fld>
            <a:endParaRPr lang="it-IT"/>
          </a:p>
        </p:txBody>
      </p:sp>
    </p:spTree>
    <p:extLst>
      <p:ext uri="{BB962C8B-B14F-4D97-AF65-F5344CB8AC3E}">
        <p14:creationId xmlns:p14="http://schemas.microsoft.com/office/powerpoint/2010/main" val="342294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50938" indent="-230188">
              <a:defRPr>
                <a:solidFill>
                  <a:schemeClr val="tx1"/>
                </a:solidFill>
                <a:latin typeface="Arial" panose="020B0604020202020204" pitchFamily="34" charset="0"/>
              </a:defRPr>
            </a:lvl3pPr>
            <a:lvl4pPr marL="1612900" indent="-230188">
              <a:defRPr>
                <a:solidFill>
                  <a:schemeClr val="tx1"/>
                </a:solidFill>
                <a:latin typeface="Arial" panose="020B0604020202020204" pitchFamily="34" charset="0"/>
              </a:defRPr>
            </a:lvl4pPr>
            <a:lvl5pPr marL="2073275" indent="-230188">
              <a:defRPr>
                <a:solidFill>
                  <a:schemeClr val="tx1"/>
                </a:solidFill>
                <a:latin typeface="Arial" panose="020B0604020202020204" pitchFamily="34" charset="0"/>
              </a:defRPr>
            </a:lvl5pPr>
            <a:lvl6pPr marL="2530475" indent="-230188" eaLnBrk="0" fontAlgn="base" hangingPunct="0">
              <a:spcBef>
                <a:spcPct val="0"/>
              </a:spcBef>
              <a:spcAft>
                <a:spcPct val="0"/>
              </a:spcAft>
              <a:defRPr>
                <a:solidFill>
                  <a:schemeClr val="tx1"/>
                </a:solidFill>
                <a:latin typeface="Arial" panose="020B0604020202020204" pitchFamily="34" charset="0"/>
              </a:defRPr>
            </a:lvl6pPr>
            <a:lvl7pPr marL="2987675" indent="-230188" eaLnBrk="0" fontAlgn="base" hangingPunct="0">
              <a:spcBef>
                <a:spcPct val="0"/>
              </a:spcBef>
              <a:spcAft>
                <a:spcPct val="0"/>
              </a:spcAft>
              <a:defRPr>
                <a:solidFill>
                  <a:schemeClr val="tx1"/>
                </a:solidFill>
                <a:latin typeface="Arial" panose="020B0604020202020204" pitchFamily="34" charset="0"/>
              </a:defRPr>
            </a:lvl7pPr>
            <a:lvl8pPr marL="3444875" indent="-230188" eaLnBrk="0" fontAlgn="base" hangingPunct="0">
              <a:spcBef>
                <a:spcPct val="0"/>
              </a:spcBef>
              <a:spcAft>
                <a:spcPct val="0"/>
              </a:spcAft>
              <a:defRPr>
                <a:solidFill>
                  <a:schemeClr val="tx1"/>
                </a:solidFill>
                <a:latin typeface="Arial" panose="020B0604020202020204" pitchFamily="34" charset="0"/>
              </a:defRPr>
            </a:lvl8pPr>
            <a:lvl9pPr marL="3902075" indent="-230188"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2772E0CE-1394-4898-AB56-D39DF4E019D9}" type="slidenum">
              <a:rPr lang="en-GB" altLang="it-IT" smtClean="0">
                <a:solidFill>
                  <a:srgbClr val="000000"/>
                </a:solidFill>
                <a:latin typeface="Times New Roman" panose="02020603050405020304" pitchFamily="18" charset="0"/>
              </a:rPr>
              <a:pPr defTabSz="914400" fontAlgn="base">
                <a:spcBef>
                  <a:spcPct val="0"/>
                </a:spcBef>
                <a:spcAft>
                  <a:spcPct val="0"/>
                </a:spcAft>
              </a:pPr>
              <a:t>44</a:t>
            </a:fld>
            <a:endParaRPr lang="en-GB" altLang="it-IT" smtClean="0">
              <a:solidFill>
                <a:srgbClr val="000000"/>
              </a:solidFill>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it-IT" smtClean="0">
                <a:latin typeface="Times New Roman" panose="02020603050405020304" pitchFamily="18" charset="0"/>
                <a:ea typeface="MS PGothic" panose="020B0600070205080204" pitchFamily="34" charset="-128"/>
              </a:rPr>
              <a:t>Nella seconda sezione inseriti Incidenti stradali e ’SDGs</a:t>
            </a:r>
          </a:p>
        </p:txBody>
      </p:sp>
    </p:spTree>
    <p:extLst>
      <p:ext uri="{BB962C8B-B14F-4D97-AF65-F5344CB8AC3E}">
        <p14:creationId xmlns:p14="http://schemas.microsoft.com/office/powerpoint/2010/main" val="148602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Slide nuova: presentazione degli obiettivi dell’Agenda 2030 e  dell’informazione statistica prodotta dall’ISTAT con il Rapporto SDGs</a:t>
            </a:r>
          </a:p>
        </p:txBody>
      </p:sp>
      <p:sp>
        <p:nvSpPr>
          <p:cNvPr id="4" name="Segnaposto numero diapositiva 3"/>
          <p:cNvSpPr>
            <a:spLocks noGrp="1"/>
          </p:cNvSpPr>
          <p:nvPr>
            <p:ph type="sldNum" sz="quarter" idx="5"/>
          </p:nvPr>
        </p:nvSpPr>
        <p:spPr/>
        <p:txBody>
          <a:bodyPr/>
          <a:lstStyle/>
          <a:p>
            <a:pPr>
              <a:defRPr/>
            </a:pPr>
            <a:fld id="{811198CE-5AB9-4000-AEA3-965F3415BBC2}" type="slidenum">
              <a:rPr lang="it-IT" smtClean="0"/>
              <a:pPr>
                <a:defRPr/>
              </a:pPr>
              <a:t>45</a:t>
            </a:fld>
            <a:endParaRPr lang="it-IT"/>
          </a:p>
        </p:txBody>
      </p:sp>
    </p:spTree>
    <p:extLst>
      <p:ext uri="{BB962C8B-B14F-4D97-AF65-F5344CB8AC3E}">
        <p14:creationId xmlns:p14="http://schemas.microsoft.com/office/powerpoint/2010/main" val="275533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46</a:t>
            </a:fld>
            <a:endParaRPr lang="it-IT"/>
          </a:p>
        </p:txBody>
      </p:sp>
    </p:spTree>
    <p:extLst>
      <p:ext uri="{BB962C8B-B14F-4D97-AF65-F5344CB8AC3E}">
        <p14:creationId xmlns:p14="http://schemas.microsoft.com/office/powerpoint/2010/main" val="44811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47</a:t>
            </a:fld>
            <a:endParaRPr lang="it-IT"/>
          </a:p>
        </p:txBody>
      </p:sp>
    </p:spTree>
    <p:extLst>
      <p:ext uri="{BB962C8B-B14F-4D97-AF65-F5344CB8AC3E}">
        <p14:creationId xmlns:p14="http://schemas.microsoft.com/office/powerpoint/2010/main" val="118628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5</a:t>
            </a:r>
            <a:endParaRPr lang="en-GB"/>
          </a:p>
        </p:txBody>
      </p:sp>
      <p:sp>
        <p:nvSpPr>
          <p:cNvPr id="6" name="Segnaposto numero diapositiva 5"/>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139309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5</a:t>
            </a:r>
            <a:endParaRPr lang="en-GB"/>
          </a:p>
        </p:txBody>
      </p:sp>
      <p:sp>
        <p:nvSpPr>
          <p:cNvPr id="6" name="Segnaposto numero diapositiva 5"/>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260323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5</a:t>
            </a:r>
            <a:endParaRPr lang="en-GB"/>
          </a:p>
        </p:txBody>
      </p:sp>
      <p:sp>
        <p:nvSpPr>
          <p:cNvPr id="6" name="Segnaposto numero diapositiva 5"/>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19570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5</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4477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5</a:t>
            </a:r>
            <a:endParaRPr lang="en-GB"/>
          </a:p>
        </p:txBody>
      </p:sp>
      <p:sp>
        <p:nvSpPr>
          <p:cNvPr id="6" name="Segnaposto numero diapositiva 5"/>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265923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5</a:t>
            </a:r>
            <a:endParaRPr lang="en-GB"/>
          </a:p>
        </p:txBody>
      </p:sp>
      <p:sp>
        <p:nvSpPr>
          <p:cNvPr id="6" name="Segnaposto numero diapositiva 5"/>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380087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5</a:t>
            </a:r>
            <a:endParaRPr lang="en-GB"/>
          </a:p>
        </p:txBody>
      </p:sp>
      <p:sp>
        <p:nvSpPr>
          <p:cNvPr id="7" name="Segnaposto numero diapositiva 6"/>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130818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smtClean="0"/>
              <a:t>L. Bani - Elementi di statistica economica - LEZIONE 5</a:t>
            </a:r>
            <a:endParaRPr lang="en-GB"/>
          </a:p>
        </p:txBody>
      </p:sp>
      <p:sp>
        <p:nvSpPr>
          <p:cNvPr id="9" name="Segnaposto numero diapositiva 8"/>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52260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smtClean="0"/>
              <a:t>L. Bani - Elementi di statistica economica - LEZIONE 5</a:t>
            </a:r>
            <a:endParaRPr lang="en-GB"/>
          </a:p>
        </p:txBody>
      </p:sp>
      <p:sp>
        <p:nvSpPr>
          <p:cNvPr id="5" name="Segnaposto numero diapositiva 4"/>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56233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smtClean="0"/>
              <a:t>L. Bani - Elementi di statistica economica - LEZIONE 5</a:t>
            </a:r>
            <a:endParaRPr lang="en-GB"/>
          </a:p>
        </p:txBody>
      </p:sp>
      <p:sp>
        <p:nvSpPr>
          <p:cNvPr id="4" name="Segnaposto numero diapositiva 3"/>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395408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5</a:t>
            </a:r>
            <a:endParaRPr lang="en-GB"/>
          </a:p>
        </p:txBody>
      </p:sp>
      <p:sp>
        <p:nvSpPr>
          <p:cNvPr id="7" name="Segnaposto numero diapositiva 6"/>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103829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5</a:t>
            </a:r>
            <a:endParaRPr lang="en-GB"/>
          </a:p>
        </p:txBody>
      </p:sp>
      <p:sp>
        <p:nvSpPr>
          <p:cNvPr id="7" name="Segnaposto numero diapositiva 6"/>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395967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5</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8A7BE-CD10-4BC8-BD77-8D3E76ABAEEC}" type="slidenum">
              <a:rPr lang="en-GB" smtClean="0"/>
              <a:t>‹N›</a:t>
            </a:fld>
            <a:endParaRPr lang="en-GB"/>
          </a:p>
        </p:txBody>
      </p:sp>
    </p:spTree>
    <p:extLst>
      <p:ext uri="{BB962C8B-B14F-4D97-AF65-F5344CB8AC3E}">
        <p14:creationId xmlns:p14="http://schemas.microsoft.com/office/powerpoint/2010/main" val="279022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hyperlink" Target="http://www.google.it/url?sa=i&amp;rct=j&amp;q=&amp;esrc=s&amp;source=images&amp;cd=&amp;cad=rja&amp;uact=8&amp;ved=0CAcQjRxqFQoTCKrkhceFhccCFUrvFAod6C4Ptg&amp;url=http://www.sassiland.com/notizie_matera/notizia.asp?id=21171&amp;t=maida_dati_istat_confermano_diminuzione_della_popolazione_lucana&amp;ei=Ij67VarLPMreU-jdvLAL&amp;bvm=bv.99261572,d.bGQ&amp;psig=AFQjCNEqMWT02gUdvVkprHsie0HNvuZnRA&amp;ust=143842083257059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istat.it/it/archivio/254761" TargetMode="External"/><Relationship Id="rId7" Type="http://schemas.openxmlformats.org/officeDocument/2006/relationships/image" Target="../media/image31.png"/><Relationship Id="rId2" Type="http://schemas.openxmlformats.org/officeDocument/2006/relationships/hyperlink" Target="https://www.istat.it/it/files/2021/03/APPENDICE-STATISTICA.zip" TargetMode="External"/><Relationship Id="rId1" Type="http://schemas.openxmlformats.org/officeDocument/2006/relationships/slideLayout" Target="../slideLayouts/slideLayout12.xml"/><Relationship Id="rId6" Type="http://schemas.openxmlformats.org/officeDocument/2006/relationships/hyperlink" Target="https://www.istat.it/it/benessere-e-sostenibilit%C3%A0/la-misurazione-del-benessere-(bes)" TargetMode="External"/><Relationship Id="rId11" Type="http://schemas.openxmlformats.org/officeDocument/2006/relationships/image" Target="../media/image35.png"/><Relationship Id="rId5" Type="http://schemas.openxmlformats.org/officeDocument/2006/relationships/hyperlink" Target="https://www.istat.it/it/archivio/254828" TargetMode="External"/><Relationship Id="rId10" Type="http://schemas.openxmlformats.org/officeDocument/2006/relationships/image" Target="../media/image34.png"/><Relationship Id="rId4" Type="http://schemas.openxmlformats.org/officeDocument/2006/relationships/hyperlink" Target="https://www.istat.it/it/archivio/254708" TargetMode="External"/><Relationship Id="rId9"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hyperlink" Target="https://www.dt.mef.gov.it/export/sites/sitodt/modules/documenti_it/analisi_progammazione/documenti_programmatici/Relazione-BES-2023.pdf" TargetMode="External"/><Relationship Id="rId1" Type="http://schemas.openxmlformats.org/officeDocument/2006/relationships/slideLayout" Target="../slideLayouts/slideLayout12.xml"/><Relationship Id="rId4" Type="http://schemas.openxmlformats.org/officeDocument/2006/relationships/image" Target="../media/image37.emf"/></Relationships>
</file>

<file path=ppt/slides/_rels/slide35.xml.rels><?xml version="1.0" encoding="UTF-8" standalone="yes"?>
<Relationships xmlns="http://schemas.openxmlformats.org/package/2006/relationships"><Relationship Id="rId3" Type="http://schemas.openxmlformats.org/officeDocument/2006/relationships/hyperlink" Target="https://www.istat.it/it/files/2018/04/Tabella-BES-12-indicatori.xlsx" TargetMode="External"/><Relationship Id="rId2" Type="http://schemas.openxmlformats.org/officeDocument/2006/relationships/hyperlink" Target="https://www.dt.mef.gov.it/export/sites/sitodt/modules/documenti_it/analisi_progammazione/documenti_programmatici/Relazione-BES-2023.pdf"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hyperlink" Target="https://www.istat.it/it/benessere-e-sostenibilit%C3%A0/obiettivi-di-sviluppo-sostenibile/gli-indicatori-ista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3" Type="http://schemas.openxmlformats.org/officeDocument/2006/relationships/hyperlink" Target="https://www.istat.it/it/benessere-e-sostenibilit%C3%A0/obiettivi-di-sviluppo-sostenibile/gli-indicatori-istat"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9.jpe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5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05</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3322966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10</a:t>
            </a:fld>
            <a:endParaRPr lang="it-IT"/>
          </a:p>
        </p:txBody>
      </p:sp>
      <p:sp>
        <p:nvSpPr>
          <p:cNvPr id="6" name="Rettangolo 5"/>
          <p:cNvSpPr/>
          <p:nvPr/>
        </p:nvSpPr>
        <p:spPr>
          <a:xfrm>
            <a:off x="1016000" y="760822"/>
            <a:ext cx="7217334"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seguente tabella riporta il numero di nati vivi nel 2004 ripartiti per sesso:</a:t>
            </a:r>
            <a:endParaRPr lang="en-GB" sz="1200" dirty="0">
              <a:latin typeface="Times New Roman" panose="02020603050405020304" pitchFamily="18" charset="0"/>
              <a:cs typeface="Times New Roman" panose="02020603050405020304" pitchFamily="18" charset="0"/>
            </a:endParaRPr>
          </a:p>
        </p:txBody>
      </p:sp>
      <p:sp>
        <p:nvSpPr>
          <p:cNvPr id="8" name="Rettangolo 7"/>
          <p:cNvSpPr/>
          <p:nvPr/>
        </p:nvSpPr>
        <p:spPr>
          <a:xfrm>
            <a:off x="4528146" y="1318708"/>
            <a:ext cx="6716683" cy="646331"/>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Sapendo che nel 2004 la popolazione in Italia era di </a:t>
            </a:r>
            <a:r>
              <a:rPr lang="it-IT" dirty="0" smtClean="0">
                <a:latin typeface="Times New Roman" panose="02020603050405020304" pitchFamily="18" charset="0"/>
                <a:cs typeface="Times New Roman" panose="02020603050405020304" pitchFamily="18" charset="0"/>
              </a:rPr>
              <a:t>57.888.300 </a:t>
            </a:r>
            <a:r>
              <a:rPr lang="it-IT" dirty="0">
                <a:latin typeface="Times New Roman" panose="02020603050405020304" pitchFamily="18" charset="0"/>
                <a:cs typeface="Times New Roman" panose="02020603050405020304" pitchFamily="18" charset="0"/>
              </a:rPr>
              <a:t>unità calcolare </a:t>
            </a:r>
            <a:r>
              <a:rPr lang="it-IT" dirty="0" smtClean="0">
                <a:latin typeface="Times New Roman" panose="02020603050405020304" pitchFamily="18" charset="0"/>
                <a:cs typeface="Times New Roman" panose="02020603050405020304" pitchFamily="18" charset="0"/>
              </a:rPr>
              <a:t>il </a:t>
            </a:r>
            <a:r>
              <a:rPr lang="en-GB" dirty="0" err="1" smtClean="0">
                <a:latin typeface="Times New Roman" panose="02020603050405020304" pitchFamily="18" charset="0"/>
                <a:cs typeface="Times New Roman" panose="02020603050405020304" pitchFamily="18" charset="0"/>
              </a:rPr>
              <a:t>quoziente</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di </a:t>
            </a:r>
            <a:r>
              <a:rPr lang="en-GB" dirty="0" err="1">
                <a:latin typeface="Times New Roman" panose="02020603050405020304" pitchFamily="18" charset="0"/>
                <a:cs typeface="Times New Roman" panose="02020603050405020304" pitchFamily="18" charset="0"/>
              </a:rPr>
              <a:t>natalità</a:t>
            </a:r>
            <a:r>
              <a:rPr lang="en-GB" dirty="0">
                <a:latin typeface="Times New Roman" panose="02020603050405020304" pitchFamily="18" charset="0"/>
                <a:cs typeface="Times New Roman" panose="02020603050405020304" pitchFamily="18" charset="0"/>
              </a:rPr>
              <a:t>;</a:t>
            </a:r>
          </a:p>
        </p:txBody>
      </p:sp>
      <p:sp>
        <p:nvSpPr>
          <p:cNvPr id="9" name="Rettangolo 8"/>
          <p:cNvSpPr/>
          <p:nvPr/>
        </p:nvSpPr>
        <p:spPr>
          <a:xfrm>
            <a:off x="1102821" y="3295414"/>
            <a:ext cx="9928168"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Sulla base dei dati forniti dal testo </a:t>
            </a:r>
            <a:r>
              <a:rPr lang="it-IT" dirty="0" smtClean="0">
                <a:latin typeface="Times New Roman" panose="02020603050405020304" pitchFamily="18" charset="0"/>
                <a:cs typeface="Times New Roman" panose="02020603050405020304" pitchFamily="18" charset="0"/>
              </a:rPr>
              <a:t>dell’esercizio</a:t>
            </a:r>
            <a:r>
              <a:rPr lang="it-IT" dirty="0">
                <a:latin typeface="Times New Roman" panose="02020603050405020304" pitchFamily="18" charset="0"/>
                <a:cs typeface="Times New Roman" panose="02020603050405020304" pitchFamily="18" charset="0"/>
              </a:rPr>
              <a:t>, il quoziente di natalità per </a:t>
            </a:r>
            <a:r>
              <a:rPr lang="it-IT" dirty="0" smtClean="0">
                <a:latin typeface="Times New Roman" panose="02020603050405020304" pitchFamily="18" charset="0"/>
                <a:cs typeface="Times New Roman" panose="02020603050405020304" pitchFamily="18" charset="0"/>
              </a:rPr>
              <a:t>l’Italia nel </a:t>
            </a:r>
            <a:r>
              <a:rPr lang="it-IT" dirty="0">
                <a:latin typeface="Times New Roman" panose="02020603050405020304" pitchFamily="18" charset="0"/>
                <a:cs typeface="Times New Roman" panose="02020603050405020304" pitchFamily="18" charset="0"/>
              </a:rPr>
              <a:t>2004 è pari </a:t>
            </a:r>
            <a:r>
              <a:rPr lang="it-IT" dirty="0" smtClean="0">
                <a:latin typeface="Times New Roman" panose="02020603050405020304" pitchFamily="18" charset="0"/>
                <a:cs typeface="Times New Roman" panose="02020603050405020304" pitchFamily="18" charset="0"/>
              </a:rPr>
              <a:t>a:</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1102821" y="2949421"/>
            <a:ext cx="1133644" cy="369332"/>
          </a:xfrm>
          <a:prstGeom prst="rect">
            <a:avLst/>
          </a:prstGeom>
        </p:spPr>
        <p:txBody>
          <a:bodyPr wrap="none">
            <a:spAutoFit/>
          </a:bodyPr>
          <a:lstStyle/>
          <a:p>
            <a:r>
              <a:rPr lang="it-IT" altLang="it-IT" b="1" dirty="0" smtClean="0">
                <a:solidFill>
                  <a:srgbClr val="C00000"/>
                </a:solidFill>
                <a:latin typeface="Times New Roman" panose="02020603050405020304" pitchFamily="18" charset="0"/>
                <a:ea typeface="ＭＳ Ｐゴシック" charset="-128"/>
                <a:cs typeface="Times New Roman" panose="02020603050405020304" pitchFamily="18" charset="0"/>
              </a:rPr>
              <a:t>Soluzione</a:t>
            </a:r>
            <a:endParaRPr lang="en-GB" dirty="0"/>
          </a:p>
        </p:txBody>
      </p:sp>
      <p:sp>
        <p:nvSpPr>
          <p:cNvPr id="13" name="Rettangolo 12"/>
          <p:cNvSpPr/>
          <p:nvPr/>
        </p:nvSpPr>
        <p:spPr>
          <a:xfrm>
            <a:off x="1016000" y="4848697"/>
            <a:ext cx="3441470"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Solitamente questo indice viene moltiplicato per 1000. In tal caso esso assume </a:t>
            </a:r>
            <a:r>
              <a:rPr lang="it-IT" dirty="0" smtClean="0">
                <a:latin typeface="Times New Roman" panose="02020603050405020304" pitchFamily="18" charset="0"/>
                <a:cs typeface="Times New Roman" panose="02020603050405020304" pitchFamily="18" charset="0"/>
              </a:rPr>
              <a:t>valore </a:t>
            </a:r>
            <a:r>
              <a:rPr lang="en-GB" dirty="0" err="1" smtClean="0">
                <a:latin typeface="Times New Roman" panose="02020603050405020304" pitchFamily="18" charset="0"/>
                <a:cs typeface="Times New Roman" panose="02020603050405020304" pitchFamily="18" charset="0"/>
              </a:rPr>
              <a:t>pari</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 </a:t>
            </a:r>
            <a:r>
              <a:rPr lang="en-GB" dirty="0" smtClean="0">
                <a:latin typeface="Times New Roman" panose="02020603050405020304" pitchFamily="18" charset="0"/>
                <a:cs typeface="Times New Roman" panose="02020603050405020304" pitchFamily="18" charset="0"/>
              </a:rPr>
              <a:t>9,719</a:t>
            </a:r>
            <a:endParaRPr lang="en-GB" sz="1400" dirty="0">
              <a:latin typeface="Times New Roman" panose="02020603050405020304" pitchFamily="18" charset="0"/>
              <a:cs typeface="Times New Roman" panose="02020603050405020304" pitchFamily="18" charset="0"/>
            </a:endParaRPr>
          </a:p>
        </p:txBody>
      </p:sp>
      <p:sp>
        <p:nvSpPr>
          <p:cNvPr id="16" name="Rettangolo 15"/>
          <p:cNvSpPr/>
          <p:nvPr/>
        </p:nvSpPr>
        <p:spPr>
          <a:xfrm>
            <a:off x="6971363" y="4862229"/>
            <a:ext cx="355323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 Italia, nel 2004, si sono avuti </a:t>
            </a:r>
            <a:r>
              <a:rPr lang="it-IT" dirty="0" smtClean="0">
                <a:latin typeface="Times New Roman" panose="02020603050405020304" pitchFamily="18" charset="0"/>
                <a:cs typeface="Times New Roman" panose="02020603050405020304" pitchFamily="18" charset="0"/>
              </a:rPr>
              <a:t>9,719 </a:t>
            </a:r>
            <a:r>
              <a:rPr lang="it-IT" dirty="0">
                <a:latin typeface="Times New Roman" panose="02020603050405020304" pitchFamily="18" charset="0"/>
                <a:cs typeface="Times New Roman" panose="02020603050405020304" pitchFamily="18" charset="0"/>
              </a:rPr>
              <a:t>nati vivi ogni </a:t>
            </a:r>
            <a:r>
              <a:rPr lang="it-IT" dirty="0" smtClean="0">
                <a:latin typeface="Times New Roman" panose="02020603050405020304" pitchFamily="18" charset="0"/>
                <a:cs typeface="Times New Roman" panose="02020603050405020304" pitchFamily="18" charset="0"/>
              </a:rPr>
              <a:t>mille </a:t>
            </a:r>
            <a:r>
              <a:rPr lang="en-GB" dirty="0" smtClean="0">
                <a:latin typeface="Times New Roman" panose="02020603050405020304" pitchFamily="18" charset="0"/>
                <a:cs typeface="Times New Roman" panose="02020603050405020304" pitchFamily="18" charset="0"/>
              </a:rPr>
              <a:t>abitanti</a:t>
            </a:r>
            <a:endParaRPr lang="en-GB" sz="1400" dirty="0">
              <a:latin typeface="Times New Roman" panose="02020603050405020304" pitchFamily="18" charset="0"/>
              <a:cs typeface="Times New Roman" panose="02020603050405020304" pitchFamily="18" charset="0"/>
            </a:endParaRPr>
          </a:p>
        </p:txBody>
      </p:sp>
      <p:sp>
        <p:nvSpPr>
          <p:cNvPr id="17" name="Freccia a destra 16"/>
          <p:cNvSpPr/>
          <p:nvPr/>
        </p:nvSpPr>
        <p:spPr>
          <a:xfrm>
            <a:off x="5175274" y="5163839"/>
            <a:ext cx="984457" cy="22280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Immagine 1"/>
          <p:cNvPicPr>
            <a:picLocks noChangeAspect="1"/>
          </p:cNvPicPr>
          <p:nvPr/>
        </p:nvPicPr>
        <p:blipFill>
          <a:blip r:embed="rId2"/>
          <a:stretch>
            <a:fillRect/>
          </a:stretch>
        </p:blipFill>
        <p:spPr>
          <a:xfrm>
            <a:off x="1161010" y="1383483"/>
            <a:ext cx="2067339" cy="1033670"/>
          </a:xfrm>
          <a:prstGeom prst="rect">
            <a:avLst/>
          </a:prstGeom>
        </p:spPr>
      </p:pic>
      <p:sp>
        <p:nvSpPr>
          <p:cNvPr id="3" name="Rettangolo 2"/>
          <p:cNvSpPr/>
          <p:nvPr/>
        </p:nvSpPr>
        <p:spPr>
          <a:xfrm>
            <a:off x="4528146" y="1942594"/>
            <a:ext cx="6611009" cy="338554"/>
          </a:xfrm>
          <a:prstGeom prst="rect">
            <a:avLst/>
          </a:prstGeom>
        </p:spPr>
        <p:txBody>
          <a:bodyPr wrap="square">
            <a:spAutoFit/>
          </a:bodyPr>
          <a:lstStyle/>
          <a:p>
            <a:pPr algn="just"/>
            <a:r>
              <a:rPr lang="it-IT" sz="1600" dirty="0">
                <a:latin typeface="Times New Roman" panose="02020603050405020304" pitchFamily="18" charset="0"/>
                <a:cs typeface="Times New Roman" panose="02020603050405020304" pitchFamily="18" charset="0"/>
              </a:rPr>
              <a:t>Ricordiamo che il quoziente di natalità è un rapporto </a:t>
            </a:r>
            <a:r>
              <a:rPr lang="it-IT" sz="1600" dirty="0" smtClean="0">
                <a:latin typeface="Times New Roman" panose="02020603050405020304" pitchFamily="18" charset="0"/>
                <a:cs typeface="Times New Roman" panose="02020603050405020304" pitchFamily="18" charset="0"/>
              </a:rPr>
              <a:t>di </a:t>
            </a:r>
            <a:r>
              <a:rPr lang="en-GB" sz="1600" dirty="0" err="1" smtClean="0">
                <a:latin typeface="Times New Roman" panose="02020603050405020304" pitchFamily="18" charset="0"/>
                <a:cs typeface="Times New Roman" panose="02020603050405020304" pitchFamily="18" charset="0"/>
              </a:rPr>
              <a:t>derivazione</a:t>
            </a:r>
            <a:r>
              <a:rPr lang="en-GB" sz="1600" dirty="0" smtClean="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dato</a:t>
            </a:r>
            <a:r>
              <a:rPr lang="en-GB" sz="1600" dirty="0">
                <a:latin typeface="Times New Roman" panose="02020603050405020304" pitchFamily="18" charset="0"/>
                <a:cs typeface="Times New Roman" panose="02020603050405020304" pitchFamily="18" charset="0"/>
              </a:rPr>
              <a:t> </a:t>
            </a:r>
            <a:r>
              <a:rPr lang="en-GB" sz="1600" dirty="0" smtClean="0">
                <a:latin typeface="Times New Roman" panose="02020603050405020304" pitchFamily="18" charset="0"/>
                <a:cs typeface="Times New Roman" panose="02020603050405020304" pitchFamily="18" charset="0"/>
              </a:rPr>
              <a:t>da:</a:t>
            </a:r>
            <a:endParaRPr lang="it-IT" sz="1600" dirty="0">
              <a:latin typeface="Times New Roman" panose="02020603050405020304" pitchFamily="18" charset="0"/>
              <a:cs typeface="Times New Roman" panose="02020603050405020304" pitchFamily="18" charset="0"/>
            </a:endParaRPr>
          </a:p>
        </p:txBody>
      </p:sp>
      <p:pic>
        <p:nvPicPr>
          <p:cNvPr id="22" name="Immagine 21"/>
          <p:cNvPicPr>
            <a:picLocks noChangeAspect="1"/>
          </p:cNvPicPr>
          <p:nvPr/>
        </p:nvPicPr>
        <p:blipFill>
          <a:blip r:embed="rId3"/>
          <a:stretch>
            <a:fillRect/>
          </a:stretch>
        </p:blipFill>
        <p:spPr>
          <a:xfrm>
            <a:off x="5010284" y="2372548"/>
            <a:ext cx="3617843" cy="556591"/>
          </a:xfrm>
          <a:prstGeom prst="rect">
            <a:avLst/>
          </a:prstGeom>
          <a:ln w="12700">
            <a:solidFill>
              <a:srgbClr val="C00000"/>
            </a:solidFill>
          </a:ln>
        </p:spPr>
      </p:pic>
      <p:pic>
        <p:nvPicPr>
          <p:cNvPr id="23" name="Immagine 22"/>
          <p:cNvPicPr>
            <a:picLocks noChangeAspect="1"/>
          </p:cNvPicPr>
          <p:nvPr/>
        </p:nvPicPr>
        <p:blipFill rotWithShape="1">
          <a:blip r:embed="rId4"/>
          <a:srcRect r="2405"/>
          <a:stretch/>
        </p:blipFill>
        <p:spPr>
          <a:xfrm>
            <a:off x="1260401" y="3910729"/>
            <a:ext cx="1823622" cy="546652"/>
          </a:xfrm>
          <a:prstGeom prst="rect">
            <a:avLst/>
          </a:prstGeom>
        </p:spPr>
      </p:pic>
    </p:spTree>
    <p:extLst>
      <p:ext uri="{BB962C8B-B14F-4D97-AF65-F5344CB8AC3E}">
        <p14:creationId xmlns:p14="http://schemas.microsoft.com/office/powerpoint/2010/main" val="211914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6" grpId="0"/>
      <p:bldP spid="17"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itolo 2"/>
          <p:cNvSpPr>
            <a:spLocks/>
          </p:cNvSpPr>
          <p:nvPr/>
        </p:nvSpPr>
        <p:spPr bwMode="auto">
          <a:xfrm>
            <a:off x="831273" y="721623"/>
            <a:ext cx="4553528" cy="77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Rapporti di </a:t>
            </a:r>
            <a:r>
              <a:rPr lang="it-IT" sz="2800" b="1" dirty="0" smtClean="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densità</a:t>
            </a:r>
            <a:endPar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endParaRPr>
          </a:p>
        </p:txBody>
      </p:sp>
      <p:sp>
        <p:nvSpPr>
          <p:cNvPr id="2" name="Rettangolo 1"/>
          <p:cNvSpPr/>
          <p:nvPr/>
        </p:nvSpPr>
        <p:spPr>
          <a:xfrm>
            <a:off x="831273" y="1618872"/>
            <a:ext cx="10935854"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I rapporti ottenuti dividendo la frequenza complessiva di un collettivo o l’intensità globale di un determinato carattere, per una dimensione di spazio o di tempo sono chiamati </a:t>
            </a:r>
            <a:r>
              <a:rPr lang="it-IT" i="1" dirty="0">
                <a:latin typeface="Times New Roman" panose="02020603050405020304" pitchFamily="18" charset="0"/>
                <a:ea typeface="Calibri" panose="020F0502020204030204" pitchFamily="34" charset="0"/>
                <a:cs typeface="Times New Roman" panose="02020603050405020304" pitchFamily="18" charset="0"/>
              </a:rPr>
              <a:t>rapporti di densità</a:t>
            </a:r>
            <a:endParaRPr lang="en-GB"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831273" y="2920390"/>
            <a:ext cx="4063933"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Il più significativo è la </a:t>
            </a:r>
            <a:r>
              <a:rPr lang="it-IT" b="1" dirty="0" smtClean="0">
                <a:solidFill>
                  <a:srgbClr val="C00000"/>
                </a:solidFill>
                <a:latin typeface="Times New Roman" panose="02020603050405020304" pitchFamily="18" charset="0"/>
                <a:cs typeface="Times New Roman" panose="02020603050405020304" pitchFamily="18" charset="0"/>
              </a:rPr>
              <a:t>Densità abitativa </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8" name="Freccia a destra 7"/>
          <p:cNvSpPr/>
          <p:nvPr/>
        </p:nvSpPr>
        <p:spPr>
          <a:xfrm>
            <a:off x="5324763" y="3027730"/>
            <a:ext cx="1547377" cy="261992"/>
          </a:xfrm>
          <a:prstGeom prst="rightArrow">
            <a:avLst/>
          </a:prstGeom>
          <a:solidFill>
            <a:srgbClr val="C00000"/>
          </a:solidFill>
          <a:ln>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7610764" y="2705259"/>
            <a:ext cx="4021912" cy="2031325"/>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rapporto fra il numero degli abitanti di una data regione (città, provincia, stato, eccetera) e la misura della sua superficie è un rapporto di densità. Se la superficie è misurata, in chilometri quadrati, tale rapporto darà il </a:t>
            </a:r>
            <a:r>
              <a:rPr lang="it-IT" dirty="0">
                <a:solidFill>
                  <a:srgbClr val="C00000"/>
                </a:solidFill>
                <a:latin typeface="Times New Roman" panose="02020603050405020304" pitchFamily="18" charset="0"/>
                <a:cs typeface="Times New Roman" panose="02020603050405020304" pitchFamily="18" charset="0"/>
              </a:rPr>
              <a:t>numero medio di abitanti per chilometro quadrato</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361347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12</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956310" y="2784587"/>
            <a:ext cx="5009322" cy="2325757"/>
          </a:xfrm>
          <a:prstGeom prst="rect">
            <a:avLst/>
          </a:prstGeom>
        </p:spPr>
      </p:pic>
      <p:pic>
        <p:nvPicPr>
          <p:cNvPr id="11" name="Immagine 10"/>
          <p:cNvPicPr>
            <a:picLocks noChangeAspect="1"/>
          </p:cNvPicPr>
          <p:nvPr/>
        </p:nvPicPr>
        <p:blipFill>
          <a:blip r:embed="rId3"/>
          <a:stretch>
            <a:fillRect/>
          </a:stretch>
        </p:blipFill>
        <p:spPr>
          <a:xfrm>
            <a:off x="5803075" y="1241242"/>
            <a:ext cx="1590261" cy="705678"/>
          </a:xfrm>
          <a:prstGeom prst="rect">
            <a:avLst/>
          </a:prstGeom>
        </p:spPr>
      </p:pic>
      <p:pic>
        <p:nvPicPr>
          <p:cNvPr id="12" name="Picture 2" descr="http://www.sassiland.com/public/foto/notizie_2013/images/istat.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0642" y="5023976"/>
            <a:ext cx="17399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2"/>
          <p:cNvSpPr txBox="1">
            <a:spLocks noChangeArrowheads="1"/>
          </p:cNvSpPr>
          <p:nvPr/>
        </p:nvSpPr>
        <p:spPr bwMode="auto">
          <a:xfrm>
            <a:off x="956310" y="681331"/>
            <a:ext cx="3333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b="1" dirty="0">
                <a:solidFill>
                  <a:srgbClr val="C00000"/>
                </a:solidFill>
              </a:rPr>
              <a:t>Densità della popolazione</a:t>
            </a:r>
          </a:p>
        </p:txBody>
      </p:sp>
      <p:sp>
        <p:nvSpPr>
          <p:cNvPr id="14" name="CasellaDiTesto 13"/>
          <p:cNvSpPr txBox="1"/>
          <p:nvPr/>
        </p:nvSpPr>
        <p:spPr>
          <a:xfrm>
            <a:off x="1097372" y="1178156"/>
            <a:ext cx="3933825" cy="831850"/>
          </a:xfrm>
          <a:prstGeom prst="rect">
            <a:avLst/>
          </a:prstGeom>
          <a:noFill/>
        </p:spPr>
        <p:txBody>
          <a:bodyPr wrap="none">
            <a:spAutoFit/>
          </a:bodyPr>
          <a:lstStyle/>
          <a:p>
            <a:pPr algn="ctr">
              <a:defRPr/>
            </a:pPr>
            <a:r>
              <a:rPr lang="it-IT" sz="2400" b="1" i="1" dirty="0">
                <a:solidFill>
                  <a:schemeClr val="tx1">
                    <a:lumMod val="50000"/>
                    <a:lumOff val="50000"/>
                  </a:schemeClr>
                </a:solidFill>
                <a:latin typeface="Times New Roman" panose="02020603050405020304" pitchFamily="18" charset="0"/>
                <a:cs typeface="Times New Roman" panose="02020603050405020304" pitchFamily="18" charset="0"/>
              </a:rPr>
              <a:t>Popolazione</a:t>
            </a:r>
          </a:p>
          <a:p>
            <a:pPr algn="ctr">
              <a:defRPr/>
            </a:pPr>
            <a:r>
              <a:rPr lang="it-IT" sz="2400" b="1" i="1" dirty="0">
                <a:solidFill>
                  <a:schemeClr val="tx1">
                    <a:lumMod val="50000"/>
                    <a:lumOff val="50000"/>
                  </a:schemeClr>
                </a:solidFill>
                <a:latin typeface="Times New Roman" panose="02020603050405020304" pitchFamily="18" charset="0"/>
                <a:cs typeface="Times New Roman" panose="02020603050405020304" pitchFamily="18" charset="0"/>
              </a:rPr>
              <a:t>Superficie territoriale in Kmq</a:t>
            </a:r>
          </a:p>
        </p:txBody>
      </p:sp>
      <p:cxnSp>
        <p:nvCxnSpPr>
          <p:cNvPr id="15" name="Connettore 1 5"/>
          <p:cNvCxnSpPr/>
          <p:nvPr/>
        </p:nvCxnSpPr>
        <p:spPr>
          <a:xfrm>
            <a:off x="1097371" y="1594081"/>
            <a:ext cx="3933825"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22" name="Gruppo 21"/>
          <p:cNvGrpSpPr/>
          <p:nvPr/>
        </p:nvGrpSpPr>
        <p:grpSpPr>
          <a:xfrm>
            <a:off x="5803075" y="3388571"/>
            <a:ext cx="5621250" cy="718887"/>
            <a:chOff x="5803075" y="3388571"/>
            <a:chExt cx="5621250" cy="718887"/>
          </a:xfrm>
        </p:grpSpPr>
        <p:sp>
          <p:nvSpPr>
            <p:cNvPr id="2" name="CasellaDiTesto 1"/>
            <p:cNvSpPr txBox="1"/>
            <p:nvPr/>
          </p:nvSpPr>
          <p:spPr>
            <a:xfrm>
              <a:off x="5803075" y="3514742"/>
              <a:ext cx="2698175"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Densità abitativa dell’Italia</a:t>
              </a:r>
              <a:endParaRPr lang="en-GB" dirty="0">
                <a:latin typeface="Times New Roman" panose="02020603050405020304" pitchFamily="18" charset="0"/>
                <a:cs typeface="Times New Roman" panose="02020603050405020304" pitchFamily="18" charset="0"/>
              </a:endParaRPr>
            </a:p>
          </p:txBody>
        </p:sp>
        <p:cxnSp>
          <p:nvCxnSpPr>
            <p:cNvPr id="8" name="Connettore diritto 7"/>
            <p:cNvCxnSpPr/>
            <p:nvPr/>
          </p:nvCxnSpPr>
          <p:spPr>
            <a:xfrm>
              <a:off x="9104667" y="3757903"/>
              <a:ext cx="11720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9053350" y="3388571"/>
              <a:ext cx="1223412"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60.589.445</a:t>
              </a:r>
              <a:endParaRPr lang="en-GB" dirty="0">
                <a:latin typeface="Times New Roman" panose="02020603050405020304" pitchFamily="18" charset="0"/>
                <a:cs typeface="Times New Roman" panose="02020603050405020304" pitchFamily="18" charset="0"/>
              </a:endParaRPr>
            </a:p>
          </p:txBody>
        </p:sp>
        <p:sp>
          <p:nvSpPr>
            <p:cNvPr id="16" name="Rettangolo 15"/>
            <p:cNvSpPr/>
            <p:nvPr/>
          </p:nvSpPr>
          <p:spPr>
            <a:xfrm>
              <a:off x="9223278" y="3738126"/>
              <a:ext cx="934871" cy="369332"/>
            </a:xfrm>
            <a:prstGeom prst="rect">
              <a:avLst/>
            </a:prstGeom>
          </p:spPr>
          <p:txBody>
            <a:bodyPr wrap="none">
              <a:spAutoFit/>
            </a:bodyPr>
            <a:lstStyle/>
            <a:p>
              <a:r>
                <a:rPr lang="it-IT" dirty="0" smtClean="0">
                  <a:latin typeface="Times New Roman" panose="02020603050405020304" pitchFamily="18" charset="0"/>
                  <a:cs typeface="Times New Roman" panose="02020603050405020304" pitchFamily="18" charset="0"/>
                </a:rPr>
                <a:t>302.073</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8619861" y="3573237"/>
              <a:ext cx="31451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7" name="Rettangolo 16"/>
            <p:cNvSpPr/>
            <p:nvPr/>
          </p:nvSpPr>
          <p:spPr>
            <a:xfrm>
              <a:off x="10447587" y="3553460"/>
              <a:ext cx="31451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8" name="Rettangolo 17"/>
            <p:cNvSpPr/>
            <p:nvPr/>
          </p:nvSpPr>
          <p:spPr>
            <a:xfrm>
              <a:off x="10720286" y="3514742"/>
              <a:ext cx="704039" cy="369332"/>
            </a:xfrm>
            <a:prstGeom prst="rect">
              <a:avLst/>
            </a:prstGeom>
          </p:spPr>
          <p:txBody>
            <a:bodyPr wrap="none">
              <a:spAutoFit/>
            </a:bodyPr>
            <a:lstStyle/>
            <a:p>
              <a:r>
                <a:rPr lang="it-IT" dirty="0" smtClean="0">
                  <a:latin typeface="Times New Roman" panose="02020603050405020304" pitchFamily="18" charset="0"/>
                  <a:cs typeface="Times New Roman" panose="02020603050405020304" pitchFamily="18" charset="0"/>
                </a:rPr>
                <a:t>200,6</a:t>
              </a:r>
              <a:endParaRPr lang="en-GB" dirty="0">
                <a:latin typeface="Times New Roman" panose="02020603050405020304" pitchFamily="18" charset="0"/>
                <a:cs typeface="Times New Roman" panose="02020603050405020304" pitchFamily="18" charset="0"/>
              </a:endParaRPr>
            </a:p>
          </p:txBody>
        </p:sp>
      </p:grpSp>
      <p:sp>
        <p:nvSpPr>
          <p:cNvPr id="20" name="Rettangolo 19"/>
          <p:cNvSpPr/>
          <p:nvPr/>
        </p:nvSpPr>
        <p:spPr>
          <a:xfrm>
            <a:off x="8165214" y="1008338"/>
            <a:ext cx="3445328" cy="1569660"/>
          </a:xfrm>
          <a:prstGeom prst="rect">
            <a:avLst/>
          </a:prstGeom>
          <a:ln w="12700">
            <a:solidFill>
              <a:srgbClr val="C00000"/>
            </a:solidFill>
            <a:prstDash val="sysDash"/>
          </a:ln>
        </p:spPr>
        <p:txBody>
          <a:bodyPr wrap="square">
            <a:spAutoFit/>
          </a:bodyPr>
          <a:lstStyle/>
          <a:p>
            <a:pPr algn="just"/>
            <a:r>
              <a:rPr lang="it-IT" sz="1600" dirty="0">
                <a:solidFill>
                  <a:srgbClr val="202124"/>
                </a:solidFill>
                <a:latin typeface="Times New Roman" panose="02020603050405020304" pitchFamily="18" charset="0"/>
                <a:cs typeface="Times New Roman" panose="02020603050405020304" pitchFamily="18" charset="0"/>
              </a:rPr>
              <a:t>La </a:t>
            </a:r>
            <a:r>
              <a:rPr lang="it-IT" sz="1600" b="1" dirty="0">
                <a:solidFill>
                  <a:srgbClr val="202124"/>
                </a:solidFill>
                <a:latin typeface="Times New Roman" panose="02020603050405020304" pitchFamily="18" charset="0"/>
                <a:cs typeface="Times New Roman" panose="02020603050405020304" pitchFamily="18" charset="0"/>
              </a:rPr>
              <a:t>densità della popolazione</a:t>
            </a:r>
            <a:r>
              <a:rPr lang="it-IT" sz="1600" dirty="0">
                <a:solidFill>
                  <a:srgbClr val="202124"/>
                </a:solidFill>
                <a:latin typeface="Times New Roman" panose="02020603050405020304" pitchFamily="18" charset="0"/>
                <a:cs typeface="Times New Roman" panose="02020603050405020304" pitchFamily="18" charset="0"/>
              </a:rPr>
              <a:t> è un indicatore utile alla determinazione dell'impatto che la pressione antropica esercita sull'ambiente ed è espressione</a:t>
            </a:r>
            <a:r>
              <a:rPr lang="it-IT" sz="1600" b="1" dirty="0">
                <a:solidFill>
                  <a:srgbClr val="202124"/>
                </a:solidFill>
                <a:latin typeface="Times New Roman" panose="02020603050405020304" pitchFamily="18" charset="0"/>
                <a:cs typeface="Times New Roman" panose="02020603050405020304" pitchFamily="18" charset="0"/>
              </a:rPr>
              <a:t> del grado di affollamento di </a:t>
            </a:r>
            <a:r>
              <a:rPr lang="it-IT" sz="1600" b="1" dirty="0" smtClean="0">
                <a:solidFill>
                  <a:srgbClr val="202124"/>
                </a:solidFill>
                <a:latin typeface="Times New Roman" panose="02020603050405020304" pitchFamily="18" charset="0"/>
                <a:cs typeface="Times New Roman" panose="02020603050405020304" pitchFamily="18" charset="0"/>
              </a:rPr>
              <a:t>un'area</a:t>
            </a:r>
            <a:endParaRPr lang="en-GB" sz="1600" dirty="0">
              <a:latin typeface="Times New Roman" panose="02020603050405020304" pitchFamily="18" charset="0"/>
              <a:cs typeface="Times New Roman" panose="02020603050405020304" pitchFamily="18" charset="0"/>
            </a:endParaRPr>
          </a:p>
        </p:txBody>
      </p:sp>
      <p:sp>
        <p:nvSpPr>
          <p:cNvPr id="21" name="Rettangolo 20"/>
          <p:cNvSpPr/>
          <p:nvPr/>
        </p:nvSpPr>
        <p:spPr>
          <a:xfrm>
            <a:off x="956310" y="5301680"/>
            <a:ext cx="6096000" cy="646331"/>
          </a:xfrm>
          <a:prstGeom prst="rect">
            <a:avLst/>
          </a:prstGeom>
        </p:spPr>
        <p:txBody>
          <a:bodyPr>
            <a:spAutoFit/>
          </a:bodyPr>
          <a:lstStyle/>
          <a:p>
            <a:r>
              <a:rPr lang="it-IT" dirty="0">
                <a:solidFill>
                  <a:srgbClr val="000000"/>
                </a:solidFill>
                <a:latin typeface="Times New Roman" panose="02020603050405020304" pitchFamily="18" charset="0"/>
                <a:cs typeface="Times New Roman" panose="02020603050405020304" pitchFamily="18" charset="0"/>
              </a:rPr>
              <a:t>Questo significa che, </a:t>
            </a:r>
            <a:r>
              <a:rPr lang="it-IT" b="1" dirty="0">
                <a:solidFill>
                  <a:srgbClr val="000000"/>
                </a:solidFill>
                <a:latin typeface="Times New Roman" panose="02020603050405020304" pitchFamily="18" charset="0"/>
                <a:cs typeface="Times New Roman" panose="02020603050405020304" pitchFamily="18" charset="0"/>
              </a:rPr>
              <a:t>in media</a:t>
            </a:r>
            <a:r>
              <a:rPr lang="it-IT" dirty="0">
                <a:solidFill>
                  <a:srgbClr val="000000"/>
                </a:solidFill>
                <a:latin typeface="Times New Roman" panose="02020603050405020304" pitchFamily="18" charset="0"/>
                <a:cs typeface="Times New Roman" panose="02020603050405020304" pitchFamily="18" charset="0"/>
              </a:rPr>
              <a:t>, </a:t>
            </a:r>
            <a:r>
              <a:rPr lang="it-IT" b="1" dirty="0">
                <a:solidFill>
                  <a:srgbClr val="000000"/>
                </a:solidFill>
                <a:latin typeface="Times New Roman" panose="02020603050405020304" pitchFamily="18" charset="0"/>
                <a:cs typeface="Times New Roman" panose="02020603050405020304" pitchFamily="18" charset="0"/>
              </a:rPr>
              <a:t>su ogni km</a:t>
            </a:r>
            <a:r>
              <a:rPr lang="it-IT" b="1" baseline="30000" dirty="0">
                <a:solidFill>
                  <a:srgbClr val="000000"/>
                </a:solidFill>
                <a:latin typeface="Times New Roman" panose="02020603050405020304" pitchFamily="18" charset="0"/>
                <a:cs typeface="Times New Roman" panose="02020603050405020304" pitchFamily="18" charset="0"/>
              </a:rPr>
              <a:t>2</a:t>
            </a:r>
            <a:r>
              <a:rPr lang="it-IT" baseline="30000" dirty="0">
                <a:solidFill>
                  <a:srgbClr val="000000"/>
                </a:solidFill>
                <a:latin typeface="Times New Roman" panose="02020603050405020304" pitchFamily="18" charset="0"/>
                <a:cs typeface="Times New Roman" panose="02020603050405020304" pitchFamily="18" charset="0"/>
              </a:rPr>
              <a:t> </a:t>
            </a:r>
            <a:r>
              <a:rPr lang="it-IT" dirty="0" smtClean="0">
                <a:solidFill>
                  <a:srgbClr val="000000"/>
                </a:solidFill>
                <a:latin typeface="Times New Roman" panose="02020603050405020304" pitchFamily="18" charset="0"/>
                <a:cs typeface="Times New Roman" panose="02020603050405020304" pitchFamily="18" charset="0"/>
              </a:rPr>
              <a:t>dell’Italia</a:t>
            </a:r>
            <a:r>
              <a:rPr lang="it-IT" dirty="0">
                <a:solidFill>
                  <a:srgbClr val="000000"/>
                </a:solidFill>
                <a:latin typeface="Times New Roman" panose="02020603050405020304" pitchFamily="18" charset="0"/>
                <a:cs typeface="Times New Roman" panose="02020603050405020304" pitchFamily="18" charset="0"/>
              </a:rPr>
              <a:t> </a:t>
            </a:r>
            <a:r>
              <a:rPr lang="it-IT" b="1" dirty="0">
                <a:solidFill>
                  <a:srgbClr val="000000"/>
                </a:solidFill>
                <a:latin typeface="Times New Roman" panose="02020603050405020304" pitchFamily="18" charset="0"/>
                <a:cs typeface="Times New Roman" panose="02020603050405020304" pitchFamily="18" charset="0"/>
              </a:rPr>
              <a:t>vivono </a:t>
            </a:r>
            <a:r>
              <a:rPr lang="it-IT" b="1" dirty="0" smtClean="0">
                <a:solidFill>
                  <a:srgbClr val="000000"/>
                </a:solidFill>
                <a:latin typeface="Times New Roman" panose="02020603050405020304" pitchFamily="18" charset="0"/>
                <a:cs typeface="Times New Roman" panose="02020603050405020304" pitchFamily="18" charset="0"/>
              </a:rPr>
              <a:t>200,6 </a:t>
            </a:r>
            <a:r>
              <a:rPr lang="it-IT" b="1" dirty="0">
                <a:solidFill>
                  <a:srgbClr val="000000"/>
                </a:solidFill>
                <a:latin typeface="Times New Roman" panose="02020603050405020304" pitchFamily="18" charset="0"/>
                <a:cs typeface="Times New Roman" panose="02020603050405020304" pitchFamily="18" charset="0"/>
              </a:rPr>
              <a:t>abitanti</a:t>
            </a:r>
            <a:endParaRPr lang="en-GB"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36500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16" name="CasellaDiTesto 8"/>
          <p:cNvSpPr txBox="1">
            <a:spLocks noChangeArrowheads="1"/>
          </p:cNvSpPr>
          <p:nvPr/>
        </p:nvSpPr>
        <p:spPr bwMode="auto">
          <a:xfrm>
            <a:off x="1016000" y="4739471"/>
            <a:ext cx="421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b="1" dirty="0">
                <a:solidFill>
                  <a:srgbClr val="C00000"/>
                </a:solidFill>
              </a:rPr>
              <a:t>Indice di alunni iscritti per classe</a:t>
            </a:r>
          </a:p>
        </p:txBody>
      </p:sp>
      <p:sp>
        <p:nvSpPr>
          <p:cNvPr id="17" name="CasellaDiTesto 16"/>
          <p:cNvSpPr txBox="1"/>
          <p:nvPr/>
        </p:nvSpPr>
        <p:spPr>
          <a:xfrm>
            <a:off x="1611313" y="5245884"/>
            <a:ext cx="4048125" cy="830262"/>
          </a:xfrm>
          <a:prstGeom prst="rect">
            <a:avLst/>
          </a:prstGeom>
          <a:noFill/>
        </p:spPr>
        <p:txBody>
          <a:bodyPr wrap="none">
            <a:spAutoFit/>
          </a:bodyPr>
          <a:lstStyle/>
          <a:p>
            <a:pPr algn="ctr">
              <a:defRPr/>
            </a:pPr>
            <a:r>
              <a:rPr lang="it-IT" sz="2400" b="1" i="1" dirty="0">
                <a:solidFill>
                  <a:schemeClr val="tx1">
                    <a:lumMod val="50000"/>
                    <a:lumOff val="50000"/>
                  </a:schemeClr>
                </a:solidFill>
                <a:latin typeface="Times New Roman" panose="02020603050405020304" pitchFamily="18" charset="0"/>
                <a:cs typeface="Times New Roman" panose="02020603050405020304" pitchFamily="18" charset="0"/>
              </a:rPr>
              <a:t>Numero di alunni della scuola</a:t>
            </a:r>
          </a:p>
          <a:p>
            <a:pPr algn="ctr">
              <a:defRPr/>
            </a:pPr>
            <a:r>
              <a:rPr lang="it-IT" sz="2400" b="1" i="1" dirty="0">
                <a:solidFill>
                  <a:schemeClr val="tx1">
                    <a:lumMod val="50000"/>
                    <a:lumOff val="50000"/>
                  </a:schemeClr>
                </a:solidFill>
                <a:latin typeface="Times New Roman" panose="02020603050405020304" pitchFamily="18" charset="0"/>
                <a:cs typeface="Times New Roman" panose="02020603050405020304" pitchFamily="18" charset="0"/>
              </a:rPr>
              <a:t>Numero di classi</a:t>
            </a:r>
          </a:p>
        </p:txBody>
      </p:sp>
      <p:cxnSp>
        <p:nvCxnSpPr>
          <p:cNvPr id="18" name="Connettore 1 7"/>
          <p:cNvCxnSpPr>
            <a:stCxn id="17" idx="1"/>
            <a:endCxn id="17" idx="3"/>
          </p:cNvCxnSpPr>
          <p:nvPr/>
        </p:nvCxnSpPr>
        <p:spPr>
          <a:xfrm>
            <a:off x="1611313" y="5660221"/>
            <a:ext cx="4048125"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19" name="Picture 1" descr="C:\Users\user\AppData\Local\Microsoft\Windows\INetCache\IE\C5TJ0JDD\scuo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00" y="5001409"/>
            <a:ext cx="12985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ttangolo 19"/>
          <p:cNvSpPr/>
          <p:nvPr/>
        </p:nvSpPr>
        <p:spPr>
          <a:xfrm>
            <a:off x="897515" y="3848175"/>
            <a:ext cx="10501746" cy="646331"/>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Il numero medio di alunni per classe </a:t>
            </a:r>
            <a:r>
              <a:rPr lang="it-IT" dirty="0" smtClean="0"/>
              <a:t>= rapporto </a:t>
            </a:r>
            <a:r>
              <a:rPr lang="it-IT" dirty="0"/>
              <a:t>fra il numero degli alunni che frequentano una data scuola ed il numero delle classi di quella </a:t>
            </a:r>
            <a:r>
              <a:rPr lang="it-IT" dirty="0" smtClean="0"/>
              <a:t>scuola</a:t>
            </a:r>
            <a:endParaRPr lang="en-GB" dirty="0"/>
          </a:p>
        </p:txBody>
      </p:sp>
      <p:sp>
        <p:nvSpPr>
          <p:cNvPr id="14" name="CasellaDiTesto 9"/>
          <p:cNvSpPr txBox="1">
            <a:spLocks noChangeArrowheads="1"/>
          </p:cNvSpPr>
          <p:nvPr/>
        </p:nvSpPr>
        <p:spPr bwMode="auto">
          <a:xfrm>
            <a:off x="1081001" y="1807931"/>
            <a:ext cx="5494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b="1" dirty="0">
                <a:solidFill>
                  <a:srgbClr val="C00000"/>
                </a:solidFill>
              </a:rPr>
              <a:t>Numero medio di componenti della famiglia</a:t>
            </a:r>
          </a:p>
        </p:txBody>
      </p:sp>
      <p:sp>
        <p:nvSpPr>
          <p:cNvPr id="15" name="CasellaDiTesto 14"/>
          <p:cNvSpPr txBox="1"/>
          <p:nvPr/>
        </p:nvSpPr>
        <p:spPr>
          <a:xfrm>
            <a:off x="1549314" y="2282593"/>
            <a:ext cx="4300537" cy="830263"/>
          </a:xfrm>
          <a:prstGeom prst="rect">
            <a:avLst/>
          </a:prstGeom>
          <a:noFill/>
        </p:spPr>
        <p:txBody>
          <a:bodyPr wrap="none">
            <a:spAutoFit/>
          </a:bodyPr>
          <a:lstStyle/>
          <a:p>
            <a:pPr algn="ctr">
              <a:defRPr/>
            </a:pPr>
            <a:r>
              <a:rPr lang="it-IT" sz="2400" b="1" i="1" dirty="0">
                <a:solidFill>
                  <a:schemeClr val="tx1">
                    <a:lumMod val="50000"/>
                    <a:lumOff val="50000"/>
                  </a:schemeClr>
                </a:solidFill>
                <a:latin typeface="Times New Roman" panose="02020603050405020304" pitchFamily="18" charset="0"/>
                <a:cs typeface="Times New Roman" panose="02020603050405020304" pitchFamily="18" charset="0"/>
              </a:rPr>
              <a:t>Popolazione che vive in famiglia</a:t>
            </a:r>
          </a:p>
          <a:p>
            <a:pPr algn="ctr">
              <a:defRPr/>
            </a:pPr>
            <a:r>
              <a:rPr lang="it-IT" sz="2400" b="1" i="1" dirty="0">
                <a:solidFill>
                  <a:schemeClr val="tx1">
                    <a:lumMod val="50000"/>
                    <a:lumOff val="50000"/>
                  </a:schemeClr>
                </a:solidFill>
                <a:latin typeface="Times New Roman" panose="02020603050405020304" pitchFamily="18" charset="0"/>
                <a:cs typeface="Times New Roman" panose="02020603050405020304" pitchFamily="18" charset="0"/>
              </a:rPr>
              <a:t>Totale delle famiglie</a:t>
            </a:r>
          </a:p>
        </p:txBody>
      </p:sp>
      <p:cxnSp>
        <p:nvCxnSpPr>
          <p:cNvPr id="26" name="Connettore 1 14"/>
          <p:cNvCxnSpPr>
            <a:stCxn id="15" idx="1"/>
            <a:endCxn id="15" idx="3"/>
          </p:cNvCxnSpPr>
          <p:nvPr/>
        </p:nvCxnSpPr>
        <p:spPr>
          <a:xfrm>
            <a:off x="1549314" y="2698518"/>
            <a:ext cx="4300537"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7" name="Picture 2" descr="Risultato immagini per famiglia diseg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7239" y="2282593"/>
            <a:ext cx="1879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ttangolo 27"/>
          <p:cNvSpPr/>
          <p:nvPr/>
        </p:nvSpPr>
        <p:spPr>
          <a:xfrm>
            <a:off x="811874" y="770943"/>
            <a:ext cx="10418619" cy="646331"/>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Numero medio componenti per </a:t>
            </a:r>
            <a:r>
              <a:rPr lang="it-IT" dirty="0" smtClean="0">
                <a:solidFill>
                  <a:srgbClr val="C00000"/>
                </a:solidFill>
                <a:latin typeface="Times New Roman" panose="02020603050405020304" pitchFamily="18" charset="0"/>
                <a:cs typeface="Times New Roman" panose="02020603050405020304" pitchFamily="18" charset="0"/>
              </a:rPr>
              <a:t>famiglia </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rapporto tra popolazione e numero di famiglie residenti nello stesso </a:t>
            </a:r>
            <a:r>
              <a:rPr lang="it-IT" dirty="0" smtClean="0">
                <a:latin typeface="Times New Roman" panose="02020603050405020304" pitchFamily="18" charset="0"/>
                <a:cs typeface="Times New Roman" panose="02020603050405020304" pitchFamily="18" charset="0"/>
              </a:rPr>
              <a:t>territorio</a:t>
            </a:r>
            <a:endParaRPr lang="en-GB" dirty="0">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254745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10" name="Text Box 6"/>
          <p:cNvSpPr txBox="1">
            <a:spLocks noChangeArrowheads="1"/>
          </p:cNvSpPr>
          <p:nvPr/>
        </p:nvSpPr>
        <p:spPr bwMode="auto">
          <a:xfrm>
            <a:off x="6268056" y="810260"/>
            <a:ext cx="45107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Il rapporto fra il numero degli alunni che frequentano una data scuola ed il numero delle classi di quella scuola è un </a:t>
            </a:r>
            <a:r>
              <a:rPr lang="it-IT" altLang="it-IT" sz="1600" b="1" dirty="0" smtClean="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Rapporto </a:t>
            </a:r>
            <a:r>
              <a:rPr lang="it-IT" altLang="it-IT" sz="1600" b="1" dirty="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di </a:t>
            </a:r>
            <a:r>
              <a:rPr lang="it-IT" altLang="it-IT" sz="1600" b="1" dirty="0" smtClean="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densità</a:t>
            </a:r>
            <a:endParaRPr lang="it-IT" altLang="it-IT" sz="1600" dirty="0">
              <a:solidFill>
                <a:srgbClr val="C00000"/>
              </a:solidFill>
              <a:latin typeface="Times New Roman" panose="02020603050405020304" pitchFamily="18" charset="0"/>
              <a:ea typeface="MS PGothic" panose="020B0600070205080204" pitchFamily="34" charset="-128"/>
              <a:cs typeface="Times New Roman" panose="02020603050405020304" pitchFamily="18" charset="0"/>
            </a:endParaRPr>
          </a:p>
        </p:txBody>
      </p:sp>
      <p:graphicFrame>
        <p:nvGraphicFramePr>
          <p:cNvPr id="11" name="Tabella 10"/>
          <p:cNvGraphicFramePr>
            <a:graphicFrameLocks noGrp="1"/>
          </p:cNvGraphicFramePr>
          <p:nvPr>
            <p:extLst/>
          </p:nvPr>
        </p:nvGraphicFramePr>
        <p:xfrm>
          <a:off x="1205893" y="747713"/>
          <a:ext cx="3948113" cy="5216532"/>
        </p:xfrm>
        <a:graphic>
          <a:graphicData uri="http://schemas.openxmlformats.org/drawingml/2006/table">
            <a:tbl>
              <a:tblPr/>
              <a:tblGrid>
                <a:gridCol w="1553618">
                  <a:extLst>
                    <a:ext uri="{9D8B030D-6E8A-4147-A177-3AD203B41FA5}">
                      <a16:colId xmlns:a16="http://schemas.microsoft.com/office/drawing/2014/main" val="20000"/>
                    </a:ext>
                  </a:extLst>
                </a:gridCol>
                <a:gridCol w="527228">
                  <a:extLst>
                    <a:ext uri="{9D8B030D-6E8A-4147-A177-3AD203B41FA5}">
                      <a16:colId xmlns:a16="http://schemas.microsoft.com/office/drawing/2014/main" val="20001"/>
                    </a:ext>
                  </a:extLst>
                </a:gridCol>
                <a:gridCol w="527228">
                  <a:extLst>
                    <a:ext uri="{9D8B030D-6E8A-4147-A177-3AD203B41FA5}">
                      <a16:colId xmlns:a16="http://schemas.microsoft.com/office/drawing/2014/main" val="20002"/>
                    </a:ext>
                  </a:extLst>
                </a:gridCol>
                <a:gridCol w="527228">
                  <a:extLst>
                    <a:ext uri="{9D8B030D-6E8A-4147-A177-3AD203B41FA5}">
                      <a16:colId xmlns:a16="http://schemas.microsoft.com/office/drawing/2014/main" val="20003"/>
                    </a:ext>
                  </a:extLst>
                </a:gridCol>
                <a:gridCol w="812811">
                  <a:extLst>
                    <a:ext uri="{9D8B030D-6E8A-4147-A177-3AD203B41FA5}">
                      <a16:colId xmlns:a16="http://schemas.microsoft.com/office/drawing/2014/main" val="20004"/>
                    </a:ext>
                  </a:extLst>
                </a:gridCol>
              </a:tblGrid>
              <a:tr h="195529">
                <a:tc gridSpan="5">
                  <a:txBody>
                    <a:bodyPr/>
                    <a:lstStyle/>
                    <a:p>
                      <a:pPr algn="ctr" fontAlgn="ctr"/>
                      <a:r>
                        <a:rPr lang="it-IT" sz="900" b="1" i="0" u="none" strike="noStrike" dirty="0">
                          <a:solidFill>
                            <a:srgbClr val="000000"/>
                          </a:solidFill>
                          <a:latin typeface="Verdana"/>
                        </a:rPr>
                        <a:t>Scuole: Secondaria di I grado - scuole, classi e alunni</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40960">
                <a:tc>
                  <a:txBody>
                    <a:bodyPr/>
                    <a:lstStyle/>
                    <a:p>
                      <a:pPr algn="ctr" fontAlgn="ctr"/>
                      <a:r>
                        <a:rPr lang="it-IT" sz="900" b="1" i="0" u="none" strike="noStrike">
                          <a:solidFill>
                            <a:srgbClr val="000000"/>
                          </a:solidFill>
                          <a:latin typeface="Verdana"/>
                        </a:rPr>
                        <a:t>Anno</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it-IT" sz="900" b="1" i="0" u="none" strike="noStrike" dirty="0">
                          <a:solidFill>
                            <a:srgbClr val="000000"/>
                          </a:solidFill>
                          <a:latin typeface="Verdana"/>
                        </a:rPr>
                        <a:t>2018</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157664">
                <a:tc>
                  <a:txBody>
                    <a:bodyPr/>
                    <a:lstStyle/>
                    <a:p>
                      <a:pPr algn="ctr" fontAlgn="ctr"/>
                      <a:r>
                        <a:rPr lang="it-IT" sz="900" b="1" i="0" u="none" strike="noStrike">
                          <a:solidFill>
                            <a:srgbClr val="000000"/>
                          </a:solidFill>
                          <a:latin typeface="Verdana"/>
                        </a:rPr>
                        <a:t>Tipo dato</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900" b="1" i="0" u="none" strike="noStrike">
                          <a:solidFill>
                            <a:srgbClr val="000000"/>
                          </a:solidFill>
                          <a:latin typeface="Verdana"/>
                        </a:rPr>
                        <a:t>Scuole</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900" b="1" i="0" u="none" strike="noStrike">
                          <a:solidFill>
                            <a:srgbClr val="000000"/>
                          </a:solidFill>
                          <a:latin typeface="Verdana"/>
                        </a:rPr>
                        <a:t>Classi</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900" b="1" i="0" u="none" strike="noStrike">
                          <a:solidFill>
                            <a:srgbClr val="000000"/>
                          </a:solidFill>
                          <a:latin typeface="Verdana"/>
                        </a:rPr>
                        <a:t>Iscritti</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900" b="1" i="0" u="none" strike="noStrike">
                          <a:solidFill>
                            <a:srgbClr val="000000"/>
                          </a:solidFill>
                          <a:latin typeface="Verdana"/>
                        </a:rPr>
                        <a:t>Iscritti per classe</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262">
                <a:tc>
                  <a:txBody>
                    <a:bodyPr/>
                    <a:lstStyle/>
                    <a:p>
                      <a:pPr algn="ctr" fontAlgn="ctr"/>
                      <a:r>
                        <a:rPr lang="it-IT" sz="900" b="1" i="0" u="none" strike="noStrike" dirty="0">
                          <a:latin typeface="Verdana"/>
                        </a:rPr>
                        <a:t>Territorio</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3"/>
                  </a:ext>
                </a:extLst>
              </a:tr>
              <a:tr h="140960">
                <a:tc>
                  <a:txBody>
                    <a:bodyPr/>
                    <a:lstStyle/>
                    <a:p>
                      <a:pPr algn="l" fontAlgn="t"/>
                      <a:r>
                        <a:rPr lang="it-IT" sz="900" b="1" i="0" u="none" strike="noStrike" dirty="0">
                          <a:latin typeface="Verdana"/>
                        </a:rPr>
                        <a:t>  Nord-ovest</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2074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20772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446989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21.5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4"/>
                  </a:ext>
                </a:extLst>
              </a:tr>
              <a:tr h="140960">
                <a:tc>
                  <a:txBody>
                    <a:bodyPr/>
                    <a:lstStyle/>
                    <a:p>
                      <a:pPr algn="l" fontAlgn="t"/>
                      <a:r>
                        <a:rPr lang="it-IT" sz="900" b="0" i="0" u="none" strike="noStrike" dirty="0">
                          <a:latin typeface="Verdana"/>
                        </a:rPr>
                        <a:t>    Piemonte</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571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5571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116875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5"/>
                  </a:ext>
                </a:extLst>
              </a:tr>
              <a:tr h="278127">
                <a:tc>
                  <a:txBody>
                    <a:bodyPr/>
                    <a:lstStyle/>
                    <a:p>
                      <a:pPr algn="l" fontAlgn="t"/>
                      <a:r>
                        <a:rPr lang="it-IT" sz="900" b="0" i="0" u="none" strike="noStrike" dirty="0">
                          <a:latin typeface="Verdana"/>
                        </a:rPr>
                        <a:t>    Valle d'Aosta / Vallée d'</a:t>
                      </a:r>
                      <a:r>
                        <a:rPr lang="it-IT" sz="900" b="0" i="0" u="none" strike="noStrike" dirty="0" err="1">
                          <a:latin typeface="Verdana"/>
                        </a:rPr>
                        <a:t>Aoste</a:t>
                      </a:r>
                      <a:endParaRPr lang="it-IT" sz="900" b="0" i="0" u="none" strike="noStrike" dirty="0">
                        <a:latin typeface="Verdana"/>
                      </a:endParaRP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21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177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3600</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20.3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6"/>
                  </a:ext>
                </a:extLst>
              </a:tr>
              <a:tr h="140960">
                <a:tc>
                  <a:txBody>
                    <a:bodyPr/>
                    <a:lstStyle/>
                    <a:p>
                      <a:pPr algn="l" fontAlgn="t"/>
                      <a:r>
                        <a:rPr lang="it-IT" sz="900" b="0" i="0" u="none" strike="noStrike" dirty="0">
                          <a:latin typeface="Verdana"/>
                        </a:rPr>
                        <a:t>    Liguria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193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1785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38344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7"/>
                  </a:ext>
                </a:extLst>
              </a:tr>
              <a:tr h="140960">
                <a:tc>
                  <a:txBody>
                    <a:bodyPr/>
                    <a:lstStyle/>
                    <a:p>
                      <a:pPr algn="l" fontAlgn="t"/>
                      <a:r>
                        <a:rPr lang="it-IT" sz="900" b="0" i="0" u="none" strike="noStrike">
                          <a:latin typeface="Verdana"/>
                        </a:rPr>
                        <a:t>    Lombardia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1289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13239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288170</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21.8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8"/>
                  </a:ext>
                </a:extLst>
              </a:tr>
              <a:tr h="140960">
                <a:tc>
                  <a:txBody>
                    <a:bodyPr/>
                    <a:lstStyle/>
                    <a:p>
                      <a:pPr algn="l" fontAlgn="t"/>
                      <a:r>
                        <a:rPr lang="it-IT" sz="900" b="1" i="0" u="none" strike="noStrike" dirty="0">
                          <a:latin typeface="Verdana"/>
                        </a:rPr>
                        <a:t>  Nord-est</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1477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dirty="0">
                          <a:latin typeface="Arial"/>
                        </a:rPr>
                        <a:t>15318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330113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21.6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9"/>
                  </a:ext>
                </a:extLst>
              </a:tr>
              <a:tr h="278127">
                <a:tc>
                  <a:txBody>
                    <a:bodyPr/>
                    <a:lstStyle/>
                    <a:p>
                      <a:pPr algn="l" fontAlgn="t"/>
                      <a:r>
                        <a:rPr lang="it-IT" sz="900" b="0" i="0" u="none" strike="noStrike" dirty="0">
                          <a:latin typeface="Verdana"/>
                        </a:rPr>
                        <a:t>    Trentino Alto Adige / </a:t>
                      </a:r>
                      <a:r>
                        <a:rPr lang="it-IT" sz="900" b="0" i="0" u="none" strike="noStrike" dirty="0" err="1">
                          <a:latin typeface="Verdana"/>
                        </a:rPr>
                        <a:t>Südtirol</a:t>
                      </a:r>
                      <a:endParaRPr lang="it-IT" sz="900" b="0" i="0" u="none" strike="noStrike" dirty="0">
                        <a:latin typeface="Verdana"/>
                      </a:endParaRP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175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1672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34087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20.4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0"/>
                  </a:ext>
                </a:extLst>
              </a:tr>
              <a:tr h="278127">
                <a:tc>
                  <a:txBody>
                    <a:bodyPr/>
                    <a:lstStyle/>
                    <a:p>
                      <a:pPr algn="l" fontAlgn="t"/>
                      <a:r>
                        <a:rPr lang="it-IT" sz="900" b="0" i="0" u="none" strike="noStrike" dirty="0">
                          <a:latin typeface="Verdana"/>
                        </a:rPr>
                        <a:t>    Provincia Autonoma Bolzano / </a:t>
                      </a:r>
                      <a:r>
                        <a:rPr lang="it-IT" sz="900" b="0" i="0" u="none" strike="noStrike" dirty="0" err="1">
                          <a:latin typeface="Verdana"/>
                        </a:rPr>
                        <a:t>Bozen</a:t>
                      </a:r>
                      <a:endParaRPr lang="it-IT" sz="900" b="0" i="0" u="none" strike="noStrike" dirty="0">
                        <a:latin typeface="Verdana"/>
                      </a:endParaRP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91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887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17337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19.5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1"/>
                  </a:ext>
                </a:extLst>
              </a:tr>
              <a:tr h="278127">
                <a:tc>
                  <a:txBody>
                    <a:bodyPr/>
                    <a:lstStyle/>
                    <a:p>
                      <a:pPr algn="l" fontAlgn="t"/>
                      <a:r>
                        <a:rPr lang="it-IT" sz="900" b="0" i="0" u="none" strike="noStrike" dirty="0">
                          <a:latin typeface="Verdana"/>
                        </a:rPr>
                        <a:t>    Provincia Autonoma Trento</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84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785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16750</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2"/>
                  </a:ext>
                </a:extLst>
              </a:tr>
              <a:tr h="140960">
                <a:tc>
                  <a:txBody>
                    <a:bodyPr/>
                    <a:lstStyle/>
                    <a:p>
                      <a:pPr algn="l" fontAlgn="t"/>
                      <a:r>
                        <a:rPr lang="it-IT" sz="900" b="0" i="0" u="none" strike="noStrike" dirty="0">
                          <a:latin typeface="Verdana"/>
                        </a:rPr>
                        <a:t>    Veneto</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653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6637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142467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3"/>
                  </a:ext>
                </a:extLst>
              </a:tr>
              <a:tr h="140960">
                <a:tc>
                  <a:txBody>
                    <a:bodyPr/>
                    <a:lstStyle/>
                    <a:p>
                      <a:pPr algn="l" fontAlgn="t"/>
                      <a:r>
                        <a:rPr lang="it-IT" sz="900" b="0" i="0" u="none" strike="noStrike">
                          <a:latin typeface="Verdana"/>
                        </a:rPr>
                        <a:t>    Friuli-Venezia Giulia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168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1564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31884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20.4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4"/>
                  </a:ext>
                </a:extLst>
              </a:tr>
              <a:tr h="140960">
                <a:tc>
                  <a:txBody>
                    <a:bodyPr/>
                    <a:lstStyle/>
                    <a:p>
                      <a:pPr algn="l" fontAlgn="t"/>
                      <a:r>
                        <a:rPr lang="it-IT" sz="900" b="0" i="0" u="none" strike="noStrike">
                          <a:latin typeface="Verdana"/>
                        </a:rPr>
                        <a:t>    Emilia-Romagna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481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5445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121675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22.3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5"/>
                  </a:ext>
                </a:extLst>
              </a:tr>
              <a:tr h="140960">
                <a:tc>
                  <a:txBody>
                    <a:bodyPr/>
                    <a:lstStyle/>
                    <a:p>
                      <a:pPr algn="l" fontAlgn="t"/>
                      <a:r>
                        <a:rPr lang="it-IT" sz="900" b="1" i="0" u="none" strike="noStrike" dirty="0">
                          <a:latin typeface="Verdana"/>
                        </a:rPr>
                        <a:t>  Centro</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1427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dirty="0">
                          <a:latin typeface="Arial"/>
                        </a:rPr>
                        <a:t>15292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327981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21.4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6"/>
                  </a:ext>
                </a:extLst>
              </a:tr>
              <a:tr h="140960">
                <a:tc>
                  <a:txBody>
                    <a:bodyPr/>
                    <a:lstStyle/>
                    <a:p>
                      <a:pPr algn="l" fontAlgn="t"/>
                      <a:r>
                        <a:rPr lang="it-IT" sz="900" b="0" i="0" u="none" strike="noStrike" dirty="0">
                          <a:latin typeface="Verdana"/>
                        </a:rPr>
                        <a:t>    Toscana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423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4545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100108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7"/>
                  </a:ext>
                </a:extLst>
              </a:tr>
              <a:tr h="140960">
                <a:tc>
                  <a:txBody>
                    <a:bodyPr/>
                    <a:lstStyle/>
                    <a:p>
                      <a:pPr algn="l" fontAlgn="t"/>
                      <a:r>
                        <a:rPr lang="it-IT" sz="900" b="0" i="0" u="none" strike="noStrike" dirty="0">
                          <a:latin typeface="Verdana"/>
                        </a:rPr>
                        <a:t>    Umbria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115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1137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23873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8"/>
                  </a:ext>
                </a:extLst>
              </a:tr>
              <a:tr h="140960">
                <a:tc>
                  <a:txBody>
                    <a:bodyPr/>
                    <a:lstStyle/>
                    <a:p>
                      <a:pPr algn="l" fontAlgn="t"/>
                      <a:r>
                        <a:rPr lang="it-IT" sz="900" b="0" i="0" u="none" strike="noStrike" dirty="0">
                          <a:latin typeface="Verdana"/>
                        </a:rPr>
                        <a:t>    Marche</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228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1925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41516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9"/>
                  </a:ext>
                </a:extLst>
              </a:tr>
              <a:tr h="140960">
                <a:tc>
                  <a:txBody>
                    <a:bodyPr/>
                    <a:lstStyle/>
                    <a:p>
                      <a:pPr algn="l" fontAlgn="t"/>
                      <a:r>
                        <a:rPr lang="it-IT" sz="900" b="0" i="0" u="none" strike="noStrike" dirty="0">
                          <a:latin typeface="Verdana"/>
                        </a:rPr>
                        <a:t>    Lazio</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661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7685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162484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0"/>
                  </a:ext>
                </a:extLst>
              </a:tr>
              <a:tr h="140960">
                <a:tc>
                  <a:txBody>
                    <a:bodyPr/>
                    <a:lstStyle/>
                    <a:p>
                      <a:pPr algn="l" fontAlgn="t"/>
                      <a:r>
                        <a:rPr lang="it-IT" sz="900" b="1" i="0" u="none" strike="noStrike" dirty="0">
                          <a:latin typeface="Verdana"/>
                        </a:rPr>
                        <a:t>  Sud</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2092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21358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428621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20.1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1"/>
                  </a:ext>
                </a:extLst>
              </a:tr>
              <a:tr h="140960">
                <a:tc>
                  <a:txBody>
                    <a:bodyPr/>
                    <a:lstStyle/>
                    <a:p>
                      <a:pPr algn="l" fontAlgn="t"/>
                      <a:r>
                        <a:rPr lang="it-IT" sz="900" b="0" i="0" u="none" strike="noStrike" dirty="0">
                          <a:latin typeface="Verdana"/>
                        </a:rPr>
                        <a:t>    Abruzzo</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220</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1762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34725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19.7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2"/>
                  </a:ext>
                </a:extLst>
              </a:tr>
              <a:tr h="140960">
                <a:tc>
                  <a:txBody>
                    <a:bodyPr/>
                    <a:lstStyle/>
                    <a:p>
                      <a:pPr algn="l" fontAlgn="t"/>
                      <a:r>
                        <a:rPr lang="it-IT" sz="900" b="0" i="0" u="none" strike="noStrike" dirty="0">
                          <a:latin typeface="Verdana"/>
                        </a:rPr>
                        <a:t>    Molise</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72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411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7679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18.7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3"/>
                  </a:ext>
                </a:extLst>
              </a:tr>
              <a:tr h="140960">
                <a:tc>
                  <a:txBody>
                    <a:bodyPr/>
                    <a:lstStyle/>
                    <a:p>
                      <a:pPr algn="l" fontAlgn="t"/>
                      <a:r>
                        <a:rPr lang="it-IT" sz="900" b="0" i="0" u="none" strike="noStrike" dirty="0">
                          <a:latin typeface="Verdana"/>
                        </a:rPr>
                        <a:t>    Campania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784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9675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193447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20</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4"/>
                  </a:ext>
                </a:extLst>
              </a:tr>
              <a:tr h="140960">
                <a:tc>
                  <a:txBody>
                    <a:bodyPr/>
                    <a:lstStyle/>
                    <a:p>
                      <a:pPr algn="l" fontAlgn="t"/>
                      <a:r>
                        <a:rPr lang="it-IT" sz="900" b="0" i="0" u="none" strike="noStrike" dirty="0">
                          <a:latin typeface="Verdana"/>
                        </a:rPr>
                        <a:t>    Puglia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426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5604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120882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5"/>
                  </a:ext>
                </a:extLst>
              </a:tr>
              <a:tr h="140960">
                <a:tc>
                  <a:txBody>
                    <a:bodyPr/>
                    <a:lstStyle/>
                    <a:p>
                      <a:pPr algn="l" fontAlgn="t"/>
                      <a:r>
                        <a:rPr lang="it-IT" sz="900" b="0" i="0" u="none" strike="noStrike" dirty="0">
                          <a:latin typeface="Verdana"/>
                        </a:rPr>
                        <a:t>    Basilicata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137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837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15486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18.5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6"/>
                  </a:ext>
                </a:extLst>
              </a:tr>
              <a:tr h="140960">
                <a:tc>
                  <a:txBody>
                    <a:bodyPr/>
                    <a:lstStyle/>
                    <a:p>
                      <a:pPr algn="l" fontAlgn="t"/>
                      <a:r>
                        <a:rPr lang="it-IT" sz="900" b="0" i="0" u="none" strike="noStrike" dirty="0">
                          <a:latin typeface="Verdana"/>
                        </a:rPr>
                        <a:t>    Calabria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453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3069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56402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18.4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7"/>
                  </a:ext>
                </a:extLst>
              </a:tr>
              <a:tr h="140960">
                <a:tc>
                  <a:txBody>
                    <a:bodyPr/>
                    <a:lstStyle/>
                    <a:p>
                      <a:pPr algn="l" fontAlgn="t"/>
                      <a:r>
                        <a:rPr lang="it-IT" sz="900" b="1" i="0" u="none" strike="noStrike" dirty="0">
                          <a:latin typeface="Verdana"/>
                        </a:rPr>
                        <a:t>  Isole</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994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9999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197568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19.8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8"/>
                  </a:ext>
                </a:extLst>
              </a:tr>
              <a:tr h="140960">
                <a:tc>
                  <a:txBody>
                    <a:bodyPr/>
                    <a:lstStyle/>
                    <a:p>
                      <a:pPr algn="l" fontAlgn="t"/>
                      <a:r>
                        <a:rPr lang="it-IT" sz="900" b="0" i="0" u="none" strike="noStrike" dirty="0">
                          <a:latin typeface="Verdana"/>
                        </a:rPr>
                        <a:t>    Sicilia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673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7733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156039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20.2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9"/>
                  </a:ext>
                </a:extLst>
              </a:tr>
              <a:tr h="140960">
                <a:tc>
                  <a:txBody>
                    <a:bodyPr/>
                    <a:lstStyle/>
                    <a:p>
                      <a:pPr algn="l" fontAlgn="t"/>
                      <a:r>
                        <a:rPr lang="it-IT" sz="900" b="0" i="0" u="none" strike="noStrike" dirty="0">
                          <a:latin typeface="Verdana"/>
                        </a:rPr>
                        <a:t>    Sardegna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321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2266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41529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18.3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30"/>
                  </a:ext>
                </a:extLst>
              </a:tr>
              <a:tr h="195529">
                <a:tc>
                  <a:txBody>
                    <a:bodyPr/>
                    <a:lstStyle/>
                    <a:p>
                      <a:pPr algn="l" fontAlgn="t"/>
                      <a:r>
                        <a:rPr lang="it-IT" sz="900" b="1" i="0" u="none" strike="noStrike" dirty="0">
                          <a:latin typeface="Verdana"/>
                        </a:rPr>
                        <a:t>Italia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latin typeface="Arial"/>
                        </a:rPr>
                        <a:t>8064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latin typeface="Arial"/>
                        </a:rPr>
                        <a:t>82739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latin typeface="Arial"/>
                        </a:rPr>
                        <a:t>1731272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dirty="0">
                          <a:latin typeface="Arial"/>
                        </a:rPr>
                        <a:t>20.9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pic>
        <p:nvPicPr>
          <p:cNvPr id="12" name="Picture 1" descr="C:\Users\user\AppData\Local\Microsoft\Windows\INetCache\IE\C5TJ0JDD\scuo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8120" y="5005878"/>
            <a:ext cx="12985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6268056" y="3082880"/>
            <a:ext cx="4172729" cy="2062103"/>
          </a:xfrm>
          <a:prstGeom prst="rect">
            <a:avLst/>
          </a:prstGeom>
        </p:spPr>
        <p:txBody>
          <a:bodyPr wrap="square">
            <a:spAutoFit/>
          </a:bodyPr>
          <a:lstStyle/>
          <a:p>
            <a:pPr algn="just"/>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Il numero medio di alunni per classe più elevato, nel 2018, si registra </a:t>
            </a:r>
            <a:r>
              <a:rPr lang="it-IT" altLang="it-IT" sz="1600" dirty="0" smtClean="0">
                <a:latin typeface="Times New Roman" panose="02020603050405020304" pitchFamily="18" charset="0"/>
                <a:ea typeface="MS PGothic" panose="020B0600070205080204" pitchFamily="34" charset="-128"/>
                <a:cs typeface="Times New Roman" panose="02020603050405020304" pitchFamily="18" charset="0"/>
              </a:rPr>
              <a:t>al </a:t>
            </a:r>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Nord-est mentre il più basso nelle </a:t>
            </a:r>
            <a:r>
              <a:rPr lang="it-IT" altLang="it-IT" sz="1600" dirty="0" smtClean="0">
                <a:latin typeface="Times New Roman" panose="02020603050405020304" pitchFamily="18" charset="0"/>
                <a:ea typeface="MS PGothic" panose="020B0600070205080204" pitchFamily="34" charset="-128"/>
                <a:cs typeface="Times New Roman" panose="02020603050405020304" pitchFamily="18" charset="0"/>
              </a:rPr>
              <a:t>Isole</a:t>
            </a:r>
            <a:endParaRPr lang="it-IT" altLang="it-IT" sz="1600" dirty="0">
              <a:latin typeface="Times New Roman" panose="02020603050405020304" pitchFamily="18" charset="0"/>
              <a:ea typeface="MS PGothic" panose="020B0600070205080204" pitchFamily="34" charset="-128"/>
              <a:cs typeface="Times New Roman" panose="02020603050405020304" pitchFamily="18" charset="0"/>
            </a:endParaRPr>
          </a:p>
          <a:p>
            <a:pPr algn="just"/>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Il tasso più basso si osserva</a:t>
            </a:r>
          </a:p>
          <a:p>
            <a:pPr algn="just">
              <a:buFontTx/>
              <a:buChar char="•"/>
            </a:pPr>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 in Sardegna 18,3</a:t>
            </a:r>
          </a:p>
          <a:p>
            <a:pPr algn="just">
              <a:buFontTx/>
              <a:buChar char="•"/>
            </a:pPr>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 in Calabria 18,4 </a:t>
            </a:r>
          </a:p>
          <a:p>
            <a:pPr algn="just"/>
            <a:r>
              <a:rPr lang="it-IT" altLang="it-IT" sz="1600" dirty="0" smtClean="0">
                <a:latin typeface="Times New Roman" panose="02020603050405020304" pitchFamily="18" charset="0"/>
                <a:ea typeface="MS PGothic" panose="020B0600070205080204" pitchFamily="34" charset="-128"/>
                <a:cs typeface="Times New Roman" panose="02020603050405020304" pitchFamily="18" charset="0"/>
              </a:rPr>
              <a:t>Entrambi </a:t>
            </a:r>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sono al di sotto della media nazionale (20,9</a:t>
            </a:r>
            <a:r>
              <a:rPr lang="it-IT" altLang="it-IT" sz="1600" dirty="0" smtClean="0">
                <a:latin typeface="Times New Roman" panose="02020603050405020304" pitchFamily="18" charset="0"/>
                <a:ea typeface="MS PGothic" panose="020B0600070205080204" pitchFamily="34" charset="-128"/>
                <a:cs typeface="Times New Roman" panose="02020603050405020304" pitchFamily="18" charset="0"/>
              </a:rPr>
              <a:t>) </a:t>
            </a:r>
            <a:endParaRPr lang="it-IT" altLang="it-IT" sz="16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Rettangolo 2"/>
          <p:cNvSpPr/>
          <p:nvPr/>
        </p:nvSpPr>
        <p:spPr>
          <a:xfrm>
            <a:off x="4862944" y="2236123"/>
            <a:ext cx="340822" cy="2300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4862944" y="5313202"/>
            <a:ext cx="340822" cy="2300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arrotondato 5"/>
          <p:cNvSpPr/>
          <p:nvPr/>
        </p:nvSpPr>
        <p:spPr>
          <a:xfrm>
            <a:off x="4862944" y="5769033"/>
            <a:ext cx="340822" cy="311583"/>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uppo 15"/>
          <p:cNvGrpSpPr/>
          <p:nvPr/>
        </p:nvGrpSpPr>
        <p:grpSpPr>
          <a:xfrm>
            <a:off x="6345382" y="2030604"/>
            <a:ext cx="1726743" cy="738664"/>
            <a:chOff x="6391564" y="2236123"/>
            <a:chExt cx="1726743" cy="738664"/>
          </a:xfrm>
        </p:grpSpPr>
        <p:sp>
          <p:nvSpPr>
            <p:cNvPr id="7" name="CasellaDiTesto 6"/>
            <p:cNvSpPr txBox="1"/>
            <p:nvPr/>
          </p:nvSpPr>
          <p:spPr>
            <a:xfrm>
              <a:off x="6391564" y="2420789"/>
              <a:ext cx="1025236" cy="369332"/>
            </a:xfrm>
            <a:prstGeom prst="rect">
              <a:avLst/>
            </a:prstGeom>
            <a:noFill/>
          </p:spPr>
          <p:txBody>
            <a:bodyPr wrap="square" rtlCol="0">
              <a:spAutoFit/>
            </a:bodyPr>
            <a:lstStyle/>
            <a:p>
              <a:r>
                <a:rPr lang="it-IT" dirty="0" smtClean="0">
                  <a:solidFill>
                    <a:srgbClr val="C00000"/>
                  </a:solidFill>
                  <a:latin typeface="Times New Roman" panose="02020603050405020304" pitchFamily="18" charset="0"/>
                  <a:cs typeface="Times New Roman" panose="02020603050405020304" pitchFamily="18" charset="0"/>
                </a:rPr>
                <a:t>21,6</a:t>
              </a:r>
              <a:r>
                <a:rPr lang="it-IT" dirty="0" smtClean="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
          <p:nvSpPr>
            <p:cNvPr id="8" name="Rettangolo 7"/>
            <p:cNvSpPr/>
            <p:nvPr/>
          </p:nvSpPr>
          <p:spPr>
            <a:xfrm>
              <a:off x="7173818" y="2236123"/>
              <a:ext cx="944489"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330.113</a:t>
              </a:r>
            </a:p>
          </p:txBody>
        </p:sp>
        <p:cxnSp>
          <p:nvCxnSpPr>
            <p:cNvPr id="14" name="Connettore diritto 13"/>
            <p:cNvCxnSpPr/>
            <p:nvPr/>
          </p:nvCxnSpPr>
          <p:spPr>
            <a:xfrm>
              <a:off x="7213476" y="2605455"/>
              <a:ext cx="9048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7193646" y="2605455"/>
              <a:ext cx="819455" cy="369332"/>
            </a:xfrm>
            <a:prstGeom prst="rect">
              <a:avLst/>
            </a:prstGeom>
          </p:spPr>
          <p:txBody>
            <a:bodyPr wrap="none">
              <a:spAutoFit/>
            </a:bodyPr>
            <a:lstStyle/>
            <a:p>
              <a:r>
                <a:rPr lang="it-IT" dirty="0" smtClean="0">
                  <a:latin typeface="Times New Roman" panose="02020603050405020304" pitchFamily="18" charset="0"/>
                  <a:cs typeface="Times New Roman" panose="02020603050405020304" pitchFamily="18" charset="0"/>
                </a:rPr>
                <a:t>15.318</a:t>
              </a:r>
              <a:endParaRPr lang="it-IT" dirty="0">
                <a:latin typeface="Times New Roman" panose="02020603050405020304" pitchFamily="18" charset="0"/>
                <a:cs typeface="Times New Roman" panose="02020603050405020304" pitchFamily="18" charset="0"/>
              </a:endParaRPr>
            </a:p>
          </p:txBody>
        </p:sp>
      </p:grpSp>
      <p:sp>
        <p:nvSpPr>
          <p:cNvPr id="13" name="Segnaposto piè di pagina 12"/>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8599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803562" y="908170"/>
            <a:ext cx="6096000" cy="369332"/>
          </a:xfrm>
          <a:prstGeom prst="rect">
            <a:avLst/>
          </a:prstGeom>
        </p:spPr>
        <p:txBody>
          <a:bodyPr>
            <a:spAutoFit/>
          </a:bodyPr>
          <a:lstStyle/>
          <a:p>
            <a:r>
              <a:rPr lang="it-IT" b="1" dirty="0" smtClean="0">
                <a:solidFill>
                  <a:srgbClr val="C00000"/>
                </a:solidFill>
                <a:latin typeface="Times New Roman" panose="02020603050405020304" pitchFamily="18" charset="0"/>
                <a:cs typeface="Times New Roman" panose="02020603050405020304" pitchFamily="18" charset="0"/>
              </a:rPr>
              <a:t>Altri </a:t>
            </a:r>
            <a:r>
              <a:rPr lang="it-IT" b="1" dirty="0">
                <a:solidFill>
                  <a:srgbClr val="C00000"/>
                </a:solidFill>
                <a:latin typeface="Times New Roman" panose="02020603050405020304" pitchFamily="18" charset="0"/>
                <a:cs typeface="Times New Roman" panose="02020603050405020304" pitchFamily="18" charset="0"/>
              </a:rPr>
              <a:t>rapporti di densità noti: </a:t>
            </a:r>
            <a:endParaRPr lang="it-IT" b="1" dirty="0" smtClean="0">
              <a:solidFill>
                <a:srgbClr val="C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803562" y="3009518"/>
            <a:ext cx="9670474" cy="646331"/>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Indice di dotazione di posti letto negli istituti di </a:t>
            </a:r>
            <a:r>
              <a:rPr lang="it-IT" dirty="0" smtClean="0">
                <a:solidFill>
                  <a:srgbClr val="C00000"/>
                </a:solidFill>
                <a:latin typeface="Times New Roman" panose="02020603050405020304" pitchFamily="18" charset="0"/>
                <a:cs typeface="Times New Roman" panose="02020603050405020304" pitchFamily="18" charset="0"/>
              </a:rPr>
              <a:t>cura </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rapporto tra il numero di posti letto degli istituti di cura e la popolazione; </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803563" y="1432641"/>
            <a:ext cx="10104582" cy="369332"/>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Prodotto interno lordo pro </a:t>
            </a:r>
            <a:r>
              <a:rPr lang="it-IT" dirty="0" smtClean="0">
                <a:solidFill>
                  <a:srgbClr val="C00000"/>
                </a:solidFill>
                <a:latin typeface="Times New Roman" panose="02020603050405020304" pitchFamily="18" charset="0"/>
                <a:cs typeface="Times New Roman" panose="02020603050405020304" pitchFamily="18" charset="0"/>
              </a:rPr>
              <a:t>capite </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rapporto tra il prodotto interno lordo e la popolazione;</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803562" y="2135461"/>
            <a:ext cx="9781309" cy="646331"/>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Numero medio di alunni per </a:t>
            </a:r>
            <a:r>
              <a:rPr lang="it-IT" dirty="0" smtClean="0">
                <a:solidFill>
                  <a:srgbClr val="C00000"/>
                </a:solidFill>
                <a:latin typeface="Times New Roman" panose="02020603050405020304" pitchFamily="18" charset="0"/>
                <a:cs typeface="Times New Roman" panose="02020603050405020304" pitchFamily="18" charset="0"/>
              </a:rPr>
              <a:t>insegnante </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rapporto tra il numero di alunni e di insegnati per livello di istruzione (medie, superiori, etc.);</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803562" y="3857155"/>
            <a:ext cx="9762838" cy="369332"/>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Indice di diffusione </a:t>
            </a:r>
            <a:r>
              <a:rPr lang="it-IT" dirty="0" smtClean="0">
                <a:solidFill>
                  <a:srgbClr val="C00000"/>
                </a:solidFill>
                <a:latin typeface="Times New Roman" panose="02020603050405020304" pitchFamily="18" charset="0"/>
                <a:cs typeface="Times New Roman" panose="02020603050405020304" pitchFamily="18" charset="0"/>
              </a:rPr>
              <a:t>TV </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rapporto tra il numero di abbonamenti TV e la popolazione.</a:t>
            </a:r>
            <a:endParaRPr lang="en-GB" dirty="0">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384939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itolo 2"/>
          <p:cNvSpPr>
            <a:spLocks/>
          </p:cNvSpPr>
          <p:nvPr/>
        </p:nvSpPr>
        <p:spPr bwMode="auto">
          <a:xfrm>
            <a:off x="932871" y="748027"/>
            <a:ext cx="7333673" cy="77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Rapporti di </a:t>
            </a:r>
            <a:r>
              <a:rPr lang="it-IT" sz="2800" b="1" dirty="0" smtClean="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coesistenza</a:t>
            </a:r>
            <a:endPar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endParaRPr>
          </a:p>
        </p:txBody>
      </p:sp>
      <p:sp>
        <p:nvSpPr>
          <p:cNvPr id="2" name="Rettangolo 1"/>
          <p:cNvSpPr/>
          <p:nvPr/>
        </p:nvSpPr>
        <p:spPr>
          <a:xfrm>
            <a:off x="932872" y="1633655"/>
            <a:ext cx="10353963"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Se l’ammontare complessivo di una quantità (frequenza o intensità) viene classificato in più modalità o classi, il rapporto di coesistenza è il rapporto tra la frequenza di una modalità rispetto alla frequenza corrispondente di un’altra modalità. Si può anche definire come un rapporto fra le intensità o frequenze riferite a fenomeni fra loro </a:t>
            </a:r>
            <a:r>
              <a:rPr lang="it-IT" dirty="0" smtClean="0">
                <a:latin typeface="Times New Roman" panose="02020603050405020304" pitchFamily="18" charset="0"/>
                <a:cs typeface="Times New Roman" panose="02020603050405020304" pitchFamily="18" charset="0"/>
              </a:rPr>
              <a:t>contrapposti </a:t>
            </a:r>
            <a:r>
              <a:rPr lang="it-IT" dirty="0">
                <a:latin typeface="Times New Roman" panose="02020603050405020304" pitchFamily="18" charset="0"/>
                <a:cs typeface="Times New Roman" panose="02020603050405020304" pitchFamily="18" charset="0"/>
              </a:rPr>
              <a:t>ma che coesistono. </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1016000" y="3535978"/>
            <a:ext cx="9661237" cy="369332"/>
          </a:xfrm>
          <a:prstGeom prst="rect">
            <a:avLst/>
          </a:prstGeom>
          <a:ln w="28575">
            <a:solidFill>
              <a:srgbClr val="C00000"/>
            </a:solidFill>
          </a:ln>
        </p:spPr>
        <p:txBody>
          <a:bodyPr wrap="square">
            <a:spAutoFit/>
          </a:bodyPr>
          <a:lstStyle/>
          <a:p>
            <a:r>
              <a:rPr lang="it-IT" b="1" dirty="0">
                <a:solidFill>
                  <a:srgbClr val="C00000"/>
                </a:solidFill>
                <a:latin typeface="Times New Roman" panose="02020603050405020304" pitchFamily="18" charset="0"/>
                <a:cs typeface="Times New Roman" panose="02020603050405020304" pitchFamily="18" charset="0"/>
              </a:rPr>
              <a:t>Rapporto di coesistenza = frequenza modalità A / frequenza modalità B</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902100" y="4148746"/>
            <a:ext cx="470584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indice di </a:t>
            </a:r>
            <a:r>
              <a:rPr lang="it-IT" dirty="0" smtClean="0">
                <a:latin typeface="Times New Roman" panose="02020603050405020304" pitchFamily="18" charset="0"/>
                <a:cs typeface="Times New Roman" panose="02020603050405020304" pitchFamily="18" charset="0"/>
              </a:rPr>
              <a:t>mascolinità = (maschi/femmine) x </a:t>
            </a:r>
            <a:r>
              <a:rPr lang="it-IT" dirty="0">
                <a:latin typeface="Times New Roman" panose="02020603050405020304" pitchFamily="18" charset="0"/>
                <a:cs typeface="Times New Roman" panose="02020603050405020304" pitchFamily="18" charset="0"/>
              </a:rPr>
              <a:t>100</a:t>
            </a:r>
            <a:r>
              <a:rPr lang="it-IT"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902100" y="4535266"/>
            <a:ext cx="4751622"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indice di femminilità</a:t>
            </a:r>
            <a:r>
              <a:rPr lang="it-IT" dirty="0" smtClean="0">
                <a:latin typeface="Times New Roman" panose="02020603050405020304" pitchFamily="18" charset="0"/>
                <a:cs typeface="Times New Roman" panose="02020603050405020304" pitchFamily="18" charset="0"/>
              </a:rPr>
              <a:t> = (femmine/maschi) x </a:t>
            </a:r>
            <a:r>
              <a:rPr lang="it-IT" dirty="0">
                <a:latin typeface="Times New Roman" panose="02020603050405020304" pitchFamily="18" charset="0"/>
                <a:cs typeface="Times New Roman" panose="02020603050405020304" pitchFamily="18" charset="0"/>
              </a:rPr>
              <a:t>100</a:t>
            </a:r>
            <a:r>
              <a:rPr lang="it-IT"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2761671" y="5445807"/>
            <a:ext cx="6714838" cy="369332"/>
          </a:xfrm>
          <a:prstGeom prst="rect">
            <a:avLst/>
          </a:prstGeom>
        </p:spPr>
        <p:txBody>
          <a:bodyPr wrap="square">
            <a:spAutoFit/>
          </a:bodyPr>
          <a:lstStyle/>
          <a:p>
            <a:pPr lvl="0" algn="just"/>
            <a:r>
              <a:rPr lang="it-IT" b="1" dirty="0">
                <a:solidFill>
                  <a:srgbClr val="C00000"/>
                </a:solidFill>
                <a:latin typeface="Times New Roman" panose="02020603050405020304" pitchFamily="18" charset="0"/>
                <a:cs typeface="Times New Roman" panose="02020603050405020304" pitchFamily="18" charset="0"/>
              </a:rPr>
              <a:t>Evidenziano l’eventuale squilibrio fra le due grandezze </a:t>
            </a:r>
            <a:r>
              <a:rPr lang="it-IT" b="1" dirty="0" smtClean="0">
                <a:solidFill>
                  <a:srgbClr val="C00000"/>
                </a:solidFill>
                <a:latin typeface="Times New Roman" panose="02020603050405020304" pitchFamily="18" charset="0"/>
                <a:cs typeface="Times New Roman" panose="02020603050405020304" pitchFamily="18" charset="0"/>
              </a:rPr>
              <a:t>coesistenti </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10" name="Segnaposto piè di pagina 9"/>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214598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P spid="9"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17</a:t>
            </a:fld>
            <a:endParaRPr lang="it-IT" dirty="0"/>
          </a:p>
        </p:txBody>
      </p:sp>
      <p:sp>
        <p:nvSpPr>
          <p:cNvPr id="7" name="Titolo 2"/>
          <p:cNvSpPr>
            <a:spLocks/>
          </p:cNvSpPr>
          <p:nvPr/>
        </p:nvSpPr>
        <p:spPr bwMode="auto">
          <a:xfrm>
            <a:off x="946180" y="653733"/>
            <a:ext cx="72882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400" b="1" dirty="0">
                <a:solidFill>
                  <a:srgbClr val="C00000"/>
                </a:solidFill>
                <a:effectLst>
                  <a:outerShdw blurRad="38100" dist="38100" dir="2700000" algn="tl">
                    <a:srgbClr val="C0C0C0"/>
                  </a:outerShdw>
                </a:effectLst>
                <a:latin typeface="Verdana" charset="0"/>
                <a:ea typeface="ＭＳ Ｐゴシック" charset="-128"/>
              </a:rPr>
              <a:t>Esempio: </a:t>
            </a:r>
            <a:r>
              <a:rPr lang="it-IT" sz="2400" b="1" dirty="0" smtClean="0">
                <a:solidFill>
                  <a:srgbClr val="C00000"/>
                </a:solidFill>
                <a:effectLst>
                  <a:outerShdw blurRad="38100" dist="38100" dir="2700000" algn="tl">
                    <a:srgbClr val="C0C0C0"/>
                  </a:outerShdw>
                </a:effectLst>
                <a:latin typeface="Verdana" charset="0"/>
                <a:ea typeface="ＭＳ Ｐゴシック" charset="-128"/>
              </a:rPr>
              <a:t>Quoziente </a:t>
            </a:r>
            <a:r>
              <a:rPr lang="it-IT" sz="2400" b="1" dirty="0">
                <a:solidFill>
                  <a:srgbClr val="C00000"/>
                </a:solidFill>
                <a:effectLst>
                  <a:outerShdw blurRad="38100" dist="38100" dir="2700000" algn="tl">
                    <a:srgbClr val="C0C0C0"/>
                  </a:outerShdw>
                </a:effectLst>
                <a:latin typeface="Verdana" charset="0"/>
                <a:ea typeface="ＭＳ Ｐゴシック" charset="-128"/>
              </a:rPr>
              <a:t>di mascolinità</a:t>
            </a:r>
          </a:p>
        </p:txBody>
      </p:sp>
      <p:pic>
        <p:nvPicPr>
          <p:cNvPr id="9" name="Immagine 1" descr="neonat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6008" y="977092"/>
            <a:ext cx="17018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5326842" y="1554766"/>
            <a:ext cx="3214688" cy="923330"/>
          </a:xfrm>
          <a:prstGeom prst="rect">
            <a:avLst/>
          </a:prstGeom>
          <a:noFill/>
        </p:spPr>
        <p:txBody>
          <a:bodyPr>
            <a:spAutoFit/>
          </a:bodyPr>
          <a:lstStyle/>
          <a:p>
            <a:pPr eaLnBrk="1" fontAlgn="auto" hangingPunct="1">
              <a:spcBef>
                <a:spcPct val="50000"/>
              </a:spcBef>
              <a:spcAft>
                <a:spcPts val="0"/>
              </a:spcAft>
              <a:defRPr/>
            </a:pPr>
            <a:r>
              <a:rPr lang="it-IT" altLang="it-IT" dirty="0">
                <a:solidFill>
                  <a:srgbClr val="505150"/>
                </a:solidFill>
                <a:latin typeface="Times New Roman" panose="02020603050405020304" pitchFamily="18" charset="0"/>
                <a:ea typeface="ＭＳ Ｐゴシック" charset="-128"/>
                <a:cs typeface="Times New Roman" panose="02020603050405020304" pitchFamily="18" charset="0"/>
              </a:rPr>
              <a:t>Indica quanti maschi sono nati vivi per 100 femmine nell’anno considerato</a:t>
            </a:r>
          </a:p>
        </p:txBody>
      </p:sp>
      <p:sp>
        <p:nvSpPr>
          <p:cNvPr id="2" name="Rettangolo 1"/>
          <p:cNvSpPr/>
          <p:nvPr/>
        </p:nvSpPr>
        <p:spPr>
          <a:xfrm>
            <a:off x="810477" y="3005300"/>
            <a:ext cx="9677131" cy="369332"/>
          </a:xfrm>
          <a:prstGeom prst="rect">
            <a:avLst/>
          </a:prstGeom>
        </p:spPr>
        <p:txBody>
          <a:bodyPr wrap="square">
            <a:spAutoFit/>
          </a:bodyPr>
          <a:lstStyle/>
          <a:p>
            <a:pPr algn="just">
              <a:spcBef>
                <a:spcPct val="50000"/>
              </a:spcBef>
              <a:defRPr/>
            </a:pPr>
            <a:r>
              <a:rPr lang="it-IT" altLang="it-IT" dirty="0">
                <a:latin typeface="Times New Roman" panose="02020603050405020304" pitchFamily="18" charset="0"/>
                <a:cs typeface="Times New Roman" panose="02020603050405020304" pitchFamily="18" charset="0"/>
              </a:rPr>
              <a:t>Nel 2018, in Italia sono nati (vivi) 226.754 maschi e 214.026 femmine. </a:t>
            </a:r>
          </a:p>
        </p:txBody>
      </p:sp>
      <p:sp>
        <p:nvSpPr>
          <p:cNvPr id="13" name="CasellaDiTesto 12"/>
          <p:cNvSpPr txBox="1"/>
          <p:nvPr/>
        </p:nvSpPr>
        <p:spPr>
          <a:xfrm>
            <a:off x="3221335" y="3782652"/>
            <a:ext cx="785400" cy="369332"/>
          </a:xfrm>
          <a:prstGeom prst="rect">
            <a:avLst/>
          </a:prstGeom>
          <a:noFill/>
        </p:spPr>
        <p:txBody>
          <a:bodyPr wrap="square" rtlCol="0">
            <a:spAutoFit/>
          </a:bodyPr>
          <a:lstStyle/>
          <a:p>
            <a:r>
              <a:rPr lang="it-IT" dirty="0" smtClean="0"/>
              <a:t>= </a:t>
            </a:r>
            <a:r>
              <a:rPr lang="it-IT" dirty="0" smtClean="0">
                <a:latin typeface="Times New Roman" panose="02020603050405020304" pitchFamily="18" charset="0"/>
                <a:cs typeface="Times New Roman" panose="02020603050405020304" pitchFamily="18" charset="0"/>
              </a:rPr>
              <a:t>1,06</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4701311" y="3600798"/>
            <a:ext cx="7041038" cy="646331"/>
          </a:xfrm>
          <a:prstGeom prst="rect">
            <a:avLst/>
          </a:prstGeom>
        </p:spPr>
        <p:txBody>
          <a:bodyPr wrap="square">
            <a:spAutoFit/>
          </a:bodyPr>
          <a:lstStyle/>
          <a:p>
            <a:pPr algn="just">
              <a:spcBef>
                <a:spcPct val="50000"/>
              </a:spcBef>
              <a:defRPr/>
            </a:pPr>
            <a:r>
              <a:rPr lang="it-IT" altLang="it-IT" dirty="0">
                <a:latin typeface="Times New Roman" panose="02020603050405020304" pitchFamily="18" charset="0"/>
                <a:cs typeface="Times New Roman" panose="02020603050405020304" pitchFamily="18" charset="0"/>
              </a:rPr>
              <a:t>ci dice che sono nati 1,06 maschi per ogni femmina o, se moltiplichiamo per 100, che sono nati 106 maschi per ogni 100 femmine</a:t>
            </a:r>
          </a:p>
        </p:txBody>
      </p:sp>
      <p:pic>
        <p:nvPicPr>
          <p:cNvPr id="15" name="Immagine 14"/>
          <p:cNvPicPr>
            <a:picLocks noChangeAspect="1"/>
          </p:cNvPicPr>
          <p:nvPr/>
        </p:nvPicPr>
        <p:blipFill>
          <a:blip r:embed="rId3"/>
          <a:stretch>
            <a:fillRect/>
          </a:stretch>
        </p:blipFill>
        <p:spPr>
          <a:xfrm>
            <a:off x="1016000" y="1573233"/>
            <a:ext cx="3907875" cy="762066"/>
          </a:xfrm>
          <a:prstGeom prst="rect">
            <a:avLst/>
          </a:prstGeom>
        </p:spPr>
      </p:pic>
      <p:sp>
        <p:nvSpPr>
          <p:cNvPr id="17" name="Rettangolo 16"/>
          <p:cNvSpPr/>
          <p:nvPr/>
        </p:nvSpPr>
        <p:spPr>
          <a:xfrm>
            <a:off x="805217" y="3692838"/>
            <a:ext cx="1242648" cy="369332"/>
          </a:xfrm>
          <a:prstGeom prst="rect">
            <a:avLst/>
          </a:prstGeom>
        </p:spPr>
        <p:txBody>
          <a:bodyPr wrap="none">
            <a:spAutoFit/>
          </a:bodyPr>
          <a:lstStyle/>
          <a:p>
            <a:r>
              <a:rPr lang="it-IT" altLang="it-IT" dirty="0">
                <a:latin typeface="Times New Roman" panose="02020603050405020304" pitchFamily="18" charset="0"/>
                <a:cs typeface="Times New Roman" panose="02020603050405020304" pitchFamily="18" charset="0"/>
              </a:rPr>
              <a:t>Il Rapporto</a:t>
            </a:r>
            <a:endParaRPr lang="en-GB" dirty="0"/>
          </a:p>
        </p:txBody>
      </p:sp>
      <p:sp>
        <p:nvSpPr>
          <p:cNvPr id="18" name="Rettangolo 17"/>
          <p:cNvSpPr/>
          <p:nvPr/>
        </p:nvSpPr>
        <p:spPr>
          <a:xfrm>
            <a:off x="2286464" y="3681992"/>
            <a:ext cx="934871" cy="646331"/>
          </a:xfrm>
          <a:prstGeom prst="rect">
            <a:avLst/>
          </a:prstGeom>
        </p:spPr>
        <p:txBody>
          <a:bodyPr wrap="none">
            <a:spAutoFit/>
          </a:bodyPr>
          <a:lstStyle/>
          <a:p>
            <a:r>
              <a:rPr lang="en-GB" u="sng" dirty="0" smtClean="0">
                <a:latin typeface="Times New Roman" panose="02020603050405020304" pitchFamily="18" charset="0"/>
                <a:ea typeface="ＭＳ Ｐゴシック" charset="-128"/>
                <a:cs typeface="Times New Roman" panose="02020603050405020304" pitchFamily="18" charset="0"/>
              </a:rPr>
              <a:t>226.754</a:t>
            </a:r>
          </a:p>
          <a:p>
            <a:r>
              <a:rPr lang="it-IT" dirty="0" smtClean="0">
                <a:latin typeface="Times New Roman" panose="02020603050405020304" pitchFamily="18" charset="0"/>
                <a:ea typeface="ＭＳ Ｐゴシック" charset="-128"/>
                <a:cs typeface="Times New Roman" panose="02020603050405020304" pitchFamily="18" charset="0"/>
              </a:rPr>
              <a:t>214.026</a:t>
            </a:r>
            <a:endParaRPr lang="en-GB" dirty="0">
              <a:latin typeface="Times New Roman" panose="02020603050405020304" pitchFamily="18" charset="0"/>
              <a:ea typeface="ＭＳ Ｐゴシック" charset="-128"/>
              <a:cs typeface="Times New Roman" panose="02020603050405020304" pitchFamily="18" charset="0"/>
            </a:endParaRPr>
          </a:p>
        </p:txBody>
      </p:sp>
      <p:sp>
        <p:nvSpPr>
          <p:cNvPr id="16" name="CasellaDiTesto 15"/>
          <p:cNvSpPr txBox="1"/>
          <p:nvPr/>
        </p:nvSpPr>
        <p:spPr>
          <a:xfrm>
            <a:off x="3184390" y="5496221"/>
            <a:ext cx="1516921"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x 100 = 94,4</a:t>
            </a:r>
            <a:endParaRPr lang="en-GB" dirty="0">
              <a:latin typeface="Times New Roman" panose="02020603050405020304" pitchFamily="18" charset="0"/>
              <a:cs typeface="Times New Roman" panose="02020603050405020304" pitchFamily="18" charset="0"/>
            </a:endParaRPr>
          </a:p>
        </p:txBody>
      </p:sp>
      <p:sp>
        <p:nvSpPr>
          <p:cNvPr id="19" name="Rettangolo 18"/>
          <p:cNvSpPr/>
          <p:nvPr/>
        </p:nvSpPr>
        <p:spPr>
          <a:xfrm>
            <a:off x="4701311" y="5406145"/>
            <a:ext cx="7041038" cy="369332"/>
          </a:xfrm>
          <a:prstGeom prst="rect">
            <a:avLst/>
          </a:prstGeom>
        </p:spPr>
        <p:txBody>
          <a:bodyPr wrap="square">
            <a:spAutoFit/>
          </a:bodyPr>
          <a:lstStyle/>
          <a:p>
            <a:pPr algn="just">
              <a:spcBef>
                <a:spcPct val="50000"/>
              </a:spcBef>
              <a:defRPr/>
            </a:pPr>
            <a:r>
              <a:rPr lang="it-IT" altLang="it-IT" dirty="0">
                <a:latin typeface="Times New Roman" panose="02020603050405020304" pitchFamily="18" charset="0"/>
                <a:cs typeface="Times New Roman" panose="02020603050405020304" pitchFamily="18" charset="0"/>
              </a:rPr>
              <a:t>ci dice che sono </a:t>
            </a:r>
            <a:r>
              <a:rPr lang="it-IT" altLang="it-IT" dirty="0" smtClean="0">
                <a:latin typeface="Times New Roman" panose="02020603050405020304" pitchFamily="18" charset="0"/>
                <a:cs typeface="Times New Roman" panose="02020603050405020304" pitchFamily="18" charset="0"/>
              </a:rPr>
              <a:t>nate 94 femmine per </a:t>
            </a:r>
            <a:r>
              <a:rPr lang="it-IT" altLang="it-IT" dirty="0">
                <a:latin typeface="Times New Roman" panose="02020603050405020304" pitchFamily="18" charset="0"/>
                <a:cs typeface="Times New Roman" panose="02020603050405020304" pitchFamily="18" charset="0"/>
              </a:rPr>
              <a:t>ogni 100 </a:t>
            </a:r>
            <a:r>
              <a:rPr lang="it-IT" altLang="it-IT" dirty="0" smtClean="0">
                <a:latin typeface="Times New Roman" panose="02020603050405020304" pitchFamily="18" charset="0"/>
                <a:cs typeface="Times New Roman" panose="02020603050405020304" pitchFamily="18" charset="0"/>
              </a:rPr>
              <a:t>maschi</a:t>
            </a:r>
            <a:endParaRPr lang="it-IT" altLang="it-IT" dirty="0">
              <a:latin typeface="Times New Roman" panose="02020603050405020304" pitchFamily="18" charset="0"/>
              <a:cs typeface="Times New Roman" panose="02020603050405020304" pitchFamily="18" charset="0"/>
            </a:endParaRPr>
          </a:p>
        </p:txBody>
      </p:sp>
      <p:sp>
        <p:nvSpPr>
          <p:cNvPr id="20" name="Rettangolo 19"/>
          <p:cNvSpPr/>
          <p:nvPr/>
        </p:nvSpPr>
        <p:spPr>
          <a:xfrm>
            <a:off x="800605" y="5406176"/>
            <a:ext cx="1242648" cy="369332"/>
          </a:xfrm>
          <a:prstGeom prst="rect">
            <a:avLst/>
          </a:prstGeom>
        </p:spPr>
        <p:txBody>
          <a:bodyPr wrap="none">
            <a:spAutoFit/>
          </a:bodyPr>
          <a:lstStyle/>
          <a:p>
            <a:r>
              <a:rPr lang="it-IT" altLang="it-IT" dirty="0">
                <a:latin typeface="Times New Roman" panose="02020603050405020304" pitchFamily="18" charset="0"/>
                <a:cs typeface="Times New Roman" panose="02020603050405020304" pitchFamily="18" charset="0"/>
              </a:rPr>
              <a:t>Il Rapporto</a:t>
            </a:r>
            <a:endParaRPr lang="en-GB" dirty="0"/>
          </a:p>
        </p:txBody>
      </p:sp>
      <p:sp>
        <p:nvSpPr>
          <p:cNvPr id="21" name="Rettangolo 20"/>
          <p:cNvSpPr/>
          <p:nvPr/>
        </p:nvSpPr>
        <p:spPr>
          <a:xfrm>
            <a:off x="2281852" y="5395330"/>
            <a:ext cx="934871" cy="646331"/>
          </a:xfrm>
          <a:prstGeom prst="rect">
            <a:avLst/>
          </a:prstGeom>
        </p:spPr>
        <p:txBody>
          <a:bodyPr wrap="none">
            <a:spAutoFit/>
          </a:bodyPr>
          <a:lstStyle/>
          <a:p>
            <a:r>
              <a:rPr lang="en-GB" u="sng" dirty="0" smtClean="0">
                <a:latin typeface="Times New Roman" panose="02020603050405020304" pitchFamily="18" charset="0"/>
                <a:ea typeface="ＭＳ Ｐゴシック" charset="-128"/>
                <a:cs typeface="Times New Roman" panose="02020603050405020304" pitchFamily="18" charset="0"/>
              </a:rPr>
              <a:t>214.026</a:t>
            </a:r>
          </a:p>
          <a:p>
            <a:r>
              <a:rPr lang="it-IT" dirty="0" smtClean="0">
                <a:latin typeface="Times New Roman" panose="02020603050405020304" pitchFamily="18" charset="0"/>
                <a:ea typeface="ＭＳ Ｐゴシック" charset="-128"/>
                <a:cs typeface="Times New Roman" panose="02020603050405020304" pitchFamily="18" charset="0"/>
              </a:rPr>
              <a:t>226.754</a:t>
            </a:r>
            <a:endParaRPr lang="en-GB" dirty="0">
              <a:latin typeface="Times New Roman" panose="02020603050405020304" pitchFamily="18" charset="0"/>
              <a:ea typeface="ＭＳ Ｐゴシック" charset="-128"/>
              <a:cs typeface="Times New Roman" panose="02020603050405020304" pitchFamily="18" charset="0"/>
            </a:endParaRPr>
          </a:p>
        </p:txBody>
      </p:sp>
      <p:sp>
        <p:nvSpPr>
          <p:cNvPr id="6" name="CasellaDiTesto 5"/>
          <p:cNvSpPr txBox="1"/>
          <p:nvPr/>
        </p:nvSpPr>
        <p:spPr>
          <a:xfrm>
            <a:off x="800605" y="4629823"/>
            <a:ext cx="3441093"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Allo stesso modo posso affermare</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2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3" grpId="0"/>
      <p:bldP spid="14" grpId="0"/>
      <p:bldP spid="17" grpId="0"/>
      <p:bldP spid="18" grpId="0"/>
      <p:bldP spid="16" grpId="0"/>
      <p:bldP spid="19" grpId="0"/>
      <p:bldP spid="20" grpId="0"/>
      <p:bldP spid="21"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7" name="Titolo 2"/>
          <p:cNvSpPr>
            <a:spLocks/>
          </p:cNvSpPr>
          <p:nvPr/>
        </p:nvSpPr>
        <p:spPr bwMode="auto">
          <a:xfrm>
            <a:off x="805216" y="652922"/>
            <a:ext cx="72882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400" b="1" dirty="0">
                <a:solidFill>
                  <a:srgbClr val="C00000"/>
                </a:solidFill>
                <a:effectLst>
                  <a:outerShdw blurRad="38100" dist="38100" dir="2700000" algn="tl">
                    <a:srgbClr val="C0C0C0"/>
                  </a:outerShdw>
                </a:effectLst>
                <a:latin typeface="Verdana" charset="0"/>
                <a:ea typeface="ＭＳ Ｐゴシック" charset="-128"/>
              </a:rPr>
              <a:t>Esempio: </a:t>
            </a:r>
            <a:r>
              <a:rPr lang="it-IT" sz="2400" b="1" dirty="0" smtClean="0">
                <a:solidFill>
                  <a:srgbClr val="C00000"/>
                </a:solidFill>
                <a:effectLst>
                  <a:outerShdw blurRad="38100" dist="38100" dir="2700000" algn="tl">
                    <a:srgbClr val="C0C0C0"/>
                  </a:outerShdw>
                </a:effectLst>
                <a:latin typeface="Verdana" charset="0"/>
                <a:ea typeface="ＭＳ Ｐゴシック" charset="-128"/>
              </a:rPr>
              <a:t>Quoziente </a:t>
            </a:r>
            <a:r>
              <a:rPr lang="it-IT" sz="2400" b="1" dirty="0">
                <a:solidFill>
                  <a:srgbClr val="C00000"/>
                </a:solidFill>
                <a:effectLst>
                  <a:outerShdw blurRad="38100" dist="38100" dir="2700000" algn="tl">
                    <a:srgbClr val="C0C0C0"/>
                  </a:outerShdw>
                </a:effectLst>
                <a:latin typeface="Verdana" charset="0"/>
                <a:ea typeface="ＭＳ Ｐゴシック" charset="-128"/>
              </a:rPr>
              <a:t>di </a:t>
            </a:r>
            <a:r>
              <a:rPr lang="it-IT" sz="2400" b="1" dirty="0" smtClean="0">
                <a:solidFill>
                  <a:srgbClr val="C00000"/>
                </a:solidFill>
                <a:effectLst>
                  <a:outerShdw blurRad="38100" dist="38100" dir="2700000" algn="tl">
                    <a:srgbClr val="C0C0C0"/>
                  </a:outerShdw>
                </a:effectLst>
                <a:latin typeface="Verdana" charset="0"/>
                <a:ea typeface="ＭＳ Ｐゴシック" charset="-128"/>
              </a:rPr>
              <a:t>femminilità</a:t>
            </a:r>
            <a:endParaRPr lang="it-IT" sz="2400" b="1" dirty="0">
              <a:solidFill>
                <a:srgbClr val="C00000"/>
              </a:solidFill>
              <a:effectLst>
                <a:outerShdw blurRad="38100" dist="38100" dir="2700000" algn="tl">
                  <a:srgbClr val="C0C0C0"/>
                </a:outerShdw>
              </a:effectLst>
              <a:latin typeface="Verdana" charset="0"/>
              <a:ea typeface="ＭＳ Ｐゴシック" charset="-128"/>
            </a:endParaRPr>
          </a:p>
        </p:txBody>
      </p:sp>
      <p:pic>
        <p:nvPicPr>
          <p:cNvPr id="9" name="Immagine 1" descr="neonat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6008" y="977092"/>
            <a:ext cx="17018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5326842" y="1554766"/>
            <a:ext cx="3214688" cy="923330"/>
          </a:xfrm>
          <a:prstGeom prst="rect">
            <a:avLst/>
          </a:prstGeom>
          <a:noFill/>
        </p:spPr>
        <p:txBody>
          <a:bodyPr>
            <a:spAutoFit/>
          </a:bodyPr>
          <a:lstStyle/>
          <a:p>
            <a:pPr algn="just" eaLnBrk="1" fontAlgn="auto" hangingPunct="1">
              <a:spcBef>
                <a:spcPct val="50000"/>
              </a:spcBef>
              <a:spcAft>
                <a:spcPts val="0"/>
              </a:spcAft>
              <a:defRPr/>
            </a:pPr>
            <a:r>
              <a:rPr lang="it-IT" altLang="it-IT" dirty="0">
                <a:solidFill>
                  <a:srgbClr val="505150"/>
                </a:solidFill>
                <a:latin typeface="Times New Roman" panose="02020603050405020304" pitchFamily="18" charset="0"/>
                <a:ea typeface="ＭＳ Ｐゴシック" charset="-128"/>
                <a:cs typeface="Times New Roman" panose="02020603050405020304" pitchFamily="18" charset="0"/>
              </a:rPr>
              <a:t>Indica </a:t>
            </a:r>
            <a:r>
              <a:rPr lang="it-IT" altLang="it-IT" dirty="0" smtClean="0">
                <a:solidFill>
                  <a:srgbClr val="505150"/>
                </a:solidFill>
                <a:latin typeface="Times New Roman" panose="02020603050405020304" pitchFamily="18" charset="0"/>
                <a:ea typeface="ＭＳ Ｐゴシック" charset="-128"/>
                <a:cs typeface="Times New Roman" panose="02020603050405020304" pitchFamily="18" charset="0"/>
              </a:rPr>
              <a:t>quante femmine sono nate vive </a:t>
            </a:r>
            <a:r>
              <a:rPr lang="it-IT" altLang="it-IT" dirty="0">
                <a:solidFill>
                  <a:srgbClr val="505150"/>
                </a:solidFill>
                <a:latin typeface="Times New Roman" panose="02020603050405020304" pitchFamily="18" charset="0"/>
                <a:ea typeface="ＭＳ Ｐゴシック" charset="-128"/>
                <a:cs typeface="Times New Roman" panose="02020603050405020304" pitchFamily="18" charset="0"/>
              </a:rPr>
              <a:t>per 100 </a:t>
            </a:r>
            <a:r>
              <a:rPr lang="it-IT" altLang="it-IT" dirty="0" smtClean="0">
                <a:solidFill>
                  <a:srgbClr val="505150"/>
                </a:solidFill>
                <a:latin typeface="Times New Roman" panose="02020603050405020304" pitchFamily="18" charset="0"/>
                <a:ea typeface="ＭＳ Ｐゴシック" charset="-128"/>
                <a:cs typeface="Times New Roman" panose="02020603050405020304" pitchFamily="18" charset="0"/>
              </a:rPr>
              <a:t>maschi </a:t>
            </a:r>
            <a:r>
              <a:rPr lang="it-IT" altLang="it-IT" dirty="0">
                <a:solidFill>
                  <a:srgbClr val="505150"/>
                </a:solidFill>
                <a:latin typeface="Times New Roman" panose="02020603050405020304" pitchFamily="18" charset="0"/>
                <a:ea typeface="ＭＳ Ｐゴシック" charset="-128"/>
                <a:cs typeface="Times New Roman" panose="02020603050405020304" pitchFamily="18" charset="0"/>
              </a:rPr>
              <a:t>nell’anno considerato</a:t>
            </a:r>
          </a:p>
        </p:txBody>
      </p:sp>
      <p:sp>
        <p:nvSpPr>
          <p:cNvPr id="12" name="Rettangolo 11"/>
          <p:cNvSpPr/>
          <p:nvPr/>
        </p:nvSpPr>
        <p:spPr>
          <a:xfrm>
            <a:off x="805216" y="3142815"/>
            <a:ext cx="10566400" cy="1631216"/>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Nel 2006 in Italia i nati vivi maschi erano 269.751 </a:t>
            </a:r>
            <a:r>
              <a:rPr lang="it-IT" dirty="0" smtClean="0">
                <a:latin typeface="Times New Roman" panose="02020603050405020304" pitchFamily="18" charset="0"/>
                <a:cs typeface="Times New Roman" panose="02020603050405020304" pitchFamily="18" charset="0"/>
              </a:rPr>
              <a:t>mentre </a:t>
            </a:r>
            <a:r>
              <a:rPr lang="it-IT" dirty="0">
                <a:latin typeface="Times New Roman" panose="02020603050405020304" pitchFamily="18" charset="0"/>
                <a:cs typeface="Times New Roman" panose="02020603050405020304" pitchFamily="18" charset="0"/>
              </a:rPr>
              <a:t>i nati vivi femmine erano </a:t>
            </a:r>
            <a:r>
              <a:rPr lang="it-IT" dirty="0" smtClean="0">
                <a:latin typeface="Times New Roman" panose="02020603050405020304" pitchFamily="18" charset="0"/>
                <a:cs typeface="Times New Roman" panose="02020603050405020304" pitchFamily="18" charset="0"/>
              </a:rPr>
              <a:t>297.676</a:t>
            </a:r>
            <a:r>
              <a:rPr lang="it-IT" dirty="0">
                <a:latin typeface="Times New Roman" panose="02020603050405020304" pitchFamily="18" charset="0"/>
                <a:cs typeface="Times New Roman" panose="02020603050405020304" pitchFamily="18" charset="0"/>
              </a:rPr>
              <a:t>. Il rapporto di </a:t>
            </a:r>
            <a:r>
              <a:rPr lang="it-IT" dirty="0" smtClean="0">
                <a:latin typeface="Times New Roman" panose="02020603050405020304" pitchFamily="18" charset="0"/>
                <a:cs typeface="Times New Roman" panose="02020603050405020304" pitchFamily="18" charset="0"/>
              </a:rPr>
              <a:t>coesistenza</a:t>
            </a:r>
          </a:p>
          <a:p>
            <a:endParaRPr lang="it-IT" sz="1400" dirty="0">
              <a:latin typeface="Times New Roman" panose="02020603050405020304" pitchFamily="18" charset="0"/>
              <a:cs typeface="Times New Roman" panose="02020603050405020304" pitchFamily="18" charset="0"/>
            </a:endParaRPr>
          </a:p>
          <a:p>
            <a:r>
              <a:rPr lang="en-GB" dirty="0" smtClean="0">
                <a:solidFill>
                  <a:srgbClr val="D60000"/>
                </a:solidFill>
                <a:latin typeface="Times New Roman" panose="02020603050405020304" pitchFamily="18" charset="0"/>
                <a:cs typeface="Times New Roman" panose="02020603050405020304" pitchFamily="18" charset="0"/>
              </a:rPr>
              <a:t>R</a:t>
            </a:r>
            <a:r>
              <a:rPr lang="en-GB" sz="1200" dirty="0" smtClean="0">
                <a:solidFill>
                  <a:srgbClr val="D60000"/>
                </a:solidFill>
                <a:latin typeface="Times New Roman" panose="02020603050405020304" pitchFamily="18" charset="0"/>
                <a:cs typeface="Times New Roman" panose="02020603050405020304" pitchFamily="18" charset="0"/>
              </a:rPr>
              <a:t> </a:t>
            </a:r>
            <a:r>
              <a:rPr lang="en-GB" dirty="0" smtClean="0">
                <a:solidFill>
                  <a:srgbClr val="D60000"/>
                </a:solidFill>
                <a:latin typeface="Times New Roman" panose="02020603050405020304" pitchFamily="18" charset="0"/>
                <a:cs typeface="Times New Roman" panose="02020603050405020304" pitchFamily="18" charset="0"/>
              </a:rPr>
              <a:t>= </a:t>
            </a:r>
            <a:r>
              <a:rPr lang="en-GB" dirty="0">
                <a:solidFill>
                  <a:srgbClr val="D60000"/>
                </a:solidFill>
                <a:latin typeface="Times New Roman" panose="02020603050405020304" pitchFamily="18" charset="0"/>
                <a:cs typeface="Times New Roman" panose="02020603050405020304" pitchFamily="18" charset="0"/>
              </a:rPr>
              <a:t>(</a:t>
            </a:r>
            <a:r>
              <a:rPr lang="en-GB" dirty="0" smtClean="0">
                <a:solidFill>
                  <a:srgbClr val="D60000"/>
                </a:solidFill>
                <a:latin typeface="Times New Roman" panose="02020603050405020304" pitchFamily="18" charset="0"/>
                <a:cs typeface="Times New Roman" panose="02020603050405020304" pitchFamily="18" charset="0"/>
              </a:rPr>
              <a:t>297.676/269.751) x100 </a:t>
            </a:r>
            <a:r>
              <a:rPr lang="en-GB" dirty="0">
                <a:solidFill>
                  <a:srgbClr val="D60000"/>
                </a:solidFill>
                <a:latin typeface="Times New Roman" panose="02020603050405020304" pitchFamily="18" charset="0"/>
                <a:cs typeface="Times New Roman" panose="02020603050405020304" pitchFamily="18" charset="0"/>
              </a:rPr>
              <a:t>= </a:t>
            </a:r>
            <a:r>
              <a:rPr lang="en-GB" dirty="0" smtClean="0">
                <a:solidFill>
                  <a:srgbClr val="D60000"/>
                </a:solidFill>
                <a:latin typeface="Times New Roman" panose="02020603050405020304" pitchFamily="18" charset="0"/>
                <a:cs typeface="Times New Roman" panose="02020603050405020304" pitchFamily="18" charset="0"/>
              </a:rPr>
              <a:t>110</a:t>
            </a:r>
          </a:p>
          <a:p>
            <a:endParaRPr lang="en-GB" sz="1400" dirty="0">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detto </a:t>
            </a:r>
            <a:r>
              <a:rPr lang="it-IT" dirty="0">
                <a:solidFill>
                  <a:srgbClr val="C00000"/>
                </a:solidFill>
                <a:latin typeface="Times New Roman" panose="02020603050405020304" pitchFamily="18" charset="0"/>
                <a:cs typeface="Times New Roman" panose="02020603050405020304" pitchFamily="18" charset="0"/>
              </a:rPr>
              <a:t>rapporto di </a:t>
            </a:r>
            <a:r>
              <a:rPr lang="it-IT" dirty="0" smtClean="0">
                <a:solidFill>
                  <a:srgbClr val="C00000"/>
                </a:solidFill>
                <a:latin typeface="Times New Roman" panose="02020603050405020304" pitchFamily="18" charset="0"/>
                <a:cs typeface="Times New Roman" panose="02020603050405020304" pitchFamily="18" charset="0"/>
              </a:rPr>
              <a:t>femminilità </a:t>
            </a:r>
            <a:r>
              <a:rPr lang="it-IT" dirty="0">
                <a:latin typeface="Times New Roman" panose="02020603050405020304" pitchFamily="18" charset="0"/>
                <a:cs typeface="Times New Roman" panose="02020603050405020304" pitchFamily="18" charset="0"/>
              </a:rPr>
              <a:t>delle nascite indicava </a:t>
            </a:r>
            <a:r>
              <a:rPr lang="it-IT" dirty="0" smtClean="0">
                <a:latin typeface="Times New Roman" panose="02020603050405020304" pitchFamily="18" charset="0"/>
                <a:cs typeface="Times New Roman" panose="02020603050405020304" pitchFamily="18" charset="0"/>
              </a:rPr>
              <a:t>che </a:t>
            </a:r>
            <a:r>
              <a:rPr lang="it-IT" dirty="0">
                <a:latin typeface="Times New Roman" panose="02020603050405020304" pitchFamily="18" charset="0"/>
                <a:cs typeface="Times New Roman" panose="02020603050405020304" pitchFamily="18" charset="0"/>
              </a:rPr>
              <a:t>per ogni 100 </a:t>
            </a:r>
            <a:r>
              <a:rPr lang="it-IT" dirty="0" smtClean="0">
                <a:latin typeface="Times New Roman" panose="02020603050405020304" pitchFamily="18" charset="0"/>
                <a:cs typeface="Times New Roman" panose="02020603050405020304" pitchFamily="18" charset="0"/>
              </a:rPr>
              <a:t>maschi erano nate 110 femmine</a:t>
            </a:r>
            <a:endParaRPr lang="en-GB" dirty="0">
              <a:latin typeface="Times New Roman" panose="02020603050405020304" pitchFamily="18" charset="0"/>
              <a:cs typeface="Times New Roman" panose="02020603050405020304" pitchFamily="18" charset="0"/>
            </a:endParaRPr>
          </a:p>
        </p:txBody>
      </p:sp>
      <p:pic>
        <p:nvPicPr>
          <p:cNvPr id="15" name="Immagine 14"/>
          <p:cNvPicPr>
            <a:picLocks noChangeAspect="1"/>
          </p:cNvPicPr>
          <p:nvPr/>
        </p:nvPicPr>
        <p:blipFill rotWithShape="1">
          <a:blip r:embed="rId4"/>
          <a:srcRect t="43589" r="25545" b="39515"/>
          <a:stretch/>
        </p:blipFill>
        <p:spPr>
          <a:xfrm>
            <a:off x="1016000" y="1773917"/>
            <a:ext cx="2909611" cy="128756"/>
          </a:xfrm>
          <a:prstGeom prst="rect">
            <a:avLst/>
          </a:prstGeom>
        </p:spPr>
      </p:pic>
      <p:pic>
        <p:nvPicPr>
          <p:cNvPr id="3" name="Immagine 2"/>
          <p:cNvPicPr>
            <a:picLocks noChangeAspect="1"/>
          </p:cNvPicPr>
          <p:nvPr/>
        </p:nvPicPr>
        <p:blipFill rotWithShape="1">
          <a:blip r:embed="rId5"/>
          <a:srcRect t="54394" r="24710" b="-7722"/>
          <a:stretch/>
        </p:blipFill>
        <p:spPr>
          <a:xfrm>
            <a:off x="1016000" y="1439669"/>
            <a:ext cx="2942229" cy="406399"/>
          </a:xfrm>
          <a:prstGeom prst="rect">
            <a:avLst/>
          </a:prstGeom>
        </p:spPr>
      </p:pic>
      <p:pic>
        <p:nvPicPr>
          <p:cNvPr id="6" name="Immagine 5"/>
          <p:cNvPicPr>
            <a:picLocks noChangeAspect="1"/>
          </p:cNvPicPr>
          <p:nvPr/>
        </p:nvPicPr>
        <p:blipFill rotWithShape="1">
          <a:blip r:embed="rId6"/>
          <a:srcRect l="72453"/>
          <a:stretch/>
        </p:blipFill>
        <p:spPr>
          <a:xfrm>
            <a:off x="3904326" y="1410115"/>
            <a:ext cx="1076483" cy="768163"/>
          </a:xfrm>
          <a:prstGeom prst="rect">
            <a:avLst/>
          </a:prstGeom>
        </p:spPr>
      </p:pic>
      <p:pic>
        <p:nvPicPr>
          <p:cNvPr id="8" name="Immagine 7"/>
          <p:cNvPicPr>
            <a:picLocks noChangeAspect="1"/>
          </p:cNvPicPr>
          <p:nvPr/>
        </p:nvPicPr>
        <p:blipFill rotWithShape="1">
          <a:blip r:embed="rId5"/>
          <a:srcRect r="25183" b="58508"/>
          <a:stretch/>
        </p:blipFill>
        <p:spPr>
          <a:xfrm>
            <a:off x="1001855" y="1928651"/>
            <a:ext cx="2923756" cy="316197"/>
          </a:xfrm>
          <a:prstGeom prst="rect">
            <a:avLst/>
          </a:prstGeom>
        </p:spPr>
      </p:pic>
      <p:sp>
        <p:nvSpPr>
          <p:cNvPr id="2" name="Segnaposto piè di pagina 1"/>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344905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19</a:t>
            </a:fld>
            <a:endParaRPr lang="it-IT" dirty="0"/>
          </a:p>
        </p:txBody>
      </p:sp>
      <p:pic>
        <p:nvPicPr>
          <p:cNvPr id="7" name="Immagine 6"/>
          <p:cNvPicPr>
            <a:picLocks noChangeAspect="1"/>
          </p:cNvPicPr>
          <p:nvPr/>
        </p:nvPicPr>
        <p:blipFill>
          <a:blip r:embed="rId2"/>
          <a:stretch>
            <a:fillRect/>
          </a:stretch>
        </p:blipFill>
        <p:spPr>
          <a:xfrm>
            <a:off x="1095430" y="1874072"/>
            <a:ext cx="5526157" cy="1411357"/>
          </a:xfrm>
          <a:prstGeom prst="rect">
            <a:avLst/>
          </a:prstGeom>
        </p:spPr>
      </p:pic>
      <p:sp>
        <p:nvSpPr>
          <p:cNvPr id="15" name="Rettangolo 14"/>
          <p:cNvSpPr/>
          <p:nvPr/>
        </p:nvSpPr>
        <p:spPr>
          <a:xfrm>
            <a:off x="1015999" y="841265"/>
            <a:ext cx="10298546"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Dalla seguente tabella si può calcolare il rapporto R</a:t>
            </a:r>
            <a:r>
              <a:rPr lang="it-IT" sz="1100" dirty="0" smtClean="0">
                <a:solidFill>
                  <a:srgbClr val="000000"/>
                </a:solidFill>
                <a:latin typeface="Times New Roman" panose="02020603050405020304" pitchFamily="18" charset="0"/>
                <a:cs typeface="Times New Roman" panose="02020603050405020304" pitchFamily="18" charset="0"/>
              </a:rPr>
              <a:t>M/F </a:t>
            </a:r>
            <a:r>
              <a:rPr lang="it-IT" dirty="0" smtClean="0">
                <a:solidFill>
                  <a:srgbClr val="000000"/>
                </a:solidFill>
                <a:latin typeface="Times New Roman" panose="02020603050405020304" pitchFamily="18" charset="0"/>
                <a:cs typeface="Times New Roman" panose="02020603050405020304" pitchFamily="18" charset="0"/>
              </a:rPr>
              <a:t>fra il numero dei maschi e quello delle femmine o, viceversa, il rapporto R</a:t>
            </a:r>
            <a:r>
              <a:rPr lang="it-IT" sz="1100" dirty="0" smtClean="0">
                <a:solidFill>
                  <a:srgbClr val="000000"/>
                </a:solidFill>
                <a:latin typeface="Times New Roman" panose="02020603050405020304" pitchFamily="18" charset="0"/>
                <a:cs typeface="Times New Roman" panose="02020603050405020304" pitchFamily="18" charset="0"/>
              </a:rPr>
              <a:t>F/M </a:t>
            </a:r>
            <a:r>
              <a:rPr lang="it-IT" dirty="0" smtClean="0">
                <a:solidFill>
                  <a:srgbClr val="000000"/>
                </a:solidFill>
                <a:latin typeface="Times New Roman" panose="02020603050405020304" pitchFamily="18" charset="0"/>
                <a:cs typeface="Times New Roman" panose="02020603050405020304" pitchFamily="18" charset="0"/>
              </a:rPr>
              <a:t>tra il numero delle femmine e quello dei maschi</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17" name="Rettangolo 16"/>
          <p:cNvSpPr/>
          <p:nvPr/>
        </p:nvSpPr>
        <p:spPr>
          <a:xfrm>
            <a:off x="1016000" y="3944947"/>
            <a:ext cx="2842509"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indice di </a:t>
            </a:r>
            <a:r>
              <a:rPr lang="it-IT" dirty="0" smtClean="0">
                <a:latin typeface="Times New Roman" panose="02020603050405020304" pitchFamily="18" charset="0"/>
                <a:cs typeface="Times New Roman" panose="02020603050405020304" pitchFamily="18" charset="0"/>
              </a:rPr>
              <a:t>mascolinità = 118,4</a:t>
            </a:r>
            <a:endParaRPr lang="en-GB" dirty="0">
              <a:latin typeface="Times New Roman" panose="02020603050405020304" pitchFamily="18" charset="0"/>
              <a:cs typeface="Times New Roman" panose="02020603050405020304" pitchFamily="18" charset="0"/>
            </a:endParaRPr>
          </a:p>
        </p:txBody>
      </p:sp>
      <p:sp>
        <p:nvSpPr>
          <p:cNvPr id="18" name="Rettangolo 17"/>
          <p:cNvSpPr/>
          <p:nvPr/>
        </p:nvSpPr>
        <p:spPr>
          <a:xfrm>
            <a:off x="4894558" y="4006385"/>
            <a:ext cx="7130471" cy="923330"/>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L’indice di mascolinità ci dice che, nella comunità presa in esame, ci sono 118,4 maschi ogni 100 </a:t>
            </a:r>
            <a:r>
              <a:rPr lang="it-IT" dirty="0" smtClean="0">
                <a:latin typeface="Times New Roman" panose="02020603050405020304" pitchFamily="18" charset="0"/>
                <a:cs typeface="Times New Roman" panose="02020603050405020304" pitchFamily="18" charset="0"/>
              </a:rPr>
              <a:t>femmine, </a:t>
            </a:r>
            <a:r>
              <a:rPr lang="it-IT" dirty="0">
                <a:latin typeface="Times New Roman" panose="02020603050405020304" pitchFamily="18" charset="0"/>
                <a:cs typeface="Times New Roman" panose="02020603050405020304" pitchFamily="18" charset="0"/>
              </a:rPr>
              <a:t>mentre l’indice di femminilità ci dice che ci sono 84,4 femmine ogni 100 maschi</a:t>
            </a:r>
            <a:endParaRPr lang="en-GB" dirty="0">
              <a:latin typeface="Times New Roman" panose="02020603050405020304" pitchFamily="18" charset="0"/>
              <a:cs typeface="Times New Roman" panose="02020603050405020304" pitchFamily="18" charset="0"/>
            </a:endParaRPr>
          </a:p>
        </p:txBody>
      </p:sp>
      <p:sp>
        <p:nvSpPr>
          <p:cNvPr id="19" name="Rettangolo 18"/>
          <p:cNvSpPr/>
          <p:nvPr/>
        </p:nvSpPr>
        <p:spPr>
          <a:xfrm>
            <a:off x="1015999" y="4498945"/>
            <a:ext cx="277031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indice di </a:t>
            </a:r>
            <a:r>
              <a:rPr lang="it-IT" dirty="0" smtClean="0">
                <a:latin typeface="Times New Roman" panose="02020603050405020304" pitchFamily="18" charset="0"/>
                <a:cs typeface="Times New Roman" panose="02020603050405020304" pitchFamily="18" charset="0"/>
              </a:rPr>
              <a:t>femminilità = 84,4</a:t>
            </a:r>
            <a:endParaRPr lang="en-GB" dirty="0">
              <a:latin typeface="Times New Roman" panose="02020603050405020304" pitchFamily="18" charset="0"/>
              <a:cs typeface="Times New Roman" panose="02020603050405020304" pitchFamily="18" charset="0"/>
            </a:endParaRPr>
          </a:p>
        </p:txBody>
      </p:sp>
      <p:sp>
        <p:nvSpPr>
          <p:cNvPr id="20" name="Freccia a destra 19"/>
          <p:cNvSpPr/>
          <p:nvPr/>
        </p:nvSpPr>
        <p:spPr>
          <a:xfrm>
            <a:off x="4081815" y="4314279"/>
            <a:ext cx="517236" cy="25741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150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itolo 1">
            <a:extLst>
              <a:ext uri="{FF2B5EF4-FFF2-40B4-BE49-F238E27FC236}">
                <a16:creationId xmlns:a16="http://schemas.microsoft.com/office/drawing/2014/main" id="{50136AEB-6E78-443A-8961-20BEA8C34144}"/>
              </a:ext>
            </a:extLst>
          </p:cNvPr>
          <p:cNvSpPr>
            <a:spLocks/>
          </p:cNvSpPr>
          <p:nvPr/>
        </p:nvSpPr>
        <p:spPr bwMode="auto">
          <a:xfrm>
            <a:off x="4151745" y="2436626"/>
            <a:ext cx="3163455" cy="7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tabLst>
                <a:tab pos="6367463" algn="l"/>
              </a:tabLst>
              <a:defRPr/>
            </a:pPr>
            <a:r>
              <a:rPr lang="it-IT" sz="2800" b="1" dirty="0" smtClean="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Rapporti statistici</a:t>
            </a:r>
            <a:endPar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3825663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20</a:t>
            </a:fld>
            <a:endParaRPr lang="it-IT" dirty="0"/>
          </a:p>
        </p:txBody>
      </p:sp>
      <p:sp>
        <p:nvSpPr>
          <p:cNvPr id="9" name="Titolo 7"/>
          <p:cNvSpPr>
            <a:spLocks/>
          </p:cNvSpPr>
          <p:nvPr/>
        </p:nvSpPr>
        <p:spPr bwMode="auto">
          <a:xfrm>
            <a:off x="1183270" y="488923"/>
            <a:ext cx="4178439" cy="57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000" b="1" dirty="0" smtClean="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Altro esempio: </a:t>
            </a:r>
            <a:r>
              <a:rPr lang="it-IT" sz="20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Indice di vecchiaia</a:t>
            </a:r>
          </a:p>
        </p:txBody>
      </p:sp>
      <p:sp>
        <p:nvSpPr>
          <p:cNvPr id="13" name="CasellaDiTesto 5"/>
          <p:cNvSpPr txBox="1">
            <a:spLocks noChangeArrowheads="1"/>
          </p:cNvSpPr>
          <p:nvPr/>
        </p:nvSpPr>
        <p:spPr bwMode="auto">
          <a:xfrm>
            <a:off x="1183270" y="1132548"/>
            <a:ext cx="965300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dirty="0">
                <a:latin typeface="Times New Roman" panose="02020603050405020304" pitchFamily="18" charset="0"/>
                <a:cs typeface="Times New Roman" panose="02020603050405020304" pitchFamily="18" charset="0"/>
              </a:rPr>
              <a:t>Indica il </a:t>
            </a:r>
            <a:r>
              <a:rPr lang="it-IT" altLang="en-US" dirty="0">
                <a:solidFill>
                  <a:srgbClr val="C00000"/>
                </a:solidFill>
                <a:latin typeface="Times New Roman" panose="02020603050405020304" pitchFamily="18" charset="0"/>
                <a:cs typeface="Times New Roman" panose="02020603050405020304" pitchFamily="18" charset="0"/>
              </a:rPr>
              <a:t>grado di invecchiamento di una popolazione </a:t>
            </a:r>
          </a:p>
          <a:p>
            <a:pPr algn="just" eaLnBrk="1" hangingPunct="1"/>
            <a:r>
              <a:rPr lang="it-IT" altLang="en-US" sz="1600" dirty="0">
                <a:latin typeface="Times New Roman" panose="02020603050405020304" pitchFamily="18" charset="0"/>
                <a:cs typeface="Times New Roman" panose="02020603050405020304" pitchFamily="18" charset="0"/>
              </a:rPr>
              <a:t>Lo si calcola moltiplicando per 100 il rapporto fra il numero delle persone “anziane” (65 anni e oltre) e quello dei “giovani” (0-14 anni), di un determinato territorio</a:t>
            </a:r>
            <a:endParaRPr lang="it-IT" altLang="it-IT" sz="1600" dirty="0">
              <a:solidFill>
                <a:srgbClr val="595959"/>
              </a:solidFill>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14" name="Immagine 13" descr="vecchi.jpg"/>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786655" y="2643718"/>
            <a:ext cx="1587722" cy="1796068"/>
          </a:xfrm>
          <a:prstGeom prst="rect">
            <a:avLst/>
          </a:prstGeom>
        </p:spPr>
      </p:pic>
      <p:sp>
        <p:nvSpPr>
          <p:cNvPr id="15" name="CasellaDiTesto 10"/>
          <p:cNvSpPr txBox="1">
            <a:spLocks noChangeArrowheads="1"/>
          </p:cNvSpPr>
          <p:nvPr/>
        </p:nvSpPr>
        <p:spPr bwMode="auto">
          <a:xfrm>
            <a:off x="1183270" y="5356706"/>
            <a:ext cx="100056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r>
              <a:rPr lang="it-IT" altLang="en-US" sz="1600" dirty="0">
                <a:latin typeface="Times New Roman" panose="02020603050405020304" pitchFamily="18" charset="0"/>
                <a:cs typeface="Times New Roman" panose="02020603050405020304" pitchFamily="18" charset="0"/>
              </a:rPr>
              <a:t>Valori superiori a 100 indicano una maggiore presenza di soggetti anziani rispetto ai giovanissimi: la popolazione italiana dal 2014 al 2019 tende ad invecchiare </a:t>
            </a:r>
            <a:r>
              <a:rPr lang="it-IT" altLang="en-US" sz="1600" dirty="0" smtClean="0">
                <a:latin typeface="Times New Roman" panose="02020603050405020304" pitchFamily="18" charset="0"/>
                <a:cs typeface="Times New Roman" panose="02020603050405020304" pitchFamily="18" charset="0"/>
              </a:rPr>
              <a:t>In </a:t>
            </a:r>
            <a:r>
              <a:rPr lang="it-IT" altLang="en-US" sz="1600" dirty="0">
                <a:latin typeface="Times New Roman" panose="02020603050405020304" pitchFamily="18" charset="0"/>
                <a:cs typeface="Times New Roman" panose="02020603050405020304" pitchFamily="18" charset="0"/>
              </a:rPr>
              <a:t>Italia nel 2019 c’erano 173,1 ultra sessantacinquenni ogni 100 giovani </a:t>
            </a:r>
          </a:p>
        </p:txBody>
      </p:sp>
      <p:graphicFrame>
        <p:nvGraphicFramePr>
          <p:cNvPr id="16" name="Tabella 15"/>
          <p:cNvGraphicFramePr>
            <a:graphicFrameLocks noGrp="1"/>
          </p:cNvGraphicFramePr>
          <p:nvPr>
            <p:extLst/>
          </p:nvPr>
        </p:nvGraphicFramePr>
        <p:xfrm>
          <a:off x="1448383" y="2409190"/>
          <a:ext cx="5259388" cy="2589213"/>
        </p:xfrm>
        <a:graphic>
          <a:graphicData uri="http://schemas.openxmlformats.org/drawingml/2006/table">
            <a:tbl>
              <a:tblPr/>
              <a:tblGrid>
                <a:gridCol w="1345111">
                  <a:extLst>
                    <a:ext uri="{9D8B030D-6E8A-4147-A177-3AD203B41FA5}">
                      <a16:colId xmlns:a16="http://schemas.microsoft.com/office/drawing/2014/main" val="20000"/>
                    </a:ext>
                  </a:extLst>
                </a:gridCol>
                <a:gridCol w="659105">
                  <a:extLst>
                    <a:ext uri="{9D8B030D-6E8A-4147-A177-3AD203B41FA5}">
                      <a16:colId xmlns:a16="http://schemas.microsoft.com/office/drawing/2014/main" val="20001"/>
                    </a:ext>
                  </a:extLst>
                </a:gridCol>
                <a:gridCol w="659105">
                  <a:extLst>
                    <a:ext uri="{9D8B030D-6E8A-4147-A177-3AD203B41FA5}">
                      <a16:colId xmlns:a16="http://schemas.microsoft.com/office/drawing/2014/main" val="20002"/>
                    </a:ext>
                  </a:extLst>
                </a:gridCol>
                <a:gridCol w="659105">
                  <a:extLst>
                    <a:ext uri="{9D8B030D-6E8A-4147-A177-3AD203B41FA5}">
                      <a16:colId xmlns:a16="http://schemas.microsoft.com/office/drawing/2014/main" val="20003"/>
                    </a:ext>
                  </a:extLst>
                </a:gridCol>
                <a:gridCol w="645654">
                  <a:extLst>
                    <a:ext uri="{9D8B030D-6E8A-4147-A177-3AD203B41FA5}">
                      <a16:colId xmlns:a16="http://schemas.microsoft.com/office/drawing/2014/main" val="20004"/>
                    </a:ext>
                  </a:extLst>
                </a:gridCol>
                <a:gridCol w="645654">
                  <a:extLst>
                    <a:ext uri="{9D8B030D-6E8A-4147-A177-3AD203B41FA5}">
                      <a16:colId xmlns:a16="http://schemas.microsoft.com/office/drawing/2014/main" val="20005"/>
                    </a:ext>
                  </a:extLst>
                </a:gridCol>
                <a:gridCol w="645654">
                  <a:extLst>
                    <a:ext uri="{9D8B030D-6E8A-4147-A177-3AD203B41FA5}">
                      <a16:colId xmlns:a16="http://schemas.microsoft.com/office/drawing/2014/main" val="20006"/>
                    </a:ext>
                  </a:extLst>
                </a:gridCol>
              </a:tblGrid>
              <a:tr h="468580">
                <a:tc>
                  <a:txBody>
                    <a:bodyPr/>
                    <a:lstStyle/>
                    <a:p>
                      <a:pPr algn="l" fontAlgn="ctr"/>
                      <a:r>
                        <a:rPr lang="it-IT" sz="1000" b="1" i="0" u="none" strike="noStrike" dirty="0">
                          <a:solidFill>
                            <a:srgbClr val="000000"/>
                          </a:solidFill>
                          <a:latin typeface="Verdana"/>
                        </a:rPr>
                        <a:t>Tipo indicatore</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it-IT" sz="1000" b="1" i="0" u="none" strike="noStrike">
                          <a:solidFill>
                            <a:srgbClr val="000000"/>
                          </a:solidFill>
                          <a:latin typeface="Verdana"/>
                        </a:rPr>
                        <a:t>Indice di vecchiaia</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47616">
                <a:tc>
                  <a:txBody>
                    <a:bodyPr/>
                    <a:lstStyle/>
                    <a:p>
                      <a:pPr algn="ctr" fontAlgn="ctr"/>
                      <a:r>
                        <a:rPr lang="it-IT" sz="1000" b="1" i="0" u="none" strike="noStrike">
                          <a:solidFill>
                            <a:srgbClr val="000000"/>
                          </a:solidFill>
                          <a:latin typeface="Verdana"/>
                        </a:rPr>
                        <a:t>Anni</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1" i="0" u="none" strike="noStrike">
                          <a:solidFill>
                            <a:srgbClr val="000000"/>
                          </a:solidFill>
                          <a:latin typeface="Verdana"/>
                        </a:rPr>
                        <a:t>2014</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1" i="0" u="none" strike="noStrike" dirty="0">
                          <a:solidFill>
                            <a:srgbClr val="000000"/>
                          </a:solidFill>
                          <a:latin typeface="Verdana"/>
                        </a:rPr>
                        <a:t>2015</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1" i="0" u="none" strike="noStrike">
                          <a:solidFill>
                            <a:srgbClr val="000000"/>
                          </a:solidFill>
                          <a:latin typeface="Verdana"/>
                        </a:rPr>
                        <a:t>2016</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1" i="0" u="none" strike="noStrike">
                          <a:solidFill>
                            <a:srgbClr val="000000"/>
                          </a:solidFill>
                          <a:latin typeface="Verdana"/>
                        </a:rPr>
                        <a:t>2017</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1" i="0" u="none" strike="noStrike">
                          <a:solidFill>
                            <a:srgbClr val="000000"/>
                          </a:solidFill>
                          <a:latin typeface="Verdana"/>
                        </a:rPr>
                        <a:t>2018</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1" i="0" u="none" strike="noStrike">
                          <a:solidFill>
                            <a:srgbClr val="000000"/>
                          </a:solidFill>
                          <a:latin typeface="Verdana"/>
                        </a:rPr>
                        <a:t>2019</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664">
                <a:tc>
                  <a:txBody>
                    <a:bodyPr/>
                    <a:lstStyle/>
                    <a:p>
                      <a:pPr algn="l" fontAlgn="ctr"/>
                      <a:r>
                        <a:rPr lang="it-IT" sz="1000" b="1" i="0" u="none" strike="noStrike">
                          <a:solidFill>
                            <a:srgbClr val="000000"/>
                          </a:solidFill>
                          <a:latin typeface="Verdana"/>
                        </a:rPr>
                        <a:t>Territorio</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2"/>
                  </a:ext>
                </a:extLst>
              </a:tr>
              <a:tr h="222220">
                <a:tc>
                  <a:txBody>
                    <a:bodyPr/>
                    <a:lstStyle/>
                    <a:p>
                      <a:pPr algn="l" fontAlgn="t"/>
                      <a:r>
                        <a:rPr lang="it-IT" sz="1000" b="0" i="0" u="none" strike="noStrike">
                          <a:solidFill>
                            <a:srgbClr val="000000"/>
                          </a:solidFill>
                          <a:latin typeface="Verdana"/>
                        </a:rPr>
                        <a:t>  Nord-ovest</a:t>
                      </a:r>
                    </a:p>
                  </a:txBody>
                  <a:tcPr marL="6349" marR="6349"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dirty="0">
                          <a:latin typeface="Arial"/>
                        </a:rPr>
                        <a:t>166.54</a:t>
                      </a:r>
                    </a:p>
                  </a:txBody>
                  <a:tcPr marL="6349" marR="6349" marT="63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dirty="0">
                          <a:latin typeface="Arial"/>
                        </a:rPr>
                        <a:t>169.83</a:t>
                      </a: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a:solidFill>
                            <a:srgbClr val="000000"/>
                          </a:solidFill>
                          <a:latin typeface="Arial"/>
                        </a:rPr>
                        <a:t>173.2</a:t>
                      </a: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a:solidFill>
                            <a:srgbClr val="000000"/>
                          </a:solidFill>
                          <a:latin typeface="Arial"/>
                        </a:rPr>
                        <a:t>176.7</a:t>
                      </a: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a:solidFill>
                            <a:srgbClr val="000000"/>
                          </a:solidFill>
                          <a:latin typeface="Arial"/>
                        </a:rPr>
                        <a:t>179.8</a:t>
                      </a: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a:solidFill>
                            <a:srgbClr val="000000"/>
                          </a:solidFill>
                          <a:latin typeface="Arial"/>
                        </a:rPr>
                        <a:t>183.4</a:t>
                      </a:r>
                    </a:p>
                  </a:txBody>
                  <a:tcPr marL="6349" marR="6349" marT="63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215870">
                <a:tc>
                  <a:txBody>
                    <a:bodyPr/>
                    <a:lstStyle/>
                    <a:p>
                      <a:pPr algn="l" fontAlgn="t"/>
                      <a:r>
                        <a:rPr lang="it-IT" sz="1000" b="0" i="0" u="none" strike="noStrike">
                          <a:solidFill>
                            <a:srgbClr val="000000"/>
                          </a:solidFill>
                          <a:latin typeface="Verdana"/>
                        </a:rPr>
                        <a:t>  Nord-est</a:t>
                      </a:r>
                    </a:p>
                  </a:txBody>
                  <a:tcPr marL="6349" marR="6349"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000" b="0" i="0" u="none" strike="noStrike" dirty="0">
                          <a:latin typeface="Arial"/>
                        </a:rPr>
                        <a:t>160.14</a:t>
                      </a:r>
                    </a:p>
                  </a:txBody>
                  <a:tcPr marL="6349" marR="6349" marT="63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000" b="0" i="0" u="none" strike="noStrike" dirty="0">
                          <a:latin typeface="Arial"/>
                        </a:rPr>
                        <a:t>163.39</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166.8</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170.2</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173.4</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176.8</a:t>
                      </a:r>
                    </a:p>
                  </a:txBody>
                  <a:tcPr marL="6349" marR="6349" marT="634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03173">
                <a:tc>
                  <a:txBody>
                    <a:bodyPr/>
                    <a:lstStyle/>
                    <a:p>
                      <a:pPr algn="l" fontAlgn="t"/>
                      <a:r>
                        <a:rPr lang="it-IT" sz="1000" b="0" i="0" u="none" strike="noStrike">
                          <a:solidFill>
                            <a:srgbClr val="000000"/>
                          </a:solidFill>
                          <a:latin typeface="Verdana"/>
                        </a:rPr>
                        <a:t>  Centro</a:t>
                      </a:r>
                    </a:p>
                  </a:txBody>
                  <a:tcPr marL="6349" marR="6349"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000" b="0" i="0" u="none" strike="noStrike">
                          <a:latin typeface="Arial"/>
                        </a:rPr>
                        <a:t>166.87</a:t>
                      </a:r>
                    </a:p>
                  </a:txBody>
                  <a:tcPr marL="6349" marR="6349" marT="63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000" b="0" i="0" u="none" strike="noStrike" dirty="0">
                          <a:latin typeface="Arial"/>
                        </a:rPr>
                        <a:t>169.31</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172.3</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175.2</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178.3</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182.3</a:t>
                      </a:r>
                    </a:p>
                  </a:txBody>
                  <a:tcPr marL="6349" marR="6349" marT="634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96824">
                <a:tc>
                  <a:txBody>
                    <a:bodyPr/>
                    <a:lstStyle/>
                    <a:p>
                      <a:pPr algn="l" fontAlgn="t"/>
                      <a:r>
                        <a:rPr lang="it-IT" sz="1000" b="0" i="0" u="none" strike="noStrike">
                          <a:solidFill>
                            <a:srgbClr val="000000"/>
                          </a:solidFill>
                          <a:latin typeface="Verdana"/>
                        </a:rPr>
                        <a:t>  Sud</a:t>
                      </a:r>
                    </a:p>
                  </a:txBody>
                  <a:tcPr marL="6349" marR="6349"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000" b="0" i="0" u="none" strike="noStrike">
                          <a:latin typeface="Arial"/>
                        </a:rPr>
                        <a:t>131.12</a:t>
                      </a:r>
                    </a:p>
                  </a:txBody>
                  <a:tcPr marL="6349" marR="6349" marT="63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000" b="0" i="0" u="none" strike="noStrike" dirty="0">
                          <a:latin typeface="Arial"/>
                        </a:rPr>
                        <a:t>135.90</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140.4</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145.2</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149.2</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154.4</a:t>
                      </a:r>
                    </a:p>
                  </a:txBody>
                  <a:tcPr marL="6349" marR="6349" marT="634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15870">
                <a:tc>
                  <a:txBody>
                    <a:bodyPr/>
                    <a:lstStyle/>
                    <a:p>
                      <a:pPr algn="l" fontAlgn="t"/>
                      <a:r>
                        <a:rPr lang="it-IT" sz="1000" b="0" i="0" u="none" strike="noStrike">
                          <a:solidFill>
                            <a:srgbClr val="000000"/>
                          </a:solidFill>
                          <a:latin typeface="Verdana"/>
                        </a:rPr>
                        <a:t>  Isole</a:t>
                      </a:r>
                    </a:p>
                  </a:txBody>
                  <a:tcPr marL="6349" marR="6349"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000" b="0" i="0" u="none" strike="noStrike">
                          <a:latin typeface="Arial"/>
                        </a:rPr>
                        <a:t>142.78</a:t>
                      </a:r>
                    </a:p>
                  </a:txBody>
                  <a:tcPr marL="6349" marR="6349" marT="63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000" b="0" i="0" u="none" strike="noStrike" dirty="0">
                          <a:latin typeface="Arial"/>
                        </a:rPr>
                        <a:t>146.78</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151.2</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156.4</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160.6</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166</a:t>
                      </a:r>
                    </a:p>
                  </a:txBody>
                  <a:tcPr marL="6349" marR="6349" marT="634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28569">
                <a:tc>
                  <a:txBody>
                    <a:bodyPr/>
                    <a:lstStyle/>
                    <a:p>
                      <a:pPr algn="l" fontAlgn="b"/>
                      <a:r>
                        <a:rPr lang="it-IT" sz="1000" b="1" i="0" u="none" strike="noStrike">
                          <a:solidFill>
                            <a:srgbClr val="000000"/>
                          </a:solidFill>
                          <a:latin typeface="Verdana"/>
                        </a:rPr>
                        <a:t>Italia</a:t>
                      </a:r>
                    </a:p>
                  </a:txBody>
                  <a:tcPr marL="6349" marR="6349"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Arial"/>
                        </a:rPr>
                        <a:t>154.1</a:t>
                      </a:r>
                    </a:p>
                  </a:txBody>
                  <a:tcPr marL="6349" marR="6349" marT="634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Arial"/>
                        </a:rPr>
                        <a:t>157.7</a:t>
                      </a:r>
                    </a:p>
                  </a:txBody>
                  <a:tcPr marL="6349" marR="6349" marT="63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Arial"/>
                        </a:rPr>
                        <a:t>161.4</a:t>
                      </a:r>
                    </a:p>
                  </a:txBody>
                  <a:tcPr marL="6349" marR="6349" marT="63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Arial"/>
                        </a:rPr>
                        <a:t>165.3</a:t>
                      </a:r>
                    </a:p>
                  </a:txBody>
                  <a:tcPr marL="6349" marR="6349" marT="63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Arial"/>
                        </a:rPr>
                        <a:t>168.9</a:t>
                      </a:r>
                    </a:p>
                  </a:txBody>
                  <a:tcPr marL="6349" marR="6349" marT="63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Arial"/>
                        </a:rPr>
                        <a:t>173.1</a:t>
                      </a:r>
                    </a:p>
                  </a:txBody>
                  <a:tcPr marL="6349" marR="6349" marT="634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8748">
                <a:tc>
                  <a:txBody>
                    <a:bodyPr/>
                    <a:lstStyle/>
                    <a:p>
                      <a:pPr algn="l" fontAlgn="b"/>
                      <a:r>
                        <a:rPr lang="it-IT" sz="1000" b="0" i="0" u="none" strike="noStrike">
                          <a:latin typeface="Arial"/>
                        </a:rPr>
                        <a:t> </a:t>
                      </a:r>
                    </a:p>
                  </a:txBody>
                  <a:tcPr marL="6349" marR="6349" marT="63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latin typeface="Arial"/>
                      </a:endParaRP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latin typeface="Arial"/>
                      </a:endParaRP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latin typeface="Arial"/>
                      </a:endParaRP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latin typeface="Arial"/>
                      </a:endParaRP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latin typeface="Arial"/>
                      </a:endParaRP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dirty="0">
                          <a:latin typeface="Arial"/>
                        </a:rPr>
                        <a:t> </a:t>
                      </a:r>
                    </a:p>
                  </a:txBody>
                  <a:tcPr marL="6349" marR="6349" marT="63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165078">
                <a:tc gridSpan="7">
                  <a:txBody>
                    <a:bodyPr/>
                    <a:lstStyle/>
                    <a:p>
                      <a:pPr algn="l" fontAlgn="t"/>
                      <a:r>
                        <a:rPr lang="it-IT" sz="800" b="0" i="0" u="none" strike="noStrike" dirty="0">
                          <a:solidFill>
                            <a:srgbClr val="000000"/>
                          </a:solidFill>
                          <a:latin typeface="Verdana"/>
                        </a:rPr>
                        <a:t>Fonte: Istat. Banca dati Demo</a:t>
                      </a:r>
                    </a:p>
                  </a:txBody>
                  <a:tcPr marL="6349" marR="6349"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121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21</a:t>
            </a:fld>
            <a:endParaRPr lang="it-IT" dirty="0"/>
          </a:p>
        </p:txBody>
      </p:sp>
      <p:pic>
        <p:nvPicPr>
          <p:cNvPr id="10" name="Immagine 9"/>
          <p:cNvPicPr>
            <a:picLocks noChangeAspect="1"/>
          </p:cNvPicPr>
          <p:nvPr/>
        </p:nvPicPr>
        <p:blipFill>
          <a:blip r:embed="rId2"/>
          <a:stretch>
            <a:fillRect/>
          </a:stretch>
        </p:blipFill>
        <p:spPr>
          <a:xfrm>
            <a:off x="630301" y="965252"/>
            <a:ext cx="8645318" cy="2135185"/>
          </a:xfrm>
          <a:prstGeom prst="rect">
            <a:avLst/>
          </a:prstGeom>
        </p:spPr>
      </p:pic>
      <p:sp>
        <p:nvSpPr>
          <p:cNvPr id="11" name="Rettangolo 10"/>
          <p:cNvSpPr/>
          <p:nvPr/>
        </p:nvSpPr>
        <p:spPr>
          <a:xfrm>
            <a:off x="766625" y="4703240"/>
            <a:ext cx="9362901" cy="369332"/>
          </a:xfrm>
          <a:prstGeom prst="rect">
            <a:avLst/>
          </a:prstGeom>
        </p:spPr>
        <p:txBody>
          <a:bodyPr wrap="square">
            <a:spAutoFit/>
          </a:bodyPr>
          <a:lstStyle/>
          <a:p>
            <a:r>
              <a:rPr lang="it-IT" dirty="0">
                <a:solidFill>
                  <a:srgbClr val="000000"/>
                </a:solidFill>
                <a:latin typeface="Times New Roman" panose="02020603050405020304" pitchFamily="18" charset="0"/>
                <a:cs typeface="Times New Roman" panose="02020603050405020304" pitchFamily="18" charset="0"/>
              </a:rPr>
              <a:t>Questo indice mostra che per l'anno 2013 </a:t>
            </a:r>
            <a:r>
              <a:rPr lang="it-IT" dirty="0" smtClean="0">
                <a:solidFill>
                  <a:srgbClr val="000000"/>
                </a:solidFill>
                <a:latin typeface="Times New Roman" panose="02020603050405020304" pitchFamily="18" charset="0"/>
                <a:cs typeface="Times New Roman" panose="02020603050405020304" pitchFamily="18" charset="0"/>
              </a:rPr>
              <a:t>ci </a:t>
            </a:r>
            <a:r>
              <a:rPr lang="it-IT" dirty="0">
                <a:solidFill>
                  <a:srgbClr val="000000"/>
                </a:solidFill>
                <a:latin typeface="Times New Roman" panose="02020603050405020304" pitchFamily="18" charset="0"/>
                <a:cs typeface="Times New Roman" panose="02020603050405020304" pitchFamily="18" charset="0"/>
              </a:rPr>
              <a:t>sono 206,4 anziani ogni 100 </a:t>
            </a:r>
            <a:r>
              <a:rPr lang="it-IT" dirty="0" smtClean="0">
                <a:solidFill>
                  <a:srgbClr val="000000"/>
                </a:solidFill>
                <a:latin typeface="Times New Roman" panose="02020603050405020304" pitchFamily="18" charset="0"/>
                <a:cs typeface="Times New Roman" panose="02020603050405020304" pitchFamily="18" charset="0"/>
              </a:rPr>
              <a:t>giovani</a:t>
            </a:r>
            <a:r>
              <a:rPr lang="it-IT" dirty="0">
                <a:solidFill>
                  <a:srgbClr val="000000"/>
                </a:solidFill>
                <a:latin typeface="Times New Roman" panose="02020603050405020304" pitchFamily="18" charset="0"/>
                <a:cs typeface="Times New Roman" panose="02020603050405020304" pitchFamily="18" charset="0"/>
              </a:rPr>
              <a:t>	</a:t>
            </a:r>
          </a:p>
        </p:txBody>
      </p:sp>
      <p:sp>
        <p:nvSpPr>
          <p:cNvPr id="12" name="Ovale 11"/>
          <p:cNvSpPr/>
          <p:nvPr/>
        </p:nvSpPr>
        <p:spPr>
          <a:xfrm>
            <a:off x="7539642" y="2728422"/>
            <a:ext cx="775855" cy="27709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uppo 6"/>
          <p:cNvGrpSpPr/>
          <p:nvPr/>
        </p:nvGrpSpPr>
        <p:grpSpPr>
          <a:xfrm>
            <a:off x="803564" y="3545634"/>
            <a:ext cx="5621250" cy="718887"/>
            <a:chOff x="5803075" y="3388571"/>
            <a:chExt cx="5621250" cy="718887"/>
          </a:xfrm>
        </p:grpSpPr>
        <p:sp>
          <p:nvSpPr>
            <p:cNvPr id="8" name="CasellaDiTesto 7"/>
            <p:cNvSpPr txBox="1"/>
            <p:nvPr/>
          </p:nvSpPr>
          <p:spPr>
            <a:xfrm>
              <a:off x="5803075" y="3514742"/>
              <a:ext cx="2601994"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Indice di vecchiaia (2013)</a:t>
              </a:r>
              <a:endParaRPr lang="en-GB" dirty="0">
                <a:latin typeface="Times New Roman" panose="02020603050405020304" pitchFamily="18" charset="0"/>
                <a:cs typeface="Times New Roman" panose="02020603050405020304" pitchFamily="18" charset="0"/>
              </a:endParaRPr>
            </a:p>
          </p:txBody>
        </p:sp>
        <p:cxnSp>
          <p:nvCxnSpPr>
            <p:cNvPr id="9" name="Connettore diritto 8"/>
            <p:cNvCxnSpPr/>
            <p:nvPr/>
          </p:nvCxnSpPr>
          <p:spPr>
            <a:xfrm>
              <a:off x="9104667" y="3757903"/>
              <a:ext cx="6829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9053350" y="3388571"/>
              <a:ext cx="819455" cy="369332"/>
            </a:xfrm>
            <a:prstGeom prst="rect">
              <a:avLst/>
            </a:prstGeom>
          </p:spPr>
          <p:txBody>
            <a:bodyPr wrap="none">
              <a:spAutoFit/>
            </a:bodyPr>
            <a:lstStyle/>
            <a:p>
              <a:r>
                <a:rPr lang="it-IT" dirty="0" smtClean="0">
                  <a:latin typeface="Times New Roman" panose="02020603050405020304" pitchFamily="18" charset="0"/>
                  <a:cs typeface="Times New Roman" panose="02020603050405020304" pitchFamily="18" charset="0"/>
                </a:rPr>
                <a:t>28.535</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9058682" y="3738126"/>
              <a:ext cx="819455" cy="369332"/>
            </a:xfrm>
            <a:prstGeom prst="rect">
              <a:avLst/>
            </a:prstGeom>
          </p:spPr>
          <p:txBody>
            <a:bodyPr wrap="none">
              <a:spAutoFit/>
            </a:bodyPr>
            <a:lstStyle/>
            <a:p>
              <a:r>
                <a:rPr lang="it-IT" dirty="0" smtClean="0">
                  <a:latin typeface="Times New Roman" panose="02020603050405020304" pitchFamily="18" charset="0"/>
                  <a:cs typeface="Times New Roman" panose="02020603050405020304" pitchFamily="18" charset="0"/>
                </a:rPr>
                <a:t>13.828</a:t>
              </a:r>
              <a:endParaRPr lang="en-GB" dirty="0">
                <a:latin typeface="Times New Roman" panose="02020603050405020304" pitchFamily="18" charset="0"/>
                <a:cs typeface="Times New Roman" panose="02020603050405020304" pitchFamily="18" charset="0"/>
              </a:endParaRPr>
            </a:p>
          </p:txBody>
        </p:sp>
        <p:sp>
          <p:nvSpPr>
            <p:cNvPr id="15" name="Rettangolo 14"/>
            <p:cNvSpPr/>
            <p:nvPr/>
          </p:nvSpPr>
          <p:spPr>
            <a:xfrm>
              <a:off x="8411140" y="3537260"/>
              <a:ext cx="31451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6" name="Rettangolo 15"/>
            <p:cNvSpPr/>
            <p:nvPr/>
          </p:nvSpPr>
          <p:spPr>
            <a:xfrm>
              <a:off x="10447587" y="3553460"/>
              <a:ext cx="31451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7" name="Rettangolo 16"/>
            <p:cNvSpPr/>
            <p:nvPr/>
          </p:nvSpPr>
          <p:spPr>
            <a:xfrm>
              <a:off x="10720286" y="3514742"/>
              <a:ext cx="704039" cy="369332"/>
            </a:xfrm>
            <a:prstGeom prst="rect">
              <a:avLst/>
            </a:prstGeom>
          </p:spPr>
          <p:txBody>
            <a:bodyPr wrap="none">
              <a:spAutoFit/>
            </a:bodyPr>
            <a:lstStyle/>
            <a:p>
              <a:r>
                <a:rPr lang="it-IT" dirty="0" smtClean="0">
                  <a:latin typeface="Times New Roman" panose="02020603050405020304" pitchFamily="18" charset="0"/>
                  <a:cs typeface="Times New Roman" panose="02020603050405020304" pitchFamily="18" charset="0"/>
                </a:rPr>
                <a:t>206,4</a:t>
              </a:r>
              <a:endParaRPr lang="en-GB" dirty="0">
                <a:latin typeface="Times New Roman" panose="02020603050405020304" pitchFamily="18" charset="0"/>
                <a:cs typeface="Times New Roman" panose="02020603050405020304" pitchFamily="18" charset="0"/>
              </a:endParaRPr>
            </a:p>
          </p:txBody>
        </p:sp>
      </p:grpSp>
      <p:sp>
        <p:nvSpPr>
          <p:cNvPr id="3" name="CasellaDiTesto 2"/>
          <p:cNvSpPr txBox="1"/>
          <p:nvPr/>
        </p:nvSpPr>
        <p:spPr>
          <a:xfrm>
            <a:off x="4830499" y="3710523"/>
            <a:ext cx="762318"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*100</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35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22</a:t>
            </a:fld>
            <a:endParaRPr lang="it-IT" dirty="0"/>
          </a:p>
        </p:txBody>
      </p:sp>
      <p:sp>
        <p:nvSpPr>
          <p:cNvPr id="2" name="Rettangolo 1"/>
          <p:cNvSpPr/>
          <p:nvPr/>
        </p:nvSpPr>
        <p:spPr>
          <a:xfrm>
            <a:off x="1016000" y="3008986"/>
            <a:ext cx="10511265" cy="646331"/>
          </a:xfrm>
          <a:prstGeom prst="rect">
            <a:avLst/>
          </a:prstGeom>
        </p:spPr>
        <p:txBody>
          <a:bodyPr wrap="square">
            <a:spAutoFit/>
          </a:bodyPr>
          <a:lstStyle/>
          <a:p>
            <a:r>
              <a:rPr lang="it-IT" b="1" dirty="0" smtClean="0">
                <a:latin typeface="Times New Roman" panose="02020603050405020304" pitchFamily="18" charset="0"/>
                <a:cs typeface="Times New Roman" panose="02020603050405020304" pitchFamily="18" charset="0"/>
              </a:rPr>
              <a:t>Esempio: </a:t>
            </a:r>
            <a:r>
              <a:rPr lang="it-IT" dirty="0">
                <a:latin typeface="Times New Roman" panose="02020603050405020304" pitchFamily="18" charset="0"/>
                <a:cs typeface="Times New Roman" panose="02020603050405020304" pitchFamily="18" charset="0"/>
              </a:rPr>
              <a:t>In Italia al primo gennaio del 2008 la popolazione di </a:t>
            </a:r>
            <a:r>
              <a:rPr lang="it-IT" dirty="0" smtClean="0">
                <a:latin typeface="Times New Roman" panose="02020603050405020304" pitchFamily="18" charset="0"/>
                <a:cs typeface="Times New Roman" panose="02020603050405020304" pitchFamily="18" charset="0"/>
              </a:rPr>
              <a:t>età uguale </a:t>
            </a:r>
            <a:r>
              <a:rPr lang="it-IT" dirty="0">
                <a:latin typeface="Times New Roman" panose="02020603050405020304" pitchFamily="18" charset="0"/>
                <a:cs typeface="Times New Roman" panose="02020603050405020304" pitchFamily="18" charset="0"/>
              </a:rPr>
              <a:t>o superiore ai 65 anni ammontava a </a:t>
            </a:r>
            <a:r>
              <a:rPr lang="it-IT" dirty="0" smtClean="0">
                <a:latin typeface="Times New Roman" panose="02020603050405020304" pitchFamily="18" charset="0"/>
                <a:cs typeface="Times New Roman" panose="02020603050405020304" pitchFamily="18" charset="0"/>
              </a:rPr>
              <a:t>11.948.161 unità, </a:t>
            </a:r>
            <a:r>
              <a:rPr lang="it-IT" dirty="0">
                <a:latin typeface="Times New Roman" panose="02020603050405020304" pitchFamily="18" charset="0"/>
                <a:cs typeface="Times New Roman" panose="02020603050405020304" pitchFamily="18" charset="0"/>
              </a:rPr>
              <a:t>mentre </a:t>
            </a:r>
            <a:r>
              <a:rPr lang="it-IT" dirty="0" smtClean="0">
                <a:latin typeface="Times New Roman" panose="02020603050405020304" pitchFamily="18" charset="0"/>
                <a:cs typeface="Times New Roman" panose="02020603050405020304" pitchFamily="18" charset="0"/>
              </a:rPr>
              <a:t>la popolazione </a:t>
            </a:r>
            <a:r>
              <a:rPr lang="it-IT" dirty="0">
                <a:latin typeface="Times New Roman" panose="02020603050405020304" pitchFamily="18" charset="0"/>
                <a:cs typeface="Times New Roman" panose="02020603050405020304" pitchFamily="18" charset="0"/>
              </a:rPr>
              <a:t>di </a:t>
            </a:r>
            <a:r>
              <a:rPr lang="it-IT" dirty="0" smtClean="0">
                <a:latin typeface="Times New Roman" panose="02020603050405020304" pitchFamily="18" charset="0"/>
                <a:cs typeface="Times New Roman" panose="02020603050405020304" pitchFamily="18" charset="0"/>
              </a:rPr>
              <a:t>età </a:t>
            </a:r>
            <a:r>
              <a:rPr lang="it-IT" dirty="0">
                <a:latin typeface="Times New Roman" panose="02020603050405020304" pitchFamily="18" charset="0"/>
                <a:cs typeface="Times New Roman" panose="02020603050405020304" pitchFamily="18" charset="0"/>
              </a:rPr>
              <a:t>tra i 15 ed i 64 anni ammontava a </a:t>
            </a:r>
            <a:r>
              <a:rPr lang="it-IT" dirty="0" smtClean="0">
                <a:latin typeface="Times New Roman" panose="02020603050405020304" pitchFamily="18" charset="0"/>
                <a:cs typeface="Times New Roman" panose="02020603050405020304" pitchFamily="18" charset="0"/>
              </a:rPr>
              <a:t>39.291.856</a:t>
            </a:r>
            <a:endParaRPr lang="it-IT" dirty="0">
              <a:latin typeface="Times New Roman" panose="02020603050405020304" pitchFamily="18" charset="0"/>
              <a:cs typeface="Times New Roman" panose="02020603050405020304" pitchFamily="18" charset="0"/>
            </a:endParaRPr>
          </a:p>
        </p:txBody>
      </p:sp>
      <p:sp>
        <p:nvSpPr>
          <p:cNvPr id="3" name="Rettangolo 2"/>
          <p:cNvSpPr/>
          <p:nvPr/>
        </p:nvSpPr>
        <p:spPr>
          <a:xfrm>
            <a:off x="1016000" y="3776267"/>
            <a:ext cx="4329084" cy="338554"/>
          </a:xfrm>
          <a:prstGeom prst="rect">
            <a:avLst/>
          </a:prstGeom>
        </p:spPr>
        <p:txBody>
          <a:bodyPr wrap="square">
            <a:spAutoFit/>
          </a:bodyPr>
          <a:lstStyle/>
          <a:p>
            <a:r>
              <a:rPr lang="it-IT" sz="1600" b="1" dirty="0">
                <a:solidFill>
                  <a:srgbClr val="C00000"/>
                </a:solidFill>
                <a:latin typeface="Times New Roman" panose="02020603050405020304" pitchFamily="18" charset="0"/>
                <a:cs typeface="Times New Roman" panose="02020603050405020304" pitchFamily="18" charset="0"/>
              </a:rPr>
              <a:t>L’indice di dipendenza degli anziani </a:t>
            </a:r>
            <a:r>
              <a:rPr lang="it-IT" sz="1600" dirty="0">
                <a:latin typeface="Times New Roman" panose="02020603050405020304" pitchFamily="18" charset="0"/>
                <a:cs typeface="Times New Roman" panose="02020603050405020304" pitchFamily="18" charset="0"/>
              </a:rPr>
              <a:t>era pari </a:t>
            </a:r>
            <a:r>
              <a:rPr lang="it-IT" sz="1600" dirty="0" smtClean="0">
                <a:latin typeface="Times New Roman" panose="02020603050405020304" pitchFamily="18" charset="0"/>
                <a:cs typeface="Times New Roman" panose="02020603050405020304" pitchFamily="18" charset="0"/>
              </a:rPr>
              <a:t>a</a:t>
            </a:r>
            <a:endParaRPr lang="it-IT" sz="1600" dirty="0">
              <a:latin typeface="Times New Roman" panose="02020603050405020304" pitchFamily="18" charset="0"/>
              <a:cs typeface="Times New Roman" panose="02020603050405020304" pitchFamily="18" charset="0"/>
            </a:endParaRPr>
          </a:p>
        </p:txBody>
      </p:sp>
      <p:grpSp>
        <p:nvGrpSpPr>
          <p:cNvPr id="14" name="Gruppo 13"/>
          <p:cNvGrpSpPr/>
          <p:nvPr/>
        </p:nvGrpSpPr>
        <p:grpSpPr>
          <a:xfrm>
            <a:off x="1016000" y="4235771"/>
            <a:ext cx="2714299" cy="692605"/>
            <a:chOff x="974075" y="2560920"/>
            <a:chExt cx="2714299" cy="692605"/>
          </a:xfrm>
        </p:grpSpPr>
        <p:sp>
          <p:nvSpPr>
            <p:cNvPr id="7" name="Rettangolo 6"/>
            <p:cNvSpPr/>
            <p:nvPr/>
          </p:nvSpPr>
          <p:spPr>
            <a:xfrm>
              <a:off x="982667" y="2560920"/>
              <a:ext cx="1214820" cy="369332"/>
            </a:xfrm>
            <a:prstGeom prst="rect">
              <a:avLst/>
            </a:prstGeom>
          </p:spPr>
          <p:txBody>
            <a:bodyPr wrap="none">
              <a:spAutoFit/>
            </a:bodyPr>
            <a:lstStyle/>
            <a:p>
              <a:r>
                <a:rPr lang="en-GB" dirty="0" smtClean="0">
                  <a:latin typeface="Times New Roman" panose="02020603050405020304" pitchFamily="18" charset="0"/>
                  <a:cs typeface="Times New Roman" panose="02020603050405020304" pitchFamily="18" charset="0"/>
                </a:rPr>
                <a:t>11.948.161</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974075" y="2884193"/>
              <a:ext cx="1223412" cy="369332"/>
            </a:xfrm>
            <a:prstGeom prst="rect">
              <a:avLst/>
            </a:prstGeom>
          </p:spPr>
          <p:txBody>
            <a:bodyPr wrap="none">
              <a:spAutoFit/>
            </a:bodyPr>
            <a:lstStyle/>
            <a:p>
              <a:r>
                <a:rPr lang="en-GB" dirty="0" smtClean="0">
                  <a:latin typeface="Times New Roman" panose="02020603050405020304" pitchFamily="18" charset="0"/>
                  <a:cs typeface="Times New Roman" panose="02020603050405020304" pitchFamily="18" charset="0"/>
                </a:rPr>
                <a:t>39.291.856</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2320692" y="2736515"/>
              <a:ext cx="1367682" cy="369332"/>
            </a:xfrm>
            <a:prstGeom prst="rect">
              <a:avLst/>
            </a:prstGeom>
          </p:spPr>
          <p:txBody>
            <a:bodyPr wrap="none">
              <a:spAutoFit/>
            </a:bodyPr>
            <a:lstStyle/>
            <a:p>
              <a:r>
                <a:rPr lang="en-GB" dirty="0">
                  <a:latin typeface="Times New Roman" panose="02020603050405020304" pitchFamily="18" charset="0"/>
                  <a:cs typeface="Times New Roman" panose="02020603050405020304" pitchFamily="18" charset="0"/>
                </a:rPr>
                <a:t>× 100 = </a:t>
              </a:r>
              <a:r>
                <a:rPr lang="en-GB" dirty="0" smtClean="0">
                  <a:latin typeface="Times New Roman" panose="02020603050405020304" pitchFamily="18" charset="0"/>
                  <a:cs typeface="Times New Roman" panose="02020603050405020304" pitchFamily="18" charset="0"/>
                </a:rPr>
                <a:t>30,4</a:t>
              </a:r>
              <a:endParaRPr lang="en-GB" dirty="0">
                <a:latin typeface="Times New Roman" panose="02020603050405020304" pitchFamily="18" charset="0"/>
                <a:cs typeface="Times New Roman" panose="02020603050405020304" pitchFamily="18" charset="0"/>
              </a:endParaRPr>
            </a:p>
          </p:txBody>
        </p:sp>
        <p:cxnSp>
          <p:nvCxnSpPr>
            <p:cNvPr id="11" name="Connettore diritto 10"/>
            <p:cNvCxnSpPr/>
            <p:nvPr/>
          </p:nvCxnSpPr>
          <p:spPr>
            <a:xfrm>
              <a:off x="1097280" y="2930252"/>
              <a:ext cx="10390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ttangolo 11"/>
          <p:cNvSpPr/>
          <p:nvPr/>
        </p:nvSpPr>
        <p:spPr>
          <a:xfrm>
            <a:off x="1016000" y="1405800"/>
            <a:ext cx="10174500" cy="1200329"/>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Lo ha calcolato </a:t>
            </a:r>
            <a:r>
              <a:rPr lang="it-IT" dirty="0" err="1" smtClean="0">
                <a:solidFill>
                  <a:srgbClr val="000000"/>
                </a:solidFill>
                <a:latin typeface="Times New Roman" panose="02020603050405020304" pitchFamily="18" charset="0"/>
                <a:cs typeface="Times New Roman" panose="02020603050405020304" pitchFamily="18" charset="0"/>
              </a:rPr>
              <a:t>Eurostat</a:t>
            </a:r>
            <a:r>
              <a:rPr lang="it-IT" dirty="0" smtClean="0">
                <a:solidFill>
                  <a:srgbClr val="000000"/>
                </a:solidFill>
                <a:latin typeface="Times New Roman" panose="02020603050405020304" pitchFamily="18" charset="0"/>
                <a:cs typeface="Times New Roman" panose="02020603050405020304" pitchFamily="18" charset="0"/>
              </a:rPr>
              <a:t> rapportando il numero degli over 65 alle persone in età attiva cioè con un'età compresa tra i 15 e i 64 anni. E’</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un indicatore che ha una certa rilevanza economica e sociale: con questo indice, le persone che in via presuntiva non sono autonome per ragioni demografiche – gli anziani ‐ sono poste in rapporto alle persone che si presume debbano sostenerli con la loro </a:t>
            </a:r>
            <a:r>
              <a:rPr lang="it-IT" dirty="0" smtClean="0">
                <a:latin typeface="Times New Roman" panose="02020603050405020304" pitchFamily="18" charset="0"/>
                <a:cs typeface="Times New Roman" panose="02020603050405020304" pitchFamily="18" charset="0"/>
              </a:rPr>
              <a:t>attività</a:t>
            </a:r>
            <a:endParaRPr lang="it-IT" dirty="0">
              <a:solidFill>
                <a:srgbClr val="000000"/>
              </a:solidFill>
              <a:effectLst/>
              <a:latin typeface="Times New Roman" panose="02020603050405020304" pitchFamily="18" charset="0"/>
              <a:cs typeface="Times New Roman" panose="02020603050405020304" pitchFamily="18" charset="0"/>
            </a:endParaRPr>
          </a:p>
        </p:txBody>
      </p:sp>
      <p:sp>
        <p:nvSpPr>
          <p:cNvPr id="13" name="Rettangolo 12"/>
          <p:cNvSpPr/>
          <p:nvPr/>
        </p:nvSpPr>
        <p:spPr>
          <a:xfrm>
            <a:off x="1014433" y="871884"/>
            <a:ext cx="7813964" cy="369332"/>
          </a:xfrm>
          <a:prstGeom prst="rect">
            <a:avLst/>
          </a:prstGeom>
        </p:spPr>
        <p:txBody>
          <a:bodyPr wrap="square">
            <a:spAutoFit/>
          </a:bodyPr>
          <a:lstStyle/>
          <a:p>
            <a:r>
              <a:rPr lang="it-IT" b="1" dirty="0">
                <a:solidFill>
                  <a:srgbClr val="C00000"/>
                </a:solidFill>
                <a:latin typeface="Times New Roman" panose="02020603050405020304" pitchFamily="18" charset="0"/>
                <a:cs typeface="Times New Roman" panose="02020603050405020304" pitchFamily="18" charset="0"/>
              </a:rPr>
              <a:t>L’indice di dipendenza degli </a:t>
            </a:r>
            <a:r>
              <a:rPr lang="it-IT" b="1" dirty="0" smtClean="0">
                <a:solidFill>
                  <a:srgbClr val="C00000"/>
                </a:solidFill>
                <a:latin typeface="Times New Roman" panose="02020603050405020304" pitchFamily="18" charset="0"/>
                <a:cs typeface="Times New Roman" panose="02020603050405020304" pitchFamily="18" charset="0"/>
              </a:rPr>
              <a:t>anziani</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15" name="Rettangolo 14"/>
          <p:cNvSpPr/>
          <p:nvPr/>
        </p:nvSpPr>
        <p:spPr>
          <a:xfrm>
            <a:off x="6730537" y="4114821"/>
            <a:ext cx="4225637" cy="923330"/>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Ci sono circa 30 persone </a:t>
            </a:r>
            <a:r>
              <a:rPr lang="it-IT" dirty="0">
                <a:solidFill>
                  <a:srgbClr val="000000"/>
                </a:solidFill>
                <a:latin typeface="Times New Roman" panose="02020603050405020304" pitchFamily="18" charset="0"/>
                <a:cs typeface="Times New Roman" panose="02020603050405020304" pitchFamily="18" charset="0"/>
              </a:rPr>
              <a:t>che producono reddito per </a:t>
            </a:r>
            <a:r>
              <a:rPr lang="it-IT" dirty="0" smtClean="0">
                <a:solidFill>
                  <a:srgbClr val="000000"/>
                </a:solidFill>
                <a:latin typeface="Times New Roman" panose="02020603050405020304" pitchFamily="18" charset="0"/>
                <a:cs typeface="Times New Roman" panose="02020603050405020304" pitchFamily="18" charset="0"/>
              </a:rPr>
              <a:t>100 persone anziane (in </a:t>
            </a:r>
            <a:r>
              <a:rPr lang="it-IT" dirty="0">
                <a:solidFill>
                  <a:srgbClr val="000000"/>
                </a:solidFill>
                <a:latin typeface="Times New Roman" panose="02020603050405020304" pitchFamily="18" charset="0"/>
                <a:cs typeface="Times New Roman" panose="02020603050405020304" pitchFamily="18" charset="0"/>
              </a:rPr>
              <a:t>pensione o comunque non </a:t>
            </a:r>
            <a:r>
              <a:rPr lang="it-IT" dirty="0" smtClean="0">
                <a:solidFill>
                  <a:srgbClr val="000000"/>
                </a:solidFill>
                <a:latin typeface="Times New Roman" panose="02020603050405020304" pitchFamily="18" charset="0"/>
                <a:cs typeface="Times New Roman" panose="02020603050405020304" pitchFamily="18" charset="0"/>
              </a:rPr>
              <a:t>attive)</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16" name="Freccia a destra 15"/>
          <p:cNvSpPr/>
          <p:nvPr/>
        </p:nvSpPr>
        <p:spPr>
          <a:xfrm>
            <a:off x="4721629" y="4502087"/>
            <a:ext cx="955964" cy="2786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1024592" y="5450574"/>
            <a:ext cx="10422033" cy="646331"/>
          </a:xfrm>
          <a:prstGeom prst="rect">
            <a:avLst/>
          </a:prstGeom>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considerato come un'indicazione del livello di supporto disponibile per le persone anziane (di età pari o superiore a 65 anni, appunto) dalla popolazione in età lavorativa (persone di età compresa tra 15 e 64 anni</a:t>
            </a:r>
            <a:r>
              <a:rPr lang="it-IT" dirty="0" smtClean="0">
                <a:latin typeface="Times New Roman" panose="02020603050405020304" pitchFamily="18" charset="0"/>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17" name="Rettangolo 16"/>
          <p:cNvSpPr/>
          <p:nvPr/>
        </p:nvSpPr>
        <p:spPr>
          <a:xfrm>
            <a:off x="1014433" y="2002889"/>
            <a:ext cx="10511265" cy="369332"/>
          </a:xfrm>
          <a:prstGeom prst="rect">
            <a:avLst/>
          </a:prstGeom>
        </p:spPr>
        <p:txBody>
          <a:bodyPr wrap="square">
            <a:spAutoFit/>
          </a:bodyPr>
          <a:lstStyle/>
          <a:p>
            <a:pPr algn="just"/>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04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5" grpId="0"/>
      <p:bldP spid="16"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23</a:t>
            </a:fld>
            <a:endParaRPr lang="it-IT"/>
          </a:p>
        </p:txBody>
      </p:sp>
      <p:sp>
        <p:nvSpPr>
          <p:cNvPr id="4" name="Rettangolo 3"/>
          <p:cNvSpPr/>
          <p:nvPr/>
        </p:nvSpPr>
        <p:spPr>
          <a:xfrm>
            <a:off x="1016000" y="939030"/>
            <a:ext cx="3464560" cy="369332"/>
          </a:xfrm>
          <a:prstGeom prst="rect">
            <a:avLst/>
          </a:prstGeom>
        </p:spPr>
        <p:txBody>
          <a:bodyPr wrap="square">
            <a:spAutoFit/>
          </a:bodyPr>
          <a:lstStyle/>
          <a:p>
            <a:r>
              <a:rPr lang="it-IT" b="1" dirty="0">
                <a:solidFill>
                  <a:srgbClr val="C00000"/>
                </a:solidFill>
                <a:latin typeface="Times New Roman" panose="02020603050405020304" pitchFamily="18" charset="0"/>
                <a:cs typeface="Times New Roman" panose="02020603050405020304" pitchFamily="18" charset="0"/>
              </a:rPr>
              <a:t>Indice di dipendenza strutturale</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16000" y="3105632"/>
            <a:ext cx="10377055"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E’ dato dal </a:t>
            </a:r>
            <a:r>
              <a:rPr lang="it-IT" dirty="0">
                <a:latin typeface="Times New Roman" panose="02020603050405020304" pitchFamily="18" charset="0"/>
                <a:cs typeface="Times New Roman" panose="02020603050405020304" pitchFamily="18" charset="0"/>
              </a:rPr>
              <a:t>rapporto tra popolazione in età non attiva (0-14 anni e 65 anni e più) e popolazione in età attiva (15-64 anni), moltiplicato per 100.</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1016000" y="1351306"/>
            <a:ext cx="10377055"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L’indice di dipendenza strutturale (o totale) è un altro indicatore di rilevanza economica e sociale usato nella statistica demografica che serve a misurare il rapporto tra individui dipendenti e indipendenti in una popolazione. Rappresenta</a:t>
            </a:r>
            <a:r>
              <a:rPr lang="it-IT" dirty="0" smtClean="0">
                <a:latin typeface="Times New Roman" panose="02020603050405020304" pitchFamily="18" charset="0"/>
                <a:cs typeface="Times New Roman" panose="02020603050405020304" pitchFamily="18" charset="0"/>
              </a:rPr>
              <a:t>, infatti, </a:t>
            </a:r>
            <a:r>
              <a:rPr lang="it-IT" dirty="0">
                <a:latin typeface="Times New Roman" panose="02020603050405020304" pitchFamily="18" charset="0"/>
                <a:cs typeface="Times New Roman" panose="02020603050405020304" pitchFamily="18" charset="0"/>
              </a:rPr>
              <a:t>il numero di individui non autonomi per ragioni demografiche (età&lt;=14 e età&gt;=65) ogni 100 individui potenzialmente indipendenti (età 15-64). </a:t>
            </a:r>
            <a:endParaRPr lang="en-GB" dirty="0">
              <a:latin typeface="Times New Roman" panose="02020603050405020304" pitchFamily="18" charset="0"/>
              <a:cs typeface="Times New Roman" panose="02020603050405020304" pitchFamily="18" charset="0"/>
            </a:endParaRPr>
          </a:p>
        </p:txBody>
      </p:sp>
      <p:pic>
        <p:nvPicPr>
          <p:cNvPr id="9" name="Immagine 8"/>
          <p:cNvPicPr>
            <a:picLocks noChangeAspect="1"/>
          </p:cNvPicPr>
          <p:nvPr/>
        </p:nvPicPr>
        <p:blipFill>
          <a:blip r:embed="rId2"/>
          <a:stretch>
            <a:fillRect/>
          </a:stretch>
        </p:blipFill>
        <p:spPr>
          <a:xfrm>
            <a:off x="1210627" y="4199181"/>
            <a:ext cx="3689122" cy="306317"/>
          </a:xfrm>
          <a:prstGeom prst="rect">
            <a:avLst/>
          </a:prstGeom>
        </p:spPr>
      </p:pic>
      <p:sp>
        <p:nvSpPr>
          <p:cNvPr id="10" name="Rettangolo 9"/>
          <p:cNvSpPr/>
          <p:nvPr/>
        </p:nvSpPr>
        <p:spPr>
          <a:xfrm>
            <a:off x="1015999" y="5044624"/>
            <a:ext cx="1026437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Un </a:t>
            </a:r>
            <a:r>
              <a:rPr lang="it-IT" b="1" dirty="0">
                <a:solidFill>
                  <a:srgbClr val="000000"/>
                </a:solidFill>
                <a:latin typeface="Times New Roman" panose="02020603050405020304" pitchFamily="18" charset="0"/>
                <a:cs typeface="Times New Roman" panose="02020603050405020304" pitchFamily="18" charset="0"/>
              </a:rPr>
              <a:t>indice di dipendenza </a:t>
            </a:r>
            <a:r>
              <a:rPr lang="it-IT" b="1" dirty="0" smtClean="0">
                <a:solidFill>
                  <a:srgbClr val="000000"/>
                </a:solidFill>
                <a:latin typeface="Times New Roman" panose="02020603050405020304" pitchFamily="18" charset="0"/>
                <a:cs typeface="Times New Roman" panose="02020603050405020304" pitchFamily="18" charset="0"/>
              </a:rPr>
              <a:t>strutturale alto</a:t>
            </a:r>
            <a:r>
              <a:rPr lang="it-IT" dirty="0">
                <a:solidFill>
                  <a:srgbClr val="000000"/>
                </a:solidFill>
                <a:latin typeface="Times New Roman" panose="02020603050405020304" pitchFamily="18" charset="0"/>
                <a:cs typeface="Times New Roman" panose="02020603050405020304" pitchFamily="18" charset="0"/>
              </a:rPr>
              <a:t> è sinonimo di un numero elevato di ragazzi e anziani di cui la popolazione attiva deve occuparsi complessivamente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28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2933ED56-FB12-4384-AF6C-E94CA198BBEC}" type="slidenum">
              <a:rPr lang="it-IT" smtClean="0"/>
              <a:t>24</a:t>
            </a:fld>
            <a:endParaRPr lang="it-IT"/>
          </a:p>
        </p:txBody>
      </p:sp>
      <p:pic>
        <p:nvPicPr>
          <p:cNvPr id="4" name="Immagine 3"/>
          <p:cNvPicPr>
            <a:picLocks noChangeAspect="1"/>
          </p:cNvPicPr>
          <p:nvPr/>
        </p:nvPicPr>
        <p:blipFill>
          <a:blip r:embed="rId2"/>
          <a:stretch>
            <a:fillRect/>
          </a:stretch>
        </p:blipFill>
        <p:spPr>
          <a:xfrm>
            <a:off x="1016000" y="916071"/>
            <a:ext cx="7390015" cy="5294253"/>
          </a:xfrm>
          <a:prstGeom prst="rect">
            <a:avLst/>
          </a:prstGeom>
        </p:spPr>
      </p:pic>
      <p:sp>
        <p:nvSpPr>
          <p:cNvPr id="5" name="Rettangolo 4"/>
          <p:cNvSpPr/>
          <p:nvPr/>
        </p:nvSpPr>
        <p:spPr>
          <a:xfrm>
            <a:off x="9116008" y="2271884"/>
            <a:ext cx="2282588" cy="1754326"/>
          </a:xfrm>
          <a:prstGeom prst="rect">
            <a:avLst/>
          </a:prstGeom>
        </p:spPr>
        <p:txBody>
          <a:bodyPr wrap="square">
            <a:spAutoFit/>
          </a:bodyPr>
          <a:lstStyle/>
          <a:p>
            <a:pPr algn="just" fontAlgn="ctr"/>
            <a:r>
              <a:rPr lang="it-IT" dirty="0" smtClean="0">
                <a:latin typeface="Times New Roman" panose="02020603050405020304" pitchFamily="18" charset="0"/>
                <a:cs typeface="Times New Roman" panose="02020603050405020304" pitchFamily="18" charset="0"/>
              </a:rPr>
              <a:t>Nel </a:t>
            </a:r>
            <a:r>
              <a:rPr lang="it-IT" dirty="0">
                <a:latin typeface="Times New Roman" panose="02020603050405020304" pitchFamily="18" charset="0"/>
                <a:cs typeface="Times New Roman" panose="02020603050405020304" pitchFamily="18" charset="0"/>
              </a:rPr>
              <a:t>2100 Italia e Polonia avranno il più alto rapporto di over 65 rispetto alla popolazione lavorativa in Europa</a:t>
            </a:r>
            <a:endParaRPr lang="it-IT" b="0" i="0" dirty="0">
              <a:effectLst/>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677274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idx="4294967295"/>
          </p:nvPr>
        </p:nvSpPr>
        <p:spPr>
          <a:xfrm>
            <a:off x="831274" y="883256"/>
            <a:ext cx="4081549" cy="594302"/>
          </a:xfrm>
          <a:prstGeom prst="rect">
            <a:avLst/>
          </a:prstGeom>
        </p:spPr>
        <p:txBody>
          <a:bodyPr>
            <a:normAutofit/>
          </a:bodyPr>
          <a:lstStyle/>
          <a:p>
            <a:pPr>
              <a:tabLst>
                <a:tab pos="6367463" algn="l"/>
              </a:tabLst>
              <a:defRPr/>
            </a:pPr>
            <a:r>
              <a:rPr sz="1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Perché calcolare</a:t>
            </a:r>
            <a:r>
              <a:rPr lang="it-IT" sz="1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 </a:t>
            </a:r>
            <a:r>
              <a:rPr sz="1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i </a:t>
            </a:r>
            <a:r>
              <a:rPr sz="1800" b="1" dirty="0" err="1">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rapporti</a:t>
            </a:r>
            <a:r>
              <a:rPr sz="1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 </a:t>
            </a:r>
            <a:r>
              <a:rPr sz="1800" b="1" dirty="0" err="1">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statistici</a:t>
            </a:r>
            <a:r>
              <a:rPr lang="it-IT" sz="1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a:t>
            </a:r>
            <a:endParaRPr sz="1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endParaRPr>
          </a:p>
        </p:txBody>
      </p:sp>
      <p:sp>
        <p:nvSpPr>
          <p:cNvPr id="68611" name="Text Box 9"/>
          <p:cNvSpPr txBox="1">
            <a:spLocks noChangeArrowheads="1"/>
          </p:cNvSpPr>
          <p:nvPr/>
        </p:nvSpPr>
        <p:spPr bwMode="auto">
          <a:xfrm>
            <a:off x="831274" y="1821354"/>
            <a:ext cx="94100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it-IT" altLang="it-IT" dirty="0">
                <a:latin typeface="Times New Roman" panose="02020603050405020304" pitchFamily="18" charset="0"/>
                <a:ea typeface="MS PGothic" panose="020B0600070205080204" pitchFamily="34" charset="-128"/>
                <a:cs typeface="Times New Roman" panose="02020603050405020304" pitchFamily="18" charset="0"/>
              </a:rPr>
              <a:t>Nella ricerca sociale ed economica, l’utilizzo dei rapporti statistici ha permesso di costruire una serie di </a:t>
            </a:r>
            <a:r>
              <a:rPr lang="it-IT" altLang="it-IT" b="1" dirty="0">
                <a:latin typeface="Times New Roman" panose="02020603050405020304" pitchFamily="18" charset="0"/>
                <a:ea typeface="MS PGothic" panose="020B0600070205080204" pitchFamily="34" charset="-128"/>
                <a:cs typeface="Times New Roman" panose="02020603050405020304" pitchFamily="18" charset="0"/>
              </a:rPr>
              <a:t>indicatori</a:t>
            </a:r>
            <a:r>
              <a:rPr lang="it-IT" altLang="it-IT" dirty="0">
                <a:latin typeface="Times New Roman" panose="02020603050405020304" pitchFamily="18" charset="0"/>
                <a:ea typeface="MS PGothic" panose="020B0600070205080204" pitchFamily="34" charset="-128"/>
                <a:cs typeface="Times New Roman" panose="02020603050405020304" pitchFamily="18" charset="0"/>
              </a:rPr>
              <a:t> utili a misurare gli aspetti più significativi di un fenomeno e a </a:t>
            </a:r>
            <a:r>
              <a:rPr lang="it-IT" altLang="it-IT" b="1" dirty="0">
                <a:latin typeface="Times New Roman" panose="02020603050405020304" pitchFamily="18" charset="0"/>
                <a:ea typeface="MS PGothic" panose="020B0600070205080204" pitchFamily="34" charset="-128"/>
                <a:cs typeface="Times New Roman" panose="02020603050405020304" pitchFamily="18" charset="0"/>
              </a:rPr>
              <a:t>individuare possibili priorità per l’azione politica, amministrativa </a:t>
            </a:r>
            <a:r>
              <a:rPr lang="it-IT" altLang="it-IT" dirty="0">
                <a:latin typeface="Times New Roman" panose="02020603050405020304" pitchFamily="18" charset="0"/>
                <a:ea typeface="MS PGothic" panose="020B0600070205080204" pitchFamily="34" charset="-128"/>
                <a:cs typeface="Times New Roman" panose="02020603050405020304" pitchFamily="18" charset="0"/>
              </a:rPr>
              <a:t>e per le scelte del singolo individuo</a:t>
            </a:r>
          </a:p>
        </p:txBody>
      </p:sp>
      <p:pic>
        <p:nvPicPr>
          <p:cNvPr id="68614" name="Picture 15" descr="ANd9GcSYnlFxnrfw3N_xLLoDZBiCZ-sorLdI7KlhFnX8ThsBo4RuR1w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8312" y="4504532"/>
            <a:ext cx="19431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CasellaDiTesto 1"/>
          <p:cNvSpPr txBox="1">
            <a:spLocks noChangeArrowheads="1"/>
          </p:cNvSpPr>
          <p:nvPr/>
        </p:nvSpPr>
        <p:spPr bwMode="auto">
          <a:xfrm>
            <a:off x="1777713" y="3779009"/>
            <a:ext cx="4923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it-IT" altLang="en-US" dirty="0">
                <a:solidFill>
                  <a:srgbClr val="C00000"/>
                </a:solidFill>
                <a:latin typeface="Times New Roman" panose="02020603050405020304" pitchFamily="18" charset="0"/>
                <a:cs typeface="Times New Roman" panose="02020603050405020304" pitchFamily="18" charset="0"/>
              </a:rPr>
              <a:t>Di seguito vediamo alcune importanti </a:t>
            </a:r>
            <a:r>
              <a:rPr lang="it-IT" altLang="en-US" b="1" dirty="0">
                <a:solidFill>
                  <a:srgbClr val="C00000"/>
                </a:solidFill>
                <a:latin typeface="Times New Roman" panose="02020603050405020304" pitchFamily="18" charset="0"/>
                <a:cs typeface="Times New Roman" panose="02020603050405020304" pitchFamily="18" charset="0"/>
              </a:rPr>
              <a:t>applicazioni</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25</a:t>
            </a:fld>
            <a:endParaRPr lang="it-IT"/>
          </a:p>
        </p:txBody>
      </p:sp>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291160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a:spLocks noChangeArrowheads="1"/>
          </p:cNvSpPr>
          <p:nvPr/>
        </p:nvSpPr>
        <p:spPr bwMode="auto">
          <a:xfrm>
            <a:off x="2503026" y="1635905"/>
            <a:ext cx="6183774" cy="594519"/>
          </a:xfrm>
          <a:prstGeom prst="rect">
            <a:avLst/>
          </a:prstGeom>
          <a:noFill/>
          <a:ln w="9525">
            <a:noFill/>
            <a:miter lim="800000"/>
            <a:headEnd/>
            <a:tailEnd/>
          </a:ln>
        </p:spPr>
        <p:txBody>
          <a:bodyPr/>
          <a:lstStyle/>
          <a:p>
            <a:pPr>
              <a:lnSpc>
                <a:spcPct val="150000"/>
              </a:lnSpc>
              <a:spcBef>
                <a:spcPct val="20000"/>
              </a:spcBef>
              <a:defRPr/>
            </a:pPr>
            <a:r>
              <a:rPr lang="it-IT" sz="28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Rapporti </a:t>
            </a:r>
            <a:r>
              <a:rPr lang="it-IT" sz="28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statistici – Le Applicazioni </a:t>
            </a:r>
            <a:endParaRPr lang="it-IT" sz="28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16388"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07682" y="929482"/>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503026" y="2738332"/>
            <a:ext cx="6409113" cy="1169551"/>
          </a:xfrm>
          <a:prstGeom prst="rect">
            <a:avLst/>
          </a:prstGeom>
        </p:spPr>
        <p:txBody>
          <a:bodyPr wrap="square">
            <a:spAutoFit/>
          </a:bodyPr>
          <a:lstStyle/>
          <a:p>
            <a:pPr marL="0" lvl="1">
              <a:lnSpc>
                <a:spcPct val="150000"/>
              </a:lnSpc>
              <a:spcBef>
                <a:spcPct val="20000"/>
              </a:spcBef>
              <a:defRPr/>
            </a:pPr>
            <a:r>
              <a:rPr lang="it-IT" sz="2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BES </a:t>
            </a:r>
            <a:r>
              <a:rPr lang="it-IT"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Indicatori per misurare il progresso della </a:t>
            </a:r>
            <a:r>
              <a:rPr lang="it-IT" sz="2000" i="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società</a:t>
            </a:r>
          </a:p>
          <a:p>
            <a:pPr marL="0" lvl="1">
              <a:defRPr/>
            </a:pPr>
            <a:r>
              <a:rPr lang="it-IT" sz="28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SDGs</a:t>
            </a:r>
            <a:r>
              <a:rPr lang="it-IT" sz="2000" i="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Indicatori per misurare lo sviluppo sostenibile </a:t>
            </a:r>
            <a:endParaRPr lang="it-IT" i="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26</a:t>
            </a:fld>
            <a:endParaRPr lang="it-IT"/>
          </a:p>
        </p:txBody>
      </p:sp>
    </p:spTree>
    <p:extLst>
      <p:ext uri="{BB962C8B-B14F-4D97-AF65-F5344CB8AC3E}">
        <p14:creationId xmlns:p14="http://schemas.microsoft.com/office/powerpoint/2010/main" val="447702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egnaposto contenuto 2"/>
          <p:cNvSpPr>
            <a:spLocks/>
          </p:cNvSpPr>
          <p:nvPr/>
        </p:nvSpPr>
        <p:spPr bwMode="auto">
          <a:xfrm>
            <a:off x="2135188" y="2087564"/>
            <a:ext cx="8075612"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endParaRPr lang="it-IT" altLang="it-IT" sz="2000">
              <a:solidFill>
                <a:srgbClr val="595959"/>
              </a:solidFill>
              <a:latin typeface="Verdana" panose="020B0604030504040204" pitchFamily="34" charset="0"/>
              <a:ea typeface="MS PGothic" panose="020B0600070205080204" pitchFamily="34" charset="-128"/>
            </a:endParaRPr>
          </a:p>
        </p:txBody>
      </p:sp>
      <p:sp>
        <p:nvSpPr>
          <p:cNvPr id="38918" name="Rettangolo 8"/>
          <p:cNvSpPr>
            <a:spLocks noChangeArrowheads="1"/>
          </p:cNvSpPr>
          <p:nvPr/>
        </p:nvSpPr>
        <p:spPr bwMode="auto">
          <a:xfrm>
            <a:off x="843742" y="3231508"/>
            <a:ext cx="10166466" cy="1200329"/>
          </a:xfrm>
          <a:prstGeom prst="rect">
            <a:avLst/>
          </a:prstGeom>
          <a:noFill/>
          <a:ln w="28575">
            <a:solidFill>
              <a:srgbClr val="C00000"/>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eaLnBrk="0" hangingPunct="0">
              <a:spcBef>
                <a:spcPct val="20000"/>
              </a:spcBef>
              <a:buChar char="•"/>
              <a:defRPr sz="3200">
                <a:solidFill>
                  <a:srgbClr val="595959"/>
                </a:solidFill>
                <a:latin typeface="Verdana" charset="0"/>
                <a:ea typeface="ＭＳ Ｐゴシック" charset="-128"/>
              </a:defRPr>
            </a:lvl1pPr>
            <a:lvl2pPr marL="742950" indent="-285750" defTabSz="457200" eaLnBrk="0" hangingPunct="0">
              <a:spcBef>
                <a:spcPct val="20000"/>
              </a:spcBef>
              <a:buChar char="–"/>
              <a:defRPr sz="2800">
                <a:solidFill>
                  <a:srgbClr val="595959"/>
                </a:solidFill>
                <a:latin typeface="Verdana" charset="0"/>
                <a:ea typeface="ＭＳ Ｐゴシック" charset="-128"/>
              </a:defRPr>
            </a:lvl2pPr>
            <a:lvl3pPr marL="1143000" indent="-228600" defTabSz="457200" eaLnBrk="0" hangingPunct="0">
              <a:spcBef>
                <a:spcPct val="20000"/>
              </a:spcBef>
              <a:buChar char="•"/>
              <a:defRPr sz="2400">
                <a:solidFill>
                  <a:srgbClr val="595959"/>
                </a:solidFill>
                <a:latin typeface="Verdana" charset="0"/>
                <a:ea typeface="ＭＳ Ｐゴシック" charset="-128"/>
              </a:defRPr>
            </a:lvl3pPr>
            <a:lvl4pPr marL="1600200" indent="-228600" defTabSz="457200" eaLnBrk="0" hangingPunct="0">
              <a:spcBef>
                <a:spcPct val="20000"/>
              </a:spcBef>
              <a:buChar char="–"/>
              <a:defRPr sz="2000">
                <a:solidFill>
                  <a:srgbClr val="595959"/>
                </a:solidFill>
                <a:latin typeface="Verdana" charset="0"/>
                <a:ea typeface="ＭＳ Ｐゴシック" charset="-128"/>
              </a:defRPr>
            </a:lvl4pPr>
            <a:lvl5pPr marL="2057400" indent="-228600" defTabSz="457200" eaLnBrk="0" hangingPunct="0">
              <a:spcBef>
                <a:spcPct val="20000"/>
              </a:spcBef>
              <a:buChar char="»"/>
              <a:defRPr sz="2000">
                <a:solidFill>
                  <a:srgbClr val="595959"/>
                </a:solidFill>
                <a:latin typeface="Verdana" charset="0"/>
                <a:ea typeface="ＭＳ Ｐゴシック" charset="-128"/>
              </a:defRPr>
            </a:lvl5pPr>
            <a:lvl6pPr marL="2514600" indent="-228600" defTabSz="457200" eaLnBrk="0" fontAlgn="base" hangingPunct="0">
              <a:spcBef>
                <a:spcPct val="20000"/>
              </a:spcBef>
              <a:spcAft>
                <a:spcPct val="0"/>
              </a:spcAft>
              <a:buChar char="»"/>
              <a:defRPr sz="2000">
                <a:solidFill>
                  <a:srgbClr val="595959"/>
                </a:solidFill>
                <a:latin typeface="Verdana" charset="0"/>
                <a:ea typeface="ＭＳ Ｐゴシック" charset="-128"/>
              </a:defRPr>
            </a:lvl6pPr>
            <a:lvl7pPr marL="2971800" indent="-228600" defTabSz="457200" eaLnBrk="0" fontAlgn="base" hangingPunct="0">
              <a:spcBef>
                <a:spcPct val="20000"/>
              </a:spcBef>
              <a:spcAft>
                <a:spcPct val="0"/>
              </a:spcAft>
              <a:buChar char="»"/>
              <a:defRPr sz="2000">
                <a:solidFill>
                  <a:srgbClr val="595959"/>
                </a:solidFill>
                <a:latin typeface="Verdana" charset="0"/>
                <a:ea typeface="ＭＳ Ｐゴシック" charset="-128"/>
              </a:defRPr>
            </a:lvl7pPr>
            <a:lvl8pPr marL="3429000" indent="-228600" defTabSz="457200" eaLnBrk="0" fontAlgn="base" hangingPunct="0">
              <a:spcBef>
                <a:spcPct val="20000"/>
              </a:spcBef>
              <a:spcAft>
                <a:spcPct val="0"/>
              </a:spcAft>
              <a:buChar char="»"/>
              <a:defRPr sz="2000">
                <a:solidFill>
                  <a:srgbClr val="595959"/>
                </a:solidFill>
                <a:latin typeface="Verdana" charset="0"/>
                <a:ea typeface="ＭＳ Ｐゴシック" charset="-128"/>
              </a:defRPr>
            </a:lvl8pPr>
            <a:lvl9pPr marL="3886200" indent="-228600" defTabSz="457200" eaLnBrk="0" fontAlgn="base" hangingPunct="0">
              <a:spcBef>
                <a:spcPct val="20000"/>
              </a:spcBef>
              <a:spcAft>
                <a:spcPct val="0"/>
              </a:spcAft>
              <a:buChar char="»"/>
              <a:defRPr sz="2000">
                <a:solidFill>
                  <a:srgbClr val="595959"/>
                </a:solidFill>
                <a:latin typeface="Verdana" charset="0"/>
                <a:ea typeface="ＭＳ Ｐゴシック" charset="-128"/>
              </a:defRPr>
            </a:lvl9pPr>
          </a:lstStyle>
          <a:p>
            <a:pPr algn="just">
              <a:buNone/>
              <a:defRPr/>
            </a:pPr>
            <a:r>
              <a:rPr lang="it-IT" sz="1800" dirty="0">
                <a:solidFill>
                  <a:schemeClr val="tx1"/>
                </a:solidFill>
                <a:latin typeface="Times New Roman" panose="02020603050405020304" pitchFamily="18" charset="0"/>
                <a:cs typeface="Times New Roman" panose="02020603050405020304" pitchFamily="18" charset="0"/>
              </a:rPr>
              <a:t>Il </a:t>
            </a:r>
            <a:r>
              <a:rPr lang="it-IT" sz="1800" b="1" dirty="0">
                <a:solidFill>
                  <a:schemeClr val="tx1"/>
                </a:solidFill>
                <a:latin typeface="Times New Roman" panose="02020603050405020304" pitchFamily="18" charset="0"/>
                <a:cs typeface="Times New Roman" panose="02020603050405020304" pitchFamily="18" charset="0"/>
              </a:rPr>
              <a:t>benessere equo e sostenibile</a:t>
            </a:r>
            <a:r>
              <a:rPr lang="it-IT" sz="1800" dirty="0">
                <a:solidFill>
                  <a:schemeClr val="tx1"/>
                </a:solidFill>
                <a:latin typeface="Times New Roman" panose="02020603050405020304" pitchFamily="18" charset="0"/>
                <a:cs typeface="Times New Roman" panose="02020603050405020304" pitchFamily="18" charset="0"/>
              </a:rPr>
              <a:t> (</a:t>
            </a:r>
            <a:r>
              <a:rPr lang="it-IT" sz="1800" b="1" dirty="0">
                <a:solidFill>
                  <a:schemeClr val="tx1"/>
                </a:solidFill>
                <a:latin typeface="Times New Roman" panose="02020603050405020304" pitchFamily="18" charset="0"/>
                <a:cs typeface="Times New Roman" panose="02020603050405020304" pitchFamily="18" charset="0"/>
              </a:rPr>
              <a:t>BES</a:t>
            </a:r>
            <a:r>
              <a:rPr lang="it-IT" sz="1800" dirty="0">
                <a:solidFill>
                  <a:schemeClr val="tx1"/>
                </a:solidFill>
                <a:latin typeface="Times New Roman" panose="02020603050405020304" pitchFamily="18" charset="0"/>
                <a:cs typeface="Times New Roman" panose="02020603050405020304" pitchFamily="18" charset="0"/>
              </a:rPr>
              <a:t>) è un indice, sviluppato dall‘Istat e dal CNEL, per valutare il progresso di una società non solo dal punto di vista economico, come ad esempio fa il PIL (Prodotto Interno Lordo, reddito prodotto nel Paese), ma anche sociale e ambientale e corredato da misure di disuguaglianza e </a:t>
            </a:r>
            <a:r>
              <a:rPr lang="it-IT" sz="1800" dirty="0" smtClean="0">
                <a:solidFill>
                  <a:schemeClr val="tx1"/>
                </a:solidFill>
                <a:latin typeface="Times New Roman" panose="02020603050405020304" pitchFamily="18" charset="0"/>
                <a:cs typeface="Times New Roman" panose="02020603050405020304" pitchFamily="18" charset="0"/>
              </a:rPr>
              <a:t>sostenibilità</a:t>
            </a:r>
            <a:endParaRPr lang="it-IT" sz="1800" dirty="0">
              <a:solidFill>
                <a:schemeClr val="tx1"/>
              </a:solidFill>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27</a:t>
            </a:fld>
            <a:endParaRPr lang="it-IT"/>
          </a:p>
        </p:txBody>
      </p:sp>
      <p:sp>
        <p:nvSpPr>
          <p:cNvPr id="8" name="Titolo 1"/>
          <p:cNvSpPr>
            <a:spLocks noGrp="1"/>
          </p:cNvSpPr>
          <p:nvPr>
            <p:ph type="title" idx="4294967295"/>
          </p:nvPr>
        </p:nvSpPr>
        <p:spPr>
          <a:xfrm>
            <a:off x="764772" y="386116"/>
            <a:ext cx="5868784" cy="598487"/>
          </a:xfrm>
          <a:prstGeom prst="rect">
            <a:avLst/>
          </a:prstGeom>
        </p:spPr>
        <p:txBody>
          <a:bodyPr>
            <a:normAutofit/>
          </a:bodyPr>
          <a:lstStyle/>
          <a:p>
            <a:pPr>
              <a:tabLst>
                <a:tab pos="6367463" algn="l"/>
              </a:tabLst>
              <a:defRPr/>
            </a:pPr>
            <a:r>
              <a:rPr lang="it-IT" sz="20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Benessere Equo e Sostenibile </a:t>
            </a:r>
            <a:r>
              <a:rPr lang="it-IT" sz="2000" b="1" dirty="0" smtClean="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 BES</a:t>
            </a:r>
            <a:endParaRPr sz="20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endParaRPr>
          </a:p>
        </p:txBody>
      </p:sp>
      <p:pic>
        <p:nvPicPr>
          <p:cNvPr id="72710" name="Picture 2" descr="Risultato immagini per benessere equo sostenib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6676" y="4761394"/>
            <a:ext cx="2450213" cy="128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698270" y="4647760"/>
            <a:ext cx="8096595" cy="1200329"/>
          </a:xfrm>
          <a:prstGeom prst="rect">
            <a:avLst/>
          </a:prstGeom>
        </p:spPr>
        <p:txBody>
          <a:bodyPr wrap="square">
            <a:spAutoFit/>
          </a:bodyPr>
          <a:lstStyle/>
          <a:p>
            <a:pPr algn="just">
              <a:buNone/>
              <a:defRPr/>
            </a:pPr>
            <a:r>
              <a:rPr lang="it-IT" altLang="it-IT" dirty="0" smtClean="0">
                <a:solidFill>
                  <a:srgbClr val="00B050"/>
                </a:solidFill>
                <a:latin typeface="Times New Roman" panose="02020603050405020304" pitchFamily="18" charset="0"/>
                <a:cs typeface="Times New Roman" panose="02020603050405020304" pitchFamily="18" charset="0"/>
              </a:rPr>
              <a:t>Benessere</a:t>
            </a:r>
            <a:r>
              <a:rPr lang="it-IT" altLang="it-IT" dirty="0">
                <a:latin typeface="Times New Roman" panose="02020603050405020304" pitchFamily="18" charset="0"/>
                <a:cs typeface="Times New Roman" panose="02020603050405020304" pitchFamily="18" charset="0"/>
              </a:rPr>
              <a:t>: analisi multidimensionale degli aspetti rilevanti della qualità della vita dei cittadini</a:t>
            </a:r>
          </a:p>
          <a:p>
            <a:pPr algn="just">
              <a:buNone/>
              <a:defRPr/>
            </a:pPr>
            <a:r>
              <a:rPr lang="it-IT" altLang="it-IT" dirty="0">
                <a:solidFill>
                  <a:srgbClr val="FFC000"/>
                </a:solidFill>
                <a:latin typeface="Times New Roman" panose="02020603050405020304" pitchFamily="18" charset="0"/>
                <a:cs typeface="Times New Roman" panose="02020603050405020304" pitchFamily="18" charset="0"/>
              </a:rPr>
              <a:t>Equo</a:t>
            </a:r>
            <a:r>
              <a:rPr lang="it-IT" altLang="it-IT" dirty="0">
                <a:latin typeface="Times New Roman" panose="02020603050405020304" pitchFamily="18" charset="0"/>
                <a:cs typeface="Times New Roman" panose="02020603050405020304" pitchFamily="18" charset="0"/>
              </a:rPr>
              <a:t>: attenzione alla distribuzione delle determinanti del benessere tra soggetti sociali</a:t>
            </a:r>
          </a:p>
          <a:p>
            <a:pPr algn="just">
              <a:buNone/>
              <a:defRPr/>
            </a:pPr>
            <a:r>
              <a:rPr lang="it-IT" altLang="it-IT" dirty="0">
                <a:solidFill>
                  <a:srgbClr val="0070C0"/>
                </a:solidFill>
                <a:latin typeface="Times New Roman" panose="02020603050405020304" pitchFamily="18" charset="0"/>
                <a:cs typeface="Times New Roman" panose="02020603050405020304" pitchFamily="18" charset="0"/>
              </a:rPr>
              <a:t>Sostenibile</a:t>
            </a:r>
            <a:r>
              <a:rPr lang="it-IT" altLang="it-IT" dirty="0">
                <a:latin typeface="Times New Roman" panose="02020603050405020304" pitchFamily="18" charset="0"/>
                <a:cs typeface="Times New Roman" panose="02020603050405020304" pitchFamily="18" charset="0"/>
              </a:rPr>
              <a:t>: garanzia dello stesso benessere anche per le generazioni </a:t>
            </a:r>
            <a:r>
              <a:rPr lang="it-IT" altLang="it-IT" dirty="0" smtClean="0">
                <a:latin typeface="Times New Roman" panose="02020603050405020304" pitchFamily="18" charset="0"/>
                <a:cs typeface="Times New Roman" panose="02020603050405020304" pitchFamily="18" charset="0"/>
              </a:rPr>
              <a:t>future</a:t>
            </a:r>
            <a:endParaRPr lang="it-IT" altLang="it-IT" sz="2000" dirty="0">
              <a:solidFill>
                <a:srgbClr val="777777"/>
              </a:solidFill>
            </a:endParaRPr>
          </a:p>
        </p:txBody>
      </p:sp>
      <p:sp>
        <p:nvSpPr>
          <p:cNvPr id="3" name="Rettangolo 2"/>
          <p:cNvSpPr/>
          <p:nvPr/>
        </p:nvSpPr>
        <p:spPr>
          <a:xfrm>
            <a:off x="764772" y="984603"/>
            <a:ext cx="10324407" cy="2200089"/>
          </a:xfrm>
          <a:prstGeom prst="rect">
            <a:avLst/>
          </a:prstGeom>
        </p:spPr>
        <p:txBody>
          <a:bodyPr wrap="square">
            <a:spAutoFit/>
          </a:bodyPr>
          <a:lstStyle/>
          <a:p>
            <a:pPr algn="just" fontAlgn="base">
              <a:lnSpc>
                <a:spcPct val="107000"/>
              </a:lnSpc>
              <a:spcAft>
                <a:spcPts val="0"/>
              </a:spcAft>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Da molti anni si discute della appropriatezza del </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metodo di calcolo del benessere di un Paese</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tradizionalmente valutato prendendo ad esame il valore del PIL (Prodotto interno lordo).</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Si </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tratta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di un indicatore che misura il valore dei beni e servizi prodotti in un determinato </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Paese ma, essendo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un indicatore di natura prettamente economica, </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il PIL non tiene conto di tantissimi fattori che contribuiscono al benessere di un Paese e della sua popolazione</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Per questa ragione, da qualche anno sono stati introdotti i cosiddetti </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indicatori di benessere equo e sostenibile (BES)</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inseriti ogni anno (dal 2013 in poi) all’interno di un rapporto elaborato dalla commissione bilancio della Camera dei Deputati.</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6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p:cTn id="7" dur="500" fill="hold"/>
                                        <p:tgtEl>
                                          <p:spTgt spid="38918"/>
                                        </p:tgtEl>
                                        <p:attrNameLst>
                                          <p:attrName>ppt_w</p:attrName>
                                        </p:attrNameLst>
                                      </p:cBhvr>
                                      <p:tavLst>
                                        <p:tav tm="0">
                                          <p:val>
                                            <p:fltVal val="0"/>
                                          </p:val>
                                        </p:tav>
                                        <p:tav tm="100000">
                                          <p:val>
                                            <p:strVal val="#ppt_w"/>
                                          </p:val>
                                        </p:tav>
                                      </p:tavLst>
                                    </p:anim>
                                    <p:anim calcmode="lin" valueType="num">
                                      <p:cBhvr>
                                        <p:cTn id="8" dur="500" fill="hold"/>
                                        <p:tgtEl>
                                          <p:spTgt spid="38918"/>
                                        </p:tgtEl>
                                        <p:attrNameLst>
                                          <p:attrName>ppt_h</p:attrName>
                                        </p:attrNameLst>
                                      </p:cBhvr>
                                      <p:tavLst>
                                        <p:tav tm="0">
                                          <p:val>
                                            <p:fltVal val="0"/>
                                          </p:val>
                                        </p:tav>
                                        <p:tav tm="100000">
                                          <p:val>
                                            <p:strVal val="#ppt_h"/>
                                          </p:val>
                                        </p:tav>
                                      </p:tavLst>
                                    </p:anim>
                                    <p:animEffect transition="in" filter="fade">
                                      <p:cBhvr>
                                        <p:cTn id="9" dur="500"/>
                                        <p:tgtEl>
                                          <p:spTgt spid="389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28</a:t>
            </a:fld>
            <a:endParaRPr lang="it-IT"/>
          </a:p>
        </p:txBody>
      </p:sp>
      <p:sp>
        <p:nvSpPr>
          <p:cNvPr id="6" name="Rettangolo 5"/>
          <p:cNvSpPr/>
          <p:nvPr/>
        </p:nvSpPr>
        <p:spPr>
          <a:xfrm>
            <a:off x="707452" y="804522"/>
            <a:ext cx="10166465" cy="1014380"/>
          </a:xfrm>
          <a:prstGeom prst="rect">
            <a:avLst/>
          </a:prstGeom>
          <a:ln w="19050">
            <a:solidFill>
              <a:srgbClr val="C00000"/>
            </a:solidFill>
            <a:prstDash val="dash"/>
          </a:ln>
        </p:spPr>
        <p:txBody>
          <a:bodyPr wrap="square">
            <a:spAutoFit/>
          </a:bodyPr>
          <a:lstStyle/>
          <a:p>
            <a:pPr algn="just" fontAlgn="base">
              <a:lnSpc>
                <a:spcPct val="107000"/>
              </a:lnSpc>
              <a:spcAft>
                <a:spcPts val="0"/>
              </a:spcAft>
            </a:pPr>
            <a:r>
              <a:rPr lang="it-IT" sz="1400" dirty="0" smtClean="0">
                <a:latin typeface="Times New Roman" panose="02020603050405020304" pitchFamily="18" charset="0"/>
                <a:ea typeface="Times New Roman" panose="02020603050405020304" pitchFamily="18" charset="0"/>
                <a:cs typeface="Times New Roman" panose="02020603050405020304" pitchFamily="18" charset="0"/>
              </a:rPr>
              <a:t>Sul </a:t>
            </a:r>
            <a:r>
              <a:rPr lang="it-IT" sz="1400" dirty="0">
                <a:latin typeface="Times New Roman" panose="02020603050405020304" pitchFamily="18" charset="0"/>
                <a:ea typeface="Times New Roman" panose="02020603050405020304" pitchFamily="18" charset="0"/>
                <a:cs typeface="Times New Roman" panose="02020603050405020304" pitchFamily="18" charset="0"/>
              </a:rPr>
              <a:t>sito dell’Istat, nella sezione dedicata ai BES, si può leggere quanto segue:</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it-IT" sz="1400" i="1" dirty="0">
                <a:latin typeface="Times New Roman" panose="02020603050405020304" pitchFamily="18" charset="0"/>
                <a:ea typeface="Times New Roman" panose="02020603050405020304" pitchFamily="18" charset="0"/>
                <a:cs typeface="Times New Roman" panose="02020603050405020304" pitchFamily="18" charset="0"/>
              </a:rPr>
              <a:t>“L’Istat, insieme ai rappresentanti delle parti sociali e della società civile, ha sviluppato un approccio multidimensionale per misurare il “Benessere equo e sostenibile” (</a:t>
            </a:r>
            <a:r>
              <a:rPr lang="it-IT" sz="1400" i="1" dirty="0" err="1">
                <a:latin typeface="Times New Roman" panose="02020603050405020304" pitchFamily="18" charset="0"/>
                <a:ea typeface="Times New Roman" panose="02020603050405020304" pitchFamily="18" charset="0"/>
                <a:cs typeface="Times New Roman" panose="02020603050405020304" pitchFamily="18" charset="0"/>
              </a:rPr>
              <a:t>Bes</a:t>
            </a:r>
            <a:r>
              <a:rPr lang="it-IT" sz="1400" i="1" dirty="0">
                <a:latin typeface="Times New Roman" panose="02020603050405020304" pitchFamily="18" charset="0"/>
                <a:ea typeface="Times New Roman" panose="02020603050405020304" pitchFamily="18" charset="0"/>
                <a:cs typeface="Times New Roman" panose="02020603050405020304" pitchFamily="18" charset="0"/>
              </a:rPr>
              <a:t>) con l’obiettivo di integrare le informazioni fornite dagli indicatori sulle attività economiche con le fondamentali dimensioni del benessere, corredate da misure relative alle diseguaglianze e alla sostenibilità</a:t>
            </a:r>
            <a:r>
              <a:rPr lang="it-IT" sz="1400" i="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6068291" y="2025336"/>
            <a:ext cx="4705872" cy="981423"/>
          </a:xfrm>
          <a:prstGeom prst="rect">
            <a:avLst/>
          </a:prstGeom>
        </p:spPr>
        <p:txBody>
          <a:bodyPr wrap="square">
            <a:spAutoFit/>
          </a:bodyPr>
          <a:lstStyle/>
          <a:p>
            <a:pPr algn="just">
              <a:lnSpc>
                <a:spcPct val="107000"/>
              </a:lnSpc>
              <a:spcAft>
                <a:spcPts val="0"/>
              </a:spcAft>
            </a:pPr>
            <a:r>
              <a:rPr lang="it-IT" dirty="0" smtClean="0">
                <a:solidFill>
                  <a:srgbClr val="222222"/>
                </a:solidFill>
                <a:latin typeface="Times New Roman" panose="02020603050405020304" pitchFamily="18" charset="0"/>
                <a:cs typeface="Times New Roman" panose="02020603050405020304" pitchFamily="18" charset="0"/>
              </a:rPr>
              <a:t>Ha come obiettivo valutare </a:t>
            </a:r>
            <a:r>
              <a:rPr lang="it-IT" dirty="0">
                <a:solidFill>
                  <a:srgbClr val="222222"/>
                </a:solidFill>
                <a:latin typeface="Times New Roman" panose="02020603050405020304" pitchFamily="18" charset="0"/>
                <a:cs typeface="Times New Roman" panose="02020603050405020304" pitchFamily="18" charset="0"/>
              </a:rPr>
              <a:t>il progresso di una società non soltanto dal punto di vista economico, ma anche sociale e </a:t>
            </a:r>
            <a:r>
              <a:rPr lang="it-IT" dirty="0" smtClean="0">
                <a:solidFill>
                  <a:srgbClr val="222222"/>
                </a:solidFill>
                <a:latin typeface="Times New Roman" panose="02020603050405020304" pitchFamily="18" charset="0"/>
                <a:cs typeface="Times New Roman" panose="02020603050405020304" pitchFamily="18" charset="0"/>
              </a:rPr>
              <a:t>ambientale</a:t>
            </a:r>
            <a:endParaRPr lang="en-GB"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607697" y="4598400"/>
            <a:ext cx="10166465" cy="368755"/>
          </a:xfrm>
          <a:prstGeom prst="rect">
            <a:avLst/>
          </a:prstGeom>
        </p:spPr>
        <p:txBody>
          <a:bodyPr wrap="square">
            <a:spAutoFit/>
          </a:bodyPr>
          <a:lstStyle/>
          <a:p>
            <a:pPr algn="just">
              <a:lnSpc>
                <a:spcPct val="107000"/>
              </a:lnSpc>
              <a:spcAft>
                <a:spcPts val="0"/>
              </a:spcAft>
            </a:pPr>
            <a:r>
              <a:rPr lang="it-IT" dirty="0">
                <a:solidFill>
                  <a:srgbClr val="222222"/>
                </a:solidFill>
                <a:latin typeface="Times New Roman" panose="02020603050405020304" pitchFamily="18" charset="0"/>
                <a:cs typeface="Times New Roman" panose="02020603050405020304" pitchFamily="18" charset="0"/>
              </a:rPr>
              <a:t>Sono stati individuati </a:t>
            </a:r>
            <a:r>
              <a:rPr lang="it-IT" u="sng" dirty="0">
                <a:solidFill>
                  <a:srgbClr val="135A75"/>
                </a:solidFill>
                <a:latin typeface="Times New Roman" panose="02020603050405020304" pitchFamily="18" charset="0"/>
                <a:cs typeface="Times New Roman" panose="02020603050405020304" pitchFamily="18" charset="0"/>
              </a:rPr>
              <a:t>12 domini fondamentali</a:t>
            </a:r>
            <a:r>
              <a:rPr lang="it-IT" dirty="0">
                <a:solidFill>
                  <a:srgbClr val="222222"/>
                </a:solidFill>
                <a:latin typeface="Times New Roman" panose="02020603050405020304" pitchFamily="18" charset="0"/>
                <a:cs typeface="Times New Roman" panose="02020603050405020304" pitchFamily="18" charset="0"/>
              </a:rPr>
              <a:t> per la misura del benessere in Italia</a:t>
            </a:r>
            <a:r>
              <a:rPr lang="it-IT" dirty="0" smtClean="0">
                <a:solidFill>
                  <a:srgbClr val="222222"/>
                </a:solidFill>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ttangolo 8"/>
          <p:cNvSpPr/>
          <p:nvPr/>
        </p:nvSpPr>
        <p:spPr>
          <a:xfrm>
            <a:off x="607697" y="3394776"/>
            <a:ext cx="10266220" cy="981423"/>
          </a:xfrm>
          <a:prstGeom prst="rect">
            <a:avLst/>
          </a:prstGeom>
        </p:spPr>
        <p:txBody>
          <a:bodyPr wrap="square">
            <a:spAutoFit/>
          </a:bodyPr>
          <a:lstStyle/>
          <a:p>
            <a:pPr algn="just">
              <a:lnSpc>
                <a:spcPct val="107000"/>
              </a:lnSpc>
              <a:spcAft>
                <a:spcPts val="0"/>
              </a:spcAft>
            </a:pPr>
            <a:r>
              <a:rPr lang="it-IT" dirty="0">
                <a:solidFill>
                  <a:srgbClr val="222222"/>
                </a:solidFill>
                <a:latin typeface="Times New Roman" panose="02020603050405020304" pitchFamily="18" charset="0"/>
                <a:cs typeface="Times New Roman" panose="02020603050405020304" pitchFamily="18" charset="0"/>
              </a:rPr>
              <a:t>Il rapporto non è solo un prodotto editoriale ma una linea di ricerca, un processo che assume come punto di partenza la multidimensionalità del benessere e, attraverso l’analisi di un ampio set di indicatori, descrive l’insieme degli aspetti che concorrono alla qualità della vita dei cittadini</a:t>
            </a:r>
            <a:r>
              <a:rPr lang="it-IT" dirty="0" smtClean="0">
                <a:solidFill>
                  <a:srgbClr val="222222"/>
                </a:solidFill>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p:cNvSpPr/>
          <p:nvPr/>
        </p:nvSpPr>
        <p:spPr>
          <a:xfrm>
            <a:off x="607697" y="5173589"/>
            <a:ext cx="10689299" cy="981423"/>
          </a:xfrm>
          <a:prstGeom prst="rect">
            <a:avLst/>
          </a:prstGeom>
        </p:spPr>
        <p:txBody>
          <a:bodyPr wrap="square">
            <a:spAutoFit/>
          </a:bodyPr>
          <a:lstStyle/>
          <a:p>
            <a:pPr algn="just">
              <a:lnSpc>
                <a:spcPct val="107000"/>
              </a:lnSpc>
              <a:spcAft>
                <a:spcPts val="0"/>
              </a:spcAft>
            </a:pPr>
            <a:r>
              <a:rPr lang="it-IT" dirty="0">
                <a:solidFill>
                  <a:srgbClr val="222222"/>
                </a:solidFill>
                <a:latin typeface="Times New Roman" panose="02020603050405020304" pitchFamily="18" charset="0"/>
                <a:cs typeface="Times New Roman" panose="02020603050405020304" pitchFamily="18" charset="0"/>
              </a:rPr>
              <a:t>L’analisi dettagliata degli indicatori, pubblicata annualmente nel </a:t>
            </a:r>
            <a:r>
              <a:rPr lang="it-IT" u="sng" dirty="0">
                <a:solidFill>
                  <a:srgbClr val="135A75"/>
                </a:solidFill>
                <a:latin typeface="Times New Roman" panose="02020603050405020304" pitchFamily="18" charset="0"/>
                <a:cs typeface="Times New Roman" panose="02020603050405020304" pitchFamily="18" charset="0"/>
              </a:rPr>
              <a:t>rapporto </a:t>
            </a:r>
            <a:r>
              <a:rPr lang="it-IT" u="sng" dirty="0" err="1">
                <a:solidFill>
                  <a:srgbClr val="135A75"/>
                </a:solidFill>
                <a:latin typeface="Times New Roman" panose="02020603050405020304" pitchFamily="18" charset="0"/>
                <a:cs typeface="Times New Roman" panose="02020603050405020304" pitchFamily="18" charset="0"/>
              </a:rPr>
              <a:t>Bes</a:t>
            </a:r>
            <a:r>
              <a:rPr lang="it-IT" dirty="0">
                <a:solidFill>
                  <a:srgbClr val="222222"/>
                </a:solidFill>
                <a:latin typeface="Times New Roman" panose="02020603050405020304" pitchFamily="18" charset="0"/>
                <a:cs typeface="Times New Roman" panose="02020603050405020304" pitchFamily="18" charset="0"/>
              </a:rPr>
              <a:t> a partire dal 2013, mira a rendere il Paese maggiormente consapevole dei propri punti di forza e delle difficoltà da superare per migliorare la qualità della vita dei cittadini, ponendo tale concetto alla base delle politiche pubbliche e delle scelte individuali.</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607697" y="2227552"/>
            <a:ext cx="3903633" cy="369332"/>
          </a:xfrm>
          <a:prstGeom prst="rect">
            <a:avLst/>
          </a:prstGeom>
        </p:spPr>
        <p:txBody>
          <a:bodyPr wrap="none">
            <a:spAutoFit/>
          </a:bodyPr>
          <a:lstStyle/>
          <a:p>
            <a:r>
              <a:rPr lang="it-IT" dirty="0">
                <a:solidFill>
                  <a:srgbClr val="222222"/>
                </a:solidFill>
                <a:latin typeface="Times New Roman" panose="02020603050405020304" pitchFamily="18" charset="0"/>
                <a:cs typeface="Times New Roman" panose="02020603050405020304" pitchFamily="18" charset="0"/>
              </a:rPr>
              <a:t>misurare il benessere equo e sostenibile </a:t>
            </a:r>
            <a:endParaRPr lang="en-GB" dirty="0"/>
          </a:p>
        </p:txBody>
      </p:sp>
      <p:sp>
        <p:nvSpPr>
          <p:cNvPr id="10" name="Freccia a destra 9"/>
          <p:cNvSpPr/>
          <p:nvPr/>
        </p:nvSpPr>
        <p:spPr>
          <a:xfrm>
            <a:off x="4771505" y="2310938"/>
            <a:ext cx="706582" cy="28594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038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2" grpId="0"/>
      <p:bldP spid="7"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t>29</a:t>
            </a:fld>
            <a:endParaRPr lang="it-IT"/>
          </a:p>
        </p:txBody>
      </p:sp>
      <p:sp>
        <p:nvSpPr>
          <p:cNvPr id="2" name="Rettangolo 1"/>
          <p:cNvSpPr/>
          <p:nvPr/>
        </p:nvSpPr>
        <p:spPr>
          <a:xfrm>
            <a:off x="870527" y="1747533"/>
            <a:ext cx="3798917" cy="3170099"/>
          </a:xfrm>
          <a:prstGeom prst="rect">
            <a:avLst/>
          </a:prstGeom>
          <a:ln>
            <a:solidFill>
              <a:srgbClr val="C00000"/>
            </a:solidFill>
          </a:ln>
        </p:spPr>
        <p:txBody>
          <a:bodyPr wrap="square">
            <a:spAutoFit/>
          </a:bodyPr>
          <a:lstStyle/>
          <a:p>
            <a:pPr marL="342900" lvl="0" indent="-342900" algn="just" fontAlgn="base">
              <a:lnSpc>
                <a:spcPts val="1950"/>
              </a:lnSpc>
              <a:spcAft>
                <a:spcPts val="0"/>
              </a:spcAft>
              <a:buFont typeface="+mj-lt"/>
              <a:buAutoNum type="arabicPeriod"/>
              <a:tabLst>
                <a:tab pos="457200" algn="l"/>
              </a:tabLst>
            </a:pPr>
            <a:r>
              <a:rPr lang="en-GB" sz="1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Salute</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Istruzione</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e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formazione</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it-IT"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Lavoro e conciliazione tempi di vita</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Benessere</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economico</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Relazioni</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sociali</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Politica</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e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istituzioni</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Sicurezza</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Benessere</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soggettivo</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Paesaggio</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e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patrimonio</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culturale</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Ambiente</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Innovazione</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ricerca</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e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creatività</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Qualità</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dei</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servizi</a:t>
            </a:r>
            <a:r>
              <a:rPr lang="en-GB" sz="1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814647" y="1050335"/>
            <a:ext cx="10870276" cy="601511"/>
          </a:xfrm>
          <a:prstGeom prst="rect">
            <a:avLst/>
          </a:prstGeom>
        </p:spPr>
        <p:txBody>
          <a:bodyPr wrap="square">
            <a:spAutoFit/>
          </a:bodyPr>
          <a:lstStyle/>
          <a:p>
            <a:pPr algn="just" fontAlgn="base">
              <a:lnSpc>
                <a:spcPct val="107000"/>
              </a:lnSpc>
              <a:spcAft>
                <a:spcPts val="0"/>
              </a:spcAft>
            </a:pP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Per</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elaborare un rapporto di analisi del benessere equo e sostenibile, sono stati individuati ben </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130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indicatori, raggruppati nelle 12 categorie, sulla base di quei segmenti considerati più importanti.</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670559" y="5013319"/>
            <a:ext cx="10950633" cy="1146211"/>
          </a:xfrm>
          <a:prstGeom prst="rect">
            <a:avLst/>
          </a:prstGeom>
        </p:spPr>
        <p:txBody>
          <a:bodyPr wrap="square">
            <a:spAutoFit/>
          </a:bodyPr>
          <a:lstStyle/>
          <a:p>
            <a:pPr algn="just" fontAlgn="base">
              <a:lnSpc>
                <a:spcPct val="107000"/>
              </a:lnSpc>
              <a:spcAft>
                <a:spcPts val="0"/>
              </a:spcAft>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Come è evidente, con questo strumento si supera l’idea che a indicare lo stato di benessere di un Paese sia il suo livello di produzione e tenuta economica.</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Sono molti altri, infatti, i fattori da tenere in considerazione</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dallo stato di salute della popolazione al livello di istruzione, dalle relazioni sociali alla sicurezza, dal lavoro al tempo libero.</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7528990" y="2101094"/>
            <a:ext cx="2853175" cy="2048434"/>
          </a:xfrm>
          <a:prstGeom prst="rect">
            <a:avLst/>
          </a:prstGeom>
        </p:spPr>
      </p:pic>
      <p:sp>
        <p:nvSpPr>
          <p:cNvPr id="9" name="Rettangolo 8"/>
          <p:cNvSpPr/>
          <p:nvPr/>
        </p:nvSpPr>
        <p:spPr>
          <a:xfrm>
            <a:off x="2892840" y="488735"/>
            <a:ext cx="5727081" cy="460895"/>
          </a:xfrm>
          <a:prstGeom prst="rect">
            <a:avLst/>
          </a:prstGeom>
        </p:spPr>
        <p:txBody>
          <a:bodyPr wrap="none">
            <a:spAutoFit/>
          </a:bodyPr>
          <a:lstStyle/>
          <a:p>
            <a:pPr algn="just" fontAlgn="base">
              <a:lnSpc>
                <a:spcPct val="107000"/>
              </a:lnSpc>
              <a:spcAft>
                <a:spcPts val="0"/>
              </a:spcAft>
            </a:pPr>
            <a:r>
              <a:rPr lang="it-IT" sz="24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12 </a:t>
            </a:r>
            <a:r>
              <a:rPr lang="it-IT" sz="24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domini </a:t>
            </a:r>
            <a:r>
              <a:rPr lang="it-IT" sz="24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 benessere equo e sostenibile</a:t>
            </a:r>
            <a:endParaRPr lang="en-GB" sz="24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1856310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ext Box 9">
            <a:extLst>
              <a:ext uri="{FF2B5EF4-FFF2-40B4-BE49-F238E27FC236}">
                <a16:creationId xmlns:a16="http://schemas.microsoft.com/office/drawing/2014/main" id="{5E616968-442B-487A-A156-3DFB2A743B75}"/>
              </a:ext>
            </a:extLst>
          </p:cNvPr>
          <p:cNvSpPr txBox="1">
            <a:spLocks noChangeArrowheads="1"/>
          </p:cNvSpPr>
          <p:nvPr/>
        </p:nvSpPr>
        <p:spPr bwMode="auto">
          <a:xfrm>
            <a:off x="1016000" y="1948989"/>
            <a:ext cx="10400145" cy="130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595959"/>
                </a:solidFill>
                <a:latin typeface="Verdana" charset="0"/>
                <a:ea typeface="ＭＳ Ｐゴシック" charset="-128"/>
              </a:defRPr>
            </a:lvl1pPr>
            <a:lvl2pPr marL="742950" indent="-285750" eaLnBrk="0" hangingPunct="0">
              <a:spcBef>
                <a:spcPct val="20000"/>
              </a:spcBef>
              <a:buChar char="–"/>
              <a:defRPr sz="2800">
                <a:solidFill>
                  <a:srgbClr val="595959"/>
                </a:solidFill>
                <a:latin typeface="Verdana" charset="0"/>
                <a:ea typeface="ＭＳ Ｐゴシック" charset="-128"/>
              </a:defRPr>
            </a:lvl2pPr>
            <a:lvl3pPr marL="1143000" indent="-228600" eaLnBrk="0" hangingPunct="0">
              <a:spcBef>
                <a:spcPct val="20000"/>
              </a:spcBef>
              <a:buChar char="•"/>
              <a:defRPr sz="2400">
                <a:solidFill>
                  <a:srgbClr val="595959"/>
                </a:solidFill>
                <a:latin typeface="Verdana" charset="0"/>
                <a:ea typeface="ＭＳ Ｐゴシック" charset="-128"/>
              </a:defRPr>
            </a:lvl3pPr>
            <a:lvl4pPr marL="1600200" indent="-228600" eaLnBrk="0" hangingPunct="0">
              <a:spcBef>
                <a:spcPct val="20000"/>
              </a:spcBef>
              <a:buChar char="–"/>
              <a:defRPr sz="2000">
                <a:solidFill>
                  <a:srgbClr val="595959"/>
                </a:solidFill>
                <a:latin typeface="Verdana" charset="0"/>
                <a:ea typeface="ＭＳ Ｐゴシック" charset="-128"/>
              </a:defRPr>
            </a:lvl4pPr>
            <a:lvl5pPr marL="2057400" indent="-228600" eaLnBrk="0" hangingPunct="0">
              <a:spcBef>
                <a:spcPct val="20000"/>
              </a:spcBef>
              <a:buChar char="»"/>
              <a:defRPr sz="2000">
                <a:solidFill>
                  <a:srgbClr val="595959"/>
                </a:solidFill>
                <a:latin typeface="Verdana" charset="0"/>
                <a:ea typeface="ＭＳ Ｐゴシック" charset="-128"/>
              </a:defRPr>
            </a:lvl5pPr>
            <a:lvl6pPr marL="2514600" indent="-228600" eaLnBrk="0" fontAlgn="base" hangingPunct="0">
              <a:spcBef>
                <a:spcPct val="20000"/>
              </a:spcBef>
              <a:spcAft>
                <a:spcPct val="0"/>
              </a:spcAft>
              <a:buChar char="»"/>
              <a:defRPr sz="2000">
                <a:solidFill>
                  <a:srgbClr val="595959"/>
                </a:solidFill>
                <a:latin typeface="Verdana" charset="0"/>
                <a:ea typeface="ＭＳ Ｐゴシック" charset="-128"/>
              </a:defRPr>
            </a:lvl6pPr>
            <a:lvl7pPr marL="2971800" indent="-228600" eaLnBrk="0" fontAlgn="base" hangingPunct="0">
              <a:spcBef>
                <a:spcPct val="20000"/>
              </a:spcBef>
              <a:spcAft>
                <a:spcPct val="0"/>
              </a:spcAft>
              <a:buChar char="»"/>
              <a:defRPr sz="2000">
                <a:solidFill>
                  <a:srgbClr val="595959"/>
                </a:solidFill>
                <a:latin typeface="Verdana" charset="0"/>
                <a:ea typeface="ＭＳ Ｐゴシック" charset="-128"/>
              </a:defRPr>
            </a:lvl7pPr>
            <a:lvl8pPr marL="3429000" indent="-228600" eaLnBrk="0" fontAlgn="base" hangingPunct="0">
              <a:spcBef>
                <a:spcPct val="20000"/>
              </a:spcBef>
              <a:spcAft>
                <a:spcPct val="0"/>
              </a:spcAft>
              <a:buChar char="»"/>
              <a:defRPr sz="2000">
                <a:solidFill>
                  <a:srgbClr val="595959"/>
                </a:solidFill>
                <a:latin typeface="Verdana" charset="0"/>
                <a:ea typeface="ＭＳ Ｐゴシック" charset="-128"/>
              </a:defRPr>
            </a:lvl8pPr>
            <a:lvl9pPr marL="3886200" indent="-228600" eaLnBrk="0" fontAlgn="base" hangingPunct="0">
              <a:spcBef>
                <a:spcPct val="20000"/>
              </a:spcBef>
              <a:spcAft>
                <a:spcPct val="0"/>
              </a:spcAft>
              <a:buChar char="»"/>
              <a:defRPr sz="2000">
                <a:solidFill>
                  <a:srgbClr val="595959"/>
                </a:solidFill>
                <a:latin typeface="Verdana" charset="0"/>
                <a:ea typeface="ＭＳ Ｐゴシック" charset="-128"/>
              </a:defRPr>
            </a:lvl9pPr>
          </a:lstStyle>
          <a:p>
            <a:pPr eaLnBrk="1" fontAlgn="auto" hangingPunct="1">
              <a:spcBef>
                <a:spcPts val="0"/>
              </a:spcBef>
              <a:spcAft>
                <a:spcPts val="0"/>
              </a:spcAft>
              <a:buNone/>
              <a:defRPr/>
            </a:pPr>
            <a:r>
              <a:rPr lang="it-IT" altLang="it-IT" sz="1600" dirty="0">
                <a:latin typeface="Times New Roman" panose="02020603050405020304" pitchFamily="18" charset="0"/>
                <a:cs typeface="Times New Roman" panose="02020603050405020304" pitchFamily="18" charset="0"/>
              </a:rPr>
              <a:t> </a:t>
            </a:r>
            <a:r>
              <a:rPr lang="it-IT" altLang="it-IT" sz="1600" dirty="0" smtClean="0">
                <a:latin typeface="Times New Roman" panose="02020603050405020304" pitchFamily="18" charset="0"/>
                <a:cs typeface="Times New Roman" panose="02020603050405020304" pitchFamily="18" charset="0"/>
              </a:rPr>
              <a:t>- </a:t>
            </a:r>
            <a:r>
              <a:rPr lang="it-IT" altLang="it-IT" sz="1600" dirty="0" smtClean="0">
                <a:solidFill>
                  <a:schemeClr val="tx1"/>
                </a:solidFill>
                <a:latin typeface="Times New Roman" panose="02020603050405020304" pitchFamily="18" charset="0"/>
                <a:cs typeface="Times New Roman" panose="02020603050405020304" pitchFamily="18" charset="0"/>
              </a:rPr>
              <a:t>è </a:t>
            </a:r>
            <a:r>
              <a:rPr lang="it-IT" altLang="it-IT" sz="1600" dirty="0">
                <a:solidFill>
                  <a:schemeClr val="tx1"/>
                </a:solidFill>
                <a:latin typeface="Times New Roman" panose="02020603050405020304" pitchFamily="18" charset="0"/>
                <a:cs typeface="Times New Roman" panose="02020603050405020304" pitchFamily="18" charset="0"/>
              </a:rPr>
              <a:t>un </a:t>
            </a:r>
            <a:r>
              <a:rPr lang="it-IT" altLang="it-IT" sz="1600" u="sng" dirty="0">
                <a:solidFill>
                  <a:schemeClr val="tx1"/>
                </a:solidFill>
                <a:latin typeface="Times New Roman" panose="02020603050405020304" pitchFamily="18" charset="0"/>
                <a:cs typeface="Times New Roman" panose="02020603050405020304" pitchFamily="18" charset="0"/>
              </a:rPr>
              <a:t>quoziente</a:t>
            </a:r>
            <a:r>
              <a:rPr lang="it-IT" altLang="it-IT" sz="1600" dirty="0">
                <a:solidFill>
                  <a:schemeClr val="tx1"/>
                </a:solidFill>
                <a:latin typeface="Times New Roman" panose="02020603050405020304" pitchFamily="18" charset="0"/>
                <a:cs typeface="Times New Roman" panose="02020603050405020304" pitchFamily="18" charset="0"/>
              </a:rPr>
              <a:t> tra </a:t>
            </a:r>
            <a:r>
              <a:rPr lang="it-IT" altLang="it-IT" sz="1600" b="1" dirty="0">
                <a:solidFill>
                  <a:schemeClr val="tx1"/>
                </a:solidFill>
                <a:latin typeface="Times New Roman" panose="02020603050405020304" pitchFamily="18" charset="0"/>
                <a:cs typeface="Times New Roman" panose="02020603050405020304" pitchFamily="18" charset="0"/>
              </a:rPr>
              <a:t>frequenze</a:t>
            </a:r>
            <a:r>
              <a:rPr lang="it-IT" altLang="it-IT" sz="1600" dirty="0">
                <a:solidFill>
                  <a:schemeClr val="tx1"/>
                </a:solidFill>
                <a:latin typeface="Times New Roman" panose="02020603050405020304" pitchFamily="18" charset="0"/>
                <a:cs typeface="Times New Roman" panose="02020603050405020304" pitchFamily="18" charset="0"/>
              </a:rPr>
              <a:t> (</a:t>
            </a:r>
            <a:r>
              <a:rPr lang="it-IT" altLang="it-IT" sz="1600" i="1" dirty="0">
                <a:solidFill>
                  <a:schemeClr val="tx1"/>
                </a:solidFill>
                <a:latin typeface="Times New Roman" panose="02020603050405020304" pitchFamily="18" charset="0"/>
                <a:cs typeface="Times New Roman" panose="02020603050405020304" pitchFamily="18" charset="0"/>
              </a:rPr>
              <a:t>numero delle </a:t>
            </a:r>
            <a:r>
              <a:rPr lang="it-IT" altLang="it-IT" sz="1600" i="1" dirty="0" smtClean="0">
                <a:solidFill>
                  <a:schemeClr val="tx1"/>
                </a:solidFill>
                <a:latin typeface="Times New Roman" panose="02020603050405020304" pitchFamily="18" charset="0"/>
                <a:cs typeface="Times New Roman" panose="02020603050405020304" pitchFamily="18" charset="0"/>
              </a:rPr>
              <a:t>osservazioni</a:t>
            </a:r>
            <a:r>
              <a:rPr lang="it-IT" altLang="it-IT" sz="1600" dirty="0" smtClean="0">
                <a:solidFill>
                  <a:schemeClr val="tx1"/>
                </a:solidFill>
                <a:latin typeface="Times New Roman" panose="02020603050405020304" pitchFamily="18" charset="0"/>
                <a:cs typeface="Times New Roman" panose="02020603050405020304" pitchFamily="18" charset="0"/>
              </a:rPr>
              <a:t>) </a:t>
            </a:r>
            <a:r>
              <a:rPr lang="it-IT" altLang="it-IT" sz="1600" dirty="0">
                <a:solidFill>
                  <a:schemeClr val="tx1"/>
                </a:solidFill>
                <a:latin typeface="Times New Roman" panose="02020603050405020304" pitchFamily="18" charset="0"/>
                <a:cs typeface="Times New Roman" panose="02020603050405020304" pitchFamily="18" charset="0"/>
              </a:rPr>
              <a:t>o </a:t>
            </a:r>
            <a:r>
              <a:rPr lang="it-IT" altLang="it-IT" sz="1600" b="1" dirty="0">
                <a:solidFill>
                  <a:schemeClr val="tx1"/>
                </a:solidFill>
                <a:latin typeface="Times New Roman" panose="02020603050405020304" pitchFamily="18" charset="0"/>
                <a:cs typeface="Times New Roman" panose="02020603050405020304" pitchFamily="18" charset="0"/>
              </a:rPr>
              <a:t>intensità</a:t>
            </a:r>
            <a:r>
              <a:rPr lang="it-IT" altLang="it-IT" sz="1600" dirty="0">
                <a:solidFill>
                  <a:schemeClr val="tx1"/>
                </a:solidFill>
                <a:latin typeface="Times New Roman" panose="02020603050405020304" pitchFamily="18" charset="0"/>
                <a:cs typeface="Times New Roman" panose="02020603050405020304" pitchFamily="18" charset="0"/>
              </a:rPr>
              <a:t> (</a:t>
            </a:r>
            <a:r>
              <a:rPr lang="it-IT" altLang="it-IT" sz="1600" i="1" dirty="0">
                <a:solidFill>
                  <a:schemeClr val="tx1"/>
                </a:solidFill>
                <a:latin typeface="Times New Roman" panose="02020603050405020304" pitchFamily="18" charset="0"/>
                <a:cs typeface="Times New Roman" panose="02020603050405020304" pitchFamily="18" charset="0"/>
              </a:rPr>
              <a:t>misurazioni, ad es. prezzo, reddito, temperatura, </a:t>
            </a:r>
            <a:r>
              <a:rPr lang="it-IT" altLang="it-IT" sz="1600" i="1" dirty="0" smtClean="0">
                <a:solidFill>
                  <a:schemeClr val="tx1"/>
                </a:solidFill>
                <a:latin typeface="Times New Roman" panose="02020603050405020304" pitchFamily="18" charset="0"/>
                <a:cs typeface="Times New Roman" panose="02020603050405020304" pitchFamily="18" charset="0"/>
              </a:rPr>
              <a:t>peso</a:t>
            </a:r>
            <a:r>
              <a:rPr lang="it-IT" altLang="it-IT" sz="1600" dirty="0">
                <a:solidFill>
                  <a:schemeClr val="tx1"/>
                </a:solidFill>
                <a:latin typeface="Times New Roman" panose="02020603050405020304" pitchFamily="18" charset="0"/>
                <a:cs typeface="Times New Roman" panose="02020603050405020304" pitchFamily="18" charset="0"/>
              </a:rPr>
              <a:t>) di due </a:t>
            </a:r>
            <a:r>
              <a:rPr lang="it-IT" altLang="it-IT" sz="1600" dirty="0" smtClean="0">
                <a:solidFill>
                  <a:schemeClr val="tx1"/>
                </a:solidFill>
                <a:latin typeface="Times New Roman" panose="02020603050405020304" pitchFamily="18" charset="0"/>
                <a:cs typeface="Times New Roman" panose="02020603050405020304" pitchFamily="18" charset="0"/>
              </a:rPr>
              <a:t>fenomeni  </a:t>
            </a:r>
            <a:endParaRPr lang="it-IT" altLang="it-IT" sz="1600" dirty="0">
              <a:solidFill>
                <a:schemeClr val="tx1"/>
              </a:solidFill>
              <a:latin typeface="Times New Roman" panose="02020603050405020304" pitchFamily="18" charset="0"/>
              <a:cs typeface="Times New Roman" panose="02020603050405020304" pitchFamily="18" charset="0"/>
            </a:endParaRPr>
          </a:p>
          <a:p>
            <a:pPr eaLnBrk="1" fontAlgn="auto" hangingPunct="1">
              <a:spcBef>
                <a:spcPct val="50000"/>
              </a:spcBef>
              <a:spcAft>
                <a:spcPts val="0"/>
              </a:spcAft>
              <a:buNone/>
              <a:defRPr/>
            </a:pPr>
            <a:r>
              <a:rPr lang="it-IT" altLang="it-IT" sz="1600" dirty="0" smtClean="0">
                <a:solidFill>
                  <a:schemeClr val="tx1"/>
                </a:solidFill>
                <a:latin typeface="Times New Roman" panose="02020603050405020304" pitchFamily="18" charset="0"/>
                <a:cs typeface="Times New Roman" panose="02020603050405020304" pitchFamily="18" charset="0"/>
              </a:rPr>
              <a:t> - almeno </a:t>
            </a:r>
            <a:r>
              <a:rPr lang="it-IT" altLang="it-IT" sz="1600" dirty="0">
                <a:solidFill>
                  <a:schemeClr val="tx1"/>
                </a:solidFill>
                <a:latin typeface="Times New Roman" panose="02020603050405020304" pitchFamily="18" charset="0"/>
                <a:cs typeface="Times New Roman" panose="02020603050405020304" pitchFamily="18" charset="0"/>
              </a:rPr>
              <a:t>una delle due grandezze (a numeratore o denominatore) è di natura statistica</a:t>
            </a:r>
            <a:r>
              <a:rPr lang="it-IT" altLang="it-IT" sz="1600" dirty="0" smtClean="0">
                <a:solidFill>
                  <a:schemeClr val="tx1"/>
                </a:solidFill>
                <a:latin typeface="Times New Roman" panose="02020603050405020304" pitchFamily="18" charset="0"/>
                <a:cs typeface="Times New Roman" panose="02020603050405020304" pitchFamily="18" charset="0"/>
              </a:rPr>
              <a:t>, </a:t>
            </a:r>
            <a:r>
              <a:rPr lang="it-IT" altLang="it-IT" sz="1600" dirty="0">
                <a:solidFill>
                  <a:schemeClr val="tx1"/>
                </a:solidFill>
                <a:latin typeface="Times New Roman" panose="02020603050405020304" pitchFamily="18" charset="0"/>
                <a:cs typeface="Times New Roman" panose="02020603050405020304" pitchFamily="18" charset="0"/>
              </a:rPr>
              <a:t>ossia riferita ad un fenomeno collettivo</a:t>
            </a:r>
          </a:p>
          <a:p>
            <a:pPr algn="just" eaLnBrk="1" fontAlgn="auto" hangingPunct="1">
              <a:spcBef>
                <a:spcPct val="50000"/>
              </a:spcBef>
              <a:spcAft>
                <a:spcPts val="0"/>
              </a:spcAft>
              <a:buNone/>
              <a:defRPr/>
            </a:pPr>
            <a:r>
              <a:rPr lang="it-IT" altLang="it-IT" sz="1600" dirty="0" smtClean="0">
                <a:solidFill>
                  <a:schemeClr val="tx1"/>
                </a:solidFill>
                <a:latin typeface="Times New Roman" panose="02020603050405020304" pitchFamily="18" charset="0"/>
                <a:cs typeface="Times New Roman" panose="02020603050405020304" pitchFamily="18" charset="0"/>
              </a:rPr>
              <a:t> - tra </a:t>
            </a:r>
            <a:r>
              <a:rPr lang="it-IT" altLang="it-IT" sz="1600" dirty="0">
                <a:solidFill>
                  <a:schemeClr val="tx1"/>
                </a:solidFill>
                <a:latin typeface="Times New Roman" panose="02020603050405020304" pitchFamily="18" charset="0"/>
                <a:cs typeface="Times New Roman" panose="02020603050405020304" pitchFamily="18" charset="0"/>
              </a:rPr>
              <a:t>le grandezze vi è una chiara relazione logica</a:t>
            </a:r>
          </a:p>
        </p:txBody>
      </p:sp>
      <p:sp>
        <p:nvSpPr>
          <p:cNvPr id="7" name="Titolo 1">
            <a:extLst>
              <a:ext uri="{FF2B5EF4-FFF2-40B4-BE49-F238E27FC236}">
                <a16:creationId xmlns:a16="http://schemas.microsoft.com/office/drawing/2014/main" id="{50136AEB-6E78-443A-8961-20BEA8C34144}"/>
              </a:ext>
            </a:extLst>
          </p:cNvPr>
          <p:cNvSpPr>
            <a:spLocks/>
          </p:cNvSpPr>
          <p:nvPr/>
        </p:nvSpPr>
        <p:spPr bwMode="auto">
          <a:xfrm>
            <a:off x="868218" y="942190"/>
            <a:ext cx="3163455" cy="7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tabLst>
                <a:tab pos="6367463" algn="l"/>
              </a:tabLst>
              <a:defRPr/>
            </a:pPr>
            <a:r>
              <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Rapporto statistico</a:t>
            </a:r>
          </a:p>
        </p:txBody>
      </p:sp>
      <p:pic>
        <p:nvPicPr>
          <p:cNvPr id="12" name="Picture 2" descr="http://comefare.com/files/2011/03/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47" y="1021387"/>
            <a:ext cx="77953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1173017" y="2825289"/>
            <a:ext cx="4036291" cy="424872"/>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ttangolo 14"/>
          <p:cNvSpPr/>
          <p:nvPr/>
        </p:nvSpPr>
        <p:spPr>
          <a:xfrm>
            <a:off x="2064288" y="4240044"/>
            <a:ext cx="9180116"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In linea generale, quindi, i termini posti a confronto non possono essere scelti in modo arbitrario, ma è necessario che tra essi intercorra (o si presume che possa intercorrere) una relazione </a:t>
            </a:r>
            <a:endParaRPr lang="en-GB" dirty="0">
              <a:latin typeface="Times New Roman" panose="02020603050405020304" pitchFamily="18" charset="0"/>
              <a:cs typeface="Times New Roman" panose="02020603050405020304" pitchFamily="18" charset="0"/>
            </a:endParaRPr>
          </a:p>
        </p:txBody>
      </p:sp>
      <p:sp>
        <p:nvSpPr>
          <p:cNvPr id="16" name="Freccia in giù 15"/>
          <p:cNvSpPr/>
          <p:nvPr/>
        </p:nvSpPr>
        <p:spPr>
          <a:xfrm rot="16200000">
            <a:off x="1292976" y="4302294"/>
            <a:ext cx="254001" cy="49391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egnaposto piè di pagina 1"/>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338758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P spid="15" grpId="0"/>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30</a:t>
            </a:fld>
            <a:endParaRPr lang="it-IT"/>
          </a:p>
        </p:txBody>
      </p:sp>
      <p:sp>
        <p:nvSpPr>
          <p:cNvPr id="7" name="Rettangolo 6"/>
          <p:cNvSpPr/>
          <p:nvPr/>
        </p:nvSpPr>
        <p:spPr>
          <a:xfrm>
            <a:off x="749015" y="754437"/>
            <a:ext cx="10597857" cy="1323439"/>
          </a:xfrm>
          <a:prstGeom prst="rect">
            <a:avLst/>
          </a:prstGeom>
        </p:spPr>
        <p:txBody>
          <a:bodyPr wrap="square">
            <a:spAutoFit/>
          </a:bodyPr>
          <a:lstStyle/>
          <a:p>
            <a:pPr algn="just"/>
            <a:r>
              <a:rPr lang="it-IT" sz="1600" dirty="0">
                <a:latin typeface="Times New Roman" panose="02020603050405020304" pitchFamily="18" charset="0"/>
                <a:cs typeface="Times New Roman" panose="02020603050405020304" pitchFamily="18" charset="0"/>
              </a:rPr>
              <a:t>La peculiarità del periodo storico che stiamo vivendo, a </a:t>
            </a:r>
            <a:r>
              <a:rPr lang="it-IT" sz="1600" dirty="0" smtClean="0">
                <a:latin typeface="Times New Roman" panose="02020603050405020304" pitchFamily="18" charset="0"/>
                <a:cs typeface="Times New Roman" panose="02020603050405020304" pitchFamily="18" charset="0"/>
              </a:rPr>
              <a:t>tre anni </a:t>
            </a:r>
            <a:r>
              <a:rPr lang="it-IT" sz="1600" dirty="0">
                <a:latin typeface="Times New Roman" panose="02020603050405020304" pitchFamily="18" charset="0"/>
                <a:cs typeface="Times New Roman" panose="02020603050405020304" pitchFamily="18" charset="0"/>
              </a:rPr>
              <a:t>dall’inizio della </a:t>
            </a:r>
            <a:r>
              <a:rPr lang="it-IT" sz="1600" dirty="0" smtClean="0">
                <a:latin typeface="Times New Roman" panose="02020603050405020304" pitchFamily="18" charset="0"/>
                <a:cs typeface="Times New Roman" panose="02020603050405020304" pitchFamily="18" charset="0"/>
              </a:rPr>
              <a:t>pandemia, ha </a:t>
            </a:r>
            <a:r>
              <a:rPr lang="it-IT" sz="1600" dirty="0">
                <a:latin typeface="Times New Roman" panose="02020603050405020304" pitchFamily="18" charset="0"/>
                <a:cs typeface="Times New Roman" panose="02020603050405020304" pitchFamily="18" charset="0"/>
              </a:rPr>
              <a:t>reso ancora più evidente l’inadeguatezza del Pil come unica misura del benessere di </a:t>
            </a:r>
            <a:r>
              <a:rPr lang="it-IT" sz="1600" dirty="0" smtClean="0">
                <a:latin typeface="Times New Roman" panose="02020603050405020304" pitchFamily="18" charset="0"/>
                <a:cs typeface="Times New Roman" panose="02020603050405020304" pitchFamily="18" charset="0"/>
              </a:rPr>
              <a:t>una </a:t>
            </a:r>
            <a:r>
              <a:rPr lang="en-GB" sz="1600" dirty="0" err="1" smtClean="0">
                <a:latin typeface="Times New Roman" panose="02020603050405020304" pitchFamily="18" charset="0"/>
                <a:cs typeface="Times New Roman" panose="02020603050405020304" pitchFamily="18" charset="0"/>
              </a:rPr>
              <a:t>popolazione</a:t>
            </a:r>
            <a:r>
              <a:rPr lang="en-GB" sz="1600" dirty="0">
                <a:latin typeface="Times New Roman" panose="02020603050405020304" pitchFamily="18" charset="0"/>
                <a:cs typeface="Times New Roman" panose="02020603050405020304" pitchFamily="18" charset="0"/>
              </a:rPr>
              <a:t>.</a:t>
            </a:r>
          </a:p>
          <a:p>
            <a:pPr algn="just"/>
            <a:r>
              <a:rPr lang="it-IT" sz="1600" dirty="0" smtClean="0">
                <a:latin typeface="Times New Roman" panose="02020603050405020304" pitchFamily="18" charset="0"/>
                <a:cs typeface="Times New Roman" panose="02020603050405020304" pitchFamily="18" charset="0"/>
              </a:rPr>
              <a:t>Nel Rapporto 2020 si </a:t>
            </a:r>
            <a:r>
              <a:rPr lang="it-IT" sz="1600" dirty="0">
                <a:latin typeface="Times New Roman" panose="02020603050405020304" pitchFamily="18" charset="0"/>
                <a:cs typeface="Times New Roman" panose="02020603050405020304" pitchFamily="18" charset="0"/>
              </a:rPr>
              <a:t>aggiunge un nuovo tassello a questo processo, con </a:t>
            </a:r>
            <a:r>
              <a:rPr lang="it-IT" sz="1600" dirty="0" smtClean="0">
                <a:latin typeface="Times New Roman" panose="02020603050405020304" pitchFamily="18" charset="0"/>
                <a:cs typeface="Times New Roman" panose="02020603050405020304" pitchFamily="18" charset="0"/>
              </a:rPr>
              <a:t>l’aggiornamento del </a:t>
            </a:r>
            <a:r>
              <a:rPr lang="it-IT" sz="1600" dirty="0">
                <a:latin typeface="Times New Roman" panose="02020603050405020304" pitchFamily="18" charset="0"/>
                <a:cs typeface="Times New Roman" panose="02020603050405020304" pitchFamily="18" charset="0"/>
              </a:rPr>
              <a:t>sistema di indicatori messo a punto per seguire l’evoluzione del concetto </a:t>
            </a:r>
            <a:r>
              <a:rPr lang="it-IT" sz="1600" dirty="0" smtClean="0">
                <a:latin typeface="Times New Roman" panose="02020603050405020304" pitchFamily="18" charset="0"/>
                <a:cs typeface="Times New Roman" panose="02020603050405020304" pitchFamily="18" charset="0"/>
              </a:rPr>
              <a:t>di benessere </a:t>
            </a:r>
            <a:r>
              <a:rPr lang="it-IT" sz="1600" dirty="0">
                <a:latin typeface="Times New Roman" panose="02020603050405020304" pitchFamily="18" charset="0"/>
                <a:cs typeface="Times New Roman" panose="02020603050405020304" pitchFamily="18" charset="0"/>
              </a:rPr>
              <a:t>e cogliere le profonde trasformazioni in atto, ivi incluse quelle determinate </a:t>
            </a:r>
            <a:r>
              <a:rPr lang="it-IT" sz="1600" dirty="0" smtClean="0">
                <a:latin typeface="Times New Roman" panose="02020603050405020304" pitchFamily="18" charset="0"/>
                <a:cs typeface="Times New Roman" panose="02020603050405020304" pitchFamily="18" charset="0"/>
              </a:rPr>
              <a:t>dalla </a:t>
            </a:r>
            <a:r>
              <a:rPr lang="en-GB" sz="1600" dirty="0" err="1" smtClean="0">
                <a:latin typeface="Times New Roman" panose="02020603050405020304" pitchFamily="18" charset="0"/>
                <a:cs typeface="Times New Roman" panose="02020603050405020304" pitchFamily="18" charset="0"/>
              </a:rPr>
              <a:t>pandemia</a:t>
            </a:r>
            <a:r>
              <a:rPr lang="en-GB" sz="1600" dirty="0" smtClean="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da </a:t>
            </a:r>
            <a:r>
              <a:rPr lang="en-GB" sz="1600" i="1" dirty="0">
                <a:latin typeface="Times New Roman" panose="02020603050405020304" pitchFamily="18" charset="0"/>
                <a:cs typeface="Times New Roman" panose="02020603050405020304" pitchFamily="18" charset="0"/>
              </a:rPr>
              <a:t>COVID-19</a:t>
            </a:r>
            <a:r>
              <a:rPr lang="en-GB" sz="1600" dirty="0">
                <a:latin typeface="Times New Roman" panose="02020603050405020304" pitchFamily="18" charset="0"/>
                <a:cs typeface="Times New Roman" panose="02020603050405020304" pitchFamily="18" charset="0"/>
              </a:rPr>
              <a:t>.</a:t>
            </a:r>
          </a:p>
        </p:txBody>
      </p:sp>
      <p:sp>
        <p:nvSpPr>
          <p:cNvPr id="2" name="Rettangolo 1"/>
          <p:cNvSpPr/>
          <p:nvPr/>
        </p:nvSpPr>
        <p:spPr>
          <a:xfrm>
            <a:off x="749015" y="2504448"/>
            <a:ext cx="6096000" cy="1323439"/>
          </a:xfrm>
          <a:prstGeom prst="rect">
            <a:avLst/>
          </a:prstGeom>
        </p:spPr>
        <p:txBody>
          <a:bodyPr>
            <a:spAutoFit/>
          </a:bodyPr>
          <a:lstStyle/>
          <a:p>
            <a:pPr algn="just"/>
            <a:r>
              <a:rPr lang="it-IT" sz="1600" dirty="0">
                <a:solidFill>
                  <a:srgbClr val="222222"/>
                </a:solidFill>
                <a:latin typeface="Times New Roman" panose="02020603050405020304" pitchFamily="18" charset="0"/>
                <a:cs typeface="Times New Roman" panose="02020603050405020304" pitchFamily="18" charset="0"/>
              </a:rPr>
              <a:t>Nel 2020 il set di indicatori è stato ampliato a 152 rispetto ai 130 delle scorse edizioni, con una profonda revisione che tiene conto delle trasformazioni che hanno caratterizzato la società italiana nell’ultimo decennio, incluse quelle legate al diffondersi della pandemia da COVID-19.</a:t>
            </a:r>
          </a:p>
        </p:txBody>
      </p:sp>
      <p:sp>
        <p:nvSpPr>
          <p:cNvPr id="3" name="Rettangolo 2"/>
          <p:cNvSpPr/>
          <p:nvPr/>
        </p:nvSpPr>
        <p:spPr>
          <a:xfrm>
            <a:off x="749015" y="4331447"/>
            <a:ext cx="9492264" cy="1277786"/>
          </a:xfrm>
          <a:prstGeom prst="rect">
            <a:avLst/>
          </a:prstGeom>
        </p:spPr>
        <p:txBody>
          <a:bodyPr wrap="square">
            <a:spAutoFit/>
          </a:bodyPr>
          <a:lstStyle/>
          <a:p>
            <a:pPr lvl="0" algn="just">
              <a:lnSpc>
                <a:spcPct val="107000"/>
              </a:lnSpc>
            </a:pPr>
            <a:r>
              <a:rPr lang="it-IT" dirty="0">
                <a:solidFill>
                  <a:srgbClr val="222222"/>
                </a:solidFill>
                <a:latin typeface="Times New Roman" panose="02020603050405020304" pitchFamily="18" charset="0"/>
                <a:cs typeface="Times New Roman" panose="02020603050405020304" pitchFamily="18" charset="0"/>
              </a:rPr>
              <a:t>L</a:t>
            </a:r>
            <a:r>
              <a:rPr lang="it-IT" dirty="0" smtClean="0">
                <a:solidFill>
                  <a:srgbClr val="222222"/>
                </a:solidFill>
                <a:latin typeface="Times New Roman" panose="02020603050405020304" pitchFamily="18" charset="0"/>
                <a:cs typeface="Times New Roman" panose="02020603050405020304" pitchFamily="18" charset="0"/>
              </a:rPr>
              <a:t>a </a:t>
            </a:r>
            <a:r>
              <a:rPr lang="it-IT" dirty="0">
                <a:solidFill>
                  <a:srgbClr val="222222"/>
                </a:solidFill>
                <a:latin typeface="Times New Roman" panose="02020603050405020304" pitchFamily="18" charset="0"/>
                <a:cs typeface="Times New Roman" panose="02020603050405020304" pitchFamily="18" charset="0"/>
              </a:rPr>
              <a:t>pubblicazione propone anche un capitolo iniziale di sintesi che nel Rapporto 2020 è incentrato sull’analisi di 10 anni di </a:t>
            </a:r>
            <a:r>
              <a:rPr lang="it-IT" dirty="0" err="1">
                <a:solidFill>
                  <a:srgbClr val="222222"/>
                </a:solidFill>
                <a:latin typeface="Times New Roman" panose="02020603050405020304" pitchFamily="18" charset="0"/>
                <a:cs typeface="Times New Roman" panose="02020603050405020304" pitchFamily="18" charset="0"/>
              </a:rPr>
              <a:t>Bes</a:t>
            </a:r>
            <a:r>
              <a:rPr lang="it-IT" dirty="0">
                <a:solidFill>
                  <a:srgbClr val="222222"/>
                </a:solidFill>
                <a:latin typeface="Times New Roman" panose="02020603050405020304" pitchFamily="18" charset="0"/>
                <a:cs typeface="Times New Roman" panose="02020603050405020304" pitchFamily="18" charset="0"/>
              </a:rPr>
              <a:t>, nel decennale dell’avvio del progetto.</a:t>
            </a:r>
            <a:endParaRPr lang="en-GB"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it-IT" dirty="0">
                <a:solidFill>
                  <a:srgbClr val="222222"/>
                </a:solidFill>
                <a:latin typeface="Times New Roman" panose="02020603050405020304" pitchFamily="18" charset="0"/>
                <a:cs typeface="Times New Roman" panose="02020603050405020304" pitchFamily="18" charset="0"/>
              </a:rPr>
              <a:t>Dalla prima edizione ad oggi, tutti i rapporti mettono a disposizione una appendice statistica con tutti gli indicatori e le disaggregazioni disponibili.</a:t>
            </a:r>
            <a:endParaRPr lang="en-GB"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8365067" y="2214255"/>
            <a:ext cx="3293533" cy="1646767"/>
          </a:xfrm>
          <a:prstGeom prst="rect">
            <a:avLst/>
          </a:prstGeom>
        </p:spPr>
      </p:pic>
    </p:spTree>
    <p:extLst>
      <p:ext uri="{BB962C8B-B14F-4D97-AF65-F5344CB8AC3E}">
        <p14:creationId xmlns:p14="http://schemas.microsoft.com/office/powerpoint/2010/main" val="36054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933ED56-FB12-4384-AF6C-E94CA198BBEC}" type="slidenum">
              <a:rPr lang="it-IT" smtClean="0"/>
              <a:t>31</a:t>
            </a:fld>
            <a:endParaRPr lang="it-IT"/>
          </a:p>
        </p:txBody>
      </p:sp>
      <p:sp>
        <p:nvSpPr>
          <p:cNvPr id="5" name="Titolo 1"/>
          <p:cNvSpPr txBox="1">
            <a:spLocks/>
          </p:cNvSpPr>
          <p:nvPr/>
        </p:nvSpPr>
        <p:spPr>
          <a:xfrm>
            <a:off x="839586" y="1180233"/>
            <a:ext cx="2593571" cy="5982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67463" algn="l"/>
              </a:tabLst>
              <a:defRPr/>
            </a:pPr>
            <a:r>
              <a:rPr lang="it-IT" sz="2000" b="1" dirty="0" smtClean="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Il Rapporto BES 2021</a:t>
            </a:r>
            <a:endParaRPr lang="it-IT" sz="20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5</a:t>
            </a:r>
            <a:endParaRPr lang="it-IT"/>
          </a:p>
        </p:txBody>
      </p:sp>
      <p:pic>
        <p:nvPicPr>
          <p:cNvPr id="3" name="Immagine 2"/>
          <p:cNvPicPr>
            <a:picLocks noChangeAspect="1"/>
          </p:cNvPicPr>
          <p:nvPr/>
        </p:nvPicPr>
        <p:blipFill rotWithShape="1">
          <a:blip r:embed="rId2"/>
          <a:srcRect l="18766" t="12222" r="19370" b="3886"/>
          <a:stretch/>
        </p:blipFill>
        <p:spPr>
          <a:xfrm>
            <a:off x="4368799" y="542890"/>
            <a:ext cx="7272867" cy="5547568"/>
          </a:xfrm>
          <a:prstGeom prst="rect">
            <a:avLst/>
          </a:prstGeom>
          <a:ln>
            <a:noFill/>
          </a:ln>
        </p:spPr>
      </p:pic>
    </p:spTree>
    <p:extLst>
      <p:ext uri="{BB962C8B-B14F-4D97-AF65-F5344CB8AC3E}">
        <p14:creationId xmlns:p14="http://schemas.microsoft.com/office/powerpoint/2010/main" val="924220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t>32</a:t>
            </a:fld>
            <a:endParaRPr lang="it-IT"/>
          </a:p>
        </p:txBody>
      </p:sp>
      <p:graphicFrame>
        <p:nvGraphicFramePr>
          <p:cNvPr id="2" name="Tabella 1"/>
          <p:cNvGraphicFramePr>
            <a:graphicFrameLocks noGrp="1"/>
          </p:cNvGraphicFramePr>
          <p:nvPr>
            <p:extLst>
              <p:ext uri="{D42A27DB-BD31-4B8C-83A1-F6EECF244321}">
                <p14:modId xmlns:p14="http://schemas.microsoft.com/office/powerpoint/2010/main" val="3439514921"/>
              </p:ext>
            </p:extLst>
          </p:nvPr>
        </p:nvGraphicFramePr>
        <p:xfrm>
          <a:off x="713509" y="1013561"/>
          <a:ext cx="10515600" cy="3947160"/>
        </p:xfrm>
        <a:graphic>
          <a:graphicData uri="http://schemas.openxmlformats.org/drawingml/2006/table">
            <a:tbl>
              <a:tblPr/>
              <a:tblGrid>
                <a:gridCol w="1051560">
                  <a:extLst>
                    <a:ext uri="{9D8B030D-6E8A-4147-A177-3AD203B41FA5}">
                      <a16:colId xmlns:a16="http://schemas.microsoft.com/office/drawing/2014/main" val="1435612075"/>
                    </a:ext>
                  </a:extLst>
                </a:gridCol>
                <a:gridCol w="9464040">
                  <a:extLst>
                    <a:ext uri="{9D8B030D-6E8A-4147-A177-3AD203B41FA5}">
                      <a16:colId xmlns:a16="http://schemas.microsoft.com/office/drawing/2014/main" val="852593626"/>
                    </a:ext>
                  </a:extLst>
                </a:gridCol>
              </a:tblGrid>
              <a:tr h="0">
                <a:tc>
                  <a:txBody>
                    <a:bodyPr/>
                    <a:lstStyle/>
                    <a:p>
                      <a:endParaRPr lang="en-GB">
                        <a:effectLst/>
                        <a:latin typeface="Times New Roman" panose="02020603050405020304" pitchFamily="18"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c>
                  <a:txBody>
                    <a:bodyPr/>
                    <a:lstStyle/>
                    <a:p>
                      <a:r>
                        <a:rPr lang="it-IT" b="0" u="sng" dirty="0">
                          <a:solidFill>
                            <a:srgbClr val="135A75"/>
                          </a:solidFill>
                          <a:effectLst/>
                          <a:latin typeface="Times New Roman" panose="02020603050405020304" pitchFamily="18" charset="0"/>
                          <a:cs typeface="Times New Roman" panose="02020603050405020304" pitchFamily="18" charset="0"/>
                          <a:hlinkClick r:id="rId2"/>
                        </a:rPr>
                        <a:t>Appendice statistica</a:t>
                      </a:r>
                      <a:r>
                        <a:rPr lang="it-IT" dirty="0">
                          <a:effectLst/>
                          <a:latin typeface="Times New Roman" panose="02020603050405020304" pitchFamily="18" charset="0"/>
                          <a:cs typeface="Times New Roman" panose="02020603050405020304" pitchFamily="18" charset="0"/>
                        </a:rPr>
                        <a:t/>
                      </a:r>
                      <a:br>
                        <a:rPr lang="it-IT" dirty="0">
                          <a:effectLst/>
                          <a:latin typeface="Times New Roman" panose="02020603050405020304" pitchFamily="18" charset="0"/>
                          <a:cs typeface="Times New Roman" panose="02020603050405020304" pitchFamily="18" charset="0"/>
                        </a:rPr>
                      </a:br>
                      <a:r>
                        <a:rPr lang="it-IT" dirty="0">
                          <a:effectLst/>
                          <a:latin typeface="Times New Roman" panose="02020603050405020304" pitchFamily="18" charset="0"/>
                          <a:cs typeface="Times New Roman" panose="02020603050405020304" pitchFamily="18" charset="0"/>
                        </a:rPr>
                        <a:t>Tutti gli indicatori in formato </a:t>
                      </a:r>
                      <a:r>
                        <a:rPr lang="it-IT" dirty="0" err="1">
                          <a:effectLst/>
                          <a:latin typeface="Times New Roman" panose="02020603050405020304" pitchFamily="18" charset="0"/>
                          <a:cs typeface="Times New Roman" panose="02020603050405020304" pitchFamily="18" charset="0"/>
                        </a:rPr>
                        <a:t>xlsx</a:t>
                      </a:r>
                      <a:r>
                        <a:rPr lang="it-IT" dirty="0">
                          <a:effectLst/>
                          <a:latin typeface="Times New Roman" panose="02020603050405020304" pitchFamily="18" charset="0"/>
                          <a:cs typeface="Times New Roman" panose="02020603050405020304" pitchFamily="18" charset="0"/>
                        </a:rPr>
                        <a:t> organizzati per dominio e per regione con i relativi metadati</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299193964"/>
                  </a:ext>
                </a:extLst>
              </a:tr>
              <a:tr h="0">
                <a:tc>
                  <a:txBody>
                    <a:bodyPr/>
                    <a:lstStyle/>
                    <a:p>
                      <a:endParaRPr lang="en-GB">
                        <a:effectLst/>
                        <a:latin typeface="Times New Roman" panose="02020603050405020304" pitchFamily="18"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c>
                  <a:txBody>
                    <a:bodyPr/>
                    <a:lstStyle/>
                    <a:p>
                      <a:r>
                        <a:rPr lang="it-IT" b="0" u="sng" dirty="0">
                          <a:solidFill>
                            <a:srgbClr val="135A75"/>
                          </a:solidFill>
                          <a:effectLst/>
                          <a:latin typeface="Times New Roman" panose="02020603050405020304" pitchFamily="18" charset="0"/>
                          <a:cs typeface="Times New Roman" panose="02020603050405020304" pitchFamily="18" charset="0"/>
                          <a:hlinkClick r:id="rId3"/>
                        </a:rPr>
                        <a:t>Dashboard per la visualizzazione e l’analisi degli indicatori</a:t>
                      </a:r>
                      <a:r>
                        <a:rPr lang="it-IT" dirty="0">
                          <a:effectLst/>
                          <a:latin typeface="Times New Roman" panose="02020603050405020304" pitchFamily="18" charset="0"/>
                          <a:cs typeface="Times New Roman" panose="02020603050405020304" pitchFamily="18" charset="0"/>
                        </a:rPr>
                        <a:t/>
                      </a:r>
                      <a:br>
                        <a:rPr lang="it-IT" dirty="0">
                          <a:effectLst/>
                          <a:latin typeface="Times New Roman" panose="02020603050405020304" pitchFamily="18" charset="0"/>
                          <a:cs typeface="Times New Roman" panose="02020603050405020304" pitchFamily="18" charset="0"/>
                        </a:rPr>
                      </a:br>
                      <a:r>
                        <a:rPr lang="it-IT" dirty="0">
                          <a:effectLst/>
                          <a:latin typeface="Times New Roman" panose="02020603050405020304" pitchFamily="18" charset="0"/>
                          <a:cs typeface="Times New Roman" panose="02020603050405020304" pitchFamily="18" charset="0"/>
                        </a:rPr>
                        <a:t>Attraverso diverse funzionalità grafiche (mappe, grafici), per ciascuno degli indicatori è possibile analizzare l’evoluzione e le differenze territoriali e di genere</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4210013040"/>
                  </a:ext>
                </a:extLst>
              </a:tr>
              <a:tr h="0">
                <a:tc>
                  <a:txBody>
                    <a:bodyPr/>
                    <a:lstStyle/>
                    <a:p>
                      <a:endParaRPr lang="en-GB">
                        <a:effectLst/>
                        <a:latin typeface="Times New Roman" panose="02020603050405020304" pitchFamily="18"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c>
                  <a:txBody>
                    <a:bodyPr/>
                    <a:lstStyle/>
                    <a:p>
                      <a:r>
                        <a:rPr lang="it-IT" b="0" u="sng">
                          <a:solidFill>
                            <a:srgbClr val="135A75"/>
                          </a:solidFill>
                          <a:effectLst/>
                          <a:latin typeface="Times New Roman" panose="02020603050405020304" pitchFamily="18" charset="0"/>
                          <a:cs typeface="Times New Roman" panose="02020603050405020304" pitchFamily="18" charset="0"/>
                          <a:hlinkClick r:id="rId4"/>
                        </a:rPr>
                        <a:t>Infografiche</a:t>
                      </a:r>
                      <a:r>
                        <a:rPr lang="it-IT">
                          <a:effectLst/>
                          <a:latin typeface="Times New Roman" panose="02020603050405020304" pitchFamily="18" charset="0"/>
                          <a:cs typeface="Times New Roman" panose="02020603050405020304" pitchFamily="18" charset="0"/>
                        </a:rPr>
                        <a:t/>
                      </a:r>
                      <a:br>
                        <a:rPr lang="it-IT">
                          <a:effectLst/>
                          <a:latin typeface="Times New Roman" panose="02020603050405020304" pitchFamily="18" charset="0"/>
                          <a:cs typeface="Times New Roman" panose="02020603050405020304" pitchFamily="18" charset="0"/>
                        </a:rPr>
                      </a:br>
                      <a:r>
                        <a:rPr lang="it-IT">
                          <a:effectLst/>
                          <a:latin typeface="Times New Roman" panose="02020603050405020304" pitchFamily="18" charset="0"/>
                          <a:cs typeface="Times New Roman" panose="02020603050405020304" pitchFamily="18" charset="0"/>
                        </a:rPr>
                        <a:t>12 card – una per ogni dominio del benessere – offrono una rappresentazione sintetica dei fenomeni analizzati nei capitoli del Rapporto</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44907833"/>
                  </a:ext>
                </a:extLst>
              </a:tr>
              <a:tr h="0">
                <a:tc>
                  <a:txBody>
                    <a:bodyPr/>
                    <a:lstStyle/>
                    <a:p>
                      <a:endParaRPr lang="en-GB">
                        <a:effectLst/>
                        <a:latin typeface="Times New Roman" panose="02020603050405020304" pitchFamily="18"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c>
                  <a:txBody>
                    <a:bodyPr/>
                    <a:lstStyle/>
                    <a:p>
                      <a:r>
                        <a:rPr lang="it-IT" b="0" u="sng" dirty="0">
                          <a:solidFill>
                            <a:srgbClr val="135A75"/>
                          </a:solidFill>
                          <a:effectLst/>
                          <a:latin typeface="Times New Roman" panose="02020603050405020304" pitchFamily="18" charset="0"/>
                          <a:cs typeface="Times New Roman" panose="02020603050405020304" pitchFamily="18" charset="0"/>
                          <a:hlinkClick r:id="rId5"/>
                        </a:rPr>
                        <a:t>Nota per la stampa</a:t>
                      </a:r>
                      <a:r>
                        <a:rPr lang="it-IT" dirty="0">
                          <a:effectLst/>
                          <a:latin typeface="Times New Roman" panose="02020603050405020304" pitchFamily="18" charset="0"/>
                          <a:cs typeface="Times New Roman" panose="02020603050405020304" pitchFamily="18" charset="0"/>
                        </a:rPr>
                        <a:t/>
                      </a:r>
                      <a:br>
                        <a:rPr lang="it-IT" dirty="0">
                          <a:effectLst/>
                          <a:latin typeface="Times New Roman" panose="02020603050405020304" pitchFamily="18" charset="0"/>
                          <a:cs typeface="Times New Roman" panose="02020603050405020304" pitchFamily="18" charset="0"/>
                        </a:rPr>
                      </a:br>
                      <a:r>
                        <a:rPr lang="it-IT" dirty="0">
                          <a:effectLst/>
                          <a:latin typeface="Times New Roman" panose="02020603050405020304" pitchFamily="18" charset="0"/>
                          <a:cs typeface="Times New Roman" panose="02020603050405020304" pitchFamily="18" charset="0"/>
                        </a:rPr>
                        <a:t>Il Rapporto </a:t>
                      </a:r>
                      <a:r>
                        <a:rPr lang="it-IT" dirty="0" err="1">
                          <a:effectLst/>
                          <a:latin typeface="Times New Roman" panose="02020603050405020304" pitchFamily="18" charset="0"/>
                          <a:cs typeface="Times New Roman" panose="02020603050405020304" pitchFamily="18" charset="0"/>
                        </a:rPr>
                        <a:t>Bes</a:t>
                      </a:r>
                      <a:r>
                        <a:rPr lang="it-IT" dirty="0">
                          <a:effectLst/>
                          <a:latin typeface="Times New Roman" panose="02020603050405020304" pitchFamily="18" charset="0"/>
                          <a:cs typeface="Times New Roman" panose="02020603050405020304" pitchFamily="18" charset="0"/>
                        </a:rPr>
                        <a:t> </a:t>
                      </a:r>
                      <a:r>
                        <a:rPr lang="it-IT" dirty="0" smtClean="0">
                          <a:effectLst/>
                          <a:latin typeface="Times New Roman" panose="02020603050405020304" pitchFamily="18" charset="0"/>
                          <a:cs typeface="Times New Roman" panose="02020603050405020304" pitchFamily="18" charset="0"/>
                        </a:rPr>
                        <a:t>2021 </a:t>
                      </a:r>
                      <a:r>
                        <a:rPr lang="it-IT" dirty="0">
                          <a:effectLst/>
                          <a:latin typeface="Times New Roman" panose="02020603050405020304" pitchFamily="18" charset="0"/>
                          <a:cs typeface="Times New Roman" panose="02020603050405020304" pitchFamily="18" charset="0"/>
                        </a:rPr>
                        <a:t>si basa sull’analisi dei 12 domini del benessere in Italia misurati attraverso un set di indicatori</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351248708"/>
                  </a:ext>
                </a:extLst>
              </a:tr>
              <a:tr h="0">
                <a:tc>
                  <a:txBody>
                    <a:bodyPr/>
                    <a:lstStyle/>
                    <a:p>
                      <a:endParaRPr lang="en-GB">
                        <a:effectLst/>
                        <a:latin typeface="Times New Roman" panose="02020603050405020304" pitchFamily="18"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c>
                  <a:txBody>
                    <a:bodyPr/>
                    <a:lstStyle/>
                    <a:p>
                      <a:r>
                        <a:rPr lang="it-IT" b="0" u="sng" dirty="0">
                          <a:solidFill>
                            <a:srgbClr val="135A75"/>
                          </a:solidFill>
                          <a:effectLst/>
                          <a:latin typeface="Times New Roman" panose="02020603050405020304" pitchFamily="18" charset="0"/>
                          <a:cs typeface="Times New Roman" panose="02020603050405020304" pitchFamily="18" charset="0"/>
                          <a:hlinkClick r:id="rId6"/>
                        </a:rPr>
                        <a:t>Informazioni sulle misure del benessere</a:t>
                      </a:r>
                      <a:r>
                        <a:rPr lang="it-IT" dirty="0">
                          <a:effectLst/>
                          <a:latin typeface="Times New Roman" panose="02020603050405020304" pitchFamily="18" charset="0"/>
                          <a:cs typeface="Times New Roman" panose="02020603050405020304" pitchFamily="18" charset="0"/>
                        </a:rPr>
                        <a:t/>
                      </a:r>
                      <a:br>
                        <a:rPr lang="it-IT" dirty="0">
                          <a:effectLst/>
                          <a:latin typeface="Times New Roman" panose="02020603050405020304" pitchFamily="18" charset="0"/>
                          <a:cs typeface="Times New Roman" panose="02020603050405020304" pitchFamily="18" charset="0"/>
                        </a:rPr>
                      </a:br>
                      <a:r>
                        <a:rPr lang="it-IT" dirty="0">
                          <a:effectLst/>
                          <a:latin typeface="Times New Roman" panose="02020603050405020304" pitchFamily="18" charset="0"/>
                          <a:cs typeface="Times New Roman" panose="02020603050405020304" pitchFamily="18" charset="0"/>
                        </a:rPr>
                        <a:t>Tutte le diffusioni e altre informazioni sulle misura del benessere equo e sostenibile in Italia</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3070368544"/>
                  </a:ext>
                </a:extLst>
              </a:tr>
            </a:tbl>
          </a:graphicData>
        </a:graphic>
      </p:graphicFrame>
      <p:pic>
        <p:nvPicPr>
          <p:cNvPr id="25601" name="Picture 1" descr="https://www.istat.it/it/files/2014/06/icone-BES-2014-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198" y="1090627"/>
            <a:ext cx="4667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https://www.istat.it/it/files/2014/06/icone-BES-2014-0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37" y="1759390"/>
            <a:ext cx="4667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https://www.istat.it/it/files/2021/03/bes-card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198" y="2674208"/>
            <a:ext cx="4667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s://www.istat.it/it/files/2014/06/icone-BES-2014-0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5465" y="3515989"/>
            <a:ext cx="4667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sito B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2705" y="4502822"/>
            <a:ext cx="447675" cy="33337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piè di pagina 2"/>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3689246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t>33</a:t>
            </a:fld>
            <a:endParaRPr lang="it-IT"/>
          </a:p>
        </p:txBody>
      </p:sp>
      <p:sp>
        <p:nvSpPr>
          <p:cNvPr id="2" name="Rettangolo 1"/>
          <p:cNvSpPr/>
          <p:nvPr/>
        </p:nvSpPr>
        <p:spPr>
          <a:xfrm>
            <a:off x="814647" y="1009292"/>
            <a:ext cx="10465724" cy="1569660"/>
          </a:xfrm>
          <a:prstGeom prst="rect">
            <a:avLst/>
          </a:prstGeom>
        </p:spPr>
        <p:txBody>
          <a:bodyPr wrap="square">
            <a:spAutoFit/>
          </a:bodyPr>
          <a:lstStyle/>
          <a:p>
            <a:pPr algn="just" fontAlgn="base"/>
            <a:r>
              <a:rPr lang="it-IT" sz="1600" dirty="0">
                <a:latin typeface="Times New Roman" panose="02020603050405020304" pitchFamily="18" charset="0"/>
                <a:cs typeface="Times New Roman" panose="02020603050405020304" pitchFamily="18" charset="0"/>
              </a:rPr>
              <a:t>Divenuto in pochi anni un documento centrale nell’analisi economica e sociale del nostro Paese, </a:t>
            </a:r>
            <a:r>
              <a:rPr lang="it-IT" sz="1600" b="1" dirty="0">
                <a:latin typeface="Times New Roman" panose="02020603050405020304" pitchFamily="18" charset="0"/>
                <a:cs typeface="Times New Roman" panose="02020603050405020304" pitchFamily="18" charset="0"/>
              </a:rPr>
              <a:t>il BES è entrato</a:t>
            </a:r>
            <a:r>
              <a:rPr lang="it-IT" sz="1600" dirty="0">
                <a:latin typeface="Times New Roman" panose="02020603050405020304" pitchFamily="18" charset="0"/>
                <a:cs typeface="Times New Roman" panose="02020603050405020304" pitchFamily="18" charset="0"/>
              </a:rPr>
              <a:t> – con la legge 163/2016 che ha riformato la legge di bilancio – </a:t>
            </a:r>
            <a:r>
              <a:rPr lang="it-IT" sz="1600" b="1" dirty="0">
                <a:latin typeface="Times New Roman" panose="02020603050405020304" pitchFamily="18" charset="0"/>
                <a:cs typeface="Times New Roman" panose="02020603050405020304" pitchFamily="18" charset="0"/>
              </a:rPr>
              <a:t>per la prima volta a far parte del DEF, il documento di economia e finanza</a:t>
            </a:r>
            <a:r>
              <a:rPr lang="it-IT" sz="1600" dirty="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a:p>
            <a:pPr algn="just" fontAlgn="base"/>
            <a:r>
              <a:rPr lang="it-IT" sz="1600" dirty="0" smtClean="0">
                <a:latin typeface="Times New Roman" panose="02020603050405020304" pitchFamily="18" charset="0"/>
                <a:cs typeface="Times New Roman" panose="02020603050405020304" pitchFamily="18" charset="0"/>
              </a:rPr>
              <a:t>Per </a:t>
            </a:r>
            <a:r>
              <a:rPr lang="it-IT" sz="1600" dirty="0">
                <a:latin typeface="Times New Roman" panose="02020603050405020304" pitchFamily="18" charset="0"/>
                <a:cs typeface="Times New Roman" panose="02020603050405020304" pitchFamily="18" charset="0"/>
              </a:rPr>
              <a:t>un set ridotto di indicatori è previsto un allegato del Documento di economia e finanza che riporti un’analisi dell’andamento recente e una valutazione dell’impatto delle politiche proposte. Inoltre, a febbraio di ciascun anno vengono presentati al Parlamento il monitoraggio degli indicatori e gli esiti della valutazione di impatto delle policy.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ttangolo 10"/>
          <p:cNvSpPr/>
          <p:nvPr/>
        </p:nvSpPr>
        <p:spPr>
          <a:xfrm>
            <a:off x="814647" y="3667915"/>
            <a:ext cx="4006735" cy="1146211"/>
          </a:xfrm>
          <a:prstGeom prst="rect">
            <a:avLst/>
          </a:prstGeom>
        </p:spPr>
        <p:txBody>
          <a:bodyPr wrap="square">
            <a:spAutoFit/>
          </a:bodyPr>
          <a:lstStyle/>
          <a:p>
            <a:pPr algn="just" fontAlgn="base">
              <a:lnSpc>
                <a:spcPct val="107000"/>
              </a:lnSpc>
              <a:spcAft>
                <a:spcPts val="0"/>
              </a:spcAft>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A partire dal 2017 </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perciò viene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presentata una </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relazione sugli indicatori di benessere equo e sostenibile</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elaborata dal Ministero di Economia e Finanza</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7079674" y="3313311"/>
            <a:ext cx="3834938" cy="2182329"/>
          </a:xfrm>
          <a:prstGeom prst="rect">
            <a:avLst/>
          </a:prstGeom>
        </p:spPr>
        <p:txBody>
          <a:bodyPr wrap="square">
            <a:spAutoFit/>
          </a:bodyPr>
          <a:lstStyle/>
          <a:p>
            <a:pPr algn="just" fontAlgn="base">
              <a:lnSpc>
                <a:spcPct val="107000"/>
              </a:lnSpc>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L’obiettivo è quello di analizzare la situazione presente, confrontarla con quella dell’anno precedente e sviluppare delle politiche mirate al miglioramento degli</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 indicatori selezionati</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Per ogni indicatore</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il Governo segnala delle iniziative da attuare per andare a migliorare la situazione attuale</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Freccia a destra 5"/>
          <p:cNvSpPr/>
          <p:nvPr/>
        </p:nvSpPr>
        <p:spPr>
          <a:xfrm>
            <a:off x="5253644" y="4001518"/>
            <a:ext cx="1064029" cy="31278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egnaposto piè di pagina 6"/>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8896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34</a:t>
            </a:fld>
            <a:endParaRPr lang="it-IT"/>
          </a:p>
        </p:txBody>
      </p:sp>
      <p:sp>
        <p:nvSpPr>
          <p:cNvPr id="5" name="Rettangolo 4"/>
          <p:cNvSpPr/>
          <p:nvPr/>
        </p:nvSpPr>
        <p:spPr>
          <a:xfrm>
            <a:off x="931027" y="6113027"/>
            <a:ext cx="9755447" cy="246221"/>
          </a:xfrm>
          <a:prstGeom prst="rect">
            <a:avLst/>
          </a:prstGeom>
        </p:spPr>
        <p:txBody>
          <a:bodyPr wrap="square">
            <a:spAutoFit/>
          </a:bodyPr>
          <a:lstStyle/>
          <a:p>
            <a:r>
              <a:rPr lang="en-GB" sz="1000" dirty="0">
                <a:hlinkClick r:id="rId2"/>
              </a:rPr>
              <a:t>https://</a:t>
            </a:r>
            <a:r>
              <a:rPr lang="en-GB" sz="1000" dirty="0" smtClean="0">
                <a:hlinkClick r:id="rId2"/>
              </a:rPr>
              <a:t>www.dt.mef.gov.it/export/sites/sitodt/modules/documenti_it/analisi_progammazione/documenti_programmatici/Relazione-BES-2023.pdf</a:t>
            </a:r>
            <a:r>
              <a:rPr lang="en-GB" sz="1000" dirty="0" smtClean="0"/>
              <a:t>  </a:t>
            </a:r>
          </a:p>
        </p:txBody>
      </p:sp>
      <p:pic>
        <p:nvPicPr>
          <p:cNvPr id="4" name="Immagine 3"/>
          <p:cNvPicPr>
            <a:picLocks noChangeAspect="1"/>
          </p:cNvPicPr>
          <p:nvPr/>
        </p:nvPicPr>
        <p:blipFill rotWithShape="1">
          <a:blip r:embed="rId3"/>
          <a:srcRect r="1365" b="1361"/>
          <a:stretch/>
        </p:blipFill>
        <p:spPr>
          <a:xfrm>
            <a:off x="1457498" y="646421"/>
            <a:ext cx="3846021" cy="5384605"/>
          </a:xfrm>
          <a:prstGeom prst="rect">
            <a:avLst/>
          </a:prstGeom>
        </p:spPr>
      </p:pic>
      <p:pic>
        <p:nvPicPr>
          <p:cNvPr id="7" name="Immagine 6"/>
          <p:cNvPicPr>
            <a:picLocks noChangeAspect="1"/>
          </p:cNvPicPr>
          <p:nvPr/>
        </p:nvPicPr>
        <p:blipFill>
          <a:blip r:embed="rId4"/>
          <a:stretch>
            <a:fillRect/>
          </a:stretch>
        </p:blipFill>
        <p:spPr>
          <a:xfrm>
            <a:off x="7154083" y="533963"/>
            <a:ext cx="3615518" cy="5497063"/>
          </a:xfrm>
          <a:prstGeom prst="rect">
            <a:avLst/>
          </a:prstGeom>
        </p:spPr>
      </p:pic>
    </p:spTree>
    <p:extLst>
      <p:ext uri="{BB962C8B-B14F-4D97-AF65-F5344CB8AC3E}">
        <p14:creationId xmlns:p14="http://schemas.microsoft.com/office/powerpoint/2010/main" val="3378330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35</a:t>
            </a:fld>
            <a:endParaRPr lang="it-IT"/>
          </a:p>
        </p:txBody>
      </p:sp>
      <p:sp>
        <p:nvSpPr>
          <p:cNvPr id="5" name="Rettangolo 4"/>
          <p:cNvSpPr/>
          <p:nvPr/>
        </p:nvSpPr>
        <p:spPr>
          <a:xfrm>
            <a:off x="1015999" y="1050069"/>
            <a:ext cx="10252364" cy="2062103"/>
          </a:xfrm>
          <a:prstGeom prst="rect">
            <a:avLst/>
          </a:prstGeom>
        </p:spPr>
        <p:txBody>
          <a:bodyPr wrap="square">
            <a:spAutoFit/>
          </a:bodyPr>
          <a:lstStyle/>
          <a:p>
            <a:pPr marL="285750" indent="-285750" algn="just">
              <a:buClr>
                <a:srgbClr val="C00000"/>
              </a:buClr>
              <a:buFont typeface="Wingdings" panose="05000000000000000000" pitchFamily="2" charset="2"/>
              <a:buChar char="Ø"/>
            </a:pPr>
            <a:r>
              <a:rPr lang="it-IT" sz="1600" dirty="0">
                <a:latin typeface="Times New Roman" panose="02020603050405020304" pitchFamily="18" charset="0"/>
                <a:cs typeface="Times New Roman" panose="02020603050405020304" pitchFamily="18" charset="0"/>
              </a:rPr>
              <a:t>L’ultimo documento elaborato dal MEF è la </a:t>
            </a:r>
            <a:r>
              <a:rPr lang="it-IT" sz="1600" u="sng" dirty="0">
                <a:latin typeface="Times New Roman" panose="02020603050405020304" pitchFamily="18" charset="0"/>
                <a:cs typeface="Times New Roman" panose="02020603050405020304" pitchFamily="18" charset="0"/>
                <a:hlinkClick r:id="rId2"/>
              </a:rPr>
              <a:t>sesta</a:t>
            </a:r>
            <a:r>
              <a:rPr lang="it-IT" sz="1600" b="1" u="sng" dirty="0">
                <a:latin typeface="Times New Roman" panose="02020603050405020304" pitchFamily="18" charset="0"/>
                <a:cs typeface="Times New Roman" panose="02020603050405020304" pitchFamily="18" charset="0"/>
                <a:hlinkClick r:id="rId2"/>
              </a:rPr>
              <a:t> Relazione</a:t>
            </a:r>
            <a:r>
              <a:rPr lang="it-IT" sz="1600" u="sng" dirty="0">
                <a:latin typeface="Times New Roman" panose="02020603050405020304" pitchFamily="18" charset="0"/>
                <a:cs typeface="Times New Roman" panose="02020603050405020304" pitchFamily="18" charset="0"/>
                <a:hlinkClick r:id="rId2"/>
              </a:rPr>
              <a:t> </a:t>
            </a:r>
            <a:r>
              <a:rPr lang="it-IT" sz="1600" b="1" u="sng" dirty="0">
                <a:latin typeface="Times New Roman" panose="02020603050405020304" pitchFamily="18" charset="0"/>
                <a:cs typeface="Times New Roman" panose="02020603050405020304" pitchFamily="18" charset="0"/>
                <a:hlinkClick r:id="rId2"/>
              </a:rPr>
              <a:t>sugli indicatori di benessere equo e sostenibile</a:t>
            </a:r>
            <a:r>
              <a:rPr lang="it-IT" sz="1600" dirty="0">
                <a:latin typeface="Times New Roman" panose="02020603050405020304" pitchFamily="18" charset="0"/>
                <a:cs typeface="Times New Roman" panose="02020603050405020304" pitchFamily="18" charset="0"/>
              </a:rPr>
              <a:t>, presentata al Parlamento il 2 marzo 2023, nella quale è stato analizzato l’andamento degli indicatori fino al 2021 e</a:t>
            </a:r>
            <a:r>
              <a:rPr lang="it-IT" sz="1600" b="1" dirty="0">
                <a:latin typeface="Times New Roman" panose="02020603050405020304" pitchFamily="18" charset="0"/>
                <a:cs typeface="Times New Roman" panose="02020603050405020304" pitchFamily="18" charset="0"/>
              </a:rPr>
              <a:t> sulla base del più recente quadro macroeconomico</a:t>
            </a:r>
            <a:r>
              <a:rPr lang="it-IT" sz="1600" dirty="0">
                <a:latin typeface="Times New Roman" panose="02020603050405020304" pitchFamily="18" charset="0"/>
                <a:cs typeface="Times New Roman" panose="02020603050405020304" pitchFamily="18" charset="0"/>
              </a:rPr>
              <a:t> per 8 di essi sono state fornite </a:t>
            </a:r>
            <a:r>
              <a:rPr lang="it-IT" sz="1600" b="1" dirty="0">
                <a:latin typeface="Times New Roman" panose="02020603050405020304" pitchFamily="18" charset="0"/>
                <a:cs typeface="Times New Roman" panose="02020603050405020304" pitchFamily="18" charset="0"/>
              </a:rPr>
              <a:t>la stima per il 2022 e le previsioni per il periodo 2023-2025 </a:t>
            </a:r>
            <a:r>
              <a:rPr lang="it-IT" sz="1600" dirty="0">
                <a:latin typeface="Times New Roman" panose="02020603050405020304" pitchFamily="18" charset="0"/>
                <a:cs typeface="Times New Roman" panose="02020603050405020304" pitchFamily="18" charset="0"/>
              </a:rPr>
              <a:t>(Reddito disponibile lordo corretto pro capite, Disuguaglianza del reddito netto, Tasso di mancata partecipazione al lavoro, Emissioni di CO2 e altri gas climalteranti, Indice di povertà assoluta, Speranza di vita in buona salute alla nascita, Eccesso di peso, Uscita precoce dal sistema di istruzione e formazione). In aggiunta, per la prima volta, è stata fornita la previsione 2022-2024 di un indicatore di efficienza di giustizia civile: il </a:t>
            </a:r>
            <a:r>
              <a:rPr lang="it-IT" sz="1600" i="1" dirty="0" err="1">
                <a:latin typeface="Times New Roman" panose="02020603050405020304" pitchFamily="18" charset="0"/>
                <a:cs typeface="Times New Roman" panose="02020603050405020304" pitchFamily="18" charset="0"/>
              </a:rPr>
              <a:t>disposition</a:t>
            </a:r>
            <a:r>
              <a:rPr lang="it-IT" sz="1600" i="1" dirty="0">
                <a:latin typeface="Times New Roman" panose="02020603050405020304" pitchFamily="18" charset="0"/>
                <a:cs typeface="Times New Roman" panose="02020603050405020304" pitchFamily="18" charset="0"/>
              </a:rPr>
              <a:t> time.</a:t>
            </a:r>
            <a:endParaRPr lang="en-GB" sz="1600" dirty="0">
              <a:solidFill>
                <a:srgbClr val="0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5999" y="3141877"/>
            <a:ext cx="10252364" cy="1077218"/>
          </a:xfrm>
          <a:prstGeom prst="rect">
            <a:avLst/>
          </a:prstGeom>
        </p:spPr>
        <p:txBody>
          <a:bodyPr wrap="square">
            <a:spAutoFit/>
          </a:bodyPr>
          <a:lstStyle/>
          <a:p>
            <a:pPr marL="285750" indent="-285750" algn="just">
              <a:buClr>
                <a:srgbClr val="C00000"/>
              </a:buClr>
              <a:buFont typeface="Wingdings" panose="05000000000000000000" pitchFamily="2" charset="2"/>
              <a:buChar char="Ø"/>
            </a:pPr>
            <a:r>
              <a:rPr lang="it-IT" sz="1600" dirty="0">
                <a:latin typeface="Times New Roman" panose="02020603050405020304" pitchFamily="18" charset="0"/>
                <a:cs typeface="Times New Roman" panose="02020603050405020304" pitchFamily="18" charset="0"/>
              </a:rPr>
              <a:t>Il </a:t>
            </a:r>
            <a:r>
              <a:rPr lang="it-IT" sz="1600" dirty="0" smtClean="0">
                <a:latin typeface="Times New Roman" panose="02020603050405020304" pitchFamily="18" charset="0"/>
                <a:cs typeface="Times New Roman" panose="02020603050405020304" pitchFamily="18" charset="0"/>
              </a:rPr>
              <a:t>documento </a:t>
            </a:r>
            <a:r>
              <a:rPr lang="it-IT" sz="1600" dirty="0">
                <a:latin typeface="Times New Roman" panose="02020603050405020304" pitchFamily="18" charset="0"/>
                <a:cs typeface="Times New Roman" panose="02020603050405020304" pitchFamily="18" charset="0"/>
              </a:rPr>
              <a:t>contiene anche tre focus:</a:t>
            </a:r>
          </a:p>
          <a:p>
            <a:pPr algn="just">
              <a:buClr>
                <a:srgbClr val="C00000"/>
              </a:buClr>
            </a:pPr>
            <a:r>
              <a:rPr lang="it-IT" sz="1600" dirty="0" smtClean="0">
                <a:latin typeface="Times New Roman" panose="02020603050405020304" pitchFamily="18" charset="0"/>
                <a:cs typeface="Times New Roman" panose="02020603050405020304" pitchFamily="18" charset="0"/>
              </a:rPr>
              <a:t>      1. La </a:t>
            </a:r>
            <a:r>
              <a:rPr lang="it-IT" sz="1600" dirty="0">
                <a:latin typeface="Times New Roman" panose="02020603050405020304" pitchFamily="18" charset="0"/>
                <a:cs typeface="Times New Roman" panose="02020603050405020304" pitchFamily="18" charset="0"/>
              </a:rPr>
              <a:t>dinamica dei prezzi al consumo in Italia nel 2022;</a:t>
            </a:r>
          </a:p>
          <a:p>
            <a:pPr algn="just">
              <a:buClr>
                <a:srgbClr val="C00000"/>
              </a:buClr>
            </a:pPr>
            <a:r>
              <a:rPr lang="it-IT" sz="1600" dirty="0" smtClean="0">
                <a:latin typeface="Times New Roman" panose="02020603050405020304" pitchFamily="18" charset="0"/>
                <a:cs typeface="Times New Roman" panose="02020603050405020304" pitchFamily="18" charset="0"/>
              </a:rPr>
              <a:t>      2. Il </a:t>
            </a:r>
            <a:r>
              <a:rPr lang="it-IT" sz="1600" dirty="0">
                <a:latin typeface="Times New Roman" panose="02020603050405020304" pitchFamily="18" charset="0"/>
                <a:cs typeface="Times New Roman" panose="02020603050405020304" pitchFamily="18" charset="0"/>
              </a:rPr>
              <a:t>protrarsi della crisi energetica e le misure della Legge di Bilancio 2023-2025;</a:t>
            </a:r>
          </a:p>
          <a:p>
            <a:pPr algn="just">
              <a:buClr>
                <a:srgbClr val="C00000"/>
              </a:buClr>
            </a:pPr>
            <a:r>
              <a:rPr lang="it-IT" sz="1600" dirty="0" smtClean="0">
                <a:latin typeface="Times New Roman" panose="02020603050405020304" pitchFamily="18" charset="0"/>
                <a:cs typeface="Times New Roman" panose="02020603050405020304" pitchFamily="18" charset="0"/>
              </a:rPr>
              <a:t>      3. Gli </a:t>
            </a:r>
            <a:r>
              <a:rPr lang="it-IT" sz="1600" dirty="0">
                <a:latin typeface="Times New Roman" panose="02020603050405020304" pitchFamily="18" charset="0"/>
                <a:cs typeface="Times New Roman" panose="02020603050405020304" pitchFamily="18" charset="0"/>
              </a:rPr>
              <a:t>effetti distributivi degli aumenti dei prezzi energetici: un esercizio di simulazione con e senza interventi </a:t>
            </a:r>
            <a:r>
              <a:rPr lang="it-IT" sz="1600" dirty="0" smtClean="0">
                <a:latin typeface="Times New Roman" panose="02020603050405020304" pitchFamily="18" charset="0"/>
                <a:cs typeface="Times New Roman" panose="02020603050405020304" pitchFamily="18" charset="0"/>
              </a:rPr>
              <a:t>di policy</a:t>
            </a:r>
            <a:endParaRPr lang="en-GB" sz="1600" dirty="0">
              <a:latin typeface="Times New Roman" panose="02020603050405020304" pitchFamily="18" charset="0"/>
              <a:cs typeface="Times New Roman" panose="02020603050405020304" pitchFamily="18" charset="0"/>
            </a:endParaRPr>
          </a:p>
        </p:txBody>
      </p:sp>
      <p:sp>
        <p:nvSpPr>
          <p:cNvPr id="8" name="Rettangolo 7"/>
          <p:cNvSpPr/>
          <p:nvPr/>
        </p:nvSpPr>
        <p:spPr>
          <a:xfrm>
            <a:off x="1015999" y="4819035"/>
            <a:ext cx="10576560" cy="968278"/>
          </a:xfrm>
          <a:prstGeom prst="rect">
            <a:avLst/>
          </a:prstGeom>
          <a:ln>
            <a:solidFill>
              <a:srgbClr val="C00000"/>
            </a:solidFill>
          </a:ln>
        </p:spPr>
        <p:txBody>
          <a:bodyPr wrap="square">
            <a:spAutoFit/>
          </a:bodyPr>
          <a:lstStyle/>
          <a:p>
            <a:pPr algn="just">
              <a:lnSpc>
                <a:spcPct val="107000"/>
              </a:lnSpc>
              <a:spcAft>
                <a:spcPts val="800"/>
              </a:spcAft>
            </a:pPr>
            <a:r>
              <a:rPr lang="it-IT" dirty="0">
                <a:latin typeface="Times New Roman" panose="02020603050405020304" pitchFamily="18" charset="0"/>
                <a:cs typeface="Times New Roman" panose="02020603050405020304" pitchFamily="18" charset="0"/>
              </a:rPr>
              <a:t>Per questo documento l’Istat ha fornito gli </a:t>
            </a:r>
            <a:r>
              <a:rPr lang="it-IT" u="sng" dirty="0">
                <a:latin typeface="Times New Roman" panose="02020603050405020304" pitchFamily="18" charset="0"/>
                <a:cs typeface="Times New Roman" panose="02020603050405020304" pitchFamily="18" charset="0"/>
                <a:hlinkClick r:id="rId3"/>
              </a:rPr>
              <a:t>aggiornamenti al 2021 del set completo dei 12 indicatori di benessere equo e sostenibile</a:t>
            </a:r>
            <a:r>
              <a:rPr lang="it-IT" dirty="0">
                <a:latin typeface="Times New Roman" panose="02020603050405020304" pitchFamily="18" charset="0"/>
                <a:cs typeface="Times New Roman" panose="02020603050405020304" pitchFamily="18" charset="0"/>
              </a:rPr>
              <a:t>, basati prevalentemente su dati definitivi ma anche, per garantire la tempestività, su dati provvisori e su modelli per stime anticipate predisposti ad hoc</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4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t>36</a:t>
            </a:fld>
            <a:endParaRPr lang="it-IT"/>
          </a:p>
        </p:txBody>
      </p:sp>
      <p:graphicFrame>
        <p:nvGraphicFramePr>
          <p:cNvPr id="6" name="Tabella 5"/>
          <p:cNvGraphicFramePr>
            <a:graphicFrameLocks noGrp="1"/>
          </p:cNvGraphicFramePr>
          <p:nvPr/>
        </p:nvGraphicFramePr>
        <p:xfrm>
          <a:off x="1016000" y="745646"/>
          <a:ext cx="9637505" cy="5492144"/>
        </p:xfrm>
        <a:graphic>
          <a:graphicData uri="http://schemas.openxmlformats.org/drawingml/2006/table">
            <a:tbl>
              <a:tblPr firstRow="1" firstCol="1" bandRow="1">
                <a:tableStyleId>{5C22544A-7EE6-4342-B048-85BDC9FD1C3A}</a:tableStyleId>
              </a:tblPr>
              <a:tblGrid>
                <a:gridCol w="3461150">
                  <a:extLst>
                    <a:ext uri="{9D8B030D-6E8A-4147-A177-3AD203B41FA5}">
                      <a16:colId xmlns:a16="http://schemas.microsoft.com/office/drawing/2014/main" val="3966333194"/>
                    </a:ext>
                  </a:extLst>
                </a:gridCol>
                <a:gridCol w="6176355">
                  <a:extLst>
                    <a:ext uri="{9D8B030D-6E8A-4147-A177-3AD203B41FA5}">
                      <a16:colId xmlns:a16="http://schemas.microsoft.com/office/drawing/2014/main" val="3946061733"/>
                    </a:ext>
                  </a:extLst>
                </a:gridCol>
              </a:tblGrid>
              <a:tr h="227066">
                <a:tc>
                  <a:txBody>
                    <a:bodyPr/>
                    <a:lstStyle/>
                    <a:p>
                      <a:pPr algn="ctr" fontAlgn="base">
                        <a:lnSpc>
                          <a:spcPct val="107000"/>
                        </a:lnSpc>
                        <a:spcAft>
                          <a:spcPts val="0"/>
                        </a:spcAft>
                      </a:pPr>
                      <a:r>
                        <a:rPr lang="en-GB" sz="1050">
                          <a:effectLst/>
                          <a:latin typeface="Times New Roman" panose="02020603050405020304" pitchFamily="18" charset="0"/>
                          <a:cs typeface="Times New Roman" panose="02020603050405020304" pitchFamily="18" charset="0"/>
                        </a:rPr>
                        <a:t>INDICATORI BES</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gn="ctr" fontAlgn="base">
                        <a:lnSpc>
                          <a:spcPct val="107000"/>
                        </a:lnSpc>
                        <a:spcAft>
                          <a:spcPts val="0"/>
                        </a:spcAft>
                      </a:pPr>
                      <a:r>
                        <a:rPr lang="en-GB" sz="1050" dirty="0">
                          <a:effectLst/>
                          <a:latin typeface="Times New Roman" panose="02020603050405020304" pitchFamily="18" charset="0"/>
                          <a:cs typeface="Times New Roman" panose="02020603050405020304" pitchFamily="18" charset="0"/>
                        </a:rPr>
                        <a:t>DEFINIZIONI</a:t>
                      </a:r>
                      <a:endParaRPr lang="en-GB"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503284748"/>
                  </a:ext>
                </a:extLst>
              </a:tr>
              <a:tr h="631644">
                <a:tc>
                  <a:txBody>
                    <a:bodyPr/>
                    <a:lstStyle/>
                    <a:p>
                      <a:pPr>
                        <a:lnSpc>
                          <a:spcPct val="107000"/>
                        </a:lnSpc>
                        <a:spcAft>
                          <a:spcPts val="0"/>
                        </a:spcAft>
                      </a:pPr>
                      <a:r>
                        <a:rPr lang="it-IT" sz="1050" dirty="0">
                          <a:effectLst/>
                          <a:latin typeface="Times New Roman" panose="02020603050405020304" pitchFamily="18" charset="0"/>
                          <a:cs typeface="Times New Roman" panose="02020603050405020304" pitchFamily="18" charset="0"/>
                        </a:rPr>
                        <a:t>Reddito medio disponibile aggiustato pro capite</a:t>
                      </a:r>
                      <a:endParaRPr lang="en-GB"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Rapporto tra il reddito lordo disponibile delle famiglie aggiustato (vale a dire inclusivo del valore dei servizi in natura forniti dalle istituzioni pubbliche e senza fini di lucro) e il numero totale di persone residenti in Italia.</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1677242551"/>
                  </a:ext>
                </a:extLst>
              </a:tr>
              <a:tr h="440574">
                <a:tc>
                  <a:txBody>
                    <a:bodyPr/>
                    <a:lstStyle/>
                    <a:p>
                      <a:pPr>
                        <a:lnSpc>
                          <a:spcPct val="107000"/>
                        </a:lnSpc>
                        <a:spcAft>
                          <a:spcPts val="0"/>
                        </a:spcAft>
                      </a:pPr>
                      <a:r>
                        <a:rPr lang="it-IT" sz="1050" dirty="0">
                          <a:effectLst/>
                          <a:latin typeface="Times New Roman" panose="02020603050405020304" pitchFamily="18" charset="0"/>
                          <a:cs typeface="Times New Roman" panose="02020603050405020304" pitchFamily="18" charset="0"/>
                        </a:rPr>
                        <a:t>Indice di disuguaglianza del reddito disponibile</a:t>
                      </a:r>
                      <a:endParaRPr lang="en-GB"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Rapporto fra il reddito equivalente totale ricevuto dal 20% della popolazione con il più alto reddito e quello ricevuto dal 20% della popolazione con il più basso reddito.</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1367971566"/>
                  </a:ext>
                </a:extLst>
              </a:tr>
              <a:tr h="457200">
                <a:tc>
                  <a:txBody>
                    <a:bodyPr/>
                    <a:lstStyle/>
                    <a:p>
                      <a:pPr>
                        <a:lnSpc>
                          <a:spcPct val="107000"/>
                        </a:lnSpc>
                        <a:spcAft>
                          <a:spcPts val="0"/>
                        </a:spcAft>
                      </a:pPr>
                      <a:r>
                        <a:rPr lang="en-GB" sz="1050" dirty="0" err="1">
                          <a:effectLst/>
                          <a:latin typeface="Times New Roman" panose="02020603050405020304" pitchFamily="18" charset="0"/>
                          <a:cs typeface="Times New Roman" panose="02020603050405020304" pitchFamily="18" charset="0"/>
                        </a:rPr>
                        <a:t>Indice</a:t>
                      </a:r>
                      <a:r>
                        <a:rPr lang="en-GB" sz="1050" dirty="0">
                          <a:effectLst/>
                          <a:latin typeface="Times New Roman" panose="02020603050405020304" pitchFamily="18" charset="0"/>
                          <a:cs typeface="Times New Roman" panose="02020603050405020304" pitchFamily="18" charset="0"/>
                        </a:rPr>
                        <a:t> di </a:t>
                      </a:r>
                      <a:r>
                        <a:rPr lang="en-GB" sz="1050" dirty="0" err="1">
                          <a:effectLst/>
                          <a:latin typeface="Times New Roman" panose="02020603050405020304" pitchFamily="18" charset="0"/>
                          <a:cs typeface="Times New Roman" panose="02020603050405020304" pitchFamily="18" charset="0"/>
                        </a:rPr>
                        <a:t>povertà</a:t>
                      </a:r>
                      <a:r>
                        <a:rPr lang="en-GB" sz="1050" dirty="0">
                          <a:effectLst/>
                          <a:latin typeface="Times New Roman" panose="02020603050405020304" pitchFamily="18" charset="0"/>
                          <a:cs typeface="Times New Roman" panose="02020603050405020304" pitchFamily="18" charset="0"/>
                        </a:rPr>
                        <a:t> </a:t>
                      </a:r>
                      <a:r>
                        <a:rPr lang="en-GB" sz="1050" dirty="0" err="1">
                          <a:effectLst/>
                          <a:latin typeface="Times New Roman" panose="02020603050405020304" pitchFamily="18" charset="0"/>
                          <a:cs typeface="Times New Roman" panose="02020603050405020304" pitchFamily="18" charset="0"/>
                        </a:rPr>
                        <a:t>assoluta</a:t>
                      </a:r>
                      <a:endParaRPr lang="en-GB"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Percentuale di persone appartenenti a famiglie con una spesa complessiva per consumi inferiore al valore soglia di povertà assoluta, sul totale delle persone residenti.</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2086217775"/>
                  </a:ext>
                </a:extLst>
              </a:tr>
              <a:tr h="556953">
                <a:tc>
                  <a:txBody>
                    <a:bodyPr/>
                    <a:lstStyle/>
                    <a:p>
                      <a:pPr>
                        <a:lnSpc>
                          <a:spcPct val="107000"/>
                        </a:lnSpc>
                        <a:spcAft>
                          <a:spcPts val="0"/>
                        </a:spcAft>
                      </a:pPr>
                      <a:r>
                        <a:rPr lang="it-IT" sz="1050" dirty="0">
                          <a:effectLst/>
                          <a:latin typeface="Times New Roman" panose="02020603050405020304" pitchFamily="18" charset="0"/>
                          <a:cs typeface="Times New Roman" panose="02020603050405020304" pitchFamily="18" charset="0"/>
                        </a:rPr>
                        <a:t>Speranza di vita in buona salute alla nascita</a:t>
                      </a:r>
                      <a:endParaRPr lang="en-GB"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nSpc>
                          <a:spcPct val="107000"/>
                        </a:lnSpc>
                        <a:spcAft>
                          <a:spcPts val="0"/>
                        </a:spcAft>
                      </a:pPr>
                      <a:r>
                        <a:rPr lang="it-IT" sz="1050" dirty="0">
                          <a:effectLst/>
                          <a:latin typeface="Times New Roman" panose="02020603050405020304" pitchFamily="18" charset="0"/>
                          <a:cs typeface="Times New Roman" panose="02020603050405020304" pitchFamily="18" charset="0"/>
                        </a:rPr>
                        <a:t>Numero medio di anni che un bambino nato nell’anno di riferimento può aspettarsi di vivere in buona salute, nell’ipotesi che i rischi di malattia e morte alle diverse età osservati in quello stesso anno rimangano costanti nel tempo.</a:t>
                      </a:r>
                      <a:endParaRPr lang="en-GB"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636180955"/>
                  </a:ext>
                </a:extLst>
              </a:tr>
              <a:tr h="315884">
                <a:tc>
                  <a:txBody>
                    <a:bodyPr/>
                    <a:lstStyle/>
                    <a:p>
                      <a:pPr>
                        <a:lnSpc>
                          <a:spcPct val="107000"/>
                        </a:lnSpc>
                        <a:spcAft>
                          <a:spcPts val="0"/>
                        </a:spcAft>
                      </a:pPr>
                      <a:r>
                        <a:rPr lang="en-GB" sz="1050" dirty="0">
                          <a:effectLst/>
                          <a:latin typeface="Times New Roman" panose="02020603050405020304" pitchFamily="18" charset="0"/>
                          <a:cs typeface="Times New Roman" panose="02020603050405020304" pitchFamily="18" charset="0"/>
                        </a:rPr>
                        <a:t>Eccesso di peso</a:t>
                      </a:r>
                      <a:endParaRPr lang="en-GB"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nSpc>
                          <a:spcPct val="107000"/>
                        </a:lnSpc>
                        <a:spcAft>
                          <a:spcPts val="0"/>
                        </a:spcAft>
                      </a:pPr>
                      <a:r>
                        <a:rPr lang="it-IT" sz="1050" dirty="0">
                          <a:effectLst/>
                          <a:latin typeface="Times New Roman" panose="02020603050405020304" pitchFamily="18" charset="0"/>
                          <a:cs typeface="Times New Roman" panose="02020603050405020304" pitchFamily="18" charset="0"/>
                        </a:rPr>
                        <a:t>Proporzione standardizzata di persone di 18 anni e più in sovrappeso o obese sul totale delle persone di 18 anni e più.</a:t>
                      </a:r>
                      <a:endParaRPr lang="en-GB"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1886474587"/>
                  </a:ext>
                </a:extLst>
              </a:tr>
              <a:tr h="540718">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Uscita precoce dal sistema di istruzione e formazione</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Percentuale della popolazione in età 18-24 anni con al più il diploma di scuola secondaria di primo grado (licenza media), che non è in possesso di qualifiche professionali regionali ottenute in corsi con durata di almeno 2 anni e non frequenta né corsi di istruzione né altre attività formative.</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1607965081"/>
                  </a:ext>
                </a:extLst>
              </a:tr>
              <a:tr h="523702">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Tasso di mancata partecipazione al lavoro</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Rapporto tra la somma di disoccupati e inattivi “disponibili” (persone che non hanno cercato lavoro nelle ultime 4 settimane ma sono disponibili a lavorare), e la somma di forze lavoro (insieme di occupati e disoccupati) e inattivi “disponibili”, riferito alla popolazione tra 15 e 74 anni.</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1486927801"/>
                  </a:ext>
                </a:extLst>
              </a:tr>
              <a:tr h="440575">
                <a:tc>
                  <a:txBody>
                    <a:bodyPr/>
                    <a:lstStyle/>
                    <a:p>
                      <a:pPr>
                        <a:lnSpc>
                          <a:spcPct val="107000"/>
                        </a:lnSpc>
                        <a:spcAft>
                          <a:spcPts val="0"/>
                        </a:spcAft>
                      </a:pPr>
                      <a:r>
                        <a:rPr lang="it-IT" sz="1050" dirty="0">
                          <a:effectLst/>
                          <a:latin typeface="Times New Roman" panose="02020603050405020304" pitchFamily="18" charset="0"/>
                          <a:cs typeface="Times New Roman" panose="02020603050405020304" pitchFamily="18" charset="0"/>
                        </a:rPr>
                        <a:t>Rapporto tra tasso di occupazione delle donne 25-49 anni con figli in età prescolare e delle donne senza figli</a:t>
                      </a:r>
                      <a:endParaRPr lang="en-GB"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Rapporto tra il tasso di occupazione delle donne di 25-49 anni con almeno un figlio in età prescolare (0-5 anni) e il tasso di occupazione delle donne di 25-49 anni senza figli, per 100.</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2187742943"/>
                  </a:ext>
                </a:extLst>
              </a:tr>
              <a:tr h="332509">
                <a:tc>
                  <a:txBody>
                    <a:bodyPr/>
                    <a:lstStyle/>
                    <a:p>
                      <a:pPr>
                        <a:lnSpc>
                          <a:spcPct val="107000"/>
                        </a:lnSpc>
                        <a:spcAft>
                          <a:spcPts val="0"/>
                        </a:spcAft>
                      </a:pPr>
                      <a:r>
                        <a:rPr lang="en-GB" sz="1050">
                          <a:effectLst/>
                          <a:latin typeface="Times New Roman" panose="02020603050405020304" pitchFamily="18" charset="0"/>
                          <a:cs typeface="Times New Roman" panose="02020603050405020304" pitchFamily="18" charset="0"/>
                        </a:rPr>
                        <a:t>Indice di criminalità predatoria</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Numero di vittime di furti in abitazione, borseggi e rapine per 1.000 abitanti.</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2926719942"/>
                  </a:ext>
                </a:extLst>
              </a:tr>
              <a:tr h="274320">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Indice di efficienza della giustizia civile</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Durata media effettiva in giorni dei procedimenti di cognizione civile ordinaria definiti dei tribunali</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1089601131"/>
                  </a:ext>
                </a:extLst>
              </a:tr>
              <a:tr h="307571">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Emissioni di C02 e altri gas clima alteranti</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nSpc>
                          <a:spcPct val="107000"/>
                        </a:lnSpc>
                        <a:spcAft>
                          <a:spcPts val="0"/>
                        </a:spcAft>
                      </a:pPr>
                      <a:r>
                        <a:rPr lang="it-IT" sz="1050">
                          <a:effectLst/>
                          <a:latin typeface="Times New Roman" panose="02020603050405020304" pitchFamily="18" charset="0"/>
                          <a:cs typeface="Times New Roman" panose="02020603050405020304" pitchFamily="18" charset="0"/>
                        </a:rPr>
                        <a:t>Tonnellate di C02 equivalente emesse su base annua da attività agricole, urbane e industriali, per abitante.</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2378424985"/>
                  </a:ext>
                </a:extLst>
              </a:tr>
              <a:tr h="407324">
                <a:tc>
                  <a:txBody>
                    <a:bodyPr/>
                    <a:lstStyle/>
                    <a:p>
                      <a:pPr>
                        <a:lnSpc>
                          <a:spcPct val="107000"/>
                        </a:lnSpc>
                        <a:spcAft>
                          <a:spcPts val="0"/>
                        </a:spcAft>
                      </a:pPr>
                      <a:r>
                        <a:rPr lang="en-GB" sz="1050">
                          <a:effectLst/>
                          <a:latin typeface="Times New Roman" panose="02020603050405020304" pitchFamily="18" charset="0"/>
                          <a:cs typeface="Times New Roman" panose="02020603050405020304" pitchFamily="18" charset="0"/>
                        </a:rPr>
                        <a:t>Indice di abusivismo edilizio</a:t>
                      </a:r>
                      <a:endParaRPr lang="en-GB"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tc>
                  <a:txBody>
                    <a:bodyPr/>
                    <a:lstStyle/>
                    <a:p>
                      <a:pPr>
                        <a:lnSpc>
                          <a:spcPct val="107000"/>
                        </a:lnSpc>
                        <a:spcAft>
                          <a:spcPts val="0"/>
                        </a:spcAft>
                      </a:pPr>
                      <a:r>
                        <a:rPr lang="it-IT" sz="1050" dirty="0">
                          <a:effectLst/>
                          <a:latin typeface="Times New Roman" panose="02020603050405020304" pitchFamily="18" charset="0"/>
                          <a:cs typeface="Times New Roman" panose="02020603050405020304" pitchFamily="18" charset="0"/>
                        </a:rPr>
                        <a:t>Numero di costruzioni abusive per 100 costruzioni autorizzate dai Comuni.</a:t>
                      </a:r>
                      <a:endParaRPr lang="en-GB"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8" marR="4798" marT="4798" marB="4798" anchor="ctr"/>
                </a:tc>
                <a:extLst>
                  <a:ext uri="{0D108BD9-81ED-4DB2-BD59-A6C34878D82A}">
                    <a16:rowId xmlns:a16="http://schemas.microsoft.com/office/drawing/2014/main" val="2024530840"/>
                  </a:ext>
                </a:extLst>
              </a:tr>
            </a:tbl>
          </a:graphicData>
        </a:graphic>
      </p:graphicFrame>
      <p:sp>
        <p:nvSpPr>
          <p:cNvPr id="2" name="Rettangolo 1"/>
          <p:cNvSpPr/>
          <p:nvPr/>
        </p:nvSpPr>
        <p:spPr>
          <a:xfrm>
            <a:off x="1015999" y="403116"/>
            <a:ext cx="9637505" cy="307392"/>
          </a:xfrm>
          <a:prstGeom prst="rect">
            <a:avLst/>
          </a:prstGeom>
        </p:spPr>
        <p:txBody>
          <a:bodyPr wrap="square">
            <a:spAutoFit/>
          </a:bodyPr>
          <a:lstStyle/>
          <a:p>
            <a:pPr fontAlgn="base">
              <a:lnSpc>
                <a:spcPct val="107000"/>
              </a:lnSpc>
              <a:spcAft>
                <a:spcPts val="0"/>
              </a:spcAft>
            </a:pPr>
            <a:r>
              <a:rPr lang="it-IT" sz="1400" b="1" dirty="0" smtClean="0">
                <a:latin typeface="Times New Roman" panose="02020603050405020304" pitchFamily="18" charset="0"/>
                <a:ea typeface="Times New Roman" panose="02020603050405020304" pitchFamily="18" charset="0"/>
                <a:cs typeface="Times New Roman" panose="02020603050405020304" pitchFamily="18" charset="0"/>
              </a:rPr>
              <a:t>Indicatori </a:t>
            </a:r>
            <a:r>
              <a:rPr lang="it-IT" sz="1400" b="1" dirty="0">
                <a:latin typeface="Times New Roman" panose="02020603050405020304" pitchFamily="18" charset="0"/>
                <a:ea typeface="Times New Roman" panose="02020603050405020304" pitchFamily="18" charset="0"/>
                <a:cs typeface="Times New Roman" panose="02020603050405020304" pitchFamily="18" charset="0"/>
              </a:rPr>
              <a:t>di benessere equo e </a:t>
            </a:r>
            <a:r>
              <a:rPr lang="it-IT" sz="1400" b="1" dirty="0" smtClean="0">
                <a:latin typeface="Times New Roman" panose="02020603050405020304" pitchFamily="18" charset="0"/>
                <a:ea typeface="Times New Roman" panose="02020603050405020304" pitchFamily="18" charset="0"/>
                <a:cs typeface="Times New Roman" panose="02020603050405020304" pitchFamily="18" charset="0"/>
              </a:rPr>
              <a:t>sostenibile analizzati nel DEF</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560167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olo 1"/>
          <p:cNvSpPr>
            <a:spLocks noGrp="1"/>
          </p:cNvSpPr>
          <p:nvPr>
            <p:ph type="title" idx="4294967295"/>
          </p:nvPr>
        </p:nvSpPr>
        <p:spPr bwMode="auto">
          <a:xfrm>
            <a:off x="1188720" y="820161"/>
            <a:ext cx="8229600"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it-IT" altLang="it-IT" sz="2800" b="1" dirty="0">
                <a:solidFill>
                  <a:srgbClr val="C00000"/>
                </a:solidFill>
              </a:rPr>
              <a:t>Le dimensioni del Rapporto </a:t>
            </a:r>
            <a:r>
              <a:rPr lang="it-IT" altLang="it-IT" sz="2800" b="1" dirty="0" smtClean="0">
                <a:solidFill>
                  <a:srgbClr val="C00000"/>
                </a:solidFill>
              </a:rPr>
              <a:t>BES nel DEF</a:t>
            </a:r>
            <a:endParaRPr lang="it-IT" altLang="en-US" sz="2400" dirty="0"/>
          </a:p>
        </p:txBody>
      </p:sp>
      <p:pic>
        <p:nvPicPr>
          <p:cNvPr id="74755" name="Picture 2" descr="Risultato immagini per benessere equo sostenibile"/>
          <p:cNvPicPr>
            <a:picLocks noChangeAspect="1" noChangeArrowheads="1"/>
          </p:cNvPicPr>
          <p:nvPr/>
        </p:nvPicPr>
        <p:blipFill>
          <a:blip r:embed="rId3" cstate="print">
            <a:extLst>
              <a:ext uri="{28A0092B-C50C-407E-A947-70E740481C1C}">
                <a14:useLocalDpi xmlns:a14="http://schemas.microsoft.com/office/drawing/2010/main" val="0"/>
              </a:ext>
            </a:extLst>
          </a:blip>
          <a:srcRect t="15692"/>
          <a:stretch>
            <a:fillRect/>
          </a:stretch>
        </p:blipFill>
        <p:spPr bwMode="auto">
          <a:xfrm>
            <a:off x="1188720" y="1438507"/>
            <a:ext cx="750570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p:cNvSpPr>
            <a:spLocks noGrp="1"/>
          </p:cNvSpPr>
          <p:nvPr>
            <p:ph type="sldNum" sz="quarter" idx="12"/>
          </p:nvPr>
        </p:nvSpPr>
        <p:spPr/>
        <p:txBody>
          <a:bodyPr/>
          <a:lstStyle/>
          <a:p>
            <a:fld id="{2933ED56-FB12-4384-AF6C-E94CA198BBEC}" type="slidenum">
              <a:rPr lang="it-IT" smtClean="0"/>
              <a:t>37</a:t>
            </a:fld>
            <a:endParaRPr lang="it-IT"/>
          </a:p>
        </p:txBody>
      </p:sp>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398921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38</a:t>
            </a:fld>
            <a:endParaRPr lang="it-IT"/>
          </a:p>
        </p:txBody>
      </p:sp>
      <p:sp>
        <p:nvSpPr>
          <p:cNvPr id="7" name="Rettangolo 6"/>
          <p:cNvSpPr/>
          <p:nvPr/>
        </p:nvSpPr>
        <p:spPr>
          <a:xfrm>
            <a:off x="921326" y="2050026"/>
            <a:ext cx="6327371" cy="3108543"/>
          </a:xfrm>
          <a:prstGeom prst="rect">
            <a:avLst/>
          </a:prstGeom>
          <a:ln>
            <a:solidFill>
              <a:srgbClr val="C00000"/>
            </a:solidFill>
          </a:ln>
        </p:spPr>
        <p:txBody>
          <a:bodyPr wrap="square">
            <a:spAutoFit/>
          </a:bodyPr>
          <a:lstStyle/>
          <a:p>
            <a:pPr marL="342900" indent="-342900" fontAlgn="base">
              <a:buFont typeface="+mj-lt"/>
              <a:buAutoNum type="arabicPeriod"/>
            </a:pPr>
            <a:r>
              <a:rPr lang="it-IT" sz="1400" dirty="0" smtClean="0">
                <a:latin typeface="Times New Roman" panose="02020603050405020304" pitchFamily="18" charset="0"/>
                <a:cs typeface="Times New Roman" panose="02020603050405020304" pitchFamily="18" charset="0"/>
              </a:rPr>
              <a:t>Speranza </a:t>
            </a:r>
            <a:r>
              <a:rPr lang="it-IT" sz="1400" dirty="0">
                <a:latin typeface="Times New Roman" panose="02020603050405020304" pitchFamily="18" charset="0"/>
                <a:cs typeface="Times New Roman" panose="02020603050405020304" pitchFamily="18" charset="0"/>
              </a:rPr>
              <a:t>di vita alla nascita;</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Speranza di vita in buona salute alla nascita;</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Indice di stato fisico (</a:t>
            </a:r>
            <a:r>
              <a:rPr lang="it-IT" sz="1400" dirty="0" err="1">
                <a:latin typeface="Times New Roman" panose="02020603050405020304" pitchFamily="18" charset="0"/>
                <a:cs typeface="Times New Roman" panose="02020603050405020304" pitchFamily="18" charset="0"/>
              </a:rPr>
              <a:t>Pcs</a:t>
            </a:r>
            <a:r>
              <a:rPr lang="it-IT" sz="1400" dirty="0">
                <a:latin typeface="Times New Roman" panose="02020603050405020304" pitchFamily="18" charset="0"/>
                <a:cs typeface="Times New Roman" panose="02020603050405020304" pitchFamily="18" charset="0"/>
              </a:rPr>
              <a:t>);</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Indice di stato psicologico (</a:t>
            </a:r>
            <a:r>
              <a:rPr lang="it-IT" sz="1400" dirty="0" err="1">
                <a:latin typeface="Times New Roman" panose="02020603050405020304" pitchFamily="18" charset="0"/>
                <a:cs typeface="Times New Roman" panose="02020603050405020304" pitchFamily="18" charset="0"/>
              </a:rPr>
              <a:t>Mcs</a:t>
            </a:r>
            <a:r>
              <a:rPr lang="it-IT" sz="1400" dirty="0">
                <a:latin typeface="Times New Roman" panose="02020603050405020304" pitchFamily="18" charset="0"/>
                <a:cs typeface="Times New Roman" panose="02020603050405020304" pitchFamily="18" charset="0"/>
              </a:rPr>
              <a:t>);</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Tasso di mortalità infantile;</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Tasso standardizzato di mortalità per accidenti di trasporto;</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Tasso standardizzato di mortalità per tumore;</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Tasso standardizzato di mortalità per demenze e malattie del sistema nervoso;</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Speranza di vita senza limitazioni nelle attività a 65 anni;</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Eccesso di peso;</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Fumo;</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Alcol;</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Sedentarietà;</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Alimentazione</a:t>
            </a:r>
            <a:r>
              <a:rPr lang="it-IT" sz="1400" dirty="0" smtClean="0">
                <a:latin typeface="Times New Roman" panose="02020603050405020304" pitchFamily="18" charset="0"/>
                <a:cs typeface="Times New Roman" panose="02020603050405020304" pitchFamily="18" charset="0"/>
              </a:rPr>
              <a:t>.</a:t>
            </a:r>
            <a:endParaRPr lang="it-IT" sz="1400" dirty="0">
              <a:latin typeface="Times New Roman" panose="02020603050405020304" pitchFamily="18" charset="0"/>
              <a:cs typeface="Times New Roman" panose="02020603050405020304" pitchFamily="18" charset="0"/>
            </a:endParaRPr>
          </a:p>
        </p:txBody>
      </p:sp>
      <p:sp>
        <p:nvSpPr>
          <p:cNvPr id="9" name="Rettangolo 8"/>
          <p:cNvSpPr/>
          <p:nvPr/>
        </p:nvSpPr>
        <p:spPr>
          <a:xfrm>
            <a:off x="921326" y="665822"/>
            <a:ext cx="9910157" cy="369332"/>
          </a:xfrm>
          <a:prstGeom prst="rect">
            <a:avLst/>
          </a:prstGeom>
        </p:spPr>
        <p:txBody>
          <a:bodyPr wrap="square">
            <a:spAutoFit/>
          </a:bodyPr>
          <a:lstStyle/>
          <a:p>
            <a:pPr fontAlgn="base"/>
            <a:r>
              <a:rPr lang="it-IT" b="1" dirty="0" smtClean="0">
                <a:solidFill>
                  <a:srgbClr val="C00000"/>
                </a:solidFill>
                <a:latin typeface="Times New Roman" panose="02020603050405020304" pitchFamily="18" charset="0"/>
                <a:cs typeface="Times New Roman" panose="02020603050405020304" pitchFamily="18" charset="0"/>
              </a:rPr>
              <a:t>Un esempio: </a:t>
            </a:r>
            <a:r>
              <a:rPr lang="it-IT" b="1" dirty="0">
                <a:solidFill>
                  <a:srgbClr val="C00000"/>
                </a:solidFill>
                <a:latin typeface="Times New Roman" panose="02020603050405020304" pitchFamily="18" charset="0"/>
                <a:cs typeface="Times New Roman" panose="02020603050405020304" pitchFamily="18" charset="0"/>
              </a:rPr>
              <a:t>la salute degli </a:t>
            </a:r>
            <a:r>
              <a:rPr lang="it-IT" b="1" dirty="0" smtClean="0">
                <a:solidFill>
                  <a:srgbClr val="C00000"/>
                </a:solidFill>
                <a:latin typeface="Times New Roman" panose="02020603050405020304" pitchFamily="18" charset="0"/>
                <a:cs typeface="Times New Roman" panose="02020603050405020304" pitchFamily="18" charset="0"/>
              </a:rPr>
              <a:t>italiani</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10" name="Rettangolo 9"/>
          <p:cNvSpPr/>
          <p:nvPr/>
        </p:nvSpPr>
        <p:spPr>
          <a:xfrm>
            <a:off x="921326" y="1263898"/>
            <a:ext cx="10325794" cy="646331"/>
          </a:xfrm>
          <a:prstGeom prst="rect">
            <a:avLst/>
          </a:prstGeom>
        </p:spPr>
        <p:txBody>
          <a:bodyPr wrap="square">
            <a:spAutoFit/>
          </a:bodyPr>
          <a:lstStyle/>
          <a:p>
            <a:pPr algn="just" fontAlgn="base"/>
            <a:r>
              <a:rPr lang="it-IT" b="1" dirty="0">
                <a:latin typeface="Times New Roman" panose="02020603050405020304" pitchFamily="18" charset="0"/>
                <a:cs typeface="Times New Roman" panose="02020603050405020304" pitchFamily="18" charset="0"/>
              </a:rPr>
              <a:t>La categoria Salute contiene numerosi indicatori individuati dall’Istat</a:t>
            </a:r>
            <a:r>
              <a:rPr lang="it-IT" dirty="0">
                <a:latin typeface="Times New Roman" panose="02020603050405020304" pitchFamily="18" charset="0"/>
                <a:cs typeface="Times New Roman" panose="02020603050405020304" pitchFamily="18" charset="0"/>
              </a:rPr>
              <a:t> e dalle varie realtà coinvolte nello sviluppo di questo </a:t>
            </a:r>
            <a:r>
              <a:rPr lang="it-IT" dirty="0" smtClean="0">
                <a:latin typeface="Times New Roman" panose="02020603050405020304" pitchFamily="18" charset="0"/>
                <a:cs typeface="Times New Roman" panose="02020603050405020304" pitchFamily="18" charset="0"/>
              </a:rPr>
              <a:t>strumento.</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Vediamo </a:t>
            </a:r>
            <a:r>
              <a:rPr lang="it-IT" dirty="0">
                <a:latin typeface="Times New Roman" panose="02020603050405020304" pitchFamily="18" charset="0"/>
                <a:cs typeface="Times New Roman" panose="02020603050405020304" pitchFamily="18" charset="0"/>
              </a:rPr>
              <a:t>quali sono quelli previsti dal BES</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8773218" y="2268087"/>
            <a:ext cx="1428750" cy="2038350"/>
          </a:xfrm>
          <a:prstGeom prst="rect">
            <a:avLst/>
          </a:prstGeom>
        </p:spPr>
      </p:pic>
      <p:sp>
        <p:nvSpPr>
          <p:cNvPr id="12" name="Rettangolo 11"/>
          <p:cNvSpPr/>
          <p:nvPr/>
        </p:nvSpPr>
        <p:spPr>
          <a:xfrm>
            <a:off x="788785" y="5343474"/>
            <a:ext cx="10219113" cy="369332"/>
          </a:xfrm>
          <a:prstGeom prst="rect">
            <a:avLst/>
          </a:prstGeom>
        </p:spPr>
        <p:txBody>
          <a:bodyPr wrap="square">
            <a:spAutoFit/>
          </a:bodyPr>
          <a:lstStyle/>
          <a:p>
            <a:pPr algn="just" fontAlgn="base"/>
            <a:r>
              <a:rPr lang="it-IT" dirty="0">
                <a:latin typeface="Times New Roman" panose="02020603050405020304" pitchFamily="18" charset="0"/>
                <a:cs typeface="Times New Roman" panose="02020603050405020304" pitchFamily="18" charset="0"/>
              </a:rPr>
              <a:t>Nella relazione del MEF, </a:t>
            </a:r>
            <a:r>
              <a:rPr lang="it-IT" dirty="0" smtClean="0">
                <a:latin typeface="Times New Roman" panose="02020603050405020304" pitchFamily="18" charset="0"/>
                <a:cs typeface="Times New Roman" panose="02020603050405020304" pitchFamily="18" charset="0"/>
              </a:rPr>
              <a:t>trovano </a:t>
            </a:r>
            <a:r>
              <a:rPr lang="it-IT" dirty="0">
                <a:latin typeface="Times New Roman" panose="02020603050405020304" pitchFamily="18" charset="0"/>
                <a:cs typeface="Times New Roman" panose="02020603050405020304" pitchFamily="18" charset="0"/>
              </a:rPr>
              <a:t>spazio solo due di questi 14 </a:t>
            </a:r>
            <a:r>
              <a:rPr lang="it-IT" dirty="0" smtClean="0">
                <a:latin typeface="Times New Roman" panose="02020603050405020304" pitchFamily="18" charset="0"/>
                <a:cs typeface="Times New Roman" panose="02020603050405020304" pitchFamily="18" charset="0"/>
              </a:rPr>
              <a:t>indicatori </a:t>
            </a:r>
            <a:endParaRPr lang="it-IT" dirty="0">
              <a:latin typeface="Times New Roman" panose="02020603050405020304" pitchFamily="18" charset="0"/>
              <a:cs typeface="Times New Roman" panose="02020603050405020304" pitchFamily="18" charset="0"/>
            </a:endParaRPr>
          </a:p>
        </p:txBody>
      </p:sp>
      <p:sp>
        <p:nvSpPr>
          <p:cNvPr id="13" name="Rettangolo 12"/>
          <p:cNvSpPr/>
          <p:nvPr/>
        </p:nvSpPr>
        <p:spPr>
          <a:xfrm>
            <a:off x="856209" y="5663460"/>
            <a:ext cx="4126451" cy="601511"/>
          </a:xfrm>
          <a:prstGeom prst="rect">
            <a:avLst/>
          </a:prstGeom>
        </p:spPr>
        <p:txBody>
          <a:bodyPr wrap="none">
            <a:spAutoFit/>
          </a:bodyPr>
          <a:lstStyle/>
          <a:p>
            <a:pPr marL="342900" indent="-342900">
              <a:lnSpc>
                <a:spcPct val="107000"/>
              </a:lnSpc>
              <a:spcAft>
                <a:spcPts val="0"/>
              </a:spcAft>
              <a:buFont typeface="+mj-lt"/>
              <a:buAutoNum type="arabicPeriod"/>
            </a:pPr>
            <a:r>
              <a:rPr lang="it-IT" sz="1600" dirty="0" smtClean="0">
                <a:solidFill>
                  <a:srgbClr val="C00000"/>
                </a:solidFill>
                <a:latin typeface="Times New Roman" panose="02020603050405020304" pitchFamily="18" charset="0"/>
                <a:cs typeface="Times New Roman" panose="02020603050405020304" pitchFamily="18" charset="0"/>
              </a:rPr>
              <a:t>Speranza di vita in buona salute alla nascita</a:t>
            </a:r>
          </a:p>
          <a:p>
            <a:pPr marL="342900" indent="-342900">
              <a:lnSpc>
                <a:spcPct val="107000"/>
              </a:lnSpc>
              <a:buFont typeface="+mj-lt"/>
              <a:buAutoNum type="arabicPeriod"/>
            </a:pPr>
            <a:r>
              <a:rPr lang="en-GB" sz="1600" dirty="0">
                <a:solidFill>
                  <a:srgbClr val="C00000"/>
                </a:solidFill>
                <a:latin typeface="Times New Roman" panose="02020603050405020304" pitchFamily="18" charset="0"/>
                <a:cs typeface="Times New Roman" panose="02020603050405020304" pitchFamily="18" charset="0"/>
              </a:rPr>
              <a:t>Eccesso di </a:t>
            </a:r>
            <a:r>
              <a:rPr lang="en-GB" sz="1600" dirty="0" smtClean="0">
                <a:solidFill>
                  <a:srgbClr val="C00000"/>
                </a:solidFill>
                <a:latin typeface="Times New Roman" panose="02020603050405020304" pitchFamily="18" charset="0"/>
                <a:cs typeface="Times New Roman" panose="02020603050405020304" pitchFamily="18" charset="0"/>
              </a:rPr>
              <a:t>peso</a:t>
            </a:r>
            <a:r>
              <a:rPr lang="it-IT" sz="16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ttangolo 13"/>
          <p:cNvSpPr/>
          <p:nvPr/>
        </p:nvSpPr>
        <p:spPr>
          <a:xfrm>
            <a:off x="5130800" y="5698145"/>
            <a:ext cx="7061200" cy="276999"/>
          </a:xfrm>
          <a:prstGeom prst="rect">
            <a:avLst/>
          </a:prstGeom>
        </p:spPr>
        <p:txBody>
          <a:bodyPr wrap="square">
            <a:spAutoFit/>
          </a:bodyPr>
          <a:lstStyle/>
          <a:p>
            <a:pPr algn="just"/>
            <a:r>
              <a:rPr lang="it-IT" sz="1200" dirty="0">
                <a:latin typeface="Times New Roman" panose="02020603050405020304" pitchFamily="18" charset="0"/>
                <a:cs typeface="Times New Roman" panose="02020603050405020304" pitchFamily="18" charset="0"/>
              </a:rPr>
              <a:t>Numero medio di anni che un bambino nato nell’anno di riferimento può aspettarsi di vivere in buona salute</a:t>
            </a:r>
            <a:endParaRPr lang="en-GB" sz="1200" dirty="0"/>
          </a:p>
        </p:txBody>
      </p:sp>
      <p:sp>
        <p:nvSpPr>
          <p:cNvPr id="15" name="Rettangolo 14"/>
          <p:cNvSpPr/>
          <p:nvPr/>
        </p:nvSpPr>
        <p:spPr>
          <a:xfrm>
            <a:off x="5130800" y="5964215"/>
            <a:ext cx="6631709" cy="276999"/>
          </a:xfrm>
          <a:prstGeom prst="rect">
            <a:avLst/>
          </a:prstGeom>
        </p:spPr>
        <p:txBody>
          <a:bodyPr wrap="square">
            <a:spAutoFit/>
          </a:bodyPr>
          <a:lstStyle/>
          <a:p>
            <a:pPr algn="just">
              <a:spcAft>
                <a:spcPts val="0"/>
              </a:spcAft>
            </a:pPr>
            <a:r>
              <a:rPr lang="it-IT" sz="1200" dirty="0" smtClean="0">
                <a:latin typeface="Times New Roman" panose="02020603050405020304" pitchFamily="18" charset="0"/>
                <a:cs typeface="Times New Roman" panose="02020603050405020304" pitchFamily="18" charset="0"/>
              </a:rPr>
              <a:t>Persone </a:t>
            </a:r>
            <a:r>
              <a:rPr lang="it-IT" sz="1200" dirty="0">
                <a:latin typeface="Times New Roman" panose="02020603050405020304" pitchFamily="18" charset="0"/>
                <a:cs typeface="Times New Roman" panose="02020603050405020304" pitchFamily="18" charset="0"/>
              </a:rPr>
              <a:t>di 18 anni e più in sovrappeso o obese sul totale delle persone di 18 anni e </a:t>
            </a:r>
            <a:r>
              <a:rPr lang="it-IT" sz="1200" dirty="0" smtClean="0">
                <a:latin typeface="Times New Roman" panose="02020603050405020304" pitchFamily="18" charset="0"/>
                <a:cs typeface="Times New Roman" panose="02020603050405020304" pitchFamily="18" charset="0"/>
              </a:rPr>
              <a:t>più</a:t>
            </a:r>
            <a:endParaRPr lang="en-GB"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0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52473" y="1093485"/>
            <a:ext cx="10983592" cy="4866741"/>
          </a:xfrm>
          <a:prstGeom prst="rect">
            <a:avLst/>
          </a:prstGeom>
        </p:spPr>
      </p:pic>
      <p:sp>
        <p:nvSpPr>
          <p:cNvPr id="4" name="Segnaposto numero diapositiva 3"/>
          <p:cNvSpPr>
            <a:spLocks noGrp="1"/>
          </p:cNvSpPr>
          <p:nvPr>
            <p:ph type="sldNum" sz="quarter" idx="12"/>
          </p:nvPr>
        </p:nvSpPr>
        <p:spPr/>
        <p:txBody>
          <a:bodyPr/>
          <a:lstStyle/>
          <a:p>
            <a:fld id="{2933ED56-FB12-4384-AF6C-E94CA198BBEC}" type="slidenum">
              <a:rPr lang="it-IT" smtClean="0"/>
              <a:t>39</a:t>
            </a:fld>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2928491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piè di pagina 7"/>
          <p:cNvSpPr>
            <a:spLocks noGrp="1"/>
          </p:cNvSpPr>
          <p:nvPr>
            <p:ph type="ftr" sz="quarter" idx="11"/>
          </p:nvPr>
        </p:nvSpPr>
        <p:spPr/>
        <p:txBody>
          <a:bodyPr/>
          <a:lstStyle/>
          <a:p>
            <a:r>
              <a:rPr lang="it-IT" smtClean="0"/>
              <a:t>L. Bani - Elementi di statistica economica - LEZIONE 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pPr/>
              <a:t>4</a:t>
            </a:fld>
            <a:endParaRPr lang="it-IT" dirty="0"/>
          </a:p>
        </p:txBody>
      </p:sp>
      <p:sp>
        <p:nvSpPr>
          <p:cNvPr id="6" name="CasellaDiTesto 9"/>
          <p:cNvSpPr txBox="1">
            <a:spLocks noChangeArrowheads="1"/>
          </p:cNvSpPr>
          <p:nvPr/>
        </p:nvSpPr>
        <p:spPr bwMode="auto">
          <a:xfrm>
            <a:off x="777875" y="1779281"/>
            <a:ext cx="7985125"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rgbClr val="595959"/>
                </a:solidFill>
                <a:latin typeface="Verdana" charset="0"/>
                <a:ea typeface="ＭＳ Ｐゴシック" charset="-128"/>
              </a:defRPr>
            </a:lvl1pPr>
            <a:lvl2pPr marL="382588" indent="-192088" eaLnBrk="0" hangingPunct="0">
              <a:spcBef>
                <a:spcPct val="20000"/>
              </a:spcBef>
              <a:buChar char="–"/>
              <a:defRPr sz="2800">
                <a:solidFill>
                  <a:srgbClr val="595959"/>
                </a:solidFill>
                <a:latin typeface="Verdana" charset="0"/>
                <a:ea typeface="ＭＳ Ｐゴシック" charset="-128"/>
              </a:defRPr>
            </a:lvl2pPr>
            <a:lvl3pPr marL="1143000" indent="-228600" eaLnBrk="0" hangingPunct="0">
              <a:spcBef>
                <a:spcPct val="20000"/>
              </a:spcBef>
              <a:buChar char="•"/>
              <a:defRPr sz="2400">
                <a:solidFill>
                  <a:srgbClr val="595959"/>
                </a:solidFill>
                <a:latin typeface="Verdana" charset="0"/>
                <a:ea typeface="ＭＳ Ｐゴシック" charset="-128"/>
              </a:defRPr>
            </a:lvl3pPr>
            <a:lvl4pPr marL="1600200" indent="-228600" eaLnBrk="0" hangingPunct="0">
              <a:spcBef>
                <a:spcPct val="20000"/>
              </a:spcBef>
              <a:buChar char="–"/>
              <a:defRPr sz="2000">
                <a:solidFill>
                  <a:srgbClr val="595959"/>
                </a:solidFill>
                <a:latin typeface="Verdana" charset="0"/>
                <a:ea typeface="ＭＳ Ｐゴシック" charset="-128"/>
              </a:defRPr>
            </a:lvl4pPr>
            <a:lvl5pPr marL="2057400" indent="-228600" eaLnBrk="0" hangingPunct="0">
              <a:spcBef>
                <a:spcPct val="20000"/>
              </a:spcBef>
              <a:buChar char="»"/>
              <a:defRPr sz="2000">
                <a:solidFill>
                  <a:srgbClr val="595959"/>
                </a:solidFill>
                <a:latin typeface="Verdana" charset="0"/>
                <a:ea typeface="ＭＳ Ｐゴシック" charset="-128"/>
              </a:defRPr>
            </a:lvl5pPr>
            <a:lvl6pPr marL="2514600" indent="-228600" eaLnBrk="0" fontAlgn="base" hangingPunct="0">
              <a:spcBef>
                <a:spcPct val="20000"/>
              </a:spcBef>
              <a:spcAft>
                <a:spcPct val="0"/>
              </a:spcAft>
              <a:buChar char="»"/>
              <a:defRPr sz="2000">
                <a:solidFill>
                  <a:srgbClr val="595959"/>
                </a:solidFill>
                <a:latin typeface="Verdana" charset="0"/>
                <a:ea typeface="ＭＳ Ｐゴシック" charset="-128"/>
              </a:defRPr>
            </a:lvl6pPr>
            <a:lvl7pPr marL="2971800" indent="-228600" eaLnBrk="0" fontAlgn="base" hangingPunct="0">
              <a:spcBef>
                <a:spcPct val="20000"/>
              </a:spcBef>
              <a:spcAft>
                <a:spcPct val="0"/>
              </a:spcAft>
              <a:buChar char="»"/>
              <a:defRPr sz="2000">
                <a:solidFill>
                  <a:srgbClr val="595959"/>
                </a:solidFill>
                <a:latin typeface="Verdana" charset="0"/>
                <a:ea typeface="ＭＳ Ｐゴシック" charset="-128"/>
              </a:defRPr>
            </a:lvl7pPr>
            <a:lvl8pPr marL="3429000" indent="-228600" eaLnBrk="0" fontAlgn="base" hangingPunct="0">
              <a:spcBef>
                <a:spcPct val="20000"/>
              </a:spcBef>
              <a:spcAft>
                <a:spcPct val="0"/>
              </a:spcAft>
              <a:buChar char="»"/>
              <a:defRPr sz="2000">
                <a:solidFill>
                  <a:srgbClr val="595959"/>
                </a:solidFill>
                <a:latin typeface="Verdana" charset="0"/>
                <a:ea typeface="ＭＳ Ｐゴシック" charset="-128"/>
              </a:defRPr>
            </a:lvl8pPr>
            <a:lvl9pPr marL="3886200" indent="-228600" eaLnBrk="0" fontAlgn="base" hangingPunct="0">
              <a:spcBef>
                <a:spcPct val="20000"/>
              </a:spcBef>
              <a:spcAft>
                <a:spcPct val="0"/>
              </a:spcAft>
              <a:buChar char="»"/>
              <a:defRPr sz="2000">
                <a:solidFill>
                  <a:srgbClr val="595959"/>
                </a:solidFill>
                <a:latin typeface="Verdana" charset="0"/>
                <a:ea typeface="ＭＳ Ｐゴシック" charset="-128"/>
              </a:defRPr>
            </a:lvl9pPr>
          </a:lstStyle>
          <a:p>
            <a:pPr lvl="1" algn="just" eaLnBrk="1" hangingPunct="1">
              <a:spcBef>
                <a:spcPct val="50000"/>
              </a:spcBef>
              <a:spcAft>
                <a:spcPts val="600"/>
              </a:spcAft>
              <a:buClr>
                <a:srgbClr val="C00000"/>
              </a:buClr>
              <a:buFont typeface="Wingdings" panose="05000000000000000000" pitchFamily="2" charset="2"/>
              <a:buChar char="ü"/>
              <a:defRPr/>
            </a:pPr>
            <a:r>
              <a:rPr lang="it-IT" altLang="it-IT" sz="2000" b="1" i="1" dirty="0" smtClean="0">
                <a:solidFill>
                  <a:schemeClr val="tx1"/>
                </a:solidFill>
                <a:latin typeface="Times New Roman" panose="02020603050405020304" pitchFamily="18" charset="0"/>
                <a:cs typeface="Times New Roman" panose="02020603050405020304" pitchFamily="18" charset="0"/>
              </a:rPr>
              <a:t> Rapporti </a:t>
            </a:r>
            <a:r>
              <a:rPr lang="it-IT" altLang="it-IT" sz="2000" b="1" i="1" dirty="0">
                <a:solidFill>
                  <a:schemeClr val="tx1"/>
                </a:solidFill>
                <a:latin typeface="Times New Roman" panose="02020603050405020304" pitchFamily="18" charset="0"/>
                <a:cs typeface="Times New Roman" panose="02020603050405020304" pitchFamily="18" charset="0"/>
              </a:rPr>
              <a:t>di </a:t>
            </a:r>
            <a:r>
              <a:rPr lang="it-IT" altLang="it-IT" sz="2000" b="1" i="1" dirty="0" smtClean="0">
                <a:solidFill>
                  <a:schemeClr val="tx1"/>
                </a:solidFill>
                <a:latin typeface="Times New Roman" panose="02020603050405020304" pitchFamily="18" charset="0"/>
                <a:cs typeface="Times New Roman" panose="02020603050405020304" pitchFamily="18" charset="0"/>
              </a:rPr>
              <a:t>composizione (o parte al tutto)</a:t>
            </a:r>
          </a:p>
          <a:p>
            <a:pPr lvl="1" algn="just" eaLnBrk="1" hangingPunct="1">
              <a:spcBef>
                <a:spcPct val="50000"/>
              </a:spcBef>
              <a:spcAft>
                <a:spcPts val="600"/>
              </a:spcAft>
              <a:buFont typeface="Wingdings" panose="05000000000000000000" pitchFamily="2" charset="2"/>
              <a:buChar char="§"/>
              <a:defRPr/>
            </a:pPr>
            <a:r>
              <a:rPr lang="it-IT" altLang="it-IT" sz="2000" b="1" i="1" dirty="0" smtClean="0">
                <a:solidFill>
                  <a:schemeClr val="tx1"/>
                </a:solidFill>
                <a:latin typeface="Times New Roman" panose="02020603050405020304" pitchFamily="18" charset="0"/>
                <a:cs typeface="Times New Roman" panose="02020603050405020304" pitchFamily="18" charset="0"/>
              </a:rPr>
              <a:t> Rapporti </a:t>
            </a:r>
            <a:r>
              <a:rPr lang="it-IT" altLang="it-IT" sz="2000" b="1" i="1" dirty="0">
                <a:solidFill>
                  <a:schemeClr val="tx1"/>
                </a:solidFill>
                <a:latin typeface="Times New Roman" panose="02020603050405020304" pitchFamily="18" charset="0"/>
                <a:cs typeface="Times New Roman" panose="02020603050405020304" pitchFamily="18" charset="0"/>
              </a:rPr>
              <a:t>di derivazione</a:t>
            </a:r>
          </a:p>
          <a:p>
            <a:pPr lvl="1" algn="just" eaLnBrk="1" fontAlgn="auto" hangingPunct="1">
              <a:spcBef>
                <a:spcPct val="50000"/>
              </a:spcBef>
              <a:spcAft>
                <a:spcPts val="600"/>
              </a:spcAft>
              <a:buFont typeface="Wingdings" panose="05000000000000000000" pitchFamily="2" charset="2"/>
              <a:buChar char="§"/>
              <a:defRPr/>
            </a:pPr>
            <a:r>
              <a:rPr lang="it-IT" altLang="it-IT" sz="2000" b="1" i="1" dirty="0" smtClean="0">
                <a:solidFill>
                  <a:schemeClr val="tx1"/>
                </a:solidFill>
                <a:latin typeface="Times New Roman" panose="02020603050405020304" pitchFamily="18" charset="0"/>
                <a:cs typeface="Times New Roman" panose="02020603050405020304" pitchFamily="18" charset="0"/>
              </a:rPr>
              <a:t> Rapporti </a:t>
            </a:r>
            <a:r>
              <a:rPr lang="it-IT" altLang="it-IT" sz="2000" b="1" i="1" dirty="0">
                <a:solidFill>
                  <a:schemeClr val="tx1"/>
                </a:solidFill>
                <a:latin typeface="Times New Roman" panose="02020603050405020304" pitchFamily="18" charset="0"/>
                <a:cs typeface="Times New Roman" panose="02020603050405020304" pitchFamily="18" charset="0"/>
              </a:rPr>
              <a:t>di densità</a:t>
            </a:r>
          </a:p>
          <a:p>
            <a:pPr lvl="1" algn="just" eaLnBrk="1" fontAlgn="auto" hangingPunct="1">
              <a:spcBef>
                <a:spcPct val="50000"/>
              </a:spcBef>
              <a:spcAft>
                <a:spcPts val="600"/>
              </a:spcAft>
              <a:buFont typeface="Wingdings" panose="05000000000000000000" pitchFamily="2" charset="2"/>
              <a:buChar char="§"/>
              <a:defRPr/>
            </a:pPr>
            <a:r>
              <a:rPr lang="it-IT" altLang="it-IT" sz="2000" b="1" i="1" dirty="0" smtClean="0">
                <a:solidFill>
                  <a:schemeClr val="tx1"/>
                </a:solidFill>
                <a:latin typeface="Times New Roman" panose="02020603050405020304" pitchFamily="18" charset="0"/>
                <a:cs typeface="Times New Roman" panose="02020603050405020304" pitchFamily="18" charset="0"/>
              </a:rPr>
              <a:t> Rapporti </a:t>
            </a:r>
            <a:r>
              <a:rPr lang="it-IT" altLang="it-IT" sz="2000" b="1" i="1" dirty="0">
                <a:solidFill>
                  <a:schemeClr val="tx1"/>
                </a:solidFill>
                <a:latin typeface="Times New Roman" panose="02020603050405020304" pitchFamily="18" charset="0"/>
                <a:cs typeface="Times New Roman" panose="02020603050405020304" pitchFamily="18" charset="0"/>
              </a:rPr>
              <a:t>di </a:t>
            </a:r>
            <a:r>
              <a:rPr lang="it-IT" altLang="it-IT" sz="2000" b="1" i="1" dirty="0" smtClean="0">
                <a:solidFill>
                  <a:schemeClr val="tx1"/>
                </a:solidFill>
                <a:latin typeface="Times New Roman" panose="02020603050405020304" pitchFamily="18" charset="0"/>
                <a:cs typeface="Times New Roman" panose="02020603050405020304" pitchFamily="18" charset="0"/>
              </a:rPr>
              <a:t>coesistenza</a:t>
            </a:r>
            <a:endParaRPr lang="it-IT" altLang="it-IT" sz="2000" b="1" i="1" dirty="0">
              <a:solidFill>
                <a:schemeClr val="tx1"/>
              </a:solidFill>
              <a:latin typeface="Times New Roman" panose="02020603050405020304" pitchFamily="18" charset="0"/>
              <a:cs typeface="Times New Roman" panose="02020603050405020304" pitchFamily="18" charset="0"/>
            </a:endParaRPr>
          </a:p>
        </p:txBody>
      </p:sp>
      <p:sp>
        <p:nvSpPr>
          <p:cNvPr id="7" name="Titolo 1"/>
          <p:cNvSpPr>
            <a:spLocks/>
          </p:cNvSpPr>
          <p:nvPr/>
        </p:nvSpPr>
        <p:spPr bwMode="auto">
          <a:xfrm>
            <a:off x="574675" y="711200"/>
            <a:ext cx="6343361" cy="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tabLst>
                <a:tab pos="6367463" algn="l"/>
              </a:tabLst>
              <a:defRPr/>
            </a:pPr>
            <a:r>
              <a:rPr lang="it-IT" sz="3600" b="1" dirty="0" smtClean="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Principali rapporti </a:t>
            </a:r>
            <a:r>
              <a:rPr lang="it-IT" sz="36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statistici</a:t>
            </a:r>
          </a:p>
        </p:txBody>
      </p:sp>
      <p:sp>
        <p:nvSpPr>
          <p:cNvPr id="2" name="Rettangolo 1"/>
          <p:cNvSpPr/>
          <p:nvPr/>
        </p:nvSpPr>
        <p:spPr>
          <a:xfrm>
            <a:off x="1016000" y="4602217"/>
            <a:ext cx="2105891" cy="369332"/>
          </a:xfrm>
          <a:prstGeom prst="rect">
            <a:avLst/>
          </a:prstGeom>
        </p:spPr>
        <p:txBody>
          <a:bodyPr wrap="square">
            <a:spAutoFit/>
          </a:bodyPr>
          <a:lstStyle/>
          <a:p>
            <a:r>
              <a:rPr lang="it-IT" b="1" dirty="0">
                <a:solidFill>
                  <a:srgbClr val="C00000"/>
                </a:solidFill>
                <a:latin typeface="Times New Roman" panose="02020603050405020304" pitchFamily="18" charset="0"/>
                <a:cs typeface="Times New Roman" panose="02020603050405020304" pitchFamily="18" charset="0"/>
              </a:rPr>
              <a:t>Ricordiamo che</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4082472" y="4509884"/>
            <a:ext cx="7259782" cy="923330"/>
          </a:xfrm>
          <a:prstGeom prst="rect">
            <a:avLst/>
          </a:prstGeom>
        </p:spPr>
        <p:txBody>
          <a:bodyPr wrap="square">
            <a:spAutoFit/>
          </a:bodyPr>
          <a:lstStyle/>
          <a:p>
            <a:pPr algn="just"/>
            <a:r>
              <a:rPr lang="it-IT" b="1" dirty="0" smtClean="0">
                <a:latin typeface="Times New Roman" panose="02020603050405020304" pitchFamily="18" charset="0"/>
                <a:cs typeface="Times New Roman" panose="02020603050405020304" pitchFamily="18" charset="0"/>
              </a:rPr>
              <a:t>Il Rapporto </a:t>
            </a:r>
            <a:r>
              <a:rPr lang="it-IT" b="1" dirty="0">
                <a:latin typeface="Times New Roman" panose="02020603050405020304" pitchFamily="18" charset="0"/>
                <a:cs typeface="Times New Roman" panose="02020603050405020304" pitchFamily="18" charset="0"/>
              </a:rPr>
              <a:t>statistico è un quoziente tra due grandezze</a:t>
            </a:r>
            <a:r>
              <a:rPr lang="it-IT" dirty="0">
                <a:latin typeface="Times New Roman" panose="02020603050405020304" pitchFamily="18" charset="0"/>
                <a:cs typeface="Times New Roman" panose="02020603050405020304" pitchFamily="18" charset="0"/>
              </a:rPr>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almeno una è di natura statistica ossia riferita ad un fenomeno </a:t>
            </a:r>
            <a:r>
              <a:rPr lang="it-IT" dirty="0" smtClean="0">
                <a:latin typeface="Times New Roman" panose="02020603050405020304" pitchFamily="18" charset="0"/>
                <a:cs typeface="Times New Roman" panose="02020603050405020304" pitchFamily="18" charset="0"/>
              </a:rPr>
              <a:t>collettivo tra </a:t>
            </a:r>
            <a:r>
              <a:rPr lang="it-IT" dirty="0">
                <a:latin typeface="Times New Roman" panose="02020603050405020304" pitchFamily="18" charset="0"/>
                <a:cs typeface="Times New Roman" panose="02020603050405020304" pitchFamily="18" charset="0"/>
              </a:rPr>
              <a:t>le grandezze vi è una chiara relazione logica</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8197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Regione">
            <a:extLst>
              <a:ext uri="{FF2B5EF4-FFF2-40B4-BE49-F238E27FC236}">
                <a16:creationId xmlns:a16="http://schemas.microsoft.com/office/drawing/2014/main" id="{FD2B3B39-162A-4C64-88C0-F0432B4D5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861" y="465513"/>
            <a:ext cx="7174609" cy="5738251"/>
          </a:xfrm>
          <a:prstGeom prst="rect">
            <a:avLst/>
          </a:prstGeom>
        </p:spPr>
      </p:pic>
      <p:sp>
        <p:nvSpPr>
          <p:cNvPr id="3" name="Rettangolo 2"/>
          <p:cNvSpPr/>
          <p:nvPr/>
        </p:nvSpPr>
        <p:spPr>
          <a:xfrm>
            <a:off x="653936" y="1689992"/>
            <a:ext cx="3011978" cy="1323439"/>
          </a:xfrm>
          <a:prstGeom prst="rect">
            <a:avLst/>
          </a:prstGeom>
        </p:spPr>
        <p:txBody>
          <a:bodyPr wrap="square">
            <a:spAutoFit/>
          </a:bodyPr>
          <a:lstStyle/>
          <a:p>
            <a:pPr algn="just"/>
            <a:r>
              <a:rPr lang="it-IT" sz="1600" dirty="0">
                <a:solidFill>
                  <a:srgbClr val="222222"/>
                </a:solidFill>
                <a:latin typeface="Times New Roman" panose="02020603050405020304" pitchFamily="18" charset="0"/>
                <a:cs typeface="Times New Roman" panose="02020603050405020304" pitchFamily="18" charset="0"/>
              </a:rPr>
              <a:t>Gli indicatori del </a:t>
            </a:r>
            <a:r>
              <a:rPr lang="it-IT" sz="1600" dirty="0" err="1">
                <a:solidFill>
                  <a:srgbClr val="222222"/>
                </a:solidFill>
                <a:latin typeface="Times New Roman" panose="02020603050405020304" pitchFamily="18" charset="0"/>
                <a:cs typeface="Times New Roman" panose="02020603050405020304" pitchFamily="18" charset="0"/>
              </a:rPr>
              <a:t>Bes</a:t>
            </a:r>
            <a:r>
              <a:rPr lang="it-IT" sz="1600" dirty="0">
                <a:solidFill>
                  <a:srgbClr val="222222"/>
                </a:solidFill>
                <a:latin typeface="Times New Roman" panose="02020603050405020304" pitchFamily="18" charset="0"/>
                <a:cs typeface="Times New Roman" panose="02020603050405020304" pitchFamily="18" charset="0"/>
              </a:rPr>
              <a:t> e del </a:t>
            </a:r>
            <a:r>
              <a:rPr lang="it-IT" sz="1600" dirty="0" err="1">
                <a:solidFill>
                  <a:srgbClr val="222222"/>
                </a:solidFill>
                <a:latin typeface="Times New Roman" panose="02020603050405020304" pitchFamily="18" charset="0"/>
                <a:cs typeface="Times New Roman" panose="02020603050405020304" pitchFamily="18" charset="0"/>
              </a:rPr>
              <a:t>Bes</a:t>
            </a:r>
            <a:r>
              <a:rPr lang="it-IT" sz="1600" dirty="0">
                <a:solidFill>
                  <a:srgbClr val="222222"/>
                </a:solidFill>
                <a:latin typeface="Times New Roman" panose="02020603050405020304" pitchFamily="18" charset="0"/>
                <a:cs typeface="Times New Roman" panose="02020603050405020304" pitchFamily="18" charset="0"/>
              </a:rPr>
              <a:t> dei territori possono essere consultati anche attraverso i sistemi di interrogazione della base dati su web (</a:t>
            </a:r>
            <a:r>
              <a:rPr lang="it-IT" sz="1600" dirty="0" err="1" smtClean="0">
                <a:solidFill>
                  <a:srgbClr val="222222"/>
                </a:solidFill>
                <a:latin typeface="Times New Roman" panose="02020603050405020304" pitchFamily="18" charset="0"/>
                <a:cs typeface="Times New Roman" panose="02020603050405020304" pitchFamily="18" charset="0"/>
              </a:rPr>
              <a:t>dashboard</a:t>
            </a:r>
            <a:r>
              <a:rPr lang="it-IT" sz="1600" dirty="0" smtClean="0">
                <a:solidFill>
                  <a:srgbClr val="222222"/>
                </a:solidFill>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t>40</a:t>
            </a:fld>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34446795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2382255" y="640080"/>
            <a:ext cx="6936312" cy="5382129"/>
            <a:chOff x="1808677" y="573578"/>
            <a:chExt cx="7899068" cy="6088711"/>
          </a:xfrm>
        </p:grpSpPr>
        <p:pic>
          <p:nvPicPr>
            <p:cNvPr id="4" name="slide4" descr="Dati per sesso e regioni">
              <a:extLst>
                <a:ext uri="{FF2B5EF4-FFF2-40B4-BE49-F238E27FC236}">
                  <a16:creationId xmlns:a16="http://schemas.microsoft.com/office/drawing/2014/main" id="{5B2BA8D4-AA59-401B-8CDF-E60C5793B885}"/>
                </a:ext>
              </a:extLst>
            </p:cNvPr>
            <p:cNvPicPr>
              <a:picLocks noChangeAspect="1"/>
            </p:cNvPicPr>
            <p:nvPr/>
          </p:nvPicPr>
          <p:blipFill rotWithShape="1">
            <a:blip r:embed="rId2">
              <a:extLst>
                <a:ext uri="{28A0092B-C50C-407E-A947-70E740481C1C}">
                  <a14:useLocalDpi xmlns:a14="http://schemas.microsoft.com/office/drawing/2010/main" val="0"/>
                </a:ext>
              </a:extLst>
            </a:blip>
            <a:srcRect b="75658"/>
            <a:stretch/>
          </p:blipFill>
          <p:spPr>
            <a:xfrm>
              <a:off x="1808677" y="573578"/>
              <a:ext cx="7899068" cy="1537856"/>
            </a:xfrm>
            <a:prstGeom prst="rect">
              <a:avLst/>
            </a:prstGeom>
          </p:spPr>
        </p:pic>
        <p:pic>
          <p:nvPicPr>
            <p:cNvPr id="3" name="Immagine 2"/>
            <p:cNvPicPr>
              <a:picLocks noChangeAspect="1"/>
            </p:cNvPicPr>
            <p:nvPr/>
          </p:nvPicPr>
          <p:blipFill>
            <a:blip r:embed="rId3"/>
            <a:stretch>
              <a:fillRect/>
            </a:stretch>
          </p:blipFill>
          <p:spPr>
            <a:xfrm>
              <a:off x="1808677" y="1935540"/>
              <a:ext cx="6096727" cy="4726749"/>
            </a:xfrm>
            <a:prstGeom prst="rect">
              <a:avLst/>
            </a:prstGeom>
          </p:spPr>
        </p:pic>
      </p:grpSp>
      <p:sp>
        <p:nvSpPr>
          <p:cNvPr id="6" name="Segnaposto numero diapositiva 5"/>
          <p:cNvSpPr>
            <a:spLocks noGrp="1"/>
          </p:cNvSpPr>
          <p:nvPr>
            <p:ph type="sldNum" sz="quarter" idx="12"/>
          </p:nvPr>
        </p:nvSpPr>
        <p:spPr/>
        <p:txBody>
          <a:bodyPr/>
          <a:lstStyle/>
          <a:p>
            <a:fld id="{2933ED56-FB12-4384-AF6C-E94CA198BBEC}" type="slidenum">
              <a:rPr lang="it-IT" smtClean="0"/>
              <a:t>41</a:t>
            </a:fld>
            <a:endParaRPr lang="it-IT"/>
          </a:p>
        </p:txBody>
      </p:sp>
      <p:sp>
        <p:nvSpPr>
          <p:cNvPr id="7" name="Segnaposto piè di pagina 6"/>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2715163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3" descr="Sesso e regione">
            <a:extLst>
              <a:ext uri="{FF2B5EF4-FFF2-40B4-BE49-F238E27FC236}">
                <a16:creationId xmlns:a16="http://schemas.microsoft.com/office/drawing/2014/main" id="{F451A2A2-F934-4221-8611-155CB6C67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008" y="713444"/>
            <a:ext cx="6736807" cy="5388097"/>
          </a:xfrm>
          <a:prstGeom prst="rect">
            <a:avLst/>
          </a:prstGeom>
        </p:spPr>
      </p:pic>
      <p:sp>
        <p:nvSpPr>
          <p:cNvPr id="4" name="Segnaposto numero diapositiva 3"/>
          <p:cNvSpPr>
            <a:spLocks noGrp="1"/>
          </p:cNvSpPr>
          <p:nvPr>
            <p:ph type="sldNum" sz="quarter" idx="12"/>
          </p:nvPr>
        </p:nvSpPr>
        <p:spPr/>
        <p:txBody>
          <a:bodyPr/>
          <a:lstStyle/>
          <a:p>
            <a:fld id="{2933ED56-FB12-4384-AF6C-E94CA198BBEC}" type="slidenum">
              <a:rPr lang="it-IT" smtClean="0"/>
              <a:t>42</a:t>
            </a:fld>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2816998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6" descr="Trimestrali">
            <a:extLst>
              <a:ext uri="{FF2B5EF4-FFF2-40B4-BE49-F238E27FC236}">
                <a16:creationId xmlns:a16="http://schemas.microsoft.com/office/drawing/2014/main" id="{676944D9-ABCD-40D8-8BF7-CCD78705E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623" y="675219"/>
            <a:ext cx="6794995" cy="5434636"/>
          </a:xfrm>
          <a:prstGeom prst="rect">
            <a:avLst/>
          </a:prstGeom>
        </p:spPr>
      </p:pic>
      <p:sp>
        <p:nvSpPr>
          <p:cNvPr id="3" name="Segnaposto numero diapositiva 2"/>
          <p:cNvSpPr>
            <a:spLocks noGrp="1"/>
          </p:cNvSpPr>
          <p:nvPr>
            <p:ph type="sldNum" sz="quarter" idx="12"/>
          </p:nvPr>
        </p:nvSpPr>
        <p:spPr/>
        <p:txBody>
          <a:bodyPr/>
          <a:lstStyle/>
          <a:p>
            <a:fld id="{2933ED56-FB12-4384-AF6C-E94CA198BBEC}" type="slidenum">
              <a:rPr lang="it-IT" smtClean="0"/>
              <a:t>43</a:t>
            </a:fld>
            <a:endParaRPr lang="it-IT"/>
          </a:p>
        </p:txBody>
      </p:sp>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7653972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a:spLocks noChangeArrowheads="1"/>
          </p:cNvSpPr>
          <p:nvPr/>
        </p:nvSpPr>
        <p:spPr bwMode="auto">
          <a:xfrm>
            <a:off x="2503026" y="1635905"/>
            <a:ext cx="6183774" cy="594519"/>
          </a:xfrm>
          <a:prstGeom prst="rect">
            <a:avLst/>
          </a:prstGeom>
          <a:noFill/>
          <a:ln w="9525">
            <a:noFill/>
            <a:miter lim="800000"/>
            <a:headEnd/>
            <a:tailEnd/>
          </a:ln>
        </p:spPr>
        <p:txBody>
          <a:bodyPr/>
          <a:lstStyle/>
          <a:p>
            <a:pPr>
              <a:lnSpc>
                <a:spcPct val="150000"/>
              </a:lnSpc>
              <a:spcBef>
                <a:spcPct val="20000"/>
              </a:spcBef>
              <a:defRPr/>
            </a:pPr>
            <a:r>
              <a:rPr lang="it-IT" sz="28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Rapporti </a:t>
            </a:r>
            <a:r>
              <a:rPr lang="it-IT" sz="28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statistici – Le Applicazioni </a:t>
            </a:r>
            <a:endParaRPr lang="it-IT" sz="28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16388"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07682" y="929482"/>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503026" y="2738332"/>
            <a:ext cx="6409113" cy="1169551"/>
          </a:xfrm>
          <a:prstGeom prst="rect">
            <a:avLst/>
          </a:prstGeom>
        </p:spPr>
        <p:txBody>
          <a:bodyPr wrap="square">
            <a:spAutoFit/>
          </a:bodyPr>
          <a:lstStyle/>
          <a:p>
            <a:pPr lvl="1" indent="-457200">
              <a:lnSpc>
                <a:spcPct val="150000"/>
              </a:lnSpc>
              <a:spcBef>
                <a:spcPct val="20000"/>
              </a:spcBef>
              <a:buFont typeface="Wingdings" panose="05000000000000000000" pitchFamily="2" charset="2"/>
              <a:buChar char="ü"/>
              <a:defRPr/>
            </a:pPr>
            <a:r>
              <a:rPr lang="it-IT" sz="2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BES </a:t>
            </a:r>
            <a:r>
              <a:rPr lang="it-IT"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Indicatori per misurare il progresso della </a:t>
            </a:r>
            <a:r>
              <a:rPr lang="it-IT" sz="2000" i="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società</a:t>
            </a:r>
          </a:p>
          <a:p>
            <a:pPr marL="0" lvl="1">
              <a:defRPr/>
            </a:pPr>
            <a:r>
              <a:rPr lang="it-IT" sz="28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SDGs</a:t>
            </a:r>
            <a:r>
              <a:rPr lang="it-IT" sz="2000" i="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Indicatori per misurare lo sviluppo sostenibile </a:t>
            </a:r>
            <a:endParaRPr lang="it-IT" i="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pPr/>
              <a:t>44</a:t>
            </a:fld>
            <a:endParaRPr lang="it-IT"/>
          </a:p>
        </p:txBody>
      </p:sp>
    </p:spTree>
    <p:extLst>
      <p:ext uri="{BB962C8B-B14F-4D97-AF65-F5344CB8AC3E}">
        <p14:creationId xmlns:p14="http://schemas.microsoft.com/office/powerpoint/2010/main" val="369120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ttangolo 2"/>
          <p:cNvSpPr>
            <a:spLocks noChangeArrowheads="1"/>
          </p:cNvSpPr>
          <p:nvPr/>
        </p:nvSpPr>
        <p:spPr bwMode="auto">
          <a:xfrm>
            <a:off x="902105" y="1383657"/>
            <a:ext cx="98023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r>
              <a:rPr lang="it-IT" altLang="en-US" dirty="0">
                <a:latin typeface="Times New Roman" panose="02020603050405020304" pitchFamily="18" charset="0"/>
                <a:cs typeface="Times New Roman" panose="02020603050405020304" pitchFamily="18" charset="0"/>
              </a:rPr>
              <a:t>L’</a:t>
            </a:r>
            <a:r>
              <a:rPr lang="it-IT" altLang="en-US" dirty="0">
                <a:solidFill>
                  <a:srgbClr val="C00000"/>
                </a:solidFill>
                <a:latin typeface="Times New Roman" panose="02020603050405020304" pitchFamily="18" charset="0"/>
                <a:cs typeface="Times New Roman" panose="02020603050405020304" pitchFamily="18" charset="0"/>
              </a:rPr>
              <a:t>Agenda</a:t>
            </a:r>
            <a:r>
              <a:rPr lang="it-IT" altLang="en-US" dirty="0">
                <a:latin typeface="Times New Roman" panose="02020603050405020304" pitchFamily="18" charset="0"/>
                <a:cs typeface="Times New Roman" panose="02020603050405020304" pitchFamily="18" charset="0"/>
              </a:rPr>
              <a:t> </a:t>
            </a:r>
            <a:r>
              <a:rPr lang="it-IT" altLang="en-US" dirty="0">
                <a:solidFill>
                  <a:srgbClr val="C00000"/>
                </a:solidFill>
                <a:latin typeface="Times New Roman" panose="02020603050405020304" pitchFamily="18" charset="0"/>
                <a:cs typeface="Times New Roman" panose="02020603050405020304" pitchFamily="18" charset="0"/>
              </a:rPr>
              <a:t>2030</a:t>
            </a:r>
            <a:r>
              <a:rPr lang="it-IT" altLang="en-US" dirty="0">
                <a:latin typeface="Times New Roman" panose="02020603050405020304" pitchFamily="18" charset="0"/>
                <a:cs typeface="Times New Roman" panose="02020603050405020304" pitchFamily="18" charset="0"/>
              </a:rPr>
              <a:t>, adottata dall’Assemblea Generale delle Nazioni Unite, è costituita da </a:t>
            </a:r>
            <a:r>
              <a:rPr lang="it-IT" altLang="en-US" b="1" dirty="0">
                <a:latin typeface="Times New Roman" panose="02020603050405020304" pitchFamily="18" charset="0"/>
                <a:cs typeface="Times New Roman" panose="02020603050405020304" pitchFamily="18" charset="0"/>
              </a:rPr>
              <a:t>17 Obiettivi finalizzati all’eliminazione della povertà, alla protezione del pianeta e al raggiungimento di una prosperità diffusa</a:t>
            </a:r>
            <a:r>
              <a:rPr lang="it-IT" altLang="en-US" dirty="0">
                <a:latin typeface="Times New Roman" panose="02020603050405020304" pitchFamily="18" charset="0"/>
                <a:cs typeface="Times New Roman" panose="02020603050405020304" pitchFamily="18" charset="0"/>
              </a:rPr>
              <a:t>. </a:t>
            </a:r>
          </a:p>
        </p:txBody>
      </p:sp>
      <p:sp>
        <p:nvSpPr>
          <p:cNvPr id="76804" name="Rettangolo 3"/>
          <p:cNvSpPr>
            <a:spLocks noChangeArrowheads="1"/>
          </p:cNvSpPr>
          <p:nvPr/>
        </p:nvSpPr>
        <p:spPr bwMode="auto">
          <a:xfrm>
            <a:off x="937665" y="809624"/>
            <a:ext cx="9802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it-IT" altLang="en-US" b="1" dirty="0">
                <a:solidFill>
                  <a:srgbClr val="C00000"/>
                </a:solidFill>
                <a:latin typeface="Times New Roman" panose="02020603050405020304" pitchFamily="18" charset="0"/>
                <a:cs typeface="Times New Roman" panose="02020603050405020304" pitchFamily="18" charset="0"/>
              </a:rPr>
              <a:t>RAPPORTO </a:t>
            </a:r>
            <a:r>
              <a:rPr lang="it-IT" altLang="en-US" b="1" dirty="0" err="1">
                <a:solidFill>
                  <a:srgbClr val="C00000"/>
                </a:solidFill>
                <a:latin typeface="Times New Roman" panose="02020603050405020304" pitchFamily="18" charset="0"/>
                <a:cs typeface="Times New Roman" panose="02020603050405020304" pitchFamily="18" charset="0"/>
              </a:rPr>
              <a:t>SDGs</a:t>
            </a:r>
            <a:r>
              <a:rPr lang="it-IT" altLang="en-US" b="1" dirty="0">
                <a:solidFill>
                  <a:srgbClr val="C00000"/>
                </a:solidFill>
                <a:latin typeface="Times New Roman" panose="02020603050405020304" pitchFamily="18" charset="0"/>
                <a:cs typeface="Times New Roman" panose="02020603050405020304" pitchFamily="18" charset="0"/>
              </a:rPr>
              <a:t> </a:t>
            </a:r>
            <a:r>
              <a:rPr lang="it-IT" altLang="en-US" b="1" dirty="0" smtClean="0">
                <a:solidFill>
                  <a:srgbClr val="C00000"/>
                </a:solidFill>
                <a:latin typeface="Times New Roman" panose="02020603050405020304" pitchFamily="18" charset="0"/>
                <a:cs typeface="Times New Roman" panose="02020603050405020304" pitchFamily="18" charset="0"/>
              </a:rPr>
              <a:t>2021  </a:t>
            </a:r>
            <a:r>
              <a:rPr lang="it-IT" altLang="en-US" b="1" dirty="0" smtClean="0">
                <a:latin typeface="Times New Roman" panose="02020603050405020304" pitchFamily="18" charset="0"/>
                <a:cs typeface="Times New Roman" panose="02020603050405020304" pitchFamily="18" charset="0"/>
              </a:rPr>
              <a:t>-  </a:t>
            </a:r>
            <a:r>
              <a:rPr lang="it-IT" altLang="en-US" dirty="0" smtClean="0">
                <a:latin typeface="Times New Roman" panose="02020603050405020304" pitchFamily="18" charset="0"/>
                <a:cs typeface="Times New Roman" panose="02020603050405020304" pitchFamily="18" charset="0"/>
              </a:rPr>
              <a:t>INFORMAZIONI </a:t>
            </a:r>
            <a:r>
              <a:rPr lang="it-IT" altLang="en-US" dirty="0">
                <a:latin typeface="Times New Roman" panose="02020603050405020304" pitchFamily="18" charset="0"/>
                <a:cs typeface="Times New Roman" panose="02020603050405020304" pitchFamily="18" charset="0"/>
              </a:rPr>
              <a:t>STATISTICHE PER L’AGENDA 2030 IN ITALIA</a:t>
            </a:r>
          </a:p>
        </p:txBody>
      </p:sp>
      <p:pic>
        <p:nvPicPr>
          <p:cNvPr id="3" name="Immagine 2"/>
          <p:cNvPicPr>
            <a:picLocks noChangeAspect="1"/>
          </p:cNvPicPr>
          <p:nvPr/>
        </p:nvPicPr>
        <p:blipFill>
          <a:blip r:embed="rId3"/>
          <a:stretch>
            <a:fillRect/>
          </a:stretch>
        </p:blipFill>
        <p:spPr>
          <a:xfrm>
            <a:off x="10099964" y="4006588"/>
            <a:ext cx="1428750" cy="2019300"/>
          </a:xfrm>
          <a:prstGeom prst="rect">
            <a:avLst/>
          </a:prstGeom>
        </p:spPr>
      </p:pic>
      <p:sp>
        <p:nvSpPr>
          <p:cNvPr id="4" name="Rettangolo 3"/>
          <p:cNvSpPr/>
          <p:nvPr/>
        </p:nvSpPr>
        <p:spPr>
          <a:xfrm>
            <a:off x="915410" y="4354518"/>
            <a:ext cx="8430779" cy="1077218"/>
          </a:xfrm>
          <a:prstGeom prst="rect">
            <a:avLst/>
          </a:prstGeom>
        </p:spPr>
        <p:txBody>
          <a:bodyPr wrap="square">
            <a:spAutoFit/>
          </a:bodyPr>
          <a:lstStyle/>
          <a:p>
            <a:pPr algn="just"/>
            <a:r>
              <a:rPr lang="it-IT" sz="1600" dirty="0">
                <a:solidFill>
                  <a:srgbClr val="222222"/>
                </a:solidFill>
                <a:latin typeface="Times New Roman" panose="02020603050405020304" pitchFamily="18" charset="0"/>
                <a:cs typeface="Times New Roman" panose="02020603050405020304" pitchFamily="18" charset="0"/>
              </a:rPr>
              <a:t>Nel Rapporto </a:t>
            </a:r>
            <a:r>
              <a:rPr lang="it-IT" sz="1600" b="1" dirty="0" err="1">
                <a:solidFill>
                  <a:srgbClr val="C00000"/>
                </a:solidFill>
                <a:latin typeface="Times New Roman" panose="02020603050405020304" pitchFamily="18" charset="0"/>
                <a:cs typeface="Times New Roman" panose="02020603050405020304" pitchFamily="18" charset="0"/>
              </a:rPr>
              <a:t>SDGs</a:t>
            </a:r>
            <a:r>
              <a:rPr lang="it-IT" sz="1600" b="1" dirty="0">
                <a:solidFill>
                  <a:srgbClr val="C00000"/>
                </a:solidFill>
                <a:latin typeface="Times New Roman" panose="02020603050405020304" pitchFamily="18" charset="0"/>
                <a:cs typeface="Times New Roman" panose="02020603050405020304" pitchFamily="18" charset="0"/>
              </a:rPr>
              <a:t> 2021</a:t>
            </a:r>
            <a:r>
              <a:rPr lang="it-IT" sz="1600" dirty="0">
                <a:solidFill>
                  <a:srgbClr val="222222"/>
                </a:solidFill>
                <a:latin typeface="Times New Roman" panose="02020603050405020304" pitchFamily="18" charset="0"/>
                <a:cs typeface="Times New Roman" panose="02020603050405020304" pitchFamily="18" charset="0"/>
              </a:rPr>
              <a:t>, le misure statistiche diffuse sono 354 </a:t>
            </a:r>
            <a:r>
              <a:rPr lang="it-IT" sz="1600" dirty="0" smtClean="0">
                <a:solidFill>
                  <a:srgbClr val="222222"/>
                </a:solidFill>
                <a:latin typeface="Times New Roman" panose="02020603050405020304" pitchFamily="18" charset="0"/>
                <a:cs typeface="Times New Roman" panose="02020603050405020304" pitchFamily="18" charset="0"/>
              </a:rPr>
              <a:t>per </a:t>
            </a:r>
            <a:r>
              <a:rPr lang="it-IT" sz="1600" dirty="0">
                <a:solidFill>
                  <a:srgbClr val="222222"/>
                </a:solidFill>
                <a:latin typeface="Times New Roman" panose="02020603050405020304" pitchFamily="18" charset="0"/>
                <a:cs typeface="Times New Roman" panose="02020603050405020304" pitchFamily="18" charset="0"/>
              </a:rPr>
              <a:t>135 indicatori </a:t>
            </a:r>
            <a:r>
              <a:rPr lang="it-IT" sz="1600" dirty="0" err="1" smtClean="0">
                <a:solidFill>
                  <a:srgbClr val="222222"/>
                </a:solidFill>
                <a:latin typeface="Times New Roman" panose="02020603050405020304" pitchFamily="18" charset="0"/>
                <a:cs typeface="Times New Roman" panose="02020603050405020304" pitchFamily="18" charset="0"/>
              </a:rPr>
              <a:t>SDGs</a:t>
            </a:r>
            <a:r>
              <a:rPr lang="it-IT" sz="1600" dirty="0">
                <a:solidFill>
                  <a:srgbClr val="222222"/>
                </a:solidFill>
                <a:latin typeface="Times New Roman" panose="02020603050405020304" pitchFamily="18" charset="0"/>
                <a:cs typeface="Times New Roman" panose="02020603050405020304" pitchFamily="18" charset="0"/>
              </a:rPr>
              <a:t>. Rispetto alla diffusione di marzo 2021, sono state aggiornate 119 misure statistiche e introdotte 30 nuove misure. Un’attenzione particolare è stata dedicata alle disaggregazioni regionali, a quelle per livello di urbanizzazione, oltre che a quelle per genere, cittadinanza e disabilità.</a:t>
            </a:r>
            <a:endParaRPr lang="en-GB" sz="1600"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t>45</a:t>
            </a:fld>
            <a:endParaRPr lang="it-IT"/>
          </a:p>
        </p:txBody>
      </p:sp>
      <p:sp>
        <p:nvSpPr>
          <p:cNvPr id="6" name="Rettangolo 5"/>
          <p:cNvSpPr/>
          <p:nvPr/>
        </p:nvSpPr>
        <p:spPr>
          <a:xfrm>
            <a:off x="902105" y="2537994"/>
            <a:ext cx="10032452"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Dal 2018 l’Istat pubblica il “Rapporto </a:t>
            </a:r>
            <a:r>
              <a:rPr lang="it-IT" dirty="0" err="1">
                <a:latin typeface="Times New Roman" panose="02020603050405020304" pitchFamily="18" charset="0"/>
                <a:cs typeface="Times New Roman" panose="02020603050405020304" pitchFamily="18" charset="0"/>
              </a:rPr>
              <a:t>SDGs</a:t>
            </a:r>
            <a:r>
              <a:rPr lang="it-IT" dirty="0">
                <a:latin typeface="Times New Roman" panose="02020603050405020304" pitchFamily="18" charset="0"/>
                <a:cs typeface="Times New Roman" panose="02020603050405020304" pitchFamily="18" charset="0"/>
              </a:rPr>
              <a:t>. Informazioni statistiche per l’Agenda 2030 in Italia”, che mira a orientare gli utenti all’interno del complesso sistema di indicatori prodotti.</a:t>
            </a:r>
          </a:p>
          <a:p>
            <a:pPr algn="just"/>
            <a:r>
              <a:rPr lang="it-IT" dirty="0">
                <a:latin typeface="Times New Roman" panose="02020603050405020304" pitchFamily="18" charset="0"/>
                <a:cs typeface="Times New Roman" panose="02020603050405020304" pitchFamily="18" charset="0"/>
              </a:rPr>
              <a:t>Oltre al posizionamento dell’Italia lungo la via dello sviluppo sostenibile, il Rapporto offre alcuni approfondimenti tematici e di analisi sia a livello territoriale sia rispetto alle diverse caratteristiche socio-demografiche delle persone.</a:t>
            </a:r>
            <a:endParaRPr lang="en-GB" dirty="0"/>
          </a:p>
        </p:txBody>
      </p:sp>
      <p:sp>
        <p:nvSpPr>
          <p:cNvPr id="7" name="Segnaposto piè di pagina 6"/>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42204747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7230677-F6F1-4E66-9FCF-1A8F50285ACF}"/>
              </a:ext>
            </a:extLst>
          </p:cNvPr>
          <p:cNvPicPr>
            <a:picLocks noChangeAspect="1"/>
          </p:cNvPicPr>
          <p:nvPr/>
        </p:nvPicPr>
        <p:blipFill rotWithShape="1">
          <a:blip r:embed="rId3"/>
          <a:srcRect l="9882" t="27320" r="17765" b="15579"/>
          <a:stretch/>
        </p:blipFill>
        <p:spPr>
          <a:xfrm>
            <a:off x="807825" y="1690935"/>
            <a:ext cx="5943521" cy="2637137"/>
          </a:xfrm>
          <a:prstGeom prst="rect">
            <a:avLst/>
          </a:prstGeom>
          <a:effectLst>
            <a:outerShdw blurRad="50800" dist="38100" dir="2700000" algn="tl" rotWithShape="0">
              <a:prstClr val="black">
                <a:alpha val="40000"/>
              </a:prstClr>
            </a:outerShdw>
          </a:effectLst>
        </p:spPr>
      </p:pic>
      <p:sp>
        <p:nvSpPr>
          <p:cNvPr id="2" name="CasellaDiTesto 1"/>
          <p:cNvSpPr txBox="1"/>
          <p:nvPr/>
        </p:nvSpPr>
        <p:spPr>
          <a:xfrm>
            <a:off x="1030778" y="864524"/>
            <a:ext cx="3000895" cy="369332"/>
          </a:xfrm>
          <a:prstGeom prst="rect">
            <a:avLst/>
          </a:prstGeom>
          <a:noFill/>
        </p:spPr>
        <p:txBody>
          <a:bodyPr wrap="square" rtlCol="0">
            <a:spAutoFit/>
          </a:bodyPr>
          <a:lstStyle/>
          <a:p>
            <a:r>
              <a:rPr lang="it-IT"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Esempio: obiettivo 1</a:t>
            </a:r>
            <a:endParaRPr lang="en-GB"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t>46</a:t>
            </a:fld>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1310623430"/>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29E04CD7-1126-46D5-8298-A2FD92ECDF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795" y="1780631"/>
            <a:ext cx="3985680" cy="398568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9">
            <a:extLst>
              <a:ext uri="{FF2B5EF4-FFF2-40B4-BE49-F238E27FC236}">
                <a16:creationId xmlns:a16="http://schemas.microsoft.com/office/drawing/2014/main" id="{2F0291FF-A4FF-4DCC-BB8A-1D4301EA21E5}"/>
              </a:ext>
            </a:extLst>
          </p:cNvPr>
          <p:cNvSpPr>
            <a:spLocks noChangeArrowheads="1"/>
          </p:cNvSpPr>
          <p:nvPr/>
        </p:nvSpPr>
        <p:spPr bwMode="auto">
          <a:xfrm>
            <a:off x="880870" y="812672"/>
            <a:ext cx="2302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b="1" dirty="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Dove troviamo i dati</a:t>
            </a:r>
            <a:endParaRPr lang="it-IT" b="1" dirty="0">
              <a:solidFill>
                <a:srgbClr val="C00000"/>
              </a:solidFill>
              <a:latin typeface="Times New Roman" panose="02020603050405020304" pitchFamily="18" charset="0"/>
              <a:cs typeface="Times New Roman" panose="02020603050405020304" pitchFamily="18" charset="0"/>
            </a:endParaRPr>
          </a:p>
        </p:txBody>
      </p:sp>
      <p:sp>
        <p:nvSpPr>
          <p:cNvPr id="15" name="Rettangolo 14">
            <a:extLst>
              <a:ext uri="{FF2B5EF4-FFF2-40B4-BE49-F238E27FC236}">
                <a16:creationId xmlns:a16="http://schemas.microsoft.com/office/drawing/2014/main" id="{F0DCB027-8968-450E-994B-1E6620C5D8BC}"/>
              </a:ext>
            </a:extLst>
          </p:cNvPr>
          <p:cNvSpPr/>
          <p:nvPr/>
        </p:nvSpPr>
        <p:spPr>
          <a:xfrm rot="16200000">
            <a:off x="4569573" y="3619672"/>
            <a:ext cx="2686954" cy="441211"/>
          </a:xfrm>
          <a:prstGeom prst="rect">
            <a:avLst/>
          </a:prstGeom>
        </p:spPr>
        <p:txBody>
          <a:bodyPr wrap="none">
            <a:spAutoFit/>
          </a:bodyPr>
          <a:lstStyle/>
          <a:p>
            <a:r>
              <a:rPr lang="it-IT" sz="2267" b="1" dirty="0">
                <a:latin typeface="Arial" panose="020B0604020202020204" pitchFamily="34" charset="0"/>
                <a:cs typeface="Arial" panose="020B0604020202020204" pitchFamily="34" charset="0"/>
              </a:rPr>
              <a:t>Obiettivo 1 | Excel</a:t>
            </a:r>
            <a:endParaRPr lang="it-IT" sz="2267" dirty="0">
              <a:latin typeface="Arial" panose="020B0604020202020204" pitchFamily="34" charset="0"/>
              <a:cs typeface="Arial" panose="020B0604020202020204" pitchFamily="34" charset="0"/>
            </a:endParaRPr>
          </a:p>
        </p:txBody>
      </p:sp>
      <p:pic>
        <p:nvPicPr>
          <p:cNvPr id="17" name="Immagine 16">
            <a:hlinkClick r:id="rId4"/>
            <a:extLst>
              <a:ext uri="{FF2B5EF4-FFF2-40B4-BE49-F238E27FC236}">
                <a16:creationId xmlns:a16="http://schemas.microsoft.com/office/drawing/2014/main" id="{504A95C0-F607-4E26-8BFA-68B29252F7E6}"/>
              </a:ext>
            </a:extLst>
          </p:cNvPr>
          <p:cNvPicPr>
            <a:picLocks noChangeAspect="1"/>
          </p:cNvPicPr>
          <p:nvPr/>
        </p:nvPicPr>
        <p:blipFill rotWithShape="1">
          <a:blip r:embed="rId5"/>
          <a:srcRect l="11973" t="4249" r="21307" b="6819"/>
          <a:stretch/>
        </p:blipFill>
        <p:spPr>
          <a:xfrm>
            <a:off x="6324803" y="1780631"/>
            <a:ext cx="5615424" cy="4208197"/>
          </a:xfrm>
          <a:prstGeom prst="rect">
            <a:avLst/>
          </a:prstGeom>
          <a:effectLst>
            <a:outerShdw blurRad="50800" dist="38100" dir="2700000" algn="tl" rotWithShape="0">
              <a:prstClr val="black">
                <a:alpha val="40000"/>
              </a:prstClr>
            </a:outerShdw>
          </a:effectLst>
        </p:spPr>
      </p:pic>
      <p:sp>
        <p:nvSpPr>
          <p:cNvPr id="21" name="Rettangolo 20">
            <a:extLst>
              <a:ext uri="{FF2B5EF4-FFF2-40B4-BE49-F238E27FC236}">
                <a16:creationId xmlns:a16="http://schemas.microsoft.com/office/drawing/2014/main" id="{FA879BAB-34D8-4DE5-823D-BD2626C84E32}"/>
              </a:ext>
            </a:extLst>
          </p:cNvPr>
          <p:cNvSpPr/>
          <p:nvPr/>
        </p:nvSpPr>
        <p:spPr>
          <a:xfrm>
            <a:off x="7609827" y="4710960"/>
            <a:ext cx="2046236" cy="218469"/>
          </a:xfrm>
          <a:prstGeom prst="rect">
            <a:avLst/>
          </a:prstGeom>
          <a:noFill/>
          <a:ln w="19050">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22" name="Rettangolo 21">
            <a:extLst>
              <a:ext uri="{FF2B5EF4-FFF2-40B4-BE49-F238E27FC236}">
                <a16:creationId xmlns:a16="http://schemas.microsoft.com/office/drawing/2014/main" id="{749FA03A-BA66-4C20-A03A-1D8B44C5F2CD}"/>
              </a:ext>
            </a:extLst>
          </p:cNvPr>
          <p:cNvSpPr/>
          <p:nvPr/>
        </p:nvSpPr>
        <p:spPr>
          <a:xfrm>
            <a:off x="5607802" y="2584976"/>
            <a:ext cx="668233" cy="836549"/>
          </a:xfrm>
          <a:prstGeom prst="rect">
            <a:avLst/>
          </a:prstGeom>
          <a:noFill/>
          <a:ln w="19050">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cxnSp>
        <p:nvCxnSpPr>
          <p:cNvPr id="23" name="Connettore a gomito 22">
            <a:extLst>
              <a:ext uri="{FF2B5EF4-FFF2-40B4-BE49-F238E27FC236}">
                <a16:creationId xmlns:a16="http://schemas.microsoft.com/office/drawing/2014/main" id="{A37756A1-D93F-4AAF-B61C-46BCD19E87A2}"/>
              </a:ext>
            </a:extLst>
          </p:cNvPr>
          <p:cNvCxnSpPr>
            <a:cxnSpLocks/>
            <a:stCxn id="21" idx="1"/>
            <a:endCxn id="22" idx="3"/>
          </p:cNvCxnSpPr>
          <p:nvPr/>
        </p:nvCxnSpPr>
        <p:spPr>
          <a:xfrm rot="10800000">
            <a:off x="6276035" y="3003251"/>
            <a:ext cx="1333792" cy="1816944"/>
          </a:xfrm>
          <a:prstGeom prst="bentConnector3">
            <a:avLst>
              <a:gd name="adj1" fmla="val 50000"/>
            </a:avLst>
          </a:prstGeom>
          <a:ln w="19050">
            <a:solidFill>
              <a:srgbClr val="C00000"/>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 name="Segnaposto piè di pagina 1"/>
          <p:cNvSpPr>
            <a:spLocks noGrp="1"/>
          </p:cNvSpPr>
          <p:nvPr>
            <p:ph type="ftr" sz="quarter" idx="11"/>
          </p:nvPr>
        </p:nvSpPr>
        <p:spPr/>
        <p:txBody>
          <a:bodyPr/>
          <a:lstStyle/>
          <a:p>
            <a:r>
              <a:rPr lang="it-IT" smtClean="0"/>
              <a:t>L. Bani - Elementi di statistica economica - LEZIONE 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47</a:t>
            </a:fld>
            <a:endParaRPr lang="it-IT"/>
          </a:p>
        </p:txBody>
      </p:sp>
    </p:spTree>
    <p:extLst>
      <p:ext uri="{BB962C8B-B14F-4D97-AF65-F5344CB8AC3E}">
        <p14:creationId xmlns:p14="http://schemas.microsoft.com/office/powerpoint/2010/main" val="2130567839"/>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3"/>
          <a:srcRect r="8557"/>
          <a:stretch/>
        </p:blipFill>
        <p:spPr>
          <a:xfrm>
            <a:off x="4169200" y="1313750"/>
            <a:ext cx="7494289" cy="4244238"/>
          </a:xfrm>
          <a:prstGeom prst="rect">
            <a:avLst/>
          </a:prstGeom>
        </p:spPr>
      </p:pic>
      <p:sp>
        <p:nvSpPr>
          <p:cNvPr id="19" name="Rettangolo 18"/>
          <p:cNvSpPr/>
          <p:nvPr/>
        </p:nvSpPr>
        <p:spPr>
          <a:xfrm>
            <a:off x="1053056" y="4718461"/>
            <a:ext cx="2829845" cy="99540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r>
              <a:rPr lang="it-IT" sz="1467" dirty="0">
                <a:latin typeface="Arial" panose="020B0604020202020204" pitchFamily="34" charset="0"/>
                <a:cs typeface="Arial" panose="020B0604020202020204" pitchFamily="34" charset="0"/>
              </a:rPr>
              <a:t>Percentuale di popolazione che vive al di sotto della soglia di povertà nazionale, per sesso ed età</a:t>
            </a:r>
          </a:p>
        </p:txBody>
      </p:sp>
      <p:sp>
        <p:nvSpPr>
          <p:cNvPr id="20" name="Rettangolo 19"/>
          <p:cNvSpPr/>
          <p:nvPr/>
        </p:nvSpPr>
        <p:spPr>
          <a:xfrm>
            <a:off x="2849013" y="5803616"/>
            <a:ext cx="1300356" cy="297454"/>
          </a:xfrm>
          <a:prstGeom prst="rect">
            <a:avLst/>
          </a:prstGeom>
          <a:noFill/>
          <a:ln>
            <a:solidFill>
              <a:srgbClr val="C00000"/>
            </a:solidFill>
          </a:ln>
          <a:effectLst>
            <a:outerShdw blurRad="50800" dist="38100" dir="2700000" algn="tl" rotWithShape="0">
              <a:prstClr val="black">
                <a:alpha val="40000"/>
              </a:prstClr>
            </a:outerShdw>
          </a:effectLst>
        </p:spPr>
        <p:txBody>
          <a:bodyPr wrap="none">
            <a:spAutoFit/>
          </a:bodyPr>
          <a:lstStyle/>
          <a:p>
            <a:r>
              <a:rPr lang="it-IT" sz="1333" dirty="0">
                <a:latin typeface="Times New Roman" panose="02020603050405020304" pitchFamily="18" charset="0"/>
                <a:cs typeface="Times New Roman" panose="02020603050405020304" pitchFamily="18" charset="0"/>
              </a:rPr>
              <a:t>Povertà assoluta</a:t>
            </a:r>
          </a:p>
        </p:txBody>
      </p:sp>
      <p:cxnSp>
        <p:nvCxnSpPr>
          <p:cNvPr id="22" name="Connettore 2 21"/>
          <p:cNvCxnSpPr>
            <a:cxnSpLocks/>
            <a:stCxn id="19" idx="3"/>
          </p:cNvCxnSpPr>
          <p:nvPr/>
        </p:nvCxnSpPr>
        <p:spPr>
          <a:xfrm flipV="1">
            <a:off x="3882901" y="3042457"/>
            <a:ext cx="1055423" cy="217370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ttore 2 23"/>
          <p:cNvCxnSpPr>
            <a:cxnSpLocks/>
          </p:cNvCxnSpPr>
          <p:nvPr/>
        </p:nvCxnSpPr>
        <p:spPr>
          <a:xfrm flipV="1">
            <a:off x="4000341" y="2893730"/>
            <a:ext cx="2214767" cy="284227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ttore 2 32"/>
          <p:cNvCxnSpPr>
            <a:cxnSpLocks/>
            <a:stCxn id="29" idx="3"/>
          </p:cNvCxnSpPr>
          <p:nvPr/>
        </p:nvCxnSpPr>
        <p:spPr>
          <a:xfrm flipV="1">
            <a:off x="6157805" y="2685011"/>
            <a:ext cx="2819940" cy="327127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9" name="Rettangolo 38">
            <a:extLst>
              <a:ext uri="{FF2B5EF4-FFF2-40B4-BE49-F238E27FC236}">
                <a16:creationId xmlns:a16="http://schemas.microsoft.com/office/drawing/2014/main" id="{8CA948B9-5C6D-4DA8-BE34-1CDF3A0D7EE4}"/>
              </a:ext>
            </a:extLst>
          </p:cNvPr>
          <p:cNvSpPr/>
          <p:nvPr/>
        </p:nvSpPr>
        <p:spPr>
          <a:xfrm>
            <a:off x="4476038" y="5956284"/>
            <a:ext cx="809965" cy="297454"/>
          </a:xfrm>
          <a:prstGeom prst="rect">
            <a:avLst/>
          </a:prstGeom>
          <a:noFill/>
          <a:ln>
            <a:solidFill>
              <a:srgbClr val="C00000"/>
            </a:solidFill>
          </a:ln>
          <a:effectLst>
            <a:outerShdw blurRad="50800" dist="38100" dir="2700000" algn="tl" rotWithShape="0">
              <a:prstClr val="black">
                <a:alpha val="40000"/>
              </a:prstClr>
            </a:outerShdw>
          </a:effectLst>
        </p:spPr>
        <p:txBody>
          <a:bodyPr wrap="none">
            <a:spAutoFit/>
          </a:bodyPr>
          <a:lstStyle/>
          <a:p>
            <a:r>
              <a:rPr lang="it-IT" sz="1333" dirty="0">
                <a:latin typeface="Times New Roman" panose="02020603050405020304" pitchFamily="18" charset="0"/>
                <a:cs typeface="Times New Roman" panose="02020603050405020304" pitchFamily="18" charset="0"/>
              </a:rPr>
              <a:t>Valori %</a:t>
            </a:r>
          </a:p>
        </p:txBody>
      </p:sp>
      <p:cxnSp>
        <p:nvCxnSpPr>
          <p:cNvPr id="40" name="Connettore 2 39">
            <a:extLst>
              <a:ext uri="{FF2B5EF4-FFF2-40B4-BE49-F238E27FC236}">
                <a16:creationId xmlns:a16="http://schemas.microsoft.com/office/drawing/2014/main" id="{3F920DFA-343E-4239-BE16-BB81A4C5134F}"/>
              </a:ext>
            </a:extLst>
          </p:cNvPr>
          <p:cNvCxnSpPr>
            <a:cxnSpLocks/>
            <a:stCxn id="39" idx="0"/>
          </p:cNvCxnSpPr>
          <p:nvPr/>
        </p:nvCxnSpPr>
        <p:spPr>
          <a:xfrm flipV="1">
            <a:off x="4881021" y="3042457"/>
            <a:ext cx="3041008" cy="2913827"/>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43" name="Rettangolo 42">
            <a:extLst>
              <a:ext uri="{FF2B5EF4-FFF2-40B4-BE49-F238E27FC236}">
                <a16:creationId xmlns:a16="http://schemas.microsoft.com/office/drawing/2014/main" id="{3C6FE99C-AA7F-4941-BC39-39FA1DA1F202}"/>
              </a:ext>
            </a:extLst>
          </p:cNvPr>
          <p:cNvSpPr/>
          <p:nvPr/>
        </p:nvSpPr>
        <p:spPr>
          <a:xfrm>
            <a:off x="6836739" y="5892978"/>
            <a:ext cx="1342034" cy="297454"/>
          </a:xfrm>
          <a:prstGeom prst="rect">
            <a:avLst/>
          </a:prstGeom>
          <a:noFill/>
          <a:ln>
            <a:solidFill>
              <a:srgbClr val="C00000"/>
            </a:solidFill>
          </a:ln>
          <a:effectLst>
            <a:outerShdw blurRad="50800" dist="38100" dir="2700000" algn="tl" rotWithShape="0">
              <a:prstClr val="black">
                <a:alpha val="40000"/>
              </a:prstClr>
            </a:outerShdw>
          </a:effectLst>
        </p:spPr>
        <p:txBody>
          <a:bodyPr wrap="none">
            <a:spAutoFit/>
          </a:bodyPr>
          <a:lstStyle/>
          <a:p>
            <a:r>
              <a:rPr lang="it-IT" sz="1333" dirty="0">
                <a:latin typeface="Times New Roman" panose="02020603050405020304" pitchFamily="18" charset="0"/>
                <a:cs typeface="Times New Roman" panose="02020603050405020304" pitchFamily="18" charset="0"/>
              </a:rPr>
              <a:t>Anno </a:t>
            </a:r>
            <a:r>
              <a:rPr lang="it-IT" sz="1333" dirty="0" smtClean="0">
                <a:latin typeface="Times New Roman" panose="02020603050405020304" pitchFamily="18" charset="0"/>
                <a:cs typeface="Times New Roman" panose="02020603050405020304" pitchFamily="18" charset="0"/>
              </a:rPr>
              <a:t>2020 </a:t>
            </a:r>
            <a:r>
              <a:rPr lang="it-IT" sz="1333" dirty="0">
                <a:latin typeface="Times New Roman" panose="02020603050405020304" pitchFamily="18" charset="0"/>
                <a:cs typeface="Times New Roman" panose="02020603050405020304" pitchFamily="18" charset="0"/>
              </a:rPr>
              <a:t>= </a:t>
            </a:r>
            <a:r>
              <a:rPr lang="it-IT" sz="1333" dirty="0" smtClean="0">
                <a:latin typeface="Times New Roman" panose="02020603050405020304" pitchFamily="18" charset="0"/>
                <a:cs typeface="Times New Roman" panose="02020603050405020304" pitchFamily="18" charset="0"/>
              </a:rPr>
              <a:t>9,4</a:t>
            </a:r>
            <a:endParaRPr lang="it-IT" sz="1333" dirty="0">
              <a:latin typeface="Times New Roman" panose="02020603050405020304" pitchFamily="18" charset="0"/>
              <a:cs typeface="Times New Roman" panose="02020603050405020304" pitchFamily="18" charset="0"/>
            </a:endParaRPr>
          </a:p>
        </p:txBody>
      </p:sp>
      <p:cxnSp>
        <p:nvCxnSpPr>
          <p:cNvPr id="44" name="Connettore 2 43">
            <a:extLst>
              <a:ext uri="{FF2B5EF4-FFF2-40B4-BE49-F238E27FC236}">
                <a16:creationId xmlns:a16="http://schemas.microsoft.com/office/drawing/2014/main" id="{292D29BB-EEE7-444B-9B41-4F03A1F4A9CC}"/>
              </a:ext>
            </a:extLst>
          </p:cNvPr>
          <p:cNvCxnSpPr>
            <a:cxnSpLocks/>
            <a:stCxn id="43" idx="0"/>
          </p:cNvCxnSpPr>
          <p:nvPr/>
        </p:nvCxnSpPr>
        <p:spPr>
          <a:xfrm flipV="1">
            <a:off x="7507756" y="2959332"/>
            <a:ext cx="3298789" cy="293364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9" name="Rettangolo 28"/>
          <p:cNvSpPr/>
          <p:nvPr/>
        </p:nvSpPr>
        <p:spPr>
          <a:xfrm>
            <a:off x="5610860" y="5807557"/>
            <a:ext cx="546945" cy="297454"/>
          </a:xfrm>
          <a:prstGeom prst="rect">
            <a:avLst/>
          </a:prstGeom>
          <a:noFill/>
          <a:ln>
            <a:solidFill>
              <a:srgbClr val="C00000"/>
            </a:solidFill>
          </a:ln>
          <a:effectLst>
            <a:outerShdw blurRad="50800" dist="38100" dir="2700000" algn="tl" rotWithShape="0">
              <a:prstClr val="black">
                <a:alpha val="40000"/>
              </a:prstClr>
            </a:outerShdw>
          </a:effectLst>
        </p:spPr>
        <p:txBody>
          <a:bodyPr wrap="none">
            <a:spAutoFit/>
          </a:bodyPr>
          <a:lstStyle/>
          <a:p>
            <a:r>
              <a:rPr lang="it-IT" sz="1333" dirty="0">
                <a:latin typeface="Times New Roman" panose="02020603050405020304" pitchFamily="18" charset="0"/>
                <a:cs typeface="Times New Roman" panose="02020603050405020304" pitchFamily="18" charset="0"/>
              </a:rPr>
              <a:t>Italia</a:t>
            </a:r>
          </a:p>
        </p:txBody>
      </p:sp>
      <p:sp>
        <p:nvSpPr>
          <p:cNvPr id="46" name="Rettangolo 45">
            <a:extLst>
              <a:ext uri="{FF2B5EF4-FFF2-40B4-BE49-F238E27FC236}">
                <a16:creationId xmlns:a16="http://schemas.microsoft.com/office/drawing/2014/main" id="{00CDAD45-CA79-440B-958C-DE6129C59894}"/>
              </a:ext>
            </a:extLst>
          </p:cNvPr>
          <p:cNvSpPr/>
          <p:nvPr/>
        </p:nvSpPr>
        <p:spPr>
          <a:xfrm>
            <a:off x="4824691" y="5354501"/>
            <a:ext cx="981964" cy="218469"/>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pic>
        <p:nvPicPr>
          <p:cNvPr id="47" name="Immagine 46">
            <a:extLst>
              <a:ext uri="{FF2B5EF4-FFF2-40B4-BE49-F238E27FC236}">
                <a16:creationId xmlns:a16="http://schemas.microsoft.com/office/drawing/2014/main" id="{B6BA5910-977B-43D4-9F35-DC1C7ACCE6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397" y="1762768"/>
            <a:ext cx="2835505" cy="283550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ttangolo 9">
            <a:extLst>
              <a:ext uri="{FF2B5EF4-FFF2-40B4-BE49-F238E27FC236}">
                <a16:creationId xmlns:a16="http://schemas.microsoft.com/office/drawing/2014/main" id="{2F0291FF-A4FF-4DCC-BB8A-1D4301EA21E5}"/>
              </a:ext>
            </a:extLst>
          </p:cNvPr>
          <p:cNvSpPr>
            <a:spLocks noChangeArrowheads="1"/>
          </p:cNvSpPr>
          <p:nvPr/>
        </p:nvSpPr>
        <p:spPr bwMode="auto">
          <a:xfrm>
            <a:off x="880870" y="629792"/>
            <a:ext cx="2302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b="1" dirty="0" smtClean="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Come leggiamo i </a:t>
            </a:r>
            <a:r>
              <a:rPr lang="it-IT" altLang="it-IT" b="1" dirty="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dati</a:t>
            </a:r>
            <a:endParaRPr lang="it-IT" b="1"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5</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48</a:t>
            </a:fld>
            <a:endParaRPr lang="it-IT"/>
          </a:p>
        </p:txBody>
      </p:sp>
    </p:spTree>
    <p:extLst>
      <p:ext uri="{BB962C8B-B14F-4D97-AF65-F5344CB8AC3E}">
        <p14:creationId xmlns:p14="http://schemas.microsoft.com/office/powerpoint/2010/main" val="3746307122"/>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25"/>
          <p:cNvSpPr/>
          <p:nvPr/>
        </p:nvSpPr>
        <p:spPr>
          <a:xfrm>
            <a:off x="11428033" y="6050368"/>
            <a:ext cx="763980" cy="479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20" name="Rettangolo 19">
            <a:extLst>
              <a:ext uri="{FF2B5EF4-FFF2-40B4-BE49-F238E27FC236}">
                <a16:creationId xmlns:a16="http://schemas.microsoft.com/office/drawing/2014/main" id="{2A9A441B-8EBD-4540-9777-791820D88327}"/>
              </a:ext>
            </a:extLst>
          </p:cNvPr>
          <p:cNvSpPr/>
          <p:nvPr/>
        </p:nvSpPr>
        <p:spPr>
          <a:xfrm rot="16200000">
            <a:off x="4360385" y="3619672"/>
            <a:ext cx="3105337" cy="441211"/>
          </a:xfrm>
          <a:prstGeom prst="rect">
            <a:avLst/>
          </a:prstGeom>
        </p:spPr>
        <p:txBody>
          <a:bodyPr wrap="none">
            <a:spAutoFit/>
          </a:bodyPr>
          <a:lstStyle/>
          <a:p>
            <a:r>
              <a:rPr lang="it-IT" sz="2267" b="1" dirty="0">
                <a:latin typeface="Arial" panose="020B0604020202020204" pitchFamily="34" charset="0"/>
                <a:cs typeface="Arial" panose="020B0604020202020204" pitchFamily="34" charset="0"/>
              </a:rPr>
              <a:t>Obiettivo 1 | Metadati</a:t>
            </a:r>
            <a:endParaRPr lang="it-IT" sz="2267" dirty="0">
              <a:latin typeface="Arial" panose="020B0604020202020204" pitchFamily="34" charset="0"/>
              <a:cs typeface="Arial" panose="020B0604020202020204" pitchFamily="34" charset="0"/>
            </a:endParaRPr>
          </a:p>
        </p:txBody>
      </p:sp>
      <p:pic>
        <p:nvPicPr>
          <p:cNvPr id="21" name="Immagine 20">
            <a:hlinkClick r:id="rId3"/>
            <a:extLst>
              <a:ext uri="{FF2B5EF4-FFF2-40B4-BE49-F238E27FC236}">
                <a16:creationId xmlns:a16="http://schemas.microsoft.com/office/drawing/2014/main" id="{D143CEA3-B02E-4769-996E-E6E221BFD247}"/>
              </a:ext>
            </a:extLst>
          </p:cNvPr>
          <p:cNvPicPr>
            <a:picLocks noChangeAspect="1"/>
          </p:cNvPicPr>
          <p:nvPr/>
        </p:nvPicPr>
        <p:blipFill rotWithShape="1">
          <a:blip r:embed="rId4"/>
          <a:srcRect l="11973" t="4249" r="21307" b="6819"/>
          <a:stretch/>
        </p:blipFill>
        <p:spPr>
          <a:xfrm>
            <a:off x="6324803" y="1601815"/>
            <a:ext cx="5615424" cy="4208197"/>
          </a:xfrm>
          <a:prstGeom prst="rect">
            <a:avLst/>
          </a:prstGeom>
          <a:effectLst>
            <a:outerShdw blurRad="50800" dist="38100" dir="2700000" algn="tl" rotWithShape="0">
              <a:prstClr val="black">
                <a:alpha val="40000"/>
              </a:prstClr>
            </a:outerShdw>
          </a:effectLst>
        </p:spPr>
      </p:pic>
      <p:sp>
        <p:nvSpPr>
          <p:cNvPr id="24" name="Rettangolo 23">
            <a:extLst>
              <a:ext uri="{FF2B5EF4-FFF2-40B4-BE49-F238E27FC236}">
                <a16:creationId xmlns:a16="http://schemas.microsoft.com/office/drawing/2014/main" id="{8DFAF537-F119-4370-9657-3B3F68C7FB82}"/>
              </a:ext>
            </a:extLst>
          </p:cNvPr>
          <p:cNvSpPr/>
          <p:nvPr/>
        </p:nvSpPr>
        <p:spPr>
          <a:xfrm>
            <a:off x="9298433" y="5523759"/>
            <a:ext cx="650240" cy="322039"/>
          </a:xfrm>
          <a:prstGeom prst="rect">
            <a:avLst/>
          </a:prstGeom>
          <a:noFill/>
          <a:ln w="19050">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25" name="Rettangolo 24">
            <a:extLst>
              <a:ext uri="{FF2B5EF4-FFF2-40B4-BE49-F238E27FC236}">
                <a16:creationId xmlns:a16="http://schemas.microsoft.com/office/drawing/2014/main" id="{178F0AAA-49F0-4E25-BA70-577C5EE38136}"/>
              </a:ext>
            </a:extLst>
          </p:cNvPr>
          <p:cNvSpPr/>
          <p:nvPr/>
        </p:nvSpPr>
        <p:spPr>
          <a:xfrm>
            <a:off x="5607802" y="2296359"/>
            <a:ext cx="668233" cy="1412351"/>
          </a:xfrm>
          <a:prstGeom prst="rect">
            <a:avLst/>
          </a:prstGeom>
          <a:noFill/>
          <a:ln w="19050">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cxnSp>
        <p:nvCxnSpPr>
          <p:cNvPr id="22" name="Connettore 2 21"/>
          <p:cNvCxnSpPr>
            <a:cxnSpLocks/>
          </p:cNvCxnSpPr>
          <p:nvPr/>
        </p:nvCxnSpPr>
        <p:spPr>
          <a:xfrm flipH="1" flipV="1">
            <a:off x="6276035" y="2993444"/>
            <a:ext cx="3022399" cy="281656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5" name="Immagine 14">
            <a:extLst>
              <a:ext uri="{FF2B5EF4-FFF2-40B4-BE49-F238E27FC236}">
                <a16:creationId xmlns:a16="http://schemas.microsoft.com/office/drawing/2014/main" id="{3ADAE5B5-FC88-4EE2-8BB9-76624E670A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0382" y="1773665"/>
            <a:ext cx="4036348" cy="40363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9">
            <a:extLst>
              <a:ext uri="{FF2B5EF4-FFF2-40B4-BE49-F238E27FC236}">
                <a16:creationId xmlns:a16="http://schemas.microsoft.com/office/drawing/2014/main" id="{2F0291FF-A4FF-4DCC-BB8A-1D4301EA21E5}"/>
              </a:ext>
            </a:extLst>
          </p:cNvPr>
          <p:cNvSpPr>
            <a:spLocks noChangeArrowheads="1"/>
          </p:cNvSpPr>
          <p:nvPr/>
        </p:nvSpPr>
        <p:spPr bwMode="auto">
          <a:xfrm>
            <a:off x="1196753" y="756369"/>
            <a:ext cx="26603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b="1" dirty="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I metadati </a:t>
            </a:r>
            <a:r>
              <a:rPr lang="it-IT" altLang="it-IT" b="1" dirty="0" smtClean="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strutturali</a:t>
            </a:r>
            <a:endParaRPr lang="it-IT" b="1" dirty="0">
              <a:solidFill>
                <a:srgbClr val="C00000"/>
              </a:solidFill>
              <a:latin typeface="Times New Roman" panose="02020603050405020304" pitchFamily="18" charset="0"/>
              <a:cs typeface="Times New Roman" panose="02020603050405020304" pitchFamily="18" charset="0"/>
            </a:endParaRPr>
          </a:p>
        </p:txBody>
      </p:sp>
      <p:sp>
        <p:nvSpPr>
          <p:cNvPr id="3" name="Segnaposto numero diapositiva 2"/>
          <p:cNvSpPr>
            <a:spLocks noGrp="1"/>
          </p:cNvSpPr>
          <p:nvPr>
            <p:ph type="sldNum" sz="quarter" idx="12"/>
          </p:nvPr>
        </p:nvSpPr>
        <p:spPr/>
        <p:txBody>
          <a:bodyPr/>
          <a:lstStyle/>
          <a:p>
            <a:fld id="{2933ED56-FB12-4384-AF6C-E94CA198BBEC}" type="slidenum">
              <a:rPr lang="it-IT" smtClean="0"/>
              <a:t>49</a:t>
            </a:fld>
            <a:endParaRPr lang="it-IT"/>
          </a:p>
        </p:txBody>
      </p:sp>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181189385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itolo 2"/>
          <p:cNvSpPr>
            <a:spLocks/>
          </p:cNvSpPr>
          <p:nvPr/>
        </p:nvSpPr>
        <p:spPr bwMode="auto">
          <a:xfrm>
            <a:off x="1015999" y="754815"/>
            <a:ext cx="3916219" cy="65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tabLst>
                <a:tab pos="6367463" algn="l"/>
              </a:tabLst>
            </a:pPr>
            <a:r>
              <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Rapporti di derivazione</a:t>
            </a:r>
          </a:p>
        </p:txBody>
      </p:sp>
      <p:sp>
        <p:nvSpPr>
          <p:cNvPr id="2" name="Rettangolo 1"/>
          <p:cNvSpPr/>
          <p:nvPr/>
        </p:nvSpPr>
        <p:spPr>
          <a:xfrm>
            <a:off x="1015999" y="1527609"/>
            <a:ext cx="9892145"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I “rapporti di derivazione” si ottengono dividendo l’intensità o la frequenza di un fenomeno per l’intensità o la frequenza di un altro fenomeno che ne costituisce il presupposto necessario. </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1015999" y="2401420"/>
            <a:ext cx="9744365" cy="954107"/>
          </a:xfrm>
          <a:prstGeom prst="rect">
            <a:avLst/>
          </a:prstGeom>
        </p:spPr>
        <p:txBody>
          <a:bodyPr wrap="square">
            <a:spAutoFit/>
          </a:bodyPr>
          <a:lstStyle/>
          <a:p>
            <a:pPr algn="just">
              <a:spcBef>
                <a:spcPct val="50000"/>
              </a:spcBef>
              <a:defRPr/>
            </a:pPr>
            <a:r>
              <a:rPr lang="it-IT" altLang="it-IT" sz="1600" dirty="0">
                <a:latin typeface="Times New Roman" panose="02020603050405020304" pitchFamily="18" charset="0"/>
                <a:cs typeface="Times New Roman" panose="02020603050405020304" pitchFamily="18" charset="0"/>
              </a:rPr>
              <a:t>Si usano per confrontare </a:t>
            </a:r>
            <a:r>
              <a:rPr lang="it-IT" altLang="it-IT" sz="1600" dirty="0" smtClean="0">
                <a:latin typeface="Times New Roman" panose="02020603050405020304" pitchFamily="18" charset="0"/>
                <a:cs typeface="Times New Roman" panose="02020603050405020304" pitchFamily="18" charset="0"/>
              </a:rPr>
              <a:t>eventi </a:t>
            </a:r>
            <a:r>
              <a:rPr lang="it-IT" altLang="it-IT" sz="1600" dirty="0">
                <a:latin typeface="Times New Roman" panose="02020603050405020304" pitchFamily="18" charset="0"/>
                <a:cs typeface="Times New Roman" panose="02020603050405020304" pitchFamily="18" charset="0"/>
              </a:rPr>
              <a:t>che sono uno il presupposto dell’altro</a:t>
            </a:r>
          </a:p>
          <a:p>
            <a:pPr algn="just">
              <a:spcBef>
                <a:spcPct val="50000"/>
              </a:spcBef>
              <a:defRPr/>
            </a:pPr>
            <a:r>
              <a:rPr lang="it-IT" altLang="it-IT" sz="1600" dirty="0">
                <a:latin typeface="Times New Roman" panose="02020603050405020304" pitchFamily="18" charset="0"/>
                <a:cs typeface="Times New Roman" panose="02020603050405020304" pitchFamily="18" charset="0"/>
              </a:rPr>
              <a:t>Ossia, sono dati dal rapporto fra due fenomeni di cui quello al denominatore rappresenta il presupposto per il manifestarsi dell’altro (al numeratore</a:t>
            </a:r>
            <a:r>
              <a:rPr lang="it-IT" altLang="it-IT" sz="1600" dirty="0" smtClean="0">
                <a:latin typeface="Times New Roman" panose="02020603050405020304" pitchFamily="18" charset="0"/>
                <a:cs typeface="Times New Roman" panose="02020603050405020304" pitchFamily="18" charset="0"/>
              </a:rPr>
              <a:t>)</a:t>
            </a:r>
            <a:endParaRPr lang="it-IT" altLang="it-IT" sz="1600" dirty="0">
              <a:latin typeface="Times New Roman" panose="02020603050405020304" pitchFamily="18" charset="0"/>
              <a:cs typeface="Times New Roman" panose="02020603050405020304" pitchFamily="18" charset="0"/>
            </a:endParaRPr>
          </a:p>
        </p:txBody>
      </p:sp>
      <p:sp>
        <p:nvSpPr>
          <p:cNvPr id="8" name="Rettangolo 7"/>
          <p:cNvSpPr/>
          <p:nvPr/>
        </p:nvSpPr>
        <p:spPr>
          <a:xfrm>
            <a:off x="1015999" y="3922176"/>
            <a:ext cx="10261600" cy="369332"/>
          </a:xfrm>
          <a:prstGeom prst="rect">
            <a:avLst/>
          </a:prstGeom>
        </p:spPr>
        <p:txBody>
          <a:bodyPr wrap="square">
            <a:spAutoFit/>
          </a:bodyPr>
          <a:lstStyle/>
          <a:p>
            <a:pPr algn="just">
              <a:defRPr/>
            </a:pPr>
            <a:r>
              <a:rPr lang="it-IT" altLang="it-IT" dirty="0" smtClean="0">
                <a:latin typeface="Times New Roman" panose="02020603050405020304" pitchFamily="18" charset="0"/>
                <a:cs typeface="Times New Roman" panose="02020603050405020304" pitchFamily="18" charset="0"/>
              </a:rPr>
              <a:t>Si </a:t>
            </a:r>
            <a:r>
              <a:rPr lang="it-IT" altLang="it-IT" dirty="0">
                <a:latin typeface="Times New Roman" panose="02020603050405020304" pitchFamily="18" charset="0"/>
                <a:cs typeface="Times New Roman" panose="02020603050405020304" pitchFamily="18" charset="0"/>
              </a:rPr>
              <a:t>distinguono in</a:t>
            </a:r>
            <a:r>
              <a:rPr lang="it-IT" altLang="it-IT" dirty="0" smtClean="0">
                <a:latin typeface="Times New Roman" panose="02020603050405020304" pitchFamily="18" charset="0"/>
                <a:cs typeface="Times New Roman" panose="02020603050405020304" pitchFamily="18" charset="0"/>
              </a:rPr>
              <a:t>:</a:t>
            </a:r>
            <a:endParaRPr lang="it-IT" alt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4106207" y="3922176"/>
            <a:ext cx="3877985" cy="369332"/>
          </a:xfrm>
          <a:prstGeom prst="rect">
            <a:avLst/>
          </a:prstGeom>
        </p:spPr>
        <p:txBody>
          <a:bodyPr wrap="none">
            <a:spAutoFit/>
          </a:bodyPr>
          <a:lstStyle/>
          <a:p>
            <a:r>
              <a:rPr lang="it-IT" altLang="it-IT" b="1" dirty="0">
                <a:solidFill>
                  <a:srgbClr val="C00000"/>
                </a:solidFill>
                <a:latin typeface="Times New Roman" panose="02020603050405020304" pitchFamily="18" charset="0"/>
                <a:cs typeface="Times New Roman" panose="02020603050405020304" pitchFamily="18" charset="0"/>
              </a:rPr>
              <a:t>rapporti generici</a:t>
            </a:r>
            <a:r>
              <a:rPr lang="it-IT" altLang="it-IT" dirty="0">
                <a:solidFill>
                  <a:srgbClr val="C00000"/>
                </a:solidFill>
                <a:latin typeface="Times New Roman" panose="02020603050405020304" pitchFamily="18" charset="0"/>
                <a:cs typeface="Times New Roman" panose="02020603050405020304" pitchFamily="18" charset="0"/>
              </a:rPr>
              <a:t> </a:t>
            </a:r>
            <a:r>
              <a:rPr lang="it-IT" altLang="it-IT" dirty="0">
                <a:latin typeface="Times New Roman" panose="02020603050405020304" pitchFamily="18" charset="0"/>
                <a:cs typeface="Times New Roman" panose="02020603050405020304" pitchFamily="18" charset="0"/>
              </a:rPr>
              <a:t>e </a:t>
            </a:r>
            <a:r>
              <a:rPr lang="it-IT" altLang="it-IT" b="1" dirty="0">
                <a:solidFill>
                  <a:srgbClr val="C00000"/>
                </a:solidFill>
                <a:latin typeface="Times New Roman" panose="02020603050405020304" pitchFamily="18" charset="0"/>
                <a:cs typeface="Times New Roman" panose="02020603050405020304" pitchFamily="18" charset="0"/>
              </a:rPr>
              <a:t>rapporti </a:t>
            </a:r>
            <a:r>
              <a:rPr lang="it-IT" altLang="it-IT" b="1" dirty="0" smtClean="0">
                <a:solidFill>
                  <a:srgbClr val="C00000"/>
                </a:solidFill>
                <a:latin typeface="Times New Roman" panose="02020603050405020304" pitchFamily="18" charset="0"/>
                <a:cs typeface="Times New Roman" panose="02020603050405020304" pitchFamily="18" charset="0"/>
              </a:rPr>
              <a:t>specifici</a:t>
            </a:r>
            <a:endParaRPr lang="en-GB" dirty="0">
              <a:solidFill>
                <a:srgbClr val="C00000"/>
              </a:solidFill>
            </a:endParaRPr>
          </a:p>
        </p:txBody>
      </p:sp>
      <p:sp>
        <p:nvSpPr>
          <p:cNvPr id="10" name="Rettangolo 9"/>
          <p:cNvSpPr/>
          <p:nvPr/>
        </p:nvSpPr>
        <p:spPr>
          <a:xfrm>
            <a:off x="3073400" y="5011195"/>
            <a:ext cx="6446338" cy="646331"/>
          </a:xfrm>
          <a:prstGeom prst="rect">
            <a:avLst/>
          </a:prstGeom>
        </p:spPr>
        <p:txBody>
          <a:bodyPr wrap="square">
            <a:spAutoFit/>
          </a:bodyPr>
          <a:lstStyle/>
          <a:p>
            <a:pPr algn="just">
              <a:defRPr/>
            </a:pPr>
            <a:r>
              <a:rPr lang="it-IT" altLang="it-IT" dirty="0">
                <a:latin typeface="Times New Roman" panose="02020603050405020304" pitchFamily="18" charset="0"/>
                <a:cs typeface="Times New Roman" panose="02020603050405020304" pitchFamily="18" charset="0"/>
              </a:rPr>
              <a:t>a seconda che il fenomeno posto al denominatore possa considerarsi un presupposto generico o un presupposto specifico </a:t>
            </a:r>
          </a:p>
        </p:txBody>
      </p:sp>
      <p:sp>
        <p:nvSpPr>
          <p:cNvPr id="11" name="Freccia in giù 10"/>
          <p:cNvSpPr/>
          <p:nvPr/>
        </p:nvSpPr>
        <p:spPr>
          <a:xfrm>
            <a:off x="5772727" y="4451927"/>
            <a:ext cx="272472" cy="47105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egnaposto piè di pagina 6"/>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211448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E92B77A-5CD9-4308-9DA1-E598071AED5C}"/>
              </a:ext>
            </a:extLst>
          </p:cNvPr>
          <p:cNvPicPr>
            <a:picLocks noChangeAspect="1"/>
          </p:cNvPicPr>
          <p:nvPr/>
        </p:nvPicPr>
        <p:blipFill rotWithShape="1">
          <a:blip r:embed="rId3"/>
          <a:srcRect t="13514" r="23880" b="8438"/>
          <a:stretch/>
        </p:blipFill>
        <p:spPr>
          <a:xfrm>
            <a:off x="4310124" y="1328381"/>
            <a:ext cx="7008419" cy="4040148"/>
          </a:xfrm>
          <a:prstGeom prst="rect">
            <a:avLst/>
          </a:prstGeom>
          <a:effectLst>
            <a:outerShdw blurRad="50800" dist="38100" dir="2700000" algn="tl" rotWithShape="0">
              <a:prstClr val="black">
                <a:alpha val="40000"/>
              </a:prstClr>
            </a:outerShdw>
          </a:effectLst>
        </p:spPr>
      </p:pic>
      <p:sp>
        <p:nvSpPr>
          <p:cNvPr id="19" name="Rettangolo 18"/>
          <p:cNvSpPr/>
          <p:nvPr/>
        </p:nvSpPr>
        <p:spPr>
          <a:xfrm>
            <a:off x="1053056" y="4847557"/>
            <a:ext cx="2898480" cy="70769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r>
              <a:rPr lang="it-IT" sz="1333" dirty="0">
                <a:latin typeface="Times New Roman" panose="02020603050405020304" pitchFamily="18" charset="0"/>
                <a:cs typeface="Times New Roman" panose="02020603050405020304" pitchFamily="18" charset="0"/>
              </a:rPr>
              <a:t>Percentuale di popolazione che vive al di sotto della soglia di povertà nazionale, per sesso ed età</a:t>
            </a:r>
          </a:p>
        </p:txBody>
      </p:sp>
      <p:sp>
        <p:nvSpPr>
          <p:cNvPr id="23" name="Rettangolo 22"/>
          <p:cNvSpPr/>
          <p:nvPr/>
        </p:nvSpPr>
        <p:spPr>
          <a:xfrm>
            <a:off x="6850016" y="5549693"/>
            <a:ext cx="4998827" cy="707694"/>
          </a:xfrm>
          <a:prstGeom prst="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txBody>
          <a:bodyPr wrap="square">
            <a:spAutoFit/>
          </a:bodyPr>
          <a:lstStyle/>
          <a:p>
            <a:r>
              <a:rPr lang="it-IT" sz="1333" b="1" dirty="0">
                <a:solidFill>
                  <a:srgbClr val="C00000"/>
                </a:solidFill>
                <a:latin typeface="Times New Roman" panose="02020603050405020304" pitchFamily="18" charset="0"/>
                <a:cs typeface="Times New Roman" panose="02020603050405020304" pitchFamily="18" charset="0"/>
              </a:rPr>
              <a:t>Rapporto</a:t>
            </a:r>
            <a:r>
              <a:rPr lang="it-IT" sz="1333" dirty="0">
                <a:latin typeface="Times New Roman" panose="02020603050405020304" pitchFamily="18" charset="0"/>
                <a:cs typeface="Times New Roman" panose="02020603050405020304" pitchFamily="18" charset="0"/>
              </a:rPr>
              <a:t> fra individui appartenenti a famiglie con una spesa complessiva per consumi uguale o inferiore al valore soglia di povertà assoluta sul totale delle persone residenti</a:t>
            </a:r>
          </a:p>
        </p:txBody>
      </p:sp>
      <p:cxnSp>
        <p:nvCxnSpPr>
          <p:cNvPr id="22" name="Connettore 2 21"/>
          <p:cNvCxnSpPr>
            <a:cxnSpLocks/>
            <a:stCxn id="19" idx="3"/>
          </p:cNvCxnSpPr>
          <p:nvPr/>
        </p:nvCxnSpPr>
        <p:spPr>
          <a:xfrm flipV="1">
            <a:off x="3951536" y="3664571"/>
            <a:ext cx="1326410" cy="153683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Connettore 2 16">
            <a:extLst>
              <a:ext uri="{FF2B5EF4-FFF2-40B4-BE49-F238E27FC236}">
                <a16:creationId xmlns:a16="http://schemas.microsoft.com/office/drawing/2014/main" id="{DFAAA35B-3C92-4D4B-A883-E40A2BF9C996}"/>
              </a:ext>
            </a:extLst>
          </p:cNvPr>
          <p:cNvCxnSpPr>
            <a:cxnSpLocks/>
            <a:stCxn id="23" idx="0"/>
          </p:cNvCxnSpPr>
          <p:nvPr/>
        </p:nvCxnSpPr>
        <p:spPr>
          <a:xfrm flipH="1" flipV="1">
            <a:off x="8877993" y="3574473"/>
            <a:ext cx="471437" cy="197522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5" name="Immagine 14">
            <a:extLst>
              <a:ext uri="{FF2B5EF4-FFF2-40B4-BE49-F238E27FC236}">
                <a16:creationId xmlns:a16="http://schemas.microsoft.com/office/drawing/2014/main" id="{4B83A590-0C98-48FD-97AB-E30D3A746C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397" y="1762768"/>
            <a:ext cx="2835505" cy="283550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ttangolo 19">
            <a:extLst>
              <a:ext uri="{FF2B5EF4-FFF2-40B4-BE49-F238E27FC236}">
                <a16:creationId xmlns:a16="http://schemas.microsoft.com/office/drawing/2014/main" id="{E55FED03-8577-4C4E-9C69-8FCA0EF5AA33}"/>
              </a:ext>
            </a:extLst>
          </p:cNvPr>
          <p:cNvSpPr/>
          <p:nvPr/>
        </p:nvSpPr>
        <p:spPr>
          <a:xfrm>
            <a:off x="4211313" y="5549693"/>
            <a:ext cx="2239637" cy="297454"/>
          </a:xfrm>
          <a:prstGeom prst="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txBody>
          <a:bodyPr wrap="square">
            <a:spAutoFit/>
          </a:bodyPr>
          <a:lstStyle/>
          <a:p>
            <a:r>
              <a:rPr lang="it-IT" sz="1333" dirty="0">
                <a:latin typeface="Times New Roman" panose="02020603050405020304" pitchFamily="18" charset="0"/>
                <a:cs typeface="Times New Roman" panose="02020603050405020304" pitchFamily="18" charset="0"/>
              </a:rPr>
              <a:t>Povertà assoluta (incidenza)</a:t>
            </a:r>
          </a:p>
        </p:txBody>
      </p:sp>
      <p:cxnSp>
        <p:nvCxnSpPr>
          <p:cNvPr id="25" name="Connettore 2 24">
            <a:extLst>
              <a:ext uri="{FF2B5EF4-FFF2-40B4-BE49-F238E27FC236}">
                <a16:creationId xmlns:a16="http://schemas.microsoft.com/office/drawing/2014/main" id="{5E2BC56A-1413-42D0-BFBF-31D18659C800}"/>
              </a:ext>
            </a:extLst>
          </p:cNvPr>
          <p:cNvCxnSpPr>
            <a:cxnSpLocks/>
            <a:stCxn id="20" idx="0"/>
          </p:cNvCxnSpPr>
          <p:nvPr/>
        </p:nvCxnSpPr>
        <p:spPr>
          <a:xfrm flipV="1">
            <a:off x="5331132" y="3664571"/>
            <a:ext cx="917967" cy="188512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 name="Segnaposto numero diapositiva 2"/>
          <p:cNvSpPr>
            <a:spLocks noGrp="1"/>
          </p:cNvSpPr>
          <p:nvPr>
            <p:ph type="sldNum" sz="quarter" idx="12"/>
          </p:nvPr>
        </p:nvSpPr>
        <p:spPr/>
        <p:txBody>
          <a:bodyPr/>
          <a:lstStyle/>
          <a:p>
            <a:fld id="{2933ED56-FB12-4384-AF6C-E94CA198BBEC}" type="slidenum">
              <a:rPr lang="it-IT" smtClean="0"/>
              <a:t>50</a:t>
            </a:fld>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415484267"/>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51</a:t>
            </a:fld>
            <a:endParaRPr lang="it-IT" dirty="0">
              <a:solidFill>
                <a:schemeClr val="tx1"/>
              </a:solidFill>
              <a:latin typeface="Times New Roman" panose="02020603050405020304" pitchFamily="18" charset="0"/>
              <a:cs typeface="Times New Roman" panose="02020603050405020304" pitchFamily="18" charset="0"/>
            </a:endParaRPr>
          </a:p>
        </p:txBody>
      </p:sp>
      <p:grpSp>
        <p:nvGrpSpPr>
          <p:cNvPr id="2" name="Gruppo 1"/>
          <p:cNvGrpSpPr/>
          <p:nvPr/>
        </p:nvGrpSpPr>
        <p:grpSpPr>
          <a:xfrm>
            <a:off x="728657" y="563195"/>
            <a:ext cx="9144000" cy="4565142"/>
            <a:chOff x="774839" y="1721739"/>
            <a:chExt cx="9144000" cy="4565142"/>
          </a:xfrm>
        </p:grpSpPr>
        <p:grpSp>
          <p:nvGrpSpPr>
            <p:cNvPr id="113" name="object 6"/>
            <p:cNvGrpSpPr/>
            <p:nvPr/>
          </p:nvGrpSpPr>
          <p:grpSpPr>
            <a:xfrm>
              <a:off x="997343" y="2057400"/>
              <a:ext cx="8635365" cy="863600"/>
              <a:chOff x="997343" y="2057400"/>
              <a:chExt cx="8635365" cy="863600"/>
            </a:xfrm>
          </p:grpSpPr>
          <p:pic>
            <p:nvPicPr>
              <p:cNvPr id="114" name="object 7"/>
              <p:cNvPicPr/>
              <p:nvPr/>
            </p:nvPicPr>
            <p:blipFill>
              <a:blip r:embed="rId2" cstate="print"/>
              <a:stretch>
                <a:fillRect/>
              </a:stretch>
            </p:blipFill>
            <p:spPr>
              <a:xfrm>
                <a:off x="4950599" y="2057400"/>
                <a:ext cx="4480559" cy="6096"/>
              </a:xfrm>
              <a:prstGeom prst="rect">
                <a:avLst/>
              </a:prstGeom>
            </p:spPr>
          </p:pic>
          <p:pic>
            <p:nvPicPr>
              <p:cNvPr id="115" name="object 8"/>
              <p:cNvPicPr/>
              <p:nvPr/>
            </p:nvPicPr>
            <p:blipFill>
              <a:blip r:embed="rId3" cstate="print"/>
              <a:stretch>
                <a:fillRect/>
              </a:stretch>
            </p:blipFill>
            <p:spPr>
              <a:xfrm>
                <a:off x="4872875" y="2507741"/>
                <a:ext cx="4759452" cy="413004"/>
              </a:xfrm>
              <a:prstGeom prst="rect">
                <a:avLst/>
              </a:prstGeom>
            </p:spPr>
          </p:pic>
          <p:pic>
            <p:nvPicPr>
              <p:cNvPr id="116" name="object 9"/>
              <p:cNvPicPr/>
              <p:nvPr/>
            </p:nvPicPr>
            <p:blipFill>
              <a:blip r:embed="rId4" cstate="print"/>
              <a:stretch>
                <a:fillRect/>
              </a:stretch>
            </p:blipFill>
            <p:spPr>
              <a:xfrm>
                <a:off x="4947551" y="2063496"/>
                <a:ext cx="4489704" cy="436626"/>
              </a:xfrm>
              <a:prstGeom prst="rect">
                <a:avLst/>
              </a:prstGeom>
            </p:spPr>
          </p:pic>
          <p:sp>
            <p:nvSpPr>
              <p:cNvPr id="117" name="object 10"/>
              <p:cNvSpPr/>
              <p:nvPr/>
            </p:nvSpPr>
            <p:spPr>
              <a:xfrm>
                <a:off x="997343" y="2124468"/>
                <a:ext cx="4177029" cy="796290"/>
              </a:xfrm>
              <a:custGeom>
                <a:avLst/>
                <a:gdLst/>
                <a:ahLst/>
                <a:cxnLst/>
                <a:rect l="l" t="t" r="r" b="b"/>
                <a:pathLst>
                  <a:path w="4177029" h="796289">
                    <a:moveTo>
                      <a:pt x="4176801" y="796290"/>
                    </a:moveTo>
                    <a:lnTo>
                      <a:pt x="3871315" y="522389"/>
                    </a:lnTo>
                    <a:lnTo>
                      <a:pt x="3896868" y="493776"/>
                    </a:lnTo>
                    <a:lnTo>
                      <a:pt x="3802380" y="468122"/>
                    </a:lnTo>
                    <a:lnTo>
                      <a:pt x="3802380" y="0"/>
                    </a:lnTo>
                    <a:lnTo>
                      <a:pt x="0" y="0"/>
                    </a:lnTo>
                    <a:lnTo>
                      <a:pt x="0" y="796290"/>
                    </a:lnTo>
                    <a:lnTo>
                      <a:pt x="28956" y="796290"/>
                    </a:lnTo>
                    <a:lnTo>
                      <a:pt x="57150" y="796290"/>
                    </a:lnTo>
                    <a:lnTo>
                      <a:pt x="57150" y="57150"/>
                    </a:lnTo>
                    <a:lnTo>
                      <a:pt x="3745230" y="57150"/>
                    </a:lnTo>
                    <a:lnTo>
                      <a:pt x="3745230" y="796290"/>
                    </a:lnTo>
                    <a:lnTo>
                      <a:pt x="3773424" y="796290"/>
                    </a:lnTo>
                    <a:lnTo>
                      <a:pt x="3802380" y="796290"/>
                    </a:lnTo>
                    <a:lnTo>
                      <a:pt x="3802380" y="533107"/>
                    </a:lnTo>
                    <a:lnTo>
                      <a:pt x="3820668" y="579120"/>
                    </a:lnTo>
                    <a:lnTo>
                      <a:pt x="3832098" y="566318"/>
                    </a:lnTo>
                    <a:lnTo>
                      <a:pt x="3846144" y="550570"/>
                    </a:lnTo>
                    <a:lnTo>
                      <a:pt x="4120108" y="796290"/>
                    </a:lnTo>
                    <a:lnTo>
                      <a:pt x="4176801" y="796290"/>
                    </a:lnTo>
                    <a:close/>
                  </a:path>
                </a:pathLst>
              </a:custGeom>
              <a:solidFill>
                <a:srgbClr val="000000"/>
              </a:solidFill>
            </p:spPr>
            <p:txBody>
              <a:bodyPr wrap="square" lIns="0" tIns="0" rIns="0" bIns="0" rtlCol="0"/>
              <a:lstStyle/>
              <a:p>
                <a:endParaRPr/>
              </a:p>
            </p:txBody>
          </p:sp>
        </p:grpSp>
        <p:sp>
          <p:nvSpPr>
            <p:cNvPr id="118" name="object 11"/>
            <p:cNvSpPr txBox="1"/>
            <p:nvPr/>
          </p:nvSpPr>
          <p:spPr>
            <a:xfrm>
              <a:off x="1007629" y="1721739"/>
              <a:ext cx="388007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La</a:t>
              </a:r>
              <a:r>
                <a:rPr sz="1800" b="1" spc="-25" dirty="0">
                  <a:latin typeface="Arial"/>
                  <a:cs typeface="Arial"/>
                </a:rPr>
                <a:t> </a:t>
              </a:r>
              <a:r>
                <a:rPr sz="1800" b="1" dirty="0">
                  <a:latin typeface="Arial"/>
                  <a:cs typeface="Arial"/>
                </a:rPr>
                <a:t>povertà</a:t>
              </a:r>
              <a:r>
                <a:rPr sz="1800" b="1" spc="-10" dirty="0">
                  <a:latin typeface="Arial"/>
                  <a:cs typeface="Arial"/>
                </a:rPr>
                <a:t> </a:t>
              </a:r>
              <a:r>
                <a:rPr sz="1800" b="1" dirty="0">
                  <a:latin typeface="Arial"/>
                  <a:cs typeface="Arial"/>
                </a:rPr>
                <a:t>relativa</a:t>
              </a:r>
              <a:r>
                <a:rPr sz="1800" b="1" spc="-20" dirty="0">
                  <a:latin typeface="Arial"/>
                  <a:cs typeface="Arial"/>
                </a:rPr>
                <a:t> </a:t>
              </a:r>
              <a:r>
                <a:rPr sz="1800" b="1" dirty="0">
                  <a:latin typeface="Arial"/>
                  <a:cs typeface="Arial"/>
                </a:rPr>
                <a:t>in</a:t>
              </a:r>
              <a:r>
                <a:rPr sz="1800" b="1" spc="-10" dirty="0">
                  <a:latin typeface="Arial"/>
                  <a:cs typeface="Arial"/>
                </a:rPr>
                <a:t> </a:t>
              </a:r>
              <a:r>
                <a:rPr sz="1800" b="1" dirty="0">
                  <a:latin typeface="Arial"/>
                  <a:cs typeface="Arial"/>
                </a:rPr>
                <a:t>Italia</a:t>
              </a:r>
              <a:r>
                <a:rPr sz="1800" b="1" spc="-10" dirty="0">
                  <a:latin typeface="Arial"/>
                  <a:cs typeface="Arial"/>
                </a:rPr>
                <a:t> </a:t>
              </a:r>
              <a:r>
                <a:rPr sz="1800" b="1" dirty="0">
                  <a:latin typeface="Arial"/>
                  <a:cs typeface="Arial"/>
                </a:rPr>
                <a:t>nel</a:t>
              </a:r>
              <a:r>
                <a:rPr sz="1800" b="1" spc="-10" dirty="0">
                  <a:latin typeface="Arial"/>
                  <a:cs typeface="Arial"/>
                </a:rPr>
                <a:t> </a:t>
              </a:r>
              <a:r>
                <a:rPr sz="1800" b="1" spc="-20" dirty="0">
                  <a:latin typeface="Arial"/>
                  <a:cs typeface="Arial"/>
                </a:rPr>
                <a:t>2005</a:t>
              </a:r>
              <a:endParaRPr sz="1800" dirty="0">
                <a:latin typeface="Arial"/>
                <a:cs typeface="Arial"/>
              </a:endParaRPr>
            </a:p>
          </p:txBody>
        </p:sp>
        <p:sp>
          <p:nvSpPr>
            <p:cNvPr id="119" name="object 13"/>
            <p:cNvSpPr txBox="1"/>
            <p:nvPr/>
          </p:nvSpPr>
          <p:spPr>
            <a:xfrm>
              <a:off x="1250576" y="2179574"/>
              <a:ext cx="2292985"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Famiglie</a:t>
              </a:r>
              <a:r>
                <a:rPr sz="1600" spc="-50" dirty="0">
                  <a:latin typeface="Arial"/>
                  <a:cs typeface="Arial"/>
                </a:rPr>
                <a:t> </a:t>
              </a:r>
              <a:r>
                <a:rPr sz="1600" dirty="0">
                  <a:latin typeface="Arial"/>
                  <a:cs typeface="Arial"/>
                </a:rPr>
                <a:t>povere</a:t>
              </a:r>
              <a:r>
                <a:rPr sz="1600" spc="-25" dirty="0">
                  <a:latin typeface="Arial"/>
                  <a:cs typeface="Arial"/>
                </a:rPr>
                <a:t> </a:t>
              </a:r>
              <a:r>
                <a:rPr sz="1600" dirty="0">
                  <a:latin typeface="Arial"/>
                  <a:cs typeface="Arial"/>
                </a:rPr>
                <a:t>del</a:t>
              </a:r>
              <a:r>
                <a:rPr sz="1600" spc="-25" dirty="0">
                  <a:latin typeface="Arial"/>
                  <a:cs typeface="Arial"/>
                </a:rPr>
                <a:t> </a:t>
              </a:r>
              <a:r>
                <a:rPr sz="1600" spc="-20" dirty="0">
                  <a:latin typeface="Arial"/>
                  <a:cs typeface="Arial"/>
                </a:rPr>
                <a:t>Nord</a:t>
              </a:r>
              <a:endParaRPr sz="1600">
                <a:latin typeface="Arial"/>
                <a:cs typeface="Arial"/>
              </a:endParaRPr>
            </a:p>
          </p:txBody>
        </p:sp>
        <p:sp>
          <p:nvSpPr>
            <p:cNvPr id="120" name="object 14"/>
            <p:cNvSpPr txBox="1"/>
            <p:nvPr/>
          </p:nvSpPr>
          <p:spPr>
            <a:xfrm>
              <a:off x="1320686" y="2533136"/>
              <a:ext cx="1953895"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Famiglie</a:t>
              </a:r>
              <a:r>
                <a:rPr sz="1600" spc="-45" dirty="0">
                  <a:latin typeface="Arial"/>
                  <a:cs typeface="Arial"/>
                </a:rPr>
                <a:t> </a:t>
              </a:r>
              <a:r>
                <a:rPr sz="1600" dirty="0">
                  <a:latin typeface="Arial"/>
                  <a:cs typeface="Arial"/>
                </a:rPr>
                <a:t>povere</a:t>
              </a:r>
              <a:r>
                <a:rPr sz="1600" spc="-30" dirty="0">
                  <a:latin typeface="Arial"/>
                  <a:cs typeface="Arial"/>
                </a:rPr>
                <a:t> </a:t>
              </a:r>
              <a:r>
                <a:rPr sz="1600" spc="-10" dirty="0">
                  <a:latin typeface="Arial"/>
                  <a:cs typeface="Arial"/>
                </a:rPr>
                <a:t>totali</a:t>
              </a:r>
              <a:endParaRPr sz="1600" dirty="0">
                <a:latin typeface="Arial"/>
                <a:cs typeface="Arial"/>
              </a:endParaRPr>
            </a:p>
          </p:txBody>
        </p:sp>
        <p:grpSp>
          <p:nvGrpSpPr>
            <p:cNvPr id="121" name="object 15"/>
            <p:cNvGrpSpPr/>
            <p:nvPr/>
          </p:nvGrpSpPr>
          <p:grpSpPr>
            <a:xfrm>
              <a:off x="1170317" y="2508504"/>
              <a:ext cx="8431578" cy="2087813"/>
              <a:chOff x="1170317" y="2508504"/>
              <a:chExt cx="8431578" cy="2087813"/>
            </a:xfrm>
          </p:grpSpPr>
          <p:sp>
            <p:nvSpPr>
              <p:cNvPr id="122" name="object 16"/>
              <p:cNvSpPr/>
              <p:nvPr/>
            </p:nvSpPr>
            <p:spPr>
              <a:xfrm>
                <a:off x="1170317" y="2508504"/>
                <a:ext cx="2449830" cy="9525"/>
              </a:xfrm>
              <a:custGeom>
                <a:avLst/>
                <a:gdLst/>
                <a:ahLst/>
                <a:cxnLst/>
                <a:rect l="l" t="t" r="r" b="b"/>
                <a:pathLst>
                  <a:path w="2449829" h="9525">
                    <a:moveTo>
                      <a:pt x="2449829" y="9143"/>
                    </a:moveTo>
                    <a:lnTo>
                      <a:pt x="2449829" y="0"/>
                    </a:lnTo>
                    <a:lnTo>
                      <a:pt x="0" y="0"/>
                    </a:lnTo>
                    <a:lnTo>
                      <a:pt x="0" y="9144"/>
                    </a:lnTo>
                    <a:lnTo>
                      <a:pt x="2449829" y="9143"/>
                    </a:lnTo>
                    <a:close/>
                  </a:path>
                </a:pathLst>
              </a:custGeom>
              <a:solidFill>
                <a:srgbClr val="000000"/>
              </a:solidFill>
            </p:spPr>
            <p:txBody>
              <a:bodyPr wrap="square" lIns="0" tIns="0" rIns="0" bIns="0" rtlCol="0"/>
              <a:lstStyle/>
              <a:p>
                <a:endParaRPr/>
              </a:p>
            </p:txBody>
          </p:sp>
          <p:pic>
            <p:nvPicPr>
              <p:cNvPr id="123" name="object 17"/>
              <p:cNvPicPr/>
              <p:nvPr/>
            </p:nvPicPr>
            <p:blipFill>
              <a:blip r:embed="rId5" cstate="print"/>
              <a:stretch>
                <a:fillRect/>
              </a:stretch>
            </p:blipFill>
            <p:spPr>
              <a:xfrm>
                <a:off x="4872875" y="2920746"/>
                <a:ext cx="4729020" cy="857250"/>
              </a:xfrm>
              <a:prstGeom prst="rect">
                <a:avLst/>
              </a:prstGeom>
            </p:spPr>
          </p:pic>
          <p:sp>
            <p:nvSpPr>
              <p:cNvPr id="124" name="object 18"/>
              <p:cNvSpPr/>
              <p:nvPr/>
            </p:nvSpPr>
            <p:spPr>
              <a:xfrm>
                <a:off x="5117452" y="2920746"/>
                <a:ext cx="1013460" cy="857250"/>
              </a:xfrm>
              <a:custGeom>
                <a:avLst/>
                <a:gdLst/>
                <a:ahLst/>
                <a:cxnLst/>
                <a:rect l="l" t="t" r="r" b="b"/>
                <a:pathLst>
                  <a:path w="1013460" h="857250">
                    <a:moveTo>
                      <a:pt x="1012851" y="857250"/>
                    </a:moveTo>
                    <a:lnTo>
                      <a:pt x="56701" y="0"/>
                    </a:lnTo>
                    <a:lnTo>
                      <a:pt x="0" y="0"/>
                    </a:lnTo>
                    <a:lnTo>
                      <a:pt x="955788" y="857250"/>
                    </a:lnTo>
                    <a:lnTo>
                      <a:pt x="1012851" y="857250"/>
                    </a:lnTo>
                    <a:close/>
                  </a:path>
                </a:pathLst>
              </a:custGeom>
              <a:solidFill>
                <a:srgbClr val="000000"/>
              </a:solidFill>
            </p:spPr>
            <p:txBody>
              <a:bodyPr wrap="square" lIns="0" tIns="0" rIns="0" bIns="0" rtlCol="0"/>
              <a:lstStyle/>
              <a:p>
                <a:endParaRPr/>
              </a:p>
            </p:txBody>
          </p:sp>
          <p:sp>
            <p:nvSpPr>
              <p:cNvPr id="81" name="object 16"/>
              <p:cNvSpPr/>
              <p:nvPr/>
            </p:nvSpPr>
            <p:spPr>
              <a:xfrm>
                <a:off x="1221984" y="4586792"/>
                <a:ext cx="2449830" cy="9525"/>
              </a:xfrm>
              <a:custGeom>
                <a:avLst/>
                <a:gdLst/>
                <a:ahLst/>
                <a:cxnLst/>
                <a:rect l="l" t="t" r="r" b="b"/>
                <a:pathLst>
                  <a:path w="2449829" h="9525">
                    <a:moveTo>
                      <a:pt x="2449829" y="9143"/>
                    </a:moveTo>
                    <a:lnTo>
                      <a:pt x="2449829" y="0"/>
                    </a:lnTo>
                    <a:lnTo>
                      <a:pt x="0" y="0"/>
                    </a:lnTo>
                    <a:lnTo>
                      <a:pt x="0" y="9144"/>
                    </a:lnTo>
                    <a:lnTo>
                      <a:pt x="2449829" y="9143"/>
                    </a:lnTo>
                    <a:close/>
                  </a:path>
                </a:pathLst>
              </a:custGeom>
              <a:solidFill>
                <a:srgbClr val="000000"/>
              </a:solidFill>
            </p:spPr>
            <p:txBody>
              <a:bodyPr wrap="square" lIns="0" tIns="0" rIns="0" bIns="0" rtlCol="0"/>
              <a:lstStyle/>
              <a:p>
                <a:endParaRPr/>
              </a:p>
            </p:txBody>
          </p:sp>
        </p:grpSp>
        <p:sp>
          <p:nvSpPr>
            <p:cNvPr id="125" name="object 19"/>
            <p:cNvSpPr txBox="1"/>
            <p:nvPr/>
          </p:nvSpPr>
          <p:spPr>
            <a:xfrm>
              <a:off x="3698119" y="2323591"/>
              <a:ext cx="6038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r>
                <a:rPr sz="1800" spc="-5" dirty="0">
                  <a:latin typeface="Arial"/>
                  <a:cs typeface="Arial"/>
                </a:rPr>
                <a:t> </a:t>
              </a:r>
              <a:r>
                <a:rPr sz="1800" spc="-25" dirty="0">
                  <a:latin typeface="Arial"/>
                  <a:cs typeface="Arial"/>
                </a:rPr>
                <a:t>100</a:t>
              </a:r>
              <a:endParaRPr sz="1800">
                <a:latin typeface="Arial"/>
                <a:cs typeface="Arial"/>
              </a:endParaRPr>
            </a:p>
          </p:txBody>
        </p:sp>
        <p:sp>
          <p:nvSpPr>
            <p:cNvPr id="126" name="object 20"/>
            <p:cNvSpPr txBox="1"/>
            <p:nvPr/>
          </p:nvSpPr>
          <p:spPr>
            <a:xfrm>
              <a:off x="1680343" y="2828798"/>
              <a:ext cx="363855" cy="269875"/>
            </a:xfrm>
            <a:prstGeom prst="rect">
              <a:avLst/>
            </a:prstGeom>
          </p:spPr>
          <p:txBody>
            <a:bodyPr vert="horz" wrap="square" lIns="0" tIns="12700" rIns="0" bIns="0" rtlCol="0">
              <a:spAutoFit/>
            </a:bodyPr>
            <a:lstStyle/>
            <a:p>
              <a:pPr marL="12700">
                <a:lnSpc>
                  <a:spcPct val="100000"/>
                </a:lnSpc>
                <a:spcBef>
                  <a:spcPts val="100"/>
                </a:spcBef>
              </a:pPr>
              <a:r>
                <a:rPr sz="1600" spc="-25" dirty="0">
                  <a:latin typeface="Arial"/>
                  <a:cs typeface="Arial"/>
                </a:rPr>
                <a:t>510</a:t>
              </a:r>
              <a:endParaRPr sz="1600">
                <a:latin typeface="Arial"/>
                <a:cs typeface="Arial"/>
              </a:endParaRPr>
            </a:p>
          </p:txBody>
        </p:sp>
        <p:sp>
          <p:nvSpPr>
            <p:cNvPr id="127" name="object 21"/>
            <p:cNvSpPr txBox="1"/>
            <p:nvPr/>
          </p:nvSpPr>
          <p:spPr>
            <a:xfrm>
              <a:off x="2328038" y="2965198"/>
              <a:ext cx="1110615"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×100</a:t>
              </a:r>
              <a:r>
                <a:rPr sz="1600" spc="-10" dirty="0">
                  <a:latin typeface="Arial"/>
                  <a:cs typeface="Arial"/>
                </a:rPr>
                <a:t> </a:t>
              </a:r>
              <a:r>
                <a:rPr sz="1600" dirty="0">
                  <a:latin typeface="Arial"/>
                  <a:cs typeface="Arial"/>
                </a:rPr>
                <a:t>= </a:t>
              </a:r>
              <a:r>
                <a:rPr sz="1600" spc="-20" dirty="0">
                  <a:latin typeface="Arial"/>
                  <a:cs typeface="Arial"/>
                </a:rPr>
                <a:t>19,7</a:t>
              </a:r>
              <a:endParaRPr sz="1600">
                <a:latin typeface="Arial"/>
                <a:cs typeface="Arial"/>
              </a:endParaRPr>
            </a:p>
          </p:txBody>
        </p:sp>
        <p:sp>
          <p:nvSpPr>
            <p:cNvPr id="128" name="object 22"/>
            <p:cNvSpPr/>
            <p:nvPr/>
          </p:nvSpPr>
          <p:spPr>
            <a:xfrm>
              <a:off x="997343" y="2920758"/>
              <a:ext cx="8685530" cy="857250"/>
            </a:xfrm>
            <a:custGeom>
              <a:avLst/>
              <a:gdLst/>
              <a:ahLst/>
              <a:cxnLst/>
              <a:rect l="l" t="t" r="r" b="b"/>
              <a:pathLst>
                <a:path w="8685530" h="857250">
                  <a:moveTo>
                    <a:pt x="57150" y="0"/>
                  </a:moveTo>
                  <a:lnTo>
                    <a:pt x="0" y="0"/>
                  </a:lnTo>
                  <a:lnTo>
                    <a:pt x="0" y="857250"/>
                  </a:lnTo>
                  <a:lnTo>
                    <a:pt x="57150" y="857250"/>
                  </a:lnTo>
                  <a:lnTo>
                    <a:pt x="57150" y="0"/>
                  </a:lnTo>
                  <a:close/>
                </a:path>
                <a:path w="8685530" h="857250">
                  <a:moveTo>
                    <a:pt x="1257300" y="198882"/>
                  </a:moveTo>
                  <a:lnTo>
                    <a:pt x="536448" y="198882"/>
                  </a:lnTo>
                  <a:lnTo>
                    <a:pt x="536448" y="208026"/>
                  </a:lnTo>
                  <a:lnTo>
                    <a:pt x="1257300" y="208026"/>
                  </a:lnTo>
                  <a:lnTo>
                    <a:pt x="1257300" y="198882"/>
                  </a:lnTo>
                  <a:close/>
                </a:path>
                <a:path w="8685530" h="857250">
                  <a:moveTo>
                    <a:pt x="3802380" y="0"/>
                  </a:moveTo>
                  <a:lnTo>
                    <a:pt x="3745230" y="0"/>
                  </a:lnTo>
                  <a:lnTo>
                    <a:pt x="3745230" y="857250"/>
                  </a:lnTo>
                  <a:lnTo>
                    <a:pt x="3802380" y="857250"/>
                  </a:lnTo>
                  <a:lnTo>
                    <a:pt x="3802380" y="0"/>
                  </a:lnTo>
                  <a:close/>
                </a:path>
                <a:path w="8685530" h="857250">
                  <a:moveTo>
                    <a:pt x="6343650" y="406146"/>
                  </a:moveTo>
                  <a:lnTo>
                    <a:pt x="6342126" y="397764"/>
                  </a:lnTo>
                  <a:lnTo>
                    <a:pt x="6329502" y="364883"/>
                  </a:lnTo>
                  <a:lnTo>
                    <a:pt x="6315456" y="345681"/>
                  </a:lnTo>
                  <a:lnTo>
                    <a:pt x="6315456" y="416052"/>
                  </a:lnTo>
                  <a:lnTo>
                    <a:pt x="6314694" y="422148"/>
                  </a:lnTo>
                  <a:lnTo>
                    <a:pt x="6281382" y="481152"/>
                  </a:lnTo>
                  <a:lnTo>
                    <a:pt x="6215913" y="520839"/>
                  </a:lnTo>
                  <a:lnTo>
                    <a:pt x="6175019" y="533463"/>
                  </a:lnTo>
                  <a:lnTo>
                    <a:pt x="6130760" y="541299"/>
                  </a:lnTo>
                  <a:lnTo>
                    <a:pt x="6084697" y="544347"/>
                  </a:lnTo>
                  <a:lnTo>
                    <a:pt x="6038405" y="542620"/>
                  </a:lnTo>
                  <a:lnTo>
                    <a:pt x="5993435" y="536143"/>
                  </a:lnTo>
                  <a:lnTo>
                    <a:pt x="5951334" y="524916"/>
                  </a:lnTo>
                  <a:lnTo>
                    <a:pt x="5913691" y="508965"/>
                  </a:lnTo>
                  <a:lnTo>
                    <a:pt x="5857964" y="462889"/>
                  </a:lnTo>
                  <a:lnTo>
                    <a:pt x="5841492" y="426720"/>
                  </a:lnTo>
                  <a:lnTo>
                    <a:pt x="5840730" y="421386"/>
                  </a:lnTo>
                  <a:lnTo>
                    <a:pt x="5840730" y="408432"/>
                  </a:lnTo>
                  <a:lnTo>
                    <a:pt x="5864758" y="359460"/>
                  </a:lnTo>
                  <a:lnTo>
                    <a:pt x="5899188" y="330657"/>
                  </a:lnTo>
                  <a:lnTo>
                    <a:pt x="5941987" y="309727"/>
                  </a:lnTo>
                  <a:lnTo>
                    <a:pt x="5988863" y="295833"/>
                  </a:lnTo>
                  <a:lnTo>
                    <a:pt x="6035535" y="288124"/>
                  </a:lnTo>
                  <a:lnTo>
                    <a:pt x="6077712" y="285750"/>
                  </a:lnTo>
                  <a:lnTo>
                    <a:pt x="6090666" y="286512"/>
                  </a:lnTo>
                  <a:lnTo>
                    <a:pt x="6102858" y="286512"/>
                  </a:lnTo>
                  <a:lnTo>
                    <a:pt x="6141555" y="290791"/>
                  </a:lnTo>
                  <a:lnTo>
                    <a:pt x="6184976" y="300494"/>
                  </a:lnTo>
                  <a:lnTo>
                    <a:pt x="6228524" y="316128"/>
                  </a:lnTo>
                  <a:lnTo>
                    <a:pt x="6267602" y="338226"/>
                  </a:lnTo>
                  <a:lnTo>
                    <a:pt x="6297600" y="367296"/>
                  </a:lnTo>
                  <a:lnTo>
                    <a:pt x="6313932" y="403860"/>
                  </a:lnTo>
                  <a:lnTo>
                    <a:pt x="6315456" y="416052"/>
                  </a:lnTo>
                  <a:lnTo>
                    <a:pt x="6315456" y="345681"/>
                  </a:lnTo>
                  <a:lnTo>
                    <a:pt x="6280785" y="312318"/>
                  </a:lnTo>
                  <a:lnTo>
                    <a:pt x="6247041" y="292633"/>
                  </a:lnTo>
                  <a:lnTo>
                    <a:pt x="6208598" y="277342"/>
                  </a:lnTo>
                  <a:lnTo>
                    <a:pt x="6166650" y="266458"/>
                  </a:lnTo>
                  <a:lnTo>
                    <a:pt x="6122378" y="259956"/>
                  </a:lnTo>
                  <a:lnTo>
                    <a:pt x="6076950" y="257860"/>
                  </a:lnTo>
                  <a:lnTo>
                    <a:pt x="6031535" y="260159"/>
                  </a:lnTo>
                  <a:lnTo>
                    <a:pt x="5987326" y="266852"/>
                  </a:lnTo>
                  <a:lnTo>
                    <a:pt x="5945505" y="277939"/>
                  </a:lnTo>
                  <a:lnTo>
                    <a:pt x="5907227" y="293420"/>
                  </a:lnTo>
                  <a:lnTo>
                    <a:pt x="5873699" y="313296"/>
                  </a:lnTo>
                  <a:lnTo>
                    <a:pt x="5825553" y="366229"/>
                  </a:lnTo>
                  <a:lnTo>
                    <a:pt x="5811774" y="416052"/>
                  </a:lnTo>
                  <a:lnTo>
                    <a:pt x="5813298" y="433578"/>
                  </a:lnTo>
                  <a:lnTo>
                    <a:pt x="5815584" y="441198"/>
                  </a:lnTo>
                  <a:lnTo>
                    <a:pt x="5817870" y="449580"/>
                  </a:lnTo>
                  <a:lnTo>
                    <a:pt x="5840184" y="486727"/>
                  </a:lnTo>
                  <a:lnTo>
                    <a:pt x="5840730" y="487222"/>
                  </a:lnTo>
                  <a:lnTo>
                    <a:pt x="5872734" y="516623"/>
                  </a:lnTo>
                  <a:lnTo>
                    <a:pt x="5912726" y="539724"/>
                  </a:lnTo>
                  <a:lnTo>
                    <a:pt x="5957367" y="556450"/>
                  </a:lnTo>
                  <a:lnTo>
                    <a:pt x="6003887" y="567283"/>
                  </a:lnTo>
                  <a:lnTo>
                    <a:pt x="6049505" y="572655"/>
                  </a:lnTo>
                  <a:lnTo>
                    <a:pt x="6104382" y="573024"/>
                  </a:lnTo>
                  <a:lnTo>
                    <a:pt x="6117336" y="571500"/>
                  </a:lnTo>
                  <a:lnTo>
                    <a:pt x="6162472" y="565531"/>
                  </a:lnTo>
                  <a:lnTo>
                    <a:pt x="6210795" y="552653"/>
                  </a:lnTo>
                  <a:lnTo>
                    <a:pt x="6257696" y="532447"/>
                  </a:lnTo>
                  <a:lnTo>
                    <a:pt x="6298552" y="504494"/>
                  </a:lnTo>
                  <a:lnTo>
                    <a:pt x="6328740" y="468376"/>
                  </a:lnTo>
                  <a:lnTo>
                    <a:pt x="6343650" y="423672"/>
                  </a:lnTo>
                  <a:lnTo>
                    <a:pt x="6343650" y="406146"/>
                  </a:lnTo>
                  <a:close/>
                </a:path>
                <a:path w="8685530" h="857250">
                  <a:moveTo>
                    <a:pt x="7019188" y="857250"/>
                  </a:moveTo>
                  <a:lnTo>
                    <a:pt x="7005828" y="819505"/>
                  </a:lnTo>
                  <a:lnTo>
                    <a:pt x="6956628" y="766559"/>
                  </a:lnTo>
                  <a:lnTo>
                    <a:pt x="6922719" y="746760"/>
                  </a:lnTo>
                  <a:lnTo>
                    <a:pt x="6884175" y="731418"/>
                  </a:lnTo>
                  <a:lnTo>
                    <a:pt x="6842176" y="720509"/>
                  </a:lnTo>
                  <a:lnTo>
                    <a:pt x="6797878" y="714019"/>
                  </a:lnTo>
                  <a:lnTo>
                    <a:pt x="6752463" y="711949"/>
                  </a:lnTo>
                  <a:lnTo>
                    <a:pt x="6707111" y="714286"/>
                  </a:lnTo>
                  <a:lnTo>
                    <a:pt x="6662991" y="721029"/>
                  </a:lnTo>
                  <a:lnTo>
                    <a:pt x="6621285" y="732167"/>
                  </a:lnTo>
                  <a:lnTo>
                    <a:pt x="6583159" y="747687"/>
                  </a:lnTo>
                  <a:lnTo>
                    <a:pt x="6549784" y="767588"/>
                  </a:lnTo>
                  <a:lnTo>
                    <a:pt x="6502006" y="820458"/>
                  </a:lnTo>
                  <a:lnTo>
                    <a:pt x="6489306" y="857250"/>
                  </a:lnTo>
                  <a:lnTo>
                    <a:pt x="6518135" y="857250"/>
                  </a:lnTo>
                  <a:lnTo>
                    <a:pt x="6532105" y="825906"/>
                  </a:lnTo>
                  <a:lnTo>
                    <a:pt x="6555549" y="799452"/>
                  </a:lnTo>
                  <a:lnTo>
                    <a:pt x="6624510" y="761199"/>
                  </a:lnTo>
                  <a:lnTo>
                    <a:pt x="6666789" y="749414"/>
                  </a:lnTo>
                  <a:lnTo>
                    <a:pt x="6712128" y="742530"/>
                  </a:lnTo>
                  <a:lnTo>
                    <a:pt x="6758902" y="740549"/>
                  </a:lnTo>
                  <a:lnTo>
                    <a:pt x="6805498" y="743496"/>
                  </a:lnTo>
                  <a:lnTo>
                    <a:pt x="6850316" y="751370"/>
                  </a:lnTo>
                  <a:lnTo>
                    <a:pt x="6891756" y="764171"/>
                  </a:lnTo>
                  <a:lnTo>
                    <a:pt x="6928180" y="781926"/>
                  </a:lnTo>
                  <a:lnTo>
                    <a:pt x="6979590" y="832256"/>
                  </a:lnTo>
                  <a:lnTo>
                    <a:pt x="6988594" y="857250"/>
                  </a:lnTo>
                  <a:lnTo>
                    <a:pt x="7019188" y="857250"/>
                  </a:lnTo>
                  <a:close/>
                </a:path>
                <a:path w="8685530" h="857250">
                  <a:moveTo>
                    <a:pt x="8685276" y="413004"/>
                  </a:moveTo>
                  <a:lnTo>
                    <a:pt x="8683752" y="396240"/>
                  </a:lnTo>
                  <a:lnTo>
                    <a:pt x="8671154" y="363385"/>
                  </a:lnTo>
                  <a:lnTo>
                    <a:pt x="8657082" y="344157"/>
                  </a:lnTo>
                  <a:lnTo>
                    <a:pt x="8657082" y="414528"/>
                  </a:lnTo>
                  <a:lnTo>
                    <a:pt x="8655558" y="426720"/>
                  </a:lnTo>
                  <a:lnTo>
                    <a:pt x="8638857" y="462584"/>
                  </a:lnTo>
                  <a:lnTo>
                    <a:pt x="8608657" y="491388"/>
                  </a:lnTo>
                  <a:lnTo>
                    <a:pt x="8569541" y="513461"/>
                  </a:lnTo>
                  <a:lnTo>
                    <a:pt x="8526081" y="529120"/>
                  </a:lnTo>
                  <a:lnTo>
                    <a:pt x="8482863" y="538695"/>
                  </a:lnTo>
                  <a:lnTo>
                    <a:pt x="8444484" y="542544"/>
                  </a:lnTo>
                  <a:lnTo>
                    <a:pt x="8418639" y="543267"/>
                  </a:lnTo>
                  <a:lnTo>
                    <a:pt x="8378279" y="541528"/>
                  </a:lnTo>
                  <a:lnTo>
                    <a:pt x="8332432" y="534098"/>
                  </a:lnTo>
                  <a:lnTo>
                    <a:pt x="8286064" y="520496"/>
                  </a:lnTo>
                  <a:lnTo>
                    <a:pt x="8243392" y="500189"/>
                  </a:lnTo>
                  <a:lnTo>
                    <a:pt x="8208670" y="472668"/>
                  </a:lnTo>
                  <a:lnTo>
                    <a:pt x="8186166" y="437388"/>
                  </a:lnTo>
                  <a:lnTo>
                    <a:pt x="8182356" y="419100"/>
                  </a:lnTo>
                  <a:lnTo>
                    <a:pt x="8182356" y="406908"/>
                  </a:lnTo>
                  <a:lnTo>
                    <a:pt x="8197304" y="369722"/>
                  </a:lnTo>
                  <a:lnTo>
                    <a:pt x="8252422" y="322046"/>
                  </a:lnTo>
                  <a:lnTo>
                    <a:pt x="8290141" y="305473"/>
                  </a:lnTo>
                  <a:lnTo>
                    <a:pt x="8332470" y="293763"/>
                  </a:lnTo>
                  <a:lnTo>
                    <a:pt x="8377834" y="286905"/>
                  </a:lnTo>
                  <a:lnTo>
                    <a:pt x="8424596" y="284937"/>
                  </a:lnTo>
                  <a:lnTo>
                    <a:pt x="8471154" y="287845"/>
                  </a:lnTo>
                  <a:lnTo>
                    <a:pt x="8515921" y="295656"/>
                  </a:lnTo>
                  <a:lnTo>
                    <a:pt x="8557260" y="308356"/>
                  </a:lnTo>
                  <a:lnTo>
                    <a:pt x="8593582" y="325983"/>
                  </a:lnTo>
                  <a:lnTo>
                    <a:pt x="8644712" y="376008"/>
                  </a:lnTo>
                  <a:lnTo>
                    <a:pt x="8657082" y="414528"/>
                  </a:lnTo>
                  <a:lnTo>
                    <a:pt x="8657082" y="344157"/>
                  </a:lnTo>
                  <a:lnTo>
                    <a:pt x="8622462" y="310845"/>
                  </a:lnTo>
                  <a:lnTo>
                    <a:pt x="8588731" y="291147"/>
                  </a:lnTo>
                  <a:lnTo>
                    <a:pt x="8550300" y="275856"/>
                  </a:lnTo>
                  <a:lnTo>
                    <a:pt x="8508352" y="264934"/>
                  </a:lnTo>
                  <a:lnTo>
                    <a:pt x="8464067" y="258419"/>
                  </a:lnTo>
                  <a:lnTo>
                    <a:pt x="8418639" y="256298"/>
                  </a:lnTo>
                  <a:lnTo>
                    <a:pt x="8373224" y="258572"/>
                  </a:lnTo>
                  <a:lnTo>
                    <a:pt x="8329003" y="265252"/>
                  </a:lnTo>
                  <a:lnTo>
                    <a:pt x="8287169" y="276326"/>
                  </a:lnTo>
                  <a:lnTo>
                    <a:pt x="8248891" y="291795"/>
                  </a:lnTo>
                  <a:lnTo>
                    <a:pt x="8215350" y="311683"/>
                  </a:lnTo>
                  <a:lnTo>
                    <a:pt x="8167179" y="364655"/>
                  </a:lnTo>
                  <a:lnTo>
                    <a:pt x="8153400" y="414528"/>
                  </a:lnTo>
                  <a:lnTo>
                    <a:pt x="8154924" y="432054"/>
                  </a:lnTo>
                  <a:lnTo>
                    <a:pt x="8157210" y="439674"/>
                  </a:lnTo>
                  <a:lnTo>
                    <a:pt x="8159496" y="448056"/>
                  </a:lnTo>
                  <a:lnTo>
                    <a:pt x="8181911" y="485305"/>
                  </a:lnTo>
                  <a:lnTo>
                    <a:pt x="8182356" y="485711"/>
                  </a:lnTo>
                  <a:lnTo>
                    <a:pt x="8214398" y="515200"/>
                  </a:lnTo>
                  <a:lnTo>
                    <a:pt x="8254238" y="538213"/>
                  </a:lnTo>
                  <a:lnTo>
                    <a:pt x="8298726" y="554850"/>
                  </a:lnTo>
                  <a:lnTo>
                    <a:pt x="8345157" y="565619"/>
                  </a:lnTo>
                  <a:lnTo>
                    <a:pt x="8390826" y="570992"/>
                  </a:lnTo>
                  <a:lnTo>
                    <a:pt x="8433054" y="571500"/>
                  </a:lnTo>
                  <a:lnTo>
                    <a:pt x="8458962" y="569976"/>
                  </a:lnTo>
                  <a:lnTo>
                    <a:pt x="8503996" y="563918"/>
                  </a:lnTo>
                  <a:lnTo>
                    <a:pt x="8552307" y="550964"/>
                  </a:lnTo>
                  <a:lnTo>
                    <a:pt x="8599246" y="530733"/>
                  </a:lnTo>
                  <a:lnTo>
                    <a:pt x="8640153" y="502780"/>
                  </a:lnTo>
                  <a:lnTo>
                    <a:pt x="8670379" y="466725"/>
                  </a:lnTo>
                  <a:lnTo>
                    <a:pt x="8685276" y="422148"/>
                  </a:lnTo>
                  <a:lnTo>
                    <a:pt x="8685276" y="413004"/>
                  </a:lnTo>
                  <a:close/>
                </a:path>
              </a:pathLst>
            </a:custGeom>
            <a:solidFill>
              <a:srgbClr val="000000"/>
            </a:solidFill>
          </p:spPr>
          <p:txBody>
            <a:bodyPr wrap="square" lIns="0" tIns="0" rIns="0" bIns="0" rtlCol="0"/>
            <a:lstStyle/>
            <a:p>
              <a:endParaRPr/>
            </a:p>
          </p:txBody>
        </p:sp>
        <p:sp>
          <p:nvSpPr>
            <p:cNvPr id="129" name="object 23"/>
            <p:cNvSpPr txBox="1"/>
            <p:nvPr/>
          </p:nvSpPr>
          <p:spPr>
            <a:xfrm>
              <a:off x="1177423" y="3058464"/>
              <a:ext cx="3441700" cy="617220"/>
            </a:xfrm>
            <a:prstGeom prst="rect">
              <a:avLst/>
            </a:prstGeom>
          </p:spPr>
          <p:txBody>
            <a:bodyPr vert="horz" wrap="square" lIns="0" tIns="64135" rIns="0" bIns="0" rtlCol="0">
              <a:spAutoFit/>
            </a:bodyPr>
            <a:lstStyle/>
            <a:p>
              <a:pPr marL="443230">
                <a:lnSpc>
                  <a:spcPct val="100000"/>
                </a:lnSpc>
                <a:spcBef>
                  <a:spcPts val="505"/>
                </a:spcBef>
              </a:pPr>
              <a:r>
                <a:rPr sz="1600" spc="-10" dirty="0">
                  <a:latin typeface="Arial"/>
                  <a:cs typeface="Arial"/>
                </a:rPr>
                <a:t>2.585</a:t>
              </a:r>
              <a:endParaRPr sz="1600">
                <a:latin typeface="Arial"/>
                <a:cs typeface="Arial"/>
              </a:endParaRPr>
            </a:p>
            <a:p>
              <a:pPr marL="12700">
                <a:lnSpc>
                  <a:spcPct val="100000"/>
                </a:lnSpc>
                <a:spcBef>
                  <a:spcPts val="409"/>
                </a:spcBef>
                <a:tabLst>
                  <a:tab pos="321945" algn="l"/>
                  <a:tab pos="1111250" algn="l"/>
                  <a:tab pos="1781810" algn="l"/>
                  <a:tab pos="2749550" algn="l"/>
                </a:tabLst>
              </a:pPr>
              <a:r>
                <a:rPr sz="1600" spc="35" dirty="0">
                  <a:latin typeface="Arial"/>
                  <a:cs typeface="Arial"/>
                </a:rPr>
                <a:t>Il</a:t>
              </a:r>
              <a:r>
                <a:rPr sz="1600" dirty="0">
                  <a:latin typeface="Arial"/>
                  <a:cs typeface="Arial"/>
                </a:rPr>
                <a:t>	</a:t>
              </a:r>
              <a:r>
                <a:rPr sz="1600" spc="-10" dirty="0">
                  <a:latin typeface="Arial"/>
                  <a:cs typeface="Arial"/>
                </a:rPr>
                <a:t>19,7%</a:t>
              </a:r>
              <a:r>
                <a:rPr sz="1600" dirty="0">
                  <a:latin typeface="Arial"/>
                  <a:cs typeface="Arial"/>
                </a:rPr>
                <a:t>	</a:t>
              </a:r>
              <a:r>
                <a:rPr sz="1600" spc="60" dirty="0">
                  <a:latin typeface="Arial"/>
                  <a:cs typeface="Arial"/>
                </a:rPr>
                <a:t>delle</a:t>
              </a:r>
              <a:r>
                <a:rPr sz="1600" dirty="0">
                  <a:latin typeface="Arial"/>
                  <a:cs typeface="Arial"/>
                </a:rPr>
                <a:t>	</a:t>
              </a:r>
              <a:r>
                <a:rPr sz="1600" spc="55" dirty="0">
                  <a:latin typeface="Arial"/>
                  <a:cs typeface="Arial"/>
                </a:rPr>
                <a:t>famiglie</a:t>
              </a:r>
              <a:r>
                <a:rPr sz="1600" dirty="0">
                  <a:latin typeface="Arial"/>
                  <a:cs typeface="Arial"/>
                </a:rPr>
                <a:t>	</a:t>
              </a:r>
              <a:r>
                <a:rPr sz="1600" spc="55" dirty="0">
                  <a:latin typeface="Arial"/>
                  <a:cs typeface="Arial"/>
                </a:rPr>
                <a:t>povere</a:t>
              </a:r>
              <a:endParaRPr sz="1600">
                <a:latin typeface="Arial"/>
                <a:cs typeface="Arial"/>
              </a:endParaRPr>
            </a:p>
          </p:txBody>
        </p:sp>
        <p:grpSp>
          <p:nvGrpSpPr>
            <p:cNvPr id="130" name="object 24"/>
            <p:cNvGrpSpPr/>
            <p:nvPr/>
          </p:nvGrpSpPr>
          <p:grpSpPr>
            <a:xfrm>
              <a:off x="997343" y="3777996"/>
              <a:ext cx="8635365" cy="857250"/>
              <a:chOff x="997343" y="3777996"/>
              <a:chExt cx="8635365" cy="857250"/>
            </a:xfrm>
          </p:grpSpPr>
          <p:pic>
            <p:nvPicPr>
              <p:cNvPr id="131" name="object 25"/>
              <p:cNvPicPr/>
              <p:nvPr/>
            </p:nvPicPr>
            <p:blipFill>
              <a:blip r:embed="rId6" cstate="print"/>
              <a:stretch>
                <a:fillRect/>
              </a:stretch>
            </p:blipFill>
            <p:spPr>
              <a:xfrm>
                <a:off x="4872875" y="3777996"/>
                <a:ext cx="4759452" cy="857250"/>
              </a:xfrm>
              <a:prstGeom prst="rect">
                <a:avLst/>
              </a:prstGeom>
            </p:spPr>
          </p:pic>
          <p:sp>
            <p:nvSpPr>
              <p:cNvPr id="132" name="object 26"/>
              <p:cNvSpPr/>
              <p:nvPr/>
            </p:nvSpPr>
            <p:spPr>
              <a:xfrm>
                <a:off x="997343" y="3778008"/>
                <a:ext cx="6329680" cy="857250"/>
              </a:xfrm>
              <a:custGeom>
                <a:avLst/>
                <a:gdLst/>
                <a:ahLst/>
                <a:cxnLst/>
                <a:rect l="l" t="t" r="r" b="b"/>
                <a:pathLst>
                  <a:path w="6329680" h="857250">
                    <a:moveTo>
                      <a:pt x="3802380" y="435102"/>
                    </a:moveTo>
                    <a:lnTo>
                      <a:pt x="0" y="435102"/>
                    </a:lnTo>
                    <a:lnTo>
                      <a:pt x="0" y="857250"/>
                    </a:lnTo>
                    <a:lnTo>
                      <a:pt x="28956" y="857250"/>
                    </a:lnTo>
                    <a:lnTo>
                      <a:pt x="57150" y="857250"/>
                    </a:lnTo>
                    <a:lnTo>
                      <a:pt x="57150" y="492252"/>
                    </a:lnTo>
                    <a:lnTo>
                      <a:pt x="3745230" y="492252"/>
                    </a:lnTo>
                    <a:lnTo>
                      <a:pt x="3745230" y="857250"/>
                    </a:lnTo>
                    <a:lnTo>
                      <a:pt x="3773424" y="857250"/>
                    </a:lnTo>
                    <a:lnTo>
                      <a:pt x="3802380" y="857250"/>
                    </a:lnTo>
                    <a:lnTo>
                      <a:pt x="3802380" y="435102"/>
                    </a:lnTo>
                    <a:close/>
                  </a:path>
                  <a:path w="6329680" h="857250">
                    <a:moveTo>
                      <a:pt x="3802380" y="0"/>
                    </a:moveTo>
                    <a:lnTo>
                      <a:pt x="3745230" y="0"/>
                    </a:lnTo>
                    <a:lnTo>
                      <a:pt x="3745230" y="361950"/>
                    </a:lnTo>
                    <a:lnTo>
                      <a:pt x="57150" y="361950"/>
                    </a:lnTo>
                    <a:lnTo>
                      <a:pt x="57150" y="0"/>
                    </a:lnTo>
                    <a:lnTo>
                      <a:pt x="0" y="0"/>
                    </a:lnTo>
                    <a:lnTo>
                      <a:pt x="0" y="419100"/>
                    </a:lnTo>
                    <a:lnTo>
                      <a:pt x="28956" y="419100"/>
                    </a:lnTo>
                    <a:lnTo>
                      <a:pt x="57150" y="419100"/>
                    </a:lnTo>
                    <a:lnTo>
                      <a:pt x="3745230" y="419100"/>
                    </a:lnTo>
                    <a:lnTo>
                      <a:pt x="3773424" y="419100"/>
                    </a:lnTo>
                    <a:lnTo>
                      <a:pt x="3802380" y="419100"/>
                    </a:lnTo>
                    <a:lnTo>
                      <a:pt x="3802380" y="0"/>
                    </a:lnTo>
                    <a:close/>
                  </a:path>
                  <a:path w="6329680" h="857250">
                    <a:moveTo>
                      <a:pt x="6329172" y="683514"/>
                    </a:moveTo>
                    <a:lnTo>
                      <a:pt x="6327648" y="673608"/>
                    </a:lnTo>
                    <a:lnTo>
                      <a:pt x="6314910" y="640016"/>
                    </a:lnTo>
                    <a:lnTo>
                      <a:pt x="6294552" y="610666"/>
                    </a:lnTo>
                    <a:lnTo>
                      <a:pt x="6272022" y="589686"/>
                    </a:lnTo>
                    <a:lnTo>
                      <a:pt x="6272022" y="686562"/>
                    </a:lnTo>
                    <a:lnTo>
                      <a:pt x="6272022" y="701040"/>
                    </a:lnTo>
                    <a:lnTo>
                      <a:pt x="6235344" y="756983"/>
                    </a:lnTo>
                    <a:lnTo>
                      <a:pt x="6165812" y="792797"/>
                    </a:lnTo>
                    <a:lnTo>
                      <a:pt x="6123152" y="803198"/>
                    </a:lnTo>
                    <a:lnTo>
                      <a:pt x="6077623" y="808634"/>
                    </a:lnTo>
                    <a:lnTo>
                      <a:pt x="6030988" y="809091"/>
                    </a:lnTo>
                    <a:lnTo>
                      <a:pt x="5985040" y="804608"/>
                    </a:lnTo>
                    <a:lnTo>
                      <a:pt x="5941555" y="795197"/>
                    </a:lnTo>
                    <a:lnTo>
                      <a:pt x="5902299" y="780884"/>
                    </a:lnTo>
                    <a:lnTo>
                      <a:pt x="5869063" y="761682"/>
                    </a:lnTo>
                    <a:lnTo>
                      <a:pt x="5827776" y="708660"/>
                    </a:lnTo>
                    <a:lnTo>
                      <a:pt x="5827014" y="703326"/>
                    </a:lnTo>
                    <a:lnTo>
                      <a:pt x="5826252" y="698754"/>
                    </a:lnTo>
                    <a:lnTo>
                      <a:pt x="5826252" y="688848"/>
                    </a:lnTo>
                    <a:lnTo>
                      <a:pt x="5827014" y="684276"/>
                    </a:lnTo>
                    <a:lnTo>
                      <a:pt x="5828538" y="679704"/>
                    </a:lnTo>
                    <a:lnTo>
                      <a:pt x="5830443" y="676770"/>
                    </a:lnTo>
                    <a:lnTo>
                      <a:pt x="5849874" y="694182"/>
                    </a:lnTo>
                    <a:lnTo>
                      <a:pt x="5875782" y="665988"/>
                    </a:lnTo>
                    <a:lnTo>
                      <a:pt x="5851563" y="644283"/>
                    </a:lnTo>
                    <a:lnTo>
                      <a:pt x="5853874" y="640727"/>
                    </a:lnTo>
                    <a:lnTo>
                      <a:pt x="5897042" y="611936"/>
                    </a:lnTo>
                    <a:lnTo>
                      <a:pt x="5949632" y="592632"/>
                    </a:lnTo>
                    <a:lnTo>
                      <a:pt x="6003252" y="582168"/>
                    </a:lnTo>
                    <a:lnTo>
                      <a:pt x="6049518" y="579882"/>
                    </a:lnTo>
                    <a:lnTo>
                      <a:pt x="6061710" y="579882"/>
                    </a:lnTo>
                    <a:lnTo>
                      <a:pt x="6117171" y="585495"/>
                    </a:lnTo>
                    <a:lnTo>
                      <a:pt x="6166332" y="597903"/>
                    </a:lnTo>
                    <a:lnTo>
                      <a:pt x="6213665" y="618464"/>
                    </a:lnTo>
                    <a:lnTo>
                      <a:pt x="6251460" y="647814"/>
                    </a:lnTo>
                    <a:lnTo>
                      <a:pt x="6272022" y="686562"/>
                    </a:lnTo>
                    <a:lnTo>
                      <a:pt x="6272022" y="589686"/>
                    </a:lnTo>
                    <a:lnTo>
                      <a:pt x="6235014" y="564654"/>
                    </a:lnTo>
                    <a:lnTo>
                      <a:pt x="6197892" y="548005"/>
                    </a:lnTo>
                    <a:lnTo>
                      <a:pt x="6157239" y="535559"/>
                    </a:lnTo>
                    <a:lnTo>
                      <a:pt x="6114085" y="527342"/>
                    </a:lnTo>
                    <a:lnTo>
                      <a:pt x="6069457" y="523354"/>
                    </a:lnTo>
                    <a:lnTo>
                      <a:pt x="6024372" y="523570"/>
                    </a:lnTo>
                    <a:lnTo>
                      <a:pt x="5979858" y="527989"/>
                    </a:lnTo>
                    <a:lnTo>
                      <a:pt x="5936958" y="536625"/>
                    </a:lnTo>
                    <a:lnTo>
                      <a:pt x="5896673" y="549478"/>
                    </a:lnTo>
                    <a:lnTo>
                      <a:pt x="5860046" y="566521"/>
                    </a:lnTo>
                    <a:lnTo>
                      <a:pt x="5828106" y="587756"/>
                    </a:lnTo>
                    <a:lnTo>
                      <a:pt x="5809081" y="606196"/>
                    </a:lnTo>
                    <a:lnTo>
                      <a:pt x="5132959" y="0"/>
                    </a:lnTo>
                    <a:lnTo>
                      <a:pt x="5075885" y="0"/>
                    </a:lnTo>
                    <a:lnTo>
                      <a:pt x="5786158" y="637044"/>
                    </a:lnTo>
                    <a:lnTo>
                      <a:pt x="5782361" y="642823"/>
                    </a:lnTo>
                    <a:lnTo>
                      <a:pt x="5770626" y="676656"/>
                    </a:lnTo>
                    <a:lnTo>
                      <a:pt x="5769102" y="686562"/>
                    </a:lnTo>
                    <a:lnTo>
                      <a:pt x="5769102" y="696468"/>
                    </a:lnTo>
                    <a:lnTo>
                      <a:pt x="5769864" y="706374"/>
                    </a:lnTo>
                    <a:lnTo>
                      <a:pt x="5771388" y="715518"/>
                    </a:lnTo>
                    <a:lnTo>
                      <a:pt x="5772912" y="725424"/>
                    </a:lnTo>
                    <a:lnTo>
                      <a:pt x="5775960" y="734568"/>
                    </a:lnTo>
                    <a:lnTo>
                      <a:pt x="5799721" y="774407"/>
                    </a:lnTo>
                    <a:lnTo>
                      <a:pt x="5826252" y="799325"/>
                    </a:lnTo>
                    <a:lnTo>
                      <a:pt x="5833707" y="806348"/>
                    </a:lnTo>
                    <a:lnTo>
                      <a:pt x="5875236" y="830948"/>
                    </a:lnTo>
                    <a:lnTo>
                      <a:pt x="5921616" y="848766"/>
                    </a:lnTo>
                    <a:lnTo>
                      <a:pt x="5957125" y="857250"/>
                    </a:lnTo>
                    <a:lnTo>
                      <a:pt x="6142977" y="857250"/>
                    </a:lnTo>
                    <a:lnTo>
                      <a:pt x="6219520" y="832332"/>
                    </a:lnTo>
                    <a:lnTo>
                      <a:pt x="6259766" y="809688"/>
                    </a:lnTo>
                    <a:lnTo>
                      <a:pt x="6293510" y="780821"/>
                    </a:lnTo>
                    <a:lnTo>
                      <a:pt x="6317678" y="745464"/>
                    </a:lnTo>
                    <a:lnTo>
                      <a:pt x="6329172" y="703326"/>
                    </a:lnTo>
                    <a:lnTo>
                      <a:pt x="6329172" y="683514"/>
                    </a:lnTo>
                    <a:close/>
                  </a:path>
                </a:pathLst>
              </a:custGeom>
              <a:solidFill>
                <a:srgbClr val="000000"/>
              </a:solidFill>
            </p:spPr>
            <p:txBody>
              <a:bodyPr wrap="square" lIns="0" tIns="0" rIns="0" bIns="0" rtlCol="0"/>
              <a:lstStyle/>
              <a:p>
                <a:endParaRPr/>
              </a:p>
            </p:txBody>
          </p:sp>
        </p:grpSp>
        <p:sp>
          <p:nvSpPr>
            <p:cNvPr id="133" name="object 27"/>
            <p:cNvSpPr txBox="1"/>
            <p:nvPr/>
          </p:nvSpPr>
          <p:spPr>
            <a:xfrm>
              <a:off x="1258196" y="4268978"/>
              <a:ext cx="2451735"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Persone</a:t>
              </a:r>
              <a:r>
                <a:rPr sz="1600" spc="-30" dirty="0">
                  <a:latin typeface="Arial"/>
                  <a:cs typeface="Arial"/>
                </a:rPr>
                <a:t> </a:t>
              </a:r>
              <a:r>
                <a:rPr sz="1600" dirty="0">
                  <a:latin typeface="Arial"/>
                  <a:cs typeface="Arial"/>
                </a:rPr>
                <a:t>povere</a:t>
              </a:r>
              <a:r>
                <a:rPr sz="1600" spc="-25" dirty="0">
                  <a:latin typeface="Arial"/>
                  <a:cs typeface="Arial"/>
                </a:rPr>
                <a:t> </a:t>
              </a:r>
              <a:r>
                <a:rPr sz="1600" dirty="0">
                  <a:latin typeface="Arial"/>
                  <a:cs typeface="Arial"/>
                </a:rPr>
                <a:t>del</a:t>
              </a:r>
              <a:r>
                <a:rPr sz="1600" spc="-25" dirty="0">
                  <a:latin typeface="Arial"/>
                  <a:cs typeface="Arial"/>
                </a:rPr>
                <a:t> </a:t>
              </a:r>
              <a:r>
                <a:rPr sz="1600" spc="-10" dirty="0">
                  <a:latin typeface="Arial"/>
                  <a:cs typeface="Arial"/>
                </a:rPr>
                <a:t>Centro</a:t>
              </a:r>
              <a:endParaRPr sz="1600" dirty="0">
                <a:latin typeface="Arial"/>
                <a:cs typeface="Arial"/>
              </a:endParaRPr>
            </a:p>
          </p:txBody>
        </p:sp>
        <p:sp>
          <p:nvSpPr>
            <p:cNvPr id="134" name="object 29"/>
            <p:cNvSpPr txBox="1"/>
            <p:nvPr/>
          </p:nvSpPr>
          <p:spPr>
            <a:xfrm>
              <a:off x="3858901" y="4412995"/>
              <a:ext cx="6038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r>
                <a:rPr sz="1800" spc="-5" dirty="0">
                  <a:latin typeface="Arial"/>
                  <a:cs typeface="Arial"/>
                </a:rPr>
                <a:t> </a:t>
              </a:r>
              <a:r>
                <a:rPr sz="1800" spc="-25" dirty="0">
                  <a:latin typeface="Arial"/>
                  <a:cs typeface="Arial"/>
                </a:rPr>
                <a:t>100</a:t>
              </a:r>
              <a:endParaRPr sz="1800" dirty="0">
                <a:latin typeface="Arial"/>
                <a:cs typeface="Arial"/>
              </a:endParaRPr>
            </a:p>
          </p:txBody>
        </p:sp>
        <p:grpSp>
          <p:nvGrpSpPr>
            <p:cNvPr id="135" name="object 30"/>
            <p:cNvGrpSpPr/>
            <p:nvPr/>
          </p:nvGrpSpPr>
          <p:grpSpPr>
            <a:xfrm>
              <a:off x="774839" y="3778008"/>
              <a:ext cx="9144000" cy="1715007"/>
              <a:chOff x="774839" y="3778008"/>
              <a:chExt cx="9144000" cy="1715007"/>
            </a:xfrm>
          </p:grpSpPr>
          <p:sp>
            <p:nvSpPr>
              <p:cNvPr id="136" name="object 31"/>
              <p:cNvSpPr/>
              <p:nvPr/>
            </p:nvSpPr>
            <p:spPr>
              <a:xfrm>
                <a:off x="7395096" y="3778008"/>
                <a:ext cx="622935" cy="413384"/>
              </a:xfrm>
              <a:custGeom>
                <a:avLst/>
                <a:gdLst/>
                <a:ahLst/>
                <a:cxnLst/>
                <a:rect l="l" t="t" r="r" b="b"/>
                <a:pathLst>
                  <a:path w="622934" h="413385">
                    <a:moveTo>
                      <a:pt x="622554" y="12192"/>
                    </a:moveTo>
                    <a:lnTo>
                      <a:pt x="621436" y="0"/>
                    </a:lnTo>
                    <a:lnTo>
                      <a:pt x="590842" y="0"/>
                    </a:lnTo>
                    <a:lnTo>
                      <a:pt x="593598" y="7620"/>
                    </a:lnTo>
                    <a:lnTo>
                      <a:pt x="593598" y="19812"/>
                    </a:lnTo>
                    <a:lnTo>
                      <a:pt x="560590" y="78689"/>
                    </a:lnTo>
                    <a:lnTo>
                      <a:pt x="495668" y="118605"/>
                    </a:lnTo>
                    <a:lnTo>
                      <a:pt x="455066" y="131432"/>
                    </a:lnTo>
                    <a:lnTo>
                      <a:pt x="438607" y="134454"/>
                    </a:lnTo>
                    <a:lnTo>
                      <a:pt x="434568" y="132105"/>
                    </a:lnTo>
                    <a:lnTo>
                      <a:pt x="396087" y="116903"/>
                    </a:lnTo>
                    <a:lnTo>
                      <a:pt x="378447" y="112356"/>
                    </a:lnTo>
                    <a:lnTo>
                      <a:pt x="378447" y="141846"/>
                    </a:lnTo>
                    <a:lnTo>
                      <a:pt x="365226" y="142786"/>
                    </a:lnTo>
                    <a:lnTo>
                      <a:pt x="319062" y="141287"/>
                    </a:lnTo>
                    <a:lnTo>
                      <a:pt x="274116" y="134988"/>
                    </a:lnTo>
                    <a:lnTo>
                      <a:pt x="245046" y="127342"/>
                    </a:lnTo>
                    <a:lnTo>
                      <a:pt x="271068" y="126238"/>
                    </a:lnTo>
                    <a:lnTo>
                      <a:pt x="317766" y="129159"/>
                    </a:lnTo>
                    <a:lnTo>
                      <a:pt x="362648" y="136982"/>
                    </a:lnTo>
                    <a:lnTo>
                      <a:pt x="378447" y="141846"/>
                    </a:lnTo>
                    <a:lnTo>
                      <a:pt x="378447" y="112356"/>
                    </a:lnTo>
                    <a:lnTo>
                      <a:pt x="354126" y="106083"/>
                    </a:lnTo>
                    <a:lnTo>
                      <a:pt x="309867" y="99644"/>
                    </a:lnTo>
                    <a:lnTo>
                      <a:pt x="264477" y="97599"/>
                    </a:lnTo>
                    <a:lnTo>
                      <a:pt x="219138" y="99923"/>
                    </a:lnTo>
                    <a:lnTo>
                      <a:pt x="188683" y="104559"/>
                    </a:lnTo>
                    <a:lnTo>
                      <a:pt x="161848" y="87223"/>
                    </a:lnTo>
                    <a:lnTo>
                      <a:pt x="137071" y="61645"/>
                    </a:lnTo>
                    <a:lnTo>
                      <a:pt x="121158" y="31242"/>
                    </a:lnTo>
                    <a:lnTo>
                      <a:pt x="119634" y="24384"/>
                    </a:lnTo>
                    <a:lnTo>
                      <a:pt x="119634" y="18288"/>
                    </a:lnTo>
                    <a:lnTo>
                      <a:pt x="118872" y="12192"/>
                    </a:lnTo>
                    <a:lnTo>
                      <a:pt x="120383" y="0"/>
                    </a:lnTo>
                    <a:lnTo>
                      <a:pt x="91554" y="0"/>
                    </a:lnTo>
                    <a:lnTo>
                      <a:pt x="90678" y="5334"/>
                    </a:lnTo>
                    <a:lnTo>
                      <a:pt x="90678" y="22098"/>
                    </a:lnTo>
                    <a:lnTo>
                      <a:pt x="92202" y="31242"/>
                    </a:lnTo>
                    <a:lnTo>
                      <a:pt x="93726" y="39624"/>
                    </a:lnTo>
                    <a:lnTo>
                      <a:pt x="107569" y="69862"/>
                    </a:lnTo>
                    <a:lnTo>
                      <a:pt x="118872" y="83921"/>
                    </a:lnTo>
                    <a:lnTo>
                      <a:pt x="128727" y="96189"/>
                    </a:lnTo>
                    <a:lnTo>
                      <a:pt x="149720" y="113347"/>
                    </a:lnTo>
                    <a:lnTo>
                      <a:pt x="133286" y="117703"/>
                    </a:lnTo>
                    <a:lnTo>
                      <a:pt x="95110" y="133146"/>
                    </a:lnTo>
                    <a:lnTo>
                      <a:pt x="61671" y="152958"/>
                    </a:lnTo>
                    <a:lnTo>
                      <a:pt x="13703" y="205638"/>
                    </a:lnTo>
                    <a:lnTo>
                      <a:pt x="0" y="246888"/>
                    </a:lnTo>
                    <a:lnTo>
                      <a:pt x="0" y="256032"/>
                    </a:lnTo>
                    <a:lnTo>
                      <a:pt x="1524" y="272796"/>
                    </a:lnTo>
                    <a:lnTo>
                      <a:pt x="6096" y="289560"/>
                    </a:lnTo>
                    <a:lnTo>
                      <a:pt x="28079" y="326605"/>
                    </a:lnTo>
                    <a:lnTo>
                      <a:pt x="60566" y="356387"/>
                    </a:lnTo>
                    <a:lnTo>
                      <a:pt x="100660" y="379387"/>
                    </a:lnTo>
                    <a:lnTo>
                      <a:pt x="145491" y="396062"/>
                    </a:lnTo>
                    <a:lnTo>
                      <a:pt x="192176" y="406908"/>
                    </a:lnTo>
                    <a:lnTo>
                      <a:pt x="237858" y="412394"/>
                    </a:lnTo>
                    <a:lnTo>
                      <a:pt x="279654" y="413004"/>
                    </a:lnTo>
                    <a:lnTo>
                      <a:pt x="305562" y="411480"/>
                    </a:lnTo>
                    <a:lnTo>
                      <a:pt x="350456" y="405257"/>
                    </a:lnTo>
                    <a:lnTo>
                      <a:pt x="398932" y="392112"/>
                    </a:lnTo>
                    <a:lnTo>
                      <a:pt x="446112" y="371665"/>
                    </a:lnTo>
                    <a:lnTo>
                      <a:pt x="487121" y="343560"/>
                    </a:lnTo>
                    <a:lnTo>
                      <a:pt x="517080" y="307428"/>
                    </a:lnTo>
                    <a:lnTo>
                      <a:pt x="531114" y="262890"/>
                    </a:lnTo>
                    <a:lnTo>
                      <a:pt x="531876" y="254508"/>
                    </a:lnTo>
                    <a:lnTo>
                      <a:pt x="530352" y="236982"/>
                    </a:lnTo>
                    <a:lnTo>
                      <a:pt x="517474" y="204152"/>
                    </a:lnTo>
                    <a:lnTo>
                      <a:pt x="502920" y="184492"/>
                    </a:lnTo>
                    <a:lnTo>
                      <a:pt x="502920" y="249936"/>
                    </a:lnTo>
                    <a:lnTo>
                      <a:pt x="502920" y="262128"/>
                    </a:lnTo>
                    <a:lnTo>
                      <a:pt x="484886" y="304368"/>
                    </a:lnTo>
                    <a:lnTo>
                      <a:pt x="454609" y="333133"/>
                    </a:lnTo>
                    <a:lnTo>
                      <a:pt x="415671" y="354990"/>
                    </a:lnTo>
                    <a:lnTo>
                      <a:pt x="372414" y="370433"/>
                    </a:lnTo>
                    <a:lnTo>
                      <a:pt x="329184" y="379958"/>
                    </a:lnTo>
                    <a:lnTo>
                      <a:pt x="290322" y="384048"/>
                    </a:lnTo>
                    <a:lnTo>
                      <a:pt x="278130" y="384048"/>
                    </a:lnTo>
                    <a:lnTo>
                      <a:pt x="265938" y="384810"/>
                    </a:lnTo>
                    <a:lnTo>
                      <a:pt x="224688" y="382739"/>
                    </a:lnTo>
                    <a:lnTo>
                      <a:pt x="178917" y="375335"/>
                    </a:lnTo>
                    <a:lnTo>
                      <a:pt x="132727" y="361924"/>
                    </a:lnTo>
                    <a:lnTo>
                      <a:pt x="90220" y="341820"/>
                    </a:lnTo>
                    <a:lnTo>
                      <a:pt x="55524" y="314363"/>
                    </a:lnTo>
                    <a:lnTo>
                      <a:pt x="32766" y="278892"/>
                    </a:lnTo>
                    <a:lnTo>
                      <a:pt x="28194" y="254508"/>
                    </a:lnTo>
                    <a:lnTo>
                      <a:pt x="29718" y="242316"/>
                    </a:lnTo>
                    <a:lnTo>
                      <a:pt x="67157" y="184861"/>
                    </a:lnTo>
                    <a:lnTo>
                      <a:pt x="136309" y="146812"/>
                    </a:lnTo>
                    <a:lnTo>
                      <a:pt x="178714" y="135077"/>
                    </a:lnTo>
                    <a:lnTo>
                      <a:pt x="183921" y="134302"/>
                    </a:lnTo>
                    <a:lnTo>
                      <a:pt x="188823" y="137058"/>
                    </a:lnTo>
                    <a:lnTo>
                      <a:pt x="225717" y="151574"/>
                    </a:lnTo>
                    <a:lnTo>
                      <a:pt x="265785" y="162115"/>
                    </a:lnTo>
                    <a:lnTo>
                      <a:pt x="308013" y="168681"/>
                    </a:lnTo>
                    <a:lnTo>
                      <a:pt x="351370" y="171246"/>
                    </a:lnTo>
                    <a:lnTo>
                      <a:pt x="394830" y="169811"/>
                    </a:lnTo>
                    <a:lnTo>
                      <a:pt x="434898" y="164668"/>
                    </a:lnTo>
                    <a:lnTo>
                      <a:pt x="440461" y="167360"/>
                    </a:lnTo>
                    <a:lnTo>
                      <a:pt x="470128" y="189941"/>
                    </a:lnTo>
                    <a:lnTo>
                      <a:pt x="491490" y="217462"/>
                    </a:lnTo>
                    <a:lnTo>
                      <a:pt x="502920" y="249936"/>
                    </a:lnTo>
                    <a:lnTo>
                      <a:pt x="502920" y="184492"/>
                    </a:lnTo>
                    <a:lnTo>
                      <a:pt x="496443" y="175729"/>
                    </a:lnTo>
                    <a:lnTo>
                      <a:pt x="473303" y="155930"/>
                    </a:lnTo>
                    <a:lnTo>
                      <a:pt x="477926" y="154838"/>
                    </a:lnTo>
                    <a:lnTo>
                      <a:pt x="515505" y="141274"/>
                    </a:lnTo>
                    <a:lnTo>
                      <a:pt x="577583" y="101942"/>
                    </a:lnTo>
                    <a:lnTo>
                      <a:pt x="615353" y="46228"/>
                    </a:lnTo>
                    <a:lnTo>
                      <a:pt x="622554" y="12192"/>
                    </a:lnTo>
                    <a:close/>
                  </a:path>
                </a:pathLst>
              </a:custGeom>
              <a:solidFill>
                <a:srgbClr val="000000"/>
              </a:solidFill>
            </p:spPr>
            <p:txBody>
              <a:bodyPr wrap="square" lIns="0" tIns="0" rIns="0" bIns="0" rtlCol="0"/>
              <a:lstStyle/>
              <a:p>
                <a:endParaRPr/>
              </a:p>
            </p:txBody>
          </p:sp>
          <p:sp>
            <p:nvSpPr>
              <p:cNvPr id="137" name="object 32"/>
              <p:cNvSpPr/>
              <p:nvPr/>
            </p:nvSpPr>
            <p:spPr>
              <a:xfrm>
                <a:off x="774839" y="4634496"/>
                <a:ext cx="9144000" cy="858519"/>
              </a:xfrm>
              <a:custGeom>
                <a:avLst/>
                <a:gdLst/>
                <a:ahLst/>
                <a:cxnLst/>
                <a:rect l="l" t="t" r="r" b="b"/>
                <a:pathLst>
                  <a:path w="9144000" h="858520">
                    <a:moveTo>
                      <a:pt x="222504" y="0"/>
                    </a:moveTo>
                    <a:lnTo>
                      <a:pt x="0" y="0"/>
                    </a:lnTo>
                    <a:lnTo>
                      <a:pt x="0" y="858012"/>
                    </a:lnTo>
                    <a:lnTo>
                      <a:pt x="222504" y="858012"/>
                    </a:lnTo>
                    <a:lnTo>
                      <a:pt x="222504" y="0"/>
                    </a:lnTo>
                    <a:close/>
                  </a:path>
                  <a:path w="9144000" h="858520">
                    <a:moveTo>
                      <a:pt x="3967734" y="0"/>
                    </a:moveTo>
                    <a:lnTo>
                      <a:pt x="279654" y="0"/>
                    </a:lnTo>
                    <a:lnTo>
                      <a:pt x="279654" y="858012"/>
                    </a:lnTo>
                    <a:lnTo>
                      <a:pt x="3967734" y="858012"/>
                    </a:lnTo>
                    <a:lnTo>
                      <a:pt x="3967734" y="0"/>
                    </a:lnTo>
                    <a:close/>
                  </a:path>
                  <a:path w="9144000" h="858520">
                    <a:moveTo>
                      <a:pt x="9144000" y="0"/>
                    </a:moveTo>
                    <a:lnTo>
                      <a:pt x="4024884" y="0"/>
                    </a:lnTo>
                    <a:lnTo>
                      <a:pt x="4024884" y="858012"/>
                    </a:lnTo>
                    <a:lnTo>
                      <a:pt x="9144000" y="858012"/>
                    </a:lnTo>
                    <a:lnTo>
                      <a:pt x="9144000" y="0"/>
                    </a:lnTo>
                    <a:close/>
                  </a:path>
                </a:pathLst>
              </a:custGeom>
              <a:solidFill>
                <a:srgbClr val="FFFFFF"/>
              </a:solidFill>
            </p:spPr>
            <p:txBody>
              <a:bodyPr wrap="square" lIns="0" tIns="0" rIns="0" bIns="0" rtlCol="0"/>
              <a:lstStyle/>
              <a:p>
                <a:endParaRPr/>
              </a:p>
            </p:txBody>
          </p:sp>
          <p:pic>
            <p:nvPicPr>
              <p:cNvPr id="138" name="object 33"/>
              <p:cNvPicPr/>
              <p:nvPr/>
            </p:nvPicPr>
            <p:blipFill>
              <a:blip r:embed="rId7" cstate="print"/>
              <a:stretch>
                <a:fillRect/>
              </a:stretch>
            </p:blipFill>
            <p:spPr>
              <a:xfrm>
                <a:off x="4872875" y="4635246"/>
                <a:ext cx="4759452" cy="857250"/>
              </a:xfrm>
              <a:prstGeom prst="rect">
                <a:avLst/>
              </a:prstGeom>
            </p:spPr>
          </p:pic>
          <p:sp>
            <p:nvSpPr>
              <p:cNvPr id="139" name="object 34"/>
              <p:cNvSpPr/>
              <p:nvPr/>
            </p:nvSpPr>
            <p:spPr>
              <a:xfrm>
                <a:off x="6954480" y="4635246"/>
                <a:ext cx="186055" cy="10160"/>
              </a:xfrm>
              <a:custGeom>
                <a:avLst/>
                <a:gdLst/>
                <a:ahLst/>
                <a:cxnLst/>
                <a:rect l="l" t="t" r="r" b="b"/>
                <a:pathLst>
                  <a:path w="186054" h="10160">
                    <a:moveTo>
                      <a:pt x="185844" y="0"/>
                    </a:moveTo>
                    <a:lnTo>
                      <a:pt x="0" y="0"/>
                    </a:lnTo>
                    <a:lnTo>
                      <a:pt x="13066" y="3120"/>
                    </a:lnTo>
                    <a:lnTo>
                      <a:pt x="61160" y="9062"/>
                    </a:lnTo>
                    <a:lnTo>
                      <a:pt x="106096" y="9906"/>
                    </a:lnTo>
                    <a:lnTo>
                      <a:pt x="133528" y="8382"/>
                    </a:lnTo>
                    <a:lnTo>
                      <a:pt x="174747" y="2777"/>
                    </a:lnTo>
                    <a:lnTo>
                      <a:pt x="185844" y="0"/>
                    </a:lnTo>
                    <a:close/>
                  </a:path>
                </a:pathLst>
              </a:custGeom>
              <a:solidFill>
                <a:srgbClr val="000000"/>
              </a:solidFill>
            </p:spPr>
            <p:txBody>
              <a:bodyPr wrap="square" lIns="0" tIns="0" rIns="0" bIns="0" rtlCol="0"/>
              <a:lstStyle/>
              <a:p>
                <a:endParaRPr/>
              </a:p>
            </p:txBody>
          </p:sp>
        </p:grpSp>
        <p:sp>
          <p:nvSpPr>
            <p:cNvPr id="140" name="object 35"/>
            <p:cNvSpPr txBox="1"/>
            <p:nvPr/>
          </p:nvSpPr>
          <p:spPr>
            <a:xfrm>
              <a:off x="1177423" y="3649472"/>
              <a:ext cx="3441700" cy="513715"/>
            </a:xfrm>
            <a:prstGeom prst="rect">
              <a:avLst/>
            </a:prstGeom>
          </p:spPr>
          <p:txBody>
            <a:bodyPr vert="horz" wrap="square" lIns="0" tIns="12700" rIns="0" bIns="0" rtlCol="0">
              <a:spAutoFit/>
            </a:bodyPr>
            <a:lstStyle/>
            <a:p>
              <a:pPr marL="12700" marR="5080">
                <a:lnSpc>
                  <a:spcPct val="100000"/>
                </a:lnSpc>
                <a:spcBef>
                  <a:spcPts val="100"/>
                </a:spcBef>
              </a:pPr>
              <a:r>
                <a:rPr sz="1600" spc="70" dirty="0">
                  <a:latin typeface="Arial"/>
                  <a:cs typeface="Arial"/>
                </a:rPr>
                <a:t>italiane</a:t>
              </a:r>
              <a:r>
                <a:rPr sz="1600" spc="-20" dirty="0">
                  <a:latin typeface="Arial"/>
                  <a:cs typeface="Arial"/>
                </a:rPr>
                <a:t> </a:t>
              </a:r>
              <a:r>
                <a:rPr sz="1600" spc="50" dirty="0">
                  <a:latin typeface="Arial"/>
                  <a:cs typeface="Arial"/>
                </a:rPr>
                <a:t>è</a:t>
              </a:r>
              <a:r>
                <a:rPr sz="1600" spc="-15" dirty="0">
                  <a:latin typeface="Arial"/>
                  <a:cs typeface="Arial"/>
                </a:rPr>
                <a:t> </a:t>
              </a:r>
              <a:r>
                <a:rPr sz="1600" spc="90" dirty="0">
                  <a:latin typeface="Arial"/>
                  <a:cs typeface="Arial"/>
                </a:rPr>
                <a:t>composto</a:t>
              </a:r>
              <a:r>
                <a:rPr sz="1600" spc="-15" dirty="0">
                  <a:latin typeface="Arial"/>
                  <a:cs typeface="Arial"/>
                </a:rPr>
                <a:t> </a:t>
              </a:r>
              <a:r>
                <a:rPr sz="1600" spc="75" dirty="0">
                  <a:latin typeface="Arial"/>
                  <a:cs typeface="Arial"/>
                </a:rPr>
                <a:t>da</a:t>
              </a:r>
              <a:r>
                <a:rPr sz="1600" spc="-20" dirty="0">
                  <a:latin typeface="Arial"/>
                  <a:cs typeface="Arial"/>
                </a:rPr>
                <a:t> </a:t>
              </a:r>
              <a:r>
                <a:rPr sz="1600" spc="70" dirty="0">
                  <a:latin typeface="Arial"/>
                  <a:cs typeface="Arial"/>
                </a:rPr>
                <a:t>famiglie</a:t>
              </a:r>
              <a:r>
                <a:rPr sz="1600" spc="-15" dirty="0">
                  <a:latin typeface="Arial"/>
                  <a:cs typeface="Arial"/>
                </a:rPr>
                <a:t> </a:t>
              </a:r>
              <a:r>
                <a:rPr sz="1600" spc="45" dirty="0">
                  <a:latin typeface="Arial"/>
                  <a:cs typeface="Arial"/>
                </a:rPr>
                <a:t>del </a:t>
              </a:r>
              <a:r>
                <a:rPr sz="1600" spc="60" dirty="0">
                  <a:latin typeface="Arial"/>
                  <a:cs typeface="Arial"/>
                </a:rPr>
                <a:t>Nord</a:t>
              </a:r>
              <a:endParaRPr sz="1600">
                <a:latin typeface="Arial"/>
                <a:cs typeface="Arial"/>
              </a:endParaRPr>
            </a:p>
          </p:txBody>
        </p:sp>
        <p:sp>
          <p:nvSpPr>
            <p:cNvPr id="141" name="object 37"/>
            <p:cNvSpPr txBox="1"/>
            <p:nvPr/>
          </p:nvSpPr>
          <p:spPr>
            <a:xfrm>
              <a:off x="1679586" y="5205481"/>
              <a:ext cx="630555" cy="269875"/>
            </a:xfrm>
            <a:prstGeom prst="rect">
              <a:avLst/>
            </a:prstGeom>
          </p:spPr>
          <p:txBody>
            <a:bodyPr vert="horz" wrap="square" lIns="0" tIns="12700" rIns="0" bIns="0" rtlCol="0">
              <a:spAutoFit/>
            </a:bodyPr>
            <a:lstStyle/>
            <a:p>
              <a:pPr marL="12700">
                <a:lnSpc>
                  <a:spcPct val="100000"/>
                </a:lnSpc>
                <a:spcBef>
                  <a:spcPts val="100"/>
                </a:spcBef>
              </a:pPr>
              <a:r>
                <a:rPr sz="1600" spc="-20" dirty="0">
                  <a:latin typeface="Arial"/>
                  <a:cs typeface="Arial"/>
                </a:rPr>
                <a:t>11.165</a:t>
              </a:r>
              <a:endParaRPr sz="1600">
                <a:latin typeface="Arial"/>
                <a:cs typeface="Arial"/>
              </a:endParaRPr>
            </a:p>
          </p:txBody>
        </p:sp>
        <p:sp>
          <p:nvSpPr>
            <p:cNvPr id="142" name="object 38"/>
            <p:cNvSpPr txBox="1"/>
            <p:nvPr/>
          </p:nvSpPr>
          <p:spPr>
            <a:xfrm>
              <a:off x="2383679" y="5061455"/>
              <a:ext cx="998219"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×100</a:t>
              </a:r>
              <a:r>
                <a:rPr sz="1600" spc="-20" dirty="0">
                  <a:latin typeface="Arial"/>
                  <a:cs typeface="Arial"/>
                </a:rPr>
                <a:t> </a:t>
              </a:r>
              <a:r>
                <a:rPr sz="1600" dirty="0">
                  <a:latin typeface="Arial"/>
                  <a:cs typeface="Arial"/>
                </a:rPr>
                <a:t>= </a:t>
              </a:r>
              <a:r>
                <a:rPr sz="1600" spc="-25" dirty="0">
                  <a:latin typeface="Arial"/>
                  <a:cs typeface="Arial"/>
                </a:rPr>
                <a:t>6,7</a:t>
              </a:r>
              <a:endParaRPr sz="1600">
                <a:latin typeface="Arial"/>
                <a:cs typeface="Arial"/>
              </a:endParaRPr>
            </a:p>
          </p:txBody>
        </p:sp>
        <p:grpSp>
          <p:nvGrpSpPr>
            <p:cNvPr id="143" name="object 39"/>
            <p:cNvGrpSpPr/>
            <p:nvPr/>
          </p:nvGrpSpPr>
          <p:grpSpPr>
            <a:xfrm>
              <a:off x="997343" y="4635246"/>
              <a:ext cx="8635365" cy="1651635"/>
              <a:chOff x="997343" y="4635246"/>
              <a:chExt cx="8635365" cy="1651635"/>
            </a:xfrm>
          </p:grpSpPr>
          <p:sp>
            <p:nvSpPr>
              <p:cNvPr id="144" name="object 40"/>
              <p:cNvSpPr/>
              <p:nvPr/>
            </p:nvSpPr>
            <p:spPr>
              <a:xfrm>
                <a:off x="997343" y="4635258"/>
                <a:ext cx="3802379" cy="857250"/>
              </a:xfrm>
              <a:custGeom>
                <a:avLst/>
                <a:gdLst/>
                <a:ahLst/>
                <a:cxnLst/>
                <a:rect l="l" t="t" r="r" b="b"/>
                <a:pathLst>
                  <a:path w="3802379" h="857250">
                    <a:moveTo>
                      <a:pt x="57150" y="0"/>
                    </a:moveTo>
                    <a:lnTo>
                      <a:pt x="0" y="0"/>
                    </a:lnTo>
                    <a:lnTo>
                      <a:pt x="0" y="857250"/>
                    </a:lnTo>
                    <a:lnTo>
                      <a:pt x="57150" y="857250"/>
                    </a:lnTo>
                    <a:lnTo>
                      <a:pt x="57150" y="0"/>
                    </a:lnTo>
                    <a:close/>
                  </a:path>
                  <a:path w="3802379" h="857250">
                    <a:moveTo>
                      <a:pt x="1309116" y="576834"/>
                    </a:moveTo>
                    <a:lnTo>
                      <a:pt x="603504" y="576834"/>
                    </a:lnTo>
                    <a:lnTo>
                      <a:pt x="603504" y="585978"/>
                    </a:lnTo>
                    <a:lnTo>
                      <a:pt x="1309116" y="585978"/>
                    </a:lnTo>
                    <a:lnTo>
                      <a:pt x="1309116" y="576834"/>
                    </a:lnTo>
                    <a:close/>
                  </a:path>
                  <a:path w="3802379" h="857250">
                    <a:moveTo>
                      <a:pt x="3802380" y="0"/>
                    </a:moveTo>
                    <a:lnTo>
                      <a:pt x="3745230" y="0"/>
                    </a:lnTo>
                    <a:lnTo>
                      <a:pt x="3745230" y="857250"/>
                    </a:lnTo>
                    <a:lnTo>
                      <a:pt x="3802380" y="857250"/>
                    </a:lnTo>
                    <a:lnTo>
                      <a:pt x="3802380" y="0"/>
                    </a:lnTo>
                    <a:close/>
                  </a:path>
                </a:pathLst>
              </a:custGeom>
              <a:solidFill>
                <a:srgbClr val="000000"/>
              </a:solidFill>
            </p:spPr>
            <p:txBody>
              <a:bodyPr wrap="square" lIns="0" tIns="0" rIns="0" bIns="0" rtlCol="0"/>
              <a:lstStyle/>
              <a:p>
                <a:endParaRPr/>
              </a:p>
            </p:txBody>
          </p:sp>
          <p:pic>
            <p:nvPicPr>
              <p:cNvPr id="145" name="object 41"/>
              <p:cNvPicPr/>
              <p:nvPr/>
            </p:nvPicPr>
            <p:blipFill>
              <a:blip r:embed="rId8" cstate="print"/>
              <a:stretch>
                <a:fillRect/>
              </a:stretch>
            </p:blipFill>
            <p:spPr>
              <a:xfrm>
                <a:off x="4872875" y="5492496"/>
                <a:ext cx="4759452" cy="569976"/>
              </a:xfrm>
              <a:prstGeom prst="rect">
                <a:avLst/>
              </a:prstGeom>
            </p:spPr>
          </p:pic>
          <p:sp>
            <p:nvSpPr>
              <p:cNvPr id="146" name="object 42"/>
              <p:cNvSpPr/>
              <p:nvPr/>
            </p:nvSpPr>
            <p:spPr>
              <a:xfrm>
                <a:off x="997343" y="5492508"/>
                <a:ext cx="7077709" cy="794385"/>
              </a:xfrm>
              <a:custGeom>
                <a:avLst/>
                <a:gdLst/>
                <a:ahLst/>
                <a:cxnLst/>
                <a:rect l="l" t="t" r="r" b="b"/>
                <a:pathLst>
                  <a:path w="7077709" h="794385">
                    <a:moveTo>
                      <a:pt x="3802380" y="0"/>
                    </a:moveTo>
                    <a:lnTo>
                      <a:pt x="3745230" y="0"/>
                    </a:lnTo>
                    <a:lnTo>
                      <a:pt x="3745230" y="736854"/>
                    </a:lnTo>
                    <a:lnTo>
                      <a:pt x="57150" y="736854"/>
                    </a:lnTo>
                    <a:lnTo>
                      <a:pt x="57150" y="0"/>
                    </a:lnTo>
                    <a:lnTo>
                      <a:pt x="0" y="0"/>
                    </a:lnTo>
                    <a:lnTo>
                      <a:pt x="0" y="794004"/>
                    </a:lnTo>
                    <a:lnTo>
                      <a:pt x="28956" y="794004"/>
                    </a:lnTo>
                    <a:lnTo>
                      <a:pt x="57150" y="794004"/>
                    </a:lnTo>
                    <a:lnTo>
                      <a:pt x="3745230" y="794004"/>
                    </a:lnTo>
                    <a:lnTo>
                      <a:pt x="3773424" y="794004"/>
                    </a:lnTo>
                    <a:lnTo>
                      <a:pt x="3802380" y="794004"/>
                    </a:lnTo>
                    <a:lnTo>
                      <a:pt x="3802380" y="0"/>
                    </a:lnTo>
                    <a:close/>
                  </a:path>
                  <a:path w="7077709" h="794385">
                    <a:moveTo>
                      <a:pt x="7077456" y="338328"/>
                    </a:moveTo>
                    <a:lnTo>
                      <a:pt x="7062749" y="284886"/>
                    </a:lnTo>
                    <a:lnTo>
                      <a:pt x="7020306" y="234467"/>
                    </a:lnTo>
                    <a:lnTo>
                      <a:pt x="7020306" y="335280"/>
                    </a:lnTo>
                    <a:lnTo>
                      <a:pt x="7020306" y="340614"/>
                    </a:lnTo>
                    <a:lnTo>
                      <a:pt x="7019544" y="345186"/>
                    </a:lnTo>
                    <a:lnTo>
                      <a:pt x="7018782" y="350520"/>
                    </a:lnTo>
                    <a:lnTo>
                      <a:pt x="6997979" y="387794"/>
                    </a:lnTo>
                    <a:lnTo>
                      <a:pt x="6959701" y="416585"/>
                    </a:lnTo>
                    <a:lnTo>
                      <a:pt x="6912000" y="437045"/>
                    </a:lnTo>
                    <a:lnTo>
                      <a:pt x="6862966" y="449262"/>
                    </a:lnTo>
                    <a:lnTo>
                      <a:pt x="6820662" y="453390"/>
                    </a:lnTo>
                    <a:lnTo>
                      <a:pt x="6808470" y="454152"/>
                    </a:lnTo>
                    <a:lnTo>
                      <a:pt x="6796278" y="454152"/>
                    </a:lnTo>
                    <a:lnTo>
                      <a:pt x="6749999" y="451789"/>
                    </a:lnTo>
                    <a:lnTo>
                      <a:pt x="6697688" y="441756"/>
                    </a:lnTo>
                    <a:lnTo>
                      <a:pt x="6646558" y="423227"/>
                    </a:lnTo>
                    <a:lnTo>
                      <a:pt x="6603847" y="395363"/>
                    </a:lnTo>
                    <a:lnTo>
                      <a:pt x="6576822" y="357378"/>
                    </a:lnTo>
                    <a:lnTo>
                      <a:pt x="6574536" y="347472"/>
                    </a:lnTo>
                    <a:lnTo>
                      <a:pt x="6573774" y="342900"/>
                    </a:lnTo>
                    <a:lnTo>
                      <a:pt x="6573774" y="338328"/>
                    </a:lnTo>
                    <a:lnTo>
                      <a:pt x="6574536" y="332994"/>
                    </a:lnTo>
                    <a:lnTo>
                      <a:pt x="6615201" y="273748"/>
                    </a:lnTo>
                    <a:lnTo>
                      <a:pt x="6648336" y="254000"/>
                    </a:lnTo>
                    <a:lnTo>
                      <a:pt x="6687769" y="239293"/>
                    </a:lnTo>
                    <a:lnTo>
                      <a:pt x="6731660" y="229654"/>
                    </a:lnTo>
                    <a:lnTo>
                      <a:pt x="6778155" y="225082"/>
                    </a:lnTo>
                    <a:lnTo>
                      <a:pt x="6825386" y="225577"/>
                    </a:lnTo>
                    <a:lnTo>
                      <a:pt x="6871487" y="231140"/>
                    </a:lnTo>
                    <a:lnTo>
                      <a:pt x="6914629" y="241795"/>
                    </a:lnTo>
                    <a:lnTo>
                      <a:pt x="6952932" y="257530"/>
                    </a:lnTo>
                    <a:lnTo>
                      <a:pt x="7007631" y="304266"/>
                    </a:lnTo>
                    <a:lnTo>
                      <a:pt x="7020306" y="335280"/>
                    </a:lnTo>
                    <a:lnTo>
                      <a:pt x="7020306" y="234467"/>
                    </a:lnTo>
                    <a:lnTo>
                      <a:pt x="6983476" y="209334"/>
                    </a:lnTo>
                    <a:lnTo>
                      <a:pt x="6946468" y="192595"/>
                    </a:lnTo>
                    <a:lnTo>
                      <a:pt x="6905904" y="180073"/>
                    </a:lnTo>
                    <a:lnTo>
                      <a:pt x="6862788" y="171780"/>
                    </a:lnTo>
                    <a:lnTo>
                      <a:pt x="6818160" y="167703"/>
                    </a:lnTo>
                    <a:lnTo>
                      <a:pt x="6773037" y="167843"/>
                    </a:lnTo>
                    <a:lnTo>
                      <a:pt x="6728473" y="172199"/>
                    </a:lnTo>
                    <a:lnTo>
                      <a:pt x="6685470" y="180784"/>
                    </a:lnTo>
                    <a:lnTo>
                      <a:pt x="6645072" y="193573"/>
                    </a:lnTo>
                    <a:lnTo>
                      <a:pt x="6608318" y="210591"/>
                    </a:lnTo>
                    <a:lnTo>
                      <a:pt x="6576212" y="231813"/>
                    </a:lnTo>
                    <a:lnTo>
                      <a:pt x="6530099" y="286918"/>
                    </a:lnTo>
                    <a:lnTo>
                      <a:pt x="6516624" y="340614"/>
                    </a:lnTo>
                    <a:lnTo>
                      <a:pt x="6517386" y="350520"/>
                    </a:lnTo>
                    <a:lnTo>
                      <a:pt x="6534925" y="400786"/>
                    </a:lnTo>
                    <a:lnTo>
                      <a:pt x="6573774" y="444080"/>
                    </a:lnTo>
                    <a:lnTo>
                      <a:pt x="6582270" y="451548"/>
                    </a:lnTo>
                    <a:lnTo>
                      <a:pt x="6614046" y="471106"/>
                    </a:lnTo>
                    <a:lnTo>
                      <a:pt x="6632981" y="479374"/>
                    </a:lnTo>
                    <a:lnTo>
                      <a:pt x="3929329" y="671830"/>
                    </a:lnTo>
                    <a:lnTo>
                      <a:pt x="3927335" y="643890"/>
                    </a:lnTo>
                    <a:lnTo>
                      <a:pt x="3845039" y="692658"/>
                    </a:lnTo>
                    <a:lnTo>
                      <a:pt x="3915143" y="721664"/>
                    </a:lnTo>
                    <a:lnTo>
                      <a:pt x="3933431" y="729234"/>
                    </a:lnTo>
                    <a:lnTo>
                      <a:pt x="3931399" y="700798"/>
                    </a:lnTo>
                    <a:lnTo>
                      <a:pt x="6708965" y="502361"/>
                    </a:lnTo>
                    <a:lnTo>
                      <a:pt x="6730708" y="506501"/>
                    </a:lnTo>
                    <a:lnTo>
                      <a:pt x="6773037" y="510489"/>
                    </a:lnTo>
                    <a:lnTo>
                      <a:pt x="6778155" y="510552"/>
                    </a:lnTo>
                    <a:lnTo>
                      <a:pt x="6808470" y="510679"/>
                    </a:lnTo>
                    <a:lnTo>
                      <a:pt x="6818160" y="510616"/>
                    </a:lnTo>
                    <a:lnTo>
                      <a:pt x="6860019" y="507009"/>
                    </a:lnTo>
                    <a:lnTo>
                      <a:pt x="6901637" y="499440"/>
                    </a:lnTo>
                    <a:lnTo>
                      <a:pt x="6940969" y="488010"/>
                    </a:lnTo>
                    <a:lnTo>
                      <a:pt x="6977100" y="472706"/>
                    </a:lnTo>
                    <a:lnTo>
                      <a:pt x="7020306" y="443979"/>
                    </a:lnTo>
                    <a:lnTo>
                      <a:pt x="7057060" y="403644"/>
                    </a:lnTo>
                    <a:lnTo>
                      <a:pt x="7071157" y="372910"/>
                    </a:lnTo>
                    <a:lnTo>
                      <a:pt x="7077456" y="338328"/>
                    </a:lnTo>
                    <a:close/>
                  </a:path>
                </a:pathLst>
              </a:custGeom>
              <a:solidFill>
                <a:srgbClr val="000000"/>
              </a:solidFill>
            </p:spPr>
            <p:txBody>
              <a:bodyPr wrap="square" lIns="0" tIns="0" rIns="0" bIns="0" rtlCol="0"/>
              <a:lstStyle/>
              <a:p>
                <a:endParaRPr/>
              </a:p>
            </p:txBody>
          </p:sp>
        </p:grpSp>
        <p:sp>
          <p:nvSpPr>
            <p:cNvPr id="147" name="object 43"/>
            <p:cNvSpPr txBox="1"/>
            <p:nvPr/>
          </p:nvSpPr>
          <p:spPr>
            <a:xfrm>
              <a:off x="1177423" y="4629403"/>
              <a:ext cx="2598420"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Persone</a:t>
              </a:r>
              <a:r>
                <a:rPr sz="1600" spc="-35" dirty="0">
                  <a:latin typeface="Arial"/>
                  <a:cs typeface="Arial"/>
                </a:rPr>
                <a:t> </a:t>
              </a:r>
              <a:r>
                <a:rPr sz="1600" dirty="0">
                  <a:latin typeface="Arial"/>
                  <a:cs typeface="Arial"/>
                </a:rPr>
                <a:t>residenti</a:t>
              </a:r>
              <a:r>
                <a:rPr sz="1600" spc="-30" dirty="0">
                  <a:latin typeface="Arial"/>
                  <a:cs typeface="Arial"/>
                </a:rPr>
                <a:t> </a:t>
              </a:r>
              <a:r>
                <a:rPr sz="1600" dirty="0">
                  <a:latin typeface="Arial"/>
                  <a:cs typeface="Arial"/>
                </a:rPr>
                <a:t>del</a:t>
              </a:r>
              <a:r>
                <a:rPr sz="1600" spc="-30" dirty="0">
                  <a:latin typeface="Arial"/>
                  <a:cs typeface="Arial"/>
                </a:rPr>
                <a:t> </a:t>
              </a:r>
              <a:r>
                <a:rPr sz="1600" spc="-10" dirty="0">
                  <a:latin typeface="Arial"/>
                  <a:cs typeface="Arial"/>
                </a:rPr>
                <a:t>Centro</a:t>
              </a:r>
              <a:endParaRPr sz="1600" dirty="0">
                <a:latin typeface="Arial"/>
                <a:cs typeface="Arial"/>
              </a:endParaRPr>
            </a:p>
          </p:txBody>
        </p:sp>
        <p:sp>
          <p:nvSpPr>
            <p:cNvPr id="148" name="object 44"/>
            <p:cNvSpPr txBox="1"/>
            <p:nvPr/>
          </p:nvSpPr>
          <p:spPr>
            <a:xfrm>
              <a:off x="1249052" y="5495035"/>
              <a:ext cx="3442335" cy="757555"/>
            </a:xfrm>
            <a:prstGeom prst="rect">
              <a:avLst/>
            </a:prstGeom>
          </p:spPr>
          <p:txBody>
            <a:bodyPr vert="horz" wrap="square" lIns="0" tIns="12700" rIns="0" bIns="0" rtlCol="0">
              <a:spAutoFit/>
            </a:bodyPr>
            <a:lstStyle/>
            <a:p>
              <a:pPr marL="12700" marR="5080" algn="just">
                <a:lnSpc>
                  <a:spcPct val="100000"/>
                </a:lnSpc>
                <a:spcBef>
                  <a:spcPts val="100"/>
                </a:spcBef>
              </a:pPr>
              <a:r>
                <a:rPr sz="1600" spc="60" dirty="0">
                  <a:latin typeface="Arial"/>
                  <a:cs typeface="Arial"/>
                </a:rPr>
                <a:t>Nel</a:t>
              </a:r>
              <a:r>
                <a:rPr sz="1600" spc="240" dirty="0">
                  <a:latin typeface="Arial"/>
                  <a:cs typeface="Arial"/>
                </a:rPr>
                <a:t>  </a:t>
              </a:r>
              <a:r>
                <a:rPr sz="1600" spc="55" dirty="0">
                  <a:latin typeface="Arial"/>
                  <a:cs typeface="Arial"/>
                </a:rPr>
                <a:t>Centro,</a:t>
              </a:r>
              <a:r>
                <a:rPr sz="1600" spc="245" dirty="0">
                  <a:latin typeface="Arial"/>
                  <a:cs typeface="Arial"/>
                </a:rPr>
                <a:t>  </a:t>
              </a:r>
              <a:r>
                <a:rPr sz="1600" spc="65" dirty="0">
                  <a:latin typeface="Arial"/>
                  <a:cs typeface="Arial"/>
                </a:rPr>
                <a:t>le</a:t>
              </a:r>
              <a:r>
                <a:rPr sz="1600" spc="245" dirty="0">
                  <a:latin typeface="Arial"/>
                  <a:cs typeface="Arial"/>
                </a:rPr>
                <a:t>  </a:t>
              </a:r>
              <a:r>
                <a:rPr sz="1600" spc="70" dirty="0">
                  <a:latin typeface="Arial"/>
                  <a:cs typeface="Arial"/>
                </a:rPr>
                <a:t>persone</a:t>
              </a:r>
              <a:r>
                <a:rPr sz="1600" spc="245" dirty="0">
                  <a:latin typeface="Arial"/>
                  <a:cs typeface="Arial"/>
                </a:rPr>
                <a:t>  </a:t>
              </a:r>
              <a:r>
                <a:rPr sz="1600" spc="55" dirty="0">
                  <a:latin typeface="Arial"/>
                  <a:cs typeface="Arial"/>
                </a:rPr>
                <a:t>povere </a:t>
              </a:r>
              <a:r>
                <a:rPr sz="1600" spc="85" dirty="0">
                  <a:latin typeface="Arial"/>
                  <a:cs typeface="Arial"/>
                </a:rPr>
                <a:t>costituiscono</a:t>
              </a:r>
              <a:r>
                <a:rPr sz="1600" dirty="0">
                  <a:latin typeface="Arial"/>
                  <a:cs typeface="Arial"/>
                </a:rPr>
                <a:t> </a:t>
              </a:r>
              <a:r>
                <a:rPr sz="1600" spc="75" dirty="0">
                  <a:latin typeface="Arial"/>
                  <a:cs typeface="Arial"/>
                </a:rPr>
                <a:t>il</a:t>
              </a:r>
              <a:r>
                <a:rPr sz="1600" spc="10" dirty="0">
                  <a:latin typeface="Arial"/>
                  <a:cs typeface="Arial"/>
                </a:rPr>
                <a:t> </a:t>
              </a:r>
              <a:r>
                <a:rPr sz="1600" dirty="0">
                  <a:latin typeface="Arial"/>
                  <a:cs typeface="Arial"/>
                </a:rPr>
                <a:t>6,7%</a:t>
              </a:r>
              <a:r>
                <a:rPr sz="1600" spc="10" dirty="0">
                  <a:latin typeface="Arial"/>
                  <a:cs typeface="Arial"/>
                </a:rPr>
                <a:t> </a:t>
              </a:r>
              <a:r>
                <a:rPr sz="1600" spc="70" dirty="0">
                  <a:latin typeface="Arial"/>
                  <a:cs typeface="Arial"/>
                </a:rPr>
                <a:t>delle</a:t>
              </a:r>
              <a:r>
                <a:rPr sz="1600" spc="5" dirty="0">
                  <a:latin typeface="Arial"/>
                  <a:cs typeface="Arial"/>
                </a:rPr>
                <a:t> </a:t>
              </a:r>
              <a:r>
                <a:rPr sz="1600" spc="65" dirty="0">
                  <a:latin typeface="Arial"/>
                  <a:cs typeface="Arial"/>
                </a:rPr>
                <a:t>persone residenti.</a:t>
              </a:r>
              <a:endParaRPr sz="1600">
                <a:latin typeface="Arial"/>
                <a:cs typeface="Arial"/>
              </a:endParaRPr>
            </a:p>
          </p:txBody>
        </p:sp>
      </p:grpSp>
      <p:sp>
        <p:nvSpPr>
          <p:cNvPr id="3" name="CasellaDiTesto 2"/>
          <p:cNvSpPr txBox="1"/>
          <p:nvPr/>
        </p:nvSpPr>
        <p:spPr>
          <a:xfrm>
            <a:off x="1661892" y="3714201"/>
            <a:ext cx="573578" cy="369332"/>
          </a:xfrm>
          <a:prstGeom prst="rect">
            <a:avLst/>
          </a:prstGeom>
          <a:noFill/>
        </p:spPr>
        <p:txBody>
          <a:bodyPr wrap="square" rtlCol="0">
            <a:spAutoFit/>
          </a:bodyPr>
          <a:lstStyle/>
          <a:p>
            <a:r>
              <a:rPr lang="it-IT" dirty="0" smtClean="0"/>
              <a:t>750</a:t>
            </a:r>
            <a:endParaRPr lang="en-GB" dirty="0"/>
          </a:p>
        </p:txBody>
      </p:sp>
      <p:sp>
        <p:nvSpPr>
          <p:cNvPr id="42" name="Rettangolo 41"/>
          <p:cNvSpPr/>
          <p:nvPr/>
        </p:nvSpPr>
        <p:spPr>
          <a:xfrm>
            <a:off x="927866" y="5515631"/>
            <a:ext cx="4601066" cy="646331"/>
          </a:xfrm>
          <a:prstGeom prst="rect">
            <a:avLst/>
          </a:prstGeom>
        </p:spPr>
        <p:txBody>
          <a:bodyPr wrap="square">
            <a:spAutoFit/>
          </a:bodyPr>
          <a:lstStyle/>
          <a:p>
            <a:pPr algn="just">
              <a:spcBef>
                <a:spcPct val="0"/>
              </a:spcBef>
              <a:defRPr/>
            </a:pPr>
            <a:r>
              <a:rPr lang="it-IT" altLang="it-IT" dirty="0" smtClean="0">
                <a:latin typeface="Times New Roman" panose="02020603050405020304" pitchFamily="18" charset="0"/>
                <a:cs typeface="Times New Roman" panose="02020603050405020304" pitchFamily="18" charset="0"/>
              </a:rPr>
              <a:t>Queste informazioni ci vengono fornite attraverso l’uso di un rapporto statistico</a:t>
            </a:r>
            <a:endParaRPr lang="it-IT" altLang="it-IT" b="1" dirty="0">
              <a:solidFill>
                <a:srgbClr val="0070C0"/>
              </a:solidFill>
              <a:latin typeface="Times New Roman" panose="02020603050405020304" pitchFamily="18" charset="0"/>
              <a:cs typeface="Times New Roman" panose="02020603050405020304" pitchFamily="18" charset="0"/>
            </a:endParaRPr>
          </a:p>
        </p:txBody>
      </p:sp>
      <p:sp>
        <p:nvSpPr>
          <p:cNvPr id="43" name="Rettangolo 42"/>
          <p:cNvSpPr/>
          <p:nvPr/>
        </p:nvSpPr>
        <p:spPr>
          <a:xfrm>
            <a:off x="6195233" y="5654130"/>
            <a:ext cx="4601066" cy="369332"/>
          </a:xfrm>
          <a:prstGeom prst="rect">
            <a:avLst/>
          </a:prstGeom>
        </p:spPr>
        <p:txBody>
          <a:bodyPr wrap="square">
            <a:spAutoFit/>
          </a:bodyPr>
          <a:lstStyle/>
          <a:p>
            <a:pPr algn="just">
              <a:spcBef>
                <a:spcPct val="0"/>
              </a:spcBef>
              <a:defRPr/>
            </a:pPr>
            <a:r>
              <a:rPr lang="it-IT" altLang="it-IT" b="1" dirty="0" smtClean="0">
                <a:solidFill>
                  <a:srgbClr val="0070C0"/>
                </a:solidFill>
                <a:latin typeface="Times New Roman" panose="02020603050405020304" pitchFamily="18" charset="0"/>
                <a:cs typeface="Times New Roman" panose="02020603050405020304" pitchFamily="18" charset="0"/>
              </a:rPr>
              <a:t>…. da un Rapporto di Composizione</a:t>
            </a:r>
            <a:endParaRPr lang="it-IT" altLang="it-IT" b="1" dirty="0">
              <a:solidFill>
                <a:srgbClr val="0070C0"/>
              </a:solidFill>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4450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6</a:t>
            </a:fld>
            <a:endParaRPr lang="it-IT" dirty="0"/>
          </a:p>
        </p:txBody>
      </p:sp>
      <p:grpSp>
        <p:nvGrpSpPr>
          <p:cNvPr id="11" name="Gruppo 10"/>
          <p:cNvGrpSpPr/>
          <p:nvPr/>
        </p:nvGrpSpPr>
        <p:grpSpPr>
          <a:xfrm>
            <a:off x="1016000" y="2534195"/>
            <a:ext cx="8972971" cy="3193183"/>
            <a:chOff x="777875" y="1919288"/>
            <a:chExt cx="8972971" cy="3193183"/>
          </a:xfrm>
        </p:grpSpPr>
        <p:sp>
          <p:nvSpPr>
            <p:cNvPr id="14" name="CasellaDiTesto 13"/>
            <p:cNvSpPr txBox="1"/>
            <p:nvPr/>
          </p:nvSpPr>
          <p:spPr>
            <a:xfrm>
              <a:off x="777875" y="1919288"/>
              <a:ext cx="7686675" cy="3016250"/>
            </a:xfrm>
            <a:prstGeom prst="rect">
              <a:avLst/>
            </a:prstGeom>
            <a:noFill/>
          </p:spPr>
          <p:txBody>
            <a:bodyPr>
              <a:spAutoFit/>
            </a:bodyPr>
            <a:lstStyle/>
            <a:p>
              <a:pPr>
                <a:defRPr/>
              </a:pPr>
              <a:r>
                <a:rPr lang="it-IT" altLang="it-IT" sz="2200" dirty="0">
                  <a:latin typeface="Times New Roman" panose="02020603050405020304" pitchFamily="18" charset="0"/>
                  <a:ea typeface="ＭＳ Ｐゴシック" charset="-128"/>
                  <a:cs typeface="Times New Roman" panose="02020603050405020304" pitchFamily="18" charset="0"/>
                </a:rPr>
                <a:t>Esempi:</a:t>
              </a:r>
            </a:p>
            <a:p>
              <a:pPr>
                <a:defRPr/>
              </a:pPr>
              <a:endParaRPr lang="it-IT" altLang="it-IT" sz="800" dirty="0">
                <a:solidFill>
                  <a:srgbClr val="595959"/>
                </a:solidFill>
                <a:latin typeface="Times New Roman" panose="02020603050405020304" pitchFamily="18" charset="0"/>
                <a:ea typeface="ＭＳ Ｐゴシック" charset="-128"/>
                <a:cs typeface="Times New Roman" panose="02020603050405020304" pitchFamily="18" charset="0"/>
              </a:endParaRPr>
            </a:p>
            <a:p>
              <a:pPr algn="just">
                <a:defRPr/>
              </a:pPr>
              <a:endPar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endParaRPr>
            </a:p>
            <a:p>
              <a:pPr algn="just">
                <a:defRPr/>
              </a:pPr>
              <a:r>
                <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rPr>
                <a:t>Natalità (tasso di): </a:t>
              </a:r>
            </a:p>
            <a:p>
              <a:pPr algn="just">
                <a:defRPr/>
              </a:pPr>
              <a:endParaRPr lang="it-IT" altLang="it-IT" sz="1600" dirty="0">
                <a:solidFill>
                  <a:srgbClr val="595959"/>
                </a:solidFill>
                <a:latin typeface="Times New Roman" panose="02020603050405020304" pitchFamily="18" charset="0"/>
                <a:ea typeface="ＭＳ Ｐゴシック" charset="-128"/>
                <a:cs typeface="Times New Roman" panose="02020603050405020304" pitchFamily="18" charset="0"/>
              </a:endParaRPr>
            </a:p>
            <a:p>
              <a:pPr algn="just">
                <a:defRPr/>
              </a:pPr>
              <a:endPar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endParaRPr>
            </a:p>
            <a:p>
              <a:pPr algn="just">
                <a:defRPr/>
              </a:pPr>
              <a:endPar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endParaRPr>
            </a:p>
            <a:p>
              <a:pPr algn="just">
                <a:defRPr/>
              </a:pPr>
              <a:r>
                <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rPr>
                <a:t>Mortalità (tasso di):</a:t>
              </a:r>
            </a:p>
            <a:p>
              <a:pPr algn="just">
                <a:defRPr/>
              </a:pPr>
              <a:endParaRPr lang="it-IT" altLang="it-IT" sz="1600" dirty="0">
                <a:solidFill>
                  <a:srgbClr val="595959"/>
                </a:solidFill>
                <a:latin typeface="Times New Roman" panose="02020603050405020304" pitchFamily="18" charset="0"/>
                <a:ea typeface="ＭＳ Ｐゴシック" charset="-128"/>
                <a:cs typeface="Times New Roman" panose="02020603050405020304" pitchFamily="18" charset="0"/>
              </a:endParaRPr>
            </a:p>
            <a:p>
              <a:pPr algn="just">
                <a:defRPr/>
              </a:pPr>
              <a:endParaRPr lang="it-IT" altLang="it-IT" sz="1600" dirty="0">
                <a:solidFill>
                  <a:srgbClr val="595959"/>
                </a:solidFill>
                <a:latin typeface="Times New Roman" panose="02020603050405020304" pitchFamily="18" charset="0"/>
                <a:ea typeface="ＭＳ Ｐゴシック" charset="-128"/>
                <a:cs typeface="Times New Roman" panose="02020603050405020304" pitchFamily="18" charset="0"/>
              </a:endParaRPr>
            </a:p>
            <a:p>
              <a:pPr algn="just">
                <a:defRPr/>
              </a:pPr>
              <a:endPar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endParaRPr>
            </a:p>
            <a:p>
              <a:pPr algn="just">
                <a:defRPr/>
              </a:pPr>
              <a:r>
                <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rPr>
                <a:t>Fecondità (tasso di):</a:t>
              </a:r>
              <a:endParaRPr lang="it-IT" altLang="it-IT" sz="2000" dirty="0">
                <a:solidFill>
                  <a:srgbClr val="C00000"/>
                </a:solidFill>
                <a:latin typeface="Times New Roman" panose="02020603050405020304" pitchFamily="18" charset="0"/>
                <a:ea typeface="ＭＳ Ｐゴシック" charset="-128"/>
                <a:cs typeface="Times New Roman" panose="02020603050405020304" pitchFamily="18" charset="0"/>
              </a:endParaRPr>
            </a:p>
          </p:txBody>
        </p:sp>
        <p:sp>
          <p:nvSpPr>
            <p:cNvPr id="15" name="CasellaDiTesto 14"/>
            <p:cNvSpPr txBox="1"/>
            <p:nvPr/>
          </p:nvSpPr>
          <p:spPr>
            <a:xfrm>
              <a:off x="7430934" y="2682879"/>
              <a:ext cx="915988" cy="369888"/>
            </a:xfrm>
            <a:prstGeom prst="rect">
              <a:avLst/>
            </a:prstGeom>
            <a:noFill/>
          </p:spPr>
          <p:txBody>
            <a:bodyPr wrap="none">
              <a:spAutoFit/>
            </a:bodyPr>
            <a:lstStyle/>
            <a:p>
              <a:pPr>
                <a:defRPr/>
              </a:pPr>
              <a:r>
                <a:rPr lang="it-IT" dirty="0">
                  <a:solidFill>
                    <a:schemeClr val="tx1">
                      <a:lumMod val="50000"/>
                      <a:lumOff val="50000"/>
                    </a:schemeClr>
                  </a:solidFill>
                </a:rPr>
                <a:t>X 1000</a:t>
              </a:r>
            </a:p>
          </p:txBody>
        </p:sp>
        <p:pic>
          <p:nvPicPr>
            <p:cNvPr id="16"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4922" y="2522542"/>
              <a:ext cx="350678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5939" y="3491203"/>
              <a:ext cx="350678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sellaDiTesto 17"/>
            <p:cNvSpPr txBox="1"/>
            <p:nvPr/>
          </p:nvSpPr>
          <p:spPr>
            <a:xfrm>
              <a:off x="7449414" y="3648365"/>
              <a:ext cx="915988" cy="369888"/>
            </a:xfrm>
            <a:prstGeom prst="rect">
              <a:avLst/>
            </a:prstGeom>
            <a:noFill/>
          </p:spPr>
          <p:txBody>
            <a:bodyPr wrap="none">
              <a:spAutoFit/>
            </a:bodyPr>
            <a:lstStyle/>
            <a:p>
              <a:pPr>
                <a:defRPr/>
              </a:pPr>
              <a:r>
                <a:rPr lang="it-IT" dirty="0">
                  <a:solidFill>
                    <a:schemeClr val="tx1">
                      <a:lumMod val="50000"/>
                      <a:lumOff val="50000"/>
                    </a:schemeClr>
                  </a:solidFill>
                </a:rPr>
                <a:t>X 1000</a:t>
              </a:r>
            </a:p>
          </p:txBody>
        </p:sp>
        <p:pic>
          <p:nvPicPr>
            <p:cNvPr id="19" name="Immagin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5283" y="4428258"/>
              <a:ext cx="54895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asellaDiTesto 19"/>
            <p:cNvSpPr txBox="1"/>
            <p:nvPr/>
          </p:nvSpPr>
          <p:spPr>
            <a:xfrm>
              <a:off x="8834858" y="4571133"/>
              <a:ext cx="915988" cy="369888"/>
            </a:xfrm>
            <a:prstGeom prst="rect">
              <a:avLst/>
            </a:prstGeom>
            <a:noFill/>
          </p:spPr>
          <p:txBody>
            <a:bodyPr wrap="none">
              <a:spAutoFit/>
            </a:bodyPr>
            <a:lstStyle/>
            <a:p>
              <a:pPr>
                <a:defRPr/>
              </a:pPr>
              <a:r>
                <a:rPr lang="it-IT" dirty="0">
                  <a:solidFill>
                    <a:schemeClr val="tx1">
                      <a:lumMod val="50000"/>
                      <a:lumOff val="50000"/>
                    </a:schemeClr>
                  </a:solidFill>
                </a:rPr>
                <a:t>X 1000</a:t>
              </a:r>
            </a:p>
          </p:txBody>
        </p:sp>
      </p:grpSp>
      <p:sp>
        <p:nvSpPr>
          <p:cNvPr id="21" name="Rectangle 3"/>
          <p:cNvSpPr>
            <a:spLocks noChangeArrowheads="1"/>
          </p:cNvSpPr>
          <p:nvPr/>
        </p:nvSpPr>
        <p:spPr bwMode="auto">
          <a:xfrm>
            <a:off x="914111" y="591219"/>
            <a:ext cx="4165600" cy="80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Quozienti demografici</a:t>
            </a:r>
          </a:p>
        </p:txBody>
      </p:sp>
      <p:sp>
        <p:nvSpPr>
          <p:cNvPr id="22" name="CasellaDiTesto 21"/>
          <p:cNvSpPr txBox="1"/>
          <p:nvPr/>
        </p:nvSpPr>
        <p:spPr>
          <a:xfrm>
            <a:off x="914111" y="1225859"/>
            <a:ext cx="10843491" cy="1200329"/>
          </a:xfrm>
          <a:prstGeom prst="rect">
            <a:avLst/>
          </a:prstGeom>
          <a:noFill/>
        </p:spPr>
        <p:txBody>
          <a:bodyPr wrap="square">
            <a:spAutoFit/>
          </a:bodyPr>
          <a:lstStyle/>
          <a:p>
            <a:pPr algn="just">
              <a:defRPr/>
            </a:pPr>
            <a:r>
              <a:rPr lang="it-IT" altLang="it-IT" dirty="0">
                <a:latin typeface="Times New Roman" panose="02020603050405020304" pitchFamily="18" charset="0"/>
                <a:ea typeface="ＭＳ Ｐゴシック" charset="-128"/>
                <a:cs typeface="Times New Roman" panose="02020603050405020304" pitchFamily="18" charset="0"/>
              </a:rPr>
              <a:t>I</a:t>
            </a:r>
            <a:r>
              <a:rPr lang="it-IT" altLang="it-IT" dirty="0" smtClean="0">
                <a:latin typeface="Times New Roman" panose="02020603050405020304" pitchFamily="18" charset="0"/>
                <a:ea typeface="ＭＳ Ｐゴシック" charset="-128"/>
                <a:cs typeface="Times New Roman" panose="02020603050405020304" pitchFamily="18" charset="0"/>
              </a:rPr>
              <a:t> </a:t>
            </a:r>
            <a:r>
              <a:rPr lang="it-IT" altLang="it-IT" dirty="0">
                <a:latin typeface="Times New Roman" panose="02020603050405020304" pitchFamily="18" charset="0"/>
                <a:ea typeface="ＭＳ Ｐゴシック" charset="-128"/>
                <a:cs typeface="Times New Roman" panose="02020603050405020304" pitchFamily="18" charset="0"/>
              </a:rPr>
              <a:t>rapporti di derivazione sono molto utilizzati negli studi demografici e vengono comunemente chiamati anche </a:t>
            </a:r>
            <a:r>
              <a:rPr lang="it-IT" altLang="it-IT" b="1" dirty="0">
                <a:solidFill>
                  <a:srgbClr val="C00000"/>
                </a:solidFill>
                <a:latin typeface="Times New Roman" panose="02020603050405020304" pitchFamily="18" charset="0"/>
                <a:ea typeface="ＭＳ Ｐゴシック" charset="-128"/>
                <a:cs typeface="Times New Roman" panose="02020603050405020304" pitchFamily="18" charset="0"/>
              </a:rPr>
              <a:t>quozienti o </a:t>
            </a:r>
            <a:r>
              <a:rPr lang="it-IT" altLang="it-IT" b="1" dirty="0" smtClean="0">
                <a:solidFill>
                  <a:srgbClr val="C00000"/>
                </a:solidFill>
                <a:latin typeface="Times New Roman" panose="02020603050405020304" pitchFamily="18" charset="0"/>
                <a:ea typeface="ＭＳ Ｐゴシック" charset="-128"/>
                <a:cs typeface="Times New Roman" panose="02020603050405020304" pitchFamily="18" charset="0"/>
              </a:rPr>
              <a:t>tassi demografici. </a:t>
            </a:r>
            <a:r>
              <a:rPr lang="it-IT" altLang="it-IT" dirty="0">
                <a:latin typeface="Times New Roman" panose="02020603050405020304" pitchFamily="18" charset="0"/>
                <a:ea typeface="ＭＳ Ｐゴシック" charset="-128"/>
                <a:cs typeface="Times New Roman" panose="02020603050405020304" pitchFamily="18" charset="0"/>
              </a:rPr>
              <a:t>S</a:t>
            </a:r>
            <a:r>
              <a:rPr lang="it-IT" dirty="0">
                <a:latin typeface="Times New Roman" panose="02020603050405020304" pitchFamily="18" charset="0"/>
                <a:ea typeface="ＭＳ Ｐゴシック" charset="-128"/>
                <a:cs typeface="Times New Roman" panose="02020603050405020304" pitchFamily="18" charset="0"/>
              </a:rPr>
              <a:t>o</a:t>
            </a:r>
            <a:r>
              <a:rPr lang="it-IT" dirty="0" smtClean="0">
                <a:latin typeface="Times New Roman" panose="02020603050405020304" pitchFamily="18" charset="0"/>
                <a:ea typeface="ＭＳ Ｐゴシック" charset="-128"/>
                <a:cs typeface="Times New Roman" panose="02020603050405020304" pitchFamily="18" charset="0"/>
              </a:rPr>
              <a:t>no </a:t>
            </a:r>
            <a:r>
              <a:rPr lang="it-IT" dirty="0">
                <a:latin typeface="Times New Roman" panose="02020603050405020304" pitchFamily="18" charset="0"/>
                <a:ea typeface="ＭＳ Ｐゴシック" charset="-128"/>
                <a:cs typeface="Times New Roman" panose="02020603050405020304" pitchFamily="18" charset="0"/>
              </a:rPr>
              <a:t>dei rapporti di derivazione che si ottengono ragguagliando la frequenza assoluta di un fenomeno (nascite, morti, </a:t>
            </a:r>
            <a:r>
              <a:rPr lang="it-IT" dirty="0" smtClean="0">
                <a:latin typeface="Times New Roman" panose="02020603050405020304" pitchFamily="18" charset="0"/>
                <a:ea typeface="ＭＳ Ｐゴシック" charset="-128"/>
                <a:cs typeface="Times New Roman" panose="02020603050405020304" pitchFamily="18" charset="0"/>
              </a:rPr>
              <a:t>matrimoni, ecc.) </a:t>
            </a:r>
            <a:r>
              <a:rPr lang="it-IT" dirty="0">
                <a:latin typeface="Times New Roman" panose="02020603050405020304" pitchFamily="18" charset="0"/>
                <a:ea typeface="ＭＳ Ｐゴシック" charset="-128"/>
                <a:cs typeface="Times New Roman" panose="02020603050405020304" pitchFamily="18" charset="0"/>
              </a:rPr>
              <a:t>in un determinato intervallo di </a:t>
            </a:r>
            <a:r>
              <a:rPr lang="it-IT" dirty="0" smtClean="0">
                <a:latin typeface="Times New Roman" panose="02020603050405020304" pitchFamily="18" charset="0"/>
                <a:ea typeface="ＭＳ Ｐゴシック" charset="-128"/>
                <a:cs typeface="Times New Roman" panose="02020603050405020304" pitchFamily="18" charset="0"/>
              </a:rPr>
              <a:t>tempo (</a:t>
            </a:r>
            <a:r>
              <a:rPr lang="it-IT" dirty="0">
                <a:latin typeface="Times New Roman" panose="02020603050405020304" pitchFamily="18" charset="0"/>
                <a:ea typeface="ＭＳ Ｐゴシック" charset="-128"/>
                <a:cs typeface="Times New Roman" panose="02020603050405020304" pitchFamily="18" charset="0"/>
              </a:rPr>
              <a:t>t–</a:t>
            </a:r>
            <a:r>
              <a:rPr lang="it-IT" dirty="0" err="1">
                <a:latin typeface="Times New Roman" panose="02020603050405020304" pitchFamily="18" charset="0"/>
                <a:ea typeface="ＭＳ Ｐゴシック" charset="-128"/>
                <a:cs typeface="Times New Roman" panose="02020603050405020304" pitchFamily="18" charset="0"/>
              </a:rPr>
              <a:t>t+s</a:t>
            </a:r>
            <a:r>
              <a:rPr lang="it-IT" dirty="0">
                <a:latin typeface="Times New Roman" panose="02020603050405020304" pitchFamily="18" charset="0"/>
                <a:ea typeface="ＭＳ Ｐゴシック" charset="-128"/>
                <a:cs typeface="Times New Roman" panose="02020603050405020304" pitchFamily="18" charset="0"/>
              </a:rPr>
              <a:t>) </a:t>
            </a:r>
            <a:r>
              <a:rPr lang="it-IT" dirty="0" smtClean="0">
                <a:latin typeface="Times New Roman" panose="02020603050405020304" pitchFamily="18" charset="0"/>
                <a:ea typeface="ＭＳ Ｐゴシック" charset="-128"/>
                <a:cs typeface="Times New Roman" panose="02020603050405020304" pitchFamily="18" charset="0"/>
              </a:rPr>
              <a:t>o in un determinato territorio, </a:t>
            </a:r>
            <a:r>
              <a:rPr lang="it-IT" dirty="0">
                <a:latin typeface="Times New Roman" panose="02020603050405020304" pitchFamily="18" charset="0"/>
                <a:ea typeface="ＭＳ Ｐゴシック" charset="-128"/>
                <a:cs typeface="Times New Roman" panose="02020603050405020304" pitchFamily="18" charset="0"/>
              </a:rPr>
              <a:t>all’ammontare medio della popolazione dell’intervallo. </a:t>
            </a:r>
            <a:r>
              <a:rPr lang="it-IT" altLang="it-IT" b="1" dirty="0" smtClean="0">
                <a:solidFill>
                  <a:srgbClr val="D60000"/>
                </a:solidFill>
                <a:latin typeface="Times New Roman" panose="02020603050405020304" pitchFamily="18" charset="0"/>
                <a:ea typeface="ＭＳ Ｐゴシック" charset="-128"/>
                <a:cs typeface="Times New Roman" panose="02020603050405020304" pitchFamily="18" charset="0"/>
              </a:rPr>
              <a:t> </a:t>
            </a:r>
            <a:endParaRPr lang="it-IT" altLang="it-IT" dirty="0">
              <a:latin typeface="Times New Roman" panose="02020603050405020304" pitchFamily="18" charset="0"/>
              <a:ea typeface="ＭＳ Ｐゴシック" charset="-128"/>
              <a:cs typeface="Times New Roman" panose="02020603050405020304" pitchFamily="18" charset="0"/>
            </a:endParaRPr>
          </a:p>
        </p:txBody>
      </p:sp>
    </p:spTree>
    <p:extLst>
      <p:ext uri="{BB962C8B-B14F-4D97-AF65-F5344CB8AC3E}">
        <p14:creationId xmlns:p14="http://schemas.microsoft.com/office/powerpoint/2010/main" val="6148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7</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6" name="Segnaposto contenuto 3" descr="tass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976890"/>
            <a:ext cx="8229600" cy="2943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16000" y="4368790"/>
            <a:ext cx="10437091" cy="1538883"/>
          </a:xfrm>
          <a:prstGeom prst="rect">
            <a:avLst/>
          </a:prstGeom>
          <a:noFill/>
        </p:spPr>
        <p:txBody>
          <a:bodyPr wrap="square">
            <a:spAutoFit/>
          </a:bodyPr>
          <a:lstStyle/>
          <a:p>
            <a:pPr>
              <a:defRPr/>
            </a:pPr>
            <a:r>
              <a:rPr lang="it-IT" altLang="it-IT" sz="2000" b="1" dirty="0">
                <a:solidFill>
                  <a:srgbClr val="C00000"/>
                </a:solidFill>
                <a:latin typeface="Times New Roman" panose="02020603050405020304" pitchFamily="18" charset="0"/>
                <a:ea typeface="ＭＳ Ｐゴシック" charset="-128"/>
                <a:cs typeface="Times New Roman" panose="02020603050405020304" pitchFamily="18" charset="0"/>
              </a:rPr>
              <a:t>Il tasso di natalità </a:t>
            </a:r>
            <a:r>
              <a:rPr lang="it-IT" dirty="0">
                <a:latin typeface="Times New Roman" panose="02020603050405020304" pitchFamily="18" charset="0"/>
                <a:cs typeface="Times New Roman" panose="02020603050405020304" pitchFamily="18" charset="0"/>
              </a:rPr>
              <a:t>del complesso della popolazione residente è pari al 7,3 per mille. Il primato è detenuto dalla provincia autonoma di Bolzano (10,0 per mille) mentre in Sardegna (5,7 per mille) e in Liguria (5,8 per mille) si rilevano i valori più bassi</a:t>
            </a:r>
          </a:p>
          <a:p>
            <a:pPr>
              <a:defRPr/>
            </a:pPr>
            <a:r>
              <a:rPr lang="it-IT" altLang="it-IT" sz="2000" b="1" dirty="0">
                <a:solidFill>
                  <a:srgbClr val="C00000"/>
                </a:solidFill>
                <a:latin typeface="Times New Roman" panose="02020603050405020304" pitchFamily="18" charset="0"/>
                <a:ea typeface="ＭＳ Ｐゴシック" charset="-128"/>
                <a:cs typeface="Times New Roman" panose="02020603050405020304" pitchFamily="18" charset="0"/>
              </a:rPr>
              <a:t>Il tasso di mortalità </a:t>
            </a:r>
            <a:r>
              <a:rPr lang="it-IT" dirty="0">
                <a:latin typeface="Times New Roman" panose="02020603050405020304" pitchFamily="18" charset="0"/>
                <a:cs typeface="Times New Roman" panose="02020603050405020304" pitchFamily="18" charset="0"/>
              </a:rPr>
              <a:t>è pari a 10,5 per mille, varia da un minimo di 8,3 per mille nella provincia autonoma di Bolzano a un massimo di 14,3 in Liguria ed è legato alla struttura per età della popolazione</a:t>
            </a:r>
          </a:p>
        </p:txBody>
      </p:sp>
      <p:sp>
        <p:nvSpPr>
          <p:cNvPr id="8" name="CasellaDiTesto 6"/>
          <p:cNvSpPr txBox="1">
            <a:spLocks noChangeArrowheads="1"/>
          </p:cNvSpPr>
          <p:nvPr/>
        </p:nvSpPr>
        <p:spPr bwMode="auto">
          <a:xfrm>
            <a:off x="928255" y="3902653"/>
            <a:ext cx="1941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it-IT" altLang="en-US" sz="800" dirty="0"/>
              <a:t>Fonte: Istat – Anno 2018</a:t>
            </a:r>
          </a:p>
        </p:txBody>
      </p:sp>
      <p:sp>
        <p:nvSpPr>
          <p:cNvPr id="2" name="Segnaposto piè di pagina 1"/>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3668391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14399" y="1342180"/>
            <a:ext cx="10233891" cy="923330"/>
          </a:xfrm>
          <a:prstGeom prst="rect">
            <a:avLst/>
          </a:prstGeom>
        </p:spPr>
        <p:txBody>
          <a:bodyPr wrap="square">
            <a:spAutoFit/>
          </a:bodyPr>
          <a:lstStyle/>
          <a:p>
            <a:pPr algn="just">
              <a:spcBef>
                <a:spcPts val="600"/>
              </a:spcBef>
              <a:spcAft>
                <a:spcPts val="0"/>
              </a:spcAft>
            </a:pPr>
            <a:r>
              <a:rPr lang="it-IT" dirty="0" smtClean="0">
                <a:latin typeface="Times New Roman" panose="02020603050405020304" pitchFamily="18" charset="0"/>
                <a:ea typeface="Times New Roman" panose="02020603050405020304" pitchFamily="18" charset="0"/>
              </a:rPr>
              <a:t>Le </a:t>
            </a:r>
            <a:r>
              <a:rPr lang="it-IT" dirty="0">
                <a:latin typeface="Times New Roman" panose="02020603050405020304" pitchFamily="18" charset="0"/>
                <a:ea typeface="Times New Roman" panose="02020603050405020304" pitchFamily="18" charset="0"/>
              </a:rPr>
              <a:t>nascite, le morti, i matrimoni, ecc. possono essere posti a confronto con la popolazione totale </a:t>
            </a:r>
            <a:r>
              <a:rPr lang="it-IT" dirty="0" smtClean="0">
                <a:latin typeface="Times New Roman" panose="02020603050405020304" pitchFamily="18" charset="0"/>
                <a:ea typeface="Times New Roman" panose="02020603050405020304" pitchFamily="18" charset="0"/>
              </a:rPr>
              <a:t>ma anche  </a:t>
            </a:r>
            <a:r>
              <a:rPr lang="it-IT" dirty="0">
                <a:solidFill>
                  <a:srgbClr val="C00000"/>
                </a:solidFill>
                <a:latin typeface="Times New Roman" panose="02020603050405020304" pitchFamily="18" charset="0"/>
                <a:ea typeface="Times New Roman" panose="02020603050405020304" pitchFamily="18" charset="0"/>
              </a:rPr>
              <a:t>con la frazione di questa dalla quale essi normalmente derivano</a:t>
            </a:r>
            <a:r>
              <a:rPr lang="it-IT" dirty="0">
                <a:latin typeface="Times New Roman" panose="02020603050405020304" pitchFamily="18" charset="0"/>
                <a:ea typeface="Times New Roman" panose="02020603050405020304" pitchFamily="18" charset="0"/>
              </a:rPr>
              <a:t>, dando luogo ad appositi rapporti di derivazione che assumono la denominazione di </a:t>
            </a:r>
            <a:r>
              <a:rPr lang="it-IT" dirty="0" smtClean="0">
                <a:latin typeface="Times New Roman" panose="02020603050405020304" pitchFamily="18" charset="0"/>
                <a:ea typeface="Times New Roman" panose="02020603050405020304" pitchFamily="18" charset="0"/>
              </a:rPr>
              <a:t>tassi specifici </a:t>
            </a:r>
            <a:r>
              <a:rPr lang="it-IT" dirty="0">
                <a:latin typeface="Times New Roman" panose="02020603050405020304" pitchFamily="18" charset="0"/>
                <a:ea typeface="Times New Roman" panose="02020603050405020304" pitchFamily="18" charset="0"/>
              </a:rPr>
              <a:t>di natalità, di mortalità, di nuzialità, ecc.</a:t>
            </a:r>
            <a:endParaRPr lang="en-GB" dirty="0">
              <a:latin typeface="Times New Roman" panose="02020603050405020304" pitchFamily="18" charset="0"/>
              <a:ea typeface="Times New Roman" panose="02020603050405020304" pitchFamily="18" charset="0"/>
            </a:endParaRPr>
          </a:p>
        </p:txBody>
      </p:sp>
      <p:sp>
        <p:nvSpPr>
          <p:cNvPr id="7" name="Titolo 2"/>
          <p:cNvSpPr>
            <a:spLocks/>
          </p:cNvSpPr>
          <p:nvPr/>
        </p:nvSpPr>
        <p:spPr bwMode="auto">
          <a:xfrm>
            <a:off x="921044" y="593248"/>
            <a:ext cx="4777792" cy="65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0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Q</a:t>
            </a:r>
            <a:r>
              <a:rPr lang="it-IT" sz="2000" b="1" dirty="0" smtClean="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uozienti demografici specifici</a:t>
            </a:r>
            <a:endParaRPr lang="it-IT" sz="20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endParaRPr>
          </a:p>
        </p:txBody>
      </p:sp>
      <p:graphicFrame>
        <p:nvGraphicFramePr>
          <p:cNvPr id="3" name="Tabella 2"/>
          <p:cNvGraphicFramePr>
            <a:graphicFrameLocks noGrp="1"/>
          </p:cNvGraphicFramePr>
          <p:nvPr>
            <p:extLst/>
          </p:nvPr>
        </p:nvGraphicFramePr>
        <p:xfrm>
          <a:off x="1016000" y="2467564"/>
          <a:ext cx="5641686" cy="1935988"/>
        </p:xfrm>
        <a:graphic>
          <a:graphicData uri="http://schemas.openxmlformats.org/drawingml/2006/table">
            <a:tbl>
              <a:tblPr firstRow="1" firstCol="1" bandRow="1">
                <a:tableStyleId>{5C22544A-7EE6-4342-B048-85BDC9FD1C3A}</a:tableStyleId>
              </a:tblPr>
              <a:tblGrid>
                <a:gridCol w="1226454">
                  <a:extLst>
                    <a:ext uri="{9D8B030D-6E8A-4147-A177-3AD203B41FA5}">
                      <a16:colId xmlns:a16="http://schemas.microsoft.com/office/drawing/2014/main" val="52141008"/>
                    </a:ext>
                  </a:extLst>
                </a:gridCol>
                <a:gridCol w="1083607">
                  <a:extLst>
                    <a:ext uri="{9D8B030D-6E8A-4147-A177-3AD203B41FA5}">
                      <a16:colId xmlns:a16="http://schemas.microsoft.com/office/drawing/2014/main" val="2640798559"/>
                    </a:ext>
                  </a:extLst>
                </a:gridCol>
                <a:gridCol w="615391">
                  <a:extLst>
                    <a:ext uri="{9D8B030D-6E8A-4147-A177-3AD203B41FA5}">
                      <a16:colId xmlns:a16="http://schemas.microsoft.com/office/drawing/2014/main" val="1142585652"/>
                    </a:ext>
                  </a:extLst>
                </a:gridCol>
                <a:gridCol w="508618">
                  <a:extLst>
                    <a:ext uri="{9D8B030D-6E8A-4147-A177-3AD203B41FA5}">
                      <a16:colId xmlns:a16="http://schemas.microsoft.com/office/drawing/2014/main" val="117627160"/>
                    </a:ext>
                  </a:extLst>
                </a:gridCol>
                <a:gridCol w="1083607">
                  <a:extLst>
                    <a:ext uri="{9D8B030D-6E8A-4147-A177-3AD203B41FA5}">
                      <a16:colId xmlns:a16="http://schemas.microsoft.com/office/drawing/2014/main" val="1412297163"/>
                    </a:ext>
                  </a:extLst>
                </a:gridCol>
                <a:gridCol w="615391">
                  <a:extLst>
                    <a:ext uri="{9D8B030D-6E8A-4147-A177-3AD203B41FA5}">
                      <a16:colId xmlns:a16="http://schemas.microsoft.com/office/drawing/2014/main" val="2378449592"/>
                    </a:ext>
                  </a:extLst>
                </a:gridCol>
                <a:gridCol w="508618">
                  <a:extLst>
                    <a:ext uri="{9D8B030D-6E8A-4147-A177-3AD203B41FA5}">
                      <a16:colId xmlns:a16="http://schemas.microsoft.com/office/drawing/2014/main" val="344939143"/>
                    </a:ext>
                  </a:extLst>
                </a:gridCol>
              </a:tblGrid>
              <a:tr h="177800">
                <a:tc>
                  <a:txBody>
                    <a:bodyPr/>
                    <a:lstStyle/>
                    <a:p>
                      <a:pPr>
                        <a:lnSpc>
                          <a:spcPct val="115000"/>
                        </a:lnSpc>
                        <a:spcAft>
                          <a:spcPts val="0"/>
                        </a:spcAft>
                      </a:pPr>
                      <a:r>
                        <a:rPr lang="it-IT"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gn="ctr">
                        <a:lnSpc>
                          <a:spcPct val="115000"/>
                        </a:lnSpc>
                        <a:spcAft>
                          <a:spcPts val="0"/>
                        </a:spcAft>
                      </a:pPr>
                      <a:r>
                        <a:rPr lang="it-IT" sz="1100">
                          <a:effectLst/>
                        </a:rPr>
                        <a:t>PAESE 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it-IT" sz="1100">
                          <a:effectLst/>
                        </a:rPr>
                        <a:t>PAESE 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4965065"/>
                  </a:ext>
                </a:extLst>
              </a:tr>
              <a:tr h="177800">
                <a:tc>
                  <a:txBody>
                    <a:bodyPr/>
                    <a:lstStyle/>
                    <a:p>
                      <a:pPr algn="ctr">
                        <a:lnSpc>
                          <a:spcPct val="115000"/>
                        </a:lnSpc>
                        <a:spcAft>
                          <a:spcPts val="0"/>
                        </a:spcAft>
                      </a:pPr>
                      <a:r>
                        <a:rPr lang="it-IT" sz="1100">
                          <a:effectLst/>
                        </a:rPr>
                        <a:t>Classi di età</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100">
                          <a:effectLst/>
                        </a:rPr>
                        <a:t>Popolazione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15000"/>
                        </a:lnSpc>
                        <a:spcAft>
                          <a:spcPts val="0"/>
                        </a:spcAft>
                      </a:pPr>
                      <a:r>
                        <a:rPr lang="it-IT" sz="1100">
                          <a:effectLst/>
                        </a:rPr>
                        <a:t>Morti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it-IT" sz="1100" dirty="0">
                          <a:effectLst/>
                        </a:rPr>
                        <a:t>Popolazione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15000"/>
                        </a:lnSpc>
                        <a:spcAft>
                          <a:spcPts val="0"/>
                        </a:spcAft>
                      </a:pPr>
                      <a:r>
                        <a:rPr lang="it-IT" sz="1100">
                          <a:effectLst/>
                        </a:rPr>
                        <a:t>Morti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GB"/>
                    </a:p>
                  </a:txBody>
                  <a:tcPr/>
                </a:tc>
                <a:extLst>
                  <a:ext uri="{0D108BD9-81ED-4DB2-BD59-A6C34878D82A}">
                    <a16:rowId xmlns:a16="http://schemas.microsoft.com/office/drawing/2014/main" val="697614065"/>
                  </a:ext>
                </a:extLst>
              </a:tr>
              <a:tr h="215900">
                <a:tc>
                  <a:txBody>
                    <a:bodyPr/>
                    <a:lstStyle/>
                    <a:p>
                      <a:pPr algn="ctr">
                        <a:lnSpc>
                          <a:spcPct val="115000"/>
                        </a:lnSpc>
                        <a:spcAft>
                          <a:spcPts val="0"/>
                        </a:spcAft>
                      </a:pPr>
                      <a:r>
                        <a:rPr lang="it-IT" sz="1100">
                          <a:effectLst/>
                        </a:rPr>
                        <a:t>(anni)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a:effectLst/>
                        </a:rPr>
                        <a:t>(p</a:t>
                      </a:r>
                      <a:r>
                        <a:rPr lang="it-IT" sz="1100" baseline="-25000">
                          <a:effectLst/>
                        </a:rPr>
                        <a:t>i</a:t>
                      </a:r>
                      <a:r>
                        <a:rPr lang="it-IT" sz="11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a:effectLst/>
                        </a:rPr>
                        <a:t>m</a:t>
                      </a:r>
                      <a:r>
                        <a:rPr lang="it-IT" sz="1100" baseline="-25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a:effectLst/>
                        </a:rPr>
                        <a:t>q</a:t>
                      </a:r>
                      <a:r>
                        <a:rPr lang="it-IT" sz="1100" baseline="-25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a:effectLst/>
                        </a:rPr>
                        <a:t>(p</a:t>
                      </a:r>
                      <a:r>
                        <a:rPr lang="it-IT" sz="1100" baseline="-25000">
                          <a:effectLst/>
                        </a:rPr>
                        <a:t>i</a:t>
                      </a:r>
                      <a:r>
                        <a:rPr lang="it-IT" sz="11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a:effectLst/>
                        </a:rPr>
                        <a:t>m</a:t>
                      </a:r>
                      <a:r>
                        <a:rPr lang="it-IT" sz="1100" baseline="-25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a:effectLst/>
                        </a:rPr>
                        <a:t>q</a:t>
                      </a:r>
                      <a:r>
                        <a:rPr lang="it-IT" sz="1100" baseline="-25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72029557"/>
                  </a:ext>
                </a:extLst>
              </a:tr>
              <a:tr h="177800">
                <a:tc>
                  <a:txBody>
                    <a:bodyPr/>
                    <a:lstStyle/>
                    <a:p>
                      <a:pPr>
                        <a:lnSpc>
                          <a:spcPct val="115000"/>
                        </a:lnSpc>
                        <a:spcAft>
                          <a:spcPts val="0"/>
                        </a:spcAft>
                      </a:pPr>
                      <a:r>
                        <a:rPr lang="it-IT" sz="1100">
                          <a:effectLst/>
                        </a:rPr>
                        <a:t>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210.000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520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2,48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104.000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1,92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63302342"/>
                  </a:ext>
                </a:extLst>
              </a:tr>
              <a:tr h="177800">
                <a:tc>
                  <a:txBody>
                    <a:bodyPr/>
                    <a:lstStyle/>
                    <a:p>
                      <a:pPr>
                        <a:lnSpc>
                          <a:spcPct val="115000"/>
                        </a:lnSpc>
                        <a:spcAft>
                          <a:spcPts val="0"/>
                        </a:spcAft>
                      </a:pPr>
                      <a:r>
                        <a:rPr lang="it-IT" sz="1100">
                          <a:effectLst/>
                        </a:rPr>
                        <a:t>15-19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242.000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910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3,76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147.000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510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3,47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85999197"/>
                  </a:ext>
                </a:extLst>
              </a:tr>
              <a:tr h="177800">
                <a:tc>
                  <a:txBody>
                    <a:bodyPr/>
                    <a:lstStyle/>
                    <a:p>
                      <a:pPr>
                        <a:lnSpc>
                          <a:spcPct val="115000"/>
                        </a:lnSpc>
                        <a:spcAft>
                          <a:spcPts val="0"/>
                        </a:spcAft>
                      </a:pPr>
                      <a:r>
                        <a:rPr lang="it-IT" sz="1100">
                          <a:effectLst/>
                        </a:rPr>
                        <a:t>30-49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286.000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2.480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8,67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225.000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1.290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5,73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85275415"/>
                  </a:ext>
                </a:extLst>
              </a:tr>
              <a:tr h="177800">
                <a:tc>
                  <a:txBody>
                    <a:bodyPr/>
                    <a:lstStyle/>
                    <a:p>
                      <a:pPr>
                        <a:lnSpc>
                          <a:spcPct val="115000"/>
                        </a:lnSpc>
                        <a:spcAft>
                          <a:spcPts val="0"/>
                        </a:spcAft>
                      </a:pPr>
                      <a:r>
                        <a:rPr lang="it-IT" sz="1100">
                          <a:effectLst/>
                        </a:rPr>
                        <a:t>50-64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125.000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2.220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17,76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280.000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3.980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14,21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66233907"/>
                  </a:ext>
                </a:extLst>
              </a:tr>
              <a:tr h="177800">
                <a:tc>
                  <a:txBody>
                    <a:bodyPr/>
                    <a:lstStyle/>
                    <a:p>
                      <a:pPr>
                        <a:lnSpc>
                          <a:spcPct val="115000"/>
                        </a:lnSpc>
                        <a:spcAft>
                          <a:spcPts val="0"/>
                        </a:spcAft>
                      </a:pPr>
                      <a:r>
                        <a:rPr lang="it-IT" sz="1100">
                          <a:effectLst/>
                        </a:rPr>
                        <a:t>65 e oltre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137.000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3.870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28,25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244.000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6.520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26,72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94221588"/>
                  </a:ext>
                </a:extLst>
              </a:tr>
              <a:tr h="177800">
                <a:tc>
                  <a:txBody>
                    <a:bodyPr/>
                    <a:lstStyle/>
                    <a:p>
                      <a:endParaRPr lang="en-GB" sz="1000">
                        <a:effectLst/>
                        <a:latin typeface="Times New Roman" panose="02020603050405020304" pitchFamily="18" charset="0"/>
                      </a:endParaRPr>
                    </a:p>
                  </a:txBody>
                  <a:tcPr marL="44450" marR="44450" marT="0" marB="0" anchor="b"/>
                </a:tc>
                <a:tc>
                  <a:txBody>
                    <a:bodyPr/>
                    <a:lstStyle/>
                    <a:p>
                      <a:endParaRPr lang="en-GB" sz="1000">
                        <a:effectLst/>
                        <a:latin typeface="Times New Roman" panose="02020603050405020304" pitchFamily="18" charset="0"/>
                      </a:endParaRPr>
                    </a:p>
                  </a:txBody>
                  <a:tcPr marL="44450" marR="44450" marT="0" marB="0" anchor="b"/>
                </a:tc>
                <a:tc>
                  <a:txBody>
                    <a:bodyPr/>
                    <a:lstStyle/>
                    <a:p>
                      <a:endParaRPr lang="en-GB" sz="1000">
                        <a:effectLst/>
                        <a:latin typeface="Times New Roman" panose="02020603050405020304" pitchFamily="18" charset="0"/>
                      </a:endParaRPr>
                    </a:p>
                  </a:txBody>
                  <a:tcPr marL="44450" marR="44450" marT="0" marB="0" anchor="b"/>
                </a:tc>
                <a:tc>
                  <a:txBody>
                    <a:bodyPr/>
                    <a:lstStyle/>
                    <a:p>
                      <a:endParaRPr lang="en-GB" sz="1000">
                        <a:effectLst/>
                        <a:latin typeface="Times New Roman" panose="02020603050405020304" pitchFamily="18" charset="0"/>
                      </a:endParaRPr>
                    </a:p>
                  </a:txBody>
                  <a:tcPr marL="44450" marR="44450" marT="0" marB="0" anchor="b"/>
                </a:tc>
                <a:tc>
                  <a:txBody>
                    <a:bodyPr/>
                    <a:lstStyle/>
                    <a:p>
                      <a:endParaRPr lang="en-GB" sz="1000">
                        <a:effectLst/>
                        <a:latin typeface="Times New Roman" panose="02020603050405020304" pitchFamily="18" charset="0"/>
                      </a:endParaRPr>
                    </a:p>
                  </a:txBody>
                  <a:tcPr marL="44450" marR="44450" marT="0" marB="0" anchor="b"/>
                </a:tc>
                <a:tc>
                  <a:txBody>
                    <a:bodyPr/>
                    <a:lstStyle/>
                    <a:p>
                      <a:endParaRPr lang="en-GB" sz="1000">
                        <a:effectLst/>
                        <a:latin typeface="Times New Roman" panose="02020603050405020304" pitchFamily="18" charset="0"/>
                      </a:endParaRPr>
                    </a:p>
                  </a:txBody>
                  <a:tcPr marL="44450" marR="44450" marT="0" marB="0" anchor="b"/>
                </a:tc>
                <a:tc>
                  <a:txBody>
                    <a:bodyPr/>
                    <a:lstStyle/>
                    <a:p>
                      <a:endParaRPr lang="en-GB"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3925566861"/>
                  </a:ext>
                </a:extLst>
              </a:tr>
              <a:tr h="177800">
                <a:tc>
                  <a:txBody>
                    <a:bodyPr/>
                    <a:lstStyle/>
                    <a:p>
                      <a:pPr>
                        <a:lnSpc>
                          <a:spcPct val="115000"/>
                        </a:lnSpc>
                        <a:spcAft>
                          <a:spcPts val="0"/>
                        </a:spcAft>
                      </a:pPr>
                      <a:r>
                        <a:rPr lang="it-IT" sz="1100" dirty="0">
                          <a:effectLst/>
                        </a:rPr>
                        <a:t>Totale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1.000.000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10.000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10,00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1.000.000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12.500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12,50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61240212"/>
                  </a:ext>
                </a:extLst>
              </a:tr>
            </a:tbl>
          </a:graphicData>
        </a:graphic>
      </p:graphicFrame>
      <mc:AlternateContent xmlns:mc="http://schemas.openxmlformats.org/markup-compatibility/2006" xmlns:a14="http://schemas.microsoft.com/office/drawing/2010/main">
        <mc:Choice Requires="a14">
          <p:sp>
            <p:nvSpPr>
              <p:cNvPr id="12" name="Rettangolo 11"/>
              <p:cNvSpPr/>
              <p:nvPr/>
            </p:nvSpPr>
            <p:spPr>
              <a:xfrm>
                <a:off x="7350939" y="2688991"/>
                <a:ext cx="4100945" cy="1613711"/>
              </a:xfrm>
              <a:prstGeom prst="rect">
                <a:avLst/>
              </a:prstGeom>
            </p:spPr>
            <p:txBody>
              <a:bodyPr wrap="square">
                <a:spAutoFit/>
              </a:bodyPr>
              <a:lstStyle/>
              <a:p>
                <a:pPr algn="just">
                  <a:spcBef>
                    <a:spcPts val="600"/>
                  </a:spcBef>
                  <a:spcAft>
                    <a:spcPts val="0"/>
                  </a:spcAft>
                </a:pPr>
                <a:r>
                  <a:rPr lang="it-IT" sz="1200" dirty="0">
                    <a:latin typeface="Times New Roman" panose="02020603050405020304" pitchFamily="18" charset="0"/>
                    <a:ea typeface="Times New Roman" panose="02020603050405020304" pitchFamily="18" charset="0"/>
                    <a:cs typeface="Times New Roman" panose="02020603050405020304" pitchFamily="18" charset="0"/>
                  </a:rPr>
                  <a:t>I quozienti specifici di mortalità </a:t>
                </a:r>
                <a:r>
                  <a:rPr lang="it-IT" sz="1200" i="1" dirty="0" err="1">
                    <a:latin typeface="Times New Roman" panose="02020603050405020304" pitchFamily="18" charset="0"/>
                    <a:ea typeface="Times New Roman" panose="02020603050405020304" pitchFamily="18" charset="0"/>
                    <a:cs typeface="Times New Roman" panose="02020603050405020304" pitchFamily="18" charset="0"/>
                  </a:rPr>
                  <a:t>q</a:t>
                </a:r>
                <a:r>
                  <a:rPr lang="it-IT" sz="1200" i="1" baseline="-25000" dirty="0" err="1">
                    <a:latin typeface="Times New Roman" panose="02020603050405020304" pitchFamily="18" charset="0"/>
                    <a:ea typeface="Times New Roman" panose="02020603050405020304" pitchFamily="18" charset="0"/>
                    <a:cs typeface="Times New Roman" panose="02020603050405020304" pitchFamily="18" charset="0"/>
                  </a:rPr>
                  <a:t>i</a:t>
                </a:r>
                <a:r>
                  <a:rPr lang="it-IT" sz="1200" dirty="0">
                    <a:latin typeface="Times New Roman" panose="02020603050405020304" pitchFamily="18" charset="0"/>
                    <a:ea typeface="Times New Roman" panose="02020603050405020304" pitchFamily="18" charset="0"/>
                    <a:cs typeface="Times New Roman" panose="02020603050405020304" pitchFamily="18" charset="0"/>
                  </a:rPr>
                  <a:t>, riportati nella terza e nell’ultima colonna della tavola, vengono calcolati per ciascuna classe di età attraverso il rapporto, espresso per comodità in millesimi</a:t>
                </a:r>
                <a:r>
                  <a:rPr lang="it-IT" sz="12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it-IT"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GB"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it-IT"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𝑞</m:t>
                          </m:r>
                        </m:e>
                        <m:sub>
                          <m:r>
                            <a:rPr lang="it-IT"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m:t>
                          </m:r>
                        </m:sub>
                      </m:sSub>
                      <m:r>
                        <a:rPr lang="it-IT"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GB" sz="1200" i="1" baseline="3000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GB" sz="1200" i="1" baseline="3000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it-IT"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𝑚</m:t>
                              </m:r>
                            </m:e>
                            <m:sub>
                              <m:r>
                                <a:rPr lang="it-IT"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GB"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it-IT"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𝑝</m:t>
                              </m:r>
                            </m:e>
                            <m:sub>
                              <m:r>
                                <a:rPr lang="it-IT"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m:t>
                              </m:r>
                            </m:sub>
                          </m:sSub>
                        </m:den>
                      </m:f>
                    </m:oMath>
                  </m:oMathPara>
                </a14:m>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pPr>
                <a:r>
                  <a:rPr lang="it-IT" sz="12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1200" dirty="0" smtClean="0">
                    <a:latin typeface="Times New Roman" panose="02020603050405020304" pitchFamily="18" charset="0"/>
                    <a:ea typeface="Times New Roman" panose="02020603050405020304" pitchFamily="18" charset="0"/>
                    <a:cs typeface="Times New Roman" panose="02020603050405020304" pitchFamily="18" charset="0"/>
                  </a:rPr>
                  <a:t>dove </a:t>
                </a:r>
                <a:r>
                  <a:rPr lang="it-IT" sz="1200" dirty="0">
                    <a:latin typeface="Times New Roman" panose="02020603050405020304" pitchFamily="18" charset="0"/>
                    <a:ea typeface="Times New Roman" panose="02020603050405020304" pitchFamily="18" charset="0"/>
                    <a:cs typeface="Times New Roman" panose="02020603050405020304" pitchFamily="18" charset="0"/>
                  </a:rPr>
                  <a:t>i=1, 2, ..., 5 sono le classi di età</a:t>
                </a:r>
                <a:r>
                  <a:rPr lang="it-IT" sz="1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Rettangolo 11"/>
              <p:cNvSpPr>
                <a:spLocks noRot="1" noChangeAspect="1" noMove="1" noResize="1" noEditPoints="1" noAdjustHandles="1" noChangeArrowheads="1" noChangeShapeType="1" noTextEdit="1"/>
              </p:cNvSpPr>
              <p:nvPr/>
            </p:nvSpPr>
            <p:spPr>
              <a:xfrm>
                <a:off x="7350939" y="2688991"/>
                <a:ext cx="4100945" cy="1613711"/>
              </a:xfrm>
              <a:prstGeom prst="rect">
                <a:avLst/>
              </a:prstGeom>
              <a:blipFill>
                <a:blip r:embed="rId2"/>
                <a:stretch>
                  <a:fillRect l="-149" b="-1887"/>
                </a:stretch>
              </a:blipFill>
            </p:spPr>
            <p:txBody>
              <a:bodyPr/>
              <a:lstStyle/>
              <a:p>
                <a:r>
                  <a:rPr lang="en-GB">
                    <a:noFill/>
                  </a:rPr>
                  <a:t> </a:t>
                </a:r>
              </a:p>
            </p:txBody>
          </p:sp>
        </mc:Fallback>
      </mc:AlternateContent>
      <p:sp>
        <p:nvSpPr>
          <p:cNvPr id="6" name="Rettangolo 5"/>
          <p:cNvSpPr/>
          <p:nvPr/>
        </p:nvSpPr>
        <p:spPr>
          <a:xfrm>
            <a:off x="914399" y="5087563"/>
            <a:ext cx="4004887" cy="584775"/>
          </a:xfrm>
          <a:prstGeom prst="rect">
            <a:avLst/>
          </a:prstGeom>
        </p:spPr>
        <p:txBody>
          <a:bodyPr wrap="square">
            <a:spAutoFit/>
          </a:bodyPr>
          <a:lstStyle/>
          <a:p>
            <a:pPr algn="just">
              <a:spcBef>
                <a:spcPts val="600"/>
              </a:spcBef>
              <a:spcAft>
                <a:spcPts val="0"/>
              </a:spcAft>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Dal confronto tra i valori corrispondenti </a:t>
            </a:r>
            <a:r>
              <a:rPr lang="it-IT" sz="1600" i="1" dirty="0" err="1">
                <a:latin typeface="Times New Roman" panose="02020603050405020304" pitchFamily="18" charset="0"/>
                <a:ea typeface="Times New Roman" panose="02020603050405020304" pitchFamily="18" charset="0"/>
                <a:cs typeface="Times New Roman" panose="02020603050405020304" pitchFamily="18" charset="0"/>
              </a:rPr>
              <a:t>q</a:t>
            </a:r>
            <a:r>
              <a:rPr lang="it-IT" sz="1600" i="1" baseline="-25000" dirty="0" err="1">
                <a:latin typeface="Times New Roman" panose="02020603050405020304" pitchFamily="18" charset="0"/>
                <a:ea typeface="Times New Roman" panose="02020603050405020304" pitchFamily="18" charset="0"/>
                <a:cs typeface="Times New Roman" panose="02020603050405020304" pitchFamily="18" charset="0"/>
              </a:rPr>
              <a:t>i</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di tali colonne emerge </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che:</a:t>
            </a:r>
            <a:endParaRPr lang="en-GB"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ttangolo 7"/>
          <p:cNvSpPr/>
          <p:nvPr/>
        </p:nvSpPr>
        <p:spPr>
          <a:xfrm>
            <a:off x="5597236" y="4773263"/>
            <a:ext cx="5832764" cy="584775"/>
          </a:xfrm>
          <a:prstGeom prst="rect">
            <a:avLst/>
          </a:prstGeom>
        </p:spPr>
        <p:txBody>
          <a:bodyPr wrap="square">
            <a:spAutoFit/>
          </a:bodyPr>
          <a:lstStyle/>
          <a:p>
            <a:pPr marL="285750" indent="-285750">
              <a:buFont typeface="Wingdings" panose="05000000000000000000" pitchFamily="2" charset="2"/>
              <a:buChar char="§"/>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per le singole classi di età </a:t>
            </a:r>
            <a:r>
              <a:rPr lang="it-IT"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 quozienti specifici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di B </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risultano sistematicamente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inferiori a quelli di </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A </a:t>
            </a:r>
            <a:endParaRPr lang="en-GB" sz="1600" dirty="0"/>
          </a:p>
        </p:txBody>
      </p:sp>
      <p:sp>
        <p:nvSpPr>
          <p:cNvPr id="9" name="Rettangolo 8"/>
          <p:cNvSpPr/>
          <p:nvPr/>
        </p:nvSpPr>
        <p:spPr>
          <a:xfrm>
            <a:off x="5593542" y="5306819"/>
            <a:ext cx="6096000" cy="1077218"/>
          </a:xfrm>
          <a:prstGeom prst="rect">
            <a:avLst/>
          </a:prstGeom>
        </p:spPr>
        <p:txBody>
          <a:bodyPr>
            <a:spAutoFit/>
          </a:bodyPr>
          <a:lstStyle/>
          <a:p>
            <a:pPr marL="285750" lvl="0" indent="-285750" algn="just">
              <a:spcBef>
                <a:spcPts val="600"/>
              </a:spcBef>
              <a:buFont typeface="Wingdings" panose="05000000000000000000" pitchFamily="2" charset="2"/>
              <a:buChar char="§"/>
            </a:pPr>
            <a:r>
              <a:rPr lang="it-IT"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 termini di </a:t>
            </a:r>
            <a:r>
              <a:rPr lang="it-IT"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quoziente generico</a:t>
            </a:r>
            <a:r>
              <a:rPr lang="it-IT"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la posizione delle due aree si capovolga: infatti, mentre la B, con un totale di 12.500 decessi, presenta un valore pari al 12,50 per mille, la A, con un totale di 10.000 decessi, si assesta su un più contenuto 10 per mille.</a:t>
            </a:r>
            <a:endParaRPr lang="en-GB"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ttangolo 9"/>
          <p:cNvSpPr/>
          <p:nvPr/>
        </p:nvSpPr>
        <p:spPr>
          <a:xfrm>
            <a:off x="4023360" y="3084022"/>
            <a:ext cx="432262" cy="9310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p:cNvSpPr/>
          <p:nvPr/>
        </p:nvSpPr>
        <p:spPr>
          <a:xfrm>
            <a:off x="6225424" y="3109948"/>
            <a:ext cx="432262" cy="9310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4023360" y="4222865"/>
            <a:ext cx="432262" cy="180687"/>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6225424" y="4212359"/>
            <a:ext cx="432262" cy="180687"/>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egnaposto piè di pagina 14"/>
          <p:cNvSpPr>
            <a:spLocks noGrp="1"/>
          </p:cNvSpPr>
          <p:nvPr>
            <p:ph type="ftr" sz="quarter" idx="11"/>
          </p:nvPr>
        </p:nvSpPr>
        <p:spPr/>
        <p:txBody>
          <a:bodyPr/>
          <a:lstStyle/>
          <a:p>
            <a:r>
              <a:rPr lang="it-IT" smtClean="0"/>
              <a:t>L. Bani - Elementi di statistica economica - LEZIONE 5</a:t>
            </a:r>
            <a:endParaRPr lang="it-IT"/>
          </a:p>
        </p:txBody>
      </p:sp>
    </p:spTree>
    <p:extLst>
      <p:ext uri="{BB962C8B-B14F-4D97-AF65-F5344CB8AC3E}">
        <p14:creationId xmlns:p14="http://schemas.microsoft.com/office/powerpoint/2010/main" val="19863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6" grpId="0"/>
      <p:bldP spid="8" grpId="0"/>
      <p:bldP spid="9" grpId="0"/>
      <p:bldP spid="10" grpId="0" animBg="1"/>
      <p:bldP spid="13"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piè di pagina 7"/>
          <p:cNvSpPr>
            <a:spLocks noGrp="1"/>
          </p:cNvSpPr>
          <p:nvPr>
            <p:ph type="ftr" sz="quarter" idx="11"/>
          </p:nvPr>
        </p:nvSpPr>
        <p:spPr/>
        <p:txBody>
          <a:bodyPr/>
          <a:lstStyle/>
          <a:p>
            <a:r>
              <a:rPr lang="it-IT" smtClean="0"/>
              <a:t>L. Bani - Elementi di statistica economica - LEZIONE 5</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pPr/>
              <a:t>9</a:t>
            </a:fld>
            <a:endParaRPr lang="it-IT" dirty="0"/>
          </a:p>
        </p:txBody>
      </p:sp>
      <p:sp>
        <p:nvSpPr>
          <p:cNvPr id="9" name="Rettangolo 8"/>
          <p:cNvSpPr/>
          <p:nvPr/>
        </p:nvSpPr>
        <p:spPr>
          <a:xfrm>
            <a:off x="714375" y="877773"/>
            <a:ext cx="9992418" cy="369332"/>
          </a:xfrm>
          <a:prstGeom prst="rect">
            <a:avLst/>
          </a:prstGeom>
        </p:spPr>
        <p:txBody>
          <a:bodyPr wrap="square">
            <a:spAutoFit/>
          </a:bodyPr>
          <a:lstStyle/>
          <a:p>
            <a:pPr algn="just" eaLnBrk="1" hangingPunct="1">
              <a:defRPr/>
            </a:pPr>
            <a:r>
              <a:rPr lang="it-IT" sz="1800" b="0" dirty="0">
                <a:latin typeface="Times New Roman" panose="02020603050405020304" pitchFamily="18" charset="0"/>
                <a:ea typeface="Verdana" pitchFamily="34" charset="0"/>
                <a:cs typeface="Times New Roman" panose="02020603050405020304" pitchFamily="18" charset="0"/>
              </a:rPr>
              <a:t>I </a:t>
            </a:r>
            <a:r>
              <a:rPr lang="it-IT" sz="1800" dirty="0">
                <a:latin typeface="Times New Roman" panose="02020603050405020304" pitchFamily="18" charset="0"/>
                <a:ea typeface="Verdana" pitchFamily="34" charset="0"/>
                <a:cs typeface="Times New Roman" panose="02020603050405020304" pitchFamily="18" charset="0"/>
              </a:rPr>
              <a:t>quozienti di mortalità specifici per classi </a:t>
            </a:r>
            <a:r>
              <a:rPr lang="it-IT" sz="1800" dirty="0" smtClean="0">
                <a:latin typeface="Times New Roman" panose="02020603050405020304" pitchFamily="18" charset="0"/>
                <a:ea typeface="Verdana" pitchFamily="34" charset="0"/>
                <a:cs typeface="Times New Roman" panose="02020603050405020304" pitchFamily="18" charset="0"/>
              </a:rPr>
              <a:t>d’età</a:t>
            </a:r>
            <a:r>
              <a:rPr lang="it-IT" sz="1800" b="0" dirty="0" smtClean="0">
                <a:latin typeface="Times New Roman" panose="02020603050405020304" pitchFamily="18" charset="0"/>
                <a:ea typeface="Verdana" pitchFamily="34" charset="0"/>
                <a:cs typeface="Times New Roman" panose="02020603050405020304" pitchFamily="18" charset="0"/>
              </a:rPr>
              <a:t> </a:t>
            </a:r>
            <a:r>
              <a:rPr lang="it-IT" sz="1800" b="0" dirty="0">
                <a:latin typeface="Times New Roman" panose="02020603050405020304" pitchFamily="18" charset="0"/>
                <a:ea typeface="Verdana" pitchFamily="34" charset="0"/>
                <a:cs typeface="Times New Roman" panose="02020603050405020304" pitchFamily="18" charset="0"/>
              </a:rPr>
              <a:t>si calcolano nel seguente modo:</a:t>
            </a:r>
          </a:p>
        </p:txBody>
      </p:sp>
      <p:sp>
        <p:nvSpPr>
          <p:cNvPr id="11" name="Rettangolo 10"/>
          <p:cNvSpPr/>
          <p:nvPr/>
        </p:nvSpPr>
        <p:spPr>
          <a:xfrm>
            <a:off x="778741" y="3165475"/>
            <a:ext cx="4352059" cy="1200329"/>
          </a:xfrm>
          <a:prstGeom prst="rect">
            <a:avLst/>
          </a:prstGeom>
        </p:spPr>
        <p:txBody>
          <a:bodyPr wrap="square">
            <a:spAutoFit/>
          </a:bodyPr>
          <a:lstStyle/>
          <a:p>
            <a:pPr algn="just" eaLnBrk="1" hangingPunct="1">
              <a:defRPr/>
            </a:pPr>
            <a:r>
              <a:rPr lang="it-IT" sz="1800" b="0" dirty="0">
                <a:latin typeface="Times New Roman" panose="02020603050405020304" pitchFamily="18" charset="0"/>
                <a:ea typeface="Verdana" pitchFamily="34" charset="0"/>
                <a:cs typeface="Times New Roman" panose="02020603050405020304" pitchFamily="18" charset="0"/>
              </a:rPr>
              <a:t>Rispetto ai quozienti di mortalità generici, quelli specifici per età (0-14; 15-49; 50-64; 65 e oltre) </a:t>
            </a:r>
            <a:r>
              <a:rPr lang="it-IT" sz="1800" b="0" dirty="0">
                <a:solidFill>
                  <a:srgbClr val="C00000"/>
                </a:solidFill>
                <a:latin typeface="Times New Roman" panose="02020603050405020304" pitchFamily="18" charset="0"/>
                <a:ea typeface="Verdana" pitchFamily="34" charset="0"/>
                <a:cs typeface="Times New Roman" panose="02020603050405020304" pitchFamily="18" charset="0"/>
              </a:rPr>
              <a:t>consentono di effettuare confronti più significativi </a:t>
            </a:r>
            <a:r>
              <a:rPr lang="it-IT" sz="1800" b="0" dirty="0" smtClean="0">
                <a:latin typeface="Times New Roman" panose="02020603050405020304" pitchFamily="18" charset="0"/>
                <a:ea typeface="Verdana" pitchFamily="34" charset="0"/>
                <a:cs typeface="Times New Roman" panose="02020603050405020304" pitchFamily="18" charset="0"/>
              </a:rPr>
              <a:t>poiché</a:t>
            </a:r>
            <a:endParaRPr lang="it-IT" sz="1800" b="0" dirty="0">
              <a:latin typeface="Times New Roman" panose="02020603050405020304" pitchFamily="18" charset="0"/>
              <a:ea typeface="Verdana" pitchFamily="34"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2024686" y="1667568"/>
            <a:ext cx="6779340" cy="676715"/>
          </a:xfrm>
          <a:prstGeom prst="rect">
            <a:avLst/>
          </a:prstGeom>
        </p:spPr>
      </p:pic>
      <p:sp>
        <p:nvSpPr>
          <p:cNvPr id="2" name="Rettangolo 1"/>
          <p:cNvSpPr/>
          <p:nvPr/>
        </p:nvSpPr>
        <p:spPr>
          <a:xfrm>
            <a:off x="819467" y="5422967"/>
            <a:ext cx="10602219" cy="646331"/>
          </a:xfrm>
          <a:prstGeom prst="rect">
            <a:avLst/>
          </a:prstGeom>
        </p:spPr>
        <p:txBody>
          <a:bodyPr wrap="square">
            <a:spAutoFit/>
          </a:bodyPr>
          <a:lstStyle/>
          <a:p>
            <a:pPr algn="just">
              <a:spcAft>
                <a:spcPts val="900"/>
              </a:spcAft>
              <a:defRPr/>
            </a:pPr>
            <a:r>
              <a:rPr lang="it-IT" dirty="0" smtClean="0">
                <a:latin typeface="Times New Roman" panose="02020603050405020304" pitchFamily="18" charset="0"/>
                <a:ea typeface="Verdana" pitchFamily="34" charset="0"/>
                <a:cs typeface="Times New Roman" panose="02020603050405020304" pitchFamily="18" charset="0"/>
              </a:rPr>
              <a:t>Inoltre, è sempre importante </a:t>
            </a:r>
            <a:r>
              <a:rPr lang="it-IT" dirty="0">
                <a:latin typeface="Times New Roman" panose="02020603050405020304" pitchFamily="18" charset="0"/>
                <a:ea typeface="Verdana" pitchFamily="34" charset="0"/>
                <a:cs typeface="Times New Roman" panose="02020603050405020304" pitchFamily="18" charset="0"/>
              </a:rPr>
              <a:t>notare la relazione esistente tra i rapporti di derivazione generici e i rapporti di derivazione specifici.</a:t>
            </a:r>
          </a:p>
        </p:txBody>
      </p:sp>
      <p:sp>
        <p:nvSpPr>
          <p:cNvPr id="3" name="Rettangolo 2"/>
          <p:cNvSpPr/>
          <p:nvPr/>
        </p:nvSpPr>
        <p:spPr>
          <a:xfrm>
            <a:off x="6321291" y="3165474"/>
            <a:ext cx="4965469" cy="1200329"/>
          </a:xfrm>
          <a:prstGeom prst="rect">
            <a:avLst/>
          </a:prstGeom>
        </p:spPr>
        <p:txBody>
          <a:bodyPr wrap="square">
            <a:spAutoFit/>
          </a:bodyPr>
          <a:lstStyle/>
          <a:p>
            <a:pPr algn="just">
              <a:defRPr/>
            </a:pPr>
            <a:r>
              <a:rPr lang="it-IT" dirty="0">
                <a:latin typeface="Times New Roman" panose="02020603050405020304" pitchFamily="18" charset="0"/>
                <a:ea typeface="Verdana" pitchFamily="34" charset="0"/>
                <a:cs typeface="Times New Roman" panose="02020603050405020304" pitchFamily="18" charset="0"/>
              </a:rPr>
              <a:t>da essi è possibile conoscere il diverso contributo che ciascuna classe d’età dà alla mortalità generale ed eventuali mutamenti intervenuti nel corso del tempo. </a:t>
            </a:r>
          </a:p>
        </p:txBody>
      </p:sp>
      <p:sp>
        <p:nvSpPr>
          <p:cNvPr id="7" name="Freccia a destra 6"/>
          <p:cNvSpPr/>
          <p:nvPr/>
        </p:nvSpPr>
        <p:spPr>
          <a:xfrm>
            <a:off x="5420692" y="3574366"/>
            <a:ext cx="579784" cy="282632"/>
          </a:xfrm>
          <a:prstGeom prst="rightArrow">
            <a:avLst/>
          </a:prstGeom>
          <a:solidFill>
            <a:srgbClr val="C00000"/>
          </a:solidFill>
          <a:ln>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819468" y="4673718"/>
            <a:ext cx="10602219" cy="646331"/>
          </a:xfrm>
          <a:prstGeom prst="rect">
            <a:avLst/>
          </a:prstGeom>
        </p:spPr>
        <p:txBody>
          <a:bodyPr wrap="square">
            <a:spAutoFit/>
          </a:bodyPr>
          <a:lstStyle/>
          <a:p>
            <a:pPr algn="just" eaLnBrk="1" hangingPunct="1">
              <a:spcAft>
                <a:spcPts val="900"/>
              </a:spcAft>
              <a:defRPr/>
            </a:pPr>
            <a:r>
              <a:rPr lang="it-IT" sz="1800" b="0" dirty="0">
                <a:latin typeface="Times New Roman" panose="02020603050405020304" pitchFamily="18" charset="0"/>
                <a:cs typeface="Times New Roman" panose="02020603050405020304" pitchFamily="18" charset="0"/>
              </a:rPr>
              <a:t>In generale, la specificazione dei rapporti di derivazione rispetto ad uno o più caratteri ritenuti rilevanti per il fenomeno in esame consente di effettuare confronti più significativi che non con i rapporti generici. </a:t>
            </a:r>
          </a:p>
        </p:txBody>
      </p:sp>
    </p:spTree>
    <p:extLst>
      <p:ext uri="{BB962C8B-B14F-4D97-AF65-F5344CB8AC3E}">
        <p14:creationId xmlns:p14="http://schemas.microsoft.com/office/powerpoint/2010/main" val="35972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7" grpId="0" animBg="1"/>
      <p:bldP spid="10"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7540</TotalTime>
  <Words>5636</Words>
  <Application>Microsoft Office PowerPoint</Application>
  <PresentationFormat>Widescreen</PresentationFormat>
  <Paragraphs>689</Paragraphs>
  <Slides>51</Slides>
  <Notes>12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51</vt:i4>
      </vt:variant>
    </vt:vector>
  </HeadingPairs>
  <TitlesOfParts>
    <vt:vector size="61" baseType="lpstr">
      <vt:lpstr>ＭＳ Ｐゴシック</vt:lpstr>
      <vt:lpstr>ＭＳ Ｐゴシック</vt:lpstr>
      <vt:lpstr>Arial</vt:lpstr>
      <vt:lpstr>Calibri</vt:lpstr>
      <vt:lpstr>Calibri Light</vt:lpstr>
      <vt:lpstr>Cambria Math</vt:lpstr>
      <vt:lpstr>Times New Roman</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Perché calcolare i rapporti statistici?</vt:lpstr>
      <vt:lpstr>Presentazione standard di PowerPoint</vt:lpstr>
      <vt:lpstr>Benessere Equo e Sostenibile - BES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dimensioni del Rapporto BES nel DEF</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112</cp:revision>
  <dcterms:created xsi:type="dcterms:W3CDTF">2022-03-16T09:36:19Z</dcterms:created>
  <dcterms:modified xsi:type="dcterms:W3CDTF">2024-08-11T08:43:34Z</dcterms:modified>
</cp:coreProperties>
</file>