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4" r:id="rId2"/>
    <p:sldId id="257" r:id="rId3"/>
    <p:sldId id="258" r:id="rId4"/>
    <p:sldId id="337" r:id="rId5"/>
    <p:sldId id="325" r:id="rId6"/>
    <p:sldId id="326" r:id="rId7"/>
    <p:sldId id="327" r:id="rId8"/>
    <p:sldId id="338" r:id="rId9"/>
    <p:sldId id="333" r:id="rId10"/>
    <p:sldId id="321" r:id="rId11"/>
    <p:sldId id="295" r:id="rId12"/>
    <p:sldId id="318" r:id="rId13"/>
    <p:sldId id="260" r:id="rId14"/>
    <p:sldId id="308" r:id="rId15"/>
    <p:sldId id="298" r:id="rId16"/>
    <p:sldId id="297" r:id="rId17"/>
    <p:sldId id="261" r:id="rId18"/>
    <p:sldId id="262" r:id="rId19"/>
    <p:sldId id="299" r:id="rId20"/>
    <p:sldId id="263" r:id="rId21"/>
    <p:sldId id="302" r:id="rId22"/>
    <p:sldId id="319" r:id="rId23"/>
    <p:sldId id="322" r:id="rId24"/>
    <p:sldId id="323" r:id="rId25"/>
    <p:sldId id="328" r:id="rId26"/>
    <p:sldId id="339" r:id="rId27"/>
    <p:sldId id="296" r:id="rId28"/>
    <p:sldId id="301" r:id="rId29"/>
    <p:sldId id="320" r:id="rId30"/>
    <p:sldId id="300" r:id="rId31"/>
    <p:sldId id="266" r:id="rId32"/>
    <p:sldId id="303" r:id="rId33"/>
    <p:sldId id="265" r:id="rId34"/>
    <p:sldId id="267" r:id="rId35"/>
    <p:sldId id="268" r:id="rId36"/>
    <p:sldId id="269" r:id="rId37"/>
    <p:sldId id="329" r:id="rId38"/>
    <p:sldId id="271" r:id="rId39"/>
    <p:sldId id="27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ABB79-D7EB-428D-8C35-96E4213E54EB}"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3BA82-C3B7-4A8F-8EAC-B941EDEBCAC3}" type="slidenum">
              <a:rPr lang="en-GB" smtClean="0"/>
              <a:t>‹N›</a:t>
            </a:fld>
            <a:endParaRPr lang="en-GB"/>
          </a:p>
        </p:txBody>
      </p:sp>
    </p:spTree>
    <p:extLst>
      <p:ext uri="{BB962C8B-B14F-4D97-AF65-F5344CB8AC3E}">
        <p14:creationId xmlns:p14="http://schemas.microsoft.com/office/powerpoint/2010/main" val="229914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6</a:t>
            </a:r>
            <a:endParaRPr lang="en-GB"/>
          </a:p>
        </p:txBody>
      </p:sp>
      <p:sp>
        <p:nvSpPr>
          <p:cNvPr id="6" name="Segnaposto numero diapositiva 5"/>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92785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6</a:t>
            </a:r>
            <a:endParaRPr lang="en-GB"/>
          </a:p>
        </p:txBody>
      </p:sp>
      <p:sp>
        <p:nvSpPr>
          <p:cNvPr id="6" name="Segnaposto numero diapositiva 5"/>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122415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6</a:t>
            </a:r>
            <a:endParaRPr lang="en-GB"/>
          </a:p>
        </p:txBody>
      </p:sp>
      <p:sp>
        <p:nvSpPr>
          <p:cNvPr id="6" name="Segnaposto numero diapositiva 5"/>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3697966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6</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4676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6</a:t>
            </a:r>
            <a:endParaRPr lang="en-GB"/>
          </a:p>
        </p:txBody>
      </p:sp>
      <p:sp>
        <p:nvSpPr>
          <p:cNvPr id="6" name="Segnaposto numero diapositiva 5"/>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302131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6</a:t>
            </a:r>
            <a:endParaRPr lang="en-GB"/>
          </a:p>
        </p:txBody>
      </p:sp>
      <p:sp>
        <p:nvSpPr>
          <p:cNvPr id="6" name="Segnaposto numero diapositiva 5"/>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215094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6</a:t>
            </a:r>
            <a:endParaRPr lang="en-GB"/>
          </a:p>
        </p:txBody>
      </p:sp>
      <p:sp>
        <p:nvSpPr>
          <p:cNvPr id="7" name="Segnaposto numero diapositiva 6"/>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409870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smtClean="0"/>
              <a:t>L. Bani - Elementi di statistica economica - LEZIONE 6</a:t>
            </a:r>
            <a:endParaRPr lang="en-GB"/>
          </a:p>
        </p:txBody>
      </p:sp>
      <p:sp>
        <p:nvSpPr>
          <p:cNvPr id="9" name="Segnaposto numero diapositiva 8"/>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366198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smtClean="0"/>
              <a:t>L. Bani - Elementi di statistica economica - LEZIONE 6</a:t>
            </a:r>
            <a:endParaRPr lang="en-GB"/>
          </a:p>
        </p:txBody>
      </p:sp>
      <p:sp>
        <p:nvSpPr>
          <p:cNvPr id="5" name="Segnaposto numero diapositiva 4"/>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330717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LEZIONE 6</a:t>
            </a:r>
            <a:endParaRPr lang="en-GB"/>
          </a:p>
        </p:txBody>
      </p:sp>
      <p:sp>
        <p:nvSpPr>
          <p:cNvPr id="4" name="Segnaposto numero diapositiva 3"/>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217456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6</a:t>
            </a:r>
            <a:endParaRPr lang="en-GB"/>
          </a:p>
        </p:txBody>
      </p:sp>
      <p:sp>
        <p:nvSpPr>
          <p:cNvPr id="7" name="Segnaposto numero diapositiva 6"/>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360593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6</a:t>
            </a:r>
            <a:endParaRPr lang="en-GB"/>
          </a:p>
        </p:txBody>
      </p:sp>
      <p:sp>
        <p:nvSpPr>
          <p:cNvPr id="7" name="Segnaposto numero diapositiva 6"/>
          <p:cNvSpPr>
            <a:spLocks noGrp="1"/>
          </p:cNvSpPr>
          <p:nvPr>
            <p:ph type="sldNum" sz="quarter" idx="12"/>
          </p:nvPr>
        </p:nvSpPr>
        <p:spPr/>
        <p:txBody>
          <a:bodyPr/>
          <a:lstStyle/>
          <a:p>
            <a:fld id="{3617A344-52C5-450E-9BB3-99E3BD72DA91}" type="slidenum">
              <a:rPr lang="en-GB" smtClean="0"/>
              <a:t>‹N›</a:t>
            </a:fld>
            <a:endParaRPr lang="en-GB"/>
          </a:p>
        </p:txBody>
      </p:sp>
    </p:spTree>
    <p:extLst>
      <p:ext uri="{BB962C8B-B14F-4D97-AF65-F5344CB8AC3E}">
        <p14:creationId xmlns:p14="http://schemas.microsoft.com/office/powerpoint/2010/main" val="9912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6</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7A344-52C5-450E-9BB3-99E3BD72DA91}" type="slidenum">
              <a:rPr lang="en-GB" smtClean="0"/>
              <a:t>‹N›</a:t>
            </a:fld>
            <a:endParaRPr lang="en-GB"/>
          </a:p>
        </p:txBody>
      </p:sp>
    </p:spTree>
    <p:extLst>
      <p:ext uri="{BB962C8B-B14F-4D97-AF65-F5344CB8AC3E}">
        <p14:creationId xmlns:p14="http://schemas.microsoft.com/office/powerpoint/2010/main" val="285630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emf"/><Relationship Id="rId1" Type="http://schemas.openxmlformats.org/officeDocument/2006/relationships/slideLayout" Target="../slideLayouts/slideLayout12.xml"/><Relationship Id="rId4" Type="http://schemas.openxmlformats.org/officeDocument/2006/relationships/image" Target="../media/image39.gif"/></Relationships>
</file>

<file path=ppt/slides/_rels/slide3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emf"/><Relationship Id="rId1" Type="http://schemas.openxmlformats.org/officeDocument/2006/relationships/slideLayout" Target="../slideLayouts/slideLayout12.xml"/><Relationship Id="rId4" Type="http://schemas.openxmlformats.org/officeDocument/2006/relationships/image" Target="../media/image4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06</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583716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10</a:t>
            </a:fld>
            <a:endParaRPr lang="it-IT"/>
          </a:p>
        </p:txBody>
      </p:sp>
      <p:pic>
        <p:nvPicPr>
          <p:cNvPr id="5" name="Immagine 4"/>
          <p:cNvPicPr>
            <a:picLocks noChangeAspect="1"/>
          </p:cNvPicPr>
          <p:nvPr/>
        </p:nvPicPr>
        <p:blipFill>
          <a:blip r:embed="rId2"/>
          <a:stretch>
            <a:fillRect/>
          </a:stretch>
        </p:blipFill>
        <p:spPr>
          <a:xfrm>
            <a:off x="1096437" y="918104"/>
            <a:ext cx="5327374" cy="3409122"/>
          </a:xfrm>
          <a:prstGeom prst="rect">
            <a:avLst/>
          </a:prstGeom>
        </p:spPr>
      </p:pic>
      <p:sp>
        <p:nvSpPr>
          <p:cNvPr id="6" name="Rettangolo 5"/>
          <p:cNvSpPr/>
          <p:nvPr/>
        </p:nvSpPr>
        <p:spPr>
          <a:xfrm>
            <a:off x="6991266" y="1107486"/>
            <a:ext cx="4373420" cy="369332"/>
          </a:xfrm>
          <a:prstGeom prst="rect">
            <a:avLst/>
          </a:prstGeom>
        </p:spPr>
        <p:txBody>
          <a:bodyPr wrap="square">
            <a:spAutoFit/>
          </a:bodyPr>
          <a:lstStyle/>
          <a:p>
            <a:r>
              <a:rPr lang="it-IT" altLang="it-IT" dirty="0" smtClean="0">
                <a:latin typeface="Times New Roman" panose="02020603050405020304" pitchFamily="18" charset="0"/>
                <a:ea typeface="ＭＳ Ｐゴシック" panose="020B0600070205080204" pitchFamily="34" charset="-128"/>
                <a:cs typeface="Times New Roman" panose="02020603050405020304" pitchFamily="18" charset="0"/>
              </a:rPr>
              <a:t>Scelgo come situazione «base» l’anno 1994</a:t>
            </a:r>
            <a:endParaRPr lang="en-GB" dirty="0"/>
          </a:p>
        </p:txBody>
      </p:sp>
      <p:sp>
        <p:nvSpPr>
          <p:cNvPr id="7" name="Rettangolo 6"/>
          <p:cNvSpPr/>
          <p:nvPr/>
        </p:nvSpPr>
        <p:spPr>
          <a:xfrm>
            <a:off x="6991265" y="1850090"/>
            <a:ext cx="4550701" cy="369332"/>
          </a:xfrm>
          <a:prstGeom prst="rect">
            <a:avLst/>
          </a:prstGeom>
        </p:spPr>
        <p:txBody>
          <a:bodyPr wrap="square">
            <a:spAutoFit/>
          </a:bodyPr>
          <a:lstStyle/>
          <a:p>
            <a:r>
              <a:rPr lang="it-IT" altLang="it-IT" dirty="0" smtClean="0">
                <a:latin typeface="Times New Roman" panose="02020603050405020304" pitchFamily="18" charset="0"/>
                <a:ea typeface="ＭＳ Ｐゴシック" panose="020B0600070205080204" pitchFamily="34" charset="-128"/>
                <a:cs typeface="Times New Roman" panose="02020603050405020304" pitchFamily="18" charset="0"/>
              </a:rPr>
              <a:t>Scelgo come situazione «corrente» l’anno 2002</a:t>
            </a:r>
            <a:endParaRPr lang="en-GB" dirty="0"/>
          </a:p>
        </p:txBody>
      </p:sp>
      <p:grpSp>
        <p:nvGrpSpPr>
          <p:cNvPr id="48" name="Gruppo 47"/>
          <p:cNvGrpSpPr/>
          <p:nvPr/>
        </p:nvGrpSpPr>
        <p:grpSpPr>
          <a:xfrm>
            <a:off x="1025340" y="4638744"/>
            <a:ext cx="6155547" cy="902811"/>
            <a:chOff x="1213699" y="4841598"/>
            <a:chExt cx="6155547" cy="902811"/>
          </a:xfrm>
        </p:grpSpPr>
        <p:cxnSp>
          <p:nvCxnSpPr>
            <p:cNvPr id="36" name="Connettore diritto 35"/>
            <p:cNvCxnSpPr/>
            <p:nvPr/>
          </p:nvCxnSpPr>
          <p:spPr>
            <a:xfrm>
              <a:off x="2724036" y="5321073"/>
              <a:ext cx="9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uppo 46"/>
            <p:cNvGrpSpPr/>
            <p:nvPr/>
          </p:nvGrpSpPr>
          <p:grpSpPr>
            <a:xfrm>
              <a:off x="1213699" y="4841598"/>
              <a:ext cx="6155547" cy="902811"/>
              <a:chOff x="1155385" y="4849785"/>
              <a:chExt cx="6155547" cy="902811"/>
            </a:xfrm>
          </p:grpSpPr>
          <p:grpSp>
            <p:nvGrpSpPr>
              <p:cNvPr id="8" name="Gruppo 7"/>
              <p:cNvGrpSpPr/>
              <p:nvPr/>
            </p:nvGrpSpPr>
            <p:grpSpPr>
              <a:xfrm>
                <a:off x="1165389" y="4849785"/>
                <a:ext cx="1412416" cy="727004"/>
                <a:chOff x="3842087" y="3659116"/>
                <a:chExt cx="1412416" cy="727004"/>
              </a:xfrm>
            </p:grpSpPr>
            <p:sp>
              <p:nvSpPr>
                <p:cNvPr id="9" name="CasellaDiTesto 8"/>
                <p:cNvSpPr txBox="1"/>
                <p:nvPr/>
              </p:nvSpPr>
              <p:spPr>
                <a:xfrm>
                  <a:off x="3842087" y="3659116"/>
                  <a:ext cx="1037516" cy="461665"/>
                </a:xfrm>
                <a:prstGeom prst="rect">
                  <a:avLst/>
                </a:prstGeom>
                <a:noFill/>
              </p:spPr>
              <p:txBody>
                <a:bodyPr wrap="square" rtlCol="0">
                  <a:spAutoFit/>
                </a:bodyPr>
                <a:lstStyle/>
                <a:p>
                  <a:r>
                    <a:rPr lang="it-IT" baseline="-25000" dirty="0" smtClean="0">
                      <a:latin typeface="Times New Roman" panose="02020603050405020304" pitchFamily="18" charset="0"/>
                      <a:ea typeface="Verdana" panose="020B0604030504040204" pitchFamily="34" charset="0"/>
                      <a:cs typeface="Times New Roman" panose="02020603050405020304" pitchFamily="18" charset="0"/>
                    </a:rPr>
                    <a:t>Popolazione anno 2002</a:t>
                  </a:r>
                  <a:endParaRPr lang="en-GB" baseline="-250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1" name="Connettore diritto 10"/>
                <p:cNvCxnSpPr/>
                <p:nvPr/>
              </p:nvCxnSpPr>
              <p:spPr>
                <a:xfrm>
                  <a:off x="3897431" y="4139092"/>
                  <a:ext cx="7671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4730801" y="3801345"/>
                  <a:ext cx="523702" cy="584775"/>
                </a:xfrm>
                <a:prstGeom prst="rect">
                  <a:avLst/>
                </a:prstGeom>
                <a:noFill/>
              </p:spPr>
              <p:txBody>
                <a:bodyPr wrap="square" rtlCol="0">
                  <a:spAutoFit/>
                </a:bodyPr>
                <a:lstStyle/>
                <a:p>
                  <a:r>
                    <a:rPr lang="it-IT"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grpSp>
          <p:sp>
            <p:nvSpPr>
              <p:cNvPr id="32" name="CasellaDiTesto 31"/>
              <p:cNvSpPr txBox="1"/>
              <p:nvPr/>
            </p:nvSpPr>
            <p:spPr>
              <a:xfrm>
                <a:off x="1155385" y="5311450"/>
                <a:ext cx="886046" cy="441146"/>
              </a:xfrm>
              <a:prstGeom prst="rect">
                <a:avLst/>
              </a:prstGeom>
              <a:noFill/>
            </p:spPr>
            <p:txBody>
              <a:bodyPr wrap="square" rtlCol="0">
                <a:spAutoFit/>
              </a:bodyPr>
              <a:lstStyle/>
              <a:p>
                <a:r>
                  <a:rPr lang="it-IT" sz="1600" baseline="-25000" dirty="0" smtClean="0">
                    <a:latin typeface="Times New Roman" panose="02020603050405020304" pitchFamily="18" charset="0"/>
                    <a:ea typeface="Verdana" panose="020B0604030504040204" pitchFamily="34" charset="0"/>
                    <a:cs typeface="Times New Roman" panose="02020603050405020304" pitchFamily="18" charset="0"/>
                  </a:rPr>
                  <a:t>Popolazione anno </a:t>
                </a:r>
                <a:r>
                  <a:rPr lang="it-IT" baseline="-25000" dirty="0" smtClean="0">
                    <a:latin typeface="Times New Roman" panose="02020603050405020304" pitchFamily="18" charset="0"/>
                    <a:ea typeface="Verdana" panose="020B0604030504040204" pitchFamily="34" charset="0"/>
                    <a:cs typeface="Times New Roman" panose="02020603050405020304" pitchFamily="18" charset="0"/>
                  </a:rPr>
                  <a:t>1994</a:t>
                </a:r>
                <a:endParaRPr lang="en-GB" baseline="-250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4" name="CasellaDiTesto 33"/>
              <p:cNvSpPr txBox="1"/>
              <p:nvPr/>
            </p:nvSpPr>
            <p:spPr>
              <a:xfrm>
                <a:off x="2645375" y="4897441"/>
                <a:ext cx="1152184" cy="338554"/>
              </a:xfrm>
              <a:prstGeom prst="rect">
                <a:avLst/>
              </a:prstGeom>
              <a:noFill/>
            </p:spPr>
            <p:txBody>
              <a:bodyPr wrap="square" rtlCol="0">
                <a:spAutoFit/>
              </a:bodyPr>
              <a:lstStyle/>
              <a:p>
                <a:r>
                  <a:rPr lang="it-IT" sz="2400" baseline="-25000" dirty="0" smtClean="0">
                    <a:latin typeface="Times New Roman" panose="02020603050405020304" pitchFamily="18" charset="0"/>
                    <a:ea typeface="Verdana" panose="020B0604030504040204" pitchFamily="34" charset="0"/>
                    <a:cs typeface="Times New Roman" panose="02020603050405020304" pitchFamily="18" charset="0"/>
                  </a:rPr>
                  <a:t>57,321,070</a:t>
                </a:r>
                <a:endParaRPr lang="en-GB" sz="2400" baseline="-250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9" name="CasellaDiTesto 38"/>
              <p:cNvSpPr txBox="1"/>
              <p:nvPr/>
            </p:nvSpPr>
            <p:spPr>
              <a:xfrm>
                <a:off x="2651055" y="5334111"/>
                <a:ext cx="1152184" cy="338554"/>
              </a:xfrm>
              <a:prstGeom prst="rect">
                <a:avLst/>
              </a:prstGeom>
              <a:noFill/>
            </p:spPr>
            <p:txBody>
              <a:bodyPr wrap="square" rtlCol="0">
                <a:spAutoFit/>
              </a:bodyPr>
              <a:lstStyle/>
              <a:p>
                <a:r>
                  <a:rPr lang="it-IT" sz="2400" baseline="-25000" dirty="0" smtClean="0">
                    <a:latin typeface="Times New Roman" panose="02020603050405020304" pitchFamily="18" charset="0"/>
                    <a:ea typeface="Verdana" panose="020B0604030504040204" pitchFamily="34" charset="0"/>
                    <a:cs typeface="Times New Roman" panose="02020603050405020304" pitchFamily="18" charset="0"/>
                  </a:rPr>
                  <a:t>57,138,489</a:t>
                </a:r>
                <a:endParaRPr lang="en-GB" sz="2400" baseline="-250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40" name="CasellaDiTesto 39"/>
              <p:cNvSpPr txBox="1"/>
              <p:nvPr/>
            </p:nvSpPr>
            <p:spPr>
              <a:xfrm>
                <a:off x="3910993" y="4992014"/>
                <a:ext cx="523702" cy="584775"/>
              </a:xfrm>
              <a:prstGeom prst="rect">
                <a:avLst/>
              </a:prstGeom>
              <a:noFill/>
            </p:spPr>
            <p:txBody>
              <a:bodyPr wrap="square" rtlCol="0">
                <a:spAutoFit/>
              </a:bodyPr>
              <a:lstStyle/>
              <a:p>
                <a:r>
                  <a:rPr lang="it-IT"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41" name="CasellaDiTesto 40"/>
              <p:cNvSpPr txBox="1"/>
              <p:nvPr/>
            </p:nvSpPr>
            <p:spPr>
              <a:xfrm>
                <a:off x="4352459" y="5003676"/>
                <a:ext cx="918677" cy="461665"/>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1,003</a:t>
                </a:r>
                <a:endParaRPr lang="en-GB" sz="2400" dirty="0">
                  <a:latin typeface="Times New Roman" panose="02020603050405020304" pitchFamily="18" charset="0"/>
                  <a:cs typeface="Times New Roman" panose="02020603050405020304" pitchFamily="18" charset="0"/>
                </a:endParaRPr>
              </a:p>
            </p:txBody>
          </p:sp>
          <p:sp>
            <p:nvSpPr>
              <p:cNvPr id="42" name="CasellaDiTesto 41"/>
              <p:cNvSpPr txBox="1"/>
              <p:nvPr/>
            </p:nvSpPr>
            <p:spPr>
              <a:xfrm>
                <a:off x="5180757" y="5034453"/>
                <a:ext cx="1063690" cy="400110"/>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x </a:t>
                </a:r>
                <a:r>
                  <a:rPr lang="it-IT" sz="2000" dirty="0" smtClean="0">
                    <a:latin typeface="Times New Roman" panose="02020603050405020304" pitchFamily="18" charset="0"/>
                    <a:cs typeface="Times New Roman" panose="02020603050405020304" pitchFamily="18" charset="0"/>
                  </a:rPr>
                  <a:t>100</a:t>
                </a:r>
                <a:endParaRPr lang="en-GB" sz="2000" dirty="0">
                  <a:latin typeface="Times New Roman" panose="02020603050405020304" pitchFamily="18" charset="0"/>
                  <a:cs typeface="Times New Roman" panose="02020603050405020304" pitchFamily="18" charset="0"/>
                </a:endParaRPr>
              </a:p>
            </p:txBody>
          </p:sp>
          <p:sp>
            <p:nvSpPr>
              <p:cNvPr id="43" name="CasellaDiTesto 42"/>
              <p:cNvSpPr txBox="1"/>
              <p:nvPr/>
            </p:nvSpPr>
            <p:spPr>
              <a:xfrm>
                <a:off x="6029183" y="4942120"/>
                <a:ext cx="523702" cy="584775"/>
              </a:xfrm>
              <a:prstGeom prst="rect">
                <a:avLst/>
              </a:prstGeom>
              <a:noFill/>
            </p:spPr>
            <p:txBody>
              <a:bodyPr wrap="square" rtlCol="0">
                <a:spAutoFit/>
              </a:bodyPr>
              <a:lstStyle/>
              <a:p>
                <a:r>
                  <a:rPr lang="it-IT"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44" name="CasellaDiTesto 43"/>
              <p:cNvSpPr txBox="1"/>
              <p:nvPr/>
            </p:nvSpPr>
            <p:spPr>
              <a:xfrm>
                <a:off x="6392255" y="4992014"/>
                <a:ext cx="918677" cy="461665"/>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100,3</a:t>
                </a:r>
                <a:endParaRPr lang="en-GB" sz="2400" dirty="0">
                  <a:latin typeface="Times New Roman" panose="02020603050405020304" pitchFamily="18" charset="0"/>
                  <a:cs typeface="Times New Roman" panose="02020603050405020304" pitchFamily="18" charset="0"/>
                </a:endParaRPr>
              </a:p>
            </p:txBody>
          </p:sp>
        </p:grpSp>
      </p:grpSp>
      <p:sp>
        <p:nvSpPr>
          <p:cNvPr id="45" name="Rettangolo 44"/>
          <p:cNvSpPr/>
          <p:nvPr/>
        </p:nvSpPr>
        <p:spPr>
          <a:xfrm>
            <a:off x="8348443" y="4457065"/>
            <a:ext cx="3193523" cy="923330"/>
          </a:xfrm>
          <a:prstGeom prst="rect">
            <a:avLst/>
          </a:prstGeom>
        </p:spPr>
        <p:txBody>
          <a:bodyPr wrap="square">
            <a:spAutoFit/>
          </a:bodyPr>
          <a:lstStyle/>
          <a:p>
            <a:pPr algn="just"/>
            <a:r>
              <a:rPr lang="it-IT" dirty="0" smtClean="0">
                <a:solidFill>
                  <a:srgbClr val="C00000"/>
                </a:solidFill>
                <a:latin typeface="Times New Roman" panose="02020603050405020304" pitchFamily="18" charset="0"/>
                <a:cs typeface="Times New Roman" panose="02020603050405020304" pitchFamily="18" charset="0"/>
              </a:rPr>
              <a:t>La popolazione italiana tra </a:t>
            </a:r>
          </a:p>
          <a:p>
            <a:pPr algn="just"/>
            <a:r>
              <a:rPr lang="it-IT" dirty="0" smtClean="0">
                <a:solidFill>
                  <a:srgbClr val="C00000"/>
                </a:solidFill>
                <a:latin typeface="Times New Roman" panose="02020603050405020304" pitchFamily="18" charset="0"/>
                <a:cs typeface="Times New Roman" panose="02020603050405020304" pitchFamily="18" charset="0"/>
              </a:rPr>
              <a:t>il 1994 ed il 2002 è </a:t>
            </a:r>
            <a:r>
              <a:rPr lang="it-IT" dirty="0">
                <a:solidFill>
                  <a:srgbClr val="C00000"/>
                </a:solidFill>
                <a:latin typeface="Times New Roman" panose="02020603050405020304" pitchFamily="18" charset="0"/>
                <a:cs typeface="Times New Roman" panose="02020603050405020304" pitchFamily="18" charset="0"/>
              </a:rPr>
              <a:t>cresciuta nella </a:t>
            </a:r>
            <a:r>
              <a:rPr lang="it-IT" dirty="0" smtClean="0">
                <a:solidFill>
                  <a:srgbClr val="C00000"/>
                </a:solidFill>
                <a:latin typeface="Times New Roman" panose="02020603050405020304" pitchFamily="18" charset="0"/>
                <a:cs typeface="Times New Roman" panose="02020603050405020304" pitchFamily="18" charset="0"/>
              </a:rPr>
              <a:t>misura dello 0,3%</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46" name="Freccia a destra 45"/>
          <p:cNvSpPr/>
          <p:nvPr/>
        </p:nvSpPr>
        <p:spPr>
          <a:xfrm>
            <a:off x="7627871" y="4921574"/>
            <a:ext cx="401216" cy="203784"/>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ttangolo 3"/>
          <p:cNvSpPr/>
          <p:nvPr/>
        </p:nvSpPr>
        <p:spPr>
          <a:xfrm>
            <a:off x="2098060" y="5796199"/>
            <a:ext cx="7893636"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Sottraendo 100 agli indici percentuali si ottengono </a:t>
            </a:r>
            <a:r>
              <a:rPr lang="it-IT" dirty="0" smtClean="0">
                <a:latin typeface="Times New Roman" panose="02020603050405020304" pitchFamily="18" charset="0"/>
                <a:cs typeface="Times New Roman" panose="02020603050405020304" pitchFamily="18" charset="0"/>
              </a:rPr>
              <a:t>le </a:t>
            </a:r>
            <a:r>
              <a:rPr lang="en-GB" dirty="0" err="1" smtClean="0">
                <a:solidFill>
                  <a:srgbClr val="A80000"/>
                </a:solidFill>
                <a:latin typeface="Times New Roman" panose="02020603050405020304" pitchFamily="18" charset="0"/>
                <a:cs typeface="Times New Roman" panose="02020603050405020304" pitchFamily="18" charset="0"/>
              </a:rPr>
              <a:t>variazioni</a:t>
            </a:r>
            <a:r>
              <a:rPr lang="en-GB" dirty="0" smtClean="0">
                <a:solidFill>
                  <a:srgbClr val="A80000"/>
                </a:solidFill>
                <a:latin typeface="Times New Roman" panose="02020603050405020304" pitchFamily="18" charset="0"/>
                <a:cs typeface="Times New Roman" panose="02020603050405020304" pitchFamily="18" charset="0"/>
              </a:rPr>
              <a:t> </a:t>
            </a:r>
            <a:r>
              <a:rPr lang="en-GB" dirty="0">
                <a:solidFill>
                  <a:srgbClr val="A80000"/>
                </a:solidFill>
                <a:latin typeface="Times New Roman" panose="02020603050405020304" pitchFamily="18" charset="0"/>
                <a:cs typeface="Times New Roman" panose="02020603050405020304" pitchFamily="18" charset="0"/>
              </a:rPr>
              <a:t>relative </a:t>
            </a:r>
            <a:r>
              <a:rPr lang="en-GB" dirty="0" err="1">
                <a:solidFill>
                  <a:srgbClr val="A80000"/>
                </a:solidFill>
                <a:latin typeface="Times New Roman" panose="02020603050405020304" pitchFamily="18" charset="0"/>
                <a:cs typeface="Times New Roman" panose="02020603050405020304" pitchFamily="18" charset="0"/>
              </a:rPr>
              <a:t>percentuali</a:t>
            </a:r>
            <a:endParaRPr lang="en-GB"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15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5" grpId="0"/>
      <p:bldP spid="4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11</a:t>
            </a:fld>
            <a:endParaRPr lang="it-IT"/>
          </a:p>
        </p:txBody>
      </p:sp>
      <p:sp>
        <p:nvSpPr>
          <p:cNvPr id="4" name="Rectangle 2"/>
          <p:cNvSpPr>
            <a:spLocks noChangeArrowheads="1"/>
          </p:cNvSpPr>
          <p:nvPr/>
        </p:nvSpPr>
        <p:spPr bwMode="auto">
          <a:xfrm>
            <a:off x="889000" y="710440"/>
            <a:ext cx="105316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Indicando con p</a:t>
            </a:r>
            <a:r>
              <a:rPr kumimoji="0" lang="it-IT" altLang="en-US" b="0" i="0" u="none" strike="noStrike" cap="none" normalizeH="0" baseline="-25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il prezzo di un bene (o di un servizio) nel tempo preso come base, e con </a:t>
            </a:r>
            <a:r>
              <a:rPr kumimoji="0" lang="it-IT" altLang="en-US"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kumimoji="0" lang="it-IT" altLang="en-US" b="0" i="0" u="none" strike="noStrike" cap="none" normalizeH="0" baseline="-2500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il prezzo dello stesso bene (o servizio) al tempo “t”, un generico numero indice che esprima la variazione del prezzo tra l’anno t e l’anno preso come base sarà sintetizzato dalla formula: </a:t>
            </a:r>
            <a:endParaRPr kumimoji="0" lang="en-GB"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2235485984"/>
              </p:ext>
            </p:extLst>
          </p:nvPr>
        </p:nvGraphicFramePr>
        <p:xfrm>
          <a:off x="1537393" y="1978785"/>
          <a:ext cx="774189" cy="661988"/>
        </p:xfrm>
        <a:graphic>
          <a:graphicData uri="http://schemas.openxmlformats.org/presentationml/2006/ole">
            <mc:AlternateContent xmlns:mc="http://schemas.openxmlformats.org/markup-compatibility/2006">
              <mc:Choice xmlns:v="urn:schemas-microsoft-com:vml" Requires="v">
                <p:oleObj spid="_x0000_s7342" r:id="rId3" imgW="660400" imgH="558800" progId="Equation.3">
                  <p:embed/>
                </p:oleObj>
              </mc:Choice>
              <mc:Fallback>
                <p:oleObj r:id="rId3" imgW="660400" imgH="558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393" y="1978785"/>
                        <a:ext cx="774189" cy="661988"/>
                      </a:xfrm>
                      <a:prstGeom prst="rect">
                        <a:avLst/>
                      </a:prstGeom>
                      <a:noFill/>
                      <a:ln w="28575">
                        <a:solidFill>
                          <a:srgbClr val="C00000"/>
                        </a:solidFill>
                      </a:ln>
                    </p:spPr>
                  </p:pic>
                </p:oleObj>
              </mc:Fallback>
            </mc:AlternateContent>
          </a:graphicData>
        </a:graphic>
      </p:graphicFrame>
      <p:sp>
        <p:nvSpPr>
          <p:cNvPr id="6" name="Rectangle 3"/>
          <p:cNvSpPr>
            <a:spLocks noChangeArrowheads="1"/>
          </p:cNvSpPr>
          <p:nvPr/>
        </p:nvSpPr>
        <p:spPr bwMode="auto">
          <a:xfrm>
            <a:off x="1016000" y="4685286"/>
            <a:ext cx="104046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en-US" dirty="0" smtClean="0">
                <a:latin typeface="Times New Roman" panose="02020603050405020304" pitchFamily="18" charset="0"/>
                <a:ea typeface="Times New Roman" panose="02020603050405020304" pitchFamily="18" charset="0"/>
                <a:cs typeface="Times New Roman" panose="02020603050405020304" pitchFamily="18" charset="0"/>
              </a:rPr>
              <a:t>I </a:t>
            </a:r>
            <a:r>
              <a:rPr lang="it-IT" altLang="en-US" dirty="0">
                <a:latin typeface="Times New Roman" panose="02020603050405020304" pitchFamily="18" charset="0"/>
                <a:ea typeface="Times New Roman" panose="02020603050405020304" pitchFamily="18" charset="0"/>
                <a:cs typeface="Times New Roman" panose="02020603050405020304" pitchFamily="18" charset="0"/>
              </a:rPr>
              <a:t>numeri indici così costruiti descrivono la variazione relativa tra l’anno t e l’anno scelto come base; essi, inoltre, si configurano come “puri numeri”, </a:t>
            </a:r>
            <a:r>
              <a:rPr lang="it-IT" altLang="en-US" dirty="0" smtClean="0">
                <a:latin typeface="Times New Roman" panose="02020603050405020304" pitchFamily="18" charset="0"/>
                <a:ea typeface="Times New Roman" panose="02020603050405020304" pitchFamily="18" charset="0"/>
                <a:cs typeface="Times New Roman" panose="02020603050405020304" pitchFamily="18" charset="0"/>
              </a:rPr>
              <a:t> nel </a:t>
            </a:r>
            <a:r>
              <a:rPr lang="it-IT" altLang="en-US" dirty="0">
                <a:latin typeface="Times New Roman" panose="02020603050405020304" pitchFamily="18" charset="0"/>
                <a:ea typeface="Times New Roman" panose="02020603050405020304" pitchFamily="18" charset="0"/>
                <a:cs typeface="Times New Roman" panose="02020603050405020304" pitchFamily="18" charset="0"/>
              </a:rPr>
              <a:t>senso che sono svincolati dall’unità di misura nella quale è espresso il fenomeno originario. Inoltre, per definizione, sono sempre positivi.</a:t>
            </a:r>
          </a:p>
        </p:txBody>
      </p:sp>
      <p:pic>
        <p:nvPicPr>
          <p:cNvPr id="7" name="Immagine 6"/>
          <p:cNvPicPr>
            <a:picLocks noChangeAspect="1"/>
          </p:cNvPicPr>
          <p:nvPr/>
        </p:nvPicPr>
        <p:blipFill>
          <a:blip r:embed="rId5"/>
          <a:stretch>
            <a:fillRect/>
          </a:stretch>
        </p:blipFill>
        <p:spPr>
          <a:xfrm>
            <a:off x="1397182" y="2963519"/>
            <a:ext cx="1828800" cy="974035"/>
          </a:xfrm>
          <a:prstGeom prst="rect">
            <a:avLst/>
          </a:prstGeom>
          <a:ln w="28575">
            <a:solidFill>
              <a:srgbClr val="C00000"/>
            </a:solidFill>
          </a:ln>
        </p:spPr>
      </p:pic>
      <p:sp>
        <p:nvSpPr>
          <p:cNvPr id="8" name="Rettangolo 7"/>
          <p:cNvSpPr/>
          <p:nvPr/>
        </p:nvSpPr>
        <p:spPr>
          <a:xfrm>
            <a:off x="4486101" y="1848114"/>
            <a:ext cx="6096000" cy="923330"/>
          </a:xfrm>
          <a:prstGeom prst="rect">
            <a:avLst/>
          </a:prstGeom>
        </p:spPr>
        <p:txBody>
          <a:bodyPr>
            <a:spAutoFit/>
          </a:bodyPr>
          <a:lstStyle/>
          <a:p>
            <a:pPr lvl="0" algn="just" eaLnBrk="0" fontAlgn="base" hangingPunct="0">
              <a:spcBef>
                <a:spcPct val="0"/>
              </a:spcBef>
              <a:spcAft>
                <a:spcPct val="0"/>
              </a:spcAft>
            </a:pPr>
            <a:r>
              <a:rPr lang="it-IT" altLang="en-US" dirty="0">
                <a:latin typeface="Times New Roman" panose="02020603050405020304" pitchFamily="18" charset="0"/>
                <a:ea typeface="Times New Roman" panose="02020603050405020304" pitchFamily="18" charset="0"/>
                <a:cs typeface="Times New Roman" panose="02020603050405020304" pitchFamily="18" charset="0"/>
              </a:rPr>
              <a:t>Tale indice sarà maggiore o minore di 1 a seconda che il prezzo nell’anno t sia maggiore o minore rispetto a quello dell’anno preso come base; </a:t>
            </a:r>
          </a:p>
        </p:txBody>
      </p:sp>
      <p:sp>
        <p:nvSpPr>
          <p:cNvPr id="9" name="Rettangolo 8"/>
          <p:cNvSpPr/>
          <p:nvPr/>
        </p:nvSpPr>
        <p:spPr>
          <a:xfrm>
            <a:off x="4486101" y="3078375"/>
            <a:ext cx="6096000" cy="646331"/>
          </a:xfrm>
          <a:prstGeom prst="rect">
            <a:avLst/>
          </a:prstGeom>
        </p:spPr>
        <p:txBody>
          <a:bodyPr>
            <a:spAutoFit/>
          </a:bodyPr>
          <a:lstStyle/>
          <a:p>
            <a:pPr lvl="0" algn="just" eaLnBrk="0" fontAlgn="base" hangingPunct="0">
              <a:spcBef>
                <a:spcPct val="0"/>
              </a:spcBef>
              <a:spcAft>
                <a:spcPct val="0"/>
              </a:spcAft>
            </a:pPr>
            <a:r>
              <a:rPr lang="it-IT" altLang="en-US" dirty="0">
                <a:latin typeface="Times New Roman" panose="02020603050405020304" pitchFamily="18" charset="0"/>
                <a:ea typeface="Times New Roman" panose="02020603050405020304" pitchFamily="18" charset="0"/>
                <a:cs typeface="Times New Roman" panose="02020603050405020304" pitchFamily="18" charset="0"/>
              </a:rPr>
              <a:t>solitamente, per rendere le informazioni più leggibili, tali numeri indici vengono moltiplicati per 100.</a:t>
            </a:r>
          </a:p>
        </p:txBody>
      </p:sp>
    </p:spTree>
    <p:extLst>
      <p:ext uri="{BB962C8B-B14F-4D97-AF65-F5344CB8AC3E}">
        <p14:creationId xmlns:p14="http://schemas.microsoft.com/office/powerpoint/2010/main" val="602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49746" y="1119848"/>
            <a:ext cx="10605192"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categorie principali di indici, nell’ambito economico, sono quelle </a:t>
            </a:r>
            <a:r>
              <a:rPr lang="it-IT" dirty="0" smtClean="0">
                <a:latin typeface="Times New Roman" panose="02020603050405020304" pitchFamily="18" charset="0"/>
                <a:cs typeface="Times New Roman" panose="02020603050405020304" pitchFamily="18" charset="0"/>
              </a:rPr>
              <a:t>dei </a:t>
            </a:r>
            <a:r>
              <a:rPr lang="it-IT" b="1" dirty="0" smtClean="0">
                <a:latin typeface="Times New Roman" panose="02020603050405020304" pitchFamily="18" charset="0"/>
                <a:cs typeface="Times New Roman" panose="02020603050405020304" pitchFamily="18" charset="0"/>
              </a:rPr>
              <a:t>prezzi</a:t>
            </a:r>
            <a:r>
              <a:rPr lang="it-IT" dirty="0">
                <a:latin typeface="Times New Roman" panose="02020603050405020304" pitchFamily="18" charset="0"/>
                <a:cs typeface="Times New Roman" panose="02020603050405020304" pitchFamily="18" charset="0"/>
              </a:rPr>
              <a:t>, delle </a:t>
            </a:r>
            <a:r>
              <a:rPr lang="it-IT" b="1" dirty="0">
                <a:latin typeface="Times New Roman" panose="02020603050405020304" pitchFamily="18" charset="0"/>
                <a:cs typeface="Times New Roman" panose="02020603050405020304" pitchFamily="18" charset="0"/>
              </a:rPr>
              <a:t>quantità </a:t>
            </a:r>
            <a:r>
              <a:rPr lang="it-IT" dirty="0">
                <a:latin typeface="Times New Roman" panose="02020603050405020304" pitchFamily="18" charset="0"/>
                <a:cs typeface="Times New Roman" panose="02020603050405020304" pitchFamily="18" charset="0"/>
              </a:rPr>
              <a:t>e dei </a:t>
            </a:r>
            <a:r>
              <a:rPr lang="it-IT" b="1" dirty="0">
                <a:latin typeface="Times New Roman" panose="02020603050405020304" pitchFamily="18" charset="0"/>
                <a:cs typeface="Times New Roman" panose="02020603050405020304" pitchFamily="18" charset="0"/>
              </a:rPr>
              <a:t>valori</a:t>
            </a:r>
            <a:r>
              <a:rPr lang="it-IT" dirty="0">
                <a:latin typeface="Times New Roman" panose="02020603050405020304" pitchFamily="18" charset="0"/>
                <a:cs typeface="Times New Roman" panose="02020603050405020304" pitchFamily="18" charset="0"/>
              </a:rPr>
              <a:t>.</a:t>
            </a:r>
          </a:p>
          <a:p>
            <a:pPr algn="just"/>
            <a:r>
              <a:rPr lang="it-IT" dirty="0">
                <a:latin typeface="Times New Roman" panose="02020603050405020304" pitchFamily="18" charset="0"/>
                <a:cs typeface="Times New Roman" panose="02020603050405020304" pitchFamily="18" charset="0"/>
              </a:rPr>
              <a:t>Una prima distinzione tra numeri indici è operata rispetto </a:t>
            </a:r>
            <a:r>
              <a:rPr lang="it-IT" dirty="0" smtClean="0">
                <a:latin typeface="Times New Roman" panose="02020603050405020304" pitchFamily="18" charset="0"/>
                <a:cs typeface="Times New Roman" panose="02020603050405020304" pitchFamily="18" charset="0"/>
              </a:rPr>
              <a:t>al </a:t>
            </a:r>
            <a:r>
              <a:rPr lang="it-IT" b="1" dirty="0" smtClean="0">
                <a:latin typeface="Times New Roman" panose="02020603050405020304" pitchFamily="18" charset="0"/>
                <a:cs typeface="Times New Roman" panose="02020603050405020304" pitchFamily="18" charset="0"/>
              </a:rPr>
              <a:t>numero dei </a:t>
            </a:r>
            <a:r>
              <a:rPr lang="it-IT" b="1" dirty="0">
                <a:latin typeface="Times New Roman" panose="02020603050405020304" pitchFamily="18" charset="0"/>
                <a:cs typeface="Times New Roman" panose="02020603050405020304" pitchFamily="18" charset="0"/>
              </a:rPr>
              <a:t>fenomeni </a:t>
            </a:r>
            <a:r>
              <a:rPr lang="it-IT" b="1" dirty="0" smtClean="0">
                <a:latin typeface="Times New Roman" panose="02020603050405020304" pitchFamily="18" charset="0"/>
                <a:cs typeface="Times New Roman" panose="02020603050405020304" pitchFamily="18" charset="0"/>
              </a:rPr>
              <a:t>analizzati</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Infatti, si distingue tra</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849746" y="715941"/>
            <a:ext cx="3749744" cy="369332"/>
          </a:xfrm>
          <a:prstGeom prst="rect">
            <a:avLst/>
          </a:prstGeom>
        </p:spPr>
        <p:txBody>
          <a:bodyPr wrap="none">
            <a:spAutoFit/>
          </a:bodyPr>
          <a:lstStyle/>
          <a:p>
            <a:r>
              <a:rPr lang="it-IT" b="1" dirty="0" smtClean="0">
                <a:solidFill>
                  <a:srgbClr val="C00000"/>
                </a:solidFill>
                <a:latin typeface="Helvetica-Bold"/>
              </a:rPr>
              <a:t>Classificazione</a:t>
            </a:r>
            <a:r>
              <a:rPr lang="en-GB" b="1" dirty="0" smtClean="0">
                <a:solidFill>
                  <a:srgbClr val="C00000"/>
                </a:solidFill>
                <a:latin typeface="Helvetica-Bold"/>
              </a:rPr>
              <a:t> </a:t>
            </a:r>
            <a:r>
              <a:rPr lang="it-IT" b="1" dirty="0" smtClean="0">
                <a:solidFill>
                  <a:srgbClr val="C00000"/>
                </a:solidFill>
                <a:latin typeface="Helvetica-Bold"/>
              </a:rPr>
              <a:t>dei</a:t>
            </a:r>
            <a:r>
              <a:rPr lang="en-GB" b="1" dirty="0" smtClean="0">
                <a:solidFill>
                  <a:srgbClr val="C00000"/>
                </a:solidFill>
                <a:latin typeface="Helvetica-Bold"/>
              </a:rPr>
              <a:t> </a:t>
            </a:r>
            <a:r>
              <a:rPr lang="en-GB" b="1" dirty="0">
                <a:solidFill>
                  <a:srgbClr val="C00000"/>
                </a:solidFill>
                <a:latin typeface="Helvetica-Bold"/>
              </a:rPr>
              <a:t>numeri indici</a:t>
            </a:r>
            <a:endParaRPr lang="en-GB" dirty="0">
              <a:solidFill>
                <a:srgbClr val="C00000"/>
              </a:solidFill>
            </a:endParaRPr>
          </a:p>
        </p:txBody>
      </p:sp>
      <p:sp>
        <p:nvSpPr>
          <p:cNvPr id="7" name="Rettangolo 6"/>
          <p:cNvSpPr/>
          <p:nvPr/>
        </p:nvSpPr>
        <p:spPr>
          <a:xfrm>
            <a:off x="4890779" y="2617775"/>
            <a:ext cx="6564159" cy="1477328"/>
          </a:xfrm>
          <a:prstGeom prst="rect">
            <a:avLst/>
          </a:prstGeom>
          <a:ln>
            <a:solidFill>
              <a:srgbClr val="C0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qualora l’obiettivo sia fissato sulla variazione del prezzo (o della quantità) di un singolo bene (o servizio) in due “situazioni” differenti e quindi mettono a confronto </a:t>
            </a:r>
            <a:r>
              <a:rPr lang="it-IT" dirty="0" smtClean="0">
                <a:latin typeface="Times New Roman" panose="02020603050405020304" pitchFamily="18" charset="0"/>
                <a:cs typeface="Times New Roman" panose="02020603050405020304" pitchFamily="18" charset="0"/>
              </a:rPr>
              <a:t>le grandezze </a:t>
            </a:r>
            <a:r>
              <a:rPr lang="it-IT" dirty="0">
                <a:latin typeface="Times New Roman" panose="02020603050405020304" pitchFamily="18" charset="0"/>
                <a:cs typeface="Times New Roman" panose="02020603050405020304" pitchFamily="18" charset="0"/>
              </a:rPr>
              <a:t>o le intensità di uno stesso fenomeno in due o più situazioni diverse di tempo o di luogo rispetto ad una situazione base</a:t>
            </a:r>
          </a:p>
        </p:txBody>
      </p:sp>
      <p:sp>
        <p:nvSpPr>
          <p:cNvPr id="9" name="Rettangolo 8"/>
          <p:cNvSpPr/>
          <p:nvPr/>
        </p:nvSpPr>
        <p:spPr>
          <a:xfrm>
            <a:off x="4890778" y="4220495"/>
            <a:ext cx="6564159" cy="2031325"/>
          </a:xfrm>
          <a:prstGeom prst="rect">
            <a:avLst/>
          </a:prstGeom>
          <a:ln>
            <a:solidFill>
              <a:srgbClr val="C0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qualora l’obiettivo sia quello di descrivere in modo sintetico la variazione di un gruppo di n beni e/o servizi </a:t>
            </a:r>
            <a:r>
              <a:rPr lang="it-IT" dirty="0" smtClean="0">
                <a:latin typeface="Times New Roman" panose="02020603050405020304" pitchFamily="18" charset="0"/>
                <a:cs typeface="Times New Roman" panose="02020603050405020304" pitchFamily="18" charset="0"/>
              </a:rPr>
              <a:t>simultaneamente e sinteticamente, </a:t>
            </a:r>
            <a:r>
              <a:rPr lang="it-IT" dirty="0">
                <a:latin typeface="Times New Roman" panose="02020603050405020304" pitchFamily="18" charset="0"/>
                <a:cs typeface="Times New Roman" panose="02020603050405020304" pitchFamily="18" charset="0"/>
              </a:rPr>
              <a:t>in due “situazioni” </a:t>
            </a:r>
            <a:r>
              <a:rPr lang="it-IT" dirty="0" smtClean="0">
                <a:latin typeface="Times New Roman" panose="02020603050405020304" pitchFamily="18" charset="0"/>
                <a:cs typeface="Times New Roman" panose="02020603050405020304" pitchFamily="18" charset="0"/>
              </a:rPr>
              <a:t>differenti </a:t>
            </a:r>
          </a:p>
          <a:p>
            <a:pPr algn="just"/>
            <a:r>
              <a:rPr lang="it-IT" b="1" dirty="0" smtClean="0">
                <a:latin typeface="Times New Roman" panose="02020603050405020304" pitchFamily="18" charset="0"/>
                <a:cs typeface="Times New Roman" panose="02020603050405020304" pitchFamily="18" charset="0"/>
              </a:rPr>
              <a:t>oppure</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l’andamento nel tempo di un fenomeno di natura multivariata (es. il costo della vita, l’andamento della borsa), </a:t>
            </a:r>
            <a:r>
              <a:rPr lang="it-IT" b="1" dirty="0">
                <a:latin typeface="Times New Roman" panose="02020603050405020304" pitchFamily="18" charset="0"/>
                <a:cs typeface="Times New Roman" panose="02020603050405020304" pitchFamily="18" charset="0"/>
              </a:rPr>
              <a:t>o</a:t>
            </a:r>
            <a:r>
              <a:rPr lang="it-IT" dirty="0">
                <a:latin typeface="Times New Roman" panose="02020603050405020304" pitchFamily="18" charset="0"/>
                <a:cs typeface="Times New Roman" panose="02020603050405020304" pitchFamily="18" charset="0"/>
              </a:rPr>
              <a:t> di un fenomeno osservabile solo indirettamente per mezzo di un sistema di indicatori eterogenei (es. qualità della vita</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1" name="Freccia in giù 10"/>
          <p:cNvSpPr/>
          <p:nvPr/>
        </p:nvSpPr>
        <p:spPr>
          <a:xfrm rot="16200000" flipH="1">
            <a:off x="4092238" y="2798965"/>
            <a:ext cx="221453" cy="79305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piè di pagina 11"/>
          <p:cNvSpPr>
            <a:spLocks noGrp="1"/>
          </p:cNvSpPr>
          <p:nvPr>
            <p:ph type="ftr" sz="quarter" idx="11"/>
          </p:nvPr>
        </p:nvSpPr>
        <p:spPr/>
        <p:txBody>
          <a:bodyPr/>
          <a:lstStyle/>
          <a:p>
            <a:r>
              <a:rPr lang="it-IT" smtClean="0"/>
              <a:t>L. Bani - Elementi di statistica economica - LEZIONE 6</a:t>
            </a:r>
            <a:endParaRPr lang="it-IT"/>
          </a:p>
        </p:txBody>
      </p:sp>
      <p:sp>
        <p:nvSpPr>
          <p:cNvPr id="4" name="Rettangolo 3"/>
          <p:cNvSpPr/>
          <p:nvPr/>
        </p:nvSpPr>
        <p:spPr>
          <a:xfrm>
            <a:off x="849746" y="2872326"/>
            <a:ext cx="2377574" cy="646331"/>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numeri indici </a:t>
            </a:r>
            <a:r>
              <a:rPr lang="it-IT" b="1" dirty="0" smtClean="0">
                <a:solidFill>
                  <a:srgbClr val="C00000"/>
                </a:solidFill>
                <a:latin typeface="Times New Roman" panose="02020603050405020304" pitchFamily="18" charset="0"/>
                <a:cs typeface="Times New Roman" panose="02020603050405020304" pitchFamily="18" charset="0"/>
              </a:rPr>
              <a:t>semplici</a:t>
            </a:r>
          </a:p>
          <a:p>
            <a:pPr algn="just"/>
            <a:r>
              <a:rPr lang="it-IT" b="1" dirty="0" smtClean="0">
                <a:solidFill>
                  <a:srgbClr val="C00000"/>
                </a:solidFill>
                <a:latin typeface="Times New Roman" panose="02020603050405020304" pitchFamily="18" charset="0"/>
                <a:cs typeface="Times New Roman" panose="02020603050405020304" pitchFamily="18" charset="0"/>
              </a:rPr>
              <a:t>(o elementari) </a:t>
            </a:r>
            <a:endParaRPr lang="en-GB" dirty="0"/>
          </a:p>
        </p:txBody>
      </p:sp>
      <p:sp>
        <p:nvSpPr>
          <p:cNvPr id="13" name="Rettangolo 12"/>
          <p:cNvSpPr/>
          <p:nvPr/>
        </p:nvSpPr>
        <p:spPr>
          <a:xfrm>
            <a:off x="849746" y="4752837"/>
            <a:ext cx="2576346" cy="369332"/>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numeri indici complessi </a:t>
            </a:r>
            <a:endParaRPr lang="en-GB" dirty="0"/>
          </a:p>
        </p:txBody>
      </p:sp>
      <p:sp>
        <p:nvSpPr>
          <p:cNvPr id="14" name="Freccia in giù 13"/>
          <p:cNvSpPr/>
          <p:nvPr/>
        </p:nvSpPr>
        <p:spPr>
          <a:xfrm rot="16200000" flipH="1">
            <a:off x="3984171" y="4540977"/>
            <a:ext cx="221453" cy="79305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91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1" grpId="0" animBg="1"/>
      <p:bldP spid="4" grpId="0"/>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812805" y="1675382"/>
            <a:ext cx="5303520"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L’obiettivo </a:t>
            </a:r>
            <a:r>
              <a:rPr lang="it-IT" dirty="0">
                <a:solidFill>
                  <a:srgbClr val="000000"/>
                </a:solidFill>
                <a:latin typeface="Times New Roman" panose="02020603050405020304" pitchFamily="18" charset="0"/>
                <a:cs typeface="Times New Roman" panose="02020603050405020304" pitchFamily="18" charset="0"/>
              </a:rPr>
              <a:t>è fissato sulla variazione del prezzo (o della quantità) di un singolo bene (o servizio) in due </a:t>
            </a:r>
            <a:r>
              <a:rPr lang="en-GB" dirty="0" smtClean="0">
                <a:solidFill>
                  <a:srgbClr val="000000"/>
                </a:solidFill>
                <a:latin typeface="Times New Roman" panose="02020603050405020304" pitchFamily="18" charset="0"/>
                <a:cs typeface="Times New Roman" panose="02020603050405020304" pitchFamily="18" charset="0"/>
              </a:rPr>
              <a:t>“</a:t>
            </a:r>
            <a:r>
              <a:rPr lang="it-IT" dirty="0" smtClean="0">
                <a:solidFill>
                  <a:srgbClr val="000000"/>
                </a:solidFill>
                <a:latin typeface="Times New Roman" panose="02020603050405020304" pitchFamily="18" charset="0"/>
                <a:cs typeface="Times New Roman" panose="02020603050405020304" pitchFamily="18" charset="0"/>
              </a:rPr>
              <a:t>momenti” differenti</a:t>
            </a:r>
            <a:r>
              <a:rPr lang="it-IT" dirty="0">
                <a:solidFill>
                  <a:srgbClr val="000000"/>
                </a:solidFill>
                <a:latin typeface="Times New Roman" panose="02020603050405020304" pitchFamily="18" charset="0"/>
                <a:cs typeface="Times New Roman" panose="02020603050405020304" pitchFamily="18" charset="0"/>
              </a:rPr>
              <a:t>	</a:t>
            </a:r>
          </a:p>
        </p:txBody>
      </p:sp>
      <p:sp>
        <p:nvSpPr>
          <p:cNvPr id="2" name="Rettangolo 1"/>
          <p:cNvSpPr/>
          <p:nvPr/>
        </p:nvSpPr>
        <p:spPr>
          <a:xfrm>
            <a:off x="812805" y="3334305"/>
            <a:ext cx="5303520" cy="1477328"/>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se invece l’obiettivo è quello di descrivere in modo sintetico la variazione, ad esempio, di un gruppo di n beni e/o di n servizi contemporaneamente, elencati in una serie storica multipla, in due “circostanze” differenti</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849746" y="856858"/>
            <a:ext cx="9836727" cy="369332"/>
          </a:xfrm>
          <a:prstGeom prst="rect">
            <a:avLst/>
          </a:prstGeom>
        </p:spPr>
        <p:txBody>
          <a:bodyPr wrap="square">
            <a:spAutoFit/>
          </a:bodyPr>
          <a:lstStyle/>
          <a:p>
            <a:r>
              <a:rPr lang="it-IT" b="1" dirty="0" smtClean="0">
                <a:solidFill>
                  <a:srgbClr val="000000"/>
                </a:solidFill>
                <a:latin typeface="Times New Roman" panose="02020603050405020304" pitchFamily="18" charset="0"/>
                <a:cs typeface="Times New Roman" panose="02020603050405020304" pitchFamily="18" charset="0"/>
              </a:rPr>
              <a:t>Quale tipo di numeri </a:t>
            </a:r>
            <a:r>
              <a:rPr lang="it-IT" b="1" dirty="0">
                <a:solidFill>
                  <a:srgbClr val="000000"/>
                </a:solidFill>
                <a:latin typeface="Times New Roman" panose="02020603050405020304" pitchFamily="18" charset="0"/>
                <a:cs typeface="Times New Roman" panose="02020603050405020304" pitchFamily="18" charset="0"/>
              </a:rPr>
              <a:t>indici </a:t>
            </a:r>
            <a:r>
              <a:rPr lang="it-IT" b="1" dirty="0" smtClean="0">
                <a:solidFill>
                  <a:srgbClr val="000000"/>
                </a:solidFill>
                <a:latin typeface="Times New Roman" panose="02020603050405020304" pitchFamily="18" charset="0"/>
                <a:cs typeface="Times New Roman" panose="02020603050405020304" pitchFamily="18" charset="0"/>
              </a:rPr>
              <a:t>utilizzare?</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8212719" y="1821317"/>
            <a:ext cx="2473754" cy="369332"/>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Numeri indici semplici</a:t>
            </a:r>
            <a:r>
              <a:rPr lang="it-IT" dirty="0">
                <a:solidFill>
                  <a:srgbClr val="000000"/>
                </a:solidFill>
                <a:latin typeface="Times New Roman" panose="02020603050405020304" pitchFamily="18" charset="0"/>
                <a:cs typeface="Times New Roman" panose="02020603050405020304" pitchFamily="18" charset="0"/>
              </a:rPr>
              <a:t> </a:t>
            </a:r>
            <a:endParaRPr lang="en-GB" dirty="0"/>
          </a:p>
        </p:txBody>
      </p:sp>
      <p:sp>
        <p:nvSpPr>
          <p:cNvPr id="10" name="Rettangolo 9"/>
          <p:cNvSpPr/>
          <p:nvPr/>
        </p:nvSpPr>
        <p:spPr>
          <a:xfrm>
            <a:off x="8212719" y="3493329"/>
            <a:ext cx="2614818" cy="369332"/>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Numeri indici complessi</a:t>
            </a:r>
            <a:r>
              <a:rPr lang="it-IT" dirty="0">
                <a:solidFill>
                  <a:srgbClr val="C00000"/>
                </a:solidFill>
                <a:latin typeface="Times New Roman" panose="02020603050405020304" pitchFamily="18" charset="0"/>
                <a:cs typeface="Times New Roman" panose="02020603050405020304" pitchFamily="18" charset="0"/>
              </a:rPr>
              <a:t> </a:t>
            </a:r>
            <a:endParaRPr lang="en-GB" dirty="0"/>
          </a:p>
        </p:txBody>
      </p:sp>
      <p:sp>
        <p:nvSpPr>
          <p:cNvPr id="11" name="Freccia a destra 10"/>
          <p:cNvSpPr/>
          <p:nvPr/>
        </p:nvSpPr>
        <p:spPr>
          <a:xfrm>
            <a:off x="6334298" y="1862853"/>
            <a:ext cx="1039091"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ccia a destra 11"/>
          <p:cNvSpPr/>
          <p:nvPr/>
        </p:nvSpPr>
        <p:spPr>
          <a:xfrm>
            <a:off x="6334298" y="3645508"/>
            <a:ext cx="1039091"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10840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p:bldP spid="10" grpId="0"/>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14</a:t>
            </a:fld>
            <a:endParaRPr lang="it-IT"/>
          </a:p>
        </p:txBody>
      </p:sp>
      <p:sp>
        <p:nvSpPr>
          <p:cNvPr id="4" name="Rettangolo 3"/>
          <p:cNvSpPr/>
          <p:nvPr/>
        </p:nvSpPr>
        <p:spPr>
          <a:xfrm>
            <a:off x="4012085" y="2806469"/>
            <a:ext cx="3743332" cy="523220"/>
          </a:xfrm>
          <a:prstGeom prst="rect">
            <a:avLst/>
          </a:prstGeom>
        </p:spPr>
        <p:txBody>
          <a:bodyPr wrap="none">
            <a:spAutoFit/>
          </a:bodyPr>
          <a:lstStyle/>
          <a:p>
            <a:r>
              <a:rPr lang="it-IT" sz="2800" b="1"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Numeri indici semplici </a:t>
            </a:r>
            <a:endParaRPr lang="en-GB" sz="2800" b="1" dirty="0">
              <a:solidFill>
                <a:srgbClr val="A8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8824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15</a:t>
            </a:fld>
            <a:endParaRPr lang="it-IT"/>
          </a:p>
        </p:txBody>
      </p:sp>
      <p:sp>
        <p:nvSpPr>
          <p:cNvPr id="4" name="Rettangolo 3"/>
          <p:cNvSpPr/>
          <p:nvPr/>
        </p:nvSpPr>
        <p:spPr>
          <a:xfrm>
            <a:off x="1016000" y="1363126"/>
            <a:ext cx="10139680" cy="1200329"/>
          </a:xfrm>
          <a:prstGeom prst="rect">
            <a:avLst/>
          </a:prstGeom>
        </p:spPr>
        <p:txBody>
          <a:bodyPr wrap="square">
            <a:spAutoFit/>
          </a:bodyPr>
          <a:lstStyle/>
          <a:p>
            <a:pPr algn="just">
              <a:defRPr/>
            </a:pPr>
            <a:r>
              <a:rPr lang="it-IT" dirty="0">
                <a:latin typeface="Times New Roman" panose="02020603050405020304" pitchFamily="18" charset="0"/>
                <a:cs typeface="Times New Roman" panose="02020603050405020304" pitchFamily="18" charset="0"/>
              </a:rPr>
              <a:t>I </a:t>
            </a:r>
            <a:r>
              <a:rPr lang="it-IT" dirty="0">
                <a:solidFill>
                  <a:srgbClr val="C00000"/>
                </a:solidFill>
                <a:latin typeface="Times New Roman" panose="02020603050405020304" pitchFamily="18" charset="0"/>
                <a:cs typeface="Times New Roman" panose="02020603050405020304" pitchFamily="18" charset="0"/>
              </a:rPr>
              <a:t>numeri indici semplici </a:t>
            </a:r>
            <a:r>
              <a:rPr lang="it-IT" dirty="0">
                <a:latin typeface="Times New Roman" panose="02020603050405020304" pitchFamily="18" charset="0"/>
                <a:cs typeface="Times New Roman" panose="02020603050405020304" pitchFamily="18" charset="0"/>
              </a:rPr>
              <a:t>consentono di confrontare le intensità di uno stesso fenomeno in:</a:t>
            </a:r>
          </a:p>
          <a:p>
            <a:pPr marL="285750" indent="-285750" algn="just">
              <a:buFont typeface="Arial" pitchFamily="34" charset="0"/>
              <a:buChar char="•"/>
              <a:defRPr/>
            </a:pPr>
            <a:r>
              <a:rPr lang="it-IT" dirty="0">
                <a:latin typeface="Times New Roman" panose="02020603050405020304" pitchFamily="18" charset="0"/>
                <a:cs typeface="Times New Roman" panose="02020603050405020304" pitchFamily="18" charset="0"/>
              </a:rPr>
              <a:t>tempi </a:t>
            </a:r>
            <a:r>
              <a:rPr lang="it-IT" dirty="0" smtClean="0">
                <a:latin typeface="Times New Roman" panose="02020603050405020304" pitchFamily="18" charset="0"/>
                <a:cs typeface="Times New Roman" panose="02020603050405020304" pitchFamily="18" charset="0"/>
              </a:rPr>
              <a:t>diversi</a:t>
            </a:r>
            <a:endParaRPr lang="it-IT" dirty="0">
              <a:latin typeface="Times New Roman" panose="02020603050405020304" pitchFamily="18" charset="0"/>
              <a:cs typeface="Times New Roman" panose="02020603050405020304" pitchFamily="18" charset="0"/>
            </a:endParaRPr>
          </a:p>
          <a:p>
            <a:pPr marL="285750" indent="-285750" algn="just">
              <a:buFont typeface="Arial" pitchFamily="34" charset="0"/>
              <a:buChar char="•"/>
              <a:defRPr/>
            </a:pPr>
            <a:r>
              <a:rPr lang="it-IT" dirty="0">
                <a:latin typeface="Times New Roman" panose="02020603050405020304" pitchFamily="18" charset="0"/>
                <a:cs typeface="Times New Roman" panose="02020603050405020304" pitchFamily="18" charset="0"/>
              </a:rPr>
              <a:t>luoghi </a:t>
            </a:r>
            <a:r>
              <a:rPr lang="it-IT" dirty="0" smtClean="0">
                <a:latin typeface="Times New Roman" panose="02020603050405020304" pitchFamily="18" charset="0"/>
                <a:cs typeface="Times New Roman" panose="02020603050405020304" pitchFamily="18" charset="0"/>
              </a:rPr>
              <a:t>diversi</a:t>
            </a:r>
            <a:endParaRPr lang="it-IT" dirty="0">
              <a:latin typeface="Times New Roman" panose="02020603050405020304" pitchFamily="18" charset="0"/>
              <a:cs typeface="Times New Roman" panose="02020603050405020304" pitchFamily="18" charset="0"/>
            </a:endParaRPr>
          </a:p>
          <a:p>
            <a:pPr marL="285750" indent="-285750" algn="just">
              <a:buFont typeface="Arial" pitchFamily="34" charset="0"/>
              <a:buChar char="•"/>
              <a:defRPr/>
            </a:pPr>
            <a:r>
              <a:rPr lang="it-IT" dirty="0">
                <a:latin typeface="Times New Roman" panose="02020603050405020304" pitchFamily="18" charset="0"/>
                <a:cs typeface="Times New Roman" panose="02020603050405020304" pitchFamily="18" charset="0"/>
              </a:rPr>
              <a:t>situazioni </a:t>
            </a:r>
            <a:r>
              <a:rPr lang="it-IT" dirty="0" smtClean="0">
                <a:latin typeface="Times New Roman" panose="02020603050405020304" pitchFamily="18" charset="0"/>
                <a:cs typeface="Times New Roman" panose="02020603050405020304" pitchFamily="18" charset="0"/>
              </a:rPr>
              <a:t>diverse </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907354" y="3123564"/>
            <a:ext cx="9866265" cy="646331"/>
          </a:xfrm>
          <a:prstGeom prst="rect">
            <a:avLst/>
          </a:prstGeom>
        </p:spPr>
        <p:txBody>
          <a:bodyPr wrap="square">
            <a:spAutoFit/>
          </a:bodyPr>
          <a:lstStyle/>
          <a:p>
            <a:pPr algn="just">
              <a:defRPr/>
            </a:pPr>
            <a:r>
              <a:rPr lang="it-IT" dirty="0">
                <a:latin typeface="Times New Roman" panose="02020603050405020304" pitchFamily="18" charset="0"/>
                <a:cs typeface="Times New Roman" panose="02020603050405020304" pitchFamily="18" charset="0"/>
              </a:rPr>
              <a:t>Essi si costruiscono ponendo al denominatore un’intensità della stessa natura del fenomeno che è al numeratore, scelta come intensità base e riferita ad un dato tempo o situazione. </a:t>
            </a:r>
          </a:p>
        </p:txBody>
      </p:sp>
      <p:sp>
        <p:nvSpPr>
          <p:cNvPr id="5" name="Rettangolo 4"/>
          <p:cNvSpPr/>
          <p:nvPr/>
        </p:nvSpPr>
        <p:spPr>
          <a:xfrm>
            <a:off x="907354" y="4035774"/>
            <a:ext cx="9866265" cy="369332"/>
          </a:xfrm>
          <a:prstGeom prst="rect">
            <a:avLst/>
          </a:prstGeom>
        </p:spPr>
        <p:txBody>
          <a:bodyPr wrap="square">
            <a:spAutoFit/>
          </a:bodyPr>
          <a:lstStyle/>
          <a:p>
            <a:pPr algn="just">
              <a:defRPr/>
            </a:pPr>
            <a:r>
              <a:rPr lang="it-IT" dirty="0">
                <a:latin typeface="Times New Roman" panose="02020603050405020304" pitchFamily="18" charset="0"/>
                <a:cs typeface="Times New Roman" panose="02020603050405020304" pitchFamily="18" charset="0"/>
              </a:rPr>
              <a:t>Generalmente tali rapporti sono espressi in termini percentuali. </a:t>
            </a:r>
          </a:p>
        </p:txBody>
      </p:sp>
      <p:sp>
        <p:nvSpPr>
          <p:cNvPr id="8" name="Rettangolo 7"/>
          <p:cNvSpPr/>
          <p:nvPr/>
        </p:nvSpPr>
        <p:spPr>
          <a:xfrm>
            <a:off x="907354" y="4750389"/>
            <a:ext cx="9866265" cy="646331"/>
          </a:xfrm>
          <a:prstGeom prst="rect">
            <a:avLst/>
          </a:prstGeom>
        </p:spPr>
        <p:txBody>
          <a:bodyPr wrap="square">
            <a:spAutoFit/>
          </a:bodyPr>
          <a:lstStyle/>
          <a:p>
            <a:pPr algn="just">
              <a:defRPr/>
            </a:pPr>
            <a:r>
              <a:rPr lang="it-IT" dirty="0">
                <a:latin typeface="Times New Roman" panose="02020603050405020304" pitchFamily="18" charset="0"/>
                <a:cs typeface="Times New Roman" panose="02020603050405020304" pitchFamily="18" charset="0"/>
              </a:rPr>
              <a:t>La base scelta costituirà il termine di confronto per le variazioni </a:t>
            </a:r>
            <a:r>
              <a:rPr lang="it-IT" dirty="0" smtClean="0">
                <a:latin typeface="Times New Roman" panose="02020603050405020304" pitchFamily="18" charset="0"/>
                <a:cs typeface="Times New Roman" panose="02020603050405020304" pitchFamily="18" charset="0"/>
              </a:rPr>
              <a:t>subite (nel </a:t>
            </a:r>
            <a:r>
              <a:rPr lang="it-IT" dirty="0">
                <a:latin typeface="Times New Roman" panose="02020603050405020304" pitchFamily="18" charset="0"/>
                <a:cs typeface="Times New Roman" panose="02020603050405020304" pitchFamily="18" charset="0"/>
              </a:rPr>
              <a:t>tempo, luogo o </a:t>
            </a:r>
            <a:r>
              <a:rPr lang="it-IT" dirty="0" smtClean="0">
                <a:latin typeface="Times New Roman" panose="02020603050405020304" pitchFamily="18" charset="0"/>
                <a:cs typeface="Times New Roman" panose="02020603050405020304" pitchFamily="18" charset="0"/>
              </a:rPr>
              <a:t>situazione) dall’intensità posta al numeratore.</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6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16</a:t>
            </a:fld>
            <a:endParaRPr lang="it-IT"/>
          </a:p>
        </p:txBody>
      </p:sp>
      <p:sp>
        <p:nvSpPr>
          <p:cNvPr id="5" name="Rettangolo 4"/>
          <p:cNvSpPr/>
          <p:nvPr/>
        </p:nvSpPr>
        <p:spPr>
          <a:xfrm>
            <a:off x="803564" y="853086"/>
            <a:ext cx="6096000" cy="369332"/>
          </a:xfrm>
          <a:prstGeom prst="rect">
            <a:avLst/>
          </a:prstGeom>
        </p:spPr>
        <p:txBody>
          <a:bodyPr>
            <a:spAutoFit/>
          </a:bodyPr>
          <a:lstStyle/>
          <a:p>
            <a:r>
              <a:rPr lang="it-IT" dirty="0">
                <a:solidFill>
                  <a:srgbClr val="202122"/>
                </a:solidFill>
                <a:latin typeface="Times New Roman" panose="02020603050405020304" pitchFamily="18" charset="0"/>
                <a:cs typeface="Times New Roman" panose="02020603050405020304" pitchFamily="18" charset="0"/>
              </a:rPr>
              <a:t>Un </a:t>
            </a:r>
            <a:r>
              <a:rPr lang="it-IT" b="1" dirty="0">
                <a:solidFill>
                  <a:srgbClr val="202122"/>
                </a:solidFill>
                <a:latin typeface="Times New Roman" panose="02020603050405020304" pitchFamily="18" charset="0"/>
                <a:cs typeface="Times New Roman" panose="02020603050405020304" pitchFamily="18" charset="0"/>
              </a:rPr>
              <a:t>numero indice semplice</a:t>
            </a:r>
            <a:r>
              <a:rPr lang="it-IT" dirty="0">
                <a:solidFill>
                  <a:srgbClr val="202122"/>
                </a:solidFill>
                <a:latin typeface="Times New Roman" panose="02020603050405020304" pitchFamily="18" charset="0"/>
                <a:cs typeface="Times New Roman" panose="02020603050405020304" pitchFamily="18" charset="0"/>
              </a:rPr>
              <a:t> è il rapporto tra due numeri.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803564" y="1349033"/>
            <a:ext cx="1358064" cy="369332"/>
          </a:xfrm>
          <a:prstGeom prst="rect">
            <a:avLst/>
          </a:prstGeom>
        </p:spPr>
        <p:txBody>
          <a:bodyPr wrap="none">
            <a:spAutoFit/>
          </a:bodyPr>
          <a:lstStyle/>
          <a:p>
            <a:r>
              <a:rPr lang="it-IT" dirty="0">
                <a:solidFill>
                  <a:srgbClr val="202122"/>
                </a:solidFill>
                <a:latin typeface="Times New Roman" panose="02020603050405020304" pitchFamily="18" charset="0"/>
                <a:cs typeface="Times New Roman" panose="02020603050405020304" pitchFamily="18" charset="0"/>
              </a:rPr>
              <a:t>Ad esempio:</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788786" y="1718365"/>
            <a:ext cx="10884131" cy="584775"/>
          </a:xfrm>
          <a:prstGeom prst="rect">
            <a:avLst/>
          </a:prstGeom>
        </p:spPr>
        <p:txBody>
          <a:bodyPr wrap="square">
            <a:spAutoFit/>
          </a:bodyPr>
          <a:lstStyle/>
          <a:p>
            <a:pPr marL="285750" indent="-285750">
              <a:buFont typeface="Wingdings" panose="05000000000000000000" pitchFamily="2" charset="2"/>
              <a:buChar char="Ø"/>
            </a:pPr>
            <a:r>
              <a:rPr lang="it-IT" sz="1600" dirty="0">
                <a:solidFill>
                  <a:srgbClr val="202122"/>
                </a:solidFill>
                <a:latin typeface="Times New Roman" panose="02020603050405020304" pitchFamily="18" charset="0"/>
                <a:cs typeface="Times New Roman" panose="02020603050405020304" pitchFamily="18" charset="0"/>
              </a:rPr>
              <a:t>la popolazione residente in Italia ammontava a 58.462.375 unità al 1º gennaio 2005, diventate poi 58.751.711 al 1º gennaio 2006 e 59.131.287 al 1º gennaio 2007; il numero indice </a:t>
            </a:r>
            <a:r>
              <a:rPr lang="it-IT" sz="1600" dirty="0" smtClean="0">
                <a:solidFill>
                  <a:srgbClr val="202122"/>
                </a:solidFill>
                <a:latin typeface="Times New Roman" panose="02020603050405020304" pitchFamily="18" charset="0"/>
                <a:cs typeface="Times New Roman" panose="02020603050405020304" pitchFamily="18" charset="0"/>
              </a:rPr>
              <a:t>che </a:t>
            </a:r>
            <a:r>
              <a:rPr lang="it-IT" sz="1600" dirty="0">
                <a:solidFill>
                  <a:srgbClr val="202122"/>
                </a:solidFill>
                <a:latin typeface="Times New Roman" panose="02020603050405020304" pitchFamily="18" charset="0"/>
                <a:cs typeface="Times New Roman" panose="02020603050405020304" pitchFamily="18" charset="0"/>
              </a:rPr>
              <a:t>misura l'incremento dal 2005 al 2007 è:</a:t>
            </a:r>
            <a:endParaRPr lang="it-IT" sz="1600" b="0" i="0" dirty="0">
              <a:solidFill>
                <a:srgbClr val="202122"/>
              </a:solidFill>
              <a:effectLst/>
              <a:latin typeface="Times New Roman" panose="02020603050405020304" pitchFamily="18" charset="0"/>
              <a:cs typeface="Times New Roman" panose="02020603050405020304" pitchFamily="18" charset="0"/>
            </a:endParaRPr>
          </a:p>
        </p:txBody>
      </p:sp>
      <p:sp>
        <p:nvSpPr>
          <p:cNvPr id="9" name="Rettangolo 8"/>
          <p:cNvSpPr/>
          <p:nvPr/>
        </p:nvSpPr>
        <p:spPr>
          <a:xfrm>
            <a:off x="5254785" y="2614421"/>
            <a:ext cx="5336717" cy="369332"/>
          </a:xfrm>
          <a:prstGeom prst="rect">
            <a:avLst/>
          </a:prstGeom>
        </p:spPr>
        <p:txBody>
          <a:bodyPr wrap="none">
            <a:spAutoFit/>
          </a:bodyPr>
          <a:lstStyle/>
          <a:p>
            <a:r>
              <a:rPr lang="it-IT" dirty="0">
                <a:solidFill>
                  <a:srgbClr val="202122"/>
                </a:solidFill>
                <a:latin typeface="Times New Roman" panose="02020603050405020304" pitchFamily="18" charset="0"/>
                <a:cs typeface="Times New Roman" panose="02020603050405020304" pitchFamily="18" charset="0"/>
              </a:rPr>
              <a:t>ovvero la popolazione residente è aumentata dell'1,14%</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788785" y="3499962"/>
            <a:ext cx="10884131" cy="584775"/>
          </a:xfrm>
          <a:prstGeom prst="rect">
            <a:avLst/>
          </a:prstGeom>
        </p:spPr>
        <p:txBody>
          <a:bodyPr wrap="square">
            <a:spAutoFit/>
          </a:bodyPr>
          <a:lstStyle/>
          <a:p>
            <a:pPr marL="285750" lvl="4" indent="-285750">
              <a:buFont typeface="Wingdings" panose="05000000000000000000" pitchFamily="2" charset="2"/>
              <a:buChar char="Ø"/>
            </a:pPr>
            <a:r>
              <a:rPr lang="it-IT" sz="1600" dirty="0">
                <a:latin typeface="Times New Roman" panose="02020603050405020304" pitchFamily="18" charset="0"/>
                <a:cs typeface="Times New Roman" panose="02020603050405020304" pitchFamily="18" charset="0"/>
              </a:rPr>
              <a:t>la popolazione residente nella Lombardia e nella Campania al 1º gennaio 2007 ammontava, rispettivamente, a 9.545.441 ed a 5.790.187; il numero </a:t>
            </a:r>
            <a:r>
              <a:rPr lang="it-IT" sz="1600" dirty="0" smtClean="0">
                <a:latin typeface="Times New Roman" panose="02020603050405020304" pitchFamily="18" charset="0"/>
                <a:cs typeface="Times New Roman" panose="02020603050405020304" pitchFamily="18" charset="0"/>
              </a:rPr>
              <a:t>indice:</a:t>
            </a:r>
            <a:endParaRPr lang="it-IT" sz="1600" dirty="0">
              <a:latin typeface="Times New Roman" panose="02020603050405020304" pitchFamily="18" charset="0"/>
              <a:cs typeface="Times New Roman" panose="02020603050405020304" pitchFamily="18" charset="0"/>
            </a:endParaRPr>
          </a:p>
        </p:txBody>
      </p:sp>
      <p:sp>
        <p:nvSpPr>
          <p:cNvPr id="12" name="Rettangolo 11"/>
          <p:cNvSpPr/>
          <p:nvPr/>
        </p:nvSpPr>
        <p:spPr>
          <a:xfrm>
            <a:off x="5254785" y="4723366"/>
            <a:ext cx="6096000" cy="646331"/>
          </a:xfrm>
          <a:prstGeom prst="rect">
            <a:avLst/>
          </a:prstGeom>
        </p:spPr>
        <p:txBody>
          <a:bodyPr>
            <a:spAutoFit/>
          </a:bodyPr>
          <a:lstStyle/>
          <a:p>
            <a:pPr algn="just"/>
            <a:r>
              <a:rPr lang="it-IT" dirty="0">
                <a:solidFill>
                  <a:srgbClr val="202122"/>
                </a:solidFill>
                <a:latin typeface="Times New Roman" panose="02020603050405020304" pitchFamily="18" charset="0"/>
                <a:cs typeface="Times New Roman" panose="02020603050405020304" pitchFamily="18" charset="0"/>
              </a:rPr>
              <a:t>ci dice che, al 1º gennaio 2007, la popolazione residente della Lombardia superava quella della Campania del 64,86%.</a:t>
            </a:r>
            <a:endParaRPr lang="en-GB" dirty="0">
              <a:solidFill>
                <a:srgbClr val="202122"/>
              </a:solidFill>
              <a:latin typeface="Times New Roman" panose="02020603050405020304" pitchFamily="18" charset="0"/>
              <a:cs typeface="Times New Roman" panose="02020603050405020304" pitchFamily="18" charset="0"/>
            </a:endParaRPr>
          </a:p>
        </p:txBody>
      </p:sp>
      <p:grpSp>
        <p:nvGrpSpPr>
          <p:cNvPr id="16" name="Gruppo 15"/>
          <p:cNvGrpSpPr/>
          <p:nvPr/>
        </p:nvGrpSpPr>
        <p:grpSpPr>
          <a:xfrm>
            <a:off x="788786" y="2627682"/>
            <a:ext cx="4263470" cy="416553"/>
            <a:chOff x="788786" y="2627682"/>
            <a:chExt cx="4263470" cy="416553"/>
          </a:xfrm>
        </p:grpSpPr>
        <p:pic>
          <p:nvPicPr>
            <p:cNvPr id="8" name="Immagine 7"/>
            <p:cNvPicPr>
              <a:picLocks noChangeAspect="1"/>
            </p:cNvPicPr>
            <p:nvPr/>
          </p:nvPicPr>
          <p:blipFill>
            <a:blip r:embed="rId2"/>
            <a:stretch>
              <a:fillRect/>
            </a:stretch>
          </p:blipFill>
          <p:spPr>
            <a:xfrm>
              <a:off x="788786" y="2634660"/>
              <a:ext cx="2543175" cy="409575"/>
            </a:xfrm>
            <a:prstGeom prst="rect">
              <a:avLst/>
            </a:prstGeom>
          </p:spPr>
        </p:pic>
        <p:sp>
          <p:nvSpPr>
            <p:cNvPr id="4" name="CasellaDiTesto 3"/>
            <p:cNvSpPr txBox="1"/>
            <p:nvPr/>
          </p:nvSpPr>
          <p:spPr>
            <a:xfrm>
              <a:off x="3359164" y="2627682"/>
              <a:ext cx="1693092"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x  100 = 101,14</a:t>
              </a:r>
              <a:endParaRPr lang="it-IT" dirty="0">
                <a:latin typeface="Times New Roman" panose="02020603050405020304" pitchFamily="18" charset="0"/>
                <a:cs typeface="Times New Roman" panose="02020603050405020304" pitchFamily="18" charset="0"/>
              </a:endParaRPr>
            </a:p>
          </p:txBody>
        </p:sp>
      </p:grpSp>
      <p:grpSp>
        <p:nvGrpSpPr>
          <p:cNvPr id="17" name="Gruppo 16"/>
          <p:cNvGrpSpPr/>
          <p:nvPr/>
        </p:nvGrpSpPr>
        <p:grpSpPr>
          <a:xfrm>
            <a:off x="872836" y="4839441"/>
            <a:ext cx="3775396" cy="411879"/>
            <a:chOff x="872836" y="4839441"/>
            <a:chExt cx="3775396" cy="411879"/>
          </a:xfrm>
        </p:grpSpPr>
        <p:pic>
          <p:nvPicPr>
            <p:cNvPr id="11" name="Immagine 10"/>
            <p:cNvPicPr>
              <a:picLocks noChangeAspect="1"/>
            </p:cNvPicPr>
            <p:nvPr/>
          </p:nvPicPr>
          <p:blipFill>
            <a:blip r:embed="rId3"/>
            <a:stretch>
              <a:fillRect/>
            </a:stretch>
          </p:blipFill>
          <p:spPr>
            <a:xfrm>
              <a:off x="872836" y="4841745"/>
              <a:ext cx="2133600" cy="409575"/>
            </a:xfrm>
            <a:prstGeom prst="rect">
              <a:avLst/>
            </a:prstGeom>
          </p:spPr>
        </p:pic>
        <p:sp>
          <p:nvSpPr>
            <p:cNvPr id="13" name="CasellaDiTesto 12"/>
            <p:cNvSpPr txBox="1"/>
            <p:nvPr/>
          </p:nvSpPr>
          <p:spPr>
            <a:xfrm>
              <a:off x="3006436" y="4839441"/>
              <a:ext cx="1641796"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x  100 = 164,86</a:t>
              </a:r>
              <a:endParaRPr lang="it-IT"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1413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3" name="Rettangolo 2"/>
          <p:cNvSpPr/>
          <p:nvPr/>
        </p:nvSpPr>
        <p:spPr>
          <a:xfrm>
            <a:off x="949958" y="766660"/>
            <a:ext cx="3433376" cy="369332"/>
          </a:xfrm>
          <a:prstGeom prst="rect">
            <a:avLst/>
          </a:prstGeom>
        </p:spPr>
        <p:txBody>
          <a:bodyPr wrap="none">
            <a:spAutoFit/>
          </a:bodyPr>
          <a:lstStyle/>
          <a:p>
            <a:r>
              <a:rPr lang="en-GB" b="1" dirty="0" smtClean="0">
                <a:solidFill>
                  <a:srgbClr val="C00000"/>
                </a:solidFill>
                <a:latin typeface="Helvetica-Bold"/>
              </a:rPr>
              <a:t>LA BASE DEI NUMERI INDICI</a:t>
            </a:r>
            <a:endParaRPr lang="en-GB" dirty="0">
              <a:solidFill>
                <a:srgbClr val="C00000"/>
              </a:solidFill>
            </a:endParaRPr>
          </a:p>
        </p:txBody>
      </p:sp>
      <p:sp>
        <p:nvSpPr>
          <p:cNvPr id="6" name="Rettangolo 5"/>
          <p:cNvSpPr/>
          <p:nvPr/>
        </p:nvSpPr>
        <p:spPr>
          <a:xfrm>
            <a:off x="949958" y="1241949"/>
            <a:ext cx="9670473"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A seconda della base, ossia della misura rispetto alla quale si effettua </a:t>
            </a:r>
            <a:r>
              <a:rPr lang="it-IT" dirty="0" smtClean="0">
                <a:latin typeface="Times New Roman" panose="02020603050405020304" pitchFamily="18" charset="0"/>
                <a:cs typeface="Times New Roman" panose="02020603050405020304" pitchFamily="18" charset="0"/>
              </a:rPr>
              <a:t>il </a:t>
            </a:r>
            <a:r>
              <a:rPr lang="en-GB" dirty="0" err="1" smtClean="0">
                <a:latin typeface="Times New Roman" panose="02020603050405020304" pitchFamily="18" charset="0"/>
                <a:cs typeface="Times New Roman" panose="02020603050405020304" pitchFamily="18" charset="0"/>
              </a:rPr>
              <a:t>confronto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hanno</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2" name="Rettangolo 1"/>
          <p:cNvSpPr/>
          <p:nvPr/>
        </p:nvSpPr>
        <p:spPr>
          <a:xfrm>
            <a:off x="999086" y="2507550"/>
            <a:ext cx="2266687" cy="646331"/>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numeri indici semplici a base </a:t>
            </a:r>
            <a:r>
              <a:rPr lang="it-IT" b="1" dirty="0" smtClean="0">
                <a:solidFill>
                  <a:srgbClr val="A80000"/>
                </a:solidFill>
                <a:latin typeface="Times New Roman" panose="02020603050405020304" pitchFamily="18" charset="0"/>
                <a:cs typeface="Times New Roman" panose="02020603050405020304" pitchFamily="18" charset="0"/>
              </a:rPr>
              <a:t>fissa</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1816791" y="4526097"/>
            <a:ext cx="4915593" cy="584775"/>
          </a:xfrm>
          <a:prstGeom prst="rect">
            <a:avLst/>
          </a:prstGeom>
          <a:noFill/>
        </p:spPr>
        <p:txBody>
          <a:bodyPr wrap="square" rtlCol="0">
            <a:spAutoFit/>
          </a:bodyPr>
          <a:lstStyle/>
          <a:p>
            <a:pPr algn="just"/>
            <a:r>
              <a:rPr lang="it-IT" sz="1600" dirty="0" smtClean="0">
                <a:latin typeface="Times New Roman" panose="02020603050405020304" pitchFamily="18" charset="0"/>
                <a:cs typeface="Times New Roman" panose="02020603050405020304" pitchFamily="18" charset="0"/>
              </a:rPr>
              <a:t>Ad esempio confrontare il prezzo del pane a Roma e Milano rispetto al prezzo del pane a Firenze</a:t>
            </a:r>
            <a:endParaRPr lang="en-GB" sz="1600" dirty="0">
              <a:latin typeface="Times New Roman" panose="02020603050405020304" pitchFamily="18" charset="0"/>
              <a:cs typeface="Times New Roman" panose="02020603050405020304" pitchFamily="18" charset="0"/>
            </a:endParaRPr>
          </a:p>
        </p:txBody>
      </p:sp>
      <p:sp>
        <p:nvSpPr>
          <p:cNvPr id="10" name="Rettangolo 9"/>
          <p:cNvSpPr/>
          <p:nvPr/>
        </p:nvSpPr>
        <p:spPr>
          <a:xfrm>
            <a:off x="4499691" y="1807337"/>
            <a:ext cx="6842325" cy="646331"/>
          </a:xfrm>
          <a:prstGeom prst="rect">
            <a:avLst/>
          </a:prstGeom>
          <a:ln>
            <a:solidFill>
              <a:srgbClr val="C00000"/>
            </a:solidFill>
          </a:ln>
        </p:spPr>
        <p:txBody>
          <a:bodyPr wrap="square">
            <a:spAutoFit/>
          </a:bodyPr>
          <a:lstStyle/>
          <a:p>
            <a:pPr marL="285750" indent="-285750" algn="just">
              <a:buClr>
                <a:srgbClr val="C00000"/>
              </a:buClr>
              <a:buSzPct val="100000"/>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se </a:t>
            </a:r>
            <a:r>
              <a:rPr lang="it-IT" dirty="0">
                <a:latin typeface="Times New Roman" panose="02020603050405020304" pitchFamily="18" charset="0"/>
                <a:cs typeface="Times New Roman" panose="02020603050405020304" pitchFamily="18" charset="0"/>
              </a:rPr>
              <a:t>ciascuna intensità è rapportata ad un’unica intensità che resta </a:t>
            </a:r>
            <a:r>
              <a:rPr lang="it-IT" dirty="0" smtClean="0">
                <a:latin typeface="Times New Roman" panose="02020603050405020304" pitchFamily="18" charset="0"/>
                <a:cs typeface="Times New Roman" panose="02020603050405020304" pitchFamily="18" charset="0"/>
              </a:rPr>
              <a:t>costante </a:t>
            </a:r>
            <a:endParaRPr lang="en-GB" dirty="0">
              <a:latin typeface="Times New Roman" panose="02020603050405020304" pitchFamily="18" charset="0"/>
              <a:cs typeface="Times New Roman" panose="02020603050405020304" pitchFamily="18" charset="0"/>
            </a:endParaRPr>
          </a:p>
        </p:txBody>
      </p:sp>
      <p:sp>
        <p:nvSpPr>
          <p:cNvPr id="11" name="Freccia a destra 10"/>
          <p:cNvSpPr/>
          <p:nvPr/>
        </p:nvSpPr>
        <p:spPr>
          <a:xfrm>
            <a:off x="3478672" y="2733321"/>
            <a:ext cx="601688" cy="32574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ccia a destra 11"/>
          <p:cNvSpPr/>
          <p:nvPr/>
        </p:nvSpPr>
        <p:spPr>
          <a:xfrm>
            <a:off x="1015999" y="4735356"/>
            <a:ext cx="398087" cy="16625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asellaDiTesto 16"/>
          <p:cNvSpPr txBox="1"/>
          <p:nvPr/>
        </p:nvSpPr>
        <p:spPr>
          <a:xfrm>
            <a:off x="1816791" y="5421919"/>
            <a:ext cx="4915593" cy="584775"/>
          </a:xfrm>
          <a:prstGeom prst="rect">
            <a:avLst/>
          </a:prstGeom>
          <a:noFill/>
        </p:spPr>
        <p:txBody>
          <a:bodyPr wrap="square" rtlCol="0">
            <a:spAutoFit/>
          </a:bodyPr>
          <a:lstStyle/>
          <a:p>
            <a:pPr algn="just"/>
            <a:r>
              <a:rPr lang="it-IT" sz="1600" dirty="0" smtClean="0">
                <a:latin typeface="Times New Roman" panose="02020603050405020304" pitchFamily="18" charset="0"/>
                <a:cs typeface="Times New Roman" panose="02020603050405020304" pitchFamily="18" charset="0"/>
              </a:rPr>
              <a:t>Oppure confrontare il prezzo del pane a Roma nel 2021 e nel 2020 rispetto al prezzo del pane a Roma nel 2019</a:t>
            </a:r>
            <a:endParaRPr lang="en-GB" sz="1600" dirty="0">
              <a:latin typeface="Times New Roman" panose="02020603050405020304" pitchFamily="18" charset="0"/>
              <a:cs typeface="Times New Roman" panose="02020603050405020304" pitchFamily="18" charset="0"/>
            </a:endParaRPr>
          </a:p>
        </p:txBody>
      </p:sp>
      <p:sp>
        <p:nvSpPr>
          <p:cNvPr id="18" name="Freccia a destra 17"/>
          <p:cNvSpPr/>
          <p:nvPr/>
        </p:nvSpPr>
        <p:spPr>
          <a:xfrm>
            <a:off x="1015999" y="5631178"/>
            <a:ext cx="398087" cy="16625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uppo 26"/>
          <p:cNvGrpSpPr/>
          <p:nvPr/>
        </p:nvGrpSpPr>
        <p:grpSpPr>
          <a:xfrm>
            <a:off x="7820878" y="5266588"/>
            <a:ext cx="906088" cy="814810"/>
            <a:chOff x="7705898" y="5137265"/>
            <a:chExt cx="906088" cy="814810"/>
          </a:xfrm>
        </p:grpSpPr>
        <p:cxnSp>
          <p:nvCxnSpPr>
            <p:cNvPr id="23" name="Connettore diritto 22"/>
            <p:cNvCxnSpPr/>
            <p:nvPr/>
          </p:nvCxnSpPr>
          <p:spPr>
            <a:xfrm>
              <a:off x="7779314" y="5575923"/>
              <a:ext cx="5749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uppo 25"/>
            <p:cNvGrpSpPr/>
            <p:nvPr/>
          </p:nvGrpSpPr>
          <p:grpSpPr>
            <a:xfrm>
              <a:off x="7705898" y="5137265"/>
              <a:ext cx="906088" cy="814810"/>
              <a:chOff x="7730836" y="5137265"/>
              <a:chExt cx="906088" cy="814810"/>
            </a:xfrm>
          </p:grpSpPr>
          <p:sp>
            <p:nvSpPr>
              <p:cNvPr id="19" name="CasellaDiTesto 18"/>
              <p:cNvSpPr txBox="1"/>
              <p:nvPr/>
            </p:nvSpPr>
            <p:spPr>
              <a:xfrm>
                <a:off x="7730836" y="5137265"/>
                <a:ext cx="906088" cy="369332"/>
              </a:xfrm>
              <a:prstGeom prst="rect">
                <a:avLst/>
              </a:prstGeom>
              <a:noFill/>
            </p:spPr>
            <p:txBody>
              <a:bodyPr wrap="square" rtlCol="0">
                <a:spAutoFit/>
              </a:bodyPr>
              <a:lstStyle/>
              <a:p>
                <a:r>
                  <a:rPr lang="it-IT" dirty="0" smtClean="0"/>
                  <a:t>p</a:t>
                </a:r>
                <a:r>
                  <a:rPr lang="it-IT" baseline="-25000" dirty="0" smtClean="0"/>
                  <a:t>2021</a:t>
                </a:r>
                <a:endParaRPr lang="en-GB" baseline="-25000" dirty="0"/>
              </a:p>
            </p:txBody>
          </p:sp>
          <p:sp>
            <p:nvSpPr>
              <p:cNvPr id="24" name="CasellaDiTesto 23"/>
              <p:cNvSpPr txBox="1"/>
              <p:nvPr/>
            </p:nvSpPr>
            <p:spPr>
              <a:xfrm>
                <a:off x="7730836" y="5582743"/>
                <a:ext cx="906088" cy="369332"/>
              </a:xfrm>
              <a:prstGeom prst="rect">
                <a:avLst/>
              </a:prstGeom>
              <a:noFill/>
            </p:spPr>
            <p:txBody>
              <a:bodyPr wrap="square" rtlCol="0">
                <a:spAutoFit/>
              </a:bodyPr>
              <a:lstStyle/>
              <a:p>
                <a:r>
                  <a:rPr lang="it-IT" dirty="0" smtClean="0"/>
                  <a:t>p</a:t>
                </a:r>
                <a:r>
                  <a:rPr lang="it-IT" baseline="-25000" dirty="0" smtClean="0"/>
                  <a:t>2019</a:t>
                </a:r>
                <a:endParaRPr lang="en-GB" baseline="-25000" dirty="0"/>
              </a:p>
            </p:txBody>
          </p:sp>
        </p:grpSp>
      </p:grpSp>
      <p:grpSp>
        <p:nvGrpSpPr>
          <p:cNvPr id="28" name="Gruppo 27"/>
          <p:cNvGrpSpPr/>
          <p:nvPr/>
        </p:nvGrpSpPr>
        <p:grpSpPr>
          <a:xfrm>
            <a:off x="8982788" y="5290032"/>
            <a:ext cx="906088" cy="844067"/>
            <a:chOff x="8986057" y="5137265"/>
            <a:chExt cx="906088" cy="844067"/>
          </a:xfrm>
        </p:grpSpPr>
        <p:sp>
          <p:nvSpPr>
            <p:cNvPr id="20" name="CasellaDiTesto 19"/>
            <p:cNvSpPr txBox="1"/>
            <p:nvPr/>
          </p:nvSpPr>
          <p:spPr>
            <a:xfrm>
              <a:off x="8986057" y="5137265"/>
              <a:ext cx="906088" cy="369332"/>
            </a:xfrm>
            <a:prstGeom prst="rect">
              <a:avLst/>
            </a:prstGeom>
            <a:noFill/>
          </p:spPr>
          <p:txBody>
            <a:bodyPr wrap="square" rtlCol="0">
              <a:spAutoFit/>
            </a:bodyPr>
            <a:lstStyle/>
            <a:p>
              <a:r>
                <a:rPr lang="it-IT" dirty="0" smtClean="0"/>
                <a:t>p</a:t>
              </a:r>
              <a:r>
                <a:rPr lang="it-IT" baseline="-25000" dirty="0" smtClean="0"/>
                <a:t>2020</a:t>
              </a:r>
              <a:endParaRPr lang="en-GB" baseline="-25000" dirty="0"/>
            </a:p>
          </p:txBody>
        </p:sp>
        <p:cxnSp>
          <p:nvCxnSpPr>
            <p:cNvPr id="22" name="Connettore diritto 21"/>
            <p:cNvCxnSpPr/>
            <p:nvPr/>
          </p:nvCxnSpPr>
          <p:spPr>
            <a:xfrm>
              <a:off x="9051161" y="5554395"/>
              <a:ext cx="5749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8986057" y="5612000"/>
              <a:ext cx="906088" cy="369332"/>
            </a:xfrm>
            <a:prstGeom prst="rect">
              <a:avLst/>
            </a:prstGeom>
            <a:noFill/>
          </p:spPr>
          <p:txBody>
            <a:bodyPr wrap="square" rtlCol="0">
              <a:spAutoFit/>
            </a:bodyPr>
            <a:lstStyle/>
            <a:p>
              <a:r>
                <a:rPr lang="it-IT" dirty="0" smtClean="0"/>
                <a:t>p</a:t>
              </a:r>
              <a:r>
                <a:rPr lang="it-IT" baseline="-25000" dirty="0" smtClean="0"/>
                <a:t>2019</a:t>
              </a:r>
              <a:endParaRPr lang="en-GB" baseline="-25000" dirty="0"/>
            </a:p>
          </p:txBody>
        </p:sp>
      </p:grpSp>
      <p:sp>
        <p:nvSpPr>
          <p:cNvPr id="29" name="Rettangolo 28"/>
          <p:cNvSpPr/>
          <p:nvPr/>
        </p:nvSpPr>
        <p:spPr>
          <a:xfrm>
            <a:off x="4506157" y="3481889"/>
            <a:ext cx="6835859" cy="646331"/>
          </a:xfrm>
          <a:prstGeom prst="rect">
            <a:avLst/>
          </a:prstGeom>
          <a:ln>
            <a:solidFill>
              <a:srgbClr val="C00000"/>
            </a:solidFill>
          </a:ln>
        </p:spPr>
        <p:txBody>
          <a:bodyPr wrap="square">
            <a:spAutoFit/>
          </a:bodyPr>
          <a:lstStyle/>
          <a:p>
            <a:pPr marL="285750" indent="-285750" algn="just">
              <a:buClr>
                <a:srgbClr val="C00000"/>
              </a:buClr>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quando </a:t>
            </a:r>
            <a:r>
              <a:rPr lang="it-IT" dirty="0">
                <a:latin typeface="Times New Roman" panose="02020603050405020304" pitchFamily="18" charset="0"/>
                <a:cs typeface="Times New Roman" panose="02020603050405020304" pitchFamily="18" charset="0"/>
              </a:rPr>
              <a:t>il confronto è tra i differenti anni ed un </a:t>
            </a:r>
            <a:r>
              <a:rPr lang="it-IT" dirty="0" smtClean="0">
                <a:latin typeface="Times New Roman" panose="02020603050405020304" pitchFamily="18" charset="0"/>
                <a:cs typeface="Times New Roman" panose="02020603050405020304" pitchFamily="18" charset="0"/>
              </a:rPr>
              <a:t>solo anno è scelto </a:t>
            </a:r>
            <a:r>
              <a:rPr lang="it-IT" dirty="0">
                <a:latin typeface="Times New Roman" panose="02020603050405020304" pitchFamily="18" charset="0"/>
                <a:cs typeface="Times New Roman" panose="02020603050405020304" pitchFamily="18" charset="0"/>
              </a:rPr>
              <a:t>come base (che rimane sempre la stessa</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30" name="Rettangolo 29"/>
          <p:cNvSpPr/>
          <p:nvPr/>
        </p:nvSpPr>
        <p:spPr>
          <a:xfrm>
            <a:off x="4506157" y="2509448"/>
            <a:ext cx="6842325" cy="923330"/>
          </a:xfrm>
          <a:prstGeom prst="rect">
            <a:avLst/>
          </a:prstGeom>
          <a:ln>
            <a:solidFill>
              <a:srgbClr val="C00000"/>
            </a:solidFill>
          </a:ln>
        </p:spPr>
        <p:txBody>
          <a:bodyPr wrap="square">
            <a:spAutoFit/>
          </a:bodyPr>
          <a:lstStyle/>
          <a:p>
            <a:pPr marL="285750" indent="-285750" algn="just">
              <a:buClr>
                <a:srgbClr val="C00000"/>
              </a:buClr>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il denominatore scelto è sempre uguale ad una stessa intensità base (ad es. l’ammontare della popolazione di un dato anno come denominatore dei diversi ammontare della popolazione in vari anni</a:t>
            </a:r>
            <a:r>
              <a:rPr lang="it-IT"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303990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animBg="1"/>
      <p:bldP spid="11" grpId="0" animBg="1"/>
      <p:bldP spid="12" grpId="0" animBg="1"/>
      <p:bldP spid="17" grpId="0"/>
      <p:bldP spid="1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6000" y="750516"/>
            <a:ext cx="4006225" cy="369332"/>
          </a:xfrm>
          <a:prstGeom prst="rect">
            <a:avLst/>
          </a:prstGeom>
        </p:spPr>
        <p:txBody>
          <a:bodyPr wrap="none">
            <a:spAutoFit/>
          </a:bodyPr>
          <a:lstStyle/>
          <a:p>
            <a:r>
              <a:rPr lang="en-GB" b="1" dirty="0" smtClean="0">
                <a:solidFill>
                  <a:srgbClr val="A80000"/>
                </a:solidFill>
                <a:latin typeface="Helvetica-Bold"/>
              </a:rPr>
              <a:t>Numeri indici </a:t>
            </a:r>
            <a:r>
              <a:rPr lang="it-IT" b="1" dirty="0" smtClean="0">
                <a:solidFill>
                  <a:srgbClr val="A80000"/>
                </a:solidFill>
                <a:latin typeface="Helvetica-Bold"/>
              </a:rPr>
              <a:t>semplici</a:t>
            </a:r>
            <a:r>
              <a:rPr lang="en-GB" b="1" dirty="0" smtClean="0">
                <a:solidFill>
                  <a:srgbClr val="A80000"/>
                </a:solidFill>
                <a:latin typeface="Helvetica-Bold"/>
              </a:rPr>
              <a:t> a base </a:t>
            </a:r>
            <a:r>
              <a:rPr lang="en-GB" b="1" dirty="0" err="1" smtClean="0">
                <a:solidFill>
                  <a:srgbClr val="A80000"/>
                </a:solidFill>
                <a:latin typeface="Helvetica-Bold"/>
              </a:rPr>
              <a:t>fissa</a:t>
            </a:r>
            <a:endParaRPr lang="en-GB" dirty="0">
              <a:solidFill>
                <a:srgbClr val="A80000"/>
              </a:solidFill>
            </a:endParaRPr>
          </a:p>
        </p:txBody>
      </p:sp>
      <p:sp>
        <p:nvSpPr>
          <p:cNvPr id="3" name="Rettangolo 2"/>
          <p:cNvSpPr/>
          <p:nvPr/>
        </p:nvSpPr>
        <p:spPr>
          <a:xfrm>
            <a:off x="1015999" y="1406481"/>
            <a:ext cx="10131368"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 definire i </a:t>
            </a:r>
            <a:r>
              <a:rPr lang="it-IT" b="1" dirty="0">
                <a:latin typeface="Times New Roman" panose="02020603050405020304" pitchFamily="18" charset="0"/>
                <a:cs typeface="Times New Roman" panose="02020603050405020304" pitchFamily="18" charset="0"/>
              </a:rPr>
              <a:t>numeri indici semplici </a:t>
            </a:r>
            <a:r>
              <a:rPr lang="it-IT" dirty="0">
                <a:latin typeface="Times New Roman" panose="02020603050405020304" pitchFamily="18" charset="0"/>
                <a:cs typeface="Times New Roman" panose="02020603050405020304" pitchFamily="18" charset="0"/>
              </a:rPr>
              <a:t>è necessario considerare </a:t>
            </a:r>
            <a:r>
              <a:rPr lang="it-IT" dirty="0" smtClean="0">
                <a:latin typeface="Times New Roman" panose="02020603050405020304" pitchFamily="18" charset="0"/>
                <a:cs typeface="Times New Roman" panose="02020603050405020304" pitchFamily="18" charset="0"/>
              </a:rPr>
              <a:t>una serie </a:t>
            </a:r>
            <a:r>
              <a:rPr lang="it-IT" dirty="0">
                <a:latin typeface="Times New Roman" panose="02020603050405020304" pitchFamily="18" charset="0"/>
                <a:cs typeface="Times New Roman" panose="02020603050405020304" pitchFamily="18" charset="0"/>
              </a:rPr>
              <a:t>temporale o territoriale di un dato fenomeno </a:t>
            </a:r>
            <a:r>
              <a:rPr lang="it-IT" i="1" dirty="0">
                <a:latin typeface="Times New Roman" panose="02020603050405020304" pitchFamily="18" charset="0"/>
                <a:cs typeface="Times New Roman" panose="02020603050405020304" pitchFamily="18" charset="0"/>
              </a:rPr>
              <a:t>X</a:t>
            </a:r>
            <a:r>
              <a:rPr lang="it-IT" dirty="0">
                <a:latin typeface="Times New Roman" panose="02020603050405020304" pitchFamily="18" charset="0"/>
                <a:cs typeface="Times New Roman" panose="02020603050405020304" pitchFamily="18" charset="0"/>
              </a:rPr>
              <a:t>, di termine generale </a:t>
            </a:r>
            <a:r>
              <a:rPr lang="it-IT" i="1" dirty="0" err="1" smtClean="0">
                <a:latin typeface="Times New Roman" panose="02020603050405020304" pitchFamily="18" charset="0"/>
                <a:cs typeface="Times New Roman" panose="02020603050405020304" pitchFamily="18" charset="0"/>
              </a:rPr>
              <a:t>x</a:t>
            </a:r>
            <a:r>
              <a:rPr lang="it-IT" sz="800" i="1" dirty="0" err="1" smtClean="0">
                <a:latin typeface="Times New Roman" panose="02020603050405020304" pitchFamily="18" charset="0"/>
                <a:cs typeface="Times New Roman" panose="02020603050405020304" pitchFamily="18" charset="0"/>
              </a:rPr>
              <a:t>t</a:t>
            </a:r>
            <a:r>
              <a:rPr lang="it-IT"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con </a:t>
            </a:r>
            <a:r>
              <a:rPr lang="en-GB" i="1" dirty="0">
                <a:latin typeface="Times New Roman" panose="02020603050405020304" pitchFamily="18" charset="0"/>
                <a:cs typeface="Times New Roman" panose="02020603050405020304" pitchFamily="18" charset="0"/>
              </a:rPr>
              <a:t>t </a:t>
            </a:r>
            <a:r>
              <a:rPr lang="en-GB" dirty="0">
                <a:latin typeface="Times New Roman" panose="02020603050405020304" pitchFamily="18" charset="0"/>
                <a:cs typeface="Times New Roman" panose="02020603050405020304" pitchFamily="18" charset="0"/>
              </a:rPr>
              <a:t>= 0, 1, 2, ..., </a:t>
            </a:r>
            <a:r>
              <a:rPr lang="en-GB" i="1" dirty="0">
                <a:latin typeface="Times New Roman" panose="02020603050405020304" pitchFamily="18" charset="0"/>
                <a:cs typeface="Times New Roman" panose="02020603050405020304" pitchFamily="18" charset="0"/>
              </a:rPr>
              <a:t>n</a:t>
            </a:r>
            <a:r>
              <a:rPr lang="en-GB" dirty="0">
                <a:latin typeface="Times New Roman" panose="02020603050405020304" pitchFamily="18" charset="0"/>
                <a:cs typeface="Times New Roman" panose="02020603050405020304" pitchFamily="18" charset="0"/>
              </a:rPr>
              <a:t>.</a:t>
            </a:r>
          </a:p>
        </p:txBody>
      </p:sp>
      <p:sp>
        <p:nvSpPr>
          <p:cNvPr id="7" name="Rettangolo 6"/>
          <p:cNvSpPr/>
          <p:nvPr/>
        </p:nvSpPr>
        <p:spPr>
          <a:xfrm>
            <a:off x="1015999" y="2081719"/>
            <a:ext cx="10131368"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numeri indici elementari </a:t>
            </a:r>
            <a:r>
              <a:rPr lang="it-IT" dirty="0" smtClean="0">
                <a:latin typeface="Times New Roman" panose="02020603050405020304" pitchFamily="18" charset="0"/>
                <a:cs typeface="Times New Roman" panose="02020603050405020304" pitchFamily="18" charset="0"/>
              </a:rPr>
              <a:t>a </a:t>
            </a:r>
            <a:r>
              <a:rPr lang="it-IT" b="1" dirty="0" smtClean="0">
                <a:solidFill>
                  <a:srgbClr val="A80000"/>
                </a:solidFill>
                <a:latin typeface="Times New Roman" panose="02020603050405020304" pitchFamily="18" charset="0"/>
                <a:cs typeface="Times New Roman" panose="02020603050405020304" pitchFamily="18" charset="0"/>
              </a:rPr>
              <a:t>base fissa </a:t>
            </a:r>
            <a:r>
              <a:rPr lang="it-IT" dirty="0" smtClean="0">
                <a:latin typeface="Times New Roman" panose="02020603050405020304" pitchFamily="18" charset="0"/>
                <a:cs typeface="Times New Roman" panose="02020603050405020304" pitchFamily="18" charset="0"/>
              </a:rPr>
              <a:t>sono </a:t>
            </a:r>
            <a:r>
              <a:rPr lang="it-IT" dirty="0">
                <a:latin typeface="Times New Roman" panose="02020603050405020304" pitchFamily="18" charset="0"/>
                <a:cs typeface="Times New Roman" panose="02020603050405020304" pitchFamily="18" charset="0"/>
              </a:rPr>
              <a:t>il rapporto percentuale tra i dati osservati </a:t>
            </a:r>
            <a:r>
              <a:rPr lang="it-IT" dirty="0" smtClean="0">
                <a:latin typeface="Times New Roman" panose="02020603050405020304" pitchFamily="18" charset="0"/>
                <a:cs typeface="Times New Roman" panose="02020603050405020304" pitchFamily="18" charset="0"/>
              </a:rPr>
              <a:t>in una </a:t>
            </a:r>
            <a:r>
              <a:rPr lang="it-IT" dirty="0">
                <a:latin typeface="Times New Roman" panose="02020603050405020304" pitchFamily="18" charset="0"/>
                <a:cs typeface="Times New Roman" panose="02020603050405020304" pitchFamily="18" charset="0"/>
              </a:rPr>
              <a:t>serie di occasioni, con il dato già osservato in una occasione di riferimento</a:t>
            </a:r>
            <a:endParaRPr lang="en-GB" dirty="0">
              <a:latin typeface="Times New Roman" panose="02020603050405020304" pitchFamily="18" charset="0"/>
              <a:cs typeface="Times New Roman" panose="02020603050405020304" pitchFamily="18" charset="0"/>
            </a:endParaRPr>
          </a:p>
        </p:txBody>
      </p:sp>
      <p:pic>
        <p:nvPicPr>
          <p:cNvPr id="9" name="Immagine 8"/>
          <p:cNvPicPr>
            <a:picLocks noChangeAspect="1"/>
          </p:cNvPicPr>
          <p:nvPr/>
        </p:nvPicPr>
        <p:blipFill>
          <a:blip r:embed="rId2"/>
          <a:stretch>
            <a:fillRect/>
          </a:stretch>
        </p:blipFill>
        <p:spPr>
          <a:xfrm>
            <a:off x="2707257" y="3891127"/>
            <a:ext cx="6039953" cy="857020"/>
          </a:xfrm>
          <a:prstGeom prst="rect">
            <a:avLst/>
          </a:prstGeom>
        </p:spPr>
      </p:pic>
      <p:sp>
        <p:nvSpPr>
          <p:cNvPr id="2" name="Rettangolo 1"/>
          <p:cNvSpPr/>
          <p:nvPr/>
        </p:nvSpPr>
        <p:spPr>
          <a:xfrm>
            <a:off x="1024580" y="3066396"/>
            <a:ext cx="8091428"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Supponendo una base fissa a </a:t>
            </a:r>
            <a:r>
              <a:rPr lang="it-IT" i="1" dirty="0">
                <a:latin typeface="Times New Roman" panose="02020603050405020304" pitchFamily="18" charset="0"/>
                <a:cs typeface="Times New Roman" panose="02020603050405020304" pitchFamily="18" charset="0"/>
              </a:rPr>
              <a:t>t </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0, </a:t>
            </a:r>
            <a:r>
              <a:rPr lang="en-GB" dirty="0" err="1" smtClean="0">
                <a:latin typeface="Times New Roman" panose="02020603050405020304" pitchFamily="18" charset="0"/>
                <a:cs typeface="Times New Roman" panose="02020603050405020304" pitchFamily="18" charset="0"/>
              </a:rPr>
              <a:t>essi</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sono</a:t>
            </a:r>
            <a:r>
              <a:rPr lang="en-GB" dirty="0">
                <a:latin typeface="Times New Roman" panose="02020603050405020304" pitchFamily="18" charset="0"/>
                <a:cs typeface="Times New Roman" panose="02020603050405020304" pitchFamily="18" charset="0"/>
              </a:rPr>
              <a:t> del </a:t>
            </a:r>
            <a:r>
              <a:rPr lang="en-GB" dirty="0" err="1">
                <a:latin typeface="Times New Roman" panose="02020603050405020304" pitchFamily="18" charset="0"/>
                <a:cs typeface="Times New Roman" panose="02020603050405020304" pitchFamily="18" charset="0"/>
              </a:rPr>
              <a:t>tipo</a:t>
            </a:r>
            <a:r>
              <a:rPr lang="en-GB" dirty="0">
                <a:latin typeface="Times New Roman" panose="02020603050405020304" pitchFamily="18" charset="0"/>
                <a:cs typeface="Times New Roman" panose="02020603050405020304" pitchFamily="18" charset="0"/>
              </a:rPr>
              <a:t>:</a:t>
            </a:r>
          </a:p>
        </p:txBody>
      </p:sp>
      <p:sp>
        <p:nvSpPr>
          <p:cNvPr id="8" name="Segnaposto piè di pagina 7"/>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33008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19</a:t>
            </a:fld>
            <a:endParaRPr lang="it-IT"/>
          </a:p>
        </p:txBody>
      </p:sp>
      <p:sp>
        <p:nvSpPr>
          <p:cNvPr id="5" name="AutoShape 2" descr="{\displaystyle \ I_{2005,2006}={\tfrac {58.751.711}{58.462.375}}=1,0049}"/>
          <p:cNvSpPr>
            <a:spLocks noChangeAspect="1" noChangeArrowheads="1"/>
          </p:cNvSpPr>
          <p:nvPr/>
        </p:nvSpPr>
        <p:spPr bwMode="auto">
          <a:xfrm>
            <a:off x="3511550" y="23928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displaystyle \ I_{2005,2007}=1,0114}"/>
          <p:cNvSpPr>
            <a:spLocks noChangeAspect="1" noChangeArrowheads="1"/>
          </p:cNvSpPr>
          <p:nvPr/>
        </p:nvSpPr>
        <p:spPr bwMode="auto">
          <a:xfrm>
            <a:off x="3511550" y="26818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ttangolo 9"/>
          <p:cNvSpPr/>
          <p:nvPr/>
        </p:nvSpPr>
        <p:spPr>
          <a:xfrm>
            <a:off x="1016000" y="812266"/>
            <a:ext cx="5724644" cy="369332"/>
          </a:xfrm>
          <a:prstGeom prst="rect">
            <a:avLst/>
          </a:prstGeom>
        </p:spPr>
        <p:txBody>
          <a:bodyPr wrap="none">
            <a:spAutoFit/>
          </a:bodyPr>
          <a:lstStyle/>
          <a:p>
            <a:r>
              <a:rPr lang="it-IT" dirty="0">
                <a:solidFill>
                  <a:srgbClr val="000000"/>
                </a:solidFill>
                <a:latin typeface="Calibri" panose="020F0502020204030204" pitchFamily="34" charset="0"/>
              </a:rPr>
              <a:t>Esempio di calcolo di numero indice </a:t>
            </a:r>
            <a:r>
              <a:rPr lang="it-IT" dirty="0" smtClean="0">
                <a:solidFill>
                  <a:srgbClr val="000000"/>
                </a:solidFill>
                <a:latin typeface="Calibri" panose="020F0502020204030204" pitchFamily="34" charset="0"/>
              </a:rPr>
              <a:t>temporale a base fissa</a:t>
            </a:r>
            <a:r>
              <a:rPr lang="it-IT" dirty="0">
                <a:solidFill>
                  <a:srgbClr val="000000"/>
                </a:solidFill>
                <a:latin typeface="Calibri" panose="020F0502020204030204" pitchFamily="34" charset="0"/>
              </a:rPr>
              <a:t>	</a:t>
            </a:r>
          </a:p>
        </p:txBody>
      </p:sp>
      <p:pic>
        <p:nvPicPr>
          <p:cNvPr id="11" name="Immagine 10"/>
          <p:cNvPicPr>
            <a:picLocks noChangeAspect="1"/>
          </p:cNvPicPr>
          <p:nvPr/>
        </p:nvPicPr>
        <p:blipFill>
          <a:blip r:embed="rId2"/>
          <a:stretch>
            <a:fillRect/>
          </a:stretch>
        </p:blipFill>
        <p:spPr>
          <a:xfrm>
            <a:off x="1016000" y="1394686"/>
            <a:ext cx="9740348" cy="2574235"/>
          </a:xfrm>
          <a:prstGeom prst="rect">
            <a:avLst/>
          </a:prstGeom>
        </p:spPr>
      </p:pic>
    </p:spTree>
    <p:extLst>
      <p:ext uri="{BB962C8B-B14F-4D97-AF65-F5344CB8AC3E}">
        <p14:creationId xmlns:p14="http://schemas.microsoft.com/office/powerpoint/2010/main" val="21331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9" name="Titolo 2"/>
          <p:cNvSpPr>
            <a:spLocks/>
          </p:cNvSpPr>
          <p:nvPr/>
        </p:nvSpPr>
        <p:spPr bwMode="auto">
          <a:xfrm>
            <a:off x="1865014" y="1792587"/>
            <a:ext cx="7885567" cy="21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tabLst>
                <a:tab pos="6367463" algn="l"/>
              </a:tabLst>
              <a:defRPr/>
            </a:pPr>
            <a:r>
              <a:rPr lang="it-IT" sz="38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NUMERI INDICI:</a:t>
            </a:r>
          </a:p>
          <a:p>
            <a:pPr algn="ctr"/>
            <a:r>
              <a:rPr lang="it-IT" sz="38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l’evoluzione </a:t>
            </a:r>
            <a:r>
              <a:rPr lang="it-IT" sz="3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dei fenomeni</a:t>
            </a:r>
          </a:p>
          <a:p>
            <a:pPr algn="ctr"/>
            <a:r>
              <a:rPr lang="it-IT" sz="3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nel </a:t>
            </a:r>
            <a:r>
              <a:rPr lang="it-IT" sz="3800" b="1" dirty="0" smtClean="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tempo e nello spazio</a:t>
            </a:r>
            <a:endParaRPr lang="it-IT" sz="3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2179677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6</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20</a:t>
            </a:fld>
            <a:endParaRPr lang="it-IT" dirty="0"/>
          </a:p>
        </p:txBody>
      </p:sp>
      <p:sp>
        <p:nvSpPr>
          <p:cNvPr id="3" name="Rettangolo 2"/>
          <p:cNvSpPr/>
          <p:nvPr/>
        </p:nvSpPr>
        <p:spPr>
          <a:xfrm>
            <a:off x="6687595" y="4724885"/>
            <a:ext cx="4248727" cy="830997"/>
          </a:xfrm>
          <a:prstGeom prst="rect">
            <a:avLst/>
          </a:prstGeom>
        </p:spPr>
        <p:txBody>
          <a:bodyPr wrap="square">
            <a:spAutoFit/>
          </a:bodyPr>
          <a:lstStyle/>
          <a:p>
            <a:pPr algn="just"/>
            <a:r>
              <a:rPr lang="it-IT" sz="1600" dirty="0">
                <a:latin typeface="Times New Roman" panose="02020603050405020304" pitchFamily="18" charset="0"/>
                <a:cs typeface="Times New Roman" panose="02020603050405020304" pitchFamily="18" charset="0"/>
              </a:rPr>
              <a:t>Il numero indice a base fissa esprime la variazione percentuale tra il </a:t>
            </a:r>
            <a:r>
              <a:rPr lang="it-IT" sz="1600" dirty="0" smtClean="0">
                <a:latin typeface="Times New Roman" panose="02020603050405020304" pitchFamily="18" charset="0"/>
                <a:cs typeface="Times New Roman" panose="02020603050405020304" pitchFamily="18" charset="0"/>
              </a:rPr>
              <a:t>dato corrente (</a:t>
            </a:r>
            <a:r>
              <a:rPr lang="it-IT" sz="1600" dirty="0">
                <a:latin typeface="Times New Roman" panose="02020603050405020304" pitchFamily="18" charset="0"/>
                <a:cs typeface="Times New Roman" panose="02020603050405020304" pitchFamily="18" charset="0"/>
              </a:rPr>
              <a:t>"</a:t>
            </a:r>
            <a:r>
              <a:rPr lang="it-IT" sz="1600" dirty="0" err="1" smtClean="0">
                <a:latin typeface="Times New Roman" panose="02020603050405020304" pitchFamily="18" charset="0"/>
                <a:cs typeface="Times New Roman" panose="02020603050405020304" pitchFamily="18" charset="0"/>
              </a:rPr>
              <a:t>x</a:t>
            </a:r>
            <a:r>
              <a:rPr lang="it-IT" sz="1600" baseline="-25000" dirty="0" err="1" smtClean="0">
                <a:latin typeface="Times New Roman" panose="02020603050405020304" pitchFamily="18" charset="0"/>
                <a:cs typeface="Times New Roman" panose="02020603050405020304" pitchFamily="18" charset="0"/>
              </a:rPr>
              <a:t>t</a:t>
            </a:r>
            <a:r>
              <a:rPr lang="it-IT" sz="1600" dirty="0" smtClean="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ed il dato di riferimento ("</a:t>
            </a:r>
            <a:r>
              <a:rPr lang="it-IT" sz="1600" dirty="0" smtClean="0">
                <a:latin typeface="Times New Roman" panose="02020603050405020304" pitchFamily="18" charset="0"/>
                <a:cs typeface="Times New Roman" panose="02020603050405020304" pitchFamily="18" charset="0"/>
              </a:rPr>
              <a:t>x</a:t>
            </a:r>
            <a:r>
              <a:rPr lang="it-IT" sz="1600" baseline="-25000" dirty="0" smtClean="0">
                <a:latin typeface="Times New Roman" panose="02020603050405020304" pitchFamily="18" charset="0"/>
                <a:cs typeface="Times New Roman" panose="02020603050405020304" pitchFamily="18" charset="0"/>
              </a:rPr>
              <a:t>0</a:t>
            </a:r>
            <a:r>
              <a:rPr lang="it-IT"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pic>
        <p:nvPicPr>
          <p:cNvPr id="6"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996229"/>
            <a:ext cx="4573587"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5"/>
          <p:cNvSpPr>
            <a:spLocks noChangeArrowheads="1"/>
          </p:cNvSpPr>
          <p:nvPr/>
        </p:nvSpPr>
        <p:spPr bwMode="auto">
          <a:xfrm>
            <a:off x="6540751" y="2407585"/>
            <a:ext cx="43955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1600" i="1" dirty="0" smtClean="0">
                <a:solidFill>
                  <a:srgbClr val="FF0000"/>
                </a:solidFill>
                <a:latin typeface="Times New Roman" panose="02020603050405020304" pitchFamily="18" charset="0"/>
                <a:cs typeface="Times New Roman" panose="02020603050405020304" pitchFamily="18" charset="0"/>
              </a:rPr>
              <a:t>*</a:t>
            </a:r>
            <a:r>
              <a:rPr lang="it-IT" altLang="it-IT" sz="1600" i="1" dirty="0">
                <a:solidFill>
                  <a:srgbClr val="505150"/>
                </a:solidFill>
                <a:latin typeface="Times New Roman" panose="02020603050405020304" pitchFamily="18" charset="0"/>
                <a:cs typeface="Times New Roman" panose="02020603050405020304" pitchFamily="18" charset="0"/>
              </a:rPr>
              <a:t>Nel 2019 rispetto al 2014 gli iscritti sono aumentati del 26%</a:t>
            </a:r>
          </a:p>
          <a:p>
            <a:pPr eaLnBrk="1" hangingPunct="1"/>
            <a:endParaRPr lang="it-IT" altLang="it-IT" sz="1600" i="1" dirty="0">
              <a:solidFill>
                <a:srgbClr val="505150"/>
              </a:solidFill>
              <a:latin typeface="Times New Roman" panose="02020603050405020304" pitchFamily="18" charset="0"/>
              <a:cs typeface="Times New Roman" panose="02020603050405020304" pitchFamily="18" charset="0"/>
            </a:endParaRPr>
          </a:p>
          <a:p>
            <a:pPr eaLnBrk="1" hangingPunct="1"/>
            <a:r>
              <a:rPr lang="it-IT" altLang="it-IT" sz="1600" i="1" dirty="0">
                <a:solidFill>
                  <a:srgbClr val="FF0000"/>
                </a:solidFill>
                <a:latin typeface="Times New Roman" panose="02020603050405020304" pitchFamily="18" charset="0"/>
                <a:cs typeface="Times New Roman" panose="02020603050405020304" pitchFamily="18" charset="0"/>
              </a:rPr>
              <a:t>**</a:t>
            </a:r>
            <a:r>
              <a:rPr lang="it-IT" altLang="it-IT" sz="1600" i="1" dirty="0">
                <a:solidFill>
                  <a:srgbClr val="505150"/>
                </a:solidFill>
                <a:latin typeface="Times New Roman" panose="02020603050405020304" pitchFamily="18" charset="0"/>
                <a:cs typeface="Times New Roman" panose="02020603050405020304" pitchFamily="18" charset="0"/>
              </a:rPr>
              <a:t>Nel 2016 rispetto al 2014 gli iscritti sono diminuiti del 8%</a:t>
            </a:r>
          </a:p>
        </p:txBody>
      </p:sp>
      <p:sp>
        <p:nvSpPr>
          <p:cNvPr id="8" name="CasellaDiTesto 7"/>
          <p:cNvSpPr txBox="1"/>
          <p:nvPr/>
        </p:nvSpPr>
        <p:spPr>
          <a:xfrm>
            <a:off x="1016000" y="4469212"/>
            <a:ext cx="6363856" cy="369332"/>
          </a:xfrm>
          <a:prstGeom prst="rect">
            <a:avLst/>
          </a:prstGeom>
          <a:noFill/>
        </p:spPr>
        <p:txBody>
          <a:bodyPr wrap="square" rtlCol="0">
            <a:spAutoFit/>
          </a:bodyPr>
          <a:lstStyle/>
          <a:p>
            <a:r>
              <a:rPr lang="it-IT" baseline="-25000" dirty="0" smtClean="0">
                <a:latin typeface="Times New Roman" panose="02020603050405020304" pitchFamily="18" charset="0"/>
                <a:cs typeface="Times New Roman" panose="02020603050405020304" pitchFamily="18" charset="0"/>
              </a:rPr>
              <a:t>0</a:t>
            </a:r>
            <a:r>
              <a:rPr lang="it-IT" dirty="0" smtClean="0">
                <a:latin typeface="Times New Roman" panose="02020603050405020304" pitchFamily="18" charset="0"/>
                <a:cs typeface="Times New Roman" panose="02020603050405020304" pitchFamily="18" charset="0"/>
              </a:rPr>
              <a:t>I</a:t>
            </a:r>
            <a:r>
              <a:rPr lang="it-IT" baseline="-25000" dirty="0" smtClean="0">
                <a:latin typeface="Times New Roman" panose="02020603050405020304" pitchFamily="18" charset="0"/>
                <a:cs typeface="Times New Roman" panose="02020603050405020304" pitchFamily="18" charset="0"/>
              </a:rPr>
              <a:t>1</a:t>
            </a:r>
            <a:r>
              <a:rPr lang="it-IT" dirty="0" smtClean="0">
                <a:latin typeface="Times New Roman" panose="02020603050405020304" pitchFamily="18" charset="0"/>
                <a:cs typeface="Times New Roman" panose="02020603050405020304" pitchFamily="18" charset="0"/>
              </a:rPr>
              <a:t> = (65/65)x100= 100                  </a:t>
            </a:r>
            <a:r>
              <a:rPr lang="it-IT" baseline="-25000" dirty="0" smtClean="0">
                <a:latin typeface="Times New Roman" panose="02020603050405020304" pitchFamily="18" charset="0"/>
                <a:cs typeface="Times New Roman" panose="02020603050405020304" pitchFamily="18" charset="0"/>
              </a:rPr>
              <a:t>0</a:t>
            </a:r>
            <a:r>
              <a:rPr lang="it-IT" dirty="0" smtClean="0">
                <a:latin typeface="Times New Roman" panose="02020603050405020304" pitchFamily="18" charset="0"/>
                <a:cs typeface="Times New Roman" panose="02020603050405020304" pitchFamily="18" charset="0"/>
              </a:rPr>
              <a:t>=2014   </a:t>
            </a:r>
            <a:r>
              <a:rPr lang="it-IT" baseline="-25000" dirty="0" smtClean="0">
                <a:latin typeface="Times New Roman" panose="02020603050405020304" pitchFamily="18" charset="0"/>
                <a:cs typeface="Times New Roman" panose="02020603050405020304" pitchFamily="18" charset="0"/>
              </a:rPr>
              <a:t>1</a:t>
            </a:r>
            <a:r>
              <a:rPr lang="it-IT" dirty="0" smtClean="0">
                <a:latin typeface="Times New Roman" panose="02020603050405020304" pitchFamily="18" charset="0"/>
                <a:cs typeface="Times New Roman" panose="02020603050405020304" pitchFamily="18" charset="0"/>
              </a:rPr>
              <a:t>=2014</a:t>
            </a:r>
            <a:endParaRPr lang="en-GB"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1016000" y="5750952"/>
            <a:ext cx="6363856" cy="369332"/>
          </a:xfrm>
          <a:prstGeom prst="rect">
            <a:avLst/>
          </a:prstGeom>
          <a:noFill/>
        </p:spPr>
        <p:txBody>
          <a:bodyPr wrap="square" rtlCol="0">
            <a:spAutoFit/>
          </a:bodyPr>
          <a:lstStyle/>
          <a:p>
            <a:r>
              <a:rPr lang="it-IT" baseline="-25000" dirty="0" smtClean="0">
                <a:latin typeface="Times New Roman" panose="02020603050405020304" pitchFamily="18" charset="0"/>
                <a:cs typeface="Times New Roman" panose="02020603050405020304" pitchFamily="18" charset="0"/>
              </a:rPr>
              <a:t>0</a:t>
            </a:r>
            <a:r>
              <a:rPr lang="it-IT" dirty="0" smtClean="0">
                <a:latin typeface="Times New Roman" panose="02020603050405020304" pitchFamily="18" charset="0"/>
                <a:cs typeface="Times New Roman" panose="02020603050405020304" pitchFamily="18" charset="0"/>
              </a:rPr>
              <a:t>I</a:t>
            </a:r>
            <a:r>
              <a:rPr lang="it-IT" baseline="-25000" dirty="0" smtClean="0">
                <a:latin typeface="Times New Roman" panose="02020603050405020304" pitchFamily="18" charset="0"/>
                <a:cs typeface="Times New Roman" panose="02020603050405020304" pitchFamily="18" charset="0"/>
              </a:rPr>
              <a:t>6</a:t>
            </a:r>
            <a:r>
              <a:rPr lang="it-IT" dirty="0" smtClean="0">
                <a:latin typeface="Times New Roman" panose="02020603050405020304" pitchFamily="18" charset="0"/>
                <a:cs typeface="Times New Roman" panose="02020603050405020304" pitchFamily="18" charset="0"/>
              </a:rPr>
              <a:t> = (82/65)x100= 126                  </a:t>
            </a:r>
            <a:r>
              <a:rPr lang="it-IT" baseline="-25000" dirty="0" smtClean="0">
                <a:latin typeface="Times New Roman" panose="02020603050405020304" pitchFamily="18" charset="0"/>
                <a:cs typeface="Times New Roman" panose="02020603050405020304" pitchFamily="18" charset="0"/>
              </a:rPr>
              <a:t>0</a:t>
            </a:r>
            <a:r>
              <a:rPr lang="it-IT" dirty="0" smtClean="0">
                <a:latin typeface="Times New Roman" panose="02020603050405020304" pitchFamily="18" charset="0"/>
                <a:cs typeface="Times New Roman" panose="02020603050405020304" pitchFamily="18" charset="0"/>
              </a:rPr>
              <a:t>=2014   </a:t>
            </a:r>
            <a:r>
              <a:rPr lang="it-IT" baseline="-25000" dirty="0" smtClean="0">
                <a:latin typeface="Times New Roman" panose="02020603050405020304" pitchFamily="18" charset="0"/>
                <a:cs typeface="Times New Roman" panose="02020603050405020304" pitchFamily="18" charset="0"/>
              </a:rPr>
              <a:t>6</a:t>
            </a:r>
            <a:r>
              <a:rPr lang="it-IT" dirty="0" smtClean="0">
                <a:latin typeface="Times New Roman" panose="02020603050405020304" pitchFamily="18" charset="0"/>
                <a:cs typeface="Times New Roman" panose="02020603050405020304" pitchFamily="18" charset="0"/>
              </a:rPr>
              <a:t>=2019</a:t>
            </a:r>
            <a:endParaRPr lang="en-GB"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1016000" y="4991481"/>
            <a:ext cx="6363856" cy="369332"/>
          </a:xfrm>
          <a:prstGeom prst="rect">
            <a:avLst/>
          </a:prstGeom>
          <a:noFill/>
        </p:spPr>
        <p:txBody>
          <a:bodyPr wrap="square" rtlCol="0">
            <a:spAutoFit/>
          </a:bodyPr>
          <a:lstStyle/>
          <a:p>
            <a:r>
              <a:rPr lang="it-IT" baseline="-25000" dirty="0" smtClean="0">
                <a:latin typeface="Times New Roman" panose="02020603050405020304" pitchFamily="18" charset="0"/>
                <a:cs typeface="Times New Roman" panose="02020603050405020304" pitchFamily="18" charset="0"/>
              </a:rPr>
              <a:t>0</a:t>
            </a:r>
            <a:r>
              <a:rPr lang="it-IT" dirty="0" smtClean="0">
                <a:latin typeface="Times New Roman" panose="02020603050405020304" pitchFamily="18" charset="0"/>
                <a:cs typeface="Times New Roman" panose="02020603050405020304" pitchFamily="18" charset="0"/>
              </a:rPr>
              <a:t>I</a:t>
            </a:r>
            <a:r>
              <a:rPr lang="it-IT" baseline="-25000" dirty="0" smtClean="0">
                <a:latin typeface="Times New Roman" panose="02020603050405020304" pitchFamily="18" charset="0"/>
                <a:cs typeface="Times New Roman" panose="02020603050405020304" pitchFamily="18" charset="0"/>
              </a:rPr>
              <a:t>2</a:t>
            </a:r>
            <a:r>
              <a:rPr lang="it-IT" dirty="0" smtClean="0">
                <a:latin typeface="Times New Roman" panose="02020603050405020304" pitchFamily="18" charset="0"/>
                <a:cs typeface="Times New Roman" panose="02020603050405020304" pitchFamily="18" charset="0"/>
              </a:rPr>
              <a:t> = (72/65)x100= 111                  </a:t>
            </a:r>
            <a:r>
              <a:rPr lang="it-IT" baseline="-25000" dirty="0" smtClean="0">
                <a:latin typeface="Times New Roman" panose="02020603050405020304" pitchFamily="18" charset="0"/>
                <a:cs typeface="Times New Roman" panose="02020603050405020304" pitchFamily="18" charset="0"/>
              </a:rPr>
              <a:t>0</a:t>
            </a:r>
            <a:r>
              <a:rPr lang="it-IT" dirty="0" smtClean="0">
                <a:latin typeface="Times New Roman" panose="02020603050405020304" pitchFamily="18" charset="0"/>
                <a:cs typeface="Times New Roman" panose="02020603050405020304" pitchFamily="18" charset="0"/>
              </a:rPr>
              <a:t>=2014   </a:t>
            </a:r>
            <a:r>
              <a:rPr lang="it-IT" baseline="-25000" dirty="0" smtClean="0">
                <a:latin typeface="Times New Roman" panose="02020603050405020304" pitchFamily="18" charset="0"/>
                <a:cs typeface="Times New Roman" panose="02020603050405020304" pitchFamily="18" charset="0"/>
              </a:rPr>
              <a:t>2</a:t>
            </a:r>
            <a:r>
              <a:rPr lang="it-IT" dirty="0" smtClean="0">
                <a:latin typeface="Times New Roman" panose="02020603050405020304" pitchFamily="18" charset="0"/>
                <a:cs typeface="Times New Roman" panose="02020603050405020304" pitchFamily="18" charset="0"/>
              </a:rPr>
              <a:t>=2015</a:t>
            </a:r>
            <a:endParaRPr lang="en-GB" dirty="0">
              <a:latin typeface="Times New Roman" panose="02020603050405020304" pitchFamily="18" charset="0"/>
              <a:cs typeface="Times New Roman" panose="02020603050405020304" pitchFamily="18" charset="0"/>
            </a:endParaRPr>
          </a:p>
        </p:txBody>
      </p:sp>
      <p:sp>
        <p:nvSpPr>
          <p:cNvPr id="2" name="Rettangolo 1"/>
          <p:cNvSpPr/>
          <p:nvPr/>
        </p:nvSpPr>
        <p:spPr>
          <a:xfrm>
            <a:off x="6540751" y="1340523"/>
            <a:ext cx="4127249" cy="830997"/>
          </a:xfrm>
          <a:prstGeom prst="rect">
            <a:avLst/>
          </a:prstGeom>
        </p:spPr>
        <p:txBody>
          <a:bodyPr wrap="square">
            <a:spAutoFit/>
          </a:bodyPr>
          <a:lstStyle/>
          <a:p>
            <a:pPr algn="just"/>
            <a:r>
              <a:rPr lang="it-IT" altLang="it-IT" sz="1600" dirty="0">
                <a:solidFill>
                  <a:srgbClr val="505150"/>
                </a:solidFill>
                <a:latin typeface="Times New Roman" panose="02020603050405020304" pitchFamily="18" charset="0"/>
                <a:cs typeface="Times New Roman" panose="02020603050405020304" pitchFamily="18" charset="0"/>
              </a:rPr>
              <a:t>tutte le misure sono espresse in indici calcolati </a:t>
            </a:r>
            <a:r>
              <a:rPr lang="it-IT" altLang="it-IT" sz="1600" b="1" dirty="0">
                <a:solidFill>
                  <a:srgbClr val="505150"/>
                </a:solidFill>
                <a:latin typeface="Times New Roman" panose="02020603050405020304" pitchFamily="18" charset="0"/>
                <a:cs typeface="Times New Roman" panose="02020603050405020304" pitchFamily="18" charset="0"/>
              </a:rPr>
              <a:t>a partire da una base comune </a:t>
            </a:r>
            <a:r>
              <a:rPr lang="it-IT" altLang="it-IT" sz="1600" dirty="0">
                <a:solidFill>
                  <a:srgbClr val="505150"/>
                </a:solidFill>
                <a:latin typeface="Times New Roman" panose="02020603050405020304" pitchFamily="18" charset="0"/>
                <a:cs typeface="Times New Roman" panose="02020603050405020304" pitchFamily="18" charset="0"/>
              </a:rPr>
              <a:t>che si pone pari a 100 (iscritti nel 2014)</a:t>
            </a:r>
          </a:p>
        </p:txBody>
      </p:sp>
    </p:spTree>
    <p:extLst>
      <p:ext uri="{BB962C8B-B14F-4D97-AF65-F5344CB8AC3E}">
        <p14:creationId xmlns:p14="http://schemas.microsoft.com/office/powerpoint/2010/main" val="224890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21</a:t>
            </a:fld>
            <a:endParaRPr lang="it-IT"/>
          </a:p>
        </p:txBody>
      </p:sp>
      <p:pic>
        <p:nvPicPr>
          <p:cNvPr id="4" name="Immagine 3"/>
          <p:cNvPicPr>
            <a:picLocks noChangeAspect="1"/>
          </p:cNvPicPr>
          <p:nvPr/>
        </p:nvPicPr>
        <p:blipFill>
          <a:blip r:embed="rId2"/>
          <a:stretch>
            <a:fillRect/>
          </a:stretch>
        </p:blipFill>
        <p:spPr>
          <a:xfrm>
            <a:off x="1016000" y="1305369"/>
            <a:ext cx="8070574" cy="2435087"/>
          </a:xfrm>
          <a:prstGeom prst="rect">
            <a:avLst/>
          </a:prstGeom>
        </p:spPr>
      </p:pic>
      <p:sp>
        <p:nvSpPr>
          <p:cNvPr id="5" name="Rettangolo 4"/>
          <p:cNvSpPr/>
          <p:nvPr/>
        </p:nvSpPr>
        <p:spPr>
          <a:xfrm>
            <a:off x="1016000" y="803033"/>
            <a:ext cx="4801314" cy="369332"/>
          </a:xfrm>
          <a:prstGeom prst="rect">
            <a:avLst/>
          </a:prstGeom>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Esempio di calcolo di numero indice spaziale	</a:t>
            </a:r>
          </a:p>
        </p:txBody>
      </p:sp>
      <p:sp>
        <p:nvSpPr>
          <p:cNvPr id="6" name="Rettangolo 5"/>
          <p:cNvSpPr/>
          <p:nvPr/>
        </p:nvSpPr>
        <p:spPr>
          <a:xfrm>
            <a:off x="944880" y="4158873"/>
            <a:ext cx="10352116" cy="923330"/>
          </a:xfrm>
          <a:prstGeom prst="rect">
            <a:avLst/>
          </a:prstGeom>
        </p:spPr>
        <p:txBody>
          <a:bodyPr wrap="square">
            <a:spAutoFit/>
          </a:bodyPr>
          <a:lstStyle/>
          <a:p>
            <a:pPr algn="just"/>
            <a:r>
              <a:rPr lang="en-GB" dirty="0" err="1" smtClean="0">
                <a:solidFill>
                  <a:srgbClr val="000000"/>
                </a:solidFill>
                <a:latin typeface="Times New Roman" panose="02020603050405020304" pitchFamily="18" charset="0"/>
                <a:cs typeface="Times New Roman" panose="02020603050405020304" pitchFamily="18" charset="0"/>
              </a:rPr>
              <a:t>Facendo</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riferimento</a:t>
            </a:r>
            <a:r>
              <a:rPr lang="en-GB" dirty="0" smtClean="0">
                <a:solidFill>
                  <a:srgbClr val="000000"/>
                </a:solidFill>
                <a:latin typeface="Times New Roman" panose="02020603050405020304" pitchFamily="18" charset="0"/>
                <a:cs typeface="Times New Roman" panose="02020603050405020304" pitchFamily="18" charset="0"/>
              </a:rPr>
              <a:t> al </a:t>
            </a:r>
            <a:r>
              <a:rPr lang="en-GB" dirty="0" err="1" smtClean="0">
                <a:solidFill>
                  <a:srgbClr val="000000"/>
                </a:solidFill>
                <a:latin typeface="Times New Roman" panose="02020603050405020304" pitchFamily="18" charset="0"/>
                <a:cs typeface="Times New Roman" panose="02020603050405020304" pitchFamily="18" charset="0"/>
              </a:rPr>
              <a:t>Sud</a:t>
            </a:r>
            <a:r>
              <a:rPr lang="en-GB" dirty="0" smtClean="0">
                <a:solidFill>
                  <a:srgbClr val="000000"/>
                </a:solidFill>
                <a:latin typeface="Times New Roman" panose="02020603050405020304" pitchFamily="18" charset="0"/>
                <a:cs typeface="Times New Roman" panose="02020603050405020304" pitchFamily="18" charset="0"/>
              </a:rPr>
              <a:t> e </a:t>
            </a:r>
            <a:r>
              <a:rPr lang="en-GB" dirty="0" err="1" smtClean="0">
                <a:solidFill>
                  <a:srgbClr val="000000"/>
                </a:solidFill>
                <a:latin typeface="Times New Roman" panose="02020603050405020304" pitchFamily="18" charset="0"/>
                <a:cs typeface="Times New Roman" panose="02020603050405020304" pitchFamily="18" charset="0"/>
              </a:rPr>
              <a:t>Isole</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il</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risultato</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si</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legge</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così</a:t>
            </a:r>
            <a:r>
              <a:rPr lang="en-GB" dirty="0" smtClean="0">
                <a:solidFill>
                  <a:srgbClr val="000000"/>
                </a:solidFill>
                <a:latin typeface="Times New Roman" panose="02020603050405020304" pitchFamily="18" charset="0"/>
                <a:cs typeface="Times New Roman" panose="02020603050405020304" pitchFamily="18" charset="0"/>
              </a:rPr>
              <a:t>: in media </a:t>
            </a:r>
            <a:r>
              <a:rPr lang="en-GB" dirty="0" err="1" smtClean="0">
                <a:solidFill>
                  <a:srgbClr val="000000"/>
                </a:solidFill>
                <a:latin typeface="Times New Roman" panose="02020603050405020304" pitchFamily="18" charset="0"/>
                <a:cs typeface="Times New Roman" panose="02020603050405020304" pitchFamily="18" charset="0"/>
              </a:rPr>
              <a:t>nell'anno</a:t>
            </a:r>
            <a:r>
              <a:rPr lang="en-GB" dirty="0" smtClean="0">
                <a:solidFill>
                  <a:srgbClr val="000000"/>
                </a:solidFill>
                <a:latin typeface="Times New Roman" panose="02020603050405020304" pitchFamily="18" charset="0"/>
                <a:cs typeface="Times New Roman" panose="02020603050405020304" pitchFamily="18" charset="0"/>
              </a:rPr>
              <a:t> 2000 </a:t>
            </a:r>
            <a:r>
              <a:rPr lang="en-GB" dirty="0" err="1" smtClean="0">
                <a:solidFill>
                  <a:srgbClr val="000000"/>
                </a:solidFill>
                <a:latin typeface="Times New Roman" panose="02020603050405020304" pitchFamily="18" charset="0"/>
                <a:cs typeface="Times New Roman" panose="02020603050405020304" pitchFamily="18" charset="0"/>
              </a:rPr>
              <a:t>una</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famiglia</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dell'italia</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meridionale</a:t>
            </a:r>
            <a:r>
              <a:rPr lang="en-GB" dirty="0" smtClean="0">
                <a:solidFill>
                  <a:srgbClr val="000000"/>
                </a:solidFill>
                <a:latin typeface="Times New Roman" panose="02020603050405020304" pitchFamily="18" charset="0"/>
                <a:cs typeface="Times New Roman" panose="02020603050405020304" pitchFamily="18" charset="0"/>
              </a:rPr>
              <a:t> ha </a:t>
            </a:r>
            <a:r>
              <a:rPr lang="en-GB" dirty="0" err="1" smtClean="0">
                <a:solidFill>
                  <a:srgbClr val="000000"/>
                </a:solidFill>
                <a:latin typeface="Times New Roman" panose="02020603050405020304" pitchFamily="18" charset="0"/>
                <a:cs typeface="Times New Roman" panose="02020603050405020304" pitchFamily="18" charset="0"/>
              </a:rPr>
              <a:t>speso</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mensilmente</a:t>
            </a:r>
            <a:r>
              <a:rPr lang="en-GB" dirty="0" smtClean="0">
                <a:solidFill>
                  <a:srgbClr val="000000"/>
                </a:solidFill>
                <a:latin typeface="Times New Roman" panose="02020603050405020304" pitchFamily="18" charset="0"/>
                <a:cs typeface="Times New Roman" panose="02020603050405020304" pitchFamily="18" charset="0"/>
              </a:rPr>
              <a:t> 74,2 euro </a:t>
            </a:r>
            <a:r>
              <a:rPr lang="en-GB" dirty="0" err="1" smtClean="0">
                <a:solidFill>
                  <a:srgbClr val="000000"/>
                </a:solidFill>
                <a:latin typeface="Times New Roman" panose="02020603050405020304" pitchFamily="18" charset="0"/>
                <a:cs typeface="Times New Roman" panose="02020603050405020304" pitchFamily="18" charset="0"/>
              </a:rPr>
              <a:t>contro</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i</a:t>
            </a:r>
            <a:r>
              <a:rPr lang="en-GB" dirty="0" smtClean="0">
                <a:solidFill>
                  <a:srgbClr val="000000"/>
                </a:solidFill>
                <a:latin typeface="Times New Roman" panose="02020603050405020304" pitchFamily="18" charset="0"/>
                <a:cs typeface="Times New Roman" panose="02020603050405020304" pitchFamily="18" charset="0"/>
              </a:rPr>
              <a:t> 100,0 </a:t>
            </a:r>
            <a:r>
              <a:rPr lang="en-GB" dirty="0" err="1" smtClean="0">
                <a:solidFill>
                  <a:srgbClr val="000000"/>
                </a:solidFill>
                <a:latin typeface="Times New Roman" panose="02020603050405020304" pitchFamily="18" charset="0"/>
                <a:cs typeface="Times New Roman" panose="02020603050405020304" pitchFamily="18" charset="0"/>
              </a:rPr>
              <a:t>spese</a:t>
            </a:r>
            <a:r>
              <a:rPr lang="en-GB" dirty="0" smtClean="0">
                <a:solidFill>
                  <a:srgbClr val="000000"/>
                </a:solidFill>
                <a:latin typeface="Times New Roman" panose="02020603050405020304" pitchFamily="18" charset="0"/>
                <a:cs typeface="Times New Roman" panose="02020603050405020304" pitchFamily="18" charset="0"/>
              </a:rPr>
              <a:t> da </a:t>
            </a:r>
            <a:r>
              <a:rPr lang="en-GB" dirty="0" err="1" smtClean="0">
                <a:solidFill>
                  <a:srgbClr val="000000"/>
                </a:solidFill>
                <a:latin typeface="Times New Roman" panose="02020603050405020304" pitchFamily="18" charset="0"/>
                <a:cs typeface="Times New Roman" panose="02020603050405020304" pitchFamily="18" charset="0"/>
              </a:rPr>
              <a:t>una</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famiglia</a:t>
            </a:r>
            <a:r>
              <a:rPr lang="en-GB" dirty="0" smtClean="0">
                <a:solidFill>
                  <a:srgbClr val="000000"/>
                </a:solidFill>
                <a:latin typeface="Times New Roman" panose="02020603050405020304" pitchFamily="18" charset="0"/>
                <a:cs typeface="Times New Roman" panose="02020603050405020304" pitchFamily="18" charset="0"/>
              </a:rPr>
              <a:t> del </a:t>
            </a:r>
            <a:r>
              <a:rPr lang="en-GB" dirty="0" err="1" smtClean="0">
                <a:solidFill>
                  <a:srgbClr val="000000"/>
                </a:solidFill>
                <a:latin typeface="Times New Roman" panose="02020603050405020304" pitchFamily="18" charset="0"/>
                <a:cs typeface="Times New Roman" panose="02020603050405020304" pitchFamily="18" charset="0"/>
              </a:rPr>
              <a:t>nord</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ovvero</a:t>
            </a:r>
            <a:r>
              <a:rPr lang="en-GB" dirty="0" smtClean="0">
                <a:solidFill>
                  <a:srgbClr val="000000"/>
                </a:solidFill>
                <a:latin typeface="Times New Roman" panose="02020603050405020304" pitchFamily="18" charset="0"/>
                <a:cs typeface="Times New Roman" panose="02020603050405020304" pitchFamily="18" charset="0"/>
              </a:rPr>
              <a:t> ha </a:t>
            </a:r>
            <a:r>
              <a:rPr lang="en-GB" dirty="0" err="1" smtClean="0">
                <a:solidFill>
                  <a:srgbClr val="000000"/>
                </a:solidFill>
                <a:latin typeface="Times New Roman" panose="02020603050405020304" pitchFamily="18" charset="0"/>
                <a:cs typeface="Times New Roman" panose="02020603050405020304" pitchFamily="18" charset="0"/>
              </a:rPr>
              <a:t>speso</a:t>
            </a:r>
            <a:r>
              <a:rPr lang="en-GB" dirty="0" smtClean="0">
                <a:solidFill>
                  <a:srgbClr val="000000"/>
                </a:solidFill>
                <a:latin typeface="Times New Roman" panose="02020603050405020304" pitchFamily="18" charset="0"/>
                <a:cs typeface="Times New Roman" panose="02020603050405020304" pitchFamily="18" charset="0"/>
              </a:rPr>
              <a:t> </a:t>
            </a:r>
            <a:r>
              <a:rPr lang="en-GB" dirty="0" err="1" smtClean="0">
                <a:solidFill>
                  <a:srgbClr val="000000"/>
                </a:solidFill>
                <a:latin typeface="Times New Roman" panose="02020603050405020304" pitchFamily="18" charset="0"/>
                <a:cs typeface="Times New Roman" panose="02020603050405020304" pitchFamily="18" charset="0"/>
              </a:rPr>
              <a:t>il</a:t>
            </a:r>
            <a:r>
              <a:rPr lang="en-GB" dirty="0" smtClean="0">
                <a:solidFill>
                  <a:srgbClr val="000000"/>
                </a:solidFill>
                <a:latin typeface="Times New Roman" panose="02020603050405020304" pitchFamily="18" charset="0"/>
                <a:cs typeface="Times New Roman" panose="02020603050405020304" pitchFamily="18" charset="0"/>
              </a:rPr>
              <a:t> </a:t>
            </a:r>
            <a:r>
              <a:rPr lang="en-GB" dirty="0">
                <a:solidFill>
                  <a:srgbClr val="000000"/>
                </a:solidFill>
                <a:latin typeface="Times New Roman" panose="02020603050405020304" pitchFamily="18" charset="0"/>
                <a:cs typeface="Times New Roman" panose="02020603050405020304" pitchFamily="18" charset="0"/>
              </a:rPr>
              <a:t>25,8 % in </a:t>
            </a:r>
            <a:r>
              <a:rPr lang="en-GB" dirty="0" err="1">
                <a:solidFill>
                  <a:srgbClr val="000000"/>
                </a:solidFill>
                <a:latin typeface="Times New Roman" panose="02020603050405020304" pitchFamily="18" charset="0"/>
                <a:cs typeface="Times New Roman" panose="02020603050405020304" pitchFamily="18" charset="0"/>
              </a:rPr>
              <a:t>meno</a:t>
            </a:r>
            <a:r>
              <a:rPr lang="en-GB" dirty="0">
                <a:solidFill>
                  <a:srgbClr val="000000"/>
                </a:solidFill>
                <a:latin typeface="Times New Roman" panose="02020603050405020304" pitchFamily="18" charset="0"/>
                <a:cs typeface="Times New Roman" panose="02020603050405020304" pitchFamily="18" charset="0"/>
              </a:rPr>
              <a:t>.	</a:t>
            </a:r>
          </a:p>
        </p:txBody>
      </p:sp>
      <p:sp>
        <p:nvSpPr>
          <p:cNvPr id="7" name="Rettangolo 6"/>
          <p:cNvSpPr/>
          <p:nvPr/>
        </p:nvSpPr>
        <p:spPr>
          <a:xfrm>
            <a:off x="6708371" y="1388225"/>
            <a:ext cx="1005840" cy="257695"/>
          </a:xfrm>
          <a:prstGeom prst="rect">
            <a:avLst/>
          </a:prstGeom>
          <a:noFill/>
          <a:ln w="38100">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8" name="Rettangolo 7"/>
          <p:cNvSpPr/>
          <p:nvPr/>
        </p:nvSpPr>
        <p:spPr>
          <a:xfrm>
            <a:off x="6708371" y="3341716"/>
            <a:ext cx="1005840" cy="257695"/>
          </a:xfrm>
          <a:prstGeom prst="rect">
            <a:avLst/>
          </a:prstGeom>
          <a:noFill/>
          <a:ln w="38100">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06321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22</a:t>
            </a:fld>
            <a:endParaRPr lang="it-IT"/>
          </a:p>
        </p:txBody>
      </p:sp>
      <p:sp>
        <p:nvSpPr>
          <p:cNvPr id="4" name="Rettangolo 3"/>
          <p:cNvSpPr/>
          <p:nvPr/>
        </p:nvSpPr>
        <p:spPr>
          <a:xfrm>
            <a:off x="853440" y="756149"/>
            <a:ext cx="6096000" cy="369332"/>
          </a:xfrm>
          <a:prstGeom prst="rect">
            <a:avLst/>
          </a:prstGeom>
        </p:spPr>
        <p:txBody>
          <a:bodyPr>
            <a:spAutoFit/>
          </a:bodyPr>
          <a:lstStyle/>
          <a:p>
            <a:pPr algn="just">
              <a:spcAft>
                <a:spcPts val="0"/>
              </a:spcAft>
            </a:pP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ESEMPIO 1 – Costruzione di numeri indici a base fissa</a:t>
            </a:r>
            <a:endParaRPr lang="en-GB"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ttangolo 4"/>
          <p:cNvSpPr/>
          <p:nvPr/>
        </p:nvSpPr>
        <p:spPr>
          <a:xfrm>
            <a:off x="853440" y="1238771"/>
            <a:ext cx="10551622" cy="646331"/>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Si supponga di aver rilevato su un gruppo di individui lo stipendio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annuo il </a:t>
            </a:r>
            <a:r>
              <a:rPr lang="it-IT" dirty="0">
                <a:latin typeface="Times New Roman" panose="02020603050405020304" pitchFamily="18" charset="0"/>
                <a:ea typeface="Times New Roman" panose="02020603050405020304" pitchFamily="18" charset="0"/>
                <a:cs typeface="Times New Roman" panose="02020603050405020304" pitchFamily="18" charset="0"/>
              </a:rPr>
              <a:t>quale, negli anni considerati, </a:t>
            </a:r>
            <a:r>
              <a:rPr lang="it-IT">
                <a:latin typeface="Times New Roman" panose="02020603050405020304" pitchFamily="18" charset="0"/>
                <a:ea typeface="Times New Roman" panose="02020603050405020304" pitchFamily="18" charset="0"/>
                <a:cs typeface="Times New Roman" panose="02020603050405020304" pitchFamily="18" charset="0"/>
              </a:rPr>
              <a:t>è </a:t>
            </a:r>
            <a:r>
              <a:rPr lang="it-IT" smtClean="0">
                <a:latin typeface="Times New Roman" panose="02020603050405020304" pitchFamily="18" charset="0"/>
                <a:ea typeface="Times New Roman" panose="02020603050405020304" pitchFamily="18" charset="0"/>
                <a:cs typeface="Times New Roman" panose="02020603050405020304" pitchFamily="18" charset="0"/>
              </a:rPr>
              <a:t>risultato il </a:t>
            </a:r>
            <a:r>
              <a:rPr lang="it-IT" dirty="0">
                <a:latin typeface="Times New Roman" panose="02020603050405020304" pitchFamily="18" charset="0"/>
                <a:ea typeface="Times New Roman" panose="02020603050405020304" pitchFamily="18" charset="0"/>
                <a:cs typeface="Times New Roman" panose="02020603050405020304" pitchFamily="18" charset="0"/>
              </a:rPr>
              <a:t>seguente (dati espressi in euro): 10.000; 11.500; 12.000; 12.800; 14.000; 16.500</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ttangolo 5"/>
          <p:cNvSpPr/>
          <p:nvPr/>
        </p:nvSpPr>
        <p:spPr>
          <a:xfrm>
            <a:off x="853440" y="2177230"/>
            <a:ext cx="10410305" cy="369332"/>
          </a:xfrm>
          <a:prstGeom prst="rect">
            <a:avLst/>
          </a:prstGeom>
        </p:spPr>
        <p:txBody>
          <a:bodyPr wrap="square">
            <a:spAutoFit/>
          </a:bodyPr>
          <a:lstStyle/>
          <a:p>
            <a:r>
              <a:rPr lang="it-IT" dirty="0">
                <a:latin typeface="Times New Roman" panose="02020603050405020304" pitchFamily="18" charset="0"/>
                <a:ea typeface="Times New Roman" panose="02020603050405020304" pitchFamily="18" charset="0"/>
                <a:cs typeface="Times New Roman" panose="02020603050405020304" pitchFamily="18" charset="0"/>
              </a:rPr>
              <a:t>Costruire la serie di numeri indici a base fissa, scegliendo come anno base il primo anno considerato (anno 0).</a:t>
            </a:r>
            <a:endParaRPr lang="en-GB" dirty="0"/>
          </a:p>
        </p:txBody>
      </p:sp>
      <p:pic>
        <p:nvPicPr>
          <p:cNvPr id="7" name="Immagine 6"/>
          <p:cNvPicPr>
            <a:picLocks noChangeAspect="1"/>
          </p:cNvPicPr>
          <p:nvPr/>
        </p:nvPicPr>
        <p:blipFill>
          <a:blip r:embed="rId2"/>
          <a:stretch>
            <a:fillRect/>
          </a:stretch>
        </p:blipFill>
        <p:spPr>
          <a:xfrm>
            <a:off x="916247" y="2707893"/>
            <a:ext cx="4565904" cy="3648456"/>
          </a:xfrm>
          <a:prstGeom prst="rect">
            <a:avLst/>
          </a:prstGeom>
          <a:ln>
            <a:solidFill>
              <a:schemeClr val="tx1"/>
            </a:solidFill>
          </a:ln>
        </p:spPr>
      </p:pic>
      <p:sp>
        <p:nvSpPr>
          <p:cNvPr id="8" name="Rettangolo 7"/>
          <p:cNvSpPr/>
          <p:nvPr/>
        </p:nvSpPr>
        <p:spPr>
          <a:xfrm>
            <a:off x="6475614" y="2967336"/>
            <a:ext cx="4720151" cy="646331"/>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E così, ad esempio, il numero indice in base 0 all’anno 3 sarà: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Immagine 8"/>
          <p:cNvPicPr>
            <a:picLocks noChangeAspect="1"/>
          </p:cNvPicPr>
          <p:nvPr/>
        </p:nvPicPr>
        <p:blipFill>
          <a:blip r:embed="rId3"/>
          <a:stretch>
            <a:fillRect/>
          </a:stretch>
        </p:blipFill>
        <p:spPr>
          <a:xfrm>
            <a:off x="7247843" y="4111195"/>
            <a:ext cx="2933333" cy="514286"/>
          </a:xfrm>
          <a:prstGeom prst="rect">
            <a:avLst/>
          </a:prstGeom>
        </p:spPr>
      </p:pic>
    </p:spTree>
    <p:extLst>
      <p:ext uri="{BB962C8B-B14F-4D97-AF65-F5344CB8AC3E}">
        <p14:creationId xmlns:p14="http://schemas.microsoft.com/office/powerpoint/2010/main" val="123991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23</a:t>
            </a:fld>
            <a:endParaRPr lang="it-IT"/>
          </a:p>
        </p:txBody>
      </p:sp>
      <p:pic>
        <p:nvPicPr>
          <p:cNvPr id="5" name="Immagine 4"/>
          <p:cNvPicPr>
            <a:picLocks noChangeAspect="1"/>
          </p:cNvPicPr>
          <p:nvPr/>
        </p:nvPicPr>
        <p:blipFill>
          <a:blip r:embed="rId2"/>
          <a:stretch>
            <a:fillRect/>
          </a:stretch>
        </p:blipFill>
        <p:spPr>
          <a:xfrm>
            <a:off x="1016000" y="1452216"/>
            <a:ext cx="2628900" cy="1476375"/>
          </a:xfrm>
          <a:prstGeom prst="rect">
            <a:avLst/>
          </a:prstGeom>
        </p:spPr>
      </p:pic>
      <p:sp>
        <p:nvSpPr>
          <p:cNvPr id="6" name="Rettangolo 5"/>
          <p:cNvSpPr/>
          <p:nvPr/>
        </p:nvSpPr>
        <p:spPr>
          <a:xfrm>
            <a:off x="917230" y="900144"/>
            <a:ext cx="4051109"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Serie </a:t>
            </a:r>
            <a:r>
              <a:rPr lang="it-IT" dirty="0">
                <a:latin typeface="Times New Roman" panose="02020603050405020304" pitchFamily="18" charset="0"/>
                <a:cs typeface="Times New Roman" panose="02020603050405020304" pitchFamily="18" charset="0"/>
              </a:rPr>
              <a:t>storica delle richieste di cittadinanza</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4524604" y="2005737"/>
            <a:ext cx="6476453"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Calcolare il numero indice a base fissa (2013=100) per l’anno 2015 </a:t>
            </a:r>
            <a:endParaRPr lang="en-GB" dirty="0">
              <a:latin typeface="Times New Roman" panose="02020603050405020304" pitchFamily="18" charset="0"/>
              <a:cs typeface="Times New Roman" panose="02020603050405020304" pitchFamily="18" charset="0"/>
            </a:endParaRPr>
          </a:p>
        </p:txBody>
      </p:sp>
      <p:grpSp>
        <p:nvGrpSpPr>
          <p:cNvPr id="15" name="Gruppo 14"/>
          <p:cNvGrpSpPr/>
          <p:nvPr/>
        </p:nvGrpSpPr>
        <p:grpSpPr>
          <a:xfrm>
            <a:off x="823029" y="4465885"/>
            <a:ext cx="3814235" cy="741991"/>
            <a:chOff x="823029" y="4465885"/>
            <a:chExt cx="3814235" cy="741991"/>
          </a:xfrm>
        </p:grpSpPr>
        <p:sp>
          <p:nvSpPr>
            <p:cNvPr id="8" name="CasellaDiTesto 7"/>
            <p:cNvSpPr txBox="1"/>
            <p:nvPr/>
          </p:nvSpPr>
          <p:spPr>
            <a:xfrm>
              <a:off x="2284242" y="4469212"/>
              <a:ext cx="835196"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11.566</a:t>
              </a:r>
              <a:endParaRPr lang="en-GB" dirty="0">
                <a:latin typeface="Times New Roman" panose="02020603050405020304" pitchFamily="18" charset="0"/>
                <a:cs typeface="Times New Roman" panose="02020603050405020304" pitchFamily="18" charset="0"/>
              </a:endParaRPr>
            </a:p>
          </p:txBody>
        </p:sp>
        <p:cxnSp>
          <p:nvCxnSpPr>
            <p:cNvPr id="10" name="Connettore diritto 9"/>
            <p:cNvCxnSpPr/>
            <p:nvPr/>
          </p:nvCxnSpPr>
          <p:spPr>
            <a:xfrm flipV="1">
              <a:off x="2372014" y="4822455"/>
              <a:ext cx="698269" cy="8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273703" y="4838544"/>
              <a:ext cx="894889"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10.780</a:t>
              </a:r>
              <a:endParaRPr lang="en-GB" dirty="0">
                <a:latin typeface="Times New Roman" panose="02020603050405020304" pitchFamily="18" charset="0"/>
                <a:cs typeface="Times New Roman" panose="02020603050405020304" pitchFamily="18" charset="0"/>
              </a:endParaRPr>
            </a:p>
          </p:txBody>
        </p:sp>
        <p:sp>
          <p:nvSpPr>
            <p:cNvPr id="12" name="Rettangolo 11"/>
            <p:cNvSpPr/>
            <p:nvPr/>
          </p:nvSpPr>
          <p:spPr>
            <a:xfrm>
              <a:off x="3168592" y="4574370"/>
              <a:ext cx="1468672" cy="369332"/>
            </a:xfrm>
            <a:prstGeom prst="rect">
              <a:avLst/>
            </a:prstGeom>
          </p:spPr>
          <p:txBody>
            <a:bodyPr wrap="none">
              <a:spAutoFit/>
            </a:bodyPr>
            <a:lstStyle/>
            <a:p>
              <a:pPr lvl="0"/>
              <a:r>
                <a:rPr lang="it-IT" dirty="0" smtClean="0">
                  <a:solidFill>
                    <a:prstClr val="black"/>
                  </a:solidFill>
                  <a:latin typeface="Times New Roman" panose="02020603050405020304" pitchFamily="18" charset="0"/>
                  <a:cs typeface="Times New Roman" panose="02020603050405020304" pitchFamily="18" charset="0"/>
                </a:rPr>
                <a:t>x100  = 107,3</a:t>
              </a:r>
              <a:endParaRPr lang="en-GB" dirty="0">
                <a:solidFill>
                  <a:prstClr val="black"/>
                </a:solidFill>
                <a:latin typeface="Times New Roman" panose="02020603050405020304" pitchFamily="18" charset="0"/>
                <a:cs typeface="Times New Roman" panose="02020603050405020304" pitchFamily="18" charset="0"/>
              </a:endParaRPr>
            </a:p>
          </p:txBody>
        </p:sp>
        <p:sp>
          <p:nvSpPr>
            <p:cNvPr id="13" name="Rettangolo 12"/>
            <p:cNvSpPr/>
            <p:nvPr/>
          </p:nvSpPr>
          <p:spPr>
            <a:xfrm>
              <a:off x="823029" y="4465885"/>
              <a:ext cx="1107996" cy="461665"/>
            </a:xfrm>
            <a:prstGeom prst="rect">
              <a:avLst/>
            </a:prstGeom>
          </p:spPr>
          <p:txBody>
            <a:bodyPr wrap="none">
              <a:spAutoFit/>
            </a:bodyPr>
            <a:lstStyle/>
            <a:p>
              <a:r>
                <a:rPr lang="it-IT" sz="2400" baseline="-25000" dirty="0" smtClean="0">
                  <a:latin typeface="Times New Roman" panose="02020603050405020304" pitchFamily="18" charset="0"/>
                  <a:cs typeface="Times New Roman" panose="02020603050405020304" pitchFamily="18" charset="0"/>
                </a:rPr>
                <a:t>2013</a:t>
              </a:r>
              <a:r>
                <a:rPr lang="it-IT" sz="2400" dirty="0" smtClean="0">
                  <a:latin typeface="Times New Roman" panose="02020603050405020304" pitchFamily="18" charset="0"/>
                  <a:cs typeface="Times New Roman" panose="02020603050405020304" pitchFamily="18" charset="0"/>
                </a:rPr>
                <a:t>I</a:t>
              </a:r>
              <a:r>
                <a:rPr lang="it-IT" sz="2400" baseline="-25000" dirty="0" smtClean="0">
                  <a:latin typeface="Times New Roman" panose="02020603050405020304" pitchFamily="18" charset="0"/>
                  <a:cs typeface="Times New Roman" panose="02020603050405020304" pitchFamily="18" charset="0"/>
                </a:rPr>
                <a:t>2015</a:t>
              </a:r>
              <a:endParaRPr lang="en-GB" sz="2400" dirty="0"/>
            </a:p>
          </p:txBody>
        </p:sp>
        <p:sp>
          <p:nvSpPr>
            <p:cNvPr id="14" name="Rettangolo 13"/>
            <p:cNvSpPr/>
            <p:nvPr/>
          </p:nvSpPr>
          <p:spPr>
            <a:xfrm>
              <a:off x="1969732" y="4637789"/>
              <a:ext cx="314510" cy="369332"/>
            </a:xfrm>
            <a:prstGeom prst="rect">
              <a:avLst/>
            </a:prstGeom>
          </p:spPr>
          <p:txBody>
            <a:bodyPr wrap="none">
              <a:spAutoFit/>
            </a:bodyPr>
            <a:lstStyle/>
            <a:p>
              <a:r>
                <a:rPr lang="it-IT" dirty="0">
                  <a:solidFill>
                    <a:prstClr val="black"/>
                  </a:solidFill>
                  <a:latin typeface="Times New Roman" panose="02020603050405020304" pitchFamily="18" charset="0"/>
                  <a:cs typeface="Times New Roman" panose="02020603050405020304" pitchFamily="18" charset="0"/>
                </a:rPr>
                <a:t>=</a:t>
              </a:r>
              <a:endParaRPr lang="en-GB" dirty="0"/>
            </a:p>
          </p:txBody>
        </p:sp>
      </p:grpSp>
      <p:sp>
        <p:nvSpPr>
          <p:cNvPr id="16" name="Rettangolo 15"/>
          <p:cNvSpPr/>
          <p:nvPr/>
        </p:nvSpPr>
        <p:spPr>
          <a:xfrm>
            <a:off x="6346509" y="4395114"/>
            <a:ext cx="4446730" cy="646331"/>
          </a:xfrm>
          <a:prstGeom prst="rect">
            <a:avLst/>
          </a:prstGeom>
        </p:spPr>
        <p:txBody>
          <a:bodyPr wrap="none">
            <a:spAutoFit/>
          </a:bodyPr>
          <a:lstStyle/>
          <a:p>
            <a:pPr algn="just"/>
            <a:r>
              <a:rPr lang="it-IT" dirty="0" smtClean="0">
                <a:solidFill>
                  <a:srgbClr val="A80000"/>
                </a:solidFill>
                <a:latin typeface="Times New Roman" panose="02020603050405020304" pitchFamily="18" charset="0"/>
                <a:cs typeface="Times New Roman" panose="02020603050405020304" pitchFamily="18" charset="0"/>
              </a:rPr>
              <a:t>L’anno base non necessariamente deve essere </a:t>
            </a:r>
          </a:p>
          <a:p>
            <a:pPr algn="just"/>
            <a:r>
              <a:rPr lang="it-IT" dirty="0" smtClean="0">
                <a:solidFill>
                  <a:srgbClr val="A80000"/>
                </a:solidFill>
                <a:latin typeface="Times New Roman" panose="02020603050405020304" pitchFamily="18" charset="0"/>
                <a:cs typeface="Times New Roman" panose="02020603050405020304" pitchFamily="18" charset="0"/>
              </a:rPr>
              <a:t>l’anno di partenza di una serie storica</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17" name="CasellaDiTesto 16"/>
          <p:cNvSpPr txBox="1"/>
          <p:nvPr/>
        </p:nvSpPr>
        <p:spPr>
          <a:xfrm>
            <a:off x="823029" y="3458324"/>
            <a:ext cx="1601526" cy="369332"/>
          </a:xfrm>
          <a:prstGeom prst="rect">
            <a:avLst/>
          </a:prstGeom>
          <a:noFill/>
        </p:spPr>
        <p:txBody>
          <a:bodyPr wrap="square" rtlCol="0">
            <a:spAutoFit/>
          </a:bodyPr>
          <a:lstStyle/>
          <a:p>
            <a:r>
              <a:rPr lang="it-IT" b="1" dirty="0" smtClean="0">
                <a:solidFill>
                  <a:srgbClr val="A80000"/>
                </a:solidFill>
                <a:latin typeface="Times New Roman" panose="02020603050405020304" pitchFamily="18" charset="0"/>
                <a:cs typeface="Times New Roman" panose="02020603050405020304" pitchFamily="18" charset="0"/>
              </a:rPr>
              <a:t>Soluzione</a:t>
            </a:r>
            <a:endParaRPr lang="en-GB" b="1" dirty="0">
              <a:solidFill>
                <a:srgbClr val="A80000"/>
              </a:solidFill>
              <a:latin typeface="Times New Roman" panose="02020603050405020304" pitchFamily="18" charset="0"/>
              <a:cs typeface="Times New Roman" panose="02020603050405020304" pitchFamily="18" charset="0"/>
            </a:endParaRPr>
          </a:p>
        </p:txBody>
      </p:sp>
      <p:grpSp>
        <p:nvGrpSpPr>
          <p:cNvPr id="4" name="Gruppo 3"/>
          <p:cNvGrpSpPr/>
          <p:nvPr/>
        </p:nvGrpSpPr>
        <p:grpSpPr>
          <a:xfrm>
            <a:off x="823029" y="5364950"/>
            <a:ext cx="3698819" cy="741991"/>
            <a:chOff x="823029" y="5364950"/>
            <a:chExt cx="3698819" cy="741991"/>
          </a:xfrm>
        </p:grpSpPr>
        <p:sp>
          <p:nvSpPr>
            <p:cNvPr id="18" name="CasellaDiTesto 17"/>
            <p:cNvSpPr txBox="1"/>
            <p:nvPr/>
          </p:nvSpPr>
          <p:spPr>
            <a:xfrm>
              <a:off x="2372014" y="5393865"/>
              <a:ext cx="835196"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8.931</a:t>
              </a:r>
              <a:endParaRPr lang="en-GB" dirty="0">
                <a:latin typeface="Times New Roman" panose="02020603050405020304" pitchFamily="18" charset="0"/>
                <a:cs typeface="Times New Roman" panose="02020603050405020304" pitchFamily="18" charset="0"/>
              </a:endParaRPr>
            </a:p>
          </p:txBody>
        </p:sp>
        <p:cxnSp>
          <p:nvCxnSpPr>
            <p:cNvPr id="19" name="Connettore diritto 18"/>
            <p:cNvCxnSpPr/>
            <p:nvPr/>
          </p:nvCxnSpPr>
          <p:spPr>
            <a:xfrm flipV="1">
              <a:off x="2372014" y="5721520"/>
              <a:ext cx="698269" cy="8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2273703" y="5737609"/>
              <a:ext cx="894889"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10.780</a:t>
              </a:r>
              <a:endParaRPr lang="en-GB" dirty="0">
                <a:latin typeface="Times New Roman" panose="02020603050405020304" pitchFamily="18" charset="0"/>
                <a:cs typeface="Times New Roman" panose="02020603050405020304" pitchFamily="18" charset="0"/>
              </a:endParaRPr>
            </a:p>
          </p:txBody>
        </p:sp>
        <p:sp>
          <p:nvSpPr>
            <p:cNvPr id="21" name="Rettangolo 20"/>
            <p:cNvSpPr/>
            <p:nvPr/>
          </p:nvSpPr>
          <p:spPr>
            <a:xfrm>
              <a:off x="3168592" y="5473435"/>
              <a:ext cx="1353256" cy="369332"/>
            </a:xfrm>
            <a:prstGeom prst="rect">
              <a:avLst/>
            </a:prstGeom>
          </p:spPr>
          <p:txBody>
            <a:bodyPr wrap="none">
              <a:spAutoFit/>
            </a:bodyPr>
            <a:lstStyle/>
            <a:p>
              <a:pPr lvl="0"/>
              <a:r>
                <a:rPr lang="it-IT" dirty="0" smtClean="0">
                  <a:solidFill>
                    <a:prstClr val="black"/>
                  </a:solidFill>
                  <a:latin typeface="Times New Roman" panose="02020603050405020304" pitchFamily="18" charset="0"/>
                  <a:cs typeface="Times New Roman" panose="02020603050405020304" pitchFamily="18" charset="0"/>
                </a:rPr>
                <a:t>x100  = 82,8</a:t>
              </a:r>
              <a:endParaRPr lang="en-GB" dirty="0">
                <a:solidFill>
                  <a:prstClr val="black"/>
                </a:solidFill>
                <a:latin typeface="Times New Roman" panose="02020603050405020304" pitchFamily="18" charset="0"/>
                <a:cs typeface="Times New Roman" panose="02020603050405020304" pitchFamily="18" charset="0"/>
              </a:endParaRPr>
            </a:p>
          </p:txBody>
        </p:sp>
        <p:sp>
          <p:nvSpPr>
            <p:cNvPr id="22" name="Rettangolo 21"/>
            <p:cNvSpPr/>
            <p:nvPr/>
          </p:nvSpPr>
          <p:spPr>
            <a:xfrm>
              <a:off x="823029" y="5364950"/>
              <a:ext cx="1100366" cy="461665"/>
            </a:xfrm>
            <a:prstGeom prst="rect">
              <a:avLst/>
            </a:prstGeom>
          </p:spPr>
          <p:txBody>
            <a:bodyPr wrap="none">
              <a:spAutoFit/>
            </a:bodyPr>
            <a:lstStyle/>
            <a:p>
              <a:r>
                <a:rPr lang="it-IT" sz="2400" baseline="-25000" dirty="0" smtClean="0">
                  <a:latin typeface="Times New Roman" panose="02020603050405020304" pitchFamily="18" charset="0"/>
                  <a:cs typeface="Times New Roman" panose="02020603050405020304" pitchFamily="18" charset="0"/>
                </a:rPr>
                <a:t>2013</a:t>
              </a:r>
              <a:r>
                <a:rPr lang="it-IT" sz="2400" dirty="0" smtClean="0">
                  <a:latin typeface="Times New Roman" panose="02020603050405020304" pitchFamily="18" charset="0"/>
                  <a:cs typeface="Times New Roman" panose="02020603050405020304" pitchFamily="18" charset="0"/>
                </a:rPr>
                <a:t>I</a:t>
              </a:r>
              <a:r>
                <a:rPr lang="it-IT" sz="2400" baseline="-25000" dirty="0" smtClean="0">
                  <a:latin typeface="Times New Roman" panose="02020603050405020304" pitchFamily="18" charset="0"/>
                  <a:cs typeface="Times New Roman" panose="02020603050405020304" pitchFamily="18" charset="0"/>
                </a:rPr>
                <a:t>2011</a:t>
              </a:r>
              <a:endParaRPr lang="en-GB" sz="2400" dirty="0"/>
            </a:p>
          </p:txBody>
        </p:sp>
        <p:sp>
          <p:nvSpPr>
            <p:cNvPr id="23" name="Rettangolo 22"/>
            <p:cNvSpPr/>
            <p:nvPr/>
          </p:nvSpPr>
          <p:spPr>
            <a:xfrm>
              <a:off x="1969732" y="5536854"/>
              <a:ext cx="314510" cy="369332"/>
            </a:xfrm>
            <a:prstGeom prst="rect">
              <a:avLst/>
            </a:prstGeom>
          </p:spPr>
          <p:txBody>
            <a:bodyPr wrap="none">
              <a:spAutoFit/>
            </a:bodyPr>
            <a:lstStyle/>
            <a:p>
              <a:r>
                <a:rPr lang="it-IT" dirty="0">
                  <a:solidFill>
                    <a:prstClr val="black"/>
                  </a:solidFill>
                  <a:latin typeface="Times New Roman" panose="02020603050405020304" pitchFamily="18" charset="0"/>
                  <a:cs typeface="Times New Roman" panose="02020603050405020304" pitchFamily="18" charset="0"/>
                </a:rPr>
                <a:t>=</a:t>
              </a:r>
              <a:endParaRPr lang="en-GB" dirty="0"/>
            </a:p>
          </p:txBody>
        </p:sp>
      </p:grpSp>
      <p:sp>
        <p:nvSpPr>
          <p:cNvPr id="24" name="Rettangolo 23"/>
          <p:cNvSpPr/>
          <p:nvPr/>
        </p:nvSpPr>
        <p:spPr>
          <a:xfrm>
            <a:off x="4524604" y="2375069"/>
            <a:ext cx="6476453"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Calcolare il numero indice a base fissa (2013=100) per l’anno 2011 </a:t>
            </a:r>
            <a:endParaRPr lang="en-GB" dirty="0">
              <a:latin typeface="Times New Roman" panose="02020603050405020304" pitchFamily="18" charset="0"/>
              <a:cs typeface="Times New Roman" panose="02020603050405020304" pitchFamily="18" charset="0"/>
            </a:endParaRPr>
          </a:p>
        </p:txBody>
      </p:sp>
      <p:sp>
        <p:nvSpPr>
          <p:cNvPr id="25" name="Rettangolo 24"/>
          <p:cNvSpPr/>
          <p:nvPr/>
        </p:nvSpPr>
        <p:spPr>
          <a:xfrm>
            <a:off x="5587134" y="5488824"/>
            <a:ext cx="5965479" cy="338554"/>
          </a:xfrm>
          <a:prstGeom prst="rect">
            <a:avLst/>
          </a:prstGeom>
        </p:spPr>
        <p:txBody>
          <a:bodyPr wrap="none">
            <a:spAutoFit/>
          </a:bodyPr>
          <a:lstStyle/>
          <a:p>
            <a:r>
              <a:rPr lang="it-IT" sz="1600" dirty="0" smtClean="0">
                <a:latin typeface="Times New Roman" panose="02020603050405020304" pitchFamily="18" charset="0"/>
                <a:cs typeface="Times New Roman" panose="02020603050405020304" pitchFamily="18" charset="0"/>
              </a:rPr>
              <a:t>Nel 2011 abbiamo avuto il 17,2% di richieste in meno rispetto al 2013</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26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24</a:t>
            </a:fld>
            <a:endParaRPr lang="it-IT"/>
          </a:p>
        </p:txBody>
      </p:sp>
      <p:sp>
        <p:nvSpPr>
          <p:cNvPr id="4" name="Rettangolo 3"/>
          <p:cNvSpPr/>
          <p:nvPr/>
        </p:nvSpPr>
        <p:spPr>
          <a:xfrm>
            <a:off x="892444" y="823944"/>
            <a:ext cx="2937664" cy="369332"/>
          </a:xfrm>
          <a:prstGeom prst="rect">
            <a:avLst/>
          </a:prstGeom>
        </p:spPr>
        <p:txBody>
          <a:bodyPr wrap="none">
            <a:spAutoFit/>
          </a:bodyPr>
          <a:lstStyle/>
          <a:p>
            <a:r>
              <a:rPr lang="en-GB" b="1" i="1" dirty="0">
                <a:solidFill>
                  <a:srgbClr val="A80000"/>
                </a:solidFill>
                <a:latin typeface="Times New Roman" panose="02020603050405020304" pitchFamily="18" charset="0"/>
                <a:cs typeface="Times New Roman" panose="02020603050405020304" pitchFamily="18" charset="0"/>
              </a:rPr>
              <a:t>CAMBIAMENTO DI BASE</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892443" y="1343377"/>
            <a:ext cx="1062222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Talvolta in tali indicatori può risultare conveniente o </a:t>
            </a:r>
            <a:r>
              <a:rPr lang="it-IT" dirty="0" smtClean="0">
                <a:latin typeface="Times New Roman" panose="02020603050405020304" pitchFamily="18" charset="0"/>
                <a:cs typeface="Times New Roman" panose="02020603050405020304" pitchFamily="18" charset="0"/>
              </a:rPr>
              <a:t>doveroso cambiare </a:t>
            </a:r>
            <a:r>
              <a:rPr lang="it-IT" dirty="0">
                <a:latin typeface="Times New Roman" panose="02020603050405020304" pitchFamily="18" charset="0"/>
                <a:cs typeface="Times New Roman" panose="02020603050405020304" pitchFamily="18" charset="0"/>
              </a:rPr>
              <a:t>base, in </a:t>
            </a:r>
            <a:r>
              <a:rPr lang="it-IT" dirty="0" smtClean="0">
                <a:latin typeface="Times New Roman" panose="02020603050405020304" pitchFamily="18" charset="0"/>
                <a:cs typeface="Times New Roman" panose="02020603050405020304" pitchFamily="18" charset="0"/>
              </a:rPr>
              <a:t>particolare quando </a:t>
            </a:r>
            <a:r>
              <a:rPr lang="it-IT" dirty="0">
                <a:latin typeface="Times New Roman" panose="02020603050405020304" pitchFamily="18" charset="0"/>
                <a:cs typeface="Times New Roman" panose="02020603050405020304" pitchFamily="18" charset="0"/>
              </a:rPr>
              <a:t>la serie storica abbraccia </a:t>
            </a:r>
            <a:r>
              <a:rPr lang="it-IT" dirty="0" smtClean="0">
                <a:latin typeface="Times New Roman" panose="02020603050405020304" pitchFamily="18" charset="0"/>
                <a:cs typeface="Times New Roman" panose="02020603050405020304" pitchFamily="18" charset="0"/>
              </a:rPr>
              <a:t>lunghi periodi </a:t>
            </a:r>
            <a:r>
              <a:rPr lang="it-IT" dirty="0">
                <a:latin typeface="Times New Roman" panose="02020603050405020304" pitchFamily="18" charset="0"/>
                <a:cs typeface="Times New Roman" panose="02020603050405020304" pitchFamily="18" charset="0"/>
              </a:rPr>
              <a:t>di tempo. In tali casi si deve utilizzare un </a:t>
            </a:r>
            <a:r>
              <a:rPr lang="it-IT" dirty="0" smtClean="0">
                <a:latin typeface="Times New Roman" panose="02020603050405020304" pitchFamily="18" charset="0"/>
                <a:cs typeface="Times New Roman" panose="02020603050405020304" pitchFamily="18" charset="0"/>
              </a:rPr>
              <a:t>particolare indicatore</a:t>
            </a:r>
            <a:r>
              <a:rPr lang="it-IT" dirty="0">
                <a:latin typeface="Times New Roman" panose="02020603050405020304" pitchFamily="18" charset="0"/>
                <a:cs typeface="Times New Roman" panose="02020603050405020304" pitchFamily="18" charset="0"/>
              </a:rPr>
              <a:t>, denominato </a:t>
            </a:r>
            <a:r>
              <a:rPr lang="it-IT" b="1" i="1" dirty="0" smtClean="0">
                <a:solidFill>
                  <a:srgbClr val="A80000"/>
                </a:solidFill>
                <a:latin typeface="Times New Roman" panose="02020603050405020304" pitchFamily="18" charset="0"/>
                <a:cs typeface="Times New Roman" panose="02020603050405020304" pitchFamily="18" charset="0"/>
              </a:rPr>
              <a:t>Coefficiente di raccordo</a:t>
            </a:r>
            <a:r>
              <a:rPr lang="it-IT" i="1" dirty="0" smtClean="0">
                <a:latin typeface="Times New Roman" panose="02020603050405020304" pitchFamily="18" charset="0"/>
                <a:cs typeface="Times New Roman" panose="02020603050405020304" pitchFamily="18" charset="0"/>
              </a:rPr>
              <a:t>,</a:t>
            </a:r>
            <a:r>
              <a:rPr lang="it-IT" b="1" i="1"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formato </a:t>
            </a:r>
            <a:r>
              <a:rPr lang="it-IT" dirty="0" smtClean="0">
                <a:latin typeface="Times New Roman" panose="02020603050405020304" pitchFamily="18" charset="0"/>
                <a:cs typeface="Times New Roman" panose="02020603050405020304" pitchFamily="18" charset="0"/>
              </a:rPr>
              <a:t>dal rapporto </a:t>
            </a:r>
            <a:r>
              <a:rPr lang="it-IT" dirty="0">
                <a:latin typeface="Times New Roman" panose="02020603050405020304" pitchFamily="18" charset="0"/>
                <a:cs typeface="Times New Roman" panose="02020603050405020304" pitchFamily="18" charset="0"/>
              </a:rPr>
              <a:t>tra la vecchia base e la nuova</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6607444" y="2428099"/>
            <a:ext cx="4238356" cy="646331"/>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dove </a:t>
            </a:r>
            <a:r>
              <a:rPr lang="it-IT" i="1" dirty="0" smtClean="0">
                <a:latin typeface="Times New Roman" panose="02020603050405020304" pitchFamily="18" charset="0"/>
                <a:cs typeface="Times New Roman" panose="02020603050405020304" pitchFamily="18" charset="0"/>
              </a:rPr>
              <a:t>x</a:t>
            </a:r>
            <a:r>
              <a:rPr lang="it-IT" i="1" baseline="-25000" dirty="0" smtClean="0">
                <a:latin typeface="Times New Roman" panose="02020603050405020304" pitchFamily="18" charset="0"/>
                <a:cs typeface="Times New Roman" panose="02020603050405020304" pitchFamily="18" charset="0"/>
              </a:rPr>
              <a:t>v</a:t>
            </a:r>
            <a:r>
              <a:rPr lang="it-IT" i="1"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rappresenta la vecchia base e </a:t>
            </a:r>
            <a:r>
              <a:rPr lang="it-IT" i="1" dirty="0" err="1" smtClean="0">
                <a:latin typeface="Times New Roman" panose="02020603050405020304" pitchFamily="18" charset="0"/>
                <a:cs typeface="Times New Roman" panose="02020603050405020304" pitchFamily="18" charset="0"/>
              </a:rPr>
              <a:t>x</a:t>
            </a:r>
            <a:r>
              <a:rPr lang="it-IT" i="1" baseline="-25000" dirty="0" err="1" smtClean="0">
                <a:latin typeface="Times New Roman" panose="02020603050405020304" pitchFamily="18" charset="0"/>
                <a:cs typeface="Times New Roman" panose="02020603050405020304" pitchFamily="18" charset="0"/>
              </a:rPr>
              <a:t>n</a:t>
            </a:r>
            <a:r>
              <a:rPr lang="it-IT" i="1"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rappresenta la nuova </a:t>
            </a:r>
            <a:r>
              <a:rPr lang="it-IT" dirty="0" smtClean="0">
                <a:latin typeface="Times New Roman" panose="02020603050405020304" pitchFamily="18" charset="0"/>
                <a:cs typeface="Times New Roman" panose="02020603050405020304" pitchFamily="18" charset="0"/>
              </a:rPr>
              <a:t>base</a:t>
            </a:r>
            <a:endParaRPr lang="it-IT"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1016000" y="2453399"/>
            <a:ext cx="3260035" cy="795130"/>
          </a:xfrm>
          <a:prstGeom prst="rect">
            <a:avLst/>
          </a:prstGeom>
          <a:ln>
            <a:solidFill>
              <a:srgbClr val="A80000"/>
            </a:solidFill>
          </a:ln>
        </p:spPr>
      </p:pic>
      <p:pic>
        <p:nvPicPr>
          <p:cNvPr id="9" name="Immagine 8"/>
          <p:cNvPicPr>
            <a:picLocks noChangeAspect="1"/>
          </p:cNvPicPr>
          <p:nvPr/>
        </p:nvPicPr>
        <p:blipFill>
          <a:blip r:embed="rId3"/>
          <a:stretch>
            <a:fillRect/>
          </a:stretch>
        </p:blipFill>
        <p:spPr>
          <a:xfrm>
            <a:off x="5066510" y="4055193"/>
            <a:ext cx="3896139" cy="864704"/>
          </a:xfrm>
          <a:prstGeom prst="rect">
            <a:avLst/>
          </a:prstGeom>
          <a:ln>
            <a:solidFill>
              <a:srgbClr val="A80000"/>
            </a:solidFill>
          </a:ln>
        </p:spPr>
      </p:pic>
      <p:sp>
        <p:nvSpPr>
          <p:cNvPr id="10" name="Rettangolo 9"/>
          <p:cNvSpPr/>
          <p:nvPr/>
        </p:nvSpPr>
        <p:spPr>
          <a:xfrm>
            <a:off x="892443" y="3483085"/>
            <a:ext cx="8598690"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Così operando si potrà immediatamente riportare l’intera serie con </a:t>
            </a:r>
            <a:r>
              <a:rPr lang="it-IT" dirty="0" smtClean="0">
                <a:latin typeface="Times New Roman" panose="02020603050405020304" pitchFamily="18" charset="0"/>
                <a:cs typeface="Times New Roman" panose="02020603050405020304" pitchFamily="18" charset="0"/>
              </a:rPr>
              <a:t>la </a:t>
            </a:r>
            <a:r>
              <a:rPr lang="en-GB" dirty="0" err="1" smtClean="0">
                <a:latin typeface="Times New Roman" panose="02020603050405020304" pitchFamily="18" charset="0"/>
                <a:cs typeface="Times New Roman" panose="02020603050405020304" pitchFamily="18" charset="0"/>
              </a:rPr>
              <a:t>nuova</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base:</a:t>
            </a:r>
          </a:p>
        </p:txBody>
      </p:sp>
      <p:sp>
        <p:nvSpPr>
          <p:cNvPr id="11" name="Rettangolo 10"/>
          <p:cNvSpPr/>
          <p:nvPr/>
        </p:nvSpPr>
        <p:spPr>
          <a:xfrm>
            <a:off x="892443" y="4137294"/>
            <a:ext cx="2906565"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Numero Indice (base fissa </a:t>
            </a:r>
            <a:r>
              <a:rPr lang="it-IT" i="1" dirty="0" err="1">
                <a:latin typeface="Times New Roman" panose="02020603050405020304" pitchFamily="18" charset="0"/>
                <a:cs typeface="Times New Roman" panose="02020603050405020304" pitchFamily="18" charset="0"/>
              </a:rPr>
              <a:t>x</a:t>
            </a:r>
            <a:r>
              <a:rPr lang="it-IT" sz="1050" i="1" dirty="0" err="1">
                <a:latin typeface="Times New Roman" panose="02020603050405020304" pitchFamily="18" charset="0"/>
                <a:cs typeface="Times New Roman" panose="02020603050405020304" pitchFamily="18" charset="0"/>
              </a:rPr>
              <a:t>n</a:t>
            </a:r>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2" name="Rettangolo 11"/>
          <p:cNvSpPr/>
          <p:nvPr/>
        </p:nvSpPr>
        <p:spPr>
          <a:xfrm>
            <a:off x="842564" y="5554665"/>
            <a:ext cx="5057795"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dove con </a:t>
            </a:r>
            <a:r>
              <a:rPr lang="it-IT" i="1" dirty="0" err="1">
                <a:latin typeface="Times New Roman" panose="02020603050405020304" pitchFamily="18" charset="0"/>
                <a:cs typeface="Times New Roman" panose="02020603050405020304" pitchFamily="18" charset="0"/>
              </a:rPr>
              <a:t>I</a:t>
            </a:r>
            <a:r>
              <a:rPr lang="it-IT" i="1" baseline="-25000" dirty="0" err="1">
                <a:latin typeface="Times New Roman" panose="02020603050405020304" pitchFamily="18" charset="0"/>
                <a:cs typeface="Times New Roman" panose="02020603050405020304" pitchFamily="18" charset="0"/>
              </a:rPr>
              <a:t>i</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si indica il Numero Indice (base fissa </a:t>
            </a:r>
            <a:r>
              <a:rPr lang="it-IT" i="1" dirty="0">
                <a:latin typeface="Times New Roman" panose="02020603050405020304" pitchFamily="18" charset="0"/>
                <a:cs typeface="Times New Roman" panose="02020603050405020304" pitchFamily="18" charset="0"/>
              </a:rPr>
              <a:t>x</a:t>
            </a:r>
            <a:r>
              <a:rPr lang="it-IT" i="1" baseline="-25000" dirty="0">
                <a:latin typeface="Times New Roman" panose="02020603050405020304" pitchFamily="18" charset="0"/>
                <a:cs typeface="Times New Roman" panose="02020603050405020304" pitchFamily="18" charset="0"/>
              </a:rPr>
              <a:t>v</a:t>
            </a:r>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25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25</a:t>
            </a:fld>
            <a:endParaRPr lang="it-IT"/>
          </a:p>
        </p:txBody>
      </p:sp>
      <p:sp>
        <p:nvSpPr>
          <p:cNvPr id="4" name="Rettangolo 3"/>
          <p:cNvSpPr/>
          <p:nvPr/>
        </p:nvSpPr>
        <p:spPr>
          <a:xfrm>
            <a:off x="764723" y="783389"/>
            <a:ext cx="4617354" cy="369332"/>
          </a:xfrm>
          <a:prstGeom prst="rect">
            <a:avLst/>
          </a:prstGeom>
        </p:spPr>
        <p:txBody>
          <a:bodyPr wrap="none">
            <a:spAutoFit/>
          </a:bodyPr>
          <a:lstStyle/>
          <a:p>
            <a:r>
              <a:rPr lang="it-IT" dirty="0">
                <a:solidFill>
                  <a:srgbClr val="A80000"/>
                </a:solidFill>
                <a:latin typeface="Times New Roman" panose="02020603050405020304" pitchFamily="18" charset="0"/>
                <a:cs typeface="Times New Roman" panose="02020603050405020304" pitchFamily="18" charset="0"/>
              </a:rPr>
              <a:t>da una base fissa </a:t>
            </a:r>
            <a:r>
              <a:rPr lang="it-IT" dirty="0" smtClean="0">
                <a:solidFill>
                  <a:srgbClr val="A80000"/>
                </a:solidFill>
                <a:latin typeface="Times New Roman" panose="02020603050405020304" pitchFamily="18" charset="0"/>
                <a:cs typeface="Times New Roman" panose="02020603050405020304" pitchFamily="18" charset="0"/>
              </a:rPr>
              <a:t>→ ad </a:t>
            </a:r>
            <a:r>
              <a:rPr lang="it-IT" dirty="0">
                <a:solidFill>
                  <a:srgbClr val="A80000"/>
                </a:solidFill>
                <a:latin typeface="Times New Roman" panose="02020603050405020304" pitchFamily="18" charset="0"/>
                <a:cs typeface="Times New Roman" panose="02020603050405020304" pitchFamily="18" charset="0"/>
              </a:rPr>
              <a:t>una differente base fissa</a:t>
            </a:r>
            <a:endParaRPr lang="en-GB" dirty="0">
              <a:solidFill>
                <a:srgbClr val="A80000"/>
              </a:solidFill>
              <a:latin typeface="Times New Roman" panose="02020603050405020304" pitchFamily="18" charset="0"/>
              <a:cs typeface="Times New Roman" panose="02020603050405020304" pitchFamily="18" charset="0"/>
            </a:endParaRPr>
          </a:p>
        </p:txBody>
      </p:sp>
      <p:pic>
        <p:nvPicPr>
          <p:cNvPr id="11" name="Immagine 10"/>
          <p:cNvPicPr>
            <a:picLocks noChangeAspect="1"/>
          </p:cNvPicPr>
          <p:nvPr/>
        </p:nvPicPr>
        <p:blipFill rotWithShape="1">
          <a:blip r:embed="rId2"/>
          <a:srcRect t="11157" b="69895"/>
          <a:stretch/>
        </p:blipFill>
        <p:spPr>
          <a:xfrm>
            <a:off x="889661" y="1759324"/>
            <a:ext cx="6997148" cy="664794"/>
          </a:xfrm>
          <a:prstGeom prst="rect">
            <a:avLst/>
          </a:prstGeom>
          <a:ln>
            <a:noFill/>
          </a:ln>
        </p:spPr>
      </p:pic>
      <p:sp>
        <p:nvSpPr>
          <p:cNvPr id="12" name="Rettangolo 11"/>
          <p:cNvSpPr/>
          <p:nvPr/>
        </p:nvSpPr>
        <p:spPr>
          <a:xfrm>
            <a:off x="810047" y="1306492"/>
            <a:ext cx="3467616" cy="369332"/>
          </a:xfrm>
          <a:prstGeom prst="rect">
            <a:avLst/>
          </a:prstGeom>
        </p:spPr>
        <p:txBody>
          <a:bodyPr wrap="none">
            <a:spAutoFit/>
          </a:bodyPr>
          <a:lstStyle/>
          <a:p>
            <a:r>
              <a:rPr lang="en-GB" dirty="0" err="1" smtClean="0">
                <a:latin typeface="Times New Roman" panose="02020603050405020304" pitchFamily="18" charset="0"/>
                <a:cs typeface="Times New Roman" panose="02020603050405020304" pitchFamily="18" charset="0"/>
              </a:rPr>
              <a:t>Esempio</a:t>
            </a:r>
            <a:r>
              <a:rPr lang="en-GB" dirty="0" smtClean="0">
                <a:latin typeface="Times New Roman" panose="02020603050405020304" pitchFamily="18" charset="0"/>
                <a:cs typeface="Times New Roman" panose="02020603050405020304" pitchFamily="18" charset="0"/>
              </a:rPr>
              <a:t>: da </a:t>
            </a:r>
            <a:r>
              <a:rPr lang="en-GB" dirty="0">
                <a:latin typeface="Times New Roman" panose="02020603050405020304" pitchFamily="18" charset="0"/>
                <a:cs typeface="Times New Roman" panose="02020603050405020304" pitchFamily="18" charset="0"/>
              </a:rPr>
              <a:t>base 1982 a base 1985</a:t>
            </a:r>
          </a:p>
        </p:txBody>
      </p:sp>
      <p:sp>
        <p:nvSpPr>
          <p:cNvPr id="13" name="Rettangolo 12"/>
          <p:cNvSpPr/>
          <p:nvPr/>
        </p:nvSpPr>
        <p:spPr>
          <a:xfrm>
            <a:off x="764723" y="2779835"/>
            <a:ext cx="8367034" cy="369332"/>
          </a:xfrm>
          <a:prstGeom prst="rect">
            <a:avLst/>
          </a:prstGeom>
        </p:spPr>
        <p:txBody>
          <a:bodyPr wrap="none">
            <a:spAutoFit/>
          </a:bodyPr>
          <a:lstStyle/>
          <a:p>
            <a:r>
              <a:rPr lang="en-GB" dirty="0" smtClean="0">
                <a:latin typeface="Times New Roman" panose="02020603050405020304" pitchFamily="18" charset="0"/>
                <a:cs typeface="Times New Roman" panose="02020603050405020304" pitchFamily="18" charset="0"/>
              </a:rPr>
              <a:t>Nuova </a:t>
            </a:r>
            <a:r>
              <a:rPr lang="en-GB" dirty="0" err="1" smtClean="0">
                <a:latin typeface="Times New Roman" panose="02020603050405020304" pitchFamily="18" charset="0"/>
                <a:cs typeface="Times New Roman" panose="02020603050405020304" pitchFamily="18" charset="0"/>
              </a:rPr>
              <a:t>serie</a:t>
            </a:r>
            <a:r>
              <a:rPr lang="en-GB" dirty="0" smtClean="0">
                <a:latin typeface="Times New Roman" panose="02020603050405020304" pitchFamily="18" charset="0"/>
                <a:cs typeface="Times New Roman" panose="02020603050405020304" pitchFamily="18" charset="0"/>
              </a:rPr>
              <a:t> (con base 1985=100) = </a:t>
            </a:r>
            <a:r>
              <a:rPr lang="en-GB" dirty="0" err="1" smtClean="0">
                <a:latin typeface="Times New Roman" panose="02020603050405020304" pitchFamily="18" charset="0"/>
                <a:cs typeface="Times New Roman" panose="02020603050405020304" pitchFamily="18" charset="0"/>
              </a:rPr>
              <a:t>Coefficiente</a:t>
            </a:r>
            <a:r>
              <a:rPr lang="en-GB" dirty="0" smtClean="0">
                <a:latin typeface="Times New Roman" panose="02020603050405020304" pitchFamily="18" charset="0"/>
                <a:cs typeface="Times New Roman" panose="02020603050405020304" pitchFamily="18" charset="0"/>
              </a:rPr>
              <a:t> di </a:t>
            </a:r>
            <a:r>
              <a:rPr lang="en-GB" dirty="0" err="1" smtClean="0">
                <a:latin typeface="Times New Roman" panose="02020603050405020304" pitchFamily="18" charset="0"/>
                <a:cs typeface="Times New Roman" panose="02020603050405020304" pitchFamily="18" charset="0"/>
              </a:rPr>
              <a:t>raccordo</a:t>
            </a:r>
            <a:r>
              <a:rPr lang="en-GB" dirty="0" smtClean="0">
                <a:latin typeface="Times New Roman" panose="02020603050405020304" pitchFamily="18" charset="0"/>
                <a:cs typeface="Times New Roman" panose="02020603050405020304" pitchFamily="18" charset="0"/>
              </a:rPr>
              <a:t> x </a:t>
            </a:r>
            <a:r>
              <a:rPr lang="en-GB" dirty="0" err="1" smtClean="0">
                <a:latin typeface="Times New Roman" panose="02020603050405020304" pitchFamily="18" charset="0"/>
                <a:cs typeface="Times New Roman" panose="02020603050405020304" pitchFamily="18" charset="0"/>
              </a:rPr>
              <a:t>vecchia</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serie</a:t>
            </a:r>
            <a:r>
              <a:rPr lang="en-GB" dirty="0" smtClean="0">
                <a:latin typeface="Times New Roman" panose="02020603050405020304" pitchFamily="18" charset="0"/>
                <a:cs typeface="Times New Roman" panose="02020603050405020304" pitchFamily="18" charset="0"/>
              </a:rPr>
              <a:t> (1982=100)</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779089" y="3272910"/>
            <a:ext cx="4795544" cy="369332"/>
          </a:xfrm>
          <a:prstGeom prst="rect">
            <a:avLst/>
          </a:prstGeom>
        </p:spPr>
        <p:txBody>
          <a:bodyPr wrap="none">
            <a:spAutoFit/>
          </a:bodyPr>
          <a:lstStyle/>
          <a:p>
            <a:r>
              <a:rPr lang="en-GB" dirty="0" err="1" smtClean="0">
                <a:latin typeface="Times New Roman" panose="02020603050405020304" pitchFamily="18" charset="0"/>
                <a:cs typeface="Times New Roman" panose="02020603050405020304" pitchFamily="18" charset="0"/>
              </a:rPr>
              <a:t>Coefficiente</a:t>
            </a:r>
            <a:r>
              <a:rPr lang="en-GB" dirty="0" smtClean="0">
                <a:latin typeface="Times New Roman" panose="02020603050405020304" pitchFamily="18" charset="0"/>
                <a:cs typeface="Times New Roman" panose="02020603050405020304" pitchFamily="18" charset="0"/>
              </a:rPr>
              <a:t> di </a:t>
            </a:r>
            <a:r>
              <a:rPr lang="en-GB" dirty="0" err="1" smtClean="0">
                <a:latin typeface="Times New Roman" panose="02020603050405020304" pitchFamily="18" charset="0"/>
                <a:cs typeface="Times New Roman" panose="02020603050405020304" pitchFamily="18" charset="0"/>
              </a:rPr>
              <a:t>raccordo</a:t>
            </a:r>
            <a:r>
              <a:rPr lang="en-GB" dirty="0" smtClean="0">
                <a:latin typeface="Times New Roman" panose="02020603050405020304" pitchFamily="18" charset="0"/>
                <a:cs typeface="Times New Roman" panose="02020603050405020304" pitchFamily="18" charset="0"/>
              </a:rPr>
              <a:t> = </a:t>
            </a:r>
            <a:r>
              <a:rPr lang="en-GB" u="sng" dirty="0" err="1" smtClean="0">
                <a:latin typeface="Times New Roman" panose="02020603050405020304" pitchFamily="18" charset="0"/>
                <a:cs typeface="Times New Roman" panose="02020603050405020304" pitchFamily="18" charset="0"/>
              </a:rPr>
              <a:t>vecchia</a:t>
            </a:r>
            <a:r>
              <a:rPr lang="en-GB" u="sng" dirty="0" smtClean="0">
                <a:latin typeface="Times New Roman" panose="02020603050405020304" pitchFamily="18" charset="0"/>
                <a:cs typeface="Times New Roman" panose="02020603050405020304" pitchFamily="18" charset="0"/>
              </a:rPr>
              <a:t> base </a:t>
            </a:r>
            <a:r>
              <a:rPr lang="en-GB" dirty="0" smtClean="0">
                <a:latin typeface="Times New Roman" panose="02020603050405020304" pitchFamily="18" charset="0"/>
                <a:cs typeface="Times New Roman" panose="02020603050405020304" pitchFamily="18" charset="0"/>
              </a:rPr>
              <a:t>= </a:t>
            </a:r>
            <a:r>
              <a:rPr lang="en-GB" u="sng" dirty="0" smtClean="0">
                <a:latin typeface="Times New Roman" panose="02020603050405020304" pitchFamily="18" charset="0"/>
                <a:cs typeface="Times New Roman" panose="02020603050405020304" pitchFamily="18" charset="0"/>
              </a:rPr>
              <a:t>21</a:t>
            </a:r>
            <a:r>
              <a:rPr lang="en-GB" dirty="0" smtClean="0">
                <a:latin typeface="Times New Roman" panose="02020603050405020304" pitchFamily="18" charset="0"/>
                <a:cs typeface="Times New Roman" panose="02020603050405020304" pitchFamily="18" charset="0"/>
              </a:rPr>
              <a:t> =1,5</a:t>
            </a:r>
            <a:endParaRPr lang="en-GB" dirty="0">
              <a:latin typeface="Times New Roman" panose="02020603050405020304" pitchFamily="18" charset="0"/>
              <a:cs typeface="Times New Roman" panose="02020603050405020304" pitchFamily="18" charset="0"/>
            </a:endParaRPr>
          </a:p>
        </p:txBody>
      </p:sp>
      <p:sp>
        <p:nvSpPr>
          <p:cNvPr id="17" name="CasellaDiTesto 16"/>
          <p:cNvSpPr txBox="1"/>
          <p:nvPr/>
        </p:nvSpPr>
        <p:spPr>
          <a:xfrm>
            <a:off x="3291838" y="3525270"/>
            <a:ext cx="1838961"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nuova base      14  </a:t>
            </a:r>
            <a:endParaRPr lang="en-GB" dirty="0">
              <a:latin typeface="Times New Roman" panose="02020603050405020304" pitchFamily="18" charset="0"/>
              <a:cs typeface="Times New Roman" panose="02020603050405020304" pitchFamily="18" charset="0"/>
            </a:endParaRPr>
          </a:p>
        </p:txBody>
      </p:sp>
      <p:sp>
        <p:nvSpPr>
          <p:cNvPr id="18" name="CasellaDiTesto 17"/>
          <p:cNvSpPr txBox="1"/>
          <p:nvPr/>
        </p:nvSpPr>
        <p:spPr>
          <a:xfrm>
            <a:off x="7863839" y="3291122"/>
            <a:ext cx="3250276"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Se conosciamo i valori originali</a:t>
            </a:r>
            <a:endParaRPr lang="en-GB" dirty="0">
              <a:latin typeface="Times New Roman" panose="02020603050405020304" pitchFamily="18" charset="0"/>
              <a:cs typeface="Times New Roman" panose="02020603050405020304" pitchFamily="18" charset="0"/>
            </a:endParaRPr>
          </a:p>
        </p:txBody>
      </p:sp>
      <p:sp>
        <p:nvSpPr>
          <p:cNvPr id="19" name="Rettangolo 18"/>
          <p:cNvSpPr/>
          <p:nvPr/>
        </p:nvSpPr>
        <p:spPr>
          <a:xfrm>
            <a:off x="764723" y="4195374"/>
            <a:ext cx="4430059" cy="369332"/>
          </a:xfrm>
          <a:prstGeom prst="rect">
            <a:avLst/>
          </a:prstGeom>
        </p:spPr>
        <p:txBody>
          <a:bodyPr wrap="none">
            <a:spAutoFit/>
          </a:bodyPr>
          <a:lstStyle/>
          <a:p>
            <a:r>
              <a:rPr lang="en-GB" dirty="0" err="1" smtClean="0">
                <a:latin typeface="Times New Roman" panose="02020603050405020304" pitchFamily="18" charset="0"/>
                <a:cs typeface="Times New Roman" panose="02020603050405020304" pitchFamily="18" charset="0"/>
              </a:rPr>
              <a:t>Coefficiente</a:t>
            </a:r>
            <a:r>
              <a:rPr lang="en-GB" dirty="0" smtClean="0">
                <a:latin typeface="Times New Roman" panose="02020603050405020304" pitchFamily="18" charset="0"/>
                <a:cs typeface="Times New Roman" panose="02020603050405020304" pitchFamily="18" charset="0"/>
              </a:rPr>
              <a:t> di </a:t>
            </a:r>
            <a:r>
              <a:rPr lang="en-GB" dirty="0" err="1" smtClean="0">
                <a:latin typeface="Times New Roman" panose="02020603050405020304" pitchFamily="18" charset="0"/>
                <a:cs typeface="Times New Roman" panose="02020603050405020304" pitchFamily="18" charset="0"/>
              </a:rPr>
              <a:t>raccordo</a:t>
            </a:r>
            <a:r>
              <a:rPr lang="en-GB" dirty="0" smtClean="0">
                <a:latin typeface="Times New Roman" panose="02020603050405020304" pitchFamily="18" charset="0"/>
                <a:cs typeface="Times New Roman" panose="02020603050405020304" pitchFamily="18" charset="0"/>
              </a:rPr>
              <a:t> = </a:t>
            </a:r>
            <a:r>
              <a:rPr lang="en-GB" u="sng" dirty="0" smtClean="0">
                <a:latin typeface="Times New Roman" panose="02020603050405020304" pitchFamily="18" charset="0"/>
                <a:cs typeface="Times New Roman" panose="02020603050405020304" pitchFamily="18" charset="0"/>
              </a:rPr>
              <a:t>100 </a:t>
            </a:r>
            <a:r>
              <a:rPr lang="en-GB" dirty="0" smtClean="0">
                <a:latin typeface="Times New Roman" panose="02020603050405020304" pitchFamily="18" charset="0"/>
                <a:cs typeface="Times New Roman" panose="02020603050405020304" pitchFamily="18" charset="0"/>
              </a:rPr>
              <a:t>= </a:t>
            </a:r>
            <a:r>
              <a:rPr lang="en-GB" u="sng" dirty="0" smtClean="0">
                <a:latin typeface="Times New Roman" panose="02020603050405020304" pitchFamily="18" charset="0"/>
                <a:cs typeface="Times New Roman" panose="02020603050405020304" pitchFamily="18" charset="0"/>
              </a:rPr>
              <a:t>100</a:t>
            </a:r>
            <a:r>
              <a:rPr lang="en-GB" dirty="0" smtClean="0">
                <a:latin typeface="Times New Roman" panose="02020603050405020304" pitchFamily="18" charset="0"/>
                <a:cs typeface="Times New Roman" panose="02020603050405020304" pitchFamily="18" charset="0"/>
              </a:rPr>
              <a:t>  = 1,499</a:t>
            </a:r>
            <a:endParaRPr lang="en-GB" dirty="0">
              <a:latin typeface="Times New Roman" panose="02020603050405020304" pitchFamily="18" charset="0"/>
              <a:cs typeface="Times New Roman" panose="02020603050405020304" pitchFamily="18" charset="0"/>
            </a:endParaRPr>
          </a:p>
        </p:txBody>
      </p:sp>
      <p:sp>
        <p:nvSpPr>
          <p:cNvPr id="20" name="CasellaDiTesto 19"/>
          <p:cNvSpPr txBox="1"/>
          <p:nvPr/>
        </p:nvSpPr>
        <p:spPr>
          <a:xfrm>
            <a:off x="3240405" y="4447734"/>
            <a:ext cx="1838961" cy="369332"/>
          </a:xfrm>
          <a:prstGeom prst="rect">
            <a:avLst/>
          </a:prstGeom>
          <a:noFill/>
        </p:spPr>
        <p:txBody>
          <a:bodyPr wrap="square" rtlCol="0">
            <a:spAutoFit/>
          </a:bodyPr>
          <a:lstStyle/>
          <a:p>
            <a:r>
              <a:rPr lang="it-IT" baseline="-25000" dirty="0" smtClean="0">
                <a:latin typeface="Times New Roman" panose="02020603050405020304" pitchFamily="18" charset="0"/>
                <a:cs typeface="Times New Roman" panose="02020603050405020304" pitchFamily="18" charset="0"/>
              </a:rPr>
              <a:t>82</a:t>
            </a:r>
            <a:r>
              <a:rPr lang="it-IT" dirty="0" smtClean="0">
                <a:latin typeface="Times New Roman" panose="02020603050405020304" pitchFamily="18" charset="0"/>
                <a:cs typeface="Times New Roman" panose="02020603050405020304" pitchFamily="18" charset="0"/>
              </a:rPr>
              <a:t>I</a:t>
            </a:r>
            <a:r>
              <a:rPr lang="it-IT" baseline="-25000" dirty="0" smtClean="0">
                <a:latin typeface="Times New Roman" panose="02020603050405020304" pitchFamily="18" charset="0"/>
                <a:cs typeface="Times New Roman" panose="02020603050405020304" pitchFamily="18" charset="0"/>
              </a:rPr>
              <a:t>85</a:t>
            </a:r>
            <a:r>
              <a:rPr lang="it-IT" dirty="0" smtClean="0">
                <a:latin typeface="Times New Roman" panose="02020603050405020304" pitchFamily="18" charset="0"/>
                <a:cs typeface="Times New Roman" panose="02020603050405020304" pitchFamily="18" charset="0"/>
              </a:rPr>
              <a:t>   66,7  </a:t>
            </a:r>
            <a:endParaRPr lang="en-GB" dirty="0">
              <a:latin typeface="Times New Roman" panose="02020603050405020304" pitchFamily="18" charset="0"/>
              <a:cs typeface="Times New Roman" panose="02020603050405020304" pitchFamily="18" charset="0"/>
            </a:endParaRPr>
          </a:p>
        </p:txBody>
      </p:sp>
      <p:sp>
        <p:nvSpPr>
          <p:cNvPr id="21" name="CasellaDiTesto 20"/>
          <p:cNvSpPr txBox="1"/>
          <p:nvPr/>
        </p:nvSpPr>
        <p:spPr>
          <a:xfrm>
            <a:off x="7863839" y="4158056"/>
            <a:ext cx="3557847"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Se conosciamo solo i numeri indice</a:t>
            </a:r>
            <a:endParaRPr lang="en-GB" dirty="0">
              <a:latin typeface="Times New Roman" panose="02020603050405020304" pitchFamily="18" charset="0"/>
              <a:cs typeface="Times New Roman" panose="02020603050405020304" pitchFamily="18" charset="0"/>
            </a:endParaRPr>
          </a:p>
        </p:txBody>
      </p:sp>
      <p:pic>
        <p:nvPicPr>
          <p:cNvPr id="23" name="Immagine 22"/>
          <p:cNvPicPr>
            <a:picLocks noChangeAspect="1"/>
          </p:cNvPicPr>
          <p:nvPr/>
        </p:nvPicPr>
        <p:blipFill>
          <a:blip r:embed="rId3"/>
          <a:stretch>
            <a:fillRect/>
          </a:stretch>
        </p:blipFill>
        <p:spPr>
          <a:xfrm>
            <a:off x="889661" y="5077704"/>
            <a:ext cx="7235687" cy="1093304"/>
          </a:xfrm>
          <a:prstGeom prst="rect">
            <a:avLst/>
          </a:prstGeom>
        </p:spPr>
      </p:pic>
      <p:sp>
        <p:nvSpPr>
          <p:cNvPr id="24" name="Rettangolo 23"/>
          <p:cNvSpPr/>
          <p:nvPr/>
        </p:nvSpPr>
        <p:spPr>
          <a:xfrm>
            <a:off x="889661" y="5710844"/>
            <a:ext cx="7235687" cy="390698"/>
          </a:xfrm>
          <a:prstGeom prst="rect">
            <a:avLst/>
          </a:prstGeom>
          <a:noFill/>
          <a:ln w="19050">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ccia a destra 24"/>
          <p:cNvSpPr/>
          <p:nvPr/>
        </p:nvSpPr>
        <p:spPr>
          <a:xfrm>
            <a:off x="6486480" y="3409805"/>
            <a:ext cx="232756" cy="21062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ccia a destra 25"/>
          <p:cNvSpPr/>
          <p:nvPr/>
        </p:nvSpPr>
        <p:spPr>
          <a:xfrm>
            <a:off x="6486480" y="4275870"/>
            <a:ext cx="232756" cy="21062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19" grpId="0"/>
      <p:bldP spid="20" grpId="0"/>
      <p:bldP spid="21" grpId="0"/>
      <p:bldP spid="24" grpId="0" animBg="1"/>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26</a:t>
            </a:fld>
            <a:endParaRPr lang="it-IT"/>
          </a:p>
        </p:txBody>
      </p:sp>
      <p:sp>
        <p:nvSpPr>
          <p:cNvPr id="4" name="Rettangolo 3"/>
          <p:cNvSpPr/>
          <p:nvPr/>
        </p:nvSpPr>
        <p:spPr>
          <a:xfrm>
            <a:off x="839537" y="791702"/>
            <a:ext cx="4617354" cy="369332"/>
          </a:xfrm>
          <a:prstGeom prst="rect">
            <a:avLst/>
          </a:prstGeom>
        </p:spPr>
        <p:txBody>
          <a:bodyPr wrap="none">
            <a:spAutoFit/>
          </a:bodyPr>
          <a:lstStyle/>
          <a:p>
            <a:r>
              <a:rPr lang="it-IT" dirty="0">
                <a:solidFill>
                  <a:srgbClr val="A80000"/>
                </a:solidFill>
                <a:latin typeface="Times New Roman" panose="02020603050405020304" pitchFamily="18" charset="0"/>
                <a:cs typeface="Times New Roman" panose="02020603050405020304" pitchFamily="18" charset="0"/>
              </a:rPr>
              <a:t>da una base fissa </a:t>
            </a:r>
            <a:r>
              <a:rPr lang="it-IT" dirty="0" smtClean="0">
                <a:solidFill>
                  <a:srgbClr val="A80000"/>
                </a:solidFill>
                <a:latin typeface="Times New Roman" panose="02020603050405020304" pitchFamily="18" charset="0"/>
                <a:cs typeface="Times New Roman" panose="02020603050405020304" pitchFamily="18" charset="0"/>
              </a:rPr>
              <a:t>→ ad </a:t>
            </a:r>
            <a:r>
              <a:rPr lang="it-IT" dirty="0">
                <a:solidFill>
                  <a:srgbClr val="A80000"/>
                </a:solidFill>
                <a:latin typeface="Times New Roman" panose="02020603050405020304" pitchFamily="18" charset="0"/>
                <a:cs typeface="Times New Roman" panose="02020603050405020304" pitchFamily="18" charset="0"/>
              </a:rPr>
              <a:t>una differente base fissa</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839536" y="1274495"/>
            <a:ext cx="10432521"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 passare da una serie </a:t>
            </a:r>
            <a:r>
              <a:rPr lang="it-IT" dirty="0" smtClean="0">
                <a:latin typeface="Times New Roman" panose="02020603050405020304" pitchFamily="18" charset="0"/>
                <a:cs typeface="Times New Roman" panose="02020603050405020304" pitchFamily="18" charset="0"/>
              </a:rPr>
              <a:t>di </a:t>
            </a:r>
            <a:r>
              <a:rPr lang="it-IT" dirty="0">
                <a:latin typeface="Times New Roman" panose="02020603050405020304" pitchFamily="18" charset="0"/>
                <a:cs typeface="Times New Roman" panose="02020603050405020304" pitchFamily="18" charset="0"/>
              </a:rPr>
              <a:t>numeri indici a base fissa a una serie </a:t>
            </a:r>
            <a:r>
              <a:rPr lang="it-IT" dirty="0" smtClean="0">
                <a:latin typeface="Times New Roman" panose="02020603050405020304" pitchFamily="18" charset="0"/>
                <a:cs typeface="Times New Roman" panose="02020603050405020304" pitchFamily="18" charset="0"/>
              </a:rPr>
              <a:t>con una </a:t>
            </a:r>
            <a:r>
              <a:rPr lang="it-IT" dirty="0">
                <a:latin typeface="Times New Roman" panose="02020603050405020304" pitchFamily="18" charset="0"/>
                <a:cs typeface="Times New Roman" panose="02020603050405020304" pitchFamily="18" charset="0"/>
              </a:rPr>
              <a:t>nuova base fissa (riferita però ad un tempo contenuto anche nella precedente serie) </a:t>
            </a:r>
            <a:r>
              <a:rPr lang="it-IT" b="1" dirty="0" smtClean="0">
                <a:solidFill>
                  <a:srgbClr val="C00000"/>
                </a:solidFill>
                <a:latin typeface="Times New Roman" panose="02020603050405020304" pitchFamily="18" charset="0"/>
                <a:cs typeface="Times New Roman" panose="02020603050405020304" pitchFamily="18" charset="0"/>
              </a:rPr>
              <a:t>si divide </a:t>
            </a:r>
            <a:r>
              <a:rPr lang="it-IT" b="1" dirty="0">
                <a:solidFill>
                  <a:srgbClr val="C00000"/>
                </a:solidFill>
                <a:latin typeface="Times New Roman" panose="02020603050405020304" pitchFamily="18" charset="0"/>
                <a:cs typeface="Times New Roman" panose="02020603050405020304" pitchFamily="18" charset="0"/>
              </a:rPr>
              <a:t>ogni numero indice per il numero indice del periodo preso come nuova base </a:t>
            </a:r>
            <a:r>
              <a:rPr lang="it-IT" dirty="0">
                <a:latin typeface="Times New Roman" panose="02020603050405020304" pitchFamily="18" charset="0"/>
                <a:cs typeface="Times New Roman" panose="02020603050405020304" pitchFamily="18" charset="0"/>
              </a:rPr>
              <a:t>e </a:t>
            </a:r>
            <a:r>
              <a:rPr lang="it-IT" dirty="0" smtClean="0">
                <a:latin typeface="Times New Roman" panose="02020603050405020304" pitchFamily="18" charset="0"/>
                <a:cs typeface="Times New Roman" panose="02020603050405020304" pitchFamily="18" charset="0"/>
              </a:rPr>
              <a:t>si </a:t>
            </a:r>
            <a:r>
              <a:rPr lang="en-GB" dirty="0" err="1" smtClean="0">
                <a:latin typeface="Times New Roman" panose="02020603050405020304" pitchFamily="18" charset="0"/>
                <a:cs typeface="Times New Roman" panose="02020603050405020304" pitchFamily="18" charset="0"/>
              </a:rPr>
              <a:t>moltiplica</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per 100.</a:t>
            </a:r>
          </a:p>
        </p:txBody>
      </p:sp>
      <p:pic>
        <p:nvPicPr>
          <p:cNvPr id="6" name="Immagine 5"/>
          <p:cNvPicPr>
            <a:picLocks noChangeAspect="1"/>
          </p:cNvPicPr>
          <p:nvPr/>
        </p:nvPicPr>
        <p:blipFill>
          <a:blip r:embed="rId2"/>
          <a:stretch>
            <a:fillRect/>
          </a:stretch>
        </p:blipFill>
        <p:spPr>
          <a:xfrm>
            <a:off x="701040" y="2564747"/>
            <a:ext cx="10972800" cy="1977887"/>
          </a:xfrm>
          <a:prstGeom prst="rect">
            <a:avLst/>
          </a:prstGeom>
        </p:spPr>
      </p:pic>
      <p:sp>
        <p:nvSpPr>
          <p:cNvPr id="9" name="CasellaDiTesto 8"/>
          <p:cNvSpPr txBox="1"/>
          <p:nvPr/>
        </p:nvSpPr>
        <p:spPr>
          <a:xfrm>
            <a:off x="6425737" y="791702"/>
            <a:ext cx="3557847"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Se conosciamo solo i numeri indice</a:t>
            </a:r>
            <a:endParaRPr lang="en-GB" dirty="0">
              <a:latin typeface="Times New Roman" panose="02020603050405020304" pitchFamily="18" charset="0"/>
              <a:cs typeface="Times New Roman" panose="02020603050405020304" pitchFamily="18" charset="0"/>
            </a:endParaRPr>
          </a:p>
        </p:txBody>
      </p:sp>
      <p:sp>
        <p:nvSpPr>
          <p:cNvPr id="11" name="Ovale 10"/>
          <p:cNvSpPr/>
          <p:nvPr/>
        </p:nvSpPr>
        <p:spPr>
          <a:xfrm>
            <a:off x="701040" y="3601538"/>
            <a:ext cx="903316" cy="288048"/>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e 11"/>
          <p:cNvSpPr/>
          <p:nvPr/>
        </p:nvSpPr>
        <p:spPr>
          <a:xfrm>
            <a:off x="4125884" y="3601538"/>
            <a:ext cx="903316" cy="288048"/>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uppo 17"/>
          <p:cNvGrpSpPr/>
          <p:nvPr/>
        </p:nvGrpSpPr>
        <p:grpSpPr>
          <a:xfrm>
            <a:off x="856161" y="4917770"/>
            <a:ext cx="6204038" cy="949547"/>
            <a:chOff x="806334" y="4693281"/>
            <a:chExt cx="6204038" cy="949547"/>
          </a:xfrm>
        </p:grpSpPr>
        <p:sp>
          <p:nvSpPr>
            <p:cNvPr id="7" name="CasellaDiTesto 6"/>
            <p:cNvSpPr txBox="1"/>
            <p:nvPr/>
          </p:nvSpPr>
          <p:spPr>
            <a:xfrm>
              <a:off x="953732" y="5052522"/>
              <a:ext cx="2335013" cy="338554"/>
            </a:xfrm>
            <a:prstGeom prst="rect">
              <a:avLst/>
            </a:prstGeom>
            <a:noFill/>
          </p:spPr>
          <p:txBody>
            <a:bodyPr wrap="square" rtlCol="0">
              <a:spAutoFit/>
            </a:bodyPr>
            <a:lstStyle/>
            <a:p>
              <a:r>
                <a:rPr lang="it-IT" sz="1600" u="sng" dirty="0" smtClean="0">
                  <a:latin typeface="Times New Roman" panose="02020603050405020304" pitchFamily="18" charset="0"/>
                  <a:cs typeface="Times New Roman" panose="02020603050405020304" pitchFamily="18" charset="0"/>
                </a:rPr>
                <a:t> 100   </a:t>
              </a:r>
              <a:r>
                <a:rPr lang="it-IT" sz="1600" dirty="0" smtClean="0">
                  <a:latin typeface="Times New Roman" panose="02020603050405020304" pitchFamily="18" charset="0"/>
                  <a:cs typeface="Times New Roman" panose="02020603050405020304" pitchFamily="18" charset="0"/>
                </a:rPr>
                <a:t>  = </a:t>
              </a:r>
              <a:r>
                <a:rPr lang="it-IT" sz="1600" u="sng" dirty="0" smtClean="0">
                  <a:latin typeface="Times New Roman" panose="02020603050405020304" pitchFamily="18" charset="0"/>
                  <a:cs typeface="Times New Roman" panose="02020603050405020304" pitchFamily="18" charset="0"/>
                </a:rPr>
                <a:t>(vecchia base)   </a:t>
              </a:r>
            </a:p>
          </p:txBody>
        </p:sp>
        <p:sp>
          <p:nvSpPr>
            <p:cNvPr id="8" name="Rettangolo 7"/>
            <p:cNvSpPr/>
            <p:nvPr/>
          </p:nvSpPr>
          <p:spPr>
            <a:xfrm>
              <a:off x="953732" y="5304274"/>
              <a:ext cx="2080413" cy="338554"/>
            </a:xfrm>
            <a:prstGeom prst="rect">
              <a:avLst/>
            </a:prstGeom>
          </p:spPr>
          <p:txBody>
            <a:bodyPr wrap="square">
              <a:spAutoFit/>
            </a:bodyPr>
            <a:lstStyle/>
            <a:p>
              <a:r>
                <a:rPr lang="it-IT" sz="1600" dirty="0">
                  <a:latin typeface="Times New Roman" panose="02020603050405020304" pitchFamily="18" charset="0"/>
                  <a:cs typeface="Times New Roman" panose="02020603050405020304" pitchFamily="18" charset="0"/>
                </a:rPr>
                <a:t>109,4   =  (nuova base)</a:t>
              </a:r>
              <a:endParaRPr lang="en-GB" sz="1600"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3216997" y="5086878"/>
              <a:ext cx="2177935" cy="338554"/>
            </a:xfrm>
            <a:prstGeom prst="rect">
              <a:avLst/>
            </a:prstGeom>
            <a:noFill/>
          </p:spPr>
          <p:txBody>
            <a:bodyPr wrap="square" rtlCol="0">
              <a:spAutoFit/>
            </a:bodyPr>
            <a:lstStyle/>
            <a:p>
              <a:r>
                <a:rPr lang="it-IT" sz="1600" dirty="0" smtClean="0">
                  <a:latin typeface="Times New Roman" panose="02020603050405020304" pitchFamily="18" charset="0"/>
                  <a:cs typeface="Times New Roman" panose="02020603050405020304" pitchFamily="18" charset="0"/>
                </a:rPr>
                <a:t>x        97,1</a:t>
              </a:r>
              <a:endParaRPr lang="en-GB" sz="1600" dirty="0">
                <a:latin typeface="Times New Roman" panose="02020603050405020304" pitchFamily="18" charset="0"/>
                <a:cs typeface="Times New Roman" panose="02020603050405020304" pitchFamily="18" charset="0"/>
              </a:endParaRPr>
            </a:p>
          </p:txBody>
        </p:sp>
        <p:sp>
          <p:nvSpPr>
            <p:cNvPr id="13" name="Rettangolo 12"/>
            <p:cNvSpPr/>
            <p:nvPr/>
          </p:nvSpPr>
          <p:spPr>
            <a:xfrm>
              <a:off x="3216997" y="4693281"/>
              <a:ext cx="1787669" cy="369332"/>
            </a:xfrm>
            <a:prstGeom prst="rect">
              <a:avLst/>
            </a:prstGeom>
          </p:spPr>
          <p:txBody>
            <a:bodyPr wrap="none">
              <a:spAutoFit/>
            </a:bodyPr>
            <a:lstStyle/>
            <a:p>
              <a:r>
                <a:rPr lang="en-GB" dirty="0" smtClean="0">
                  <a:latin typeface="Times New Roman" panose="02020603050405020304" pitchFamily="18" charset="0"/>
                  <a:cs typeface="Times New Roman" panose="02020603050405020304" pitchFamily="18" charset="0"/>
                </a:rPr>
                <a:t>x   </a:t>
              </a:r>
              <a:r>
                <a:rPr lang="en-GB" dirty="0" err="1" smtClean="0">
                  <a:latin typeface="Times New Roman" panose="02020603050405020304" pitchFamily="18" charset="0"/>
                  <a:cs typeface="Times New Roman" panose="02020603050405020304" pitchFamily="18" charset="0"/>
                </a:rPr>
                <a:t>vecchia</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serie</a:t>
              </a:r>
              <a:r>
                <a:rPr lang="en-GB" dirty="0">
                  <a:latin typeface="Times New Roman" panose="02020603050405020304" pitchFamily="18" charset="0"/>
                  <a:cs typeface="Times New Roman" panose="02020603050405020304" pitchFamily="18" charset="0"/>
                </a:rPr>
                <a:t> </a:t>
              </a:r>
              <a:endParaRPr lang="en-GB" dirty="0"/>
            </a:p>
          </p:txBody>
        </p:sp>
        <p:sp>
          <p:nvSpPr>
            <p:cNvPr id="14" name="Rettangolo 13"/>
            <p:cNvSpPr/>
            <p:nvPr/>
          </p:nvSpPr>
          <p:spPr>
            <a:xfrm>
              <a:off x="806334" y="4703371"/>
              <a:ext cx="2482411" cy="369332"/>
            </a:xfrm>
            <a:prstGeom prst="rect">
              <a:avLst/>
            </a:prstGeom>
          </p:spPr>
          <p:txBody>
            <a:bodyPr wrap="none">
              <a:spAutoFit/>
            </a:bodyPr>
            <a:lstStyle/>
            <a:p>
              <a:r>
                <a:rPr lang="en-GB" dirty="0" err="1">
                  <a:latin typeface="Times New Roman" panose="02020603050405020304" pitchFamily="18" charset="0"/>
                  <a:cs typeface="Times New Roman" panose="02020603050405020304" pitchFamily="18" charset="0"/>
                </a:rPr>
                <a:t>Coefficiente</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raccordo</a:t>
              </a:r>
              <a:r>
                <a:rPr lang="en-GB" dirty="0">
                  <a:latin typeface="Times New Roman" panose="02020603050405020304" pitchFamily="18" charset="0"/>
                  <a:cs typeface="Times New Roman" panose="02020603050405020304" pitchFamily="18" charset="0"/>
                </a:rPr>
                <a:t> </a:t>
              </a:r>
              <a:endParaRPr lang="en-GB" dirty="0"/>
            </a:p>
          </p:txBody>
        </p:sp>
        <p:sp>
          <p:nvSpPr>
            <p:cNvPr id="17" name="CasellaDiTesto 16"/>
            <p:cNvSpPr txBox="1"/>
            <p:nvPr/>
          </p:nvSpPr>
          <p:spPr>
            <a:xfrm>
              <a:off x="4832437" y="5086878"/>
              <a:ext cx="2177935" cy="338554"/>
            </a:xfrm>
            <a:prstGeom prst="rect">
              <a:avLst/>
            </a:prstGeom>
            <a:noFill/>
          </p:spPr>
          <p:txBody>
            <a:bodyPr wrap="square" rtlCol="0">
              <a:spAutoFit/>
            </a:bodyPr>
            <a:lstStyle/>
            <a:p>
              <a:r>
                <a:rPr lang="it-IT" sz="1600" dirty="0" smtClean="0">
                  <a:latin typeface="Times New Roman" panose="02020603050405020304" pitchFamily="18" charset="0"/>
                  <a:cs typeface="Times New Roman" panose="02020603050405020304" pitchFamily="18" charset="0"/>
                </a:rPr>
                <a:t>=     88,8</a:t>
              </a:r>
              <a:endParaRPr lang="en-GB"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5315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7" name="Rettangolo 6"/>
          <p:cNvSpPr/>
          <p:nvPr/>
        </p:nvSpPr>
        <p:spPr>
          <a:xfrm>
            <a:off x="749991" y="2195942"/>
            <a:ext cx="3148677" cy="646331"/>
          </a:xfrm>
          <a:prstGeom prst="rect">
            <a:avLst/>
          </a:prstGeom>
        </p:spPr>
        <p:txBody>
          <a:bodyPr wrap="squar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numeri indici semplici a base mobile (o concatenati)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13" name="Rettangolo 12"/>
          <p:cNvSpPr/>
          <p:nvPr/>
        </p:nvSpPr>
        <p:spPr>
          <a:xfrm>
            <a:off x="5519448" y="1734203"/>
            <a:ext cx="5969400" cy="646331"/>
          </a:xfrm>
          <a:prstGeom prst="rect">
            <a:avLst/>
          </a:prstGeom>
          <a:ln>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se ciascuna intensità è rapportata a quella del termine precedente</a:t>
            </a:r>
            <a:endParaRPr lang="en-GB" dirty="0">
              <a:latin typeface="Times New Roman" panose="02020603050405020304" pitchFamily="18" charset="0"/>
              <a:cs typeface="Times New Roman" panose="02020603050405020304" pitchFamily="18" charset="0"/>
            </a:endParaRPr>
          </a:p>
        </p:txBody>
      </p:sp>
      <p:sp>
        <p:nvSpPr>
          <p:cNvPr id="14" name="Freccia a destra 13"/>
          <p:cNvSpPr/>
          <p:nvPr/>
        </p:nvSpPr>
        <p:spPr>
          <a:xfrm>
            <a:off x="4510014" y="2519107"/>
            <a:ext cx="398087" cy="16625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ttangolo 16"/>
          <p:cNvSpPr/>
          <p:nvPr/>
        </p:nvSpPr>
        <p:spPr>
          <a:xfrm>
            <a:off x="5519448" y="2487366"/>
            <a:ext cx="5969400" cy="646331"/>
          </a:xfrm>
          <a:prstGeom prst="rect">
            <a:avLst/>
          </a:prstGeom>
          <a:ln>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l</a:t>
            </a:r>
            <a:r>
              <a:rPr lang="it-IT" dirty="0" smtClean="0">
                <a:latin typeface="Times New Roman" panose="02020603050405020304" pitchFamily="18" charset="0"/>
                <a:cs typeface="Times New Roman" panose="02020603050405020304" pitchFamily="18" charset="0"/>
              </a:rPr>
              <a:t>a </a:t>
            </a:r>
            <a:r>
              <a:rPr lang="it-IT" dirty="0">
                <a:latin typeface="Times New Roman" panose="02020603050405020304" pitchFamily="18" charset="0"/>
                <a:cs typeface="Times New Roman" panose="02020603050405020304" pitchFamily="18" charset="0"/>
              </a:rPr>
              <a:t>base cambia al variare </a:t>
            </a:r>
            <a:r>
              <a:rPr lang="it-IT" dirty="0" smtClean="0">
                <a:latin typeface="Times New Roman" panose="02020603050405020304" pitchFamily="18" charset="0"/>
                <a:cs typeface="Times New Roman" panose="02020603050405020304" pitchFamily="18" charset="0"/>
              </a:rPr>
              <a:t>del tempo o luogo che stiamo analizzando</a:t>
            </a:r>
            <a:endParaRPr lang="en-GB" dirty="0">
              <a:latin typeface="Times New Roman" panose="02020603050405020304" pitchFamily="18" charset="0"/>
              <a:cs typeface="Times New Roman" panose="02020603050405020304" pitchFamily="18" charset="0"/>
            </a:endParaRPr>
          </a:p>
        </p:txBody>
      </p:sp>
      <p:sp>
        <p:nvSpPr>
          <p:cNvPr id="18" name="Rettangolo 17"/>
          <p:cNvSpPr/>
          <p:nvPr/>
        </p:nvSpPr>
        <p:spPr>
          <a:xfrm>
            <a:off x="5519448" y="3240529"/>
            <a:ext cx="6096000" cy="923330"/>
          </a:xfrm>
          <a:prstGeom prst="rect">
            <a:avLst/>
          </a:prstGeom>
          <a:ln>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il denominatore varia e corrisponde all’anno, luogo o situazione (posti tutti in ordine di successione) precedente a quella dell’intensità posta al </a:t>
            </a:r>
            <a:r>
              <a:rPr lang="it-IT" dirty="0" smtClean="0">
                <a:latin typeface="Times New Roman" panose="02020603050405020304" pitchFamily="18" charset="0"/>
                <a:cs typeface="Times New Roman" panose="02020603050405020304" pitchFamily="18" charset="0"/>
              </a:rPr>
              <a:t>numeratore</a:t>
            </a:r>
            <a:endParaRPr lang="it-IT"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377892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6</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28</a:t>
            </a:fld>
            <a:endParaRPr lang="it-IT" dirty="0"/>
          </a:p>
        </p:txBody>
      </p:sp>
      <p:sp>
        <p:nvSpPr>
          <p:cNvPr id="6" name="Rettangolo 5"/>
          <p:cNvSpPr/>
          <p:nvPr/>
        </p:nvSpPr>
        <p:spPr>
          <a:xfrm>
            <a:off x="1016000" y="750516"/>
            <a:ext cx="3807453" cy="369332"/>
          </a:xfrm>
          <a:prstGeom prst="rect">
            <a:avLst/>
          </a:prstGeom>
        </p:spPr>
        <p:txBody>
          <a:bodyPr wrap="none">
            <a:spAutoFit/>
          </a:bodyPr>
          <a:lstStyle/>
          <a:p>
            <a:r>
              <a:rPr lang="en-GB" b="1" dirty="0" smtClean="0">
                <a:solidFill>
                  <a:srgbClr val="A80000"/>
                </a:solidFill>
                <a:latin typeface="Times New Roman" panose="02020603050405020304" pitchFamily="18" charset="0"/>
                <a:cs typeface="Times New Roman" panose="02020603050405020304" pitchFamily="18" charset="0"/>
              </a:rPr>
              <a:t>Numeri indici </a:t>
            </a:r>
            <a:r>
              <a:rPr lang="it-IT" b="1" dirty="0" smtClean="0">
                <a:solidFill>
                  <a:srgbClr val="A80000"/>
                </a:solidFill>
                <a:latin typeface="Times New Roman" panose="02020603050405020304" pitchFamily="18" charset="0"/>
                <a:cs typeface="Times New Roman" panose="02020603050405020304" pitchFamily="18" charset="0"/>
              </a:rPr>
              <a:t>semplici</a:t>
            </a:r>
            <a:r>
              <a:rPr lang="en-GB" b="1" dirty="0" smtClean="0">
                <a:solidFill>
                  <a:srgbClr val="A80000"/>
                </a:solidFill>
                <a:latin typeface="Times New Roman" panose="02020603050405020304" pitchFamily="18" charset="0"/>
                <a:cs typeface="Times New Roman" panose="02020603050405020304" pitchFamily="18" charset="0"/>
              </a:rPr>
              <a:t> a base mobile</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1024580" y="1295943"/>
            <a:ext cx="10649527" cy="830997"/>
          </a:xfrm>
          <a:prstGeom prst="rect">
            <a:avLst/>
          </a:prstGeom>
        </p:spPr>
        <p:txBody>
          <a:bodyPr wrap="square">
            <a:spAutoFit/>
          </a:bodyPr>
          <a:lstStyle/>
          <a:p>
            <a:pPr algn="just"/>
            <a:r>
              <a:rPr lang="it-IT" sz="1600" dirty="0">
                <a:latin typeface="Times New Roman" panose="02020603050405020304" pitchFamily="18" charset="0"/>
                <a:cs typeface="Times New Roman" panose="02020603050405020304" pitchFamily="18" charset="0"/>
              </a:rPr>
              <a:t>Per analizzare l’andamento di un fenomeno si può confrontare la sua intensità in un periodo con quella nel periodo immediatamente </a:t>
            </a:r>
            <a:r>
              <a:rPr lang="it-IT" sz="1600" dirty="0" smtClean="0">
                <a:latin typeface="Times New Roman" panose="02020603050405020304" pitchFamily="18" charset="0"/>
                <a:cs typeface="Times New Roman" panose="02020603050405020304" pitchFamily="18" charset="0"/>
              </a:rPr>
              <a:t>precedente. I numeri </a:t>
            </a:r>
            <a:r>
              <a:rPr lang="it-IT" sz="1600" dirty="0">
                <a:latin typeface="Times New Roman" panose="02020603050405020304" pitchFamily="18" charset="0"/>
                <a:cs typeface="Times New Roman" panose="02020603050405020304" pitchFamily="18" charset="0"/>
              </a:rPr>
              <a:t>indici semplici </a:t>
            </a:r>
            <a:r>
              <a:rPr lang="it-IT" sz="1600" b="1" dirty="0">
                <a:solidFill>
                  <a:srgbClr val="A80000"/>
                </a:solidFill>
                <a:latin typeface="Times New Roman" panose="02020603050405020304" pitchFamily="18" charset="0"/>
                <a:cs typeface="Times New Roman" panose="02020603050405020304" pitchFamily="18" charset="0"/>
              </a:rPr>
              <a:t>a base mobile (o concatenati) </a:t>
            </a:r>
            <a:r>
              <a:rPr lang="it-IT" sz="1600" dirty="0">
                <a:latin typeface="Times New Roman" panose="02020603050405020304" pitchFamily="18" charset="0"/>
                <a:cs typeface="Times New Roman" panose="02020603050405020304" pitchFamily="18" charset="0"/>
              </a:rPr>
              <a:t>se ciascuna </a:t>
            </a:r>
            <a:r>
              <a:rPr lang="it-IT" sz="1600" dirty="0" smtClean="0">
                <a:latin typeface="Times New Roman" panose="02020603050405020304" pitchFamily="18" charset="0"/>
                <a:cs typeface="Times New Roman" panose="02020603050405020304" pitchFamily="18" charset="0"/>
              </a:rPr>
              <a:t>intensità è </a:t>
            </a:r>
            <a:r>
              <a:rPr lang="it-IT" sz="1600" dirty="0">
                <a:latin typeface="Times New Roman" panose="02020603050405020304" pitchFamily="18" charset="0"/>
                <a:cs typeface="Times New Roman" panose="02020603050405020304" pitchFamily="18" charset="0"/>
              </a:rPr>
              <a:t>rapportata a quella del termine precedente, e sono del tipo</a:t>
            </a:r>
            <a:r>
              <a:rPr lang="it-IT"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Immagine 10"/>
          <p:cNvPicPr>
            <a:picLocks noChangeAspect="1"/>
          </p:cNvPicPr>
          <p:nvPr/>
        </p:nvPicPr>
        <p:blipFill>
          <a:blip r:embed="rId2"/>
          <a:stretch>
            <a:fillRect/>
          </a:stretch>
        </p:blipFill>
        <p:spPr>
          <a:xfrm>
            <a:off x="1115753" y="2438665"/>
            <a:ext cx="4731026" cy="636104"/>
          </a:xfrm>
          <a:prstGeom prst="rect">
            <a:avLst/>
          </a:prstGeom>
        </p:spPr>
      </p:pic>
      <p:sp>
        <p:nvSpPr>
          <p:cNvPr id="12" name="Rettangolo 5"/>
          <p:cNvSpPr>
            <a:spLocks noChangeArrowheads="1"/>
          </p:cNvSpPr>
          <p:nvPr/>
        </p:nvSpPr>
        <p:spPr bwMode="auto">
          <a:xfrm>
            <a:off x="7945148" y="3765782"/>
            <a:ext cx="283368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000" i="1" dirty="0" smtClean="0">
                <a:solidFill>
                  <a:srgbClr val="FF0000"/>
                </a:solidFill>
              </a:rPr>
              <a:t>*</a:t>
            </a:r>
            <a:r>
              <a:rPr lang="it-IT" altLang="it-IT" sz="1600" i="1" dirty="0">
                <a:latin typeface="Times New Roman" panose="02020603050405020304" pitchFamily="18" charset="0"/>
                <a:cs typeface="Times New Roman" panose="02020603050405020304" pitchFamily="18" charset="0"/>
              </a:rPr>
              <a:t>Nel 2016 rispetto al 2015 gli iscritti sono diminuiti del 17%</a:t>
            </a:r>
          </a:p>
          <a:p>
            <a:pPr eaLnBrk="1" hangingPunct="1"/>
            <a:endParaRPr lang="it-IT" altLang="it-IT" sz="1600" i="1" dirty="0">
              <a:solidFill>
                <a:srgbClr val="505150"/>
              </a:solidFill>
              <a:latin typeface="Times New Roman" panose="02020603050405020304" pitchFamily="18" charset="0"/>
              <a:cs typeface="Times New Roman" panose="02020603050405020304" pitchFamily="18" charset="0"/>
            </a:endParaRPr>
          </a:p>
          <a:p>
            <a:pPr eaLnBrk="1" hangingPunct="1"/>
            <a:r>
              <a:rPr lang="it-IT" altLang="it-IT" sz="1600" i="1" dirty="0">
                <a:solidFill>
                  <a:srgbClr val="FF0000"/>
                </a:solidFill>
                <a:latin typeface="Times New Roman" panose="02020603050405020304" pitchFamily="18" charset="0"/>
                <a:cs typeface="Times New Roman" panose="02020603050405020304" pitchFamily="18" charset="0"/>
              </a:rPr>
              <a:t>**</a:t>
            </a:r>
            <a:r>
              <a:rPr lang="it-IT" altLang="it-IT" sz="1600" i="1" dirty="0">
                <a:latin typeface="Times New Roman" panose="02020603050405020304" pitchFamily="18" charset="0"/>
                <a:cs typeface="Times New Roman" panose="02020603050405020304" pitchFamily="18" charset="0"/>
              </a:rPr>
              <a:t>Nel 2017 rispetto al 2016 gli iscritti sono aumentati del 25%</a:t>
            </a:r>
          </a:p>
          <a:p>
            <a:pPr eaLnBrk="1" hangingPunct="1"/>
            <a:endParaRPr lang="it-IT" altLang="it-IT" sz="2000" i="1" dirty="0">
              <a:solidFill>
                <a:srgbClr val="505150"/>
              </a:solidFill>
            </a:endParaRPr>
          </a:p>
        </p:txBody>
      </p:sp>
      <p:grpSp>
        <p:nvGrpSpPr>
          <p:cNvPr id="13" name="Group 4"/>
          <p:cNvGrpSpPr>
            <a:grpSpLocks noChangeAspect="1"/>
          </p:cNvGrpSpPr>
          <p:nvPr/>
        </p:nvGrpSpPr>
        <p:grpSpPr bwMode="auto">
          <a:xfrm>
            <a:off x="1058824" y="3186796"/>
            <a:ext cx="4997450" cy="3057525"/>
            <a:chOff x="475" y="1605"/>
            <a:chExt cx="3148" cy="1926"/>
          </a:xfrm>
        </p:grpSpPr>
        <p:sp>
          <p:nvSpPr>
            <p:cNvPr id="14" name="AutoShape 3"/>
            <p:cNvSpPr>
              <a:spLocks noChangeAspect="1" noChangeArrowheads="1" noTextEdit="1"/>
            </p:cNvSpPr>
            <p:nvPr/>
          </p:nvSpPr>
          <p:spPr bwMode="auto">
            <a:xfrm>
              <a:off x="475" y="1605"/>
              <a:ext cx="3139" cy="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 name="Rectangle 5"/>
            <p:cNvSpPr>
              <a:spLocks noChangeArrowheads="1"/>
            </p:cNvSpPr>
            <p:nvPr/>
          </p:nvSpPr>
          <p:spPr bwMode="auto">
            <a:xfrm>
              <a:off x="475" y="1605"/>
              <a:ext cx="3139" cy="18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 name="Rectangle 6"/>
            <p:cNvSpPr>
              <a:spLocks noChangeArrowheads="1"/>
            </p:cNvSpPr>
            <p:nvPr/>
          </p:nvSpPr>
          <p:spPr bwMode="auto">
            <a:xfrm>
              <a:off x="503" y="1835"/>
              <a:ext cx="3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Anni</a:t>
              </a:r>
              <a:endParaRPr lang="it-IT" altLang="it-IT"/>
            </a:p>
          </p:txBody>
        </p:sp>
        <p:sp>
          <p:nvSpPr>
            <p:cNvPr id="17" name="Rectangle 7"/>
            <p:cNvSpPr>
              <a:spLocks noChangeArrowheads="1"/>
            </p:cNvSpPr>
            <p:nvPr/>
          </p:nvSpPr>
          <p:spPr bwMode="auto">
            <a:xfrm>
              <a:off x="1677" y="1835"/>
              <a:ext cx="90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Numero Indice</a:t>
              </a:r>
              <a:endParaRPr lang="it-IT" altLang="it-IT"/>
            </a:p>
          </p:txBody>
        </p:sp>
        <p:sp>
          <p:nvSpPr>
            <p:cNvPr id="18" name="Rectangle 8"/>
            <p:cNvSpPr>
              <a:spLocks noChangeArrowheads="1"/>
            </p:cNvSpPr>
            <p:nvPr/>
          </p:nvSpPr>
          <p:spPr bwMode="auto">
            <a:xfrm>
              <a:off x="503" y="2254"/>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2014</a:t>
              </a:r>
              <a:endParaRPr lang="it-IT" altLang="it-IT"/>
            </a:p>
          </p:txBody>
        </p:sp>
        <p:sp>
          <p:nvSpPr>
            <p:cNvPr id="19" name="Rectangle 9"/>
            <p:cNvSpPr>
              <a:spLocks noChangeArrowheads="1"/>
            </p:cNvSpPr>
            <p:nvPr/>
          </p:nvSpPr>
          <p:spPr bwMode="auto">
            <a:xfrm>
              <a:off x="1301" y="2254"/>
              <a:ext cx="2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65</a:t>
              </a:r>
              <a:endParaRPr lang="it-IT" altLang="it-IT"/>
            </a:p>
          </p:txBody>
        </p:sp>
        <p:sp>
          <p:nvSpPr>
            <p:cNvPr id="20" name="Rectangle 10"/>
            <p:cNvSpPr>
              <a:spLocks noChangeArrowheads="1"/>
            </p:cNvSpPr>
            <p:nvPr/>
          </p:nvSpPr>
          <p:spPr bwMode="auto">
            <a:xfrm>
              <a:off x="503" y="2464"/>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2015</a:t>
              </a:r>
              <a:endParaRPr lang="it-IT" altLang="it-IT"/>
            </a:p>
          </p:txBody>
        </p:sp>
        <p:sp>
          <p:nvSpPr>
            <p:cNvPr id="21" name="Rectangle 11"/>
            <p:cNvSpPr>
              <a:spLocks noChangeArrowheads="1"/>
            </p:cNvSpPr>
            <p:nvPr/>
          </p:nvSpPr>
          <p:spPr bwMode="auto">
            <a:xfrm>
              <a:off x="1301" y="2464"/>
              <a:ext cx="2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72</a:t>
              </a:r>
              <a:endParaRPr lang="it-IT" altLang="it-IT"/>
            </a:p>
          </p:txBody>
        </p:sp>
        <p:sp>
          <p:nvSpPr>
            <p:cNvPr id="22" name="Rectangle 12"/>
            <p:cNvSpPr>
              <a:spLocks noChangeArrowheads="1"/>
            </p:cNvSpPr>
            <p:nvPr/>
          </p:nvSpPr>
          <p:spPr bwMode="auto">
            <a:xfrm>
              <a:off x="1990" y="2464"/>
              <a:ext cx="2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111</a:t>
              </a:r>
              <a:endParaRPr lang="it-IT" altLang="it-IT"/>
            </a:p>
          </p:txBody>
        </p:sp>
        <p:sp>
          <p:nvSpPr>
            <p:cNvPr id="23" name="Rectangle 13"/>
            <p:cNvSpPr>
              <a:spLocks noChangeArrowheads="1"/>
            </p:cNvSpPr>
            <p:nvPr/>
          </p:nvSpPr>
          <p:spPr bwMode="auto">
            <a:xfrm>
              <a:off x="2313" y="2704"/>
              <a:ext cx="14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FF0000"/>
                  </a:solidFill>
                  <a:latin typeface="Calibri" panose="020F0502020204030204" pitchFamily="34" charset="0"/>
                </a:rPr>
                <a:t>*</a:t>
              </a:r>
              <a:endParaRPr lang="it-IT" altLang="it-IT"/>
            </a:p>
          </p:txBody>
        </p:sp>
        <p:sp>
          <p:nvSpPr>
            <p:cNvPr id="24" name="Rectangle 14"/>
            <p:cNvSpPr>
              <a:spLocks noChangeArrowheads="1"/>
            </p:cNvSpPr>
            <p:nvPr/>
          </p:nvSpPr>
          <p:spPr bwMode="auto">
            <a:xfrm>
              <a:off x="2770" y="2464"/>
              <a:ext cx="7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i="1">
                  <a:solidFill>
                    <a:srgbClr val="000000"/>
                  </a:solidFill>
                  <a:latin typeface="Calibri" panose="020F0502020204030204" pitchFamily="34" charset="0"/>
                </a:rPr>
                <a:t>=72/65*100</a:t>
              </a:r>
              <a:endParaRPr lang="it-IT" altLang="it-IT"/>
            </a:p>
          </p:txBody>
        </p:sp>
        <p:sp>
          <p:nvSpPr>
            <p:cNvPr id="25" name="Rectangle 15"/>
            <p:cNvSpPr>
              <a:spLocks noChangeArrowheads="1"/>
            </p:cNvSpPr>
            <p:nvPr/>
          </p:nvSpPr>
          <p:spPr bwMode="auto">
            <a:xfrm>
              <a:off x="503" y="2673"/>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2016</a:t>
              </a:r>
              <a:endParaRPr lang="it-IT" altLang="it-IT"/>
            </a:p>
          </p:txBody>
        </p:sp>
        <p:sp>
          <p:nvSpPr>
            <p:cNvPr id="26" name="Rectangle 16"/>
            <p:cNvSpPr>
              <a:spLocks noChangeArrowheads="1"/>
            </p:cNvSpPr>
            <p:nvPr/>
          </p:nvSpPr>
          <p:spPr bwMode="auto">
            <a:xfrm>
              <a:off x="1301" y="2673"/>
              <a:ext cx="2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60</a:t>
              </a:r>
              <a:endParaRPr lang="it-IT" altLang="it-IT"/>
            </a:p>
          </p:txBody>
        </p:sp>
        <p:sp>
          <p:nvSpPr>
            <p:cNvPr id="27" name="Rectangle 17"/>
            <p:cNvSpPr>
              <a:spLocks noChangeArrowheads="1"/>
            </p:cNvSpPr>
            <p:nvPr/>
          </p:nvSpPr>
          <p:spPr bwMode="auto">
            <a:xfrm>
              <a:off x="1964" y="2693"/>
              <a:ext cx="2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   83</a:t>
              </a:r>
              <a:endParaRPr lang="it-IT" altLang="it-IT"/>
            </a:p>
          </p:txBody>
        </p:sp>
        <p:sp>
          <p:nvSpPr>
            <p:cNvPr id="28" name="Rectangle 18"/>
            <p:cNvSpPr>
              <a:spLocks noChangeArrowheads="1"/>
            </p:cNvSpPr>
            <p:nvPr/>
          </p:nvSpPr>
          <p:spPr bwMode="auto">
            <a:xfrm>
              <a:off x="2308" y="2925"/>
              <a:ext cx="2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FF0000"/>
                  </a:solidFill>
                  <a:latin typeface="Calibri" panose="020F0502020204030204" pitchFamily="34" charset="0"/>
                </a:rPr>
                <a:t>**</a:t>
              </a:r>
              <a:endParaRPr lang="it-IT" altLang="it-IT"/>
            </a:p>
          </p:txBody>
        </p:sp>
        <p:sp>
          <p:nvSpPr>
            <p:cNvPr id="29" name="Rectangle 19"/>
            <p:cNvSpPr>
              <a:spLocks noChangeArrowheads="1"/>
            </p:cNvSpPr>
            <p:nvPr/>
          </p:nvSpPr>
          <p:spPr bwMode="auto">
            <a:xfrm>
              <a:off x="2770" y="2673"/>
              <a:ext cx="7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i="1">
                  <a:solidFill>
                    <a:srgbClr val="000000"/>
                  </a:solidFill>
                  <a:latin typeface="Calibri" panose="020F0502020204030204" pitchFamily="34" charset="0"/>
                </a:rPr>
                <a:t>=60/72*100</a:t>
              </a:r>
              <a:endParaRPr lang="it-IT" altLang="it-IT"/>
            </a:p>
          </p:txBody>
        </p:sp>
        <p:sp>
          <p:nvSpPr>
            <p:cNvPr id="30" name="Rectangle 20"/>
            <p:cNvSpPr>
              <a:spLocks noChangeArrowheads="1"/>
            </p:cNvSpPr>
            <p:nvPr/>
          </p:nvSpPr>
          <p:spPr bwMode="auto">
            <a:xfrm>
              <a:off x="503" y="2882"/>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2017</a:t>
              </a:r>
              <a:endParaRPr lang="it-IT" altLang="it-IT"/>
            </a:p>
          </p:txBody>
        </p:sp>
        <p:sp>
          <p:nvSpPr>
            <p:cNvPr id="31" name="Rectangle 21"/>
            <p:cNvSpPr>
              <a:spLocks noChangeArrowheads="1"/>
            </p:cNvSpPr>
            <p:nvPr/>
          </p:nvSpPr>
          <p:spPr bwMode="auto">
            <a:xfrm>
              <a:off x="1301" y="2882"/>
              <a:ext cx="2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75</a:t>
              </a:r>
              <a:endParaRPr lang="it-IT" altLang="it-IT"/>
            </a:p>
          </p:txBody>
        </p:sp>
        <p:sp>
          <p:nvSpPr>
            <p:cNvPr id="32" name="Rectangle 22"/>
            <p:cNvSpPr>
              <a:spLocks noChangeArrowheads="1"/>
            </p:cNvSpPr>
            <p:nvPr/>
          </p:nvSpPr>
          <p:spPr bwMode="auto">
            <a:xfrm>
              <a:off x="2017" y="2882"/>
              <a:ext cx="2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125</a:t>
              </a:r>
              <a:endParaRPr lang="it-IT" altLang="it-IT"/>
            </a:p>
          </p:txBody>
        </p:sp>
        <p:sp>
          <p:nvSpPr>
            <p:cNvPr id="33" name="Rectangle 23"/>
            <p:cNvSpPr>
              <a:spLocks noChangeArrowheads="1"/>
            </p:cNvSpPr>
            <p:nvPr/>
          </p:nvSpPr>
          <p:spPr bwMode="auto">
            <a:xfrm>
              <a:off x="2770" y="2882"/>
              <a:ext cx="7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i="1">
                  <a:solidFill>
                    <a:srgbClr val="000000"/>
                  </a:solidFill>
                  <a:latin typeface="Calibri" panose="020F0502020204030204" pitchFamily="34" charset="0"/>
                </a:rPr>
                <a:t>=75/60*100</a:t>
              </a:r>
              <a:endParaRPr lang="it-IT" altLang="it-IT"/>
            </a:p>
          </p:txBody>
        </p:sp>
        <p:sp>
          <p:nvSpPr>
            <p:cNvPr id="34" name="Rectangle 24"/>
            <p:cNvSpPr>
              <a:spLocks noChangeArrowheads="1"/>
            </p:cNvSpPr>
            <p:nvPr/>
          </p:nvSpPr>
          <p:spPr bwMode="auto">
            <a:xfrm>
              <a:off x="503" y="3092"/>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2018</a:t>
              </a:r>
              <a:endParaRPr lang="it-IT" altLang="it-IT"/>
            </a:p>
          </p:txBody>
        </p:sp>
        <p:sp>
          <p:nvSpPr>
            <p:cNvPr id="35" name="Rectangle 25"/>
            <p:cNvSpPr>
              <a:spLocks noChangeArrowheads="1"/>
            </p:cNvSpPr>
            <p:nvPr/>
          </p:nvSpPr>
          <p:spPr bwMode="auto">
            <a:xfrm>
              <a:off x="1301" y="3092"/>
              <a:ext cx="2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83</a:t>
              </a:r>
              <a:endParaRPr lang="it-IT" altLang="it-IT"/>
            </a:p>
          </p:txBody>
        </p:sp>
        <p:sp>
          <p:nvSpPr>
            <p:cNvPr id="36" name="Rectangle 26"/>
            <p:cNvSpPr>
              <a:spLocks noChangeArrowheads="1"/>
            </p:cNvSpPr>
            <p:nvPr/>
          </p:nvSpPr>
          <p:spPr bwMode="auto">
            <a:xfrm>
              <a:off x="2017" y="3092"/>
              <a:ext cx="2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111</a:t>
              </a:r>
              <a:endParaRPr lang="it-IT" altLang="it-IT"/>
            </a:p>
          </p:txBody>
        </p:sp>
        <p:sp>
          <p:nvSpPr>
            <p:cNvPr id="37" name="Rectangle 27"/>
            <p:cNvSpPr>
              <a:spLocks noChangeArrowheads="1"/>
            </p:cNvSpPr>
            <p:nvPr/>
          </p:nvSpPr>
          <p:spPr bwMode="auto">
            <a:xfrm>
              <a:off x="2770" y="3092"/>
              <a:ext cx="7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i="1">
                  <a:solidFill>
                    <a:srgbClr val="000000"/>
                  </a:solidFill>
                  <a:latin typeface="Calibri" panose="020F0502020204030204" pitchFamily="34" charset="0"/>
                </a:rPr>
                <a:t>=83/75*100</a:t>
              </a:r>
              <a:endParaRPr lang="it-IT" altLang="it-IT"/>
            </a:p>
          </p:txBody>
        </p:sp>
        <p:sp>
          <p:nvSpPr>
            <p:cNvPr id="38" name="Rectangle 28"/>
            <p:cNvSpPr>
              <a:spLocks noChangeArrowheads="1"/>
            </p:cNvSpPr>
            <p:nvPr/>
          </p:nvSpPr>
          <p:spPr bwMode="auto">
            <a:xfrm>
              <a:off x="503" y="3301"/>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2019</a:t>
              </a:r>
              <a:endParaRPr lang="it-IT" altLang="it-IT"/>
            </a:p>
          </p:txBody>
        </p:sp>
        <p:sp>
          <p:nvSpPr>
            <p:cNvPr id="39" name="Rectangle 29"/>
            <p:cNvSpPr>
              <a:spLocks noChangeArrowheads="1"/>
            </p:cNvSpPr>
            <p:nvPr/>
          </p:nvSpPr>
          <p:spPr bwMode="auto">
            <a:xfrm>
              <a:off x="1301" y="3301"/>
              <a:ext cx="2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82</a:t>
              </a:r>
              <a:endParaRPr lang="it-IT" altLang="it-IT"/>
            </a:p>
          </p:txBody>
        </p:sp>
        <p:sp>
          <p:nvSpPr>
            <p:cNvPr id="40" name="Rectangle 30"/>
            <p:cNvSpPr>
              <a:spLocks noChangeArrowheads="1"/>
            </p:cNvSpPr>
            <p:nvPr/>
          </p:nvSpPr>
          <p:spPr bwMode="auto">
            <a:xfrm>
              <a:off x="2054" y="3301"/>
              <a:ext cx="2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99</a:t>
              </a:r>
              <a:endParaRPr lang="it-IT" altLang="it-IT"/>
            </a:p>
          </p:txBody>
        </p:sp>
        <p:sp>
          <p:nvSpPr>
            <p:cNvPr id="41" name="Rectangle 31"/>
            <p:cNvSpPr>
              <a:spLocks noChangeArrowheads="1"/>
            </p:cNvSpPr>
            <p:nvPr/>
          </p:nvSpPr>
          <p:spPr bwMode="auto">
            <a:xfrm>
              <a:off x="2770" y="3301"/>
              <a:ext cx="7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i="1">
                  <a:solidFill>
                    <a:srgbClr val="000000"/>
                  </a:solidFill>
                  <a:latin typeface="Calibri" panose="020F0502020204030204" pitchFamily="34" charset="0"/>
                </a:rPr>
                <a:t>=82/83*100</a:t>
              </a:r>
              <a:endParaRPr lang="it-IT" altLang="it-IT"/>
            </a:p>
          </p:txBody>
        </p:sp>
        <p:sp>
          <p:nvSpPr>
            <p:cNvPr id="42" name="Rectangle 32"/>
            <p:cNvSpPr>
              <a:spLocks noChangeArrowheads="1"/>
            </p:cNvSpPr>
            <p:nvPr/>
          </p:nvSpPr>
          <p:spPr bwMode="auto">
            <a:xfrm>
              <a:off x="1090" y="1626"/>
              <a:ext cx="45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Iscritti </a:t>
              </a:r>
              <a:endParaRPr lang="it-IT" altLang="it-IT"/>
            </a:p>
          </p:txBody>
        </p:sp>
        <p:sp>
          <p:nvSpPr>
            <p:cNvPr id="43" name="Rectangle 33"/>
            <p:cNvSpPr>
              <a:spLocks noChangeArrowheads="1"/>
            </p:cNvSpPr>
            <p:nvPr/>
          </p:nvSpPr>
          <p:spPr bwMode="auto">
            <a:xfrm>
              <a:off x="1090" y="1835"/>
              <a:ext cx="44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classe </a:t>
              </a:r>
              <a:endParaRPr lang="it-IT" altLang="it-IT"/>
            </a:p>
          </p:txBody>
        </p:sp>
        <p:sp>
          <p:nvSpPr>
            <p:cNvPr id="44" name="Rectangle 34"/>
            <p:cNvSpPr>
              <a:spLocks noChangeArrowheads="1"/>
            </p:cNvSpPr>
            <p:nvPr/>
          </p:nvSpPr>
          <p:spPr bwMode="auto">
            <a:xfrm>
              <a:off x="1090" y="2045"/>
              <a:ext cx="3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a:r>
                <a:rPr lang="it-IT" altLang="it-IT" sz="2000">
                  <a:solidFill>
                    <a:srgbClr val="000000"/>
                  </a:solidFill>
                  <a:latin typeface="Calibri" panose="020F0502020204030204" pitchFamily="34" charset="0"/>
                </a:rPr>
                <a:t>terza</a:t>
              </a:r>
              <a:endParaRPr lang="it-IT" altLang="it-IT"/>
            </a:p>
          </p:txBody>
        </p:sp>
        <p:sp>
          <p:nvSpPr>
            <p:cNvPr id="45" name="Rectangle 35"/>
            <p:cNvSpPr>
              <a:spLocks noChangeArrowheads="1"/>
            </p:cNvSpPr>
            <p:nvPr/>
          </p:nvSpPr>
          <p:spPr bwMode="auto">
            <a:xfrm>
              <a:off x="475" y="1605"/>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6" name="Rectangle 36"/>
            <p:cNvSpPr>
              <a:spLocks noChangeArrowheads="1"/>
            </p:cNvSpPr>
            <p:nvPr/>
          </p:nvSpPr>
          <p:spPr bwMode="auto">
            <a:xfrm>
              <a:off x="1062" y="1605"/>
              <a:ext cx="10"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7" name="Rectangle 37"/>
            <p:cNvSpPr>
              <a:spLocks noChangeArrowheads="1"/>
            </p:cNvSpPr>
            <p:nvPr/>
          </p:nvSpPr>
          <p:spPr bwMode="auto">
            <a:xfrm>
              <a:off x="1650" y="1605"/>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8" name="Line 38"/>
            <p:cNvSpPr>
              <a:spLocks noChangeShapeType="1"/>
            </p:cNvSpPr>
            <p:nvPr/>
          </p:nvSpPr>
          <p:spPr bwMode="auto">
            <a:xfrm>
              <a:off x="475" y="1605"/>
              <a:ext cx="210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 name="Rectangle 39"/>
            <p:cNvSpPr>
              <a:spLocks noChangeArrowheads="1"/>
            </p:cNvSpPr>
            <p:nvPr/>
          </p:nvSpPr>
          <p:spPr bwMode="auto">
            <a:xfrm>
              <a:off x="475" y="1605"/>
              <a:ext cx="210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0" name="Rectangle 40"/>
            <p:cNvSpPr>
              <a:spLocks noChangeArrowheads="1"/>
            </p:cNvSpPr>
            <p:nvPr/>
          </p:nvSpPr>
          <p:spPr bwMode="auto">
            <a:xfrm>
              <a:off x="2568" y="1605"/>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1" name="Rectangle 41"/>
            <p:cNvSpPr>
              <a:spLocks noChangeArrowheads="1"/>
            </p:cNvSpPr>
            <p:nvPr/>
          </p:nvSpPr>
          <p:spPr bwMode="auto">
            <a:xfrm>
              <a:off x="3605" y="1605"/>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2" name="Line 42"/>
            <p:cNvSpPr>
              <a:spLocks noChangeShapeType="1"/>
            </p:cNvSpPr>
            <p:nvPr/>
          </p:nvSpPr>
          <p:spPr bwMode="auto">
            <a:xfrm>
              <a:off x="475" y="2233"/>
              <a:ext cx="210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Rectangle 43"/>
            <p:cNvSpPr>
              <a:spLocks noChangeArrowheads="1"/>
            </p:cNvSpPr>
            <p:nvPr/>
          </p:nvSpPr>
          <p:spPr bwMode="auto">
            <a:xfrm>
              <a:off x="475" y="2233"/>
              <a:ext cx="210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4" name="Line 44"/>
            <p:cNvSpPr>
              <a:spLocks noChangeShapeType="1"/>
            </p:cNvSpPr>
            <p:nvPr/>
          </p:nvSpPr>
          <p:spPr bwMode="auto">
            <a:xfrm>
              <a:off x="475" y="3490"/>
              <a:ext cx="210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 name="Rectangle 45"/>
            <p:cNvSpPr>
              <a:spLocks noChangeArrowheads="1"/>
            </p:cNvSpPr>
            <p:nvPr/>
          </p:nvSpPr>
          <p:spPr bwMode="auto">
            <a:xfrm>
              <a:off x="475" y="3490"/>
              <a:ext cx="210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6" name="Line 46"/>
            <p:cNvSpPr>
              <a:spLocks noChangeShapeType="1"/>
            </p:cNvSpPr>
            <p:nvPr/>
          </p:nvSpPr>
          <p:spPr bwMode="auto">
            <a:xfrm>
              <a:off x="475" y="350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 name="Rectangle 47"/>
            <p:cNvSpPr>
              <a:spLocks noChangeArrowheads="1"/>
            </p:cNvSpPr>
            <p:nvPr/>
          </p:nvSpPr>
          <p:spPr bwMode="auto">
            <a:xfrm>
              <a:off x="475" y="3500"/>
              <a:ext cx="9"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8" name="Line 48"/>
            <p:cNvSpPr>
              <a:spLocks noChangeShapeType="1"/>
            </p:cNvSpPr>
            <p:nvPr/>
          </p:nvSpPr>
          <p:spPr bwMode="auto">
            <a:xfrm>
              <a:off x="1062" y="350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 name="Rectangle 49"/>
            <p:cNvSpPr>
              <a:spLocks noChangeArrowheads="1"/>
            </p:cNvSpPr>
            <p:nvPr/>
          </p:nvSpPr>
          <p:spPr bwMode="auto">
            <a:xfrm>
              <a:off x="1062" y="3500"/>
              <a:ext cx="10"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0" name="Line 50"/>
            <p:cNvSpPr>
              <a:spLocks noChangeShapeType="1"/>
            </p:cNvSpPr>
            <p:nvPr/>
          </p:nvSpPr>
          <p:spPr bwMode="auto">
            <a:xfrm>
              <a:off x="1650" y="350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 name="Rectangle 51"/>
            <p:cNvSpPr>
              <a:spLocks noChangeArrowheads="1"/>
            </p:cNvSpPr>
            <p:nvPr/>
          </p:nvSpPr>
          <p:spPr bwMode="auto">
            <a:xfrm>
              <a:off x="1650" y="3500"/>
              <a:ext cx="9"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2" name="Line 52"/>
            <p:cNvSpPr>
              <a:spLocks noChangeShapeType="1"/>
            </p:cNvSpPr>
            <p:nvPr/>
          </p:nvSpPr>
          <p:spPr bwMode="auto">
            <a:xfrm>
              <a:off x="2568" y="350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 name="Rectangle 53"/>
            <p:cNvSpPr>
              <a:spLocks noChangeArrowheads="1"/>
            </p:cNvSpPr>
            <p:nvPr/>
          </p:nvSpPr>
          <p:spPr bwMode="auto">
            <a:xfrm>
              <a:off x="2568" y="3500"/>
              <a:ext cx="9"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 name="Line 54"/>
            <p:cNvSpPr>
              <a:spLocks noChangeShapeType="1"/>
            </p:cNvSpPr>
            <p:nvPr/>
          </p:nvSpPr>
          <p:spPr bwMode="auto">
            <a:xfrm>
              <a:off x="3605" y="350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5" name="Rectangle 55"/>
            <p:cNvSpPr>
              <a:spLocks noChangeArrowheads="1"/>
            </p:cNvSpPr>
            <p:nvPr/>
          </p:nvSpPr>
          <p:spPr bwMode="auto">
            <a:xfrm>
              <a:off x="3605" y="3500"/>
              <a:ext cx="9"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6" name="Line 56"/>
            <p:cNvSpPr>
              <a:spLocks noChangeShapeType="1"/>
            </p:cNvSpPr>
            <p:nvPr/>
          </p:nvSpPr>
          <p:spPr bwMode="auto">
            <a:xfrm>
              <a:off x="3614" y="1605"/>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 name="Rectangle 57"/>
            <p:cNvSpPr>
              <a:spLocks noChangeArrowheads="1"/>
            </p:cNvSpPr>
            <p:nvPr/>
          </p:nvSpPr>
          <p:spPr bwMode="auto">
            <a:xfrm>
              <a:off x="3614" y="1605"/>
              <a:ext cx="9"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8" name="Line 58"/>
            <p:cNvSpPr>
              <a:spLocks noChangeShapeType="1"/>
            </p:cNvSpPr>
            <p:nvPr/>
          </p:nvSpPr>
          <p:spPr bwMode="auto">
            <a:xfrm>
              <a:off x="3614" y="1814"/>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 name="Rectangle 59"/>
            <p:cNvSpPr>
              <a:spLocks noChangeArrowheads="1"/>
            </p:cNvSpPr>
            <p:nvPr/>
          </p:nvSpPr>
          <p:spPr bwMode="auto">
            <a:xfrm>
              <a:off x="3614" y="1814"/>
              <a:ext cx="9"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 name="Line 60"/>
            <p:cNvSpPr>
              <a:spLocks noChangeShapeType="1"/>
            </p:cNvSpPr>
            <p:nvPr/>
          </p:nvSpPr>
          <p:spPr bwMode="auto">
            <a:xfrm>
              <a:off x="3614" y="2024"/>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 name="Rectangle 61"/>
            <p:cNvSpPr>
              <a:spLocks noChangeArrowheads="1"/>
            </p:cNvSpPr>
            <p:nvPr/>
          </p:nvSpPr>
          <p:spPr bwMode="auto">
            <a:xfrm>
              <a:off x="3614" y="2024"/>
              <a:ext cx="9"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 name="Line 62"/>
            <p:cNvSpPr>
              <a:spLocks noChangeShapeType="1"/>
            </p:cNvSpPr>
            <p:nvPr/>
          </p:nvSpPr>
          <p:spPr bwMode="auto">
            <a:xfrm>
              <a:off x="3614" y="2233"/>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 name="Rectangle 63"/>
            <p:cNvSpPr>
              <a:spLocks noChangeArrowheads="1"/>
            </p:cNvSpPr>
            <p:nvPr/>
          </p:nvSpPr>
          <p:spPr bwMode="auto">
            <a:xfrm>
              <a:off x="3614" y="2233"/>
              <a:ext cx="9"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 name="Line 64"/>
            <p:cNvSpPr>
              <a:spLocks noChangeShapeType="1"/>
            </p:cNvSpPr>
            <p:nvPr/>
          </p:nvSpPr>
          <p:spPr bwMode="auto">
            <a:xfrm>
              <a:off x="3614" y="2443"/>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 name="Rectangle 65"/>
            <p:cNvSpPr>
              <a:spLocks noChangeArrowheads="1"/>
            </p:cNvSpPr>
            <p:nvPr/>
          </p:nvSpPr>
          <p:spPr bwMode="auto">
            <a:xfrm>
              <a:off x="3614" y="2443"/>
              <a:ext cx="9"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 name="Line 66"/>
            <p:cNvSpPr>
              <a:spLocks noChangeShapeType="1"/>
            </p:cNvSpPr>
            <p:nvPr/>
          </p:nvSpPr>
          <p:spPr bwMode="auto">
            <a:xfrm>
              <a:off x="3614" y="2652"/>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7" name="Rectangle 67"/>
            <p:cNvSpPr>
              <a:spLocks noChangeArrowheads="1"/>
            </p:cNvSpPr>
            <p:nvPr/>
          </p:nvSpPr>
          <p:spPr bwMode="auto">
            <a:xfrm>
              <a:off x="3614" y="2652"/>
              <a:ext cx="9"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 name="Line 68"/>
            <p:cNvSpPr>
              <a:spLocks noChangeShapeType="1"/>
            </p:cNvSpPr>
            <p:nvPr/>
          </p:nvSpPr>
          <p:spPr bwMode="auto">
            <a:xfrm>
              <a:off x="3614" y="2862"/>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 name="Rectangle 69"/>
            <p:cNvSpPr>
              <a:spLocks noChangeArrowheads="1"/>
            </p:cNvSpPr>
            <p:nvPr/>
          </p:nvSpPr>
          <p:spPr bwMode="auto">
            <a:xfrm>
              <a:off x="3614" y="2862"/>
              <a:ext cx="9"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0" name="Line 70"/>
            <p:cNvSpPr>
              <a:spLocks noChangeShapeType="1"/>
            </p:cNvSpPr>
            <p:nvPr/>
          </p:nvSpPr>
          <p:spPr bwMode="auto">
            <a:xfrm>
              <a:off x="3614" y="3071"/>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 name="Rectangle 71"/>
            <p:cNvSpPr>
              <a:spLocks noChangeArrowheads="1"/>
            </p:cNvSpPr>
            <p:nvPr/>
          </p:nvSpPr>
          <p:spPr bwMode="auto">
            <a:xfrm>
              <a:off x="3614" y="3071"/>
              <a:ext cx="9"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2" name="Line 72"/>
            <p:cNvSpPr>
              <a:spLocks noChangeShapeType="1"/>
            </p:cNvSpPr>
            <p:nvPr/>
          </p:nvSpPr>
          <p:spPr bwMode="auto">
            <a:xfrm>
              <a:off x="3614" y="328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 name="Rectangle 73"/>
            <p:cNvSpPr>
              <a:spLocks noChangeArrowheads="1"/>
            </p:cNvSpPr>
            <p:nvPr/>
          </p:nvSpPr>
          <p:spPr bwMode="auto">
            <a:xfrm>
              <a:off x="3614" y="3280"/>
              <a:ext cx="9"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4" name="Line 74"/>
            <p:cNvSpPr>
              <a:spLocks noChangeShapeType="1"/>
            </p:cNvSpPr>
            <p:nvPr/>
          </p:nvSpPr>
          <p:spPr bwMode="auto">
            <a:xfrm>
              <a:off x="3614" y="349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 name="Rectangle 75"/>
            <p:cNvSpPr>
              <a:spLocks noChangeArrowheads="1"/>
            </p:cNvSpPr>
            <p:nvPr/>
          </p:nvSpPr>
          <p:spPr bwMode="auto">
            <a:xfrm>
              <a:off x="3614" y="3490"/>
              <a:ext cx="9"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86" name="CasellaDiTesto 85"/>
          <p:cNvSpPr txBox="1"/>
          <p:nvPr/>
        </p:nvSpPr>
        <p:spPr>
          <a:xfrm>
            <a:off x="6669049" y="5641206"/>
            <a:ext cx="4861614" cy="369332"/>
          </a:xfrm>
          <a:prstGeom prst="rect">
            <a:avLst/>
          </a:prstGeom>
          <a:noFill/>
        </p:spPr>
        <p:txBody>
          <a:bodyPr wrap="square" rtlCol="0">
            <a:spAutoFit/>
          </a:bodyPr>
          <a:lstStyle/>
          <a:p>
            <a:r>
              <a:rPr lang="it-IT" baseline="-25000" dirty="0" smtClean="0">
                <a:latin typeface="Times New Roman" panose="02020603050405020304" pitchFamily="18" charset="0"/>
                <a:cs typeface="Times New Roman" panose="02020603050405020304" pitchFamily="18" charset="0"/>
              </a:rPr>
              <a:t>2016</a:t>
            </a:r>
            <a:r>
              <a:rPr lang="it-IT" dirty="0" smtClean="0">
                <a:latin typeface="Times New Roman" panose="02020603050405020304" pitchFamily="18" charset="0"/>
                <a:cs typeface="Times New Roman" panose="02020603050405020304" pitchFamily="18" charset="0"/>
              </a:rPr>
              <a:t>I</a:t>
            </a:r>
            <a:r>
              <a:rPr lang="it-IT" baseline="-25000" dirty="0" smtClean="0">
                <a:latin typeface="Times New Roman" panose="02020603050405020304" pitchFamily="18" charset="0"/>
                <a:cs typeface="Times New Roman" panose="02020603050405020304" pitchFamily="18" charset="0"/>
              </a:rPr>
              <a:t>2017</a:t>
            </a:r>
            <a:r>
              <a:rPr lang="it-IT" dirty="0" smtClean="0">
                <a:latin typeface="Times New Roman" panose="02020603050405020304" pitchFamily="18" charset="0"/>
                <a:cs typeface="Times New Roman" panose="02020603050405020304" pitchFamily="18" charset="0"/>
              </a:rPr>
              <a:t> = (75/60)x100= 125       </a:t>
            </a:r>
            <a:r>
              <a:rPr lang="it-IT" baseline="-25000" dirty="0" smtClean="0">
                <a:latin typeface="Times New Roman" panose="02020603050405020304" pitchFamily="18" charset="0"/>
                <a:cs typeface="Times New Roman" panose="02020603050405020304" pitchFamily="18" charset="0"/>
              </a:rPr>
              <a:t>t</a:t>
            </a:r>
            <a:r>
              <a:rPr lang="it-IT" dirty="0" smtClean="0">
                <a:latin typeface="Times New Roman" panose="02020603050405020304" pitchFamily="18" charset="0"/>
                <a:cs typeface="Times New Roman" panose="02020603050405020304" pitchFamily="18" charset="0"/>
              </a:rPr>
              <a:t>=2017   </a:t>
            </a:r>
            <a:r>
              <a:rPr lang="it-IT" baseline="-25000" dirty="0" smtClean="0">
                <a:latin typeface="Times New Roman" panose="02020603050405020304" pitchFamily="18" charset="0"/>
                <a:cs typeface="Times New Roman" panose="02020603050405020304" pitchFamily="18" charset="0"/>
              </a:rPr>
              <a:t>t-1</a:t>
            </a:r>
            <a:r>
              <a:rPr lang="it-IT" dirty="0" smtClean="0">
                <a:latin typeface="Times New Roman" panose="02020603050405020304" pitchFamily="18" charset="0"/>
                <a:cs typeface="Times New Roman" panose="02020603050405020304" pitchFamily="18" charset="0"/>
              </a:rPr>
              <a:t>=2016</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01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ppt_x"/>
                                          </p:val>
                                        </p:tav>
                                        <p:tav tm="100000">
                                          <p:val>
                                            <p:strVal val="#ppt_x"/>
                                          </p:val>
                                        </p:tav>
                                      </p:tavLst>
                                    </p:anim>
                                    <p:anim calcmode="lin" valueType="num">
                                      <p:cBhvr additive="base">
                                        <p:cTn id="14"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29</a:t>
            </a:fld>
            <a:endParaRPr lang="it-IT"/>
          </a:p>
        </p:txBody>
      </p:sp>
      <p:sp>
        <p:nvSpPr>
          <p:cNvPr id="4" name="Rettangolo 3"/>
          <p:cNvSpPr/>
          <p:nvPr/>
        </p:nvSpPr>
        <p:spPr>
          <a:xfrm>
            <a:off x="853440" y="756149"/>
            <a:ext cx="6096000" cy="369332"/>
          </a:xfrm>
          <a:prstGeom prst="rect">
            <a:avLst/>
          </a:prstGeom>
        </p:spPr>
        <p:txBody>
          <a:bodyPr>
            <a:spAutoFit/>
          </a:bodyPr>
          <a:lstStyle/>
          <a:p>
            <a:pPr algn="just">
              <a:spcAft>
                <a:spcPts val="0"/>
              </a:spcAft>
            </a:pP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ESEMPIO </a:t>
            </a:r>
            <a:r>
              <a:rPr lang="it-IT"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Costruzione di numeri indici a base mobile</a:t>
            </a:r>
            <a:endParaRPr lang="en-GB"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853440" y="1707447"/>
            <a:ext cx="4838095" cy="3542857"/>
          </a:xfrm>
          <a:prstGeom prst="rect">
            <a:avLst/>
          </a:prstGeom>
          <a:ln>
            <a:solidFill>
              <a:schemeClr val="tx1"/>
            </a:solidFill>
          </a:ln>
        </p:spPr>
      </p:pic>
      <p:sp>
        <p:nvSpPr>
          <p:cNvPr id="7" name="Rettangolo 6"/>
          <p:cNvSpPr/>
          <p:nvPr/>
        </p:nvSpPr>
        <p:spPr>
          <a:xfrm>
            <a:off x="6145431" y="4234641"/>
            <a:ext cx="5275528" cy="2031325"/>
          </a:xfrm>
          <a:prstGeom prst="rect">
            <a:avLst/>
          </a:prstGeom>
        </p:spPr>
        <p:txBody>
          <a:bodyPr wrap="square">
            <a:spAutoFit/>
          </a:bodyPr>
          <a:lstStyle/>
          <a:p>
            <a:pPr marL="285750" indent="-285750" algn="just">
              <a:spcAft>
                <a:spcPts val="0"/>
              </a:spcAft>
              <a:buFont typeface="Wingdings" panose="05000000000000000000" pitchFamily="2" charset="2"/>
              <a:buChar char="ü"/>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quelli </a:t>
            </a:r>
            <a:r>
              <a:rPr lang="it-IT" dirty="0">
                <a:latin typeface="Times New Roman" panose="02020603050405020304" pitchFamily="18" charset="0"/>
                <a:ea typeface="Times New Roman" panose="02020603050405020304" pitchFamily="18" charset="0"/>
                <a:cs typeface="Times New Roman" panose="02020603050405020304" pitchFamily="18" charset="0"/>
              </a:rPr>
              <a:t>a base fissa permettono di confrontare ognuno degli anni con una situazione scelta come base (e dunque, indirettamente, anche tra loro, visto che il “denominatore” è sempre lo stesso); </a:t>
            </a:r>
            <a:endParaRPr lang="it-IT"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0"/>
              </a:spcAft>
              <a:buFont typeface="Wingdings" panose="05000000000000000000" pitchFamily="2" charset="2"/>
              <a:buChar char="ü"/>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quelli </a:t>
            </a:r>
            <a:r>
              <a:rPr lang="it-IT" dirty="0">
                <a:latin typeface="Times New Roman" panose="02020603050405020304" pitchFamily="18" charset="0"/>
                <a:ea typeface="Times New Roman" panose="02020603050405020304" pitchFamily="18" charset="0"/>
                <a:cs typeface="Times New Roman" panose="02020603050405020304" pitchFamily="18" charset="0"/>
              </a:rPr>
              <a:t>a base mobile vengono costruiti quando l’obiettivo è quello di confrontare ogni valore con quello immediatamente precedente</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it-IT"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ttangolo 7"/>
          <p:cNvSpPr/>
          <p:nvPr/>
        </p:nvSpPr>
        <p:spPr>
          <a:xfrm>
            <a:off x="6145431" y="3478875"/>
            <a:ext cx="5400024" cy="584775"/>
          </a:xfrm>
          <a:prstGeom prst="rect">
            <a:avLst/>
          </a:prstGeom>
        </p:spPr>
        <p:txBody>
          <a:bodyPr wrap="square">
            <a:spAutoFit/>
          </a:bodyPr>
          <a:lstStyle/>
          <a:p>
            <a:pPr algn="just">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Come è possibile notare, i numeri indici calcolati negli Esempi 1 e 2 rispondono ad esigenze molto differenti: </a:t>
            </a:r>
          </a:p>
        </p:txBody>
      </p:sp>
      <p:pic>
        <p:nvPicPr>
          <p:cNvPr id="5" name="Immagine 4"/>
          <p:cNvPicPr>
            <a:picLocks noChangeAspect="1"/>
          </p:cNvPicPr>
          <p:nvPr/>
        </p:nvPicPr>
        <p:blipFill>
          <a:blip r:embed="rId3"/>
          <a:stretch>
            <a:fillRect/>
          </a:stretch>
        </p:blipFill>
        <p:spPr>
          <a:xfrm>
            <a:off x="8312728" y="940814"/>
            <a:ext cx="2997396" cy="2400305"/>
          </a:xfrm>
          <a:prstGeom prst="rect">
            <a:avLst/>
          </a:prstGeom>
        </p:spPr>
      </p:pic>
    </p:spTree>
    <p:extLst>
      <p:ext uri="{BB962C8B-B14F-4D97-AF65-F5344CB8AC3E}">
        <p14:creationId xmlns:p14="http://schemas.microsoft.com/office/powerpoint/2010/main" val="230457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6</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a:t>
            </a:fld>
            <a:endParaRPr lang="it-IT" dirty="0"/>
          </a:p>
        </p:txBody>
      </p:sp>
      <p:sp>
        <p:nvSpPr>
          <p:cNvPr id="2" name="Rettangolo 1"/>
          <p:cNvSpPr/>
          <p:nvPr/>
        </p:nvSpPr>
        <p:spPr>
          <a:xfrm>
            <a:off x="974933" y="1021067"/>
            <a:ext cx="8534828" cy="1754326"/>
          </a:xfrm>
          <a:prstGeom prst="rect">
            <a:avLst/>
          </a:prstGeom>
        </p:spPr>
        <p:txBody>
          <a:bodyPr wrap="square">
            <a:spAutoFit/>
          </a:bodyPr>
          <a:lstStyle/>
          <a:p>
            <a:pPr algn="just"/>
            <a:r>
              <a:rPr lang="it-IT" dirty="0" smtClean="0">
                <a:latin typeface="Times New Roman" panose="02020603050405020304" pitchFamily="18" charset="0"/>
                <a:ea typeface="Times New Roman" panose="02020603050405020304" pitchFamily="18" charset="0"/>
                <a:cs typeface="Times New Roman" panose="02020603050405020304" pitchFamily="18" charset="0"/>
              </a:rPr>
              <a:t>Molto </a:t>
            </a:r>
            <a:r>
              <a:rPr lang="it-IT" dirty="0">
                <a:latin typeface="Times New Roman" panose="02020603050405020304" pitchFamily="18" charset="0"/>
                <a:ea typeface="Times New Roman" panose="02020603050405020304" pitchFamily="18" charset="0"/>
                <a:cs typeface="Times New Roman" panose="02020603050405020304" pitchFamily="18" charset="0"/>
              </a:rPr>
              <a:t>spesso si è interessati a confrontare (nel tempo, nello spazio, </a:t>
            </a:r>
            <a:r>
              <a:rPr lang="it-IT" dirty="0" err="1">
                <a:latin typeface="Times New Roman" panose="02020603050405020304" pitchFamily="18" charset="0"/>
                <a:ea typeface="Times New Roman" panose="02020603050405020304" pitchFamily="18" charset="0"/>
                <a:cs typeface="Times New Roman" panose="02020603050405020304" pitchFamily="18" charset="0"/>
              </a:rPr>
              <a:t>ecc</a:t>
            </a:r>
            <a:r>
              <a:rPr lang="it-IT" dirty="0">
                <a:latin typeface="Times New Roman" panose="02020603050405020304" pitchFamily="18" charset="0"/>
                <a:ea typeface="Times New Roman" panose="02020603050405020304" pitchFamily="18" charset="0"/>
                <a:cs typeface="Times New Roman" panose="02020603050405020304" pitchFamily="18" charset="0"/>
              </a:rPr>
              <a:t>…) grandezze economiche, sociali e demografiche, al fine di far emergere le tendenze di fondo dei fenomeni. </a:t>
            </a:r>
            <a:r>
              <a:rPr lang="it-IT" dirty="0" smtClean="0">
                <a:solidFill>
                  <a:srgbClr val="000000"/>
                </a:solidFill>
                <a:latin typeface="Times New Roman" panose="02020603050405020304" pitchFamily="18" charset="0"/>
                <a:cs typeface="Times New Roman" panose="02020603050405020304" pitchFamily="18" charset="0"/>
              </a:rPr>
              <a:t>Di grande importanza soprattutto in campo economico (i più noti sono quelli utilizzati per determinare l’aumento del costo della vita "inflazione"), sono particolari rapporti statistici che misurano la variazione dell’intensità di un fenomeno in situazioni temporali o spaziali diverse.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5412408" y="4204217"/>
            <a:ext cx="4413726" cy="923330"/>
          </a:xfrm>
          <a:prstGeom prst="rect">
            <a:avLst/>
          </a:prstGeom>
          <a:ln>
            <a:solidFill>
              <a:srgbClr val="C00000"/>
            </a:solidFill>
          </a:ln>
        </p:spPr>
        <p:txBody>
          <a:bodyPr wrap="square">
            <a:spAutoFit/>
          </a:bodyPr>
          <a:lstStyle/>
          <a:p>
            <a:pPr algn="just">
              <a:defRPr/>
            </a:pPr>
            <a:r>
              <a:rPr lang="it-IT"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vengono utilizzati per </a:t>
            </a: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studiare come un determinato fenomeno si evolve nel tempo oppure da un luogo ad un </a:t>
            </a:r>
            <a:r>
              <a:rPr lang="it-IT"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altro</a:t>
            </a:r>
            <a:endPar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ttangolo 6"/>
          <p:cNvSpPr/>
          <p:nvPr/>
        </p:nvSpPr>
        <p:spPr>
          <a:xfrm>
            <a:off x="974932" y="3833127"/>
            <a:ext cx="2159746" cy="461665"/>
          </a:xfrm>
          <a:prstGeom prst="rect">
            <a:avLst/>
          </a:prstGeom>
        </p:spPr>
        <p:txBody>
          <a:bodyPr wrap="square">
            <a:spAutoFit/>
          </a:bodyPr>
          <a:lstStyle/>
          <a:p>
            <a:r>
              <a:rPr lang="it-IT"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Numeri indici </a:t>
            </a:r>
            <a:endParaRPr lang="it-IT" dirty="0"/>
          </a:p>
        </p:txBody>
      </p:sp>
      <p:sp>
        <p:nvSpPr>
          <p:cNvPr id="8" name="Rettangolo 7"/>
          <p:cNvSpPr/>
          <p:nvPr/>
        </p:nvSpPr>
        <p:spPr>
          <a:xfrm>
            <a:off x="5412408" y="3101729"/>
            <a:ext cx="4413726" cy="923330"/>
          </a:xfrm>
          <a:prstGeom prst="rect">
            <a:avLst/>
          </a:prstGeom>
          <a:ln>
            <a:solidFill>
              <a:srgbClr val="C00000"/>
            </a:solidFill>
          </a:ln>
        </p:spPr>
        <p:txBody>
          <a:bodyPr wrap="square">
            <a:spAutoFit/>
          </a:bodyPr>
          <a:lstStyle/>
          <a:p>
            <a:pPr algn="just"/>
            <a:r>
              <a:rPr lang="it-IT" dirty="0">
                <a:latin typeface="Times New Roman" panose="02020603050405020304" pitchFamily="18" charset="0"/>
                <a:ea typeface="Times New Roman" panose="02020603050405020304" pitchFamily="18" charset="0"/>
                <a:cs typeface="Times New Roman" panose="02020603050405020304" pitchFamily="18" charset="0"/>
              </a:rPr>
              <a:t>sono dei particolari rapporti statistici che permettono un più immediata comparazione tra gli aggregati</a:t>
            </a:r>
            <a:endParaRPr lang="it-IT" dirty="0"/>
          </a:p>
        </p:txBody>
      </p:sp>
      <p:sp>
        <p:nvSpPr>
          <p:cNvPr id="12" name="Freccia a destra 11"/>
          <p:cNvSpPr/>
          <p:nvPr/>
        </p:nvSpPr>
        <p:spPr>
          <a:xfrm>
            <a:off x="3472662" y="3907623"/>
            <a:ext cx="1311966" cy="3621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stretch>
            <a:fillRect/>
          </a:stretch>
        </p:blipFill>
        <p:spPr>
          <a:xfrm>
            <a:off x="9826134" y="1363029"/>
            <a:ext cx="1322947" cy="841321"/>
          </a:xfrm>
          <a:prstGeom prst="rect">
            <a:avLst/>
          </a:prstGeom>
        </p:spPr>
      </p:pic>
    </p:spTree>
    <p:extLst>
      <p:ext uri="{BB962C8B-B14F-4D97-AF65-F5344CB8AC3E}">
        <p14:creationId xmlns:p14="http://schemas.microsoft.com/office/powerpoint/2010/main" val="360714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30</a:t>
            </a:fld>
            <a:endParaRPr lang="it-IT"/>
          </a:p>
        </p:txBody>
      </p:sp>
      <p:pic>
        <p:nvPicPr>
          <p:cNvPr id="4" name="Immagine 3"/>
          <p:cNvPicPr>
            <a:picLocks noChangeAspect="1"/>
          </p:cNvPicPr>
          <p:nvPr/>
        </p:nvPicPr>
        <p:blipFill>
          <a:blip r:embed="rId2"/>
          <a:stretch>
            <a:fillRect/>
          </a:stretch>
        </p:blipFill>
        <p:spPr>
          <a:xfrm>
            <a:off x="1101135" y="911689"/>
            <a:ext cx="9740348" cy="4452730"/>
          </a:xfrm>
          <a:prstGeom prst="rect">
            <a:avLst/>
          </a:prstGeom>
        </p:spPr>
      </p:pic>
      <p:sp>
        <p:nvSpPr>
          <p:cNvPr id="5" name="Rettangolo 4"/>
          <p:cNvSpPr/>
          <p:nvPr/>
        </p:nvSpPr>
        <p:spPr>
          <a:xfrm>
            <a:off x="1448554" y="4218915"/>
            <a:ext cx="2027977" cy="5432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016000" y="5526787"/>
            <a:ext cx="10095345" cy="646331"/>
          </a:xfrm>
          <a:prstGeom prst="rect">
            <a:avLst/>
          </a:prstGeom>
          <a:ln w="28575">
            <a:solidFill>
              <a:srgbClr val="C00000"/>
            </a:solidFill>
            <a:prstDash val="lgDashDotDot"/>
          </a:ln>
        </p:spPr>
        <p:txBody>
          <a:bodyPr wrap="square">
            <a:spAutoFit/>
          </a:bodyPr>
          <a:lstStyle/>
          <a:p>
            <a:pPr algn="just"/>
            <a:r>
              <a:rPr lang="it-IT" dirty="0">
                <a:latin typeface="Times New Roman" panose="02020603050405020304" pitchFamily="18" charset="0"/>
                <a:cs typeface="Times New Roman" panose="02020603050405020304" pitchFamily="18" charset="0"/>
              </a:rPr>
              <a:t>Da notare che i numeri indici a base mobile possono iniziare solo un </a:t>
            </a:r>
            <a:r>
              <a:rPr lang="it-IT" dirty="0" smtClean="0">
                <a:latin typeface="Times New Roman" panose="02020603050405020304" pitchFamily="18" charset="0"/>
                <a:cs typeface="Times New Roman" panose="02020603050405020304" pitchFamily="18" charset="0"/>
              </a:rPr>
              <a:t>periodo </a:t>
            </a:r>
            <a:r>
              <a:rPr lang="en-GB" dirty="0" err="1" smtClean="0">
                <a:latin typeface="Times New Roman" panose="02020603050405020304" pitchFamily="18" charset="0"/>
                <a:cs typeface="Times New Roman" panose="02020603050405020304" pitchFamily="18" charset="0"/>
              </a:rPr>
              <a:t>dopo</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l'avvio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della</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serie</a:t>
            </a:r>
            <a:r>
              <a:rPr lang="en-GB" dirty="0" smtClean="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Talvolta </a:t>
            </a:r>
            <a:r>
              <a:rPr lang="it-IT" dirty="0">
                <a:latin typeface="Times New Roman" panose="02020603050405020304" pitchFamily="18" charset="0"/>
                <a:cs typeface="Times New Roman" panose="02020603050405020304" pitchFamily="18" charset="0"/>
              </a:rPr>
              <a:t>il primo dato della base mobile si pone uguale a 100</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33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23636" y="722853"/>
            <a:ext cx="8977746" cy="369332"/>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Nella seguente tabella è rappresentata una serie di valori distribuiti nel </a:t>
            </a:r>
            <a:r>
              <a:rPr lang="it-IT" dirty="0" smtClean="0">
                <a:solidFill>
                  <a:srgbClr val="000000"/>
                </a:solidFill>
                <a:latin typeface="Times New Roman" panose="02020603050405020304" pitchFamily="18" charset="0"/>
                <a:cs typeface="Times New Roman" panose="02020603050405020304" pitchFamily="18" charset="0"/>
              </a:rPr>
              <a:t>tempo</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5624945" y="2861139"/>
            <a:ext cx="6096000" cy="646331"/>
          </a:xfrm>
          <a:prstGeom prst="rect">
            <a:avLst/>
          </a:prstGeom>
        </p:spPr>
        <p:txBody>
          <a:bodyPr>
            <a:spAutoFit/>
          </a:bodyPr>
          <a:lstStyle/>
          <a:p>
            <a:pPr algn="just"/>
            <a:r>
              <a:rPr lang="it-IT" dirty="0">
                <a:solidFill>
                  <a:srgbClr val="000000"/>
                </a:solidFill>
                <a:latin typeface="Times New Roman" panose="02020603050405020304" pitchFamily="18" charset="0"/>
                <a:cs typeface="Times New Roman" panose="02020603050405020304" pitchFamily="18" charset="0"/>
              </a:rPr>
              <a:t>L'indice semplice </a:t>
            </a:r>
            <a:r>
              <a:rPr lang="it-IT" dirty="0" smtClean="0">
                <a:solidFill>
                  <a:srgbClr val="000000"/>
                </a:solidFill>
                <a:latin typeface="Times New Roman" panose="02020603050405020304" pitchFamily="18" charset="0"/>
                <a:cs typeface="Times New Roman" panose="02020603050405020304" pitchFamily="18" charset="0"/>
              </a:rPr>
              <a:t>a base mobile </a:t>
            </a:r>
            <a:r>
              <a:rPr lang="it-IT" dirty="0">
                <a:solidFill>
                  <a:srgbClr val="000000"/>
                </a:solidFill>
                <a:latin typeface="Times New Roman" panose="02020603050405020304" pitchFamily="18" charset="0"/>
                <a:cs typeface="Times New Roman" panose="02020603050405020304" pitchFamily="18" charset="0"/>
              </a:rPr>
              <a:t>mostra l'incremento o il decremento della grandezza rispetto al periodo precedente.</a:t>
            </a:r>
            <a:endParaRPr lang="en-GB"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1182924" y="1812706"/>
            <a:ext cx="3780952" cy="3057143"/>
          </a:xfrm>
          <a:prstGeom prst="rect">
            <a:avLst/>
          </a:prstGeom>
        </p:spPr>
      </p:pic>
      <p:sp>
        <p:nvSpPr>
          <p:cNvPr id="7" name="CasellaDiTesto 6"/>
          <p:cNvSpPr txBox="1"/>
          <p:nvPr/>
        </p:nvSpPr>
        <p:spPr>
          <a:xfrm>
            <a:off x="685465" y="2103815"/>
            <a:ext cx="661069" cy="376834"/>
          </a:xfrm>
          <a:prstGeom prst="rect">
            <a:avLst/>
          </a:prstGeom>
          <a:noFill/>
        </p:spPr>
        <p:txBody>
          <a:bodyPr wrap="square" rtlCol="0">
            <a:spAutoFit/>
          </a:bodyPr>
          <a:lstStyle/>
          <a:p>
            <a:pPr>
              <a:lnSpc>
                <a:spcPct val="150000"/>
              </a:lnSpc>
            </a:pPr>
            <a:r>
              <a:rPr lang="it-IT" sz="1400" dirty="0" smtClean="0">
                <a:latin typeface="Times New Roman" panose="02020603050405020304" pitchFamily="18" charset="0"/>
                <a:cs typeface="Times New Roman" panose="02020603050405020304" pitchFamily="18" charset="0"/>
              </a:rPr>
              <a:t>2000</a:t>
            </a:r>
          </a:p>
        </p:txBody>
      </p:sp>
      <p:sp>
        <p:nvSpPr>
          <p:cNvPr id="10" name="CasellaDiTesto 9"/>
          <p:cNvSpPr txBox="1"/>
          <p:nvPr/>
        </p:nvSpPr>
        <p:spPr>
          <a:xfrm>
            <a:off x="685465" y="2394924"/>
            <a:ext cx="661069" cy="376834"/>
          </a:xfrm>
          <a:prstGeom prst="rect">
            <a:avLst/>
          </a:prstGeom>
          <a:noFill/>
        </p:spPr>
        <p:txBody>
          <a:bodyPr wrap="square" rtlCol="0">
            <a:spAutoFit/>
          </a:bodyPr>
          <a:lstStyle/>
          <a:p>
            <a:pPr>
              <a:lnSpc>
                <a:spcPct val="150000"/>
              </a:lnSpc>
            </a:pPr>
            <a:r>
              <a:rPr lang="it-IT" sz="1400" dirty="0" smtClean="0">
                <a:latin typeface="Times New Roman" panose="02020603050405020304" pitchFamily="18" charset="0"/>
                <a:cs typeface="Times New Roman" panose="02020603050405020304" pitchFamily="18" charset="0"/>
              </a:rPr>
              <a:t>2001</a:t>
            </a:r>
          </a:p>
        </p:txBody>
      </p:sp>
      <p:sp>
        <p:nvSpPr>
          <p:cNvPr id="11" name="CasellaDiTesto 10"/>
          <p:cNvSpPr txBox="1"/>
          <p:nvPr/>
        </p:nvSpPr>
        <p:spPr>
          <a:xfrm>
            <a:off x="668314" y="2658648"/>
            <a:ext cx="661069" cy="376834"/>
          </a:xfrm>
          <a:prstGeom prst="rect">
            <a:avLst/>
          </a:prstGeom>
          <a:noFill/>
        </p:spPr>
        <p:txBody>
          <a:bodyPr wrap="square" rtlCol="0">
            <a:spAutoFit/>
          </a:bodyPr>
          <a:lstStyle/>
          <a:p>
            <a:pPr>
              <a:lnSpc>
                <a:spcPct val="150000"/>
              </a:lnSpc>
            </a:pPr>
            <a:r>
              <a:rPr lang="it-IT" sz="1400" dirty="0" smtClean="0">
                <a:latin typeface="Times New Roman" panose="02020603050405020304" pitchFamily="18" charset="0"/>
                <a:cs typeface="Times New Roman" panose="02020603050405020304" pitchFamily="18" charset="0"/>
              </a:rPr>
              <a:t>2002</a:t>
            </a:r>
          </a:p>
        </p:txBody>
      </p:sp>
      <p:sp>
        <p:nvSpPr>
          <p:cNvPr id="12" name="CasellaDiTesto 11"/>
          <p:cNvSpPr txBox="1"/>
          <p:nvPr/>
        </p:nvSpPr>
        <p:spPr>
          <a:xfrm>
            <a:off x="668314" y="2909530"/>
            <a:ext cx="661069" cy="376834"/>
          </a:xfrm>
          <a:prstGeom prst="rect">
            <a:avLst/>
          </a:prstGeom>
          <a:noFill/>
        </p:spPr>
        <p:txBody>
          <a:bodyPr wrap="square" rtlCol="0">
            <a:spAutoFit/>
          </a:bodyPr>
          <a:lstStyle/>
          <a:p>
            <a:pPr>
              <a:lnSpc>
                <a:spcPct val="150000"/>
              </a:lnSpc>
            </a:pPr>
            <a:r>
              <a:rPr lang="it-IT" sz="1400" dirty="0" smtClean="0">
                <a:latin typeface="Times New Roman" panose="02020603050405020304" pitchFamily="18" charset="0"/>
                <a:cs typeface="Times New Roman" panose="02020603050405020304" pitchFamily="18" charset="0"/>
              </a:rPr>
              <a:t>2003</a:t>
            </a:r>
          </a:p>
        </p:txBody>
      </p:sp>
      <p:sp>
        <p:nvSpPr>
          <p:cNvPr id="13" name="CasellaDiTesto 12"/>
          <p:cNvSpPr txBox="1"/>
          <p:nvPr/>
        </p:nvSpPr>
        <p:spPr>
          <a:xfrm>
            <a:off x="668314" y="3156646"/>
            <a:ext cx="661069" cy="376834"/>
          </a:xfrm>
          <a:prstGeom prst="rect">
            <a:avLst/>
          </a:prstGeom>
          <a:noFill/>
        </p:spPr>
        <p:txBody>
          <a:bodyPr wrap="square" rtlCol="0">
            <a:spAutoFit/>
          </a:bodyPr>
          <a:lstStyle/>
          <a:p>
            <a:pPr>
              <a:lnSpc>
                <a:spcPct val="150000"/>
              </a:lnSpc>
            </a:pPr>
            <a:r>
              <a:rPr lang="it-IT" sz="1400" b="1" dirty="0" smtClean="0">
                <a:latin typeface="Times New Roman" panose="02020603050405020304" pitchFamily="18" charset="0"/>
                <a:cs typeface="Times New Roman" panose="02020603050405020304" pitchFamily="18" charset="0"/>
              </a:rPr>
              <a:t>2004</a:t>
            </a:r>
          </a:p>
        </p:txBody>
      </p:sp>
      <p:sp>
        <p:nvSpPr>
          <p:cNvPr id="14" name="CasellaDiTesto 13"/>
          <p:cNvSpPr txBox="1"/>
          <p:nvPr/>
        </p:nvSpPr>
        <p:spPr>
          <a:xfrm>
            <a:off x="668314" y="3396856"/>
            <a:ext cx="661069" cy="376834"/>
          </a:xfrm>
          <a:prstGeom prst="rect">
            <a:avLst/>
          </a:prstGeom>
          <a:noFill/>
        </p:spPr>
        <p:txBody>
          <a:bodyPr wrap="square" rtlCol="0">
            <a:spAutoFit/>
          </a:bodyPr>
          <a:lstStyle/>
          <a:p>
            <a:pPr>
              <a:lnSpc>
                <a:spcPct val="150000"/>
              </a:lnSpc>
            </a:pPr>
            <a:r>
              <a:rPr lang="it-IT" sz="1400" dirty="0" smtClean="0">
                <a:latin typeface="Times New Roman" panose="02020603050405020304" pitchFamily="18" charset="0"/>
                <a:cs typeface="Times New Roman" panose="02020603050405020304" pitchFamily="18" charset="0"/>
              </a:rPr>
              <a:t>2005</a:t>
            </a:r>
          </a:p>
        </p:txBody>
      </p:sp>
      <p:sp>
        <p:nvSpPr>
          <p:cNvPr id="15" name="CasellaDiTesto 14"/>
          <p:cNvSpPr txBox="1"/>
          <p:nvPr/>
        </p:nvSpPr>
        <p:spPr>
          <a:xfrm>
            <a:off x="668313" y="3902654"/>
            <a:ext cx="661069" cy="376834"/>
          </a:xfrm>
          <a:prstGeom prst="rect">
            <a:avLst/>
          </a:prstGeom>
          <a:noFill/>
        </p:spPr>
        <p:txBody>
          <a:bodyPr wrap="square" rtlCol="0">
            <a:spAutoFit/>
          </a:bodyPr>
          <a:lstStyle/>
          <a:p>
            <a:pPr>
              <a:lnSpc>
                <a:spcPct val="150000"/>
              </a:lnSpc>
            </a:pPr>
            <a:r>
              <a:rPr lang="it-IT" sz="1400" dirty="0" smtClean="0">
                <a:latin typeface="Times New Roman" panose="02020603050405020304" pitchFamily="18" charset="0"/>
                <a:cs typeface="Times New Roman" panose="02020603050405020304" pitchFamily="18" charset="0"/>
              </a:rPr>
              <a:t>2007</a:t>
            </a:r>
          </a:p>
        </p:txBody>
      </p:sp>
      <p:sp>
        <p:nvSpPr>
          <p:cNvPr id="16" name="CasellaDiTesto 15"/>
          <p:cNvSpPr txBox="1"/>
          <p:nvPr/>
        </p:nvSpPr>
        <p:spPr>
          <a:xfrm>
            <a:off x="685464" y="4432603"/>
            <a:ext cx="661069" cy="376834"/>
          </a:xfrm>
          <a:prstGeom prst="rect">
            <a:avLst/>
          </a:prstGeom>
          <a:noFill/>
        </p:spPr>
        <p:txBody>
          <a:bodyPr wrap="square" rtlCol="0">
            <a:spAutoFit/>
          </a:bodyPr>
          <a:lstStyle/>
          <a:p>
            <a:pPr>
              <a:lnSpc>
                <a:spcPct val="150000"/>
              </a:lnSpc>
            </a:pPr>
            <a:r>
              <a:rPr lang="it-IT" sz="1400" dirty="0" smtClean="0">
                <a:latin typeface="Times New Roman" panose="02020603050405020304" pitchFamily="18" charset="0"/>
                <a:cs typeface="Times New Roman" panose="02020603050405020304" pitchFamily="18" charset="0"/>
              </a:rPr>
              <a:t>2009</a:t>
            </a:r>
          </a:p>
        </p:txBody>
      </p:sp>
      <p:sp>
        <p:nvSpPr>
          <p:cNvPr id="17" name="CasellaDiTesto 16"/>
          <p:cNvSpPr txBox="1"/>
          <p:nvPr/>
        </p:nvSpPr>
        <p:spPr>
          <a:xfrm>
            <a:off x="668312" y="3650770"/>
            <a:ext cx="661069" cy="376834"/>
          </a:xfrm>
          <a:prstGeom prst="rect">
            <a:avLst/>
          </a:prstGeom>
          <a:noFill/>
        </p:spPr>
        <p:txBody>
          <a:bodyPr wrap="square" rtlCol="0">
            <a:spAutoFit/>
          </a:bodyPr>
          <a:lstStyle/>
          <a:p>
            <a:pPr>
              <a:lnSpc>
                <a:spcPct val="150000"/>
              </a:lnSpc>
            </a:pPr>
            <a:r>
              <a:rPr lang="it-IT" sz="1400" dirty="0" smtClean="0">
                <a:latin typeface="Times New Roman" panose="02020603050405020304" pitchFamily="18" charset="0"/>
                <a:cs typeface="Times New Roman" panose="02020603050405020304" pitchFamily="18" charset="0"/>
              </a:rPr>
              <a:t>2006</a:t>
            </a:r>
          </a:p>
        </p:txBody>
      </p:sp>
      <p:sp>
        <p:nvSpPr>
          <p:cNvPr id="18" name="CasellaDiTesto 17"/>
          <p:cNvSpPr txBox="1"/>
          <p:nvPr/>
        </p:nvSpPr>
        <p:spPr>
          <a:xfrm>
            <a:off x="685464" y="4173921"/>
            <a:ext cx="661069" cy="376834"/>
          </a:xfrm>
          <a:prstGeom prst="rect">
            <a:avLst/>
          </a:prstGeom>
          <a:noFill/>
        </p:spPr>
        <p:txBody>
          <a:bodyPr wrap="square" rtlCol="0">
            <a:spAutoFit/>
          </a:bodyPr>
          <a:lstStyle/>
          <a:p>
            <a:pPr>
              <a:lnSpc>
                <a:spcPct val="150000"/>
              </a:lnSpc>
            </a:pPr>
            <a:r>
              <a:rPr lang="it-IT" sz="1400" b="1" dirty="0" smtClean="0">
                <a:latin typeface="Times New Roman" panose="02020603050405020304" pitchFamily="18" charset="0"/>
                <a:cs typeface="Times New Roman" panose="02020603050405020304" pitchFamily="18" charset="0"/>
              </a:rPr>
              <a:t>2008</a:t>
            </a:r>
          </a:p>
        </p:txBody>
      </p:sp>
      <p:sp>
        <p:nvSpPr>
          <p:cNvPr id="8" name="Segnaposto piè di pagina 7"/>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4153276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32</a:t>
            </a:fld>
            <a:endParaRPr lang="it-IT"/>
          </a:p>
        </p:txBody>
      </p:sp>
      <p:sp>
        <p:nvSpPr>
          <p:cNvPr id="4" name="Rettangolo 3"/>
          <p:cNvSpPr/>
          <p:nvPr/>
        </p:nvSpPr>
        <p:spPr>
          <a:xfrm>
            <a:off x="723444" y="1242780"/>
            <a:ext cx="10439477"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Calcolare </a:t>
            </a:r>
            <a:r>
              <a:rPr lang="it-IT" dirty="0">
                <a:latin typeface="Times New Roman" panose="02020603050405020304" pitchFamily="18" charset="0"/>
                <a:cs typeface="Times New Roman" panose="02020603050405020304" pitchFamily="18" charset="0"/>
              </a:rPr>
              <a:t>gli indici è abbastanza semplice e dovrebbe essere così anche per il loro utilizzo, vediamo quindi quando è meglio usare l’uno piuttosto che l’altro</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723446" y="765182"/>
            <a:ext cx="6096000" cy="369332"/>
          </a:xfrm>
          <a:prstGeom prst="rect">
            <a:avLst/>
          </a:prstGeom>
        </p:spPr>
        <p:txBody>
          <a:bodyPr>
            <a:spAutoFit/>
          </a:bodyPr>
          <a:lstStyle/>
          <a:p>
            <a:r>
              <a:rPr lang="it-IT" b="1" dirty="0">
                <a:solidFill>
                  <a:srgbClr val="C00000"/>
                </a:solidFill>
                <a:latin typeface="Times New Roman" panose="02020603050405020304" pitchFamily="18" charset="0"/>
                <a:cs typeface="Times New Roman" panose="02020603050405020304" pitchFamily="18" charset="0"/>
              </a:rPr>
              <a:t>Differenze tra Numeri Indice a Base Fissa e Base Mobile</a:t>
            </a:r>
          </a:p>
        </p:txBody>
      </p:sp>
      <p:sp>
        <p:nvSpPr>
          <p:cNvPr id="6" name="Rettangolo 5"/>
          <p:cNvSpPr/>
          <p:nvPr/>
        </p:nvSpPr>
        <p:spPr>
          <a:xfrm>
            <a:off x="723444" y="1998460"/>
            <a:ext cx="10439477"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numeri indice a </a:t>
            </a:r>
            <a:r>
              <a:rPr lang="it-IT" dirty="0">
                <a:solidFill>
                  <a:srgbClr val="C00000"/>
                </a:solidFill>
                <a:latin typeface="Times New Roman" panose="02020603050405020304" pitchFamily="18" charset="0"/>
                <a:cs typeface="Times New Roman" panose="02020603050405020304" pitchFamily="18" charset="0"/>
              </a:rPr>
              <a:t>base fissa </a:t>
            </a:r>
            <a:r>
              <a:rPr lang="it-IT" dirty="0">
                <a:latin typeface="Times New Roman" panose="02020603050405020304" pitchFamily="18" charset="0"/>
                <a:cs typeface="Times New Roman" panose="02020603050405020304" pitchFamily="18" charset="0"/>
              </a:rPr>
              <a:t>mostrano l’andamento del fenomeno nel medio e lungo periodo. Se si rappresentano con un grafico a linee sarà intuitivo notare se nel corso del tempo il fenomeno si è alzato e/o abbassato mostrandone l’andamento</a:t>
            </a:r>
            <a:r>
              <a:rPr lang="it-IT" dirty="0" smtClean="0">
                <a:latin typeface="Times New Roman" panose="02020603050405020304" pitchFamily="18" charset="0"/>
                <a:cs typeface="Times New Roman" panose="02020603050405020304" pitchFamily="18" charset="0"/>
              </a:rPr>
              <a:t>.</a:t>
            </a:r>
          </a:p>
        </p:txBody>
      </p:sp>
      <p:sp>
        <p:nvSpPr>
          <p:cNvPr id="7" name="Rettangolo 6"/>
          <p:cNvSpPr/>
          <p:nvPr/>
        </p:nvSpPr>
        <p:spPr>
          <a:xfrm>
            <a:off x="723443" y="3017327"/>
            <a:ext cx="10439478"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numeri indice a </a:t>
            </a:r>
            <a:r>
              <a:rPr lang="it-IT" dirty="0">
                <a:solidFill>
                  <a:srgbClr val="C00000"/>
                </a:solidFill>
                <a:latin typeface="Times New Roman" panose="02020603050405020304" pitchFamily="18" charset="0"/>
                <a:cs typeface="Times New Roman" panose="02020603050405020304" pitchFamily="18" charset="0"/>
              </a:rPr>
              <a:t>base mobile</a:t>
            </a:r>
            <a:r>
              <a:rPr lang="it-IT" dirty="0">
                <a:latin typeface="Times New Roman" panose="02020603050405020304" pitchFamily="18" charset="0"/>
                <a:cs typeface="Times New Roman" panose="02020603050405020304" pitchFamily="18" charset="0"/>
              </a:rPr>
              <a:t>, mostrano l’andamento del fenomeno nel breve e periodo, anzi analizzano esattamente la variazione rispetto al periodo precedente.</a:t>
            </a:r>
          </a:p>
          <a:p>
            <a:pPr algn="just"/>
            <a:r>
              <a:rPr lang="it-IT" dirty="0">
                <a:latin typeface="Times New Roman" panose="02020603050405020304" pitchFamily="18" charset="0"/>
                <a:cs typeface="Times New Roman" panose="02020603050405020304" pitchFamily="18" charset="0"/>
              </a:rPr>
              <a:t>La rappresentazione grafica risulta differente in quanto spesso la linea va a zig-zag.</a:t>
            </a:r>
          </a:p>
        </p:txBody>
      </p:sp>
    </p:spTree>
    <p:extLst>
      <p:ext uri="{BB962C8B-B14F-4D97-AF65-F5344CB8AC3E}">
        <p14:creationId xmlns:p14="http://schemas.microsoft.com/office/powerpoint/2010/main" val="176859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33</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750914" y="1065184"/>
            <a:ext cx="10828214" cy="4070234"/>
          </a:xfrm>
          <a:prstGeom prst="rect">
            <a:avLst/>
          </a:prstGeom>
        </p:spPr>
      </p:pic>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183068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6</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34</a:t>
            </a:fld>
            <a:endParaRPr lang="it-IT" dirty="0"/>
          </a:p>
        </p:txBody>
      </p:sp>
      <p:sp>
        <p:nvSpPr>
          <p:cNvPr id="6" name="Rettangolo 5"/>
          <p:cNvSpPr/>
          <p:nvPr/>
        </p:nvSpPr>
        <p:spPr>
          <a:xfrm>
            <a:off x="1016000" y="750516"/>
            <a:ext cx="4237057" cy="369332"/>
          </a:xfrm>
          <a:prstGeom prst="rect">
            <a:avLst/>
          </a:prstGeom>
        </p:spPr>
        <p:txBody>
          <a:bodyPr wrap="none">
            <a:spAutoFit/>
          </a:bodyPr>
          <a:lstStyle/>
          <a:p>
            <a:r>
              <a:rPr lang="it-IT" b="1" dirty="0" smtClean="0">
                <a:solidFill>
                  <a:srgbClr val="D60000"/>
                </a:solidFill>
                <a:latin typeface="Helvetica-Bold"/>
              </a:rPr>
              <a:t>Proprietà</a:t>
            </a:r>
            <a:r>
              <a:rPr lang="en-GB" b="1" dirty="0" smtClean="0">
                <a:solidFill>
                  <a:srgbClr val="D60000"/>
                </a:solidFill>
                <a:latin typeface="Helvetica-Bold"/>
              </a:rPr>
              <a:t> </a:t>
            </a:r>
            <a:r>
              <a:rPr lang="it-IT" b="1" dirty="0" smtClean="0">
                <a:solidFill>
                  <a:srgbClr val="D60000"/>
                </a:solidFill>
                <a:latin typeface="Helvetica-Bold"/>
              </a:rPr>
              <a:t>dei</a:t>
            </a:r>
            <a:r>
              <a:rPr lang="en-GB" b="1" dirty="0" smtClean="0">
                <a:solidFill>
                  <a:srgbClr val="D60000"/>
                </a:solidFill>
                <a:latin typeface="Helvetica-Bold"/>
              </a:rPr>
              <a:t> numeri indici </a:t>
            </a:r>
            <a:r>
              <a:rPr lang="it-IT" b="1" dirty="0" smtClean="0">
                <a:solidFill>
                  <a:srgbClr val="D60000"/>
                </a:solidFill>
                <a:latin typeface="Helvetica-Bold"/>
              </a:rPr>
              <a:t>semplici</a:t>
            </a:r>
            <a:endParaRPr lang="en-GB" dirty="0">
              <a:solidFill>
                <a:srgbClr val="D60000"/>
              </a:solidFill>
            </a:endParaRPr>
          </a:p>
        </p:txBody>
      </p:sp>
      <p:sp>
        <p:nvSpPr>
          <p:cNvPr id="2" name="Rettangolo 1"/>
          <p:cNvSpPr/>
          <p:nvPr/>
        </p:nvSpPr>
        <p:spPr>
          <a:xfrm>
            <a:off x="958147" y="1706773"/>
            <a:ext cx="7188325" cy="1754326"/>
          </a:xfrm>
          <a:prstGeom prst="rect">
            <a:avLst/>
          </a:prstGeom>
        </p:spPr>
        <p:txBody>
          <a:bodyPr wrap="square">
            <a:spAutoFit/>
          </a:bodyPr>
          <a:lstStyle/>
          <a:p>
            <a:pPr marL="285750" indent="-285750">
              <a:buFont typeface="Wingdings" panose="05000000000000000000" pitchFamily="2" charset="2"/>
              <a:buChar char="ü"/>
            </a:pPr>
            <a:r>
              <a:rPr lang="en-GB" b="1" dirty="0" smtClean="0">
                <a:latin typeface="Times New Roman" panose="02020603050405020304" pitchFamily="18" charset="0"/>
                <a:cs typeface="Times New Roman" panose="02020603050405020304" pitchFamily="18" charset="0"/>
              </a:rPr>
              <a:t>Identità</a:t>
            </a:r>
          </a:p>
          <a:p>
            <a:endParaRPr lang="en-GB"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it-IT" b="1" dirty="0">
                <a:latin typeface="Times New Roman" panose="02020603050405020304" pitchFamily="18" charset="0"/>
                <a:cs typeface="Times New Roman" panose="02020603050405020304" pitchFamily="18" charset="0"/>
              </a:rPr>
              <a:t>Reversibilità delle basi </a:t>
            </a:r>
            <a:r>
              <a:rPr lang="it-IT" dirty="0">
                <a:latin typeface="Times New Roman" panose="02020603050405020304" pitchFamily="18" charset="0"/>
                <a:cs typeface="Times New Roman" panose="02020603050405020304" pitchFamily="18" charset="0"/>
              </a:rPr>
              <a:t>(o </a:t>
            </a:r>
            <a:r>
              <a:rPr lang="it-IT" b="1" dirty="0">
                <a:latin typeface="Times New Roman" panose="02020603050405020304" pitchFamily="18" charset="0"/>
                <a:cs typeface="Times New Roman" panose="02020603050405020304" pitchFamily="18" charset="0"/>
              </a:rPr>
              <a:t>delle situazioni</a:t>
            </a:r>
            <a:r>
              <a:rPr lang="it-IT" dirty="0" smtClean="0">
                <a:latin typeface="Times New Roman" panose="02020603050405020304" pitchFamily="18" charset="0"/>
                <a:cs typeface="Times New Roman" panose="02020603050405020304" pitchFamily="18" charset="0"/>
              </a:rPr>
              <a:t>)</a:t>
            </a:r>
          </a:p>
          <a:p>
            <a:endParaRPr lang="it-IT"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it-IT" b="1" dirty="0" smtClean="0">
                <a:latin typeface="Times New Roman" panose="02020603050405020304" pitchFamily="18" charset="0"/>
                <a:cs typeface="Times New Roman" panose="02020603050405020304" pitchFamily="18" charset="0"/>
              </a:rPr>
              <a:t>Transitività </a:t>
            </a:r>
            <a:r>
              <a:rPr lang="it-IT" b="1" dirty="0">
                <a:latin typeface="Times New Roman" panose="02020603050405020304" pitchFamily="18" charset="0"/>
                <a:cs typeface="Times New Roman" panose="02020603050405020304" pitchFamily="18" charset="0"/>
              </a:rPr>
              <a:t>delle basi </a:t>
            </a:r>
            <a:r>
              <a:rPr lang="it-IT" dirty="0">
                <a:latin typeface="Times New Roman" panose="02020603050405020304" pitchFamily="18" charset="0"/>
                <a:cs typeface="Times New Roman" panose="02020603050405020304" pitchFamily="18" charset="0"/>
              </a:rPr>
              <a:t>o </a:t>
            </a:r>
            <a:r>
              <a:rPr lang="it-IT" b="1" dirty="0" smtClean="0">
                <a:latin typeface="Times New Roman" panose="02020603050405020304" pitchFamily="18" charset="0"/>
                <a:cs typeface="Times New Roman" panose="02020603050405020304" pitchFamily="18" charset="0"/>
              </a:rPr>
              <a:t>circolarità</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41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6000" y="898298"/>
            <a:ext cx="966931" cy="369332"/>
          </a:xfrm>
          <a:prstGeom prst="rect">
            <a:avLst/>
          </a:prstGeom>
        </p:spPr>
        <p:txBody>
          <a:bodyPr wrap="none">
            <a:spAutoFit/>
          </a:bodyPr>
          <a:lstStyle/>
          <a:p>
            <a:r>
              <a:rPr lang="en-GB" b="1" dirty="0">
                <a:solidFill>
                  <a:srgbClr val="C00000"/>
                </a:solidFill>
                <a:latin typeface="Times New Roman" panose="02020603050405020304" pitchFamily="18" charset="0"/>
                <a:cs typeface="Times New Roman" panose="02020603050405020304" pitchFamily="18" charset="0"/>
              </a:rPr>
              <a:t>Identità</a:t>
            </a:r>
          </a:p>
        </p:txBody>
      </p:sp>
      <p:pic>
        <p:nvPicPr>
          <p:cNvPr id="3" name="Immagine 2"/>
          <p:cNvPicPr>
            <a:picLocks noChangeAspect="1"/>
          </p:cNvPicPr>
          <p:nvPr/>
        </p:nvPicPr>
        <p:blipFill>
          <a:blip r:embed="rId2"/>
          <a:stretch>
            <a:fillRect/>
          </a:stretch>
        </p:blipFill>
        <p:spPr>
          <a:xfrm>
            <a:off x="1016000" y="1427068"/>
            <a:ext cx="3194434" cy="772425"/>
          </a:xfrm>
          <a:prstGeom prst="rect">
            <a:avLst/>
          </a:prstGeom>
        </p:spPr>
      </p:pic>
      <p:sp>
        <p:nvSpPr>
          <p:cNvPr id="80" name="Rettangolo 79"/>
          <p:cNvSpPr/>
          <p:nvPr/>
        </p:nvSpPr>
        <p:spPr>
          <a:xfrm>
            <a:off x="4940174" y="2655724"/>
            <a:ext cx="4350327" cy="646331"/>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Se si confronta una situazione temporale con se stessa il numero indice è pari a 1.</a:t>
            </a:r>
            <a:endParaRPr lang="en-GB" dirty="0">
              <a:latin typeface="Times New Roman" panose="02020603050405020304" pitchFamily="18" charset="0"/>
              <a:cs typeface="Times New Roman" panose="02020603050405020304" pitchFamily="18" charset="0"/>
            </a:endParaRPr>
          </a:p>
        </p:txBody>
      </p:sp>
      <p:sp>
        <p:nvSpPr>
          <p:cNvPr id="81" name="CasellaDiTesto 80"/>
          <p:cNvSpPr txBox="1"/>
          <p:nvPr/>
        </p:nvSpPr>
        <p:spPr>
          <a:xfrm>
            <a:off x="4940174" y="4140254"/>
            <a:ext cx="4861614" cy="369332"/>
          </a:xfrm>
          <a:prstGeom prst="rect">
            <a:avLst/>
          </a:prstGeom>
          <a:noFill/>
        </p:spPr>
        <p:txBody>
          <a:bodyPr wrap="square" rtlCol="0">
            <a:spAutoFit/>
          </a:bodyPr>
          <a:lstStyle/>
          <a:p>
            <a:r>
              <a:rPr lang="it-IT" baseline="-25000" dirty="0" smtClean="0">
                <a:latin typeface="Times New Roman" panose="02020603050405020304" pitchFamily="18" charset="0"/>
                <a:cs typeface="Times New Roman" panose="02020603050405020304" pitchFamily="18" charset="0"/>
              </a:rPr>
              <a:t>2016</a:t>
            </a:r>
            <a:r>
              <a:rPr lang="it-IT" dirty="0" smtClean="0">
                <a:latin typeface="Times New Roman" panose="02020603050405020304" pitchFamily="18" charset="0"/>
                <a:cs typeface="Times New Roman" panose="02020603050405020304" pitchFamily="18" charset="0"/>
              </a:rPr>
              <a:t>I</a:t>
            </a:r>
            <a:r>
              <a:rPr lang="it-IT" baseline="-25000" dirty="0" smtClean="0">
                <a:latin typeface="Times New Roman" panose="02020603050405020304" pitchFamily="18" charset="0"/>
                <a:cs typeface="Times New Roman" panose="02020603050405020304" pitchFamily="18" charset="0"/>
              </a:rPr>
              <a:t>2016</a:t>
            </a:r>
            <a:r>
              <a:rPr lang="it-IT" dirty="0" smtClean="0">
                <a:latin typeface="Times New Roman" panose="02020603050405020304" pitchFamily="18" charset="0"/>
                <a:cs typeface="Times New Roman" panose="02020603050405020304" pitchFamily="18" charset="0"/>
              </a:rPr>
              <a:t> = (60/60) = 1</a:t>
            </a:r>
            <a:endParaRPr lang="en-GB" dirty="0">
              <a:latin typeface="Times New Roman" panose="02020603050405020304" pitchFamily="18" charset="0"/>
              <a:cs typeface="Times New Roman" panose="02020603050405020304" pitchFamily="18" charset="0"/>
            </a:endParaRPr>
          </a:p>
        </p:txBody>
      </p:sp>
      <p:sp>
        <p:nvSpPr>
          <p:cNvPr id="82" name="CasellaDiTesto 81"/>
          <p:cNvSpPr txBox="1"/>
          <p:nvPr/>
        </p:nvSpPr>
        <p:spPr>
          <a:xfrm>
            <a:off x="4940174" y="3384089"/>
            <a:ext cx="4861614"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x</a:t>
            </a:r>
            <a:r>
              <a:rPr lang="it-IT" baseline="-25000" dirty="0" smtClean="0">
                <a:latin typeface="Times New Roman" panose="02020603050405020304" pitchFamily="18" charset="0"/>
                <a:cs typeface="Times New Roman" panose="02020603050405020304" pitchFamily="18" charset="0"/>
              </a:rPr>
              <a:t>i</a:t>
            </a:r>
            <a:r>
              <a:rPr lang="it-IT" dirty="0" smtClean="0">
                <a:latin typeface="Times New Roman" panose="02020603050405020304" pitchFamily="18" charset="0"/>
                <a:cs typeface="Times New Roman" panose="02020603050405020304" pitchFamily="18" charset="0"/>
              </a:rPr>
              <a:t> = </a:t>
            </a:r>
            <a:r>
              <a:rPr lang="it-IT" dirty="0" err="1" smtClean="0">
                <a:latin typeface="Times New Roman" panose="02020603050405020304" pitchFamily="18" charset="0"/>
                <a:cs typeface="Times New Roman" panose="02020603050405020304" pitchFamily="18" charset="0"/>
              </a:rPr>
              <a:t>x</a:t>
            </a:r>
            <a:r>
              <a:rPr lang="it-IT" baseline="-25000" dirty="0" err="1" smtClean="0">
                <a:latin typeface="Times New Roman" panose="02020603050405020304" pitchFamily="18" charset="0"/>
                <a:cs typeface="Times New Roman" panose="02020603050405020304" pitchFamily="18" charset="0"/>
              </a:rPr>
              <a:t>j</a:t>
            </a:r>
            <a:r>
              <a:rPr lang="it-IT" dirty="0" smtClean="0">
                <a:latin typeface="Times New Roman" panose="02020603050405020304" pitchFamily="18" charset="0"/>
                <a:cs typeface="Times New Roman" panose="02020603050405020304" pitchFamily="18" charset="0"/>
              </a:rPr>
              <a:t> = 60       </a:t>
            </a:r>
            <a:r>
              <a:rPr lang="it-IT" baseline="-25000" dirty="0" smtClean="0">
                <a:latin typeface="Times New Roman" panose="02020603050405020304" pitchFamily="18" charset="0"/>
                <a:cs typeface="Times New Roman" panose="02020603050405020304" pitchFamily="18" charset="0"/>
              </a:rPr>
              <a:t>i</a:t>
            </a:r>
            <a:r>
              <a:rPr lang="it-IT" dirty="0" smtClean="0">
                <a:latin typeface="Times New Roman" panose="02020603050405020304" pitchFamily="18" charset="0"/>
                <a:cs typeface="Times New Roman" panose="02020603050405020304" pitchFamily="18" charset="0"/>
              </a:rPr>
              <a:t>=2016   </a:t>
            </a:r>
            <a:r>
              <a:rPr lang="it-IT" baseline="-25000" dirty="0" smtClean="0">
                <a:latin typeface="Times New Roman" panose="02020603050405020304" pitchFamily="18" charset="0"/>
                <a:cs typeface="Times New Roman" panose="02020603050405020304" pitchFamily="18" charset="0"/>
              </a:rPr>
              <a:t>j</a:t>
            </a:r>
            <a:r>
              <a:rPr lang="it-IT" dirty="0" smtClean="0">
                <a:latin typeface="Times New Roman" panose="02020603050405020304" pitchFamily="18" charset="0"/>
                <a:cs typeface="Times New Roman" panose="02020603050405020304" pitchFamily="18" charset="0"/>
              </a:rPr>
              <a:t>=2016</a:t>
            </a:r>
            <a:endParaRPr lang="en-GB"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3"/>
          <a:stretch>
            <a:fillRect/>
          </a:stretch>
        </p:blipFill>
        <p:spPr>
          <a:xfrm>
            <a:off x="10030444" y="5159383"/>
            <a:ext cx="1735527" cy="993729"/>
          </a:xfrm>
          <a:prstGeom prst="rect">
            <a:avLst/>
          </a:prstGeom>
          <a:ln>
            <a:solidFill>
              <a:srgbClr val="C00000"/>
            </a:solidFill>
          </a:ln>
        </p:spPr>
      </p:pic>
      <p:sp>
        <p:nvSpPr>
          <p:cNvPr id="16" name="Rettangolo 15"/>
          <p:cNvSpPr/>
          <p:nvPr/>
        </p:nvSpPr>
        <p:spPr>
          <a:xfrm>
            <a:off x="4940174" y="5159383"/>
            <a:ext cx="4701767" cy="1200329"/>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Nel caso del prezzo di un bene, il </a:t>
            </a:r>
            <a:r>
              <a:rPr lang="it-IT" dirty="0">
                <a:latin typeface="Times New Roman" panose="02020603050405020304" pitchFamily="18" charset="0"/>
                <a:cs typeface="Times New Roman" panose="02020603050405020304" pitchFamily="18" charset="0"/>
              </a:rPr>
              <a:t>numero indice relativo al tempo 1 </a:t>
            </a:r>
            <a:r>
              <a:rPr lang="it-IT" dirty="0" smtClean="0">
                <a:latin typeface="Times New Roman" panose="02020603050405020304" pitchFamily="18" charset="0"/>
                <a:cs typeface="Times New Roman" panose="02020603050405020304" pitchFamily="18" charset="0"/>
              </a:rPr>
              <a:t>calcolato prendendo </a:t>
            </a:r>
            <a:r>
              <a:rPr lang="it-IT" dirty="0">
                <a:latin typeface="Times New Roman" panose="02020603050405020304" pitchFamily="18" charset="0"/>
                <a:cs typeface="Times New Roman" panose="02020603050405020304" pitchFamily="18" charset="0"/>
              </a:rPr>
              <a:t>come base il medesimo tempo 1 è, </a:t>
            </a:r>
            <a:r>
              <a:rPr lang="it-IT" dirty="0" smtClean="0">
                <a:latin typeface="Times New Roman" panose="02020603050405020304" pitchFamily="18" charset="0"/>
                <a:cs typeface="Times New Roman" panose="02020603050405020304" pitchFamily="18" charset="0"/>
              </a:rPr>
              <a:t>per definizione</a:t>
            </a:r>
            <a:r>
              <a:rPr lang="it-IT" dirty="0">
                <a:latin typeface="Times New Roman" panose="02020603050405020304" pitchFamily="18" charset="0"/>
                <a:cs typeface="Times New Roman" panose="02020603050405020304" pitchFamily="18" charset="0"/>
              </a:rPr>
              <a:t>, uguale ad 1(o 100); infatti:</a:t>
            </a:r>
          </a:p>
        </p:txBody>
      </p:sp>
      <p:pic>
        <p:nvPicPr>
          <p:cNvPr id="17" name="Immagine 16"/>
          <p:cNvPicPr>
            <a:picLocks noChangeAspect="1"/>
          </p:cNvPicPr>
          <p:nvPr/>
        </p:nvPicPr>
        <p:blipFill rotWithShape="1">
          <a:blip r:embed="rId4"/>
          <a:srcRect r="28092"/>
          <a:stretch/>
        </p:blipFill>
        <p:spPr>
          <a:xfrm>
            <a:off x="1016000" y="2424985"/>
            <a:ext cx="3673695" cy="3200677"/>
          </a:xfrm>
          <a:prstGeom prst="rect">
            <a:avLst/>
          </a:prstGeom>
        </p:spPr>
      </p:pic>
      <p:sp>
        <p:nvSpPr>
          <p:cNvPr id="22" name="Freccia a destra 21"/>
          <p:cNvSpPr/>
          <p:nvPr/>
        </p:nvSpPr>
        <p:spPr>
          <a:xfrm>
            <a:off x="9801788" y="5529341"/>
            <a:ext cx="138917" cy="12690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29943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ppt_x"/>
                                          </p:val>
                                        </p:tav>
                                        <p:tav tm="100000">
                                          <p:val>
                                            <p:strVal val="#ppt_x"/>
                                          </p:val>
                                        </p:tav>
                                      </p:tavLst>
                                    </p:anim>
                                    <p:anim calcmode="lin" valueType="num">
                                      <p:cBhvr additive="base">
                                        <p:cTn id="1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ppt_x"/>
                                          </p:val>
                                        </p:tav>
                                        <p:tav tm="100000">
                                          <p:val>
                                            <p:strVal val="#ppt_x"/>
                                          </p:val>
                                        </p:tav>
                                      </p:tavLst>
                                    </p:anim>
                                    <p:anim calcmode="lin" valueType="num">
                                      <p:cBhvr additive="base">
                                        <p:cTn id="24" dur="500" fill="hold"/>
                                        <p:tgtEl>
                                          <p:spTgt spid="8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ppt_x"/>
                                          </p:val>
                                        </p:tav>
                                        <p:tav tm="100000">
                                          <p:val>
                                            <p:strVal val="#ppt_x"/>
                                          </p:val>
                                        </p:tav>
                                      </p:tavLst>
                                    </p:anim>
                                    <p:anim calcmode="lin" valueType="num">
                                      <p:cBhvr additive="base">
                                        <p:cTn id="2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16" grpId="0"/>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5999" y="898298"/>
            <a:ext cx="4858327" cy="369332"/>
          </a:xfrm>
          <a:prstGeom prst="rect">
            <a:avLst/>
          </a:prstGeom>
        </p:spPr>
        <p:txBody>
          <a:bodyPr wrap="square">
            <a:spAutoFit/>
          </a:bodyPr>
          <a:lstStyle/>
          <a:p>
            <a:r>
              <a:rPr lang="it-IT" b="1" dirty="0" smtClean="0">
                <a:solidFill>
                  <a:srgbClr val="C00000"/>
                </a:solidFill>
                <a:latin typeface="Times New Roman" panose="02020603050405020304" pitchFamily="18" charset="0"/>
                <a:cs typeface="Times New Roman" panose="02020603050405020304" pitchFamily="18" charset="0"/>
              </a:rPr>
              <a:t>Reversibilità </a:t>
            </a:r>
            <a:r>
              <a:rPr lang="it-IT" b="1" dirty="0">
                <a:solidFill>
                  <a:srgbClr val="C00000"/>
                </a:solidFill>
                <a:latin typeface="Times New Roman" panose="02020603050405020304" pitchFamily="18" charset="0"/>
                <a:cs typeface="Times New Roman" panose="02020603050405020304" pitchFamily="18" charset="0"/>
              </a:rPr>
              <a:t>delle basi (o delle situazioni</a:t>
            </a:r>
            <a:r>
              <a:rPr lang="it-IT" b="1" dirty="0" smtClean="0">
                <a:solidFill>
                  <a:srgbClr val="C00000"/>
                </a:solidFill>
                <a:latin typeface="Times New Roman" panose="02020603050405020304" pitchFamily="18" charset="0"/>
                <a:cs typeface="Times New Roman" panose="02020603050405020304" pitchFamily="18" charset="0"/>
              </a:rPr>
              <a:t>)</a:t>
            </a:r>
            <a:endParaRPr lang="en-GB" b="1" dirty="0">
              <a:solidFill>
                <a:srgbClr val="C00000"/>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1015999" y="1432037"/>
            <a:ext cx="3021496" cy="576470"/>
          </a:xfrm>
          <a:prstGeom prst="rect">
            <a:avLst/>
          </a:prstGeom>
        </p:spPr>
      </p:pic>
      <p:sp>
        <p:nvSpPr>
          <p:cNvPr id="3" name="Rettangolo 2"/>
          <p:cNvSpPr/>
          <p:nvPr/>
        </p:nvSpPr>
        <p:spPr>
          <a:xfrm>
            <a:off x="1015999" y="2240382"/>
            <a:ext cx="3044423" cy="369332"/>
          </a:xfrm>
          <a:prstGeom prst="rect">
            <a:avLst/>
          </a:prstGeom>
        </p:spPr>
        <p:txBody>
          <a:bodyPr wrap="none">
            <a:spAutoFit/>
          </a:bodyPr>
          <a:lstStyle/>
          <a:p>
            <a:r>
              <a:rPr lang="en-GB" dirty="0" err="1">
                <a:latin typeface="Times New Roman" panose="02020603050405020304" pitchFamily="18" charset="0"/>
                <a:cs typeface="Times New Roman" panose="02020603050405020304" pitchFamily="18" charset="0"/>
              </a:rPr>
              <a:t>Infatti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esplicitando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gli</a:t>
            </a:r>
            <a:r>
              <a:rPr lang="en-GB" dirty="0">
                <a:latin typeface="Times New Roman" panose="02020603050405020304" pitchFamily="18" charset="0"/>
                <a:cs typeface="Times New Roman" panose="02020603050405020304" pitchFamily="18" charset="0"/>
              </a:rPr>
              <a:t> indici:</a:t>
            </a:r>
          </a:p>
        </p:txBody>
      </p:sp>
      <p:pic>
        <p:nvPicPr>
          <p:cNvPr id="7" name="Immagine 6"/>
          <p:cNvPicPr>
            <a:picLocks noChangeAspect="1"/>
          </p:cNvPicPr>
          <p:nvPr/>
        </p:nvPicPr>
        <p:blipFill>
          <a:blip r:embed="rId3"/>
          <a:stretch>
            <a:fillRect/>
          </a:stretch>
        </p:blipFill>
        <p:spPr>
          <a:xfrm>
            <a:off x="4413614" y="2031300"/>
            <a:ext cx="2713326" cy="859220"/>
          </a:xfrm>
          <a:prstGeom prst="rect">
            <a:avLst/>
          </a:prstGeom>
        </p:spPr>
      </p:pic>
      <p:sp>
        <p:nvSpPr>
          <p:cNvPr id="10" name="Rettangolo 9"/>
          <p:cNvSpPr/>
          <p:nvPr/>
        </p:nvSpPr>
        <p:spPr>
          <a:xfrm>
            <a:off x="971663" y="4826011"/>
            <a:ext cx="10389705"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Una conseguenza di questa proprietà è il poter passare </a:t>
            </a:r>
            <a:r>
              <a:rPr lang="it-IT" dirty="0" smtClean="0">
                <a:latin typeface="Times New Roman" panose="02020603050405020304" pitchFamily="18" charset="0"/>
                <a:cs typeface="Times New Roman" panose="02020603050405020304" pitchFamily="18" charset="0"/>
              </a:rPr>
              <a:t>da </a:t>
            </a:r>
            <a:r>
              <a:rPr lang="it-IT" dirty="0">
                <a:latin typeface="Times New Roman" panose="02020603050405020304" pitchFamily="18" charset="0"/>
                <a:cs typeface="Times New Roman" panose="02020603050405020304" pitchFamily="18" charset="0"/>
              </a:rPr>
              <a:t>una serie di indici a base fissa ad una serie di indici a base mobile, dividendo ogni termine per quello che lo precede, e </a:t>
            </a:r>
            <a:r>
              <a:rPr lang="it-IT" dirty="0" smtClean="0">
                <a:latin typeface="Times New Roman" panose="02020603050405020304" pitchFamily="18" charset="0"/>
                <a:cs typeface="Times New Roman" panose="02020603050405020304" pitchFamily="18" charset="0"/>
              </a:rPr>
              <a:t>da </a:t>
            </a:r>
            <a:r>
              <a:rPr lang="it-IT" dirty="0">
                <a:latin typeface="Times New Roman" panose="02020603050405020304" pitchFamily="18" charset="0"/>
                <a:cs typeface="Times New Roman" panose="02020603050405020304" pitchFamily="18" charset="0"/>
              </a:rPr>
              <a:t>una serie di indici a base mobile alla serie a base fissa al tempo 0, moltiplicando progressivamente fra loro gli indici a base mobile dal tempo zero al tempo </a:t>
            </a:r>
            <a:r>
              <a:rPr lang="it-IT" dirty="0" smtClean="0">
                <a:latin typeface="Times New Roman" panose="02020603050405020304" pitchFamily="18" charset="0"/>
                <a:cs typeface="Times New Roman" panose="02020603050405020304" pitchFamily="18" charset="0"/>
              </a:rPr>
              <a:t>t.           </a:t>
            </a:r>
            <a:r>
              <a:rPr lang="it-IT" b="1" dirty="0" smtClean="0">
                <a:solidFill>
                  <a:srgbClr val="A80000"/>
                </a:solidFill>
                <a:latin typeface="Times New Roman" panose="02020603050405020304" pitchFamily="18" charset="0"/>
                <a:cs typeface="Times New Roman" panose="02020603050405020304" pitchFamily="18" charset="0"/>
              </a:rPr>
              <a:t>Questa </a:t>
            </a:r>
            <a:r>
              <a:rPr lang="it-IT" b="1" dirty="0">
                <a:solidFill>
                  <a:srgbClr val="A80000"/>
                </a:solidFill>
                <a:latin typeface="Times New Roman" panose="02020603050405020304" pitchFamily="18" charset="0"/>
                <a:cs typeface="Times New Roman" panose="02020603050405020304" pitchFamily="18" charset="0"/>
              </a:rPr>
              <a:t>operazione prende il nome di concatenamento degli indici a base </a:t>
            </a:r>
            <a:r>
              <a:rPr lang="it-IT" b="1" dirty="0" smtClean="0">
                <a:solidFill>
                  <a:srgbClr val="A80000"/>
                </a:solidFill>
                <a:latin typeface="Times New Roman" panose="02020603050405020304" pitchFamily="18" charset="0"/>
                <a:cs typeface="Times New Roman" panose="02020603050405020304" pitchFamily="18" charset="0"/>
              </a:rPr>
              <a:t>mobile </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917268" y="3291420"/>
            <a:ext cx="5058220"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numero indice relativo al tempo 1 </a:t>
            </a:r>
            <a:r>
              <a:rPr lang="it-IT" dirty="0" smtClean="0">
                <a:latin typeface="Times New Roman" panose="02020603050405020304" pitchFamily="18" charset="0"/>
                <a:cs typeface="Times New Roman" panose="02020603050405020304" pitchFamily="18" charset="0"/>
              </a:rPr>
              <a:t>calcolato prendendo </a:t>
            </a:r>
            <a:r>
              <a:rPr lang="it-IT" dirty="0">
                <a:latin typeface="Times New Roman" panose="02020603050405020304" pitchFamily="18" charset="0"/>
                <a:cs typeface="Times New Roman" panose="02020603050405020304" pitchFamily="18" charset="0"/>
              </a:rPr>
              <a:t>come base il tempo 0 sarà uguale </a:t>
            </a:r>
            <a:r>
              <a:rPr lang="it-IT" dirty="0" smtClean="0">
                <a:latin typeface="Times New Roman" panose="02020603050405020304" pitchFamily="18" charset="0"/>
                <a:cs typeface="Times New Roman" panose="02020603050405020304" pitchFamily="18" charset="0"/>
              </a:rPr>
              <a:t>al reciproco </a:t>
            </a:r>
            <a:r>
              <a:rPr lang="it-IT" dirty="0">
                <a:latin typeface="Times New Roman" panose="02020603050405020304" pitchFamily="18" charset="0"/>
                <a:cs typeface="Times New Roman" panose="02020603050405020304" pitchFamily="18" charset="0"/>
              </a:rPr>
              <a:t>del numero indice relativo al tempo </a:t>
            </a:r>
            <a:r>
              <a:rPr lang="it-IT" dirty="0" smtClean="0">
                <a:latin typeface="Times New Roman" panose="02020603050405020304" pitchFamily="18" charset="0"/>
                <a:cs typeface="Times New Roman" panose="02020603050405020304" pitchFamily="18" charset="0"/>
              </a:rPr>
              <a:t>0 calcolato </a:t>
            </a:r>
            <a:r>
              <a:rPr lang="it-IT" dirty="0">
                <a:latin typeface="Times New Roman" panose="02020603050405020304" pitchFamily="18" charset="0"/>
                <a:cs typeface="Times New Roman" panose="02020603050405020304" pitchFamily="18" charset="0"/>
              </a:rPr>
              <a:t>prendendo come base il tempo 1; infatti:</a:t>
            </a:r>
          </a:p>
        </p:txBody>
      </p:sp>
      <p:sp>
        <p:nvSpPr>
          <p:cNvPr id="9" name="Freccia a destra 8"/>
          <p:cNvSpPr/>
          <p:nvPr/>
        </p:nvSpPr>
        <p:spPr>
          <a:xfrm>
            <a:off x="6274051" y="3734582"/>
            <a:ext cx="280658" cy="2082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4"/>
          <a:stretch>
            <a:fillRect/>
          </a:stretch>
        </p:blipFill>
        <p:spPr>
          <a:xfrm>
            <a:off x="6758888" y="3117827"/>
            <a:ext cx="4714240" cy="1625600"/>
          </a:xfrm>
          <a:prstGeom prst="rect">
            <a:avLst/>
          </a:prstGeom>
        </p:spPr>
      </p:pic>
      <p:sp>
        <p:nvSpPr>
          <p:cNvPr id="12" name="Segnaposto piè di pagina 11"/>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214766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5999" y="898298"/>
            <a:ext cx="4858327" cy="369332"/>
          </a:xfrm>
          <a:prstGeom prst="rect">
            <a:avLst/>
          </a:prstGeom>
        </p:spPr>
        <p:txBody>
          <a:bodyPr wrap="square">
            <a:spAutoFit/>
          </a:bodyPr>
          <a:lstStyle/>
          <a:p>
            <a:r>
              <a:rPr lang="it-IT" b="1" dirty="0">
                <a:solidFill>
                  <a:srgbClr val="C00000"/>
                </a:solidFill>
                <a:latin typeface="Times New Roman" panose="02020603050405020304" pitchFamily="18" charset="0"/>
                <a:cs typeface="Times New Roman" panose="02020603050405020304" pitchFamily="18" charset="0"/>
              </a:rPr>
              <a:t>Transitività delle basi </a:t>
            </a:r>
            <a:r>
              <a:rPr lang="it-IT" dirty="0">
                <a:solidFill>
                  <a:srgbClr val="C00000"/>
                </a:solidFill>
                <a:latin typeface="Times New Roman" panose="02020603050405020304" pitchFamily="18" charset="0"/>
                <a:cs typeface="Times New Roman" panose="02020603050405020304" pitchFamily="18" charset="0"/>
              </a:rPr>
              <a:t>o </a:t>
            </a:r>
            <a:r>
              <a:rPr lang="it-IT" b="1" dirty="0" smtClean="0">
                <a:solidFill>
                  <a:srgbClr val="C00000"/>
                </a:solidFill>
                <a:latin typeface="Times New Roman" panose="02020603050405020304" pitchFamily="18" charset="0"/>
                <a:cs typeface="Times New Roman" panose="02020603050405020304" pitchFamily="18" charset="0"/>
              </a:rPr>
              <a:t>circolarità</a:t>
            </a:r>
            <a:endParaRPr lang="en-GB" dirty="0">
              <a:solidFill>
                <a:srgbClr val="C00000"/>
              </a:solidFill>
            </a:endParaRPr>
          </a:p>
        </p:txBody>
      </p:sp>
      <p:sp>
        <p:nvSpPr>
          <p:cNvPr id="3" name="Rettangolo 2"/>
          <p:cNvSpPr/>
          <p:nvPr/>
        </p:nvSpPr>
        <p:spPr>
          <a:xfrm>
            <a:off x="1015998" y="1309445"/>
            <a:ext cx="985721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dato un numero indice </a:t>
            </a:r>
            <a:r>
              <a:rPr lang="it-IT" baseline="-25000" dirty="0" smtClean="0">
                <a:latin typeface="Times New Roman" panose="02020603050405020304" pitchFamily="18" charset="0"/>
                <a:cs typeface="Times New Roman" panose="02020603050405020304" pitchFamily="18" charset="0"/>
              </a:rPr>
              <a:t>1</a:t>
            </a:r>
            <a:r>
              <a:rPr lang="it-IT" dirty="0" smtClean="0">
                <a:latin typeface="Times New Roman" panose="02020603050405020304" pitchFamily="18" charset="0"/>
                <a:cs typeface="Times New Roman" panose="02020603050405020304" pitchFamily="18" charset="0"/>
              </a:rPr>
              <a:t>I</a:t>
            </a:r>
            <a:r>
              <a:rPr lang="it-IT" baseline="-25000" dirty="0" smtClean="0">
                <a:latin typeface="Times New Roman" panose="02020603050405020304" pitchFamily="18" charset="0"/>
                <a:cs typeface="Times New Roman" panose="02020603050405020304" pitchFamily="18" charset="0"/>
              </a:rPr>
              <a:t>2</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che rappresenta la variazione </a:t>
            </a:r>
            <a:r>
              <a:rPr lang="it-IT" dirty="0" smtClean="0">
                <a:latin typeface="Times New Roman" panose="02020603050405020304" pitchFamily="18" charset="0"/>
                <a:cs typeface="Times New Roman" panose="02020603050405020304" pitchFamily="18" charset="0"/>
              </a:rPr>
              <a:t>del prezzo </a:t>
            </a:r>
            <a:r>
              <a:rPr lang="it-IT" dirty="0">
                <a:latin typeface="Times New Roman" panose="02020603050405020304" pitchFamily="18" charset="0"/>
                <a:cs typeface="Times New Roman" panose="02020603050405020304" pitchFamily="18" charset="0"/>
              </a:rPr>
              <a:t>di un bene – o di un servizio – tra il tempo 2 e il tempo </a:t>
            </a:r>
            <a:r>
              <a:rPr lang="it-IT" dirty="0" smtClean="0">
                <a:latin typeface="Times New Roman" panose="02020603050405020304" pitchFamily="18" charset="0"/>
                <a:cs typeface="Times New Roman" panose="02020603050405020304" pitchFamily="18" charset="0"/>
              </a:rPr>
              <a:t>1 scelto </a:t>
            </a:r>
            <a:r>
              <a:rPr lang="it-IT" dirty="0">
                <a:latin typeface="Times New Roman" panose="02020603050405020304" pitchFamily="18" charset="0"/>
                <a:cs typeface="Times New Roman" panose="02020603050405020304" pitchFamily="18" charset="0"/>
              </a:rPr>
              <a:t>come base) è possibile cambiare la base di tale </a:t>
            </a:r>
            <a:r>
              <a:rPr lang="it-IT" dirty="0" smtClean="0">
                <a:latin typeface="Times New Roman" panose="02020603050405020304" pitchFamily="18" charset="0"/>
                <a:cs typeface="Times New Roman" panose="02020603050405020304" pitchFamily="18" charset="0"/>
              </a:rPr>
              <a:t>numero indice </a:t>
            </a:r>
            <a:r>
              <a:rPr lang="it-IT" dirty="0">
                <a:latin typeface="Times New Roman" panose="02020603050405020304" pitchFamily="18" charset="0"/>
                <a:cs typeface="Times New Roman" panose="02020603050405020304" pitchFamily="18" charset="0"/>
              </a:rPr>
              <a:t>moltiplicandolo per un altro numero indice riferito al </a:t>
            </a:r>
            <a:r>
              <a:rPr lang="it-IT" dirty="0" smtClean="0">
                <a:latin typeface="Times New Roman" panose="02020603050405020304" pitchFamily="18" charset="0"/>
                <a:cs typeface="Times New Roman" panose="02020603050405020304" pitchFamily="18" charset="0"/>
              </a:rPr>
              <a:t>tempo 1 </a:t>
            </a:r>
            <a:r>
              <a:rPr lang="it-IT" dirty="0">
                <a:latin typeface="Times New Roman" panose="02020603050405020304" pitchFamily="18" charset="0"/>
                <a:cs typeface="Times New Roman" panose="02020603050405020304" pitchFamily="18" charset="0"/>
              </a:rPr>
              <a:t>ma avente come base la base </a:t>
            </a:r>
            <a:r>
              <a:rPr lang="it-IT" dirty="0" smtClean="0">
                <a:latin typeface="Times New Roman" panose="02020603050405020304" pitchFamily="18" charset="0"/>
                <a:cs typeface="Times New Roman" panose="02020603050405020304" pitchFamily="18" charset="0"/>
              </a:rPr>
              <a:t>desiderata. </a:t>
            </a:r>
            <a:endParaRPr lang="it-IT" dirty="0">
              <a:latin typeface="Times New Roman" panose="02020603050405020304" pitchFamily="18" charset="0"/>
              <a:cs typeface="Times New Roman" panose="02020603050405020304" pitchFamily="18" charset="0"/>
            </a:endParaRPr>
          </a:p>
        </p:txBody>
      </p:sp>
      <p:grpSp>
        <p:nvGrpSpPr>
          <p:cNvPr id="24" name="Gruppo 23"/>
          <p:cNvGrpSpPr/>
          <p:nvPr/>
        </p:nvGrpSpPr>
        <p:grpSpPr>
          <a:xfrm>
            <a:off x="5353395" y="4222084"/>
            <a:ext cx="2859237" cy="1322490"/>
            <a:chOff x="3898669" y="3401377"/>
            <a:chExt cx="2859237" cy="1322490"/>
          </a:xfrm>
        </p:grpSpPr>
        <p:sp>
          <p:nvSpPr>
            <p:cNvPr id="2" name="CasellaDiTesto 1"/>
            <p:cNvSpPr txBox="1"/>
            <p:nvPr/>
          </p:nvSpPr>
          <p:spPr>
            <a:xfrm>
              <a:off x="3898669" y="3401377"/>
              <a:ext cx="527110" cy="584775"/>
            </a:xfrm>
            <a:prstGeom prst="rect">
              <a:avLst/>
            </a:prstGeom>
            <a:noFill/>
          </p:spPr>
          <p:txBody>
            <a:bodyPr wrap="square" rtlCol="0">
              <a:spAutoFit/>
            </a:bodyPr>
            <a:lstStyle/>
            <a:p>
              <a:r>
                <a:rPr lang="it-IT" sz="3200" dirty="0" smtClean="0">
                  <a:latin typeface="Times New Roman" panose="02020603050405020304" pitchFamily="18" charset="0"/>
                  <a:ea typeface="Verdana" panose="020B0604030504040204" pitchFamily="34" charset="0"/>
                  <a:cs typeface="Times New Roman" panose="02020603050405020304" pitchFamily="18" charset="0"/>
                </a:rPr>
                <a:t>p</a:t>
              </a:r>
              <a:r>
                <a:rPr lang="it-IT" sz="3200" baseline="-25000" dirty="0" smtClean="0">
                  <a:latin typeface="Times New Roman" panose="02020603050405020304" pitchFamily="18" charset="0"/>
                  <a:ea typeface="Verdana" panose="020B0604030504040204" pitchFamily="34" charset="0"/>
                  <a:cs typeface="Times New Roman" panose="02020603050405020304" pitchFamily="18" charset="0"/>
                </a:rPr>
                <a:t>2</a:t>
              </a:r>
              <a:endParaRPr lang="en-GB" sz="3200" baseline="-250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8" name="Rettangolo 7"/>
            <p:cNvSpPr/>
            <p:nvPr/>
          </p:nvSpPr>
          <p:spPr>
            <a:xfrm>
              <a:off x="3899673" y="4139092"/>
              <a:ext cx="526106" cy="584775"/>
            </a:xfrm>
            <a:prstGeom prst="rect">
              <a:avLst/>
            </a:prstGeom>
          </p:spPr>
          <p:txBody>
            <a:bodyPr wrap="none">
              <a:spAutoFit/>
            </a:bodyPr>
            <a:lstStyle/>
            <a:p>
              <a:r>
                <a:rPr lang="it-IT" sz="3200" dirty="0" smtClean="0">
                  <a:latin typeface="Times New Roman" panose="02020603050405020304" pitchFamily="18" charset="0"/>
                  <a:ea typeface="Verdana" panose="020B0604030504040204" pitchFamily="34" charset="0"/>
                  <a:cs typeface="Times New Roman" panose="02020603050405020304" pitchFamily="18" charset="0"/>
                </a:rPr>
                <a:t>p</a:t>
              </a:r>
              <a:r>
                <a:rPr lang="it-IT" sz="3200" baseline="-25000" dirty="0" smtClean="0">
                  <a:latin typeface="Times New Roman" panose="02020603050405020304" pitchFamily="18" charset="0"/>
                  <a:ea typeface="Verdana" panose="020B0604030504040204" pitchFamily="34" charset="0"/>
                  <a:cs typeface="Times New Roman" panose="02020603050405020304" pitchFamily="18" charset="0"/>
                </a:rPr>
                <a:t>1</a:t>
              </a:r>
              <a:endParaRPr lang="en-GB" sz="3200" baseline="-250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Connettore diritto 9"/>
            <p:cNvCxnSpPr/>
            <p:nvPr/>
          </p:nvCxnSpPr>
          <p:spPr>
            <a:xfrm>
              <a:off x="3956858" y="4139092"/>
              <a:ext cx="4689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562883" y="3954426"/>
              <a:ext cx="166254" cy="369332"/>
            </a:xfrm>
            <a:prstGeom prst="rect">
              <a:avLst/>
            </a:prstGeom>
            <a:noFill/>
          </p:spPr>
          <p:txBody>
            <a:bodyPr wrap="square" rtlCol="0">
              <a:spAutoFit/>
            </a:bodyPr>
            <a:lstStyle/>
            <a:p>
              <a:r>
                <a:rPr lang="it-IT" dirty="0" smtClean="0"/>
                <a:t>x</a:t>
              </a:r>
              <a:endParaRPr lang="en-GB" dirty="0"/>
            </a:p>
          </p:txBody>
        </p:sp>
        <p:sp>
          <p:nvSpPr>
            <p:cNvPr id="12" name="CasellaDiTesto 11"/>
            <p:cNvSpPr txBox="1"/>
            <p:nvPr/>
          </p:nvSpPr>
          <p:spPr>
            <a:xfrm>
              <a:off x="4867245" y="3401377"/>
              <a:ext cx="527110" cy="584775"/>
            </a:xfrm>
            <a:prstGeom prst="rect">
              <a:avLst/>
            </a:prstGeom>
            <a:noFill/>
          </p:spPr>
          <p:txBody>
            <a:bodyPr wrap="square" rtlCol="0">
              <a:spAutoFit/>
            </a:bodyPr>
            <a:lstStyle/>
            <a:p>
              <a:r>
                <a:rPr lang="it-IT" sz="3200" dirty="0" smtClean="0">
                  <a:latin typeface="Times New Roman" panose="02020603050405020304" pitchFamily="18" charset="0"/>
                  <a:ea typeface="Verdana" panose="020B0604030504040204" pitchFamily="34" charset="0"/>
                  <a:cs typeface="Times New Roman" panose="02020603050405020304" pitchFamily="18" charset="0"/>
                </a:rPr>
                <a:t>p</a:t>
              </a:r>
              <a:r>
                <a:rPr lang="it-IT" sz="3200" baseline="-25000" dirty="0">
                  <a:latin typeface="Times New Roman" panose="02020603050405020304" pitchFamily="18" charset="0"/>
                  <a:ea typeface="Verdana" panose="020B0604030504040204" pitchFamily="34" charset="0"/>
                  <a:cs typeface="Times New Roman" panose="02020603050405020304" pitchFamily="18" charset="0"/>
                </a:rPr>
                <a:t>1</a:t>
              </a:r>
              <a:endParaRPr lang="en-GB" sz="3200" baseline="-250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3" name="Rettangolo 12"/>
            <p:cNvSpPr/>
            <p:nvPr/>
          </p:nvSpPr>
          <p:spPr>
            <a:xfrm>
              <a:off x="4868249" y="4139092"/>
              <a:ext cx="526106" cy="584775"/>
            </a:xfrm>
            <a:prstGeom prst="rect">
              <a:avLst/>
            </a:prstGeom>
          </p:spPr>
          <p:txBody>
            <a:bodyPr wrap="none">
              <a:spAutoFit/>
            </a:bodyPr>
            <a:lstStyle/>
            <a:p>
              <a:r>
                <a:rPr lang="it-IT" sz="3200" dirty="0" smtClean="0">
                  <a:latin typeface="Times New Roman" panose="02020603050405020304" pitchFamily="18" charset="0"/>
                  <a:ea typeface="Verdana" panose="020B0604030504040204" pitchFamily="34" charset="0"/>
                  <a:cs typeface="Times New Roman" panose="02020603050405020304" pitchFamily="18" charset="0"/>
                </a:rPr>
                <a:t>p</a:t>
              </a:r>
              <a:r>
                <a:rPr lang="it-IT" sz="3200" baseline="-25000" dirty="0" smtClean="0">
                  <a:latin typeface="Times New Roman" panose="02020603050405020304" pitchFamily="18" charset="0"/>
                  <a:ea typeface="Verdana" panose="020B0604030504040204" pitchFamily="34" charset="0"/>
                  <a:cs typeface="Times New Roman" panose="02020603050405020304" pitchFamily="18" charset="0"/>
                </a:rPr>
                <a:t>3</a:t>
              </a:r>
              <a:endParaRPr lang="en-GB" sz="3200" baseline="-250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4" name="Connettore diritto 13"/>
            <p:cNvCxnSpPr/>
            <p:nvPr/>
          </p:nvCxnSpPr>
          <p:spPr>
            <a:xfrm>
              <a:off x="4925434" y="4139092"/>
              <a:ext cx="4689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682753" y="3832897"/>
              <a:ext cx="523702" cy="584775"/>
            </a:xfrm>
            <a:prstGeom prst="rect">
              <a:avLst/>
            </a:prstGeom>
            <a:noFill/>
          </p:spPr>
          <p:txBody>
            <a:bodyPr wrap="square" rtlCol="0">
              <a:spAutoFit/>
            </a:bodyPr>
            <a:lstStyle/>
            <a:p>
              <a:r>
                <a:rPr lang="it-IT"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16" name="CasellaDiTesto 15"/>
            <p:cNvSpPr txBox="1"/>
            <p:nvPr/>
          </p:nvSpPr>
          <p:spPr>
            <a:xfrm>
              <a:off x="6230796" y="3401377"/>
              <a:ext cx="527110" cy="584775"/>
            </a:xfrm>
            <a:prstGeom prst="rect">
              <a:avLst/>
            </a:prstGeom>
            <a:noFill/>
          </p:spPr>
          <p:txBody>
            <a:bodyPr wrap="square" rtlCol="0">
              <a:spAutoFit/>
            </a:bodyPr>
            <a:lstStyle/>
            <a:p>
              <a:r>
                <a:rPr lang="it-IT" sz="3200" dirty="0" smtClean="0">
                  <a:latin typeface="Times New Roman" panose="02020603050405020304" pitchFamily="18" charset="0"/>
                  <a:ea typeface="Verdana" panose="020B0604030504040204" pitchFamily="34" charset="0"/>
                  <a:cs typeface="Times New Roman" panose="02020603050405020304" pitchFamily="18" charset="0"/>
                </a:rPr>
                <a:t>p</a:t>
              </a:r>
              <a:r>
                <a:rPr lang="it-IT" sz="3200" baseline="-25000" dirty="0" smtClean="0">
                  <a:latin typeface="Times New Roman" panose="02020603050405020304" pitchFamily="18" charset="0"/>
                  <a:ea typeface="Verdana" panose="020B0604030504040204" pitchFamily="34" charset="0"/>
                  <a:cs typeface="Times New Roman" panose="02020603050405020304" pitchFamily="18" charset="0"/>
                </a:rPr>
                <a:t>2</a:t>
              </a:r>
              <a:endParaRPr lang="en-GB" sz="3200" baseline="-250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7" name="Rettangolo 16"/>
            <p:cNvSpPr/>
            <p:nvPr/>
          </p:nvSpPr>
          <p:spPr>
            <a:xfrm>
              <a:off x="6231800" y="4139092"/>
              <a:ext cx="526106" cy="584775"/>
            </a:xfrm>
            <a:prstGeom prst="rect">
              <a:avLst/>
            </a:prstGeom>
          </p:spPr>
          <p:txBody>
            <a:bodyPr wrap="none">
              <a:spAutoFit/>
            </a:bodyPr>
            <a:lstStyle/>
            <a:p>
              <a:r>
                <a:rPr lang="it-IT" sz="3200" dirty="0" smtClean="0">
                  <a:latin typeface="Times New Roman" panose="02020603050405020304" pitchFamily="18" charset="0"/>
                  <a:ea typeface="Verdana" panose="020B0604030504040204" pitchFamily="34" charset="0"/>
                  <a:cs typeface="Times New Roman" panose="02020603050405020304" pitchFamily="18" charset="0"/>
                </a:rPr>
                <a:t>p</a:t>
              </a:r>
              <a:r>
                <a:rPr lang="it-IT" sz="3200" baseline="-25000" dirty="0">
                  <a:latin typeface="Times New Roman" panose="02020603050405020304" pitchFamily="18" charset="0"/>
                  <a:ea typeface="Verdana" panose="020B0604030504040204" pitchFamily="34" charset="0"/>
                  <a:cs typeface="Times New Roman" panose="02020603050405020304" pitchFamily="18" charset="0"/>
                </a:rPr>
                <a:t>3</a:t>
              </a:r>
              <a:endParaRPr lang="en-GB" sz="3200" baseline="-250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8" name="Connettore diritto 17"/>
            <p:cNvCxnSpPr/>
            <p:nvPr/>
          </p:nvCxnSpPr>
          <p:spPr>
            <a:xfrm>
              <a:off x="6288985" y="4139092"/>
              <a:ext cx="4689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o 27"/>
          <p:cNvGrpSpPr/>
          <p:nvPr/>
        </p:nvGrpSpPr>
        <p:grpSpPr>
          <a:xfrm>
            <a:off x="1222024" y="4579374"/>
            <a:ext cx="2326468" cy="873760"/>
            <a:chOff x="1222024" y="4579374"/>
            <a:chExt cx="2326468" cy="873760"/>
          </a:xfrm>
        </p:grpSpPr>
        <p:pic>
          <p:nvPicPr>
            <p:cNvPr id="7" name="Immagine 6"/>
            <p:cNvPicPr>
              <a:picLocks noChangeAspect="1"/>
            </p:cNvPicPr>
            <p:nvPr/>
          </p:nvPicPr>
          <p:blipFill>
            <a:blip r:embed="rId2"/>
            <a:stretch>
              <a:fillRect/>
            </a:stretch>
          </p:blipFill>
          <p:spPr>
            <a:xfrm>
              <a:off x="1963532" y="4579374"/>
              <a:ext cx="1584960" cy="873760"/>
            </a:xfrm>
            <a:prstGeom prst="rect">
              <a:avLst/>
            </a:prstGeom>
          </p:spPr>
        </p:pic>
        <p:sp>
          <p:nvSpPr>
            <p:cNvPr id="22" name="Rettangolo 21"/>
            <p:cNvSpPr/>
            <p:nvPr/>
          </p:nvSpPr>
          <p:spPr>
            <a:xfrm>
              <a:off x="1222024" y="4696253"/>
              <a:ext cx="650219" cy="584775"/>
            </a:xfrm>
            <a:prstGeom prst="rect">
              <a:avLst/>
            </a:prstGeom>
          </p:spPr>
          <p:txBody>
            <a:bodyPr wrap="square">
              <a:spAutoFit/>
            </a:bodyPr>
            <a:lstStyle/>
            <a:p>
              <a:r>
                <a:rPr lang="it-IT" sz="3200" baseline="-25000" dirty="0" smtClean="0">
                  <a:latin typeface="Times New Roman" panose="02020603050405020304" pitchFamily="18" charset="0"/>
                  <a:cs typeface="Times New Roman" panose="02020603050405020304" pitchFamily="18" charset="0"/>
                </a:rPr>
                <a:t>3</a:t>
              </a:r>
              <a:r>
                <a:rPr lang="it-IT" sz="3200" dirty="0" smtClean="0">
                  <a:latin typeface="Times New Roman" panose="02020603050405020304" pitchFamily="18" charset="0"/>
                  <a:cs typeface="Times New Roman" panose="02020603050405020304" pitchFamily="18" charset="0"/>
                </a:rPr>
                <a:t>I</a:t>
              </a:r>
              <a:r>
                <a:rPr lang="it-IT" sz="3200" baseline="-25000" dirty="0" smtClean="0">
                  <a:latin typeface="Times New Roman" panose="02020603050405020304" pitchFamily="18" charset="0"/>
                  <a:cs typeface="Times New Roman" panose="02020603050405020304" pitchFamily="18" charset="0"/>
                </a:rPr>
                <a:t>2</a:t>
              </a:r>
              <a:endParaRPr lang="en-GB" sz="3200" dirty="0"/>
            </a:p>
          </p:txBody>
        </p:sp>
        <p:sp>
          <p:nvSpPr>
            <p:cNvPr id="23" name="CasellaDiTesto 22"/>
            <p:cNvSpPr txBox="1"/>
            <p:nvPr/>
          </p:nvSpPr>
          <p:spPr>
            <a:xfrm>
              <a:off x="1746568" y="4694864"/>
              <a:ext cx="523702" cy="584775"/>
            </a:xfrm>
            <a:prstGeom prst="rect">
              <a:avLst/>
            </a:prstGeom>
            <a:noFill/>
          </p:spPr>
          <p:txBody>
            <a:bodyPr wrap="square" rtlCol="0">
              <a:spAutoFit/>
            </a:bodyPr>
            <a:lstStyle/>
            <a:p>
              <a:r>
                <a:rPr lang="it-IT"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grpSp>
      <p:sp>
        <p:nvSpPr>
          <p:cNvPr id="25" name="Freccia a destra 24"/>
          <p:cNvSpPr/>
          <p:nvPr/>
        </p:nvSpPr>
        <p:spPr>
          <a:xfrm>
            <a:off x="4006735" y="4821382"/>
            <a:ext cx="756458" cy="28263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ccia a destra 25"/>
          <p:cNvSpPr/>
          <p:nvPr/>
        </p:nvSpPr>
        <p:spPr>
          <a:xfrm>
            <a:off x="8803179" y="4821382"/>
            <a:ext cx="756458" cy="28263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Immagine 26"/>
          <p:cNvPicPr>
            <a:picLocks noChangeAspect="1"/>
          </p:cNvPicPr>
          <p:nvPr/>
        </p:nvPicPr>
        <p:blipFill>
          <a:blip r:embed="rId3"/>
          <a:stretch>
            <a:fillRect/>
          </a:stretch>
        </p:blipFill>
        <p:spPr>
          <a:xfrm>
            <a:off x="9967589" y="4443573"/>
            <a:ext cx="725487" cy="859611"/>
          </a:xfrm>
          <a:prstGeom prst="rect">
            <a:avLst/>
          </a:prstGeom>
        </p:spPr>
      </p:pic>
      <p:sp>
        <p:nvSpPr>
          <p:cNvPr id="9" name="Rettangolo 8"/>
          <p:cNvSpPr/>
          <p:nvPr/>
        </p:nvSpPr>
        <p:spPr>
          <a:xfrm>
            <a:off x="1041479" y="2262796"/>
            <a:ext cx="9831732"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ad </a:t>
            </a:r>
            <a:r>
              <a:rPr lang="it-IT" dirty="0">
                <a:latin typeface="Times New Roman" panose="02020603050405020304" pitchFamily="18" charset="0"/>
                <a:cs typeface="Times New Roman" panose="02020603050405020304" pitchFamily="18" charset="0"/>
              </a:rPr>
              <a:t>esempio, volendo cambiare la base del precedente numero indice </a:t>
            </a:r>
            <a:r>
              <a:rPr lang="it-IT" baseline="-25000" dirty="0">
                <a:latin typeface="Times New Roman" panose="02020603050405020304" pitchFamily="18" charset="0"/>
                <a:cs typeface="Times New Roman" panose="02020603050405020304" pitchFamily="18" charset="0"/>
              </a:rPr>
              <a:t>1</a:t>
            </a:r>
            <a:r>
              <a:rPr lang="it-IT" dirty="0">
                <a:latin typeface="Times New Roman" panose="02020603050405020304" pitchFamily="18" charset="0"/>
                <a:cs typeface="Times New Roman" panose="02020603050405020304" pitchFamily="18" charset="0"/>
              </a:rPr>
              <a:t>I</a:t>
            </a:r>
            <a:r>
              <a:rPr lang="it-IT" baseline="-25000" dirty="0">
                <a:latin typeface="Times New Roman" panose="02020603050405020304" pitchFamily="18" charset="0"/>
                <a:cs typeface="Times New Roman" panose="02020603050405020304" pitchFamily="18" charset="0"/>
              </a:rPr>
              <a:t>2 </a:t>
            </a:r>
            <a:r>
              <a:rPr lang="it-IT" dirty="0" smtClean="0">
                <a:latin typeface="Times New Roman" panose="02020603050405020304" pitchFamily="18" charset="0"/>
                <a:cs typeface="Times New Roman" panose="02020603050405020304" pitchFamily="18" charset="0"/>
              </a:rPr>
              <a:t>dal </a:t>
            </a:r>
            <a:r>
              <a:rPr lang="it-IT" dirty="0">
                <a:latin typeface="Times New Roman" panose="02020603050405020304" pitchFamily="18" charset="0"/>
                <a:cs typeface="Times New Roman" panose="02020603050405020304" pitchFamily="18" charset="0"/>
              </a:rPr>
              <a:t>tempo 1 al tempo 3 sarà possibile farlo moltiplicando tale numero indice per il numero indice al tempo 1 in base 3 (</a:t>
            </a:r>
            <a:r>
              <a:rPr lang="it-IT" baseline="-25000" dirty="0">
                <a:latin typeface="Times New Roman" panose="02020603050405020304" pitchFamily="18" charset="0"/>
                <a:cs typeface="Times New Roman" panose="02020603050405020304" pitchFamily="18" charset="0"/>
              </a:rPr>
              <a:t>3</a:t>
            </a:r>
            <a:r>
              <a:rPr lang="it-IT" dirty="0">
                <a:latin typeface="Times New Roman" panose="02020603050405020304" pitchFamily="18" charset="0"/>
                <a:cs typeface="Times New Roman" panose="02020603050405020304" pitchFamily="18" charset="0"/>
              </a:rPr>
              <a:t>I</a:t>
            </a:r>
            <a:r>
              <a:rPr lang="it-IT" baseline="-25000" dirty="0">
                <a:latin typeface="Times New Roman" panose="02020603050405020304" pitchFamily="18" charset="0"/>
                <a:cs typeface="Times New Roman" panose="02020603050405020304" pitchFamily="18" charset="0"/>
              </a:rPr>
              <a:t>1</a:t>
            </a:r>
            <a:r>
              <a:rPr lang="it-IT" dirty="0">
                <a:latin typeface="Times New Roman" panose="02020603050405020304" pitchFamily="18" charset="0"/>
                <a:cs typeface="Times New Roman" panose="02020603050405020304" pitchFamily="18" charset="0"/>
              </a:rPr>
              <a:t>), come di seguito dimostrato:</a:t>
            </a:r>
          </a:p>
        </p:txBody>
      </p:sp>
      <p:sp>
        <p:nvSpPr>
          <p:cNvPr id="19" name="Segnaposto piè di pagina 18"/>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404213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84655" y="862865"/>
            <a:ext cx="4858327" cy="369332"/>
          </a:xfrm>
          <a:prstGeom prst="rect">
            <a:avLst/>
          </a:prstGeom>
        </p:spPr>
        <p:txBody>
          <a:bodyPr wrap="square">
            <a:spAutoFit/>
          </a:bodyPr>
          <a:lstStyle/>
          <a:p>
            <a:r>
              <a:rPr lang="it-IT" b="1" dirty="0" smtClean="0">
                <a:solidFill>
                  <a:srgbClr val="C00000"/>
                </a:solidFill>
                <a:latin typeface="Times New Roman" panose="02020603050405020304" pitchFamily="18" charset="0"/>
                <a:cs typeface="Times New Roman" panose="02020603050405020304" pitchFamily="18" charset="0"/>
              </a:rPr>
              <a:t>Altri esempi sui numeri indici semplici</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7" name="CasellaDiTesto 6"/>
          <p:cNvSpPr txBox="1"/>
          <p:nvPr/>
        </p:nvSpPr>
        <p:spPr>
          <a:xfrm>
            <a:off x="1084655" y="3212931"/>
            <a:ext cx="4806124" cy="584775"/>
          </a:xfrm>
          <a:prstGeom prst="rect">
            <a:avLst/>
          </a:prstGeom>
          <a:noFill/>
        </p:spPr>
        <p:txBody>
          <a:bodyPr wrap="none" rtlCol="0">
            <a:spAutoFit/>
          </a:bodyPr>
          <a:lstStyle/>
          <a:p>
            <a:r>
              <a:rPr lang="it-IT" sz="1600" dirty="0" smtClean="0">
                <a:latin typeface="Times New Roman" panose="02020603050405020304" pitchFamily="18" charset="0"/>
                <a:cs typeface="Times New Roman" panose="02020603050405020304" pitchFamily="18" charset="0"/>
              </a:rPr>
              <a:t>Nel 2010 il prezzo per 1 kg di formaggio è di 8,10 euro</a:t>
            </a:r>
          </a:p>
          <a:p>
            <a:r>
              <a:rPr lang="it-IT" sz="1600" dirty="0" smtClean="0">
                <a:latin typeface="Times New Roman" panose="02020603050405020304" pitchFamily="18" charset="0"/>
                <a:cs typeface="Times New Roman" panose="02020603050405020304" pitchFamily="18" charset="0"/>
              </a:rPr>
              <a:t>Nel 2015 il prezzo dello stesso formaggio è di 9,20 euro</a:t>
            </a:r>
            <a:endParaRPr lang="en-GB" sz="1600" dirty="0">
              <a:latin typeface="Times New Roman" panose="02020603050405020304" pitchFamily="18" charset="0"/>
              <a:cs typeface="Times New Roman" panose="02020603050405020304" pitchFamily="18" charset="0"/>
            </a:endParaRPr>
          </a:p>
        </p:txBody>
      </p:sp>
      <p:grpSp>
        <p:nvGrpSpPr>
          <p:cNvPr id="8" name="Gruppo 7"/>
          <p:cNvGrpSpPr/>
          <p:nvPr/>
        </p:nvGrpSpPr>
        <p:grpSpPr>
          <a:xfrm>
            <a:off x="1084655" y="1367112"/>
            <a:ext cx="9646921" cy="1341572"/>
            <a:chOff x="1015999" y="1294058"/>
            <a:chExt cx="9646921" cy="1341572"/>
          </a:xfrm>
          <a:noFill/>
        </p:grpSpPr>
        <p:sp>
          <p:nvSpPr>
            <p:cNvPr id="2" name="Rettangolo 1"/>
            <p:cNvSpPr/>
            <p:nvPr/>
          </p:nvSpPr>
          <p:spPr>
            <a:xfrm>
              <a:off x="1015999" y="1712300"/>
              <a:ext cx="6664961" cy="923330"/>
            </a:xfrm>
            <a:prstGeom prst="rect">
              <a:avLst/>
            </a:prstGeom>
            <a:grpFill/>
          </p:spPr>
          <p:txBody>
            <a:bodyPr wrap="square">
              <a:spAutoFit/>
            </a:bodyPr>
            <a:lstStyle/>
            <a:p>
              <a:pPr algn="just"/>
              <a:r>
                <a:rPr lang="it-IT" dirty="0">
                  <a:latin typeface="Times New Roman" panose="02020603050405020304" pitchFamily="18" charset="0"/>
                  <a:cs typeface="Times New Roman" panose="02020603050405020304" pitchFamily="18" charset="0"/>
                </a:rPr>
                <a:t>L’indice semplice dei prezzi del tempo corrente (t) rispetto a quello base (0) è dato dal rapporto tra il prezzo corrente e quello al tempo base</a:t>
              </a:r>
              <a:endParaRPr lang="en-GB"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8873877" y="1609282"/>
              <a:ext cx="1789043" cy="864704"/>
            </a:xfrm>
            <a:prstGeom prst="rect">
              <a:avLst/>
            </a:prstGeom>
            <a:grpFill/>
          </p:spPr>
        </p:pic>
        <p:sp>
          <p:nvSpPr>
            <p:cNvPr id="9" name="Rettangolo 8"/>
            <p:cNvSpPr/>
            <p:nvPr/>
          </p:nvSpPr>
          <p:spPr>
            <a:xfrm>
              <a:off x="1015999" y="1294058"/>
              <a:ext cx="2601994" cy="369332"/>
            </a:xfrm>
            <a:prstGeom prst="rect">
              <a:avLst/>
            </a:prstGeom>
            <a:grpFill/>
          </p:spPr>
          <p:txBody>
            <a:bodyPr wrap="none">
              <a:spAutoFit/>
            </a:bodyPr>
            <a:lstStyle/>
            <a:p>
              <a:r>
                <a:rPr lang="en-GB" dirty="0" err="1">
                  <a:solidFill>
                    <a:srgbClr val="C00000"/>
                  </a:solidFill>
                  <a:latin typeface="Times New Roman" panose="02020603050405020304" pitchFamily="18" charset="0"/>
                  <a:cs typeface="Times New Roman" panose="02020603050405020304" pitchFamily="18" charset="0"/>
                </a:rPr>
                <a:t>Indice</a:t>
              </a:r>
              <a:r>
                <a:rPr lang="en-GB" dirty="0">
                  <a:solidFill>
                    <a:srgbClr val="C00000"/>
                  </a:solidFill>
                  <a:latin typeface="Times New Roman" panose="02020603050405020304" pitchFamily="18" charset="0"/>
                  <a:cs typeface="Times New Roman" panose="02020603050405020304" pitchFamily="18" charset="0"/>
                </a:rPr>
                <a:t> </a:t>
              </a:r>
              <a:r>
                <a:rPr lang="en-GB" dirty="0" err="1">
                  <a:solidFill>
                    <a:srgbClr val="C00000"/>
                  </a:solidFill>
                  <a:latin typeface="Times New Roman" panose="02020603050405020304" pitchFamily="18" charset="0"/>
                  <a:cs typeface="Times New Roman" panose="02020603050405020304" pitchFamily="18" charset="0"/>
                </a:rPr>
                <a:t>semplice</a:t>
              </a:r>
              <a:r>
                <a:rPr lang="en-GB" dirty="0">
                  <a:solidFill>
                    <a:srgbClr val="C00000"/>
                  </a:solidFill>
                  <a:latin typeface="Times New Roman" panose="02020603050405020304" pitchFamily="18" charset="0"/>
                  <a:cs typeface="Times New Roman" panose="02020603050405020304" pitchFamily="18" charset="0"/>
                </a:rPr>
                <a:t> </a:t>
              </a:r>
              <a:r>
                <a:rPr lang="en-GB" dirty="0" err="1">
                  <a:solidFill>
                    <a:srgbClr val="C00000"/>
                  </a:solidFill>
                  <a:latin typeface="Times New Roman" panose="02020603050405020304" pitchFamily="18" charset="0"/>
                  <a:cs typeface="Times New Roman" panose="02020603050405020304" pitchFamily="18" charset="0"/>
                </a:rPr>
                <a:t>dei</a:t>
              </a:r>
              <a:r>
                <a:rPr lang="en-GB" dirty="0">
                  <a:solidFill>
                    <a:srgbClr val="C00000"/>
                  </a:solidFill>
                  <a:latin typeface="Times New Roman" panose="02020603050405020304" pitchFamily="18" charset="0"/>
                  <a:cs typeface="Times New Roman" panose="02020603050405020304" pitchFamily="18" charset="0"/>
                </a:rPr>
                <a:t> </a:t>
              </a:r>
              <a:r>
                <a:rPr lang="en-GB" dirty="0" err="1">
                  <a:solidFill>
                    <a:srgbClr val="C00000"/>
                  </a:solidFill>
                  <a:latin typeface="Times New Roman" panose="02020603050405020304" pitchFamily="18" charset="0"/>
                  <a:cs typeface="Times New Roman" panose="02020603050405020304" pitchFamily="18" charset="0"/>
                </a:rPr>
                <a:t>prezzi</a:t>
              </a:r>
              <a:endParaRPr lang="en-GB" dirty="0">
                <a:solidFill>
                  <a:srgbClr val="C00000"/>
                </a:solidFill>
                <a:latin typeface="Times New Roman" panose="02020603050405020304" pitchFamily="18" charset="0"/>
                <a:cs typeface="Times New Roman" panose="02020603050405020304" pitchFamily="18" charset="0"/>
              </a:endParaRPr>
            </a:p>
          </p:txBody>
        </p:sp>
      </p:grpSp>
      <p:pic>
        <p:nvPicPr>
          <p:cNvPr id="24578" name="Picture 2" descr="due rilevazioni sulla stessa variabile in momenti diversi"/>
          <p:cNvPicPr>
            <a:picLocks noChangeAspect="1" noChangeArrowheads="1"/>
          </p:cNvPicPr>
          <p:nvPr/>
        </p:nvPicPr>
        <p:blipFill rotWithShape="1">
          <a:blip r:embed="rId3">
            <a:extLst>
              <a:ext uri="{28A0092B-C50C-407E-A947-70E740481C1C}">
                <a14:useLocalDpi xmlns:a14="http://schemas.microsoft.com/office/drawing/2010/main" val="0"/>
              </a:ext>
            </a:extLst>
          </a:blip>
          <a:srcRect t="9184" r="34571" b="18412"/>
          <a:stretch/>
        </p:blipFill>
        <p:spPr bwMode="auto">
          <a:xfrm>
            <a:off x="6973454" y="3071890"/>
            <a:ext cx="2181224" cy="1034474"/>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l calcolo del numero indice semplice dei prezzi"/>
          <p:cNvPicPr>
            <a:picLocks noChangeAspect="1" noChangeArrowheads="1"/>
          </p:cNvPicPr>
          <p:nvPr/>
        </p:nvPicPr>
        <p:blipFill rotWithShape="1">
          <a:blip r:embed="rId4">
            <a:extLst>
              <a:ext uri="{28A0092B-C50C-407E-A947-70E740481C1C}">
                <a14:useLocalDpi xmlns:a14="http://schemas.microsoft.com/office/drawing/2010/main" val="0"/>
              </a:ext>
            </a:extLst>
          </a:blip>
          <a:srcRect b="15313"/>
          <a:stretch/>
        </p:blipFill>
        <p:spPr bwMode="auto">
          <a:xfrm>
            <a:off x="5568084" y="4313577"/>
            <a:ext cx="4762500" cy="112929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1001527" y="4764812"/>
            <a:ext cx="4024243" cy="338554"/>
          </a:xfrm>
          <a:prstGeom prst="rect">
            <a:avLst/>
          </a:prstGeom>
          <a:noFill/>
        </p:spPr>
        <p:txBody>
          <a:bodyPr wrap="none" rtlCol="0">
            <a:spAutoFit/>
          </a:bodyPr>
          <a:lstStyle/>
          <a:p>
            <a:r>
              <a:rPr lang="it-IT" sz="1600" dirty="0" smtClean="0">
                <a:latin typeface="Times New Roman" panose="02020603050405020304" pitchFamily="18" charset="0"/>
                <a:cs typeface="Times New Roman" panose="02020603050405020304" pitchFamily="18" charset="0"/>
              </a:rPr>
              <a:t>L’indice di prezzo del formaggio è il seguente:</a:t>
            </a:r>
            <a:endParaRPr lang="en-GB" sz="1600" dirty="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955937" y="5528828"/>
            <a:ext cx="6342057"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Tra il 2010 ed il 2015 il prezzo del formaggio è aumentato del 13%</a:t>
            </a:r>
            <a:endParaRPr lang="en-GB" dirty="0">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1084655" y="3770047"/>
            <a:ext cx="4307013" cy="523220"/>
          </a:xfrm>
          <a:prstGeom prst="rect">
            <a:avLst/>
          </a:prstGeom>
          <a:noFill/>
        </p:spPr>
        <p:txBody>
          <a:bodyPr wrap="none" rtlCol="0">
            <a:spAutoFit/>
          </a:bodyPr>
          <a:lstStyle/>
          <a:p>
            <a:r>
              <a:rPr lang="it-IT" sz="1400" i="1" dirty="0" smtClean="0">
                <a:latin typeface="Times New Roman" panose="02020603050405020304" pitchFamily="18" charset="0"/>
                <a:cs typeface="Times New Roman" panose="02020603050405020304" pitchFamily="18" charset="0"/>
              </a:rPr>
              <a:t>A Roma il prezzo per 1 kg di formaggio è di 8,10 euro</a:t>
            </a:r>
          </a:p>
          <a:p>
            <a:r>
              <a:rPr lang="it-IT" sz="1400" i="1" dirty="0" smtClean="0">
                <a:latin typeface="Times New Roman" panose="02020603050405020304" pitchFamily="18" charset="0"/>
                <a:cs typeface="Times New Roman" panose="02020603050405020304" pitchFamily="18" charset="0"/>
              </a:rPr>
              <a:t>A Milano il prezzo dello stesso formaggio è di 9,20 euro</a:t>
            </a:r>
            <a:endParaRPr lang="en-GB" sz="1400" i="1" dirty="0">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8942533" y="5435518"/>
            <a:ext cx="2605359" cy="523220"/>
          </a:xfrm>
          <a:prstGeom prst="rect">
            <a:avLst/>
          </a:prstGeom>
          <a:noFill/>
        </p:spPr>
        <p:txBody>
          <a:bodyPr wrap="square" rtlCol="0">
            <a:spAutoFit/>
          </a:bodyPr>
          <a:lstStyle/>
          <a:p>
            <a:r>
              <a:rPr lang="it-IT" sz="1400" i="1" dirty="0" smtClean="0">
                <a:latin typeface="Times New Roman" panose="02020603050405020304" pitchFamily="18" charset="0"/>
                <a:cs typeface="Times New Roman" panose="02020603050405020304" pitchFamily="18" charset="0"/>
              </a:rPr>
              <a:t>A Milano il formaggio costa il 13% in più rispetto a Roma</a:t>
            </a:r>
            <a:endParaRPr lang="en-GB" sz="1400" i="1" dirty="0">
              <a:latin typeface="Times New Roman" panose="02020603050405020304" pitchFamily="18" charset="0"/>
              <a:cs typeface="Times New Roman" panose="02020603050405020304" pitchFamily="18" charset="0"/>
            </a:endParaRPr>
          </a:p>
        </p:txBody>
      </p:sp>
      <p:sp>
        <p:nvSpPr>
          <p:cNvPr id="12" name="Segnaposto piè di pagina 11"/>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13750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fade">
                                      <p:cBhvr>
                                        <p:cTn id="17" dur="500"/>
                                        <p:tgtEl>
                                          <p:spTgt spid="245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80"/>
                                        </p:tgtEl>
                                        <p:attrNameLst>
                                          <p:attrName>style.visibility</p:attrName>
                                        </p:attrNameLst>
                                      </p:cBhvr>
                                      <p:to>
                                        <p:strVal val="visible"/>
                                      </p:to>
                                    </p:set>
                                    <p:animEffect transition="in" filter="fade">
                                      <p:cBhvr>
                                        <p:cTn id="27" dur="500"/>
                                        <p:tgtEl>
                                          <p:spTgt spid="245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39</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6000" y="758349"/>
            <a:ext cx="3012363" cy="369332"/>
          </a:xfrm>
          <a:prstGeom prst="rect">
            <a:avLst/>
          </a:prstGeom>
        </p:spPr>
        <p:txBody>
          <a:bodyPr wrap="none">
            <a:spAutoFit/>
          </a:bodyPr>
          <a:lstStyle/>
          <a:p>
            <a:r>
              <a:rPr lang="en-GB" dirty="0" err="1">
                <a:solidFill>
                  <a:srgbClr val="C00000"/>
                </a:solidFill>
                <a:latin typeface="Times New Roman" panose="02020603050405020304" pitchFamily="18" charset="0"/>
                <a:cs typeface="Times New Roman" panose="02020603050405020304" pitchFamily="18" charset="0"/>
              </a:rPr>
              <a:t>Indice</a:t>
            </a:r>
            <a:r>
              <a:rPr lang="en-GB" dirty="0">
                <a:solidFill>
                  <a:srgbClr val="C00000"/>
                </a:solidFill>
                <a:latin typeface="Times New Roman" panose="02020603050405020304" pitchFamily="18" charset="0"/>
                <a:cs typeface="Times New Roman" panose="02020603050405020304" pitchFamily="18" charset="0"/>
              </a:rPr>
              <a:t> </a:t>
            </a:r>
            <a:r>
              <a:rPr lang="en-GB" dirty="0" err="1">
                <a:solidFill>
                  <a:srgbClr val="C00000"/>
                </a:solidFill>
                <a:latin typeface="Times New Roman" panose="02020603050405020304" pitchFamily="18" charset="0"/>
                <a:cs typeface="Times New Roman" panose="02020603050405020304" pitchFamily="18" charset="0"/>
              </a:rPr>
              <a:t>semplice</a:t>
            </a:r>
            <a:r>
              <a:rPr lang="en-GB" dirty="0">
                <a:solidFill>
                  <a:srgbClr val="C00000"/>
                </a:solidFill>
                <a:latin typeface="Times New Roman" panose="02020603050405020304" pitchFamily="18" charset="0"/>
                <a:cs typeface="Times New Roman" panose="02020603050405020304" pitchFamily="18" charset="0"/>
              </a:rPr>
              <a:t> </a:t>
            </a:r>
            <a:r>
              <a:rPr lang="en-GB" dirty="0" err="1" smtClean="0">
                <a:solidFill>
                  <a:srgbClr val="C00000"/>
                </a:solidFill>
                <a:latin typeface="Times New Roman" panose="02020603050405020304" pitchFamily="18" charset="0"/>
                <a:cs typeface="Times New Roman" panose="02020603050405020304" pitchFamily="18" charset="0"/>
              </a:rPr>
              <a:t>delle</a:t>
            </a:r>
            <a:r>
              <a:rPr lang="en-GB" dirty="0" smtClean="0">
                <a:solidFill>
                  <a:srgbClr val="C00000"/>
                </a:solidFill>
                <a:latin typeface="Times New Roman" panose="02020603050405020304" pitchFamily="18" charset="0"/>
                <a:cs typeface="Times New Roman" panose="02020603050405020304" pitchFamily="18" charset="0"/>
              </a:rPr>
              <a:t> quantità</a:t>
            </a:r>
            <a:endParaRPr lang="en-GB" dirty="0">
              <a:solidFill>
                <a:srgbClr val="C0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8629693" y="1257097"/>
            <a:ext cx="1709530" cy="795130"/>
          </a:xfrm>
          <a:prstGeom prst="rect">
            <a:avLst/>
          </a:prstGeom>
        </p:spPr>
      </p:pic>
      <p:sp>
        <p:nvSpPr>
          <p:cNvPr id="8" name="Rettangolo 7"/>
          <p:cNvSpPr/>
          <p:nvPr/>
        </p:nvSpPr>
        <p:spPr>
          <a:xfrm>
            <a:off x="979614" y="1257097"/>
            <a:ext cx="6352211"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L’indice semplice </a:t>
            </a:r>
            <a:r>
              <a:rPr lang="it-IT" dirty="0" smtClean="0">
                <a:latin typeface="Times New Roman" panose="02020603050405020304" pitchFamily="18" charset="0"/>
                <a:cs typeface="Times New Roman" panose="02020603050405020304" pitchFamily="18" charset="0"/>
              </a:rPr>
              <a:t>delle quantità </a:t>
            </a:r>
            <a:r>
              <a:rPr lang="it-IT" dirty="0">
                <a:latin typeface="Times New Roman" panose="02020603050405020304" pitchFamily="18" charset="0"/>
                <a:cs typeface="Times New Roman" panose="02020603050405020304" pitchFamily="18" charset="0"/>
              </a:rPr>
              <a:t>del tempo corrente (t) rispetto a quello base (0) è dato dal rapporto tra </a:t>
            </a:r>
            <a:r>
              <a:rPr lang="it-IT" dirty="0" smtClean="0">
                <a:latin typeface="Times New Roman" panose="02020603050405020304" pitchFamily="18" charset="0"/>
                <a:cs typeface="Times New Roman" panose="02020603050405020304" pitchFamily="18" charset="0"/>
              </a:rPr>
              <a:t>la quantità corrente </a:t>
            </a:r>
            <a:r>
              <a:rPr lang="it-IT" dirty="0">
                <a:latin typeface="Times New Roman" panose="02020603050405020304" pitchFamily="18" charset="0"/>
                <a:cs typeface="Times New Roman" panose="02020603050405020304" pitchFamily="18" charset="0"/>
              </a:rPr>
              <a:t>e </a:t>
            </a:r>
            <a:r>
              <a:rPr lang="it-IT" dirty="0" smtClean="0">
                <a:latin typeface="Times New Roman" panose="02020603050405020304" pitchFamily="18" charset="0"/>
                <a:cs typeface="Times New Roman" panose="02020603050405020304" pitchFamily="18" charset="0"/>
              </a:rPr>
              <a:t>quella </a:t>
            </a:r>
            <a:r>
              <a:rPr lang="it-IT" dirty="0">
                <a:latin typeface="Times New Roman" panose="02020603050405020304" pitchFamily="18" charset="0"/>
                <a:cs typeface="Times New Roman" panose="02020603050405020304" pitchFamily="18" charset="0"/>
              </a:rPr>
              <a:t>al tempo base</a:t>
            </a:r>
            <a:endParaRPr lang="en-GB"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890691" y="2957390"/>
            <a:ext cx="4597734" cy="584775"/>
          </a:xfrm>
          <a:prstGeom prst="rect">
            <a:avLst/>
          </a:prstGeom>
          <a:noFill/>
        </p:spPr>
        <p:txBody>
          <a:bodyPr wrap="none" rtlCol="0">
            <a:spAutoFit/>
          </a:bodyPr>
          <a:lstStyle/>
          <a:p>
            <a:r>
              <a:rPr lang="it-IT" sz="1600" dirty="0" smtClean="0">
                <a:latin typeface="Times New Roman" panose="02020603050405020304" pitchFamily="18" charset="0"/>
                <a:cs typeface="Times New Roman" panose="02020603050405020304" pitchFamily="18" charset="0"/>
              </a:rPr>
              <a:t>Nel 2010 sono stati esportati 65 quintali di formaggio</a:t>
            </a:r>
          </a:p>
          <a:p>
            <a:r>
              <a:rPr lang="it-IT" sz="1600" dirty="0">
                <a:latin typeface="Times New Roman" panose="02020603050405020304" pitchFamily="18" charset="0"/>
                <a:cs typeface="Times New Roman" panose="02020603050405020304" pitchFamily="18" charset="0"/>
              </a:rPr>
              <a:t>Nel </a:t>
            </a:r>
            <a:r>
              <a:rPr lang="it-IT" sz="1600" dirty="0" smtClean="0">
                <a:latin typeface="Times New Roman" panose="02020603050405020304" pitchFamily="18" charset="0"/>
                <a:cs typeface="Times New Roman" panose="02020603050405020304" pitchFamily="18" charset="0"/>
              </a:rPr>
              <a:t>2015 </a:t>
            </a:r>
            <a:r>
              <a:rPr lang="it-IT" sz="1600" dirty="0">
                <a:latin typeface="Times New Roman" panose="02020603050405020304" pitchFamily="18" charset="0"/>
                <a:cs typeface="Times New Roman" panose="02020603050405020304" pitchFamily="18" charset="0"/>
              </a:rPr>
              <a:t>sono stati esportati </a:t>
            </a:r>
            <a:r>
              <a:rPr lang="it-IT" sz="1600" dirty="0" smtClean="0">
                <a:latin typeface="Times New Roman" panose="02020603050405020304" pitchFamily="18" charset="0"/>
                <a:cs typeface="Times New Roman" panose="02020603050405020304" pitchFamily="18" charset="0"/>
              </a:rPr>
              <a:t>49 </a:t>
            </a:r>
            <a:r>
              <a:rPr lang="it-IT" sz="1600" dirty="0">
                <a:latin typeface="Times New Roman" panose="02020603050405020304" pitchFamily="18" charset="0"/>
                <a:cs typeface="Times New Roman" panose="02020603050405020304" pitchFamily="18" charset="0"/>
              </a:rPr>
              <a:t>quintali di </a:t>
            </a:r>
            <a:r>
              <a:rPr lang="it-IT" sz="1600" dirty="0" smtClean="0">
                <a:latin typeface="Times New Roman" panose="02020603050405020304" pitchFamily="18" charset="0"/>
                <a:cs typeface="Times New Roman" panose="02020603050405020304" pitchFamily="18" charset="0"/>
              </a:rPr>
              <a:t>formaggio</a:t>
            </a:r>
            <a:endParaRPr lang="it-IT" sz="1600" dirty="0">
              <a:latin typeface="Times New Roman" panose="02020603050405020304" pitchFamily="18" charset="0"/>
              <a:cs typeface="Times New Roman" panose="02020603050405020304" pitchFamily="18" charset="0"/>
            </a:endParaRPr>
          </a:p>
        </p:txBody>
      </p:sp>
      <p:pic>
        <p:nvPicPr>
          <p:cNvPr id="23554" name="Picture 2" descr="due rilevazioni statistiche di una variabile quantitativa"/>
          <p:cNvPicPr>
            <a:picLocks noChangeAspect="1" noChangeArrowheads="1"/>
          </p:cNvPicPr>
          <p:nvPr/>
        </p:nvPicPr>
        <p:blipFill rotWithShape="1">
          <a:blip r:embed="rId3">
            <a:extLst>
              <a:ext uri="{28A0092B-C50C-407E-A947-70E740481C1C}">
                <a14:useLocalDpi xmlns:a14="http://schemas.microsoft.com/office/drawing/2010/main" val="0"/>
              </a:ext>
            </a:extLst>
          </a:blip>
          <a:srcRect l="7246" t="15190" r="46208" b="16284"/>
          <a:stretch/>
        </p:blipFill>
        <p:spPr bwMode="auto">
          <a:xfrm>
            <a:off x="6779490" y="2752436"/>
            <a:ext cx="1551709" cy="979055"/>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890691" y="4226795"/>
            <a:ext cx="5065810" cy="646331"/>
          </a:xfrm>
          <a:prstGeom prst="rect">
            <a:avLst/>
          </a:prstGeom>
        </p:spPr>
        <p:txBody>
          <a:bodyPr wrap="none">
            <a:spAutoFit/>
          </a:bodyPr>
          <a:lstStyle/>
          <a:p>
            <a:r>
              <a:rPr lang="it-IT" sz="1600" dirty="0">
                <a:solidFill>
                  <a:srgbClr val="000000"/>
                </a:solidFill>
                <a:latin typeface="Times New Roman" panose="02020603050405020304" pitchFamily="18" charset="0"/>
                <a:cs typeface="Times New Roman" panose="02020603050405020304" pitchFamily="18" charset="0"/>
              </a:rPr>
              <a:t>L'indice semplice delle quantità </a:t>
            </a:r>
            <a:r>
              <a:rPr lang="it-IT" sz="1600" dirty="0" smtClean="0">
                <a:latin typeface="Times New Roman" panose="02020603050405020304" pitchFamily="18" charset="0"/>
                <a:cs typeface="Times New Roman" panose="02020603050405020304" pitchFamily="18" charset="0"/>
              </a:rPr>
              <a:t>di </a:t>
            </a:r>
            <a:r>
              <a:rPr lang="it-IT" sz="1600" dirty="0">
                <a:latin typeface="Times New Roman" panose="02020603050405020304" pitchFamily="18" charset="0"/>
                <a:cs typeface="Times New Roman" panose="02020603050405020304" pitchFamily="18" charset="0"/>
              </a:rPr>
              <a:t>formaggio è il seguente</a:t>
            </a:r>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endParaRPr lang="en-GB" dirty="0"/>
          </a:p>
        </p:txBody>
      </p:sp>
      <p:pic>
        <p:nvPicPr>
          <p:cNvPr id="23556" name="Picture 4" descr="l'indice semplice delle quantità"/>
          <p:cNvPicPr>
            <a:picLocks noChangeAspect="1" noChangeArrowheads="1"/>
          </p:cNvPicPr>
          <p:nvPr/>
        </p:nvPicPr>
        <p:blipFill rotWithShape="1">
          <a:blip r:embed="rId4">
            <a:extLst>
              <a:ext uri="{28A0092B-C50C-407E-A947-70E740481C1C}">
                <a14:useLocalDpi xmlns:a14="http://schemas.microsoft.com/office/drawing/2010/main" val="0"/>
              </a:ext>
            </a:extLst>
          </a:blip>
          <a:srcRect t="23734" b="27088"/>
          <a:stretch/>
        </p:blipFill>
        <p:spPr bwMode="auto">
          <a:xfrm>
            <a:off x="6350560" y="4119417"/>
            <a:ext cx="4762500" cy="655783"/>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p:nvSpPr>
        <p:spPr>
          <a:xfrm>
            <a:off x="890691" y="5253041"/>
            <a:ext cx="10322254"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Poiché il valore dell'anno base è considerato pari a cento </a:t>
            </a:r>
            <a:r>
              <a:rPr lang="it-IT" dirty="0" smtClean="0">
                <a:solidFill>
                  <a:srgbClr val="000000"/>
                </a:solidFill>
                <a:latin typeface="Times New Roman" panose="02020603050405020304" pitchFamily="18" charset="0"/>
                <a:cs typeface="Times New Roman" panose="02020603050405020304" pitchFamily="18" charset="0"/>
              </a:rPr>
              <a:t>(100), </a:t>
            </a:r>
            <a:r>
              <a:rPr lang="it-IT" dirty="0">
                <a:solidFill>
                  <a:srgbClr val="000000"/>
                </a:solidFill>
                <a:latin typeface="Times New Roman" panose="02020603050405020304" pitchFamily="18" charset="0"/>
                <a:cs typeface="Times New Roman" panose="02020603050405020304" pitchFamily="18" charset="0"/>
              </a:rPr>
              <a:t>in questo caso si può affermare che le quantità </a:t>
            </a:r>
            <a:r>
              <a:rPr lang="it-IT" dirty="0" smtClean="0">
                <a:solidFill>
                  <a:srgbClr val="000000"/>
                </a:solidFill>
                <a:latin typeface="Times New Roman" panose="02020603050405020304" pitchFamily="18" charset="0"/>
                <a:cs typeface="Times New Roman" panose="02020603050405020304" pitchFamily="18" charset="0"/>
              </a:rPr>
              <a:t>di formaggio sono </a:t>
            </a:r>
            <a:r>
              <a:rPr lang="it-IT" dirty="0">
                <a:solidFill>
                  <a:srgbClr val="000000"/>
                </a:solidFill>
                <a:latin typeface="Times New Roman" panose="02020603050405020304" pitchFamily="18" charset="0"/>
                <a:cs typeface="Times New Roman" panose="02020603050405020304" pitchFamily="18" charset="0"/>
              </a:rPr>
              <a:t>diminuite del 25% ( 100%-75% </a:t>
            </a:r>
            <a:r>
              <a:rPr lang="it-IT" dirty="0" smtClean="0">
                <a:solidFill>
                  <a:srgbClr val="000000"/>
                </a:solidFill>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Tree>
    <p:extLst>
      <p:ext uri="{BB962C8B-B14F-4D97-AF65-F5344CB8AC3E}">
        <p14:creationId xmlns:p14="http://schemas.microsoft.com/office/powerpoint/2010/main" val="10981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fade">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56"/>
                                        </p:tgtEl>
                                        <p:attrNameLst>
                                          <p:attrName>style.visibility</p:attrName>
                                        </p:attrNameLst>
                                      </p:cBhvr>
                                      <p:to>
                                        <p:strVal val="visible"/>
                                      </p:to>
                                    </p:set>
                                    <p:animEffect transition="in" filter="fade">
                                      <p:cBhvr>
                                        <p:cTn id="22" dur="500"/>
                                        <p:tgtEl>
                                          <p:spTgt spid="235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a:t>
            </a:fld>
            <a:endParaRPr lang="it-IT"/>
          </a:p>
        </p:txBody>
      </p:sp>
      <p:sp>
        <p:nvSpPr>
          <p:cNvPr id="4" name="Rettangolo 3"/>
          <p:cNvSpPr/>
          <p:nvPr/>
        </p:nvSpPr>
        <p:spPr>
          <a:xfrm>
            <a:off x="922250" y="1122429"/>
            <a:ext cx="10347498" cy="923330"/>
          </a:xfrm>
          <a:prstGeom prst="rect">
            <a:avLst/>
          </a:prstGeom>
        </p:spPr>
        <p:txBody>
          <a:bodyPr wrap="square">
            <a:spAutoFit/>
          </a:bodyPr>
          <a:lstStyle/>
          <a:p>
            <a:pPr marL="285750" indent="-285750" algn="just">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I numeri indici sono utilizzati per studiare l’evoluzione temporale o </a:t>
            </a:r>
            <a:r>
              <a:rPr lang="it-IT" dirty="0" smtClean="0">
                <a:latin typeface="Times New Roman" panose="02020603050405020304" pitchFamily="18" charset="0"/>
                <a:cs typeface="Times New Roman" panose="02020603050405020304" pitchFamily="18" charset="0"/>
              </a:rPr>
              <a:t>le differenze </a:t>
            </a:r>
            <a:r>
              <a:rPr lang="it-IT" dirty="0">
                <a:latin typeface="Times New Roman" panose="02020603050405020304" pitchFamily="18" charset="0"/>
                <a:cs typeface="Times New Roman" panose="02020603050405020304" pitchFamily="18" charset="0"/>
              </a:rPr>
              <a:t>territoriali di un fenomeno di interesse. Il fenomeno </a:t>
            </a:r>
            <a:r>
              <a:rPr lang="it-IT" dirty="0" smtClean="0">
                <a:latin typeface="Times New Roman" panose="02020603050405020304" pitchFamily="18" charset="0"/>
                <a:cs typeface="Times New Roman" panose="02020603050405020304" pitchFamily="18" charset="0"/>
              </a:rPr>
              <a:t>è osservato </a:t>
            </a:r>
            <a:r>
              <a:rPr lang="it-IT" dirty="0">
                <a:latin typeface="Times New Roman" panose="02020603050405020304" pitchFamily="18" charset="0"/>
                <a:cs typeface="Times New Roman" panose="02020603050405020304" pitchFamily="18" charset="0"/>
              </a:rPr>
              <a:t>in corrispondenza di diversi istanti temporali o </a:t>
            </a:r>
            <a:r>
              <a:rPr lang="it-IT" dirty="0" smtClean="0">
                <a:latin typeface="Times New Roman" panose="02020603050405020304" pitchFamily="18" charset="0"/>
                <a:cs typeface="Times New Roman" panose="02020603050405020304" pitchFamily="18" charset="0"/>
              </a:rPr>
              <a:t>riferimenti territoriali</a:t>
            </a:r>
            <a:r>
              <a:rPr lang="it-IT" dirty="0">
                <a:latin typeface="Times New Roman" panose="02020603050405020304" pitchFamily="18" charset="0"/>
                <a:cs typeface="Times New Roman" panose="02020603050405020304" pitchFamily="18" charset="0"/>
              </a:rPr>
              <a:t>, così da costituire una serie storica</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922250" y="2410992"/>
            <a:ext cx="10390447" cy="1200329"/>
          </a:xfrm>
          <a:prstGeom prst="rect">
            <a:avLst/>
          </a:prstGeom>
        </p:spPr>
        <p:txBody>
          <a:bodyPr wrap="square">
            <a:spAutoFit/>
          </a:bodyPr>
          <a:lstStyle/>
          <a:p>
            <a:pPr marL="285750" indent="-285750" algn="just">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Si definisce serie storica temporale o territoriale una sequenza </a:t>
            </a:r>
            <a:r>
              <a:rPr lang="it-IT" dirty="0" smtClean="0">
                <a:latin typeface="Times New Roman" panose="02020603050405020304" pitchFamily="18" charset="0"/>
                <a:cs typeface="Times New Roman" panose="02020603050405020304" pitchFamily="18" charset="0"/>
              </a:rPr>
              <a:t>di osservazioni </a:t>
            </a:r>
            <a:r>
              <a:rPr lang="it-IT" dirty="0">
                <a:latin typeface="Times New Roman" panose="02020603050405020304" pitchFamily="18" charset="0"/>
                <a:cs typeface="Times New Roman" panose="02020603050405020304" pitchFamily="18" charset="0"/>
              </a:rPr>
              <a:t>y1, y2, …, </a:t>
            </a:r>
            <a:r>
              <a:rPr lang="it-IT" dirty="0" err="1">
                <a:latin typeface="Times New Roman" panose="02020603050405020304" pitchFamily="18" charset="0"/>
                <a:cs typeface="Times New Roman" panose="02020603050405020304" pitchFamily="18" charset="0"/>
              </a:rPr>
              <a:t>yt</a:t>
            </a:r>
            <a:r>
              <a:rPr lang="it-IT" dirty="0">
                <a:latin typeface="Times New Roman" panose="02020603050405020304" pitchFamily="18" charset="0"/>
                <a:cs typeface="Times New Roman" panose="02020603050405020304" pitchFamily="18" charset="0"/>
              </a:rPr>
              <a:t>, …, </a:t>
            </a:r>
            <a:r>
              <a:rPr lang="it-IT" dirty="0" err="1">
                <a:latin typeface="Times New Roman" panose="02020603050405020304" pitchFamily="18" charset="0"/>
                <a:cs typeface="Times New Roman" panose="02020603050405020304" pitchFamily="18" charset="0"/>
              </a:rPr>
              <a:t>yT</a:t>
            </a:r>
            <a:r>
              <a:rPr lang="it-IT" dirty="0">
                <a:latin typeface="Times New Roman" panose="02020603050405020304" pitchFamily="18" charset="0"/>
                <a:cs typeface="Times New Roman" panose="02020603050405020304" pitchFamily="18" charset="0"/>
              </a:rPr>
              <a:t>, di un fenomeno Y osservato </a:t>
            </a:r>
            <a:r>
              <a:rPr lang="it-IT" dirty="0" smtClean="0">
                <a:latin typeface="Times New Roman" panose="02020603050405020304" pitchFamily="18" charset="0"/>
                <a:cs typeface="Times New Roman" panose="02020603050405020304" pitchFamily="18" charset="0"/>
              </a:rPr>
              <a:t>in corrispondenza </a:t>
            </a:r>
            <a:r>
              <a:rPr lang="it-IT" dirty="0">
                <a:latin typeface="Times New Roman" panose="02020603050405020304" pitchFamily="18" charset="0"/>
                <a:cs typeface="Times New Roman" panose="02020603050405020304" pitchFamily="18" charset="0"/>
              </a:rPr>
              <a:t>rispettivamente di T tempi o riferimenti territoriali (</a:t>
            </a:r>
            <a:r>
              <a:rPr lang="it-IT" dirty="0" smtClean="0">
                <a:latin typeface="Times New Roman" panose="02020603050405020304" pitchFamily="18" charset="0"/>
                <a:cs typeface="Times New Roman" panose="02020603050405020304" pitchFamily="18" charset="0"/>
              </a:rPr>
              <a:t>es. rilevazione </a:t>
            </a:r>
            <a:r>
              <a:rPr lang="it-IT" dirty="0">
                <a:latin typeface="Times New Roman" panose="02020603050405020304" pitchFamily="18" charset="0"/>
                <a:cs typeface="Times New Roman" panose="02020603050405020304" pitchFamily="18" charset="0"/>
              </a:rPr>
              <a:t>mensile dei salari, rilevazione annuale del prodotto </a:t>
            </a:r>
            <a:r>
              <a:rPr lang="it-IT" dirty="0" smtClean="0">
                <a:latin typeface="Times New Roman" panose="02020603050405020304" pitchFamily="18" charset="0"/>
                <a:cs typeface="Times New Roman" panose="02020603050405020304" pitchFamily="18" charset="0"/>
              </a:rPr>
              <a:t>interno lordo </a:t>
            </a:r>
            <a:r>
              <a:rPr lang="it-IT" dirty="0">
                <a:latin typeface="Times New Roman" panose="02020603050405020304" pitchFamily="18" charset="0"/>
                <a:cs typeface="Times New Roman" panose="02020603050405020304" pitchFamily="18" charset="0"/>
              </a:rPr>
              <a:t>di un paese, rilevazione giornaliera dei prezzi dei titoli </a:t>
            </a:r>
            <a:r>
              <a:rPr lang="it-IT" dirty="0" smtClean="0">
                <a:latin typeface="Times New Roman" panose="02020603050405020304" pitchFamily="18" charset="0"/>
                <a:cs typeface="Times New Roman" panose="02020603050405020304" pitchFamily="18" charset="0"/>
              </a:rPr>
              <a:t>azionari, stranieri </a:t>
            </a:r>
            <a:r>
              <a:rPr lang="it-IT" dirty="0">
                <a:latin typeface="Times New Roman" panose="02020603050405020304" pitchFamily="18" charset="0"/>
                <a:cs typeface="Times New Roman" panose="02020603050405020304" pitchFamily="18" charset="0"/>
              </a:rPr>
              <a:t>per mille residenti per ripartizione geografica, </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922250" y="3976554"/>
            <a:ext cx="10194175" cy="1200329"/>
          </a:xfrm>
          <a:prstGeom prst="rect">
            <a:avLst/>
          </a:prstGeom>
        </p:spPr>
        <p:txBody>
          <a:bodyPr wrap="square">
            <a:spAutoFit/>
          </a:bodyPr>
          <a:lstStyle/>
          <a:p>
            <a:pPr marL="285750" indent="-285750" algn="just">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Per misurare l’entità delle variazioni in una serie storica e </a:t>
            </a:r>
            <a:r>
              <a:rPr lang="it-IT" dirty="0" smtClean="0">
                <a:latin typeface="Times New Roman" panose="02020603050405020304" pitchFamily="18" charset="0"/>
                <a:cs typeface="Times New Roman" panose="02020603050405020304" pitchFamily="18" charset="0"/>
              </a:rPr>
              <a:t>istituire confronti</a:t>
            </a:r>
            <a:r>
              <a:rPr lang="it-IT" dirty="0">
                <a:latin typeface="Times New Roman" panose="02020603050405020304" pitchFamily="18" charset="0"/>
                <a:cs typeface="Times New Roman" panose="02020603050405020304" pitchFamily="18" charset="0"/>
              </a:rPr>
              <a:t>, si possono effettuare dei rapporti tra coppie di valori </a:t>
            </a:r>
            <a:r>
              <a:rPr lang="it-IT" dirty="0" smtClean="0">
                <a:latin typeface="Times New Roman" panose="02020603050405020304" pitchFamily="18" charset="0"/>
                <a:cs typeface="Times New Roman" panose="02020603050405020304" pitchFamily="18" charset="0"/>
              </a:rPr>
              <a:t>della serie</a:t>
            </a:r>
            <a:r>
              <a:rPr lang="it-IT" dirty="0">
                <a:latin typeface="Times New Roman" panose="02020603050405020304" pitchFamily="18" charset="0"/>
                <a:cs typeface="Times New Roman" panose="02020603050405020304" pitchFamily="18" charset="0"/>
              </a:rPr>
              <a:t>. Tali rapporti vengono denominati numeri indici semplici. </a:t>
            </a:r>
            <a:r>
              <a:rPr lang="it-IT" dirty="0" smtClean="0">
                <a:latin typeface="Times New Roman" panose="02020603050405020304" pitchFamily="18" charset="0"/>
                <a:cs typeface="Times New Roman" panose="02020603050405020304" pitchFamily="18" charset="0"/>
              </a:rPr>
              <a:t>Si parlerà </a:t>
            </a:r>
            <a:r>
              <a:rPr lang="it-IT" dirty="0">
                <a:latin typeface="Times New Roman" panose="02020603050405020304" pitchFamily="18" charset="0"/>
                <a:cs typeface="Times New Roman" panose="02020603050405020304" pitchFamily="18" charset="0"/>
              </a:rPr>
              <a:t>di numero indice complesso (o sintetico) quando si </a:t>
            </a:r>
            <a:r>
              <a:rPr lang="it-IT" dirty="0" smtClean="0">
                <a:latin typeface="Times New Roman" panose="02020603050405020304" pitchFamily="18" charset="0"/>
                <a:cs typeface="Times New Roman" panose="02020603050405020304" pitchFamily="18" charset="0"/>
              </a:rPr>
              <a:t>sintetizzano con </a:t>
            </a:r>
            <a:r>
              <a:rPr lang="it-IT" dirty="0">
                <a:latin typeface="Times New Roman" panose="02020603050405020304" pitchFamily="18" charset="0"/>
                <a:cs typeface="Times New Roman" panose="02020603050405020304" pitchFamily="18" charset="0"/>
              </a:rPr>
              <a:t>un unico indice statistico le variazioni </a:t>
            </a:r>
            <a:r>
              <a:rPr lang="it-IT" dirty="0" smtClean="0">
                <a:latin typeface="Times New Roman" panose="02020603050405020304" pitchFamily="18" charset="0"/>
                <a:cs typeface="Times New Roman" panose="02020603050405020304" pitchFamily="18" charset="0"/>
              </a:rPr>
              <a:t>registrate </a:t>
            </a:r>
            <a:r>
              <a:rPr lang="en-GB" dirty="0" err="1" smtClean="0">
                <a:latin typeface="Times New Roman" panose="02020603050405020304" pitchFamily="18" charset="0"/>
                <a:cs typeface="Times New Roman" panose="02020603050405020304" pitchFamily="18" charset="0"/>
              </a:rPr>
              <a:t>contemporaneamente</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da </a:t>
            </a:r>
            <a:r>
              <a:rPr lang="en-GB" dirty="0" err="1">
                <a:latin typeface="Times New Roman" panose="02020603050405020304" pitchFamily="18" charset="0"/>
                <a:cs typeface="Times New Roman" panose="02020603050405020304" pitchFamily="18" charset="0"/>
              </a:rPr>
              <a:t>più</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serie</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215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5</a:t>
            </a:fld>
            <a:endParaRPr lang="it-IT"/>
          </a:p>
        </p:txBody>
      </p:sp>
      <p:sp>
        <p:nvSpPr>
          <p:cNvPr id="5" name="Rettangolo 4"/>
          <p:cNvSpPr/>
          <p:nvPr/>
        </p:nvSpPr>
        <p:spPr>
          <a:xfrm>
            <a:off x="861753" y="1364775"/>
            <a:ext cx="10468494"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Dal 2004 al 2008 in Italia le famiglie che hanno contratto un mutuo ad un tasso variabile per l’acquisto della casa hanno visto crescere la rata mensile del loro mutuo in modo considerevole a causa dell’innalzamento dei tassi di interesse</a:t>
            </a:r>
            <a:r>
              <a:rPr lang="it-IT"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836446" y="3537190"/>
            <a:ext cx="10493801"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Si </a:t>
            </a:r>
            <a:r>
              <a:rPr lang="it-IT" dirty="0">
                <a:latin typeface="Times New Roman" panose="02020603050405020304" pitchFamily="18" charset="0"/>
                <a:cs typeface="Times New Roman" panose="02020603050405020304" pitchFamily="18" charset="0"/>
              </a:rPr>
              <a:t>vuole confrontare i valori del PIL pro-capite ai prezzi di mercato in quattro regioni : Piemonte, Lombardia, Campania, </a:t>
            </a:r>
            <a:r>
              <a:rPr lang="it-IT" dirty="0" smtClean="0">
                <a:latin typeface="Times New Roman" panose="02020603050405020304" pitchFamily="18" charset="0"/>
                <a:cs typeface="Times New Roman" panose="02020603050405020304" pitchFamily="18" charset="0"/>
              </a:rPr>
              <a:t>Lazio. </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861753" y="915072"/>
            <a:ext cx="819455"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Caso </a:t>
            </a:r>
            <a:r>
              <a:rPr lang="it-IT" dirty="0" smtClean="0">
                <a:latin typeface="Times New Roman" panose="02020603050405020304" pitchFamily="18" charset="0"/>
                <a:cs typeface="Times New Roman" panose="02020603050405020304" pitchFamily="18" charset="0"/>
              </a:rPr>
              <a:t>1</a:t>
            </a:r>
            <a:endParaRPr lang="en-GB" dirty="0"/>
          </a:p>
        </p:txBody>
      </p:sp>
      <p:sp>
        <p:nvSpPr>
          <p:cNvPr id="8" name="Rettangolo 7"/>
          <p:cNvSpPr/>
          <p:nvPr/>
        </p:nvSpPr>
        <p:spPr>
          <a:xfrm>
            <a:off x="861752" y="2368476"/>
            <a:ext cx="10501745" cy="369332"/>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Come possiamo valutare l’entità delle variazioni della rata del mutuo negli ultimi cinque anni?</a:t>
            </a:r>
            <a:endParaRPr lang="en-GB" dirty="0">
              <a:solidFill>
                <a:srgbClr val="C00000"/>
              </a:solidFill>
            </a:endParaRPr>
          </a:p>
        </p:txBody>
      </p:sp>
      <p:sp>
        <p:nvSpPr>
          <p:cNvPr id="9" name="Rettangolo 8"/>
          <p:cNvSpPr/>
          <p:nvPr/>
        </p:nvSpPr>
        <p:spPr>
          <a:xfrm>
            <a:off x="832898" y="3172515"/>
            <a:ext cx="877163"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Caso 2 </a:t>
            </a:r>
            <a:endParaRPr lang="en-GB" dirty="0"/>
          </a:p>
        </p:txBody>
      </p:sp>
      <p:sp>
        <p:nvSpPr>
          <p:cNvPr id="10" name="Rettangolo 9"/>
          <p:cNvSpPr/>
          <p:nvPr/>
        </p:nvSpPr>
        <p:spPr>
          <a:xfrm>
            <a:off x="832897" y="4460933"/>
            <a:ext cx="10380971" cy="369332"/>
          </a:xfrm>
          <a:prstGeom prst="rect">
            <a:avLst/>
          </a:prstGeom>
        </p:spPr>
        <p:txBody>
          <a:bodyPr wrap="square">
            <a:spAutoFit/>
          </a:bodyPr>
          <a:lstStyle/>
          <a:p>
            <a:pPr algn="just"/>
            <a:r>
              <a:rPr lang="it-IT" dirty="0">
                <a:solidFill>
                  <a:srgbClr val="C00000"/>
                </a:solidFill>
                <a:latin typeface="Times New Roman" panose="02020603050405020304" pitchFamily="18" charset="0"/>
                <a:cs typeface="Times New Roman" panose="02020603050405020304" pitchFamily="18" charset="0"/>
              </a:rPr>
              <a:t>Come possiamo valutare l’entità delle variazioni del PIL a prezzi di mercato tra le quattro regioni ?</a:t>
            </a:r>
            <a:endParaRPr lang="en-GB" dirty="0">
              <a:solidFill>
                <a:srgbClr val="C00000"/>
              </a:solidFill>
            </a:endParaRPr>
          </a:p>
        </p:txBody>
      </p:sp>
    </p:spTree>
    <p:extLst>
      <p:ext uri="{BB962C8B-B14F-4D97-AF65-F5344CB8AC3E}">
        <p14:creationId xmlns:p14="http://schemas.microsoft.com/office/powerpoint/2010/main" val="18137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6</a:t>
            </a:fld>
            <a:endParaRPr lang="it-IT"/>
          </a:p>
        </p:txBody>
      </p:sp>
      <p:sp>
        <p:nvSpPr>
          <p:cNvPr id="4" name="Rettangolo 3"/>
          <p:cNvSpPr/>
          <p:nvPr/>
        </p:nvSpPr>
        <p:spPr>
          <a:xfrm>
            <a:off x="733366" y="822928"/>
            <a:ext cx="10330873"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problema (CASO I) che si pone è quello di confrontare un fenomeno economico (la rata mensile del mutuo) in diversi istanti temporali (gli ultimi cinque anni</a:t>
            </a:r>
            <a:r>
              <a:rPr lang="it-IT" dirty="0" smtClean="0">
                <a:latin typeface="Times New Roman" panose="02020603050405020304" pitchFamily="18" charset="0"/>
                <a:cs typeface="Times New Roman" panose="02020603050405020304" pitchFamily="18" charset="0"/>
              </a:rPr>
              <a:t>) </a:t>
            </a:r>
          </a:p>
          <a:p>
            <a:pPr algn="just"/>
            <a:r>
              <a:rPr lang="it-IT" dirty="0" smtClean="0">
                <a:latin typeface="Times New Roman" panose="02020603050405020304" pitchFamily="18" charset="0"/>
                <a:cs typeface="Times New Roman" panose="02020603050405020304" pitchFamily="18" charset="0"/>
              </a:rPr>
              <a:t>L’informazione </a:t>
            </a:r>
            <a:r>
              <a:rPr lang="it-IT" dirty="0">
                <a:latin typeface="Times New Roman" panose="02020603050405020304" pitchFamily="18" charset="0"/>
                <a:cs typeface="Times New Roman" panose="02020603050405020304" pitchFamily="18" charset="0"/>
              </a:rPr>
              <a:t>statistica che si deve avere a disposizione è quindi una serie storica delle rate mensili del mutuo (in effetti quello che rileviamo è una media delle rate di tutte le famiglie italiane che hanno contratto il mutuo) supponiamo valutate a gennaio di ogni anno dal 2004 al 2008.</a:t>
            </a:r>
            <a:endParaRPr lang="en-GB"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rotWithShape="1">
          <a:blip r:embed="rId2"/>
          <a:srcRect b="5046"/>
          <a:stretch/>
        </p:blipFill>
        <p:spPr>
          <a:xfrm>
            <a:off x="828501" y="2675336"/>
            <a:ext cx="4192385" cy="2985632"/>
          </a:xfrm>
          <a:prstGeom prst="rect">
            <a:avLst/>
          </a:prstGeom>
        </p:spPr>
      </p:pic>
    </p:spTree>
    <p:extLst>
      <p:ext uri="{BB962C8B-B14F-4D97-AF65-F5344CB8AC3E}">
        <p14:creationId xmlns:p14="http://schemas.microsoft.com/office/powerpoint/2010/main" val="3093779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sp>
        <p:nvSpPr>
          <p:cNvPr id="4" name="Rettangolo 3"/>
          <p:cNvSpPr/>
          <p:nvPr/>
        </p:nvSpPr>
        <p:spPr>
          <a:xfrm>
            <a:off x="903317" y="803347"/>
            <a:ext cx="10701250"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problema (CASO II) che si pone è quello di confrontare un fenomeno economico (il valore del PIL) in diversi luoghi (le quattro regioni italiane</a:t>
            </a:r>
            <a:r>
              <a:rPr lang="it-IT" dirty="0" smtClean="0">
                <a:latin typeface="Times New Roman" panose="02020603050405020304" pitchFamily="18" charset="0"/>
                <a:cs typeface="Times New Roman" panose="02020603050405020304" pitchFamily="18" charset="0"/>
              </a:rPr>
              <a:t>).</a:t>
            </a:r>
          </a:p>
          <a:p>
            <a:pPr algn="just"/>
            <a:r>
              <a:rPr lang="it-IT" dirty="0" smtClean="0">
                <a:latin typeface="Times New Roman" panose="02020603050405020304" pitchFamily="18" charset="0"/>
                <a:cs typeface="Times New Roman" panose="02020603050405020304" pitchFamily="18" charset="0"/>
              </a:rPr>
              <a:t>L’informazione </a:t>
            </a:r>
            <a:r>
              <a:rPr lang="it-IT" dirty="0">
                <a:latin typeface="Times New Roman" panose="02020603050405020304" pitchFamily="18" charset="0"/>
                <a:cs typeface="Times New Roman" panose="02020603050405020304" pitchFamily="18" charset="0"/>
              </a:rPr>
              <a:t>statistica di cui si deve disporre è quindi una serie territoriale dei valori del PIL pro capite nelle regioni considerate.</a:t>
            </a:r>
            <a:endParaRPr lang="en-GB"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rotWithShape="1">
          <a:blip r:embed="rId2"/>
          <a:srcRect b="4009"/>
          <a:stretch/>
        </p:blipFill>
        <p:spPr>
          <a:xfrm>
            <a:off x="1016000" y="2266295"/>
            <a:ext cx="4699461" cy="3383316"/>
          </a:xfrm>
          <a:prstGeom prst="rect">
            <a:avLst/>
          </a:prstGeom>
        </p:spPr>
      </p:pic>
      <p:sp>
        <p:nvSpPr>
          <p:cNvPr id="6" name="Rettangolo 5"/>
          <p:cNvSpPr/>
          <p:nvPr/>
        </p:nvSpPr>
        <p:spPr>
          <a:xfrm>
            <a:off x="7118182" y="2389951"/>
            <a:ext cx="3729927" cy="1200329"/>
          </a:xfrm>
          <a:prstGeom prst="rect">
            <a:avLst/>
          </a:prstGeom>
        </p:spPr>
        <p:txBody>
          <a:bodyPr wrap="square">
            <a:spAutoFit/>
          </a:bodyPr>
          <a:lstStyle/>
          <a:p>
            <a:pPr algn="just"/>
            <a:r>
              <a:rPr lang="it-IT" b="1" dirty="0">
                <a:latin typeface="Times New Roman" panose="02020603050405020304" pitchFamily="18" charset="0"/>
                <a:cs typeface="Times New Roman" panose="02020603050405020304" pitchFamily="18" charset="0"/>
              </a:rPr>
              <a:t>In entrambi i casi proposti la variazione della serie può essere valutata tramite l’ausilio dei numeri indice</a:t>
            </a:r>
            <a:r>
              <a:rPr lang="it-IT" b="1" dirty="0" smtClean="0">
                <a:latin typeface="Times New Roman" panose="02020603050405020304" pitchFamily="18" charset="0"/>
                <a:cs typeface="Times New Roman" panose="02020603050405020304" pitchFamily="18" charset="0"/>
              </a:rPr>
              <a:t>.</a:t>
            </a:r>
          </a:p>
        </p:txBody>
      </p:sp>
      <p:sp>
        <p:nvSpPr>
          <p:cNvPr id="7" name="Rettangolo 6"/>
          <p:cNvSpPr/>
          <p:nvPr/>
        </p:nvSpPr>
        <p:spPr>
          <a:xfrm>
            <a:off x="7118182" y="4095131"/>
            <a:ext cx="3676996" cy="1574149"/>
          </a:xfrm>
          <a:prstGeom prst="rect">
            <a:avLst/>
          </a:prstGeom>
          <a:ln w="25400">
            <a:solidFill>
              <a:srgbClr val="A80000"/>
            </a:solidFill>
            <a:prstDash val="lgDashDotDot"/>
          </a:ln>
        </p:spPr>
        <p:txBody>
          <a:bodyPr wrap="square">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 numeri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indici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sono particolari rapporti statistici calcolati per misurare le variazioni relative di un fenomeno in diverse situazioni di tempo o di luogo.</a:t>
            </a:r>
            <a:endParaRPr lang="en-GB" sz="1100" b="1" dirty="0">
              <a:solidFill>
                <a:srgbClr val="A8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474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8</a:t>
            </a:fld>
            <a:endParaRPr lang="it-IT"/>
          </a:p>
        </p:txBody>
      </p:sp>
      <p:sp>
        <p:nvSpPr>
          <p:cNvPr id="4" name="Rettangolo 3"/>
          <p:cNvSpPr/>
          <p:nvPr/>
        </p:nvSpPr>
        <p:spPr>
          <a:xfrm>
            <a:off x="1005524" y="2002195"/>
            <a:ext cx="10305590"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 numeri indici semplici si costruiscono rapportando due valori </a:t>
            </a:r>
            <a:r>
              <a:rPr lang="it-IT" dirty="0" smtClean="0">
                <a:latin typeface="Times New Roman" panose="02020603050405020304" pitchFamily="18" charset="0"/>
                <a:cs typeface="Times New Roman" panose="02020603050405020304" pitchFamily="18" charset="0"/>
              </a:rPr>
              <a:t>della serie </a:t>
            </a:r>
            <a:r>
              <a:rPr lang="it-IT" dirty="0">
                <a:latin typeface="Times New Roman" panose="02020603050405020304" pitchFamily="18" charset="0"/>
                <a:cs typeface="Times New Roman" panose="02020603050405020304" pitchFamily="18" charset="0"/>
              </a:rPr>
              <a:t>storica del fenomeno, dei quali quello posto al </a:t>
            </a:r>
            <a:r>
              <a:rPr lang="it-IT" dirty="0" smtClean="0">
                <a:latin typeface="Times New Roman" panose="02020603050405020304" pitchFamily="18" charset="0"/>
                <a:cs typeface="Times New Roman" panose="02020603050405020304" pitchFamily="18" charset="0"/>
              </a:rPr>
              <a:t>denominatore, detto </a:t>
            </a:r>
            <a:r>
              <a:rPr lang="it-IT" b="1" dirty="0">
                <a:solidFill>
                  <a:srgbClr val="C00000"/>
                </a:solidFill>
                <a:latin typeface="Times New Roman" panose="02020603050405020304" pitchFamily="18" charset="0"/>
                <a:cs typeface="Times New Roman" panose="02020603050405020304" pitchFamily="18" charset="0"/>
              </a:rPr>
              <a:t>base degli indici</a:t>
            </a:r>
            <a:r>
              <a:rPr lang="it-IT" dirty="0">
                <a:latin typeface="Times New Roman" panose="02020603050405020304" pitchFamily="18" charset="0"/>
                <a:cs typeface="Times New Roman" panose="02020603050405020304" pitchFamily="18" charset="0"/>
              </a:rPr>
              <a:t>, viene assunto come termine di confronto</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1005523" y="2781634"/>
            <a:ext cx="10305590"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L’indice relativo alla situazione base è generalmente posto uguale a </a:t>
            </a:r>
            <a:r>
              <a:rPr lang="it-IT" dirty="0" smtClean="0">
                <a:latin typeface="Times New Roman" panose="02020603050405020304" pitchFamily="18" charset="0"/>
                <a:cs typeface="Times New Roman" panose="02020603050405020304" pitchFamily="18" charset="0"/>
              </a:rPr>
              <a:t>1 oppure </a:t>
            </a:r>
            <a:r>
              <a:rPr lang="it-IT" dirty="0">
                <a:latin typeface="Times New Roman" panose="02020603050405020304" pitchFamily="18" charset="0"/>
                <a:cs typeface="Times New Roman" panose="02020603050405020304" pitchFamily="18" charset="0"/>
              </a:rPr>
              <a:t>a 100 (quando tutti i numeri indici sono moltiplicati per 100</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1016000" y="4479861"/>
            <a:ext cx="10295113" cy="646331"/>
          </a:xfrm>
          <a:prstGeom prst="rect">
            <a:avLst/>
          </a:prstGeom>
        </p:spPr>
        <p:txBody>
          <a:bodyPr wrap="square">
            <a:spAutoFit/>
          </a:bodyPr>
          <a:lstStyle/>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Nel </a:t>
            </a:r>
            <a:r>
              <a:rPr lang="it-IT" dirty="0">
                <a:latin typeface="Times New Roman" panose="02020603050405020304" pitchFamily="18" charset="0"/>
                <a:cs typeface="Times New Roman" panose="02020603050405020304" pitchFamily="18" charset="0"/>
              </a:rPr>
              <a:t>caso di serie territoriali, il valore assunto come base sarà fisso </a:t>
            </a:r>
            <a:r>
              <a:rPr lang="it-IT" dirty="0" smtClean="0">
                <a:latin typeface="Times New Roman" panose="02020603050405020304" pitchFamily="18" charset="0"/>
                <a:cs typeface="Times New Roman" panose="02020603050405020304" pitchFamily="18" charset="0"/>
              </a:rPr>
              <a:t>e corrisponderà </a:t>
            </a:r>
            <a:r>
              <a:rPr lang="it-IT" dirty="0">
                <a:latin typeface="Times New Roman" panose="02020603050405020304" pitchFamily="18" charset="0"/>
                <a:cs typeface="Times New Roman" panose="02020603050405020304" pitchFamily="18" charset="0"/>
              </a:rPr>
              <a:t>all’unità territoriale di riferimento. </a:t>
            </a:r>
          </a:p>
        </p:txBody>
      </p:sp>
      <p:sp>
        <p:nvSpPr>
          <p:cNvPr id="7" name="Rettangolo 6"/>
          <p:cNvSpPr/>
          <p:nvPr/>
        </p:nvSpPr>
        <p:spPr>
          <a:xfrm>
            <a:off x="1005522" y="3638947"/>
            <a:ext cx="10305591"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Gli indici così costruiti si utilizzano per analizzare variazioni relative del fenomeno di interesse nel tempo (</a:t>
            </a:r>
            <a:r>
              <a:rPr lang="it-IT" b="1" dirty="0">
                <a:solidFill>
                  <a:srgbClr val="C00000"/>
                </a:solidFill>
                <a:latin typeface="Times New Roman" panose="02020603050405020304" pitchFamily="18" charset="0"/>
                <a:cs typeface="Times New Roman" panose="02020603050405020304" pitchFamily="18" charset="0"/>
              </a:rPr>
              <a:t>numeri indici temporali</a:t>
            </a:r>
            <a:r>
              <a:rPr lang="it-IT" dirty="0">
                <a:latin typeface="Times New Roman" panose="02020603050405020304" pitchFamily="18" charset="0"/>
                <a:cs typeface="Times New Roman" panose="02020603050405020304" pitchFamily="18" charset="0"/>
              </a:rPr>
              <a:t>) o nello spazio (</a:t>
            </a:r>
            <a:r>
              <a:rPr lang="it-IT" b="1" dirty="0">
                <a:solidFill>
                  <a:srgbClr val="C00000"/>
                </a:solidFill>
                <a:latin typeface="Times New Roman" panose="02020603050405020304" pitchFamily="18" charset="0"/>
                <a:cs typeface="Times New Roman" panose="02020603050405020304" pitchFamily="18" charset="0"/>
              </a:rPr>
              <a:t>numeri indici territoriali</a:t>
            </a:r>
            <a:r>
              <a:rPr lang="it-IT" dirty="0">
                <a:latin typeface="Times New Roman" panose="02020603050405020304" pitchFamily="18" charset="0"/>
                <a:cs typeface="Times New Roman" panose="02020603050405020304" pitchFamily="18" charset="0"/>
              </a:rPr>
              <a:t>).</a:t>
            </a:r>
          </a:p>
        </p:txBody>
      </p:sp>
      <p:sp>
        <p:nvSpPr>
          <p:cNvPr id="8" name="Rettangolo 7"/>
          <p:cNvSpPr/>
          <p:nvPr/>
        </p:nvSpPr>
        <p:spPr>
          <a:xfrm>
            <a:off x="1005523" y="5290037"/>
            <a:ext cx="9027940" cy="923330"/>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Nel caso di numeri indici temporali, il valore assunto come base può essere mantenuto fisso oppure può cambiare di volta in volta riferendosi ad esempio al periodo che precede immediatamente quello relativo al valore posto al </a:t>
            </a:r>
            <a:r>
              <a:rPr lang="it-IT" dirty="0" smtClean="0">
                <a:latin typeface="Times New Roman" panose="02020603050405020304" pitchFamily="18" charset="0"/>
                <a:cs typeface="Times New Roman" panose="02020603050405020304" pitchFamily="18" charset="0"/>
              </a:rPr>
              <a:t>numeratore</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1016000" y="980988"/>
            <a:ext cx="10295113" cy="923330"/>
          </a:xfrm>
          <a:prstGeom prst="rect">
            <a:avLst/>
          </a:prstGeom>
        </p:spPr>
        <p:txBody>
          <a:bodyPr wrap="square">
            <a:spAutoFit/>
          </a:bodyPr>
          <a:lstStyle/>
          <a:p>
            <a:pPr marL="285750" indent="-285750" algn="just">
              <a:spcAft>
                <a:spcPts val="0"/>
              </a:spcAft>
              <a:buFont typeface="Wingdings" panose="05000000000000000000" pitchFamily="2" charset="2"/>
              <a:buChar char="§"/>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Il </a:t>
            </a:r>
            <a:r>
              <a:rPr lang="it-IT" dirty="0">
                <a:latin typeface="Times New Roman" panose="02020603050405020304" pitchFamily="18" charset="0"/>
                <a:ea typeface="Times New Roman" panose="02020603050405020304" pitchFamily="18" charset="0"/>
                <a:cs typeface="Times New Roman" panose="02020603050405020304" pitchFamily="18" charset="0"/>
              </a:rPr>
              <a:t>numero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indice </a:t>
            </a:r>
            <a:r>
              <a:rPr lang="it-IT" dirty="0">
                <a:latin typeface="Times New Roman" panose="02020603050405020304" pitchFamily="18" charset="0"/>
                <a:ea typeface="Times New Roman" panose="02020603050405020304" pitchFamily="18" charset="0"/>
                <a:cs typeface="Times New Roman" panose="02020603050405020304" pitchFamily="18" charset="0"/>
              </a:rPr>
              <a:t>generalmente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permette </a:t>
            </a:r>
            <a:r>
              <a:rPr lang="it-IT" dirty="0">
                <a:latin typeface="Times New Roman" panose="02020603050405020304" pitchFamily="18" charset="0"/>
                <a:ea typeface="Times New Roman" panose="02020603050405020304" pitchFamily="18" charset="0"/>
                <a:cs typeface="Times New Roman" panose="02020603050405020304" pitchFamily="18" charset="0"/>
              </a:rPr>
              <a:t>di valutare immediatamente le variazioni (o, detto in termini più generali, le “differenze”) tra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2 “momenti” </a:t>
            </a:r>
            <a:r>
              <a:rPr lang="it-IT" dirty="0">
                <a:latin typeface="Times New Roman" panose="02020603050405020304" pitchFamily="18" charset="0"/>
                <a:ea typeface="Times New Roman" panose="02020603050405020304" pitchFamily="18" charset="0"/>
                <a:cs typeface="Times New Roman" panose="02020603050405020304" pitchFamily="18" charset="0"/>
              </a:rPr>
              <a:t>(o il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territori) </a:t>
            </a:r>
            <a:r>
              <a:rPr lang="it-IT" dirty="0">
                <a:latin typeface="Times New Roman" panose="02020603050405020304" pitchFamily="18" charset="0"/>
                <a:ea typeface="Times New Roman" panose="02020603050405020304" pitchFamily="18" charset="0"/>
                <a:cs typeface="Times New Roman" panose="02020603050405020304" pitchFamily="18" charset="0"/>
              </a:rPr>
              <a:t>che stiamo analizzando, consentendo un rapido confronto tra i differenti aggregati.</a:t>
            </a:r>
            <a:endParaRPr lang="it-IT"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Immagine 10"/>
          <p:cNvPicPr>
            <a:picLocks noChangeAspect="1"/>
          </p:cNvPicPr>
          <p:nvPr/>
        </p:nvPicPr>
        <p:blipFill>
          <a:blip r:embed="rId2"/>
          <a:stretch>
            <a:fillRect/>
          </a:stretch>
        </p:blipFill>
        <p:spPr>
          <a:xfrm>
            <a:off x="10396634" y="5175765"/>
            <a:ext cx="914479" cy="914479"/>
          </a:xfrm>
          <a:prstGeom prst="rect">
            <a:avLst/>
          </a:prstGeom>
        </p:spPr>
      </p:pic>
    </p:spTree>
    <p:extLst>
      <p:ext uri="{BB962C8B-B14F-4D97-AF65-F5344CB8AC3E}">
        <p14:creationId xmlns:p14="http://schemas.microsoft.com/office/powerpoint/2010/main" val="224630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6</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9</a:t>
            </a:fld>
            <a:endParaRPr lang="it-IT"/>
          </a:p>
        </p:txBody>
      </p:sp>
      <p:sp>
        <p:nvSpPr>
          <p:cNvPr id="6" name="Text Box 6"/>
          <p:cNvSpPr txBox="1">
            <a:spLocks noChangeArrowheads="1"/>
          </p:cNvSpPr>
          <p:nvPr/>
        </p:nvSpPr>
        <p:spPr bwMode="auto">
          <a:xfrm>
            <a:off x="889375" y="929875"/>
            <a:ext cx="2337926"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dirty="0">
                <a:solidFill>
                  <a:srgbClr val="A80000"/>
                </a:solidFill>
                <a:latin typeface="Times New Roman" panose="02020603050405020304" pitchFamily="18" charset="0"/>
                <a:cs typeface="Times New Roman" panose="02020603050405020304" pitchFamily="18" charset="0"/>
              </a:rPr>
              <a:t>! </a:t>
            </a:r>
            <a:r>
              <a:rPr lang="it-IT" altLang="it-IT" b="1" i="1" dirty="0">
                <a:solidFill>
                  <a:srgbClr val="A80000"/>
                </a:solidFill>
                <a:latin typeface="Times New Roman" panose="02020603050405020304" pitchFamily="18" charset="0"/>
                <a:cs typeface="Times New Roman" panose="02020603050405020304" pitchFamily="18" charset="0"/>
              </a:rPr>
              <a:t>Osservazioni</a:t>
            </a:r>
          </a:p>
        </p:txBody>
      </p:sp>
      <p:sp>
        <p:nvSpPr>
          <p:cNvPr id="7" name="Rectangle 5"/>
          <p:cNvSpPr>
            <a:spLocks noChangeArrowheads="1"/>
          </p:cNvSpPr>
          <p:nvPr/>
        </p:nvSpPr>
        <p:spPr bwMode="auto">
          <a:xfrm>
            <a:off x="817902" y="1435274"/>
            <a:ext cx="9381814"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CC0000"/>
              </a:buClr>
              <a:buFontTx/>
              <a:buChar char="o"/>
            </a:pPr>
            <a:r>
              <a:rPr lang="it-IT" altLang="it-IT" b="1" dirty="0">
                <a:latin typeface="Times New Roman" panose="02020603050405020304" pitchFamily="18" charset="0"/>
                <a:cs typeface="Times New Roman" panose="02020603050405020304" pitchFamily="18" charset="0"/>
              </a:rPr>
              <a:t>I numeri </a:t>
            </a:r>
            <a:r>
              <a:rPr lang="it-IT" altLang="it-IT" b="1" dirty="0" smtClean="0">
                <a:latin typeface="Times New Roman" panose="02020603050405020304" pitchFamily="18" charset="0"/>
                <a:cs typeface="Times New Roman" panose="02020603050405020304" pitchFamily="18" charset="0"/>
              </a:rPr>
              <a:t>indici </a:t>
            </a:r>
            <a:r>
              <a:rPr lang="it-IT" altLang="it-IT" b="1" dirty="0">
                <a:latin typeface="Times New Roman" panose="02020603050405020304" pitchFamily="18" charset="0"/>
                <a:cs typeface="Times New Roman" panose="02020603050405020304" pitchFamily="18" charset="0"/>
              </a:rPr>
              <a:t>non sono mai negativi;</a:t>
            </a:r>
          </a:p>
          <a:p>
            <a:pPr>
              <a:buClr>
                <a:srgbClr val="CC0000"/>
              </a:buClr>
              <a:buFontTx/>
              <a:buChar char="o"/>
            </a:pPr>
            <a:r>
              <a:rPr lang="it-IT" altLang="it-IT" b="1" dirty="0">
                <a:latin typeface="Times New Roman" panose="02020603050405020304" pitchFamily="18" charset="0"/>
                <a:cs typeface="Times New Roman" panose="02020603050405020304" pitchFamily="18" charset="0"/>
              </a:rPr>
              <a:t>sono inferiori a 100 quando il valore al numeratore è inferiore a quello base, rispetto al quale quindi si registra una variazione negativa;</a:t>
            </a:r>
          </a:p>
          <a:p>
            <a:pPr algn="just">
              <a:buClr>
                <a:srgbClr val="CC0000"/>
              </a:buClr>
              <a:buFontTx/>
              <a:buChar char="o"/>
            </a:pPr>
            <a:r>
              <a:rPr lang="it-IT" altLang="it-IT" b="1" dirty="0">
                <a:latin typeface="Times New Roman" panose="02020603050405020304" pitchFamily="18" charset="0"/>
                <a:cs typeface="Times New Roman" panose="02020603050405020304" pitchFamily="18" charset="0"/>
              </a:rPr>
              <a:t>sono maggiori di 100 quando si registra una variazione positiva rispetto al valore base;</a:t>
            </a:r>
          </a:p>
          <a:p>
            <a:pPr algn="just">
              <a:buClr>
                <a:srgbClr val="CC0000"/>
              </a:buClr>
              <a:buFontTx/>
              <a:buChar char="o"/>
            </a:pPr>
            <a:r>
              <a:rPr lang="it-IT" altLang="it-IT" b="1" dirty="0">
                <a:latin typeface="Times New Roman" panose="02020603050405020304" pitchFamily="18" charset="0"/>
                <a:cs typeface="Times New Roman" panose="02020603050405020304" pitchFamily="18" charset="0"/>
              </a:rPr>
              <a:t>sono uguali a 100 quando il fenomeno è costante.</a:t>
            </a:r>
          </a:p>
        </p:txBody>
      </p:sp>
      <p:sp>
        <p:nvSpPr>
          <p:cNvPr id="8" name="Rettangolo 7"/>
          <p:cNvSpPr/>
          <p:nvPr/>
        </p:nvSpPr>
        <p:spPr>
          <a:xfrm>
            <a:off x="817902" y="3538731"/>
            <a:ext cx="10296214" cy="646331"/>
          </a:xfrm>
          <a:prstGeom prst="rect">
            <a:avLst/>
          </a:prstGeom>
        </p:spPr>
        <p:txBody>
          <a:bodyPr wrap="square">
            <a:spAutoFit/>
          </a:bodyPr>
          <a:lstStyle/>
          <a:p>
            <a:pPr marL="0" lvl="1" indent="0" algn="just">
              <a:buFont typeface="Arial" panose="020B0604020202020204" pitchFamily="34" charset="0"/>
              <a:buNone/>
              <a:defRPr/>
            </a:pPr>
            <a:r>
              <a:rPr lang="it-IT" altLang="it-IT" dirty="0">
                <a:latin typeface="Times New Roman" panose="02020603050405020304" pitchFamily="18" charset="0"/>
                <a:ea typeface="ＭＳ Ｐゴシック" panose="020B0600070205080204" pitchFamily="34" charset="-128"/>
                <a:cs typeface="Times New Roman" panose="02020603050405020304" pitchFamily="18" charset="0"/>
              </a:rPr>
              <a:t>Essendo</a:t>
            </a:r>
            <a:r>
              <a:rPr lang="it-IT" altLang="it-IT" b="1" dirty="0">
                <a:latin typeface="Times New Roman" panose="02020603050405020304" pitchFamily="18" charset="0"/>
                <a:ea typeface="ＭＳ Ｐゴシック" panose="020B0600070205080204" pitchFamily="34" charset="-128"/>
                <a:cs typeface="Times New Roman" panose="02020603050405020304" pitchFamily="18" charset="0"/>
              </a:rPr>
              <a:t> numeri puri </a:t>
            </a:r>
            <a:r>
              <a:rPr lang="it-IT" altLang="it-IT" dirty="0" smtClean="0">
                <a:latin typeface="Times New Roman" panose="02020603050405020304" pitchFamily="18" charset="0"/>
                <a:ea typeface="ＭＳ Ｐゴシック" panose="020B0600070205080204" pitchFamily="34" charset="-128"/>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un </a:t>
            </a:r>
            <a:r>
              <a:rPr lang="it-IT" b="1" dirty="0">
                <a:latin typeface="Times New Roman" panose="02020603050405020304" pitchFamily="18" charset="0"/>
                <a:cs typeface="Times New Roman" panose="02020603050405020304" pitchFamily="18" charset="0"/>
              </a:rPr>
              <a:t>numero</a:t>
            </a:r>
            <a:r>
              <a:rPr lang="it-IT" dirty="0">
                <a:latin typeface="Times New Roman" panose="02020603050405020304" pitchFamily="18" charset="0"/>
                <a:cs typeface="Times New Roman" panose="02020603050405020304" pitchFamily="18" charset="0"/>
              </a:rPr>
              <a:t> che non rappresenta una grandezza e quindi non è espresso in qualche unità di </a:t>
            </a:r>
            <a:r>
              <a:rPr lang="it-IT" dirty="0" smtClean="0">
                <a:latin typeface="Times New Roman" panose="02020603050405020304" pitchFamily="18" charset="0"/>
                <a:cs typeface="Times New Roman" panose="02020603050405020304" pitchFamily="18" charset="0"/>
              </a:rPr>
              <a:t>misura) </a:t>
            </a:r>
            <a:r>
              <a:rPr lang="it-IT" altLang="it-IT" dirty="0" smtClean="0">
                <a:latin typeface="Times New Roman" panose="02020603050405020304" pitchFamily="18" charset="0"/>
                <a:ea typeface="ＭＳ Ｐゴシック" panose="020B0600070205080204" pitchFamily="34" charset="-128"/>
                <a:cs typeface="Times New Roman" panose="02020603050405020304" pitchFamily="18" charset="0"/>
              </a:rPr>
              <a:t>è </a:t>
            </a:r>
            <a:r>
              <a:rPr lang="it-IT" altLang="it-IT" dirty="0">
                <a:latin typeface="Times New Roman" panose="02020603050405020304" pitchFamily="18" charset="0"/>
                <a:ea typeface="ＭＳ Ｐゴシック" panose="020B0600070205080204" pitchFamily="34" charset="-128"/>
                <a:cs typeface="Times New Roman" panose="02020603050405020304" pitchFamily="18" charset="0"/>
              </a:rPr>
              <a:t>possibile effettuare confronti tra variazioni di fenomeni diversi </a:t>
            </a:r>
            <a:endParaRPr lang="it-IT" altLang="it-IT" sz="2000" dirty="0">
              <a:solidFill>
                <a:srgbClr val="595959"/>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89787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11250</TotalTime>
  <Words>3885</Words>
  <Application>Microsoft Office PowerPoint</Application>
  <PresentationFormat>Widescreen</PresentationFormat>
  <Paragraphs>345</Paragraphs>
  <Slides>39</Slides>
  <Notes>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39</vt:i4>
      </vt:variant>
    </vt:vector>
  </HeadingPairs>
  <TitlesOfParts>
    <vt:vector size="49" baseType="lpstr">
      <vt:lpstr>ＭＳ Ｐゴシック</vt:lpstr>
      <vt:lpstr>Arial</vt:lpstr>
      <vt:lpstr>Calibri</vt:lpstr>
      <vt:lpstr>Calibri Light</vt:lpstr>
      <vt:lpstr>Helvetica-Bold</vt:lpstr>
      <vt:lpstr>Times New Roman</vt:lpstr>
      <vt:lpstr>Verdana</vt:lpstr>
      <vt:lpstr>Wingdings</vt:lpstr>
      <vt:lpstr>Tema di Office</vt:lpstr>
      <vt:lpstr>Equation.3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203</cp:revision>
  <dcterms:created xsi:type="dcterms:W3CDTF">2022-03-01T21:27:30Z</dcterms:created>
  <dcterms:modified xsi:type="dcterms:W3CDTF">2024-08-11T08:44:09Z</dcterms:modified>
</cp:coreProperties>
</file>