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6" r:id="rId2"/>
    <p:sldId id="257" r:id="rId3"/>
    <p:sldId id="281" r:id="rId4"/>
    <p:sldId id="306" r:id="rId5"/>
    <p:sldId id="259" r:id="rId6"/>
    <p:sldId id="260" r:id="rId7"/>
    <p:sldId id="261" r:id="rId8"/>
    <p:sldId id="262" r:id="rId9"/>
    <p:sldId id="312" r:id="rId10"/>
    <p:sldId id="313" r:id="rId11"/>
    <p:sldId id="263" r:id="rId12"/>
    <p:sldId id="264" r:id="rId13"/>
    <p:sldId id="289" r:id="rId14"/>
    <p:sldId id="265" r:id="rId15"/>
    <p:sldId id="266" r:id="rId16"/>
    <p:sldId id="267" r:id="rId17"/>
    <p:sldId id="268" r:id="rId18"/>
    <p:sldId id="269" r:id="rId19"/>
    <p:sldId id="291" r:id="rId20"/>
    <p:sldId id="270" r:id="rId21"/>
    <p:sldId id="287" r:id="rId22"/>
    <p:sldId id="271" r:id="rId23"/>
    <p:sldId id="272" r:id="rId24"/>
    <p:sldId id="290" r:id="rId25"/>
    <p:sldId id="274" r:id="rId26"/>
    <p:sldId id="311" r:id="rId27"/>
    <p:sldId id="275" r:id="rId28"/>
    <p:sldId id="292" r:id="rId29"/>
    <p:sldId id="293" r:id="rId30"/>
    <p:sldId id="276" r:id="rId31"/>
    <p:sldId id="277" r:id="rId32"/>
    <p:sldId id="305" r:id="rId33"/>
    <p:sldId id="278" r:id="rId34"/>
    <p:sldId id="279" r:id="rId35"/>
    <p:sldId id="280" r:id="rId36"/>
    <p:sldId id="308" r:id="rId37"/>
    <p:sldId id="31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1A25C-E711-4FCA-9FF4-6D8FF02A9A17}" type="datetimeFigureOut">
              <a:rPr lang="en-GB" smtClean="0"/>
              <a:t>11/08/2024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53640D-EEEC-4895-B071-3D9B6FD448A6}" type="slidenum">
              <a:rPr lang="en-GB" smtClean="0"/>
              <a:t>‹N›</a:t>
            </a:fld>
            <a:endParaRPr lang="en-GB"/>
          </a:p>
        </p:txBody>
      </p:sp>
    </p:spTree>
    <p:extLst>
      <p:ext uri="{BB962C8B-B14F-4D97-AF65-F5344CB8AC3E}">
        <p14:creationId xmlns:p14="http://schemas.microsoft.com/office/powerpoint/2010/main" val="1372785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Arial" panose="020B0604020202020204" pitchFamily="34" charset="0"/>
            </a:endParaRPr>
          </a:p>
        </p:txBody>
      </p:sp>
    </p:spTree>
    <p:extLst>
      <p:ext uri="{BB962C8B-B14F-4D97-AF65-F5344CB8AC3E}">
        <p14:creationId xmlns:p14="http://schemas.microsoft.com/office/powerpoint/2010/main" val="2953611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7</a:t>
            </a:r>
            <a:endParaRPr lang="en-GB"/>
          </a:p>
        </p:txBody>
      </p:sp>
      <p:sp>
        <p:nvSpPr>
          <p:cNvPr id="6" name="Segnaposto numero diapositiva 5"/>
          <p:cNvSpPr>
            <a:spLocks noGrp="1"/>
          </p:cNvSpPr>
          <p:nvPr>
            <p:ph type="sldNum" sz="quarter" idx="12"/>
          </p:nvPr>
        </p:nvSpPr>
        <p:spPr/>
        <p:txBody>
          <a:bodyPr/>
          <a:lstStyle/>
          <a:p>
            <a:fld id="{8D9143DC-7113-4286-82DD-9435255E81F6}" type="slidenum">
              <a:rPr lang="en-GB" smtClean="0"/>
              <a:t>‹N›</a:t>
            </a:fld>
            <a:endParaRPr lang="en-GB"/>
          </a:p>
        </p:txBody>
      </p:sp>
    </p:spTree>
    <p:extLst>
      <p:ext uri="{BB962C8B-B14F-4D97-AF65-F5344CB8AC3E}">
        <p14:creationId xmlns:p14="http://schemas.microsoft.com/office/powerpoint/2010/main" val="2159220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7</a:t>
            </a:r>
            <a:endParaRPr lang="en-GB"/>
          </a:p>
        </p:txBody>
      </p:sp>
      <p:sp>
        <p:nvSpPr>
          <p:cNvPr id="6" name="Segnaposto numero diapositiva 5"/>
          <p:cNvSpPr>
            <a:spLocks noGrp="1"/>
          </p:cNvSpPr>
          <p:nvPr>
            <p:ph type="sldNum" sz="quarter" idx="12"/>
          </p:nvPr>
        </p:nvSpPr>
        <p:spPr/>
        <p:txBody>
          <a:bodyPr/>
          <a:lstStyle/>
          <a:p>
            <a:fld id="{8D9143DC-7113-4286-82DD-9435255E81F6}" type="slidenum">
              <a:rPr lang="en-GB" smtClean="0"/>
              <a:t>‹N›</a:t>
            </a:fld>
            <a:endParaRPr lang="en-GB"/>
          </a:p>
        </p:txBody>
      </p:sp>
    </p:spTree>
    <p:extLst>
      <p:ext uri="{BB962C8B-B14F-4D97-AF65-F5344CB8AC3E}">
        <p14:creationId xmlns:p14="http://schemas.microsoft.com/office/powerpoint/2010/main" val="340514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7</a:t>
            </a:r>
            <a:endParaRPr lang="en-GB"/>
          </a:p>
        </p:txBody>
      </p:sp>
      <p:sp>
        <p:nvSpPr>
          <p:cNvPr id="6" name="Segnaposto numero diapositiva 5"/>
          <p:cNvSpPr>
            <a:spLocks noGrp="1"/>
          </p:cNvSpPr>
          <p:nvPr>
            <p:ph type="sldNum" sz="quarter" idx="12"/>
          </p:nvPr>
        </p:nvSpPr>
        <p:spPr/>
        <p:txBody>
          <a:bodyPr/>
          <a:lstStyle/>
          <a:p>
            <a:fld id="{8D9143DC-7113-4286-82DD-9435255E81F6}" type="slidenum">
              <a:rPr lang="en-GB" smtClean="0"/>
              <a:t>‹N›</a:t>
            </a:fld>
            <a:endParaRPr lang="en-GB"/>
          </a:p>
        </p:txBody>
      </p:sp>
    </p:spTree>
    <p:extLst>
      <p:ext uri="{BB962C8B-B14F-4D97-AF65-F5344CB8AC3E}">
        <p14:creationId xmlns:p14="http://schemas.microsoft.com/office/powerpoint/2010/main" val="2971836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1016000" y="6356349"/>
            <a:ext cx="4114800" cy="365125"/>
          </a:xfrm>
        </p:spPr>
        <p:txBody>
          <a:bodyPr/>
          <a:lstStyle/>
          <a:p>
            <a:r>
              <a:rPr lang="it-IT" smtClean="0"/>
              <a:t>L. Bani - Elementi di statistica economica - LEZIONE 7</a:t>
            </a:r>
            <a:endParaRPr lang="it-IT"/>
          </a:p>
        </p:txBody>
      </p:sp>
      <p:sp>
        <p:nvSpPr>
          <p:cNvPr id="6" name="Segnaposto numero diapositiva 5"/>
          <p:cNvSpPr>
            <a:spLocks noGrp="1"/>
          </p:cNvSpPr>
          <p:nvPr>
            <p:ph type="sldNum" sz="quarter" idx="12"/>
          </p:nvPr>
        </p:nvSpPr>
        <p:spPr>
          <a:xfrm>
            <a:off x="9116008" y="6377213"/>
            <a:ext cx="2743200" cy="365125"/>
          </a:xfrm>
        </p:spPr>
        <p:txBody>
          <a:bodyPr/>
          <a:lstStyle/>
          <a:p>
            <a:fld id="{2933ED56-FB12-4384-AF6C-E94CA198BBEC}" type="slidenum">
              <a:rPr lang="it-IT" smtClean="0"/>
              <a:t>‹N›</a:t>
            </a:fld>
            <a:endParaRPr lang="it-IT"/>
          </a:p>
        </p:txBody>
      </p:sp>
      <p:sp>
        <p:nvSpPr>
          <p:cNvPr id="9" name="Rettangolo 8"/>
          <p:cNvSpPr/>
          <p:nvPr userDrawn="1"/>
        </p:nvSpPr>
        <p:spPr>
          <a:xfrm>
            <a:off x="1016000" y="0"/>
            <a:ext cx="10843208" cy="428626"/>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4" descr="Logo Università degli Studi di Teram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16000" cy="5080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diritto 11"/>
          <p:cNvCxnSpPr/>
          <p:nvPr userDrawn="1"/>
        </p:nvCxnSpPr>
        <p:spPr>
          <a:xfrm>
            <a:off x="1016000" y="6309695"/>
            <a:ext cx="10843208" cy="37322"/>
          </a:xfrm>
          <a:prstGeom prst="line">
            <a:avLst/>
          </a:prstGeom>
          <a:ln w="22225">
            <a:solidFill>
              <a:srgbClr val="D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5394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7</a:t>
            </a:r>
            <a:endParaRPr lang="en-GB"/>
          </a:p>
        </p:txBody>
      </p:sp>
      <p:sp>
        <p:nvSpPr>
          <p:cNvPr id="6" name="Segnaposto numero diapositiva 5"/>
          <p:cNvSpPr>
            <a:spLocks noGrp="1"/>
          </p:cNvSpPr>
          <p:nvPr>
            <p:ph type="sldNum" sz="quarter" idx="12"/>
          </p:nvPr>
        </p:nvSpPr>
        <p:spPr/>
        <p:txBody>
          <a:bodyPr/>
          <a:lstStyle/>
          <a:p>
            <a:fld id="{8D9143DC-7113-4286-82DD-9435255E81F6}" type="slidenum">
              <a:rPr lang="en-GB" smtClean="0"/>
              <a:t>‹N›</a:t>
            </a:fld>
            <a:endParaRPr lang="en-GB"/>
          </a:p>
        </p:txBody>
      </p:sp>
    </p:spTree>
    <p:extLst>
      <p:ext uri="{BB962C8B-B14F-4D97-AF65-F5344CB8AC3E}">
        <p14:creationId xmlns:p14="http://schemas.microsoft.com/office/powerpoint/2010/main" val="341314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7</a:t>
            </a:r>
            <a:endParaRPr lang="en-GB"/>
          </a:p>
        </p:txBody>
      </p:sp>
      <p:sp>
        <p:nvSpPr>
          <p:cNvPr id="6" name="Segnaposto numero diapositiva 5"/>
          <p:cNvSpPr>
            <a:spLocks noGrp="1"/>
          </p:cNvSpPr>
          <p:nvPr>
            <p:ph type="sldNum" sz="quarter" idx="12"/>
          </p:nvPr>
        </p:nvSpPr>
        <p:spPr/>
        <p:txBody>
          <a:bodyPr/>
          <a:lstStyle/>
          <a:p>
            <a:fld id="{8D9143DC-7113-4286-82DD-9435255E81F6}" type="slidenum">
              <a:rPr lang="en-GB" smtClean="0"/>
              <a:t>‹N›</a:t>
            </a:fld>
            <a:endParaRPr lang="en-GB"/>
          </a:p>
        </p:txBody>
      </p:sp>
    </p:spTree>
    <p:extLst>
      <p:ext uri="{BB962C8B-B14F-4D97-AF65-F5344CB8AC3E}">
        <p14:creationId xmlns:p14="http://schemas.microsoft.com/office/powerpoint/2010/main" val="3021876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7</a:t>
            </a:r>
            <a:endParaRPr lang="en-GB"/>
          </a:p>
        </p:txBody>
      </p:sp>
      <p:sp>
        <p:nvSpPr>
          <p:cNvPr id="7" name="Segnaposto numero diapositiva 6"/>
          <p:cNvSpPr>
            <a:spLocks noGrp="1"/>
          </p:cNvSpPr>
          <p:nvPr>
            <p:ph type="sldNum" sz="quarter" idx="12"/>
          </p:nvPr>
        </p:nvSpPr>
        <p:spPr/>
        <p:txBody>
          <a:bodyPr/>
          <a:lstStyle/>
          <a:p>
            <a:fld id="{8D9143DC-7113-4286-82DD-9435255E81F6}" type="slidenum">
              <a:rPr lang="en-GB" smtClean="0"/>
              <a:t>‹N›</a:t>
            </a:fld>
            <a:endParaRPr lang="en-GB"/>
          </a:p>
        </p:txBody>
      </p:sp>
    </p:spTree>
    <p:extLst>
      <p:ext uri="{BB962C8B-B14F-4D97-AF65-F5344CB8AC3E}">
        <p14:creationId xmlns:p14="http://schemas.microsoft.com/office/powerpoint/2010/main" val="164424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endParaRPr lang="en-GB"/>
          </a:p>
        </p:txBody>
      </p:sp>
      <p:sp>
        <p:nvSpPr>
          <p:cNvPr id="8" name="Segnaposto piè di pagina 7"/>
          <p:cNvSpPr>
            <a:spLocks noGrp="1"/>
          </p:cNvSpPr>
          <p:nvPr>
            <p:ph type="ftr" sz="quarter" idx="11"/>
          </p:nvPr>
        </p:nvSpPr>
        <p:spPr/>
        <p:txBody>
          <a:bodyPr/>
          <a:lstStyle/>
          <a:p>
            <a:r>
              <a:rPr lang="it-IT" smtClean="0"/>
              <a:t>L. Bani - Elementi di statistica economica - LEZIONE 7</a:t>
            </a:r>
            <a:endParaRPr lang="en-GB"/>
          </a:p>
        </p:txBody>
      </p:sp>
      <p:sp>
        <p:nvSpPr>
          <p:cNvPr id="9" name="Segnaposto numero diapositiva 8"/>
          <p:cNvSpPr>
            <a:spLocks noGrp="1"/>
          </p:cNvSpPr>
          <p:nvPr>
            <p:ph type="sldNum" sz="quarter" idx="12"/>
          </p:nvPr>
        </p:nvSpPr>
        <p:spPr/>
        <p:txBody>
          <a:bodyPr/>
          <a:lstStyle/>
          <a:p>
            <a:fld id="{8D9143DC-7113-4286-82DD-9435255E81F6}" type="slidenum">
              <a:rPr lang="en-GB" smtClean="0"/>
              <a:t>‹N›</a:t>
            </a:fld>
            <a:endParaRPr lang="en-GB"/>
          </a:p>
        </p:txBody>
      </p:sp>
    </p:spTree>
    <p:extLst>
      <p:ext uri="{BB962C8B-B14F-4D97-AF65-F5344CB8AC3E}">
        <p14:creationId xmlns:p14="http://schemas.microsoft.com/office/powerpoint/2010/main" val="283134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endParaRPr lang="en-GB"/>
          </a:p>
        </p:txBody>
      </p:sp>
      <p:sp>
        <p:nvSpPr>
          <p:cNvPr id="4" name="Segnaposto piè di pagina 3"/>
          <p:cNvSpPr>
            <a:spLocks noGrp="1"/>
          </p:cNvSpPr>
          <p:nvPr>
            <p:ph type="ftr" sz="quarter" idx="11"/>
          </p:nvPr>
        </p:nvSpPr>
        <p:spPr/>
        <p:txBody>
          <a:bodyPr/>
          <a:lstStyle/>
          <a:p>
            <a:r>
              <a:rPr lang="it-IT" smtClean="0"/>
              <a:t>L. Bani - Elementi di statistica economica - LEZIONE 7</a:t>
            </a:r>
            <a:endParaRPr lang="en-GB"/>
          </a:p>
        </p:txBody>
      </p:sp>
      <p:sp>
        <p:nvSpPr>
          <p:cNvPr id="5" name="Segnaposto numero diapositiva 4"/>
          <p:cNvSpPr>
            <a:spLocks noGrp="1"/>
          </p:cNvSpPr>
          <p:nvPr>
            <p:ph type="sldNum" sz="quarter" idx="12"/>
          </p:nvPr>
        </p:nvSpPr>
        <p:spPr/>
        <p:txBody>
          <a:bodyPr/>
          <a:lstStyle/>
          <a:p>
            <a:fld id="{8D9143DC-7113-4286-82DD-9435255E81F6}" type="slidenum">
              <a:rPr lang="en-GB" smtClean="0"/>
              <a:t>‹N›</a:t>
            </a:fld>
            <a:endParaRPr lang="en-GB"/>
          </a:p>
        </p:txBody>
      </p:sp>
    </p:spTree>
    <p:extLst>
      <p:ext uri="{BB962C8B-B14F-4D97-AF65-F5344CB8AC3E}">
        <p14:creationId xmlns:p14="http://schemas.microsoft.com/office/powerpoint/2010/main" val="2054738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en-GB"/>
          </a:p>
        </p:txBody>
      </p:sp>
      <p:sp>
        <p:nvSpPr>
          <p:cNvPr id="3" name="Segnaposto piè di pagina 2"/>
          <p:cNvSpPr>
            <a:spLocks noGrp="1"/>
          </p:cNvSpPr>
          <p:nvPr>
            <p:ph type="ftr" sz="quarter" idx="11"/>
          </p:nvPr>
        </p:nvSpPr>
        <p:spPr/>
        <p:txBody>
          <a:bodyPr/>
          <a:lstStyle/>
          <a:p>
            <a:r>
              <a:rPr lang="it-IT" smtClean="0"/>
              <a:t>L. Bani - Elementi di statistica economica - LEZIONE 7</a:t>
            </a:r>
            <a:endParaRPr lang="en-GB"/>
          </a:p>
        </p:txBody>
      </p:sp>
      <p:sp>
        <p:nvSpPr>
          <p:cNvPr id="4" name="Segnaposto numero diapositiva 3"/>
          <p:cNvSpPr>
            <a:spLocks noGrp="1"/>
          </p:cNvSpPr>
          <p:nvPr>
            <p:ph type="sldNum" sz="quarter" idx="12"/>
          </p:nvPr>
        </p:nvSpPr>
        <p:spPr/>
        <p:txBody>
          <a:bodyPr/>
          <a:lstStyle/>
          <a:p>
            <a:fld id="{8D9143DC-7113-4286-82DD-9435255E81F6}" type="slidenum">
              <a:rPr lang="en-GB" smtClean="0"/>
              <a:t>‹N›</a:t>
            </a:fld>
            <a:endParaRPr lang="en-GB"/>
          </a:p>
        </p:txBody>
      </p:sp>
    </p:spTree>
    <p:extLst>
      <p:ext uri="{BB962C8B-B14F-4D97-AF65-F5344CB8AC3E}">
        <p14:creationId xmlns:p14="http://schemas.microsoft.com/office/powerpoint/2010/main" val="161379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7</a:t>
            </a:r>
            <a:endParaRPr lang="en-GB"/>
          </a:p>
        </p:txBody>
      </p:sp>
      <p:sp>
        <p:nvSpPr>
          <p:cNvPr id="7" name="Segnaposto numero diapositiva 6"/>
          <p:cNvSpPr>
            <a:spLocks noGrp="1"/>
          </p:cNvSpPr>
          <p:nvPr>
            <p:ph type="sldNum" sz="quarter" idx="12"/>
          </p:nvPr>
        </p:nvSpPr>
        <p:spPr/>
        <p:txBody>
          <a:bodyPr/>
          <a:lstStyle/>
          <a:p>
            <a:fld id="{8D9143DC-7113-4286-82DD-9435255E81F6}" type="slidenum">
              <a:rPr lang="en-GB" smtClean="0"/>
              <a:t>‹N›</a:t>
            </a:fld>
            <a:endParaRPr lang="en-GB"/>
          </a:p>
        </p:txBody>
      </p:sp>
    </p:spTree>
    <p:extLst>
      <p:ext uri="{BB962C8B-B14F-4D97-AF65-F5344CB8AC3E}">
        <p14:creationId xmlns:p14="http://schemas.microsoft.com/office/powerpoint/2010/main" val="3335210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7</a:t>
            </a:r>
            <a:endParaRPr lang="en-GB"/>
          </a:p>
        </p:txBody>
      </p:sp>
      <p:sp>
        <p:nvSpPr>
          <p:cNvPr id="7" name="Segnaposto numero diapositiva 6"/>
          <p:cNvSpPr>
            <a:spLocks noGrp="1"/>
          </p:cNvSpPr>
          <p:nvPr>
            <p:ph type="sldNum" sz="quarter" idx="12"/>
          </p:nvPr>
        </p:nvSpPr>
        <p:spPr/>
        <p:txBody>
          <a:bodyPr/>
          <a:lstStyle/>
          <a:p>
            <a:fld id="{8D9143DC-7113-4286-82DD-9435255E81F6}" type="slidenum">
              <a:rPr lang="en-GB" smtClean="0"/>
              <a:t>‹N›</a:t>
            </a:fld>
            <a:endParaRPr lang="en-GB"/>
          </a:p>
        </p:txBody>
      </p:sp>
    </p:spTree>
    <p:extLst>
      <p:ext uri="{BB962C8B-B14F-4D97-AF65-F5344CB8AC3E}">
        <p14:creationId xmlns:p14="http://schemas.microsoft.com/office/powerpoint/2010/main" val="93353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L. Bani - Elementi di statistica economica - LEZIONE 7</a:t>
            </a:r>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143DC-7113-4286-82DD-9435255E81F6}" type="slidenum">
              <a:rPr lang="en-GB" smtClean="0"/>
              <a:t>‹N›</a:t>
            </a:fld>
            <a:endParaRPr lang="en-GB"/>
          </a:p>
        </p:txBody>
      </p:sp>
    </p:spTree>
    <p:extLst>
      <p:ext uri="{BB962C8B-B14F-4D97-AF65-F5344CB8AC3E}">
        <p14:creationId xmlns:p14="http://schemas.microsoft.com/office/powerpoint/2010/main" val="3380812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8.png"/><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5.bin"/><Relationship Id="rId4" Type="http://schemas.openxmlformats.org/officeDocument/2006/relationships/image" Target="../media/image16.wmf"/></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image" Target="../media/image25.wmf"/></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1.emf"/><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 Id="rId4" Type="http://schemas.openxmlformats.org/officeDocument/2006/relationships/image" Target="../media/image4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Segnaposto contenuto 8"/>
          <p:cNvSpPr txBox="1">
            <a:spLocks/>
          </p:cNvSpPr>
          <p:nvPr/>
        </p:nvSpPr>
        <p:spPr>
          <a:xfrm>
            <a:off x="1016000" y="995555"/>
            <a:ext cx="10058400" cy="5016758"/>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smtClean="0">
                <a:solidFill>
                  <a:srgbClr val="000000"/>
                </a:solidFill>
                <a:latin typeface="Times New Roman" panose="02020603050405020304" pitchFamily="18" charset="0"/>
                <a:cs typeface="Times New Roman" panose="02020603050405020304" pitchFamily="18" charset="0"/>
              </a:rPr>
              <a:t>Università degli Studi di Teramo</a:t>
            </a: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b="1" dirty="0" smtClean="0">
                <a:latin typeface="Times New Roman" panose="02020603050405020304" pitchFamily="18" charset="0"/>
                <a:cs typeface="Times New Roman" panose="02020603050405020304" pitchFamily="18" charset="0"/>
              </a:rPr>
              <a:t>CORSO DI LAUREA IN SERVIZI GIURIDICI </a:t>
            </a:r>
            <a:r>
              <a:rPr lang="it-IT" b="1" dirty="0" smtClean="0">
                <a:solidFill>
                  <a:srgbClr val="000000"/>
                </a:solidFill>
                <a:latin typeface="Times New Roman" panose="02020603050405020304" pitchFamily="18" charset="0"/>
                <a:cs typeface="Times New Roman" panose="02020603050405020304" pitchFamily="18" charset="0"/>
              </a:rPr>
              <a:t>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sz="2400" b="1" dirty="0" smtClean="0">
                <a:latin typeface="Times New Roman" panose="02020603050405020304" pitchFamily="18" charset="0"/>
                <a:cs typeface="Times New Roman" panose="02020603050405020304" pitchFamily="18" charset="0"/>
              </a:rPr>
              <a:t>Elementi di statistica economica</a:t>
            </a:r>
            <a:endParaRPr lang="it-IT" sz="24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dirty="0" err="1" smtClean="0">
                <a:latin typeface="Times New Roman" panose="02020603050405020304" pitchFamily="18" charset="0"/>
                <a:cs typeface="Times New Roman" panose="02020603050405020304" pitchFamily="18" charset="0"/>
              </a:rPr>
              <a:t>a.a</a:t>
            </a:r>
            <a:r>
              <a:rPr lang="it-IT" dirty="0" smtClean="0">
                <a:latin typeface="Times New Roman" panose="02020603050405020304" pitchFamily="18" charset="0"/>
                <a:cs typeface="Times New Roman" panose="02020603050405020304" pitchFamily="18" charset="0"/>
              </a:rPr>
              <a:t>. </a:t>
            </a:r>
            <a:r>
              <a:rPr lang="it-IT" smtClean="0">
                <a:latin typeface="Times New Roman" panose="02020603050405020304" pitchFamily="18" charset="0"/>
                <a:cs typeface="Times New Roman" panose="02020603050405020304" pitchFamily="18" charset="0"/>
              </a:rPr>
              <a:t>2024-2025</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u="sng" dirty="0" smtClean="0">
                <a:solidFill>
                  <a:srgbClr val="C00000"/>
                </a:solidFill>
                <a:latin typeface="Times New Roman" panose="02020603050405020304" pitchFamily="18" charset="0"/>
                <a:cs typeface="Times New Roman" panose="02020603050405020304" pitchFamily="18" charset="0"/>
              </a:rPr>
              <a:t>Lezione 07</a:t>
            </a:r>
            <a:endParaRPr lang="it-IT" dirty="0" smtClean="0">
              <a:solidFill>
                <a:srgbClr val="C00000"/>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t/>
            </a:r>
            <a:br>
              <a:rPr lang="it-IT" dirty="0" smtClean="0"/>
            </a:br>
            <a:r>
              <a:rPr lang="it-IT" sz="1400" b="1" dirty="0" smtClean="0">
                <a:solidFill>
                  <a:srgbClr val="000000"/>
                </a:solidFill>
                <a:latin typeface="Times New Roman" panose="02020603050405020304" pitchFamily="18" charset="0"/>
                <a:cs typeface="Times New Roman" panose="02020603050405020304" pitchFamily="18" charset="0"/>
              </a:rPr>
              <a:t>prof. Letizia Bani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sz="1400" b="1" dirty="0" smtClean="0">
                <a:solidFill>
                  <a:srgbClr val="C00000"/>
                </a:solidFill>
                <a:latin typeface="Times New Roman" panose="02020603050405020304" pitchFamily="18" charset="0"/>
                <a:cs typeface="Times New Roman" panose="02020603050405020304" pitchFamily="18" charset="0"/>
              </a:rPr>
              <a:t>lbani@unite.it</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7</a:t>
            </a:r>
            <a:endParaRPr lang="it-IT"/>
          </a:p>
        </p:txBody>
      </p:sp>
    </p:spTree>
    <p:extLst>
      <p:ext uri="{BB962C8B-B14F-4D97-AF65-F5344CB8AC3E}">
        <p14:creationId xmlns:p14="http://schemas.microsoft.com/office/powerpoint/2010/main" val="74782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10</a:t>
            </a:fld>
            <a:endParaRPr lang="it-IT"/>
          </a:p>
        </p:txBody>
      </p:sp>
      <p:sp>
        <p:nvSpPr>
          <p:cNvPr id="4" name="CasellaDiTesto 3"/>
          <p:cNvSpPr txBox="1"/>
          <p:nvPr/>
        </p:nvSpPr>
        <p:spPr>
          <a:xfrm>
            <a:off x="1016000" y="1105593"/>
            <a:ext cx="4046451" cy="369332"/>
          </a:xfrm>
          <a:prstGeom prst="rect">
            <a:avLst/>
          </a:prstGeom>
          <a:noFill/>
        </p:spPr>
        <p:txBody>
          <a:bodyPr wrap="square" rtlCol="0">
            <a:spAutoFit/>
          </a:bodyPr>
          <a:lstStyle/>
          <a:p>
            <a:r>
              <a:rPr lang="it-IT" dirty="0" smtClean="0"/>
              <a:t>Ho 3 beni: latte, pane, acqua</a:t>
            </a:r>
            <a:endParaRPr lang="en-GB" dirty="0"/>
          </a:p>
        </p:txBody>
      </p:sp>
      <p:sp>
        <p:nvSpPr>
          <p:cNvPr id="5" name="CasellaDiTesto 4"/>
          <p:cNvSpPr txBox="1"/>
          <p:nvPr/>
        </p:nvSpPr>
        <p:spPr>
          <a:xfrm>
            <a:off x="4393738" y="1105593"/>
            <a:ext cx="4046451" cy="369332"/>
          </a:xfrm>
          <a:prstGeom prst="rect">
            <a:avLst/>
          </a:prstGeom>
          <a:noFill/>
        </p:spPr>
        <p:txBody>
          <a:bodyPr wrap="square" rtlCol="0">
            <a:spAutoFit/>
          </a:bodyPr>
          <a:lstStyle/>
          <a:p>
            <a:r>
              <a:rPr lang="it-IT" dirty="0" smtClean="0"/>
              <a:t>Ho 3 periodi: 2021, 2022, e 2023</a:t>
            </a:r>
            <a:endParaRPr lang="en-GB" dirty="0"/>
          </a:p>
        </p:txBody>
      </p:sp>
      <p:pic>
        <p:nvPicPr>
          <p:cNvPr id="7" name="Immagine 6"/>
          <p:cNvPicPr>
            <a:picLocks noChangeAspect="1"/>
          </p:cNvPicPr>
          <p:nvPr/>
        </p:nvPicPr>
        <p:blipFill>
          <a:blip r:embed="rId2"/>
          <a:stretch>
            <a:fillRect/>
          </a:stretch>
        </p:blipFill>
        <p:spPr>
          <a:xfrm>
            <a:off x="1016000" y="1672499"/>
            <a:ext cx="3629025" cy="1495425"/>
          </a:xfrm>
          <a:prstGeom prst="rect">
            <a:avLst/>
          </a:prstGeom>
        </p:spPr>
      </p:pic>
      <p:sp>
        <p:nvSpPr>
          <p:cNvPr id="8" name="Rettangolo 7"/>
          <p:cNvSpPr/>
          <p:nvPr/>
        </p:nvSpPr>
        <p:spPr>
          <a:xfrm>
            <a:off x="929686" y="4211869"/>
            <a:ext cx="1497213" cy="487506"/>
          </a:xfrm>
          <a:prstGeom prst="rect">
            <a:avLst/>
          </a:prstGeom>
        </p:spPr>
        <p:txBody>
          <a:bodyPr wrap="square">
            <a:spAutoFit/>
          </a:bodyPr>
          <a:lstStyle/>
          <a:p>
            <a:pPr>
              <a:lnSpc>
                <a:spcPct val="107000"/>
              </a:lnSpc>
              <a:spcAft>
                <a:spcPts val="0"/>
              </a:spcAft>
            </a:pPr>
            <a:r>
              <a:rPr lang="it-IT"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2022</a:t>
            </a:r>
            <a:r>
              <a:rPr lang="it-IT"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a:t>
            </a:r>
            <a:r>
              <a:rPr lang="it-IT"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2023</a:t>
            </a:r>
            <a:r>
              <a:rPr lang="it-IT"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ttangolo 16"/>
          <p:cNvSpPr/>
          <p:nvPr/>
        </p:nvSpPr>
        <p:spPr>
          <a:xfrm>
            <a:off x="6411362" y="4204649"/>
            <a:ext cx="505267" cy="400110"/>
          </a:xfrm>
          <a:prstGeom prst="rect">
            <a:avLst/>
          </a:prstGeom>
        </p:spPr>
        <p:txBody>
          <a:bodyPr wrap="none">
            <a:spAutoFit/>
          </a:bodyPr>
          <a:lstStyle/>
          <a:p>
            <a:r>
              <a:rPr lang="en-GB" sz="2000" dirty="0" smtClean="0">
                <a:latin typeface="Times New Roman" panose="02020603050405020304" pitchFamily="18" charset="0"/>
                <a:cs typeface="Times New Roman" panose="02020603050405020304" pitchFamily="18" charset="0"/>
              </a:rPr>
              <a:t>1.2</a:t>
            </a:r>
            <a:endParaRPr lang="en-GB" sz="2000" dirty="0">
              <a:latin typeface="Times New Roman" panose="02020603050405020304" pitchFamily="18" charset="0"/>
              <a:cs typeface="Times New Roman" panose="02020603050405020304" pitchFamily="18" charset="0"/>
            </a:endParaRPr>
          </a:p>
        </p:txBody>
      </p:sp>
      <p:sp>
        <p:nvSpPr>
          <p:cNvPr id="18" name="CasellaDiTesto 17"/>
          <p:cNvSpPr txBox="1"/>
          <p:nvPr/>
        </p:nvSpPr>
        <p:spPr>
          <a:xfrm>
            <a:off x="5212083" y="4247255"/>
            <a:ext cx="301686" cy="400110"/>
          </a:xfrm>
          <a:prstGeom prst="rect">
            <a:avLst/>
          </a:prstGeom>
          <a:noFill/>
        </p:spPr>
        <p:txBody>
          <a:bodyPr wrap="square" rtlCol="0">
            <a:spAutoFit/>
          </a:bodyPr>
          <a:lstStyle/>
          <a:p>
            <a:r>
              <a:rPr lang="it-IT" sz="2000" dirty="0" smtClean="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p:txBody>
      </p:sp>
      <p:sp>
        <p:nvSpPr>
          <p:cNvPr id="19" name="CasellaDiTesto 18"/>
          <p:cNvSpPr txBox="1"/>
          <p:nvPr/>
        </p:nvSpPr>
        <p:spPr>
          <a:xfrm>
            <a:off x="6196726" y="4255567"/>
            <a:ext cx="301686" cy="400110"/>
          </a:xfrm>
          <a:prstGeom prst="rect">
            <a:avLst/>
          </a:prstGeom>
          <a:noFill/>
        </p:spPr>
        <p:txBody>
          <a:bodyPr wrap="square" rtlCol="0">
            <a:spAutoFit/>
          </a:bodyPr>
          <a:lstStyle/>
          <a:p>
            <a:r>
              <a:rPr lang="it-IT" sz="2000" dirty="0" smtClean="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p:txBody>
      </p:sp>
      <p:pic>
        <p:nvPicPr>
          <p:cNvPr id="22" name="Immagine 21"/>
          <p:cNvPicPr>
            <a:picLocks noChangeAspect="1"/>
          </p:cNvPicPr>
          <p:nvPr/>
        </p:nvPicPr>
        <p:blipFill>
          <a:blip r:embed="rId3"/>
          <a:stretch>
            <a:fillRect/>
          </a:stretch>
        </p:blipFill>
        <p:spPr>
          <a:xfrm>
            <a:off x="9398207" y="952229"/>
            <a:ext cx="2266122" cy="1908313"/>
          </a:xfrm>
          <a:prstGeom prst="rect">
            <a:avLst/>
          </a:prstGeom>
        </p:spPr>
      </p:pic>
      <p:sp>
        <p:nvSpPr>
          <p:cNvPr id="9" name="Rettangolo 8"/>
          <p:cNvSpPr/>
          <p:nvPr/>
        </p:nvSpPr>
        <p:spPr>
          <a:xfrm>
            <a:off x="9366147" y="695472"/>
            <a:ext cx="2242922" cy="369332"/>
          </a:xfrm>
          <a:prstGeom prst="rect">
            <a:avLst/>
          </a:prstGeom>
        </p:spPr>
        <p:txBody>
          <a:bodyPr wrap="none">
            <a:spAutoFit/>
          </a:bodyPr>
          <a:lstStyle/>
          <a:p>
            <a:pPr marL="342900" indent="-342900">
              <a:buFont typeface="+mj-lt"/>
              <a:buAutoNum type="arabicPeriod" startAt="2"/>
            </a:pPr>
            <a:r>
              <a:rPr lang="en-GB" dirty="0" err="1">
                <a:solidFill>
                  <a:srgbClr val="C00000"/>
                </a:solidFill>
                <a:latin typeface="Times New Roman" panose="02020603050405020304" pitchFamily="18" charset="0"/>
              </a:rPr>
              <a:t>rapporti</a:t>
            </a:r>
            <a:r>
              <a:rPr lang="en-GB" dirty="0">
                <a:solidFill>
                  <a:srgbClr val="C00000"/>
                </a:solidFill>
                <a:latin typeface="Times New Roman" panose="02020603050405020304" pitchFamily="18" charset="0"/>
              </a:rPr>
              <a:t> </a:t>
            </a:r>
            <a:r>
              <a:rPr lang="en-GB" dirty="0" err="1">
                <a:solidFill>
                  <a:srgbClr val="C00000"/>
                </a:solidFill>
                <a:latin typeface="Times New Roman" panose="02020603050405020304" pitchFamily="18" charset="0"/>
              </a:rPr>
              <a:t>tra</a:t>
            </a:r>
            <a:r>
              <a:rPr lang="en-GB" dirty="0">
                <a:solidFill>
                  <a:srgbClr val="C00000"/>
                </a:solidFill>
                <a:latin typeface="Times New Roman" panose="02020603050405020304" pitchFamily="18" charset="0"/>
              </a:rPr>
              <a:t> </a:t>
            </a:r>
            <a:r>
              <a:rPr lang="en-GB" dirty="0" err="1">
                <a:solidFill>
                  <a:srgbClr val="C00000"/>
                </a:solidFill>
                <a:latin typeface="Times New Roman" panose="02020603050405020304" pitchFamily="18" charset="0"/>
              </a:rPr>
              <a:t>medie</a:t>
            </a:r>
            <a:r>
              <a:rPr lang="en-GB" dirty="0">
                <a:solidFill>
                  <a:srgbClr val="C00000"/>
                </a:solidFill>
                <a:latin typeface="Times New Roman" panose="02020603050405020304" pitchFamily="18" charset="0"/>
              </a:rPr>
              <a:t> </a:t>
            </a:r>
            <a:endParaRPr lang="en-GB" dirty="0">
              <a:solidFill>
                <a:srgbClr val="C00000"/>
              </a:solidFill>
            </a:endParaRPr>
          </a:p>
        </p:txBody>
      </p:sp>
      <p:graphicFrame>
        <p:nvGraphicFramePr>
          <p:cNvPr id="11" name="Tabella 10"/>
          <p:cNvGraphicFramePr>
            <a:graphicFrameLocks noGrp="1"/>
          </p:cNvGraphicFramePr>
          <p:nvPr>
            <p:extLst>
              <p:ext uri="{D42A27DB-BD31-4B8C-83A1-F6EECF244321}">
                <p14:modId xmlns:p14="http://schemas.microsoft.com/office/powerpoint/2010/main" val="3517432802"/>
              </p:ext>
            </p:extLst>
          </p:nvPr>
        </p:nvGraphicFramePr>
        <p:xfrm>
          <a:off x="2278841" y="3814154"/>
          <a:ext cx="2641601" cy="590550"/>
        </p:xfrm>
        <a:graphic>
          <a:graphicData uri="http://schemas.openxmlformats.org/drawingml/2006/table">
            <a:tbl>
              <a:tblPr/>
              <a:tblGrid>
                <a:gridCol w="634363">
                  <a:extLst>
                    <a:ext uri="{9D8B030D-6E8A-4147-A177-3AD203B41FA5}">
                      <a16:colId xmlns:a16="http://schemas.microsoft.com/office/drawing/2014/main" val="1273938317"/>
                    </a:ext>
                  </a:extLst>
                </a:gridCol>
                <a:gridCol w="369256">
                  <a:extLst>
                    <a:ext uri="{9D8B030D-6E8A-4147-A177-3AD203B41FA5}">
                      <a16:colId xmlns:a16="http://schemas.microsoft.com/office/drawing/2014/main" val="2198259776"/>
                    </a:ext>
                  </a:extLst>
                </a:gridCol>
                <a:gridCol w="634363">
                  <a:extLst>
                    <a:ext uri="{9D8B030D-6E8A-4147-A177-3AD203B41FA5}">
                      <a16:colId xmlns:a16="http://schemas.microsoft.com/office/drawing/2014/main" val="1284562094"/>
                    </a:ext>
                  </a:extLst>
                </a:gridCol>
                <a:gridCol w="369256">
                  <a:extLst>
                    <a:ext uri="{9D8B030D-6E8A-4147-A177-3AD203B41FA5}">
                      <a16:colId xmlns:a16="http://schemas.microsoft.com/office/drawing/2014/main" val="129546780"/>
                    </a:ext>
                  </a:extLst>
                </a:gridCol>
                <a:gridCol w="634363">
                  <a:extLst>
                    <a:ext uri="{9D8B030D-6E8A-4147-A177-3AD203B41FA5}">
                      <a16:colId xmlns:a16="http://schemas.microsoft.com/office/drawing/2014/main" val="1587267246"/>
                    </a:ext>
                  </a:extLst>
                </a:gridCol>
              </a:tblGrid>
              <a:tr h="295275">
                <a:tc>
                  <a:txBody>
                    <a:bodyPr/>
                    <a:lstStyle/>
                    <a:p>
                      <a:pPr algn="l" fontAlgn="b"/>
                      <a:r>
                        <a:rPr lang="en-GB" sz="1800" b="0" i="0" u="none" strike="noStrike">
                          <a:solidFill>
                            <a:srgbClr val="000000"/>
                          </a:solidFill>
                          <a:effectLst/>
                          <a:latin typeface="Times New Roman" panose="02020603050405020304" pitchFamily="18" charset="0"/>
                        </a:rPr>
                        <a:t>  1.85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solidFill>
                            <a:srgbClr val="000000"/>
                          </a:solidFill>
                          <a:effectLst/>
                          <a:latin typeface="Times New Roman" panose="02020603050405020304" pitchFamily="18" charset="0"/>
                        </a:rPr>
                        <a:t> +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dirty="0">
                          <a:solidFill>
                            <a:srgbClr val="000000"/>
                          </a:solidFill>
                          <a:effectLst/>
                          <a:latin typeface="Times New Roman" panose="02020603050405020304" pitchFamily="18" charset="0"/>
                        </a:rPr>
                        <a:t>  2.00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dirty="0">
                          <a:solidFill>
                            <a:srgbClr val="000000"/>
                          </a:solidFill>
                          <a:effectLst/>
                          <a:latin typeface="Times New Roman" panose="02020603050405020304" pitchFamily="18" charset="0"/>
                        </a:rPr>
                        <a:t> +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solidFill>
                            <a:srgbClr val="000000"/>
                          </a:solidFill>
                          <a:effectLst/>
                          <a:latin typeface="Times New Roman" panose="02020603050405020304" pitchFamily="18" charset="0"/>
                        </a:rPr>
                        <a:t>  0.70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3802545"/>
                  </a:ext>
                </a:extLst>
              </a:tr>
              <a:tr h="295275">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800" b="0" i="0" u="none" strike="noStrike">
                          <a:solidFill>
                            <a:srgbClr val="000000"/>
                          </a:solidFill>
                          <a:effectLst/>
                          <a:latin typeface="Times New Roman" panose="02020603050405020304" pitchFamily="18" charset="0"/>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20068569"/>
                  </a:ext>
                </a:extLst>
              </a:tr>
            </a:tbl>
          </a:graphicData>
        </a:graphic>
      </p:graphicFrame>
      <p:graphicFrame>
        <p:nvGraphicFramePr>
          <p:cNvPr id="13" name="Tabella 12"/>
          <p:cNvGraphicFramePr>
            <a:graphicFrameLocks noGrp="1"/>
          </p:cNvGraphicFramePr>
          <p:nvPr>
            <p:extLst>
              <p:ext uri="{D42A27DB-BD31-4B8C-83A1-F6EECF244321}">
                <p14:modId xmlns:p14="http://schemas.microsoft.com/office/powerpoint/2010/main" val="3566823040"/>
              </p:ext>
            </p:extLst>
          </p:nvPr>
        </p:nvGraphicFramePr>
        <p:xfrm>
          <a:off x="2278841" y="4563388"/>
          <a:ext cx="2641601" cy="590550"/>
        </p:xfrm>
        <a:graphic>
          <a:graphicData uri="http://schemas.openxmlformats.org/drawingml/2006/table">
            <a:tbl>
              <a:tblPr/>
              <a:tblGrid>
                <a:gridCol w="634363">
                  <a:extLst>
                    <a:ext uri="{9D8B030D-6E8A-4147-A177-3AD203B41FA5}">
                      <a16:colId xmlns:a16="http://schemas.microsoft.com/office/drawing/2014/main" val="651438002"/>
                    </a:ext>
                  </a:extLst>
                </a:gridCol>
                <a:gridCol w="369256">
                  <a:extLst>
                    <a:ext uri="{9D8B030D-6E8A-4147-A177-3AD203B41FA5}">
                      <a16:colId xmlns:a16="http://schemas.microsoft.com/office/drawing/2014/main" val="1189440953"/>
                    </a:ext>
                  </a:extLst>
                </a:gridCol>
                <a:gridCol w="634363">
                  <a:extLst>
                    <a:ext uri="{9D8B030D-6E8A-4147-A177-3AD203B41FA5}">
                      <a16:colId xmlns:a16="http://schemas.microsoft.com/office/drawing/2014/main" val="1042656386"/>
                    </a:ext>
                  </a:extLst>
                </a:gridCol>
                <a:gridCol w="369256">
                  <a:extLst>
                    <a:ext uri="{9D8B030D-6E8A-4147-A177-3AD203B41FA5}">
                      <a16:colId xmlns:a16="http://schemas.microsoft.com/office/drawing/2014/main" val="358318056"/>
                    </a:ext>
                  </a:extLst>
                </a:gridCol>
                <a:gridCol w="634363">
                  <a:extLst>
                    <a:ext uri="{9D8B030D-6E8A-4147-A177-3AD203B41FA5}">
                      <a16:colId xmlns:a16="http://schemas.microsoft.com/office/drawing/2014/main" val="1754260232"/>
                    </a:ext>
                  </a:extLst>
                </a:gridCol>
              </a:tblGrid>
              <a:tr h="295275">
                <a:tc>
                  <a:txBody>
                    <a:bodyPr/>
                    <a:lstStyle/>
                    <a:p>
                      <a:pPr algn="l" fontAlgn="b"/>
                      <a:r>
                        <a:rPr lang="en-GB" sz="1800" b="0" i="0" u="none" strike="noStrike">
                          <a:solidFill>
                            <a:srgbClr val="000000"/>
                          </a:solidFill>
                          <a:effectLst/>
                          <a:latin typeface="Times New Roman" panose="02020603050405020304" pitchFamily="18" charset="0"/>
                        </a:rPr>
                        <a:t>  1.50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solidFill>
                            <a:srgbClr val="000000"/>
                          </a:solidFill>
                          <a:effectLst/>
                          <a:latin typeface="Times New Roman" panose="02020603050405020304" pitchFamily="18" charset="0"/>
                        </a:rPr>
                        <a:t> +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solidFill>
                            <a:srgbClr val="000000"/>
                          </a:solidFill>
                          <a:effectLst/>
                          <a:latin typeface="Times New Roman" panose="02020603050405020304" pitchFamily="18" charset="0"/>
                        </a:rPr>
                        <a:t>  1.50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solidFill>
                            <a:srgbClr val="000000"/>
                          </a:solidFill>
                          <a:effectLst/>
                          <a:latin typeface="Times New Roman" panose="02020603050405020304" pitchFamily="18" charset="0"/>
                        </a:rPr>
                        <a:t> +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solidFill>
                            <a:srgbClr val="000000"/>
                          </a:solidFill>
                          <a:effectLst/>
                          <a:latin typeface="Times New Roman" panose="02020603050405020304" pitchFamily="18" charset="0"/>
                        </a:rPr>
                        <a:t>  0.65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6104146"/>
                  </a:ext>
                </a:extLst>
              </a:tr>
              <a:tr h="295275">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800" b="0" i="0" u="none" strike="noStrike">
                          <a:solidFill>
                            <a:srgbClr val="000000"/>
                          </a:solidFill>
                          <a:effectLst/>
                          <a:latin typeface="Times New Roman" panose="02020603050405020304" pitchFamily="18" charset="0"/>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37272258"/>
                  </a:ext>
                </a:extLst>
              </a:tr>
            </a:tbl>
          </a:graphicData>
        </a:graphic>
      </p:graphicFrame>
      <p:cxnSp>
        <p:nvCxnSpPr>
          <p:cNvPr id="23" name="Connettore diritto 22"/>
          <p:cNvCxnSpPr/>
          <p:nvPr/>
        </p:nvCxnSpPr>
        <p:spPr>
          <a:xfrm>
            <a:off x="2278841" y="4447310"/>
            <a:ext cx="264160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6" name="Tabella 25"/>
          <p:cNvGraphicFramePr>
            <a:graphicFrameLocks noGrp="1"/>
          </p:cNvGraphicFramePr>
          <p:nvPr>
            <p:extLst>
              <p:ext uri="{D42A27DB-BD31-4B8C-83A1-F6EECF244321}">
                <p14:modId xmlns:p14="http://schemas.microsoft.com/office/powerpoint/2010/main" val="2072480181"/>
              </p:ext>
            </p:extLst>
          </p:nvPr>
        </p:nvGraphicFramePr>
        <p:xfrm>
          <a:off x="5561726" y="4152035"/>
          <a:ext cx="635000" cy="590550"/>
        </p:xfrm>
        <a:graphic>
          <a:graphicData uri="http://schemas.openxmlformats.org/drawingml/2006/table">
            <a:tbl>
              <a:tblPr/>
              <a:tblGrid>
                <a:gridCol w="635000">
                  <a:extLst>
                    <a:ext uri="{9D8B030D-6E8A-4147-A177-3AD203B41FA5}">
                      <a16:colId xmlns:a16="http://schemas.microsoft.com/office/drawing/2014/main" val="3739499474"/>
                    </a:ext>
                  </a:extLst>
                </a:gridCol>
              </a:tblGrid>
              <a:tr h="295275">
                <a:tc>
                  <a:txBody>
                    <a:bodyPr/>
                    <a:lstStyle/>
                    <a:p>
                      <a:pPr algn="l" fontAlgn="b"/>
                      <a:r>
                        <a:rPr lang="en-GB" sz="1800" b="0" i="0" u="none" strike="noStrike">
                          <a:solidFill>
                            <a:srgbClr val="000000"/>
                          </a:solidFill>
                          <a:effectLst/>
                          <a:latin typeface="Times New Roman" panose="02020603050405020304" pitchFamily="18" charset="0"/>
                        </a:rPr>
                        <a:t>1.517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340269"/>
                  </a:ext>
                </a:extLst>
              </a:tr>
              <a:tr h="295275">
                <a:tc>
                  <a:txBody>
                    <a:bodyPr/>
                    <a:lstStyle/>
                    <a:p>
                      <a:pPr algn="l" fontAlgn="b"/>
                      <a:r>
                        <a:rPr lang="en-GB" sz="1800" b="0" i="0" u="none" strike="noStrike" dirty="0">
                          <a:solidFill>
                            <a:srgbClr val="000000"/>
                          </a:solidFill>
                          <a:effectLst/>
                          <a:latin typeface="Times New Roman" panose="02020603050405020304" pitchFamily="18" charset="0"/>
                        </a:rPr>
                        <a:t>1.217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52386824"/>
                  </a:ext>
                </a:extLst>
              </a:tr>
            </a:tbl>
          </a:graphicData>
        </a:graphic>
      </p:graphicFrame>
      <p:pic>
        <p:nvPicPr>
          <p:cNvPr id="27" name="Immagine 26"/>
          <p:cNvPicPr>
            <a:picLocks noChangeAspect="1"/>
          </p:cNvPicPr>
          <p:nvPr/>
        </p:nvPicPr>
        <p:blipFill>
          <a:blip r:embed="rId4"/>
          <a:stretch>
            <a:fillRect/>
          </a:stretch>
        </p:blipFill>
        <p:spPr>
          <a:xfrm>
            <a:off x="2176012" y="3724906"/>
            <a:ext cx="3036071" cy="701101"/>
          </a:xfrm>
          <a:prstGeom prst="rect">
            <a:avLst/>
          </a:prstGeom>
        </p:spPr>
      </p:pic>
      <p:sp>
        <p:nvSpPr>
          <p:cNvPr id="28" name="Rettangolo 27"/>
          <p:cNvSpPr/>
          <p:nvPr/>
        </p:nvSpPr>
        <p:spPr>
          <a:xfrm>
            <a:off x="10083338" y="1028408"/>
            <a:ext cx="1371600" cy="82533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ttangolo 29"/>
          <p:cNvSpPr/>
          <p:nvPr/>
        </p:nvSpPr>
        <p:spPr>
          <a:xfrm>
            <a:off x="2176012" y="4526064"/>
            <a:ext cx="3036071" cy="661755"/>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ttangolo 30"/>
          <p:cNvSpPr/>
          <p:nvPr/>
        </p:nvSpPr>
        <p:spPr>
          <a:xfrm>
            <a:off x="10083338" y="1906385"/>
            <a:ext cx="1371600" cy="954157"/>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067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par>
                                <p:cTn id="46" presetID="16" presetClass="entr" presetSubtype="21"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inVertical)">
                                      <p:cBhvr>
                                        <p:cTn id="53" dur="500"/>
                                        <p:tgtEl>
                                          <p:spTgt spid="3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arn(inVertical)">
                                      <p:cBhvr>
                                        <p:cTn id="61" dur="500"/>
                                        <p:tgtEl>
                                          <p:spTgt spid="18"/>
                                        </p:tgtEl>
                                      </p:cBhvr>
                                    </p:animEffect>
                                  </p:childTnLst>
                                </p:cTn>
                              </p:par>
                              <p:par>
                                <p:cTn id="62" presetID="16" presetClass="entr" presetSubtype="21"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arn(inVertical)">
                                      <p:cBhvr>
                                        <p:cTn id="64" dur="500"/>
                                        <p:tgtEl>
                                          <p:spTgt spid="26"/>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arn(inVertical)">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7" grpId="0"/>
      <p:bldP spid="18" grpId="0"/>
      <p:bldP spid="19" grpId="0"/>
      <p:bldP spid="28"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928936" y="750516"/>
            <a:ext cx="2884123" cy="369332"/>
          </a:xfrm>
          <a:prstGeom prst="rect">
            <a:avLst/>
          </a:prstGeom>
        </p:spPr>
        <p:txBody>
          <a:bodyPr wrap="none">
            <a:spAutoFit/>
          </a:bodyPr>
          <a:lstStyle/>
          <a:p>
            <a:r>
              <a:rPr lang="en-GB" b="1" dirty="0">
                <a:solidFill>
                  <a:srgbClr val="C00000"/>
                </a:solidFill>
                <a:latin typeface="Times New Roman" panose="02020603050405020304" pitchFamily="18" charset="0"/>
                <a:cs typeface="Times New Roman" panose="02020603050405020304" pitchFamily="18" charset="0"/>
              </a:rPr>
              <a:t>Numeri </a:t>
            </a:r>
            <a:r>
              <a:rPr lang="en-GB" b="1" dirty="0" err="1">
                <a:solidFill>
                  <a:srgbClr val="C00000"/>
                </a:solidFill>
                <a:latin typeface="Times New Roman" panose="02020603050405020304" pitchFamily="18" charset="0"/>
                <a:cs typeface="Times New Roman" panose="02020603050405020304" pitchFamily="18" charset="0"/>
              </a:rPr>
              <a:t>indici</a:t>
            </a:r>
            <a:r>
              <a:rPr lang="en-GB" b="1" dirty="0">
                <a:solidFill>
                  <a:srgbClr val="C00000"/>
                </a:solidFill>
                <a:latin typeface="Times New Roman" panose="02020603050405020304" pitchFamily="18" charset="0"/>
                <a:cs typeface="Times New Roman" panose="02020603050405020304" pitchFamily="18" charset="0"/>
              </a:rPr>
              <a:t> </a:t>
            </a:r>
            <a:r>
              <a:rPr lang="en-GB" b="1" dirty="0" err="1" smtClean="0">
                <a:solidFill>
                  <a:srgbClr val="C00000"/>
                </a:solidFill>
                <a:latin typeface="Times New Roman" panose="02020603050405020304" pitchFamily="18" charset="0"/>
                <a:cs typeface="Times New Roman" panose="02020603050405020304" pitchFamily="18" charset="0"/>
              </a:rPr>
              <a:t>complessi</a:t>
            </a:r>
            <a:r>
              <a:rPr lang="en-GB" b="1" dirty="0" smtClean="0">
                <a:solidFill>
                  <a:srgbClr val="C00000"/>
                </a:solidFill>
                <a:latin typeface="Times New Roman" panose="02020603050405020304" pitchFamily="18" charset="0"/>
                <a:cs typeface="Times New Roman" panose="02020603050405020304" pitchFamily="18" charset="0"/>
              </a:rPr>
              <a:t> (2)</a:t>
            </a:r>
            <a:endParaRPr lang="en-GB" dirty="0">
              <a:solidFill>
                <a:srgbClr val="C00000"/>
              </a:solidFill>
            </a:endParaRPr>
          </a:p>
        </p:txBody>
      </p:sp>
      <p:sp>
        <p:nvSpPr>
          <p:cNvPr id="14" name="Rettangolo 13"/>
          <p:cNvSpPr/>
          <p:nvPr/>
        </p:nvSpPr>
        <p:spPr>
          <a:xfrm>
            <a:off x="928935" y="2146849"/>
            <a:ext cx="10265537" cy="646331"/>
          </a:xfrm>
          <a:prstGeom prst="rect">
            <a:avLst/>
          </a:prstGeom>
        </p:spPr>
        <p:txBody>
          <a:bodyPr wrap="square">
            <a:spAutoFit/>
          </a:bodyPr>
          <a:lstStyle/>
          <a:p>
            <a:pPr algn="just"/>
            <a:r>
              <a:rPr lang="it-IT" dirty="0">
                <a:solidFill>
                  <a:srgbClr val="202122"/>
                </a:solidFill>
                <a:latin typeface="Times New Roman" panose="02020603050405020304" pitchFamily="18" charset="0"/>
                <a:cs typeface="Times New Roman" panose="02020603050405020304" pitchFamily="18" charset="0"/>
              </a:rPr>
              <a:t>Non si possono utilizzare indici semplici dei prezzi o delle quantità, in quanto i prezzi incidono sul valore complessivo secondo le </a:t>
            </a:r>
            <a:r>
              <a:rPr lang="it-IT" dirty="0" smtClean="0">
                <a:solidFill>
                  <a:srgbClr val="202122"/>
                </a:solidFill>
                <a:latin typeface="Times New Roman" panose="02020603050405020304" pitchFamily="18" charset="0"/>
                <a:cs typeface="Times New Roman" panose="02020603050405020304" pitchFamily="18" charset="0"/>
              </a:rPr>
              <a:t>quantità e le quantità incidono sul valore secondo i prezzi:</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928935" y="5346027"/>
            <a:ext cx="10265537" cy="646331"/>
          </a:xfrm>
          <a:prstGeom prst="rect">
            <a:avLst/>
          </a:prstGeom>
        </p:spPr>
        <p:txBody>
          <a:bodyPr wrap="square">
            <a:spAutoFit/>
          </a:bodyPr>
          <a:lstStyle/>
          <a:p>
            <a:pPr algn="ctr"/>
            <a:r>
              <a:rPr lang="it-IT" dirty="0" smtClean="0">
                <a:solidFill>
                  <a:srgbClr val="A8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Sono </a:t>
            </a:r>
            <a:r>
              <a:rPr lang="it-IT" dirty="0">
                <a:solidFill>
                  <a:srgbClr val="A8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quindi necessari indici dei prezzi in cui i prezzi siano ponderati con le quantità, indici di quantità in cui le quantità siano ponderate con i prezzi</a:t>
            </a:r>
            <a:endParaRPr lang="en-GB" dirty="0">
              <a:solidFill>
                <a:srgbClr val="A8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ttangolo 6"/>
          <p:cNvSpPr/>
          <p:nvPr/>
        </p:nvSpPr>
        <p:spPr>
          <a:xfrm>
            <a:off x="3203413" y="3257644"/>
            <a:ext cx="7595396" cy="646331"/>
          </a:xfrm>
          <a:prstGeom prst="rect">
            <a:avLst/>
          </a:prstGeom>
        </p:spPr>
        <p:txBody>
          <a:bodyPr wrap="square">
            <a:spAutoFit/>
          </a:bodyPr>
          <a:lstStyle/>
          <a:p>
            <a:pPr marL="285750" indent="-285750" algn="just">
              <a:buFont typeface="Wingdings" panose="05000000000000000000" pitchFamily="2" charset="2"/>
              <a:buChar char="§"/>
            </a:pPr>
            <a:r>
              <a:rPr lang="it-IT" dirty="0">
                <a:solidFill>
                  <a:srgbClr val="202122"/>
                </a:solidFill>
                <a:latin typeface="Times New Roman" panose="02020603050405020304" pitchFamily="18" charset="0"/>
                <a:cs typeface="Times New Roman" panose="02020603050405020304" pitchFamily="18" charset="0"/>
              </a:rPr>
              <a:t>una forte variazione di prezzo incide poco se relativa ad un bene la cui quantità acquistata o venduta è bassa, molto in caso </a:t>
            </a:r>
            <a:r>
              <a:rPr lang="it-IT" dirty="0" smtClean="0">
                <a:solidFill>
                  <a:srgbClr val="202122"/>
                </a:solidFill>
                <a:latin typeface="Times New Roman" panose="02020603050405020304" pitchFamily="18" charset="0"/>
                <a:cs typeface="Times New Roman" panose="02020603050405020304" pitchFamily="18" charset="0"/>
              </a:rPr>
              <a:t>contrario </a:t>
            </a:r>
            <a:endParaRPr lang="it-IT" dirty="0"/>
          </a:p>
        </p:txBody>
      </p:sp>
      <p:sp>
        <p:nvSpPr>
          <p:cNvPr id="8" name="Freccia a destra 7"/>
          <p:cNvSpPr/>
          <p:nvPr/>
        </p:nvSpPr>
        <p:spPr>
          <a:xfrm>
            <a:off x="1166416" y="3776717"/>
            <a:ext cx="1312752" cy="28971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3193035" y="4079569"/>
            <a:ext cx="7605774" cy="646331"/>
          </a:xfrm>
          <a:prstGeom prst="rect">
            <a:avLst/>
          </a:prstGeom>
        </p:spPr>
        <p:txBody>
          <a:bodyPr wrap="square">
            <a:spAutoFit/>
          </a:bodyPr>
          <a:lstStyle/>
          <a:p>
            <a:pPr marL="285750" indent="-285750" algn="just">
              <a:buFont typeface="Wingdings" panose="05000000000000000000" pitchFamily="2" charset="2"/>
              <a:buChar char="§"/>
            </a:pPr>
            <a:r>
              <a:rPr lang="it-IT" dirty="0">
                <a:solidFill>
                  <a:srgbClr val="202122"/>
                </a:solidFill>
                <a:latin typeface="Times New Roman" panose="02020603050405020304" pitchFamily="18" charset="0"/>
                <a:cs typeface="Times New Roman" panose="02020603050405020304" pitchFamily="18" charset="0"/>
              </a:rPr>
              <a:t>analogamente, </a:t>
            </a:r>
            <a:r>
              <a:rPr lang="it-IT" dirty="0" smtClean="0">
                <a:solidFill>
                  <a:srgbClr val="202122"/>
                </a:solidFill>
                <a:latin typeface="Times New Roman" panose="02020603050405020304" pitchFamily="18" charset="0"/>
                <a:cs typeface="Times New Roman" panose="02020603050405020304" pitchFamily="18" charset="0"/>
              </a:rPr>
              <a:t>una </a:t>
            </a:r>
            <a:r>
              <a:rPr lang="it-IT" dirty="0">
                <a:solidFill>
                  <a:srgbClr val="202122"/>
                </a:solidFill>
                <a:latin typeface="Times New Roman" panose="02020603050405020304" pitchFamily="18" charset="0"/>
                <a:cs typeface="Times New Roman" panose="02020603050405020304" pitchFamily="18" charset="0"/>
              </a:rPr>
              <a:t>forte variazione di </a:t>
            </a:r>
            <a:r>
              <a:rPr lang="it-IT" dirty="0" smtClean="0">
                <a:solidFill>
                  <a:srgbClr val="202122"/>
                </a:solidFill>
                <a:latin typeface="Times New Roman" panose="02020603050405020304" pitchFamily="18" charset="0"/>
                <a:cs typeface="Times New Roman" panose="02020603050405020304" pitchFamily="18" charset="0"/>
              </a:rPr>
              <a:t>quantità </a:t>
            </a:r>
            <a:r>
              <a:rPr lang="it-IT" dirty="0">
                <a:solidFill>
                  <a:srgbClr val="202122"/>
                </a:solidFill>
                <a:latin typeface="Times New Roman" panose="02020603050405020304" pitchFamily="18" charset="0"/>
                <a:cs typeface="Times New Roman" panose="02020603050405020304" pitchFamily="18" charset="0"/>
              </a:rPr>
              <a:t>incide poco se relativa ad un bene </a:t>
            </a:r>
            <a:r>
              <a:rPr lang="it-IT" dirty="0" smtClean="0">
                <a:solidFill>
                  <a:srgbClr val="202122"/>
                </a:solidFill>
                <a:latin typeface="Times New Roman" panose="02020603050405020304" pitchFamily="18" charset="0"/>
                <a:cs typeface="Times New Roman" panose="02020603050405020304" pitchFamily="18" charset="0"/>
              </a:rPr>
              <a:t>il cui prezzo è basso, </a:t>
            </a:r>
            <a:r>
              <a:rPr lang="it-IT" dirty="0">
                <a:solidFill>
                  <a:srgbClr val="202122"/>
                </a:solidFill>
                <a:latin typeface="Times New Roman" panose="02020603050405020304" pitchFamily="18" charset="0"/>
                <a:cs typeface="Times New Roman" panose="02020603050405020304" pitchFamily="18" charset="0"/>
              </a:rPr>
              <a:t>molto in caso contrario </a:t>
            </a:r>
            <a:endParaRPr lang="it-IT" dirty="0"/>
          </a:p>
        </p:txBody>
      </p:sp>
      <p:sp>
        <p:nvSpPr>
          <p:cNvPr id="10" name="Rettangolo 9"/>
          <p:cNvSpPr/>
          <p:nvPr/>
        </p:nvSpPr>
        <p:spPr>
          <a:xfrm>
            <a:off x="928936" y="1288959"/>
            <a:ext cx="10265537" cy="646331"/>
          </a:xfrm>
          <a:prstGeom prst="rect">
            <a:avLst/>
          </a:prstGeom>
        </p:spPr>
        <p:txBody>
          <a:bodyPr wrap="square">
            <a:spAutoFit/>
          </a:bodyPr>
          <a:lstStyle/>
          <a:p>
            <a:pPr algn="just"/>
            <a:r>
              <a:rPr lang="it-IT" dirty="0">
                <a:solidFill>
                  <a:srgbClr val="202122"/>
                </a:solidFill>
                <a:latin typeface="Times New Roman" panose="02020603050405020304" pitchFamily="18" charset="0"/>
                <a:cs typeface="Times New Roman" panose="02020603050405020304" pitchFamily="18" charset="0"/>
              </a:rPr>
              <a:t>Vi sono aggregati, quali i consumi delle famiglie o le vendite delle imprese, che possono variare in funzione sia delle </a:t>
            </a:r>
            <a:r>
              <a:rPr lang="it-IT" i="1" dirty="0">
                <a:solidFill>
                  <a:srgbClr val="202122"/>
                </a:solidFill>
                <a:latin typeface="Times New Roman" panose="02020603050405020304" pitchFamily="18" charset="0"/>
                <a:cs typeface="Times New Roman" panose="02020603050405020304" pitchFamily="18" charset="0"/>
              </a:rPr>
              <a:t>quantità</a:t>
            </a:r>
            <a:r>
              <a:rPr lang="it-IT" dirty="0">
                <a:solidFill>
                  <a:srgbClr val="202122"/>
                </a:solidFill>
                <a:latin typeface="Times New Roman" panose="02020603050405020304" pitchFamily="18" charset="0"/>
                <a:cs typeface="Times New Roman" panose="02020603050405020304" pitchFamily="18" charset="0"/>
              </a:rPr>
              <a:t> o </a:t>
            </a:r>
            <a:r>
              <a:rPr lang="it-IT" i="1" dirty="0">
                <a:solidFill>
                  <a:srgbClr val="202122"/>
                </a:solidFill>
                <a:latin typeface="Times New Roman" panose="02020603050405020304" pitchFamily="18" charset="0"/>
                <a:cs typeface="Times New Roman" panose="02020603050405020304" pitchFamily="18" charset="0"/>
              </a:rPr>
              <a:t>volumi</a:t>
            </a:r>
            <a:r>
              <a:rPr lang="it-IT" dirty="0">
                <a:solidFill>
                  <a:srgbClr val="202122"/>
                </a:solidFill>
                <a:latin typeface="Times New Roman" panose="02020603050405020304" pitchFamily="18" charset="0"/>
                <a:cs typeface="Times New Roman" panose="02020603050405020304" pitchFamily="18" charset="0"/>
              </a:rPr>
              <a:t> dei beni acquistati o venduti, sia dei loro </a:t>
            </a:r>
            <a:r>
              <a:rPr lang="it-IT" i="1" dirty="0">
                <a:solidFill>
                  <a:srgbClr val="202122"/>
                </a:solidFill>
                <a:latin typeface="Times New Roman" panose="02020603050405020304" pitchFamily="18" charset="0"/>
                <a:cs typeface="Times New Roman" panose="02020603050405020304" pitchFamily="18" charset="0"/>
              </a:rPr>
              <a:t>prezzi</a:t>
            </a:r>
            <a:r>
              <a:rPr lang="it-IT" dirty="0">
                <a:solidFill>
                  <a:srgbClr val="202122"/>
                </a:solidFill>
                <a:latin typeface="Times New Roman" panose="02020603050405020304" pitchFamily="18" charset="0"/>
                <a:cs typeface="Times New Roman" panose="02020603050405020304" pitchFamily="18" charset="0"/>
              </a:rPr>
              <a:t>. </a:t>
            </a:r>
            <a:endParaRPr lang="it-IT" dirty="0" smtClean="0">
              <a:solidFill>
                <a:srgbClr val="202122"/>
              </a:solidFill>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smtClean="0"/>
              <a:t>L. Bani - Elementi di statistica economica - LEZIONE 7</a:t>
            </a:r>
            <a:endParaRPr lang="it-IT"/>
          </a:p>
        </p:txBody>
      </p:sp>
    </p:spTree>
    <p:extLst>
      <p:ext uri="{BB962C8B-B14F-4D97-AF65-F5344CB8AC3E}">
        <p14:creationId xmlns:p14="http://schemas.microsoft.com/office/powerpoint/2010/main" val="275047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7" grpId="0"/>
      <p:bldP spid="8" grpId="0" animBg="1"/>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12</a:t>
            </a:fld>
            <a:endParaRPr lang="it-IT"/>
          </a:p>
        </p:txBody>
      </p:sp>
      <p:sp>
        <p:nvSpPr>
          <p:cNvPr id="4" name="Rettangolo 3"/>
          <p:cNvSpPr/>
          <p:nvPr/>
        </p:nvSpPr>
        <p:spPr>
          <a:xfrm>
            <a:off x="967344" y="4195603"/>
            <a:ext cx="10095990" cy="1200329"/>
          </a:xfrm>
          <a:prstGeom prst="rect">
            <a:avLst/>
          </a:prstGeom>
        </p:spPr>
        <p:txBody>
          <a:bodyPr wrap="square">
            <a:spAutoFit/>
          </a:bodyPr>
          <a:lstStyle/>
          <a:p>
            <a:pPr marL="285750" indent="-285750" algn="just">
              <a:spcAft>
                <a:spcPts val="0"/>
              </a:spcAft>
              <a:buFont typeface="Wingdings" panose="05000000000000000000" pitchFamily="2" charset="2"/>
              <a:buChar char="§"/>
            </a:pP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altro </a:t>
            </a:r>
            <a:r>
              <a:rPr lang="it-IT" dirty="0">
                <a:latin typeface="Times New Roman" panose="02020603050405020304" pitchFamily="18" charset="0"/>
                <a:ea typeface="Times New Roman" panose="02020603050405020304" pitchFamily="18" charset="0"/>
                <a:cs typeface="Times New Roman" panose="02020603050405020304" pitchFamily="18" charset="0"/>
              </a:rPr>
              <a:t>problema da prendere in considerazione è la “base”; a prescindere dal fatto che questa sia fissa o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mobile, </a:t>
            </a:r>
            <a:r>
              <a:rPr lang="it-IT" dirty="0">
                <a:latin typeface="Times New Roman" panose="02020603050405020304" pitchFamily="18" charset="0"/>
                <a:ea typeface="Times New Roman" panose="02020603050405020304" pitchFamily="18" charset="0"/>
                <a:cs typeface="Times New Roman" panose="02020603050405020304" pitchFamily="18" charset="0"/>
              </a:rPr>
              <a:t>si cercherà di scegliere come situazione base una situazione nella quale gli aggregati considerati hanno presentato dei valori “normali”, nel senso di non aver subito variazioni anomale dettate da motivazioni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contingenti…..</a:t>
            </a:r>
            <a:endParaRPr lang="it-IT"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ttangolo 4"/>
          <p:cNvSpPr/>
          <p:nvPr/>
        </p:nvSpPr>
        <p:spPr>
          <a:xfrm>
            <a:off x="967344" y="709152"/>
            <a:ext cx="5201104" cy="369332"/>
          </a:xfrm>
          <a:prstGeom prst="rect">
            <a:avLst/>
          </a:prstGeom>
        </p:spPr>
        <p:txBody>
          <a:bodyPr wrap="none">
            <a:spAutoFit/>
          </a:bodyPr>
          <a:lstStyle/>
          <a:p>
            <a:r>
              <a:rPr lang="it-IT" b="1" dirty="0" smtClean="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Passi per la costruzione </a:t>
            </a:r>
            <a:r>
              <a:rPr lang="it-IT" b="1"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di numeri indici complessi</a:t>
            </a:r>
            <a:endParaRPr lang="it-IT" b="1" dirty="0">
              <a:solidFill>
                <a:srgbClr val="A80000"/>
              </a:solidFill>
            </a:endParaRPr>
          </a:p>
        </p:txBody>
      </p:sp>
      <p:sp>
        <p:nvSpPr>
          <p:cNvPr id="6" name="Rettangolo 5"/>
          <p:cNvSpPr/>
          <p:nvPr/>
        </p:nvSpPr>
        <p:spPr>
          <a:xfrm>
            <a:off x="1015999" y="1341858"/>
            <a:ext cx="10047335" cy="1477328"/>
          </a:xfrm>
          <a:prstGeom prst="rect">
            <a:avLst/>
          </a:prstGeom>
        </p:spPr>
        <p:txBody>
          <a:bodyPr wrap="square">
            <a:spAutoFit/>
          </a:bodyPr>
          <a:lstStyle/>
          <a:p>
            <a:pPr marL="285750" indent="-285750" algn="just">
              <a:buFont typeface="Wingdings" panose="05000000000000000000" pitchFamily="2" charset="2"/>
              <a:buChar char="Ø"/>
            </a:pP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quali </a:t>
            </a:r>
            <a:r>
              <a:rPr lang="it-IT" dirty="0">
                <a:latin typeface="Times New Roman" panose="02020603050405020304" pitchFamily="18" charset="0"/>
                <a:ea typeface="Times New Roman" panose="02020603050405020304" pitchFamily="18" charset="0"/>
                <a:cs typeface="Times New Roman" panose="02020603050405020304" pitchFamily="18" charset="0"/>
              </a:rPr>
              <a:t>aggregati (ossia, quali beni e/o servizi) inserire all’interno del numero indice che vogliamo costruire; </a:t>
            </a:r>
            <a:endParaRPr lang="it-IT"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bisognerà perciò considerare </a:t>
            </a:r>
            <a:r>
              <a:rPr lang="it-IT" dirty="0">
                <a:latin typeface="Times New Roman" panose="02020603050405020304" pitchFamily="18" charset="0"/>
                <a:ea typeface="Times New Roman" panose="02020603050405020304" pitchFamily="18" charset="0"/>
                <a:cs typeface="Times New Roman" panose="02020603050405020304" pitchFamily="18" charset="0"/>
              </a:rPr>
              <a:t>le grandezze da scegliere che attendono, ovviamente, allo specifico obiettivo che ci siamo prefissati, e, dunque, al particolare fenomeno economico che vogliamo andare a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rilevare</a:t>
            </a:r>
            <a:endParaRPr lang="it-IT" dirty="0"/>
          </a:p>
        </p:txBody>
      </p:sp>
      <p:sp>
        <p:nvSpPr>
          <p:cNvPr id="8" name="Rettangolo 7"/>
          <p:cNvSpPr/>
          <p:nvPr/>
        </p:nvSpPr>
        <p:spPr>
          <a:xfrm>
            <a:off x="967344" y="2933447"/>
            <a:ext cx="5205271" cy="369332"/>
          </a:xfrm>
          <a:prstGeom prst="rect">
            <a:avLst/>
          </a:prstGeom>
        </p:spPr>
        <p:txBody>
          <a:bodyPr wrap="none">
            <a:spAutoFit/>
          </a:bodyPr>
          <a:lstStyle/>
          <a:p>
            <a:r>
              <a:rPr lang="it-IT" dirty="0">
                <a:latin typeface="Times New Roman" panose="02020603050405020304" pitchFamily="18" charset="0"/>
                <a:ea typeface="Times New Roman" panose="02020603050405020304" pitchFamily="18" charset="0"/>
                <a:cs typeface="Times New Roman" panose="02020603050405020304" pitchFamily="18" charset="0"/>
              </a:rPr>
              <a:t>ad esempio,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per costruire un </a:t>
            </a:r>
            <a:r>
              <a:rPr lang="it-IT" dirty="0">
                <a:latin typeface="Times New Roman" panose="02020603050405020304" pitchFamily="18" charset="0"/>
                <a:ea typeface="Times New Roman" panose="02020603050405020304" pitchFamily="18" charset="0"/>
                <a:cs typeface="Times New Roman" panose="02020603050405020304" pitchFamily="18" charset="0"/>
              </a:rPr>
              <a:t>numero indice dei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prezzi:</a:t>
            </a:r>
            <a:endParaRPr lang="it-IT" dirty="0"/>
          </a:p>
        </p:txBody>
      </p:sp>
      <p:sp>
        <p:nvSpPr>
          <p:cNvPr id="9" name="Rettangolo 8"/>
          <p:cNvSpPr/>
          <p:nvPr/>
        </p:nvSpPr>
        <p:spPr>
          <a:xfrm>
            <a:off x="967345" y="3299522"/>
            <a:ext cx="10188336" cy="923330"/>
          </a:xfrm>
          <a:prstGeom prst="rect">
            <a:avLst/>
          </a:prstGeom>
        </p:spPr>
        <p:txBody>
          <a:bodyPr wrap="square">
            <a:spAutoFit/>
          </a:bodyPr>
          <a:lstStyle/>
          <a:p>
            <a:pPr marL="285750" indent="-285750" algn="just">
              <a:spcAft>
                <a:spcPts val="0"/>
              </a:spcAft>
              <a:buFont typeface="Wingdings" panose="05000000000000000000" pitchFamily="2" charset="2"/>
              <a:buChar char="§"/>
            </a:pPr>
            <a:r>
              <a:rPr lang="it-IT" dirty="0">
                <a:latin typeface="Times New Roman" panose="02020603050405020304" pitchFamily="18" charset="0"/>
                <a:ea typeface="Times New Roman" panose="02020603050405020304" pitchFamily="18" charset="0"/>
                <a:cs typeface="Times New Roman" panose="02020603050405020304" pitchFamily="18" charset="0"/>
              </a:rPr>
              <a:t>difficilmente saremo in grado di prendere in considerazione tutti i beni e i servizi scambiati sul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mercato; solitamente</a:t>
            </a:r>
            <a:r>
              <a:rPr lang="it-IT" dirty="0">
                <a:latin typeface="Times New Roman" panose="02020603050405020304" pitchFamily="18" charset="0"/>
                <a:ea typeface="Times New Roman" panose="02020603050405020304" pitchFamily="18" charset="0"/>
                <a:cs typeface="Times New Roman" panose="02020603050405020304" pitchFamily="18" charset="0"/>
              </a:rPr>
              <a:t>, si sceglie un campione ragionato di tali beni e servizi che sia rappresentativo di tutti quelli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scambiati</a:t>
            </a:r>
            <a:endParaRPr lang="it-IT"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566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13</a:t>
            </a:fld>
            <a:endParaRPr lang="it-IT"/>
          </a:p>
        </p:txBody>
      </p:sp>
      <p:sp>
        <p:nvSpPr>
          <p:cNvPr id="5" name="Rettangolo 4"/>
          <p:cNvSpPr/>
          <p:nvPr/>
        </p:nvSpPr>
        <p:spPr>
          <a:xfrm>
            <a:off x="919255" y="609776"/>
            <a:ext cx="4346062" cy="369332"/>
          </a:xfrm>
          <a:prstGeom prst="rect">
            <a:avLst/>
          </a:prstGeom>
        </p:spPr>
        <p:txBody>
          <a:bodyPr wrap="none">
            <a:spAutoFit/>
          </a:bodyPr>
          <a:lstStyle/>
          <a:p>
            <a:r>
              <a:rPr lang="it-IT"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Costruzione </a:t>
            </a:r>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di numeri indici </a:t>
            </a:r>
            <a:r>
              <a:rPr lang="it-IT"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complessi (2)</a:t>
            </a:r>
            <a:endParaRPr lang="it-IT" b="1" dirty="0">
              <a:solidFill>
                <a:srgbClr val="C00000"/>
              </a:solidFill>
            </a:endParaRPr>
          </a:p>
        </p:txBody>
      </p:sp>
      <p:sp>
        <p:nvSpPr>
          <p:cNvPr id="10" name="Rettangolo 9"/>
          <p:cNvSpPr/>
          <p:nvPr/>
        </p:nvSpPr>
        <p:spPr>
          <a:xfrm>
            <a:off x="1024222" y="3026478"/>
            <a:ext cx="10074582" cy="923330"/>
          </a:xfrm>
          <a:prstGeom prst="rect">
            <a:avLst/>
          </a:prstGeom>
        </p:spPr>
        <p:txBody>
          <a:bodyPr wrap="square">
            <a:spAutoFit/>
          </a:bodyPr>
          <a:lstStyle/>
          <a:p>
            <a:pPr marL="285750" indent="-285750" algn="just">
              <a:spcAft>
                <a:spcPts val="0"/>
              </a:spcAft>
              <a:buFont typeface="Wingdings" panose="05000000000000000000" pitchFamily="2" charset="2"/>
              <a:buChar char="§"/>
            </a:pP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bisognerà</a:t>
            </a:r>
            <a:r>
              <a:rPr lang="it-IT" dirty="0">
                <a:latin typeface="Times New Roman" panose="02020603050405020304" pitchFamily="18" charset="0"/>
                <a:ea typeface="Times New Roman" panose="02020603050405020304" pitchFamily="18" charset="0"/>
                <a:cs typeface="Times New Roman" panose="02020603050405020304" pitchFamily="18" charset="0"/>
              </a:rPr>
              <a:t>, infine, scegliere un opportuno sistema di “pesi”, dal momento che ogni bene e servizio considerato nella costruzione del numero indice dovrà avere una sua “importanza”, la quale si rifletterà in un maggiore o minore impatto sulla variazione complessiva dell’indice che abbiamo costruito. </a:t>
            </a:r>
            <a:endParaRPr lang="it-IT"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ttangolo 10"/>
          <p:cNvSpPr/>
          <p:nvPr/>
        </p:nvSpPr>
        <p:spPr>
          <a:xfrm>
            <a:off x="1024222" y="1366976"/>
            <a:ext cx="10236425" cy="1477328"/>
          </a:xfrm>
          <a:prstGeom prst="rect">
            <a:avLst/>
          </a:prstGeom>
        </p:spPr>
        <p:txBody>
          <a:bodyPr wrap="square">
            <a:spAutoFit/>
          </a:bodyPr>
          <a:lstStyle/>
          <a:p>
            <a:pPr marL="285750" indent="-285750" algn="just">
              <a:buFont typeface="Wingdings" panose="05000000000000000000" pitchFamily="2" charset="2"/>
              <a:buChar char="§"/>
            </a:pP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 la </a:t>
            </a:r>
            <a:r>
              <a:rPr lang="it-IT" dirty="0">
                <a:latin typeface="Times New Roman" panose="02020603050405020304" pitchFamily="18" charset="0"/>
                <a:ea typeface="Times New Roman" panose="02020603050405020304" pitchFamily="18" charset="0"/>
                <a:cs typeface="Times New Roman" panose="02020603050405020304" pitchFamily="18" charset="0"/>
              </a:rPr>
              <a:t>base è opportuno venga scelta in modo da rappresentare nella maniera migliore il fenomeno cui si riferisce; essa quindi non dovrebbe essere scelta tra i valori che riflettono situazioni, luoghi, tempi, od altre condizioni nelle quali il fenomeno considerato risenta di cause di turbamento eccezionali. Infatti scegliendo una base poco rappresentativa tutti gli altri indici che ne deriverebbero sarebbero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sistematicamente</a:t>
            </a:r>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amplificati</a:t>
            </a:r>
            <a:r>
              <a:rPr lang="en-GB" dirty="0">
                <a:latin typeface="Times New Roman" panose="02020603050405020304" pitchFamily="18" charset="0"/>
                <a:ea typeface="Times New Roman" panose="02020603050405020304" pitchFamily="18" charset="0"/>
                <a:cs typeface="Times New Roman" panose="02020603050405020304" pitchFamily="18" charset="0"/>
              </a:rPr>
              <a:t> o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ridotti</a:t>
            </a:r>
            <a:r>
              <a:rPr lang="en-GB" dirty="0">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062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14</a:t>
            </a:fld>
            <a:endParaRPr lang="it-IT"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Oggetto 2"/>
          <p:cNvGraphicFramePr>
            <a:graphicFrameLocks noChangeAspect="1"/>
          </p:cNvGraphicFramePr>
          <p:nvPr>
            <p:extLst/>
          </p:nvPr>
        </p:nvGraphicFramePr>
        <p:xfrm>
          <a:off x="1299205" y="3697318"/>
          <a:ext cx="4429125" cy="561975"/>
        </p:xfrm>
        <a:graphic>
          <a:graphicData uri="http://schemas.openxmlformats.org/presentationml/2006/ole">
            <mc:AlternateContent xmlns:mc="http://schemas.openxmlformats.org/markup-compatibility/2006">
              <mc:Choice xmlns:v="urn:schemas-microsoft-com:vml" Requires="v">
                <p:oleObj spid="_x0000_s1145" r:id="rId3" imgW="4432300" imgH="558800" progId="Equation.3">
                  <p:embed/>
                </p:oleObj>
              </mc:Choice>
              <mc:Fallback>
                <p:oleObj r:id="rId3" imgW="4432300" imgH="558800" progId="Equation.3">
                  <p:embed/>
                  <p:pic>
                    <p:nvPicPr>
                      <p:cNvPr id="3" name="Oggett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9205" y="3697318"/>
                        <a:ext cx="4429125"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811794" y="987957"/>
            <a:ext cx="1056795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Supponiamo di aver rilevato il prezzo di due beni in due momenti temporali differenti (per comodità, 0 ed 1):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 bene A passa, nel periodo considerato, da un prezzo pari a 1,5€ ad uno di 2€;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 bene B passa da 5€ a 6€. </a:t>
            </a:r>
          </a:p>
        </p:txBody>
      </p:sp>
      <p:sp>
        <p:nvSpPr>
          <p:cNvPr id="2" name="Rettangolo 1"/>
          <p:cNvSpPr/>
          <p:nvPr/>
        </p:nvSpPr>
        <p:spPr>
          <a:xfrm>
            <a:off x="811794" y="2231135"/>
            <a:ext cx="10262606" cy="923330"/>
          </a:xfrm>
          <a:prstGeom prst="rect">
            <a:avLst/>
          </a:prstGeom>
        </p:spPr>
        <p:txBody>
          <a:bodyPr wrap="square">
            <a:spAutoFit/>
          </a:bodyPr>
          <a:lstStyle/>
          <a:p>
            <a:pPr lvl="0" algn="just" eaLnBrk="0" fontAlgn="base" hangingPunct="0">
              <a:spcBef>
                <a:spcPct val="0"/>
              </a:spcBef>
              <a:spcAft>
                <a:spcPct val="0"/>
              </a:spcAft>
            </a:pPr>
            <a:r>
              <a:rPr lang="it-IT" alt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Se ragionassimo nello stesso modo in cui abbiamo ragionato per i numeri indici semplici, potremmo calcolare la variazione di prezzo come </a:t>
            </a:r>
            <a:r>
              <a:rPr lang="it-IT" altLang="en-US"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somma </a:t>
            </a:r>
            <a:r>
              <a:rPr lang="it-IT" alt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dei prezzi all’anno 1, rapportata alla somma dei prezzi dell’anno 0, come sintetizzato di seguito</a:t>
            </a:r>
            <a:r>
              <a:rPr lang="it-IT" altLang="en-US"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altLang="en-US" sz="1400" dirty="0">
              <a:solidFill>
                <a:prstClr val="black"/>
              </a:solidFill>
              <a:latin typeface="Times New Roman" panose="02020603050405020304" pitchFamily="18" charset="0"/>
              <a:cs typeface="Times New Roman" panose="02020603050405020304" pitchFamily="18" charset="0"/>
            </a:endParaRPr>
          </a:p>
        </p:txBody>
      </p:sp>
      <p:sp>
        <p:nvSpPr>
          <p:cNvPr id="9" name="Rettangolo 8"/>
          <p:cNvSpPr/>
          <p:nvPr/>
        </p:nvSpPr>
        <p:spPr>
          <a:xfrm>
            <a:off x="7460644" y="3421480"/>
            <a:ext cx="3135517" cy="923330"/>
          </a:xfrm>
          <a:prstGeom prst="rect">
            <a:avLst/>
          </a:prstGeom>
          <a:ln w="38100">
            <a:solidFill>
              <a:srgbClr val="A80000"/>
            </a:solidFill>
          </a:ln>
          <a:effectLst/>
        </p:spPr>
        <p:txBody>
          <a:bodyPr wrap="square">
            <a:spAutoFit/>
          </a:bodyPr>
          <a:lstStyle/>
          <a:p>
            <a:pPr lvl="0" algn="just" eaLnBrk="0" fontAlgn="base" hangingPunct="0">
              <a:spcBef>
                <a:spcPct val="0"/>
              </a:spcBef>
              <a:spcAft>
                <a:spcPct val="0"/>
              </a:spcAft>
            </a:pPr>
            <a:r>
              <a:rPr lang="it-IT" altLang="en-US" b="1" dirty="0" smtClean="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c’è </a:t>
            </a:r>
            <a:r>
              <a:rPr lang="it-IT" altLang="en-US" b="1"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stato un aumento (medio) dei prezzi del 23% circa rispetto all’anno </a:t>
            </a:r>
            <a:r>
              <a:rPr lang="it-IT" altLang="en-US" b="1" dirty="0" smtClean="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precedente </a:t>
            </a:r>
            <a:endParaRPr lang="en-GB" altLang="en-US" b="1" dirty="0">
              <a:solidFill>
                <a:srgbClr val="A80000"/>
              </a:solidFill>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2855042" y="5251521"/>
            <a:ext cx="6741540" cy="461665"/>
          </a:xfrm>
          <a:prstGeom prst="rect">
            <a:avLst/>
          </a:prstGeom>
          <a:noFill/>
        </p:spPr>
        <p:txBody>
          <a:bodyPr wrap="square" rtlCol="0">
            <a:spAutoFit/>
          </a:bodyPr>
          <a:lstStyle/>
          <a:p>
            <a:r>
              <a:rPr lang="it-IT" sz="2400" b="1" dirty="0" smtClean="0">
                <a:solidFill>
                  <a:srgbClr val="0070C0"/>
                </a:solidFill>
                <a:latin typeface="Times New Roman" panose="02020603050405020304" pitchFamily="18" charset="0"/>
                <a:cs typeface="Times New Roman" panose="02020603050405020304" pitchFamily="18" charset="0"/>
              </a:rPr>
              <a:t>NON E’ UN RAGIONAMENTO CORRETTO!</a:t>
            </a:r>
            <a:endParaRPr lang="it-IT" sz="2400" b="1" dirty="0">
              <a:solidFill>
                <a:srgbClr val="0070C0"/>
              </a:solidFill>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LEZIONE 7</a:t>
            </a:r>
            <a:endParaRPr lang="it-IT"/>
          </a:p>
        </p:txBody>
      </p:sp>
    </p:spTree>
    <p:extLst>
      <p:ext uri="{BB962C8B-B14F-4D97-AF65-F5344CB8AC3E}">
        <p14:creationId xmlns:p14="http://schemas.microsoft.com/office/powerpoint/2010/main" val="3131511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15</a:t>
            </a:fld>
            <a:endParaRPr lang="it-IT"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Oggetto 6"/>
          <p:cNvGraphicFramePr>
            <a:graphicFrameLocks noChangeAspect="1"/>
          </p:cNvGraphicFramePr>
          <p:nvPr>
            <p:extLst/>
          </p:nvPr>
        </p:nvGraphicFramePr>
        <p:xfrm>
          <a:off x="4520129" y="3163674"/>
          <a:ext cx="2333625" cy="561975"/>
        </p:xfrm>
        <a:graphic>
          <a:graphicData uri="http://schemas.openxmlformats.org/presentationml/2006/ole">
            <mc:AlternateContent xmlns:mc="http://schemas.openxmlformats.org/markup-compatibility/2006">
              <mc:Choice xmlns:v="urn:schemas-microsoft-com:vml" Requires="v">
                <p:oleObj spid="_x0000_s2170" r:id="rId3" imgW="2336800" imgH="558800" progId="Equation.3">
                  <p:embed/>
                </p:oleObj>
              </mc:Choice>
              <mc:Fallback>
                <p:oleObj r:id="rId3" imgW="2336800" imgH="558800" progId="Equation.3">
                  <p:embed/>
                  <p:pic>
                    <p:nvPicPr>
                      <p:cNvPr id="7" name="Oggetto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0129" y="3163674"/>
                        <a:ext cx="2333625"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a:spLocks noChangeArrowheads="1"/>
          </p:cNvSpPr>
          <p:nvPr/>
        </p:nvSpPr>
        <p:spPr bwMode="auto">
          <a:xfrm>
            <a:off x="928934" y="802714"/>
            <a:ext cx="104577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it-IT" altLang="en-US" dirty="0" smtClean="0">
                <a:latin typeface="Times New Roman" panose="02020603050405020304" pitchFamily="18" charset="0"/>
                <a:ea typeface="Times New Roman" panose="02020603050405020304" pitchFamily="18" charset="0"/>
                <a:cs typeface="Times New Roman" panose="02020603050405020304" pitchFamily="18" charset="0"/>
              </a:rPr>
              <a:t>Il fatto è c</a:t>
            </a:r>
            <a:r>
              <a:rPr kumimoji="0" lang="it-IT" altLang="en-US"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he i beni (e i servizi) scambiati sul mercato non hanno tutti la stessa importanza: l’aumento del prezzo del pane (bene di prima necessità, che viene scambiato giornalmente in grandi quantità) costituisce un problema ben più grande dell’aumento del prezzo di un  cappotto di cachemire (bene di lusso, scambiato in quantità ben minori sul mercato).</a:t>
            </a:r>
            <a:endParaRPr kumimoji="0" lang="en-GB"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ttangolo 2"/>
          <p:cNvSpPr/>
          <p:nvPr/>
        </p:nvSpPr>
        <p:spPr>
          <a:xfrm>
            <a:off x="928933" y="4128533"/>
            <a:ext cx="10457765" cy="646331"/>
          </a:xfrm>
          <a:prstGeom prst="rect">
            <a:avLst/>
          </a:prstGeom>
        </p:spPr>
        <p:txBody>
          <a:bodyPr wrap="square">
            <a:spAutoFit/>
          </a:bodyPr>
          <a:lstStyle/>
          <a:p>
            <a:pPr algn="just">
              <a:spcAft>
                <a:spcPts val="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Tale formula, inoltre, può essere generalizzata al caso in cui dobbiamo valutare la variazione complessiva nel prezzo di un gruppo di n beni e servizi:</a:t>
            </a:r>
          </a:p>
        </p:txBody>
      </p:sp>
      <p:pic>
        <p:nvPicPr>
          <p:cNvPr id="9" name="Immagine 8"/>
          <p:cNvPicPr>
            <a:picLocks noChangeAspect="1"/>
          </p:cNvPicPr>
          <p:nvPr/>
        </p:nvPicPr>
        <p:blipFill>
          <a:blip r:embed="rId5"/>
          <a:stretch>
            <a:fillRect/>
          </a:stretch>
        </p:blipFill>
        <p:spPr>
          <a:xfrm>
            <a:off x="1880182" y="5096322"/>
            <a:ext cx="1676190" cy="857143"/>
          </a:xfrm>
          <a:prstGeom prst="rect">
            <a:avLst/>
          </a:prstGeom>
        </p:spPr>
      </p:pic>
      <p:pic>
        <p:nvPicPr>
          <p:cNvPr id="2" name="Immagine 1"/>
          <p:cNvPicPr>
            <a:picLocks noChangeAspect="1"/>
          </p:cNvPicPr>
          <p:nvPr/>
        </p:nvPicPr>
        <p:blipFill>
          <a:blip r:embed="rId6"/>
          <a:stretch>
            <a:fillRect/>
          </a:stretch>
        </p:blipFill>
        <p:spPr>
          <a:xfrm>
            <a:off x="9413956" y="5388639"/>
            <a:ext cx="2147304" cy="820369"/>
          </a:xfrm>
          <a:prstGeom prst="rect">
            <a:avLst/>
          </a:prstGeom>
        </p:spPr>
      </p:pic>
      <p:sp>
        <p:nvSpPr>
          <p:cNvPr id="6" name="Rettangolo 5"/>
          <p:cNvSpPr/>
          <p:nvPr/>
        </p:nvSpPr>
        <p:spPr>
          <a:xfrm>
            <a:off x="928933" y="2147022"/>
            <a:ext cx="10457765" cy="923330"/>
          </a:xfrm>
          <a:prstGeom prst="rect">
            <a:avLst/>
          </a:prstGeom>
        </p:spPr>
        <p:txBody>
          <a:bodyPr wrap="square">
            <a:spAutoFit/>
          </a:bodyPr>
          <a:lstStyle/>
          <a:p>
            <a:pPr lvl="0" algn="just" eaLnBrk="0" fontAlgn="base" hangingPunct="0">
              <a:spcBef>
                <a:spcPct val="0"/>
              </a:spcBef>
              <a:spcAft>
                <a:spcPct val="0"/>
              </a:spcAft>
            </a:pPr>
            <a:r>
              <a:rPr lang="it-IT" alt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Diventa, dunque, essenziale considerare anche le quantità scambiate dei beni (e dei servizi) inseriti nel nostro numero indice complesso, e, pertanto, la formula appena utilizzata dovrà essere parzialmente trasformata per tener conto di tale elemento: </a:t>
            </a:r>
            <a:endParaRPr lang="en-GB" altLang="en-US" dirty="0">
              <a:solidFill>
                <a:prstClr val="black"/>
              </a:solidFill>
            </a:endParaRPr>
          </a:p>
        </p:txBody>
      </p:sp>
      <p:sp>
        <p:nvSpPr>
          <p:cNvPr id="10" name="Segnaposto piè di pagina 9"/>
          <p:cNvSpPr>
            <a:spLocks noGrp="1"/>
          </p:cNvSpPr>
          <p:nvPr>
            <p:ph type="ftr" sz="quarter" idx="11"/>
          </p:nvPr>
        </p:nvSpPr>
        <p:spPr/>
        <p:txBody>
          <a:bodyPr/>
          <a:lstStyle/>
          <a:p>
            <a:r>
              <a:rPr lang="it-IT" smtClean="0"/>
              <a:t>L. Bani - Elementi di statistica economica - LEZIONE 7</a:t>
            </a:r>
            <a:endParaRPr lang="it-IT"/>
          </a:p>
        </p:txBody>
      </p:sp>
    </p:spTree>
    <p:extLst>
      <p:ext uri="{BB962C8B-B14F-4D97-AF65-F5344CB8AC3E}">
        <p14:creationId xmlns:p14="http://schemas.microsoft.com/office/powerpoint/2010/main" val="186207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16</a:t>
            </a:fld>
            <a:endParaRPr lang="it-IT"/>
          </a:p>
        </p:txBody>
      </p:sp>
      <p:pic>
        <p:nvPicPr>
          <p:cNvPr id="4" name="Immagine 3"/>
          <p:cNvPicPr>
            <a:picLocks noChangeAspect="1"/>
          </p:cNvPicPr>
          <p:nvPr/>
        </p:nvPicPr>
        <p:blipFill>
          <a:blip r:embed="rId2"/>
          <a:stretch>
            <a:fillRect/>
          </a:stretch>
        </p:blipFill>
        <p:spPr>
          <a:xfrm>
            <a:off x="741680" y="1360031"/>
            <a:ext cx="4389120" cy="1168400"/>
          </a:xfrm>
          <a:prstGeom prst="rect">
            <a:avLst/>
          </a:prstGeom>
        </p:spPr>
      </p:pic>
      <p:sp>
        <p:nvSpPr>
          <p:cNvPr id="5" name="CasellaDiTesto 4"/>
          <p:cNvSpPr txBox="1"/>
          <p:nvPr/>
        </p:nvSpPr>
        <p:spPr>
          <a:xfrm>
            <a:off x="741680" y="778598"/>
            <a:ext cx="6509442" cy="369332"/>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Consideriamo i seguenti prezzi e quantità per i due beni, A e B</a:t>
            </a:r>
            <a:endParaRPr lang="it-IT" dirty="0">
              <a:latin typeface="Times New Roman" panose="02020603050405020304" pitchFamily="18" charset="0"/>
              <a:cs typeface="Times New Roman" panose="02020603050405020304" pitchFamily="18" charset="0"/>
            </a:endParaRPr>
          </a:p>
        </p:txBody>
      </p:sp>
      <p:sp>
        <p:nvSpPr>
          <p:cNvPr id="6" name="Rettangolo 5"/>
          <p:cNvSpPr/>
          <p:nvPr/>
        </p:nvSpPr>
        <p:spPr>
          <a:xfrm>
            <a:off x="639777" y="2740532"/>
            <a:ext cx="6530567" cy="507831"/>
          </a:xfrm>
          <a:prstGeom prst="rect">
            <a:avLst/>
          </a:prstGeom>
        </p:spPr>
        <p:txBody>
          <a:bodyPr wrap="square">
            <a:spAutoFit/>
          </a:bodyPr>
          <a:lstStyle/>
          <a:p>
            <a:pPr algn="just">
              <a:lnSpc>
                <a:spcPct val="150000"/>
              </a:lnSpc>
              <a:spcAft>
                <a:spcPts val="0"/>
              </a:spcAft>
            </a:pP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Il numero </a:t>
            </a:r>
            <a:r>
              <a:rPr lang="it-IT" dirty="0">
                <a:latin typeface="Times New Roman" panose="02020603050405020304" pitchFamily="18" charset="0"/>
                <a:ea typeface="Times New Roman" panose="02020603050405020304" pitchFamily="18" charset="0"/>
                <a:cs typeface="Times New Roman" panose="02020603050405020304" pitchFamily="18" charset="0"/>
              </a:rPr>
              <a:t>indice calcolato con la formula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precedente sarà </a:t>
            </a:r>
            <a:r>
              <a:rPr lang="it-IT" dirty="0">
                <a:latin typeface="Times New Roman" panose="02020603050405020304" pitchFamily="18" charset="0"/>
                <a:ea typeface="Times New Roman" panose="02020603050405020304" pitchFamily="18" charset="0"/>
                <a:cs typeface="Times New Roman" panose="02020603050405020304" pitchFamily="18" charset="0"/>
              </a:rPr>
              <a:t>pari a :</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3"/>
          <a:stretch>
            <a:fillRect/>
          </a:stretch>
        </p:blipFill>
        <p:spPr>
          <a:xfrm>
            <a:off x="741680" y="3460464"/>
            <a:ext cx="6949440" cy="1696720"/>
          </a:xfrm>
          <a:prstGeom prst="rect">
            <a:avLst/>
          </a:prstGeom>
        </p:spPr>
      </p:pic>
      <p:sp>
        <p:nvSpPr>
          <p:cNvPr id="8" name="Rettangolo 7"/>
          <p:cNvSpPr/>
          <p:nvPr/>
        </p:nvSpPr>
        <p:spPr>
          <a:xfrm>
            <a:off x="8584186" y="3460464"/>
            <a:ext cx="2437724" cy="1477328"/>
          </a:xfrm>
          <a:prstGeom prst="rect">
            <a:avLst/>
          </a:prstGeom>
        </p:spPr>
        <p:txBody>
          <a:bodyPr wrap="square">
            <a:spAutoFit/>
          </a:bodyPr>
          <a:lstStyle/>
          <a:p>
            <a:pPr algn="just">
              <a:spcAft>
                <a:spcPts val="0"/>
              </a:spcAft>
            </a:pPr>
            <a:r>
              <a:rPr lang="it-IT" dirty="0" smtClean="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Concludiamo che </a:t>
            </a:r>
            <a:r>
              <a:rPr lang="it-IT"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la variazione complessiva dei prezzi da un anno all’altro è stata del 4,6%.</a:t>
            </a:r>
            <a:endParaRPr lang="it-IT" sz="1200" dirty="0">
              <a:solidFill>
                <a:srgbClr val="A8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Rettangolo 8"/>
          <p:cNvSpPr/>
          <p:nvPr/>
        </p:nvSpPr>
        <p:spPr>
          <a:xfrm>
            <a:off x="815722" y="5369285"/>
            <a:ext cx="3180679" cy="369332"/>
          </a:xfrm>
          <a:prstGeom prst="rect">
            <a:avLst/>
          </a:prstGeom>
        </p:spPr>
        <p:txBody>
          <a:bodyPr wrap="none">
            <a:spAutoFit/>
          </a:bodyPr>
          <a:lstStyle/>
          <a:p>
            <a:r>
              <a:rPr lang="it-IT" dirty="0">
                <a:solidFill>
                  <a:srgbClr val="00B050"/>
                </a:solidFill>
                <a:latin typeface="Times New Roman" panose="02020603050405020304" pitchFamily="18" charset="0"/>
                <a:cs typeface="Times New Roman" panose="02020603050405020304" pitchFamily="18" charset="0"/>
              </a:rPr>
              <a:t>valore del paniere al tempo t = 1</a:t>
            </a:r>
            <a:endParaRPr lang="en-GB" dirty="0">
              <a:solidFill>
                <a:srgbClr val="00B050"/>
              </a:solidFill>
              <a:latin typeface="Times New Roman" panose="02020603050405020304" pitchFamily="18" charset="0"/>
              <a:cs typeface="Times New Roman" panose="02020603050405020304" pitchFamily="18" charset="0"/>
            </a:endParaRPr>
          </a:p>
        </p:txBody>
      </p:sp>
      <p:sp>
        <p:nvSpPr>
          <p:cNvPr id="10" name="Rettangolo 9"/>
          <p:cNvSpPr/>
          <p:nvPr/>
        </p:nvSpPr>
        <p:spPr>
          <a:xfrm>
            <a:off x="815721" y="5735697"/>
            <a:ext cx="3180679" cy="369332"/>
          </a:xfrm>
          <a:prstGeom prst="rect">
            <a:avLst/>
          </a:prstGeom>
        </p:spPr>
        <p:txBody>
          <a:bodyPr wrap="none">
            <a:spAutoFit/>
          </a:bodyPr>
          <a:lstStyle/>
          <a:p>
            <a:r>
              <a:rPr lang="it-IT" dirty="0">
                <a:solidFill>
                  <a:srgbClr val="00B0F0"/>
                </a:solidFill>
                <a:latin typeface="Times New Roman" panose="02020603050405020304" pitchFamily="18" charset="0"/>
                <a:cs typeface="Times New Roman" panose="02020603050405020304" pitchFamily="18" charset="0"/>
              </a:rPr>
              <a:t>valore del paniere al tempo t = </a:t>
            </a:r>
            <a:r>
              <a:rPr lang="it-IT" dirty="0" smtClean="0">
                <a:solidFill>
                  <a:srgbClr val="00B0F0"/>
                </a:solidFill>
                <a:latin typeface="Times New Roman" panose="02020603050405020304" pitchFamily="18" charset="0"/>
                <a:cs typeface="Times New Roman" panose="02020603050405020304" pitchFamily="18" charset="0"/>
              </a:rPr>
              <a:t>0</a:t>
            </a:r>
            <a:endParaRPr lang="en-GB" dirty="0">
              <a:solidFill>
                <a:srgbClr val="00B0F0"/>
              </a:solidFill>
              <a:latin typeface="Times New Roman" panose="02020603050405020304" pitchFamily="18" charset="0"/>
              <a:cs typeface="Times New Roman" panose="02020603050405020304" pitchFamily="18" charset="0"/>
            </a:endParaRPr>
          </a:p>
        </p:txBody>
      </p:sp>
      <p:sp>
        <p:nvSpPr>
          <p:cNvPr id="11" name="Rettangolo 10"/>
          <p:cNvSpPr/>
          <p:nvPr/>
        </p:nvSpPr>
        <p:spPr>
          <a:xfrm>
            <a:off x="1379913" y="3614775"/>
            <a:ext cx="1986742" cy="33922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ttangolo 11"/>
          <p:cNvSpPr/>
          <p:nvPr/>
        </p:nvSpPr>
        <p:spPr>
          <a:xfrm>
            <a:off x="1379913" y="4029517"/>
            <a:ext cx="1986742" cy="33922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29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7</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17</a:t>
            </a:fld>
            <a:endParaRPr lang="it-IT" dirty="0"/>
          </a:p>
        </p:txBody>
      </p:sp>
      <p:sp>
        <p:nvSpPr>
          <p:cNvPr id="6" name="Rectangle 3"/>
          <p:cNvSpPr>
            <a:spLocks noChangeArrowheads="1"/>
          </p:cNvSpPr>
          <p:nvPr/>
        </p:nvSpPr>
        <p:spPr bwMode="auto">
          <a:xfrm>
            <a:off x="865446" y="896027"/>
            <a:ext cx="106391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en-US"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Andiamo, tuttavia, ad osservare il risultato al quale siamo pervenuti: siamo sicuri che questo 4,6% sia dovuto (solo) ad un aumento dei prezzi? </a:t>
            </a:r>
            <a:endParaRPr kumimoji="0" lang="en-GB"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ttangolo 6"/>
          <p:cNvSpPr/>
          <p:nvPr/>
        </p:nvSpPr>
        <p:spPr>
          <a:xfrm>
            <a:off x="4865169" y="5188569"/>
            <a:ext cx="6573143" cy="923330"/>
          </a:xfrm>
          <a:prstGeom prst="rect">
            <a:avLst/>
          </a:prstGeom>
        </p:spPr>
        <p:txBody>
          <a:bodyPr wrap="square">
            <a:spAutoFit/>
          </a:bodyPr>
          <a:lstStyle/>
          <a:p>
            <a:pPr lvl="0" algn="just" eaLnBrk="0" fontAlgn="base" hangingPunct="0">
              <a:spcBef>
                <a:spcPct val="0"/>
              </a:spcBef>
              <a:spcAft>
                <a:spcPct val="0"/>
              </a:spcAft>
            </a:pPr>
            <a:r>
              <a:rPr lang="it-IT" altLang="en-US"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Come fare per costruire dei numeri indici complessi, considerando anche un sistema di pesi (ossia le quantità scambiate) </a:t>
            </a:r>
            <a:r>
              <a:rPr lang="it-IT" altLang="en-US"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ma </a:t>
            </a:r>
            <a:r>
              <a:rPr lang="it-IT" altLang="en-US"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senza che questi vadano ad “alterare” il risultato del nostro numero indice?</a:t>
            </a:r>
            <a:endParaRPr lang="it-IT" altLang="en-US" sz="2800" dirty="0">
              <a:solidFill>
                <a:srgbClr val="C00000"/>
              </a:solidFill>
              <a:latin typeface="Times New Roman" panose="02020603050405020304" pitchFamily="18" charset="0"/>
              <a:cs typeface="Times New Roman" panose="02020603050405020304" pitchFamily="18" charset="0"/>
            </a:endParaRPr>
          </a:p>
        </p:txBody>
      </p:sp>
      <p:pic>
        <p:nvPicPr>
          <p:cNvPr id="2" name="Immagine 1"/>
          <p:cNvPicPr>
            <a:picLocks noChangeAspect="1"/>
          </p:cNvPicPr>
          <p:nvPr/>
        </p:nvPicPr>
        <p:blipFill>
          <a:blip r:embed="rId2"/>
          <a:stretch>
            <a:fillRect/>
          </a:stretch>
        </p:blipFill>
        <p:spPr>
          <a:xfrm>
            <a:off x="741300" y="3233602"/>
            <a:ext cx="4389500" cy="1170533"/>
          </a:xfrm>
          <a:prstGeom prst="rect">
            <a:avLst/>
          </a:prstGeom>
        </p:spPr>
      </p:pic>
      <p:sp>
        <p:nvSpPr>
          <p:cNvPr id="3" name="Rettangolo 2"/>
          <p:cNvSpPr/>
          <p:nvPr/>
        </p:nvSpPr>
        <p:spPr>
          <a:xfrm>
            <a:off x="2898086" y="3776372"/>
            <a:ext cx="380728" cy="453044"/>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p:cNvSpPr/>
          <p:nvPr/>
        </p:nvSpPr>
        <p:spPr>
          <a:xfrm>
            <a:off x="4476674" y="3784153"/>
            <a:ext cx="380728" cy="453044"/>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tangolo 8"/>
          <p:cNvSpPr/>
          <p:nvPr/>
        </p:nvSpPr>
        <p:spPr>
          <a:xfrm>
            <a:off x="865445" y="1542358"/>
            <a:ext cx="10572867" cy="369332"/>
          </a:xfrm>
          <a:prstGeom prst="rect">
            <a:avLst/>
          </a:prstGeom>
        </p:spPr>
        <p:txBody>
          <a:bodyPr wrap="square">
            <a:spAutoFit/>
          </a:bodyPr>
          <a:lstStyle/>
          <a:p>
            <a:pPr lvl="0" algn="just" eaLnBrk="0" fontAlgn="base" hangingPunct="0">
              <a:spcBef>
                <a:spcPct val="0"/>
              </a:spcBef>
              <a:spcAft>
                <a:spcPct val="0"/>
              </a:spcAft>
            </a:pPr>
            <a:r>
              <a:rPr lang="it-IT" altLang="en-US"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 plausibile supporre che </a:t>
            </a:r>
            <a:r>
              <a:rPr lang="it-IT" alt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la “responsabilità” di tale risultato sia anche di altri elementi? </a:t>
            </a:r>
          </a:p>
        </p:txBody>
      </p:sp>
      <p:sp>
        <p:nvSpPr>
          <p:cNvPr id="10" name="CasellaDiTesto 9"/>
          <p:cNvSpPr txBox="1"/>
          <p:nvPr/>
        </p:nvSpPr>
        <p:spPr>
          <a:xfrm>
            <a:off x="1016000" y="5465568"/>
            <a:ext cx="2409685" cy="369332"/>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Allora la domanda è:</a:t>
            </a:r>
            <a:endParaRPr lang="en-GB" dirty="0">
              <a:latin typeface="Times New Roman" panose="02020603050405020304" pitchFamily="18" charset="0"/>
              <a:cs typeface="Times New Roman" panose="02020603050405020304" pitchFamily="18" charset="0"/>
            </a:endParaRPr>
          </a:p>
        </p:txBody>
      </p:sp>
      <p:sp>
        <p:nvSpPr>
          <p:cNvPr id="11" name="Rettangolo 10"/>
          <p:cNvSpPr/>
          <p:nvPr/>
        </p:nvSpPr>
        <p:spPr>
          <a:xfrm>
            <a:off x="865444" y="1943010"/>
            <a:ext cx="10504520" cy="923330"/>
          </a:xfrm>
          <a:prstGeom prst="rect">
            <a:avLst/>
          </a:prstGeom>
        </p:spPr>
        <p:txBody>
          <a:bodyPr wrap="square">
            <a:spAutoFit/>
          </a:bodyPr>
          <a:lstStyle/>
          <a:p>
            <a:pPr lvl="0" algn="just" eaLnBrk="0" fontAlgn="base" hangingPunct="0">
              <a:spcBef>
                <a:spcPct val="0"/>
              </a:spcBef>
              <a:spcAft>
                <a:spcPct val="0"/>
              </a:spcAft>
            </a:pPr>
            <a:r>
              <a:rPr lang="it-IT" alt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 ben vedere, infatti, nella formula che stiamo utilizzando, non è detto che siano solamente i prezzi a variare…</a:t>
            </a:r>
          </a:p>
          <a:p>
            <a:pPr lvl="0" algn="just" eaLnBrk="0" fontAlgn="base" hangingPunct="0">
              <a:spcBef>
                <a:spcPct val="0"/>
              </a:spcBef>
              <a:spcAft>
                <a:spcPct val="0"/>
              </a:spcAft>
            </a:pPr>
            <a:r>
              <a:rPr lang="it-IT" alt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Il risultato ottenuto potrebbe essere dovuto anche ad una variazione delle quantità scambiate nei due anni considerati</a:t>
            </a:r>
            <a:endParaRPr lang="en-GB" altLang="en-US" dirty="0">
              <a:solidFill>
                <a:prstClr val="black"/>
              </a:solidFill>
              <a:latin typeface="Times New Roman" panose="02020603050405020304" pitchFamily="18" charset="0"/>
              <a:cs typeface="Times New Roman" panose="02020603050405020304" pitchFamily="18" charset="0"/>
            </a:endParaRPr>
          </a:p>
        </p:txBody>
      </p:sp>
      <p:grpSp>
        <p:nvGrpSpPr>
          <p:cNvPr id="17" name="Gruppo 16"/>
          <p:cNvGrpSpPr/>
          <p:nvPr/>
        </p:nvGrpSpPr>
        <p:grpSpPr>
          <a:xfrm>
            <a:off x="5924728" y="2897660"/>
            <a:ext cx="5305961" cy="1619531"/>
            <a:chOff x="5924728" y="2897660"/>
            <a:chExt cx="5305961" cy="1619531"/>
          </a:xfrm>
        </p:grpSpPr>
        <p:sp>
          <p:nvSpPr>
            <p:cNvPr id="12" name="Rettangolo 11"/>
            <p:cNvSpPr/>
            <p:nvPr/>
          </p:nvSpPr>
          <p:spPr>
            <a:xfrm>
              <a:off x="5924728" y="3009520"/>
              <a:ext cx="1178528" cy="369332"/>
            </a:xfrm>
            <a:prstGeom prst="rect">
              <a:avLst/>
            </a:prstGeom>
          </p:spPr>
          <p:txBody>
            <a:bodyPr wrap="none">
              <a:spAutoFit/>
            </a:bodyPr>
            <a:lstStyle/>
            <a:p>
              <a:r>
                <a:rPr lang="en-GB" b="1" dirty="0">
                  <a:latin typeface="Times New Roman" panose="02020603050405020304" pitchFamily="18" charset="0"/>
                  <a:cs typeface="Times New Roman" panose="02020603050405020304" pitchFamily="18" charset="0"/>
                </a:rPr>
                <a:t>se p</a:t>
              </a:r>
              <a:r>
                <a:rPr lang="en-GB" b="1" baseline="-25000" dirty="0">
                  <a:latin typeface="Times New Roman" panose="02020603050405020304" pitchFamily="18" charset="0"/>
                  <a:cs typeface="Times New Roman" panose="02020603050405020304" pitchFamily="18" charset="0"/>
                </a:rPr>
                <a:t>i1</a:t>
              </a:r>
              <a:r>
                <a:rPr lang="en-GB" b="1" dirty="0">
                  <a:latin typeface="Times New Roman" panose="02020603050405020304" pitchFamily="18" charset="0"/>
                  <a:cs typeface="Times New Roman" panose="02020603050405020304" pitchFamily="18" charset="0"/>
                </a:rPr>
                <a:t> &gt; p</a:t>
              </a:r>
              <a:r>
                <a:rPr lang="en-GB" b="1" baseline="-25000" dirty="0">
                  <a:latin typeface="Times New Roman" panose="02020603050405020304" pitchFamily="18" charset="0"/>
                  <a:cs typeface="Times New Roman" panose="02020603050405020304" pitchFamily="18" charset="0"/>
                </a:rPr>
                <a:t>i0</a:t>
              </a:r>
              <a:endParaRPr lang="en-GB" baseline="-25000" dirty="0">
                <a:latin typeface="Times New Roman" panose="02020603050405020304" pitchFamily="18" charset="0"/>
                <a:cs typeface="Times New Roman" panose="02020603050405020304" pitchFamily="18" charset="0"/>
              </a:endParaRPr>
            </a:p>
          </p:txBody>
        </p:sp>
        <p:sp>
          <p:nvSpPr>
            <p:cNvPr id="13" name="Rettangolo 12"/>
            <p:cNvSpPr/>
            <p:nvPr/>
          </p:nvSpPr>
          <p:spPr>
            <a:xfrm>
              <a:off x="7181172" y="3017363"/>
              <a:ext cx="928459" cy="369332"/>
            </a:xfrm>
            <a:prstGeom prst="rect">
              <a:avLst/>
            </a:prstGeom>
          </p:spPr>
          <p:txBody>
            <a:bodyPr wrap="none">
              <a:spAutoFit/>
            </a:bodyPr>
            <a:lstStyle/>
            <a:p>
              <a:r>
                <a:rPr lang="it-IT" b="1" dirty="0">
                  <a:latin typeface="Times New Roman" panose="02020603050405020304" pitchFamily="18" charset="0"/>
                  <a:cs typeface="Times New Roman" panose="02020603050405020304" pitchFamily="18" charset="0"/>
                </a:rPr>
                <a:t>q</a:t>
              </a:r>
              <a:r>
                <a:rPr lang="it-IT" b="1" baseline="-25000" dirty="0">
                  <a:latin typeface="Times New Roman" panose="02020603050405020304" pitchFamily="18" charset="0"/>
                  <a:cs typeface="Times New Roman" panose="02020603050405020304" pitchFamily="18" charset="0"/>
                </a:rPr>
                <a:t>i1</a:t>
              </a:r>
              <a:r>
                <a:rPr lang="it-IT" b="1" dirty="0">
                  <a:latin typeface="Times New Roman" panose="02020603050405020304" pitchFamily="18" charset="0"/>
                  <a:cs typeface="Times New Roman" panose="02020603050405020304" pitchFamily="18" charset="0"/>
                </a:rPr>
                <a:t> &lt; </a:t>
              </a:r>
              <a:r>
                <a:rPr lang="it-IT" b="1" dirty="0" smtClean="0">
                  <a:latin typeface="Times New Roman" panose="02020603050405020304" pitchFamily="18" charset="0"/>
                  <a:cs typeface="Times New Roman" panose="02020603050405020304" pitchFamily="18" charset="0"/>
                </a:rPr>
                <a:t>q</a:t>
              </a:r>
              <a:r>
                <a:rPr lang="it-IT" b="1" baseline="-25000" dirty="0" smtClean="0">
                  <a:latin typeface="Times New Roman" panose="02020603050405020304" pitchFamily="18" charset="0"/>
                  <a:cs typeface="Times New Roman" panose="02020603050405020304" pitchFamily="18" charset="0"/>
                </a:rPr>
                <a:t>i0</a:t>
              </a:r>
              <a:endParaRPr lang="en-GB" baseline="-25000" dirty="0">
                <a:latin typeface="Times New Roman" panose="02020603050405020304" pitchFamily="18" charset="0"/>
                <a:cs typeface="Times New Roman" panose="02020603050405020304" pitchFamily="18" charset="0"/>
              </a:endParaRPr>
            </a:p>
          </p:txBody>
        </p:sp>
        <p:sp>
          <p:nvSpPr>
            <p:cNvPr id="14" name="Rettangolo 13"/>
            <p:cNvSpPr/>
            <p:nvPr/>
          </p:nvSpPr>
          <p:spPr>
            <a:xfrm>
              <a:off x="9116008" y="2897660"/>
              <a:ext cx="2114681" cy="523220"/>
            </a:xfrm>
            <a:prstGeom prst="rect">
              <a:avLst/>
            </a:prstGeom>
          </p:spPr>
          <p:txBody>
            <a:bodyPr wrap="none">
              <a:spAutoFit/>
            </a:bodyPr>
            <a:lstStyle/>
            <a:p>
              <a:r>
                <a:rPr lang="it-IT" sz="2800" b="1" dirty="0">
                  <a:latin typeface="Times New Roman" panose="02020603050405020304" pitchFamily="18" charset="0"/>
                  <a:cs typeface="Times New Roman" panose="02020603050405020304" pitchFamily="18" charset="0"/>
                </a:rPr>
                <a:t>p</a:t>
              </a:r>
              <a:r>
                <a:rPr lang="it-IT" b="1" dirty="0">
                  <a:latin typeface="Times New Roman" panose="02020603050405020304" pitchFamily="18" charset="0"/>
                  <a:cs typeface="Times New Roman" panose="02020603050405020304" pitchFamily="18" charset="0"/>
                </a:rPr>
                <a:t>i1 </a:t>
              </a:r>
              <a:r>
                <a:rPr lang="it-IT" sz="2800" b="1" dirty="0">
                  <a:latin typeface="Times New Roman" panose="02020603050405020304" pitchFamily="18" charset="0"/>
                  <a:cs typeface="Times New Roman" panose="02020603050405020304" pitchFamily="18" charset="0"/>
                </a:rPr>
                <a:t>q</a:t>
              </a:r>
              <a:r>
                <a:rPr lang="it-IT" b="1" dirty="0">
                  <a:latin typeface="Times New Roman" panose="02020603050405020304" pitchFamily="18" charset="0"/>
                  <a:cs typeface="Times New Roman" panose="02020603050405020304" pitchFamily="18" charset="0"/>
                </a:rPr>
                <a:t>i0 </a:t>
              </a:r>
              <a:r>
                <a:rPr lang="it-IT" sz="2800" b="1" dirty="0">
                  <a:latin typeface="Times New Roman" panose="02020603050405020304" pitchFamily="18" charset="0"/>
                  <a:cs typeface="Times New Roman" panose="02020603050405020304" pitchFamily="18" charset="0"/>
                </a:rPr>
                <a:t>&gt; p</a:t>
              </a:r>
              <a:r>
                <a:rPr lang="it-IT" b="1" dirty="0">
                  <a:latin typeface="Times New Roman" panose="02020603050405020304" pitchFamily="18" charset="0"/>
                  <a:cs typeface="Times New Roman" panose="02020603050405020304" pitchFamily="18" charset="0"/>
                </a:rPr>
                <a:t>i1</a:t>
              </a:r>
              <a:r>
                <a:rPr lang="it-IT" sz="2800" b="1" dirty="0">
                  <a:latin typeface="Times New Roman" panose="02020603050405020304" pitchFamily="18" charset="0"/>
                  <a:cs typeface="Times New Roman" panose="02020603050405020304" pitchFamily="18" charset="0"/>
                </a:rPr>
                <a:t>q</a:t>
              </a:r>
              <a:r>
                <a:rPr lang="it-IT" b="1" dirty="0">
                  <a:latin typeface="Times New Roman" panose="02020603050405020304" pitchFamily="18" charset="0"/>
                  <a:cs typeface="Times New Roman" panose="02020603050405020304" pitchFamily="18" charset="0"/>
                </a:rPr>
                <a:t>i1</a:t>
              </a:r>
              <a:endParaRPr lang="en-GB" dirty="0">
                <a:latin typeface="Times New Roman" panose="02020603050405020304" pitchFamily="18" charset="0"/>
                <a:cs typeface="Times New Roman" panose="02020603050405020304" pitchFamily="18" charset="0"/>
              </a:endParaRPr>
            </a:p>
          </p:txBody>
        </p:sp>
        <p:sp>
          <p:nvSpPr>
            <p:cNvPr id="15" name="Rettangolo 14"/>
            <p:cNvSpPr/>
            <p:nvPr/>
          </p:nvSpPr>
          <p:spPr>
            <a:xfrm>
              <a:off x="5924728" y="3686194"/>
              <a:ext cx="5239265" cy="830997"/>
            </a:xfrm>
            <a:prstGeom prst="rect">
              <a:avLst/>
            </a:prstGeom>
          </p:spPr>
          <p:txBody>
            <a:bodyPr wrap="square">
              <a:spAutoFit/>
            </a:bodyPr>
            <a:lstStyle/>
            <a:p>
              <a:pPr algn="just"/>
              <a:r>
                <a:rPr lang="it-IT" sz="1600" dirty="0">
                  <a:latin typeface="Times New Roman" panose="02020603050405020304" pitchFamily="18" charset="0"/>
                  <a:cs typeface="Times New Roman" panose="02020603050405020304" pitchFamily="18" charset="0"/>
                </a:rPr>
                <a:t>Relazione inversa tra prezzi e quantità: quando prezzo aumenta, </a:t>
              </a:r>
              <a:r>
                <a:rPr lang="it-IT" sz="1600" dirty="0" smtClean="0">
                  <a:latin typeface="Times New Roman" panose="02020603050405020304" pitchFamily="18" charset="0"/>
                  <a:cs typeface="Times New Roman" panose="02020603050405020304" pitchFamily="18" charset="0"/>
                </a:rPr>
                <a:t>la quantità </a:t>
              </a:r>
              <a:r>
                <a:rPr lang="it-IT" sz="1600" dirty="0">
                  <a:latin typeface="Times New Roman" panose="02020603050405020304" pitchFamily="18" charset="0"/>
                  <a:cs typeface="Times New Roman" panose="02020603050405020304" pitchFamily="18" charset="0"/>
                </a:rPr>
                <a:t>scambiata diminuisce (per la maggior parte dei beni)</a:t>
              </a:r>
              <a:endParaRPr lang="en-GB" sz="1600" dirty="0">
                <a:latin typeface="Times New Roman" panose="02020603050405020304" pitchFamily="18" charset="0"/>
                <a:cs typeface="Times New Roman" panose="02020603050405020304" pitchFamily="18" charset="0"/>
              </a:endParaRPr>
            </a:p>
          </p:txBody>
        </p:sp>
        <p:sp>
          <p:nvSpPr>
            <p:cNvPr id="16" name="Freccia a destra 15"/>
            <p:cNvSpPr/>
            <p:nvPr/>
          </p:nvSpPr>
          <p:spPr>
            <a:xfrm>
              <a:off x="8335481" y="3137645"/>
              <a:ext cx="497981" cy="156717"/>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Rettangolo 17"/>
          <p:cNvSpPr/>
          <p:nvPr/>
        </p:nvSpPr>
        <p:spPr>
          <a:xfrm>
            <a:off x="5785658" y="2866340"/>
            <a:ext cx="5584306" cy="1813725"/>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83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8" grpId="0" animBg="1"/>
      <p:bldP spid="9" grpId="0"/>
      <p:bldP spid="10" grpId="0"/>
      <p:bldP spid="11"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7</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18</a:t>
            </a:fld>
            <a:endParaRPr lang="it-IT" dirty="0"/>
          </a:p>
        </p:txBody>
      </p:sp>
      <p:sp>
        <p:nvSpPr>
          <p:cNvPr id="2" name="Rettangolo 1"/>
          <p:cNvSpPr/>
          <p:nvPr/>
        </p:nvSpPr>
        <p:spPr>
          <a:xfrm>
            <a:off x="886691" y="842926"/>
            <a:ext cx="10270836" cy="646331"/>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La soluzione sono </a:t>
            </a:r>
            <a:r>
              <a:rPr lang="it-IT" b="1" dirty="0" smtClean="0">
                <a:latin typeface="Times New Roman" panose="02020603050405020304" pitchFamily="18" charset="0"/>
                <a:cs typeface="Times New Roman" panose="02020603050405020304" pitchFamily="18" charset="0"/>
              </a:rPr>
              <a:t>numeri</a:t>
            </a:r>
            <a:r>
              <a:rPr lang="it-IT" dirty="0" smtClean="0">
                <a:latin typeface="Times New Roman" panose="02020603050405020304" pitchFamily="18" charset="0"/>
                <a:cs typeface="Times New Roman" panose="02020603050405020304" pitchFamily="18" charset="0"/>
              </a:rPr>
              <a:t> </a:t>
            </a:r>
            <a:r>
              <a:rPr lang="it-IT" b="1" dirty="0" smtClean="0">
                <a:latin typeface="Times New Roman" panose="02020603050405020304" pitchFamily="18" charset="0"/>
                <a:cs typeface="Times New Roman" panose="02020603050405020304" pitchFamily="18" charset="0"/>
              </a:rPr>
              <a:t>indici complessi sintetici </a:t>
            </a:r>
            <a:r>
              <a:rPr lang="it-IT" dirty="0">
                <a:latin typeface="Times New Roman" panose="02020603050405020304" pitchFamily="18" charset="0"/>
                <a:cs typeface="Times New Roman" panose="02020603050405020304" pitchFamily="18" charset="0"/>
              </a:rPr>
              <a:t>costruibili con tali </a:t>
            </a:r>
            <a:r>
              <a:rPr lang="it-IT" dirty="0" smtClean="0">
                <a:latin typeface="Times New Roman" panose="02020603050405020304" pitchFamily="18" charset="0"/>
                <a:cs typeface="Times New Roman" panose="02020603050405020304" pitchFamily="18" charset="0"/>
              </a:rPr>
              <a:t>aggregati, ovvero </a:t>
            </a:r>
            <a:r>
              <a:rPr lang="it-IT" dirty="0">
                <a:latin typeface="Times New Roman" panose="02020603050405020304" pitchFamily="18" charset="0"/>
                <a:cs typeface="Times New Roman" panose="02020603050405020304" pitchFamily="18" charset="0"/>
              </a:rPr>
              <a:t>sono due </a:t>
            </a:r>
            <a:r>
              <a:rPr lang="it-IT" b="1" dirty="0">
                <a:latin typeface="Times New Roman" panose="02020603050405020304" pitchFamily="18" charset="0"/>
                <a:cs typeface="Times New Roman" panose="02020603050405020304" pitchFamily="18" charset="0"/>
              </a:rPr>
              <a:t>indici dei prezzi </a:t>
            </a:r>
            <a:r>
              <a:rPr lang="it-IT" dirty="0">
                <a:latin typeface="Times New Roman" panose="02020603050405020304" pitchFamily="18" charset="0"/>
                <a:cs typeface="Times New Roman" panose="02020603050405020304" pitchFamily="18" charset="0"/>
              </a:rPr>
              <a:t>forniti dalle seguenti espressioni</a:t>
            </a:r>
            <a:r>
              <a:rPr lang="it-IT"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16" name="Rettangolo 15"/>
          <p:cNvSpPr/>
          <p:nvPr/>
        </p:nvSpPr>
        <p:spPr>
          <a:xfrm>
            <a:off x="886691" y="3642838"/>
            <a:ext cx="9864436"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primo rappresenta </a:t>
            </a:r>
            <a:r>
              <a:rPr lang="it-IT" dirty="0">
                <a:solidFill>
                  <a:srgbClr val="C00000"/>
                </a:solidFill>
                <a:latin typeface="Times New Roman" panose="02020603050405020304" pitchFamily="18" charset="0"/>
                <a:cs typeface="Times New Roman" panose="02020603050405020304" pitchFamily="18" charset="0"/>
              </a:rPr>
              <a:t>l’</a:t>
            </a:r>
            <a:r>
              <a:rPr lang="it-IT" b="1" dirty="0">
                <a:solidFill>
                  <a:srgbClr val="C00000"/>
                </a:solidFill>
                <a:latin typeface="Times New Roman" panose="02020603050405020304" pitchFamily="18" charset="0"/>
                <a:cs typeface="Times New Roman" panose="02020603050405020304" pitchFamily="18" charset="0"/>
              </a:rPr>
              <a:t>indice dei prezzi di </a:t>
            </a:r>
            <a:r>
              <a:rPr lang="it-IT" b="1" dirty="0" err="1">
                <a:solidFill>
                  <a:srgbClr val="C00000"/>
                </a:solidFill>
                <a:latin typeface="Times New Roman" panose="02020603050405020304" pitchFamily="18" charset="0"/>
                <a:cs typeface="Times New Roman" panose="02020603050405020304" pitchFamily="18" charset="0"/>
              </a:rPr>
              <a:t>Laspeyres</a:t>
            </a:r>
            <a:r>
              <a:rPr lang="it-IT"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mentre il </a:t>
            </a:r>
            <a:r>
              <a:rPr lang="it-IT" dirty="0">
                <a:latin typeface="Times New Roman" panose="02020603050405020304" pitchFamily="18" charset="0"/>
                <a:cs typeface="Times New Roman" panose="02020603050405020304" pitchFamily="18" charset="0"/>
              </a:rPr>
              <a:t>secondo rappresenta </a:t>
            </a:r>
            <a:r>
              <a:rPr lang="it-IT" dirty="0">
                <a:solidFill>
                  <a:srgbClr val="C00000"/>
                </a:solidFill>
                <a:latin typeface="Times New Roman" panose="02020603050405020304" pitchFamily="18" charset="0"/>
                <a:cs typeface="Times New Roman" panose="02020603050405020304" pitchFamily="18" charset="0"/>
              </a:rPr>
              <a:t>l’</a:t>
            </a:r>
            <a:r>
              <a:rPr lang="it-IT" b="1" dirty="0">
                <a:solidFill>
                  <a:srgbClr val="C00000"/>
                </a:solidFill>
                <a:latin typeface="Times New Roman" panose="02020603050405020304" pitchFamily="18" charset="0"/>
                <a:cs typeface="Times New Roman" panose="02020603050405020304" pitchFamily="18" charset="0"/>
              </a:rPr>
              <a:t>indice dei prezzi di </a:t>
            </a:r>
            <a:r>
              <a:rPr lang="it-IT" b="1" dirty="0" err="1">
                <a:solidFill>
                  <a:srgbClr val="C00000"/>
                </a:solidFill>
                <a:latin typeface="Times New Roman" panose="02020603050405020304" pitchFamily="18" charset="0"/>
                <a:cs typeface="Times New Roman" panose="02020603050405020304" pitchFamily="18" charset="0"/>
              </a:rPr>
              <a:t>Paasche</a:t>
            </a:r>
            <a:r>
              <a:rPr lang="it-IT" dirty="0" smtClean="0">
                <a:solidFill>
                  <a:srgbClr val="C00000"/>
                </a:solidFill>
                <a:latin typeface="Times New Roman" panose="02020603050405020304" pitchFamily="18" charset="0"/>
                <a:cs typeface="Times New Roman" panose="02020603050405020304" pitchFamily="18" charset="0"/>
              </a:rPr>
              <a:t> </a:t>
            </a:r>
            <a:endParaRPr lang="en-GB" dirty="0">
              <a:solidFill>
                <a:srgbClr val="C00000"/>
              </a:solidFill>
              <a:latin typeface="Times New Roman" panose="02020603050405020304" pitchFamily="18" charset="0"/>
              <a:cs typeface="Times New Roman" panose="02020603050405020304" pitchFamily="18" charset="0"/>
            </a:endParaRPr>
          </a:p>
        </p:txBody>
      </p:sp>
      <p:sp>
        <p:nvSpPr>
          <p:cNvPr id="18" name="Rectangle 2"/>
          <p:cNvSpPr>
            <a:spLocks noChangeArrowheads="1"/>
          </p:cNvSpPr>
          <p:nvPr/>
        </p:nvSpPr>
        <p:spPr bwMode="auto">
          <a:xfrm>
            <a:off x="1016000" y="17104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9" name="Oggetto 18"/>
          <p:cNvGraphicFramePr>
            <a:graphicFrameLocks noChangeAspect="1"/>
          </p:cNvGraphicFramePr>
          <p:nvPr>
            <p:extLst/>
          </p:nvPr>
        </p:nvGraphicFramePr>
        <p:xfrm>
          <a:off x="1016000" y="1710492"/>
          <a:ext cx="1676400" cy="838200"/>
        </p:xfrm>
        <a:graphic>
          <a:graphicData uri="http://schemas.openxmlformats.org/presentationml/2006/ole">
            <mc:AlternateContent xmlns:mc="http://schemas.openxmlformats.org/markup-compatibility/2006">
              <mc:Choice xmlns:v="urn:schemas-microsoft-com:vml" Requires="v">
                <p:oleObj spid="_x0000_s3195" r:id="rId3" imgW="1676400" imgH="838200" progId="Equation.3">
                  <p:embed/>
                </p:oleObj>
              </mc:Choice>
              <mc:Fallback>
                <p:oleObj r:id="rId3" imgW="1676400" imgH="838200" progId="Equation.3">
                  <p:embed/>
                  <p:pic>
                    <p:nvPicPr>
                      <p:cNvPr id="19" name="Oggetto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1710492"/>
                        <a:ext cx="1676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Immagine 19"/>
          <p:cNvPicPr>
            <a:picLocks noChangeAspect="1"/>
          </p:cNvPicPr>
          <p:nvPr/>
        </p:nvPicPr>
        <p:blipFill>
          <a:blip r:embed="rId5"/>
          <a:stretch>
            <a:fillRect/>
          </a:stretch>
        </p:blipFill>
        <p:spPr>
          <a:xfrm>
            <a:off x="4057465" y="1710492"/>
            <a:ext cx="1657143" cy="847619"/>
          </a:xfrm>
          <a:prstGeom prst="rect">
            <a:avLst/>
          </a:prstGeom>
        </p:spPr>
      </p:pic>
      <p:sp>
        <p:nvSpPr>
          <p:cNvPr id="3" name="Rettangolo 2"/>
          <p:cNvSpPr/>
          <p:nvPr/>
        </p:nvSpPr>
        <p:spPr>
          <a:xfrm>
            <a:off x="1964237" y="1774479"/>
            <a:ext cx="235390" cy="706171"/>
          </a:xfrm>
          <a:prstGeom prst="rect">
            <a:avLst/>
          </a:prstGeom>
          <a:noFill/>
          <a:ln w="19050">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Times New Roman" panose="02020603050405020304" pitchFamily="18" charset="0"/>
              <a:cs typeface="Times New Roman" panose="02020603050405020304" pitchFamily="18" charset="0"/>
            </a:endParaRPr>
          </a:p>
        </p:txBody>
      </p:sp>
      <p:pic>
        <p:nvPicPr>
          <p:cNvPr id="14" name="Immagine 13"/>
          <p:cNvPicPr>
            <a:picLocks noChangeAspect="1"/>
          </p:cNvPicPr>
          <p:nvPr/>
        </p:nvPicPr>
        <p:blipFill>
          <a:blip r:embed="rId6"/>
          <a:stretch>
            <a:fillRect/>
          </a:stretch>
        </p:blipFill>
        <p:spPr>
          <a:xfrm>
            <a:off x="4876513" y="4945324"/>
            <a:ext cx="1676190" cy="857143"/>
          </a:xfrm>
          <a:prstGeom prst="rect">
            <a:avLst/>
          </a:prstGeom>
          <a:ln>
            <a:solidFill>
              <a:srgbClr val="C00000"/>
            </a:solidFill>
          </a:ln>
        </p:spPr>
      </p:pic>
      <p:pic>
        <p:nvPicPr>
          <p:cNvPr id="6" name="Immagine 5"/>
          <p:cNvPicPr>
            <a:picLocks noChangeAspect="1"/>
          </p:cNvPicPr>
          <p:nvPr/>
        </p:nvPicPr>
        <p:blipFill>
          <a:blip r:embed="rId7"/>
          <a:stretch>
            <a:fillRect/>
          </a:stretch>
        </p:blipFill>
        <p:spPr>
          <a:xfrm>
            <a:off x="4980201" y="1807791"/>
            <a:ext cx="256054" cy="725487"/>
          </a:xfrm>
          <a:prstGeom prst="rect">
            <a:avLst/>
          </a:prstGeom>
        </p:spPr>
      </p:pic>
      <p:sp>
        <p:nvSpPr>
          <p:cNvPr id="9" name="CasellaDiTesto 8"/>
          <p:cNvSpPr txBox="1"/>
          <p:nvPr/>
        </p:nvSpPr>
        <p:spPr>
          <a:xfrm>
            <a:off x="946911" y="5148525"/>
            <a:ext cx="3409908" cy="369332"/>
          </a:xfrm>
          <a:prstGeom prst="rect">
            <a:avLst/>
          </a:prstGeom>
          <a:noFill/>
        </p:spPr>
        <p:txBody>
          <a:bodyPr wrap="none" rtlCol="0">
            <a:spAutoFit/>
          </a:bodyPr>
          <a:lstStyle/>
          <a:p>
            <a:r>
              <a:rPr lang="it-IT" dirty="0" smtClean="0">
                <a:latin typeface="Times New Roman" panose="02020603050405020304" pitchFamily="18" charset="0"/>
                <a:cs typeface="Times New Roman" panose="02020603050405020304" pitchFamily="18" charset="0"/>
              </a:rPr>
              <a:t>… che sono entrambi DIVERSI da</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90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19</a:t>
            </a:fld>
            <a:endParaRPr lang="it-IT"/>
          </a:p>
        </p:txBody>
      </p:sp>
      <p:sp>
        <p:nvSpPr>
          <p:cNvPr id="4" name="Rettangolo 3"/>
          <p:cNvSpPr/>
          <p:nvPr/>
        </p:nvSpPr>
        <p:spPr>
          <a:xfrm>
            <a:off x="1016000" y="796698"/>
            <a:ext cx="3087384" cy="369332"/>
          </a:xfrm>
          <a:prstGeom prst="rect">
            <a:avLst/>
          </a:prstGeom>
        </p:spPr>
        <p:txBody>
          <a:bodyPr wrap="none">
            <a:spAutoFit/>
          </a:bodyPr>
          <a:lstStyle/>
          <a:p>
            <a:r>
              <a:rPr lang="it-IT" b="1" dirty="0" smtClean="0">
                <a:solidFill>
                  <a:srgbClr val="C00000"/>
                </a:solidFill>
                <a:latin typeface="Times New Roman" panose="02020603050405020304" pitchFamily="18" charset="0"/>
                <a:cs typeface="Times New Roman" panose="02020603050405020304" pitchFamily="18" charset="0"/>
              </a:rPr>
              <a:t>Indice </a:t>
            </a:r>
            <a:r>
              <a:rPr lang="it-IT" b="1" dirty="0">
                <a:solidFill>
                  <a:srgbClr val="C00000"/>
                </a:solidFill>
                <a:latin typeface="Times New Roman" panose="02020603050405020304" pitchFamily="18" charset="0"/>
                <a:cs typeface="Times New Roman" panose="02020603050405020304" pitchFamily="18" charset="0"/>
              </a:rPr>
              <a:t>dei prezzi di </a:t>
            </a:r>
            <a:r>
              <a:rPr lang="it-IT" b="1" dirty="0" err="1">
                <a:solidFill>
                  <a:srgbClr val="C00000"/>
                </a:solidFill>
                <a:latin typeface="Times New Roman" panose="02020603050405020304" pitchFamily="18" charset="0"/>
                <a:cs typeface="Times New Roman" panose="02020603050405020304" pitchFamily="18" charset="0"/>
              </a:rPr>
              <a:t>Laspeyres</a:t>
            </a:r>
            <a:endParaRPr lang="it-IT" dirty="0">
              <a:solidFill>
                <a:srgbClr val="C00000"/>
              </a:solidFill>
            </a:endParaRPr>
          </a:p>
        </p:txBody>
      </p:sp>
      <p:graphicFrame>
        <p:nvGraphicFramePr>
          <p:cNvPr id="6" name="Oggetto 5"/>
          <p:cNvGraphicFramePr>
            <a:graphicFrameLocks noChangeAspect="1"/>
          </p:cNvGraphicFramePr>
          <p:nvPr>
            <p:extLst>
              <p:ext uri="{D42A27DB-BD31-4B8C-83A1-F6EECF244321}">
                <p14:modId xmlns:p14="http://schemas.microsoft.com/office/powerpoint/2010/main" val="647405117"/>
              </p:ext>
            </p:extLst>
          </p:nvPr>
        </p:nvGraphicFramePr>
        <p:xfrm>
          <a:off x="1145309" y="1263083"/>
          <a:ext cx="1676400" cy="838200"/>
        </p:xfrm>
        <a:graphic>
          <a:graphicData uri="http://schemas.openxmlformats.org/presentationml/2006/ole">
            <mc:AlternateContent xmlns:mc="http://schemas.openxmlformats.org/markup-compatibility/2006">
              <mc:Choice xmlns:v="urn:schemas-microsoft-com:vml" Requires="v">
                <p:oleObj spid="_x0000_s9322" r:id="rId3" imgW="1676400" imgH="838200" progId="Equation.3">
                  <p:embed/>
                </p:oleObj>
              </mc:Choice>
              <mc:Fallback>
                <p:oleObj r:id="rId3" imgW="1676400" imgH="838200" progId="Equation.3">
                  <p:embed/>
                  <p:pic>
                    <p:nvPicPr>
                      <p:cNvPr id="19" name="Oggetto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309" y="1263083"/>
                        <a:ext cx="1676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ttangolo 7"/>
          <p:cNvSpPr/>
          <p:nvPr/>
        </p:nvSpPr>
        <p:spPr>
          <a:xfrm>
            <a:off x="997065" y="3843207"/>
            <a:ext cx="10549314"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Nella formula di </a:t>
            </a:r>
            <a:r>
              <a:rPr lang="it-IT" dirty="0" err="1">
                <a:latin typeface="Times New Roman" panose="02020603050405020304" pitchFamily="18" charset="0"/>
                <a:cs typeface="Times New Roman" panose="02020603050405020304" pitchFamily="18" charset="0"/>
              </a:rPr>
              <a:t>Laspeyres</a:t>
            </a:r>
            <a:r>
              <a:rPr lang="it-IT" dirty="0">
                <a:latin typeface="Times New Roman" panose="02020603050405020304" pitchFamily="18" charset="0"/>
                <a:cs typeface="Times New Roman" panose="02020603050405020304" pitchFamily="18" charset="0"/>
              </a:rPr>
              <a:t> il numeratore rappresenta il valore “fittizio” dell’aggregato ottenuto moltiplicando i prezzi al tempo corrente per le quantità al tempo base, mentre il denominatore rappresenta il valore dell’aggregato al tempo base (realmente verificatasi al tempo 0). </a:t>
            </a:r>
          </a:p>
        </p:txBody>
      </p:sp>
      <p:sp>
        <p:nvSpPr>
          <p:cNvPr id="9" name="Rettangolo 8"/>
          <p:cNvSpPr/>
          <p:nvPr/>
        </p:nvSpPr>
        <p:spPr>
          <a:xfrm>
            <a:off x="1568335" y="5425320"/>
            <a:ext cx="9125528" cy="369332"/>
          </a:xfrm>
          <a:prstGeom prst="rect">
            <a:avLst/>
          </a:prstGeom>
        </p:spPr>
        <p:txBody>
          <a:bodyPr wrap="square">
            <a:spAutoFit/>
          </a:bodyPr>
          <a:lstStyle/>
          <a:p>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utilizza come sistema di pesi le quantità dei beni (e/o dei servizi) scambiati all’anno </a:t>
            </a:r>
            <a:r>
              <a:rPr lang="it-IT"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base</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10" name="Freccia in giù 9"/>
          <p:cNvSpPr/>
          <p:nvPr/>
        </p:nvSpPr>
        <p:spPr>
          <a:xfrm>
            <a:off x="5863071" y="4757047"/>
            <a:ext cx="258618" cy="58067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ttangolo 10"/>
          <p:cNvSpPr/>
          <p:nvPr/>
        </p:nvSpPr>
        <p:spPr>
          <a:xfrm>
            <a:off x="3073400" y="5865807"/>
            <a:ext cx="6759748" cy="369332"/>
          </a:xfrm>
          <a:prstGeom prst="rect">
            <a:avLst/>
          </a:prstGeom>
        </p:spPr>
        <p:txBody>
          <a:bodyPr wrap="square">
            <a:spAutoFit/>
          </a:bodyPr>
          <a:lstStyle/>
          <a:p>
            <a:pPr algn="just">
              <a:spcAft>
                <a:spcPts val="600"/>
              </a:spcAft>
              <a:defRPr/>
            </a:pPr>
            <a:r>
              <a:rPr lang="it-IT" sz="1800" dirty="0">
                <a:latin typeface="Times New Roman" panose="02020603050405020304" pitchFamily="18" charset="0"/>
                <a:cs typeface="Times New Roman" panose="02020603050405020304" pitchFamily="18" charset="0"/>
              </a:rPr>
              <a:t>Un importante esempio di indice di </a:t>
            </a:r>
            <a:r>
              <a:rPr lang="it-IT" b="1" dirty="0" err="1">
                <a:latin typeface="Times New Roman" panose="02020603050405020304" pitchFamily="18" charset="0"/>
                <a:cs typeface="Times New Roman" panose="02020603050405020304" pitchFamily="18" charset="0"/>
              </a:rPr>
              <a:t>Laspeyres</a:t>
            </a:r>
            <a:r>
              <a:rPr lang="it-IT" b="1" dirty="0">
                <a:latin typeface="Times New Roman" panose="02020603050405020304" pitchFamily="18" charset="0"/>
                <a:cs typeface="Times New Roman" panose="02020603050405020304" pitchFamily="18" charset="0"/>
              </a:rPr>
              <a:t> </a:t>
            </a:r>
            <a:r>
              <a:rPr lang="it-IT" sz="1800" dirty="0" smtClean="0">
                <a:latin typeface="Times New Roman" panose="02020603050405020304" pitchFamily="18" charset="0"/>
                <a:cs typeface="Times New Roman" panose="02020603050405020304" pitchFamily="18" charset="0"/>
              </a:rPr>
              <a:t>è il NIC</a:t>
            </a:r>
            <a:endParaRPr lang="it-IT" sz="1800" dirty="0">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5"/>
          <a:stretch>
            <a:fillRect/>
          </a:stretch>
        </p:blipFill>
        <p:spPr>
          <a:xfrm>
            <a:off x="2094242" y="1370370"/>
            <a:ext cx="256054" cy="725487"/>
          </a:xfrm>
          <a:prstGeom prst="rect">
            <a:avLst/>
          </a:prstGeom>
        </p:spPr>
      </p:pic>
      <p:sp>
        <p:nvSpPr>
          <p:cNvPr id="12" name="Rettangolo 11"/>
          <p:cNvSpPr/>
          <p:nvPr/>
        </p:nvSpPr>
        <p:spPr>
          <a:xfrm>
            <a:off x="4202904" y="1312851"/>
            <a:ext cx="7508787" cy="369332"/>
          </a:xfrm>
          <a:prstGeom prst="rect">
            <a:avLst/>
          </a:prstGeom>
        </p:spPr>
        <p:txBody>
          <a:bodyPr wrap="none">
            <a:spAutoFit/>
          </a:bodyPr>
          <a:lstStyle/>
          <a:p>
            <a:r>
              <a:rPr lang="it-IT" dirty="0">
                <a:solidFill>
                  <a:srgbClr val="00B050"/>
                </a:solidFill>
                <a:latin typeface="Times New Roman" panose="02020603050405020304" pitchFamily="18" charset="0"/>
                <a:cs typeface="Times New Roman" panose="02020603050405020304" pitchFamily="18" charset="0"/>
              </a:rPr>
              <a:t>valore del paniere al tempo t = </a:t>
            </a:r>
            <a:r>
              <a:rPr lang="it-IT" dirty="0" smtClean="0">
                <a:solidFill>
                  <a:srgbClr val="00B050"/>
                </a:solidFill>
                <a:latin typeface="Times New Roman" panose="02020603050405020304" pitchFamily="18" charset="0"/>
                <a:cs typeface="Times New Roman" panose="02020603050405020304" pitchFamily="18" charset="0"/>
              </a:rPr>
              <a:t>1 considerando le quantità scambiate al tempo 0</a:t>
            </a:r>
            <a:endParaRPr lang="en-GB" dirty="0">
              <a:solidFill>
                <a:srgbClr val="00B050"/>
              </a:solidFill>
              <a:latin typeface="Times New Roman" panose="02020603050405020304" pitchFamily="18" charset="0"/>
              <a:cs typeface="Times New Roman" panose="02020603050405020304" pitchFamily="18" charset="0"/>
            </a:endParaRPr>
          </a:p>
        </p:txBody>
      </p:sp>
      <p:sp>
        <p:nvSpPr>
          <p:cNvPr id="13" name="Freccia a destra 12"/>
          <p:cNvSpPr/>
          <p:nvPr/>
        </p:nvSpPr>
        <p:spPr>
          <a:xfrm>
            <a:off x="3562748" y="1437642"/>
            <a:ext cx="337486" cy="14175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ttangolo 13"/>
          <p:cNvSpPr/>
          <p:nvPr/>
        </p:nvSpPr>
        <p:spPr>
          <a:xfrm>
            <a:off x="4202904" y="1789313"/>
            <a:ext cx="7508787" cy="369332"/>
          </a:xfrm>
          <a:prstGeom prst="rect">
            <a:avLst/>
          </a:prstGeom>
        </p:spPr>
        <p:txBody>
          <a:bodyPr wrap="none">
            <a:spAutoFit/>
          </a:bodyPr>
          <a:lstStyle/>
          <a:p>
            <a:r>
              <a:rPr lang="it-IT" dirty="0">
                <a:solidFill>
                  <a:srgbClr val="00B050"/>
                </a:solidFill>
                <a:latin typeface="Times New Roman" panose="02020603050405020304" pitchFamily="18" charset="0"/>
                <a:cs typeface="Times New Roman" panose="02020603050405020304" pitchFamily="18" charset="0"/>
              </a:rPr>
              <a:t>valore del paniere al tempo t = </a:t>
            </a:r>
            <a:r>
              <a:rPr lang="it-IT" dirty="0" smtClean="0">
                <a:solidFill>
                  <a:srgbClr val="00B050"/>
                </a:solidFill>
                <a:latin typeface="Times New Roman" panose="02020603050405020304" pitchFamily="18" charset="0"/>
                <a:cs typeface="Times New Roman" panose="02020603050405020304" pitchFamily="18" charset="0"/>
              </a:rPr>
              <a:t>0 considerando le quantità scambiate al tempo 0</a:t>
            </a:r>
            <a:endParaRPr lang="en-GB" dirty="0">
              <a:solidFill>
                <a:srgbClr val="00B050"/>
              </a:solidFill>
              <a:latin typeface="Times New Roman" panose="02020603050405020304" pitchFamily="18" charset="0"/>
              <a:cs typeface="Times New Roman" panose="02020603050405020304" pitchFamily="18" charset="0"/>
            </a:endParaRPr>
          </a:p>
        </p:txBody>
      </p:sp>
      <p:sp>
        <p:nvSpPr>
          <p:cNvPr id="15" name="Freccia a destra 14"/>
          <p:cNvSpPr/>
          <p:nvPr/>
        </p:nvSpPr>
        <p:spPr>
          <a:xfrm>
            <a:off x="3562748" y="1914104"/>
            <a:ext cx="337486" cy="14175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ttangolo 25"/>
          <p:cNvSpPr/>
          <p:nvPr/>
        </p:nvSpPr>
        <p:spPr>
          <a:xfrm>
            <a:off x="1015999" y="3119160"/>
            <a:ext cx="10598727"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Numero indice </a:t>
            </a:r>
            <a:r>
              <a:rPr lang="it-IT" dirty="0" smtClean="0">
                <a:latin typeface="Times New Roman" panose="02020603050405020304" pitchFamily="18" charset="0"/>
                <a:cs typeface="Times New Roman" panose="02020603050405020304" pitchFamily="18" charset="0"/>
              </a:rPr>
              <a:t>complesso </a:t>
            </a:r>
            <a:r>
              <a:rPr lang="it-IT" dirty="0">
                <a:latin typeface="Times New Roman" panose="02020603050405020304" pitchFamily="18" charset="0"/>
                <a:cs typeface="Times New Roman" panose="02020603050405020304" pitchFamily="18" charset="0"/>
              </a:rPr>
              <a:t>dei prezzi espresso dal rapporto tra le medie di prezzi di beni (o servizi) diversi calcolati nei due periodi </a:t>
            </a:r>
            <a:r>
              <a:rPr lang="it-IT" dirty="0" smtClean="0">
                <a:latin typeface="Times New Roman" panose="02020603050405020304" pitchFamily="18" charset="0"/>
                <a:cs typeface="Times New Roman" panose="02020603050405020304" pitchFamily="18" charset="0"/>
              </a:rPr>
              <a:t>1</a:t>
            </a:r>
            <a:r>
              <a:rPr lang="it-IT" dirty="0">
                <a:latin typeface="Times New Roman" panose="02020603050405020304" pitchFamily="18" charset="0"/>
                <a:cs typeface="Times New Roman" panose="02020603050405020304" pitchFamily="18" charset="0"/>
              </a:rPr>
              <a:t> e </a:t>
            </a:r>
            <a:r>
              <a:rPr lang="it-IT" i="1" dirty="0">
                <a:latin typeface="Times New Roman" panose="02020603050405020304" pitchFamily="18" charset="0"/>
                <a:cs typeface="Times New Roman" panose="02020603050405020304" pitchFamily="18" charset="0"/>
              </a:rPr>
              <a:t>0</a:t>
            </a:r>
            <a:r>
              <a:rPr lang="it-IT" dirty="0">
                <a:latin typeface="Times New Roman" panose="02020603050405020304" pitchFamily="18" charset="0"/>
                <a:cs typeface="Times New Roman" panose="02020603050405020304" pitchFamily="18" charset="0"/>
              </a:rPr>
              <a:t>, ponderati con le quantità al tempo 0. </a:t>
            </a:r>
            <a:endParaRPr lang="en-GB" dirty="0">
              <a:latin typeface="Times New Roman" panose="02020603050405020304" pitchFamily="18" charset="0"/>
              <a:cs typeface="Times New Roman" panose="02020603050405020304" pitchFamily="18" charset="0"/>
            </a:endParaRPr>
          </a:p>
        </p:txBody>
      </p:sp>
      <p:sp>
        <p:nvSpPr>
          <p:cNvPr id="33" name="Rettangolo 32"/>
          <p:cNvSpPr/>
          <p:nvPr/>
        </p:nvSpPr>
        <p:spPr>
          <a:xfrm>
            <a:off x="1015999" y="2253395"/>
            <a:ext cx="10530379" cy="830997"/>
          </a:xfrm>
          <a:prstGeom prst="rect">
            <a:avLst/>
          </a:prstGeom>
        </p:spPr>
        <p:txBody>
          <a:bodyPr wrap="square">
            <a:spAutoFit/>
          </a:bodyPr>
          <a:lstStyle/>
          <a:p>
            <a:r>
              <a:rPr lang="it-IT" dirty="0" smtClean="0">
                <a:solidFill>
                  <a:srgbClr val="000000"/>
                </a:solidFill>
                <a:latin typeface="Times New Roman" panose="02020603050405020304" pitchFamily="18" charset="0"/>
                <a:cs typeface="Times New Roman" panose="02020603050405020304" pitchFamily="18" charset="0"/>
              </a:rPr>
              <a:t>Dove </a:t>
            </a:r>
            <a:r>
              <a:rPr lang="it-IT" sz="2400" b="1" dirty="0" smtClean="0">
                <a:solidFill>
                  <a:srgbClr val="000000"/>
                </a:solidFill>
                <a:latin typeface="Times New Roman" panose="02020603050405020304" pitchFamily="18" charset="0"/>
                <a:cs typeface="Times New Roman" panose="02020603050405020304" pitchFamily="18" charset="0"/>
              </a:rPr>
              <a:t>p</a:t>
            </a:r>
            <a:r>
              <a:rPr lang="it-IT" sz="2400" b="1" baseline="-25000" dirty="0" smtClean="0">
                <a:solidFill>
                  <a:srgbClr val="000000"/>
                </a:solidFill>
                <a:latin typeface="Times New Roman" panose="02020603050405020304" pitchFamily="18" charset="0"/>
                <a:cs typeface="Times New Roman" panose="02020603050405020304" pitchFamily="18" charset="0"/>
              </a:rPr>
              <a:t>i0</a:t>
            </a:r>
            <a:r>
              <a:rPr lang="it-IT" sz="2400" dirty="0" smtClean="0">
                <a:solidFill>
                  <a:srgbClr val="000000"/>
                </a:solidFill>
                <a:latin typeface="Times New Roman" panose="02020603050405020304" pitchFamily="18" charset="0"/>
                <a:cs typeface="Times New Roman" panose="02020603050405020304" pitchFamily="18" charset="0"/>
              </a:rPr>
              <a:t> </a:t>
            </a:r>
            <a:r>
              <a:rPr lang="it-IT" dirty="0" smtClean="0">
                <a:solidFill>
                  <a:srgbClr val="000000"/>
                </a:solidFill>
                <a:latin typeface="Times New Roman" panose="02020603050405020304" pitchFamily="18" charset="0"/>
                <a:cs typeface="Times New Roman" panose="02020603050405020304" pitchFamily="18" charset="0"/>
              </a:rPr>
              <a:t>è </a:t>
            </a:r>
            <a:r>
              <a:rPr lang="it-IT" dirty="0">
                <a:solidFill>
                  <a:srgbClr val="000000"/>
                </a:solidFill>
                <a:latin typeface="Times New Roman" panose="02020603050405020304" pitchFamily="18" charset="0"/>
                <a:cs typeface="Times New Roman" panose="02020603050405020304" pitchFamily="18" charset="0"/>
              </a:rPr>
              <a:t>il prezzo della merce </a:t>
            </a:r>
            <a:r>
              <a:rPr lang="it-IT" i="1" dirty="0">
                <a:solidFill>
                  <a:srgbClr val="000000"/>
                </a:solidFill>
                <a:latin typeface="Times New Roman" panose="02020603050405020304" pitchFamily="18" charset="0"/>
                <a:cs typeface="Times New Roman" panose="02020603050405020304" pitchFamily="18" charset="0"/>
              </a:rPr>
              <a:t>i </a:t>
            </a:r>
            <a:r>
              <a:rPr lang="it-IT" dirty="0">
                <a:solidFill>
                  <a:srgbClr val="000000"/>
                </a:solidFill>
                <a:latin typeface="Times New Roman" panose="02020603050405020304" pitchFamily="18" charset="0"/>
                <a:cs typeface="Times New Roman" panose="02020603050405020304" pitchFamily="18" charset="0"/>
              </a:rPr>
              <a:t>nell'anno base (0</a:t>
            </a:r>
            <a:r>
              <a:rPr lang="it-IT" dirty="0" smtClean="0">
                <a:solidFill>
                  <a:srgbClr val="000000"/>
                </a:solidFill>
                <a:latin typeface="Times New Roman" panose="02020603050405020304" pitchFamily="18" charset="0"/>
                <a:cs typeface="Times New Roman" panose="02020603050405020304" pitchFamily="18" charset="0"/>
              </a:rPr>
              <a:t>),</a:t>
            </a:r>
            <a:r>
              <a:rPr lang="it-IT" b="1" dirty="0">
                <a:solidFill>
                  <a:srgbClr val="000000"/>
                </a:solidFill>
                <a:latin typeface="Times New Roman" panose="02020603050405020304" pitchFamily="18" charset="0"/>
                <a:cs typeface="Times New Roman" panose="02020603050405020304" pitchFamily="18" charset="0"/>
              </a:rPr>
              <a:t> </a:t>
            </a:r>
            <a:r>
              <a:rPr lang="it-IT" sz="2400" b="1" dirty="0" smtClean="0">
                <a:solidFill>
                  <a:srgbClr val="000000"/>
                </a:solidFill>
                <a:latin typeface="Times New Roman" panose="02020603050405020304" pitchFamily="18" charset="0"/>
                <a:cs typeface="Times New Roman" panose="02020603050405020304" pitchFamily="18" charset="0"/>
              </a:rPr>
              <a:t>q</a:t>
            </a:r>
            <a:r>
              <a:rPr lang="it-IT" sz="2400" b="1" baseline="-25000" dirty="0" smtClean="0">
                <a:solidFill>
                  <a:srgbClr val="000000"/>
                </a:solidFill>
                <a:latin typeface="Times New Roman" panose="02020603050405020304" pitchFamily="18" charset="0"/>
                <a:cs typeface="Times New Roman" panose="02020603050405020304" pitchFamily="18" charset="0"/>
              </a:rPr>
              <a:t>i0</a:t>
            </a:r>
            <a:r>
              <a:rPr lang="it-IT" dirty="0" smtClean="0">
                <a:solidFill>
                  <a:srgbClr val="000000"/>
                </a:solidFill>
                <a:latin typeface="Times New Roman" panose="02020603050405020304" pitchFamily="18" charset="0"/>
                <a:cs typeface="Times New Roman" panose="02020603050405020304" pitchFamily="18" charset="0"/>
              </a:rPr>
              <a:t> è </a:t>
            </a:r>
            <a:r>
              <a:rPr lang="it-IT" dirty="0">
                <a:solidFill>
                  <a:srgbClr val="000000"/>
                </a:solidFill>
                <a:latin typeface="Times New Roman" panose="02020603050405020304" pitchFamily="18" charset="0"/>
                <a:cs typeface="Times New Roman" panose="02020603050405020304" pitchFamily="18" charset="0"/>
              </a:rPr>
              <a:t>la quantità </a:t>
            </a:r>
            <a:r>
              <a:rPr lang="it-IT" dirty="0" smtClean="0">
                <a:solidFill>
                  <a:srgbClr val="000000"/>
                </a:solidFill>
                <a:latin typeface="Times New Roman" panose="02020603050405020304" pitchFamily="18" charset="0"/>
                <a:cs typeface="Times New Roman" panose="02020603050405020304" pitchFamily="18" charset="0"/>
              </a:rPr>
              <a:t>scambiata o prodotta </a:t>
            </a:r>
            <a:r>
              <a:rPr lang="it-IT" dirty="0">
                <a:solidFill>
                  <a:srgbClr val="000000"/>
                </a:solidFill>
                <a:latin typeface="Times New Roman" panose="02020603050405020304" pitchFamily="18" charset="0"/>
                <a:cs typeface="Times New Roman" panose="02020603050405020304" pitchFamily="18" charset="0"/>
              </a:rPr>
              <a:t>di </a:t>
            </a:r>
            <a:r>
              <a:rPr lang="it-IT" i="1" dirty="0">
                <a:solidFill>
                  <a:srgbClr val="000000"/>
                </a:solidFill>
                <a:latin typeface="Times New Roman" panose="02020603050405020304" pitchFamily="18" charset="0"/>
                <a:cs typeface="Times New Roman" panose="02020603050405020304" pitchFamily="18" charset="0"/>
              </a:rPr>
              <a:t>i </a:t>
            </a:r>
            <a:r>
              <a:rPr lang="it-IT" dirty="0">
                <a:solidFill>
                  <a:srgbClr val="000000"/>
                </a:solidFill>
                <a:latin typeface="Times New Roman" panose="02020603050405020304" pitchFamily="18" charset="0"/>
                <a:cs typeface="Times New Roman" panose="02020603050405020304" pitchFamily="18" charset="0"/>
              </a:rPr>
              <a:t>nello stesso periodo </a:t>
            </a:r>
            <a:r>
              <a:rPr lang="it-IT" dirty="0" smtClean="0">
                <a:solidFill>
                  <a:srgbClr val="000000"/>
                </a:solidFill>
                <a:latin typeface="Times New Roman" panose="02020603050405020304" pitchFamily="18" charset="0"/>
                <a:cs typeface="Times New Roman" panose="02020603050405020304" pitchFamily="18" charset="0"/>
              </a:rPr>
              <a:t>e </a:t>
            </a:r>
            <a:r>
              <a:rPr lang="it-IT" sz="2400" b="1" dirty="0" smtClean="0">
                <a:solidFill>
                  <a:srgbClr val="000000"/>
                </a:solidFill>
                <a:latin typeface="Times New Roman" panose="02020603050405020304" pitchFamily="18" charset="0"/>
                <a:cs typeface="Times New Roman" panose="02020603050405020304" pitchFamily="18" charset="0"/>
              </a:rPr>
              <a:t>p</a:t>
            </a:r>
            <a:r>
              <a:rPr lang="it-IT" sz="2400" b="1" baseline="-25000" dirty="0" smtClean="0">
                <a:solidFill>
                  <a:srgbClr val="000000"/>
                </a:solidFill>
                <a:latin typeface="Times New Roman" panose="02020603050405020304" pitchFamily="18" charset="0"/>
                <a:cs typeface="Times New Roman" panose="02020603050405020304" pitchFamily="18" charset="0"/>
              </a:rPr>
              <a:t>i1</a:t>
            </a:r>
            <a:r>
              <a:rPr lang="it-IT" dirty="0" smtClean="0">
                <a:solidFill>
                  <a:srgbClr val="000000"/>
                </a:solidFill>
                <a:latin typeface="Times New Roman" panose="02020603050405020304" pitchFamily="18" charset="0"/>
                <a:cs typeface="Times New Roman" panose="02020603050405020304" pitchFamily="18" charset="0"/>
              </a:rPr>
              <a:t> è </a:t>
            </a:r>
            <a:r>
              <a:rPr lang="it-IT" dirty="0">
                <a:solidFill>
                  <a:srgbClr val="000000"/>
                </a:solidFill>
                <a:latin typeface="Times New Roman" panose="02020603050405020304" pitchFamily="18" charset="0"/>
                <a:cs typeface="Times New Roman" panose="02020603050405020304" pitchFamily="18" charset="0"/>
              </a:rPr>
              <a:t>il prezzo della merce al tempo </a:t>
            </a:r>
            <a:r>
              <a:rPr lang="it-IT" dirty="0" smtClean="0">
                <a:solidFill>
                  <a:srgbClr val="000000"/>
                </a:solidFill>
                <a:latin typeface="Times New Roman" panose="02020603050405020304" pitchFamily="18" charset="0"/>
                <a:cs typeface="Times New Roman" panose="02020603050405020304" pitchFamily="18" charset="0"/>
              </a:rPr>
              <a:t>1.</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42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p:bldP spid="12" grpId="0"/>
      <p:bldP spid="13" grpId="0" animBg="1"/>
      <p:bldP spid="14" grpId="0"/>
      <p:bldP spid="15" grpId="0" animBg="1"/>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a:t>
            </a:fld>
            <a:endParaRPr lang="it-IT"/>
          </a:p>
        </p:txBody>
      </p:sp>
      <p:sp>
        <p:nvSpPr>
          <p:cNvPr id="4" name="Rettangolo 3"/>
          <p:cNvSpPr/>
          <p:nvPr/>
        </p:nvSpPr>
        <p:spPr>
          <a:xfrm>
            <a:off x="3864660" y="2846841"/>
            <a:ext cx="3962944" cy="523220"/>
          </a:xfrm>
          <a:prstGeom prst="rect">
            <a:avLst/>
          </a:prstGeom>
        </p:spPr>
        <p:txBody>
          <a:bodyPr wrap="none">
            <a:spAutoFit/>
          </a:bodyPr>
          <a:lstStyle/>
          <a:p>
            <a:r>
              <a:rPr lang="it-IT" sz="2800" b="1" dirty="0">
                <a:solidFill>
                  <a:srgbClr val="A8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Numeri </a:t>
            </a:r>
            <a:r>
              <a:rPr lang="it-IT" sz="2800" b="1" dirty="0" smtClean="0">
                <a:solidFill>
                  <a:srgbClr val="A8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indici complessi </a:t>
            </a:r>
            <a:endParaRPr lang="en-GB" sz="2800" b="1" dirty="0">
              <a:solidFill>
                <a:srgbClr val="A8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4659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7</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20</a:t>
            </a:fld>
            <a:endParaRPr lang="it-IT" dirty="0"/>
          </a:p>
        </p:txBody>
      </p:sp>
      <p:pic>
        <p:nvPicPr>
          <p:cNvPr id="7" name="Immagine 6"/>
          <p:cNvPicPr>
            <a:picLocks noChangeAspect="1"/>
          </p:cNvPicPr>
          <p:nvPr/>
        </p:nvPicPr>
        <p:blipFill>
          <a:blip r:embed="rId2"/>
          <a:stretch>
            <a:fillRect/>
          </a:stretch>
        </p:blipFill>
        <p:spPr>
          <a:xfrm>
            <a:off x="1016000" y="1253678"/>
            <a:ext cx="1657143" cy="847619"/>
          </a:xfrm>
          <a:prstGeom prst="rect">
            <a:avLst/>
          </a:prstGeom>
        </p:spPr>
      </p:pic>
      <p:sp>
        <p:nvSpPr>
          <p:cNvPr id="2" name="Rettangolo 1"/>
          <p:cNvSpPr/>
          <p:nvPr/>
        </p:nvSpPr>
        <p:spPr>
          <a:xfrm>
            <a:off x="2165929" y="5483177"/>
            <a:ext cx="7370618" cy="369332"/>
          </a:xfrm>
          <a:prstGeom prst="rect">
            <a:avLst/>
          </a:prstGeom>
        </p:spPr>
        <p:txBody>
          <a:bodyPr wrap="square">
            <a:spAutoFit/>
          </a:bodyPr>
          <a:lstStyle/>
          <a:p>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utilizza come sistema di pesi le quantità scambiate all’anno più </a:t>
            </a:r>
            <a:r>
              <a:rPr lang="it-IT"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recente </a:t>
            </a:r>
            <a:endParaRPr lang="en-GB"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Freccia in giù 7"/>
          <p:cNvSpPr/>
          <p:nvPr/>
        </p:nvSpPr>
        <p:spPr>
          <a:xfrm>
            <a:off x="5851238" y="4799230"/>
            <a:ext cx="258618" cy="58067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tangolo 8"/>
          <p:cNvSpPr/>
          <p:nvPr/>
        </p:nvSpPr>
        <p:spPr>
          <a:xfrm>
            <a:off x="2818361" y="5898760"/>
            <a:ext cx="5594696" cy="369887"/>
          </a:xfrm>
          <a:prstGeom prst="rect">
            <a:avLst/>
          </a:prstGeom>
        </p:spPr>
        <p:txBody>
          <a:bodyPr wrap="square">
            <a:spAutoFit/>
          </a:bodyPr>
          <a:lstStyle/>
          <a:p>
            <a:pPr algn="just" eaLnBrk="1" hangingPunct="1">
              <a:spcAft>
                <a:spcPts val="600"/>
              </a:spcAft>
              <a:defRPr/>
            </a:pPr>
            <a:r>
              <a:rPr lang="it-IT" sz="1800" dirty="0">
                <a:latin typeface="Times New Roman" panose="02020603050405020304" pitchFamily="18" charset="0"/>
                <a:cs typeface="Times New Roman" panose="02020603050405020304" pitchFamily="18" charset="0"/>
              </a:rPr>
              <a:t>Un importante esempio di indice di </a:t>
            </a:r>
            <a:r>
              <a:rPr lang="it-IT" sz="1800" b="1" dirty="0" err="1">
                <a:latin typeface="Times New Roman" panose="02020603050405020304" pitchFamily="18" charset="0"/>
                <a:cs typeface="Times New Roman" panose="02020603050405020304" pitchFamily="18" charset="0"/>
              </a:rPr>
              <a:t>Paasche</a:t>
            </a:r>
            <a:r>
              <a:rPr lang="it-IT" sz="1800" dirty="0">
                <a:latin typeface="Times New Roman" panose="02020603050405020304" pitchFamily="18" charset="0"/>
                <a:cs typeface="Times New Roman" panose="02020603050405020304" pitchFamily="18" charset="0"/>
              </a:rPr>
              <a:t> è il </a:t>
            </a:r>
            <a:r>
              <a:rPr lang="it-IT" sz="1800" dirty="0" smtClean="0">
                <a:latin typeface="Times New Roman" panose="02020603050405020304" pitchFamily="18" charset="0"/>
                <a:cs typeface="Times New Roman" panose="02020603050405020304" pitchFamily="18" charset="0"/>
              </a:rPr>
              <a:t>MIBTEL</a:t>
            </a:r>
            <a:endParaRPr lang="it-IT" sz="1800" dirty="0">
              <a:latin typeface="Times New Roman" panose="02020603050405020304" pitchFamily="18" charset="0"/>
              <a:cs typeface="Times New Roman" panose="02020603050405020304" pitchFamily="18" charset="0"/>
            </a:endParaRPr>
          </a:p>
        </p:txBody>
      </p:sp>
      <p:sp>
        <p:nvSpPr>
          <p:cNvPr id="10" name="Rettangolo 9"/>
          <p:cNvSpPr/>
          <p:nvPr/>
        </p:nvSpPr>
        <p:spPr>
          <a:xfrm>
            <a:off x="915448" y="754158"/>
            <a:ext cx="2886368" cy="369332"/>
          </a:xfrm>
          <a:prstGeom prst="rect">
            <a:avLst/>
          </a:prstGeom>
        </p:spPr>
        <p:txBody>
          <a:bodyPr wrap="none">
            <a:spAutoFit/>
          </a:bodyPr>
          <a:lstStyle/>
          <a:p>
            <a:r>
              <a:rPr lang="it-IT" b="1" dirty="0">
                <a:solidFill>
                  <a:srgbClr val="C00000"/>
                </a:solidFill>
                <a:latin typeface="Times New Roman" panose="02020603050405020304" pitchFamily="18" charset="0"/>
                <a:cs typeface="Times New Roman" panose="02020603050405020304" pitchFamily="18" charset="0"/>
              </a:rPr>
              <a:t>Indice dei prezzi di </a:t>
            </a:r>
            <a:r>
              <a:rPr lang="it-IT" b="1" dirty="0" err="1">
                <a:solidFill>
                  <a:srgbClr val="C00000"/>
                </a:solidFill>
                <a:latin typeface="Times New Roman" panose="02020603050405020304" pitchFamily="18" charset="0"/>
                <a:cs typeface="Times New Roman" panose="02020603050405020304" pitchFamily="18" charset="0"/>
              </a:rPr>
              <a:t>Paasche</a:t>
            </a:r>
            <a:endParaRPr lang="it-IT" b="1" dirty="0">
              <a:solidFill>
                <a:srgbClr val="C00000"/>
              </a:solidFill>
              <a:latin typeface="Times New Roman" panose="02020603050405020304" pitchFamily="18" charset="0"/>
              <a:cs typeface="Times New Roman" panose="02020603050405020304" pitchFamily="18" charset="0"/>
            </a:endParaRPr>
          </a:p>
        </p:txBody>
      </p:sp>
      <p:sp>
        <p:nvSpPr>
          <p:cNvPr id="11" name="Rettangolo 10"/>
          <p:cNvSpPr/>
          <p:nvPr/>
        </p:nvSpPr>
        <p:spPr>
          <a:xfrm>
            <a:off x="824982" y="4015643"/>
            <a:ext cx="10647147"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La sommatoria al numeratore rappresenta il valore dell’aggregato al tempo corrente (realmente verificatosi al tempo 1) mentre il denominatore è invece il valore “fittizio” dell’aggregato ottenuto applicando ai prezzi del tempo base le quantità del tempo </a:t>
            </a:r>
            <a:r>
              <a:rPr lang="it-IT" dirty="0" smtClean="0">
                <a:latin typeface="Times New Roman" panose="02020603050405020304" pitchFamily="18" charset="0"/>
                <a:cs typeface="Times New Roman" panose="02020603050405020304" pitchFamily="18" charset="0"/>
              </a:rPr>
              <a:t>corrente</a:t>
            </a:r>
            <a:endParaRPr lang="it-IT" dirty="0">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3"/>
          <a:stretch>
            <a:fillRect/>
          </a:stretch>
        </p:blipFill>
        <p:spPr>
          <a:xfrm>
            <a:off x="1944613" y="1331369"/>
            <a:ext cx="256054" cy="725487"/>
          </a:xfrm>
          <a:prstGeom prst="rect">
            <a:avLst/>
          </a:prstGeom>
        </p:spPr>
      </p:pic>
      <p:sp>
        <p:nvSpPr>
          <p:cNvPr id="12" name="Rettangolo 11"/>
          <p:cNvSpPr/>
          <p:nvPr/>
        </p:nvSpPr>
        <p:spPr>
          <a:xfrm>
            <a:off x="4202904" y="1312851"/>
            <a:ext cx="7508787" cy="369332"/>
          </a:xfrm>
          <a:prstGeom prst="rect">
            <a:avLst/>
          </a:prstGeom>
        </p:spPr>
        <p:txBody>
          <a:bodyPr wrap="none">
            <a:spAutoFit/>
          </a:bodyPr>
          <a:lstStyle/>
          <a:p>
            <a:r>
              <a:rPr lang="it-IT" dirty="0">
                <a:solidFill>
                  <a:srgbClr val="00B050"/>
                </a:solidFill>
                <a:latin typeface="Times New Roman" panose="02020603050405020304" pitchFamily="18" charset="0"/>
                <a:cs typeface="Times New Roman" panose="02020603050405020304" pitchFamily="18" charset="0"/>
              </a:rPr>
              <a:t>valore del paniere al tempo t = </a:t>
            </a:r>
            <a:r>
              <a:rPr lang="it-IT" dirty="0" smtClean="0">
                <a:solidFill>
                  <a:srgbClr val="00B050"/>
                </a:solidFill>
                <a:latin typeface="Times New Roman" panose="02020603050405020304" pitchFamily="18" charset="0"/>
                <a:cs typeface="Times New Roman" panose="02020603050405020304" pitchFamily="18" charset="0"/>
              </a:rPr>
              <a:t>1 considerando le quantità scambiate al tempo 1</a:t>
            </a:r>
            <a:endParaRPr lang="en-GB" dirty="0">
              <a:solidFill>
                <a:srgbClr val="00B050"/>
              </a:solidFill>
              <a:latin typeface="Times New Roman" panose="02020603050405020304" pitchFamily="18" charset="0"/>
              <a:cs typeface="Times New Roman" panose="02020603050405020304" pitchFamily="18" charset="0"/>
            </a:endParaRPr>
          </a:p>
        </p:txBody>
      </p:sp>
      <p:sp>
        <p:nvSpPr>
          <p:cNvPr id="13" name="Freccia a destra 12"/>
          <p:cNvSpPr/>
          <p:nvPr/>
        </p:nvSpPr>
        <p:spPr>
          <a:xfrm>
            <a:off x="3562748" y="1437642"/>
            <a:ext cx="337486" cy="14175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ttangolo 13"/>
          <p:cNvSpPr/>
          <p:nvPr/>
        </p:nvSpPr>
        <p:spPr>
          <a:xfrm>
            <a:off x="4202904" y="1789313"/>
            <a:ext cx="7508787" cy="369332"/>
          </a:xfrm>
          <a:prstGeom prst="rect">
            <a:avLst/>
          </a:prstGeom>
        </p:spPr>
        <p:txBody>
          <a:bodyPr wrap="none">
            <a:spAutoFit/>
          </a:bodyPr>
          <a:lstStyle/>
          <a:p>
            <a:r>
              <a:rPr lang="it-IT" dirty="0">
                <a:solidFill>
                  <a:srgbClr val="00B050"/>
                </a:solidFill>
                <a:latin typeface="Times New Roman" panose="02020603050405020304" pitchFamily="18" charset="0"/>
                <a:cs typeface="Times New Roman" panose="02020603050405020304" pitchFamily="18" charset="0"/>
              </a:rPr>
              <a:t>valore del paniere al tempo t = </a:t>
            </a:r>
            <a:r>
              <a:rPr lang="it-IT" dirty="0" smtClean="0">
                <a:solidFill>
                  <a:srgbClr val="00B050"/>
                </a:solidFill>
                <a:latin typeface="Times New Roman" panose="02020603050405020304" pitchFamily="18" charset="0"/>
                <a:cs typeface="Times New Roman" panose="02020603050405020304" pitchFamily="18" charset="0"/>
              </a:rPr>
              <a:t>0 considerando le quantità scambiate al tempo 1</a:t>
            </a:r>
            <a:endParaRPr lang="en-GB" dirty="0">
              <a:solidFill>
                <a:srgbClr val="00B050"/>
              </a:solidFill>
              <a:latin typeface="Times New Roman" panose="02020603050405020304" pitchFamily="18" charset="0"/>
              <a:cs typeface="Times New Roman" panose="02020603050405020304" pitchFamily="18" charset="0"/>
            </a:endParaRPr>
          </a:p>
        </p:txBody>
      </p:sp>
      <p:sp>
        <p:nvSpPr>
          <p:cNvPr id="15" name="Freccia a destra 14"/>
          <p:cNvSpPr/>
          <p:nvPr/>
        </p:nvSpPr>
        <p:spPr>
          <a:xfrm>
            <a:off x="3562748" y="1914104"/>
            <a:ext cx="337486" cy="14175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ttangolo 20"/>
          <p:cNvSpPr/>
          <p:nvPr/>
        </p:nvSpPr>
        <p:spPr>
          <a:xfrm>
            <a:off x="824982" y="3311964"/>
            <a:ext cx="10647147"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Numero indice  complesso </a:t>
            </a:r>
            <a:r>
              <a:rPr lang="it-IT" dirty="0" smtClean="0">
                <a:latin typeface="Times New Roman" panose="02020603050405020304" pitchFamily="18" charset="0"/>
                <a:cs typeface="Times New Roman" panose="02020603050405020304" pitchFamily="18" charset="0"/>
              </a:rPr>
              <a:t>dei </a:t>
            </a:r>
            <a:r>
              <a:rPr lang="it-IT" dirty="0">
                <a:latin typeface="Times New Roman" panose="02020603050405020304" pitchFamily="18" charset="0"/>
                <a:cs typeface="Times New Roman" panose="02020603050405020304" pitchFamily="18" charset="0"/>
              </a:rPr>
              <a:t>prezzi espresso dal rapporto tra le medie di prezzi di beni (o servizi) diversi calcolati nei due periodi </a:t>
            </a:r>
            <a:r>
              <a:rPr lang="it-IT" dirty="0" smtClean="0">
                <a:latin typeface="Times New Roman" panose="02020603050405020304" pitchFamily="18" charset="0"/>
                <a:cs typeface="Times New Roman" panose="02020603050405020304" pitchFamily="18" charset="0"/>
              </a:rPr>
              <a:t>1</a:t>
            </a:r>
            <a:r>
              <a:rPr lang="it-IT" dirty="0">
                <a:latin typeface="Times New Roman" panose="02020603050405020304" pitchFamily="18" charset="0"/>
                <a:cs typeface="Times New Roman" panose="02020603050405020304" pitchFamily="18" charset="0"/>
              </a:rPr>
              <a:t> e 0, ponderati con le quantità al tempo </a:t>
            </a:r>
            <a:r>
              <a:rPr lang="it-IT" dirty="0" smtClean="0">
                <a:latin typeface="Times New Roman" panose="02020603050405020304" pitchFamily="18" charset="0"/>
                <a:cs typeface="Times New Roman" panose="02020603050405020304" pitchFamily="18" charset="0"/>
              </a:rPr>
              <a:t>1.</a:t>
            </a:r>
            <a:endParaRPr lang="en-GB" dirty="0">
              <a:latin typeface="Times New Roman" panose="02020603050405020304" pitchFamily="18" charset="0"/>
              <a:cs typeface="Times New Roman" panose="02020603050405020304" pitchFamily="18" charset="0"/>
            </a:endParaRPr>
          </a:p>
        </p:txBody>
      </p:sp>
      <p:sp>
        <p:nvSpPr>
          <p:cNvPr id="24" name="Rettangolo 23"/>
          <p:cNvSpPr/>
          <p:nvPr/>
        </p:nvSpPr>
        <p:spPr>
          <a:xfrm>
            <a:off x="817540" y="2405643"/>
            <a:ext cx="10654589" cy="830997"/>
          </a:xfrm>
          <a:prstGeom prst="rect">
            <a:avLst/>
          </a:prstGeom>
        </p:spPr>
        <p:txBody>
          <a:bodyPr wrap="square">
            <a:spAutoFit/>
          </a:bodyPr>
          <a:lstStyle/>
          <a:p>
            <a:r>
              <a:rPr lang="it-IT" dirty="0" smtClean="0">
                <a:solidFill>
                  <a:srgbClr val="000000"/>
                </a:solidFill>
                <a:latin typeface="Times New Roman" panose="02020603050405020304" pitchFamily="18" charset="0"/>
                <a:cs typeface="Times New Roman" panose="02020603050405020304" pitchFamily="18" charset="0"/>
              </a:rPr>
              <a:t>Dove </a:t>
            </a:r>
            <a:r>
              <a:rPr lang="it-IT" sz="2400" b="1" dirty="0" smtClean="0">
                <a:solidFill>
                  <a:srgbClr val="000000"/>
                </a:solidFill>
                <a:latin typeface="Times New Roman" panose="02020603050405020304" pitchFamily="18" charset="0"/>
                <a:cs typeface="Times New Roman" panose="02020603050405020304" pitchFamily="18" charset="0"/>
              </a:rPr>
              <a:t>p</a:t>
            </a:r>
            <a:r>
              <a:rPr lang="it-IT" sz="2400" b="1" baseline="-25000" dirty="0" smtClean="0">
                <a:solidFill>
                  <a:srgbClr val="000000"/>
                </a:solidFill>
                <a:latin typeface="Times New Roman" panose="02020603050405020304" pitchFamily="18" charset="0"/>
                <a:cs typeface="Times New Roman" panose="02020603050405020304" pitchFamily="18" charset="0"/>
              </a:rPr>
              <a:t>i1</a:t>
            </a:r>
            <a:r>
              <a:rPr lang="it-IT" sz="2400" dirty="0" smtClean="0">
                <a:solidFill>
                  <a:srgbClr val="000000"/>
                </a:solidFill>
                <a:latin typeface="Times New Roman" panose="02020603050405020304" pitchFamily="18" charset="0"/>
                <a:cs typeface="Times New Roman" panose="02020603050405020304" pitchFamily="18" charset="0"/>
              </a:rPr>
              <a:t> </a:t>
            </a:r>
            <a:r>
              <a:rPr lang="it-IT" dirty="0" smtClean="0">
                <a:solidFill>
                  <a:srgbClr val="000000"/>
                </a:solidFill>
                <a:latin typeface="Times New Roman" panose="02020603050405020304" pitchFamily="18" charset="0"/>
                <a:cs typeface="Times New Roman" panose="02020603050405020304" pitchFamily="18" charset="0"/>
              </a:rPr>
              <a:t>è </a:t>
            </a:r>
            <a:r>
              <a:rPr lang="it-IT" dirty="0">
                <a:solidFill>
                  <a:srgbClr val="000000"/>
                </a:solidFill>
                <a:latin typeface="Times New Roman" panose="02020603050405020304" pitchFamily="18" charset="0"/>
                <a:cs typeface="Times New Roman" panose="02020603050405020304" pitchFamily="18" charset="0"/>
              </a:rPr>
              <a:t>il prezzo della merce </a:t>
            </a:r>
            <a:r>
              <a:rPr lang="it-IT" i="1" dirty="0">
                <a:solidFill>
                  <a:srgbClr val="000000"/>
                </a:solidFill>
                <a:latin typeface="Times New Roman" panose="02020603050405020304" pitchFamily="18" charset="0"/>
                <a:cs typeface="Times New Roman" panose="02020603050405020304" pitchFamily="18" charset="0"/>
              </a:rPr>
              <a:t>i </a:t>
            </a:r>
            <a:r>
              <a:rPr lang="it-IT" dirty="0" smtClean="0">
                <a:solidFill>
                  <a:srgbClr val="000000"/>
                </a:solidFill>
                <a:latin typeface="Times New Roman" panose="02020603050405020304" pitchFamily="18" charset="0"/>
                <a:cs typeface="Times New Roman" panose="02020603050405020304" pitchFamily="18" charset="0"/>
              </a:rPr>
              <a:t>nel periodo 1,</a:t>
            </a:r>
            <a:r>
              <a:rPr lang="it-IT" b="1" dirty="0" smtClean="0">
                <a:solidFill>
                  <a:srgbClr val="000000"/>
                </a:solidFill>
                <a:latin typeface="Times New Roman" panose="02020603050405020304" pitchFamily="18" charset="0"/>
                <a:cs typeface="Times New Roman" panose="02020603050405020304" pitchFamily="18" charset="0"/>
              </a:rPr>
              <a:t> </a:t>
            </a:r>
            <a:r>
              <a:rPr lang="it-IT" sz="2400" b="1" dirty="0" smtClean="0">
                <a:solidFill>
                  <a:srgbClr val="000000"/>
                </a:solidFill>
                <a:latin typeface="Times New Roman" panose="02020603050405020304" pitchFamily="18" charset="0"/>
                <a:cs typeface="Times New Roman" panose="02020603050405020304" pitchFamily="18" charset="0"/>
              </a:rPr>
              <a:t>q</a:t>
            </a:r>
            <a:r>
              <a:rPr lang="it-IT" sz="2400" b="1" baseline="-25000" dirty="0" smtClean="0">
                <a:solidFill>
                  <a:srgbClr val="000000"/>
                </a:solidFill>
                <a:latin typeface="Times New Roman" panose="02020603050405020304" pitchFamily="18" charset="0"/>
                <a:cs typeface="Times New Roman" panose="02020603050405020304" pitchFamily="18" charset="0"/>
              </a:rPr>
              <a:t>i1</a:t>
            </a:r>
            <a:r>
              <a:rPr lang="it-IT" dirty="0" smtClean="0">
                <a:solidFill>
                  <a:srgbClr val="000000"/>
                </a:solidFill>
                <a:latin typeface="Times New Roman" panose="02020603050405020304" pitchFamily="18" charset="0"/>
                <a:cs typeface="Times New Roman" panose="02020603050405020304" pitchFamily="18" charset="0"/>
              </a:rPr>
              <a:t> è </a:t>
            </a:r>
            <a:r>
              <a:rPr lang="it-IT" dirty="0">
                <a:solidFill>
                  <a:srgbClr val="000000"/>
                </a:solidFill>
                <a:latin typeface="Times New Roman" panose="02020603050405020304" pitchFamily="18" charset="0"/>
                <a:cs typeface="Times New Roman" panose="02020603050405020304" pitchFamily="18" charset="0"/>
              </a:rPr>
              <a:t>la quantità </a:t>
            </a:r>
            <a:r>
              <a:rPr lang="it-IT" dirty="0" smtClean="0">
                <a:solidFill>
                  <a:srgbClr val="000000"/>
                </a:solidFill>
                <a:latin typeface="Times New Roman" panose="02020603050405020304" pitchFamily="18" charset="0"/>
                <a:cs typeface="Times New Roman" panose="02020603050405020304" pitchFamily="18" charset="0"/>
              </a:rPr>
              <a:t>scambiata o prodotta </a:t>
            </a:r>
            <a:r>
              <a:rPr lang="it-IT" dirty="0">
                <a:solidFill>
                  <a:srgbClr val="000000"/>
                </a:solidFill>
                <a:latin typeface="Times New Roman" panose="02020603050405020304" pitchFamily="18" charset="0"/>
                <a:cs typeface="Times New Roman" panose="02020603050405020304" pitchFamily="18" charset="0"/>
              </a:rPr>
              <a:t>di </a:t>
            </a:r>
            <a:r>
              <a:rPr lang="it-IT" i="1" dirty="0">
                <a:solidFill>
                  <a:srgbClr val="000000"/>
                </a:solidFill>
                <a:latin typeface="Times New Roman" panose="02020603050405020304" pitchFamily="18" charset="0"/>
                <a:cs typeface="Times New Roman" panose="02020603050405020304" pitchFamily="18" charset="0"/>
              </a:rPr>
              <a:t>i </a:t>
            </a:r>
            <a:r>
              <a:rPr lang="it-IT" dirty="0">
                <a:solidFill>
                  <a:srgbClr val="000000"/>
                </a:solidFill>
                <a:latin typeface="Times New Roman" panose="02020603050405020304" pitchFamily="18" charset="0"/>
                <a:cs typeface="Times New Roman" panose="02020603050405020304" pitchFamily="18" charset="0"/>
              </a:rPr>
              <a:t>nello stesso periodo </a:t>
            </a:r>
            <a:r>
              <a:rPr lang="it-IT" dirty="0" smtClean="0">
                <a:solidFill>
                  <a:srgbClr val="000000"/>
                </a:solidFill>
                <a:latin typeface="Times New Roman" panose="02020603050405020304" pitchFamily="18" charset="0"/>
                <a:cs typeface="Times New Roman" panose="02020603050405020304" pitchFamily="18" charset="0"/>
              </a:rPr>
              <a:t>e </a:t>
            </a:r>
            <a:r>
              <a:rPr lang="it-IT" sz="2400" b="1" dirty="0" smtClean="0">
                <a:solidFill>
                  <a:srgbClr val="000000"/>
                </a:solidFill>
                <a:latin typeface="Times New Roman" panose="02020603050405020304" pitchFamily="18" charset="0"/>
                <a:cs typeface="Times New Roman" panose="02020603050405020304" pitchFamily="18" charset="0"/>
              </a:rPr>
              <a:t>p</a:t>
            </a:r>
            <a:r>
              <a:rPr lang="it-IT" sz="2400" b="1" baseline="-25000" dirty="0" smtClean="0">
                <a:solidFill>
                  <a:srgbClr val="000000"/>
                </a:solidFill>
                <a:latin typeface="Times New Roman" panose="02020603050405020304" pitchFamily="18" charset="0"/>
                <a:cs typeface="Times New Roman" panose="02020603050405020304" pitchFamily="18" charset="0"/>
              </a:rPr>
              <a:t>i0</a:t>
            </a:r>
            <a:r>
              <a:rPr lang="it-IT" dirty="0">
                <a:solidFill>
                  <a:srgbClr val="000000"/>
                </a:solidFill>
                <a:latin typeface="Times New Roman" panose="02020603050405020304" pitchFamily="18" charset="0"/>
                <a:cs typeface="Times New Roman" panose="02020603050405020304" pitchFamily="18" charset="0"/>
              </a:rPr>
              <a:t> è il prezzo della merce </a:t>
            </a:r>
            <a:r>
              <a:rPr lang="it-IT" i="1" dirty="0">
                <a:solidFill>
                  <a:srgbClr val="000000"/>
                </a:solidFill>
                <a:latin typeface="Times New Roman" panose="02020603050405020304" pitchFamily="18" charset="0"/>
                <a:cs typeface="Times New Roman" panose="02020603050405020304" pitchFamily="18" charset="0"/>
              </a:rPr>
              <a:t>i </a:t>
            </a:r>
            <a:r>
              <a:rPr lang="it-IT" dirty="0" smtClean="0">
                <a:solidFill>
                  <a:srgbClr val="000000"/>
                </a:solidFill>
                <a:latin typeface="Times New Roman" panose="02020603050405020304" pitchFamily="18" charset="0"/>
                <a:cs typeface="Times New Roman" panose="02020603050405020304" pitchFamily="18" charset="0"/>
              </a:rPr>
              <a:t>nell’anno base (</a:t>
            </a:r>
            <a:r>
              <a:rPr lang="it-IT" dirty="0">
                <a:solidFill>
                  <a:srgbClr val="000000"/>
                </a:solidFill>
                <a:latin typeface="Times New Roman" panose="02020603050405020304" pitchFamily="18" charset="0"/>
                <a:cs typeface="Times New Roman" panose="02020603050405020304" pitchFamily="18" charset="0"/>
              </a:rPr>
              <a:t>0)</a:t>
            </a:r>
            <a:r>
              <a:rPr lang="it-IT" dirty="0" smtClean="0">
                <a:solidFill>
                  <a:srgbClr val="000000"/>
                </a:solidFill>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11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p:bldP spid="11" grpId="0"/>
      <p:bldP spid="12" grpId="0"/>
      <p:bldP spid="13" grpId="0" animBg="1"/>
      <p:bldP spid="14" grpId="0"/>
      <p:bldP spid="15" grpId="0" animBg="1"/>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21</a:t>
            </a:fld>
            <a:endParaRPr lang="it-IT"/>
          </a:p>
        </p:txBody>
      </p:sp>
      <p:sp>
        <p:nvSpPr>
          <p:cNvPr id="4" name="Rettangolo 3"/>
          <p:cNvSpPr/>
          <p:nvPr/>
        </p:nvSpPr>
        <p:spPr>
          <a:xfrm>
            <a:off x="762600" y="3465570"/>
            <a:ext cx="10700652" cy="369332"/>
          </a:xfrm>
          <a:prstGeom prst="rect">
            <a:avLst/>
          </a:prstGeom>
        </p:spPr>
        <p:txBody>
          <a:bodyPr wrap="square">
            <a:spAutoFit/>
          </a:bodyPr>
          <a:lstStyle/>
          <a:p>
            <a:pPr algn="just">
              <a:spcAft>
                <a:spcPts val="0"/>
              </a:spcAft>
            </a:pP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Questi </a:t>
            </a:r>
            <a:r>
              <a:rPr lang="it-IT" dirty="0">
                <a:latin typeface="Times New Roman" panose="02020603050405020304" pitchFamily="18" charset="0"/>
                <a:ea typeface="Times New Roman" panose="02020603050405020304" pitchFamily="18" charset="0"/>
                <a:cs typeface="Times New Roman" panose="02020603050405020304" pitchFamily="18" charset="0"/>
              </a:rPr>
              <a:t>due indici complessi individuati si differenziano per il sistema di pesi utilizzato: </a:t>
            </a:r>
            <a:endParaRPr lang="it-IT"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ttangolo 4"/>
          <p:cNvSpPr/>
          <p:nvPr/>
        </p:nvSpPr>
        <p:spPr>
          <a:xfrm>
            <a:off x="762599" y="718831"/>
            <a:ext cx="3948838" cy="369332"/>
          </a:xfrm>
          <a:prstGeom prst="rect">
            <a:avLst/>
          </a:prstGeom>
        </p:spPr>
        <p:txBody>
          <a:bodyPr wrap="none">
            <a:spAutoFit/>
          </a:bodyPr>
          <a:lstStyle/>
          <a:p>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Numero indice dei prezzi di </a:t>
            </a:r>
            <a:r>
              <a:rPr lang="it-IT"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Laspeyres</a:t>
            </a:r>
            <a:endParaRPr lang="en-GB" dirty="0">
              <a:solidFill>
                <a:srgbClr val="C00000"/>
              </a:solidFill>
              <a:latin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864524" y="1125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Oggetto 6"/>
          <p:cNvGraphicFramePr>
            <a:graphicFrameLocks noChangeAspect="1"/>
          </p:cNvGraphicFramePr>
          <p:nvPr>
            <p:extLst>
              <p:ext uri="{D42A27DB-BD31-4B8C-83A1-F6EECF244321}">
                <p14:modId xmlns:p14="http://schemas.microsoft.com/office/powerpoint/2010/main" val="111812398"/>
              </p:ext>
            </p:extLst>
          </p:nvPr>
        </p:nvGraphicFramePr>
        <p:xfrm>
          <a:off x="864524" y="1125350"/>
          <a:ext cx="1676400" cy="838200"/>
        </p:xfrm>
        <a:graphic>
          <a:graphicData uri="http://schemas.openxmlformats.org/presentationml/2006/ole">
            <mc:AlternateContent xmlns:mc="http://schemas.openxmlformats.org/markup-compatibility/2006">
              <mc:Choice xmlns:v="urn:schemas-microsoft-com:vml" Requires="v">
                <p:oleObj spid="_x0000_s7387" r:id="rId3" imgW="1676400" imgH="838200" progId="Equation.3">
                  <p:embed/>
                </p:oleObj>
              </mc:Choice>
              <mc:Fallback>
                <p:oleObj r:id="rId3" imgW="1676400" imgH="838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524" y="1125350"/>
                        <a:ext cx="1676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ttangolo 7"/>
          <p:cNvSpPr/>
          <p:nvPr/>
        </p:nvSpPr>
        <p:spPr>
          <a:xfrm>
            <a:off x="6148170" y="756018"/>
            <a:ext cx="3840795" cy="369332"/>
          </a:xfrm>
          <a:prstGeom prst="rect">
            <a:avLst/>
          </a:prstGeom>
        </p:spPr>
        <p:txBody>
          <a:bodyPr wrap="none">
            <a:spAutoFit/>
          </a:bodyPr>
          <a:lstStyle/>
          <a:p>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Numero indice dei prezzi di </a:t>
            </a:r>
            <a:r>
              <a:rPr lang="it-IT" b="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Paasche</a:t>
            </a:r>
            <a:endParaRPr lang="en-GB"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4"/>
          <p:cNvSpPr>
            <a:spLocks noChangeArrowheads="1"/>
          </p:cNvSpPr>
          <p:nvPr/>
        </p:nvSpPr>
        <p:spPr bwMode="auto">
          <a:xfrm>
            <a:off x="7240386" y="12552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Oggetto 9"/>
          <p:cNvGraphicFramePr>
            <a:graphicFrameLocks noChangeAspect="1"/>
          </p:cNvGraphicFramePr>
          <p:nvPr>
            <p:extLst>
              <p:ext uri="{D42A27DB-BD31-4B8C-83A1-F6EECF244321}">
                <p14:modId xmlns:p14="http://schemas.microsoft.com/office/powerpoint/2010/main" val="2367136475"/>
              </p:ext>
            </p:extLst>
          </p:nvPr>
        </p:nvGraphicFramePr>
        <p:xfrm>
          <a:off x="7240386" y="1255221"/>
          <a:ext cx="1647825" cy="838200"/>
        </p:xfrm>
        <a:graphic>
          <a:graphicData uri="http://schemas.openxmlformats.org/presentationml/2006/ole">
            <mc:AlternateContent xmlns:mc="http://schemas.openxmlformats.org/markup-compatibility/2006">
              <mc:Choice xmlns:v="urn:schemas-microsoft-com:vml" Requires="v">
                <p:oleObj spid="_x0000_s7388" r:id="rId5" imgW="1651000" imgH="838200" progId="Equation.3">
                  <p:embed/>
                </p:oleObj>
              </mc:Choice>
              <mc:Fallback>
                <p:oleObj r:id="rId5" imgW="1651000" imgH="838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0386" y="1255221"/>
                        <a:ext cx="164782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Immagine 11"/>
          <p:cNvPicPr>
            <a:picLocks noChangeAspect="1"/>
          </p:cNvPicPr>
          <p:nvPr/>
        </p:nvPicPr>
        <p:blipFill>
          <a:blip r:embed="rId7"/>
          <a:stretch>
            <a:fillRect/>
          </a:stretch>
        </p:blipFill>
        <p:spPr>
          <a:xfrm>
            <a:off x="1803296" y="1207077"/>
            <a:ext cx="256054" cy="725487"/>
          </a:xfrm>
          <a:prstGeom prst="rect">
            <a:avLst/>
          </a:prstGeom>
        </p:spPr>
      </p:pic>
      <p:pic>
        <p:nvPicPr>
          <p:cNvPr id="13" name="Immagine 12"/>
          <p:cNvPicPr>
            <a:picLocks noChangeAspect="1"/>
          </p:cNvPicPr>
          <p:nvPr/>
        </p:nvPicPr>
        <p:blipFill>
          <a:blip r:embed="rId7"/>
          <a:stretch>
            <a:fillRect/>
          </a:stretch>
        </p:blipFill>
        <p:spPr>
          <a:xfrm>
            <a:off x="8179158" y="1346991"/>
            <a:ext cx="256054" cy="725487"/>
          </a:xfrm>
          <a:prstGeom prst="rect">
            <a:avLst/>
          </a:prstGeom>
        </p:spPr>
      </p:pic>
      <p:sp>
        <p:nvSpPr>
          <p:cNvPr id="14" name="Rettangolo 13"/>
          <p:cNvSpPr/>
          <p:nvPr/>
        </p:nvSpPr>
        <p:spPr>
          <a:xfrm>
            <a:off x="716337" y="3914859"/>
            <a:ext cx="10698480" cy="369332"/>
          </a:xfrm>
          <a:prstGeom prst="rect">
            <a:avLst/>
          </a:prstGeom>
        </p:spPr>
        <p:txBody>
          <a:bodyPr wrap="square">
            <a:spAutoFit/>
          </a:bodyPr>
          <a:lstStyle/>
          <a:p>
            <a:pPr algn="just">
              <a:spcAft>
                <a:spcPts val="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  il primo (</a:t>
            </a:r>
            <a:r>
              <a:rPr lang="it-IT"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Laspeyres</a:t>
            </a:r>
            <a:r>
              <a:rPr lang="it-IT" dirty="0">
                <a:latin typeface="Times New Roman" panose="02020603050405020304" pitchFamily="18" charset="0"/>
                <a:ea typeface="Times New Roman" panose="02020603050405020304" pitchFamily="18" charset="0"/>
                <a:cs typeface="Times New Roman" panose="02020603050405020304" pitchFamily="18" charset="0"/>
              </a:rPr>
              <a:t>), utilizza come sistema di pesi le quantità dei beni (e/o dei servizi) scambiati all’anno base; </a:t>
            </a:r>
          </a:p>
        </p:txBody>
      </p:sp>
      <p:sp>
        <p:nvSpPr>
          <p:cNvPr id="15" name="Rettangolo 14"/>
          <p:cNvSpPr/>
          <p:nvPr/>
        </p:nvSpPr>
        <p:spPr>
          <a:xfrm>
            <a:off x="762598" y="4226567"/>
            <a:ext cx="10948245" cy="369332"/>
          </a:xfrm>
          <a:prstGeom prst="rect">
            <a:avLst/>
          </a:prstGeom>
        </p:spPr>
        <p:txBody>
          <a:bodyPr wrap="square">
            <a:spAutoFit/>
          </a:bodyPr>
          <a:lstStyle/>
          <a:p>
            <a:pPr algn="just">
              <a:spcAft>
                <a:spcPts val="0"/>
              </a:spcAft>
            </a:pP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 il </a:t>
            </a:r>
            <a:r>
              <a:rPr lang="it-IT" dirty="0">
                <a:latin typeface="Times New Roman" panose="02020603050405020304" pitchFamily="18" charset="0"/>
                <a:ea typeface="Times New Roman" panose="02020603050405020304" pitchFamily="18" charset="0"/>
                <a:cs typeface="Times New Roman" panose="02020603050405020304" pitchFamily="18" charset="0"/>
              </a:rPr>
              <a:t>secondo (</a:t>
            </a:r>
            <a:r>
              <a:rPr lang="it-IT"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Paasche</a:t>
            </a:r>
            <a:r>
              <a:rPr lang="it-IT" dirty="0">
                <a:latin typeface="Times New Roman" panose="02020603050405020304" pitchFamily="18" charset="0"/>
                <a:ea typeface="Times New Roman" panose="02020603050405020304" pitchFamily="18" charset="0"/>
                <a:cs typeface="Times New Roman" panose="02020603050405020304" pitchFamily="18" charset="0"/>
              </a:rPr>
              <a:t>), propone, invece, di utilizzare come sistema di pesi le quantità scambiate all’anno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più  recente</a:t>
            </a:r>
            <a:r>
              <a:rPr lang="it-IT"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ttangolo 15"/>
          <p:cNvSpPr/>
          <p:nvPr/>
        </p:nvSpPr>
        <p:spPr>
          <a:xfrm>
            <a:off x="762599" y="4880797"/>
            <a:ext cx="10948244" cy="1200329"/>
          </a:xfrm>
          <a:prstGeom prst="rect">
            <a:avLst/>
          </a:prstGeom>
        </p:spPr>
        <p:txBody>
          <a:bodyPr wrap="square">
            <a:spAutoFit/>
          </a:bodyPr>
          <a:lstStyle/>
          <a:p>
            <a:pPr algn="just">
              <a:spcAft>
                <a:spcPts val="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Come è possibile notare, in entrambi i casi le quantità scambiate sono le stesse sia a numeratore che a denominatore (sono entrambe al tempo zero, per quanto riguarda il numero indice di </a:t>
            </a:r>
            <a:r>
              <a:rPr lang="it-IT" dirty="0" err="1">
                <a:latin typeface="Times New Roman" panose="02020603050405020304" pitchFamily="18" charset="0"/>
                <a:ea typeface="Times New Roman" panose="02020603050405020304" pitchFamily="18" charset="0"/>
                <a:cs typeface="Times New Roman" panose="02020603050405020304" pitchFamily="18" charset="0"/>
              </a:rPr>
              <a:t>Laspeyres</a:t>
            </a:r>
            <a:r>
              <a:rPr lang="it-IT" dirty="0">
                <a:latin typeface="Times New Roman" panose="02020603050405020304" pitchFamily="18" charset="0"/>
                <a:ea typeface="Times New Roman" panose="02020603050405020304" pitchFamily="18" charset="0"/>
                <a:cs typeface="Times New Roman" panose="02020603050405020304" pitchFamily="18" charset="0"/>
              </a:rPr>
              <a:t>, ed entrambe al tempo uno per quanto riguarda il numero indice di </a:t>
            </a:r>
            <a:r>
              <a:rPr lang="it-IT" dirty="0" err="1">
                <a:latin typeface="Times New Roman" panose="02020603050405020304" pitchFamily="18" charset="0"/>
                <a:ea typeface="Times New Roman" panose="02020603050405020304" pitchFamily="18" charset="0"/>
                <a:cs typeface="Times New Roman" panose="02020603050405020304" pitchFamily="18" charset="0"/>
              </a:rPr>
              <a:t>Paasche</a:t>
            </a:r>
            <a:r>
              <a:rPr lang="it-IT" dirty="0">
                <a:latin typeface="Times New Roman" panose="02020603050405020304" pitchFamily="18" charset="0"/>
                <a:ea typeface="Times New Roman" panose="02020603050405020304" pitchFamily="18" charset="0"/>
                <a:cs typeface="Times New Roman" panose="02020603050405020304" pitchFamily="18" charset="0"/>
              </a:rPr>
              <a:t>); questo significa che ogni variazione riscontrata sarà dovuta </a:t>
            </a:r>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esclusivamente a variazioni nei prezzi dei beni e/o dei servizi considerati</a:t>
            </a:r>
            <a:r>
              <a:rPr lang="it-IT" dirty="0">
                <a:latin typeface="Times New Roman" panose="02020603050405020304" pitchFamily="18" charset="0"/>
                <a:ea typeface="Times New Roman" panose="02020603050405020304" pitchFamily="18" charset="0"/>
                <a:cs typeface="Times New Roman" panose="02020603050405020304" pitchFamily="18" charset="0"/>
              </a:rPr>
              <a:t>, e non delle quantità.</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ttangolo 16"/>
          <p:cNvSpPr/>
          <p:nvPr/>
        </p:nvSpPr>
        <p:spPr>
          <a:xfrm>
            <a:off x="762600" y="2153752"/>
            <a:ext cx="4446710" cy="1077218"/>
          </a:xfrm>
          <a:prstGeom prst="rect">
            <a:avLst/>
          </a:prstGeom>
        </p:spPr>
        <p:txBody>
          <a:bodyPr wrap="square">
            <a:spAutoFit/>
          </a:bodyPr>
          <a:lstStyle/>
          <a:p>
            <a:pPr algn="just"/>
            <a:r>
              <a:rPr lang="it-IT" sz="1600" dirty="0">
                <a:solidFill>
                  <a:srgbClr val="444444"/>
                </a:solidFill>
                <a:latin typeface="Times New Roman" panose="02020603050405020304" pitchFamily="18" charset="0"/>
                <a:cs typeface="Times New Roman" panose="02020603050405020304" pitchFamily="18" charset="0"/>
              </a:rPr>
              <a:t>come rapporto tra il valore “fittizio” dell’aggregato ottenuto moltiplicando i prezzi al tempo corrente per le quantità al tempo base</a:t>
            </a:r>
            <a:r>
              <a:rPr lang="it-IT" sz="1600" dirty="0" smtClean="0">
                <a:solidFill>
                  <a:srgbClr val="444444"/>
                </a:solidFill>
                <a:latin typeface="Times New Roman" panose="02020603050405020304" pitchFamily="18" charset="0"/>
                <a:cs typeface="Times New Roman" panose="02020603050405020304" pitchFamily="18" charset="0"/>
              </a:rPr>
              <a:t>, e </a:t>
            </a:r>
            <a:r>
              <a:rPr lang="it-IT" sz="1600" dirty="0">
                <a:solidFill>
                  <a:srgbClr val="444444"/>
                </a:solidFill>
                <a:latin typeface="Times New Roman" panose="02020603050405020304" pitchFamily="18" charset="0"/>
                <a:cs typeface="Times New Roman" panose="02020603050405020304" pitchFamily="18" charset="0"/>
              </a:rPr>
              <a:t>il valore dell’aggregato al tempo base</a:t>
            </a:r>
            <a:endParaRPr lang="it-IT" sz="1600" dirty="0">
              <a:latin typeface="Times New Roman" panose="02020603050405020304" pitchFamily="18" charset="0"/>
              <a:cs typeface="Times New Roman" panose="02020603050405020304" pitchFamily="18" charset="0"/>
            </a:endParaRPr>
          </a:p>
        </p:txBody>
      </p:sp>
      <p:sp>
        <p:nvSpPr>
          <p:cNvPr id="11" name="Rettangolo 10"/>
          <p:cNvSpPr/>
          <p:nvPr/>
        </p:nvSpPr>
        <p:spPr>
          <a:xfrm>
            <a:off x="6065577" y="2093421"/>
            <a:ext cx="5645267" cy="830997"/>
          </a:xfrm>
          <a:prstGeom prst="rect">
            <a:avLst/>
          </a:prstGeom>
        </p:spPr>
        <p:txBody>
          <a:bodyPr wrap="square">
            <a:spAutoFit/>
          </a:bodyPr>
          <a:lstStyle/>
          <a:p>
            <a:pPr algn="just"/>
            <a:r>
              <a:rPr lang="it-IT" sz="1600" dirty="0">
                <a:solidFill>
                  <a:srgbClr val="444444"/>
                </a:solidFill>
                <a:latin typeface="Times New Roman" panose="02020603050405020304" pitchFamily="18" charset="0"/>
                <a:cs typeface="Times New Roman" panose="02020603050405020304" pitchFamily="18" charset="0"/>
              </a:rPr>
              <a:t>rapporto tra il valore dell’aggregato al tempo corrente</a:t>
            </a:r>
            <a:r>
              <a:rPr lang="it-IT" sz="1600" dirty="0" smtClean="0">
                <a:solidFill>
                  <a:srgbClr val="444444"/>
                </a:solidFill>
                <a:latin typeface="Times New Roman" panose="02020603050405020304" pitchFamily="18" charset="0"/>
                <a:cs typeface="Times New Roman" panose="02020603050405020304" pitchFamily="18" charset="0"/>
              </a:rPr>
              <a:t>, e </a:t>
            </a:r>
            <a:r>
              <a:rPr lang="it-IT" sz="1600" dirty="0">
                <a:solidFill>
                  <a:srgbClr val="444444"/>
                </a:solidFill>
                <a:latin typeface="Times New Roman" panose="02020603050405020304" pitchFamily="18" charset="0"/>
                <a:cs typeface="Times New Roman" panose="02020603050405020304" pitchFamily="18" charset="0"/>
              </a:rPr>
              <a:t>il valore “fittizio” dell’aggregato ottenuto applicando ai prezzi del tempo base le quantità del tempo corrente</a:t>
            </a:r>
            <a:endParaRPr lang="it-I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630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22</a:t>
            </a:fld>
            <a:endParaRPr lang="it-IT"/>
          </a:p>
        </p:txBody>
      </p:sp>
      <p:pic>
        <p:nvPicPr>
          <p:cNvPr id="4" name="Immagine 3"/>
          <p:cNvPicPr>
            <a:picLocks noChangeAspect="1"/>
          </p:cNvPicPr>
          <p:nvPr/>
        </p:nvPicPr>
        <p:blipFill>
          <a:blip r:embed="rId2"/>
          <a:stretch>
            <a:fillRect/>
          </a:stretch>
        </p:blipFill>
        <p:spPr>
          <a:xfrm>
            <a:off x="885429" y="2542867"/>
            <a:ext cx="5242560" cy="1808480"/>
          </a:xfrm>
          <a:prstGeom prst="rect">
            <a:avLst/>
          </a:prstGeom>
        </p:spPr>
      </p:pic>
      <p:pic>
        <p:nvPicPr>
          <p:cNvPr id="5" name="Immagine 4"/>
          <p:cNvPicPr>
            <a:picLocks noChangeAspect="1"/>
          </p:cNvPicPr>
          <p:nvPr/>
        </p:nvPicPr>
        <p:blipFill>
          <a:blip r:embed="rId3"/>
          <a:stretch>
            <a:fillRect/>
          </a:stretch>
        </p:blipFill>
        <p:spPr>
          <a:xfrm>
            <a:off x="949821" y="948480"/>
            <a:ext cx="4389500" cy="1170533"/>
          </a:xfrm>
          <a:prstGeom prst="rect">
            <a:avLst/>
          </a:prstGeom>
        </p:spPr>
      </p:pic>
      <p:pic>
        <p:nvPicPr>
          <p:cNvPr id="6" name="Immagine 5"/>
          <p:cNvPicPr>
            <a:picLocks noChangeAspect="1"/>
          </p:cNvPicPr>
          <p:nvPr/>
        </p:nvPicPr>
        <p:blipFill>
          <a:blip r:embed="rId4"/>
          <a:stretch>
            <a:fillRect/>
          </a:stretch>
        </p:blipFill>
        <p:spPr>
          <a:xfrm>
            <a:off x="1016000" y="4512659"/>
            <a:ext cx="4795520" cy="1656080"/>
          </a:xfrm>
          <a:prstGeom prst="rect">
            <a:avLst/>
          </a:prstGeom>
        </p:spPr>
      </p:pic>
      <p:sp>
        <p:nvSpPr>
          <p:cNvPr id="7" name="Ovale 6"/>
          <p:cNvSpPr/>
          <p:nvPr/>
        </p:nvSpPr>
        <p:spPr>
          <a:xfrm>
            <a:off x="4227618" y="3685493"/>
            <a:ext cx="912176" cy="380245"/>
          </a:xfrm>
          <a:prstGeom prst="ellipse">
            <a:avLst/>
          </a:prstGeom>
          <a:noFill/>
          <a:ln w="38100">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5"/>
          <a:stretch>
            <a:fillRect/>
          </a:stretch>
        </p:blipFill>
        <p:spPr>
          <a:xfrm>
            <a:off x="4056233" y="5578763"/>
            <a:ext cx="951058" cy="402365"/>
          </a:xfrm>
          <a:prstGeom prst="rect">
            <a:avLst/>
          </a:prstGeom>
        </p:spPr>
      </p:pic>
      <p:sp>
        <p:nvSpPr>
          <p:cNvPr id="9" name="Rettangolo 8"/>
          <p:cNvSpPr/>
          <p:nvPr/>
        </p:nvSpPr>
        <p:spPr>
          <a:xfrm>
            <a:off x="7424152" y="2818821"/>
            <a:ext cx="3228448"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l’</a:t>
            </a:r>
            <a:r>
              <a:rPr lang="it-IT" b="1" dirty="0">
                <a:latin typeface="Times New Roman" panose="02020603050405020304" pitchFamily="18" charset="0"/>
                <a:cs typeface="Times New Roman" panose="02020603050405020304" pitchFamily="18" charset="0"/>
              </a:rPr>
              <a:t>indice dei prezzi di </a:t>
            </a:r>
            <a:r>
              <a:rPr lang="it-IT" b="1" dirty="0" err="1">
                <a:latin typeface="Times New Roman" panose="02020603050405020304" pitchFamily="18" charset="0"/>
                <a:cs typeface="Times New Roman" panose="02020603050405020304" pitchFamily="18" charset="0"/>
              </a:rPr>
              <a:t>Laspeyres</a:t>
            </a:r>
            <a:endParaRPr lang="it-IT" dirty="0"/>
          </a:p>
        </p:txBody>
      </p:sp>
      <p:sp>
        <p:nvSpPr>
          <p:cNvPr id="10" name="Rettangolo 9"/>
          <p:cNvSpPr/>
          <p:nvPr/>
        </p:nvSpPr>
        <p:spPr>
          <a:xfrm>
            <a:off x="7424152" y="4984516"/>
            <a:ext cx="3027432" cy="369332"/>
          </a:xfrm>
          <a:prstGeom prst="rect">
            <a:avLst/>
          </a:prstGeom>
        </p:spPr>
        <p:txBody>
          <a:bodyPr wrap="none">
            <a:spAutoFit/>
          </a:bodyPr>
          <a:lstStyle/>
          <a:p>
            <a:r>
              <a:rPr lang="it-IT" dirty="0">
                <a:solidFill>
                  <a:prstClr val="black"/>
                </a:solidFill>
                <a:latin typeface="Times New Roman" panose="02020603050405020304" pitchFamily="18" charset="0"/>
                <a:cs typeface="Times New Roman" panose="02020603050405020304" pitchFamily="18" charset="0"/>
              </a:rPr>
              <a:t>l’</a:t>
            </a:r>
            <a:r>
              <a:rPr lang="it-IT" b="1" dirty="0">
                <a:solidFill>
                  <a:prstClr val="black"/>
                </a:solidFill>
                <a:latin typeface="Times New Roman" panose="02020603050405020304" pitchFamily="18" charset="0"/>
                <a:cs typeface="Times New Roman" panose="02020603050405020304" pitchFamily="18" charset="0"/>
              </a:rPr>
              <a:t>indice dei prezzi di </a:t>
            </a:r>
            <a:r>
              <a:rPr lang="it-IT" b="1" dirty="0" err="1">
                <a:solidFill>
                  <a:prstClr val="black"/>
                </a:solidFill>
                <a:latin typeface="Times New Roman" panose="02020603050405020304" pitchFamily="18" charset="0"/>
                <a:cs typeface="Times New Roman" panose="02020603050405020304" pitchFamily="18" charset="0"/>
              </a:rPr>
              <a:t>Paasche</a:t>
            </a:r>
            <a:endParaRPr lang="it-IT" dirty="0"/>
          </a:p>
        </p:txBody>
      </p:sp>
    </p:spTree>
    <p:extLst>
      <p:ext uri="{BB962C8B-B14F-4D97-AF65-F5344CB8AC3E}">
        <p14:creationId xmlns:p14="http://schemas.microsoft.com/office/powerpoint/2010/main" val="306034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23</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782256" y="879349"/>
            <a:ext cx="9966037" cy="923330"/>
          </a:xfrm>
          <a:prstGeom prst="rect">
            <a:avLst/>
          </a:prstGeom>
        </p:spPr>
        <p:txBody>
          <a:bodyPr wrap="square">
            <a:spAutoFit/>
          </a:bodyPr>
          <a:lstStyle/>
          <a:p>
            <a:pPr algn="just">
              <a:spcAft>
                <a:spcPts val="0"/>
              </a:spcAft>
            </a:pPr>
            <a:r>
              <a:rPr lang="it-IT" dirty="0" smtClean="0">
                <a:latin typeface="Times New Roman" panose="02020603050405020304" pitchFamily="18" charset="0"/>
                <a:cs typeface="Times New Roman" panose="02020603050405020304" pitchFamily="18" charset="0"/>
              </a:rPr>
              <a:t>In </a:t>
            </a:r>
            <a:r>
              <a:rPr lang="it-IT" dirty="0">
                <a:latin typeface="Times New Roman" panose="02020603050405020304" pitchFamily="18" charset="0"/>
                <a:cs typeface="Times New Roman" panose="02020603050405020304" pitchFamily="18" charset="0"/>
              </a:rPr>
              <a:t>entrambi i casi le quantità scambiate sono le stesse sia a numeratore che a denominatore (sono entrambe al tempo zero, per quanto riguarda il numero indice di </a:t>
            </a:r>
            <a:r>
              <a:rPr lang="it-IT" dirty="0" err="1">
                <a:latin typeface="Times New Roman" panose="02020603050405020304" pitchFamily="18" charset="0"/>
                <a:cs typeface="Times New Roman" panose="02020603050405020304" pitchFamily="18" charset="0"/>
              </a:rPr>
              <a:t>Laspeyres</a:t>
            </a:r>
            <a:r>
              <a:rPr lang="it-IT" dirty="0">
                <a:latin typeface="Times New Roman" panose="02020603050405020304" pitchFamily="18" charset="0"/>
                <a:cs typeface="Times New Roman" panose="02020603050405020304" pitchFamily="18" charset="0"/>
              </a:rPr>
              <a:t>, ed entrambe al tempo uno per quanto riguarda il numero indice di </a:t>
            </a:r>
            <a:r>
              <a:rPr lang="it-IT" dirty="0" err="1">
                <a:latin typeface="Times New Roman" panose="02020603050405020304" pitchFamily="18" charset="0"/>
                <a:cs typeface="Times New Roman" panose="02020603050405020304" pitchFamily="18" charset="0"/>
              </a:rPr>
              <a:t>Paasche</a:t>
            </a:r>
            <a:r>
              <a:rPr lang="it-IT" dirty="0" smtClean="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3" name="Rettangolo 2"/>
          <p:cNvSpPr/>
          <p:nvPr/>
        </p:nvSpPr>
        <p:spPr>
          <a:xfrm>
            <a:off x="2199543" y="2410017"/>
            <a:ext cx="7131461" cy="1077218"/>
          </a:xfrm>
          <a:prstGeom prst="rect">
            <a:avLst/>
          </a:prstGeom>
          <a:ln w="28575">
            <a:solidFill>
              <a:srgbClr val="A80000"/>
            </a:solidFill>
            <a:prstDash val="lgDash"/>
          </a:ln>
        </p:spPr>
        <p:txBody>
          <a:bodyPr wrap="square">
            <a:spAutoFit/>
          </a:bodyPr>
          <a:lstStyle/>
          <a:p>
            <a:pPr algn="just">
              <a:spcAft>
                <a:spcPts val="0"/>
              </a:spcAft>
            </a:pPr>
            <a:r>
              <a:rPr lang="it-IT" sz="2000" b="1" dirty="0">
                <a:latin typeface="Times New Roman" panose="02020603050405020304" pitchFamily="18" charset="0"/>
                <a:cs typeface="Times New Roman" panose="02020603050405020304" pitchFamily="18" charset="0"/>
              </a:rPr>
              <a:t>questo significa che ogni variazione riscontrata sarà dovuta </a:t>
            </a:r>
            <a:r>
              <a:rPr lang="it-IT" sz="2400" b="1" dirty="0">
                <a:solidFill>
                  <a:srgbClr val="C00000"/>
                </a:solidFill>
                <a:latin typeface="Times New Roman" panose="02020603050405020304" pitchFamily="18" charset="0"/>
                <a:cs typeface="Times New Roman" panose="02020603050405020304" pitchFamily="18" charset="0"/>
              </a:rPr>
              <a:t>esclusivamente</a:t>
            </a:r>
            <a:r>
              <a:rPr lang="it-IT" sz="2000" b="1" dirty="0">
                <a:solidFill>
                  <a:srgbClr val="C00000"/>
                </a:solidFill>
                <a:latin typeface="Times New Roman" panose="02020603050405020304" pitchFamily="18" charset="0"/>
                <a:cs typeface="Times New Roman" panose="02020603050405020304" pitchFamily="18" charset="0"/>
              </a:rPr>
              <a:t> </a:t>
            </a:r>
            <a:r>
              <a:rPr lang="it-IT" sz="2000" b="1" dirty="0">
                <a:latin typeface="Times New Roman" panose="02020603050405020304" pitchFamily="18" charset="0"/>
                <a:cs typeface="Times New Roman" panose="02020603050405020304" pitchFamily="18" charset="0"/>
              </a:rPr>
              <a:t>a variazioni nei prezzi dei beni e/o dei servizi considerati, e non delle </a:t>
            </a:r>
            <a:r>
              <a:rPr lang="it-IT" sz="2000" b="1" dirty="0" smtClean="0">
                <a:latin typeface="Times New Roman" panose="02020603050405020304" pitchFamily="18" charset="0"/>
                <a:cs typeface="Times New Roman" panose="02020603050405020304" pitchFamily="18" charset="0"/>
              </a:rPr>
              <a:t>quantità</a:t>
            </a:r>
            <a:endParaRPr lang="en-GB" sz="2000" b="1" dirty="0">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LEZIONE 7</a:t>
            </a:r>
            <a:endParaRPr lang="it-IT"/>
          </a:p>
        </p:txBody>
      </p:sp>
    </p:spTree>
    <p:extLst>
      <p:ext uri="{BB962C8B-B14F-4D97-AF65-F5344CB8AC3E}">
        <p14:creationId xmlns:p14="http://schemas.microsoft.com/office/powerpoint/2010/main" val="241902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24</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12" name="Rettangolo 11"/>
          <p:cNvSpPr/>
          <p:nvPr/>
        </p:nvSpPr>
        <p:spPr>
          <a:xfrm>
            <a:off x="5314750" y="2077642"/>
            <a:ext cx="5685759" cy="1200329"/>
          </a:xfrm>
          <a:prstGeom prst="rect">
            <a:avLst/>
          </a:prstGeom>
          <a:ln>
            <a:solidFill>
              <a:srgbClr val="C00000"/>
            </a:solidFill>
          </a:ln>
        </p:spPr>
        <p:txBody>
          <a:bodyPr wrap="square">
            <a:spAutoFit/>
          </a:bodyPr>
          <a:lstStyle/>
          <a:p>
            <a:pPr algn="just"/>
            <a:r>
              <a:rPr lang="it-IT" dirty="0">
                <a:latin typeface="Times New Roman" panose="02020603050405020304" pitchFamily="18" charset="0"/>
                <a:cs typeface="Times New Roman" panose="02020603050405020304" pitchFamily="18" charset="0"/>
              </a:rPr>
              <a:t>La formula di </a:t>
            </a:r>
            <a:r>
              <a:rPr lang="it-IT" dirty="0" err="1">
                <a:latin typeface="Times New Roman" panose="02020603050405020304" pitchFamily="18" charset="0"/>
                <a:cs typeface="Times New Roman" panose="02020603050405020304" pitchFamily="18" charset="0"/>
              </a:rPr>
              <a:t>Laspeyres</a:t>
            </a:r>
            <a:r>
              <a:rPr lang="it-IT" dirty="0">
                <a:latin typeface="Times New Roman" panose="02020603050405020304" pitchFamily="18" charset="0"/>
                <a:cs typeface="Times New Roman" panose="02020603050405020304" pitchFamily="18" charset="0"/>
              </a:rPr>
              <a:t> confronta il valore di un aggregato di prodotti </a:t>
            </a:r>
            <a:r>
              <a:rPr lang="it-IT" dirty="0" smtClean="0">
                <a:latin typeface="Times New Roman" panose="02020603050405020304" pitchFamily="18" charset="0"/>
                <a:cs typeface="Times New Roman" panose="02020603050405020304" pitchFamily="18" charset="0"/>
              </a:rPr>
              <a:t>rilevato nell'occasione </a:t>
            </a:r>
            <a:r>
              <a:rPr lang="it-IT" dirty="0">
                <a:latin typeface="Times New Roman" panose="02020603050405020304" pitchFamily="18" charset="0"/>
                <a:cs typeface="Times New Roman" panose="02020603050405020304" pitchFamily="18" charset="0"/>
              </a:rPr>
              <a:t>base con il valore che lo stesso aggregato avrebbe avuto se </a:t>
            </a:r>
            <a:r>
              <a:rPr lang="it-IT" dirty="0" smtClean="0">
                <a:latin typeface="Times New Roman" panose="02020603050405020304" pitchFamily="18" charset="0"/>
                <a:cs typeface="Times New Roman" panose="02020603050405020304" pitchFamily="18" charset="0"/>
              </a:rPr>
              <a:t>le quantità al tempo 0 </a:t>
            </a:r>
            <a:r>
              <a:rPr lang="it-IT" dirty="0">
                <a:latin typeface="Times New Roman" panose="02020603050405020304" pitchFamily="18" charset="0"/>
                <a:cs typeface="Times New Roman" panose="02020603050405020304" pitchFamily="18" charset="0"/>
              </a:rPr>
              <a:t>fossero valutate con </a:t>
            </a:r>
            <a:r>
              <a:rPr lang="it-IT" dirty="0" smtClean="0">
                <a:latin typeface="Times New Roman" panose="02020603050405020304" pitchFamily="18" charset="0"/>
                <a:cs typeface="Times New Roman" panose="02020603050405020304" pitchFamily="18" charset="0"/>
              </a:rPr>
              <a:t>i prezzi al tempo 1</a:t>
            </a:r>
            <a:endParaRPr lang="en-GB" dirty="0">
              <a:latin typeface="Times New Roman" panose="02020603050405020304" pitchFamily="18" charset="0"/>
              <a:cs typeface="Times New Roman" panose="02020603050405020304" pitchFamily="18" charset="0"/>
            </a:endParaRPr>
          </a:p>
        </p:txBody>
      </p:sp>
      <p:sp>
        <p:nvSpPr>
          <p:cNvPr id="16" name="Rettangolo 15"/>
          <p:cNvSpPr/>
          <p:nvPr/>
        </p:nvSpPr>
        <p:spPr>
          <a:xfrm>
            <a:off x="989696" y="828124"/>
            <a:ext cx="10564994" cy="923330"/>
          </a:xfrm>
          <a:prstGeom prst="rect">
            <a:avLst/>
          </a:prstGeom>
        </p:spPr>
        <p:txBody>
          <a:bodyPr wrap="square">
            <a:spAutoFit/>
          </a:bodyPr>
          <a:lstStyle/>
          <a:p>
            <a:pPr algn="just"/>
            <a:r>
              <a:rPr lang="it-IT" dirty="0">
                <a:solidFill>
                  <a:srgbClr val="202122"/>
                </a:solidFill>
                <a:latin typeface="Times New Roman" panose="02020603050405020304" pitchFamily="18" charset="0"/>
                <a:cs typeface="Times New Roman" panose="02020603050405020304" pitchFamily="18" charset="0"/>
              </a:rPr>
              <a:t>L'</a:t>
            </a:r>
            <a:r>
              <a:rPr lang="it-IT" b="1" dirty="0">
                <a:solidFill>
                  <a:srgbClr val="202122"/>
                </a:solidFill>
                <a:latin typeface="Times New Roman" panose="02020603050405020304" pitchFamily="18" charset="0"/>
                <a:cs typeface="Times New Roman" panose="02020603050405020304" pitchFamily="18" charset="0"/>
              </a:rPr>
              <a:t>indice dei prezzi di </a:t>
            </a:r>
            <a:r>
              <a:rPr lang="it-IT" b="1" dirty="0" err="1">
                <a:solidFill>
                  <a:srgbClr val="202122"/>
                </a:solidFill>
                <a:latin typeface="Times New Roman" panose="02020603050405020304" pitchFamily="18" charset="0"/>
                <a:cs typeface="Times New Roman" panose="02020603050405020304" pitchFamily="18" charset="0"/>
              </a:rPr>
              <a:t>Laspeyres</a:t>
            </a:r>
            <a:r>
              <a:rPr lang="it-IT" dirty="0">
                <a:solidFill>
                  <a:srgbClr val="202122"/>
                </a:solidFill>
                <a:latin typeface="Times New Roman" panose="02020603050405020304" pitchFamily="18" charset="0"/>
                <a:cs typeface="Times New Roman" panose="02020603050405020304" pitchFamily="18" charset="0"/>
              </a:rPr>
              <a:t> è utilizzato per il calcolo delle variazioni nel livello generale dei prezzi</a:t>
            </a:r>
            <a:r>
              <a:rPr lang="it-IT" dirty="0" smtClean="0">
                <a:solidFill>
                  <a:srgbClr val="202122"/>
                </a:solidFill>
                <a:latin typeface="Times New Roman" panose="02020603050405020304" pitchFamily="18" charset="0"/>
                <a:cs typeface="Times New Roman" panose="02020603050405020304" pitchFamily="18" charset="0"/>
              </a:rPr>
              <a:t>. </a:t>
            </a:r>
            <a:r>
              <a:rPr lang="it-IT" dirty="0">
                <a:solidFill>
                  <a:srgbClr val="333333"/>
                </a:solidFill>
                <a:latin typeface="Times New Roman" panose="02020603050405020304" pitchFamily="18" charset="0"/>
                <a:cs typeface="Times New Roman" panose="02020603050405020304" pitchFamily="18" charset="0"/>
              </a:rPr>
              <a:t>L'indice dei prezzi di </a:t>
            </a:r>
            <a:r>
              <a:rPr lang="it-IT" dirty="0" err="1">
                <a:solidFill>
                  <a:srgbClr val="333333"/>
                </a:solidFill>
                <a:latin typeface="Times New Roman" panose="02020603050405020304" pitchFamily="18" charset="0"/>
                <a:cs typeface="Times New Roman" panose="02020603050405020304" pitchFamily="18" charset="0"/>
              </a:rPr>
              <a:t>Laspeyres</a:t>
            </a:r>
            <a:r>
              <a:rPr lang="it-IT" dirty="0">
                <a:solidFill>
                  <a:srgbClr val="333333"/>
                </a:solidFill>
                <a:latin typeface="Times New Roman" panose="02020603050405020304" pitchFamily="18" charset="0"/>
                <a:cs typeface="Times New Roman" panose="02020603050405020304" pitchFamily="18" charset="0"/>
              </a:rPr>
              <a:t> è utilizzato dall'ISTAT per il calcolo </a:t>
            </a:r>
            <a:r>
              <a:rPr lang="it-IT" b="1" dirty="0">
                <a:solidFill>
                  <a:srgbClr val="333333"/>
                </a:solidFill>
                <a:latin typeface="Times New Roman" panose="02020603050405020304" pitchFamily="18" charset="0"/>
                <a:cs typeface="Times New Roman" panose="02020603050405020304" pitchFamily="18" charset="0"/>
              </a:rPr>
              <a:t>dell'Indice dei prezzi al consumo</a:t>
            </a:r>
            <a:r>
              <a:rPr lang="it-IT" dirty="0">
                <a:solidFill>
                  <a:srgbClr val="333333"/>
                </a:solidFill>
                <a:latin typeface="Times New Roman" panose="02020603050405020304" pitchFamily="18" charset="0"/>
                <a:cs typeface="Times New Roman" panose="02020603050405020304" pitchFamily="18" charset="0"/>
              </a:rPr>
              <a:t> che misura </a:t>
            </a:r>
            <a:r>
              <a:rPr lang="it-IT" dirty="0" smtClean="0">
                <a:solidFill>
                  <a:srgbClr val="333333"/>
                </a:solidFill>
                <a:latin typeface="Times New Roman" panose="02020603050405020304" pitchFamily="18" charset="0"/>
                <a:cs typeface="Times New Roman" panose="02020603050405020304" pitchFamily="18" charset="0"/>
              </a:rPr>
              <a:t>l'inflazione</a:t>
            </a:r>
            <a:endParaRPr lang="it-IT" dirty="0">
              <a:solidFill>
                <a:srgbClr val="202122"/>
              </a:solidFill>
              <a:latin typeface="Times New Roman" panose="02020603050405020304" pitchFamily="18" charset="0"/>
              <a:cs typeface="Times New Roman" panose="02020603050405020304" pitchFamily="18" charset="0"/>
            </a:endParaRPr>
          </a:p>
        </p:txBody>
      </p:sp>
      <p:graphicFrame>
        <p:nvGraphicFramePr>
          <p:cNvPr id="21" name="Oggetto 20"/>
          <p:cNvGraphicFramePr>
            <a:graphicFrameLocks noChangeAspect="1"/>
          </p:cNvGraphicFramePr>
          <p:nvPr>
            <p:extLst>
              <p:ext uri="{D42A27DB-BD31-4B8C-83A1-F6EECF244321}">
                <p14:modId xmlns:p14="http://schemas.microsoft.com/office/powerpoint/2010/main" val="775777630"/>
              </p:ext>
            </p:extLst>
          </p:nvPr>
        </p:nvGraphicFramePr>
        <p:xfrm>
          <a:off x="1136073" y="2156310"/>
          <a:ext cx="2243322" cy="1121661"/>
        </p:xfrm>
        <a:graphic>
          <a:graphicData uri="http://schemas.openxmlformats.org/presentationml/2006/ole">
            <mc:AlternateContent xmlns:mc="http://schemas.openxmlformats.org/markup-compatibility/2006">
              <mc:Choice xmlns:v="urn:schemas-microsoft-com:vml" Requires="v">
                <p:oleObj spid="_x0000_s8290" r:id="rId3" imgW="1676400" imgH="838200" progId="Equation.3">
                  <p:embed/>
                </p:oleObj>
              </mc:Choice>
              <mc:Fallback>
                <p:oleObj r:id="rId3" imgW="1676400" imgH="838200" progId="Equation.3">
                  <p:embed/>
                  <p:pic>
                    <p:nvPicPr>
                      <p:cNvPr id="21" name="Oggetto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073" y="2156310"/>
                        <a:ext cx="2243322" cy="1121661"/>
                      </a:xfrm>
                      <a:prstGeom prst="rect">
                        <a:avLst/>
                      </a:prstGeom>
                      <a:noFill/>
                      <a:extLst/>
                    </p:spPr>
                  </p:pic>
                </p:oleObj>
              </mc:Fallback>
            </mc:AlternateContent>
          </a:graphicData>
        </a:graphic>
      </p:graphicFrame>
      <p:sp>
        <p:nvSpPr>
          <p:cNvPr id="6" name="Rettangolo 5"/>
          <p:cNvSpPr/>
          <p:nvPr/>
        </p:nvSpPr>
        <p:spPr>
          <a:xfrm>
            <a:off x="997526" y="4421148"/>
            <a:ext cx="10557164" cy="1477328"/>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La circostanza di considerare un sistema di quantità fissato alla situazione 0 qualunque sia l’andamento dei prezzi agevola moltissimo il calcolo ripetuto dell’indice. </a:t>
            </a:r>
            <a:endParaRPr lang="it-IT" dirty="0" smtClean="0">
              <a:latin typeface="Times New Roman" panose="02020603050405020304" pitchFamily="18" charset="0"/>
              <a:cs typeface="Times New Roman" panose="02020603050405020304" pitchFamily="18" charset="0"/>
            </a:endParaRPr>
          </a:p>
          <a:p>
            <a:pPr algn="just"/>
            <a:endParaRPr lang="it-IT"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it-IT" dirty="0" smtClean="0">
                <a:latin typeface="Times New Roman" panose="02020603050405020304" pitchFamily="18" charset="0"/>
                <a:cs typeface="Times New Roman" panose="02020603050405020304" pitchFamily="18" charset="0"/>
              </a:rPr>
              <a:t>In </a:t>
            </a:r>
            <a:r>
              <a:rPr lang="it-IT" dirty="0">
                <a:latin typeface="Times New Roman" panose="02020603050405020304" pitchFamily="18" charset="0"/>
                <a:cs typeface="Times New Roman" panose="02020603050405020304" pitchFamily="18" charset="0"/>
              </a:rPr>
              <a:t>ogni caso, diventa di fondamentale importanza modificare i </a:t>
            </a:r>
            <a:r>
              <a:rPr lang="it-IT" dirty="0" smtClean="0">
                <a:latin typeface="Times New Roman" panose="02020603050405020304" pitchFamily="18" charset="0"/>
                <a:cs typeface="Times New Roman" panose="02020603050405020304" pitchFamily="18" charset="0"/>
              </a:rPr>
              <a:t>pesi </a:t>
            </a:r>
            <a:r>
              <a:rPr lang="it-IT" dirty="0">
                <a:latin typeface="Times New Roman" panose="02020603050405020304" pitchFamily="18" charset="0"/>
                <a:cs typeface="Times New Roman" panose="02020603050405020304" pitchFamily="18" charset="0"/>
              </a:rPr>
              <a:t>nel momento in cui inizino a dimostrarsi non più rappresentativi della realtà. </a:t>
            </a:r>
            <a:endParaRPr lang="it-IT" dirty="0" smtClean="0">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7</a:t>
            </a:r>
            <a:endParaRPr lang="it-IT"/>
          </a:p>
        </p:txBody>
      </p:sp>
    </p:spTree>
    <p:extLst>
      <p:ext uri="{BB962C8B-B14F-4D97-AF65-F5344CB8AC3E}">
        <p14:creationId xmlns:p14="http://schemas.microsoft.com/office/powerpoint/2010/main" val="194127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25</a:t>
            </a:fld>
            <a:endParaRPr lang="it-IT" dirty="0">
              <a:solidFill>
                <a:schemeClr val="tx1"/>
              </a:solidFill>
              <a:latin typeface="Times New Roman" panose="02020603050405020304" pitchFamily="18" charset="0"/>
              <a:cs typeface="Times New Roman" panose="02020603050405020304" pitchFamily="18" charset="0"/>
            </a:endParaRPr>
          </a:p>
        </p:txBody>
      </p:sp>
      <p:graphicFrame>
        <p:nvGraphicFramePr>
          <p:cNvPr id="21" name="Oggetto 20"/>
          <p:cNvGraphicFramePr>
            <a:graphicFrameLocks noChangeAspect="1"/>
          </p:cNvGraphicFramePr>
          <p:nvPr>
            <p:extLst>
              <p:ext uri="{D42A27DB-BD31-4B8C-83A1-F6EECF244321}">
                <p14:modId xmlns:p14="http://schemas.microsoft.com/office/powerpoint/2010/main" val="842190592"/>
              </p:ext>
            </p:extLst>
          </p:nvPr>
        </p:nvGraphicFramePr>
        <p:xfrm>
          <a:off x="1016000" y="693123"/>
          <a:ext cx="2243322" cy="1121661"/>
        </p:xfrm>
        <a:graphic>
          <a:graphicData uri="http://schemas.openxmlformats.org/presentationml/2006/ole">
            <mc:AlternateContent xmlns:mc="http://schemas.openxmlformats.org/markup-compatibility/2006">
              <mc:Choice xmlns:v="urn:schemas-microsoft-com:vml" Requires="v">
                <p:oleObj spid="_x0000_s5243" r:id="rId3" imgW="1676400" imgH="838200" progId="Equation.3">
                  <p:embed/>
                </p:oleObj>
              </mc:Choice>
              <mc:Fallback>
                <p:oleObj r:id="rId3" imgW="1676400" imgH="838200" progId="Equation.3">
                  <p:embed/>
                  <p:pic>
                    <p:nvPicPr>
                      <p:cNvPr id="21" name="Oggetto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693123"/>
                        <a:ext cx="2243322" cy="1121661"/>
                      </a:xfrm>
                      <a:prstGeom prst="rect">
                        <a:avLst/>
                      </a:prstGeom>
                      <a:noFill/>
                      <a:extLst/>
                    </p:spPr>
                  </p:pic>
                </p:oleObj>
              </mc:Fallback>
            </mc:AlternateContent>
          </a:graphicData>
        </a:graphic>
      </p:graphicFrame>
      <p:sp>
        <p:nvSpPr>
          <p:cNvPr id="23" name="Rettangolo 22"/>
          <p:cNvSpPr/>
          <p:nvPr/>
        </p:nvSpPr>
        <p:spPr>
          <a:xfrm>
            <a:off x="817417" y="4701334"/>
            <a:ext cx="10515600" cy="646331"/>
          </a:xfrm>
          <a:prstGeom prst="rect">
            <a:avLst/>
          </a:prstGeom>
        </p:spPr>
        <p:txBody>
          <a:bodyPr wrap="square">
            <a:spAutoFit/>
          </a:bodyPr>
          <a:lstStyle/>
          <a:p>
            <a:pPr marL="285750" indent="-285750" algn="just">
              <a:buFont typeface="Wingdings" panose="05000000000000000000" pitchFamily="2" charset="2"/>
              <a:buChar char="q"/>
            </a:pPr>
            <a:r>
              <a:rPr lang="it-IT" dirty="0">
                <a:solidFill>
                  <a:srgbClr val="202122"/>
                </a:solidFill>
                <a:latin typeface="Times New Roman" panose="02020603050405020304" pitchFamily="18" charset="0"/>
                <a:cs typeface="Times New Roman" panose="02020603050405020304" pitchFamily="18" charset="0"/>
              </a:rPr>
              <a:t>Poiché l'indice di </a:t>
            </a:r>
            <a:r>
              <a:rPr lang="it-IT" dirty="0" err="1">
                <a:solidFill>
                  <a:srgbClr val="202122"/>
                </a:solidFill>
                <a:latin typeface="Times New Roman" panose="02020603050405020304" pitchFamily="18" charset="0"/>
                <a:cs typeface="Times New Roman" panose="02020603050405020304" pitchFamily="18" charset="0"/>
              </a:rPr>
              <a:t>Laspeyres</a:t>
            </a:r>
            <a:r>
              <a:rPr lang="it-IT" dirty="0">
                <a:solidFill>
                  <a:srgbClr val="202122"/>
                </a:solidFill>
                <a:latin typeface="Times New Roman" panose="02020603050405020304" pitchFamily="18" charset="0"/>
                <a:cs typeface="Times New Roman" panose="02020603050405020304" pitchFamily="18" charset="0"/>
              </a:rPr>
              <a:t> non gode della proprietà di </a:t>
            </a:r>
            <a:r>
              <a:rPr lang="it-IT" i="1" dirty="0">
                <a:solidFill>
                  <a:srgbClr val="202122"/>
                </a:solidFill>
                <a:latin typeface="Times New Roman" panose="02020603050405020304" pitchFamily="18" charset="0"/>
                <a:cs typeface="Times New Roman" panose="02020603050405020304" pitchFamily="18" charset="0"/>
              </a:rPr>
              <a:t>circolarità</a:t>
            </a:r>
            <a:r>
              <a:rPr lang="it-IT" dirty="0">
                <a:solidFill>
                  <a:srgbClr val="202122"/>
                </a:solidFill>
                <a:latin typeface="Times New Roman" panose="02020603050405020304" pitchFamily="18" charset="0"/>
                <a:cs typeface="Times New Roman" panose="02020603050405020304" pitchFamily="18" charset="0"/>
              </a:rPr>
              <a:t> (o </a:t>
            </a:r>
            <a:r>
              <a:rPr lang="it-IT" i="1" dirty="0">
                <a:solidFill>
                  <a:srgbClr val="202122"/>
                </a:solidFill>
                <a:latin typeface="Times New Roman" panose="02020603050405020304" pitchFamily="18" charset="0"/>
                <a:cs typeface="Times New Roman" panose="02020603050405020304" pitchFamily="18" charset="0"/>
              </a:rPr>
              <a:t>transitività</a:t>
            </a:r>
            <a:r>
              <a:rPr lang="it-IT" dirty="0">
                <a:solidFill>
                  <a:srgbClr val="202122"/>
                </a:solidFill>
                <a:latin typeface="Times New Roman" panose="02020603050405020304" pitchFamily="18" charset="0"/>
                <a:cs typeface="Times New Roman" panose="02020603050405020304" pitchFamily="18" charset="0"/>
              </a:rPr>
              <a:t>), la modifica dell'anno base modifica i valori </a:t>
            </a:r>
            <a:r>
              <a:rPr lang="it-IT" dirty="0" smtClean="0">
                <a:solidFill>
                  <a:srgbClr val="202122"/>
                </a:solidFill>
                <a:latin typeface="Times New Roman" panose="02020603050405020304" pitchFamily="18" charset="0"/>
                <a:cs typeface="Times New Roman" panose="02020603050405020304" pitchFamily="18" charset="0"/>
              </a:rPr>
              <a:t>dell'indice</a:t>
            </a:r>
            <a:endParaRPr lang="it-IT" dirty="0">
              <a:solidFill>
                <a:srgbClr val="202122"/>
              </a:solidFill>
              <a:latin typeface="Times New Roman" panose="02020603050405020304" pitchFamily="18" charset="0"/>
              <a:cs typeface="Times New Roman" panose="02020603050405020304" pitchFamily="18" charset="0"/>
            </a:endParaRPr>
          </a:p>
        </p:txBody>
      </p:sp>
      <p:sp>
        <p:nvSpPr>
          <p:cNvPr id="2" name="Rettangolo 1"/>
          <p:cNvSpPr/>
          <p:nvPr/>
        </p:nvSpPr>
        <p:spPr>
          <a:xfrm>
            <a:off x="817417" y="5511209"/>
            <a:ext cx="10515601" cy="646331"/>
          </a:xfrm>
          <a:prstGeom prst="rect">
            <a:avLst/>
          </a:prstGeom>
        </p:spPr>
        <p:txBody>
          <a:bodyPr wrap="square">
            <a:spAutoFit/>
          </a:bodyPr>
          <a:lstStyle/>
          <a:p>
            <a:pPr marL="285750" lvl="0" indent="-285750" algn="just">
              <a:buFont typeface="Wingdings" panose="05000000000000000000" pitchFamily="2" charset="2"/>
              <a:buChar char="q"/>
            </a:pPr>
            <a:r>
              <a:rPr lang="it-IT" dirty="0">
                <a:solidFill>
                  <a:srgbClr val="202122"/>
                </a:solidFill>
                <a:latin typeface="Times New Roman" panose="02020603050405020304" pitchFamily="18" charset="0"/>
                <a:cs typeface="Times New Roman" panose="02020603050405020304" pitchFamily="18" charset="0"/>
              </a:rPr>
              <a:t>Da questo deriva la necessità di rivedere all'indietro le serie storiche dell'indice ogni volta che avviene il cambiamento dell'anno scelto come base (cosiddetto </a:t>
            </a:r>
            <a:r>
              <a:rPr lang="it-IT" i="1" dirty="0" err="1">
                <a:solidFill>
                  <a:srgbClr val="202122"/>
                </a:solidFill>
                <a:latin typeface="Times New Roman" panose="02020603050405020304" pitchFamily="18" charset="0"/>
                <a:cs typeface="Times New Roman" panose="02020603050405020304" pitchFamily="18" charset="0"/>
              </a:rPr>
              <a:t>ribasamento</a:t>
            </a:r>
            <a:r>
              <a:rPr lang="it-IT" dirty="0">
                <a:solidFill>
                  <a:srgbClr val="202122"/>
                </a:solidFill>
                <a:latin typeface="Times New Roman" panose="02020603050405020304" pitchFamily="18" charset="0"/>
                <a:cs typeface="Times New Roman" panose="02020603050405020304" pitchFamily="18" charset="0"/>
              </a:rPr>
              <a:t>).</a:t>
            </a:r>
          </a:p>
        </p:txBody>
      </p:sp>
      <p:sp>
        <p:nvSpPr>
          <p:cNvPr id="9" name="Rettangolo 8"/>
          <p:cNvSpPr/>
          <p:nvPr/>
        </p:nvSpPr>
        <p:spPr>
          <a:xfrm>
            <a:off x="1091737" y="3610445"/>
            <a:ext cx="10241280" cy="923330"/>
          </a:xfrm>
          <a:prstGeom prst="rect">
            <a:avLst/>
          </a:prstGeom>
        </p:spPr>
        <p:txBody>
          <a:bodyPr wrap="square">
            <a:spAutoFit/>
          </a:bodyPr>
          <a:lstStyle/>
          <a:p>
            <a:pPr algn="just"/>
            <a:r>
              <a:rPr lang="it-IT" dirty="0">
                <a:solidFill>
                  <a:srgbClr val="202122"/>
                </a:solidFill>
                <a:latin typeface="Times New Roman" panose="02020603050405020304" pitchFamily="18" charset="0"/>
                <a:cs typeface="Times New Roman" panose="02020603050405020304" pitchFamily="18" charset="0"/>
              </a:rPr>
              <a:t>In altre parole, se si assume che le persone consumino la stessa composizione di beni nonostante il prezzo degli stessi vari, non si può tenere conto del fatto che le persone tendono a sostituire i beni che diventano relativamente più costosi con quelli più economici.</a:t>
            </a:r>
          </a:p>
        </p:txBody>
      </p:sp>
      <p:sp>
        <p:nvSpPr>
          <p:cNvPr id="3" name="Rettangolo 2"/>
          <p:cNvSpPr/>
          <p:nvPr/>
        </p:nvSpPr>
        <p:spPr>
          <a:xfrm>
            <a:off x="817417" y="2413338"/>
            <a:ext cx="10515600" cy="1200329"/>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È stato dimostrato che questo indice presenta una certa tendenziosità positiva rispetto a quello di </a:t>
            </a:r>
            <a:r>
              <a:rPr lang="it-IT" dirty="0" err="1">
                <a:latin typeface="Times New Roman" panose="02020603050405020304" pitchFamily="18" charset="0"/>
                <a:cs typeface="Times New Roman" panose="02020603050405020304" pitchFamily="18" charset="0"/>
              </a:rPr>
              <a:t>Paasche</a:t>
            </a:r>
            <a:r>
              <a:rPr lang="it-IT" dirty="0">
                <a:latin typeface="Times New Roman" panose="02020603050405020304" pitchFamily="18" charset="0"/>
                <a:cs typeface="Times New Roman" panose="02020603050405020304" pitchFamily="18" charset="0"/>
              </a:rPr>
              <a:t>, nel senso che in periodi di prezzi crescenti tende a fornire un risultato più alto rispetto all’indice dei prezzi di </a:t>
            </a:r>
            <a:r>
              <a:rPr lang="it-IT" dirty="0" err="1">
                <a:latin typeface="Times New Roman" panose="02020603050405020304" pitchFamily="18" charset="0"/>
                <a:cs typeface="Times New Roman" panose="02020603050405020304" pitchFamily="18" charset="0"/>
              </a:rPr>
              <a:t>Paasche</a:t>
            </a:r>
            <a:r>
              <a:rPr lang="it-IT" dirty="0">
                <a:latin typeface="Times New Roman" panose="02020603050405020304" pitchFamily="18" charset="0"/>
                <a:cs typeface="Times New Roman" panose="02020603050405020304" pitchFamily="18" charset="0"/>
              </a:rPr>
              <a:t>, dato che non è in grado di considerare la tipica evidenza economica consistente nel tentativo di neutralizzare l’ascesa dei prezzi con variazioni della quantità domandata. </a:t>
            </a:r>
          </a:p>
        </p:txBody>
      </p:sp>
      <p:sp>
        <p:nvSpPr>
          <p:cNvPr id="6" name="Segnaposto piè di pagina 5"/>
          <p:cNvSpPr>
            <a:spLocks noGrp="1"/>
          </p:cNvSpPr>
          <p:nvPr>
            <p:ph type="ftr" sz="quarter" idx="11"/>
          </p:nvPr>
        </p:nvSpPr>
        <p:spPr/>
        <p:txBody>
          <a:bodyPr/>
          <a:lstStyle/>
          <a:p>
            <a:r>
              <a:rPr lang="it-IT" smtClean="0"/>
              <a:t>L. Bani - Elementi di statistica economica - LEZIONE 7</a:t>
            </a:r>
            <a:endParaRPr lang="it-IT"/>
          </a:p>
        </p:txBody>
      </p:sp>
    </p:spTree>
    <p:extLst>
      <p:ext uri="{BB962C8B-B14F-4D97-AF65-F5344CB8AC3E}">
        <p14:creationId xmlns:p14="http://schemas.microsoft.com/office/powerpoint/2010/main" val="54072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26</a:t>
            </a:fld>
            <a:endParaRPr lang="it-IT"/>
          </a:p>
        </p:txBody>
      </p:sp>
      <p:pic>
        <p:nvPicPr>
          <p:cNvPr id="4" name="Immagine 3"/>
          <p:cNvPicPr>
            <a:picLocks noChangeAspect="1"/>
          </p:cNvPicPr>
          <p:nvPr/>
        </p:nvPicPr>
        <p:blipFill rotWithShape="1">
          <a:blip r:embed="rId2"/>
          <a:srcRect t="9175" b="22007"/>
          <a:stretch/>
        </p:blipFill>
        <p:spPr>
          <a:xfrm>
            <a:off x="800639" y="908378"/>
            <a:ext cx="10795616" cy="4179011"/>
          </a:xfrm>
          <a:prstGeom prst="rect">
            <a:avLst/>
          </a:prstGeom>
        </p:spPr>
      </p:pic>
      <p:sp>
        <p:nvSpPr>
          <p:cNvPr id="5" name="Rettangolo 4"/>
          <p:cNvSpPr/>
          <p:nvPr/>
        </p:nvSpPr>
        <p:spPr>
          <a:xfrm>
            <a:off x="11180618" y="2660073"/>
            <a:ext cx="357447" cy="199505"/>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tangolo 5"/>
          <p:cNvSpPr/>
          <p:nvPr/>
        </p:nvSpPr>
        <p:spPr>
          <a:xfrm>
            <a:off x="10130161" y="2660073"/>
            <a:ext cx="357447" cy="19950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3011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27</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1016000" y="742507"/>
            <a:ext cx="10076872" cy="369332"/>
          </a:xfrm>
          <a:prstGeom prst="rect">
            <a:avLst/>
          </a:prstGeom>
        </p:spPr>
        <p:txBody>
          <a:bodyPr wrap="square">
            <a:spAutoFit/>
          </a:bodyPr>
          <a:lstStyle/>
          <a:p>
            <a:pPr algn="ctr"/>
            <a:r>
              <a:rPr lang="en-GB" b="1" dirty="0" err="1">
                <a:solidFill>
                  <a:srgbClr val="C00000"/>
                </a:solidFill>
                <a:latin typeface="Times New Roman" panose="02020603050405020304" pitchFamily="18" charset="0"/>
                <a:cs typeface="Times New Roman" panose="02020603050405020304" pitchFamily="18" charset="0"/>
              </a:rPr>
              <a:t>Confronto</a:t>
            </a:r>
            <a:r>
              <a:rPr lang="en-GB" b="1" dirty="0">
                <a:solidFill>
                  <a:srgbClr val="C00000"/>
                </a:solidFill>
                <a:latin typeface="Times New Roman" panose="02020603050405020304" pitchFamily="18" charset="0"/>
                <a:cs typeface="Times New Roman" panose="02020603050405020304" pitchFamily="18" charset="0"/>
              </a:rPr>
              <a:t> </a:t>
            </a:r>
            <a:r>
              <a:rPr lang="en-GB" b="1" dirty="0" err="1">
                <a:solidFill>
                  <a:srgbClr val="C00000"/>
                </a:solidFill>
                <a:latin typeface="Times New Roman" panose="02020603050405020304" pitchFamily="18" charset="0"/>
                <a:cs typeface="Times New Roman" panose="02020603050405020304" pitchFamily="18" charset="0"/>
              </a:rPr>
              <a:t>Paasche</a:t>
            </a:r>
            <a:r>
              <a:rPr lang="en-GB" b="1" dirty="0">
                <a:solidFill>
                  <a:srgbClr val="C00000"/>
                </a:solidFill>
                <a:latin typeface="Times New Roman" panose="02020603050405020304" pitchFamily="18" charset="0"/>
                <a:cs typeface="Times New Roman" panose="02020603050405020304" pitchFamily="18" charset="0"/>
              </a:rPr>
              <a:t> - </a:t>
            </a:r>
            <a:r>
              <a:rPr lang="en-GB" b="1" dirty="0" err="1" smtClean="0">
                <a:solidFill>
                  <a:srgbClr val="C00000"/>
                </a:solidFill>
                <a:latin typeface="Times New Roman" panose="02020603050405020304" pitchFamily="18" charset="0"/>
                <a:cs typeface="Times New Roman" panose="02020603050405020304" pitchFamily="18" charset="0"/>
              </a:rPr>
              <a:t>Laspeyres</a:t>
            </a:r>
            <a:endParaRPr lang="en-GB" b="1" dirty="0">
              <a:solidFill>
                <a:srgbClr val="C00000"/>
              </a:solidFill>
              <a:latin typeface="Times New Roman" panose="02020603050405020304" pitchFamily="18" charset="0"/>
              <a:cs typeface="Times New Roman" panose="02020603050405020304" pitchFamily="18" charset="0"/>
            </a:endParaRPr>
          </a:p>
        </p:txBody>
      </p:sp>
      <p:cxnSp>
        <p:nvCxnSpPr>
          <p:cNvPr id="8" name="Connettore diritto 7"/>
          <p:cNvCxnSpPr/>
          <p:nvPr/>
        </p:nvCxnSpPr>
        <p:spPr>
          <a:xfrm flipH="1">
            <a:off x="5901892" y="1596209"/>
            <a:ext cx="1" cy="373149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1245797" y="1480188"/>
            <a:ext cx="2347759" cy="369332"/>
          </a:xfrm>
          <a:prstGeom prst="rect">
            <a:avLst/>
          </a:prstGeom>
        </p:spPr>
        <p:txBody>
          <a:bodyPr wrap="none">
            <a:spAutoFit/>
          </a:bodyPr>
          <a:lstStyle/>
          <a:p>
            <a:r>
              <a:rPr lang="en-GB" b="1" dirty="0">
                <a:latin typeface="Times New Roman" panose="02020603050405020304" pitchFamily="18" charset="0"/>
                <a:cs typeface="Times New Roman" panose="02020603050405020304" pitchFamily="18" charset="0"/>
              </a:rPr>
              <a:t>Formula di </a:t>
            </a:r>
            <a:r>
              <a:rPr lang="en-GB" b="1" dirty="0" err="1">
                <a:latin typeface="Times New Roman" panose="02020603050405020304" pitchFamily="18" charset="0"/>
                <a:cs typeface="Times New Roman" panose="02020603050405020304" pitchFamily="18" charset="0"/>
              </a:rPr>
              <a:t>Laspeyres</a:t>
            </a:r>
            <a:endParaRPr lang="en-GB" dirty="0">
              <a:latin typeface="Times New Roman" panose="02020603050405020304" pitchFamily="18" charset="0"/>
              <a:cs typeface="Times New Roman" panose="02020603050405020304" pitchFamily="18" charset="0"/>
            </a:endParaRPr>
          </a:p>
        </p:txBody>
      </p:sp>
      <p:sp>
        <p:nvSpPr>
          <p:cNvPr id="12" name="Rettangolo 11"/>
          <p:cNvSpPr/>
          <p:nvPr/>
        </p:nvSpPr>
        <p:spPr>
          <a:xfrm>
            <a:off x="1016000" y="1777930"/>
            <a:ext cx="3466013" cy="338554"/>
          </a:xfrm>
          <a:prstGeom prst="rect">
            <a:avLst/>
          </a:prstGeom>
        </p:spPr>
        <p:txBody>
          <a:bodyPr wrap="none">
            <a:spAutoFit/>
          </a:bodyPr>
          <a:lstStyle/>
          <a:p>
            <a:r>
              <a:rPr lang="it-IT" sz="1600" b="1" dirty="0">
                <a:latin typeface="Times New Roman" panose="02020603050405020304" pitchFamily="18" charset="0"/>
                <a:cs typeface="Times New Roman" panose="02020603050405020304" pitchFamily="18" charset="0"/>
              </a:rPr>
              <a:t>La struttura dei pesi è fissa (stabilità)</a:t>
            </a:r>
            <a:endParaRPr lang="en-GB" sz="1600" dirty="0">
              <a:latin typeface="Times New Roman" panose="02020603050405020304" pitchFamily="18" charset="0"/>
              <a:cs typeface="Times New Roman" panose="02020603050405020304" pitchFamily="18" charset="0"/>
            </a:endParaRPr>
          </a:p>
        </p:txBody>
      </p:sp>
      <p:sp>
        <p:nvSpPr>
          <p:cNvPr id="13" name="Rettangolo 12"/>
          <p:cNvSpPr/>
          <p:nvPr/>
        </p:nvSpPr>
        <p:spPr>
          <a:xfrm>
            <a:off x="640746" y="2409585"/>
            <a:ext cx="4230645" cy="369332"/>
          </a:xfrm>
          <a:prstGeom prst="rect">
            <a:avLst/>
          </a:prstGeom>
        </p:spPr>
        <p:txBody>
          <a:bodyPr wrap="none">
            <a:spAutoFit/>
          </a:bodyPr>
          <a:lstStyle/>
          <a:p>
            <a:pPr marL="285750" indent="-285750">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Si aggiorna rilevando solo i nuovi prezzi</a:t>
            </a:r>
            <a:endParaRPr lang="en-GB" dirty="0">
              <a:latin typeface="Times New Roman" panose="02020603050405020304" pitchFamily="18" charset="0"/>
              <a:cs typeface="Times New Roman" panose="02020603050405020304" pitchFamily="18" charset="0"/>
            </a:endParaRPr>
          </a:p>
        </p:txBody>
      </p:sp>
      <p:sp>
        <p:nvSpPr>
          <p:cNvPr id="14" name="Rettangolo 13"/>
          <p:cNvSpPr/>
          <p:nvPr/>
        </p:nvSpPr>
        <p:spPr>
          <a:xfrm>
            <a:off x="572589" y="4298853"/>
            <a:ext cx="4605509" cy="646331"/>
          </a:xfrm>
          <a:prstGeom prst="rect">
            <a:avLst/>
          </a:prstGeom>
        </p:spPr>
        <p:txBody>
          <a:bodyPr wrap="square">
            <a:spAutoFit/>
          </a:bodyPr>
          <a:lstStyle/>
          <a:p>
            <a:pPr marL="285750" indent="-285750" algn="just">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Tende a sovrastimare gli aumenti </a:t>
            </a:r>
            <a:r>
              <a:rPr lang="it-IT" dirty="0" smtClean="0">
                <a:latin typeface="Times New Roman" panose="02020603050405020304" pitchFamily="18" charset="0"/>
                <a:cs typeface="Times New Roman" panose="02020603050405020304" pitchFamily="18" charset="0"/>
              </a:rPr>
              <a:t>di </a:t>
            </a:r>
            <a:r>
              <a:rPr lang="en-GB" dirty="0" err="1" smtClean="0">
                <a:latin typeface="Times New Roman" panose="02020603050405020304" pitchFamily="18" charset="0"/>
                <a:cs typeface="Times New Roman" panose="02020603050405020304" pitchFamily="18" charset="0"/>
              </a:rPr>
              <a:t>prezzo</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tendenziosità</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positiva</a:t>
            </a:r>
            <a:r>
              <a:rPr lang="en-GB" dirty="0">
                <a:latin typeface="Times New Roman" panose="02020603050405020304" pitchFamily="18" charset="0"/>
                <a:cs typeface="Times New Roman" panose="02020603050405020304" pitchFamily="18" charset="0"/>
              </a:rPr>
              <a:t>)</a:t>
            </a:r>
          </a:p>
        </p:txBody>
      </p:sp>
      <p:sp>
        <p:nvSpPr>
          <p:cNvPr id="15" name="Rettangolo 14"/>
          <p:cNvSpPr/>
          <p:nvPr/>
        </p:nvSpPr>
        <p:spPr>
          <a:xfrm>
            <a:off x="640745" y="2854867"/>
            <a:ext cx="4896287" cy="646331"/>
          </a:xfrm>
          <a:prstGeom prst="rect">
            <a:avLst/>
          </a:prstGeom>
        </p:spPr>
        <p:txBody>
          <a:bodyPr wrap="square">
            <a:spAutoFit/>
          </a:bodyPr>
          <a:lstStyle/>
          <a:p>
            <a:pPr marL="285750" indent="-285750">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E' poco significativo per occasioni </a:t>
            </a:r>
            <a:r>
              <a:rPr lang="it-IT" dirty="0" smtClean="0">
                <a:latin typeface="Times New Roman" panose="02020603050405020304" pitchFamily="18" charset="0"/>
                <a:cs typeface="Times New Roman" panose="02020603050405020304" pitchFamily="18" charset="0"/>
              </a:rPr>
              <a:t>lontane dalla base (a </a:t>
            </a:r>
            <a:r>
              <a:rPr lang="it-IT" dirty="0">
                <a:latin typeface="Times New Roman" panose="02020603050405020304" pitchFamily="18" charset="0"/>
                <a:cs typeface="Times New Roman" panose="02020603050405020304" pitchFamily="18" charset="0"/>
              </a:rPr>
              <a:t>meno di cambiare base)</a:t>
            </a:r>
          </a:p>
        </p:txBody>
      </p:sp>
      <p:sp>
        <p:nvSpPr>
          <p:cNvPr id="16" name="Rettangolo 15"/>
          <p:cNvSpPr/>
          <p:nvPr/>
        </p:nvSpPr>
        <p:spPr>
          <a:xfrm>
            <a:off x="572589" y="3576860"/>
            <a:ext cx="4984199" cy="646331"/>
          </a:xfrm>
          <a:prstGeom prst="rect">
            <a:avLst/>
          </a:prstGeom>
        </p:spPr>
        <p:txBody>
          <a:bodyPr wrap="square">
            <a:spAutoFit/>
          </a:bodyPr>
          <a:lstStyle/>
          <a:p>
            <a:pPr marL="285750" indent="-285750">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Produce valori più alti in fase di </a:t>
            </a:r>
            <a:r>
              <a:rPr lang="it-IT" dirty="0" smtClean="0">
                <a:latin typeface="Times New Roman" panose="02020603050405020304" pitchFamily="18" charset="0"/>
                <a:cs typeface="Times New Roman" panose="02020603050405020304" pitchFamily="18" charset="0"/>
              </a:rPr>
              <a:t>aumento dei prezzi </a:t>
            </a:r>
            <a:r>
              <a:rPr lang="it-IT" dirty="0">
                <a:latin typeface="Times New Roman" panose="02020603050405020304" pitchFamily="18" charset="0"/>
                <a:cs typeface="Times New Roman" panose="02020603050405020304" pitchFamily="18" charset="0"/>
              </a:rPr>
              <a:t>e valori più bassi in fase </a:t>
            </a:r>
            <a:r>
              <a:rPr lang="it-IT" dirty="0" smtClean="0">
                <a:latin typeface="Times New Roman" panose="02020603050405020304" pitchFamily="18" charset="0"/>
                <a:cs typeface="Times New Roman" panose="02020603050405020304" pitchFamily="18" charset="0"/>
              </a:rPr>
              <a:t>di </a:t>
            </a:r>
            <a:r>
              <a:rPr lang="en-GB" dirty="0" err="1" smtClean="0">
                <a:latin typeface="Times New Roman" panose="02020603050405020304" pitchFamily="18" charset="0"/>
                <a:cs typeface="Times New Roman" panose="02020603050405020304" pitchFamily="18" charset="0"/>
              </a:rPr>
              <a:t>calo</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dei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prezzi</a:t>
            </a:r>
            <a:endParaRPr lang="en-GB" dirty="0">
              <a:latin typeface="Times New Roman" panose="02020603050405020304" pitchFamily="18" charset="0"/>
              <a:cs typeface="Times New Roman" panose="02020603050405020304" pitchFamily="18" charset="0"/>
            </a:endParaRPr>
          </a:p>
        </p:txBody>
      </p:sp>
      <p:sp>
        <p:nvSpPr>
          <p:cNvPr id="17" name="Rettangolo 16"/>
          <p:cNvSpPr/>
          <p:nvPr/>
        </p:nvSpPr>
        <p:spPr>
          <a:xfrm>
            <a:off x="6644455" y="1521755"/>
            <a:ext cx="2146742" cy="369332"/>
          </a:xfrm>
          <a:prstGeom prst="rect">
            <a:avLst/>
          </a:prstGeom>
        </p:spPr>
        <p:txBody>
          <a:bodyPr wrap="none">
            <a:spAutoFit/>
          </a:bodyPr>
          <a:lstStyle/>
          <a:p>
            <a:r>
              <a:rPr lang="en-GB" b="1" dirty="0" smtClean="0">
                <a:latin typeface="Times New Roman" panose="02020603050405020304" pitchFamily="18" charset="0"/>
                <a:cs typeface="Times New Roman" panose="02020603050405020304" pitchFamily="18" charset="0"/>
              </a:rPr>
              <a:t>Formula </a:t>
            </a:r>
            <a:r>
              <a:rPr lang="en-GB" b="1" dirty="0">
                <a:latin typeface="Times New Roman" panose="02020603050405020304" pitchFamily="18" charset="0"/>
                <a:cs typeface="Times New Roman" panose="02020603050405020304" pitchFamily="18" charset="0"/>
              </a:rPr>
              <a:t>di </a:t>
            </a:r>
            <a:r>
              <a:rPr lang="en-GB" b="1" dirty="0" err="1">
                <a:latin typeface="Times New Roman" panose="02020603050405020304" pitchFamily="18" charset="0"/>
                <a:cs typeface="Times New Roman" panose="02020603050405020304" pitchFamily="18" charset="0"/>
              </a:rPr>
              <a:t>Paasche</a:t>
            </a:r>
            <a:endParaRPr lang="en-GB" b="1" dirty="0">
              <a:latin typeface="Times New Roman" panose="02020603050405020304" pitchFamily="18" charset="0"/>
              <a:cs typeface="Times New Roman" panose="02020603050405020304" pitchFamily="18" charset="0"/>
            </a:endParaRPr>
          </a:p>
        </p:txBody>
      </p:sp>
      <p:sp>
        <p:nvSpPr>
          <p:cNvPr id="18" name="Rettangolo 17"/>
          <p:cNvSpPr/>
          <p:nvPr/>
        </p:nvSpPr>
        <p:spPr>
          <a:xfrm>
            <a:off x="6266753" y="1808083"/>
            <a:ext cx="3618298" cy="338554"/>
          </a:xfrm>
          <a:prstGeom prst="rect">
            <a:avLst/>
          </a:prstGeom>
        </p:spPr>
        <p:txBody>
          <a:bodyPr wrap="none">
            <a:spAutoFit/>
          </a:bodyPr>
          <a:lstStyle/>
          <a:p>
            <a:r>
              <a:rPr lang="it-IT" sz="1600" b="1" dirty="0">
                <a:latin typeface="Times New Roman" panose="02020603050405020304" pitchFamily="18" charset="0"/>
                <a:cs typeface="Times New Roman" panose="02020603050405020304" pitchFamily="18" charset="0"/>
              </a:rPr>
              <a:t>La struttura dei pesi </a:t>
            </a:r>
            <a:r>
              <a:rPr lang="it-IT" sz="1600" b="1" dirty="0" smtClean="0">
                <a:latin typeface="Times New Roman" panose="02020603050405020304" pitchFamily="18" charset="0"/>
                <a:cs typeface="Times New Roman" panose="02020603050405020304" pitchFamily="18" charset="0"/>
              </a:rPr>
              <a:t>varia (dinamicità)</a:t>
            </a:r>
            <a:endParaRPr lang="en-GB" sz="1600" dirty="0">
              <a:latin typeface="Times New Roman" panose="02020603050405020304" pitchFamily="18" charset="0"/>
              <a:cs typeface="Times New Roman" panose="02020603050405020304" pitchFamily="18" charset="0"/>
            </a:endParaRPr>
          </a:p>
        </p:txBody>
      </p:sp>
      <p:sp>
        <p:nvSpPr>
          <p:cNvPr id="19" name="Rettangolo 18"/>
          <p:cNvSpPr/>
          <p:nvPr/>
        </p:nvSpPr>
        <p:spPr>
          <a:xfrm>
            <a:off x="6039404" y="2451152"/>
            <a:ext cx="5718343" cy="369332"/>
          </a:xfrm>
          <a:prstGeom prst="rect">
            <a:avLst/>
          </a:prstGeom>
        </p:spPr>
        <p:txBody>
          <a:bodyPr wrap="square">
            <a:spAutoFit/>
          </a:bodyPr>
          <a:lstStyle/>
          <a:p>
            <a:pPr marL="285750" indent="-285750">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Si aggiorna rilevando i nuovi prezzi e </a:t>
            </a:r>
            <a:r>
              <a:rPr lang="it-IT" dirty="0" smtClean="0">
                <a:latin typeface="Times New Roman" panose="02020603050405020304" pitchFamily="18" charset="0"/>
                <a:cs typeface="Times New Roman" panose="02020603050405020304" pitchFamily="18" charset="0"/>
              </a:rPr>
              <a:t>le </a:t>
            </a:r>
            <a:r>
              <a:rPr lang="en-GB" dirty="0" err="1" smtClean="0">
                <a:latin typeface="Times New Roman" panose="02020603050405020304" pitchFamily="18" charset="0"/>
                <a:cs typeface="Times New Roman" panose="02020603050405020304" pitchFamily="18" charset="0"/>
              </a:rPr>
              <a:t>nuove</a:t>
            </a:r>
            <a:r>
              <a:rPr lang="en-GB" dirty="0" smtClean="0">
                <a:latin typeface="Times New Roman" panose="02020603050405020304" pitchFamily="18" charset="0"/>
                <a:cs typeface="Times New Roman" panose="02020603050405020304" pitchFamily="18" charset="0"/>
              </a:rPr>
              <a:t> quantità</a:t>
            </a:r>
            <a:endParaRPr lang="en-GB" dirty="0">
              <a:latin typeface="Times New Roman" panose="02020603050405020304" pitchFamily="18" charset="0"/>
              <a:cs typeface="Times New Roman" panose="02020603050405020304" pitchFamily="18" charset="0"/>
            </a:endParaRPr>
          </a:p>
        </p:txBody>
      </p:sp>
      <p:sp>
        <p:nvSpPr>
          <p:cNvPr id="20" name="Rettangolo 19"/>
          <p:cNvSpPr/>
          <p:nvPr/>
        </p:nvSpPr>
        <p:spPr>
          <a:xfrm>
            <a:off x="6054436" y="4263366"/>
            <a:ext cx="5866267" cy="646331"/>
          </a:xfrm>
          <a:prstGeom prst="rect">
            <a:avLst/>
          </a:prstGeom>
        </p:spPr>
        <p:txBody>
          <a:bodyPr wrap="square">
            <a:spAutoFit/>
          </a:bodyPr>
          <a:lstStyle/>
          <a:p>
            <a:pPr marL="285750" indent="-285750" algn="just">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Tende a sottostimare gli aumenti di prezzo</a:t>
            </a:r>
          </a:p>
          <a:p>
            <a:pPr algn="just"/>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tendenziosità</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negativa</a:t>
            </a:r>
            <a:r>
              <a:rPr lang="en-GB" dirty="0">
                <a:latin typeface="Times New Roman" panose="02020603050405020304" pitchFamily="18" charset="0"/>
                <a:cs typeface="Times New Roman" panose="02020603050405020304" pitchFamily="18" charset="0"/>
              </a:rPr>
              <a:t>)</a:t>
            </a:r>
          </a:p>
        </p:txBody>
      </p:sp>
      <p:sp>
        <p:nvSpPr>
          <p:cNvPr id="21" name="Rettangolo 20"/>
          <p:cNvSpPr/>
          <p:nvPr/>
        </p:nvSpPr>
        <p:spPr>
          <a:xfrm>
            <a:off x="6039404" y="2933052"/>
            <a:ext cx="6096000" cy="369332"/>
          </a:xfrm>
          <a:prstGeom prst="rect">
            <a:avLst/>
          </a:prstGeom>
        </p:spPr>
        <p:txBody>
          <a:bodyPr>
            <a:spAutoFit/>
          </a:bodyPr>
          <a:lstStyle/>
          <a:p>
            <a:pPr marL="285750" indent="-285750">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Il cambiamento della base produce </a:t>
            </a:r>
            <a:r>
              <a:rPr lang="it-IT" dirty="0" smtClean="0">
                <a:latin typeface="Times New Roman" panose="02020603050405020304" pitchFamily="18" charset="0"/>
                <a:cs typeface="Times New Roman" panose="02020603050405020304" pitchFamily="18" charset="0"/>
              </a:rPr>
              <a:t>risultati </a:t>
            </a:r>
            <a:r>
              <a:rPr lang="en-GB" dirty="0" err="1" smtClean="0">
                <a:latin typeface="Times New Roman" panose="02020603050405020304" pitchFamily="18" charset="0"/>
                <a:cs typeface="Times New Roman" panose="02020603050405020304" pitchFamily="18" charset="0"/>
              </a:rPr>
              <a:t>approssimativi</a:t>
            </a:r>
            <a:endParaRPr lang="en-GB" dirty="0">
              <a:latin typeface="Times New Roman" panose="02020603050405020304" pitchFamily="18" charset="0"/>
              <a:cs typeface="Times New Roman" panose="02020603050405020304" pitchFamily="18" charset="0"/>
            </a:endParaRPr>
          </a:p>
        </p:txBody>
      </p:sp>
      <p:sp>
        <p:nvSpPr>
          <p:cNvPr id="22" name="Rettangolo 21"/>
          <p:cNvSpPr/>
          <p:nvPr/>
        </p:nvSpPr>
        <p:spPr>
          <a:xfrm>
            <a:off x="6076954" y="3502063"/>
            <a:ext cx="5428485" cy="646331"/>
          </a:xfrm>
          <a:prstGeom prst="rect">
            <a:avLst/>
          </a:prstGeom>
        </p:spPr>
        <p:txBody>
          <a:bodyPr wrap="square">
            <a:spAutoFit/>
          </a:bodyPr>
          <a:lstStyle/>
          <a:p>
            <a:pPr marL="285750" indent="-285750">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Produce valori più bassi in fase di </a:t>
            </a:r>
            <a:r>
              <a:rPr lang="it-IT" dirty="0" smtClean="0">
                <a:latin typeface="Times New Roman" panose="02020603050405020304" pitchFamily="18" charset="0"/>
                <a:cs typeface="Times New Roman" panose="02020603050405020304" pitchFamily="18" charset="0"/>
              </a:rPr>
              <a:t>aumento dei </a:t>
            </a:r>
            <a:r>
              <a:rPr lang="it-IT" dirty="0">
                <a:latin typeface="Times New Roman" panose="02020603050405020304" pitchFamily="18" charset="0"/>
                <a:cs typeface="Times New Roman" panose="02020603050405020304" pitchFamily="18" charset="0"/>
              </a:rPr>
              <a:t>prezzi e valori più alti in fase di </a:t>
            </a:r>
            <a:r>
              <a:rPr lang="it-IT" dirty="0" smtClean="0">
                <a:latin typeface="Times New Roman" panose="02020603050405020304" pitchFamily="18" charset="0"/>
                <a:cs typeface="Times New Roman" panose="02020603050405020304" pitchFamily="18" charset="0"/>
              </a:rPr>
              <a:t>calo </a:t>
            </a:r>
            <a:r>
              <a:rPr lang="en-GB" dirty="0" err="1" smtClean="0">
                <a:latin typeface="Times New Roman" panose="02020603050405020304" pitchFamily="18" charset="0"/>
                <a:cs typeface="Times New Roman" panose="02020603050405020304" pitchFamily="18" charset="0"/>
              </a:rPr>
              <a:t>dei</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prezzi</a:t>
            </a:r>
            <a:endParaRPr lang="en-GB" dirty="0">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smtClean="0"/>
              <a:t>L. Bani - Elementi di statistica economica - LEZIONE 7</a:t>
            </a:r>
            <a:endParaRPr lang="it-IT"/>
          </a:p>
        </p:txBody>
      </p:sp>
    </p:spTree>
    <p:extLst>
      <p:ext uri="{BB962C8B-B14F-4D97-AF65-F5344CB8AC3E}">
        <p14:creationId xmlns:p14="http://schemas.microsoft.com/office/powerpoint/2010/main" val="99355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28</a:t>
            </a:fld>
            <a:endParaRPr lang="it-IT"/>
          </a:p>
        </p:txBody>
      </p:sp>
      <p:sp>
        <p:nvSpPr>
          <p:cNvPr id="4" name="Rettangolo 3"/>
          <p:cNvSpPr/>
          <p:nvPr/>
        </p:nvSpPr>
        <p:spPr>
          <a:xfrm>
            <a:off x="1016000" y="704334"/>
            <a:ext cx="3533981"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Qual è il migliore indice sintetico?</a:t>
            </a:r>
          </a:p>
        </p:txBody>
      </p:sp>
      <p:sp>
        <p:nvSpPr>
          <p:cNvPr id="5" name="Rettangolo 4"/>
          <p:cNvSpPr/>
          <p:nvPr/>
        </p:nvSpPr>
        <p:spPr>
          <a:xfrm>
            <a:off x="1016000" y="1245490"/>
            <a:ext cx="10363200" cy="1754326"/>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L’indice di </a:t>
            </a:r>
            <a:r>
              <a:rPr lang="it-IT" b="1" dirty="0" err="1">
                <a:solidFill>
                  <a:srgbClr val="A80000"/>
                </a:solidFill>
                <a:latin typeface="Times New Roman" panose="02020603050405020304" pitchFamily="18" charset="0"/>
                <a:cs typeface="Times New Roman" panose="02020603050405020304" pitchFamily="18" charset="0"/>
              </a:rPr>
              <a:t>Paasche</a:t>
            </a:r>
            <a:r>
              <a:rPr lang="it-IT" dirty="0">
                <a:latin typeface="Times New Roman" panose="02020603050405020304" pitchFamily="18" charset="0"/>
                <a:cs typeface="Times New Roman" panose="02020603050405020304" pitchFamily="18" charset="0"/>
              </a:rPr>
              <a:t> non soddisfa il maggior numero di proprietà possibile. </a:t>
            </a:r>
            <a:endParaRPr lang="it-IT" dirty="0" smtClean="0">
              <a:latin typeface="Times New Roman" panose="02020603050405020304" pitchFamily="18" charset="0"/>
              <a:cs typeface="Times New Roman" panose="02020603050405020304" pitchFamily="18" charset="0"/>
            </a:endParaRPr>
          </a:p>
          <a:p>
            <a:pPr algn="just"/>
            <a:r>
              <a:rPr lang="it-IT" b="1" dirty="0" smtClean="0">
                <a:latin typeface="Times New Roman" panose="02020603050405020304" pitchFamily="18" charset="0"/>
                <a:cs typeface="Times New Roman" panose="02020603050405020304" pitchFamily="18" charset="0"/>
              </a:rPr>
              <a:t>Punti </a:t>
            </a:r>
            <a:r>
              <a:rPr lang="it-IT" b="1" dirty="0">
                <a:latin typeface="Times New Roman" panose="02020603050405020304" pitchFamily="18" charset="0"/>
                <a:cs typeface="Times New Roman" panose="02020603050405020304" pitchFamily="18" charset="0"/>
              </a:rPr>
              <a:t>deboli: </a:t>
            </a:r>
            <a:endParaRPr lang="it-IT" b="1"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it-IT" dirty="0" smtClean="0">
                <a:latin typeface="Times New Roman" panose="02020603050405020304" pitchFamily="18" charset="0"/>
                <a:cs typeface="Times New Roman" panose="02020603050405020304" pitchFamily="18" charset="0"/>
              </a:rPr>
              <a:t>Oneroso </a:t>
            </a:r>
            <a:r>
              <a:rPr lang="it-IT" dirty="0">
                <a:latin typeface="Times New Roman" panose="02020603050405020304" pitchFamily="18" charset="0"/>
                <a:cs typeface="Times New Roman" panose="02020603050405020304" pitchFamily="18" charset="0"/>
              </a:rPr>
              <a:t>e complesso da costruire (struttura dei pesi varia nel tempo: sono necessari i dati più recenti riguardanti tutte le quantità </a:t>
            </a:r>
            <a:r>
              <a:rPr lang="it-IT" dirty="0" err="1">
                <a:latin typeface="Times New Roman" panose="02020603050405020304" pitchFamily="18" charset="0"/>
                <a:cs typeface="Times New Roman" panose="02020603050405020304" pitchFamily="18" charset="0"/>
              </a:rPr>
              <a:t>q</a:t>
            </a:r>
            <a:r>
              <a:rPr lang="it-IT" baseline="-25000" dirty="0" err="1">
                <a:latin typeface="Times New Roman" panose="02020603050405020304" pitchFamily="18" charset="0"/>
                <a:cs typeface="Times New Roman" panose="02020603050405020304" pitchFamily="18" charset="0"/>
              </a:rPr>
              <a:t>t</a:t>
            </a:r>
            <a:r>
              <a:rPr lang="it-IT"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q"/>
            </a:pPr>
            <a:r>
              <a:rPr lang="it-IT" dirty="0" smtClean="0">
                <a:latin typeface="Times New Roman" panose="02020603050405020304" pitchFamily="18" charset="0"/>
                <a:cs typeface="Times New Roman" panose="02020603050405020304" pitchFamily="18" charset="0"/>
              </a:rPr>
              <a:t>Tendenziosità negativa</a:t>
            </a:r>
          </a:p>
          <a:p>
            <a:pPr marL="285750" indent="-285750">
              <a:buFont typeface="Wingdings" panose="05000000000000000000" pitchFamily="2" charset="2"/>
              <a:buChar char="q"/>
            </a:pPr>
            <a:r>
              <a:rPr lang="it-IT" dirty="0" smtClean="0">
                <a:latin typeface="Times New Roman" panose="02020603050405020304" pitchFamily="18" charset="0"/>
                <a:cs typeface="Times New Roman" panose="02020603050405020304" pitchFamily="18" charset="0"/>
              </a:rPr>
              <a:t>Non </a:t>
            </a:r>
            <a:r>
              <a:rPr lang="it-IT" dirty="0">
                <a:latin typeface="Times New Roman" panose="02020603050405020304" pitchFamily="18" charset="0"/>
                <a:cs typeface="Times New Roman" panose="02020603050405020304" pitchFamily="18" charset="0"/>
              </a:rPr>
              <a:t>soddisfa alcune proprietà (transitività</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6" name="Rettangolo 5"/>
          <p:cNvSpPr/>
          <p:nvPr/>
        </p:nvSpPr>
        <p:spPr>
          <a:xfrm>
            <a:off x="1016000" y="3171640"/>
            <a:ext cx="10363200" cy="2862322"/>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L’indice </a:t>
            </a:r>
            <a:r>
              <a:rPr lang="it-IT" dirty="0">
                <a:latin typeface="Times New Roman" panose="02020603050405020304" pitchFamily="18" charset="0"/>
                <a:cs typeface="Times New Roman" panose="02020603050405020304" pitchFamily="18" charset="0"/>
              </a:rPr>
              <a:t>di </a:t>
            </a:r>
            <a:r>
              <a:rPr lang="it-IT" b="1" dirty="0" err="1">
                <a:solidFill>
                  <a:srgbClr val="A80000"/>
                </a:solidFill>
                <a:latin typeface="Times New Roman" panose="02020603050405020304" pitchFamily="18" charset="0"/>
                <a:cs typeface="Times New Roman" panose="02020603050405020304" pitchFamily="18" charset="0"/>
              </a:rPr>
              <a:t>Laspeyres</a:t>
            </a:r>
            <a:r>
              <a:rPr lang="it-IT" dirty="0">
                <a:solidFill>
                  <a:srgbClr val="A80000"/>
                </a:solidFill>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è il più comunemente utilizzato </a:t>
            </a:r>
            <a:endParaRPr lang="it-IT"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it-IT" dirty="0" smtClean="0">
                <a:latin typeface="Times New Roman" panose="02020603050405020304" pitchFamily="18" charset="0"/>
                <a:cs typeface="Times New Roman" panose="02020603050405020304" pitchFamily="18" charset="0"/>
              </a:rPr>
              <a:t>Semplice </a:t>
            </a:r>
            <a:r>
              <a:rPr lang="it-IT" dirty="0">
                <a:latin typeface="Times New Roman" panose="02020603050405020304" pitchFamily="18" charset="0"/>
                <a:cs typeface="Times New Roman" panose="02020603050405020304" pitchFamily="18" charset="0"/>
              </a:rPr>
              <a:t>ed “economico” da calcolare: </a:t>
            </a:r>
            <a:endParaRPr lang="it-IT" dirty="0" smtClean="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richiede </a:t>
            </a:r>
            <a:r>
              <a:rPr lang="it-IT" dirty="0">
                <a:latin typeface="Times New Roman" panose="02020603050405020304" pitchFamily="18" charset="0"/>
                <a:cs typeface="Times New Roman" panose="02020603050405020304" pitchFamily="18" charset="0"/>
              </a:rPr>
              <a:t>solo la conoscenza dei valori </a:t>
            </a:r>
            <a:r>
              <a:rPr lang="it-IT" dirty="0" smtClean="0">
                <a:latin typeface="Times New Roman" panose="02020603050405020304" pitchFamily="18" charset="0"/>
                <a:cs typeface="Times New Roman" panose="02020603050405020304" pitchFamily="18" charset="0"/>
              </a:rPr>
              <a:t>prezzi </a:t>
            </a:r>
            <a:r>
              <a:rPr lang="it-IT" dirty="0">
                <a:latin typeface="Times New Roman" panose="02020603050405020304" pitchFamily="18" charset="0"/>
                <a:cs typeface="Times New Roman" panose="02020603050405020304" pitchFamily="18" charset="0"/>
              </a:rPr>
              <a:t>e </a:t>
            </a:r>
            <a:r>
              <a:rPr lang="it-IT" dirty="0" smtClean="0">
                <a:latin typeface="Times New Roman" panose="02020603050405020304" pitchFamily="18" charset="0"/>
                <a:cs typeface="Times New Roman" panose="02020603050405020304" pitchFamily="18" charset="0"/>
              </a:rPr>
              <a:t>quantità </a:t>
            </a:r>
            <a:r>
              <a:rPr lang="it-IT" dirty="0">
                <a:latin typeface="Times New Roman" panose="02020603050405020304" pitchFamily="18" charset="0"/>
                <a:cs typeface="Times New Roman" panose="02020603050405020304" pitchFamily="18" charset="0"/>
              </a:rPr>
              <a:t>del tempo base e</a:t>
            </a:r>
            <a:r>
              <a:rPr lang="it-IT" dirty="0" smtClean="0">
                <a:latin typeface="Times New Roman" panose="02020603050405020304" pitchFamily="18" charset="0"/>
                <a:cs typeface="Times New Roman" panose="02020603050405020304" pitchFamily="18" charset="0"/>
              </a:rPr>
              <a:t>…</a:t>
            </a:r>
          </a:p>
          <a:p>
            <a:pPr marL="742950" lvl="1"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 solamente dei </a:t>
            </a:r>
            <a:r>
              <a:rPr lang="it-IT" dirty="0">
                <a:latin typeface="Times New Roman" panose="02020603050405020304" pitchFamily="18" charset="0"/>
                <a:cs typeface="Times New Roman" panose="02020603050405020304" pitchFamily="18" charset="0"/>
              </a:rPr>
              <a:t>prezzi del tempo corrente; </a:t>
            </a:r>
            <a:endParaRPr lang="it-IT" dirty="0" smtClean="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la </a:t>
            </a:r>
            <a:r>
              <a:rPr lang="it-IT" dirty="0">
                <a:latin typeface="Times New Roman" panose="02020603050405020304" pitchFamily="18" charset="0"/>
                <a:cs typeface="Times New Roman" panose="02020603050405020304" pitchFamily="18" charset="0"/>
              </a:rPr>
              <a:t>base rimane </a:t>
            </a:r>
            <a:r>
              <a:rPr lang="it-IT" dirty="0" smtClean="0">
                <a:latin typeface="Times New Roman" panose="02020603050405020304" pitchFamily="18" charset="0"/>
                <a:cs typeface="Times New Roman" panose="02020603050405020304" pitchFamily="18" charset="0"/>
              </a:rPr>
              <a:t>costante</a:t>
            </a:r>
          </a:p>
          <a:p>
            <a:pPr marL="285750" indent="-285750" algn="just">
              <a:buFont typeface="Wingdings" panose="05000000000000000000" pitchFamily="2" charset="2"/>
              <a:buChar char="q"/>
            </a:pPr>
            <a:r>
              <a:rPr lang="it-IT" dirty="0" smtClean="0">
                <a:latin typeface="Times New Roman" panose="02020603050405020304" pitchFamily="18" charset="0"/>
                <a:cs typeface="Times New Roman" panose="02020603050405020304" pitchFamily="18" charset="0"/>
              </a:rPr>
              <a:t>Disponibilità </a:t>
            </a:r>
            <a:r>
              <a:rPr lang="it-IT" dirty="0">
                <a:latin typeface="Times New Roman" panose="02020603050405020304" pitchFamily="18" charset="0"/>
                <a:cs typeface="Times New Roman" panose="02020603050405020304" pitchFamily="18" charset="0"/>
              </a:rPr>
              <a:t>e interpretazione immediate: </a:t>
            </a:r>
            <a:endParaRPr lang="it-IT" dirty="0" smtClean="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consente di evidenziare in modo diretto il comportamento di spinte </a:t>
            </a:r>
            <a:r>
              <a:rPr lang="it-IT" dirty="0" smtClean="0">
                <a:latin typeface="Times New Roman" panose="02020603050405020304" pitchFamily="18" charset="0"/>
                <a:cs typeface="Times New Roman" panose="02020603050405020304" pitchFamily="18" charset="0"/>
              </a:rPr>
              <a:t>inflazionistiche </a:t>
            </a:r>
          </a:p>
          <a:p>
            <a:pPr marL="285750" indent="-285750" algn="just">
              <a:buFont typeface="Wingdings" panose="05000000000000000000" pitchFamily="2" charset="2"/>
              <a:buChar char="q"/>
            </a:pPr>
            <a:r>
              <a:rPr lang="it-IT" dirty="0" smtClean="0">
                <a:latin typeface="Times New Roman" panose="02020603050405020304" pitchFamily="18" charset="0"/>
                <a:cs typeface="Times New Roman" panose="02020603050405020304" pitchFamily="18" charset="0"/>
              </a:rPr>
              <a:t>Consente </a:t>
            </a:r>
            <a:r>
              <a:rPr lang="it-IT" dirty="0">
                <a:latin typeface="Times New Roman" panose="02020603050405020304" pitchFamily="18" charset="0"/>
                <a:cs typeface="Times New Roman" panose="02020603050405020304" pitchFamily="18" charset="0"/>
              </a:rPr>
              <a:t>di ottenere una maggiore informazione: </a:t>
            </a:r>
            <a:endParaRPr lang="it-IT" dirty="0" smtClean="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non solo la variazione intervenuta tra il tempo base e il tempo t, ma anche… </a:t>
            </a:r>
            <a:endParaRPr lang="it-IT" dirty="0" smtClean="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 la variazione a breve tra il tempo t e </a:t>
            </a:r>
            <a:r>
              <a:rPr lang="it-IT" dirty="0" smtClean="0">
                <a:latin typeface="Times New Roman" panose="02020603050405020304" pitchFamily="18" charset="0"/>
                <a:cs typeface="Times New Roman" panose="02020603050405020304" pitchFamily="18" charset="0"/>
              </a:rPr>
              <a:t>t-1</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18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29</a:t>
            </a:fld>
            <a:endParaRPr lang="it-IT"/>
          </a:p>
        </p:txBody>
      </p:sp>
      <p:sp>
        <p:nvSpPr>
          <p:cNvPr id="4" name="Rettangolo 3"/>
          <p:cNvSpPr/>
          <p:nvPr/>
        </p:nvSpPr>
        <p:spPr>
          <a:xfrm>
            <a:off x="923635" y="972419"/>
            <a:ext cx="10649529" cy="2031325"/>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L’indice di </a:t>
            </a:r>
            <a:r>
              <a:rPr lang="it-IT" b="1" dirty="0" err="1">
                <a:solidFill>
                  <a:srgbClr val="A80000"/>
                </a:solidFill>
                <a:latin typeface="Times New Roman" panose="02020603050405020304" pitchFamily="18" charset="0"/>
                <a:cs typeface="Times New Roman" panose="02020603050405020304" pitchFamily="18" charset="0"/>
              </a:rPr>
              <a:t>Laspeyres</a:t>
            </a:r>
            <a:r>
              <a:rPr lang="it-IT" dirty="0">
                <a:latin typeface="Times New Roman" panose="02020603050405020304" pitchFamily="18" charset="0"/>
                <a:cs typeface="Times New Roman" panose="02020603050405020304" pitchFamily="18" charset="0"/>
              </a:rPr>
              <a:t> è il più comunemente utilizzato, tuttavia… </a:t>
            </a:r>
            <a:endParaRPr lang="it-IT" dirty="0" smtClean="0">
              <a:latin typeface="Times New Roman" panose="02020603050405020304" pitchFamily="18" charset="0"/>
              <a:cs typeface="Times New Roman" panose="02020603050405020304" pitchFamily="18" charset="0"/>
            </a:endParaRPr>
          </a:p>
          <a:p>
            <a:pPr algn="just"/>
            <a:r>
              <a:rPr lang="it-IT" b="1" dirty="0" smtClean="0">
                <a:latin typeface="Times New Roman" panose="02020603050405020304" pitchFamily="18" charset="0"/>
                <a:cs typeface="Times New Roman" panose="02020603050405020304" pitchFamily="18" charset="0"/>
              </a:rPr>
              <a:t>Punti </a:t>
            </a:r>
            <a:r>
              <a:rPr lang="it-IT" b="1" dirty="0">
                <a:latin typeface="Times New Roman" panose="02020603050405020304" pitchFamily="18" charset="0"/>
                <a:cs typeface="Times New Roman" panose="02020603050405020304" pitchFamily="18" charset="0"/>
              </a:rPr>
              <a:t>deboli: </a:t>
            </a:r>
            <a:endParaRPr lang="it-IT" b="1"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it-IT" dirty="0" smtClean="0">
                <a:latin typeface="Times New Roman" panose="02020603050405020304" pitchFamily="18" charset="0"/>
                <a:cs typeface="Times New Roman" panose="02020603050405020304" pitchFamily="18" charset="0"/>
              </a:rPr>
              <a:t>Invecchiamento </a:t>
            </a:r>
            <a:r>
              <a:rPr lang="it-IT" dirty="0">
                <a:latin typeface="Times New Roman" panose="02020603050405020304" pitchFamily="18" charset="0"/>
                <a:cs typeface="Times New Roman" panose="02020603050405020304" pitchFamily="18" charset="0"/>
              </a:rPr>
              <a:t>precoce (logoramento della base): necessità di aggiornamento periodico della base nel caso di modifiche di mercato per… </a:t>
            </a:r>
            <a:endParaRPr lang="it-IT" dirty="0" smtClean="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comparsa </a:t>
            </a:r>
            <a:r>
              <a:rPr lang="it-IT" dirty="0">
                <a:latin typeface="Times New Roman" panose="02020603050405020304" pitchFamily="18" charset="0"/>
                <a:cs typeface="Times New Roman" panose="02020603050405020304" pitchFamily="18" charset="0"/>
              </a:rPr>
              <a:t>di nuovi </a:t>
            </a:r>
            <a:r>
              <a:rPr lang="it-IT" dirty="0" smtClean="0">
                <a:latin typeface="Times New Roman" panose="02020603050405020304" pitchFamily="18" charset="0"/>
                <a:cs typeface="Times New Roman" panose="02020603050405020304" pitchFamily="18" charset="0"/>
              </a:rPr>
              <a:t>prodotti</a:t>
            </a:r>
          </a:p>
          <a:p>
            <a:pPr marL="742950" lvl="1"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scomparsa </a:t>
            </a:r>
            <a:r>
              <a:rPr lang="it-IT" dirty="0">
                <a:latin typeface="Times New Roman" panose="02020603050405020304" pitchFamily="18" charset="0"/>
                <a:cs typeface="Times New Roman" panose="02020603050405020304" pitchFamily="18" charset="0"/>
              </a:rPr>
              <a:t>di prodotti non più </a:t>
            </a:r>
            <a:r>
              <a:rPr lang="it-IT" dirty="0" smtClean="0">
                <a:latin typeface="Times New Roman" panose="02020603050405020304" pitchFamily="18" charset="0"/>
                <a:cs typeface="Times New Roman" panose="02020603050405020304" pitchFamily="18" charset="0"/>
              </a:rPr>
              <a:t>commercializzati </a:t>
            </a:r>
            <a:endParaRPr lang="it-IT"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variazione </a:t>
            </a:r>
            <a:r>
              <a:rPr lang="it-IT" dirty="0">
                <a:latin typeface="Times New Roman" panose="02020603050405020304" pitchFamily="18" charset="0"/>
                <a:cs typeface="Times New Roman" panose="02020603050405020304" pitchFamily="18" charset="0"/>
              </a:rPr>
              <a:t>del sistema di </a:t>
            </a:r>
            <a:r>
              <a:rPr lang="it-IT" dirty="0" smtClean="0">
                <a:latin typeface="Times New Roman" panose="02020603050405020304" pitchFamily="18" charset="0"/>
                <a:cs typeface="Times New Roman" panose="02020603050405020304" pitchFamily="18" charset="0"/>
              </a:rPr>
              <a:t>pesi</a:t>
            </a:r>
            <a:endParaRPr lang="it-IT" dirty="0">
              <a:latin typeface="Times New Roman" panose="02020603050405020304" pitchFamily="18" charset="0"/>
              <a:cs typeface="Times New Roman" panose="02020603050405020304" pitchFamily="18" charset="0"/>
            </a:endParaRPr>
          </a:p>
        </p:txBody>
      </p:sp>
      <p:sp>
        <p:nvSpPr>
          <p:cNvPr id="6" name="Rettangolo 5"/>
          <p:cNvSpPr/>
          <p:nvPr/>
        </p:nvSpPr>
        <p:spPr>
          <a:xfrm>
            <a:off x="858981" y="3228805"/>
            <a:ext cx="10515602" cy="1200329"/>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SOLUZIONI POSSIBILI: </a:t>
            </a:r>
            <a:endParaRPr lang="it-IT" b="1" dirty="0" smtClean="0">
              <a:solidFill>
                <a:srgbClr val="A8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it-IT" dirty="0" smtClean="0">
                <a:latin typeface="Times New Roman" panose="02020603050405020304" pitchFamily="18" charset="0"/>
                <a:cs typeface="Times New Roman" panose="02020603050405020304" pitchFamily="18" charset="0"/>
              </a:rPr>
              <a:t>utilizzo </a:t>
            </a:r>
            <a:r>
              <a:rPr lang="it-IT" dirty="0">
                <a:latin typeface="Times New Roman" panose="02020603050405020304" pitchFamily="18" charset="0"/>
                <a:cs typeface="Times New Roman" panose="02020603050405020304" pitchFamily="18" charset="0"/>
              </a:rPr>
              <a:t>di versioni “modificate” dell’indice di </a:t>
            </a:r>
            <a:r>
              <a:rPr lang="it-IT" dirty="0" err="1" smtClean="0">
                <a:latin typeface="Times New Roman" panose="02020603050405020304" pitchFamily="18" charset="0"/>
                <a:cs typeface="Times New Roman" panose="02020603050405020304" pitchFamily="18" charset="0"/>
              </a:rPr>
              <a:t>Laspeyres</a:t>
            </a:r>
            <a:r>
              <a:rPr lang="it-IT" dirty="0" smtClean="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it-IT" dirty="0" smtClean="0">
                <a:latin typeface="Times New Roman" panose="02020603050405020304" pitchFamily="18" charset="0"/>
                <a:cs typeface="Times New Roman" panose="02020603050405020304" pitchFamily="18" charset="0"/>
              </a:rPr>
              <a:t>frequente </a:t>
            </a:r>
            <a:r>
              <a:rPr lang="it-IT" dirty="0">
                <a:latin typeface="Times New Roman" panose="02020603050405020304" pitchFamily="18" charset="0"/>
                <a:cs typeface="Times New Roman" panose="02020603050405020304" pitchFamily="18" charset="0"/>
              </a:rPr>
              <a:t>cambio (ad es. ogni 5 anni, ogni anno, …) della base di </a:t>
            </a:r>
            <a:r>
              <a:rPr lang="it-IT" dirty="0" smtClean="0">
                <a:latin typeface="Times New Roman" panose="02020603050405020304" pitchFamily="18" charset="0"/>
                <a:cs typeface="Times New Roman" panose="02020603050405020304" pitchFamily="18" charset="0"/>
              </a:rPr>
              <a:t>riferimento </a:t>
            </a:r>
          </a:p>
          <a:p>
            <a:pPr marL="285750" indent="-285750">
              <a:buFont typeface="Wingdings" panose="05000000000000000000" pitchFamily="2" charset="2"/>
              <a:buChar char="Ø"/>
            </a:pPr>
            <a:r>
              <a:rPr lang="it-IT" dirty="0" smtClean="0">
                <a:latin typeface="Times New Roman" panose="02020603050405020304" pitchFamily="18" charset="0"/>
                <a:cs typeface="Times New Roman" panose="02020603050405020304" pitchFamily="18" charset="0"/>
              </a:rPr>
              <a:t>aggiornamento </a:t>
            </a:r>
            <a:r>
              <a:rPr lang="it-IT" dirty="0">
                <a:latin typeface="Times New Roman" panose="02020603050405020304" pitchFamily="18" charset="0"/>
                <a:cs typeface="Times New Roman" panose="02020603050405020304" pitchFamily="18" charset="0"/>
              </a:rPr>
              <a:t>del sistema di pesi, etc. </a:t>
            </a:r>
            <a:endParaRPr lang="it-IT"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658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7</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3</a:t>
            </a:fld>
            <a:endParaRPr lang="it-IT" dirty="0"/>
          </a:p>
        </p:txBody>
      </p:sp>
      <p:sp>
        <p:nvSpPr>
          <p:cNvPr id="3" name="Rettangolo 2"/>
          <p:cNvSpPr/>
          <p:nvPr/>
        </p:nvSpPr>
        <p:spPr>
          <a:xfrm>
            <a:off x="5200516" y="1647452"/>
            <a:ext cx="5513523" cy="923330"/>
          </a:xfrm>
          <a:prstGeom prst="rect">
            <a:avLst/>
          </a:prstGeom>
          <a:ln>
            <a:solidFill>
              <a:srgbClr val="C00000"/>
            </a:solidFill>
          </a:ln>
        </p:spPr>
        <p:txBody>
          <a:bodyPr wrap="square">
            <a:spAutoFit/>
          </a:bodyPr>
          <a:lstStyle/>
          <a:p>
            <a:pPr algn="just">
              <a:defRPr/>
            </a:pPr>
            <a:r>
              <a:rPr lang="it-IT"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vengono utilizzati per </a:t>
            </a:r>
            <a:r>
              <a:rPr lang="it-IT"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studiare come un determinato fenomeno si evolve nel tempo oppure da un luogo ad un </a:t>
            </a:r>
            <a:r>
              <a:rPr lang="it-IT"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altro</a:t>
            </a:r>
            <a:endParaRPr lang="it-IT"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ttangolo 6"/>
          <p:cNvSpPr/>
          <p:nvPr/>
        </p:nvSpPr>
        <p:spPr>
          <a:xfrm>
            <a:off x="913654" y="1655189"/>
            <a:ext cx="2159746" cy="461665"/>
          </a:xfrm>
          <a:prstGeom prst="rect">
            <a:avLst/>
          </a:prstGeom>
        </p:spPr>
        <p:txBody>
          <a:bodyPr wrap="square">
            <a:spAutoFit/>
          </a:bodyPr>
          <a:lstStyle/>
          <a:p>
            <a:r>
              <a:rPr lang="it-IT"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Numeri indici </a:t>
            </a:r>
            <a:endParaRPr lang="it-IT" dirty="0"/>
          </a:p>
        </p:txBody>
      </p:sp>
      <p:sp>
        <p:nvSpPr>
          <p:cNvPr id="8" name="Rettangolo 7"/>
          <p:cNvSpPr/>
          <p:nvPr/>
        </p:nvSpPr>
        <p:spPr>
          <a:xfrm>
            <a:off x="5200516" y="790787"/>
            <a:ext cx="5491722" cy="646331"/>
          </a:xfrm>
          <a:prstGeom prst="rect">
            <a:avLst/>
          </a:prstGeom>
          <a:ln>
            <a:solidFill>
              <a:srgbClr val="C00000"/>
            </a:solidFill>
          </a:ln>
        </p:spPr>
        <p:txBody>
          <a:bodyPr wrap="square">
            <a:spAutoFit/>
          </a:bodyPr>
          <a:lstStyle/>
          <a:p>
            <a:pPr algn="just"/>
            <a:r>
              <a:rPr lang="it-IT" dirty="0">
                <a:latin typeface="Times New Roman" panose="02020603050405020304" pitchFamily="18" charset="0"/>
                <a:ea typeface="Times New Roman" panose="02020603050405020304" pitchFamily="18" charset="0"/>
                <a:cs typeface="Times New Roman" panose="02020603050405020304" pitchFamily="18" charset="0"/>
              </a:rPr>
              <a:t>sono dei particolari rapporti statistici che permettono un più immediata comparazione tra gli aggregati</a:t>
            </a:r>
            <a:endParaRPr lang="it-IT" dirty="0"/>
          </a:p>
        </p:txBody>
      </p:sp>
      <p:sp>
        <p:nvSpPr>
          <p:cNvPr id="12" name="Freccia a destra 11"/>
          <p:cNvSpPr/>
          <p:nvPr/>
        </p:nvSpPr>
        <p:spPr>
          <a:xfrm>
            <a:off x="3480975" y="1704952"/>
            <a:ext cx="1311966" cy="3621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egnaposto contenuto 2"/>
          <p:cNvSpPr txBox="1">
            <a:spLocks/>
          </p:cNvSpPr>
          <p:nvPr/>
        </p:nvSpPr>
        <p:spPr>
          <a:xfrm>
            <a:off x="913654" y="3057433"/>
            <a:ext cx="10398983" cy="8752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ü"/>
            </a:pPr>
            <a:r>
              <a:rPr lang="it-IT" altLang="it-IT" sz="1800" b="1" dirty="0" smtClean="0">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rPr>
              <a:t>numeri indice temporali </a:t>
            </a:r>
            <a:r>
              <a:rPr lang="it-IT" sz="1800" dirty="0">
                <a:latin typeface="Times New Roman" panose="02020603050405020304" pitchFamily="18" charset="0"/>
                <a:cs typeface="Times New Roman" panose="02020603050405020304" pitchFamily="18" charset="0"/>
              </a:rPr>
              <a:t>se consentono di esaminare la dinamica </a:t>
            </a:r>
            <a:r>
              <a:rPr lang="it-IT" sz="1800" dirty="0" smtClean="0">
                <a:latin typeface="Times New Roman" panose="02020603050405020304" pitchFamily="18" charset="0"/>
                <a:cs typeface="Times New Roman" panose="02020603050405020304" pitchFamily="18" charset="0"/>
              </a:rPr>
              <a:t>temporale di </a:t>
            </a:r>
            <a:r>
              <a:rPr lang="it-IT" sz="1800" dirty="0">
                <a:latin typeface="Times New Roman" panose="02020603050405020304" pitchFamily="18" charset="0"/>
                <a:cs typeface="Times New Roman" panose="02020603050405020304" pitchFamily="18" charset="0"/>
              </a:rPr>
              <a:t>un fenomeno quantitativo, attraverso l’esame delle </a:t>
            </a:r>
            <a:r>
              <a:rPr lang="it-IT" sz="1800" dirty="0" smtClean="0">
                <a:latin typeface="Times New Roman" panose="02020603050405020304" pitchFamily="18" charset="0"/>
                <a:cs typeface="Times New Roman" panose="02020603050405020304" pitchFamily="18" charset="0"/>
              </a:rPr>
              <a:t>variazioni </a:t>
            </a:r>
            <a:r>
              <a:rPr lang="en-GB" sz="1800" dirty="0" smtClean="0">
                <a:latin typeface="Times New Roman" panose="02020603050405020304" pitchFamily="18" charset="0"/>
                <a:cs typeface="Times New Roman" panose="02020603050405020304" pitchFamily="18" charset="0"/>
              </a:rPr>
              <a:t>relative</a:t>
            </a:r>
          </a:p>
          <a:p>
            <a:pPr algn="just">
              <a:buFont typeface="Wingdings" panose="05000000000000000000" pitchFamily="2" charset="2"/>
              <a:buChar char="ü"/>
            </a:pPr>
            <a:r>
              <a:rPr lang="it-IT" altLang="it-IT" sz="1800" b="1" dirty="0" smtClean="0">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rPr>
              <a:t>numeri </a:t>
            </a:r>
            <a:r>
              <a:rPr lang="it-IT" altLang="it-IT" sz="1800" b="1" dirty="0">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rPr>
              <a:t>indice </a:t>
            </a:r>
            <a:r>
              <a:rPr lang="it-IT" altLang="it-IT" sz="1800" b="1" dirty="0" smtClean="0">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rPr>
              <a:t>territoriali </a:t>
            </a:r>
            <a:r>
              <a:rPr lang="it-IT" sz="1800" dirty="0">
                <a:latin typeface="Times New Roman" panose="02020603050405020304" pitchFamily="18" charset="0"/>
                <a:cs typeface="Times New Roman" panose="02020603050405020304" pitchFamily="18" charset="0"/>
              </a:rPr>
              <a:t>se consentono di confrontare </a:t>
            </a:r>
            <a:r>
              <a:rPr lang="it-IT" sz="1800" dirty="0" smtClean="0">
                <a:latin typeface="Times New Roman" panose="02020603050405020304" pitchFamily="18" charset="0"/>
                <a:cs typeface="Times New Roman" panose="02020603050405020304" pitchFamily="18" charset="0"/>
              </a:rPr>
              <a:t>fenomeni </a:t>
            </a:r>
            <a:r>
              <a:rPr lang="en-GB" sz="1800" dirty="0" smtClean="0">
                <a:latin typeface="Times New Roman" panose="02020603050405020304" pitchFamily="18" charset="0"/>
                <a:cs typeface="Times New Roman" panose="02020603050405020304" pitchFamily="18" charset="0"/>
              </a:rPr>
              <a:t>in </a:t>
            </a:r>
            <a:r>
              <a:rPr lang="en-GB" sz="1800" dirty="0" err="1">
                <a:latin typeface="Times New Roman" panose="02020603050405020304" pitchFamily="18" charset="0"/>
                <a:cs typeface="Times New Roman" panose="02020603050405020304" pitchFamily="18" charset="0"/>
              </a:rPr>
              <a:t>situazioni</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spaziali</a:t>
            </a:r>
            <a:r>
              <a:rPr lang="en-GB" sz="1800" dirty="0">
                <a:latin typeface="Times New Roman" panose="02020603050405020304" pitchFamily="18" charset="0"/>
                <a:cs typeface="Times New Roman" panose="02020603050405020304" pitchFamily="18" charset="0"/>
              </a:rPr>
              <a:t> </a:t>
            </a:r>
            <a:r>
              <a:rPr lang="en-GB" sz="1800" dirty="0" err="1" smtClean="0">
                <a:latin typeface="Times New Roman" panose="02020603050405020304" pitchFamily="18" charset="0"/>
                <a:cs typeface="Times New Roman" panose="02020603050405020304" pitchFamily="18" charset="0"/>
              </a:rPr>
              <a:t>differenti</a:t>
            </a:r>
            <a:endParaRPr lang="en-GB" sz="1800" dirty="0">
              <a:latin typeface="Times New Roman" panose="02020603050405020304" pitchFamily="18" charset="0"/>
              <a:cs typeface="Times New Roman" panose="02020603050405020304" pitchFamily="18" charset="0"/>
            </a:endParaRPr>
          </a:p>
        </p:txBody>
      </p:sp>
      <p:sp>
        <p:nvSpPr>
          <p:cNvPr id="11" name="Rettangolo 10"/>
          <p:cNvSpPr/>
          <p:nvPr/>
        </p:nvSpPr>
        <p:spPr>
          <a:xfrm>
            <a:off x="913654" y="4273145"/>
            <a:ext cx="10398983" cy="1200329"/>
          </a:xfrm>
          <a:prstGeom prst="rect">
            <a:avLst/>
          </a:prstGeom>
        </p:spPr>
        <p:txBody>
          <a:bodyPr wrap="square">
            <a:spAutoFit/>
          </a:bodyPr>
          <a:lstStyle/>
          <a:p>
            <a:pPr algn="just">
              <a:spcAft>
                <a:spcPts val="0"/>
              </a:spcAft>
            </a:pP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Il </a:t>
            </a:r>
            <a:r>
              <a:rPr lang="it-IT" dirty="0">
                <a:latin typeface="Times New Roman" panose="02020603050405020304" pitchFamily="18" charset="0"/>
                <a:ea typeface="Times New Roman" panose="02020603050405020304" pitchFamily="18" charset="0"/>
                <a:cs typeface="Times New Roman" panose="02020603050405020304" pitchFamily="18" charset="0"/>
              </a:rPr>
              <a:t>numero indice, generalmente costruito prendendo una determinata “situazione” (che può essere un determinato anno, un territorio, </a:t>
            </a:r>
            <a:r>
              <a:rPr lang="it-IT" dirty="0" err="1">
                <a:latin typeface="Times New Roman" panose="02020603050405020304" pitchFamily="18" charset="0"/>
                <a:ea typeface="Times New Roman" panose="02020603050405020304" pitchFamily="18" charset="0"/>
                <a:cs typeface="Times New Roman" panose="02020603050405020304" pitchFamily="18" charset="0"/>
              </a:rPr>
              <a:t>ecc</a:t>
            </a:r>
            <a:r>
              <a:rPr lang="it-IT" dirty="0">
                <a:latin typeface="Times New Roman" panose="02020603050405020304" pitchFamily="18" charset="0"/>
                <a:ea typeface="Times New Roman" panose="02020603050405020304" pitchFamily="18" charset="0"/>
                <a:cs typeface="Times New Roman" panose="02020603050405020304" pitchFamily="18" charset="0"/>
              </a:rPr>
              <a:t>…) come base, permette di valutare immediatamente le variazioni (o, detto in termini più generali, le “differenze”) tra detta base e il “momento” (o il territorio) che stiamo analizzando, consentendo un rapido confronto tra i differenti aggregati.</a:t>
            </a:r>
            <a:endParaRPr lang="it-IT"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ttangolo 13"/>
          <p:cNvSpPr/>
          <p:nvPr/>
        </p:nvSpPr>
        <p:spPr>
          <a:xfrm>
            <a:off x="913655" y="5730245"/>
            <a:ext cx="8637670" cy="369332"/>
          </a:xfrm>
          <a:prstGeom prst="rect">
            <a:avLst/>
          </a:prstGeom>
        </p:spPr>
        <p:txBody>
          <a:bodyPr wrap="square">
            <a:spAutoFit/>
          </a:bodyPr>
          <a:lstStyle/>
          <a:p>
            <a:r>
              <a:rPr lang="it-IT" altLang="it-IT" dirty="0">
                <a:latin typeface="Times New Roman" panose="02020603050405020304" pitchFamily="18" charset="0"/>
                <a:ea typeface="ＭＳ Ｐゴシック" panose="020B0600070205080204" pitchFamily="34" charset="-128"/>
                <a:cs typeface="Times New Roman" panose="02020603050405020304" pitchFamily="18" charset="0"/>
              </a:rPr>
              <a:t>Il termine con il quale vengono messi a rapporto (denominatore) si dice </a:t>
            </a:r>
            <a:r>
              <a:rPr lang="it-IT" altLang="it-IT" b="1" dirty="0">
                <a:latin typeface="Times New Roman" panose="02020603050405020304" pitchFamily="18" charset="0"/>
                <a:ea typeface="ＭＳ Ｐゴシック" panose="020B0600070205080204" pitchFamily="34" charset="-128"/>
                <a:cs typeface="Times New Roman" panose="02020603050405020304" pitchFamily="18" charset="0"/>
              </a:rPr>
              <a:t>base degli </a:t>
            </a:r>
            <a:r>
              <a:rPr lang="it-IT" altLang="it-IT" b="1" dirty="0" smtClean="0">
                <a:latin typeface="Times New Roman" panose="02020603050405020304" pitchFamily="18" charset="0"/>
                <a:ea typeface="ＭＳ Ｐゴシック" panose="020B0600070205080204" pitchFamily="34" charset="-128"/>
                <a:cs typeface="Times New Roman" panose="02020603050405020304" pitchFamily="18" charset="0"/>
              </a:rPr>
              <a:t>indici</a:t>
            </a:r>
            <a:endParaRPr lang="en-GB" dirty="0"/>
          </a:p>
        </p:txBody>
      </p:sp>
      <p:pic>
        <p:nvPicPr>
          <p:cNvPr id="2" name="Immagine 1"/>
          <p:cNvPicPr>
            <a:picLocks noChangeAspect="1"/>
          </p:cNvPicPr>
          <p:nvPr/>
        </p:nvPicPr>
        <p:blipFill>
          <a:blip r:embed="rId2"/>
          <a:stretch>
            <a:fillRect/>
          </a:stretch>
        </p:blipFill>
        <p:spPr>
          <a:xfrm>
            <a:off x="10487608" y="5293870"/>
            <a:ext cx="914479" cy="914479"/>
          </a:xfrm>
          <a:prstGeom prst="rect">
            <a:avLst/>
          </a:prstGeom>
        </p:spPr>
      </p:pic>
    </p:spTree>
    <p:extLst>
      <p:ext uri="{BB962C8B-B14F-4D97-AF65-F5344CB8AC3E}">
        <p14:creationId xmlns:p14="http://schemas.microsoft.com/office/powerpoint/2010/main" val="5299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12" grpId="0" animBg="1"/>
      <p:bldP spid="10" grpId="0"/>
      <p:bldP spid="11"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piè di pagina 11"/>
          <p:cNvSpPr>
            <a:spLocks noGrp="1"/>
          </p:cNvSpPr>
          <p:nvPr>
            <p:ph type="ftr" sz="quarter" idx="11"/>
          </p:nvPr>
        </p:nvSpPr>
        <p:spPr/>
        <p:txBody>
          <a:bodyPr/>
          <a:lstStyle/>
          <a:p>
            <a:r>
              <a:rPr lang="it-IT" smtClean="0"/>
              <a:t>L. Bani - Elementi di statistica economica - LEZIONE 7</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pPr/>
              <a:t>30</a:t>
            </a:fld>
            <a:endParaRPr lang="it-IT" dirty="0"/>
          </a:p>
        </p:txBody>
      </p:sp>
      <p:sp>
        <p:nvSpPr>
          <p:cNvPr id="2" name="Rettangolo 1"/>
          <p:cNvSpPr/>
          <p:nvPr/>
        </p:nvSpPr>
        <p:spPr>
          <a:xfrm>
            <a:off x="849745" y="759665"/>
            <a:ext cx="10261600" cy="1477328"/>
          </a:xfrm>
          <a:prstGeom prst="rect">
            <a:avLst/>
          </a:prstGeom>
        </p:spPr>
        <p:txBody>
          <a:bodyPr wrap="square">
            <a:spAutoFit/>
          </a:bodyPr>
          <a:lstStyle/>
          <a:p>
            <a:pPr algn="just">
              <a:spcAft>
                <a:spcPts val="0"/>
              </a:spcAft>
            </a:pPr>
            <a:r>
              <a:rPr lang="it-IT" dirty="0">
                <a:latin typeface="Times New Roman" panose="02020603050405020304" pitchFamily="18" charset="0"/>
                <a:cs typeface="Times New Roman" panose="02020603050405020304" pitchFamily="18" charset="0"/>
              </a:rPr>
              <a:t>Allo scopo di neutralizzare gli specifici inconvenienti legati al calcolo dei precedenti numeri indici nonché per ottenere un algoritmo in grado di soddisfare alcune delle proprietà dei numeri indici complessi </a:t>
            </a:r>
            <a:r>
              <a:rPr lang="it-IT" dirty="0" smtClean="0">
                <a:latin typeface="Times New Roman" panose="02020603050405020304" pitchFamily="18" charset="0"/>
                <a:cs typeface="Times New Roman" panose="02020603050405020304" pitchFamily="18" charset="0"/>
              </a:rPr>
              <a:t>Fisher </a:t>
            </a:r>
            <a:r>
              <a:rPr lang="it-IT" dirty="0">
                <a:latin typeface="Times New Roman" panose="02020603050405020304" pitchFamily="18" charset="0"/>
                <a:cs typeface="Times New Roman" panose="02020603050405020304" pitchFamily="18" charset="0"/>
              </a:rPr>
              <a:t>propose una sorta di incrocio geometrico tra gli indici di </a:t>
            </a:r>
            <a:r>
              <a:rPr lang="it-IT" dirty="0" err="1">
                <a:latin typeface="Times New Roman" panose="02020603050405020304" pitchFamily="18" charset="0"/>
                <a:cs typeface="Times New Roman" panose="02020603050405020304" pitchFamily="18" charset="0"/>
              </a:rPr>
              <a:t>Laspeyres</a:t>
            </a:r>
            <a:r>
              <a:rPr lang="it-IT" dirty="0">
                <a:latin typeface="Times New Roman" panose="02020603050405020304" pitchFamily="18" charset="0"/>
                <a:cs typeface="Times New Roman" panose="02020603050405020304" pitchFamily="18" charset="0"/>
              </a:rPr>
              <a:t> e </a:t>
            </a:r>
            <a:r>
              <a:rPr lang="it-IT" dirty="0" err="1" smtClean="0">
                <a:latin typeface="Times New Roman" panose="02020603050405020304" pitchFamily="18" charset="0"/>
                <a:cs typeface="Times New Roman" panose="02020603050405020304" pitchFamily="18" charset="0"/>
              </a:rPr>
              <a:t>Paasche</a:t>
            </a:r>
            <a:r>
              <a:rPr lang="it-IT" dirty="0" smtClean="0">
                <a:latin typeface="Times New Roman" panose="02020603050405020304" pitchFamily="18" charset="0"/>
                <a:cs typeface="Times New Roman" panose="02020603050405020304" pitchFamily="18" charset="0"/>
              </a:rPr>
              <a:t>.</a:t>
            </a:r>
          </a:p>
          <a:p>
            <a:pPr algn="just">
              <a:spcAft>
                <a:spcPts val="0"/>
              </a:spcAft>
            </a:pP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La </a:t>
            </a:r>
            <a:r>
              <a:rPr lang="it-IT" dirty="0">
                <a:latin typeface="Times New Roman" panose="02020603050405020304" pitchFamily="18" charset="0"/>
                <a:ea typeface="Times New Roman" panose="02020603050405020304" pitchFamily="18" charset="0"/>
                <a:cs typeface="Times New Roman" panose="02020603050405020304" pitchFamily="18" charset="0"/>
              </a:rPr>
              <a:t>formula proposta da Fisher, invece (detta anche formula ideale, dal momento che gode di alcune particolari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proprietà) </a:t>
            </a:r>
            <a:r>
              <a:rPr lang="it-IT" dirty="0">
                <a:latin typeface="Times New Roman" panose="02020603050405020304" pitchFamily="18" charset="0"/>
                <a:ea typeface="Times New Roman" panose="02020603050405020304" pitchFamily="18" charset="0"/>
                <a:cs typeface="Times New Roman" panose="02020603050405020304" pitchFamily="18" charset="0"/>
              </a:rPr>
              <a:t>è data dalla media geometrica dei due valori precedenti:</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6" name="Oggetto 5"/>
          <p:cNvGraphicFramePr>
            <a:graphicFrameLocks noChangeAspect="1"/>
          </p:cNvGraphicFramePr>
          <p:nvPr>
            <p:extLst>
              <p:ext uri="{D42A27DB-BD31-4B8C-83A1-F6EECF244321}">
                <p14:modId xmlns:p14="http://schemas.microsoft.com/office/powerpoint/2010/main" val="2699309740"/>
              </p:ext>
            </p:extLst>
          </p:nvPr>
        </p:nvGraphicFramePr>
        <p:xfrm>
          <a:off x="1016000" y="2562703"/>
          <a:ext cx="2686867" cy="740475"/>
        </p:xfrm>
        <a:graphic>
          <a:graphicData uri="http://schemas.openxmlformats.org/presentationml/2006/ole">
            <mc:AlternateContent xmlns:mc="http://schemas.openxmlformats.org/markup-compatibility/2006">
              <mc:Choice xmlns:v="urn:schemas-microsoft-com:vml" Requires="v">
                <p:oleObj spid="_x0000_s6266" r:id="rId3" imgW="1206500" imgH="330200" progId="Equation.3">
                  <p:embed/>
                </p:oleObj>
              </mc:Choice>
              <mc:Fallback>
                <p:oleObj r:id="rId3" imgW="1206500" imgH="330200" progId="Equation.3">
                  <p:embed/>
                  <p:pic>
                    <p:nvPicPr>
                      <p:cNvPr id="6" name="Oggetto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2562703"/>
                        <a:ext cx="2686867" cy="740475"/>
                      </a:xfrm>
                      <a:prstGeom prst="rect">
                        <a:avLst/>
                      </a:prstGeom>
                      <a:noFill/>
                    </p:spPr>
                  </p:pic>
                </p:oleObj>
              </mc:Fallback>
            </mc:AlternateContent>
          </a:graphicData>
        </a:graphic>
      </p:graphicFrame>
      <p:sp>
        <p:nvSpPr>
          <p:cNvPr id="7" name="Rettangolo 6"/>
          <p:cNvSpPr/>
          <p:nvPr/>
        </p:nvSpPr>
        <p:spPr>
          <a:xfrm>
            <a:off x="849745" y="3503337"/>
            <a:ext cx="10150764" cy="646331"/>
          </a:xfrm>
          <a:prstGeom prst="rect">
            <a:avLst/>
          </a:prstGeom>
        </p:spPr>
        <p:txBody>
          <a:bodyPr wrap="square">
            <a:spAutoFit/>
          </a:bodyPr>
          <a:lstStyle/>
          <a:p>
            <a:pPr algn="just"/>
            <a:r>
              <a:rPr lang="it-IT" dirty="0">
                <a:solidFill>
                  <a:srgbClr val="202122"/>
                </a:solidFill>
                <a:latin typeface="Times New Roman" panose="02020603050405020304" pitchFamily="18" charset="0"/>
                <a:cs typeface="Times New Roman" panose="02020603050405020304" pitchFamily="18" charset="0"/>
              </a:rPr>
              <a:t>Date </a:t>
            </a:r>
            <a:r>
              <a:rPr lang="it-IT" dirty="0">
                <a:latin typeface="Times New Roman" panose="02020603050405020304" pitchFamily="18" charset="0"/>
                <a:cs typeface="Times New Roman" panose="02020603050405020304" pitchFamily="18" charset="0"/>
              </a:rPr>
              <a:t>alcune sue rilevanti proprietà trova sempre maggiore applicazione nella contabilità nazionale per </a:t>
            </a:r>
            <a:r>
              <a:rPr lang="it-IT" dirty="0" smtClean="0">
                <a:latin typeface="Times New Roman" panose="02020603050405020304" pitchFamily="18" charset="0"/>
                <a:cs typeface="Times New Roman" panose="02020603050405020304" pitchFamily="18" charset="0"/>
              </a:rPr>
              <a:t>la costruzione </a:t>
            </a:r>
            <a:r>
              <a:rPr lang="it-IT" dirty="0">
                <a:latin typeface="Times New Roman" panose="02020603050405020304" pitchFamily="18" charset="0"/>
                <a:cs typeface="Times New Roman" panose="02020603050405020304" pitchFamily="18" charset="0"/>
              </a:rPr>
              <a:t>di </a:t>
            </a:r>
            <a:r>
              <a:rPr lang="it-IT" u="sng" dirty="0">
                <a:latin typeface="Times New Roman" panose="02020603050405020304" pitchFamily="18" charset="0"/>
                <a:cs typeface="Times New Roman" panose="02020603050405020304" pitchFamily="18" charset="0"/>
              </a:rPr>
              <a:t>indici a </a:t>
            </a:r>
            <a:r>
              <a:rPr lang="it-IT" u="sng" dirty="0" smtClean="0">
                <a:latin typeface="Times New Roman" panose="02020603050405020304" pitchFamily="18" charset="0"/>
                <a:cs typeface="Times New Roman" panose="02020603050405020304" pitchFamily="18" charset="0"/>
              </a:rPr>
              <a:t>catena</a:t>
            </a:r>
            <a:endParaRPr lang="en-GB" dirty="0">
              <a:latin typeface="Times New Roman" panose="02020603050405020304" pitchFamily="18" charset="0"/>
              <a:cs typeface="Times New Roman" panose="02020603050405020304" pitchFamily="18" charset="0"/>
            </a:endParaRPr>
          </a:p>
        </p:txBody>
      </p:sp>
      <p:pic>
        <p:nvPicPr>
          <p:cNvPr id="9" name="Immagine 8"/>
          <p:cNvPicPr>
            <a:picLocks noChangeAspect="1"/>
          </p:cNvPicPr>
          <p:nvPr/>
        </p:nvPicPr>
        <p:blipFill>
          <a:blip r:embed="rId5"/>
          <a:stretch>
            <a:fillRect/>
          </a:stretch>
        </p:blipFill>
        <p:spPr>
          <a:xfrm>
            <a:off x="849745" y="4910559"/>
            <a:ext cx="4876800" cy="528320"/>
          </a:xfrm>
          <a:prstGeom prst="rect">
            <a:avLst/>
          </a:prstGeom>
        </p:spPr>
      </p:pic>
      <p:sp>
        <p:nvSpPr>
          <p:cNvPr id="10" name="Rettangolo 9"/>
          <p:cNvSpPr/>
          <p:nvPr/>
        </p:nvSpPr>
        <p:spPr>
          <a:xfrm>
            <a:off x="7424152" y="4984516"/>
            <a:ext cx="2959143" cy="369332"/>
          </a:xfrm>
          <a:prstGeom prst="rect">
            <a:avLst/>
          </a:prstGeom>
        </p:spPr>
        <p:txBody>
          <a:bodyPr wrap="none">
            <a:spAutoFit/>
          </a:bodyPr>
          <a:lstStyle/>
          <a:p>
            <a:r>
              <a:rPr lang="it-IT" dirty="0">
                <a:solidFill>
                  <a:prstClr val="black"/>
                </a:solidFill>
                <a:latin typeface="Times New Roman" panose="02020603050405020304" pitchFamily="18" charset="0"/>
                <a:cs typeface="Times New Roman" panose="02020603050405020304" pitchFamily="18" charset="0"/>
              </a:rPr>
              <a:t>l’</a:t>
            </a:r>
            <a:r>
              <a:rPr lang="it-IT" b="1" dirty="0">
                <a:solidFill>
                  <a:prstClr val="black"/>
                </a:solidFill>
                <a:latin typeface="Times New Roman" panose="02020603050405020304" pitchFamily="18" charset="0"/>
                <a:cs typeface="Times New Roman" panose="02020603050405020304" pitchFamily="18" charset="0"/>
              </a:rPr>
              <a:t>indice dei prezzi di </a:t>
            </a:r>
            <a:r>
              <a:rPr lang="it-IT" b="1" dirty="0" smtClean="0">
                <a:solidFill>
                  <a:prstClr val="black"/>
                </a:solidFill>
                <a:latin typeface="Times New Roman" panose="02020603050405020304" pitchFamily="18" charset="0"/>
                <a:cs typeface="Times New Roman" panose="02020603050405020304" pitchFamily="18" charset="0"/>
              </a:rPr>
              <a:t>Fisher</a:t>
            </a:r>
            <a:endParaRPr lang="it-IT" dirty="0"/>
          </a:p>
        </p:txBody>
      </p:sp>
      <p:pic>
        <p:nvPicPr>
          <p:cNvPr id="11" name="Immagine 10"/>
          <p:cNvPicPr>
            <a:picLocks noChangeAspect="1"/>
          </p:cNvPicPr>
          <p:nvPr/>
        </p:nvPicPr>
        <p:blipFill>
          <a:blip r:embed="rId6"/>
          <a:stretch>
            <a:fillRect/>
          </a:stretch>
        </p:blipFill>
        <p:spPr>
          <a:xfrm>
            <a:off x="4561214" y="4939283"/>
            <a:ext cx="997613" cy="434857"/>
          </a:xfrm>
          <a:prstGeom prst="rect">
            <a:avLst/>
          </a:prstGeom>
        </p:spPr>
      </p:pic>
      <p:pic>
        <p:nvPicPr>
          <p:cNvPr id="8" name="Immagine 7"/>
          <p:cNvPicPr>
            <a:picLocks noChangeAspect="1"/>
          </p:cNvPicPr>
          <p:nvPr/>
        </p:nvPicPr>
        <p:blipFill>
          <a:blip r:embed="rId7"/>
          <a:stretch>
            <a:fillRect/>
          </a:stretch>
        </p:blipFill>
        <p:spPr>
          <a:xfrm>
            <a:off x="10360055" y="2291713"/>
            <a:ext cx="1020618" cy="1113703"/>
          </a:xfrm>
          <a:prstGeom prst="rect">
            <a:avLst/>
          </a:prstGeom>
        </p:spPr>
      </p:pic>
      <p:sp>
        <p:nvSpPr>
          <p:cNvPr id="3" name="CasellaDiTesto 2"/>
          <p:cNvSpPr txBox="1"/>
          <p:nvPr/>
        </p:nvSpPr>
        <p:spPr>
          <a:xfrm>
            <a:off x="849745" y="4466085"/>
            <a:ext cx="3622502" cy="369332"/>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Nel nostro esempio:</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088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par>
                                <p:cTn id="18" presetID="14"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p:txBody>
          <a:bodyPr/>
          <a:lstStyle/>
          <a:p>
            <a:r>
              <a:rPr lang="it-IT" smtClean="0"/>
              <a:t>L. Bani - Elementi di statistica economica - LEZIONE 7</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pPr/>
              <a:t>31</a:t>
            </a:fld>
            <a:endParaRPr lang="it-IT" dirty="0"/>
          </a:p>
        </p:txBody>
      </p:sp>
      <p:sp>
        <p:nvSpPr>
          <p:cNvPr id="10" name="Rettangolo 9"/>
          <p:cNvSpPr/>
          <p:nvPr/>
        </p:nvSpPr>
        <p:spPr>
          <a:xfrm>
            <a:off x="925668" y="823565"/>
            <a:ext cx="4211409" cy="369332"/>
          </a:xfrm>
          <a:prstGeom prst="rect">
            <a:avLst/>
          </a:prstGeom>
        </p:spPr>
        <p:txBody>
          <a:bodyPr wrap="none">
            <a:spAutoFit/>
          </a:bodyPr>
          <a:lstStyle/>
          <a:p>
            <a:r>
              <a:rPr lang="it-IT" b="1" dirty="0">
                <a:latin typeface="Helvetica-Bold"/>
              </a:rPr>
              <a:t>Formula di </a:t>
            </a:r>
            <a:r>
              <a:rPr lang="it-IT" b="1" dirty="0" err="1">
                <a:latin typeface="Helvetica-Bold"/>
              </a:rPr>
              <a:t>Laspeyres</a:t>
            </a:r>
            <a:r>
              <a:rPr lang="it-IT" b="1" dirty="0">
                <a:latin typeface="Helvetica-Bold"/>
              </a:rPr>
              <a:t> per le quantità</a:t>
            </a:r>
            <a:endParaRPr lang="en-GB" dirty="0"/>
          </a:p>
        </p:txBody>
      </p:sp>
      <p:sp>
        <p:nvSpPr>
          <p:cNvPr id="17" name="Rettangolo 16"/>
          <p:cNvSpPr/>
          <p:nvPr/>
        </p:nvSpPr>
        <p:spPr>
          <a:xfrm>
            <a:off x="884707" y="2164322"/>
            <a:ext cx="10669984" cy="923330"/>
          </a:xfrm>
          <a:prstGeom prst="rect">
            <a:avLst/>
          </a:prstGeom>
        </p:spPr>
        <p:txBody>
          <a:bodyPr wrap="square">
            <a:spAutoFit/>
          </a:bodyPr>
          <a:lstStyle/>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L’unica differenza è nel numeratore che ora moltiplica le quantità correnti </a:t>
            </a:r>
            <a:r>
              <a:rPr lang="it-IT" dirty="0" smtClean="0">
                <a:latin typeface="Times New Roman" panose="02020603050405020304" pitchFamily="18" charset="0"/>
                <a:cs typeface="Times New Roman" panose="02020603050405020304" pitchFamily="18" charset="0"/>
              </a:rPr>
              <a:t>per </a:t>
            </a:r>
            <a:r>
              <a:rPr lang="en-GB" dirty="0" err="1" smtClean="0">
                <a:latin typeface="Times New Roman" panose="02020603050405020304" pitchFamily="18" charset="0"/>
                <a:cs typeface="Times New Roman" panose="02020603050405020304" pitchFamily="18" charset="0"/>
              </a:rPr>
              <a:t>i</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prezzi</a:t>
            </a: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al tempo base</a:t>
            </a: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Valore del paniere di oggi se fosse valutato ai prezzi </a:t>
            </a:r>
            <a:r>
              <a:rPr lang="en-GB" dirty="0">
                <a:latin typeface="Times New Roman" panose="02020603050405020304" pitchFamily="18" charset="0"/>
                <a:cs typeface="Times New Roman" panose="02020603050405020304" pitchFamily="18" charset="0"/>
              </a:rPr>
              <a:t>al tempo base </a:t>
            </a:r>
            <a:r>
              <a:rPr lang="it-IT" dirty="0" smtClean="0">
                <a:latin typeface="Times New Roman" panose="02020603050405020304" pitchFamily="18" charset="0"/>
                <a:cs typeface="Times New Roman" panose="02020603050405020304" pitchFamily="18" charset="0"/>
              </a:rPr>
              <a:t>rapportato al </a:t>
            </a:r>
            <a:r>
              <a:rPr lang="en-GB" dirty="0" smtClean="0">
                <a:latin typeface="Times New Roman" panose="02020603050405020304" pitchFamily="18" charset="0"/>
                <a:cs typeface="Times New Roman" panose="02020603050405020304" pitchFamily="18" charset="0"/>
              </a:rPr>
              <a:t>valore </a:t>
            </a:r>
            <a:r>
              <a:rPr lang="en-GB" dirty="0" err="1">
                <a:latin typeface="Times New Roman" panose="02020603050405020304" pitchFamily="18" charset="0"/>
                <a:cs typeface="Times New Roman" panose="02020603050405020304" pitchFamily="18" charset="0"/>
              </a:rPr>
              <a:t>complessivo</a:t>
            </a:r>
            <a:r>
              <a:rPr lang="en-GB" dirty="0">
                <a:latin typeface="Times New Roman" panose="02020603050405020304" pitchFamily="18" charset="0"/>
                <a:cs typeface="Times New Roman" panose="02020603050405020304" pitchFamily="18" charset="0"/>
              </a:rPr>
              <a:t> di </a:t>
            </a:r>
            <a:r>
              <a:rPr lang="en-GB" dirty="0" err="1" smtClean="0">
                <a:latin typeface="Times New Roman" panose="02020603050405020304" pitchFamily="18" charset="0"/>
                <a:cs typeface="Times New Roman" panose="02020603050405020304" pitchFamily="18" charset="0"/>
              </a:rPr>
              <a:t>allora</a:t>
            </a:r>
            <a:r>
              <a:rPr lang="en-GB" dirty="0" smtClean="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Serve </a:t>
            </a:r>
            <a:r>
              <a:rPr lang="it-IT" dirty="0">
                <a:latin typeface="Times New Roman" panose="02020603050405020304" pitchFamily="18" charset="0"/>
                <a:cs typeface="Times New Roman" panose="02020603050405020304" pitchFamily="18" charset="0"/>
              </a:rPr>
              <a:t>per costruire indici della produzione, del fatturato, della </a:t>
            </a:r>
            <a:r>
              <a:rPr lang="it-IT" dirty="0" smtClean="0">
                <a:latin typeface="Times New Roman" panose="02020603050405020304" pitchFamily="18" charset="0"/>
                <a:cs typeface="Times New Roman" panose="02020603050405020304" pitchFamily="18" charset="0"/>
              </a:rPr>
              <a:t>criminalità, </a:t>
            </a:r>
            <a:r>
              <a:rPr lang="en-GB" dirty="0" smtClean="0">
                <a:latin typeface="Times New Roman" panose="02020603050405020304" pitchFamily="18" charset="0"/>
                <a:cs typeface="Times New Roman" panose="02020603050405020304" pitchFamily="18" charset="0"/>
              </a:rPr>
              <a:t>etc</a:t>
            </a:r>
            <a:r>
              <a:rPr lang="en-GB" dirty="0">
                <a:latin typeface="Times New Roman" panose="02020603050405020304" pitchFamily="18" charset="0"/>
                <a:cs typeface="Times New Roman" panose="02020603050405020304" pitchFamily="18" charset="0"/>
              </a:rPr>
              <a:t>.</a:t>
            </a:r>
          </a:p>
        </p:txBody>
      </p:sp>
      <p:sp>
        <p:nvSpPr>
          <p:cNvPr id="18" name="Rettangolo 17"/>
          <p:cNvSpPr/>
          <p:nvPr/>
        </p:nvSpPr>
        <p:spPr>
          <a:xfrm>
            <a:off x="905168" y="4985891"/>
            <a:ext cx="10474036" cy="1200329"/>
          </a:xfrm>
          <a:prstGeom prst="rect">
            <a:avLst/>
          </a:prstGeom>
        </p:spPr>
        <p:txBody>
          <a:bodyPr wrap="square">
            <a:spAutoFit/>
          </a:bodyPr>
          <a:lstStyle/>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La sola differenza è nel denominatore che ora moltiplica le quantità </a:t>
            </a:r>
            <a:r>
              <a:rPr lang="it-IT" dirty="0" smtClean="0">
                <a:latin typeface="Times New Roman" panose="02020603050405020304" pitchFamily="18" charset="0"/>
                <a:cs typeface="Times New Roman" panose="02020603050405020304" pitchFamily="18" charset="0"/>
              </a:rPr>
              <a:t>base per </a:t>
            </a:r>
            <a:r>
              <a:rPr lang="it-IT" dirty="0">
                <a:latin typeface="Times New Roman" panose="02020603050405020304" pitchFamily="18" charset="0"/>
                <a:cs typeface="Times New Roman" panose="02020603050405020304" pitchFamily="18" charset="0"/>
              </a:rPr>
              <a:t>i prezzi correnti invece delle quantità correnti per i prezzi </a:t>
            </a:r>
            <a:r>
              <a:rPr lang="en-GB" dirty="0">
                <a:latin typeface="Times New Roman" panose="02020603050405020304" pitchFamily="18" charset="0"/>
                <a:cs typeface="Times New Roman" panose="02020603050405020304" pitchFamily="18" charset="0"/>
              </a:rPr>
              <a:t>al tempo base </a:t>
            </a:r>
            <a:r>
              <a:rPr lang="it-IT" dirty="0" smtClean="0">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Valore del paniere di oggi </a:t>
            </a:r>
            <a:r>
              <a:rPr lang="it-IT" dirty="0" smtClean="0">
                <a:latin typeface="Times New Roman" panose="02020603050405020304" pitchFamily="18" charset="0"/>
                <a:cs typeface="Times New Roman" panose="02020603050405020304" pitchFamily="18" charset="0"/>
              </a:rPr>
              <a:t>fosse </a:t>
            </a:r>
            <a:r>
              <a:rPr lang="it-IT" dirty="0">
                <a:latin typeface="Times New Roman" panose="02020603050405020304" pitchFamily="18" charset="0"/>
                <a:cs typeface="Times New Roman" panose="02020603050405020304" pitchFamily="18" charset="0"/>
              </a:rPr>
              <a:t>rapportato al valore del </a:t>
            </a:r>
            <a:r>
              <a:rPr lang="it-IT" dirty="0" smtClean="0">
                <a:latin typeface="Times New Roman" panose="02020603050405020304" pitchFamily="18" charset="0"/>
                <a:cs typeface="Times New Roman" panose="02020603050405020304" pitchFamily="18" charset="0"/>
              </a:rPr>
              <a:t>paniere composto </a:t>
            </a:r>
            <a:r>
              <a:rPr lang="it-IT" dirty="0">
                <a:latin typeface="Times New Roman" panose="02020603050405020304" pitchFamily="18" charset="0"/>
                <a:cs typeface="Times New Roman" panose="02020603050405020304" pitchFamily="18" charset="0"/>
              </a:rPr>
              <a:t>con le quantità </a:t>
            </a:r>
            <a:r>
              <a:rPr lang="en-GB" dirty="0">
                <a:latin typeface="Times New Roman" panose="02020603050405020304" pitchFamily="18" charset="0"/>
                <a:cs typeface="Times New Roman" panose="02020603050405020304" pitchFamily="18" charset="0"/>
              </a:rPr>
              <a:t>al tempo </a:t>
            </a:r>
            <a:r>
              <a:rPr lang="en-GB" dirty="0" smtClean="0">
                <a:latin typeface="Times New Roman" panose="02020603050405020304" pitchFamily="18" charset="0"/>
                <a:cs typeface="Times New Roman" panose="02020603050405020304" pitchFamily="18" charset="0"/>
              </a:rPr>
              <a:t>base</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ma valutate ai prezzi attuali</a:t>
            </a:r>
            <a:endParaRPr lang="en-GB" dirty="0">
              <a:latin typeface="Times New Roman" panose="02020603050405020304" pitchFamily="18" charset="0"/>
              <a:cs typeface="Times New Roman" panose="02020603050405020304" pitchFamily="18" charset="0"/>
            </a:endParaRPr>
          </a:p>
        </p:txBody>
      </p:sp>
      <p:sp>
        <p:nvSpPr>
          <p:cNvPr id="3" name="Rettangolo 2"/>
          <p:cNvSpPr/>
          <p:nvPr/>
        </p:nvSpPr>
        <p:spPr>
          <a:xfrm>
            <a:off x="5283204" y="1284799"/>
            <a:ext cx="6096000" cy="646331"/>
          </a:xfrm>
          <a:prstGeom prst="rect">
            <a:avLst/>
          </a:prstGeom>
        </p:spPr>
        <p:txBody>
          <a:bodyPr>
            <a:spAutoFit/>
          </a:bodyPr>
          <a:lstStyle/>
          <a:p>
            <a:pPr algn="just"/>
            <a:r>
              <a:rPr lang="it-IT" dirty="0">
                <a:latin typeface="Times New Roman" panose="02020603050405020304" pitchFamily="18" charset="0"/>
                <a:cs typeface="Times New Roman" panose="02020603050405020304" pitchFamily="18" charset="0"/>
              </a:rPr>
              <a:t>in cui sono costanti i prezzi dei beni del tempo 0, essendo variabili le </a:t>
            </a:r>
            <a:r>
              <a:rPr lang="it-IT" dirty="0" smtClean="0">
                <a:latin typeface="Times New Roman" panose="02020603050405020304" pitchFamily="18" charset="0"/>
                <a:cs typeface="Times New Roman" panose="02020603050405020304" pitchFamily="18" charset="0"/>
              </a:rPr>
              <a:t>quantità</a:t>
            </a:r>
            <a:endParaRPr lang="it-IT" dirty="0">
              <a:latin typeface="Times New Roman" panose="02020603050405020304" pitchFamily="18" charset="0"/>
              <a:cs typeface="Times New Roman" panose="02020603050405020304" pitchFamily="18" charset="0"/>
            </a:endParaRPr>
          </a:p>
        </p:txBody>
      </p:sp>
      <p:grpSp>
        <p:nvGrpSpPr>
          <p:cNvPr id="8" name="Gruppo 7"/>
          <p:cNvGrpSpPr/>
          <p:nvPr/>
        </p:nvGrpSpPr>
        <p:grpSpPr>
          <a:xfrm>
            <a:off x="1016000" y="1321748"/>
            <a:ext cx="2692208" cy="795275"/>
            <a:chOff x="1030288" y="1284800"/>
            <a:chExt cx="2692208" cy="795275"/>
          </a:xfrm>
        </p:grpSpPr>
        <p:pic>
          <p:nvPicPr>
            <p:cNvPr id="15" name="Immagine 14"/>
            <p:cNvPicPr>
              <a:picLocks noChangeAspect="1"/>
            </p:cNvPicPr>
            <p:nvPr/>
          </p:nvPicPr>
          <p:blipFill>
            <a:blip r:embed="rId2"/>
            <a:stretch>
              <a:fillRect/>
            </a:stretch>
          </p:blipFill>
          <p:spPr>
            <a:xfrm>
              <a:off x="1030288" y="1302326"/>
              <a:ext cx="2692208" cy="777749"/>
            </a:xfrm>
            <a:prstGeom prst="rect">
              <a:avLst/>
            </a:prstGeom>
          </p:spPr>
        </p:pic>
        <p:sp>
          <p:nvSpPr>
            <p:cNvPr id="13" name="Rettangolo 12"/>
            <p:cNvSpPr/>
            <p:nvPr/>
          </p:nvSpPr>
          <p:spPr>
            <a:xfrm rot="16200000">
              <a:off x="2330432" y="1099125"/>
              <a:ext cx="406400" cy="77774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4" name="Rettangolo 13"/>
          <p:cNvSpPr/>
          <p:nvPr/>
        </p:nvSpPr>
        <p:spPr>
          <a:xfrm>
            <a:off x="5283205" y="1284799"/>
            <a:ext cx="6096000" cy="646331"/>
          </a:xfrm>
          <a:prstGeom prst="rect">
            <a:avLst/>
          </a:prstGeom>
        </p:spPr>
        <p:txBody>
          <a:bodyPr>
            <a:spAutoFit/>
          </a:bodyPr>
          <a:lstStyle/>
          <a:p>
            <a:pPr algn="just"/>
            <a:r>
              <a:rPr lang="it-IT" dirty="0">
                <a:latin typeface="Times New Roman" panose="02020603050405020304" pitchFamily="18" charset="0"/>
                <a:cs typeface="Times New Roman" panose="02020603050405020304" pitchFamily="18" charset="0"/>
              </a:rPr>
              <a:t>in cui sono costanti i prezzi dei beni del tempo 0, essendo variabili le </a:t>
            </a:r>
            <a:r>
              <a:rPr lang="it-IT" dirty="0" smtClean="0">
                <a:latin typeface="Times New Roman" panose="02020603050405020304" pitchFamily="18" charset="0"/>
                <a:cs typeface="Times New Roman" panose="02020603050405020304" pitchFamily="18" charset="0"/>
              </a:rPr>
              <a:t>quantità</a:t>
            </a:r>
            <a:endParaRPr lang="it-IT" dirty="0">
              <a:latin typeface="Times New Roman" panose="02020603050405020304" pitchFamily="18" charset="0"/>
              <a:cs typeface="Times New Roman" panose="02020603050405020304" pitchFamily="18" charset="0"/>
            </a:endParaRPr>
          </a:p>
        </p:txBody>
      </p:sp>
      <p:sp>
        <p:nvSpPr>
          <p:cNvPr id="19" name="Rettangolo 18"/>
          <p:cNvSpPr/>
          <p:nvPr/>
        </p:nvSpPr>
        <p:spPr>
          <a:xfrm>
            <a:off x="903111" y="3603361"/>
            <a:ext cx="4006225" cy="369332"/>
          </a:xfrm>
          <a:prstGeom prst="rect">
            <a:avLst/>
          </a:prstGeom>
        </p:spPr>
        <p:txBody>
          <a:bodyPr wrap="none">
            <a:spAutoFit/>
          </a:bodyPr>
          <a:lstStyle/>
          <a:p>
            <a:r>
              <a:rPr lang="it-IT" b="1" dirty="0">
                <a:latin typeface="Helvetica-Bold"/>
              </a:rPr>
              <a:t>Formula di </a:t>
            </a:r>
            <a:r>
              <a:rPr lang="it-IT" b="1" dirty="0" err="1">
                <a:latin typeface="Helvetica-Bold"/>
              </a:rPr>
              <a:t>Paasche</a:t>
            </a:r>
            <a:r>
              <a:rPr lang="it-IT" b="1" dirty="0">
                <a:latin typeface="Helvetica-Bold"/>
              </a:rPr>
              <a:t> per la quantità</a:t>
            </a:r>
            <a:endParaRPr lang="en-GB" dirty="0"/>
          </a:p>
        </p:txBody>
      </p:sp>
      <p:grpSp>
        <p:nvGrpSpPr>
          <p:cNvPr id="4" name="Gruppo 3"/>
          <p:cNvGrpSpPr/>
          <p:nvPr/>
        </p:nvGrpSpPr>
        <p:grpSpPr>
          <a:xfrm>
            <a:off x="1074627" y="4059077"/>
            <a:ext cx="2574954" cy="802183"/>
            <a:chOff x="1074627" y="4059077"/>
            <a:chExt cx="2574954" cy="802183"/>
          </a:xfrm>
        </p:grpSpPr>
        <p:sp>
          <p:nvSpPr>
            <p:cNvPr id="21" name="Rettangolo 20"/>
            <p:cNvSpPr/>
            <p:nvPr/>
          </p:nvSpPr>
          <p:spPr>
            <a:xfrm rot="16200000">
              <a:off x="2314147" y="4269185"/>
              <a:ext cx="406400" cy="77774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p:cNvPicPr>
              <a:picLocks noChangeAspect="1"/>
            </p:cNvPicPr>
            <p:nvPr/>
          </p:nvPicPr>
          <p:blipFill>
            <a:blip r:embed="rId3"/>
            <a:stretch>
              <a:fillRect/>
            </a:stretch>
          </p:blipFill>
          <p:spPr>
            <a:xfrm>
              <a:off x="1074627" y="4059077"/>
              <a:ext cx="2574954" cy="761150"/>
            </a:xfrm>
            <a:prstGeom prst="rect">
              <a:avLst/>
            </a:prstGeom>
          </p:spPr>
        </p:pic>
      </p:grpSp>
    </p:spTree>
    <p:extLst>
      <p:ext uri="{BB962C8B-B14F-4D97-AF65-F5344CB8AC3E}">
        <p14:creationId xmlns:p14="http://schemas.microsoft.com/office/powerpoint/2010/main" val="161831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32</a:t>
            </a:fld>
            <a:endParaRPr lang="it-IT"/>
          </a:p>
        </p:txBody>
      </p:sp>
      <p:sp>
        <p:nvSpPr>
          <p:cNvPr id="4" name="Rettangolo 3"/>
          <p:cNvSpPr/>
          <p:nvPr/>
        </p:nvSpPr>
        <p:spPr>
          <a:xfrm>
            <a:off x="3903297" y="2712319"/>
            <a:ext cx="3615092" cy="369332"/>
          </a:xfrm>
          <a:prstGeom prst="rect">
            <a:avLst/>
          </a:prstGeom>
        </p:spPr>
        <p:txBody>
          <a:bodyPr wrap="none">
            <a:spAutoFit/>
          </a:bodyPr>
          <a:lstStyle/>
          <a:p>
            <a:r>
              <a:rPr lang="it-IT" b="1" dirty="0" smtClean="0">
                <a:solidFill>
                  <a:srgbClr val="C00000"/>
                </a:solidFill>
                <a:latin typeface="Times New Roman" panose="02020603050405020304" pitchFamily="18" charset="0"/>
                <a:cs typeface="Times New Roman" panose="02020603050405020304" pitchFamily="18" charset="0"/>
              </a:rPr>
              <a:t>Altri esempi sul calcolo degli indici</a:t>
            </a:r>
            <a:endParaRPr lang="it-IT"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9500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33</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932871" y="611063"/>
            <a:ext cx="10221845" cy="584775"/>
          </a:xfrm>
          <a:prstGeom prst="rect">
            <a:avLst/>
          </a:prstGeom>
        </p:spPr>
        <p:txBody>
          <a:bodyPr wrap="square">
            <a:spAutoFit/>
          </a:bodyPr>
          <a:lstStyle/>
          <a:p>
            <a:r>
              <a:rPr lang="it-IT" sz="1600" dirty="0">
                <a:latin typeface="Times New Roman" panose="02020603050405020304" pitchFamily="18" charset="0"/>
                <a:cs typeface="Times New Roman" panose="02020603050405020304" pitchFamily="18" charset="0"/>
              </a:rPr>
              <a:t>La tabella seguente riporta i prezzi (in euro) di </a:t>
            </a:r>
            <a:r>
              <a:rPr lang="it-IT" sz="1600" dirty="0" smtClean="0">
                <a:latin typeface="Times New Roman" panose="02020603050405020304" pitchFamily="18" charset="0"/>
                <a:cs typeface="Times New Roman" panose="02020603050405020304" pitchFamily="18" charset="0"/>
              </a:rPr>
              <a:t>quattro prodotti </a:t>
            </a:r>
            <a:r>
              <a:rPr lang="it-IT" sz="1600" dirty="0">
                <a:latin typeface="Times New Roman" panose="02020603050405020304" pitchFamily="18" charset="0"/>
                <a:cs typeface="Times New Roman" panose="02020603050405020304" pitchFamily="18" charset="0"/>
              </a:rPr>
              <a:t>venduti in </a:t>
            </a:r>
            <a:r>
              <a:rPr lang="it-IT" sz="1600" dirty="0" smtClean="0">
                <a:latin typeface="Times New Roman" panose="02020603050405020304" pitchFamily="18" charset="0"/>
                <a:cs typeface="Times New Roman" panose="02020603050405020304" pitchFamily="18" charset="0"/>
              </a:rPr>
              <a:t>un supermercato </a:t>
            </a:r>
            <a:r>
              <a:rPr lang="it-IT" sz="1600" dirty="0">
                <a:latin typeface="Times New Roman" panose="02020603050405020304" pitchFamily="18" charset="0"/>
                <a:cs typeface="Times New Roman" panose="02020603050405020304" pitchFamily="18" charset="0"/>
              </a:rPr>
              <a:t>nei mesi di gennaio e </a:t>
            </a:r>
            <a:r>
              <a:rPr lang="it-IT" sz="1600" dirty="0" smtClean="0">
                <a:latin typeface="Times New Roman" panose="02020603050405020304" pitchFamily="18" charset="0"/>
                <a:cs typeface="Times New Roman" panose="02020603050405020304" pitchFamily="18" charset="0"/>
              </a:rPr>
              <a:t>dicembre 2007</a:t>
            </a:r>
            <a:r>
              <a:rPr lang="it-IT" sz="1600" dirty="0">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2"/>
          <a:stretch>
            <a:fillRect/>
          </a:stretch>
        </p:blipFill>
        <p:spPr>
          <a:xfrm>
            <a:off x="1016000" y="1165021"/>
            <a:ext cx="5446643" cy="2007704"/>
          </a:xfrm>
          <a:prstGeom prst="rect">
            <a:avLst/>
          </a:prstGeom>
        </p:spPr>
      </p:pic>
      <p:sp>
        <p:nvSpPr>
          <p:cNvPr id="8" name="Rettangolo 7"/>
          <p:cNvSpPr/>
          <p:nvPr/>
        </p:nvSpPr>
        <p:spPr>
          <a:xfrm>
            <a:off x="932871" y="3286926"/>
            <a:ext cx="8183137"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Per il </a:t>
            </a:r>
            <a:r>
              <a:rPr lang="it-IT" dirty="0">
                <a:solidFill>
                  <a:srgbClr val="C00000"/>
                </a:solidFill>
                <a:latin typeface="Times New Roman" panose="02020603050405020304" pitchFamily="18" charset="0"/>
                <a:cs typeface="Times New Roman" panose="02020603050405020304" pitchFamily="18" charset="0"/>
              </a:rPr>
              <a:t>calcolo dell’indice dei prezzi di </a:t>
            </a:r>
            <a:r>
              <a:rPr lang="it-IT" dirty="0" err="1" smtClean="0">
                <a:solidFill>
                  <a:srgbClr val="C00000"/>
                </a:solidFill>
                <a:latin typeface="Times New Roman" panose="02020603050405020304" pitchFamily="18" charset="0"/>
                <a:cs typeface="Times New Roman" panose="02020603050405020304" pitchFamily="18" charset="0"/>
              </a:rPr>
              <a:t>Laspeyres</a:t>
            </a:r>
            <a:r>
              <a:rPr lang="it-IT" dirty="0" smtClean="0">
                <a:solidFill>
                  <a:srgbClr val="C00000"/>
                </a:solidFill>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si considerano</a:t>
            </a:r>
            <a:endParaRPr lang="en-GB" dirty="0">
              <a:latin typeface="Times New Roman" panose="02020603050405020304" pitchFamily="18" charset="0"/>
              <a:cs typeface="Times New Roman" panose="02020603050405020304" pitchFamily="18" charset="0"/>
            </a:endParaRPr>
          </a:p>
        </p:txBody>
      </p:sp>
      <p:pic>
        <p:nvPicPr>
          <p:cNvPr id="12" name="Immagine 11"/>
          <p:cNvPicPr>
            <a:picLocks noChangeAspect="1"/>
          </p:cNvPicPr>
          <p:nvPr/>
        </p:nvPicPr>
        <p:blipFill>
          <a:blip r:embed="rId3"/>
          <a:stretch>
            <a:fillRect/>
          </a:stretch>
        </p:blipFill>
        <p:spPr>
          <a:xfrm>
            <a:off x="932871" y="4950691"/>
            <a:ext cx="6392230" cy="866238"/>
          </a:xfrm>
          <a:prstGeom prst="rect">
            <a:avLst/>
          </a:prstGeom>
        </p:spPr>
      </p:pic>
      <p:sp>
        <p:nvSpPr>
          <p:cNvPr id="13" name="Rettangolo 12"/>
          <p:cNvSpPr/>
          <p:nvPr/>
        </p:nvSpPr>
        <p:spPr>
          <a:xfrm>
            <a:off x="7277972" y="4889737"/>
            <a:ext cx="4581236" cy="1200329"/>
          </a:xfrm>
          <a:prstGeom prst="rect">
            <a:avLst/>
          </a:prstGeom>
          <a:ln w="19050">
            <a:solidFill>
              <a:srgbClr val="A80000"/>
            </a:solidFill>
          </a:ln>
        </p:spPr>
        <p:txBody>
          <a:bodyPr wrap="square">
            <a:spAutoFit/>
          </a:bodyPr>
          <a:lstStyle/>
          <a:p>
            <a:pPr algn="just"/>
            <a:r>
              <a:rPr lang="it-IT" dirty="0">
                <a:latin typeface="Times New Roman" panose="02020603050405020304" pitchFamily="18" charset="0"/>
                <a:cs typeface="Times New Roman" panose="02020603050405020304" pitchFamily="18" charset="0"/>
              </a:rPr>
              <a:t>Da gennaio a dicembre i prezzi dei quattro prodotti sono aumentati del</a:t>
            </a:r>
            <a:r>
              <a:rPr lang="it-IT"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1,0432 – </a:t>
            </a:r>
            <a:r>
              <a:rPr lang="en-GB" dirty="0" smtClean="0">
                <a:latin typeface="Times New Roman" panose="02020603050405020304" pitchFamily="18" charset="0"/>
                <a:cs typeface="Times New Roman" panose="02020603050405020304" pitchFamily="18" charset="0"/>
              </a:rPr>
              <a:t>1) x 100 </a:t>
            </a: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4,32% </a:t>
            </a:r>
            <a:r>
              <a:rPr lang="it-IT" dirty="0" smtClean="0">
                <a:latin typeface="Times New Roman" panose="02020603050405020304" pitchFamily="18" charset="0"/>
                <a:cs typeface="Times New Roman" panose="02020603050405020304" pitchFamily="18" charset="0"/>
              </a:rPr>
              <a:t>assumendo </a:t>
            </a:r>
            <a:r>
              <a:rPr lang="it-IT" dirty="0">
                <a:latin typeface="Times New Roman" panose="02020603050405020304" pitchFamily="18" charset="0"/>
                <a:cs typeface="Times New Roman" panose="02020603050405020304" pitchFamily="18" charset="0"/>
              </a:rPr>
              <a:t>che le quantità siano rimaste quelle di gennaio.</a:t>
            </a:r>
            <a:endParaRPr lang="en-GB" dirty="0">
              <a:latin typeface="Times New Roman" panose="02020603050405020304" pitchFamily="18" charset="0"/>
              <a:cs typeface="Times New Roman" panose="02020603050405020304" pitchFamily="18" charset="0"/>
            </a:endParaRPr>
          </a:p>
        </p:txBody>
      </p:sp>
      <p:pic>
        <p:nvPicPr>
          <p:cNvPr id="2" name="Immagine 1"/>
          <p:cNvPicPr>
            <a:picLocks noChangeAspect="1"/>
          </p:cNvPicPr>
          <p:nvPr/>
        </p:nvPicPr>
        <p:blipFill>
          <a:blip r:embed="rId4"/>
          <a:stretch>
            <a:fillRect/>
          </a:stretch>
        </p:blipFill>
        <p:spPr>
          <a:xfrm>
            <a:off x="816107" y="3665246"/>
            <a:ext cx="10827368" cy="814233"/>
          </a:xfrm>
          <a:prstGeom prst="rect">
            <a:avLst/>
          </a:prstGeom>
        </p:spPr>
      </p:pic>
      <p:sp>
        <p:nvSpPr>
          <p:cNvPr id="3" name="Segnaposto piè di pagina 2"/>
          <p:cNvSpPr>
            <a:spLocks noGrp="1"/>
          </p:cNvSpPr>
          <p:nvPr>
            <p:ph type="ftr" sz="quarter" idx="11"/>
          </p:nvPr>
        </p:nvSpPr>
        <p:spPr/>
        <p:txBody>
          <a:bodyPr/>
          <a:lstStyle/>
          <a:p>
            <a:r>
              <a:rPr lang="it-IT" smtClean="0"/>
              <a:t>L. Bani - Elementi di statistica economica - LEZIONE 7</a:t>
            </a:r>
            <a:endParaRPr lang="it-IT"/>
          </a:p>
        </p:txBody>
      </p:sp>
    </p:spTree>
    <p:extLst>
      <p:ext uri="{BB962C8B-B14F-4D97-AF65-F5344CB8AC3E}">
        <p14:creationId xmlns:p14="http://schemas.microsoft.com/office/powerpoint/2010/main" val="80404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34</a:t>
            </a:fld>
            <a:endParaRPr lang="it-IT" dirty="0">
              <a:solidFill>
                <a:schemeClr val="tx1"/>
              </a:solidFill>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1016000" y="1119970"/>
            <a:ext cx="5446643" cy="2007704"/>
          </a:xfrm>
          <a:prstGeom prst="rect">
            <a:avLst/>
          </a:prstGeom>
        </p:spPr>
      </p:pic>
      <p:sp>
        <p:nvSpPr>
          <p:cNvPr id="7" name="Rettangolo 6"/>
          <p:cNvSpPr/>
          <p:nvPr/>
        </p:nvSpPr>
        <p:spPr>
          <a:xfrm>
            <a:off x="932872" y="3286926"/>
            <a:ext cx="6185554"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Per il </a:t>
            </a:r>
            <a:r>
              <a:rPr lang="it-IT" dirty="0">
                <a:solidFill>
                  <a:srgbClr val="C00000"/>
                </a:solidFill>
                <a:latin typeface="Times New Roman" panose="02020603050405020304" pitchFamily="18" charset="0"/>
                <a:cs typeface="Times New Roman" panose="02020603050405020304" pitchFamily="18" charset="0"/>
              </a:rPr>
              <a:t>calcolo dell’indice dei prezzi di </a:t>
            </a:r>
            <a:r>
              <a:rPr lang="it-IT" dirty="0" err="1" smtClean="0">
                <a:solidFill>
                  <a:srgbClr val="C00000"/>
                </a:solidFill>
                <a:latin typeface="Times New Roman" panose="02020603050405020304" pitchFamily="18" charset="0"/>
                <a:cs typeface="Times New Roman" panose="02020603050405020304" pitchFamily="18" charset="0"/>
              </a:rPr>
              <a:t>Paasche</a:t>
            </a:r>
            <a:r>
              <a:rPr lang="it-IT" dirty="0" smtClean="0">
                <a:solidFill>
                  <a:srgbClr val="C00000"/>
                </a:solidFill>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si considerano</a:t>
            </a:r>
            <a:endParaRPr lang="en-GB" dirty="0">
              <a:latin typeface="Times New Roman" panose="02020603050405020304" pitchFamily="18" charset="0"/>
              <a:cs typeface="Times New Roman" panose="02020603050405020304" pitchFamily="18" charset="0"/>
            </a:endParaRPr>
          </a:p>
        </p:txBody>
      </p:sp>
      <p:sp>
        <p:nvSpPr>
          <p:cNvPr id="10" name="Rettangolo 9"/>
          <p:cNvSpPr/>
          <p:nvPr/>
        </p:nvSpPr>
        <p:spPr>
          <a:xfrm>
            <a:off x="7118425" y="4477552"/>
            <a:ext cx="4581236" cy="1200329"/>
          </a:xfrm>
          <a:prstGeom prst="rect">
            <a:avLst/>
          </a:prstGeom>
          <a:ln w="19050">
            <a:solidFill>
              <a:srgbClr val="A80000"/>
            </a:solidFill>
          </a:ln>
        </p:spPr>
        <p:txBody>
          <a:bodyPr wrap="square">
            <a:spAutoFit/>
          </a:bodyPr>
          <a:lstStyle/>
          <a:p>
            <a:pPr algn="just"/>
            <a:r>
              <a:rPr lang="it-IT" dirty="0">
                <a:latin typeface="Times New Roman" panose="02020603050405020304" pitchFamily="18" charset="0"/>
                <a:cs typeface="Times New Roman" panose="02020603050405020304" pitchFamily="18" charset="0"/>
              </a:rPr>
              <a:t>Da gennaio a dicembre i prezzi dei quattro prodotti sono aumentati del: (1,0408 – 1) x 100 = </a:t>
            </a:r>
            <a:r>
              <a:rPr lang="it-IT" dirty="0" smtClean="0">
                <a:latin typeface="Times New Roman" panose="02020603050405020304" pitchFamily="18" charset="0"/>
                <a:cs typeface="Times New Roman" panose="02020603050405020304" pitchFamily="18" charset="0"/>
              </a:rPr>
              <a:t>4,08% assumendo </a:t>
            </a:r>
            <a:r>
              <a:rPr lang="it-IT" dirty="0">
                <a:latin typeface="Times New Roman" panose="02020603050405020304" pitchFamily="18" charset="0"/>
                <a:cs typeface="Times New Roman" panose="02020603050405020304" pitchFamily="18" charset="0"/>
              </a:rPr>
              <a:t>che le quantità vendute siano quelle di dicembre.</a:t>
            </a:r>
          </a:p>
        </p:txBody>
      </p:sp>
      <p:sp>
        <p:nvSpPr>
          <p:cNvPr id="11" name="Rettangolo 10"/>
          <p:cNvSpPr/>
          <p:nvPr/>
        </p:nvSpPr>
        <p:spPr>
          <a:xfrm>
            <a:off x="932871" y="4349742"/>
            <a:ext cx="2722220" cy="338554"/>
          </a:xfrm>
          <a:prstGeom prst="rect">
            <a:avLst/>
          </a:prstGeom>
        </p:spPr>
        <p:txBody>
          <a:bodyPr wrap="none">
            <a:spAutoFit/>
          </a:bodyPr>
          <a:lstStyle/>
          <a:p>
            <a:r>
              <a:rPr lang="en-GB" sz="1600" dirty="0" err="1">
                <a:latin typeface="Times New Roman" panose="02020603050405020304" pitchFamily="18" charset="0"/>
                <a:cs typeface="Times New Roman" panose="02020603050405020304" pitchFamily="18" charset="0"/>
              </a:rPr>
              <a:t>Quindi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applicando</a:t>
            </a:r>
            <a:r>
              <a:rPr lang="en-GB" sz="1600" dirty="0">
                <a:latin typeface="Times New Roman" panose="02020603050405020304" pitchFamily="18" charset="0"/>
                <a:cs typeface="Times New Roman" panose="02020603050405020304" pitchFamily="18" charset="0"/>
              </a:rPr>
              <a:t> la formula:</a:t>
            </a:r>
          </a:p>
        </p:txBody>
      </p:sp>
      <p:pic>
        <p:nvPicPr>
          <p:cNvPr id="12" name="Immagine 11"/>
          <p:cNvPicPr>
            <a:picLocks noChangeAspect="1"/>
          </p:cNvPicPr>
          <p:nvPr/>
        </p:nvPicPr>
        <p:blipFill>
          <a:blip r:embed="rId3"/>
          <a:stretch>
            <a:fillRect/>
          </a:stretch>
        </p:blipFill>
        <p:spPr>
          <a:xfrm>
            <a:off x="932871" y="4842991"/>
            <a:ext cx="4495385" cy="789084"/>
          </a:xfrm>
          <a:prstGeom prst="rect">
            <a:avLst/>
          </a:prstGeom>
        </p:spPr>
      </p:pic>
      <p:sp>
        <p:nvSpPr>
          <p:cNvPr id="13" name="Rettangolo 12"/>
          <p:cNvSpPr/>
          <p:nvPr/>
        </p:nvSpPr>
        <p:spPr>
          <a:xfrm>
            <a:off x="2751729" y="5809546"/>
            <a:ext cx="7421827" cy="369332"/>
          </a:xfrm>
          <a:prstGeom prst="rect">
            <a:avLst/>
          </a:prstGeom>
        </p:spPr>
        <p:txBody>
          <a:bodyPr wrap="square">
            <a:spAutoFit/>
          </a:bodyPr>
          <a:lstStyle/>
          <a:p>
            <a:r>
              <a:rPr lang="it-IT" dirty="0">
                <a:solidFill>
                  <a:srgbClr val="C00000"/>
                </a:solidFill>
                <a:latin typeface="Times New Roman" panose="02020603050405020304" pitchFamily="18" charset="0"/>
                <a:cs typeface="Times New Roman" panose="02020603050405020304" pitchFamily="18" charset="0"/>
              </a:rPr>
              <a:t>I due indici (</a:t>
            </a:r>
            <a:r>
              <a:rPr lang="it-IT" dirty="0" err="1">
                <a:solidFill>
                  <a:srgbClr val="C00000"/>
                </a:solidFill>
                <a:latin typeface="Times New Roman" panose="02020603050405020304" pitchFamily="18" charset="0"/>
                <a:cs typeface="Times New Roman" panose="02020603050405020304" pitchFamily="18" charset="0"/>
              </a:rPr>
              <a:t>Laspeyres</a:t>
            </a:r>
            <a:r>
              <a:rPr lang="it-IT" dirty="0">
                <a:solidFill>
                  <a:srgbClr val="C00000"/>
                </a:solidFill>
                <a:latin typeface="Times New Roman" panose="02020603050405020304" pitchFamily="18" charset="0"/>
                <a:cs typeface="Times New Roman" panose="02020603050405020304" pitchFamily="18" charset="0"/>
              </a:rPr>
              <a:t> e </a:t>
            </a:r>
            <a:r>
              <a:rPr lang="it-IT" dirty="0" err="1">
                <a:solidFill>
                  <a:srgbClr val="C00000"/>
                </a:solidFill>
                <a:latin typeface="Times New Roman" panose="02020603050405020304" pitchFamily="18" charset="0"/>
                <a:cs typeface="Times New Roman" panose="02020603050405020304" pitchFamily="18" charset="0"/>
              </a:rPr>
              <a:t>Paasche</a:t>
            </a:r>
            <a:r>
              <a:rPr lang="it-IT" dirty="0">
                <a:solidFill>
                  <a:srgbClr val="C00000"/>
                </a:solidFill>
                <a:latin typeface="Times New Roman" panose="02020603050405020304" pitchFamily="18" charset="0"/>
                <a:cs typeface="Times New Roman" panose="02020603050405020304" pitchFamily="18" charset="0"/>
              </a:rPr>
              <a:t>) danno luogo ad un risultato </a:t>
            </a:r>
            <a:r>
              <a:rPr lang="it-IT" dirty="0" smtClean="0">
                <a:solidFill>
                  <a:srgbClr val="C00000"/>
                </a:solidFill>
                <a:latin typeface="Times New Roman" panose="02020603050405020304" pitchFamily="18" charset="0"/>
                <a:cs typeface="Times New Roman" panose="02020603050405020304" pitchFamily="18" charset="0"/>
              </a:rPr>
              <a:t>diverso</a:t>
            </a:r>
            <a:endParaRPr lang="en-GB" dirty="0">
              <a:solidFill>
                <a:srgbClr val="C00000"/>
              </a:solidFill>
              <a:latin typeface="Times New Roman" panose="02020603050405020304" pitchFamily="18" charset="0"/>
              <a:cs typeface="Times New Roman" panose="02020603050405020304" pitchFamily="18" charset="0"/>
            </a:endParaRPr>
          </a:p>
        </p:txBody>
      </p:sp>
      <p:pic>
        <p:nvPicPr>
          <p:cNvPr id="2" name="Immagine 1"/>
          <p:cNvPicPr>
            <a:picLocks noChangeAspect="1"/>
          </p:cNvPicPr>
          <p:nvPr/>
        </p:nvPicPr>
        <p:blipFill>
          <a:blip r:embed="rId4"/>
          <a:stretch>
            <a:fillRect/>
          </a:stretch>
        </p:blipFill>
        <p:spPr>
          <a:xfrm>
            <a:off x="893155" y="3637642"/>
            <a:ext cx="5883715" cy="557405"/>
          </a:xfrm>
          <a:prstGeom prst="rect">
            <a:avLst/>
          </a:prstGeom>
        </p:spPr>
      </p:pic>
      <p:sp>
        <p:nvSpPr>
          <p:cNvPr id="3" name="Segnaposto piè di pagina 2"/>
          <p:cNvSpPr>
            <a:spLocks noGrp="1"/>
          </p:cNvSpPr>
          <p:nvPr>
            <p:ph type="ftr" sz="quarter" idx="11"/>
          </p:nvPr>
        </p:nvSpPr>
        <p:spPr/>
        <p:txBody>
          <a:bodyPr/>
          <a:lstStyle/>
          <a:p>
            <a:r>
              <a:rPr lang="it-IT" smtClean="0"/>
              <a:t>L. Bani - Elementi di statistica economica - LEZIONE 7</a:t>
            </a:r>
            <a:endParaRPr lang="it-IT"/>
          </a:p>
        </p:txBody>
      </p:sp>
    </p:spTree>
    <p:extLst>
      <p:ext uri="{BB962C8B-B14F-4D97-AF65-F5344CB8AC3E}">
        <p14:creationId xmlns:p14="http://schemas.microsoft.com/office/powerpoint/2010/main" val="72491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35</a:t>
            </a:fld>
            <a:endParaRPr lang="it-IT"/>
          </a:p>
        </p:txBody>
      </p:sp>
      <p:sp>
        <p:nvSpPr>
          <p:cNvPr id="4" name="Rettangolo 3"/>
          <p:cNvSpPr/>
          <p:nvPr/>
        </p:nvSpPr>
        <p:spPr>
          <a:xfrm>
            <a:off x="953192" y="764462"/>
            <a:ext cx="10435243" cy="646331"/>
          </a:xfrm>
          <a:prstGeom prst="rect">
            <a:avLst/>
          </a:prstGeom>
        </p:spPr>
        <p:txBody>
          <a:bodyPr wrap="square">
            <a:spAutoFit/>
          </a:bodyPr>
          <a:lstStyle/>
          <a:p>
            <a:r>
              <a:rPr lang="it-IT" dirty="0">
                <a:solidFill>
                  <a:srgbClr val="000000"/>
                </a:solidFill>
                <a:latin typeface="Times New Roman" panose="02020603050405020304" pitchFamily="18" charset="0"/>
              </a:rPr>
              <a:t>Nella seguente tabella per i 4 titoli (A,B,C,D) vengono riportati le quotazioni ed il numero di titoli trattati in due giorni differenti: </a:t>
            </a:r>
            <a:endParaRPr lang="en-GB" dirty="0"/>
          </a:p>
        </p:txBody>
      </p:sp>
      <p:pic>
        <p:nvPicPr>
          <p:cNvPr id="5" name="Immagine 4"/>
          <p:cNvPicPr>
            <a:picLocks noChangeAspect="1"/>
          </p:cNvPicPr>
          <p:nvPr/>
        </p:nvPicPr>
        <p:blipFill>
          <a:blip r:embed="rId2"/>
          <a:stretch>
            <a:fillRect/>
          </a:stretch>
        </p:blipFill>
        <p:spPr>
          <a:xfrm>
            <a:off x="953191" y="1410793"/>
            <a:ext cx="6977150" cy="2128031"/>
          </a:xfrm>
          <a:prstGeom prst="rect">
            <a:avLst/>
          </a:prstGeom>
        </p:spPr>
      </p:pic>
      <p:sp>
        <p:nvSpPr>
          <p:cNvPr id="6" name="Rettangolo 5"/>
          <p:cNvSpPr/>
          <p:nvPr/>
        </p:nvSpPr>
        <p:spPr>
          <a:xfrm>
            <a:off x="953191" y="3789633"/>
            <a:ext cx="10559935" cy="646331"/>
          </a:xfrm>
          <a:prstGeom prst="rect">
            <a:avLst/>
          </a:prstGeom>
        </p:spPr>
        <p:txBody>
          <a:bodyPr wrap="square">
            <a:spAutoFit/>
          </a:bodyPr>
          <a:lstStyle/>
          <a:p>
            <a:r>
              <a:rPr lang="it-IT" dirty="0">
                <a:solidFill>
                  <a:srgbClr val="000000"/>
                </a:solidFill>
                <a:latin typeface="Times New Roman" panose="02020603050405020304" pitchFamily="18" charset="0"/>
              </a:rPr>
              <a:t>Prendendo come tempo base il 9/9/97 </a:t>
            </a:r>
            <a:r>
              <a:rPr lang="it-IT" dirty="0">
                <a:solidFill>
                  <a:srgbClr val="C00000"/>
                </a:solidFill>
                <a:latin typeface="Times New Roman" panose="02020603050405020304" pitchFamily="18" charset="0"/>
              </a:rPr>
              <a:t>calcolare il numero indice di </a:t>
            </a:r>
            <a:r>
              <a:rPr lang="it-IT" dirty="0" err="1">
                <a:solidFill>
                  <a:srgbClr val="C00000"/>
                </a:solidFill>
                <a:latin typeface="Times New Roman" panose="02020603050405020304" pitchFamily="18" charset="0"/>
              </a:rPr>
              <a:t>Laspeyres</a:t>
            </a:r>
            <a:r>
              <a:rPr lang="it-IT" dirty="0">
                <a:solidFill>
                  <a:srgbClr val="C00000"/>
                </a:solidFill>
                <a:latin typeface="Times New Roman" panose="02020603050405020304" pitchFamily="18" charset="0"/>
              </a:rPr>
              <a:t> </a:t>
            </a:r>
            <a:r>
              <a:rPr lang="it-IT" dirty="0">
                <a:solidFill>
                  <a:srgbClr val="000000"/>
                </a:solidFill>
                <a:latin typeface="Times New Roman" panose="02020603050405020304" pitchFamily="18" charset="0"/>
              </a:rPr>
              <a:t>delle quotazioni e si commenti il risultato </a:t>
            </a:r>
            <a:endParaRPr lang="en-GB" dirty="0"/>
          </a:p>
        </p:txBody>
      </p:sp>
      <p:sp>
        <p:nvSpPr>
          <p:cNvPr id="7" name="Rettangolo 6"/>
          <p:cNvSpPr/>
          <p:nvPr/>
        </p:nvSpPr>
        <p:spPr>
          <a:xfrm>
            <a:off x="953191" y="4426660"/>
            <a:ext cx="8864140" cy="369332"/>
          </a:xfrm>
          <a:prstGeom prst="rect">
            <a:avLst/>
          </a:prstGeom>
        </p:spPr>
        <p:txBody>
          <a:bodyPr wrap="square">
            <a:spAutoFit/>
          </a:bodyPr>
          <a:lstStyle/>
          <a:p>
            <a:r>
              <a:rPr lang="it-IT" dirty="0">
                <a:solidFill>
                  <a:srgbClr val="000000"/>
                </a:solidFill>
                <a:latin typeface="Times New Roman" panose="02020603050405020304" pitchFamily="18" charset="0"/>
              </a:rPr>
              <a:t>Il numero indice di </a:t>
            </a:r>
            <a:r>
              <a:rPr lang="it-IT" dirty="0" err="1">
                <a:solidFill>
                  <a:srgbClr val="000000"/>
                </a:solidFill>
                <a:latin typeface="Times New Roman" panose="02020603050405020304" pitchFamily="18" charset="0"/>
              </a:rPr>
              <a:t>Laspeyres</a:t>
            </a:r>
            <a:r>
              <a:rPr lang="it-IT" dirty="0">
                <a:solidFill>
                  <a:srgbClr val="000000"/>
                </a:solidFill>
                <a:latin typeface="Times New Roman" panose="02020603050405020304" pitchFamily="18" charset="0"/>
              </a:rPr>
              <a:t> delle quotazioni relativo al tempo 4/12/97 con base 9/9/97 è: </a:t>
            </a:r>
            <a:endParaRPr lang="en-GB" dirty="0"/>
          </a:p>
        </p:txBody>
      </p:sp>
      <p:pic>
        <p:nvPicPr>
          <p:cNvPr id="8" name="Immagine 7"/>
          <p:cNvPicPr>
            <a:picLocks noChangeAspect="1"/>
          </p:cNvPicPr>
          <p:nvPr/>
        </p:nvPicPr>
        <p:blipFill>
          <a:blip r:embed="rId3"/>
          <a:stretch>
            <a:fillRect/>
          </a:stretch>
        </p:blipFill>
        <p:spPr>
          <a:xfrm>
            <a:off x="953191" y="5163696"/>
            <a:ext cx="6321287" cy="824948"/>
          </a:xfrm>
          <a:prstGeom prst="rect">
            <a:avLst/>
          </a:prstGeom>
        </p:spPr>
      </p:pic>
      <p:sp>
        <p:nvSpPr>
          <p:cNvPr id="9" name="Rettangolo 8"/>
          <p:cNvSpPr/>
          <p:nvPr/>
        </p:nvSpPr>
        <p:spPr>
          <a:xfrm>
            <a:off x="7068306" y="5026535"/>
            <a:ext cx="4790902" cy="1077218"/>
          </a:xfrm>
          <a:prstGeom prst="rect">
            <a:avLst/>
          </a:prstGeom>
        </p:spPr>
        <p:txBody>
          <a:bodyPr wrap="square">
            <a:spAutoFit/>
          </a:bodyPr>
          <a:lstStyle/>
          <a:p>
            <a:pPr algn="just"/>
            <a:r>
              <a:rPr lang="it-IT" sz="1600" dirty="0">
                <a:solidFill>
                  <a:srgbClr val="000000"/>
                </a:solidFill>
                <a:latin typeface="Times New Roman" panose="02020603050405020304" pitchFamily="18" charset="0"/>
              </a:rPr>
              <a:t>il cambiamento delle quotazioni dal 9/9/97 al 4/12/97 è stato tale che, se il numero di titoli trattati fosse rimasto invariato, il valore delle contrattazioni avrebbe guadagnato 6 punti percentuali </a:t>
            </a:r>
            <a:endParaRPr lang="en-GB" sz="1600" dirty="0"/>
          </a:p>
        </p:txBody>
      </p:sp>
    </p:spTree>
    <p:extLst>
      <p:ext uri="{BB962C8B-B14F-4D97-AF65-F5344CB8AC3E}">
        <p14:creationId xmlns:p14="http://schemas.microsoft.com/office/powerpoint/2010/main" val="373616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36</a:t>
            </a:fld>
            <a:endParaRPr lang="it-IT"/>
          </a:p>
        </p:txBody>
      </p:sp>
      <p:sp>
        <p:nvSpPr>
          <p:cNvPr id="4" name="Rettangolo 3"/>
          <p:cNvSpPr/>
          <p:nvPr/>
        </p:nvSpPr>
        <p:spPr>
          <a:xfrm>
            <a:off x="781999" y="623329"/>
            <a:ext cx="8635076" cy="369332"/>
          </a:xfrm>
          <a:prstGeom prst="rect">
            <a:avLst/>
          </a:prstGeom>
        </p:spPr>
        <p:txBody>
          <a:bodyPr wrap="square">
            <a:spAutoFit/>
          </a:bodyPr>
          <a:lstStyle/>
          <a:p>
            <a:r>
              <a:rPr lang="it-IT" dirty="0" smtClean="0">
                <a:latin typeface="Times New Roman" panose="02020603050405020304" pitchFamily="18" charset="0"/>
                <a:cs typeface="Times New Roman" panose="02020603050405020304" pitchFamily="18" charset="0"/>
              </a:rPr>
              <a:t>Calcolo </a:t>
            </a:r>
            <a:r>
              <a:rPr lang="it-IT" dirty="0">
                <a:latin typeface="Times New Roman" panose="02020603050405020304" pitchFamily="18" charset="0"/>
                <a:cs typeface="Times New Roman" panose="02020603050405020304" pitchFamily="18" charset="0"/>
              </a:rPr>
              <a:t>dell’indice dei prezzi di </a:t>
            </a:r>
            <a:r>
              <a:rPr lang="it-IT" dirty="0" err="1">
                <a:latin typeface="Times New Roman" panose="02020603050405020304" pitchFamily="18" charset="0"/>
                <a:cs typeface="Times New Roman" panose="02020603050405020304" pitchFamily="18" charset="0"/>
              </a:rPr>
              <a:t>Laspeyres</a:t>
            </a:r>
            <a:r>
              <a:rPr lang="it-IT"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(tra il 2004 ed il 2005)</a:t>
            </a:r>
            <a:endParaRPr lang="en-GB" dirty="0">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606347" y="4465870"/>
            <a:ext cx="7989013" cy="1665579"/>
          </a:xfrm>
          <a:prstGeom prst="rect">
            <a:avLst/>
          </a:prstGeom>
        </p:spPr>
      </p:pic>
      <p:pic>
        <p:nvPicPr>
          <p:cNvPr id="7" name="Immagine 6"/>
          <p:cNvPicPr>
            <a:picLocks noChangeAspect="1"/>
          </p:cNvPicPr>
          <p:nvPr/>
        </p:nvPicPr>
        <p:blipFill rotWithShape="1">
          <a:blip r:embed="rId3"/>
          <a:srcRect r="46945"/>
          <a:stretch/>
        </p:blipFill>
        <p:spPr>
          <a:xfrm>
            <a:off x="781999" y="992661"/>
            <a:ext cx="5552299" cy="3144913"/>
          </a:xfrm>
          <a:prstGeom prst="rect">
            <a:avLst/>
          </a:prstGeom>
        </p:spPr>
      </p:pic>
      <p:pic>
        <p:nvPicPr>
          <p:cNvPr id="8" name="Immagine 7"/>
          <p:cNvPicPr>
            <a:picLocks noChangeAspect="1"/>
          </p:cNvPicPr>
          <p:nvPr/>
        </p:nvPicPr>
        <p:blipFill rotWithShape="1">
          <a:blip r:embed="rId3"/>
          <a:srcRect l="52976"/>
          <a:stretch/>
        </p:blipFill>
        <p:spPr>
          <a:xfrm>
            <a:off x="6334298" y="992660"/>
            <a:ext cx="4921133" cy="3144913"/>
          </a:xfrm>
          <a:prstGeom prst="rect">
            <a:avLst/>
          </a:prstGeom>
        </p:spPr>
      </p:pic>
      <p:sp>
        <p:nvSpPr>
          <p:cNvPr id="9" name="Rettangolo 8"/>
          <p:cNvSpPr/>
          <p:nvPr/>
        </p:nvSpPr>
        <p:spPr>
          <a:xfrm>
            <a:off x="8595360" y="4714937"/>
            <a:ext cx="2976239" cy="1084912"/>
          </a:xfrm>
          <a:prstGeom prst="rect">
            <a:avLst/>
          </a:prstGeom>
        </p:spPr>
        <p:txBody>
          <a:bodyPr wrap="square">
            <a:spAutoFit/>
          </a:bodyPr>
          <a:lstStyle/>
          <a:p>
            <a:endParaRPr lang="en-GB" sz="1050" dirty="0">
              <a:solidFill>
                <a:srgbClr val="000000"/>
              </a:solidFill>
              <a:latin typeface="Verdana" panose="020B0604030504040204" pitchFamily="34" charset="0"/>
            </a:endParaRPr>
          </a:p>
          <a:p>
            <a:pPr algn="just"/>
            <a:r>
              <a:rPr lang="it-IT" dirty="0">
                <a:solidFill>
                  <a:srgbClr val="C00000"/>
                </a:solidFill>
                <a:latin typeface="Times New Roman" panose="02020603050405020304" pitchFamily="18" charset="0"/>
                <a:cs typeface="Times New Roman" panose="02020603050405020304" pitchFamily="18" charset="0"/>
              </a:rPr>
              <a:t>Dal 2004 (anno base) al 2005 i prezzi dei tre beni sono cresciuti del 13,3%</a:t>
            </a:r>
            <a:endParaRPr lang="en-GB"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394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37</a:t>
            </a:fld>
            <a:endParaRPr lang="it-IT"/>
          </a:p>
        </p:txBody>
      </p:sp>
      <p:sp>
        <p:nvSpPr>
          <p:cNvPr id="4" name="Rettangolo 3"/>
          <p:cNvSpPr/>
          <p:nvPr/>
        </p:nvSpPr>
        <p:spPr>
          <a:xfrm>
            <a:off x="781999" y="623329"/>
            <a:ext cx="8635076" cy="369332"/>
          </a:xfrm>
          <a:prstGeom prst="rect">
            <a:avLst/>
          </a:prstGeom>
        </p:spPr>
        <p:txBody>
          <a:bodyPr wrap="square">
            <a:spAutoFit/>
          </a:bodyPr>
          <a:lstStyle/>
          <a:p>
            <a:r>
              <a:rPr lang="it-IT" dirty="0" smtClean="0">
                <a:latin typeface="Times New Roman" panose="02020603050405020304" pitchFamily="18" charset="0"/>
                <a:cs typeface="Times New Roman" panose="02020603050405020304" pitchFamily="18" charset="0"/>
              </a:rPr>
              <a:t>Calcolo </a:t>
            </a:r>
            <a:r>
              <a:rPr lang="it-IT" dirty="0">
                <a:latin typeface="Times New Roman" panose="02020603050405020304" pitchFamily="18" charset="0"/>
                <a:cs typeface="Times New Roman" panose="02020603050405020304" pitchFamily="18" charset="0"/>
              </a:rPr>
              <a:t>dell’indice dei prezzi di </a:t>
            </a:r>
            <a:r>
              <a:rPr lang="it-IT" dirty="0" err="1" smtClean="0">
                <a:latin typeface="Times New Roman" panose="02020603050405020304" pitchFamily="18" charset="0"/>
                <a:cs typeface="Times New Roman" panose="02020603050405020304" pitchFamily="18" charset="0"/>
              </a:rPr>
              <a:t>Paasche</a:t>
            </a:r>
            <a:r>
              <a:rPr lang="it-IT" dirty="0" smtClean="0">
                <a:latin typeface="Times New Roman" panose="02020603050405020304" pitchFamily="18" charset="0"/>
                <a:cs typeface="Times New Roman" panose="02020603050405020304" pitchFamily="18" charset="0"/>
              </a:rPr>
              <a:t> (tra il 2004 ed il 2006)</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8882969" y="4618530"/>
            <a:ext cx="2976239" cy="1084912"/>
          </a:xfrm>
          <a:prstGeom prst="rect">
            <a:avLst/>
          </a:prstGeom>
        </p:spPr>
        <p:txBody>
          <a:bodyPr wrap="square">
            <a:spAutoFit/>
          </a:bodyPr>
          <a:lstStyle/>
          <a:p>
            <a:endParaRPr lang="en-GB" sz="1050" dirty="0">
              <a:solidFill>
                <a:srgbClr val="000000"/>
              </a:solidFill>
              <a:latin typeface="Verdana" panose="020B0604030504040204" pitchFamily="34" charset="0"/>
            </a:endParaRPr>
          </a:p>
          <a:p>
            <a:pPr algn="just"/>
            <a:r>
              <a:rPr lang="it-IT" dirty="0" smtClean="0">
                <a:solidFill>
                  <a:srgbClr val="C00000"/>
                </a:solidFill>
                <a:latin typeface="Times New Roman" panose="02020603050405020304" pitchFamily="18" charset="0"/>
                <a:cs typeface="Times New Roman" panose="02020603050405020304" pitchFamily="18" charset="0"/>
              </a:rPr>
              <a:t>Dal 2004 (anno base) al 2006 i prezzi dei tre beni sono cresciuti del 21,7%</a:t>
            </a:r>
            <a:endParaRPr lang="en-GB" dirty="0">
              <a:solidFill>
                <a:srgbClr val="C00000"/>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860360" y="1102966"/>
            <a:ext cx="4426080" cy="3072650"/>
          </a:xfrm>
          <a:prstGeom prst="rect">
            <a:avLst/>
          </a:prstGeom>
        </p:spPr>
      </p:pic>
      <p:pic>
        <p:nvPicPr>
          <p:cNvPr id="10" name="Immagine 9"/>
          <p:cNvPicPr>
            <a:picLocks noChangeAspect="1"/>
          </p:cNvPicPr>
          <p:nvPr/>
        </p:nvPicPr>
        <p:blipFill>
          <a:blip r:embed="rId3"/>
          <a:stretch>
            <a:fillRect/>
          </a:stretch>
        </p:blipFill>
        <p:spPr>
          <a:xfrm>
            <a:off x="5286440" y="1102966"/>
            <a:ext cx="5303980" cy="3072650"/>
          </a:xfrm>
          <a:prstGeom prst="rect">
            <a:avLst/>
          </a:prstGeom>
        </p:spPr>
      </p:pic>
      <p:pic>
        <p:nvPicPr>
          <p:cNvPr id="11" name="Immagine 10"/>
          <p:cNvPicPr>
            <a:picLocks noChangeAspect="1"/>
          </p:cNvPicPr>
          <p:nvPr/>
        </p:nvPicPr>
        <p:blipFill>
          <a:blip r:embed="rId4"/>
          <a:stretch>
            <a:fillRect/>
          </a:stretch>
        </p:blipFill>
        <p:spPr>
          <a:xfrm>
            <a:off x="781999" y="4522124"/>
            <a:ext cx="8019762" cy="1277725"/>
          </a:xfrm>
          <a:prstGeom prst="rect">
            <a:avLst/>
          </a:prstGeom>
        </p:spPr>
      </p:pic>
    </p:spTree>
    <p:extLst>
      <p:ext uri="{BB962C8B-B14F-4D97-AF65-F5344CB8AC3E}">
        <p14:creationId xmlns:p14="http://schemas.microsoft.com/office/powerpoint/2010/main" val="94846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4</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849746" y="1119848"/>
            <a:ext cx="10605192"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Le categorie principali di indici, nell’ambito economico, sono quelle </a:t>
            </a:r>
            <a:r>
              <a:rPr lang="it-IT" dirty="0" smtClean="0">
                <a:latin typeface="Times New Roman" panose="02020603050405020304" pitchFamily="18" charset="0"/>
                <a:cs typeface="Times New Roman" panose="02020603050405020304" pitchFamily="18" charset="0"/>
              </a:rPr>
              <a:t>dei </a:t>
            </a:r>
            <a:r>
              <a:rPr lang="it-IT" b="1" dirty="0" smtClean="0">
                <a:latin typeface="Times New Roman" panose="02020603050405020304" pitchFamily="18" charset="0"/>
                <a:cs typeface="Times New Roman" panose="02020603050405020304" pitchFamily="18" charset="0"/>
              </a:rPr>
              <a:t>prezzi</a:t>
            </a:r>
            <a:r>
              <a:rPr lang="it-IT" dirty="0">
                <a:latin typeface="Times New Roman" panose="02020603050405020304" pitchFamily="18" charset="0"/>
                <a:cs typeface="Times New Roman" panose="02020603050405020304" pitchFamily="18" charset="0"/>
              </a:rPr>
              <a:t>, delle </a:t>
            </a:r>
            <a:r>
              <a:rPr lang="it-IT" b="1" dirty="0">
                <a:latin typeface="Times New Roman" panose="02020603050405020304" pitchFamily="18" charset="0"/>
                <a:cs typeface="Times New Roman" panose="02020603050405020304" pitchFamily="18" charset="0"/>
              </a:rPr>
              <a:t>quantità </a:t>
            </a:r>
            <a:r>
              <a:rPr lang="it-IT" dirty="0">
                <a:latin typeface="Times New Roman" panose="02020603050405020304" pitchFamily="18" charset="0"/>
                <a:cs typeface="Times New Roman" panose="02020603050405020304" pitchFamily="18" charset="0"/>
              </a:rPr>
              <a:t>e dei </a:t>
            </a:r>
            <a:r>
              <a:rPr lang="it-IT" b="1" dirty="0">
                <a:latin typeface="Times New Roman" panose="02020603050405020304" pitchFamily="18" charset="0"/>
                <a:cs typeface="Times New Roman" panose="02020603050405020304" pitchFamily="18" charset="0"/>
              </a:rPr>
              <a:t>valori</a:t>
            </a:r>
            <a:r>
              <a:rPr lang="it-IT" dirty="0">
                <a:latin typeface="Times New Roman" panose="02020603050405020304" pitchFamily="18" charset="0"/>
                <a:cs typeface="Times New Roman" panose="02020603050405020304" pitchFamily="18" charset="0"/>
              </a:rPr>
              <a:t>.</a:t>
            </a:r>
          </a:p>
          <a:p>
            <a:pPr algn="just"/>
            <a:r>
              <a:rPr lang="it-IT" dirty="0">
                <a:latin typeface="Times New Roman" panose="02020603050405020304" pitchFamily="18" charset="0"/>
                <a:cs typeface="Times New Roman" panose="02020603050405020304" pitchFamily="18" charset="0"/>
              </a:rPr>
              <a:t>Una prima distinzione tra numeri indici è operata rispetto </a:t>
            </a:r>
            <a:r>
              <a:rPr lang="it-IT" dirty="0" smtClean="0">
                <a:latin typeface="Times New Roman" panose="02020603050405020304" pitchFamily="18" charset="0"/>
                <a:cs typeface="Times New Roman" panose="02020603050405020304" pitchFamily="18" charset="0"/>
              </a:rPr>
              <a:t>al </a:t>
            </a:r>
            <a:r>
              <a:rPr lang="it-IT" b="1" dirty="0" smtClean="0">
                <a:latin typeface="Times New Roman" panose="02020603050405020304" pitchFamily="18" charset="0"/>
                <a:cs typeface="Times New Roman" panose="02020603050405020304" pitchFamily="18" charset="0"/>
              </a:rPr>
              <a:t>numero dei </a:t>
            </a:r>
            <a:r>
              <a:rPr lang="it-IT" b="1" dirty="0">
                <a:latin typeface="Times New Roman" panose="02020603050405020304" pitchFamily="18" charset="0"/>
                <a:cs typeface="Times New Roman" panose="02020603050405020304" pitchFamily="18" charset="0"/>
              </a:rPr>
              <a:t>fenomeni </a:t>
            </a:r>
            <a:r>
              <a:rPr lang="it-IT" b="1" dirty="0" smtClean="0">
                <a:latin typeface="Times New Roman" panose="02020603050405020304" pitchFamily="18" charset="0"/>
                <a:cs typeface="Times New Roman" panose="02020603050405020304" pitchFamily="18" charset="0"/>
              </a:rPr>
              <a:t>analizzati</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Infatti, si distingue tra</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6" name="Rettangolo 5"/>
          <p:cNvSpPr/>
          <p:nvPr/>
        </p:nvSpPr>
        <p:spPr>
          <a:xfrm>
            <a:off x="849746" y="715941"/>
            <a:ext cx="3749744" cy="369332"/>
          </a:xfrm>
          <a:prstGeom prst="rect">
            <a:avLst/>
          </a:prstGeom>
        </p:spPr>
        <p:txBody>
          <a:bodyPr wrap="none">
            <a:spAutoFit/>
          </a:bodyPr>
          <a:lstStyle/>
          <a:p>
            <a:r>
              <a:rPr lang="it-IT" b="1" dirty="0" smtClean="0">
                <a:solidFill>
                  <a:srgbClr val="C00000"/>
                </a:solidFill>
                <a:latin typeface="Helvetica-Bold"/>
              </a:rPr>
              <a:t>Classificazione</a:t>
            </a:r>
            <a:r>
              <a:rPr lang="en-GB" b="1" dirty="0" smtClean="0">
                <a:solidFill>
                  <a:srgbClr val="C00000"/>
                </a:solidFill>
                <a:latin typeface="Helvetica-Bold"/>
              </a:rPr>
              <a:t> </a:t>
            </a:r>
            <a:r>
              <a:rPr lang="it-IT" b="1" dirty="0" smtClean="0">
                <a:solidFill>
                  <a:srgbClr val="C00000"/>
                </a:solidFill>
                <a:latin typeface="Helvetica-Bold"/>
              </a:rPr>
              <a:t>dei</a:t>
            </a:r>
            <a:r>
              <a:rPr lang="en-GB" b="1" dirty="0" smtClean="0">
                <a:solidFill>
                  <a:srgbClr val="C00000"/>
                </a:solidFill>
                <a:latin typeface="Helvetica-Bold"/>
              </a:rPr>
              <a:t> </a:t>
            </a:r>
            <a:r>
              <a:rPr lang="en-GB" b="1" dirty="0">
                <a:solidFill>
                  <a:srgbClr val="C00000"/>
                </a:solidFill>
                <a:latin typeface="Helvetica-Bold"/>
              </a:rPr>
              <a:t>numeri indici</a:t>
            </a:r>
            <a:endParaRPr lang="en-GB" dirty="0">
              <a:solidFill>
                <a:srgbClr val="C00000"/>
              </a:solidFill>
            </a:endParaRPr>
          </a:p>
        </p:txBody>
      </p:sp>
      <p:sp>
        <p:nvSpPr>
          <p:cNvPr id="7" name="Rettangolo 6"/>
          <p:cNvSpPr/>
          <p:nvPr/>
        </p:nvSpPr>
        <p:spPr>
          <a:xfrm>
            <a:off x="4890779" y="2617775"/>
            <a:ext cx="6564159" cy="1477328"/>
          </a:xfrm>
          <a:prstGeom prst="rect">
            <a:avLst/>
          </a:prstGeom>
          <a:ln>
            <a:solidFill>
              <a:srgbClr val="C00000"/>
            </a:solidFill>
          </a:ln>
        </p:spPr>
        <p:txBody>
          <a:bodyPr wrap="square">
            <a:spAutoFit/>
          </a:bodyPr>
          <a:lstStyle/>
          <a:p>
            <a:pPr algn="just"/>
            <a:r>
              <a:rPr lang="it-IT" dirty="0">
                <a:latin typeface="Times New Roman" panose="02020603050405020304" pitchFamily="18" charset="0"/>
                <a:cs typeface="Times New Roman" panose="02020603050405020304" pitchFamily="18" charset="0"/>
              </a:rPr>
              <a:t>qualora l’obiettivo sia fissato sulla variazione del prezzo (o della quantità) di un singolo bene (o servizio) in due “situazioni” differenti e quindi mettono a confronto </a:t>
            </a:r>
            <a:r>
              <a:rPr lang="it-IT" dirty="0" smtClean="0">
                <a:latin typeface="Times New Roman" panose="02020603050405020304" pitchFamily="18" charset="0"/>
                <a:cs typeface="Times New Roman" panose="02020603050405020304" pitchFamily="18" charset="0"/>
              </a:rPr>
              <a:t>le grandezze </a:t>
            </a:r>
            <a:r>
              <a:rPr lang="it-IT" dirty="0">
                <a:latin typeface="Times New Roman" panose="02020603050405020304" pitchFamily="18" charset="0"/>
                <a:cs typeface="Times New Roman" panose="02020603050405020304" pitchFamily="18" charset="0"/>
              </a:rPr>
              <a:t>o le intensità di uno stesso fenomeno in due o più situazioni diverse di tempo o di luogo rispetto ad una situazione base</a:t>
            </a:r>
          </a:p>
        </p:txBody>
      </p:sp>
      <p:sp>
        <p:nvSpPr>
          <p:cNvPr id="9" name="Rettangolo 8"/>
          <p:cNvSpPr/>
          <p:nvPr/>
        </p:nvSpPr>
        <p:spPr>
          <a:xfrm>
            <a:off x="4890778" y="4220495"/>
            <a:ext cx="6564159" cy="2031325"/>
          </a:xfrm>
          <a:prstGeom prst="rect">
            <a:avLst/>
          </a:prstGeom>
          <a:ln>
            <a:solidFill>
              <a:srgbClr val="C00000"/>
            </a:solidFill>
          </a:ln>
        </p:spPr>
        <p:txBody>
          <a:bodyPr wrap="square">
            <a:spAutoFit/>
          </a:bodyPr>
          <a:lstStyle/>
          <a:p>
            <a:pPr algn="just"/>
            <a:r>
              <a:rPr lang="it-IT" dirty="0">
                <a:latin typeface="Times New Roman" panose="02020603050405020304" pitchFamily="18" charset="0"/>
                <a:cs typeface="Times New Roman" panose="02020603050405020304" pitchFamily="18" charset="0"/>
              </a:rPr>
              <a:t>qualora l’obiettivo sia quello di descrivere in modo sintetico la variazione di un gruppo di n beni e/o servizi </a:t>
            </a:r>
            <a:r>
              <a:rPr lang="it-IT" dirty="0" smtClean="0">
                <a:latin typeface="Times New Roman" panose="02020603050405020304" pitchFamily="18" charset="0"/>
                <a:cs typeface="Times New Roman" panose="02020603050405020304" pitchFamily="18" charset="0"/>
              </a:rPr>
              <a:t>simultaneamente e sinteticamente, </a:t>
            </a:r>
            <a:r>
              <a:rPr lang="it-IT" dirty="0">
                <a:latin typeface="Times New Roman" panose="02020603050405020304" pitchFamily="18" charset="0"/>
                <a:cs typeface="Times New Roman" panose="02020603050405020304" pitchFamily="18" charset="0"/>
              </a:rPr>
              <a:t>in due “situazioni” </a:t>
            </a:r>
            <a:r>
              <a:rPr lang="it-IT" dirty="0" smtClean="0">
                <a:latin typeface="Times New Roman" panose="02020603050405020304" pitchFamily="18" charset="0"/>
                <a:cs typeface="Times New Roman" panose="02020603050405020304" pitchFamily="18" charset="0"/>
              </a:rPr>
              <a:t>differenti </a:t>
            </a:r>
          </a:p>
          <a:p>
            <a:pPr algn="just"/>
            <a:r>
              <a:rPr lang="it-IT" b="1" dirty="0" smtClean="0">
                <a:latin typeface="Times New Roman" panose="02020603050405020304" pitchFamily="18" charset="0"/>
                <a:cs typeface="Times New Roman" panose="02020603050405020304" pitchFamily="18" charset="0"/>
              </a:rPr>
              <a:t>oppure</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l’andamento nel tempo di un fenomeno di natura multivariata (es. il costo della vita, l’andamento della borsa), </a:t>
            </a:r>
            <a:r>
              <a:rPr lang="it-IT" b="1" dirty="0">
                <a:latin typeface="Times New Roman" panose="02020603050405020304" pitchFamily="18" charset="0"/>
                <a:cs typeface="Times New Roman" panose="02020603050405020304" pitchFamily="18" charset="0"/>
              </a:rPr>
              <a:t>o </a:t>
            </a:r>
            <a:r>
              <a:rPr lang="it-IT" dirty="0">
                <a:latin typeface="Times New Roman" panose="02020603050405020304" pitchFamily="18" charset="0"/>
                <a:cs typeface="Times New Roman" panose="02020603050405020304" pitchFamily="18" charset="0"/>
              </a:rPr>
              <a:t>di un fenomeno osservabile solo indirettamente per mezzo di un sistema di indicatori eterogenei (es. qualità della vita</a:t>
            </a:r>
            <a:r>
              <a:rPr lang="it-IT"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11" name="Freccia in giù 10"/>
          <p:cNvSpPr/>
          <p:nvPr/>
        </p:nvSpPr>
        <p:spPr>
          <a:xfrm rot="16200000" flipH="1">
            <a:off x="4092238" y="2798965"/>
            <a:ext cx="221453" cy="79305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egnaposto piè di pagina 11"/>
          <p:cNvSpPr>
            <a:spLocks noGrp="1"/>
          </p:cNvSpPr>
          <p:nvPr>
            <p:ph type="ftr" sz="quarter" idx="11"/>
          </p:nvPr>
        </p:nvSpPr>
        <p:spPr/>
        <p:txBody>
          <a:bodyPr/>
          <a:lstStyle/>
          <a:p>
            <a:r>
              <a:rPr lang="it-IT" smtClean="0"/>
              <a:t>L. Bani - Elementi di statistica economica - LEZIONE 7</a:t>
            </a:r>
            <a:endParaRPr lang="it-IT"/>
          </a:p>
        </p:txBody>
      </p:sp>
      <p:sp>
        <p:nvSpPr>
          <p:cNvPr id="4" name="Rettangolo 3"/>
          <p:cNvSpPr/>
          <p:nvPr/>
        </p:nvSpPr>
        <p:spPr>
          <a:xfrm>
            <a:off x="849746" y="2872326"/>
            <a:ext cx="2377574" cy="646331"/>
          </a:xfrm>
          <a:prstGeom prst="rect">
            <a:avLst/>
          </a:prstGeom>
        </p:spPr>
        <p:txBody>
          <a:bodyPr wrap="none">
            <a:spAutoFit/>
          </a:bodyPr>
          <a:lstStyle/>
          <a:p>
            <a:r>
              <a:rPr lang="it-IT" b="1" dirty="0">
                <a:solidFill>
                  <a:srgbClr val="C00000"/>
                </a:solidFill>
                <a:latin typeface="Times New Roman" panose="02020603050405020304" pitchFamily="18" charset="0"/>
                <a:cs typeface="Times New Roman" panose="02020603050405020304" pitchFamily="18" charset="0"/>
              </a:rPr>
              <a:t>numeri indici </a:t>
            </a:r>
            <a:r>
              <a:rPr lang="it-IT" b="1" dirty="0" smtClean="0">
                <a:solidFill>
                  <a:srgbClr val="C00000"/>
                </a:solidFill>
                <a:latin typeface="Times New Roman" panose="02020603050405020304" pitchFamily="18" charset="0"/>
                <a:cs typeface="Times New Roman" panose="02020603050405020304" pitchFamily="18" charset="0"/>
              </a:rPr>
              <a:t>semplici</a:t>
            </a:r>
          </a:p>
          <a:p>
            <a:pPr algn="just"/>
            <a:r>
              <a:rPr lang="it-IT" b="1" dirty="0" smtClean="0">
                <a:solidFill>
                  <a:srgbClr val="C00000"/>
                </a:solidFill>
                <a:latin typeface="Times New Roman" panose="02020603050405020304" pitchFamily="18" charset="0"/>
                <a:cs typeface="Times New Roman" panose="02020603050405020304" pitchFamily="18" charset="0"/>
              </a:rPr>
              <a:t>(o elementari) </a:t>
            </a:r>
            <a:endParaRPr lang="en-GB" dirty="0"/>
          </a:p>
        </p:txBody>
      </p:sp>
      <p:sp>
        <p:nvSpPr>
          <p:cNvPr id="13" name="Rettangolo 12"/>
          <p:cNvSpPr/>
          <p:nvPr/>
        </p:nvSpPr>
        <p:spPr>
          <a:xfrm>
            <a:off x="849746" y="4752837"/>
            <a:ext cx="2576346" cy="369332"/>
          </a:xfrm>
          <a:prstGeom prst="rect">
            <a:avLst/>
          </a:prstGeom>
        </p:spPr>
        <p:txBody>
          <a:bodyPr wrap="none">
            <a:spAutoFit/>
          </a:bodyPr>
          <a:lstStyle/>
          <a:p>
            <a:r>
              <a:rPr lang="it-IT" b="1" dirty="0">
                <a:solidFill>
                  <a:srgbClr val="C00000"/>
                </a:solidFill>
                <a:latin typeface="Times New Roman" panose="02020603050405020304" pitchFamily="18" charset="0"/>
                <a:cs typeface="Times New Roman" panose="02020603050405020304" pitchFamily="18" charset="0"/>
              </a:rPr>
              <a:t>numeri indici complessi </a:t>
            </a:r>
            <a:endParaRPr lang="en-GB" dirty="0"/>
          </a:p>
        </p:txBody>
      </p:sp>
      <p:sp>
        <p:nvSpPr>
          <p:cNvPr id="14" name="Freccia in giù 13"/>
          <p:cNvSpPr/>
          <p:nvPr/>
        </p:nvSpPr>
        <p:spPr>
          <a:xfrm rot="16200000" flipH="1">
            <a:off x="3984171" y="4540977"/>
            <a:ext cx="221453" cy="79305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249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animBg="1"/>
      <p:bldP spid="11" grpId="0" animBg="1"/>
      <p:bldP spid="4" grpId="0"/>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1016491" y="1405680"/>
            <a:ext cx="10014498" cy="923330"/>
          </a:xfrm>
          <a:prstGeom prst="rect">
            <a:avLst/>
          </a:prstGeom>
          <a:noFill/>
          <a:ln w="9525">
            <a:noFill/>
            <a:miter lim="800000"/>
            <a:headEnd/>
            <a:tailEnd/>
          </a:ln>
        </p:spPr>
        <p:txBody>
          <a:bodyPr wrap="square">
            <a:spAutoFit/>
          </a:bodyPr>
          <a:lstStyle/>
          <a:p>
            <a:pPr algn="just" eaLnBrk="1" hangingPunct="1">
              <a:spcBef>
                <a:spcPct val="50000"/>
              </a:spcBef>
              <a:defRPr/>
            </a:pPr>
            <a:r>
              <a:rPr lang="it-IT" dirty="0">
                <a:latin typeface="Times New Roman" panose="02020603050405020304" pitchFamily="18" charset="0"/>
                <a:cs typeface="Times New Roman" panose="02020603050405020304" pitchFamily="18" charset="0"/>
              </a:rPr>
              <a:t>I numeri indici complessi consentono di ottenere un valore sintetico indicante la variazione di </a:t>
            </a:r>
            <a:r>
              <a:rPr lang="it-IT" dirty="0" smtClean="0">
                <a:latin typeface="Times New Roman" panose="02020603050405020304" pitchFamily="18" charset="0"/>
                <a:cs typeface="Times New Roman" panose="02020603050405020304" pitchFamily="18" charset="0"/>
              </a:rPr>
              <a:t>più </a:t>
            </a:r>
            <a:r>
              <a:rPr lang="it-IT" dirty="0">
                <a:latin typeface="Times New Roman" panose="02020603050405020304" pitchFamily="18" charset="0"/>
                <a:cs typeface="Times New Roman" panose="02020603050405020304" pitchFamily="18" charset="0"/>
              </a:rPr>
              <a:t>fenomeni (elementi) rispetto ad un tempo o luogo base </a:t>
            </a:r>
            <a:r>
              <a:rPr lang="it-IT" b="1" dirty="0">
                <a:latin typeface="Times New Roman" panose="02020603050405020304" pitchFamily="18" charset="0"/>
                <a:cs typeface="Times New Roman" panose="02020603050405020304" pitchFamily="18" charset="0"/>
              </a:rPr>
              <a:t>anziché</a:t>
            </a:r>
            <a:r>
              <a:rPr lang="it-IT" dirty="0">
                <a:latin typeface="Times New Roman" panose="02020603050405020304" pitchFamily="18" charset="0"/>
                <a:cs typeface="Times New Roman" panose="02020603050405020304" pitchFamily="18" charset="0"/>
              </a:rPr>
              <a:t> soltanto di un fenomeno come nel caso degli indici semplici. </a:t>
            </a:r>
          </a:p>
        </p:txBody>
      </p:sp>
      <p:pic>
        <p:nvPicPr>
          <p:cNvPr id="50179" name="Immagine 3" descr="socilae [Convertito].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2325" y="4953000"/>
            <a:ext cx="2806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itolo 1"/>
          <p:cNvSpPr>
            <a:spLocks noGrp="1"/>
          </p:cNvSpPr>
          <p:nvPr>
            <p:ph type="title" idx="4294967295"/>
          </p:nvPr>
        </p:nvSpPr>
        <p:spPr>
          <a:xfrm>
            <a:off x="1016491" y="501189"/>
            <a:ext cx="5093281" cy="749300"/>
          </a:xfrm>
        </p:spPr>
        <p:txBody>
          <a:bodyPr/>
          <a:lstStyle/>
          <a:p>
            <a:pPr algn="l"/>
            <a:r>
              <a:rPr lang="it-IT" altLang="it-IT" sz="2400" b="1"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NUMERI INDICI </a:t>
            </a:r>
            <a:r>
              <a:rPr lang="it-IT" altLang="it-IT" sz="2400" b="1" dirty="0" smtClean="0">
                <a:solidFill>
                  <a:srgbClr val="C00000"/>
                </a:solidFill>
                <a:latin typeface="Times New Roman" panose="02020603050405020304" pitchFamily="18" charset="0"/>
                <a:ea typeface="Verdana" panose="020B0604030504040204" pitchFamily="34" charset="0"/>
                <a:cs typeface="Times New Roman" panose="02020603050405020304" pitchFamily="18" charset="0"/>
              </a:rPr>
              <a:t>COMPLESSI</a:t>
            </a:r>
            <a:endParaRPr lang="it-IT" altLang="it-IT" sz="2400" b="1" dirty="0">
              <a:solidFill>
                <a:srgbClr val="C00000"/>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5</a:t>
            </a:fld>
            <a:endParaRPr lang="it-IT"/>
          </a:p>
        </p:txBody>
      </p:sp>
      <p:sp>
        <p:nvSpPr>
          <p:cNvPr id="4" name="Rettangolo 3"/>
          <p:cNvSpPr/>
          <p:nvPr/>
        </p:nvSpPr>
        <p:spPr>
          <a:xfrm>
            <a:off x="1015999" y="2436959"/>
            <a:ext cx="10014989" cy="923330"/>
          </a:xfrm>
          <a:prstGeom prst="rect">
            <a:avLst/>
          </a:prstGeom>
        </p:spPr>
        <p:txBody>
          <a:bodyPr wrap="square">
            <a:spAutoFit/>
          </a:bodyPr>
          <a:lstStyle/>
          <a:p>
            <a:pPr algn="just">
              <a:spcBef>
                <a:spcPct val="50000"/>
              </a:spcBef>
              <a:defRPr/>
            </a:pPr>
            <a:r>
              <a:rPr lang="it-IT" dirty="0">
                <a:latin typeface="Times New Roman" panose="02020603050405020304" pitchFamily="18" charset="0"/>
                <a:cs typeface="Times New Roman" panose="02020603050405020304" pitchFamily="18" charset="0"/>
              </a:rPr>
              <a:t>I numeri indici complessi si distinguono da quelli semplici perché essi sono ottenuti come medie (aritmetiche, geometriche, armoniche, … ), semplici o ponderate, dei numeri indici semplici. Si tratta, quindi, di medie di rapporti</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5" name="Rettangolo 4"/>
          <p:cNvSpPr/>
          <p:nvPr/>
        </p:nvSpPr>
        <p:spPr>
          <a:xfrm>
            <a:off x="1015999" y="3706780"/>
            <a:ext cx="9009150" cy="369332"/>
          </a:xfrm>
          <a:prstGeom prst="rect">
            <a:avLst/>
          </a:prstGeom>
        </p:spPr>
        <p:txBody>
          <a:bodyPr wrap="square">
            <a:spAutoFit/>
          </a:bodyPr>
          <a:lstStyle/>
          <a:p>
            <a:pPr algn="just">
              <a:spcBef>
                <a:spcPct val="50000"/>
              </a:spcBef>
              <a:defRPr/>
            </a:pPr>
            <a:r>
              <a:rPr lang="it-IT" dirty="0">
                <a:latin typeface="Times New Roman" panose="02020603050405020304" pitchFamily="18" charset="0"/>
                <a:cs typeface="Times New Roman" panose="02020603050405020304" pitchFamily="18" charset="0"/>
              </a:rPr>
              <a:t>Essi trovano largo impiego nelle statistiche economiche e sociali.</a:t>
            </a:r>
          </a:p>
        </p:txBody>
      </p:sp>
    </p:spTree>
    <p:extLst>
      <p:ext uri="{BB962C8B-B14F-4D97-AF65-F5344CB8AC3E}">
        <p14:creationId xmlns:p14="http://schemas.microsoft.com/office/powerpoint/2010/main" val="316519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1000"/>
                                        <p:tgtEl>
                                          <p:spTgt spid="4101"/>
                                        </p:tgtEl>
                                      </p:cBhvr>
                                    </p:animEffect>
                                    <p:anim calcmode="lin" valueType="num">
                                      <p:cBhvr>
                                        <p:cTn id="8" dur="1000" fill="hold"/>
                                        <p:tgtEl>
                                          <p:spTgt spid="4101"/>
                                        </p:tgtEl>
                                        <p:attrNameLst>
                                          <p:attrName>ppt_x</p:attrName>
                                        </p:attrNameLst>
                                      </p:cBhvr>
                                      <p:tavLst>
                                        <p:tav tm="0">
                                          <p:val>
                                            <p:strVal val="#ppt_x"/>
                                          </p:val>
                                        </p:tav>
                                        <p:tav tm="100000">
                                          <p:val>
                                            <p:strVal val="#ppt_x"/>
                                          </p:val>
                                        </p:tav>
                                      </p:tavLst>
                                    </p:anim>
                                    <p:anim calcmode="lin" valueType="num">
                                      <p:cBhvr>
                                        <p:cTn id="9"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6</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815905" y="768881"/>
            <a:ext cx="2557110" cy="369332"/>
          </a:xfrm>
          <a:prstGeom prst="rect">
            <a:avLst/>
          </a:prstGeom>
        </p:spPr>
        <p:txBody>
          <a:bodyPr wrap="none">
            <a:spAutoFit/>
          </a:bodyPr>
          <a:lstStyle/>
          <a:p>
            <a:r>
              <a:rPr lang="en-GB" b="1" dirty="0">
                <a:solidFill>
                  <a:srgbClr val="C00000"/>
                </a:solidFill>
                <a:latin typeface="Times New Roman" panose="02020603050405020304" pitchFamily="18" charset="0"/>
                <a:cs typeface="Times New Roman" panose="02020603050405020304" pitchFamily="18" charset="0"/>
              </a:rPr>
              <a:t>Numeri indici complessi</a:t>
            </a:r>
            <a:endParaRPr lang="en-GB" dirty="0">
              <a:solidFill>
                <a:srgbClr val="C00000"/>
              </a:solidFill>
            </a:endParaRPr>
          </a:p>
        </p:txBody>
      </p:sp>
      <p:sp>
        <p:nvSpPr>
          <p:cNvPr id="3" name="Rettangolo 2"/>
          <p:cNvSpPr/>
          <p:nvPr/>
        </p:nvSpPr>
        <p:spPr>
          <a:xfrm>
            <a:off x="815905" y="1462545"/>
            <a:ext cx="10300148" cy="646331"/>
          </a:xfrm>
          <a:prstGeom prst="rect">
            <a:avLst/>
          </a:prstGeom>
        </p:spPr>
        <p:txBody>
          <a:bodyPr wrap="square">
            <a:spAutoFit/>
          </a:bodyPr>
          <a:lstStyle/>
          <a:p>
            <a:pPr algn="just">
              <a:spcBef>
                <a:spcPts val="600"/>
              </a:spcBef>
              <a:spcAft>
                <a:spcPts val="0"/>
              </a:spcAft>
            </a:pPr>
            <a:r>
              <a:rPr lang="it-IT" dirty="0">
                <a:latin typeface="Times New Roman" panose="02020603050405020304" pitchFamily="18" charset="0"/>
                <a:ea typeface="Times New Roman" panose="02020603050405020304" pitchFamily="18" charset="0"/>
              </a:rPr>
              <a:t>I numeri indici semplici consentono di valutare le variazioni per un singolo </a:t>
            </a:r>
            <a:r>
              <a:rPr lang="it-IT" dirty="0" smtClean="0">
                <a:latin typeface="Times New Roman" panose="02020603050405020304" pitchFamily="18" charset="0"/>
                <a:ea typeface="Times New Roman" panose="02020603050405020304" pitchFamily="18" charset="0"/>
              </a:rPr>
              <a:t>aggregato (variazione del prezzo della benzina)</a:t>
            </a:r>
            <a:endParaRPr lang="en-GB" dirty="0">
              <a:latin typeface="Times New Roman" panose="02020603050405020304" pitchFamily="18" charset="0"/>
              <a:ea typeface="Times New Roman" panose="02020603050405020304" pitchFamily="18" charset="0"/>
            </a:endParaRPr>
          </a:p>
        </p:txBody>
      </p:sp>
      <p:sp>
        <p:nvSpPr>
          <p:cNvPr id="11" name="Rettangolo 10"/>
          <p:cNvSpPr/>
          <p:nvPr/>
        </p:nvSpPr>
        <p:spPr>
          <a:xfrm>
            <a:off x="874831" y="3407563"/>
            <a:ext cx="10147684" cy="923330"/>
          </a:xfrm>
          <a:prstGeom prst="rect">
            <a:avLst/>
          </a:prstGeom>
          <a:ln w="38100">
            <a:solidFill>
              <a:srgbClr val="00B050"/>
            </a:solidFill>
          </a:ln>
        </p:spPr>
        <p:txBody>
          <a:bodyPr wrap="square">
            <a:spAutoFit/>
          </a:bodyPr>
          <a:lstStyle/>
          <a:p>
            <a:pPr algn="just"/>
            <a:r>
              <a:rPr lang="it-IT"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I numeri indici complessi s</a:t>
            </a:r>
            <a:r>
              <a:rPr lang="it-IT" dirty="0" smtClean="0">
                <a:solidFill>
                  <a:srgbClr val="00B050"/>
                </a:solidFill>
                <a:latin typeface="Times New Roman" panose="02020603050405020304" pitchFamily="18" charset="0"/>
                <a:cs typeface="Times New Roman" panose="02020603050405020304" pitchFamily="18" charset="0"/>
              </a:rPr>
              <a:t>i </a:t>
            </a:r>
            <a:r>
              <a:rPr lang="it-IT" dirty="0">
                <a:solidFill>
                  <a:srgbClr val="00B050"/>
                </a:solidFill>
                <a:latin typeface="Times New Roman" panose="02020603050405020304" pitchFamily="18" charset="0"/>
                <a:cs typeface="Times New Roman" panose="02020603050405020304" pitchFamily="18" charset="0"/>
              </a:rPr>
              <a:t>utilizzano </a:t>
            </a:r>
            <a:r>
              <a:rPr lang="it-IT" b="1" dirty="0" smtClean="0">
                <a:latin typeface="Times New Roman" panose="02020603050405020304" pitchFamily="18" charset="0"/>
                <a:cs typeface="Times New Roman" panose="02020603050405020304" pitchFamily="18" charset="0"/>
              </a:rPr>
              <a:t>soprattutto</a:t>
            </a:r>
            <a:r>
              <a:rPr lang="it-IT" dirty="0" smtClean="0">
                <a:solidFill>
                  <a:srgbClr val="00B050"/>
                </a:solidFill>
                <a:latin typeface="Times New Roman" panose="02020603050405020304" pitchFamily="18" charset="0"/>
                <a:cs typeface="Times New Roman" panose="02020603050405020304" pitchFamily="18" charset="0"/>
              </a:rPr>
              <a:t> quando </a:t>
            </a:r>
            <a:r>
              <a:rPr lang="it-IT" dirty="0">
                <a:solidFill>
                  <a:srgbClr val="00B050"/>
                </a:solidFill>
                <a:latin typeface="Times New Roman" panose="02020603050405020304" pitchFamily="18" charset="0"/>
                <a:cs typeface="Times New Roman" panose="02020603050405020304" pitchFamily="18" charset="0"/>
              </a:rPr>
              <a:t>vogliamo determinare un unico indice che sintetizzi le variazioni relative di più fenomeni </a:t>
            </a:r>
            <a:r>
              <a:rPr lang="it-IT" b="1" dirty="0">
                <a:latin typeface="Times New Roman" panose="02020603050405020304" pitchFamily="18" charset="0"/>
                <a:cs typeface="Times New Roman" panose="02020603050405020304" pitchFamily="18" charset="0"/>
              </a:rPr>
              <a:t>eterogenei</a:t>
            </a:r>
            <a:r>
              <a:rPr lang="it-IT" dirty="0">
                <a:solidFill>
                  <a:srgbClr val="00B050"/>
                </a:solidFill>
                <a:latin typeface="Times New Roman" panose="02020603050405020304" pitchFamily="18" charset="0"/>
                <a:cs typeface="Times New Roman" panose="02020603050405020304" pitchFamily="18" charset="0"/>
              </a:rPr>
              <a:t>, resi confrontabili dal riferimento a prezzi, quantità, ecc. </a:t>
            </a:r>
            <a:endParaRPr lang="en-GB"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ttangolo 14"/>
          <p:cNvSpPr/>
          <p:nvPr/>
        </p:nvSpPr>
        <p:spPr>
          <a:xfrm>
            <a:off x="850516" y="2172945"/>
            <a:ext cx="10265537" cy="923330"/>
          </a:xfrm>
          <a:prstGeom prst="rect">
            <a:avLst/>
          </a:prstGeom>
        </p:spPr>
        <p:txBody>
          <a:bodyPr wrap="square">
            <a:spAutoFit/>
          </a:bodyPr>
          <a:lstStyle/>
          <a:p>
            <a:pPr algn="just">
              <a:spcBef>
                <a:spcPts val="600"/>
              </a:spcBef>
            </a:pPr>
            <a:r>
              <a:rPr lang="it-IT" dirty="0" smtClean="0">
                <a:latin typeface="Times New Roman" panose="02020603050405020304" pitchFamily="18" charset="0"/>
                <a:ea typeface="Times New Roman" panose="02020603050405020304" pitchFamily="18" charset="0"/>
              </a:rPr>
              <a:t>I numeri indici complessi s</a:t>
            </a:r>
            <a:r>
              <a:rPr lang="it-IT" dirty="0" smtClean="0">
                <a:latin typeface="Times New Roman" panose="02020603050405020304" pitchFamily="18" charset="0"/>
                <a:cs typeface="Times New Roman" panose="02020603050405020304" pitchFamily="18" charset="0"/>
              </a:rPr>
              <a:t>i </a:t>
            </a:r>
            <a:r>
              <a:rPr lang="it-IT" dirty="0">
                <a:latin typeface="Times New Roman" panose="02020603050405020304" pitchFamily="18" charset="0"/>
                <a:cs typeface="Times New Roman" panose="02020603050405020304" pitchFamily="18" charset="0"/>
              </a:rPr>
              <a:t>utilizzano </a:t>
            </a:r>
            <a:r>
              <a:rPr lang="it-IT" dirty="0" smtClean="0">
                <a:latin typeface="Times New Roman" panose="02020603050405020304" pitchFamily="18" charset="0"/>
                <a:cs typeface="Times New Roman" panose="02020603050405020304" pitchFamily="18" charset="0"/>
              </a:rPr>
              <a:t>sia quando </a:t>
            </a:r>
            <a:r>
              <a:rPr lang="it-IT" dirty="0">
                <a:latin typeface="Times New Roman" panose="02020603050405020304" pitchFamily="18" charset="0"/>
                <a:cs typeface="Times New Roman" panose="02020603050405020304" pitchFamily="18" charset="0"/>
              </a:rPr>
              <a:t>vogliamo determinare un unico indice che sintetizzi le variazioni subite da diversi fenomeni tra loro </a:t>
            </a:r>
            <a:r>
              <a:rPr lang="it-IT" dirty="0" smtClean="0">
                <a:latin typeface="Times New Roman" panose="02020603050405020304" pitchFamily="18" charset="0"/>
                <a:cs typeface="Times New Roman" panose="02020603050405020304" pitchFamily="18" charset="0"/>
              </a:rPr>
              <a:t>omogenei </a:t>
            </a:r>
            <a:r>
              <a:rPr lang="it-IT" dirty="0">
                <a:latin typeface="Times New Roman" panose="02020603050405020304" pitchFamily="18" charset="0"/>
                <a:cs typeface="Times New Roman" panose="02020603050405020304" pitchFamily="18" charset="0"/>
              </a:rPr>
              <a:t>(ad esempio il prezzo della benzina ed il prezzo di una Smart TV</a:t>
            </a:r>
            <a:r>
              <a:rPr lang="it-IT"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ea typeface="Times New Roman" panose="02020603050405020304" pitchFamily="18" charset="0"/>
            </a:endParaRPr>
          </a:p>
        </p:txBody>
      </p:sp>
      <p:sp>
        <p:nvSpPr>
          <p:cNvPr id="10" name="Rettangolo 9"/>
          <p:cNvSpPr/>
          <p:nvPr/>
        </p:nvSpPr>
        <p:spPr>
          <a:xfrm>
            <a:off x="3624026" y="5055755"/>
            <a:ext cx="4384534" cy="369332"/>
          </a:xfrm>
          <a:prstGeom prst="rect">
            <a:avLst/>
          </a:prstGeom>
        </p:spPr>
        <p:txBody>
          <a:bodyPr wrap="none">
            <a:spAutoFit/>
          </a:bodyPr>
          <a:lstStyle/>
          <a:p>
            <a:pPr algn="just"/>
            <a:r>
              <a:rPr lang="it-IT" dirty="0">
                <a:solidFill>
                  <a:srgbClr val="A80000"/>
                </a:solidFill>
                <a:latin typeface="Times New Roman" panose="02020603050405020304" pitchFamily="18" charset="0"/>
                <a:cs typeface="Times New Roman" panose="02020603050405020304" pitchFamily="18" charset="0"/>
              </a:rPr>
              <a:t>In tali casi si usano </a:t>
            </a:r>
            <a:r>
              <a:rPr lang="it-IT" b="1" dirty="0">
                <a:solidFill>
                  <a:srgbClr val="A80000"/>
                </a:solidFill>
                <a:latin typeface="Times New Roman" panose="02020603050405020304" pitchFamily="18" charset="0"/>
                <a:cs typeface="Times New Roman" panose="02020603050405020304" pitchFamily="18" charset="0"/>
              </a:rPr>
              <a:t>numeri indice complessi</a:t>
            </a:r>
            <a:endParaRPr lang="en-GB" dirty="0">
              <a:solidFill>
                <a:srgbClr val="A80000"/>
              </a:solidFill>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LEZIONE 7</a:t>
            </a:r>
            <a:endParaRPr lang="it-IT"/>
          </a:p>
        </p:txBody>
      </p:sp>
    </p:spTree>
    <p:extLst>
      <p:ext uri="{BB962C8B-B14F-4D97-AF65-F5344CB8AC3E}">
        <p14:creationId xmlns:p14="http://schemas.microsoft.com/office/powerpoint/2010/main" val="298513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7</a:t>
            </a:fld>
            <a:endParaRPr lang="it-IT"/>
          </a:p>
        </p:txBody>
      </p:sp>
      <p:sp>
        <p:nvSpPr>
          <p:cNvPr id="4" name="Rettangolo 3"/>
          <p:cNvSpPr/>
          <p:nvPr/>
        </p:nvSpPr>
        <p:spPr>
          <a:xfrm>
            <a:off x="1016000" y="841956"/>
            <a:ext cx="4993675" cy="369332"/>
          </a:xfrm>
          <a:prstGeom prst="rect">
            <a:avLst/>
          </a:prstGeom>
        </p:spPr>
        <p:txBody>
          <a:bodyPr wrap="none">
            <a:spAutoFit/>
          </a:bodyPr>
          <a:lstStyle/>
          <a:p>
            <a:r>
              <a:rPr lang="it-IT" dirty="0">
                <a:solidFill>
                  <a:srgbClr val="000000"/>
                </a:solidFill>
                <a:latin typeface="Times New Roman" panose="02020603050405020304" pitchFamily="18" charset="0"/>
              </a:rPr>
              <a:t>Si ottengono come sintesi di numeri indici semplici </a:t>
            </a:r>
            <a:endParaRPr lang="en-GB" dirty="0"/>
          </a:p>
        </p:txBody>
      </p:sp>
      <p:sp>
        <p:nvSpPr>
          <p:cNvPr id="5" name="Rettangolo 4"/>
          <p:cNvSpPr/>
          <p:nvPr/>
        </p:nvSpPr>
        <p:spPr>
          <a:xfrm>
            <a:off x="1016000" y="1301973"/>
            <a:ext cx="6096000" cy="646331"/>
          </a:xfrm>
          <a:prstGeom prst="rect">
            <a:avLst/>
          </a:prstGeom>
        </p:spPr>
        <p:txBody>
          <a:bodyPr>
            <a:spAutoFit/>
          </a:bodyPr>
          <a:lstStyle/>
          <a:p>
            <a:pPr marL="342900" marR="0" indent="-342900" algn="just">
              <a:buFont typeface="+mj-lt"/>
              <a:buAutoNum type="arabicPeriod"/>
            </a:pPr>
            <a:r>
              <a:rPr lang="en-GB" dirty="0" smtClean="0">
                <a:solidFill>
                  <a:srgbClr val="000000"/>
                </a:solidFill>
                <a:latin typeface="Times New Roman" panose="02020603050405020304" pitchFamily="18" charset="0"/>
              </a:rPr>
              <a:t>media </a:t>
            </a:r>
            <a:r>
              <a:rPr lang="en-GB" dirty="0">
                <a:solidFill>
                  <a:srgbClr val="000000"/>
                </a:solidFill>
                <a:latin typeface="Times New Roman" panose="02020603050405020304" pitchFamily="18" charset="0"/>
              </a:rPr>
              <a:t>di </a:t>
            </a:r>
            <a:r>
              <a:rPr lang="en-GB" dirty="0" err="1">
                <a:solidFill>
                  <a:srgbClr val="000000"/>
                </a:solidFill>
                <a:latin typeface="Times New Roman" panose="02020603050405020304" pitchFamily="18" charset="0"/>
              </a:rPr>
              <a:t>rapporti</a:t>
            </a:r>
            <a:r>
              <a:rPr lang="en-GB" dirty="0">
                <a:solidFill>
                  <a:srgbClr val="000000"/>
                </a:solidFill>
                <a:latin typeface="Times New Roman" panose="02020603050405020304" pitchFamily="18" charset="0"/>
              </a:rPr>
              <a:t> </a:t>
            </a:r>
          </a:p>
          <a:p>
            <a:pPr marL="342900" marR="0" indent="-342900" algn="just">
              <a:buFont typeface="+mj-lt"/>
              <a:buAutoNum type="arabicPeriod"/>
            </a:pPr>
            <a:r>
              <a:rPr lang="en-GB" dirty="0" err="1" smtClean="0">
                <a:solidFill>
                  <a:srgbClr val="000000"/>
                </a:solidFill>
                <a:latin typeface="Times New Roman" panose="02020603050405020304" pitchFamily="18" charset="0"/>
              </a:rPr>
              <a:t>rapporti</a:t>
            </a:r>
            <a:r>
              <a:rPr lang="en-GB" dirty="0" smtClean="0">
                <a:solidFill>
                  <a:srgbClr val="000000"/>
                </a:solidFill>
                <a:latin typeface="Times New Roman" panose="02020603050405020304" pitchFamily="18" charset="0"/>
              </a:rPr>
              <a:t> </a:t>
            </a:r>
            <a:r>
              <a:rPr lang="en-GB" dirty="0" err="1">
                <a:solidFill>
                  <a:srgbClr val="000000"/>
                </a:solidFill>
                <a:latin typeface="Times New Roman" panose="02020603050405020304" pitchFamily="18" charset="0"/>
              </a:rPr>
              <a:t>tra</a:t>
            </a:r>
            <a:r>
              <a:rPr lang="en-GB" dirty="0">
                <a:solidFill>
                  <a:srgbClr val="000000"/>
                </a:solidFill>
                <a:latin typeface="Times New Roman" panose="02020603050405020304" pitchFamily="18" charset="0"/>
              </a:rPr>
              <a:t> </a:t>
            </a:r>
            <a:r>
              <a:rPr lang="en-GB" dirty="0" err="1">
                <a:solidFill>
                  <a:srgbClr val="000000"/>
                </a:solidFill>
                <a:latin typeface="Times New Roman" panose="02020603050405020304" pitchFamily="18" charset="0"/>
              </a:rPr>
              <a:t>medie</a:t>
            </a:r>
            <a:r>
              <a:rPr lang="en-GB" dirty="0">
                <a:solidFill>
                  <a:srgbClr val="000000"/>
                </a:solidFill>
                <a:latin typeface="Times New Roman" panose="02020603050405020304" pitchFamily="18" charset="0"/>
              </a:rPr>
              <a:t> </a:t>
            </a:r>
            <a:endParaRPr lang="en-GB" dirty="0"/>
          </a:p>
        </p:txBody>
      </p:sp>
      <p:pic>
        <p:nvPicPr>
          <p:cNvPr id="6" name="Immagine 5"/>
          <p:cNvPicPr>
            <a:picLocks noChangeAspect="1"/>
          </p:cNvPicPr>
          <p:nvPr/>
        </p:nvPicPr>
        <p:blipFill>
          <a:blip r:embed="rId2"/>
          <a:stretch>
            <a:fillRect/>
          </a:stretch>
        </p:blipFill>
        <p:spPr>
          <a:xfrm>
            <a:off x="979302" y="2133841"/>
            <a:ext cx="7633252" cy="2723322"/>
          </a:xfrm>
          <a:prstGeom prst="rect">
            <a:avLst/>
          </a:prstGeom>
        </p:spPr>
      </p:pic>
    </p:spTree>
    <p:extLst>
      <p:ext uri="{BB962C8B-B14F-4D97-AF65-F5344CB8AC3E}">
        <p14:creationId xmlns:p14="http://schemas.microsoft.com/office/powerpoint/2010/main" val="3926254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8</a:t>
            </a:fld>
            <a:endParaRPr lang="it-IT"/>
          </a:p>
        </p:txBody>
      </p:sp>
      <p:sp>
        <p:nvSpPr>
          <p:cNvPr id="4" name="Rettangolo 3"/>
          <p:cNvSpPr/>
          <p:nvPr/>
        </p:nvSpPr>
        <p:spPr>
          <a:xfrm>
            <a:off x="996764" y="1004771"/>
            <a:ext cx="2178802" cy="369332"/>
          </a:xfrm>
          <a:prstGeom prst="rect">
            <a:avLst/>
          </a:prstGeom>
        </p:spPr>
        <p:txBody>
          <a:bodyPr wrap="none">
            <a:spAutoFit/>
          </a:bodyPr>
          <a:lstStyle/>
          <a:p>
            <a:pPr marL="342900" indent="-342900">
              <a:buFont typeface="+mj-lt"/>
              <a:buAutoNum type="arabicPeriod"/>
            </a:pPr>
            <a:r>
              <a:rPr lang="en-GB" dirty="0" smtClean="0">
                <a:solidFill>
                  <a:srgbClr val="C00000"/>
                </a:solidFill>
                <a:latin typeface="Times New Roman" panose="02020603050405020304" pitchFamily="18" charset="0"/>
              </a:rPr>
              <a:t>media </a:t>
            </a:r>
            <a:r>
              <a:rPr lang="en-GB" dirty="0">
                <a:solidFill>
                  <a:srgbClr val="C00000"/>
                </a:solidFill>
                <a:latin typeface="Times New Roman" panose="02020603050405020304" pitchFamily="18" charset="0"/>
              </a:rPr>
              <a:t>di </a:t>
            </a:r>
            <a:r>
              <a:rPr lang="en-GB" dirty="0" err="1">
                <a:solidFill>
                  <a:srgbClr val="C00000"/>
                </a:solidFill>
                <a:latin typeface="Times New Roman" panose="02020603050405020304" pitchFamily="18" charset="0"/>
              </a:rPr>
              <a:t>rapporti</a:t>
            </a:r>
            <a:r>
              <a:rPr lang="en-GB" dirty="0">
                <a:solidFill>
                  <a:srgbClr val="C00000"/>
                </a:solidFill>
                <a:latin typeface="Times New Roman" panose="02020603050405020304" pitchFamily="18" charset="0"/>
              </a:rPr>
              <a:t> </a:t>
            </a:r>
            <a:endParaRPr lang="en-GB" dirty="0">
              <a:solidFill>
                <a:srgbClr val="C00000"/>
              </a:solidFill>
            </a:endParaRPr>
          </a:p>
        </p:txBody>
      </p:sp>
      <p:sp>
        <p:nvSpPr>
          <p:cNvPr id="5" name="Rettangolo 4"/>
          <p:cNvSpPr/>
          <p:nvPr/>
        </p:nvSpPr>
        <p:spPr>
          <a:xfrm>
            <a:off x="996764" y="1321405"/>
            <a:ext cx="10239433" cy="646331"/>
          </a:xfrm>
          <a:prstGeom prst="rect">
            <a:avLst/>
          </a:prstGeom>
        </p:spPr>
        <p:txBody>
          <a:bodyPr wrap="square">
            <a:spAutoFit/>
          </a:bodyPr>
          <a:lstStyle/>
          <a:p>
            <a:pPr algn="just"/>
            <a:r>
              <a:rPr lang="it-IT" dirty="0">
                <a:solidFill>
                  <a:srgbClr val="000000"/>
                </a:solidFill>
                <a:latin typeface="Times New Roman" panose="02020603050405020304" pitchFamily="18" charset="0"/>
              </a:rPr>
              <a:t>Si calcolano i rapporti tra i prezzi di ciascuna merce avendo preventivamente scelto il tempo base. Si effettua successivamente la media di tutti questi rapporti </a:t>
            </a:r>
            <a:endParaRPr lang="en-GB" dirty="0"/>
          </a:p>
        </p:txBody>
      </p:sp>
      <p:pic>
        <p:nvPicPr>
          <p:cNvPr id="6" name="Immagine 5"/>
          <p:cNvPicPr>
            <a:picLocks noChangeAspect="1"/>
          </p:cNvPicPr>
          <p:nvPr/>
        </p:nvPicPr>
        <p:blipFill>
          <a:blip r:embed="rId2"/>
          <a:stretch>
            <a:fillRect/>
          </a:stretch>
        </p:blipFill>
        <p:spPr>
          <a:xfrm>
            <a:off x="1016000" y="2090114"/>
            <a:ext cx="2584174" cy="1520687"/>
          </a:xfrm>
          <a:prstGeom prst="rect">
            <a:avLst/>
          </a:prstGeom>
        </p:spPr>
      </p:pic>
      <p:sp>
        <p:nvSpPr>
          <p:cNvPr id="7" name="Rettangolo 6"/>
          <p:cNvSpPr/>
          <p:nvPr/>
        </p:nvSpPr>
        <p:spPr>
          <a:xfrm>
            <a:off x="938875" y="3874737"/>
            <a:ext cx="2242922" cy="369332"/>
          </a:xfrm>
          <a:prstGeom prst="rect">
            <a:avLst/>
          </a:prstGeom>
        </p:spPr>
        <p:txBody>
          <a:bodyPr wrap="none">
            <a:spAutoFit/>
          </a:bodyPr>
          <a:lstStyle/>
          <a:p>
            <a:pPr marL="342900" indent="-342900">
              <a:buFont typeface="+mj-lt"/>
              <a:buAutoNum type="arabicPeriod" startAt="2"/>
            </a:pPr>
            <a:r>
              <a:rPr lang="en-GB" dirty="0" err="1" smtClean="0">
                <a:solidFill>
                  <a:srgbClr val="C00000"/>
                </a:solidFill>
                <a:latin typeface="Times New Roman" panose="02020603050405020304" pitchFamily="18" charset="0"/>
              </a:rPr>
              <a:t>rapporti</a:t>
            </a:r>
            <a:r>
              <a:rPr lang="en-GB" dirty="0" smtClean="0">
                <a:solidFill>
                  <a:srgbClr val="C00000"/>
                </a:solidFill>
                <a:latin typeface="Times New Roman" panose="02020603050405020304" pitchFamily="18" charset="0"/>
              </a:rPr>
              <a:t> </a:t>
            </a:r>
            <a:r>
              <a:rPr lang="en-GB" dirty="0" err="1">
                <a:solidFill>
                  <a:srgbClr val="C00000"/>
                </a:solidFill>
                <a:latin typeface="Times New Roman" panose="02020603050405020304" pitchFamily="18" charset="0"/>
              </a:rPr>
              <a:t>tra</a:t>
            </a:r>
            <a:r>
              <a:rPr lang="en-GB" dirty="0">
                <a:solidFill>
                  <a:srgbClr val="C00000"/>
                </a:solidFill>
                <a:latin typeface="Times New Roman" panose="02020603050405020304" pitchFamily="18" charset="0"/>
              </a:rPr>
              <a:t> </a:t>
            </a:r>
            <a:r>
              <a:rPr lang="en-GB" dirty="0" err="1">
                <a:solidFill>
                  <a:srgbClr val="C00000"/>
                </a:solidFill>
                <a:latin typeface="Times New Roman" panose="02020603050405020304" pitchFamily="18" charset="0"/>
              </a:rPr>
              <a:t>medie</a:t>
            </a:r>
            <a:r>
              <a:rPr lang="en-GB" dirty="0">
                <a:solidFill>
                  <a:srgbClr val="C00000"/>
                </a:solidFill>
                <a:latin typeface="Times New Roman" panose="02020603050405020304" pitchFamily="18" charset="0"/>
              </a:rPr>
              <a:t> </a:t>
            </a:r>
            <a:endParaRPr lang="en-GB" dirty="0">
              <a:solidFill>
                <a:srgbClr val="C00000"/>
              </a:solidFill>
            </a:endParaRPr>
          </a:p>
        </p:txBody>
      </p:sp>
      <p:sp>
        <p:nvSpPr>
          <p:cNvPr id="8" name="Rettangolo 7"/>
          <p:cNvSpPr/>
          <p:nvPr/>
        </p:nvSpPr>
        <p:spPr>
          <a:xfrm>
            <a:off x="938875" y="4244069"/>
            <a:ext cx="8483528" cy="923330"/>
          </a:xfrm>
          <a:prstGeom prst="rect">
            <a:avLst/>
          </a:prstGeom>
        </p:spPr>
        <p:txBody>
          <a:bodyPr wrap="square">
            <a:spAutoFit/>
          </a:bodyPr>
          <a:lstStyle/>
          <a:p>
            <a:pPr algn="just"/>
            <a:r>
              <a:rPr lang="it-IT" dirty="0">
                <a:solidFill>
                  <a:srgbClr val="000000"/>
                </a:solidFill>
                <a:latin typeface="Times New Roman" panose="02020603050405020304" pitchFamily="18" charset="0"/>
              </a:rPr>
              <a:t>Si calcolano la media dei prezzi di tutte le merci </a:t>
            </a:r>
            <a:r>
              <a:rPr lang="it-IT" dirty="0" smtClean="0">
                <a:solidFill>
                  <a:srgbClr val="000000"/>
                </a:solidFill>
                <a:latin typeface="Times New Roman" panose="02020603050405020304" pitchFamily="18" charset="0"/>
              </a:rPr>
              <a:t>nel periodo considerato </a:t>
            </a:r>
            <a:r>
              <a:rPr lang="it-IT" dirty="0">
                <a:solidFill>
                  <a:srgbClr val="000000"/>
                </a:solidFill>
                <a:latin typeface="Times New Roman" panose="02020603050405020304" pitchFamily="18" charset="0"/>
              </a:rPr>
              <a:t>e la media dei prezzi di tutte le merci nel periodo scelto come base. Si effettua successivamente il rapporto tra queste medie. </a:t>
            </a:r>
            <a:endParaRPr lang="en-GB" dirty="0"/>
          </a:p>
        </p:txBody>
      </p:sp>
      <p:pic>
        <p:nvPicPr>
          <p:cNvPr id="9" name="Immagine 8"/>
          <p:cNvPicPr>
            <a:picLocks noChangeAspect="1"/>
          </p:cNvPicPr>
          <p:nvPr/>
        </p:nvPicPr>
        <p:blipFill>
          <a:blip r:embed="rId3"/>
          <a:stretch>
            <a:fillRect/>
          </a:stretch>
        </p:blipFill>
        <p:spPr>
          <a:xfrm>
            <a:off x="9593086" y="4244069"/>
            <a:ext cx="2266122" cy="1908313"/>
          </a:xfrm>
          <a:prstGeom prst="rect">
            <a:avLst/>
          </a:prstGeom>
        </p:spPr>
      </p:pic>
      <p:sp>
        <p:nvSpPr>
          <p:cNvPr id="10" name="Rettangolo 9"/>
          <p:cNvSpPr/>
          <p:nvPr/>
        </p:nvSpPr>
        <p:spPr>
          <a:xfrm>
            <a:off x="4469477" y="2201585"/>
            <a:ext cx="6096000" cy="923330"/>
          </a:xfrm>
          <a:prstGeom prst="rect">
            <a:avLst/>
          </a:prstGeom>
          <a:ln>
            <a:solidFill>
              <a:srgbClr val="C00000"/>
            </a:solidFill>
          </a:ln>
        </p:spPr>
        <p:txBody>
          <a:bodyPr>
            <a:spAutoFit/>
          </a:bodyPr>
          <a:lstStyle/>
          <a:p>
            <a:pPr algn="just"/>
            <a:r>
              <a:rPr lang="it-IT" dirty="0">
                <a:solidFill>
                  <a:srgbClr val="262626"/>
                </a:solidFill>
                <a:latin typeface="Times New Roman" panose="02020603050405020304" pitchFamily="18" charset="0"/>
                <a:cs typeface="Times New Roman" panose="02020603050405020304" pitchFamily="18" charset="0"/>
              </a:rPr>
              <a:t>Tale metodo consiste nel calcolare, per ogni serie, e con riferimento alla stessa base, i numeri indici, e poi di questi, per ogni anno, la media aritmetica.</a:t>
            </a:r>
            <a:endParaRPr lang="en-GB" dirty="0">
              <a:latin typeface="Times New Roman" panose="02020603050405020304" pitchFamily="18" charset="0"/>
              <a:cs typeface="Times New Roman" panose="02020603050405020304" pitchFamily="18" charset="0"/>
            </a:endParaRPr>
          </a:p>
        </p:txBody>
      </p:sp>
      <p:sp>
        <p:nvSpPr>
          <p:cNvPr id="11" name="Rettangolo 10"/>
          <p:cNvSpPr/>
          <p:nvPr/>
        </p:nvSpPr>
        <p:spPr>
          <a:xfrm>
            <a:off x="938875" y="5310641"/>
            <a:ext cx="8483528" cy="923330"/>
          </a:xfrm>
          <a:prstGeom prst="rect">
            <a:avLst/>
          </a:prstGeom>
          <a:ln>
            <a:solidFill>
              <a:srgbClr val="C00000"/>
            </a:solidFill>
          </a:ln>
        </p:spPr>
        <p:txBody>
          <a:bodyPr wrap="square">
            <a:spAutoFit/>
          </a:bodyPr>
          <a:lstStyle/>
          <a:p>
            <a:pPr algn="just"/>
            <a:r>
              <a:rPr lang="it-IT" dirty="0">
                <a:latin typeface="Times New Roman" panose="02020603050405020304" pitchFamily="18" charset="0"/>
                <a:ea typeface="Microsoft YaHei UI Light" panose="020B0502040204020203" pitchFamily="34" charset="-122"/>
                <a:cs typeface="Times New Roman" panose="02020603050405020304" pitchFamily="18" charset="0"/>
              </a:rPr>
              <a:t>Questo metodo consiste, invece, nel calcolare prima le medie aritmetiche dei valori della serie in questione per ogni anno, e successivamente, scelto un determinato periodo come base, calcolare i numeri indici delle medie, che saranno i numeri indici cercati.</a:t>
            </a:r>
            <a:endParaRPr lang="en-GB" dirty="0">
              <a:latin typeface="Times New Roman" panose="02020603050405020304" pitchFamily="18" charset="0"/>
              <a:ea typeface="Microsoft YaHei UI Light" panose="020B0502040204020203" pitchFamily="34" charset="-122"/>
              <a:cs typeface="Times New Roman" panose="02020603050405020304" pitchFamily="18" charset="0"/>
            </a:endParaRPr>
          </a:p>
        </p:txBody>
      </p:sp>
    </p:spTree>
    <p:extLst>
      <p:ext uri="{BB962C8B-B14F-4D97-AF65-F5344CB8AC3E}">
        <p14:creationId xmlns:p14="http://schemas.microsoft.com/office/powerpoint/2010/main" val="158429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9</a:t>
            </a:fld>
            <a:endParaRPr lang="it-IT"/>
          </a:p>
        </p:txBody>
      </p:sp>
      <p:sp>
        <p:nvSpPr>
          <p:cNvPr id="4" name="CasellaDiTesto 3"/>
          <p:cNvSpPr txBox="1"/>
          <p:nvPr/>
        </p:nvSpPr>
        <p:spPr>
          <a:xfrm>
            <a:off x="1016000" y="1105593"/>
            <a:ext cx="4046451" cy="369332"/>
          </a:xfrm>
          <a:prstGeom prst="rect">
            <a:avLst/>
          </a:prstGeom>
          <a:noFill/>
        </p:spPr>
        <p:txBody>
          <a:bodyPr wrap="square" rtlCol="0">
            <a:spAutoFit/>
          </a:bodyPr>
          <a:lstStyle/>
          <a:p>
            <a:r>
              <a:rPr lang="it-IT" dirty="0" smtClean="0"/>
              <a:t>Ho 3 beni: latte, pane, acqua</a:t>
            </a:r>
            <a:endParaRPr lang="en-GB" dirty="0"/>
          </a:p>
        </p:txBody>
      </p:sp>
      <p:sp>
        <p:nvSpPr>
          <p:cNvPr id="5" name="CasellaDiTesto 4"/>
          <p:cNvSpPr txBox="1"/>
          <p:nvPr/>
        </p:nvSpPr>
        <p:spPr>
          <a:xfrm>
            <a:off x="4393738" y="1105593"/>
            <a:ext cx="4046451" cy="369332"/>
          </a:xfrm>
          <a:prstGeom prst="rect">
            <a:avLst/>
          </a:prstGeom>
          <a:noFill/>
        </p:spPr>
        <p:txBody>
          <a:bodyPr wrap="square" rtlCol="0">
            <a:spAutoFit/>
          </a:bodyPr>
          <a:lstStyle/>
          <a:p>
            <a:r>
              <a:rPr lang="it-IT" dirty="0" smtClean="0"/>
              <a:t>Ho 3 periodi: 2021, 2022, e 2023</a:t>
            </a:r>
            <a:endParaRPr lang="en-GB" dirty="0"/>
          </a:p>
        </p:txBody>
      </p:sp>
      <p:pic>
        <p:nvPicPr>
          <p:cNvPr id="6" name="Immagine 5"/>
          <p:cNvPicPr>
            <a:picLocks noChangeAspect="1"/>
          </p:cNvPicPr>
          <p:nvPr/>
        </p:nvPicPr>
        <p:blipFill>
          <a:blip r:embed="rId2"/>
          <a:stretch>
            <a:fillRect/>
          </a:stretch>
        </p:blipFill>
        <p:spPr>
          <a:xfrm>
            <a:off x="9233753" y="1105593"/>
            <a:ext cx="2584174" cy="1520687"/>
          </a:xfrm>
          <a:prstGeom prst="rect">
            <a:avLst/>
          </a:prstGeom>
        </p:spPr>
      </p:pic>
      <p:pic>
        <p:nvPicPr>
          <p:cNvPr id="7" name="Immagine 6"/>
          <p:cNvPicPr>
            <a:picLocks noChangeAspect="1"/>
          </p:cNvPicPr>
          <p:nvPr/>
        </p:nvPicPr>
        <p:blipFill>
          <a:blip r:embed="rId3"/>
          <a:stretch>
            <a:fillRect/>
          </a:stretch>
        </p:blipFill>
        <p:spPr>
          <a:xfrm>
            <a:off x="1016000" y="1672499"/>
            <a:ext cx="3629025" cy="1495425"/>
          </a:xfrm>
          <a:prstGeom prst="rect">
            <a:avLst/>
          </a:prstGeom>
        </p:spPr>
      </p:pic>
      <p:sp>
        <p:nvSpPr>
          <p:cNvPr id="8" name="Rettangolo 7"/>
          <p:cNvSpPr/>
          <p:nvPr/>
        </p:nvSpPr>
        <p:spPr>
          <a:xfrm>
            <a:off x="929686" y="4211869"/>
            <a:ext cx="1497213" cy="487506"/>
          </a:xfrm>
          <a:prstGeom prst="rect">
            <a:avLst/>
          </a:prstGeom>
        </p:spPr>
        <p:txBody>
          <a:bodyPr wrap="square">
            <a:spAutoFit/>
          </a:bodyPr>
          <a:lstStyle/>
          <a:p>
            <a:pPr>
              <a:lnSpc>
                <a:spcPct val="107000"/>
              </a:lnSpc>
              <a:spcAft>
                <a:spcPts val="0"/>
              </a:spcAft>
            </a:pPr>
            <a:r>
              <a:rPr lang="it-IT"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2022</a:t>
            </a:r>
            <a:r>
              <a:rPr lang="it-IT"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a:t>
            </a:r>
            <a:r>
              <a:rPr lang="it-IT"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2023</a:t>
            </a:r>
            <a:r>
              <a:rPr lang="it-IT"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ella 9"/>
          <p:cNvGraphicFramePr>
            <a:graphicFrameLocks noGrp="1"/>
          </p:cNvGraphicFramePr>
          <p:nvPr>
            <p:extLst>
              <p:ext uri="{D42A27DB-BD31-4B8C-83A1-F6EECF244321}">
                <p14:modId xmlns:p14="http://schemas.microsoft.com/office/powerpoint/2010/main" val="1059189454"/>
              </p:ext>
            </p:extLst>
          </p:nvPr>
        </p:nvGraphicFramePr>
        <p:xfrm>
          <a:off x="2435980" y="3760280"/>
          <a:ext cx="2781299" cy="590550"/>
        </p:xfrm>
        <a:graphic>
          <a:graphicData uri="http://schemas.openxmlformats.org/drawingml/2006/table">
            <a:tbl>
              <a:tblPr/>
              <a:tblGrid>
                <a:gridCol w="785606">
                  <a:extLst>
                    <a:ext uri="{9D8B030D-6E8A-4147-A177-3AD203B41FA5}">
                      <a16:colId xmlns:a16="http://schemas.microsoft.com/office/drawing/2014/main" val="641015617"/>
                    </a:ext>
                  </a:extLst>
                </a:gridCol>
                <a:gridCol w="354790">
                  <a:extLst>
                    <a:ext uri="{9D8B030D-6E8A-4147-A177-3AD203B41FA5}">
                      <a16:colId xmlns:a16="http://schemas.microsoft.com/office/drawing/2014/main" val="3400305109"/>
                    </a:ext>
                  </a:extLst>
                </a:gridCol>
                <a:gridCol w="636721">
                  <a:extLst>
                    <a:ext uri="{9D8B030D-6E8A-4147-A177-3AD203B41FA5}">
                      <a16:colId xmlns:a16="http://schemas.microsoft.com/office/drawing/2014/main" val="3161046500"/>
                    </a:ext>
                  </a:extLst>
                </a:gridCol>
                <a:gridCol w="367461">
                  <a:extLst>
                    <a:ext uri="{9D8B030D-6E8A-4147-A177-3AD203B41FA5}">
                      <a16:colId xmlns:a16="http://schemas.microsoft.com/office/drawing/2014/main" val="2451213602"/>
                    </a:ext>
                  </a:extLst>
                </a:gridCol>
                <a:gridCol w="636721">
                  <a:extLst>
                    <a:ext uri="{9D8B030D-6E8A-4147-A177-3AD203B41FA5}">
                      <a16:colId xmlns:a16="http://schemas.microsoft.com/office/drawing/2014/main" val="1831414819"/>
                    </a:ext>
                  </a:extLst>
                </a:gridCol>
              </a:tblGrid>
              <a:tr h="295275">
                <a:tc>
                  <a:txBody>
                    <a:bodyPr/>
                    <a:lstStyle/>
                    <a:p>
                      <a:pPr algn="l" fontAlgn="b"/>
                      <a:r>
                        <a:rPr lang="en-GB" sz="1800" b="0" i="0" u="none" strike="noStrike" dirty="0">
                          <a:solidFill>
                            <a:srgbClr val="000000"/>
                          </a:solidFill>
                          <a:effectLst/>
                          <a:latin typeface="Times New Roman" panose="02020603050405020304" pitchFamily="18" charset="0"/>
                        </a:rPr>
                        <a:t>    1.85 </a:t>
                      </a:r>
                      <a:r>
                        <a:rPr lang="en-GB" sz="1800" b="0" i="0" u="none" strike="noStrike" dirty="0" smtClean="0">
                          <a:solidFill>
                            <a:srgbClr val="000000"/>
                          </a:solidFill>
                          <a:effectLst/>
                          <a:latin typeface="Times New Roman" panose="02020603050405020304" pitchFamily="18" charset="0"/>
                        </a:rPr>
                        <a:t> </a:t>
                      </a:r>
                      <a:endParaRPr lang="en-GB" sz="18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solidFill>
                            <a:srgbClr val="000000"/>
                          </a:solidFill>
                          <a:effectLst/>
                          <a:latin typeface="Times New Roman" panose="02020603050405020304" pitchFamily="18" charset="0"/>
                        </a:rPr>
                        <a:t> + </a:t>
                      </a:r>
                    </a:p>
                  </a:txBody>
                  <a:tcPr marL="9525" marR="9525" marT="9525" marB="0" anchor="b">
                    <a:lnL>
                      <a:noFill/>
                    </a:lnL>
                    <a:lnR>
                      <a:noFill/>
                    </a:lnR>
                    <a:lnT>
                      <a:noFill/>
                    </a:lnT>
                    <a:lnB>
                      <a:noFill/>
                    </a:lnB>
                    <a:solidFill>
                      <a:srgbClr val="FFFFFF"/>
                    </a:solidFill>
                  </a:tcPr>
                </a:tc>
                <a:tc>
                  <a:txBody>
                    <a:bodyPr/>
                    <a:lstStyle/>
                    <a:p>
                      <a:pPr algn="l" fontAlgn="b"/>
                      <a:r>
                        <a:rPr lang="en-GB" sz="1800" b="0" i="0" u="none" strike="noStrike">
                          <a:solidFill>
                            <a:srgbClr val="000000"/>
                          </a:solidFill>
                          <a:effectLst/>
                          <a:latin typeface="Times New Roman" panose="02020603050405020304" pitchFamily="18" charset="0"/>
                        </a:rPr>
                        <a:t>  2.00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solidFill>
                            <a:srgbClr val="000000"/>
                          </a:solidFill>
                          <a:effectLst/>
                          <a:latin typeface="Times New Roman" panose="02020603050405020304" pitchFamily="18" charset="0"/>
                        </a:rPr>
                        <a:t> + </a:t>
                      </a:r>
                    </a:p>
                  </a:txBody>
                  <a:tcPr marL="9525" marR="9525" marT="9525" marB="0" anchor="b">
                    <a:lnL>
                      <a:noFill/>
                    </a:lnL>
                    <a:lnR>
                      <a:noFill/>
                    </a:lnR>
                    <a:lnT>
                      <a:noFill/>
                    </a:lnT>
                    <a:lnB>
                      <a:noFill/>
                    </a:lnB>
                    <a:solidFill>
                      <a:srgbClr val="FFFFFF"/>
                    </a:solidFill>
                  </a:tcPr>
                </a:tc>
                <a:tc>
                  <a:txBody>
                    <a:bodyPr/>
                    <a:lstStyle/>
                    <a:p>
                      <a:pPr algn="l" fontAlgn="b"/>
                      <a:r>
                        <a:rPr lang="en-GB" sz="1800" b="0" i="0" u="none" strike="noStrike">
                          <a:solidFill>
                            <a:srgbClr val="000000"/>
                          </a:solidFill>
                          <a:effectLst/>
                          <a:latin typeface="Times New Roman" panose="02020603050405020304" pitchFamily="18" charset="0"/>
                        </a:rPr>
                        <a:t>  0.70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1368734"/>
                  </a:ext>
                </a:extLst>
              </a:tr>
              <a:tr h="295275">
                <a:tc>
                  <a:txBody>
                    <a:bodyPr/>
                    <a:lstStyle/>
                    <a:p>
                      <a:pPr algn="l" fontAlgn="b"/>
                      <a:r>
                        <a:rPr lang="en-GB" sz="1800" b="0" i="0" u="none" strike="noStrike" dirty="0">
                          <a:solidFill>
                            <a:srgbClr val="000000"/>
                          </a:solidFill>
                          <a:effectLst/>
                          <a:latin typeface="Times New Roman" panose="02020603050405020304" pitchFamily="18" charset="0"/>
                        </a:rPr>
                        <a:t>    1.50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8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a:noFill/>
                    </a:lnB>
                    <a:solidFill>
                      <a:srgbClr val="FFFFFF"/>
                    </a:solidFill>
                  </a:tcPr>
                </a:tc>
                <a:tc>
                  <a:txBody>
                    <a:bodyPr/>
                    <a:lstStyle/>
                    <a:p>
                      <a:pPr algn="l" fontAlgn="b"/>
                      <a:r>
                        <a:rPr lang="en-GB" sz="1800" b="0" i="0" u="none" strike="noStrike" dirty="0">
                          <a:solidFill>
                            <a:srgbClr val="000000"/>
                          </a:solidFill>
                          <a:effectLst/>
                          <a:latin typeface="Times New Roman" panose="02020603050405020304" pitchFamily="18" charset="0"/>
                        </a:rPr>
                        <a:t>  1.50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800" b="0" i="0" u="none" strike="noStrike" dirty="0">
                          <a:solidFill>
                            <a:srgbClr val="000000"/>
                          </a:solidFill>
                          <a:effectLst/>
                          <a:latin typeface="Times New Roman" panose="02020603050405020304" pitchFamily="18" charset="0"/>
                        </a:rPr>
                        <a:t> </a:t>
                      </a:r>
                    </a:p>
                  </a:txBody>
                  <a:tcPr marL="9525" marR="9525" marT="9525" marB="0" anchor="b">
                    <a:lnL>
                      <a:noFill/>
                    </a:lnL>
                    <a:lnR>
                      <a:noFill/>
                    </a:lnR>
                    <a:lnT>
                      <a:noFill/>
                    </a:lnT>
                    <a:lnB>
                      <a:noFill/>
                    </a:lnB>
                    <a:solidFill>
                      <a:srgbClr val="FFFFFF"/>
                    </a:solidFill>
                  </a:tcPr>
                </a:tc>
                <a:tc>
                  <a:txBody>
                    <a:bodyPr/>
                    <a:lstStyle/>
                    <a:p>
                      <a:pPr algn="l" fontAlgn="b"/>
                      <a:r>
                        <a:rPr lang="en-GB" sz="1800" b="0" i="0" u="none" strike="noStrike" dirty="0">
                          <a:solidFill>
                            <a:srgbClr val="000000"/>
                          </a:solidFill>
                          <a:effectLst/>
                          <a:latin typeface="Times New Roman" panose="02020603050405020304" pitchFamily="18" charset="0"/>
                        </a:rPr>
                        <a:t>  0.65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91342920"/>
                  </a:ext>
                </a:extLst>
              </a:tr>
            </a:tbl>
          </a:graphicData>
        </a:graphic>
      </p:graphicFrame>
      <p:cxnSp>
        <p:nvCxnSpPr>
          <p:cNvPr id="12" name="Connettore diritto 11"/>
          <p:cNvCxnSpPr/>
          <p:nvPr/>
        </p:nvCxnSpPr>
        <p:spPr>
          <a:xfrm flipV="1">
            <a:off x="2505252" y="4430684"/>
            <a:ext cx="2706830" cy="1662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3675786" y="4543790"/>
            <a:ext cx="415498" cy="369332"/>
          </a:xfrm>
          <a:prstGeom prst="rect">
            <a:avLst/>
          </a:prstGeom>
          <a:noFill/>
        </p:spPr>
        <p:txBody>
          <a:bodyPr wrap="none" rtlCol="0">
            <a:spAutoFit/>
          </a:bodyPr>
          <a:lstStyle/>
          <a:p>
            <a:r>
              <a:rPr lang="it-IT" dirty="0" smtClean="0">
                <a:latin typeface="Times New Roman" panose="02020603050405020304" pitchFamily="18" charset="0"/>
                <a:cs typeface="Times New Roman" panose="02020603050405020304" pitchFamily="18" charset="0"/>
              </a:rPr>
              <a:t>  3</a:t>
            </a:r>
            <a:endParaRPr lang="en-GB" dirty="0">
              <a:latin typeface="Times New Roman" panose="02020603050405020304" pitchFamily="18" charset="0"/>
              <a:cs typeface="Times New Roman" panose="02020603050405020304" pitchFamily="18" charset="0"/>
            </a:endParaRPr>
          </a:p>
        </p:txBody>
      </p:sp>
      <p:sp>
        <p:nvSpPr>
          <p:cNvPr id="16" name="Rettangolo 15"/>
          <p:cNvSpPr/>
          <p:nvPr/>
        </p:nvSpPr>
        <p:spPr>
          <a:xfrm>
            <a:off x="5508572" y="4132457"/>
            <a:ext cx="742604" cy="646331"/>
          </a:xfrm>
          <a:prstGeom prst="rect">
            <a:avLst/>
          </a:prstGeom>
        </p:spPr>
        <p:txBody>
          <a:bodyPr wrap="square">
            <a:spAutoFit/>
          </a:bodyPr>
          <a:lstStyle/>
          <a:p>
            <a:r>
              <a:rPr lang="en-GB" u="sng" dirty="0" smtClean="0">
                <a:latin typeface="Times New Roman" panose="02020603050405020304" pitchFamily="18" charset="0"/>
                <a:cs typeface="Times New Roman" panose="02020603050405020304" pitchFamily="18" charset="0"/>
              </a:rPr>
              <a:t>3.644  </a:t>
            </a:r>
          </a:p>
          <a:p>
            <a:pPr algn="ctr"/>
            <a:r>
              <a:rPr lang="en-GB" dirty="0" smtClean="0">
                <a:latin typeface="Times New Roman" panose="02020603050405020304" pitchFamily="18" charset="0"/>
                <a:cs typeface="Times New Roman" panose="02020603050405020304" pitchFamily="18" charset="0"/>
              </a:rPr>
              <a:t>3</a:t>
            </a:r>
            <a:endParaRPr lang="en-GB" dirty="0">
              <a:latin typeface="Times New Roman" panose="02020603050405020304" pitchFamily="18" charset="0"/>
              <a:cs typeface="Times New Roman" panose="02020603050405020304" pitchFamily="18" charset="0"/>
            </a:endParaRPr>
          </a:p>
        </p:txBody>
      </p:sp>
      <p:sp>
        <p:nvSpPr>
          <p:cNvPr id="17" name="Rettangolo 16"/>
          <p:cNvSpPr/>
          <p:nvPr/>
        </p:nvSpPr>
        <p:spPr>
          <a:xfrm>
            <a:off x="6411362" y="4204649"/>
            <a:ext cx="505267" cy="400110"/>
          </a:xfrm>
          <a:prstGeom prst="rect">
            <a:avLst/>
          </a:prstGeom>
        </p:spPr>
        <p:txBody>
          <a:bodyPr wrap="none">
            <a:spAutoFit/>
          </a:bodyPr>
          <a:lstStyle/>
          <a:p>
            <a:r>
              <a:rPr lang="en-GB" sz="2000" dirty="0" smtClean="0">
                <a:latin typeface="Times New Roman" panose="02020603050405020304" pitchFamily="18" charset="0"/>
                <a:cs typeface="Times New Roman" panose="02020603050405020304" pitchFamily="18" charset="0"/>
              </a:rPr>
              <a:t>1.2</a:t>
            </a:r>
            <a:endParaRPr lang="en-GB" sz="2000" dirty="0">
              <a:latin typeface="Times New Roman" panose="02020603050405020304" pitchFamily="18" charset="0"/>
              <a:cs typeface="Times New Roman" panose="02020603050405020304" pitchFamily="18" charset="0"/>
            </a:endParaRPr>
          </a:p>
        </p:txBody>
      </p:sp>
      <p:sp>
        <p:nvSpPr>
          <p:cNvPr id="18" name="CasellaDiTesto 17"/>
          <p:cNvSpPr txBox="1"/>
          <p:nvPr/>
        </p:nvSpPr>
        <p:spPr>
          <a:xfrm>
            <a:off x="5212083" y="4247255"/>
            <a:ext cx="301686" cy="400110"/>
          </a:xfrm>
          <a:prstGeom prst="rect">
            <a:avLst/>
          </a:prstGeom>
          <a:noFill/>
        </p:spPr>
        <p:txBody>
          <a:bodyPr wrap="square" rtlCol="0">
            <a:spAutoFit/>
          </a:bodyPr>
          <a:lstStyle/>
          <a:p>
            <a:r>
              <a:rPr lang="it-IT" sz="2000" dirty="0" smtClean="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p:txBody>
      </p:sp>
      <p:sp>
        <p:nvSpPr>
          <p:cNvPr id="19" name="CasellaDiTesto 18"/>
          <p:cNvSpPr txBox="1"/>
          <p:nvPr/>
        </p:nvSpPr>
        <p:spPr>
          <a:xfrm>
            <a:off x="6155053" y="4210935"/>
            <a:ext cx="301686" cy="400110"/>
          </a:xfrm>
          <a:prstGeom prst="rect">
            <a:avLst/>
          </a:prstGeom>
          <a:noFill/>
        </p:spPr>
        <p:txBody>
          <a:bodyPr wrap="square" rtlCol="0">
            <a:spAutoFit/>
          </a:bodyPr>
          <a:lstStyle/>
          <a:p>
            <a:r>
              <a:rPr lang="it-IT" sz="2000" dirty="0" smtClean="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p:txBody>
      </p:sp>
      <p:sp>
        <p:nvSpPr>
          <p:cNvPr id="21" name="Rettangolo 20"/>
          <p:cNvSpPr/>
          <p:nvPr/>
        </p:nvSpPr>
        <p:spPr>
          <a:xfrm>
            <a:off x="9398207" y="659076"/>
            <a:ext cx="2178802" cy="369332"/>
          </a:xfrm>
          <a:prstGeom prst="rect">
            <a:avLst/>
          </a:prstGeom>
        </p:spPr>
        <p:txBody>
          <a:bodyPr wrap="none">
            <a:spAutoFit/>
          </a:bodyPr>
          <a:lstStyle/>
          <a:p>
            <a:pPr marL="342900" indent="-342900">
              <a:buFont typeface="+mj-lt"/>
              <a:buAutoNum type="arabicPeriod"/>
            </a:pPr>
            <a:r>
              <a:rPr lang="en-GB" dirty="0">
                <a:solidFill>
                  <a:srgbClr val="C00000"/>
                </a:solidFill>
                <a:latin typeface="Times New Roman" panose="02020603050405020304" pitchFamily="18" charset="0"/>
              </a:rPr>
              <a:t>media di </a:t>
            </a:r>
            <a:r>
              <a:rPr lang="en-GB" dirty="0" err="1">
                <a:solidFill>
                  <a:srgbClr val="C00000"/>
                </a:solidFill>
                <a:latin typeface="Times New Roman" panose="02020603050405020304" pitchFamily="18" charset="0"/>
              </a:rPr>
              <a:t>rapporti</a:t>
            </a:r>
            <a:r>
              <a:rPr lang="en-GB" dirty="0">
                <a:solidFill>
                  <a:srgbClr val="C00000"/>
                </a:solidFill>
                <a:latin typeface="Times New Roman" panose="02020603050405020304" pitchFamily="18" charset="0"/>
              </a:rPr>
              <a:t> </a:t>
            </a:r>
            <a:endParaRPr lang="en-GB" dirty="0">
              <a:solidFill>
                <a:srgbClr val="C00000"/>
              </a:solidFill>
            </a:endParaRPr>
          </a:p>
        </p:txBody>
      </p:sp>
      <p:sp>
        <p:nvSpPr>
          <p:cNvPr id="23" name="Rettangolo 22"/>
          <p:cNvSpPr/>
          <p:nvPr/>
        </p:nvSpPr>
        <p:spPr>
          <a:xfrm>
            <a:off x="2360815" y="3682538"/>
            <a:ext cx="3002111" cy="66829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ttangolo 23"/>
          <p:cNvSpPr/>
          <p:nvPr/>
        </p:nvSpPr>
        <p:spPr>
          <a:xfrm>
            <a:off x="10083338" y="1028408"/>
            <a:ext cx="1371600" cy="1049774"/>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246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arn(inVertical)">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par>
                                <p:cTn id="50" presetID="16" presetClass="entr" presetSubtype="21"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arn(inVertical)">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4" grpId="0"/>
      <p:bldP spid="16" grpId="0"/>
      <p:bldP spid="17" grpId="0"/>
      <p:bldP spid="18" grpId="0"/>
      <p:bldP spid="19" grpId="0"/>
      <p:bldP spid="23" grpId="0" animBg="1"/>
      <p:bldP spid="24"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8022</TotalTime>
  <Words>4120</Words>
  <Application>Microsoft Office PowerPoint</Application>
  <PresentationFormat>Widescreen</PresentationFormat>
  <Paragraphs>316</Paragraphs>
  <Slides>37</Slides>
  <Notes>1</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37</vt:i4>
      </vt:variant>
    </vt:vector>
  </HeadingPairs>
  <TitlesOfParts>
    <vt:vector size="48" baseType="lpstr">
      <vt:lpstr>Microsoft YaHei UI Light</vt:lpstr>
      <vt:lpstr>ＭＳ Ｐゴシック</vt:lpstr>
      <vt:lpstr>Arial</vt:lpstr>
      <vt:lpstr>Calibri</vt:lpstr>
      <vt:lpstr>Calibri Light</vt:lpstr>
      <vt:lpstr>Helvetica-Bold</vt:lpstr>
      <vt:lpstr>Times New Roman</vt:lpstr>
      <vt:lpstr>Verdana</vt:lpstr>
      <vt:lpstr>Wingdings</vt:lpstr>
      <vt:lpstr>Tema di Office</vt:lpstr>
      <vt:lpstr>Equation.3</vt:lpstr>
      <vt:lpstr>Presentazione standard di PowerPoint</vt:lpstr>
      <vt:lpstr>Presentazione standard di PowerPoint</vt:lpstr>
      <vt:lpstr>Presentazione standard di PowerPoint</vt:lpstr>
      <vt:lpstr>Presentazione standard di PowerPoint</vt:lpstr>
      <vt:lpstr>NUMERI INDICI COMPLESSI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Letizia Bani</dc:creator>
  <cp:lastModifiedBy>Letizia Bani</cp:lastModifiedBy>
  <cp:revision>124</cp:revision>
  <dcterms:created xsi:type="dcterms:W3CDTF">2022-03-25T07:46:22Z</dcterms:created>
  <dcterms:modified xsi:type="dcterms:W3CDTF">2024-08-11T08:44:39Z</dcterms:modified>
</cp:coreProperties>
</file>