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79" r:id="rId2"/>
    <p:sldId id="257" r:id="rId3"/>
    <p:sldId id="258" r:id="rId4"/>
    <p:sldId id="288" r:id="rId5"/>
    <p:sldId id="294" r:id="rId6"/>
    <p:sldId id="289" r:id="rId7"/>
    <p:sldId id="296" r:id="rId8"/>
    <p:sldId id="291" r:id="rId9"/>
    <p:sldId id="295" r:id="rId10"/>
    <p:sldId id="297" r:id="rId11"/>
    <p:sldId id="298" r:id="rId12"/>
    <p:sldId id="290" r:id="rId13"/>
    <p:sldId id="302" r:id="rId14"/>
    <p:sldId id="292" r:id="rId15"/>
    <p:sldId id="299" r:id="rId16"/>
    <p:sldId id="293" r:id="rId17"/>
    <p:sldId id="303" r:id="rId18"/>
    <p:sldId id="317" r:id="rId19"/>
    <p:sldId id="261" r:id="rId20"/>
    <p:sldId id="262" r:id="rId21"/>
    <p:sldId id="263" r:id="rId22"/>
    <p:sldId id="280" r:id="rId23"/>
    <p:sldId id="281" r:id="rId24"/>
    <p:sldId id="264" r:id="rId25"/>
    <p:sldId id="265" r:id="rId26"/>
    <p:sldId id="310" r:id="rId27"/>
    <p:sldId id="322" r:id="rId28"/>
    <p:sldId id="311" r:id="rId29"/>
    <p:sldId id="284" r:id="rId30"/>
    <p:sldId id="312" r:id="rId31"/>
    <p:sldId id="300" r:id="rId32"/>
    <p:sldId id="285" r:id="rId33"/>
    <p:sldId id="266" r:id="rId34"/>
    <p:sldId id="320" r:id="rId35"/>
    <p:sldId id="286" r:id="rId36"/>
    <p:sldId id="270" r:id="rId37"/>
    <p:sldId id="271" r:id="rId38"/>
    <p:sldId id="313" r:id="rId39"/>
    <p:sldId id="267" r:id="rId40"/>
    <p:sldId id="321" r:id="rId41"/>
    <p:sldId id="268" r:id="rId42"/>
    <p:sldId id="323" r:id="rId43"/>
    <p:sldId id="272" r:id="rId44"/>
    <p:sldId id="273" r:id="rId45"/>
    <p:sldId id="315" r:id="rId46"/>
    <p:sldId id="316" r:id="rId47"/>
    <p:sldId id="274" r:id="rId48"/>
    <p:sldId id="275" r:id="rId49"/>
    <p:sldId id="304" r:id="rId50"/>
    <p:sldId id="305" r:id="rId51"/>
    <p:sldId id="307" r:id="rId52"/>
    <p:sldId id="308" r:id="rId53"/>
    <p:sldId id="31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0" autoAdjust="0"/>
    <p:restoredTop sz="96395" autoAdjust="0"/>
  </p:normalViewPr>
  <p:slideViewPr>
    <p:cSldViewPr snapToGrid="0">
      <p:cViewPr varScale="1">
        <p:scale>
          <a:sx n="115" d="100"/>
          <a:sy n="115" d="100"/>
        </p:scale>
        <p:origin x="7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7603C-5704-46D5-AA6F-E8D42D7D5042}" type="datetimeFigureOut">
              <a:rPr lang="en-GB" smtClean="0"/>
              <a:t>11/08/2024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96F78-A5A4-4BAF-9681-1D8110566307}" type="slidenum">
              <a:rPr lang="en-GB" smtClean="0"/>
              <a:t>‹N›</a:t>
            </a:fld>
            <a:endParaRPr lang="en-GB"/>
          </a:p>
        </p:txBody>
      </p:sp>
    </p:spTree>
    <p:extLst>
      <p:ext uri="{BB962C8B-B14F-4D97-AF65-F5344CB8AC3E}">
        <p14:creationId xmlns:p14="http://schemas.microsoft.com/office/powerpoint/2010/main" val="282080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8</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403548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8</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75264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8</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418103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LEZIONE 8</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364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8</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364295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LEZIONE 8</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275525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8</a:t>
            </a:r>
            <a:endParaRPr lang="en-GB"/>
          </a:p>
        </p:txBody>
      </p:sp>
      <p:sp>
        <p:nvSpPr>
          <p:cNvPr id="7" name="Segnaposto numero diapositiva 6"/>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288040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smtClean="0"/>
              <a:t>L. Bani - Elementi di statistica economica - LEZIONE 8</a:t>
            </a:r>
            <a:endParaRPr lang="en-GB"/>
          </a:p>
        </p:txBody>
      </p:sp>
      <p:sp>
        <p:nvSpPr>
          <p:cNvPr id="9" name="Segnaposto numero diapositiva 8"/>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139866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smtClean="0"/>
              <a:t>L. Bani - Elementi di statistica economica - LEZIONE 8</a:t>
            </a:r>
            <a:endParaRPr lang="en-GB"/>
          </a:p>
        </p:txBody>
      </p:sp>
      <p:sp>
        <p:nvSpPr>
          <p:cNvPr id="5" name="Segnaposto numero diapositiva 4"/>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263134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smtClean="0"/>
              <a:t>L. Bani - Elementi di statistica economica - LEZIONE 8</a:t>
            </a:r>
            <a:endParaRPr lang="en-GB"/>
          </a:p>
        </p:txBody>
      </p:sp>
      <p:sp>
        <p:nvSpPr>
          <p:cNvPr id="4" name="Segnaposto numero diapositiva 3"/>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148354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8</a:t>
            </a:r>
            <a:endParaRPr lang="en-GB"/>
          </a:p>
        </p:txBody>
      </p:sp>
      <p:sp>
        <p:nvSpPr>
          <p:cNvPr id="7" name="Segnaposto numero diapositiva 6"/>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276144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LEZIONE 8</a:t>
            </a:r>
            <a:endParaRPr lang="en-GB"/>
          </a:p>
        </p:txBody>
      </p:sp>
      <p:sp>
        <p:nvSpPr>
          <p:cNvPr id="7" name="Segnaposto numero diapositiva 6"/>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306927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LEZIONE 8</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B04C3-D922-4A9F-8240-CC458D14A610}" type="slidenum">
              <a:rPr lang="en-GB" smtClean="0"/>
              <a:t>‹N›</a:t>
            </a:fld>
            <a:endParaRPr lang="en-GB"/>
          </a:p>
        </p:txBody>
      </p:sp>
    </p:spTree>
    <p:extLst>
      <p:ext uri="{BB962C8B-B14F-4D97-AF65-F5344CB8AC3E}">
        <p14:creationId xmlns:p14="http://schemas.microsoft.com/office/powerpoint/2010/main" val="386870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dati.istat.it/" TargetMode="External"/><Relationship Id="rId2" Type="http://schemas.openxmlformats.org/officeDocument/2006/relationships/hyperlink" Target="http://www.istat.it/it/prezzi"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hyperlink" Target="https://www.istat.it/it/archivio/paniere+dei+prezzi"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eur-lex.europa.eu/legal-content/IT/TXT/?uri=LEGISSUM:4301897"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2024-2025</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Lezione 08</a:t>
            </a:r>
            <a:endParaRPr lang="it-IT" dirty="0" smtClean="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1881257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10</a:t>
            </a:fld>
            <a:endParaRPr lang="it-IT"/>
          </a:p>
        </p:txBody>
      </p:sp>
      <p:pic>
        <p:nvPicPr>
          <p:cNvPr id="4" name="Immagine 3"/>
          <p:cNvPicPr>
            <a:picLocks noChangeAspect="1"/>
          </p:cNvPicPr>
          <p:nvPr/>
        </p:nvPicPr>
        <p:blipFill>
          <a:blip r:embed="rId2"/>
          <a:stretch>
            <a:fillRect/>
          </a:stretch>
        </p:blipFill>
        <p:spPr>
          <a:xfrm>
            <a:off x="1016000" y="718761"/>
            <a:ext cx="7513983" cy="5476461"/>
          </a:xfrm>
          <a:prstGeom prst="rect">
            <a:avLst/>
          </a:prstGeom>
        </p:spPr>
      </p:pic>
    </p:spTree>
    <p:extLst>
      <p:ext uri="{BB962C8B-B14F-4D97-AF65-F5344CB8AC3E}">
        <p14:creationId xmlns:p14="http://schemas.microsoft.com/office/powerpoint/2010/main" val="3363156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11</a:t>
            </a:fld>
            <a:endParaRPr lang="it-IT"/>
          </a:p>
        </p:txBody>
      </p:sp>
      <p:sp>
        <p:nvSpPr>
          <p:cNvPr id="9" name="Rettangolo 8"/>
          <p:cNvSpPr/>
          <p:nvPr/>
        </p:nvSpPr>
        <p:spPr>
          <a:xfrm>
            <a:off x="941185" y="628642"/>
            <a:ext cx="6096000" cy="400110"/>
          </a:xfrm>
          <a:prstGeom prst="rect">
            <a:avLst/>
          </a:prstGeom>
        </p:spPr>
        <p:txBody>
          <a:bodyPr>
            <a:spAutoFit/>
          </a:bodyPr>
          <a:lstStyle/>
          <a:p>
            <a:r>
              <a:rPr lang="en-GB" sz="2000" b="1" dirty="0" err="1">
                <a:solidFill>
                  <a:srgbClr val="C00000"/>
                </a:solidFill>
                <a:latin typeface="Times New Roman" panose="02020603050405020304" pitchFamily="18" charset="0"/>
                <a:cs typeface="Times New Roman" panose="02020603050405020304" pitchFamily="18" charset="0"/>
              </a:rPr>
              <a:t>Prezzi</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all’importazione</a:t>
            </a:r>
            <a:endParaRPr lang="en-GB" sz="2000" b="1" dirty="0">
              <a:solidFill>
                <a:srgbClr val="C0000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941185" y="4169913"/>
            <a:ext cx="8484638"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I </a:t>
            </a:r>
            <a:r>
              <a:rPr lang="it-IT" dirty="0">
                <a:latin typeface="Times New Roman" panose="02020603050405020304" pitchFamily="18" charset="0"/>
                <a:cs typeface="Times New Roman" panose="02020603050405020304" pitchFamily="18" charset="0"/>
              </a:rPr>
              <a:t>prodotti osservati sono quelli inclusi nelle sezioni da B a </a:t>
            </a:r>
            <a:r>
              <a:rPr lang="it-IT" dirty="0" smtClean="0">
                <a:latin typeface="Times New Roman" panose="02020603050405020304" pitchFamily="18" charset="0"/>
                <a:cs typeface="Times New Roman" panose="02020603050405020304" pitchFamily="18" charset="0"/>
              </a:rPr>
              <a:t>D della </a:t>
            </a:r>
            <a:r>
              <a:rPr lang="it-IT" dirty="0">
                <a:latin typeface="Times New Roman" panose="02020603050405020304" pitchFamily="18" charset="0"/>
                <a:cs typeface="Times New Roman" panose="02020603050405020304" pitchFamily="18" charset="0"/>
              </a:rPr>
              <a:t>classificazione </a:t>
            </a:r>
            <a:r>
              <a:rPr lang="it-IT" dirty="0" err="1" smtClean="0">
                <a:latin typeface="Times New Roman" panose="02020603050405020304" pitchFamily="18" charset="0"/>
                <a:cs typeface="Times New Roman" panose="02020603050405020304" pitchFamily="18" charset="0"/>
              </a:rPr>
              <a:t>Cpa</a:t>
            </a:r>
            <a:r>
              <a:rPr lang="it-IT" dirty="0" smtClean="0">
                <a:latin typeface="Times New Roman" panose="02020603050405020304" pitchFamily="18" charset="0"/>
                <a:cs typeface="Times New Roman" panose="02020603050405020304" pitchFamily="18" charset="0"/>
              </a:rPr>
              <a:t>, la</a:t>
            </a:r>
            <a:r>
              <a:rPr lang="it-IT" dirty="0">
                <a:latin typeface="Times New Roman" panose="02020603050405020304" pitchFamily="18" charset="0"/>
                <a:cs typeface="Times New Roman" panose="02020603050405020304" pitchFamily="18" charset="0"/>
              </a:rPr>
              <a:t> classificazione dei prodotti associati alle attività </a:t>
            </a:r>
            <a:r>
              <a:rPr lang="it-IT" dirty="0" smtClean="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pic>
        <p:nvPicPr>
          <p:cNvPr id="13" name="Immagine 12"/>
          <p:cNvPicPr>
            <a:picLocks noChangeAspect="1"/>
          </p:cNvPicPr>
          <p:nvPr/>
        </p:nvPicPr>
        <p:blipFill>
          <a:blip r:embed="rId2"/>
          <a:stretch>
            <a:fillRect/>
          </a:stretch>
        </p:blipFill>
        <p:spPr>
          <a:xfrm>
            <a:off x="9390605" y="4564830"/>
            <a:ext cx="1781700" cy="1252926"/>
          </a:xfrm>
          <a:prstGeom prst="rect">
            <a:avLst/>
          </a:prstGeom>
        </p:spPr>
      </p:pic>
      <p:sp>
        <p:nvSpPr>
          <p:cNvPr id="14" name="Rettangolo 13"/>
          <p:cNvSpPr/>
          <p:nvPr/>
        </p:nvSpPr>
        <p:spPr>
          <a:xfrm>
            <a:off x="941185" y="1158255"/>
            <a:ext cx="10231120" cy="646331"/>
          </a:xfrm>
          <a:prstGeom prst="rect">
            <a:avLst/>
          </a:prstGeom>
          <a:ln w="19050">
            <a:solidFill>
              <a:srgbClr val="C00000"/>
            </a:solidFill>
          </a:ln>
        </p:spPr>
        <p:txBody>
          <a:bodyPr wrap="square">
            <a:spAutoFit/>
          </a:bodyPr>
          <a:lstStyle/>
          <a:p>
            <a:pPr algn="just"/>
            <a:r>
              <a:rPr lang="it-IT" i="1" dirty="0">
                <a:latin typeface="Times New Roman" panose="02020603050405020304" pitchFamily="18" charset="0"/>
                <a:cs typeface="Times New Roman" panose="02020603050405020304" pitchFamily="18" charset="0"/>
              </a:rPr>
              <a:t>Misura la variazione nel tempo dei prezzi di un paniere rappresentativo dei principali prodotti industriali importati da imprese dell’industria e del commercio</a:t>
            </a:r>
            <a:endParaRPr lang="en-GB" i="1" dirty="0">
              <a:latin typeface="Times New Roman" panose="02020603050405020304" pitchFamily="18" charset="0"/>
              <a:cs typeface="Times New Roman" panose="02020603050405020304" pitchFamily="18" charset="0"/>
            </a:endParaRPr>
          </a:p>
        </p:txBody>
      </p:sp>
      <p:sp>
        <p:nvSpPr>
          <p:cNvPr id="4" name="Rettangolo 3"/>
          <p:cNvSpPr/>
          <p:nvPr/>
        </p:nvSpPr>
        <p:spPr>
          <a:xfrm>
            <a:off x="941185" y="2144087"/>
            <a:ext cx="10231120" cy="1200329"/>
          </a:xfrm>
          <a:prstGeom prst="rect">
            <a:avLst/>
          </a:prstGeom>
        </p:spPr>
        <p:txBody>
          <a:bodyPr wrap="square">
            <a:spAutoFit/>
          </a:bodyPr>
          <a:lstStyle/>
          <a:p>
            <a:pPr lvl="0" algn="just"/>
            <a:r>
              <a:rPr lang="it-IT" dirty="0" smtClean="0">
                <a:solidFill>
                  <a:prstClr val="black"/>
                </a:solidFill>
                <a:latin typeface="Times New Roman" panose="02020603050405020304" pitchFamily="18" charset="0"/>
                <a:cs typeface="Times New Roman" panose="02020603050405020304" pitchFamily="18" charset="0"/>
              </a:rPr>
              <a:t>Definito </a:t>
            </a:r>
            <a:r>
              <a:rPr lang="it-IT" dirty="0">
                <a:solidFill>
                  <a:prstClr val="black"/>
                </a:solidFill>
                <a:latin typeface="Times New Roman" panose="02020603050405020304" pitchFamily="18" charset="0"/>
                <a:cs typeface="Times New Roman" panose="02020603050405020304" pitchFamily="18" charset="0"/>
              </a:rPr>
              <a:t>dal regolamento europeo </a:t>
            </a:r>
            <a:r>
              <a:rPr lang="it-IT" i="1" dirty="0">
                <a:solidFill>
                  <a:prstClr val="black"/>
                </a:solidFill>
                <a:latin typeface="Times New Roman" panose="02020603050405020304" pitchFamily="18" charset="0"/>
                <a:cs typeface="Times New Roman" panose="02020603050405020304" pitchFamily="18" charset="0"/>
              </a:rPr>
              <a:t>Short </a:t>
            </a:r>
            <a:r>
              <a:rPr lang="it-IT" i="1" dirty="0" err="1">
                <a:solidFill>
                  <a:prstClr val="black"/>
                </a:solidFill>
                <a:latin typeface="Times New Roman" panose="02020603050405020304" pitchFamily="18" charset="0"/>
                <a:cs typeface="Times New Roman" panose="02020603050405020304" pitchFamily="18" charset="0"/>
              </a:rPr>
              <a:t>term</a:t>
            </a:r>
            <a:r>
              <a:rPr lang="it-IT" i="1" dirty="0">
                <a:solidFill>
                  <a:prstClr val="black"/>
                </a:solidFill>
                <a:latin typeface="Times New Roman" panose="02020603050405020304" pitchFamily="18" charset="0"/>
                <a:cs typeface="Times New Roman" panose="02020603050405020304" pitchFamily="18" charset="0"/>
              </a:rPr>
              <a:t> </a:t>
            </a:r>
            <a:r>
              <a:rPr lang="it-IT" i="1" dirty="0" err="1">
                <a:solidFill>
                  <a:prstClr val="black"/>
                </a:solidFill>
                <a:latin typeface="Times New Roman" panose="02020603050405020304" pitchFamily="18" charset="0"/>
                <a:cs typeface="Times New Roman" panose="02020603050405020304" pitchFamily="18" charset="0"/>
              </a:rPr>
              <a:t>statistics</a:t>
            </a:r>
            <a:r>
              <a:rPr lang="it-IT" i="1" dirty="0">
                <a:solidFill>
                  <a:prstClr val="black"/>
                </a:solidFill>
                <a:latin typeface="Times New Roman" panose="02020603050405020304" pitchFamily="18" charset="0"/>
                <a:cs typeface="Times New Roman" panose="02020603050405020304" pitchFamily="18" charset="0"/>
              </a:rPr>
              <a:t> </a:t>
            </a:r>
            <a:r>
              <a:rPr lang="it-IT" dirty="0">
                <a:solidFill>
                  <a:prstClr val="black"/>
                </a:solidFill>
                <a:latin typeface="Times New Roman" panose="02020603050405020304" pitchFamily="18" charset="0"/>
                <a:cs typeface="Times New Roman" panose="02020603050405020304" pitchFamily="18" charset="0"/>
              </a:rPr>
              <a:t>(</a:t>
            </a:r>
            <a:r>
              <a:rPr lang="it-IT" dirty="0" err="1">
                <a:solidFill>
                  <a:prstClr val="black"/>
                </a:solidFill>
                <a:latin typeface="Times New Roman" panose="02020603050405020304" pitchFamily="18" charset="0"/>
                <a:cs typeface="Times New Roman" panose="02020603050405020304" pitchFamily="18" charset="0"/>
              </a:rPr>
              <a:t>Sts</a:t>
            </a:r>
            <a:r>
              <a:rPr lang="it-IT" dirty="0">
                <a:solidFill>
                  <a:prstClr val="black"/>
                </a:solidFill>
                <a:latin typeface="Times New Roman" panose="02020603050405020304" pitchFamily="18" charset="0"/>
                <a:cs typeface="Times New Roman" panose="02020603050405020304" pitchFamily="18" charset="0"/>
              </a:rPr>
              <a:t>) rappresenta anche uno degli indicatori previsti dal programma europeo relativo ai </a:t>
            </a:r>
            <a:r>
              <a:rPr lang="it-IT" dirty="0" err="1">
                <a:solidFill>
                  <a:prstClr val="black"/>
                </a:solidFill>
                <a:latin typeface="Times New Roman" panose="02020603050405020304" pitchFamily="18" charset="0"/>
                <a:cs typeface="Times New Roman" panose="02020603050405020304" pitchFamily="18" charset="0"/>
              </a:rPr>
              <a:t>Peei</a:t>
            </a:r>
            <a:r>
              <a:rPr lang="it-IT" dirty="0">
                <a:solidFill>
                  <a:prstClr val="black"/>
                </a:solidFill>
                <a:latin typeface="Times New Roman" panose="02020603050405020304" pitchFamily="18" charset="0"/>
                <a:cs typeface="Times New Roman" panose="02020603050405020304" pitchFamily="18" charset="0"/>
              </a:rPr>
              <a:t> (</a:t>
            </a:r>
            <a:r>
              <a:rPr lang="it-IT" i="1" dirty="0" err="1">
                <a:solidFill>
                  <a:prstClr val="black"/>
                </a:solidFill>
                <a:latin typeface="Times New Roman" panose="02020603050405020304" pitchFamily="18" charset="0"/>
                <a:cs typeface="Times New Roman" panose="02020603050405020304" pitchFamily="18" charset="0"/>
              </a:rPr>
              <a:t>Principal</a:t>
            </a:r>
            <a:r>
              <a:rPr lang="it-IT" i="1" dirty="0">
                <a:solidFill>
                  <a:prstClr val="black"/>
                </a:solidFill>
                <a:latin typeface="Times New Roman" panose="02020603050405020304" pitchFamily="18" charset="0"/>
                <a:cs typeface="Times New Roman" panose="02020603050405020304" pitchFamily="18" charset="0"/>
              </a:rPr>
              <a:t> </a:t>
            </a:r>
            <a:r>
              <a:rPr lang="it-IT" i="1" dirty="0" err="1">
                <a:solidFill>
                  <a:prstClr val="black"/>
                </a:solidFill>
                <a:latin typeface="Times New Roman" panose="02020603050405020304" pitchFamily="18" charset="0"/>
                <a:cs typeface="Times New Roman" panose="02020603050405020304" pitchFamily="18" charset="0"/>
              </a:rPr>
              <a:t>european</a:t>
            </a:r>
            <a:r>
              <a:rPr lang="it-IT" i="1" dirty="0">
                <a:solidFill>
                  <a:prstClr val="black"/>
                </a:solidFill>
                <a:latin typeface="Times New Roman" panose="02020603050405020304" pitchFamily="18" charset="0"/>
                <a:cs typeface="Times New Roman" panose="02020603050405020304" pitchFamily="18" charset="0"/>
              </a:rPr>
              <a:t> </a:t>
            </a:r>
            <a:r>
              <a:rPr lang="it-IT" i="1" dirty="0" err="1">
                <a:solidFill>
                  <a:prstClr val="black"/>
                </a:solidFill>
                <a:latin typeface="Times New Roman" panose="02020603050405020304" pitchFamily="18" charset="0"/>
                <a:cs typeface="Times New Roman" panose="02020603050405020304" pitchFamily="18" charset="0"/>
              </a:rPr>
              <a:t>economic</a:t>
            </a:r>
            <a:r>
              <a:rPr lang="it-IT" i="1" dirty="0">
                <a:solidFill>
                  <a:prstClr val="black"/>
                </a:solidFill>
                <a:latin typeface="Times New Roman" panose="02020603050405020304" pitchFamily="18" charset="0"/>
                <a:cs typeface="Times New Roman" panose="02020603050405020304" pitchFamily="18" charset="0"/>
              </a:rPr>
              <a:t> </a:t>
            </a:r>
            <a:r>
              <a:rPr lang="it-IT" i="1" dirty="0" err="1">
                <a:solidFill>
                  <a:prstClr val="black"/>
                </a:solidFill>
                <a:latin typeface="Times New Roman" panose="02020603050405020304" pitchFamily="18" charset="0"/>
                <a:cs typeface="Times New Roman" panose="02020603050405020304" pitchFamily="18" charset="0"/>
              </a:rPr>
              <a:t>indicators</a:t>
            </a:r>
            <a:r>
              <a:rPr lang="it-IT" dirty="0">
                <a:solidFill>
                  <a:prstClr val="black"/>
                </a:solidFill>
                <a:latin typeface="Times New Roman" panose="02020603050405020304" pitchFamily="18" charset="0"/>
                <a:cs typeface="Times New Roman" panose="02020603050405020304" pitchFamily="18" charset="0"/>
              </a:rPr>
              <a:t>) che garantisce il monitoraggio congiunturale dell’andamento delle economie dei paesi Ue sulla base di un limitato insieme di indicatori armonizzati. </a:t>
            </a:r>
          </a:p>
        </p:txBody>
      </p:sp>
      <p:sp>
        <p:nvSpPr>
          <p:cNvPr id="5" name="Rettangolo 4"/>
          <p:cNvSpPr/>
          <p:nvPr/>
        </p:nvSpPr>
        <p:spPr>
          <a:xfrm>
            <a:off x="941185" y="3502443"/>
            <a:ext cx="10164619"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prezzo all’importazione è il prezzo effettivo di mercato in base al quale viene acquistato il prodotto sul mercato estero. </a:t>
            </a:r>
          </a:p>
        </p:txBody>
      </p:sp>
      <p:sp>
        <p:nvSpPr>
          <p:cNvPr id="6" name="Rettangolo 5"/>
          <p:cNvSpPr/>
          <p:nvPr/>
        </p:nvSpPr>
        <p:spPr>
          <a:xfrm>
            <a:off x="941186" y="4837383"/>
            <a:ext cx="8053186"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 dati che concorrono alla costruzione degli indici mensili all’importazione sono raccolti presso un </a:t>
            </a:r>
            <a:r>
              <a:rPr lang="it-IT" dirty="0" smtClean="0">
                <a:latin typeface="Times New Roman" panose="02020603050405020304" pitchFamily="18" charset="0"/>
                <a:cs typeface="Times New Roman" panose="02020603050405020304" pitchFamily="18" charset="0"/>
              </a:rPr>
              <a:t>campione</a:t>
            </a:r>
            <a:r>
              <a:rPr lang="it-IT" dirty="0" smtClean="0">
                <a:solidFill>
                  <a:srgbClr val="222222"/>
                </a:solidFill>
                <a:latin typeface="Fira sans"/>
                <a:ea typeface="Calibri" panose="020F0502020204030204" pitchFamily="34"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costituito </a:t>
            </a:r>
            <a:r>
              <a:rPr lang="it-IT" dirty="0">
                <a:latin typeface="Times New Roman" panose="02020603050405020304" pitchFamily="18" charset="0"/>
                <a:cs typeface="Times New Roman" panose="02020603050405020304" pitchFamily="18" charset="0"/>
              </a:rPr>
              <a:t>da circa 3650 </a:t>
            </a:r>
            <a:r>
              <a:rPr lang="it-IT" dirty="0" smtClean="0">
                <a:latin typeface="Times New Roman" panose="02020603050405020304" pitchFamily="18" charset="0"/>
                <a:cs typeface="Times New Roman" panose="02020603050405020304" pitchFamily="18" charset="0"/>
              </a:rPr>
              <a:t>imprese </a:t>
            </a:r>
            <a:r>
              <a:rPr lang="it-IT" dirty="0">
                <a:latin typeface="Times New Roman" panose="02020603050405020304" pitchFamily="18" charset="0"/>
                <a:cs typeface="Times New Roman" panose="02020603050405020304" pitchFamily="18" charset="0"/>
              </a:rPr>
              <a:t>di produzione – con attività economica prevalente nelle sezioni da B a E – e da imprese commerciali classificate nella sezione G della </a:t>
            </a:r>
            <a:r>
              <a:rPr lang="en-GB" dirty="0" err="1">
                <a:latin typeface="Times New Roman" panose="02020603050405020304" pitchFamily="18" charset="0"/>
                <a:cs typeface="Times New Roman" panose="02020603050405020304" pitchFamily="18" charset="0"/>
              </a:rPr>
              <a:t>classificazione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Ateco</a:t>
            </a:r>
            <a:r>
              <a:rPr lang="en-GB" dirty="0">
                <a:latin typeface="Times New Roman" panose="02020603050405020304" pitchFamily="18" charset="0"/>
                <a:cs typeface="Times New Roman" panose="02020603050405020304" pitchFamily="18" charset="0"/>
              </a:rPr>
              <a:t> 2007.</a:t>
            </a:r>
          </a:p>
        </p:txBody>
      </p:sp>
    </p:spTree>
    <p:extLst>
      <p:ext uri="{BB962C8B-B14F-4D97-AF65-F5344CB8AC3E}">
        <p14:creationId xmlns:p14="http://schemas.microsoft.com/office/powerpoint/2010/main" val="197247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12</a:t>
            </a:fld>
            <a:endParaRPr lang="it-IT"/>
          </a:p>
        </p:txBody>
      </p:sp>
      <p:sp>
        <p:nvSpPr>
          <p:cNvPr id="9" name="Rettangolo 8"/>
          <p:cNvSpPr/>
          <p:nvPr/>
        </p:nvSpPr>
        <p:spPr>
          <a:xfrm>
            <a:off x="941185" y="628642"/>
            <a:ext cx="6096000" cy="400110"/>
          </a:xfrm>
          <a:prstGeom prst="rect">
            <a:avLst/>
          </a:prstGeom>
        </p:spPr>
        <p:txBody>
          <a:bodyPr>
            <a:spAutoFit/>
          </a:bodyPr>
          <a:lstStyle/>
          <a:p>
            <a:r>
              <a:rPr lang="en-GB" sz="2000" b="1" dirty="0" err="1">
                <a:solidFill>
                  <a:srgbClr val="C00000"/>
                </a:solidFill>
                <a:latin typeface="Times New Roman" panose="02020603050405020304" pitchFamily="18" charset="0"/>
                <a:cs typeface="Times New Roman" panose="02020603050405020304" pitchFamily="18" charset="0"/>
              </a:rPr>
              <a:t>Prezzi</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smtClean="0">
                <a:solidFill>
                  <a:srgbClr val="C00000"/>
                </a:solidFill>
                <a:latin typeface="Times New Roman" panose="02020603050405020304" pitchFamily="18" charset="0"/>
                <a:cs typeface="Times New Roman" panose="02020603050405020304" pitchFamily="18" charset="0"/>
              </a:rPr>
              <a:t>all’importazione</a:t>
            </a:r>
            <a:r>
              <a:rPr lang="en-GB" sz="2000" b="1" dirty="0" smtClean="0">
                <a:solidFill>
                  <a:srgbClr val="C00000"/>
                </a:solidFill>
                <a:latin typeface="Times New Roman" panose="02020603050405020304" pitchFamily="18" charset="0"/>
                <a:cs typeface="Times New Roman" panose="02020603050405020304" pitchFamily="18" charset="0"/>
              </a:rPr>
              <a:t> (2)</a:t>
            </a:r>
            <a:endParaRPr lang="en-GB" sz="2000" b="1" dirty="0">
              <a:solidFill>
                <a:srgbClr val="C00000"/>
              </a:solidFill>
              <a:latin typeface="Times New Roman" panose="02020603050405020304" pitchFamily="18" charset="0"/>
              <a:cs typeface="Times New Roman" panose="02020603050405020304" pitchFamily="18" charset="0"/>
            </a:endParaRPr>
          </a:p>
        </p:txBody>
      </p:sp>
      <p:sp>
        <p:nvSpPr>
          <p:cNvPr id="17" name="Rettangolo 16"/>
          <p:cNvSpPr/>
          <p:nvPr/>
        </p:nvSpPr>
        <p:spPr>
          <a:xfrm>
            <a:off x="941184" y="1154430"/>
            <a:ext cx="9931863" cy="923330"/>
          </a:xfrm>
          <a:prstGeom prst="rect">
            <a:avLst/>
          </a:prstGeom>
        </p:spPr>
        <p:txBody>
          <a:bodyPr wrap="square">
            <a:spAutoFit/>
          </a:bodyPr>
          <a:lstStyle/>
          <a:p>
            <a:pPr lvl="0" algn="just"/>
            <a:r>
              <a:rPr lang="it-IT" dirty="0">
                <a:solidFill>
                  <a:prstClr val="black"/>
                </a:solidFill>
                <a:latin typeface="Times New Roman" panose="02020603050405020304" pitchFamily="18" charset="0"/>
                <a:cs typeface="Times New Roman" panose="02020603050405020304" pitchFamily="18" charset="0"/>
              </a:rPr>
              <a:t>I panieri della base 2015 sono composti da 1.142 voci di prodotto (850 per l’area euro e 712 per l’area non euro) relativamente alle quali sono rilevate mensilmente 5.624 quotazioni di prezzo (3.272 per l’area euro e 2.352 per l’area non euro). </a:t>
            </a:r>
          </a:p>
        </p:txBody>
      </p:sp>
      <p:sp>
        <p:nvSpPr>
          <p:cNvPr id="18" name="Rettangolo 17"/>
          <p:cNvSpPr/>
          <p:nvPr/>
        </p:nvSpPr>
        <p:spPr>
          <a:xfrm>
            <a:off x="941183" y="2327783"/>
            <a:ext cx="9931863" cy="646331"/>
          </a:xfrm>
          <a:prstGeom prst="rect">
            <a:avLst/>
          </a:prstGeom>
        </p:spPr>
        <p:txBody>
          <a:bodyPr wrap="square">
            <a:spAutoFit/>
          </a:bodyPr>
          <a:lstStyle/>
          <a:p>
            <a:pPr lvl="0" algn="just"/>
            <a:r>
              <a:rPr lang="it-IT" dirty="0">
                <a:solidFill>
                  <a:prstClr val="black"/>
                </a:solidFill>
                <a:latin typeface="Times New Roman" panose="02020603050405020304" pitchFamily="18" charset="0"/>
                <a:cs typeface="Times New Roman" panose="02020603050405020304" pitchFamily="18" charset="0"/>
              </a:rPr>
              <a:t>Con riguardo alle imprese, il numero delle unità è pari a 2.198, distinte in 1.475 per l’area euro e 1.184 per quella non euro.</a:t>
            </a:r>
          </a:p>
        </p:txBody>
      </p:sp>
      <p:sp>
        <p:nvSpPr>
          <p:cNvPr id="19" name="Rettangolo 18"/>
          <p:cNvSpPr/>
          <p:nvPr/>
        </p:nvSpPr>
        <p:spPr>
          <a:xfrm>
            <a:off x="941183" y="3224137"/>
            <a:ext cx="10081491" cy="646331"/>
          </a:xfrm>
          <a:prstGeom prst="rect">
            <a:avLst/>
          </a:prstGeom>
        </p:spPr>
        <p:txBody>
          <a:bodyPr wrap="square">
            <a:spAutoFit/>
          </a:bodyPr>
          <a:lstStyle/>
          <a:p>
            <a:r>
              <a:rPr lang="it-IT" dirty="0" smtClean="0">
                <a:solidFill>
                  <a:prstClr val="black"/>
                </a:solidFill>
                <a:latin typeface="Times New Roman" panose="02020603050405020304" pitchFamily="18" charset="0"/>
                <a:cs typeface="Times New Roman" panose="02020603050405020304" pitchFamily="18" charset="0"/>
              </a:rPr>
              <a:t>Gli </a:t>
            </a:r>
            <a:r>
              <a:rPr lang="it-IT" dirty="0">
                <a:solidFill>
                  <a:prstClr val="black"/>
                </a:solidFill>
                <a:latin typeface="Times New Roman" panose="02020603050405020304" pitchFamily="18" charset="0"/>
                <a:cs typeface="Times New Roman" panose="02020603050405020304" pitchFamily="18" charset="0"/>
              </a:rPr>
              <a:t>indici </a:t>
            </a:r>
            <a:r>
              <a:rPr lang="it-IT" dirty="0" smtClean="0">
                <a:solidFill>
                  <a:prstClr val="black"/>
                </a:solidFill>
                <a:latin typeface="Times New Roman" panose="02020603050405020304" pitchFamily="18" charset="0"/>
                <a:cs typeface="Times New Roman" panose="02020603050405020304" pitchFamily="18" charset="0"/>
              </a:rPr>
              <a:t>sono </a:t>
            </a:r>
            <a:r>
              <a:rPr lang="it-IT" dirty="0">
                <a:solidFill>
                  <a:prstClr val="black"/>
                </a:solidFill>
                <a:latin typeface="Times New Roman" panose="02020603050405020304" pitchFamily="18" charset="0"/>
                <a:cs typeface="Times New Roman" panose="02020603050405020304" pitchFamily="18" charset="0"/>
              </a:rPr>
              <a:t>calcolati in media aritmetica ponderata (indice di tipo </a:t>
            </a:r>
            <a:r>
              <a:rPr lang="it-IT" dirty="0" err="1">
                <a:solidFill>
                  <a:prstClr val="black"/>
                </a:solidFill>
                <a:latin typeface="Times New Roman" panose="02020603050405020304" pitchFamily="18" charset="0"/>
                <a:cs typeface="Times New Roman" panose="02020603050405020304" pitchFamily="18" charset="0"/>
              </a:rPr>
              <a:t>Laspeyres</a:t>
            </a:r>
            <a:r>
              <a:rPr lang="it-IT" dirty="0">
                <a:solidFill>
                  <a:prstClr val="black"/>
                </a:solidFill>
                <a:latin typeface="Times New Roman" panose="02020603050405020304" pitchFamily="18" charset="0"/>
                <a:cs typeface="Times New Roman" panose="02020603050405020304" pitchFamily="18" charset="0"/>
              </a:rPr>
              <a:t>). Il tipo di indice è a base di ponderazione fissa. </a:t>
            </a:r>
            <a:endParaRPr lang="en-GB" dirty="0"/>
          </a:p>
        </p:txBody>
      </p:sp>
    </p:spTree>
    <p:extLst>
      <p:ext uri="{BB962C8B-B14F-4D97-AF65-F5344CB8AC3E}">
        <p14:creationId xmlns:p14="http://schemas.microsoft.com/office/powerpoint/2010/main" val="182625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13</a:t>
            </a:fld>
            <a:endParaRPr lang="it-IT"/>
          </a:p>
        </p:txBody>
      </p:sp>
      <p:pic>
        <p:nvPicPr>
          <p:cNvPr id="4" name="Immagine 3"/>
          <p:cNvPicPr>
            <a:picLocks noChangeAspect="1"/>
          </p:cNvPicPr>
          <p:nvPr/>
        </p:nvPicPr>
        <p:blipFill>
          <a:blip r:embed="rId2"/>
          <a:stretch>
            <a:fillRect/>
          </a:stretch>
        </p:blipFill>
        <p:spPr>
          <a:xfrm>
            <a:off x="1085232" y="962198"/>
            <a:ext cx="7394713" cy="4800600"/>
          </a:xfrm>
          <a:prstGeom prst="rect">
            <a:avLst/>
          </a:prstGeom>
        </p:spPr>
      </p:pic>
    </p:spTree>
    <p:extLst>
      <p:ext uri="{BB962C8B-B14F-4D97-AF65-F5344CB8AC3E}">
        <p14:creationId xmlns:p14="http://schemas.microsoft.com/office/powerpoint/2010/main" val="3477651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14</a:t>
            </a:fld>
            <a:endParaRPr lang="it-IT"/>
          </a:p>
        </p:txBody>
      </p:sp>
      <p:sp>
        <p:nvSpPr>
          <p:cNvPr id="10" name="Rettangolo 9"/>
          <p:cNvSpPr/>
          <p:nvPr/>
        </p:nvSpPr>
        <p:spPr>
          <a:xfrm>
            <a:off x="924560" y="622951"/>
            <a:ext cx="6096000" cy="400110"/>
          </a:xfrm>
          <a:prstGeom prst="rect">
            <a:avLst/>
          </a:prstGeom>
        </p:spPr>
        <p:txBody>
          <a:bodyPr>
            <a:spAutoFit/>
          </a:bodyPr>
          <a:lstStyle/>
          <a:p>
            <a:r>
              <a:rPr lang="en-GB" sz="2000" b="1" dirty="0" err="1">
                <a:solidFill>
                  <a:srgbClr val="C00000"/>
                </a:solidFill>
                <a:latin typeface="Times New Roman" panose="02020603050405020304" pitchFamily="18" charset="0"/>
                <a:cs typeface="Times New Roman" panose="02020603050405020304" pitchFamily="18" charset="0"/>
              </a:rPr>
              <a:t>Prezzi</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alla</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produzione</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delle</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costruzioni</a:t>
            </a:r>
            <a:endParaRPr lang="en-GB" sz="2000" b="1" dirty="0">
              <a:solidFill>
                <a:srgbClr val="C00000"/>
              </a:solidFill>
              <a:latin typeface="Times New Roman" panose="02020603050405020304" pitchFamily="18" charset="0"/>
              <a:cs typeface="Times New Roman" panose="02020603050405020304" pitchFamily="18" charset="0"/>
            </a:endParaRPr>
          </a:p>
        </p:txBody>
      </p:sp>
      <p:sp>
        <p:nvSpPr>
          <p:cNvPr id="13" name="Rettangolo 12"/>
          <p:cNvSpPr/>
          <p:nvPr/>
        </p:nvSpPr>
        <p:spPr>
          <a:xfrm>
            <a:off x="1016000" y="1255561"/>
            <a:ext cx="10143412" cy="923330"/>
          </a:xfrm>
          <a:prstGeom prst="rect">
            <a:avLst/>
          </a:prstGeom>
          <a:ln w="19050">
            <a:solidFill>
              <a:srgbClr val="C00000"/>
            </a:solidFill>
          </a:ln>
        </p:spPr>
        <p:txBody>
          <a:bodyPr wrap="square">
            <a:spAutoFit/>
          </a:bodyPr>
          <a:lstStyle/>
          <a:p>
            <a:pPr algn="just"/>
            <a:r>
              <a:rPr lang="it-IT" i="1" dirty="0">
                <a:latin typeface="Times New Roman" panose="02020603050405020304" pitchFamily="18" charset="0"/>
                <a:cs typeface="Times New Roman" panose="02020603050405020304" pitchFamily="18" charset="0"/>
              </a:rPr>
              <a:t>Misura la variazione nel tempo dei prezzi dell’edilizia (residenziale e non residenziale, e del genio civile) di nuova costruzione che si formano nella transazione tra l’impresa edilizia (parte venditrice) e il committente (impresa acquirente o altro soggetto diverso dall’acquirente finale).</a:t>
            </a:r>
            <a:endParaRPr lang="en-GB" i="1" dirty="0">
              <a:latin typeface="Times New Roman" panose="02020603050405020304" pitchFamily="18" charset="0"/>
              <a:cs typeface="Times New Roman" panose="02020603050405020304" pitchFamily="18" charset="0"/>
            </a:endParaRPr>
          </a:p>
        </p:txBody>
      </p:sp>
      <p:pic>
        <p:nvPicPr>
          <p:cNvPr id="14" name="Immagine 13"/>
          <p:cNvPicPr>
            <a:picLocks noChangeAspect="1"/>
          </p:cNvPicPr>
          <p:nvPr/>
        </p:nvPicPr>
        <p:blipFill>
          <a:blip r:embed="rId2"/>
          <a:stretch>
            <a:fillRect/>
          </a:stretch>
        </p:blipFill>
        <p:spPr>
          <a:xfrm>
            <a:off x="9174555" y="5035039"/>
            <a:ext cx="1984857" cy="1136782"/>
          </a:xfrm>
          <a:prstGeom prst="rect">
            <a:avLst/>
          </a:prstGeom>
        </p:spPr>
      </p:pic>
      <p:sp>
        <p:nvSpPr>
          <p:cNvPr id="15" name="Rettangolo 14"/>
          <p:cNvSpPr/>
          <p:nvPr/>
        </p:nvSpPr>
        <p:spPr>
          <a:xfrm>
            <a:off x="924560" y="2650470"/>
            <a:ext cx="10234852" cy="646331"/>
          </a:xfrm>
          <a:prstGeom prst="rect">
            <a:avLst/>
          </a:prstGeom>
        </p:spPr>
        <p:txBody>
          <a:bodyPr wrap="square">
            <a:spAutoFit/>
          </a:bodyPr>
          <a:lstStyle/>
          <a:p>
            <a:pPr lvl="0" algn="just"/>
            <a:r>
              <a:rPr lang="it-IT" dirty="0">
                <a:solidFill>
                  <a:prstClr val="black"/>
                </a:solidFill>
                <a:latin typeface="Times New Roman" panose="02020603050405020304" pitchFamily="18" charset="0"/>
                <a:cs typeface="Times New Roman" panose="02020603050405020304" pitchFamily="18" charset="0"/>
              </a:rPr>
              <a:t>L’Istat produce e diffonde con cadenza mensile sei serie di indici dei prezzi alla produzione per il settore delle costruzioni </a:t>
            </a:r>
            <a:r>
              <a:rPr lang="it-IT" dirty="0" smtClean="0">
                <a:solidFill>
                  <a:prstClr val="black"/>
                </a:solidFill>
                <a:latin typeface="Times New Roman" panose="02020603050405020304" pitchFamily="18" charset="0"/>
                <a:cs typeface="Times New Roman" panose="02020603050405020304" pitchFamily="18" charset="0"/>
              </a:rPr>
              <a:t>(sezione </a:t>
            </a:r>
            <a:r>
              <a:rPr lang="it-IT" dirty="0">
                <a:solidFill>
                  <a:prstClr val="black"/>
                </a:solidFill>
                <a:latin typeface="Times New Roman" panose="02020603050405020304" pitchFamily="18" charset="0"/>
                <a:cs typeface="Times New Roman" panose="02020603050405020304" pitchFamily="18" charset="0"/>
              </a:rPr>
              <a:t>F, </a:t>
            </a:r>
            <a:r>
              <a:rPr lang="it-IT" dirty="0" err="1">
                <a:solidFill>
                  <a:prstClr val="black"/>
                </a:solidFill>
                <a:latin typeface="Times New Roman" panose="02020603050405020304" pitchFamily="18" charset="0"/>
                <a:cs typeface="Times New Roman" panose="02020603050405020304" pitchFamily="18" charset="0"/>
              </a:rPr>
              <a:t>Ateco</a:t>
            </a:r>
            <a:r>
              <a:rPr lang="it-IT" dirty="0">
                <a:solidFill>
                  <a:prstClr val="black"/>
                </a:solidFill>
                <a:latin typeface="Times New Roman" panose="02020603050405020304" pitchFamily="18" charset="0"/>
                <a:cs typeface="Times New Roman" panose="02020603050405020304" pitchFamily="18" charset="0"/>
              </a:rPr>
              <a:t> 2007). </a:t>
            </a:r>
          </a:p>
        </p:txBody>
      </p:sp>
      <p:sp>
        <p:nvSpPr>
          <p:cNvPr id="17" name="Rettangolo 16"/>
          <p:cNvSpPr/>
          <p:nvPr/>
        </p:nvSpPr>
        <p:spPr>
          <a:xfrm>
            <a:off x="904862" y="3459608"/>
            <a:ext cx="6792893" cy="923330"/>
          </a:xfrm>
          <a:prstGeom prst="rect">
            <a:avLst/>
          </a:prstGeom>
        </p:spPr>
        <p:txBody>
          <a:bodyPr wrap="square">
            <a:spAutoFit/>
          </a:bodyPr>
          <a:lstStyle/>
          <a:p>
            <a:pPr lvl="0" algn="just"/>
            <a:r>
              <a:rPr lang="it-IT" dirty="0">
                <a:solidFill>
                  <a:prstClr val="black"/>
                </a:solidFill>
                <a:latin typeface="Times New Roman" panose="02020603050405020304" pitchFamily="18" charset="0"/>
                <a:cs typeface="Times New Roman" panose="02020603050405020304" pitchFamily="18" charset="0"/>
              </a:rPr>
              <a:t>Nel dettaglio gli indici riguardano i gruppi di attività </a:t>
            </a:r>
            <a:r>
              <a:rPr lang="it-IT" dirty="0" smtClean="0">
                <a:solidFill>
                  <a:prstClr val="black"/>
                </a:solidFill>
                <a:latin typeface="Times New Roman" panose="02020603050405020304" pitchFamily="18" charset="0"/>
                <a:cs typeface="Times New Roman" panose="02020603050405020304" pitchFamily="18" charset="0"/>
              </a:rPr>
              <a:t>economica: </a:t>
            </a:r>
          </a:p>
          <a:p>
            <a:pPr lvl="0" algn="just"/>
            <a:r>
              <a:rPr lang="it-IT" dirty="0" smtClean="0">
                <a:solidFill>
                  <a:prstClr val="black"/>
                </a:solidFill>
                <a:latin typeface="Times New Roman" panose="02020603050405020304" pitchFamily="18" charset="0"/>
                <a:cs typeface="Times New Roman" panose="02020603050405020304" pitchFamily="18" charset="0"/>
              </a:rPr>
              <a:t>41.2 </a:t>
            </a:r>
            <a:r>
              <a:rPr lang="it-IT" dirty="0">
                <a:solidFill>
                  <a:prstClr val="black"/>
                </a:solidFill>
                <a:latin typeface="Times New Roman" panose="02020603050405020304" pitchFamily="18" charset="0"/>
                <a:cs typeface="Times New Roman" panose="02020603050405020304" pitchFamily="18" charset="0"/>
              </a:rPr>
              <a:t>Costruzione di edifici residenziali e non residenziali </a:t>
            </a:r>
            <a:r>
              <a:rPr lang="it-IT" dirty="0" smtClean="0">
                <a:solidFill>
                  <a:prstClr val="black"/>
                </a:solidFill>
                <a:latin typeface="Times New Roman" panose="02020603050405020304" pitchFamily="18" charset="0"/>
                <a:cs typeface="Times New Roman" panose="02020603050405020304" pitchFamily="18" charset="0"/>
              </a:rPr>
              <a:t> </a:t>
            </a:r>
          </a:p>
          <a:p>
            <a:pPr lvl="0" algn="just"/>
            <a:r>
              <a:rPr lang="it-IT" dirty="0" smtClean="0">
                <a:solidFill>
                  <a:prstClr val="black"/>
                </a:solidFill>
                <a:latin typeface="Times New Roman" panose="02020603050405020304" pitchFamily="18" charset="0"/>
                <a:cs typeface="Times New Roman" panose="02020603050405020304" pitchFamily="18" charset="0"/>
              </a:rPr>
              <a:t>42.1 </a:t>
            </a:r>
            <a:r>
              <a:rPr lang="it-IT" dirty="0">
                <a:solidFill>
                  <a:prstClr val="black"/>
                </a:solidFill>
                <a:latin typeface="Times New Roman" panose="02020603050405020304" pitchFamily="18" charset="0"/>
                <a:cs typeface="Times New Roman" panose="02020603050405020304" pitchFamily="18" charset="0"/>
              </a:rPr>
              <a:t>Costruzione di strade e </a:t>
            </a:r>
            <a:r>
              <a:rPr lang="it-IT" dirty="0" smtClean="0">
                <a:solidFill>
                  <a:prstClr val="black"/>
                </a:solidFill>
                <a:latin typeface="Times New Roman" panose="02020603050405020304" pitchFamily="18" charset="0"/>
                <a:cs typeface="Times New Roman" panose="02020603050405020304" pitchFamily="18" charset="0"/>
              </a:rPr>
              <a:t>ferrovie </a:t>
            </a:r>
          </a:p>
        </p:txBody>
      </p:sp>
      <p:sp>
        <p:nvSpPr>
          <p:cNvPr id="18" name="Rettangolo 17"/>
          <p:cNvSpPr/>
          <p:nvPr/>
        </p:nvSpPr>
        <p:spPr>
          <a:xfrm>
            <a:off x="904862" y="4420764"/>
            <a:ext cx="8978971" cy="369332"/>
          </a:xfrm>
          <a:prstGeom prst="rect">
            <a:avLst/>
          </a:prstGeom>
        </p:spPr>
        <p:txBody>
          <a:bodyPr wrap="square">
            <a:spAutoFit/>
          </a:bodyPr>
          <a:lstStyle/>
          <a:p>
            <a:pPr lvl="0" algn="just"/>
            <a:r>
              <a:rPr lang="it-IT" dirty="0">
                <a:solidFill>
                  <a:prstClr val="black"/>
                </a:solidFill>
                <a:latin typeface="Times New Roman" panose="02020603050405020304" pitchFamily="18" charset="0"/>
                <a:cs typeface="Times New Roman" panose="02020603050405020304" pitchFamily="18" charset="0"/>
              </a:rPr>
              <a:t>All’interno del Gruppo 41.2, si distinguono </a:t>
            </a:r>
            <a:r>
              <a:rPr lang="it-IT" dirty="0" smtClean="0">
                <a:solidFill>
                  <a:prstClr val="black"/>
                </a:solidFill>
                <a:latin typeface="Times New Roman" panose="02020603050405020304" pitchFamily="18" charset="0"/>
                <a:cs typeface="Times New Roman" panose="02020603050405020304" pitchFamily="18" charset="0"/>
              </a:rPr>
              <a:t>gli </a:t>
            </a:r>
            <a:r>
              <a:rPr lang="it-IT" dirty="0">
                <a:solidFill>
                  <a:prstClr val="black"/>
                </a:solidFill>
                <a:latin typeface="Times New Roman" panose="02020603050405020304" pitchFamily="18" charset="0"/>
                <a:cs typeface="Times New Roman" panose="02020603050405020304" pitchFamily="18" charset="0"/>
              </a:rPr>
              <a:t>Edifici residenziali e gli Edifici non </a:t>
            </a:r>
            <a:r>
              <a:rPr lang="it-IT" dirty="0" smtClean="0">
                <a:solidFill>
                  <a:prstClr val="black"/>
                </a:solidFill>
                <a:latin typeface="Times New Roman" panose="02020603050405020304" pitchFamily="18" charset="0"/>
                <a:cs typeface="Times New Roman" panose="02020603050405020304" pitchFamily="18" charset="0"/>
              </a:rPr>
              <a:t>residenziali </a:t>
            </a:r>
            <a:endParaRPr lang="it-IT" dirty="0">
              <a:solidFill>
                <a:prstClr val="black"/>
              </a:solidFill>
              <a:latin typeface="Times New Roman" panose="02020603050405020304" pitchFamily="18" charset="0"/>
              <a:cs typeface="Times New Roman" panose="02020603050405020304" pitchFamily="18" charset="0"/>
            </a:endParaRPr>
          </a:p>
        </p:txBody>
      </p:sp>
      <p:sp>
        <p:nvSpPr>
          <p:cNvPr id="19" name="Rettangolo 18"/>
          <p:cNvSpPr/>
          <p:nvPr/>
        </p:nvSpPr>
        <p:spPr>
          <a:xfrm>
            <a:off x="924560" y="5079036"/>
            <a:ext cx="6096000" cy="923330"/>
          </a:xfrm>
          <a:prstGeom prst="rect">
            <a:avLst/>
          </a:prstGeom>
        </p:spPr>
        <p:txBody>
          <a:bodyPr>
            <a:spAutoFit/>
          </a:bodyPr>
          <a:lstStyle/>
          <a:p>
            <a:pPr lvl="0" algn="just"/>
            <a:r>
              <a:rPr lang="it-IT" dirty="0">
                <a:solidFill>
                  <a:prstClr val="black"/>
                </a:solidFill>
                <a:latin typeface="Times New Roman" panose="02020603050405020304" pitchFamily="18" charset="0"/>
                <a:cs typeface="Times New Roman" panose="02020603050405020304" pitchFamily="18" charset="0"/>
              </a:rPr>
              <a:t>Il Gruppo 42.1 è suddiviso nelle classi: </a:t>
            </a:r>
          </a:p>
          <a:p>
            <a:pPr lvl="0" algn="just"/>
            <a:r>
              <a:rPr lang="it-IT" dirty="0">
                <a:solidFill>
                  <a:prstClr val="black"/>
                </a:solidFill>
                <a:latin typeface="Times New Roman" panose="02020603050405020304" pitchFamily="18" charset="0"/>
                <a:cs typeface="Times New Roman" panose="02020603050405020304" pitchFamily="18" charset="0"/>
              </a:rPr>
              <a:t>42.11 Costruzione di strade e ferrovie </a:t>
            </a:r>
            <a:r>
              <a:rPr lang="it-IT" dirty="0" smtClean="0">
                <a:solidFill>
                  <a:prstClr val="black"/>
                </a:solidFill>
                <a:latin typeface="Times New Roman" panose="02020603050405020304" pitchFamily="18" charset="0"/>
                <a:cs typeface="Times New Roman" panose="02020603050405020304" pitchFamily="18" charset="0"/>
              </a:rPr>
              <a:t> </a:t>
            </a:r>
            <a:endParaRPr lang="it-IT" dirty="0">
              <a:solidFill>
                <a:prstClr val="black"/>
              </a:solidFill>
              <a:latin typeface="Times New Roman" panose="02020603050405020304" pitchFamily="18" charset="0"/>
              <a:cs typeface="Times New Roman" panose="02020603050405020304" pitchFamily="18" charset="0"/>
            </a:endParaRPr>
          </a:p>
          <a:p>
            <a:pPr lvl="0" algn="just"/>
            <a:r>
              <a:rPr lang="it-IT" dirty="0">
                <a:solidFill>
                  <a:prstClr val="black"/>
                </a:solidFill>
                <a:latin typeface="Times New Roman" panose="02020603050405020304" pitchFamily="18" charset="0"/>
                <a:cs typeface="Times New Roman" panose="02020603050405020304" pitchFamily="18" charset="0"/>
              </a:rPr>
              <a:t>42.13 Costruzione di ponti e </a:t>
            </a:r>
            <a:r>
              <a:rPr lang="it-IT" dirty="0" smtClean="0">
                <a:solidFill>
                  <a:prstClr val="black"/>
                </a:solidFill>
                <a:latin typeface="Times New Roman" panose="02020603050405020304" pitchFamily="18" charset="0"/>
                <a:cs typeface="Times New Roman" panose="02020603050405020304" pitchFamily="18" charset="0"/>
              </a:rPr>
              <a:t>gallerie</a:t>
            </a:r>
            <a:endParaRPr lang="it-IT"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48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15</a:t>
            </a:fld>
            <a:endParaRPr lang="it-IT"/>
          </a:p>
        </p:txBody>
      </p:sp>
      <p:sp>
        <p:nvSpPr>
          <p:cNvPr id="10" name="Rettangolo 9"/>
          <p:cNvSpPr/>
          <p:nvPr/>
        </p:nvSpPr>
        <p:spPr>
          <a:xfrm>
            <a:off x="924560" y="622951"/>
            <a:ext cx="6096000" cy="400110"/>
          </a:xfrm>
          <a:prstGeom prst="rect">
            <a:avLst/>
          </a:prstGeom>
        </p:spPr>
        <p:txBody>
          <a:bodyPr>
            <a:spAutoFit/>
          </a:bodyPr>
          <a:lstStyle/>
          <a:p>
            <a:r>
              <a:rPr lang="en-GB" sz="2000" b="1" dirty="0" err="1">
                <a:solidFill>
                  <a:srgbClr val="C00000"/>
                </a:solidFill>
                <a:latin typeface="Times New Roman" panose="02020603050405020304" pitchFamily="18" charset="0"/>
                <a:cs typeface="Times New Roman" panose="02020603050405020304" pitchFamily="18" charset="0"/>
              </a:rPr>
              <a:t>Prezzi</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alla</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produzione</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delle</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smtClean="0">
                <a:solidFill>
                  <a:srgbClr val="C00000"/>
                </a:solidFill>
                <a:latin typeface="Times New Roman" panose="02020603050405020304" pitchFamily="18" charset="0"/>
                <a:cs typeface="Times New Roman" panose="02020603050405020304" pitchFamily="18" charset="0"/>
              </a:rPr>
              <a:t>costruzioni</a:t>
            </a:r>
            <a:r>
              <a:rPr lang="en-GB" sz="2000" b="1" dirty="0" smtClean="0">
                <a:solidFill>
                  <a:srgbClr val="C00000"/>
                </a:solidFill>
                <a:latin typeface="Times New Roman" panose="02020603050405020304" pitchFamily="18" charset="0"/>
                <a:cs typeface="Times New Roman" panose="02020603050405020304" pitchFamily="18" charset="0"/>
              </a:rPr>
              <a:t> (2)</a:t>
            </a:r>
            <a:endParaRPr lang="en-GB" sz="2000" b="1" dirty="0">
              <a:solidFill>
                <a:srgbClr val="C0000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924561" y="1357895"/>
            <a:ext cx="10089804" cy="1200329"/>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prezzo si riferisce all’edilizia (residenziale e non residenziale, e del genio </a:t>
            </a:r>
            <a:r>
              <a:rPr lang="it-IT" dirty="0" smtClean="0">
                <a:latin typeface="Times New Roman" panose="02020603050405020304" pitchFamily="18" charset="0"/>
                <a:cs typeface="Times New Roman" panose="02020603050405020304" pitchFamily="18" charset="0"/>
              </a:rPr>
              <a:t>civile) di </a:t>
            </a:r>
            <a:r>
              <a:rPr lang="it-IT" dirty="0">
                <a:latin typeface="Times New Roman" panose="02020603050405020304" pitchFamily="18" charset="0"/>
                <a:cs typeface="Times New Roman" panose="02020603050405020304" pitchFamily="18" charset="0"/>
              </a:rPr>
              <a:t>nuova costruzione ed è quello che si forma nella transazione tra l’impresa di </a:t>
            </a:r>
            <a:r>
              <a:rPr lang="it-IT" dirty="0" smtClean="0">
                <a:latin typeface="Times New Roman" panose="02020603050405020304" pitchFamily="18" charset="0"/>
                <a:cs typeface="Times New Roman" panose="02020603050405020304" pitchFamily="18" charset="0"/>
              </a:rPr>
              <a:t>costruzione (parte </a:t>
            </a:r>
            <a:r>
              <a:rPr lang="it-IT" dirty="0">
                <a:latin typeface="Times New Roman" panose="02020603050405020304" pitchFamily="18" charset="0"/>
                <a:cs typeface="Times New Roman" panose="02020603050405020304" pitchFamily="18" charset="0"/>
              </a:rPr>
              <a:t>venditrice) e il committente (impresa acquirente o altro soggetto diverso </a:t>
            </a:r>
            <a:r>
              <a:rPr lang="it-IT" dirty="0" smtClean="0">
                <a:latin typeface="Times New Roman" panose="02020603050405020304" pitchFamily="18" charset="0"/>
                <a:cs typeface="Times New Roman" panose="02020603050405020304" pitchFamily="18" charset="0"/>
              </a:rPr>
              <a:t>dall’acquirente finale</a:t>
            </a:r>
            <a:r>
              <a:rPr lang="it-IT" dirty="0">
                <a:latin typeface="Times New Roman" panose="02020603050405020304" pitchFamily="18" charset="0"/>
                <a:cs typeface="Times New Roman" panose="02020603050405020304" pitchFamily="18" charset="0"/>
              </a:rPr>
              <a:t>). Le componenti del prezzo alla produzione sono: i costi diretti, le spese </a:t>
            </a:r>
            <a:r>
              <a:rPr lang="it-IT" dirty="0" smtClean="0">
                <a:latin typeface="Times New Roman" panose="02020603050405020304" pitchFamily="18" charset="0"/>
                <a:cs typeface="Times New Roman" panose="02020603050405020304" pitchFamily="18" charset="0"/>
              </a:rPr>
              <a:t>generali e </a:t>
            </a:r>
            <a:r>
              <a:rPr lang="it-IT" dirty="0">
                <a:latin typeface="Times New Roman" panose="02020603050405020304" pitchFamily="18" charset="0"/>
                <a:cs typeface="Times New Roman" panose="02020603050405020304" pitchFamily="18" charset="0"/>
              </a:rPr>
              <a:t>il margine di profitto del costruttore (</a:t>
            </a:r>
            <a:r>
              <a:rPr lang="it-IT" i="1" dirty="0" err="1">
                <a:latin typeface="Times New Roman" panose="02020603050405020304" pitchFamily="18" charset="0"/>
                <a:cs typeface="Times New Roman" panose="02020603050405020304" pitchFamily="18" charset="0"/>
              </a:rPr>
              <a:t>mark</a:t>
            </a:r>
            <a:r>
              <a:rPr lang="it-IT" i="1" dirty="0">
                <a:latin typeface="Times New Roman" panose="02020603050405020304" pitchFamily="18" charset="0"/>
                <a:cs typeface="Times New Roman" panose="02020603050405020304" pitchFamily="18" charset="0"/>
              </a:rPr>
              <a:t>-up</a:t>
            </a:r>
            <a:r>
              <a:rPr lang="it-IT" dirty="0" smtClean="0">
                <a:latin typeface="Times New Roman" panose="02020603050405020304" pitchFamily="18" charset="0"/>
                <a:cs typeface="Times New Roman" panose="02020603050405020304" pitchFamily="18" charset="0"/>
              </a:rPr>
              <a:t>).</a:t>
            </a:r>
          </a:p>
        </p:txBody>
      </p:sp>
      <p:sp>
        <p:nvSpPr>
          <p:cNvPr id="4" name="Rettangolo 3"/>
          <p:cNvSpPr/>
          <p:nvPr/>
        </p:nvSpPr>
        <p:spPr>
          <a:xfrm>
            <a:off x="924560" y="2875784"/>
            <a:ext cx="10089805" cy="646331"/>
          </a:xfrm>
          <a:prstGeom prst="rect">
            <a:avLst/>
          </a:prstGeom>
        </p:spPr>
        <p:txBody>
          <a:bodyPr wrap="square">
            <a:spAutoFit/>
          </a:bodyPr>
          <a:lstStyle/>
          <a:p>
            <a:pPr lvl="0" algn="just"/>
            <a:r>
              <a:rPr lang="it-IT" dirty="0">
                <a:solidFill>
                  <a:prstClr val="black"/>
                </a:solidFill>
                <a:latin typeface="Times New Roman" panose="02020603050405020304" pitchFamily="18" charset="0"/>
                <a:cs typeface="Times New Roman" panose="02020603050405020304" pitchFamily="18" charset="0"/>
              </a:rPr>
              <a:t>Gli indici sono calcolati e pubblicati a partire da gennaio 2010. Sono di tipo </a:t>
            </a:r>
            <a:r>
              <a:rPr lang="it-IT" dirty="0" err="1">
                <a:solidFill>
                  <a:prstClr val="black"/>
                </a:solidFill>
                <a:latin typeface="Times New Roman" panose="02020603050405020304" pitchFamily="18" charset="0"/>
                <a:cs typeface="Times New Roman" panose="02020603050405020304" pitchFamily="18" charset="0"/>
              </a:rPr>
              <a:t>Laspeyres</a:t>
            </a:r>
            <a:r>
              <a:rPr lang="it-IT" dirty="0">
                <a:solidFill>
                  <a:prstClr val="black"/>
                </a:solidFill>
                <a:latin typeface="Times New Roman" panose="02020603050405020304" pitchFamily="18" charset="0"/>
                <a:cs typeface="Times New Roman" panose="02020603050405020304" pitchFamily="18" charset="0"/>
              </a:rPr>
              <a:t> </a:t>
            </a:r>
            <a:r>
              <a:rPr lang="it-IT" dirty="0" smtClean="0">
                <a:solidFill>
                  <a:prstClr val="black"/>
                </a:solidFill>
                <a:latin typeface="Times New Roman" panose="02020603050405020304" pitchFamily="18" charset="0"/>
                <a:cs typeface="Times New Roman" panose="02020603050405020304" pitchFamily="18" charset="0"/>
              </a:rPr>
              <a:t>concatenati e </a:t>
            </a:r>
            <a:r>
              <a:rPr lang="it-IT" dirty="0">
                <a:solidFill>
                  <a:prstClr val="black"/>
                </a:solidFill>
                <a:latin typeface="Times New Roman" panose="02020603050405020304" pitchFamily="18" charset="0"/>
                <a:cs typeface="Times New Roman" panose="02020603050405020304" pitchFamily="18" charset="0"/>
              </a:rPr>
              <a:t>hanno base di riferimento 2015=100. Il sistema dei pesi è aggiornato annualmente. </a:t>
            </a:r>
            <a:endParaRPr lang="en-GB" dirty="0">
              <a:solidFill>
                <a:prstClr val="black"/>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924560" y="3915501"/>
            <a:ext cx="7394713" cy="2047461"/>
          </a:xfrm>
          <a:prstGeom prst="rect">
            <a:avLst/>
          </a:prstGeom>
        </p:spPr>
      </p:pic>
    </p:spTree>
    <p:extLst>
      <p:ext uri="{BB962C8B-B14F-4D97-AF65-F5344CB8AC3E}">
        <p14:creationId xmlns:p14="http://schemas.microsoft.com/office/powerpoint/2010/main" val="4294730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16</a:t>
            </a:fld>
            <a:endParaRPr lang="it-IT"/>
          </a:p>
        </p:txBody>
      </p:sp>
      <p:sp>
        <p:nvSpPr>
          <p:cNvPr id="11" name="Rettangolo 10"/>
          <p:cNvSpPr/>
          <p:nvPr/>
        </p:nvSpPr>
        <p:spPr>
          <a:xfrm>
            <a:off x="957811" y="560753"/>
            <a:ext cx="6096000" cy="400110"/>
          </a:xfrm>
          <a:prstGeom prst="rect">
            <a:avLst/>
          </a:prstGeom>
        </p:spPr>
        <p:txBody>
          <a:bodyPr>
            <a:spAutoFit/>
          </a:bodyPr>
          <a:lstStyle/>
          <a:p>
            <a:r>
              <a:rPr lang="en-GB" sz="2000" b="1" dirty="0" err="1">
                <a:solidFill>
                  <a:srgbClr val="C00000"/>
                </a:solidFill>
                <a:latin typeface="Times New Roman" panose="02020603050405020304" pitchFamily="18" charset="0"/>
                <a:cs typeface="Times New Roman" panose="02020603050405020304" pitchFamily="18" charset="0"/>
              </a:rPr>
              <a:t>Prezzi</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delle</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abitazioni</a:t>
            </a:r>
            <a:endParaRPr lang="en-GB" sz="2000" b="1" dirty="0">
              <a:solidFill>
                <a:srgbClr val="C0000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696685" y="2524404"/>
            <a:ext cx="10509379"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L’indice </a:t>
            </a:r>
            <a:r>
              <a:rPr lang="it-IT" dirty="0">
                <a:latin typeface="Times New Roman" panose="02020603050405020304" pitchFamily="18" charset="0"/>
                <a:cs typeface="Times New Roman" panose="02020603050405020304" pitchFamily="18" charset="0"/>
              </a:rPr>
              <a:t>dei prezzi delle abitazioni (</a:t>
            </a:r>
            <a:r>
              <a:rPr lang="it-IT" dirty="0" err="1">
                <a:latin typeface="Times New Roman" panose="02020603050405020304" pitchFamily="18" charset="0"/>
                <a:cs typeface="Times New Roman" panose="02020603050405020304" pitchFamily="18" charset="0"/>
              </a:rPr>
              <a:t>Ipab</a:t>
            </a:r>
            <a:r>
              <a:rPr lang="it-IT" dirty="0">
                <a:latin typeface="Times New Roman" panose="02020603050405020304" pitchFamily="18" charset="0"/>
                <a:cs typeface="Times New Roman" panose="02020603050405020304" pitchFamily="18" charset="0"/>
              </a:rPr>
              <a:t>), rilasciato con cadenza trimestrale a partire dai dati </a:t>
            </a:r>
            <a:r>
              <a:rPr lang="it-IT" dirty="0" smtClean="0">
                <a:latin typeface="Times New Roman" panose="02020603050405020304" pitchFamily="18" charset="0"/>
                <a:cs typeface="Times New Roman" panose="02020603050405020304" pitchFamily="18" charset="0"/>
              </a:rPr>
              <a:t>del primo </a:t>
            </a:r>
            <a:r>
              <a:rPr lang="it-IT" dirty="0">
                <a:latin typeface="Times New Roman" panose="02020603050405020304" pitchFamily="18" charset="0"/>
                <a:cs typeface="Times New Roman" panose="02020603050405020304" pitchFamily="18" charset="0"/>
              </a:rPr>
              <a:t>trimestre 2010, si compone di due sub-indici: l’indice dei prezzi delle abitazioni nuove </a:t>
            </a:r>
            <a:r>
              <a:rPr lang="it-IT" dirty="0" smtClean="0">
                <a:latin typeface="Times New Roman" panose="02020603050405020304" pitchFamily="18" charset="0"/>
                <a:cs typeface="Times New Roman" panose="02020603050405020304" pitchFamily="18" charset="0"/>
              </a:rPr>
              <a:t>e l’indice </a:t>
            </a:r>
            <a:r>
              <a:rPr lang="it-IT" dirty="0">
                <a:latin typeface="Times New Roman" panose="02020603050405020304" pitchFamily="18" charset="0"/>
                <a:cs typeface="Times New Roman" panose="02020603050405020304" pitchFamily="18" charset="0"/>
              </a:rPr>
              <a:t>dei prezzi delle abitazioni esistenti. </a:t>
            </a:r>
            <a:endParaRPr lang="en-GB" dirty="0">
              <a:latin typeface="Times New Roman" panose="02020603050405020304" pitchFamily="18" charset="0"/>
              <a:cs typeface="Times New Roman" panose="02020603050405020304" pitchFamily="18" charset="0"/>
            </a:endParaRPr>
          </a:p>
        </p:txBody>
      </p:sp>
      <p:sp>
        <p:nvSpPr>
          <p:cNvPr id="13" name="Rettangolo 12"/>
          <p:cNvSpPr/>
          <p:nvPr/>
        </p:nvSpPr>
        <p:spPr>
          <a:xfrm>
            <a:off x="789709" y="1106745"/>
            <a:ext cx="10416356" cy="646331"/>
          </a:xfrm>
          <a:prstGeom prst="rect">
            <a:avLst/>
          </a:prstGeom>
          <a:ln w="19050">
            <a:solidFill>
              <a:srgbClr val="C00000"/>
            </a:solidFill>
          </a:ln>
        </p:spPr>
        <p:txBody>
          <a:bodyPr wrap="square">
            <a:spAutoFit/>
          </a:bodyPr>
          <a:lstStyle/>
          <a:p>
            <a:pPr algn="just"/>
            <a:r>
              <a:rPr lang="it-IT" i="1" dirty="0">
                <a:latin typeface="Times New Roman" panose="02020603050405020304" pitchFamily="18" charset="0"/>
                <a:cs typeface="Times New Roman" panose="02020603050405020304" pitchFamily="18" charset="0"/>
              </a:rPr>
              <a:t>Denominato indice </a:t>
            </a:r>
            <a:r>
              <a:rPr lang="it-IT" i="1" dirty="0" err="1">
                <a:latin typeface="Times New Roman" panose="02020603050405020304" pitchFamily="18" charset="0"/>
                <a:cs typeface="Times New Roman" panose="02020603050405020304" pitchFamily="18" charset="0"/>
              </a:rPr>
              <a:t>Ipab</a:t>
            </a:r>
            <a:r>
              <a:rPr lang="it-IT" i="1" dirty="0">
                <a:latin typeface="Times New Roman" panose="02020603050405020304" pitchFamily="18" charset="0"/>
                <a:cs typeface="Times New Roman" panose="02020603050405020304" pitchFamily="18" charset="0"/>
              </a:rPr>
              <a:t>, misura la variazione nel tempo dei prezzi degli immobili residenziali nuovi o esistenti acquistati dalle famiglie sia per fini abitativi sia per fini d’investimento</a:t>
            </a:r>
            <a:endParaRPr lang="en-GB" i="1" dirty="0">
              <a:latin typeface="Times New Roman" panose="02020603050405020304" pitchFamily="18" charset="0"/>
              <a:cs typeface="Times New Roman" panose="02020603050405020304" pitchFamily="18" charset="0"/>
            </a:endParaRPr>
          </a:p>
        </p:txBody>
      </p:sp>
      <p:pic>
        <p:nvPicPr>
          <p:cNvPr id="14" name="Immagine 13"/>
          <p:cNvPicPr>
            <a:picLocks noChangeAspect="1"/>
          </p:cNvPicPr>
          <p:nvPr/>
        </p:nvPicPr>
        <p:blipFill>
          <a:blip r:embed="rId2"/>
          <a:stretch>
            <a:fillRect/>
          </a:stretch>
        </p:blipFill>
        <p:spPr>
          <a:xfrm>
            <a:off x="9774312" y="4979328"/>
            <a:ext cx="1767655" cy="1324035"/>
          </a:xfrm>
          <a:prstGeom prst="rect">
            <a:avLst/>
          </a:prstGeom>
        </p:spPr>
      </p:pic>
      <p:sp>
        <p:nvSpPr>
          <p:cNvPr id="15" name="Rettangolo 14"/>
          <p:cNvSpPr/>
          <p:nvPr/>
        </p:nvSpPr>
        <p:spPr>
          <a:xfrm>
            <a:off x="696685" y="1954074"/>
            <a:ext cx="10509379" cy="369332"/>
          </a:xfrm>
          <a:prstGeom prst="rect">
            <a:avLst/>
          </a:prstGeom>
        </p:spPr>
        <p:txBody>
          <a:bodyPr wrap="square">
            <a:spAutoFit/>
          </a:bodyPr>
          <a:lstStyle/>
          <a:p>
            <a:pPr algn="just"/>
            <a:r>
              <a:rPr lang="it-IT" dirty="0" smtClean="0">
                <a:solidFill>
                  <a:prstClr val="black"/>
                </a:solidFill>
                <a:latin typeface="Times New Roman" panose="02020603050405020304" pitchFamily="18" charset="0"/>
                <a:cs typeface="Times New Roman" panose="02020603050405020304" pitchFamily="18" charset="0"/>
              </a:rPr>
              <a:t>I </a:t>
            </a:r>
            <a:r>
              <a:rPr lang="it-IT" dirty="0">
                <a:solidFill>
                  <a:prstClr val="black"/>
                </a:solidFill>
                <a:latin typeface="Times New Roman" panose="02020603050405020304" pitchFamily="18" charset="0"/>
                <a:cs typeface="Times New Roman" panose="02020603050405020304" pitchFamily="18" charset="0"/>
              </a:rPr>
              <a:t>prezzi sono quelli di mercato e includono il prezzo del terreno</a:t>
            </a:r>
            <a:endParaRPr lang="en-GB" dirty="0"/>
          </a:p>
        </p:txBody>
      </p:sp>
      <p:sp>
        <p:nvSpPr>
          <p:cNvPr id="16" name="Rettangolo 15"/>
          <p:cNvSpPr/>
          <p:nvPr/>
        </p:nvSpPr>
        <p:spPr>
          <a:xfrm>
            <a:off x="663745" y="3713220"/>
            <a:ext cx="10542319" cy="1200329"/>
          </a:xfrm>
          <a:prstGeom prst="rect">
            <a:avLst/>
          </a:prstGeom>
        </p:spPr>
        <p:txBody>
          <a:bodyPr wrap="square">
            <a:spAutoFit/>
          </a:bodyPr>
          <a:lstStyle/>
          <a:p>
            <a:pPr lvl="0" algn="just"/>
            <a:r>
              <a:rPr lang="it-IT" dirty="0">
                <a:solidFill>
                  <a:prstClr val="black"/>
                </a:solidFill>
                <a:latin typeface="Times New Roman" panose="02020603050405020304" pitchFamily="18" charset="0"/>
                <a:cs typeface="Times New Roman" panose="02020603050405020304" pitchFamily="18" charset="0"/>
              </a:rPr>
              <a:t>L’indice è di tipo </a:t>
            </a:r>
            <a:r>
              <a:rPr lang="it-IT" dirty="0" err="1">
                <a:solidFill>
                  <a:prstClr val="black"/>
                </a:solidFill>
                <a:latin typeface="Times New Roman" panose="02020603050405020304" pitchFamily="18" charset="0"/>
                <a:cs typeface="Times New Roman" panose="02020603050405020304" pitchFamily="18" charset="0"/>
              </a:rPr>
              <a:t>Laspeyres</a:t>
            </a:r>
            <a:r>
              <a:rPr lang="it-IT" dirty="0">
                <a:solidFill>
                  <a:prstClr val="black"/>
                </a:solidFill>
                <a:latin typeface="Times New Roman" panose="02020603050405020304" pitchFamily="18" charset="0"/>
                <a:cs typeface="Times New Roman" panose="02020603050405020304" pitchFamily="18" charset="0"/>
              </a:rPr>
              <a:t> a </a:t>
            </a:r>
            <a:r>
              <a:rPr lang="it-IT" dirty="0" smtClean="0">
                <a:solidFill>
                  <a:prstClr val="black"/>
                </a:solidFill>
                <a:latin typeface="Times New Roman" panose="02020603050405020304" pitchFamily="18" charset="0"/>
                <a:cs typeface="Times New Roman" panose="02020603050405020304" pitchFamily="18" charset="0"/>
              </a:rPr>
              <a:t>catena. </a:t>
            </a:r>
            <a:r>
              <a:rPr lang="it-IT" dirty="0">
                <a:solidFill>
                  <a:prstClr val="black"/>
                </a:solidFill>
                <a:latin typeface="Times New Roman" panose="02020603050405020304" pitchFamily="18" charset="0"/>
                <a:cs typeface="Times New Roman" panose="02020603050405020304" pitchFamily="18" charset="0"/>
              </a:rPr>
              <a:t>Dal primo trimestre 2017 la base di riferimento è il 2015 (la base precedente era il 2010), in ottemperanza alle disposizioni contenute nel Regolamento europeo 2016/792 dell’11 maggio 2016 che garantiscono armonizzazione e comparabilità dei dati prodotti dai diversi paesi dell’Unione europea. Il sistema dei pesi è aggiornato annualmente.</a:t>
            </a:r>
            <a:endParaRPr lang="en-GB"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38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17</a:t>
            </a:fld>
            <a:endParaRPr lang="it-IT"/>
          </a:p>
        </p:txBody>
      </p:sp>
      <p:pic>
        <p:nvPicPr>
          <p:cNvPr id="5" name="Immagine 4"/>
          <p:cNvPicPr>
            <a:picLocks noChangeAspect="1"/>
          </p:cNvPicPr>
          <p:nvPr/>
        </p:nvPicPr>
        <p:blipFill>
          <a:blip r:embed="rId2"/>
          <a:stretch>
            <a:fillRect/>
          </a:stretch>
        </p:blipFill>
        <p:spPr>
          <a:xfrm>
            <a:off x="1016000" y="519549"/>
            <a:ext cx="5337452" cy="5737047"/>
          </a:xfrm>
          <a:prstGeom prst="rect">
            <a:avLst/>
          </a:prstGeom>
        </p:spPr>
      </p:pic>
      <p:sp>
        <p:nvSpPr>
          <p:cNvPr id="6" name="Rettangolo 5"/>
          <p:cNvSpPr/>
          <p:nvPr/>
        </p:nvSpPr>
        <p:spPr>
          <a:xfrm>
            <a:off x="8076008" y="2429687"/>
            <a:ext cx="3121236" cy="646331"/>
          </a:xfrm>
          <a:prstGeom prst="rect">
            <a:avLst/>
          </a:prstGeom>
        </p:spPr>
        <p:txBody>
          <a:bodyPr wrap="square">
            <a:spAutoFit/>
          </a:bodyPr>
          <a:lstStyle/>
          <a:p>
            <a:pPr>
              <a:spcAft>
                <a:spcPts val="1200"/>
              </a:spcAft>
            </a:pPr>
            <a:r>
              <a:rPr lang="it-IT"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Riepilogo degli indici dei prezzi calcolati dall’Istat </a:t>
            </a:r>
            <a:endPar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305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3" name="Rettangolo 2"/>
          <p:cNvSpPr/>
          <p:nvPr/>
        </p:nvSpPr>
        <p:spPr>
          <a:xfrm>
            <a:off x="3172863" y="780793"/>
            <a:ext cx="4986686" cy="400110"/>
          </a:xfrm>
          <a:prstGeom prst="rect">
            <a:avLst/>
          </a:prstGeom>
        </p:spPr>
        <p:txBody>
          <a:bodyPr wrap="none">
            <a:spAutoFit/>
          </a:bodyPr>
          <a:lstStyle/>
          <a:p>
            <a:r>
              <a:rPr lang="it-IT" sz="2000" b="1" cap="small" dirty="0">
                <a:solidFill>
                  <a:srgbClr val="C00000"/>
                </a:solidFill>
                <a:effectLst>
                  <a:outerShdw blurRad="38100" dist="38100" dir="2700000" algn="tl">
                    <a:srgbClr val="000000">
                      <a:alpha val="43137"/>
                    </a:srgbClr>
                  </a:outerShdw>
                </a:effectLst>
                <a:latin typeface="Times New Roman" panose="02020603050405020304" pitchFamily="18" charset="0"/>
              </a:rPr>
              <a:t>IL SISTEMA DEI PREZZI AL CONSUMO</a:t>
            </a:r>
          </a:p>
        </p:txBody>
      </p:sp>
      <p:sp>
        <p:nvSpPr>
          <p:cNvPr id="6" name="Rettangolo 5"/>
          <p:cNvSpPr/>
          <p:nvPr/>
        </p:nvSpPr>
        <p:spPr>
          <a:xfrm>
            <a:off x="674256" y="1582341"/>
            <a:ext cx="10323372" cy="646331"/>
          </a:xfrm>
          <a:prstGeom prst="rect">
            <a:avLst/>
          </a:prstGeom>
        </p:spPr>
        <p:txBody>
          <a:bodyPr wrap="square">
            <a:spAutoFit/>
          </a:bodyPr>
          <a:lstStyle/>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t>
            </a:r>
            <a:r>
              <a:rPr lang="it-IT"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inflazione</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è un processo di aumento continuo e generalizzato del livello dei prezzi dei beni e servizi destinati al consumo delle famiglie. </a:t>
            </a:r>
            <a:endPar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9977589" y="698269"/>
            <a:ext cx="1234474" cy="691305"/>
          </a:xfrm>
          <a:prstGeom prst="rect">
            <a:avLst/>
          </a:prstGeom>
        </p:spPr>
      </p:pic>
      <p:sp>
        <p:nvSpPr>
          <p:cNvPr id="2" name="Rettangolo 1"/>
          <p:cNvSpPr/>
          <p:nvPr/>
        </p:nvSpPr>
        <p:spPr>
          <a:xfrm>
            <a:off x="674256" y="5018432"/>
            <a:ext cx="10381672" cy="923330"/>
          </a:xfrm>
          <a:prstGeom prst="rect">
            <a:avLst/>
          </a:prstGeom>
        </p:spPr>
        <p:txBody>
          <a:bodyPr wrap="square">
            <a:spAutoFit/>
          </a:bodyPr>
          <a:lstStyle/>
          <a:p>
            <a:pPr algn="just"/>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L’inflazione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si misura attraverso la costruzione di un </a:t>
            </a:r>
            <a:r>
              <a:rPr lang="it-IT"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indice dei prezzi al consumo</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uno strumento statistico che misura le variazioni nel tempo dei prezzi di un insieme di beni e servizi, chiamato </a:t>
            </a:r>
            <a:r>
              <a:rPr lang="it-IT"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paniere</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rappresentativo degli effettivi consumi delle famiglie in uno specifico anno.</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ttangolo 11"/>
          <p:cNvSpPr/>
          <p:nvPr/>
        </p:nvSpPr>
        <p:spPr>
          <a:xfrm>
            <a:off x="674256" y="2736243"/>
            <a:ext cx="2441694" cy="369332"/>
          </a:xfrm>
          <a:prstGeom prst="rect">
            <a:avLst/>
          </a:prstGeom>
        </p:spPr>
        <p:txBody>
          <a:bodyPr wrap="none">
            <a:spAutoFit/>
          </a:bodyPr>
          <a:lstStyle/>
          <a:p>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aumento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dell’inflazione </a:t>
            </a:r>
            <a:endParaRPr lang="en-GB" dirty="0"/>
          </a:p>
        </p:txBody>
      </p:sp>
      <p:sp>
        <p:nvSpPr>
          <p:cNvPr id="13" name="Rettangolo 12"/>
          <p:cNvSpPr/>
          <p:nvPr/>
        </p:nvSpPr>
        <p:spPr>
          <a:xfrm>
            <a:off x="4810298" y="2643259"/>
            <a:ext cx="6096000" cy="646331"/>
          </a:xfrm>
          <a:prstGeom prst="rect">
            <a:avLst/>
          </a:prstGeom>
          <a:ln>
            <a:solidFill>
              <a:srgbClr val="C00000"/>
            </a:solidFill>
          </a:ln>
        </p:spPr>
        <p:txBody>
          <a:bodyPr>
            <a:spAutoFit/>
          </a:bodyPr>
          <a:lstStyle/>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corrisponde ad una situazione in cui aumenta la velocità di crescita dei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prezzi </a:t>
            </a:r>
            <a:endParaRPr lang="en-GB" dirty="0"/>
          </a:p>
        </p:txBody>
      </p:sp>
      <p:sp>
        <p:nvSpPr>
          <p:cNvPr id="14" name="Rettangolo 13"/>
          <p:cNvSpPr/>
          <p:nvPr/>
        </p:nvSpPr>
        <p:spPr>
          <a:xfrm>
            <a:off x="674256" y="3823322"/>
            <a:ext cx="2518638" cy="369332"/>
          </a:xfrm>
          <a:prstGeom prst="rect">
            <a:avLst/>
          </a:prstGeom>
        </p:spPr>
        <p:txBody>
          <a:bodyPr wrap="none">
            <a:spAutoFit/>
          </a:bodyPr>
          <a:lstStyle/>
          <a:p>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riduzione dell’inflazione </a:t>
            </a:r>
            <a:endParaRPr lang="en-GB" dirty="0"/>
          </a:p>
        </p:txBody>
      </p:sp>
      <p:sp>
        <p:nvSpPr>
          <p:cNvPr id="15" name="Rettangolo 14"/>
          <p:cNvSpPr/>
          <p:nvPr/>
        </p:nvSpPr>
        <p:spPr>
          <a:xfrm>
            <a:off x="4810298" y="3684822"/>
            <a:ext cx="6096000" cy="646331"/>
          </a:xfrm>
          <a:prstGeom prst="rect">
            <a:avLst/>
          </a:prstGeom>
          <a:ln>
            <a:solidFill>
              <a:srgbClr val="C00000"/>
            </a:solidFill>
          </a:ln>
        </p:spPr>
        <p:txBody>
          <a:bodyPr>
            <a:spAutoFit/>
          </a:bodyPr>
          <a:lstStyle/>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si verifica nel caso in cui i prezzi, pur essendo in aumento, crescono a una velocità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minore</a:t>
            </a:r>
            <a:endPar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Freccia a destra 15"/>
          <p:cNvSpPr/>
          <p:nvPr/>
        </p:nvSpPr>
        <p:spPr>
          <a:xfrm>
            <a:off x="3676335" y="2880837"/>
            <a:ext cx="573578" cy="17361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ccia a destra 16"/>
          <p:cNvSpPr/>
          <p:nvPr/>
        </p:nvSpPr>
        <p:spPr>
          <a:xfrm>
            <a:off x="3676335" y="3957513"/>
            <a:ext cx="573578" cy="17361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egnaposto piè di pagina 6"/>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127009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2" grpId="0"/>
      <p:bldP spid="13" grpId="0" animBg="1"/>
      <p:bldP spid="14" grpId="0"/>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19</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9" name="Rettangolo 8"/>
          <p:cNvSpPr/>
          <p:nvPr/>
        </p:nvSpPr>
        <p:spPr>
          <a:xfrm>
            <a:off x="699193" y="2877561"/>
            <a:ext cx="4072313" cy="646331"/>
          </a:xfrm>
          <a:prstGeom prst="rect">
            <a:avLst/>
          </a:prstGeom>
        </p:spPr>
        <p:txBody>
          <a:bodyPr wrap="square">
            <a:spAutoFit/>
          </a:bodyPr>
          <a:lstStyle/>
          <a:p>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L’Istat produce </a:t>
            </a:r>
            <a:r>
              <a:rPr lang="it-IT"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tre diversi indici dei prezzi al consumo</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ttangolo 9"/>
          <p:cNvSpPr/>
          <p:nvPr/>
        </p:nvSpPr>
        <p:spPr>
          <a:xfrm>
            <a:off x="6535650" y="2336409"/>
            <a:ext cx="5019041" cy="369332"/>
          </a:xfrm>
          <a:prstGeom prst="rect">
            <a:avLst/>
          </a:prstGeom>
        </p:spPr>
        <p:txBody>
          <a:bodyPr wrap="square">
            <a:spAutoFit/>
          </a:bodyPr>
          <a:lstStyle/>
          <a:p>
            <a:pPr marL="342900" indent="-342900">
              <a:spcAft>
                <a:spcPts val="1200"/>
              </a:spcAft>
              <a:buAutoNum type="arabicParenR"/>
            </a:pPr>
            <a:r>
              <a:rPr lang="it-IT"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Indice per </a:t>
            </a: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l’intera collettività nazionale (NIC</a:t>
            </a:r>
            <a:r>
              <a:rPr lang="it-IT"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7" name="Rettangolo 6"/>
          <p:cNvSpPr/>
          <p:nvPr/>
        </p:nvSpPr>
        <p:spPr>
          <a:xfrm>
            <a:off x="6535649" y="3052396"/>
            <a:ext cx="5019041" cy="646331"/>
          </a:xfrm>
          <a:prstGeom prst="rect">
            <a:avLst/>
          </a:prstGeom>
        </p:spPr>
        <p:txBody>
          <a:bodyPr wrap="square">
            <a:spAutoFit/>
          </a:bodyPr>
          <a:lstStyle/>
          <a:p>
            <a:pPr marL="342900" indent="-342900">
              <a:spcAft>
                <a:spcPts val="1200"/>
              </a:spcAft>
              <a:buFont typeface="+mj-lt"/>
              <a:buAutoNum type="arabicParenR" startAt="2"/>
            </a:pP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Indice per le famiglie di operai e impiegati (FOI) </a:t>
            </a:r>
          </a:p>
        </p:txBody>
      </p:sp>
      <p:sp>
        <p:nvSpPr>
          <p:cNvPr id="11" name="Rettangolo 10"/>
          <p:cNvSpPr/>
          <p:nvPr/>
        </p:nvSpPr>
        <p:spPr>
          <a:xfrm>
            <a:off x="6535649" y="3882824"/>
            <a:ext cx="4059766" cy="369332"/>
          </a:xfrm>
          <a:prstGeom prst="rect">
            <a:avLst/>
          </a:prstGeom>
        </p:spPr>
        <p:txBody>
          <a:bodyPr wrap="none">
            <a:spAutoFit/>
          </a:bodyPr>
          <a:lstStyle/>
          <a:p>
            <a:pPr marL="342900" lvl="0" indent="-342900">
              <a:spcAft>
                <a:spcPts val="1200"/>
              </a:spcAft>
              <a:buFont typeface="+mj-lt"/>
              <a:buAutoNum type="arabicParenR" startAt="3"/>
            </a:pP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Indice armonizzato europeo (IPCA)</a:t>
            </a:r>
            <a:endParaRPr lang="en-GB"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Freccia a destra 11"/>
          <p:cNvSpPr/>
          <p:nvPr/>
        </p:nvSpPr>
        <p:spPr>
          <a:xfrm>
            <a:off x="4972858" y="3039143"/>
            <a:ext cx="1003993" cy="32316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179317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CasellaDiTesto 1"/>
          <p:cNvSpPr txBox="1"/>
          <p:nvPr/>
        </p:nvSpPr>
        <p:spPr>
          <a:xfrm>
            <a:off x="1600662" y="1639454"/>
            <a:ext cx="9005454" cy="584775"/>
          </a:xfrm>
          <a:prstGeom prst="rect">
            <a:avLst/>
          </a:prstGeom>
          <a:noFill/>
        </p:spPr>
        <p:txBody>
          <a:bodyPr wrap="square" rtlCol="0">
            <a:spAutoFit/>
          </a:bodyPr>
          <a:lstStyle/>
          <a:p>
            <a:r>
              <a:rPr lang="it-IT" sz="3200" b="1" cap="small" dirty="0" smtClean="0">
                <a:solidFill>
                  <a:srgbClr val="C00000"/>
                </a:solidFill>
                <a:effectLst>
                  <a:outerShdw blurRad="38100" dist="38100" dir="2700000" algn="tl">
                    <a:srgbClr val="000000">
                      <a:alpha val="43137"/>
                    </a:srgbClr>
                  </a:outerShdw>
                </a:effectLst>
                <a:latin typeface="Times New Roman" panose="02020603050405020304" pitchFamily="18" charset="0"/>
              </a:rPr>
              <a:t>INDICI DI PREZZI ELABORATI DALL’ISTAT</a:t>
            </a:r>
            <a:endParaRPr lang="en-GB" sz="3200" b="1" cap="small" dirty="0">
              <a:solidFill>
                <a:srgbClr val="C00000"/>
              </a:solidFill>
              <a:effectLst>
                <a:outerShdw blurRad="38100" dist="38100" dir="2700000" algn="tl">
                  <a:srgbClr val="000000">
                    <a:alpha val="43137"/>
                  </a:srgbClr>
                </a:outerShdw>
              </a:effectLst>
              <a:latin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3282482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20</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858982" y="1039823"/>
            <a:ext cx="8061224" cy="685059"/>
          </a:xfrm>
          <a:prstGeom prst="rect">
            <a:avLst/>
          </a:prstGeom>
        </p:spPr>
        <p:txBody>
          <a:bodyPr wrap="square">
            <a:spAutoFit/>
          </a:bodyPr>
          <a:lstStyle/>
          <a:p>
            <a:pPr marL="285750" indent="-285750">
              <a:lnSpc>
                <a:spcPct val="107000"/>
              </a:lnSpc>
              <a:spcAft>
                <a:spcPts val="0"/>
              </a:spcAft>
              <a:buFont typeface="Wingdings" panose="05000000000000000000" pitchFamily="2" charset="2"/>
              <a:buChar char="ü"/>
            </a:pPr>
            <a:r>
              <a:rPr lang="it-IT" dirty="0" smtClean="0">
                <a:latin typeface="Times New Roman" panose="02020603050405020304" pitchFamily="18" charset="0"/>
                <a:ea typeface="Calibri" panose="020F0502020204030204" pitchFamily="34" charset="0"/>
                <a:cs typeface="Times New Roman" panose="02020603050405020304" pitchFamily="18" charset="0"/>
              </a:rPr>
              <a:t>l’</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indice </a:t>
            </a:r>
            <a:r>
              <a:rPr lang="it-IT"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nazionale dei prezzi al consumo per l’intera collettività </a:t>
            </a:r>
            <a:r>
              <a:rPr lang="it-IT"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NIC</a:t>
            </a:r>
            <a:r>
              <a:rPr lang="it-IT"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    fornisce una misura dell’inflazione a livello del nostro intero sistema economico</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858982" y="2232666"/>
            <a:ext cx="8351520" cy="1277786"/>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ü"/>
            </a:pPr>
            <a:r>
              <a:rPr lang="it-IT" dirty="0" smtClean="0">
                <a:latin typeface="Times New Roman" panose="02020603050405020304" pitchFamily="18" charset="0"/>
                <a:ea typeface="Calibri" panose="020F0502020204030204" pitchFamily="34" charset="0"/>
                <a:cs typeface="Times New Roman" panose="02020603050405020304" pitchFamily="18" charset="0"/>
              </a:rPr>
              <a:t>l</a:t>
            </a:r>
            <a:r>
              <a:rPr lang="it-IT"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indice </a:t>
            </a:r>
            <a:r>
              <a:rPr lang="it-IT"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dei prezzi al consumo per le famiglie di operai e </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impiegati </a:t>
            </a:r>
            <a:r>
              <a:rPr lang="it-IT"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FOI</a:t>
            </a:r>
            <a:r>
              <a:rPr lang="it-IT"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   misura </a:t>
            </a:r>
            <a:r>
              <a:rPr lang="it-IT" dirty="0">
                <a:latin typeface="Times New Roman" panose="02020603050405020304" pitchFamily="18" charset="0"/>
                <a:ea typeface="Calibri" panose="020F0502020204030204" pitchFamily="34" charset="0"/>
                <a:cs typeface="Times New Roman" panose="02020603050405020304" pitchFamily="18" charset="0"/>
              </a:rPr>
              <a:t>le variazioni nel tempo dei prezzi al dettaglio dei </a:t>
            </a:r>
            <a:r>
              <a:rPr lang="it-IT" dirty="0" smtClean="0">
                <a:latin typeface="Times New Roman" panose="02020603050405020304" pitchFamily="18" charset="0"/>
                <a:ea typeface="Calibri" panose="020F0502020204030204" pitchFamily="34" charset="0"/>
                <a:cs typeface="Times New Roman" panose="02020603050405020304" pitchFamily="18" charset="0"/>
              </a:rPr>
              <a:t>beni e </a:t>
            </a:r>
            <a:r>
              <a:rPr lang="it-IT" dirty="0">
                <a:latin typeface="Times New Roman" panose="02020603050405020304" pitchFamily="18" charset="0"/>
                <a:ea typeface="Calibri" panose="020F0502020204030204" pitchFamily="34" charset="0"/>
                <a:cs typeface="Times New Roman" panose="02020603050405020304" pitchFamily="18" charset="0"/>
              </a:rPr>
              <a:t>servizi correntemente </a:t>
            </a: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   acquistati </a:t>
            </a:r>
            <a:r>
              <a:rPr lang="it-IT" dirty="0">
                <a:latin typeface="Times New Roman" panose="02020603050405020304" pitchFamily="18" charset="0"/>
                <a:ea typeface="Calibri" panose="020F0502020204030204" pitchFamily="34" charset="0"/>
                <a:cs typeface="Times New Roman" panose="02020603050405020304" pitchFamily="18" charset="0"/>
              </a:rPr>
              <a:t>dalle famiglie dei lavoratori </a:t>
            </a:r>
            <a:r>
              <a:rPr lang="it-IT" dirty="0" smtClean="0">
                <a:latin typeface="Times New Roman" panose="02020603050405020304" pitchFamily="18" charset="0"/>
                <a:ea typeface="Calibri" panose="020F0502020204030204" pitchFamily="34" charset="0"/>
                <a:cs typeface="Times New Roman" panose="02020603050405020304" pitchFamily="18" charset="0"/>
              </a:rPr>
              <a:t>dipendenti non </a:t>
            </a:r>
            <a:r>
              <a:rPr lang="it-IT" dirty="0">
                <a:latin typeface="Times New Roman" panose="02020603050405020304" pitchFamily="18" charset="0"/>
                <a:ea typeface="Calibri" panose="020F0502020204030204" pitchFamily="34" charset="0"/>
                <a:cs typeface="Times New Roman" panose="02020603050405020304" pitchFamily="18" charset="0"/>
              </a:rPr>
              <a:t>agricoli. È usato per adeguare </a:t>
            </a: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   periodicamente </a:t>
            </a:r>
            <a:r>
              <a:rPr lang="it-IT" dirty="0">
                <a:latin typeface="Times New Roman" panose="02020603050405020304" pitchFamily="18" charset="0"/>
                <a:ea typeface="Calibri" panose="020F0502020204030204" pitchFamily="34" charset="0"/>
                <a:cs typeface="Times New Roman" panose="02020603050405020304" pitchFamily="18" charset="0"/>
              </a:rPr>
              <a:t>i valori </a:t>
            </a:r>
            <a:r>
              <a:rPr lang="it-IT" dirty="0" smtClean="0">
                <a:latin typeface="Times New Roman" panose="02020603050405020304" pitchFamily="18" charset="0"/>
                <a:ea typeface="Calibri" panose="020F0502020204030204" pitchFamily="34" charset="0"/>
                <a:cs typeface="Times New Roman" panose="02020603050405020304" pitchFamily="18" charset="0"/>
              </a:rPr>
              <a:t>monetari, come </a:t>
            </a:r>
            <a:r>
              <a:rPr lang="it-IT" dirty="0">
                <a:latin typeface="Times New Roman" panose="02020603050405020304" pitchFamily="18" charset="0"/>
                <a:ea typeface="Calibri" panose="020F0502020204030204" pitchFamily="34" charset="0"/>
                <a:cs typeface="Times New Roman" panose="02020603050405020304" pitchFamily="18" charset="0"/>
              </a:rPr>
              <a:t>affitti o assegni </a:t>
            </a:r>
            <a:r>
              <a:rPr lang="it-IT" dirty="0" smtClean="0">
                <a:latin typeface="Times New Roman" panose="02020603050405020304" pitchFamily="18" charset="0"/>
                <a:ea typeface="Calibri" panose="020F0502020204030204" pitchFamily="34" charset="0"/>
                <a:cs typeface="Times New Roman" panose="02020603050405020304" pitchFamily="18" charset="0"/>
              </a:rPr>
              <a:t>familiari</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858982" y="3847581"/>
            <a:ext cx="10464800" cy="1574149"/>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ü"/>
            </a:pPr>
            <a:r>
              <a:rPr lang="it-IT" dirty="0" smtClean="0">
                <a:latin typeface="Times New Roman" panose="02020603050405020304" pitchFamily="18" charset="0"/>
                <a:ea typeface="Calibri" panose="020F0502020204030204" pitchFamily="34" charset="0"/>
                <a:cs typeface="Times New Roman" panose="02020603050405020304" pitchFamily="18" charset="0"/>
              </a:rPr>
              <a:t>l’</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indice </a:t>
            </a:r>
            <a:r>
              <a:rPr lang="it-IT"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dei prezzi al consumo armonizzato per i paesi </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dell’Unione Europea </a:t>
            </a:r>
            <a:r>
              <a:rPr lang="it-IT"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it-IT"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IPCA</a:t>
            </a:r>
            <a:r>
              <a:rPr lang="it-IT"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è stato creato da </a:t>
            </a:r>
            <a:r>
              <a:rPr lang="it-IT" dirty="0" smtClean="0">
                <a:latin typeface="Times New Roman" panose="02020603050405020304" pitchFamily="18" charset="0"/>
                <a:ea typeface="Calibri" panose="020F0502020204030204" pitchFamily="34" charset="0"/>
                <a:cs typeface="Times New Roman" panose="02020603050405020304" pitchFamily="18" charset="0"/>
              </a:rPr>
              <a:t>EUROSTAT </a:t>
            </a:r>
            <a:r>
              <a:rPr lang="it-IT" dirty="0">
                <a:latin typeface="Times New Roman" panose="02020603050405020304" pitchFamily="18" charset="0"/>
                <a:ea typeface="Calibri" panose="020F0502020204030204" pitchFamily="34" charset="0"/>
                <a:cs typeface="Times New Roman" panose="02020603050405020304" pitchFamily="18" charset="0"/>
              </a:rPr>
              <a:t>per rendere confrontabili i prezzi dei paesi </a:t>
            </a:r>
            <a:r>
              <a:rPr lang="it-IT" dirty="0" smtClean="0">
                <a:latin typeface="Times New Roman" panose="02020603050405020304" pitchFamily="18" charset="0"/>
                <a:ea typeface="Calibri" panose="020F0502020204030204" pitchFamily="34" charset="0"/>
                <a:cs typeface="Times New Roman" panose="02020603050405020304" pitchFamily="18" charset="0"/>
              </a:rPr>
              <a:t>dell’Unione Europea </a:t>
            </a:r>
            <a:r>
              <a:rPr lang="it-IT" dirty="0">
                <a:latin typeface="Times New Roman" panose="02020603050405020304" pitchFamily="18" charset="0"/>
                <a:ea typeface="Calibri" panose="020F0502020204030204" pitchFamily="34" charset="0"/>
                <a:cs typeface="Times New Roman" panose="02020603050405020304" pitchFamily="18" charset="0"/>
              </a:rPr>
              <a:t>nel corso </a:t>
            </a: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   della </a:t>
            </a:r>
            <a:r>
              <a:rPr lang="it-IT" dirty="0">
                <a:latin typeface="Times New Roman" panose="02020603050405020304" pitchFamily="18" charset="0"/>
                <a:ea typeface="Calibri" panose="020F0502020204030204" pitchFamily="34" charset="0"/>
                <a:cs typeface="Times New Roman" panose="02020603050405020304" pitchFamily="18" charset="0"/>
              </a:rPr>
              <a:t>seconda fase dell’Unione Economica e </a:t>
            </a:r>
            <a:r>
              <a:rPr lang="it-IT" dirty="0" smtClean="0">
                <a:latin typeface="Times New Roman" panose="02020603050405020304" pitchFamily="18" charset="0"/>
                <a:ea typeface="Calibri" panose="020F0502020204030204" pitchFamily="34" charset="0"/>
                <a:cs typeface="Times New Roman" panose="02020603050405020304" pitchFamily="18" charset="0"/>
              </a:rPr>
              <a:t>Monetaria E’ </a:t>
            </a:r>
            <a:r>
              <a:rPr lang="it-IT" dirty="0">
                <a:latin typeface="Times New Roman" panose="02020603050405020304" pitchFamily="18" charset="0"/>
                <a:ea typeface="Calibri" panose="020F0502020204030204" pitchFamily="34" charset="0"/>
                <a:cs typeface="Times New Roman" panose="02020603050405020304" pitchFamily="18" charset="0"/>
              </a:rPr>
              <a:t>calcolato e pubblicato dall’ISTAT e inviato </a:t>
            </a: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   all’EUROSTAT</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mensilmente. L’EUROSTAT</a:t>
            </a:r>
            <a:r>
              <a:rPr lang="it-IT" dirty="0">
                <a:latin typeface="Times New Roman" panose="02020603050405020304" pitchFamily="18" charset="0"/>
                <a:ea typeface="Calibri" panose="020F0502020204030204" pitchFamily="34" charset="0"/>
                <a:cs typeface="Times New Roman" panose="02020603050405020304" pitchFamily="18" charset="0"/>
              </a:rPr>
              <a:t>, a sua volta, diffonde gli </a:t>
            </a:r>
            <a:r>
              <a:rPr lang="it-IT" dirty="0" smtClean="0">
                <a:latin typeface="Times New Roman" panose="02020603050405020304" pitchFamily="18" charset="0"/>
                <a:ea typeface="Calibri" panose="020F0502020204030204" pitchFamily="34" charset="0"/>
                <a:cs typeface="Times New Roman" panose="02020603050405020304" pitchFamily="18" charset="0"/>
              </a:rPr>
              <a:t>indici </a:t>
            </a:r>
            <a:r>
              <a:rPr lang="it-IT" dirty="0">
                <a:latin typeface="Times New Roman" panose="02020603050405020304" pitchFamily="18" charset="0"/>
                <a:ea typeface="Calibri" panose="020F0502020204030204" pitchFamily="34" charset="0"/>
                <a:cs typeface="Times New Roman" panose="02020603050405020304" pitchFamily="18" charset="0"/>
              </a:rPr>
              <a:t>armonizzati dei </a:t>
            </a:r>
            <a:r>
              <a:rPr lang="it-IT" dirty="0" smtClean="0">
                <a:latin typeface="Times New Roman" panose="02020603050405020304" pitchFamily="18" charset="0"/>
                <a:ea typeface="Calibri" panose="020F0502020204030204" pitchFamily="34" charset="0"/>
                <a:cs typeface="Times New Roman" panose="02020603050405020304" pitchFamily="18" charset="0"/>
              </a:rPr>
              <a:t>singoli paesi  </a:t>
            </a:r>
          </a:p>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   dell’UE </a:t>
            </a:r>
            <a:r>
              <a:rPr lang="it-IT" dirty="0">
                <a:latin typeface="Times New Roman" panose="02020603050405020304" pitchFamily="18" charset="0"/>
                <a:ea typeface="Calibri" panose="020F0502020204030204" pitchFamily="34" charset="0"/>
                <a:cs typeface="Times New Roman" panose="02020603050405020304" pitchFamily="18" charset="0"/>
              </a:rPr>
              <a:t>ed elabora e diffonde l’indice sintetico europeo, </a:t>
            </a:r>
            <a:r>
              <a:rPr lang="it-IT" dirty="0" smtClean="0">
                <a:latin typeface="Times New Roman" panose="02020603050405020304" pitchFamily="18" charset="0"/>
                <a:ea typeface="Calibri" panose="020F0502020204030204" pitchFamily="34" charset="0"/>
                <a:cs typeface="Times New Roman" panose="02020603050405020304" pitchFamily="18" charset="0"/>
              </a:rPr>
              <a:t>calcolato </a:t>
            </a:r>
            <a:r>
              <a:rPr lang="en-GB" dirty="0" err="1" smtClean="0">
                <a:latin typeface="Times New Roman" panose="02020603050405020304" pitchFamily="18" charset="0"/>
                <a:ea typeface="Calibri" panose="020F0502020204030204" pitchFamily="34" charset="0"/>
                <a:cs typeface="Times New Roman" panose="02020603050405020304" pitchFamily="18" charset="0"/>
              </a:rPr>
              <a:t>sulla</a:t>
            </a:r>
            <a:r>
              <a:rPr lang="en-GB" dirty="0" smtClean="0">
                <a:latin typeface="Times New Roman" panose="02020603050405020304" pitchFamily="18"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base </a:t>
            </a:r>
            <a:r>
              <a:rPr lang="en-GB" dirty="0" err="1">
                <a:latin typeface="Times New Roman" panose="02020603050405020304" pitchFamily="18" charset="0"/>
                <a:ea typeface="Calibri" panose="020F0502020204030204" pitchFamily="34" charset="0"/>
                <a:cs typeface="Times New Roman" panose="02020603050405020304" pitchFamily="18" charset="0"/>
              </a:rPr>
              <a:t>dei</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latin typeface="Times New Roman" panose="02020603050405020304" pitchFamily="18" charset="0"/>
                <a:ea typeface="Calibri" panose="020F0502020204030204" pitchFamily="34" charset="0"/>
                <a:cs typeface="Times New Roman" panose="02020603050405020304" pitchFamily="18" charset="0"/>
              </a:rPr>
              <a:t>primi</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9612934" y="1075208"/>
            <a:ext cx="1710848" cy="1116661"/>
          </a:xfrm>
          <a:prstGeom prst="rect">
            <a:avLst/>
          </a:prstGeom>
        </p:spPr>
      </p:pic>
      <p:sp>
        <p:nvSpPr>
          <p:cNvPr id="8" name="Segnaposto piè di pagina 7"/>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35796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2320173" y="1683662"/>
            <a:ext cx="8660939" cy="1524456"/>
          </a:xfrm>
          <a:prstGeom prst="rect">
            <a:avLst/>
          </a:prstGeom>
        </p:spPr>
        <p:txBody>
          <a:bodyPr wrap="square">
            <a:spAutoFit/>
          </a:bodyPr>
          <a:lstStyle/>
          <a:p>
            <a:pPr lvl="0" algn="just">
              <a:lnSpc>
                <a:spcPct val="107000"/>
              </a:lnSpc>
              <a:spcAft>
                <a:spcPts val="375"/>
              </a:spcAft>
              <a:buSzPts val="1000"/>
              <a:tabLst>
                <a:tab pos="457200" algn="l"/>
              </a:tabLst>
            </a:pPr>
            <a:r>
              <a:rPr lang="it-IT" sz="17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il</a:t>
            </a:r>
            <a:r>
              <a:rPr lang="it-IT" sz="17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7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NIC</a:t>
            </a:r>
            <a:r>
              <a:rPr lang="it-IT" sz="17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misura l’inflazione a livello dell’intero sistema economico; in altre parole considera l’Italia come se fosse un’unica grande famiglia di consumatori, all’interno della quale le abitudini di spesa sono ovviamente molto differenziate. </a:t>
            </a:r>
            <a:endParaRPr lang="it-IT" sz="17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spcAft>
                <a:spcPts val="375"/>
              </a:spcAft>
              <a:buSzPts val="1000"/>
              <a:tabLst>
                <a:tab pos="457200" algn="l"/>
              </a:tabLst>
            </a:pPr>
            <a:r>
              <a:rPr lang="it-IT" sz="17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Per </a:t>
            </a:r>
            <a:r>
              <a:rPr lang="it-IT" sz="17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gli organi di governo il NIC rappresenta il parametro di riferimento per la realizzazione delle politiche economiche</a:t>
            </a:r>
            <a:r>
              <a:rPr lang="it-IT" sz="17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 name="Rettangolo 2"/>
          <p:cNvSpPr/>
          <p:nvPr/>
        </p:nvSpPr>
        <p:spPr>
          <a:xfrm>
            <a:off x="822042" y="740834"/>
            <a:ext cx="4427494" cy="368755"/>
          </a:xfrm>
          <a:prstGeom prst="rect">
            <a:avLst/>
          </a:prstGeom>
        </p:spPr>
        <p:txBody>
          <a:bodyPr wrap="none">
            <a:spAutoFit/>
          </a:bodyPr>
          <a:lstStyle/>
          <a:p>
            <a:pPr>
              <a:lnSpc>
                <a:spcPct val="107000"/>
              </a:lnSpc>
              <a:spcAft>
                <a:spcPts val="800"/>
              </a:spcAft>
            </a:pPr>
            <a:r>
              <a:rPr lang="it-IT"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Finalità dei tre indici dei prezzi al consumo</a:t>
            </a:r>
            <a:endParaRPr lang="en-GB" sz="11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Freccia a destra con strisce 5"/>
          <p:cNvSpPr/>
          <p:nvPr/>
        </p:nvSpPr>
        <p:spPr>
          <a:xfrm>
            <a:off x="1285702" y="2054170"/>
            <a:ext cx="701963" cy="351427"/>
          </a:xfrm>
          <a:prstGeom prst="strip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831273" y="1271335"/>
            <a:ext cx="5534528" cy="388696"/>
          </a:xfrm>
          <a:prstGeom prst="rect">
            <a:avLst/>
          </a:prstGeom>
        </p:spPr>
        <p:txBody>
          <a:bodyPr wrap="none">
            <a:spAutoFit/>
          </a:bodyPr>
          <a:lstStyle/>
          <a:p>
            <a:pPr>
              <a:lnSpc>
                <a:spcPct val="107000"/>
              </a:lnSpc>
              <a:spcAft>
                <a:spcPts val="800"/>
              </a:spcAf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 tre indici dei prezzi al consumo hanno finalità differenti:</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Freccia a destra con strisce 7"/>
          <p:cNvSpPr/>
          <p:nvPr/>
        </p:nvSpPr>
        <p:spPr>
          <a:xfrm>
            <a:off x="1285702" y="3462713"/>
            <a:ext cx="701963" cy="351427"/>
          </a:xfrm>
          <a:prstGeom prst="strip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ccia a destra con strisce 8"/>
          <p:cNvSpPr/>
          <p:nvPr/>
        </p:nvSpPr>
        <p:spPr>
          <a:xfrm>
            <a:off x="1285702" y="4703775"/>
            <a:ext cx="701963" cy="351427"/>
          </a:xfrm>
          <a:prstGeom prst="strip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1016000" y="5686168"/>
            <a:ext cx="10033462"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Sono calcolati </a:t>
            </a:r>
            <a:r>
              <a:rPr lang="it-IT" dirty="0">
                <a:latin typeface="Times New Roman" panose="02020603050405020304" pitchFamily="18" charset="0"/>
                <a:cs typeface="Times New Roman" panose="02020603050405020304" pitchFamily="18" charset="0"/>
              </a:rPr>
              <a:t>utilizzando l’indice a catena del tipo </a:t>
            </a:r>
            <a:r>
              <a:rPr lang="it-IT" dirty="0" err="1">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in cui sia il paniere dei prodotti sia il sistema dei pesi vengono aggiornati con cadenza annuale</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2320173" y="3231749"/>
            <a:ext cx="8660938" cy="981423"/>
          </a:xfrm>
          <a:prstGeom prst="rect">
            <a:avLst/>
          </a:prstGeom>
        </p:spPr>
        <p:txBody>
          <a:bodyPr wrap="square">
            <a:spAutoFit/>
          </a:bodyPr>
          <a:lstStyle/>
          <a:p>
            <a:pPr lvl="0" algn="just">
              <a:lnSpc>
                <a:spcPct val="107000"/>
              </a:lnSpc>
              <a:spcAft>
                <a:spcPts val="375"/>
              </a:spcAft>
              <a:buSzPts val="1000"/>
              <a:tabLst>
                <a:tab pos="457200" algn="l"/>
              </a:tabLs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il </a:t>
            </a:r>
            <a:r>
              <a:rPr lang="it-IT"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FOI</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si riferisce ai consumi dell’insieme delle famiglie che fanno capo a un lavoratore dipendente (</a:t>
            </a:r>
            <a:r>
              <a:rPr lang="it-IT"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extragricolo</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È l’indice usato per adeguare periodicamente i valori monetari, ad esempio gli affitti o gli assegni dovuti al coniuge separato</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ttangolo 11"/>
          <p:cNvSpPr/>
          <p:nvPr/>
        </p:nvSpPr>
        <p:spPr>
          <a:xfrm>
            <a:off x="2320174" y="4325282"/>
            <a:ext cx="8660938" cy="1277786"/>
          </a:xfrm>
          <a:prstGeom prst="rect">
            <a:avLst/>
          </a:prstGeom>
        </p:spPr>
        <p:txBody>
          <a:bodyPr wrap="square">
            <a:spAutoFit/>
          </a:bodyPr>
          <a:lstStyle/>
          <a:p>
            <a:pPr lvl="0" algn="just">
              <a:lnSpc>
                <a:spcPct val="107000"/>
              </a:lnSpc>
              <a:spcAft>
                <a:spcPts val="375"/>
              </a:spcAft>
              <a:buSzPts val="1000"/>
              <a:tabLst>
                <a:tab pos="457200" algn="l"/>
              </a:tabLs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t>
            </a:r>
            <a:r>
              <a:rPr lang="it-IT"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IPCA</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è stato sviluppato per assicurare una misura dell’inflazione comparabile a livello europeo. Infatti viene assunto come indicatore per verificare la convergenza delle economie dei paesi membri dell’Unione Europea, ai fini dell’accesso e della permanenza nell’Unione monetaria.</a:t>
            </a:r>
            <a:endParaRPr lang="en-GB"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Segnaposto piè di pagina 12"/>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34782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animBg="1"/>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22</a:t>
            </a:fld>
            <a:endParaRPr lang="it-IT"/>
          </a:p>
        </p:txBody>
      </p:sp>
      <p:sp>
        <p:nvSpPr>
          <p:cNvPr id="4" name="Rettangolo 3"/>
          <p:cNvSpPr/>
          <p:nvPr/>
        </p:nvSpPr>
        <p:spPr>
          <a:xfrm>
            <a:off x="908403" y="1381804"/>
            <a:ext cx="8950960" cy="369332"/>
          </a:xfrm>
          <a:prstGeom prst="rect">
            <a:avLst/>
          </a:prstGeom>
        </p:spPr>
        <p:txBody>
          <a:bodyPr wrap="square">
            <a:spAutoFit/>
          </a:bodyPr>
          <a:lstStyle/>
          <a:p>
            <a:r>
              <a:rPr lang="it-IT" dirty="0" smtClean="0">
                <a:latin typeface="Times New Roman" panose="02020603050405020304" pitchFamily="18" charset="0"/>
                <a:cs typeface="Times New Roman" panose="02020603050405020304" pitchFamily="18" charset="0"/>
              </a:rPr>
              <a:t>NIC</a:t>
            </a:r>
            <a:r>
              <a:rPr lang="it-IT" dirty="0">
                <a:latin typeface="Times New Roman" panose="02020603050405020304" pitchFamily="18" charset="0"/>
                <a:cs typeface="Times New Roman" panose="02020603050405020304" pitchFamily="18" charset="0"/>
              </a:rPr>
              <a:t>: indice nazionale dei prezzi al consumo per </a:t>
            </a:r>
            <a:r>
              <a:rPr lang="it-IT" dirty="0" smtClean="0">
                <a:latin typeface="Times New Roman" panose="02020603050405020304" pitchFamily="18" charset="0"/>
                <a:cs typeface="Times New Roman" panose="02020603050405020304" pitchFamily="18" charset="0"/>
              </a:rPr>
              <a:t>l’intera </a:t>
            </a:r>
            <a:r>
              <a:rPr lang="en-GB" dirty="0" err="1" smtClean="0">
                <a:latin typeface="Times New Roman" panose="02020603050405020304" pitchFamily="18" charset="0"/>
                <a:cs typeface="Times New Roman" panose="02020603050405020304" pitchFamily="18" charset="0"/>
              </a:rPr>
              <a:t>collettività</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Si </a:t>
            </a:r>
            <a:r>
              <a:rPr lang="en-GB" dirty="0" err="1">
                <a:latin typeface="Times New Roman" panose="02020603050405020304" pitchFamily="18" charset="0"/>
                <a:cs typeface="Times New Roman" panose="02020603050405020304" pitchFamily="18" charset="0"/>
              </a:rPr>
              <a:t>distingue</a:t>
            </a:r>
            <a:r>
              <a:rPr lang="en-GB" dirty="0">
                <a:latin typeface="Times New Roman" panose="02020603050405020304" pitchFamily="18" charset="0"/>
                <a:cs typeface="Times New Roman" panose="02020603050405020304" pitchFamily="18" charset="0"/>
              </a:rPr>
              <a:t> in</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908403" y="733890"/>
            <a:ext cx="5104924" cy="369332"/>
          </a:xfrm>
          <a:prstGeom prst="rect">
            <a:avLst/>
          </a:prstGeom>
        </p:spPr>
        <p:txBody>
          <a:bodyPr wrap="none">
            <a:spAutoFit/>
          </a:bodyPr>
          <a:lstStyle/>
          <a:p>
            <a:pPr marL="342900" indent="-342900">
              <a:spcAft>
                <a:spcPts val="1200"/>
              </a:spcAft>
              <a:buAutoNum type="arabicParenR"/>
            </a:pP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Indice per l’intera collettività nazionale (NIC) </a:t>
            </a:r>
          </a:p>
        </p:txBody>
      </p:sp>
      <p:sp>
        <p:nvSpPr>
          <p:cNvPr id="6" name="Rettangolo 5"/>
          <p:cNvSpPr/>
          <p:nvPr/>
        </p:nvSpPr>
        <p:spPr>
          <a:xfrm>
            <a:off x="908403" y="2029718"/>
            <a:ext cx="2483190" cy="646331"/>
          </a:xfrm>
          <a:prstGeom prst="rect">
            <a:avLst/>
          </a:prstGeom>
        </p:spPr>
        <p:txBody>
          <a:bodyPr wrap="square">
            <a:spAutoFit/>
          </a:bodyPr>
          <a:lstStyle/>
          <a:p>
            <a:pPr marL="285750" indent="-285750">
              <a:buFont typeface="Wingdings" panose="05000000000000000000" pitchFamily="2" charset="2"/>
              <a:buChar char="Ø"/>
            </a:pPr>
            <a:r>
              <a:rPr lang="en-GB" i="1" dirty="0">
                <a:solidFill>
                  <a:srgbClr val="C00000"/>
                </a:solidFill>
                <a:latin typeface="Times New Roman" panose="02020603050405020304" pitchFamily="18" charset="0"/>
                <a:cs typeface="Times New Roman" panose="02020603050405020304" pitchFamily="18" charset="0"/>
              </a:rPr>
              <a:t>NIC </a:t>
            </a:r>
            <a:r>
              <a:rPr lang="en-GB" dirty="0">
                <a:solidFill>
                  <a:srgbClr val="C00000"/>
                </a:solidFill>
                <a:latin typeface="Times New Roman" panose="02020603050405020304" pitchFamily="18" charset="0"/>
                <a:cs typeface="Times New Roman" panose="02020603050405020304" pitchFamily="18" charset="0"/>
              </a:rPr>
              <a:t>con </a:t>
            </a:r>
            <a:r>
              <a:rPr lang="en-GB" dirty="0" err="1">
                <a:solidFill>
                  <a:srgbClr val="C00000"/>
                </a:solidFill>
                <a:latin typeface="Times New Roman" panose="02020603050405020304" pitchFamily="18" charset="0"/>
                <a:cs typeface="Times New Roman" panose="02020603050405020304" pitchFamily="18" charset="0"/>
              </a:rPr>
              <a:t>i</a:t>
            </a:r>
            <a:r>
              <a:rPr lang="en-GB" dirty="0">
                <a:solidFill>
                  <a:srgbClr val="C00000"/>
                </a:solidFill>
                <a:latin typeface="Times New Roman" panose="02020603050405020304" pitchFamily="18" charset="0"/>
                <a:cs typeface="Times New Roman" panose="02020603050405020304" pitchFamily="18" charset="0"/>
              </a:rPr>
              <a:t> </a:t>
            </a:r>
            <a:r>
              <a:rPr lang="en-GB" dirty="0" err="1" smtClean="0">
                <a:solidFill>
                  <a:srgbClr val="C00000"/>
                </a:solidFill>
                <a:latin typeface="Times New Roman" panose="02020603050405020304" pitchFamily="18" charset="0"/>
                <a:cs typeface="Times New Roman" panose="02020603050405020304" pitchFamily="18" charset="0"/>
              </a:rPr>
              <a:t>tabacchi</a:t>
            </a:r>
            <a:endParaRPr lang="en-GB" dirty="0">
              <a:solidFill>
                <a:srgbClr val="C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GB" i="1" dirty="0" smtClean="0">
                <a:solidFill>
                  <a:srgbClr val="C00000"/>
                </a:solidFill>
                <a:latin typeface="Times New Roman" panose="02020603050405020304" pitchFamily="18" charset="0"/>
                <a:cs typeface="Times New Roman" panose="02020603050405020304" pitchFamily="18" charset="0"/>
              </a:rPr>
              <a:t>NIS </a:t>
            </a:r>
            <a:r>
              <a:rPr lang="en-GB" dirty="0" err="1">
                <a:solidFill>
                  <a:srgbClr val="C00000"/>
                </a:solidFill>
                <a:latin typeface="Times New Roman" panose="02020603050405020304" pitchFamily="18" charset="0"/>
                <a:cs typeface="Times New Roman" panose="02020603050405020304" pitchFamily="18" charset="0"/>
              </a:rPr>
              <a:t>senza</a:t>
            </a:r>
            <a:r>
              <a:rPr lang="en-GB" dirty="0">
                <a:solidFill>
                  <a:srgbClr val="C00000"/>
                </a:solidFill>
                <a:latin typeface="Times New Roman" panose="02020603050405020304" pitchFamily="18" charset="0"/>
                <a:cs typeface="Times New Roman" panose="02020603050405020304" pitchFamily="18" charset="0"/>
              </a:rPr>
              <a:t> </a:t>
            </a:r>
            <a:r>
              <a:rPr lang="en-GB" dirty="0" err="1" smtClean="0">
                <a:solidFill>
                  <a:srgbClr val="C00000"/>
                </a:solidFill>
                <a:latin typeface="Times New Roman" panose="02020603050405020304" pitchFamily="18" charset="0"/>
                <a:cs typeface="Times New Roman" panose="02020603050405020304" pitchFamily="18" charset="0"/>
              </a:rPr>
              <a:t>tabacchi</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841900" y="2864304"/>
            <a:ext cx="10546535" cy="646331"/>
          </a:xfrm>
          <a:prstGeom prst="rect">
            <a:avLst/>
          </a:prstGeom>
        </p:spPr>
        <p:txBody>
          <a:bodyPr wrap="square">
            <a:spAutoFit/>
          </a:bodyPr>
          <a:lstStyle/>
          <a:p>
            <a:r>
              <a:rPr lang="it-IT" dirty="0" smtClean="0">
                <a:latin typeface="Times New Roman" panose="02020603050405020304" pitchFamily="18" charset="0"/>
                <a:cs typeface="Times New Roman" panose="02020603050405020304" pitchFamily="18" charset="0"/>
              </a:rPr>
              <a:t>E’ un </a:t>
            </a:r>
            <a:r>
              <a:rPr lang="it-IT" dirty="0">
                <a:latin typeface="Times New Roman" panose="02020603050405020304" pitchFamily="18" charset="0"/>
                <a:cs typeface="Times New Roman" panose="02020603050405020304" pitchFamily="18" charset="0"/>
              </a:rPr>
              <a:t>indice macroeconomico che misura la </a:t>
            </a:r>
            <a:r>
              <a:rPr lang="it-IT" dirty="0" smtClean="0">
                <a:latin typeface="Times New Roman" panose="02020603050405020304" pitchFamily="18" charset="0"/>
                <a:cs typeface="Times New Roman" panose="02020603050405020304" pitchFamily="18" charset="0"/>
              </a:rPr>
              <a:t>generalità </a:t>
            </a:r>
            <a:r>
              <a:rPr lang="it-IT" dirty="0">
                <a:latin typeface="Times New Roman" panose="02020603050405020304" pitchFamily="18" charset="0"/>
                <a:cs typeface="Times New Roman" panose="02020603050405020304" pitchFamily="18" charset="0"/>
              </a:rPr>
              <a:t>dei </a:t>
            </a:r>
            <a:r>
              <a:rPr lang="it-IT" dirty="0" smtClean="0">
                <a:latin typeface="Times New Roman" panose="02020603050405020304" pitchFamily="18" charset="0"/>
                <a:cs typeface="Times New Roman" panose="02020603050405020304" pitchFamily="18" charset="0"/>
              </a:rPr>
              <a:t>consumi delle </a:t>
            </a:r>
            <a:r>
              <a:rPr lang="it-IT" dirty="0">
                <a:latin typeface="Times New Roman" panose="02020603050405020304" pitchFamily="18" charset="0"/>
                <a:cs typeface="Times New Roman" panose="02020603050405020304" pitchFamily="18" charset="0"/>
              </a:rPr>
              <a:t>famiglie presenti in Italia e </a:t>
            </a:r>
            <a:r>
              <a:rPr lang="it-IT" dirty="0" smtClean="0">
                <a:latin typeface="Times New Roman" panose="02020603050405020304" pitchFamily="18" charset="0"/>
                <a:cs typeface="Times New Roman" panose="02020603050405020304" pitchFamily="18" charset="0"/>
              </a:rPr>
              <a:t>perciò è </a:t>
            </a:r>
            <a:r>
              <a:rPr lang="it-IT" dirty="0">
                <a:latin typeface="Times New Roman" panose="02020603050405020304" pitchFamily="18" charset="0"/>
                <a:cs typeface="Times New Roman" panose="02020603050405020304" pitchFamily="18" charset="0"/>
              </a:rPr>
              <a:t>utilizzato per misurare l’inflazione a livello di intero sistema economico</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901647" y="3901038"/>
            <a:ext cx="5367816" cy="369332"/>
          </a:xfrm>
          <a:prstGeom prst="rect">
            <a:avLst/>
          </a:prstGeom>
        </p:spPr>
        <p:txBody>
          <a:bodyPr wrap="none">
            <a:spAutoFit/>
          </a:bodyPr>
          <a:lstStyle/>
          <a:p>
            <a:pPr marL="342900" indent="-342900">
              <a:spcAft>
                <a:spcPts val="1200"/>
              </a:spcAft>
              <a:buFont typeface="+mj-lt"/>
              <a:buAutoNum type="arabicParenR" startAt="2"/>
            </a:pP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Indice per le famiglie di operai e impiegati (FOI) </a:t>
            </a:r>
          </a:p>
        </p:txBody>
      </p:sp>
      <p:sp>
        <p:nvSpPr>
          <p:cNvPr id="10" name="Rettangolo 9"/>
          <p:cNvSpPr/>
          <p:nvPr/>
        </p:nvSpPr>
        <p:spPr>
          <a:xfrm>
            <a:off x="901647" y="4597042"/>
            <a:ext cx="9938148"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FOI: indice dei prezzi al consumo per le famiglie degli operai e </a:t>
            </a:r>
            <a:r>
              <a:rPr lang="en-GB" dirty="0" err="1">
                <a:latin typeface="Times New Roman" panose="02020603050405020304" pitchFamily="18" charset="0"/>
                <a:cs typeface="Times New Roman" panose="02020603050405020304" pitchFamily="18" charset="0"/>
              </a:rPr>
              <a:t>impiegati</a:t>
            </a:r>
            <a:r>
              <a:rPr lang="en-GB" dirty="0">
                <a:latin typeface="Times New Roman" panose="02020603050405020304" pitchFamily="18" charset="0"/>
                <a:cs typeface="Times New Roman" panose="02020603050405020304" pitchFamily="18" charset="0"/>
              </a:rPr>
              <a:t>. Si </a:t>
            </a:r>
            <a:r>
              <a:rPr lang="en-GB" dirty="0" err="1">
                <a:latin typeface="Times New Roman" panose="02020603050405020304" pitchFamily="18" charset="0"/>
                <a:cs typeface="Times New Roman" panose="02020603050405020304" pitchFamily="18" charset="0"/>
              </a:rPr>
              <a:t>distingue</a:t>
            </a:r>
            <a:r>
              <a:rPr lang="en-GB" dirty="0">
                <a:latin typeface="Times New Roman" panose="02020603050405020304" pitchFamily="18" charset="0"/>
                <a:cs typeface="Times New Roman" panose="02020603050405020304" pitchFamily="18" charset="0"/>
              </a:rPr>
              <a:t> in</a:t>
            </a:r>
            <a:r>
              <a:rPr lang="en-GB" dirty="0" smtClean="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901647" y="5231349"/>
            <a:ext cx="6096000" cy="646331"/>
          </a:xfrm>
          <a:prstGeom prst="rect">
            <a:avLst/>
          </a:prstGeom>
        </p:spPr>
        <p:txBody>
          <a:bodyPr>
            <a:spAutoFit/>
          </a:bodyPr>
          <a:lstStyle/>
          <a:p>
            <a:pPr marL="285750" indent="-285750">
              <a:buFont typeface="Wingdings" panose="05000000000000000000" pitchFamily="2" charset="2"/>
              <a:buChar char="Ø"/>
            </a:pPr>
            <a:r>
              <a:rPr lang="en-GB" i="1" dirty="0" smtClean="0">
                <a:solidFill>
                  <a:srgbClr val="C00000"/>
                </a:solidFill>
                <a:latin typeface="Times New Roman" panose="02020603050405020304" pitchFamily="18" charset="0"/>
                <a:cs typeface="Times New Roman" panose="02020603050405020304" pitchFamily="18" charset="0"/>
              </a:rPr>
              <a:t>FOI </a:t>
            </a:r>
            <a:r>
              <a:rPr lang="en-GB" dirty="0">
                <a:solidFill>
                  <a:srgbClr val="C00000"/>
                </a:solidFill>
                <a:latin typeface="Times New Roman" panose="02020603050405020304" pitchFamily="18" charset="0"/>
                <a:cs typeface="Times New Roman" panose="02020603050405020304" pitchFamily="18" charset="0"/>
              </a:rPr>
              <a:t>con </a:t>
            </a:r>
            <a:r>
              <a:rPr lang="en-GB" dirty="0" err="1">
                <a:solidFill>
                  <a:srgbClr val="C00000"/>
                </a:solidFill>
                <a:latin typeface="Times New Roman" panose="02020603050405020304" pitchFamily="18" charset="0"/>
                <a:cs typeface="Times New Roman" panose="02020603050405020304" pitchFamily="18" charset="0"/>
              </a:rPr>
              <a:t>i</a:t>
            </a:r>
            <a:r>
              <a:rPr lang="en-GB" dirty="0">
                <a:solidFill>
                  <a:srgbClr val="C00000"/>
                </a:solidFill>
                <a:latin typeface="Times New Roman" panose="02020603050405020304" pitchFamily="18" charset="0"/>
                <a:cs typeface="Times New Roman" panose="02020603050405020304" pitchFamily="18" charset="0"/>
              </a:rPr>
              <a:t> </a:t>
            </a:r>
            <a:r>
              <a:rPr lang="en-GB" dirty="0" err="1">
                <a:solidFill>
                  <a:srgbClr val="C00000"/>
                </a:solidFill>
                <a:latin typeface="Times New Roman" panose="02020603050405020304" pitchFamily="18" charset="0"/>
                <a:cs typeface="Times New Roman" panose="02020603050405020304" pitchFamily="18" charset="0"/>
              </a:rPr>
              <a:t>tabacchi</a:t>
            </a:r>
            <a:r>
              <a:rPr lang="en-GB" dirty="0">
                <a:solidFill>
                  <a:srgbClr val="C00000"/>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GB" i="1" dirty="0" smtClean="0">
                <a:solidFill>
                  <a:srgbClr val="C00000"/>
                </a:solidFill>
                <a:latin typeface="Times New Roman" panose="02020603050405020304" pitchFamily="18" charset="0"/>
                <a:cs typeface="Times New Roman" panose="02020603050405020304" pitchFamily="18" charset="0"/>
              </a:rPr>
              <a:t>FOS </a:t>
            </a:r>
            <a:r>
              <a:rPr lang="en-GB" dirty="0" err="1">
                <a:solidFill>
                  <a:srgbClr val="C00000"/>
                </a:solidFill>
                <a:latin typeface="Times New Roman" panose="02020603050405020304" pitchFamily="18" charset="0"/>
                <a:cs typeface="Times New Roman" panose="02020603050405020304" pitchFamily="18" charset="0"/>
              </a:rPr>
              <a:t>senza</a:t>
            </a:r>
            <a:r>
              <a:rPr lang="en-GB" dirty="0">
                <a:solidFill>
                  <a:srgbClr val="C00000"/>
                </a:solidFill>
                <a:latin typeface="Times New Roman" panose="02020603050405020304" pitchFamily="18" charset="0"/>
                <a:cs typeface="Times New Roman" panose="02020603050405020304" pitchFamily="18" charset="0"/>
              </a:rPr>
              <a:t> </a:t>
            </a:r>
            <a:r>
              <a:rPr lang="en-GB" dirty="0" err="1">
                <a:solidFill>
                  <a:srgbClr val="C00000"/>
                </a:solidFill>
                <a:latin typeface="Times New Roman" panose="02020603050405020304" pitchFamily="18" charset="0"/>
                <a:cs typeface="Times New Roman" panose="02020603050405020304" pitchFamily="18" charset="0"/>
              </a:rPr>
              <a:t>tabacchi</a:t>
            </a:r>
            <a:endParaRPr lang="en-GB"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8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23</a:t>
            </a:fld>
            <a:endParaRPr lang="it-IT"/>
          </a:p>
        </p:txBody>
      </p:sp>
      <p:sp>
        <p:nvSpPr>
          <p:cNvPr id="8" name="Rettangolo 7"/>
          <p:cNvSpPr/>
          <p:nvPr/>
        </p:nvSpPr>
        <p:spPr>
          <a:xfrm>
            <a:off x="890654" y="1335361"/>
            <a:ext cx="9442065"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IPCA: indice </a:t>
            </a:r>
            <a:r>
              <a:rPr lang="it-IT" dirty="0" smtClean="0">
                <a:latin typeface="Times New Roman" panose="02020603050405020304" pitchFamily="18" charset="0"/>
                <a:cs typeface="Times New Roman" panose="02020603050405020304" pitchFamily="18" charset="0"/>
              </a:rPr>
              <a:t>armonizzato </a:t>
            </a:r>
            <a:r>
              <a:rPr lang="it-IT" dirty="0">
                <a:latin typeface="Times New Roman" panose="02020603050405020304" pitchFamily="18" charset="0"/>
                <a:cs typeface="Times New Roman" panose="02020603050405020304" pitchFamily="18" charset="0"/>
              </a:rPr>
              <a:t>dei prezzi al consumo per i </a:t>
            </a:r>
            <a:r>
              <a:rPr lang="it-IT" dirty="0" smtClean="0">
                <a:latin typeface="Times New Roman" panose="02020603050405020304" pitchFamily="18" charset="0"/>
                <a:cs typeface="Times New Roman" panose="02020603050405020304" pitchFamily="18" charset="0"/>
              </a:rPr>
              <a:t>vari paesi </a:t>
            </a:r>
            <a:r>
              <a:rPr lang="it-IT" dirty="0">
                <a:latin typeface="Times New Roman" panose="02020603050405020304" pitchFamily="18" charset="0"/>
                <a:cs typeface="Times New Roman" panose="02020603050405020304" pitchFamily="18" charset="0"/>
              </a:rPr>
              <a:t>dell’Unione Europea.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890654" y="1965152"/>
            <a:ext cx="9724045" cy="1754326"/>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E’ </a:t>
            </a:r>
            <a:r>
              <a:rPr lang="it-IT" dirty="0">
                <a:latin typeface="Times New Roman" panose="02020603050405020304" pitchFamily="18" charset="0"/>
                <a:cs typeface="Times New Roman" panose="02020603050405020304" pitchFamily="18" charset="0"/>
              </a:rPr>
              <a:t>stato introdotto da </a:t>
            </a:r>
            <a:r>
              <a:rPr lang="it-IT" dirty="0" smtClean="0">
                <a:latin typeface="Times New Roman" panose="02020603050405020304" pitchFamily="18" charset="0"/>
                <a:cs typeface="Times New Roman" panose="02020603050405020304" pitchFamily="18" charset="0"/>
              </a:rPr>
              <a:t>EUROSTAT per </a:t>
            </a:r>
            <a:r>
              <a:rPr lang="it-IT" dirty="0">
                <a:latin typeface="Times New Roman" panose="02020603050405020304" pitchFamily="18" charset="0"/>
                <a:cs typeface="Times New Roman" panose="02020603050405020304" pitchFamily="18" charset="0"/>
              </a:rPr>
              <a:t>misurare i consumi dei beni e servizi che hanno regimi </a:t>
            </a:r>
            <a:r>
              <a:rPr lang="it-IT" dirty="0" smtClean="0">
                <a:latin typeface="Times New Roman" panose="02020603050405020304" pitchFamily="18" charset="0"/>
                <a:cs typeface="Times New Roman" panose="02020603050405020304" pitchFamily="18" charset="0"/>
              </a:rPr>
              <a:t>di prezzo </a:t>
            </a:r>
            <a:r>
              <a:rPr lang="it-IT" dirty="0">
                <a:latin typeface="Times New Roman" panose="02020603050405020304" pitchFamily="18" charset="0"/>
                <a:cs typeface="Times New Roman" panose="02020603050405020304" pitchFamily="18" charset="0"/>
              </a:rPr>
              <a:t>comparabili nei diversi paesi e </a:t>
            </a:r>
            <a:r>
              <a:rPr lang="it-IT" dirty="0" smtClean="0">
                <a:latin typeface="Times New Roman" panose="02020603050405020304" pitchFamily="18" charset="0"/>
                <a:cs typeface="Times New Roman" panose="02020603050405020304" pitchFamily="18" charset="0"/>
              </a:rPr>
              <a:t>perciò è </a:t>
            </a:r>
            <a:r>
              <a:rPr lang="it-IT" dirty="0">
                <a:latin typeface="Times New Roman" panose="02020603050405020304" pitchFamily="18" charset="0"/>
                <a:cs typeface="Times New Roman" panose="02020603050405020304" pitchFamily="18" charset="0"/>
              </a:rPr>
              <a:t>utilizzato per </a:t>
            </a:r>
            <a:r>
              <a:rPr lang="it-IT" dirty="0" smtClean="0">
                <a:latin typeface="Times New Roman" panose="02020603050405020304" pitchFamily="18" charset="0"/>
                <a:cs typeface="Times New Roman" panose="02020603050405020304" pitchFamily="18" charset="0"/>
              </a:rPr>
              <a:t>le comparazioni </a:t>
            </a:r>
            <a:r>
              <a:rPr lang="it-IT" dirty="0">
                <a:latin typeface="Times New Roman" panose="02020603050405020304" pitchFamily="18" charset="0"/>
                <a:cs typeface="Times New Roman" panose="02020603050405020304" pitchFamily="18" charset="0"/>
              </a:rPr>
              <a:t>della misura dell’inflazione a livello </a:t>
            </a:r>
            <a:r>
              <a:rPr lang="it-IT" dirty="0" smtClean="0">
                <a:latin typeface="Times New Roman" panose="02020603050405020304" pitchFamily="18" charset="0"/>
                <a:cs typeface="Times New Roman" panose="02020603050405020304" pitchFamily="18" charset="0"/>
              </a:rPr>
              <a:t>europeo. Raccoglie </a:t>
            </a:r>
            <a:r>
              <a:rPr lang="it-IT" dirty="0">
                <a:latin typeface="Times New Roman" panose="02020603050405020304" pitchFamily="18" charset="0"/>
                <a:cs typeface="Times New Roman" panose="02020603050405020304" pitchFamily="18" charset="0"/>
              </a:rPr>
              <a:t>il 94% dei prezzi dei beni registrati da NIC. </a:t>
            </a:r>
            <a:r>
              <a:rPr lang="it-IT" dirty="0" smtClean="0">
                <a:latin typeface="Times New Roman" panose="02020603050405020304" pitchFamily="18" charset="0"/>
                <a:cs typeface="Times New Roman" panose="02020603050405020304" pitchFamily="18" charset="0"/>
              </a:rPr>
              <a:t>Inoltre, </a:t>
            </a:r>
            <a:r>
              <a:rPr lang="it-IT" i="1" dirty="0" smtClean="0">
                <a:latin typeface="Times New Roman" panose="02020603050405020304" pitchFamily="18" charset="0"/>
                <a:cs typeface="Times New Roman" panose="02020603050405020304" pitchFamily="18" charset="0"/>
              </a:rPr>
              <a:t>il paniere </a:t>
            </a:r>
            <a:r>
              <a:rPr lang="it-IT" i="1" dirty="0">
                <a:latin typeface="Times New Roman" panose="02020603050405020304" pitchFamily="18" charset="0"/>
                <a:cs typeface="Times New Roman" panose="02020603050405020304" pitchFamily="18" charset="0"/>
              </a:rPr>
              <a:t>esclude, sulla base di un accordo comunitario, le </a:t>
            </a:r>
            <a:r>
              <a:rPr lang="it-IT" i="1" dirty="0" smtClean="0">
                <a:latin typeface="Times New Roman" panose="02020603050405020304" pitchFamily="18" charset="0"/>
                <a:cs typeface="Times New Roman" panose="02020603050405020304" pitchFamily="18" charset="0"/>
              </a:rPr>
              <a:t>lotterie, il </a:t>
            </a:r>
            <a:r>
              <a:rPr lang="it-IT" i="1" dirty="0">
                <a:latin typeface="Times New Roman" panose="02020603050405020304" pitchFamily="18" charset="0"/>
                <a:cs typeface="Times New Roman" panose="02020603050405020304" pitchFamily="18" charset="0"/>
              </a:rPr>
              <a:t>lotto, i concorsi pronostici e i servizi relativi alle </a:t>
            </a:r>
            <a:r>
              <a:rPr lang="it-IT" i="1" dirty="0" smtClean="0">
                <a:latin typeface="Times New Roman" panose="02020603050405020304" pitchFamily="18" charset="0"/>
                <a:cs typeface="Times New Roman" panose="02020603050405020304" pitchFamily="18" charset="0"/>
              </a:rPr>
              <a:t>assicurazioni sulla </a:t>
            </a:r>
            <a:r>
              <a:rPr lang="it-IT" i="1" dirty="0">
                <a:latin typeface="Times New Roman" panose="02020603050405020304" pitchFamily="18" charset="0"/>
                <a:cs typeface="Times New Roman" panose="02020603050405020304" pitchFamily="18" charset="0"/>
              </a:rPr>
              <a:t>vita e le spese sostenute dalla Pubblica </a:t>
            </a:r>
            <a:r>
              <a:rPr lang="it-IT" i="1" dirty="0" smtClean="0">
                <a:latin typeface="Times New Roman" panose="02020603050405020304" pitchFamily="18" charset="0"/>
                <a:cs typeface="Times New Roman" panose="02020603050405020304" pitchFamily="18" charset="0"/>
              </a:rPr>
              <a:t>Amministrazione per </a:t>
            </a:r>
            <a:r>
              <a:rPr lang="it-IT" i="1" dirty="0">
                <a:latin typeface="Times New Roman" panose="02020603050405020304" pitchFamily="18" charset="0"/>
                <a:cs typeface="Times New Roman" panose="02020603050405020304" pitchFamily="18" charset="0"/>
              </a:rPr>
              <a:t>i consumi dei medicinali da parte delle famiglie</a:t>
            </a:r>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890655" y="705570"/>
            <a:ext cx="4059766" cy="369332"/>
          </a:xfrm>
          <a:prstGeom prst="rect">
            <a:avLst/>
          </a:prstGeom>
        </p:spPr>
        <p:txBody>
          <a:bodyPr wrap="none">
            <a:spAutoFit/>
          </a:bodyPr>
          <a:lstStyle/>
          <a:p>
            <a:pPr marL="342900" indent="-342900">
              <a:spcAft>
                <a:spcPts val="1200"/>
              </a:spcAft>
              <a:buFont typeface="+mj-lt"/>
              <a:buAutoNum type="arabicParenR" startAt="3"/>
            </a:pP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Indice armonizzato europeo (IPCA)</a:t>
            </a:r>
            <a:endParaRPr lang="en-GB"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35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877455" y="1300043"/>
            <a:ext cx="10002980" cy="601511"/>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q"/>
            </a:pPr>
            <a:r>
              <a:rPr lang="it-IT" sz="1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 </a:t>
            </a: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tre indici si basano su un’unica </a:t>
            </a:r>
            <a:r>
              <a:rPr lang="it-IT"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rilevazione</a:t>
            </a: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e sulla stessa </a:t>
            </a:r>
            <a:r>
              <a:rPr lang="it-IT"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metodologia</a:t>
            </a: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di calcolo, condivisa a livello internazionale</a:t>
            </a:r>
            <a:r>
              <a:rPr lang="it-IT" sz="1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877454" y="3971039"/>
            <a:ext cx="10002980" cy="619272"/>
          </a:xfrm>
          <a:prstGeom prst="rect">
            <a:avLst/>
          </a:prstGeom>
        </p:spPr>
        <p:txBody>
          <a:bodyPr wrap="square">
            <a:spAutoFit/>
          </a:bodyPr>
          <a:lstStyle/>
          <a:p>
            <a:pPr marL="285750" lvl="0" indent="-285750" algn="just">
              <a:lnSpc>
                <a:spcPct val="107000"/>
              </a:lnSpc>
              <a:spcAft>
                <a:spcPts val="800"/>
              </a:spcAft>
              <a:buFont typeface="Wingdings" panose="05000000000000000000" pitchFamily="2" charset="2"/>
              <a:buChar char="q"/>
            </a:pPr>
            <a:r>
              <a:rPr lang="it-IT" sz="1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Un’ulteriore </a:t>
            </a: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differenziazione fra i tre indici riguarda il </a:t>
            </a:r>
            <a:r>
              <a:rPr lang="it-IT"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concetto di prezzo</a:t>
            </a: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considerato: il NIC e il FOI considerano sempre il prezzo pieno di vendita. L’IPCA si riferisce invece al prezzo effettivamente pagato dal consumatore. </a:t>
            </a:r>
            <a:endParaRPr lang="en-GB"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877455" y="657706"/>
            <a:ext cx="3873817" cy="388696"/>
          </a:xfrm>
          <a:prstGeom prst="rect">
            <a:avLst/>
          </a:prstGeom>
        </p:spPr>
        <p:txBody>
          <a:bodyPr wrap="none">
            <a:spAutoFit/>
          </a:bodyPr>
          <a:lstStyle/>
          <a:p>
            <a:pPr>
              <a:lnSpc>
                <a:spcPct val="107000"/>
              </a:lnSpc>
              <a:spcAft>
                <a:spcPts val="800"/>
              </a:spcAft>
            </a:pPr>
            <a:r>
              <a:rPr lang="it-IT"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Analogie e differenze tra i diversi indici</a:t>
            </a:r>
            <a:endParaRPr lang="en-GB" sz="1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tangolo 7"/>
          <p:cNvSpPr/>
          <p:nvPr/>
        </p:nvSpPr>
        <p:spPr>
          <a:xfrm>
            <a:off x="877453" y="1857861"/>
            <a:ext cx="10002981" cy="619272"/>
          </a:xfrm>
          <a:prstGeom prst="rect">
            <a:avLst/>
          </a:prstGeom>
        </p:spPr>
        <p:txBody>
          <a:bodyPr wrap="square">
            <a:spAutoFit/>
          </a:bodyPr>
          <a:lstStyle/>
          <a:p>
            <a:pPr marL="285750" lvl="0" indent="-285750" algn="just">
              <a:lnSpc>
                <a:spcPct val="107000"/>
              </a:lnSpc>
              <a:spcAft>
                <a:spcPts val="800"/>
              </a:spcAft>
              <a:buFont typeface="Wingdings" panose="05000000000000000000" pitchFamily="2" charset="2"/>
              <a:buChar char="q"/>
            </a:pP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NIC e FOI si basano sullo stesso </a:t>
            </a:r>
            <a:r>
              <a:rPr lang="it-IT"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paniere</a:t>
            </a: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ma il </a:t>
            </a:r>
            <a:r>
              <a:rPr lang="it-IT"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peso</a:t>
            </a: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attribuito a ogni bene o servizio è diverso, a seconda dell’importanza che questi rivestono nei consumi della popolazione di riferimento. </a:t>
            </a:r>
          </a:p>
        </p:txBody>
      </p:sp>
      <p:sp>
        <p:nvSpPr>
          <p:cNvPr id="9" name="Rettangolo 8"/>
          <p:cNvSpPr/>
          <p:nvPr/>
        </p:nvSpPr>
        <p:spPr>
          <a:xfrm>
            <a:off x="877453" y="2435684"/>
            <a:ext cx="10002981" cy="619272"/>
          </a:xfrm>
          <a:prstGeom prst="rect">
            <a:avLst/>
          </a:prstGeom>
        </p:spPr>
        <p:txBody>
          <a:bodyPr wrap="square">
            <a:spAutoFit/>
          </a:bodyPr>
          <a:lstStyle/>
          <a:p>
            <a:pPr marL="285750" lvl="0" indent="-285750" algn="just">
              <a:lnSpc>
                <a:spcPct val="107000"/>
              </a:lnSpc>
              <a:spcAft>
                <a:spcPts val="800"/>
              </a:spcAft>
              <a:buFont typeface="Wingdings" panose="05000000000000000000" pitchFamily="2" charset="2"/>
              <a:buChar char="q"/>
            </a:pP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Per il NIC la </a:t>
            </a:r>
            <a:r>
              <a:rPr lang="it-IT"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popolazione di riferimento</a:t>
            </a: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è </a:t>
            </a:r>
            <a:r>
              <a:rPr lang="it-IT" sz="1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l’intera popolazione;</a:t>
            </a: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per il FOI è l’insieme delle famiglie </a:t>
            </a:r>
            <a:r>
              <a:rPr lang="it-IT" sz="1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che </a:t>
            </a: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fanno capo a un operaio o un </a:t>
            </a:r>
            <a:r>
              <a:rPr lang="it-IT" sz="1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impiegato (lavoratore dipendente).</a:t>
            </a:r>
            <a:endParaRPr lang="en-GB"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ttangolo 9"/>
          <p:cNvSpPr/>
          <p:nvPr/>
        </p:nvSpPr>
        <p:spPr>
          <a:xfrm>
            <a:off x="877451" y="3320899"/>
            <a:ext cx="10002983" cy="619272"/>
          </a:xfrm>
          <a:prstGeom prst="rect">
            <a:avLst/>
          </a:prstGeom>
        </p:spPr>
        <p:txBody>
          <a:bodyPr wrap="square">
            <a:spAutoFit/>
          </a:bodyPr>
          <a:lstStyle/>
          <a:p>
            <a:pPr marL="285750" lvl="0" indent="-285750" algn="just">
              <a:lnSpc>
                <a:spcPct val="107000"/>
              </a:lnSpc>
              <a:spcAft>
                <a:spcPts val="800"/>
              </a:spcAft>
              <a:buFont typeface="Wingdings" panose="05000000000000000000" pitchFamily="2" charset="2"/>
              <a:buChar char="q"/>
            </a:pP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L’IPCA ha in comune con il NIC la </a:t>
            </a:r>
            <a:r>
              <a:rPr lang="it-IT"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popolazione di riferimento</a:t>
            </a: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ma si differenzia dagli altri due indici perché il </a:t>
            </a:r>
            <a:r>
              <a:rPr lang="it-IT" sz="16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paniere</a:t>
            </a: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esclude, sulla base di un accordo comunitario, le lotterie, il lotto e i concorsi </a:t>
            </a:r>
            <a:r>
              <a:rPr lang="it-IT" sz="16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pronostici</a:t>
            </a: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ttangolo 10"/>
          <p:cNvSpPr/>
          <p:nvPr/>
        </p:nvSpPr>
        <p:spPr>
          <a:xfrm>
            <a:off x="877451" y="4900224"/>
            <a:ext cx="10002983" cy="882742"/>
          </a:xfrm>
          <a:prstGeom prst="rect">
            <a:avLst/>
          </a:prstGeom>
        </p:spPr>
        <p:txBody>
          <a:bodyPr wrap="square">
            <a:spAutoFit/>
          </a:bodyPr>
          <a:lstStyle/>
          <a:p>
            <a:pPr marL="285750" lvl="0" indent="-285750" algn="just">
              <a:lnSpc>
                <a:spcPct val="107000"/>
              </a:lnSpc>
              <a:spcAft>
                <a:spcPts val="800"/>
              </a:spcAft>
              <a:buFont typeface="Wingdings" panose="05000000000000000000" pitchFamily="2" charset="2"/>
              <a:buChar char="q"/>
            </a:pP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Ad esempio, nel caso dei medicinali, mentre per gli indici nazionali viene considerato il prezzo pieno del prodotto, per quello armonizzato europeo il prezzo di riferimento è rappresentato dalla quota effettivamente a carico del consumatore (il ticket). Inoltre, l’IPCA tiene conto anche delle riduzioni temporanee di prezzo (saldi e promozioni).</a:t>
            </a:r>
            <a:endParaRPr lang="en-GB"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186581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25</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3" name="Rettangolo 2"/>
          <p:cNvSpPr/>
          <p:nvPr/>
        </p:nvSpPr>
        <p:spPr>
          <a:xfrm>
            <a:off x="3042711" y="1288792"/>
            <a:ext cx="8621862" cy="1077218"/>
          </a:xfrm>
          <a:prstGeom prst="rect">
            <a:avLst/>
          </a:prstGeom>
        </p:spPr>
        <p:txBody>
          <a:bodyPr wrap="square">
            <a:spAutoFit/>
          </a:bodyPr>
          <a:lstStyle/>
          <a:p>
            <a:pPr algn="just"/>
            <a:r>
              <a:rPr lang="it-IT" sz="1600" dirty="0">
                <a:latin typeface="Times New Roman" panose="02020603050405020304" pitchFamily="18" charset="0"/>
                <a:cs typeface="Times New Roman" panose="02020603050405020304" pitchFamily="18" charset="0"/>
              </a:rPr>
              <a:t>Attualmente le serie degli indici nazionali NIC e FOI hanno base di riferimento 2015=100. Anche l’indice IPCA è calcolato e diffuso con base di riferimento 2015=100, in linea con gli altri Paesi dell’Unione europea e in conformità al Regolamento (UE) n. 2016/792 del Parlamento e del Consiglio e con il Regolamento di Esecuzione (UE) n. 2020/1148 della Commissione del 31 luglio 2020.</a:t>
            </a:r>
            <a:endParaRPr lang="en-GB" sz="1600" dirty="0">
              <a:latin typeface="Times New Roman" panose="02020603050405020304" pitchFamily="18" charset="0"/>
              <a:cs typeface="Times New Roman" panose="02020603050405020304" pitchFamily="18" charset="0"/>
            </a:endParaRPr>
          </a:p>
        </p:txBody>
      </p:sp>
      <p:sp>
        <p:nvSpPr>
          <p:cNvPr id="6" name="Rettangolo 5"/>
          <p:cNvSpPr/>
          <p:nvPr/>
        </p:nvSpPr>
        <p:spPr>
          <a:xfrm>
            <a:off x="3042711" y="2432619"/>
            <a:ext cx="8582083" cy="1323439"/>
          </a:xfrm>
          <a:prstGeom prst="rect">
            <a:avLst/>
          </a:prstGeom>
        </p:spPr>
        <p:txBody>
          <a:bodyPr wrap="square">
            <a:spAutoFit/>
          </a:bodyPr>
          <a:lstStyle/>
          <a:p>
            <a:pPr algn="just"/>
            <a:r>
              <a:rPr lang="it-IT" sz="1600" dirty="0">
                <a:latin typeface="Times New Roman" panose="02020603050405020304" pitchFamily="18" charset="0"/>
                <a:cs typeface="Times New Roman" panose="02020603050405020304" pitchFamily="18" charset="0"/>
              </a:rPr>
              <a:t>I dati che concorrono alla costruzione degli indici mensili dei prezzi al consumo sono raccolti attraverso l’utilizzo di una pluralità di fonti: </a:t>
            </a:r>
            <a:r>
              <a:rPr lang="it-IT" sz="1600" b="1" dirty="0">
                <a:solidFill>
                  <a:srgbClr val="C00000"/>
                </a:solidFill>
                <a:latin typeface="Times New Roman" panose="02020603050405020304" pitchFamily="18" charset="0"/>
                <a:cs typeface="Times New Roman" panose="02020603050405020304" pitchFamily="18" charset="0"/>
              </a:rPr>
              <a:t>la rilevazione territoriale</a:t>
            </a:r>
            <a:r>
              <a:rPr lang="it-IT" sz="1600" dirty="0">
                <a:latin typeface="Times New Roman" panose="02020603050405020304" pitchFamily="18" charset="0"/>
                <a:cs typeface="Times New Roman" panose="02020603050405020304" pitchFamily="18" charset="0"/>
              </a:rPr>
              <a:t>, condotta dagli Uffici comunali di statistica (UCS); la rilevazione centralizzata, condotta dall’Istat direttamente o attraverso la collaborazione con grandi fornitori di dati; gli scanner data provenienti dalla Grande Distribuzione Organizzata (GDO); la fonte amministrativa.</a:t>
            </a:r>
            <a:endParaRPr lang="en-GB" sz="1600" dirty="0">
              <a:latin typeface="Times New Roman" panose="02020603050405020304" pitchFamily="18" charset="0"/>
              <a:cs typeface="Times New Roman" panose="02020603050405020304" pitchFamily="18" charset="0"/>
            </a:endParaRPr>
          </a:p>
        </p:txBody>
      </p:sp>
      <p:sp>
        <p:nvSpPr>
          <p:cNvPr id="7" name="Rettangolo 6"/>
          <p:cNvSpPr/>
          <p:nvPr/>
        </p:nvSpPr>
        <p:spPr>
          <a:xfrm>
            <a:off x="3042711" y="3822668"/>
            <a:ext cx="8543232" cy="2554545"/>
          </a:xfrm>
          <a:prstGeom prst="rect">
            <a:avLst/>
          </a:prstGeom>
        </p:spPr>
        <p:txBody>
          <a:bodyPr wrap="square">
            <a:spAutoFit/>
          </a:bodyPr>
          <a:lstStyle/>
          <a:p>
            <a:pPr algn="just"/>
            <a:r>
              <a:rPr lang="it-IT" sz="1600" dirty="0">
                <a:latin typeface="Times New Roman" panose="02020603050405020304" pitchFamily="18" charset="0"/>
                <a:cs typeface="Times New Roman" panose="02020603050405020304" pitchFamily="18" charset="0"/>
              </a:rPr>
              <a:t>Non tutti i beni e i servizi che entrano nel paniere hanno la stessa importanza nei consumi della popolazione. Di conseguenza, l’esigenza di misurare il livello dei prezzi e la loro dinamica temporale attraverso indicatori di sintesi richiede la definizione di un sistema di ponderazione che consenta di elaborare tali indicatori tenendo conto della diversa rilevanza che i singoli prodotti assumono sulla spesa complessiva per consumi delle famiglie. </a:t>
            </a:r>
            <a:r>
              <a:rPr lang="it-IT" sz="1600" b="1" dirty="0">
                <a:latin typeface="Times New Roman" panose="02020603050405020304" pitchFamily="18" charset="0"/>
                <a:cs typeface="Times New Roman" panose="02020603050405020304" pitchFamily="18" charset="0"/>
              </a:rPr>
              <a:t>Ogni anno, i coefficienti di ponderazione degli indici sono aggiornati per tener conto dell’evoluzione dei consumi finali delle </a:t>
            </a:r>
            <a:r>
              <a:rPr lang="it-IT" sz="1600" b="1" dirty="0" smtClean="0">
                <a:latin typeface="Times New Roman" panose="02020603050405020304" pitchFamily="18" charset="0"/>
                <a:cs typeface="Times New Roman" panose="02020603050405020304" pitchFamily="18" charset="0"/>
              </a:rPr>
              <a:t>famiglie</a:t>
            </a:r>
            <a:r>
              <a:rPr lang="it-IT" sz="1600" dirty="0" smtClean="0">
                <a:latin typeface="Times New Roman" panose="02020603050405020304" pitchFamily="18" charset="0"/>
                <a:cs typeface="Times New Roman" panose="02020603050405020304" pitchFamily="18" charset="0"/>
              </a:rPr>
              <a:t>. Questa informazione viene dedotta dalle </a:t>
            </a:r>
            <a:r>
              <a:rPr lang="it-IT" sz="1600" dirty="0">
                <a:latin typeface="Times New Roman" panose="02020603050405020304" pitchFamily="18" charset="0"/>
                <a:cs typeface="Times New Roman" panose="02020603050405020304" pitchFamily="18" charset="0"/>
              </a:rPr>
              <a:t>stime della Contabilità nazionale dell’Istat e dell’indagine sulle Spese delle famiglie, oltre che dai dati provenienti da altre fonti ausiliarie interne e esterne all’Istituto, tra le quali le basi dati di importanti società di analisi e ricerche di mercato, quali A.C. Nielsen e </a:t>
            </a:r>
            <a:r>
              <a:rPr lang="it-IT" sz="1600" dirty="0" err="1">
                <a:latin typeface="Times New Roman" panose="02020603050405020304" pitchFamily="18" charset="0"/>
                <a:cs typeface="Times New Roman" panose="02020603050405020304" pitchFamily="18" charset="0"/>
              </a:rPr>
              <a:t>GfK</a:t>
            </a:r>
            <a:r>
              <a:rPr lang="it-IT" sz="1600" dirty="0">
                <a:latin typeface="Times New Roman" panose="02020603050405020304" pitchFamily="18" charset="0"/>
                <a:cs typeface="Times New Roman" panose="02020603050405020304" pitchFamily="18" charset="0"/>
              </a:rPr>
              <a:t> Italia S.r.l</a:t>
            </a:r>
            <a:r>
              <a:rPr lang="it-IT"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sp>
        <p:nvSpPr>
          <p:cNvPr id="8" name="Rettangolo 7"/>
          <p:cNvSpPr/>
          <p:nvPr/>
        </p:nvSpPr>
        <p:spPr>
          <a:xfrm>
            <a:off x="930443" y="800624"/>
            <a:ext cx="5724644" cy="368755"/>
          </a:xfrm>
          <a:prstGeom prst="rect">
            <a:avLst/>
          </a:prstGeom>
        </p:spPr>
        <p:txBody>
          <a:bodyPr wrap="none">
            <a:spAutoFit/>
          </a:bodyPr>
          <a:lstStyle/>
          <a:p>
            <a:pPr>
              <a:lnSpc>
                <a:spcPct val="107000"/>
              </a:lnSpc>
              <a:spcAft>
                <a:spcPts val="800"/>
              </a:spcAft>
            </a:pPr>
            <a:r>
              <a:rPr lang="it-IT"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Alcune informazioni sui </a:t>
            </a:r>
            <a:r>
              <a:rPr lang="it-IT"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tre indici dei prezzi al consumo</a:t>
            </a:r>
            <a:endParaRPr lang="en-GB" sz="11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ttangolo 8"/>
          <p:cNvSpPr/>
          <p:nvPr/>
        </p:nvSpPr>
        <p:spPr>
          <a:xfrm>
            <a:off x="930443" y="1603500"/>
            <a:ext cx="1101584" cy="338041"/>
          </a:xfrm>
          <a:prstGeom prst="rect">
            <a:avLst/>
          </a:prstGeom>
        </p:spPr>
        <p:txBody>
          <a:bodyPr wrap="none">
            <a:spAutoFit/>
          </a:bodyPr>
          <a:lstStyle/>
          <a:p>
            <a:pPr>
              <a:lnSpc>
                <a:spcPct val="107000"/>
              </a:lnSpc>
              <a:spcAft>
                <a:spcPts val="800"/>
              </a:spcAft>
            </a:pPr>
            <a:r>
              <a:rPr lang="it-IT" sz="16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Anno base</a:t>
            </a:r>
            <a:endParaRPr lang="en-GB" sz="1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ttangolo 9"/>
          <p:cNvSpPr/>
          <p:nvPr/>
        </p:nvSpPr>
        <p:spPr>
          <a:xfrm>
            <a:off x="924784" y="2963278"/>
            <a:ext cx="1047082" cy="338041"/>
          </a:xfrm>
          <a:prstGeom prst="rect">
            <a:avLst/>
          </a:prstGeom>
        </p:spPr>
        <p:txBody>
          <a:bodyPr wrap="none">
            <a:spAutoFit/>
          </a:bodyPr>
          <a:lstStyle/>
          <a:p>
            <a:pPr>
              <a:lnSpc>
                <a:spcPct val="107000"/>
              </a:lnSpc>
              <a:spcAft>
                <a:spcPts val="800"/>
              </a:spcAft>
            </a:pPr>
            <a:r>
              <a:rPr lang="it-IT" sz="16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Fonti dati</a:t>
            </a:r>
            <a:endParaRPr lang="en-GB" sz="1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ttangolo 10"/>
          <p:cNvSpPr/>
          <p:nvPr/>
        </p:nvSpPr>
        <p:spPr>
          <a:xfrm>
            <a:off x="924784" y="4874051"/>
            <a:ext cx="1382110" cy="338041"/>
          </a:xfrm>
          <a:prstGeom prst="rect">
            <a:avLst/>
          </a:prstGeom>
        </p:spPr>
        <p:txBody>
          <a:bodyPr wrap="none">
            <a:spAutoFit/>
          </a:bodyPr>
          <a:lstStyle/>
          <a:p>
            <a:pPr>
              <a:lnSpc>
                <a:spcPct val="107000"/>
              </a:lnSpc>
              <a:spcAft>
                <a:spcPts val="800"/>
              </a:spcAft>
            </a:pPr>
            <a:r>
              <a:rPr lang="it-IT" sz="16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Ponderazione</a:t>
            </a:r>
            <a:endParaRPr lang="en-GB" sz="1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Freccia a destra 1"/>
          <p:cNvSpPr/>
          <p:nvPr/>
        </p:nvSpPr>
        <p:spPr>
          <a:xfrm>
            <a:off x="2275518" y="1747673"/>
            <a:ext cx="523702" cy="15794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ccia a destra 11"/>
          <p:cNvSpPr/>
          <p:nvPr/>
        </p:nvSpPr>
        <p:spPr>
          <a:xfrm>
            <a:off x="2275518" y="3083319"/>
            <a:ext cx="523702" cy="15794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ccia a destra 12"/>
          <p:cNvSpPr/>
          <p:nvPr/>
        </p:nvSpPr>
        <p:spPr>
          <a:xfrm>
            <a:off x="2275518" y="4971723"/>
            <a:ext cx="523702" cy="15794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egnaposto piè di pagina 13"/>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146266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0" grpId="0"/>
      <p:bldP spid="11" grpId="0"/>
      <p:bldP spid="2"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26</a:t>
            </a:fld>
            <a:endParaRPr lang="it-IT"/>
          </a:p>
        </p:txBody>
      </p:sp>
      <p:sp>
        <p:nvSpPr>
          <p:cNvPr id="4" name="Rettangolo 3"/>
          <p:cNvSpPr/>
          <p:nvPr/>
        </p:nvSpPr>
        <p:spPr>
          <a:xfrm>
            <a:off x="839585" y="942676"/>
            <a:ext cx="10449098" cy="4247317"/>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rilevazione dei prezzi al consumo è disciplinata anche da diverse leggi e regolamenti che definiscono i soggetti coinvolti (l’Istituto nazionale di statistica e i Comuni) e le relative funzioni: </a:t>
            </a:r>
            <a:endParaRPr lang="it-IT" dirty="0" smtClean="0">
              <a:solidFill>
                <a:srgbClr val="000000"/>
              </a:solidFill>
              <a:latin typeface="Times New Roman" panose="02020603050405020304" pitchFamily="18" charset="0"/>
              <a:cs typeface="Times New Roman" panose="02020603050405020304" pitchFamily="18" charset="0"/>
            </a:endParaRPr>
          </a:p>
          <a:p>
            <a:pPr algn="just"/>
            <a:endParaRPr lang="it-IT"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it-IT" dirty="0" smtClean="0">
                <a:solidFill>
                  <a:srgbClr val="000000"/>
                </a:solidFill>
                <a:latin typeface="Times New Roman" panose="02020603050405020304" pitchFamily="18" charset="0"/>
                <a:cs typeface="Times New Roman" panose="02020603050405020304" pitchFamily="18" charset="0"/>
              </a:rPr>
              <a:t>il </a:t>
            </a:r>
            <a:r>
              <a:rPr lang="it-IT" b="1" dirty="0">
                <a:solidFill>
                  <a:srgbClr val="000000"/>
                </a:solidFill>
                <a:latin typeface="Times New Roman" panose="02020603050405020304" pitchFamily="18" charset="0"/>
                <a:cs typeface="Times New Roman" panose="02020603050405020304" pitchFamily="18" charset="0"/>
              </a:rPr>
              <a:t>Regio Decreto Legge n. 222/1927</a:t>
            </a:r>
            <a:r>
              <a:rPr lang="it-IT" dirty="0">
                <a:solidFill>
                  <a:srgbClr val="000000"/>
                </a:solidFill>
                <a:latin typeface="Times New Roman" panose="02020603050405020304" pitchFamily="18" charset="0"/>
                <a:cs typeface="Times New Roman" panose="02020603050405020304" pitchFamily="18" charset="0"/>
              </a:rPr>
              <a:t>, che conferisce l’incarico all’Istituto centrale di statistica di promuovere la formazione di indici del costo della vita in tutti i comuni con più di 100.000 abitanti e in altri, preferibilmente scelti tra i capoluoghi di provincia o tra quelli con più di 50.000 abitanti che abbiano uffici di statistica idonei; </a:t>
            </a:r>
          </a:p>
          <a:p>
            <a:pPr marL="285750" indent="-285750" algn="just">
              <a:buFont typeface="Wingdings" panose="05000000000000000000" pitchFamily="2" charset="2"/>
              <a:buChar char="q"/>
            </a:pPr>
            <a:r>
              <a:rPr lang="it-IT" dirty="0" smtClean="0">
                <a:solidFill>
                  <a:srgbClr val="000000"/>
                </a:solidFill>
                <a:latin typeface="Times New Roman" panose="02020603050405020304" pitchFamily="18" charset="0"/>
                <a:cs typeface="Times New Roman" panose="02020603050405020304" pitchFamily="18" charset="0"/>
              </a:rPr>
              <a:t>la </a:t>
            </a:r>
            <a:r>
              <a:rPr lang="it-IT" b="1" dirty="0">
                <a:solidFill>
                  <a:srgbClr val="000000"/>
                </a:solidFill>
                <a:latin typeface="Times New Roman" panose="02020603050405020304" pitchFamily="18" charset="0"/>
                <a:cs typeface="Times New Roman" panose="02020603050405020304" pitchFamily="18" charset="0"/>
              </a:rPr>
              <a:t>Legge n. 621/1975 </a:t>
            </a:r>
            <a:r>
              <a:rPr lang="it-IT" dirty="0">
                <a:solidFill>
                  <a:srgbClr val="000000"/>
                </a:solidFill>
                <a:latin typeface="Times New Roman" panose="02020603050405020304" pitchFamily="18" charset="0"/>
                <a:cs typeface="Times New Roman" panose="02020603050405020304" pitchFamily="18" charset="0"/>
              </a:rPr>
              <a:t>modifica come di seguito il regio decreto relativamente ai comuni cui spetta l’obbligo di condurre l’indagine sui prezzi al consumo: “tra i comuni di cui all’art. 1 … devono intendersi compresi tutti i comuni capoluogo di provincia e quelli con oltre 30.000 abitanti che abbiano un ufficio di statistica idoneo”; </a:t>
            </a:r>
          </a:p>
          <a:p>
            <a:pPr marL="285750" indent="-285750" algn="just">
              <a:buFont typeface="Wingdings" panose="05000000000000000000" pitchFamily="2" charset="2"/>
              <a:buChar char="q"/>
            </a:pPr>
            <a:r>
              <a:rPr lang="it-IT" dirty="0" smtClean="0">
                <a:solidFill>
                  <a:srgbClr val="000000"/>
                </a:solidFill>
                <a:latin typeface="Times New Roman" panose="02020603050405020304" pitchFamily="18" charset="0"/>
                <a:cs typeface="Times New Roman" panose="02020603050405020304" pitchFamily="18" charset="0"/>
              </a:rPr>
              <a:t>il </a:t>
            </a:r>
            <a:r>
              <a:rPr lang="it-IT" b="1" dirty="0" err="1">
                <a:solidFill>
                  <a:srgbClr val="000000"/>
                </a:solidFill>
                <a:latin typeface="Times New Roman" panose="02020603050405020304" pitchFamily="18" charset="0"/>
                <a:cs typeface="Times New Roman" panose="02020603050405020304" pitchFamily="18" charset="0"/>
              </a:rPr>
              <a:t>D.lgs</a:t>
            </a:r>
            <a:r>
              <a:rPr lang="it-IT" b="1" dirty="0">
                <a:solidFill>
                  <a:srgbClr val="000000"/>
                </a:solidFill>
                <a:latin typeface="Times New Roman" panose="02020603050405020304" pitchFamily="18" charset="0"/>
                <a:cs typeface="Times New Roman" panose="02020603050405020304" pitchFamily="18" charset="0"/>
              </a:rPr>
              <a:t> n. 322/1989</a:t>
            </a:r>
            <a:r>
              <a:rPr lang="it-IT" dirty="0">
                <a:solidFill>
                  <a:srgbClr val="000000"/>
                </a:solidFill>
                <a:latin typeface="Times New Roman" panose="02020603050405020304" pitchFamily="18" charset="0"/>
                <a:cs typeface="Times New Roman" panose="02020603050405020304" pitchFamily="18" charset="0"/>
              </a:rPr>
              <a:t>, che disciplina le attività di rilevazione, elaborazione, analisi e diffusione e archiviazione dei dati statistici svolte dagli enti e organismi pubblici di informazione statistica, al fine di realizzare l’unità di indirizzo, l’omogeneità organizzativa e la razionalizzazione dei flussi a livello centrale e locale. </a:t>
            </a:r>
          </a:p>
        </p:txBody>
      </p:sp>
    </p:spTree>
    <p:extLst>
      <p:ext uri="{BB962C8B-B14F-4D97-AF65-F5344CB8AC3E}">
        <p14:creationId xmlns:p14="http://schemas.microsoft.com/office/powerpoint/2010/main" val="2169667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27</a:t>
            </a:fld>
            <a:endParaRPr lang="it-IT"/>
          </a:p>
        </p:txBody>
      </p:sp>
      <p:sp>
        <p:nvSpPr>
          <p:cNvPr id="4" name="Rettangolo 3"/>
          <p:cNvSpPr/>
          <p:nvPr/>
        </p:nvSpPr>
        <p:spPr>
          <a:xfrm>
            <a:off x="842753" y="1645652"/>
            <a:ext cx="10545656" cy="1477328"/>
          </a:xfrm>
          <a:prstGeom prst="rect">
            <a:avLst/>
          </a:prstGeom>
        </p:spPr>
        <p:txBody>
          <a:bodyPr wrap="square">
            <a:spAutoFit/>
          </a:bodyPr>
          <a:lstStyle/>
          <a:p>
            <a:pPr marL="285750" indent="-285750" algn="just">
              <a:buFont typeface="Wingdings" panose="05000000000000000000" pitchFamily="2" charset="2"/>
              <a:buChar char="§"/>
            </a:pPr>
            <a:r>
              <a:rPr lang="it-IT" dirty="0" smtClean="0">
                <a:solidFill>
                  <a:srgbClr val="222222"/>
                </a:solidFill>
                <a:latin typeface="Times New Roman" panose="02020603050405020304" pitchFamily="18" charset="0"/>
                <a:ea typeface="Times New Roman" panose="02020603050405020304" pitchFamily="18" charset="0"/>
              </a:rPr>
              <a:t>la</a:t>
            </a:r>
            <a:r>
              <a:rPr lang="it-IT" dirty="0">
                <a:solidFill>
                  <a:srgbClr val="222222"/>
                </a:solidFill>
                <a:latin typeface="Times New Roman" panose="02020603050405020304" pitchFamily="18" charset="0"/>
                <a:ea typeface="Times New Roman" panose="02020603050405020304" pitchFamily="18" charset="0"/>
              </a:rPr>
              <a:t> </a:t>
            </a:r>
            <a:r>
              <a:rPr lang="it-IT" i="1" dirty="0">
                <a:solidFill>
                  <a:srgbClr val="222222"/>
                </a:solidFill>
                <a:latin typeface="Times New Roman" panose="02020603050405020304" pitchFamily="18" charset="0"/>
                <a:ea typeface="Times New Roman" panose="02020603050405020304" pitchFamily="18" charset="0"/>
              </a:rPr>
              <a:t>Rilevazione territoriale dei prezzi al consumo</a:t>
            </a:r>
            <a:r>
              <a:rPr lang="it-IT" dirty="0">
                <a:solidFill>
                  <a:srgbClr val="222222"/>
                </a:solidFill>
                <a:latin typeface="Times New Roman" panose="02020603050405020304" pitchFamily="18" charset="0"/>
                <a:ea typeface="Times New Roman" panose="02020603050405020304" pitchFamily="18" charset="0"/>
              </a:rPr>
              <a:t>, condotta dagli Uffici Comunali di Statistica (UCS</a:t>
            </a:r>
            <a:r>
              <a:rPr lang="it-IT" dirty="0" smtClean="0">
                <a:solidFill>
                  <a:srgbClr val="222222"/>
                </a:solidFill>
                <a:latin typeface="Times New Roman" panose="02020603050405020304" pitchFamily="18" charset="0"/>
                <a:ea typeface="Times New Roman" panose="02020603050405020304" pitchFamily="18" charset="0"/>
              </a:rPr>
              <a:t>) </a:t>
            </a:r>
          </a:p>
          <a:p>
            <a:pPr marL="285750" indent="-285750" algn="just">
              <a:buFont typeface="Wingdings" panose="05000000000000000000" pitchFamily="2" charset="2"/>
              <a:buChar char="§"/>
            </a:pPr>
            <a:r>
              <a:rPr lang="it-IT" dirty="0" smtClean="0">
                <a:solidFill>
                  <a:srgbClr val="222222"/>
                </a:solidFill>
                <a:latin typeface="Times New Roman" panose="02020603050405020304" pitchFamily="18" charset="0"/>
                <a:ea typeface="Times New Roman" panose="02020603050405020304" pitchFamily="18" charset="0"/>
              </a:rPr>
              <a:t>La </a:t>
            </a:r>
            <a:r>
              <a:rPr lang="it-IT" i="1" dirty="0" smtClean="0">
                <a:solidFill>
                  <a:srgbClr val="222222"/>
                </a:solidFill>
                <a:latin typeface="Times New Roman" panose="02020603050405020304" pitchFamily="18" charset="0"/>
                <a:ea typeface="Times New Roman" panose="02020603050405020304" pitchFamily="18" charset="0"/>
              </a:rPr>
              <a:t>Rilevazione </a:t>
            </a:r>
            <a:r>
              <a:rPr lang="it-IT" i="1" dirty="0">
                <a:solidFill>
                  <a:srgbClr val="222222"/>
                </a:solidFill>
                <a:latin typeface="Times New Roman" panose="02020603050405020304" pitchFamily="18" charset="0"/>
                <a:ea typeface="Times New Roman" panose="02020603050405020304" pitchFamily="18" charset="0"/>
              </a:rPr>
              <a:t>centralizzata dei prezzi al consumo</a:t>
            </a:r>
            <a:r>
              <a:rPr lang="it-IT" dirty="0">
                <a:solidFill>
                  <a:srgbClr val="222222"/>
                </a:solidFill>
                <a:latin typeface="Times New Roman" panose="02020603050405020304" pitchFamily="18" charset="0"/>
                <a:ea typeface="Times New Roman" panose="02020603050405020304" pitchFamily="18" charset="0"/>
              </a:rPr>
              <a:t>, condotta dall'Istat direttamente o attraverso la collaborazione con grandi fornitori di </a:t>
            </a:r>
            <a:r>
              <a:rPr lang="it-IT" dirty="0" smtClean="0">
                <a:solidFill>
                  <a:srgbClr val="222222"/>
                </a:solidFill>
                <a:latin typeface="Times New Roman" panose="02020603050405020304" pitchFamily="18" charset="0"/>
                <a:ea typeface="Times New Roman" panose="02020603050405020304" pitchFamily="18" charset="0"/>
              </a:rPr>
              <a:t>dati </a:t>
            </a:r>
          </a:p>
          <a:p>
            <a:pPr marL="285750" indent="-285750" algn="just">
              <a:buFont typeface="Wingdings" panose="05000000000000000000" pitchFamily="2" charset="2"/>
              <a:buChar char="§"/>
            </a:pPr>
            <a:r>
              <a:rPr lang="it-IT" dirty="0" smtClean="0">
                <a:solidFill>
                  <a:srgbClr val="222222"/>
                </a:solidFill>
                <a:latin typeface="Times New Roman" panose="02020603050405020304" pitchFamily="18" charset="0"/>
                <a:ea typeface="Times New Roman" panose="02020603050405020304" pitchFamily="18" charset="0"/>
              </a:rPr>
              <a:t>gli</a:t>
            </a:r>
            <a:r>
              <a:rPr lang="it-IT" dirty="0">
                <a:solidFill>
                  <a:srgbClr val="222222"/>
                </a:solidFill>
                <a:latin typeface="Times New Roman" panose="02020603050405020304" pitchFamily="18" charset="0"/>
                <a:ea typeface="Times New Roman" panose="02020603050405020304" pitchFamily="18" charset="0"/>
              </a:rPr>
              <a:t> </a:t>
            </a:r>
            <a:r>
              <a:rPr lang="it-IT" i="1" dirty="0">
                <a:solidFill>
                  <a:srgbClr val="222222"/>
                </a:solidFill>
                <a:latin typeface="Times New Roman" panose="02020603050405020304" pitchFamily="18" charset="0"/>
                <a:ea typeface="Times New Roman" panose="02020603050405020304" pitchFamily="18" charset="0"/>
              </a:rPr>
              <a:t>Scanner data</a:t>
            </a:r>
            <a:r>
              <a:rPr lang="it-IT" dirty="0">
                <a:solidFill>
                  <a:srgbClr val="222222"/>
                </a:solidFill>
                <a:latin typeface="Times New Roman" panose="02020603050405020304" pitchFamily="18" charset="0"/>
                <a:ea typeface="Times New Roman" panose="02020603050405020304" pitchFamily="18" charset="0"/>
              </a:rPr>
              <a:t> provenienti dalla Grande Distribuzione </a:t>
            </a:r>
            <a:r>
              <a:rPr lang="it-IT" dirty="0" smtClean="0">
                <a:solidFill>
                  <a:srgbClr val="222222"/>
                </a:solidFill>
                <a:latin typeface="Times New Roman" panose="02020603050405020304" pitchFamily="18" charset="0"/>
                <a:ea typeface="Times New Roman" panose="02020603050405020304" pitchFamily="18" charset="0"/>
              </a:rPr>
              <a:t>organizzata </a:t>
            </a:r>
          </a:p>
          <a:p>
            <a:pPr marL="285750" indent="-285750" algn="just">
              <a:buFont typeface="Wingdings" panose="05000000000000000000" pitchFamily="2" charset="2"/>
              <a:buChar char="§"/>
            </a:pPr>
            <a:r>
              <a:rPr lang="it-IT" dirty="0" smtClean="0">
                <a:solidFill>
                  <a:srgbClr val="222222"/>
                </a:solidFill>
                <a:latin typeface="Times New Roman" panose="02020603050405020304" pitchFamily="18" charset="0"/>
                <a:ea typeface="Times New Roman" panose="02020603050405020304" pitchFamily="18" charset="0"/>
              </a:rPr>
              <a:t>la</a:t>
            </a:r>
            <a:r>
              <a:rPr lang="it-IT" dirty="0">
                <a:solidFill>
                  <a:srgbClr val="222222"/>
                </a:solidFill>
                <a:latin typeface="Times New Roman" panose="02020603050405020304" pitchFamily="18" charset="0"/>
                <a:ea typeface="Times New Roman" panose="02020603050405020304" pitchFamily="18" charset="0"/>
              </a:rPr>
              <a:t> </a:t>
            </a:r>
            <a:r>
              <a:rPr lang="it-IT" i="1" dirty="0">
                <a:solidFill>
                  <a:srgbClr val="222222"/>
                </a:solidFill>
                <a:latin typeface="Times New Roman" panose="02020603050405020304" pitchFamily="18" charset="0"/>
                <a:ea typeface="Times New Roman" panose="02020603050405020304" pitchFamily="18" charset="0"/>
              </a:rPr>
              <a:t>Fonte </a:t>
            </a:r>
            <a:r>
              <a:rPr lang="it-IT" i="1" dirty="0" smtClean="0">
                <a:solidFill>
                  <a:srgbClr val="222222"/>
                </a:solidFill>
                <a:latin typeface="Times New Roman" panose="02020603050405020304" pitchFamily="18" charset="0"/>
                <a:ea typeface="Times New Roman" panose="02020603050405020304" pitchFamily="18" charset="0"/>
              </a:rPr>
              <a:t>amministrativa</a:t>
            </a:r>
            <a:endParaRPr lang="en-GB" dirty="0"/>
          </a:p>
        </p:txBody>
      </p:sp>
      <p:sp>
        <p:nvSpPr>
          <p:cNvPr id="5" name="Rettangolo 4"/>
          <p:cNvSpPr/>
          <p:nvPr/>
        </p:nvSpPr>
        <p:spPr>
          <a:xfrm>
            <a:off x="842753" y="894284"/>
            <a:ext cx="10654767" cy="646331"/>
          </a:xfrm>
          <a:prstGeom prst="rect">
            <a:avLst/>
          </a:prstGeom>
        </p:spPr>
        <p:txBody>
          <a:bodyPr wrap="square">
            <a:spAutoFit/>
          </a:bodyPr>
          <a:lstStyle/>
          <a:p>
            <a:pPr lvl="0" algn="just"/>
            <a:r>
              <a:rPr lang="it-IT" dirty="0">
                <a:solidFill>
                  <a:srgbClr val="222222"/>
                </a:solidFill>
                <a:latin typeface="Times New Roman" panose="02020603050405020304" pitchFamily="18" charset="0"/>
                <a:ea typeface="Times New Roman" panose="02020603050405020304" pitchFamily="18" charset="0"/>
              </a:rPr>
              <a:t>I dati che concorrono alla costruzione degli indici mensili dei prezzi al consumo sono raccolti attraverso l'utilizzo di una pluralità di fonti: </a:t>
            </a:r>
          </a:p>
        </p:txBody>
      </p:sp>
      <p:sp>
        <p:nvSpPr>
          <p:cNvPr id="6" name="Rettangolo 5"/>
          <p:cNvSpPr/>
          <p:nvPr/>
        </p:nvSpPr>
        <p:spPr>
          <a:xfrm>
            <a:off x="842753" y="3212052"/>
            <a:ext cx="10874756"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In questo ambito l’Italia ha un ruolo di precursore in quanto è il primo tra i grandi Paesi europei ad aver introdotto nel calcolo dell’inflazione l’uso dei risultati della scannerizzazione dei codici a barre dei prezzi registrati alle casse di ipermercati e supermercati nel settore dei beni per la cura della casa e della persona. </a:t>
            </a:r>
            <a:endParaRPr lang="en-GB"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9281076" y="4785642"/>
            <a:ext cx="2216444" cy="1264881"/>
          </a:xfrm>
          <a:prstGeom prst="rect">
            <a:avLst/>
          </a:prstGeom>
        </p:spPr>
      </p:pic>
      <p:sp>
        <p:nvSpPr>
          <p:cNvPr id="8" name="Rettangolo 7"/>
          <p:cNvSpPr/>
          <p:nvPr/>
        </p:nvSpPr>
        <p:spPr>
          <a:xfrm>
            <a:off x="842753" y="4897423"/>
            <a:ext cx="7868985" cy="1277786"/>
          </a:xfrm>
          <a:prstGeom prst="rect">
            <a:avLst/>
          </a:prstGeom>
        </p:spPr>
        <p:txBody>
          <a:bodyPr wrap="square">
            <a:spAutoFit/>
          </a:bodyPr>
          <a:lstStyle/>
          <a:p>
            <a:pPr algn="just">
              <a:lnSpc>
                <a:spcPct val="107000"/>
              </a:lnSpc>
              <a:spcAft>
                <a:spcPts val="800"/>
              </a:spcAf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L’indagine mensile sui prezzi al consumo registra le variazioni nel tempo dei prezzi di un insieme di prodotti (paniere) rappresentativo di tutti i beni e servizi destinati al consumo finale delle famiglie, acquistabili attraverso transazioni monetarie (sono escluse le transazioni a titolo gratuito, gli autoconsumi, i fitti figurativi, ecc</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842753" y="4427505"/>
            <a:ext cx="4930645" cy="369332"/>
          </a:xfrm>
          <a:prstGeom prst="rect">
            <a:avLst/>
          </a:prstGeom>
        </p:spPr>
        <p:txBody>
          <a:bodyPr wrap="none">
            <a:spAutoFit/>
          </a:bodyPr>
          <a:lstStyle/>
          <a:p>
            <a:r>
              <a:rPr lang="it-IT" b="1" cap="all" dirty="0">
                <a:solidFill>
                  <a:srgbClr val="C00000"/>
                </a:solidFill>
              </a:rPr>
              <a:t>RILEVAZIONE TERRITORIALE PREZZI AL CONSUMO</a:t>
            </a:r>
            <a:endParaRPr lang="en-GB" b="1" dirty="0">
              <a:solidFill>
                <a:srgbClr val="C00000"/>
              </a:solidFill>
            </a:endParaRPr>
          </a:p>
        </p:txBody>
      </p:sp>
    </p:spTree>
    <p:extLst>
      <p:ext uri="{BB962C8B-B14F-4D97-AF65-F5344CB8AC3E}">
        <p14:creationId xmlns:p14="http://schemas.microsoft.com/office/powerpoint/2010/main" val="288672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28</a:t>
            </a:fld>
            <a:endParaRPr lang="it-IT"/>
          </a:p>
        </p:txBody>
      </p:sp>
      <p:sp>
        <p:nvSpPr>
          <p:cNvPr id="4" name="Rettangolo 3"/>
          <p:cNvSpPr/>
          <p:nvPr/>
        </p:nvSpPr>
        <p:spPr>
          <a:xfrm>
            <a:off x="764768" y="1074460"/>
            <a:ext cx="10299469" cy="923330"/>
          </a:xfrm>
          <a:prstGeom prst="rect">
            <a:avLst/>
          </a:prstGeom>
        </p:spPr>
        <p:txBody>
          <a:bodyPr wrap="square">
            <a:spAutoFit/>
          </a:bodyPr>
          <a:lstStyle/>
          <a:p>
            <a:pPr marL="285750" indent="-285750" algn="just">
              <a:buClr>
                <a:srgbClr val="C00000"/>
              </a:buClr>
              <a:buFont typeface="Times New Roman" panose="02020603050405020304" pitchFamily="18" charset="0"/>
              <a:buChar char="►"/>
            </a:pPr>
            <a:r>
              <a:rPr lang="it-IT" dirty="0">
                <a:solidFill>
                  <a:srgbClr val="000000"/>
                </a:solidFill>
                <a:latin typeface="Times New Roman" panose="02020603050405020304" pitchFamily="18" charset="0"/>
                <a:cs typeface="Times New Roman" panose="02020603050405020304" pitchFamily="18" charset="0"/>
              </a:rPr>
              <a:t>Nel 2022, i prodotti rilevati in modo esclusivo mediante la rilevazione territoriale ammontano, in termini di peso, a circa il </a:t>
            </a:r>
            <a:r>
              <a:rPr lang="it-IT" b="1" dirty="0">
                <a:solidFill>
                  <a:srgbClr val="C00000"/>
                </a:solidFill>
                <a:latin typeface="Times New Roman" panose="02020603050405020304" pitchFamily="18" charset="0"/>
                <a:cs typeface="Times New Roman" panose="02020603050405020304" pitchFamily="18" charset="0"/>
              </a:rPr>
              <a:t>51,7%</a:t>
            </a:r>
            <a:r>
              <a:rPr lang="it-IT" dirty="0">
                <a:solidFill>
                  <a:srgbClr val="000000"/>
                </a:solidFill>
                <a:latin typeface="Times New Roman" panose="02020603050405020304" pitchFamily="18" charset="0"/>
                <a:cs typeface="Times New Roman" panose="02020603050405020304" pitchFamily="18" charset="0"/>
              </a:rPr>
              <a:t> del paniere (dal 56,2% nel 2021), contro il </a:t>
            </a:r>
            <a:r>
              <a:rPr lang="it-IT" b="1" dirty="0">
                <a:solidFill>
                  <a:srgbClr val="C00000"/>
                </a:solidFill>
                <a:latin typeface="Times New Roman" panose="02020603050405020304" pitchFamily="18" charset="0"/>
                <a:cs typeface="Times New Roman" panose="02020603050405020304" pitchFamily="18" charset="0"/>
              </a:rPr>
              <a:t>22,3%</a:t>
            </a:r>
            <a:r>
              <a:rPr lang="it-IT" dirty="0">
                <a:solidFill>
                  <a:srgbClr val="000000"/>
                </a:solidFill>
                <a:latin typeface="Times New Roman" panose="02020603050405020304" pitchFamily="18" charset="0"/>
                <a:cs typeface="Times New Roman" panose="02020603050405020304" pitchFamily="18" charset="0"/>
              </a:rPr>
              <a:t> dei beni e servizi a rilevazione esclusivamente centralizzata (dal 22,8% nel 2021). </a:t>
            </a:r>
            <a:endParaRPr lang="it-IT" dirty="0" smtClean="0">
              <a:solidFill>
                <a:srgbClr val="00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798020" y="2305134"/>
            <a:ext cx="10299469" cy="923330"/>
          </a:xfrm>
          <a:prstGeom prst="rect">
            <a:avLst/>
          </a:prstGeom>
        </p:spPr>
        <p:txBody>
          <a:bodyPr wrap="square">
            <a:spAutoFit/>
          </a:bodyPr>
          <a:lstStyle/>
          <a:p>
            <a:pPr marL="285750" indent="-285750" algn="just">
              <a:buClr>
                <a:srgbClr val="C00000"/>
              </a:buClr>
              <a:buFont typeface="Times New Roman" panose="02020603050405020304" pitchFamily="18" charset="0"/>
              <a:buChar char="►"/>
            </a:pPr>
            <a:r>
              <a:rPr lang="it-IT" dirty="0">
                <a:solidFill>
                  <a:srgbClr val="000000"/>
                </a:solidFill>
                <a:latin typeface="Times New Roman" panose="02020603050405020304" pitchFamily="18" charset="0"/>
                <a:cs typeface="Times New Roman" panose="02020603050405020304" pitchFamily="18" charset="0"/>
              </a:rPr>
              <a:t>Tramite l’acquisizione dei dati scanner dalla GDO vengono rilevati tutti i prodotti cosiddetti </a:t>
            </a:r>
            <a:r>
              <a:rPr lang="it-IT" i="1" dirty="0" err="1">
                <a:solidFill>
                  <a:srgbClr val="000000"/>
                </a:solidFill>
                <a:latin typeface="Times New Roman" panose="02020603050405020304" pitchFamily="18" charset="0"/>
                <a:cs typeface="Times New Roman" panose="02020603050405020304" pitchFamily="18" charset="0"/>
              </a:rPr>
              <a:t>grocery</a:t>
            </a:r>
            <a:r>
              <a:rPr lang="it-IT" i="1" dirty="0">
                <a:solidFill>
                  <a:srgbClr val="00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(beni alimentari confezionati e beni per la cura della casa e della persona), che rappresentano il </a:t>
            </a:r>
            <a:r>
              <a:rPr lang="it-IT" b="1" dirty="0">
                <a:solidFill>
                  <a:srgbClr val="C00000"/>
                </a:solidFill>
                <a:latin typeface="Times New Roman" panose="02020603050405020304" pitchFamily="18" charset="0"/>
                <a:cs typeface="Times New Roman" panose="02020603050405020304" pitchFamily="18" charset="0"/>
              </a:rPr>
              <a:t>12,9%</a:t>
            </a:r>
            <a:r>
              <a:rPr lang="it-IT" dirty="0">
                <a:solidFill>
                  <a:srgbClr val="000000"/>
                </a:solidFill>
                <a:latin typeface="Times New Roman" panose="02020603050405020304" pitchFamily="18" charset="0"/>
                <a:cs typeface="Times New Roman" panose="02020603050405020304" pitchFamily="18" charset="0"/>
              </a:rPr>
              <a:t> in termini di peso. </a:t>
            </a:r>
          </a:p>
        </p:txBody>
      </p:sp>
      <p:sp>
        <p:nvSpPr>
          <p:cNvPr id="6" name="Rettangolo 5"/>
          <p:cNvSpPr/>
          <p:nvPr/>
        </p:nvSpPr>
        <p:spPr>
          <a:xfrm>
            <a:off x="798017" y="3392213"/>
            <a:ext cx="10232969" cy="2031325"/>
          </a:xfrm>
          <a:prstGeom prst="rect">
            <a:avLst/>
          </a:prstGeom>
        </p:spPr>
        <p:txBody>
          <a:bodyPr wrap="square">
            <a:spAutoFit/>
          </a:bodyPr>
          <a:lstStyle/>
          <a:p>
            <a:pPr marL="285750" indent="-285750" algn="just">
              <a:buClr>
                <a:srgbClr val="C00000"/>
              </a:buClr>
              <a:buFont typeface="Times New Roman" panose="02020603050405020304" pitchFamily="18" charset="0"/>
              <a:buChar char="►"/>
            </a:pPr>
            <a:r>
              <a:rPr lang="it-IT" dirty="0" smtClean="0">
                <a:solidFill>
                  <a:srgbClr val="000000"/>
                </a:solidFill>
                <a:latin typeface="Times New Roman" panose="02020603050405020304" pitchFamily="18" charset="0"/>
                <a:cs typeface="Times New Roman" panose="02020603050405020304" pitchFamily="18" charset="0"/>
              </a:rPr>
              <a:t>A </a:t>
            </a:r>
            <a:r>
              <a:rPr lang="it-IT" dirty="0">
                <a:solidFill>
                  <a:srgbClr val="000000"/>
                </a:solidFill>
                <a:latin typeface="Times New Roman" panose="02020603050405020304" pitchFamily="18" charset="0"/>
                <a:cs typeface="Times New Roman" panose="02020603050405020304" pitchFamily="18" charset="0"/>
              </a:rPr>
              <a:t>queste tre modalità si aggiunge l’utilizzo delle fonti amministrative: </a:t>
            </a:r>
            <a:endParaRPr lang="it-IT" dirty="0" smtClean="0">
              <a:solidFill>
                <a:srgbClr val="000000"/>
              </a:solidFill>
              <a:latin typeface="Times New Roman" panose="02020603050405020304" pitchFamily="18" charset="0"/>
              <a:cs typeface="Times New Roman" panose="02020603050405020304" pitchFamily="18" charset="0"/>
            </a:endParaRPr>
          </a:p>
          <a:p>
            <a:pPr marL="742950" lvl="1" indent="-285750" algn="just">
              <a:buFontTx/>
              <a:buChar char="-"/>
            </a:pPr>
            <a:r>
              <a:rPr lang="it-IT" dirty="0" smtClean="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base dati MISE dei prezzi dei carburanti, che pesa per il </a:t>
            </a:r>
            <a:r>
              <a:rPr lang="it-IT" b="1" dirty="0">
                <a:solidFill>
                  <a:srgbClr val="C00000"/>
                </a:solidFill>
                <a:latin typeface="Times New Roman" panose="02020603050405020304" pitchFamily="18" charset="0"/>
                <a:cs typeface="Times New Roman" panose="02020603050405020304" pitchFamily="18" charset="0"/>
              </a:rPr>
              <a:t>4,5%</a:t>
            </a:r>
            <a:r>
              <a:rPr lang="it-IT" dirty="0">
                <a:latin typeface="Times New Roman" panose="02020603050405020304" pitchFamily="18" charset="0"/>
                <a:cs typeface="Times New Roman" panose="02020603050405020304" pitchFamily="18" charset="0"/>
              </a:rPr>
              <a:t> sul </a:t>
            </a:r>
            <a:r>
              <a:rPr lang="it-IT" dirty="0" smtClean="0">
                <a:latin typeface="Times New Roman" panose="02020603050405020304" pitchFamily="18" charset="0"/>
                <a:cs typeface="Times New Roman" panose="02020603050405020304" pitchFamily="18" charset="0"/>
              </a:rPr>
              <a:t>paniere </a:t>
            </a:r>
          </a:p>
          <a:p>
            <a:pPr marL="742950" lvl="1" indent="-285750" algn="just">
              <a:buFontTx/>
              <a:buChar char="-"/>
            </a:pPr>
            <a:r>
              <a:rPr lang="it-IT" dirty="0">
                <a:solidFill>
                  <a:srgbClr val="000000"/>
                </a:solidFill>
                <a:latin typeface="Times New Roman" panose="02020603050405020304" pitchFamily="18" charset="0"/>
                <a:cs typeface="Times New Roman" panose="02020603050405020304" pitchFamily="18" charset="0"/>
              </a:rPr>
              <a:t>i dati forniti dall’Osservatorio immobiliare dell’Agenzia delle entrate (il cui utilizzo è stato avviato quest’anno) per la rilevazione dei prezzi degli Affitti reali per abitazioni di privati che pesa per il </a:t>
            </a:r>
            <a:r>
              <a:rPr lang="it-IT" b="1" dirty="0">
                <a:solidFill>
                  <a:srgbClr val="C00000"/>
                </a:solidFill>
                <a:latin typeface="Times New Roman" panose="02020603050405020304" pitchFamily="18" charset="0"/>
                <a:cs typeface="Times New Roman" panose="02020603050405020304" pitchFamily="18" charset="0"/>
              </a:rPr>
              <a:t>2,7</a:t>
            </a:r>
            <a:r>
              <a:rPr lang="it-IT" b="1" dirty="0" smtClean="0">
                <a:solidFill>
                  <a:srgbClr val="C00000"/>
                </a:solidFill>
                <a:latin typeface="Times New Roman" panose="02020603050405020304" pitchFamily="18" charset="0"/>
                <a:cs typeface="Times New Roman" panose="02020603050405020304" pitchFamily="18" charset="0"/>
              </a:rPr>
              <a:t>%</a:t>
            </a:r>
          </a:p>
          <a:p>
            <a:pPr marL="742950" lvl="1" indent="-285750" algn="just">
              <a:buFontTx/>
              <a:buChar char="-"/>
            </a:pPr>
            <a:r>
              <a:rPr lang="it-IT" dirty="0">
                <a:solidFill>
                  <a:srgbClr val="000000"/>
                </a:solidFill>
                <a:latin typeface="Times New Roman" panose="02020603050405020304" pitchFamily="18" charset="0"/>
                <a:cs typeface="Times New Roman" panose="02020603050405020304" pitchFamily="18" charset="0"/>
              </a:rPr>
              <a:t>l’Agenzia delle dogane e dei monopoli per la rilevazione dei tabacchi che incide sul paniere per il </a:t>
            </a:r>
            <a:r>
              <a:rPr lang="it-IT" b="1" dirty="0">
                <a:solidFill>
                  <a:srgbClr val="C00000"/>
                </a:solidFill>
                <a:latin typeface="Times New Roman" panose="02020603050405020304" pitchFamily="18" charset="0"/>
                <a:cs typeface="Times New Roman" panose="02020603050405020304" pitchFamily="18" charset="0"/>
              </a:rPr>
              <a:t>2,2</a:t>
            </a:r>
            <a:r>
              <a:rPr lang="it-IT" b="1" dirty="0" smtClean="0">
                <a:solidFill>
                  <a:srgbClr val="C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870065" y="5757595"/>
            <a:ext cx="10385367" cy="369332"/>
          </a:xfrm>
          <a:prstGeom prst="rect">
            <a:avLst/>
          </a:prstGeom>
        </p:spPr>
        <p:txBody>
          <a:bodyPr wrap="square">
            <a:spAutoFit/>
          </a:bodyPr>
          <a:lstStyle/>
          <a:p>
            <a:pPr marL="0" lvl="1" algn="just"/>
            <a:r>
              <a:rPr lang="it-IT" dirty="0">
                <a:solidFill>
                  <a:srgbClr val="000000"/>
                </a:solidFill>
                <a:latin typeface="Times New Roman" panose="02020603050405020304" pitchFamily="18" charset="0"/>
                <a:cs typeface="Times New Roman" panose="02020603050405020304" pitchFamily="18" charset="0"/>
              </a:rPr>
              <a:t>Infine per alcuni prodotti, che incidono per il </a:t>
            </a:r>
            <a:r>
              <a:rPr lang="it-IT" b="1" dirty="0">
                <a:solidFill>
                  <a:srgbClr val="C00000"/>
                </a:solidFill>
                <a:latin typeface="Times New Roman" panose="02020603050405020304" pitchFamily="18" charset="0"/>
                <a:cs typeface="Times New Roman" panose="02020603050405020304" pitchFamily="18" charset="0"/>
              </a:rPr>
              <a:t>3,7%</a:t>
            </a:r>
            <a:r>
              <a:rPr lang="it-IT" dirty="0">
                <a:solidFill>
                  <a:srgbClr val="000000"/>
                </a:solidFill>
                <a:latin typeface="Times New Roman" panose="02020603050405020304" pitchFamily="18" charset="0"/>
                <a:cs typeface="Times New Roman" panose="02020603050405020304" pitchFamily="18" charset="0"/>
              </a:rPr>
              <a:t>, la rilevazione viene effettuata con modalità mista.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76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29</a:t>
            </a:fld>
            <a:endParaRPr lang="it-IT"/>
          </a:p>
        </p:txBody>
      </p:sp>
      <p:sp>
        <p:nvSpPr>
          <p:cNvPr id="6" name="Rettangolo 5"/>
          <p:cNvSpPr/>
          <p:nvPr/>
        </p:nvSpPr>
        <p:spPr>
          <a:xfrm>
            <a:off x="1016001" y="952579"/>
            <a:ext cx="9890298" cy="646331"/>
          </a:xfrm>
          <a:prstGeom prst="rect">
            <a:avLst/>
          </a:prstGeom>
        </p:spPr>
        <p:txBody>
          <a:bodyPr wrap="square">
            <a:spAutoFit/>
          </a:bodyPr>
          <a:lstStyle/>
          <a:p>
            <a:pPr algn="just"/>
            <a:r>
              <a:rPr lang="it-IT" dirty="0">
                <a:solidFill>
                  <a:srgbClr val="222222"/>
                </a:solidFill>
                <a:latin typeface="Times New Roman" panose="02020603050405020304" pitchFamily="18" charset="0"/>
                <a:ea typeface="Times New Roman" panose="02020603050405020304" pitchFamily="18" charset="0"/>
              </a:rPr>
              <a:t>La rilevazione territoriale è svolta mediante l’acquisizione diretta delle informazioni relative alle variabili statistiche di interesse presso le unità di rilevazione presenti nel piano di campionamento comunale. </a:t>
            </a:r>
            <a:endParaRPr lang="en-GB" dirty="0"/>
          </a:p>
        </p:txBody>
      </p:sp>
      <p:sp>
        <p:nvSpPr>
          <p:cNvPr id="5" name="Rettangolo 4"/>
          <p:cNvSpPr/>
          <p:nvPr/>
        </p:nvSpPr>
        <p:spPr>
          <a:xfrm>
            <a:off x="1015999" y="1698305"/>
            <a:ext cx="9965114" cy="646331"/>
          </a:xfrm>
          <a:prstGeom prst="rect">
            <a:avLst/>
          </a:prstGeom>
        </p:spPr>
        <p:txBody>
          <a:bodyPr wrap="square">
            <a:spAutoFit/>
          </a:bodyPr>
          <a:lstStyle/>
          <a:p>
            <a:pPr algn="just"/>
            <a:r>
              <a:rPr lang="it-IT" dirty="0">
                <a:solidFill>
                  <a:srgbClr val="222222"/>
                </a:solidFill>
                <a:latin typeface="Times New Roman" panose="02020603050405020304" pitchFamily="18" charset="0"/>
                <a:ea typeface="Times New Roman" panose="02020603050405020304" pitchFamily="18" charset="0"/>
              </a:rPr>
              <a:t>Mensilmente, i rilevatori degli Uffici di statistica dei Comuni coinvolti effettuano il monitoraggio dei prezzi dei prodotti a rilevazione locale inclusi nel paniere, secondo metodi e tecniche definite dall’Istat. </a:t>
            </a:r>
            <a:endParaRPr lang="en-GB" dirty="0"/>
          </a:p>
        </p:txBody>
      </p:sp>
      <p:sp>
        <p:nvSpPr>
          <p:cNvPr id="8" name="Rettangolo 7"/>
          <p:cNvSpPr/>
          <p:nvPr/>
        </p:nvSpPr>
        <p:spPr>
          <a:xfrm>
            <a:off x="1015999" y="2589104"/>
            <a:ext cx="9965114" cy="1200329"/>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cs typeface="Times New Roman" panose="02020603050405020304" pitchFamily="18" charset="0"/>
              </a:rPr>
              <a:t>Nel 2022 i </a:t>
            </a:r>
            <a:r>
              <a:rPr lang="it-IT" dirty="0">
                <a:solidFill>
                  <a:srgbClr val="A80000"/>
                </a:solidFill>
                <a:latin typeface="Times New Roman" panose="02020603050405020304" pitchFamily="18" charset="0"/>
                <a:cs typeface="Times New Roman" panose="02020603050405020304" pitchFamily="18" charset="0"/>
              </a:rPr>
              <a:t>comuni</a:t>
            </a:r>
            <a:r>
              <a:rPr lang="it-IT" dirty="0">
                <a:solidFill>
                  <a:srgbClr val="C0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che concorrono al calcolo degli indici </a:t>
            </a:r>
            <a:r>
              <a:rPr lang="it-IT" dirty="0">
                <a:solidFill>
                  <a:srgbClr val="A80000"/>
                </a:solidFill>
                <a:latin typeface="Times New Roman" panose="02020603050405020304" pitchFamily="18" charset="0"/>
                <a:cs typeface="Times New Roman" panose="02020603050405020304" pitchFamily="18" charset="0"/>
              </a:rPr>
              <a:t>sono 80 </a:t>
            </a:r>
            <a:r>
              <a:rPr lang="it-IT" dirty="0">
                <a:solidFill>
                  <a:srgbClr val="000000"/>
                </a:solidFill>
                <a:latin typeface="Times New Roman" panose="02020603050405020304" pitchFamily="18" charset="0"/>
                <a:cs typeface="Times New Roman" panose="02020603050405020304" pitchFamily="18" charset="0"/>
              </a:rPr>
              <a:t>per tutti gli aggregati di prodotto del paniere (di cui 19 capoluoghi di regione, 60 capoluoghi di provincia, 1 comune non capoluogo con più di 30.000 </a:t>
            </a:r>
            <a:r>
              <a:rPr lang="it-IT" dirty="0" smtClean="0">
                <a:solidFill>
                  <a:srgbClr val="000000"/>
                </a:solidFill>
                <a:latin typeface="Times New Roman" panose="02020603050405020304" pitchFamily="18" charset="0"/>
                <a:cs typeface="Times New Roman" panose="02020603050405020304" pitchFamily="18" charset="0"/>
              </a:rPr>
              <a:t>abitanti); </a:t>
            </a:r>
          </a:p>
          <a:p>
            <a:pPr marL="285750" indent="-285750" algn="just">
              <a:buFont typeface="Wingdings" panose="05000000000000000000" pitchFamily="2" charset="2"/>
              <a:buChar char="§"/>
            </a:pPr>
            <a:r>
              <a:rPr lang="it-IT" dirty="0" smtClean="0">
                <a:solidFill>
                  <a:srgbClr val="000000"/>
                </a:solidFill>
                <a:latin typeface="Times New Roman" panose="02020603050405020304" pitchFamily="18" charset="0"/>
                <a:cs typeface="Times New Roman" panose="02020603050405020304" pitchFamily="18" charset="0"/>
              </a:rPr>
              <a:t>sono </a:t>
            </a:r>
            <a:r>
              <a:rPr lang="it-IT" dirty="0">
                <a:solidFill>
                  <a:srgbClr val="000000"/>
                </a:solidFill>
                <a:latin typeface="Times New Roman" panose="02020603050405020304" pitchFamily="18" charset="0"/>
                <a:cs typeface="Times New Roman" panose="02020603050405020304" pitchFamily="18" charset="0"/>
              </a:rPr>
              <a:t>invece 12 i </a:t>
            </a:r>
            <a:r>
              <a:rPr lang="it-IT" dirty="0" smtClean="0">
                <a:solidFill>
                  <a:srgbClr val="000000"/>
                </a:solidFill>
                <a:latin typeface="Times New Roman" panose="02020603050405020304" pitchFamily="18" charset="0"/>
                <a:cs typeface="Times New Roman" panose="02020603050405020304" pitchFamily="18" charset="0"/>
              </a:rPr>
              <a:t>comuni</a:t>
            </a:r>
            <a:r>
              <a:rPr lang="it-IT" sz="800" dirty="0" smtClean="0">
                <a:solidFill>
                  <a:srgbClr val="00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che partecipano al calcolo degli indici per un sottoinsieme di prodotti </a:t>
            </a:r>
            <a:endParaRPr lang="it-IT" dirty="0" smtClean="0">
              <a:solidFill>
                <a:srgbClr val="000000"/>
              </a:solidFill>
              <a:latin typeface="Times New Roman" panose="02020603050405020304" pitchFamily="18" charset="0"/>
              <a:cs typeface="Times New Roman" panose="02020603050405020304" pitchFamily="18" charset="0"/>
            </a:endParaRPr>
          </a:p>
        </p:txBody>
      </p:sp>
      <p:sp>
        <p:nvSpPr>
          <p:cNvPr id="4" name="Rettangolo 3"/>
          <p:cNvSpPr/>
          <p:nvPr/>
        </p:nvSpPr>
        <p:spPr>
          <a:xfrm>
            <a:off x="1282569" y="3789433"/>
            <a:ext cx="8839200"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(tariffe locali quali fornitura acqua, raccolta rifiuti, raccolta acque reflue, gas di rete per uso domestico, trasporti urbani, taxi, mense scolastiche, nido d’infanzia comunale, e altri servizi come manifestazioni sportive, cinema, spettacoli teatrali, istruzione secondaria superiore, mense universitarie, ecc.).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76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803564" y="926698"/>
            <a:ext cx="10012218" cy="1754326"/>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È compito dell’ISTAT produrre una vasta gamma di indici atti a </a:t>
            </a:r>
            <a:r>
              <a:rPr lang="it-IT" dirty="0" smtClean="0">
                <a:latin typeface="Times New Roman" panose="02020603050405020304" pitchFamily="18" charset="0"/>
                <a:cs typeface="Times New Roman" panose="02020603050405020304" pitchFamily="18" charset="0"/>
              </a:rPr>
              <a:t>esprimere la </a:t>
            </a:r>
            <a:r>
              <a:rPr lang="it-IT" dirty="0">
                <a:latin typeface="Times New Roman" panose="02020603050405020304" pitchFamily="18" charset="0"/>
                <a:cs typeface="Times New Roman" panose="02020603050405020304" pitchFamily="18" charset="0"/>
              </a:rPr>
              <a:t>dinamica temporale media dei prezzi praticati in svariate operazioni </a:t>
            </a:r>
            <a:r>
              <a:rPr lang="it-IT" dirty="0" smtClean="0">
                <a:latin typeface="Times New Roman" panose="02020603050405020304" pitchFamily="18" charset="0"/>
                <a:cs typeface="Times New Roman" panose="02020603050405020304" pitchFamily="18" charset="0"/>
              </a:rPr>
              <a:t>di mercato </a:t>
            </a:r>
            <a:r>
              <a:rPr lang="it-IT" dirty="0">
                <a:latin typeface="Times New Roman" panose="02020603050405020304" pitchFamily="18" charset="0"/>
                <a:cs typeface="Times New Roman" panose="02020603050405020304" pitchFamily="18" charset="0"/>
              </a:rPr>
              <a:t>e fasi della commercializzazione dei prodotti.</a:t>
            </a:r>
          </a:p>
          <a:p>
            <a:pPr algn="just"/>
            <a:r>
              <a:rPr lang="it-IT" dirty="0">
                <a:latin typeface="Times New Roman" panose="02020603050405020304" pitchFamily="18" charset="0"/>
                <a:cs typeface="Times New Roman" panose="02020603050405020304" pitchFamily="18" charset="0"/>
              </a:rPr>
              <a:t>Essi, esprimendo le variazioni nel tempo dei prezzi di un campione </a:t>
            </a:r>
            <a:r>
              <a:rPr lang="it-IT" dirty="0" smtClean="0">
                <a:latin typeface="Times New Roman" panose="02020603050405020304" pitchFamily="18" charset="0"/>
                <a:cs typeface="Times New Roman" panose="02020603050405020304" pitchFamily="18" charset="0"/>
              </a:rPr>
              <a:t>di prodotti </a:t>
            </a:r>
            <a:r>
              <a:rPr lang="it-IT" dirty="0">
                <a:latin typeface="Times New Roman" panose="02020603050405020304" pitchFamily="18" charset="0"/>
                <a:cs typeface="Times New Roman" panose="02020603050405020304" pitchFamily="18" charset="0"/>
              </a:rPr>
              <a:t>riferito a un dato periodo scelto come base, costituiscono, </a:t>
            </a:r>
            <a:r>
              <a:rPr lang="it-IT" dirty="0" smtClean="0">
                <a:latin typeface="Times New Roman" panose="02020603050405020304" pitchFamily="18" charset="0"/>
                <a:cs typeface="Times New Roman" panose="02020603050405020304" pitchFamily="18" charset="0"/>
              </a:rPr>
              <a:t>senza ombra </a:t>
            </a:r>
            <a:r>
              <a:rPr lang="it-IT" dirty="0">
                <a:latin typeface="Times New Roman" panose="02020603050405020304" pitchFamily="18" charset="0"/>
                <a:cs typeface="Times New Roman" panose="02020603050405020304" pitchFamily="18" charset="0"/>
              </a:rPr>
              <a:t>di dubbio, uno dei principali strumenti di analisi dell’andamento </a:t>
            </a:r>
            <a:r>
              <a:rPr lang="it-IT" dirty="0" smtClean="0">
                <a:latin typeface="Times New Roman" panose="02020603050405020304" pitchFamily="18" charset="0"/>
                <a:cs typeface="Times New Roman" panose="02020603050405020304" pitchFamily="18" charset="0"/>
              </a:rPr>
              <a:t>di breve </a:t>
            </a:r>
            <a:r>
              <a:rPr lang="it-IT" dirty="0">
                <a:latin typeface="Times New Roman" panose="02020603050405020304" pitchFamily="18" charset="0"/>
                <a:cs typeface="Times New Roman" panose="02020603050405020304" pitchFamily="18" charset="0"/>
              </a:rPr>
              <a:t>periodo dell’economia, quale misura dell’</a:t>
            </a:r>
            <a:r>
              <a:rPr lang="it-IT" b="1" dirty="0">
                <a:latin typeface="Times New Roman" panose="02020603050405020304" pitchFamily="18" charset="0"/>
                <a:cs typeface="Times New Roman" panose="02020603050405020304" pitchFamily="18" charset="0"/>
              </a:rPr>
              <a:t>inflazione</a:t>
            </a:r>
            <a:r>
              <a:rPr lang="it-IT" dirty="0">
                <a:latin typeface="Times New Roman" panose="02020603050405020304" pitchFamily="18" charset="0"/>
                <a:cs typeface="Times New Roman" panose="02020603050405020304" pitchFamily="18" charset="0"/>
              </a:rPr>
              <a:t>, ossia </a:t>
            </a:r>
            <a:r>
              <a:rPr lang="it-IT" dirty="0" smtClean="0">
                <a:latin typeface="Times New Roman" panose="02020603050405020304" pitchFamily="18" charset="0"/>
                <a:cs typeface="Times New Roman" panose="02020603050405020304" pitchFamily="18" charset="0"/>
              </a:rPr>
              <a:t>dell’aumento persistente </a:t>
            </a:r>
            <a:r>
              <a:rPr lang="it-IT" dirty="0">
                <a:latin typeface="Times New Roman" panose="02020603050405020304" pitchFamily="18" charset="0"/>
                <a:cs typeface="Times New Roman" panose="02020603050405020304" pitchFamily="18" charset="0"/>
              </a:rPr>
              <a:t>del livello dei prezzi con la conseguente diminuzione </a:t>
            </a:r>
            <a:r>
              <a:rPr lang="it-IT" dirty="0" smtClean="0">
                <a:latin typeface="Times New Roman" panose="02020603050405020304" pitchFamily="18" charset="0"/>
                <a:cs typeface="Times New Roman" panose="02020603050405020304" pitchFamily="18" charset="0"/>
              </a:rPr>
              <a:t>del potere </a:t>
            </a:r>
            <a:r>
              <a:rPr lang="it-IT" dirty="0">
                <a:latin typeface="Times New Roman" panose="02020603050405020304" pitchFamily="18" charset="0"/>
                <a:cs typeface="Times New Roman" panose="02020603050405020304" pitchFamily="18" charset="0"/>
              </a:rPr>
              <a:t>di acquisto della moneta.</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803564" y="3055171"/>
            <a:ext cx="6611389"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L’Istituto nazionale di Statistica elabora i seguenti gruppi di indici</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7" name="Freccia a destra con strisce 6"/>
          <p:cNvSpPr/>
          <p:nvPr/>
        </p:nvSpPr>
        <p:spPr>
          <a:xfrm>
            <a:off x="1016000" y="3814938"/>
            <a:ext cx="978408" cy="484632"/>
          </a:xfrm>
          <a:prstGeom prst="stripedRightArrow">
            <a:avLst/>
          </a:prstGeom>
          <a:solidFill>
            <a:srgbClr val="A8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ccia a destra con strisce 10"/>
          <p:cNvSpPr/>
          <p:nvPr/>
        </p:nvSpPr>
        <p:spPr>
          <a:xfrm>
            <a:off x="1016004" y="5449773"/>
            <a:ext cx="978408" cy="477202"/>
          </a:xfrm>
          <a:prstGeom prst="stripedRightArrow">
            <a:avLst/>
          </a:prstGeom>
          <a:solidFill>
            <a:srgbClr val="A8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2620142" y="5481282"/>
            <a:ext cx="2995372" cy="369332"/>
          </a:xfrm>
          <a:prstGeom prst="rect">
            <a:avLst/>
          </a:prstGeom>
          <a:ln w="19050" cap="rnd">
            <a:solidFill>
              <a:srgbClr val="C00000"/>
            </a:solidFill>
            <a:bevel/>
          </a:ln>
        </p:spPr>
        <p:txBody>
          <a:bodyPr wrap="none">
            <a:spAutoFit/>
          </a:bodyPr>
          <a:lstStyle/>
          <a:p>
            <a:r>
              <a:rPr lang="it-IT" b="1" dirty="0" smtClean="0">
                <a:latin typeface="Times New Roman" panose="02020603050405020304" pitchFamily="18" charset="0"/>
                <a:cs typeface="Times New Roman" panose="02020603050405020304" pitchFamily="18" charset="0"/>
              </a:rPr>
              <a:t>Indici </a:t>
            </a:r>
            <a:r>
              <a:rPr lang="it-IT" b="1" dirty="0">
                <a:latin typeface="Times New Roman" panose="02020603050405020304" pitchFamily="18" charset="0"/>
                <a:cs typeface="Times New Roman" panose="02020603050405020304" pitchFamily="18" charset="0"/>
              </a:rPr>
              <a:t>dei prezzi al consumo </a:t>
            </a:r>
          </a:p>
        </p:txBody>
      </p:sp>
      <p:sp>
        <p:nvSpPr>
          <p:cNvPr id="13" name="Rettangolo 12"/>
          <p:cNvSpPr/>
          <p:nvPr/>
        </p:nvSpPr>
        <p:spPr>
          <a:xfrm>
            <a:off x="2503762" y="3475855"/>
            <a:ext cx="4778187" cy="1754326"/>
          </a:xfrm>
          <a:prstGeom prst="rect">
            <a:avLst/>
          </a:prstGeom>
        </p:spPr>
        <p:txBody>
          <a:bodyPr wrap="square">
            <a:spAutoFit/>
          </a:bodyPr>
          <a:lstStyle/>
          <a:p>
            <a:pPr marL="252000" indent="-252000" algn="just">
              <a:buFont typeface="+mj-lt"/>
              <a:buAutoNum type="arabicPeriod"/>
            </a:pPr>
            <a:r>
              <a:rPr lang="en-GB" b="1" dirty="0" err="1">
                <a:latin typeface="Times New Roman" panose="02020603050405020304" pitchFamily="18" charset="0"/>
                <a:cs typeface="Times New Roman" panose="02020603050405020304" pitchFamily="18" charset="0"/>
              </a:rPr>
              <a:t>Prezzi</a:t>
            </a:r>
            <a:r>
              <a:rPr lang="en-GB" b="1" dirty="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dei</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prodotti</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agricoli</a:t>
            </a:r>
            <a:endParaRPr lang="en-GB" b="1" dirty="0" smtClean="0">
              <a:latin typeface="Times New Roman" panose="02020603050405020304" pitchFamily="18" charset="0"/>
              <a:cs typeface="Times New Roman" panose="02020603050405020304" pitchFamily="18" charset="0"/>
            </a:endParaRPr>
          </a:p>
          <a:p>
            <a:pPr marL="252000" indent="-252000" algn="just">
              <a:buFont typeface="+mj-lt"/>
              <a:buAutoNum type="arabicPeriod"/>
            </a:pPr>
            <a:r>
              <a:rPr lang="en-GB" b="1" dirty="0" err="1">
                <a:latin typeface="Times New Roman" panose="02020603050405020304" pitchFamily="18" charset="0"/>
                <a:cs typeface="Times New Roman" panose="02020603050405020304" pitchFamily="18" charset="0"/>
              </a:rPr>
              <a:t>Prezzi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alla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produzione</a:t>
            </a:r>
            <a:r>
              <a:rPr lang="en-GB" b="1" dirty="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dell’industria</a:t>
            </a:r>
            <a:endParaRPr lang="en-GB" b="1" dirty="0" smtClean="0">
              <a:latin typeface="Times New Roman" panose="02020603050405020304" pitchFamily="18" charset="0"/>
              <a:cs typeface="Times New Roman" panose="02020603050405020304" pitchFamily="18" charset="0"/>
            </a:endParaRPr>
          </a:p>
          <a:p>
            <a:pPr marL="252000" indent="-252000" algn="just">
              <a:buFont typeface="+mj-lt"/>
              <a:buAutoNum type="arabicPeriod"/>
            </a:pPr>
            <a:r>
              <a:rPr lang="en-GB" b="1" dirty="0" err="1">
                <a:latin typeface="Times New Roman" panose="02020603050405020304" pitchFamily="18" charset="0"/>
                <a:cs typeface="Times New Roman" panose="02020603050405020304" pitchFamily="18" charset="0"/>
              </a:rPr>
              <a:t>Prezzi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alla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produzione</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dei</a:t>
            </a:r>
            <a:r>
              <a:rPr lang="en-GB" b="1" dirty="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servizi</a:t>
            </a:r>
            <a:endParaRPr lang="en-GB" b="1" dirty="0" smtClean="0">
              <a:latin typeface="Times New Roman" panose="02020603050405020304" pitchFamily="18" charset="0"/>
              <a:cs typeface="Times New Roman" panose="02020603050405020304" pitchFamily="18" charset="0"/>
            </a:endParaRPr>
          </a:p>
          <a:p>
            <a:pPr marL="252000" indent="-252000" algn="just">
              <a:buFont typeface="+mj-lt"/>
              <a:buAutoNum type="arabicPeriod"/>
            </a:pPr>
            <a:r>
              <a:rPr lang="en-GB" b="1" dirty="0" err="1">
                <a:latin typeface="Times New Roman" panose="02020603050405020304" pitchFamily="18" charset="0"/>
                <a:cs typeface="Times New Roman" panose="02020603050405020304" pitchFamily="18" charset="0"/>
              </a:rPr>
              <a:t>Prezzi</a:t>
            </a:r>
            <a:r>
              <a:rPr lang="en-GB" b="1" dirty="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all’importazione</a:t>
            </a:r>
            <a:endParaRPr lang="en-GB" b="1" dirty="0" smtClean="0">
              <a:latin typeface="Times New Roman" panose="02020603050405020304" pitchFamily="18" charset="0"/>
              <a:cs typeface="Times New Roman" panose="02020603050405020304" pitchFamily="18" charset="0"/>
            </a:endParaRPr>
          </a:p>
          <a:p>
            <a:pPr marL="252000" indent="-252000" algn="just">
              <a:buFont typeface="+mj-lt"/>
              <a:buAutoNum type="arabicPeriod"/>
            </a:pPr>
            <a:r>
              <a:rPr lang="en-GB" b="1" dirty="0" err="1">
                <a:latin typeface="Times New Roman" panose="02020603050405020304" pitchFamily="18" charset="0"/>
                <a:cs typeface="Times New Roman" panose="02020603050405020304" pitchFamily="18" charset="0"/>
              </a:rPr>
              <a:t>Prezzi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alla</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produzione</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delle</a:t>
            </a:r>
            <a:r>
              <a:rPr lang="en-GB" b="1" dirty="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costruzioni</a:t>
            </a:r>
            <a:endParaRPr lang="en-GB" b="1" dirty="0" smtClean="0">
              <a:latin typeface="Times New Roman" panose="02020603050405020304" pitchFamily="18" charset="0"/>
              <a:cs typeface="Times New Roman" panose="02020603050405020304" pitchFamily="18" charset="0"/>
            </a:endParaRPr>
          </a:p>
          <a:p>
            <a:pPr marL="252000" indent="-252000" algn="just">
              <a:buFont typeface="+mj-lt"/>
              <a:buAutoNum type="arabicPeriod"/>
            </a:pPr>
            <a:r>
              <a:rPr lang="en-GB" b="1" dirty="0" err="1">
                <a:latin typeface="Times New Roman" panose="02020603050405020304" pitchFamily="18" charset="0"/>
                <a:cs typeface="Times New Roman" panose="02020603050405020304" pitchFamily="18" charset="0"/>
              </a:rPr>
              <a:t>Prezzi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delle</a:t>
            </a:r>
            <a:r>
              <a:rPr lang="en-GB" b="1" dirty="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abitazioni</a:t>
            </a:r>
            <a:endParaRPr lang="en-GB" b="1"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7936627" y="3475856"/>
            <a:ext cx="3631229" cy="2293452"/>
          </a:xfrm>
          <a:prstGeom prst="rect">
            <a:avLst/>
          </a:prstGeom>
        </p:spPr>
      </p:pic>
      <p:sp>
        <p:nvSpPr>
          <p:cNvPr id="8" name="Segnaposto piè di pagina 7"/>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39471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11" grpId="0" animBg="1"/>
      <p:bldP spid="12"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30</a:t>
            </a:fld>
            <a:endParaRPr lang="it-IT"/>
          </a:p>
        </p:txBody>
      </p:sp>
      <p:sp>
        <p:nvSpPr>
          <p:cNvPr id="4" name="Rettangolo 3"/>
          <p:cNvSpPr/>
          <p:nvPr/>
        </p:nvSpPr>
        <p:spPr>
          <a:xfrm>
            <a:off x="931025" y="797085"/>
            <a:ext cx="10141527" cy="1477328"/>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Nei 92 comuni (80 per il paniere completo e 12 per un sottoinsieme di prodotti) che partecipano nel 2022 alla rilevazione dei prezzi al consumo si contano </a:t>
            </a:r>
            <a:r>
              <a:rPr lang="it-IT" b="1" dirty="0">
                <a:solidFill>
                  <a:srgbClr val="C00000"/>
                </a:solidFill>
                <a:latin typeface="Times New Roman" panose="02020603050405020304" pitchFamily="18" charset="0"/>
                <a:cs typeface="Times New Roman" panose="02020603050405020304" pitchFamily="18" charset="0"/>
              </a:rPr>
              <a:t>43mila unità di rilevazione </a:t>
            </a:r>
            <a:r>
              <a:rPr lang="it-IT" dirty="0">
                <a:solidFill>
                  <a:srgbClr val="000000"/>
                </a:solidFill>
                <a:latin typeface="Times New Roman" panose="02020603050405020304" pitchFamily="18" charset="0"/>
                <a:cs typeface="Times New Roman" panose="02020603050405020304" pitchFamily="18" charset="0"/>
              </a:rPr>
              <a:t>(tra punti vendita, imprese e istituzioni) dove gli Uffici comunali di statistica monitorano il prezzo di almeno un prodotto; </a:t>
            </a:r>
            <a:endParaRPr lang="it-IT" dirty="0" smtClean="0">
              <a:solidFill>
                <a:srgbClr val="000000"/>
              </a:solidFill>
              <a:latin typeface="Times New Roman" panose="02020603050405020304" pitchFamily="18" charset="0"/>
              <a:cs typeface="Times New Roman" panose="02020603050405020304" pitchFamily="18" charset="0"/>
            </a:endParaRPr>
          </a:p>
          <a:p>
            <a:pPr algn="just"/>
            <a:r>
              <a:rPr lang="it-IT" dirty="0" smtClean="0">
                <a:solidFill>
                  <a:srgbClr val="000000"/>
                </a:solidFill>
                <a:latin typeface="Times New Roman" panose="02020603050405020304" pitchFamily="18" charset="0"/>
                <a:cs typeface="Times New Roman" panose="02020603050405020304" pitchFamily="18" charset="0"/>
              </a:rPr>
              <a:t>a </a:t>
            </a:r>
            <a:r>
              <a:rPr lang="it-IT" dirty="0">
                <a:solidFill>
                  <a:srgbClr val="000000"/>
                </a:solidFill>
                <a:latin typeface="Times New Roman" panose="02020603050405020304" pitchFamily="18" charset="0"/>
                <a:cs typeface="Times New Roman" panose="02020603050405020304" pitchFamily="18" charset="0"/>
              </a:rPr>
              <a:t>queste si aggiungono quasi 2.200 le abitazioni per la rilevazione dei canoni di affitto di abitazioni di Enti </a:t>
            </a:r>
            <a:r>
              <a:rPr lang="it-IT" dirty="0" smtClean="0">
                <a:solidFill>
                  <a:srgbClr val="000000"/>
                </a:solidFill>
                <a:latin typeface="Times New Roman" panose="02020603050405020304" pitchFamily="18" charset="0"/>
                <a:cs typeface="Times New Roman" panose="02020603050405020304" pitchFamily="18" charset="0"/>
              </a:rPr>
              <a:t>pubblici. </a:t>
            </a:r>
          </a:p>
        </p:txBody>
      </p:sp>
      <p:sp>
        <p:nvSpPr>
          <p:cNvPr id="5" name="CasellaDiTesto 4"/>
          <p:cNvSpPr txBox="1"/>
          <p:nvPr/>
        </p:nvSpPr>
        <p:spPr>
          <a:xfrm>
            <a:off x="931025" y="2583341"/>
            <a:ext cx="2990735" cy="369332"/>
          </a:xfrm>
          <a:prstGeom prst="rect">
            <a:avLst/>
          </a:prstGeom>
          <a:noFill/>
        </p:spPr>
        <p:txBody>
          <a:bodyPr wrap="square" rtlCol="0">
            <a:spAutoFit/>
          </a:bodyPr>
          <a:lstStyle/>
          <a:p>
            <a:r>
              <a:rPr lang="it-IT" b="1" dirty="0" smtClean="0">
                <a:solidFill>
                  <a:srgbClr val="C00000"/>
                </a:solidFill>
                <a:latin typeface="Times New Roman" panose="02020603050405020304" pitchFamily="18" charset="0"/>
                <a:cs typeface="Times New Roman" panose="02020603050405020304" pitchFamily="18" charset="0"/>
              </a:rPr>
              <a:t>Le quotazioni</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31025" y="3127733"/>
            <a:ext cx="10056552"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Nel complesso sono circa </a:t>
            </a:r>
            <a:r>
              <a:rPr lang="it-IT" b="1" dirty="0">
                <a:solidFill>
                  <a:srgbClr val="C00000"/>
                </a:solidFill>
                <a:latin typeface="Times New Roman" panose="02020603050405020304" pitchFamily="18" charset="0"/>
                <a:cs typeface="Times New Roman" panose="02020603050405020304" pitchFamily="18" charset="0"/>
              </a:rPr>
              <a:t>392mila le quotazioni </a:t>
            </a:r>
            <a:r>
              <a:rPr lang="it-IT" dirty="0">
                <a:solidFill>
                  <a:srgbClr val="000000"/>
                </a:solidFill>
                <a:latin typeface="Times New Roman" panose="02020603050405020304" pitchFamily="18" charset="0"/>
                <a:cs typeface="Times New Roman" panose="02020603050405020304" pitchFamily="18" charset="0"/>
              </a:rPr>
              <a:t>che contribuiscono al calcolo dell’inflazione, inviate mensilmente all’Istat dagli Uffici comunali di statistica (erano 390mila del 2021). </a:t>
            </a:r>
            <a:endParaRPr lang="it-IT" dirty="0" smtClean="0">
              <a:solidFill>
                <a:srgbClr val="00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931025" y="4003377"/>
            <a:ext cx="10141527" cy="1477328"/>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Nel 2022, </a:t>
            </a:r>
            <a:r>
              <a:rPr lang="it-IT" b="1" dirty="0">
                <a:solidFill>
                  <a:srgbClr val="C00000"/>
                </a:solidFill>
                <a:latin typeface="Times New Roman" panose="02020603050405020304" pitchFamily="18" charset="0"/>
                <a:cs typeface="Times New Roman" panose="02020603050405020304" pitchFamily="18" charset="0"/>
              </a:rPr>
              <a:t>oltre 100mila quotazioni </a:t>
            </a:r>
            <a:r>
              <a:rPr lang="it-IT" dirty="0">
                <a:solidFill>
                  <a:srgbClr val="000000"/>
                </a:solidFill>
                <a:latin typeface="Times New Roman" panose="02020603050405020304" pitchFamily="18" charset="0"/>
                <a:cs typeface="Times New Roman" panose="02020603050405020304" pitchFamily="18" charset="0"/>
              </a:rPr>
              <a:t>di prezzo vengono raccolte ogni mese centralmente dall’Istat. </a:t>
            </a:r>
            <a:endParaRPr lang="it-IT" dirty="0" smtClean="0">
              <a:solidFill>
                <a:srgbClr val="000000"/>
              </a:solidFill>
              <a:latin typeface="Times New Roman" panose="02020603050405020304" pitchFamily="18" charset="0"/>
              <a:cs typeface="Times New Roman" panose="02020603050405020304" pitchFamily="18" charset="0"/>
            </a:endParaRPr>
          </a:p>
          <a:p>
            <a:pPr algn="just"/>
            <a:r>
              <a:rPr lang="it-IT" dirty="0" smtClean="0">
                <a:solidFill>
                  <a:srgbClr val="000000"/>
                </a:solidFill>
                <a:latin typeface="Times New Roman" panose="02020603050405020304" pitchFamily="18" charset="0"/>
                <a:cs typeface="Times New Roman" panose="02020603050405020304" pitchFamily="18" charset="0"/>
              </a:rPr>
              <a:t>Di </a:t>
            </a:r>
            <a:r>
              <a:rPr lang="it-IT" dirty="0">
                <a:solidFill>
                  <a:srgbClr val="000000"/>
                </a:solidFill>
                <a:latin typeface="Times New Roman" panose="02020603050405020304" pitchFamily="18" charset="0"/>
                <a:cs typeface="Times New Roman" panose="02020603050405020304" pitchFamily="18" charset="0"/>
              </a:rPr>
              <a:t>queste quasi 100mila sono acquisite tramite web, anche con l’utilizzo di procedure di raccolta automatica dei dati da web (tecniche di </a:t>
            </a:r>
            <a:r>
              <a:rPr lang="it-IT" i="1" dirty="0">
                <a:solidFill>
                  <a:srgbClr val="000000"/>
                </a:solidFill>
                <a:latin typeface="Times New Roman" panose="02020603050405020304" pitchFamily="18" charset="0"/>
                <a:cs typeface="Times New Roman" panose="02020603050405020304" pitchFamily="18" charset="0"/>
              </a:rPr>
              <a:t>web </a:t>
            </a:r>
            <a:r>
              <a:rPr lang="it-IT" i="1" dirty="0" err="1" smtClean="0">
                <a:solidFill>
                  <a:srgbClr val="000000"/>
                </a:solidFill>
                <a:latin typeface="Times New Roman" panose="02020603050405020304" pitchFamily="18" charset="0"/>
                <a:cs typeface="Times New Roman" panose="02020603050405020304" pitchFamily="18" charset="0"/>
              </a:rPr>
              <a:t>scraping</a:t>
            </a:r>
            <a:r>
              <a:rPr lang="it-IT" i="1" dirty="0" smtClean="0">
                <a:solidFill>
                  <a:srgbClr val="000000"/>
                </a:solidFill>
                <a:latin typeface="Times New Roman" panose="02020603050405020304" pitchFamily="18" charset="0"/>
                <a:cs typeface="Times New Roman" panose="02020603050405020304" pitchFamily="18" charset="0"/>
              </a:rPr>
              <a:t>, </a:t>
            </a:r>
            <a:r>
              <a:rPr lang="it-IT" dirty="0" smtClean="0">
                <a:solidFill>
                  <a:srgbClr val="000000"/>
                </a:solidFill>
                <a:latin typeface="Times New Roman" panose="02020603050405020304" pitchFamily="18" charset="0"/>
                <a:cs typeface="Times New Roman" panose="02020603050405020304" pitchFamily="18" charset="0"/>
              </a:rPr>
              <a:t>ovvero</a:t>
            </a:r>
            <a:r>
              <a:rPr lang="it-IT" i="1" dirty="0" smtClean="0">
                <a:solidFill>
                  <a:srgbClr val="000000"/>
                </a:solidFill>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una </a:t>
            </a:r>
            <a:r>
              <a:rPr lang="it-IT" dirty="0">
                <a:latin typeface="Times New Roman" panose="02020603050405020304" pitchFamily="18" charset="0"/>
                <a:cs typeface="Times New Roman" panose="02020603050405020304" pitchFamily="18" charset="0"/>
              </a:rPr>
              <a:t>tecnica che permette l'estrazione di informazioni dai siti web</a:t>
            </a:r>
            <a:r>
              <a:rPr lang="it-IT" dirty="0" smtClean="0">
                <a:solidFill>
                  <a:srgbClr val="00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circa 400 vengono rilevate mediante indagine diretta presso le imprese di assicurazione per la rilevazione dei prezzi dei servizi assicurativi sull’abitazione e oltre 700 sono rilevate da fonti interne.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72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31</a:t>
            </a:fld>
            <a:endParaRPr lang="it-IT"/>
          </a:p>
        </p:txBody>
      </p:sp>
      <p:sp>
        <p:nvSpPr>
          <p:cNvPr id="4" name="Rettangolo 3"/>
          <p:cNvSpPr/>
          <p:nvPr/>
        </p:nvSpPr>
        <p:spPr>
          <a:xfrm>
            <a:off x="5661044" y="751278"/>
            <a:ext cx="5669203" cy="981423"/>
          </a:xfrm>
          <a:prstGeom prst="rect">
            <a:avLst/>
          </a:prstGeom>
          <a:ln>
            <a:solidFill>
              <a:srgbClr val="C00000"/>
            </a:solidFill>
          </a:ln>
        </p:spPr>
        <p:txBody>
          <a:bodyPr wrap="square">
            <a:spAutoFit/>
          </a:bodyPr>
          <a:lstStyle/>
          <a:p>
            <a:pPr algn="just">
              <a:lnSpc>
                <a:spcPct val="107000"/>
              </a:lnSpc>
              <a:spcAft>
                <a:spcPts val="800"/>
              </a:spcAft>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è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condotta dagli Uffici comunali di statistica, dei comuni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capoluogo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 provincia e dei comuni con più di 30.000 abitanti e un ufficio di statistica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idoneo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tangolo 4"/>
          <p:cNvSpPr/>
          <p:nvPr/>
        </p:nvSpPr>
        <p:spPr>
          <a:xfrm>
            <a:off x="891309" y="1496291"/>
            <a:ext cx="3198554" cy="646331"/>
          </a:xfrm>
          <a:prstGeom prst="rect">
            <a:avLst/>
          </a:prstGeom>
        </p:spPr>
        <p:txBody>
          <a:bodyPr wrap="square">
            <a:spAutoFit/>
          </a:bodyPr>
          <a:lstStyle/>
          <a:p>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a:t>
            </a:r>
            <a:r>
              <a:rPr lang="it-IT" b="1"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rilevazione territoriale dei prezzi al consumo</a:t>
            </a:r>
            <a:endParaRPr lang="en-GB" dirty="0"/>
          </a:p>
        </p:txBody>
      </p:sp>
      <p:sp>
        <p:nvSpPr>
          <p:cNvPr id="6" name="Freccia a destra 5"/>
          <p:cNvSpPr/>
          <p:nvPr/>
        </p:nvSpPr>
        <p:spPr>
          <a:xfrm>
            <a:off x="4307840" y="1686478"/>
            <a:ext cx="822960" cy="41563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5661044" y="2430971"/>
            <a:ext cx="5669203" cy="1574149"/>
          </a:xfrm>
          <a:prstGeom prst="rect">
            <a:avLst/>
          </a:prstGeom>
          <a:ln>
            <a:solidFill>
              <a:srgbClr val="C00000"/>
            </a:solidFill>
          </a:ln>
        </p:spPr>
        <p:txBody>
          <a:bodyPr wrap="square">
            <a:spAutoFit/>
          </a:bodyPr>
          <a:lstStyle/>
          <a:p>
            <a:pPr algn="just">
              <a:lnSpc>
                <a:spcPct val="107000"/>
              </a:lnSpc>
              <a:spcAft>
                <a:spcPts val="800"/>
              </a:spcAft>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le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unità di rilevazione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sono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punti vendita, imprese e istituzioni dove gli Uffici comunali di statistica (UCS) monitorano il prezzo di almeno un prodotto; a queste si aggiungono le famiglie, presso le quali sono rilevati i canoni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d’affitto</a:t>
            </a:r>
            <a:endParaRPr lang="en-GB" sz="1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tangolo 7"/>
          <p:cNvSpPr/>
          <p:nvPr/>
        </p:nvSpPr>
        <p:spPr>
          <a:xfrm>
            <a:off x="5661044" y="1894296"/>
            <a:ext cx="5669203" cy="369332"/>
          </a:xfrm>
          <a:prstGeom prst="rect">
            <a:avLst/>
          </a:prstGeom>
          <a:ln>
            <a:solidFill>
              <a:srgbClr val="C00000"/>
            </a:solidFill>
          </a:ln>
        </p:spPr>
        <p:txBody>
          <a:bodyPr wrap="square">
            <a:spAutoFit/>
          </a:bodyPr>
          <a:lstStyle/>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 Comuni rappresentano l'organo intermedio di rilevazione</a:t>
            </a:r>
            <a:endParaRPr lang="en-GB" dirty="0"/>
          </a:p>
        </p:txBody>
      </p:sp>
      <p:sp>
        <p:nvSpPr>
          <p:cNvPr id="9" name="Rettangolo 8"/>
          <p:cNvSpPr/>
          <p:nvPr/>
        </p:nvSpPr>
        <p:spPr>
          <a:xfrm>
            <a:off x="1015999" y="4635721"/>
            <a:ext cx="10314247" cy="685059"/>
          </a:xfrm>
          <a:prstGeom prst="rect">
            <a:avLst/>
          </a:prstGeom>
        </p:spPr>
        <p:txBody>
          <a:bodyPr wrap="square">
            <a:spAutoFit/>
          </a:bodyPr>
          <a:lstStyle/>
          <a:p>
            <a:pPr algn="just">
              <a:lnSpc>
                <a:spcPct val="107000"/>
              </a:lnSpc>
              <a:spcAft>
                <a:spcPts val="800"/>
              </a:spcAft>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rilevazione territoriale ha periodicità mensile. Il periodo di rilevazione corrisponde ai primi 15 giorni lavorativi di ogni mese di riferimento dei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dati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1015998" y="5395790"/>
            <a:ext cx="10314247" cy="685059"/>
          </a:xfrm>
          <a:prstGeom prst="rect">
            <a:avLst/>
          </a:prstGeom>
        </p:spPr>
        <p:txBody>
          <a:bodyPr wrap="square">
            <a:spAutoFit/>
          </a:bodyPr>
          <a:lstStyle/>
          <a:p>
            <a:pPr algn="just">
              <a:lnSpc>
                <a:spcPct val="107000"/>
              </a:lnSpc>
              <a:spcAft>
                <a:spcPts val="800"/>
              </a:spcAft>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prodotti sono rilevati con cadenza mensile, bimensile (prodotti ittici, frutta fresca, vegetali e combustibili della casa) e </a:t>
            </a:r>
            <a:r>
              <a:rPr lang="it-IT"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trimensile</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(per le camere d'albergo).</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23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32</a:t>
            </a:fld>
            <a:endParaRPr lang="it-IT"/>
          </a:p>
        </p:txBody>
      </p:sp>
      <p:sp>
        <p:nvSpPr>
          <p:cNvPr id="6" name="Rettangolo 5"/>
          <p:cNvSpPr/>
          <p:nvPr/>
        </p:nvSpPr>
        <p:spPr>
          <a:xfrm>
            <a:off x="945700" y="985698"/>
            <a:ext cx="9957290" cy="966803"/>
          </a:xfrm>
          <a:prstGeom prst="rect">
            <a:avLst/>
          </a:prstGeom>
        </p:spPr>
        <p:txBody>
          <a:bodyPr wrap="square">
            <a:spAutoFit/>
          </a:bodyPr>
          <a:lstStyle/>
          <a:p>
            <a:pPr algn="just">
              <a:lnSpc>
                <a:spcPct val="107000"/>
              </a:lnSpc>
              <a:spcAft>
                <a:spcPts val="800"/>
              </a:spcAft>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Nella</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rilevazione territoriale</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le operazioni di raccolta dei dati sono svolte integralmente mediante l’utilizzo di </a:t>
            </a:r>
            <a:r>
              <a:rPr lang="it-IT"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tablet</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dotati di scheda UMTS, distribuiti ai rilevatori di tutti gli Uffici comunali di statistica coinvolti nell’indagine.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945700" y="2109911"/>
            <a:ext cx="10085289" cy="981423"/>
          </a:xfrm>
          <a:prstGeom prst="rect">
            <a:avLst/>
          </a:prstGeom>
        </p:spPr>
        <p:txBody>
          <a:bodyPr wrap="square">
            <a:spAutoFit/>
          </a:bodyPr>
          <a:lstStyle/>
          <a:p>
            <a:pPr algn="just">
              <a:lnSpc>
                <a:spcPct val="107000"/>
              </a:lnSpc>
              <a:spcAft>
                <a:spcPts val="800"/>
              </a:spcAf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Dal punto di vista informatico e gestionale la rilevazione è interamente basata su un sistema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tipo </a:t>
            </a:r>
            <a:r>
              <a:rPr lang="it-IT"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client-server</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e organizzata mediante i giri di rilevazione, che considerano i carichi di lavoro per i rilevatori nei 15 giorni lavorativi previsti mensilmente per la raccolta dei dati.</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ttangolo 7"/>
          <p:cNvSpPr/>
          <p:nvPr/>
        </p:nvSpPr>
        <p:spPr>
          <a:xfrm>
            <a:off x="945700" y="3217028"/>
            <a:ext cx="10085289" cy="646331"/>
          </a:xfrm>
          <a:prstGeom prst="rect">
            <a:avLst/>
          </a:prstGeom>
        </p:spPr>
        <p:txBody>
          <a:bodyPr wrap="square">
            <a:spAutoFit/>
          </a:bodyPr>
          <a:lstStyle/>
          <a:p>
            <a:pPr algn="just"/>
            <a:r>
              <a:rPr lang="it-IT"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La </a:t>
            </a:r>
            <a:r>
              <a:rPr lang="it-IT" dirty="0" smtClean="0">
                <a:solidFill>
                  <a:srgbClr val="222222"/>
                </a:solidFill>
                <a:latin typeface="Times New Roman" panose="02020603050405020304" pitchFamily="18" charset="0"/>
                <a:ea typeface="Calibri" panose="020F0502020204030204" pitchFamily="34" charset="0"/>
                <a:cs typeface="Times New Roman" panose="02020603050405020304" pitchFamily="18" charset="0"/>
              </a:rPr>
              <a:t>rilevazione</a:t>
            </a:r>
            <a:r>
              <a:rPr lang="it-IT"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compresa tra le rilevazioni statistiche di interesse pubblico, è inserita nel Programma statistico </a:t>
            </a:r>
            <a:r>
              <a:rPr lang="it-IT" dirty="0" smtClean="0">
                <a:solidFill>
                  <a:srgbClr val="222222"/>
                </a:solidFill>
                <a:latin typeface="Times New Roman" panose="02020603050405020304" pitchFamily="18" charset="0"/>
                <a:ea typeface="Calibri" panose="020F0502020204030204" pitchFamily="34" charset="0"/>
                <a:cs typeface="Times New Roman" panose="02020603050405020304" pitchFamily="18" charset="0"/>
              </a:rPr>
              <a:t>nazionale</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945699" y="3989053"/>
            <a:ext cx="10085289" cy="923330"/>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L’obbligo di risposta per questa rilevazione è sancito dall’art. 7 del decreto legislativo n. 322/1989 e dal DPR 20 maggio 2019 di approvazione del Programma statistico nazionale 2017-2019, aggiornamento 2018-2019 e dell’allegato elenco delle indagini che comportano l’obbligo di risposta per i soggetti privati.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37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22712" y="1053280"/>
            <a:ext cx="10091651" cy="369332"/>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L'Italia usa dal 1999 </a:t>
            </a:r>
            <a:r>
              <a:rPr lang="it-IT" b="1" dirty="0">
                <a:solidFill>
                  <a:srgbClr val="C00000"/>
                </a:solidFill>
                <a:latin typeface="Times New Roman" panose="02020603050405020304" pitchFamily="18" charset="0"/>
                <a:cs typeface="Times New Roman" panose="02020603050405020304" pitchFamily="18" charset="0"/>
              </a:rPr>
              <a:t>l'Indice di </a:t>
            </a:r>
            <a:r>
              <a:rPr lang="it-IT" b="1" dirty="0" err="1">
                <a:solidFill>
                  <a:srgbClr val="C00000"/>
                </a:solidFill>
                <a:latin typeface="Times New Roman" panose="02020603050405020304" pitchFamily="18" charset="0"/>
                <a:cs typeface="Times New Roman" panose="02020603050405020304" pitchFamily="18" charset="0"/>
              </a:rPr>
              <a:t>Laspeyres</a:t>
            </a:r>
            <a:r>
              <a:rPr lang="it-IT" b="1" dirty="0">
                <a:solidFill>
                  <a:srgbClr val="C00000"/>
                </a:solidFill>
                <a:latin typeface="Times New Roman" panose="02020603050405020304" pitchFamily="18" charset="0"/>
                <a:cs typeface="Times New Roman" panose="02020603050405020304" pitchFamily="18" charset="0"/>
              </a:rPr>
              <a:t> </a:t>
            </a:r>
            <a:r>
              <a:rPr lang="it-IT" b="1" dirty="0" smtClean="0">
                <a:solidFill>
                  <a:srgbClr val="C00000"/>
                </a:solidFill>
                <a:latin typeface="Times New Roman" panose="02020603050405020304" pitchFamily="18" charset="0"/>
                <a:cs typeface="Times New Roman" panose="02020603050405020304" pitchFamily="18" charset="0"/>
              </a:rPr>
              <a:t>concatenato</a:t>
            </a:r>
            <a:r>
              <a:rPr lang="it-IT" dirty="0" smtClean="0">
                <a:solidFill>
                  <a:srgbClr val="202122"/>
                </a:solidFill>
                <a:latin typeface="Times New Roman" panose="02020603050405020304" pitchFamily="18" charset="0"/>
                <a:cs typeface="Times New Roman" panose="02020603050405020304" pitchFamily="18" charset="0"/>
              </a:rPr>
              <a:t> </a:t>
            </a:r>
            <a:endParaRPr lang="it-IT" dirty="0">
              <a:solidFill>
                <a:srgbClr val="202122"/>
              </a:solidFill>
              <a:latin typeface="Times New Roman" panose="02020603050405020304" pitchFamily="18" charset="0"/>
              <a:cs typeface="Times New Roman" panose="02020603050405020304" pitchFamily="18" charset="0"/>
            </a:endParaRPr>
          </a:p>
        </p:txBody>
      </p:sp>
      <p:sp>
        <p:nvSpPr>
          <p:cNvPr id="3" name="Rettangolo 2"/>
          <p:cNvSpPr/>
          <p:nvPr/>
        </p:nvSpPr>
        <p:spPr>
          <a:xfrm>
            <a:off x="922712" y="3755755"/>
            <a:ext cx="10091650" cy="923330"/>
          </a:xfrm>
          <a:prstGeom prst="rect">
            <a:avLst/>
          </a:prstGeom>
        </p:spPr>
        <p:txBody>
          <a:bodyPr wrap="square">
            <a:spAutoFit/>
          </a:bodyPr>
          <a:lstStyle/>
          <a:p>
            <a:pPr marL="285750" indent="-285750" algn="just">
              <a:buFont typeface="Wingdings" panose="05000000000000000000" pitchFamily="2" charset="2"/>
              <a:buChar char="Ø"/>
            </a:pPr>
            <a:r>
              <a:rPr lang="it-IT" dirty="0">
                <a:solidFill>
                  <a:srgbClr val="202122"/>
                </a:solidFill>
                <a:latin typeface="Times New Roman" panose="02020603050405020304" pitchFamily="18" charset="0"/>
                <a:cs typeface="Times New Roman" panose="02020603050405020304" pitchFamily="18" charset="0"/>
              </a:rPr>
              <a:t>L'indice a catena del tipo </a:t>
            </a:r>
            <a:r>
              <a:rPr lang="it-IT" dirty="0" err="1">
                <a:solidFill>
                  <a:srgbClr val="202122"/>
                </a:solidFill>
                <a:latin typeface="Times New Roman" panose="02020603050405020304" pitchFamily="18" charset="0"/>
                <a:cs typeface="Times New Roman" panose="02020603050405020304" pitchFamily="18" charset="0"/>
              </a:rPr>
              <a:t>Laspeyres</a:t>
            </a:r>
            <a:r>
              <a:rPr lang="it-IT" dirty="0">
                <a:solidFill>
                  <a:srgbClr val="202122"/>
                </a:solidFill>
                <a:latin typeface="Times New Roman" panose="02020603050405020304" pitchFamily="18" charset="0"/>
                <a:cs typeface="Times New Roman" panose="02020603050405020304" pitchFamily="18" charset="0"/>
              </a:rPr>
              <a:t> </a:t>
            </a:r>
            <a:r>
              <a:rPr lang="it-IT" dirty="0" smtClean="0">
                <a:solidFill>
                  <a:srgbClr val="202122"/>
                </a:solidFill>
                <a:latin typeface="Times New Roman" panose="02020603050405020304" pitchFamily="18" charset="0"/>
                <a:cs typeface="Times New Roman" panose="02020603050405020304" pitchFamily="18" charset="0"/>
              </a:rPr>
              <a:t>prevede che sia </a:t>
            </a:r>
            <a:r>
              <a:rPr lang="it-IT" dirty="0">
                <a:solidFill>
                  <a:srgbClr val="202122"/>
                </a:solidFill>
                <a:latin typeface="Times New Roman" panose="02020603050405020304" pitchFamily="18" charset="0"/>
                <a:cs typeface="Times New Roman" panose="02020603050405020304" pitchFamily="18" charset="0"/>
              </a:rPr>
              <a:t>il paniere sia il sistema dei pesi vengono aggiornati annualmente. </a:t>
            </a:r>
            <a:r>
              <a:rPr lang="it-IT" dirty="0" smtClean="0">
                <a:solidFill>
                  <a:srgbClr val="202122"/>
                </a:solidFill>
                <a:latin typeface="Times New Roman" panose="02020603050405020304" pitchFamily="18" charset="0"/>
                <a:cs typeface="Times New Roman" panose="02020603050405020304" pitchFamily="18" charset="0"/>
              </a:rPr>
              <a:t>L’indice viene </a:t>
            </a:r>
            <a:r>
              <a:rPr lang="it-IT" dirty="0">
                <a:solidFill>
                  <a:srgbClr val="202122"/>
                </a:solidFill>
                <a:latin typeface="Times New Roman" panose="02020603050405020304" pitchFamily="18" charset="0"/>
                <a:cs typeface="Times New Roman" panose="02020603050405020304" pitchFamily="18" charset="0"/>
              </a:rPr>
              <a:t>calcolato mensilmente, ma si usano come quantità quelle rilevate al </a:t>
            </a:r>
            <a:r>
              <a:rPr lang="it-IT" dirty="0" smtClean="0">
                <a:solidFill>
                  <a:srgbClr val="202122"/>
                </a:solidFill>
                <a:latin typeface="Times New Roman" panose="02020603050405020304" pitchFamily="18" charset="0"/>
                <a:cs typeface="Times New Roman" panose="02020603050405020304" pitchFamily="18" charset="0"/>
              </a:rPr>
              <a:t>mese di dicembre </a:t>
            </a:r>
            <a:r>
              <a:rPr lang="it-IT" dirty="0">
                <a:solidFill>
                  <a:srgbClr val="202122"/>
                </a:solidFill>
                <a:latin typeface="Times New Roman" panose="02020603050405020304" pitchFamily="18" charset="0"/>
                <a:cs typeface="Times New Roman" panose="02020603050405020304" pitchFamily="18" charset="0"/>
              </a:rPr>
              <a:t>dell'anno precedente; </a:t>
            </a:r>
          </a:p>
        </p:txBody>
      </p:sp>
      <p:sp>
        <p:nvSpPr>
          <p:cNvPr id="6" name="Rettangolo 5"/>
          <p:cNvSpPr/>
          <p:nvPr/>
        </p:nvSpPr>
        <p:spPr>
          <a:xfrm>
            <a:off x="922712" y="1956474"/>
            <a:ext cx="10091650" cy="1477328"/>
          </a:xfrm>
          <a:prstGeom prst="rect">
            <a:avLst/>
          </a:prstGeom>
        </p:spPr>
        <p:txBody>
          <a:bodyPr wrap="square">
            <a:spAutoFit/>
          </a:bodyPr>
          <a:lstStyle/>
          <a:p>
            <a:pPr marL="285750" indent="-285750" algn="just">
              <a:buFont typeface="Wingdings" panose="05000000000000000000" pitchFamily="2" charset="2"/>
              <a:buChar char="Ø"/>
            </a:pPr>
            <a:r>
              <a:rPr lang="it-IT" dirty="0">
                <a:solidFill>
                  <a:srgbClr val="202122"/>
                </a:solidFill>
                <a:latin typeface="Times New Roman" panose="02020603050405020304" pitchFamily="18" charset="0"/>
                <a:cs typeface="Times New Roman" panose="02020603050405020304" pitchFamily="18" charset="0"/>
              </a:rPr>
              <a:t>L'indice di </a:t>
            </a:r>
            <a:r>
              <a:rPr lang="it-IT" dirty="0" err="1">
                <a:solidFill>
                  <a:srgbClr val="202122"/>
                </a:solidFill>
                <a:latin typeface="Times New Roman" panose="02020603050405020304" pitchFamily="18" charset="0"/>
                <a:cs typeface="Times New Roman" panose="02020603050405020304" pitchFamily="18" charset="0"/>
              </a:rPr>
              <a:t>Laspeyres</a:t>
            </a:r>
            <a:r>
              <a:rPr lang="it-IT" dirty="0">
                <a:solidFill>
                  <a:srgbClr val="202122"/>
                </a:solidFill>
                <a:latin typeface="Times New Roman" panose="02020603050405020304" pitchFamily="18" charset="0"/>
                <a:cs typeface="Times New Roman" panose="02020603050405020304" pitchFamily="18" charset="0"/>
              </a:rPr>
              <a:t> presenta vantaggi sul piano operativo, in quanto </a:t>
            </a:r>
            <a:r>
              <a:rPr lang="it-IT" dirty="0">
                <a:solidFill>
                  <a:srgbClr val="A80000"/>
                </a:solidFill>
                <a:latin typeface="Times New Roman" panose="02020603050405020304" pitchFamily="18" charset="0"/>
                <a:cs typeface="Times New Roman" panose="02020603050405020304" pitchFamily="18" charset="0"/>
              </a:rPr>
              <a:t>i prezzi vengono ponderati con le quantità del tempo base</a:t>
            </a:r>
            <a:r>
              <a:rPr lang="it-IT" dirty="0">
                <a:solidFill>
                  <a:srgbClr val="202122"/>
                </a:solidFill>
                <a:latin typeface="Times New Roman" panose="02020603050405020304" pitchFamily="18" charset="0"/>
                <a:cs typeface="Times New Roman" panose="02020603050405020304" pitchFamily="18" charset="0"/>
              </a:rPr>
              <a:t>; altri indici, come quello di </a:t>
            </a:r>
            <a:r>
              <a:rPr lang="it-IT" dirty="0">
                <a:latin typeface="Times New Roman" panose="02020603050405020304" pitchFamily="18" charset="0"/>
                <a:cs typeface="Times New Roman" panose="02020603050405020304" pitchFamily="18" charset="0"/>
              </a:rPr>
              <a:t>Paasche (e quello di Fisher, </a:t>
            </a:r>
            <a:r>
              <a:rPr lang="it-IT" dirty="0">
                <a:solidFill>
                  <a:srgbClr val="202122"/>
                </a:solidFill>
                <a:latin typeface="Times New Roman" panose="02020603050405020304" pitchFamily="18" charset="0"/>
                <a:cs typeface="Times New Roman" panose="02020603050405020304" pitchFamily="18" charset="0"/>
              </a:rPr>
              <a:t>media dei due), userebbero come pesi le quantità al tempo corrente e, essendo lunga e onerosa le misura delle quantità, non potrebbero essere elaborati tempestivamente. La misura delle quantità, inoltre, dovrebbe essere ripetuta ogni mese. </a:t>
            </a:r>
          </a:p>
        </p:txBody>
      </p:sp>
      <p:sp>
        <p:nvSpPr>
          <p:cNvPr id="7" name="Segnaposto piè di pagina 6"/>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355798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34</a:t>
            </a:fld>
            <a:endParaRPr lang="it-IT"/>
          </a:p>
        </p:txBody>
      </p:sp>
      <p:pic>
        <p:nvPicPr>
          <p:cNvPr id="4" name="Immagine 3"/>
          <p:cNvPicPr>
            <a:picLocks noChangeAspect="1"/>
          </p:cNvPicPr>
          <p:nvPr/>
        </p:nvPicPr>
        <p:blipFill>
          <a:blip r:embed="rId2"/>
          <a:stretch>
            <a:fillRect/>
          </a:stretch>
        </p:blipFill>
        <p:spPr>
          <a:xfrm>
            <a:off x="1016000" y="817707"/>
            <a:ext cx="9807839" cy="3209348"/>
          </a:xfrm>
          <a:prstGeom prst="rect">
            <a:avLst/>
          </a:prstGeom>
        </p:spPr>
      </p:pic>
      <p:sp>
        <p:nvSpPr>
          <p:cNvPr id="5" name="Rettangolo 4"/>
          <p:cNvSpPr/>
          <p:nvPr/>
        </p:nvSpPr>
        <p:spPr>
          <a:xfrm>
            <a:off x="7887855" y="3472873"/>
            <a:ext cx="655781" cy="258618"/>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016000" y="4397769"/>
            <a:ext cx="2560782" cy="369332"/>
          </a:xfrm>
          <a:prstGeom prst="rect">
            <a:avLst/>
          </a:prstGeom>
          <a:noFill/>
          <a:ln w="19050">
            <a:solidFill>
              <a:srgbClr val="A80000"/>
            </a:solidFill>
          </a:ln>
        </p:spPr>
        <p:txBody>
          <a:bodyPr wrap="square" rtlCol="0">
            <a:spAutoFit/>
          </a:bodyPr>
          <a:lstStyle/>
          <a:p>
            <a:r>
              <a:rPr lang="it-IT" dirty="0" smtClean="0">
                <a:latin typeface="Times New Roman" panose="02020603050405020304" pitchFamily="18" charset="0"/>
                <a:cs typeface="Times New Roman" panose="02020603050405020304" pitchFamily="18" charset="0"/>
              </a:rPr>
              <a:t>102,9 = (875</a:t>
            </a:r>
            <a:r>
              <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 </a:t>
            </a:r>
            <a:r>
              <a:rPr lang="it-IT" dirty="0" smtClean="0">
                <a:latin typeface="Times New Roman" panose="02020603050405020304" pitchFamily="18" charset="0"/>
                <a:cs typeface="Times New Roman" panose="02020603050405020304" pitchFamily="18" charset="0"/>
              </a:rPr>
              <a:t>850)*100 </a:t>
            </a:r>
            <a:endParaRPr lang="it-IT" dirty="0">
              <a:latin typeface="Times New Roman" panose="02020603050405020304" pitchFamily="18" charset="0"/>
              <a:cs typeface="Times New Roman" panose="02020603050405020304" pitchFamily="18" charset="0"/>
            </a:endParaRPr>
          </a:p>
        </p:txBody>
      </p:sp>
      <p:sp>
        <p:nvSpPr>
          <p:cNvPr id="7" name="Rettangolo 6"/>
          <p:cNvSpPr/>
          <p:nvPr/>
        </p:nvSpPr>
        <p:spPr>
          <a:xfrm>
            <a:off x="10168058" y="3472873"/>
            <a:ext cx="655781" cy="25861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016000" y="4793733"/>
            <a:ext cx="2560782" cy="369332"/>
          </a:xfrm>
          <a:prstGeom prst="rect">
            <a:avLst/>
          </a:prstGeom>
          <a:noFill/>
          <a:ln w="19050">
            <a:solidFill>
              <a:srgbClr val="00B050"/>
            </a:solidFill>
          </a:ln>
        </p:spPr>
        <p:txBody>
          <a:bodyPr wrap="square" rtlCol="0">
            <a:spAutoFit/>
          </a:bodyPr>
          <a:lstStyle/>
          <a:p>
            <a:r>
              <a:rPr lang="it-IT" dirty="0" smtClean="0">
                <a:latin typeface="Times New Roman" panose="02020603050405020304" pitchFamily="18" charset="0"/>
                <a:cs typeface="Times New Roman" panose="02020603050405020304" pitchFamily="18" charset="0"/>
              </a:rPr>
              <a:t>104,8 = (891</a:t>
            </a:r>
            <a:r>
              <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 </a:t>
            </a:r>
            <a:r>
              <a:rPr lang="it-IT" dirty="0" smtClean="0">
                <a:latin typeface="Times New Roman" panose="02020603050405020304" pitchFamily="18" charset="0"/>
                <a:cs typeface="Times New Roman" panose="02020603050405020304" pitchFamily="18" charset="0"/>
              </a:rPr>
              <a:t>850)*100 </a:t>
            </a:r>
            <a:endParaRPr lang="it-IT" dirty="0">
              <a:latin typeface="Times New Roman" panose="02020603050405020304" pitchFamily="18" charset="0"/>
              <a:cs typeface="Times New Roman" panose="02020603050405020304" pitchFamily="18" charset="0"/>
            </a:endParaRPr>
          </a:p>
        </p:txBody>
      </p:sp>
      <p:cxnSp>
        <p:nvCxnSpPr>
          <p:cNvPr id="10" name="Connettore 2 9"/>
          <p:cNvCxnSpPr/>
          <p:nvPr/>
        </p:nvCxnSpPr>
        <p:spPr>
          <a:xfrm>
            <a:off x="7887855" y="4174775"/>
            <a:ext cx="0" cy="720436"/>
          </a:xfrm>
          <a:prstGeom prst="straightConnector1">
            <a:avLst/>
          </a:prstGeom>
          <a:ln w="19050">
            <a:solidFill>
              <a:srgbClr val="A8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10241950" y="4174775"/>
            <a:ext cx="0" cy="72043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3688773" y="4969162"/>
            <a:ext cx="4638963" cy="1159163"/>
          </a:xfrm>
          <a:prstGeom prst="rect">
            <a:avLst/>
          </a:prstGeom>
          <a:ln w="19050">
            <a:solidFill>
              <a:srgbClr val="A80000"/>
            </a:solidFill>
          </a:ln>
        </p:spPr>
        <p:txBody>
          <a:bodyPr wrap="square">
            <a:spAutoFit/>
          </a:bodyPr>
          <a:lstStyle/>
          <a:p>
            <a:pPr algn="just">
              <a:lnSpc>
                <a:spcPct val="107000"/>
              </a:lnSpc>
              <a:spcAft>
                <a:spcPts val="750"/>
              </a:spcAft>
            </a:pPr>
            <a:r>
              <a:rPr lang="it-IT" sz="1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Ciò risulta sottraendo dall'indice di prezzo per l'anno in questione quello relativo all'anno precedete (102,9 – 100), diviso per l'indice di prezzo dell'anno precedente (100), moltiplicato per </a:t>
            </a:r>
            <a:r>
              <a:rPr lang="it-IT" sz="16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100 = </a:t>
            </a:r>
            <a:r>
              <a:rPr lang="it-IT"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2,9%</a:t>
            </a:r>
            <a:endParaRPr lang="it-IT" b="1" dirty="0">
              <a:solidFill>
                <a:srgbClr val="A8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ttangolo 15"/>
          <p:cNvSpPr/>
          <p:nvPr/>
        </p:nvSpPr>
        <p:spPr>
          <a:xfrm>
            <a:off x="8439727" y="4941390"/>
            <a:ext cx="3685624" cy="369332"/>
          </a:xfrm>
          <a:prstGeom prst="rect">
            <a:avLst/>
          </a:prstGeom>
          <a:ln w="19050">
            <a:solidFill>
              <a:srgbClr val="00B050"/>
            </a:solidFill>
          </a:ln>
        </p:spPr>
        <p:txBody>
          <a:bodyPr wrap="none">
            <a:spAutoFit/>
          </a:bodyPr>
          <a:lstStyle/>
          <a:p>
            <a:r>
              <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(104,8 – 102,9) ÷ 102,9 x 100 = </a:t>
            </a: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1,8%</a:t>
            </a:r>
            <a:endParaRPr lang="it-IT"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42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35</a:t>
            </a:fld>
            <a:endParaRPr lang="it-IT"/>
          </a:p>
        </p:txBody>
      </p:sp>
      <p:sp>
        <p:nvSpPr>
          <p:cNvPr id="5" name="Rettangolo 4"/>
          <p:cNvSpPr/>
          <p:nvPr/>
        </p:nvSpPr>
        <p:spPr>
          <a:xfrm>
            <a:off x="822138" y="649394"/>
            <a:ext cx="4130298" cy="368755"/>
          </a:xfrm>
          <a:prstGeom prst="rect">
            <a:avLst/>
          </a:prstGeom>
        </p:spPr>
        <p:txBody>
          <a:bodyPr wrap="none">
            <a:spAutoFit/>
          </a:bodyPr>
          <a:lstStyle/>
          <a:p>
            <a:pPr algn="just">
              <a:lnSpc>
                <a:spcPct val="107000"/>
              </a:lnSpc>
              <a:spcAft>
                <a:spcPts val="800"/>
              </a:spcAft>
            </a:pP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Come consultare i risultati dell'indagine</a:t>
            </a:r>
            <a:endParaRPr lang="en-GB"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822138" y="1153887"/>
            <a:ext cx="10466546" cy="981423"/>
          </a:xfrm>
          <a:prstGeom prst="rect">
            <a:avLst/>
          </a:prstGeom>
        </p:spPr>
        <p:txBody>
          <a:bodyPr wrap="square">
            <a:spAutoFit/>
          </a:bodyPr>
          <a:lstStyle/>
          <a:p>
            <a:pPr algn="just">
              <a:lnSpc>
                <a:spcPct val="107000"/>
              </a:lnSpc>
              <a:spcAft>
                <a:spcPts val="0"/>
              </a:spcAf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 diffusione dei dati della rilevazione territoriale dei prezzi al consumo, unitamente alle altre fonti di indagine (rilevazione centralizzata, scanner data e dati di fonte amministrativa) avviene secondo una diversa modalità di rilascio dei dati: stima provvisoria e stima definitiva</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822138" y="2322724"/>
            <a:ext cx="10557986" cy="685059"/>
          </a:xfrm>
          <a:prstGeom prst="rect">
            <a:avLst/>
          </a:prstGeom>
        </p:spPr>
        <p:txBody>
          <a:bodyPr wrap="square">
            <a:spAutoFit/>
          </a:bodyPr>
          <a:lstStyle/>
          <a:p>
            <a:pPr algn="just">
              <a:lnSpc>
                <a:spcPct val="107000"/>
              </a:lnSpc>
              <a:spcAft>
                <a:spcPts val="0"/>
              </a:spcAf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Gli indici, sia per la stima preliminare sia per quella definitiva, sono diffusi attraverso il comunicato stampa “Prezzi al consumo” disponibile sul sito web dell’Istituto all’indirizzo </a:t>
            </a:r>
            <a:r>
              <a:rPr lang="it-IT" dirty="0">
                <a:solidFill>
                  <a:srgbClr val="135A75"/>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http://www.istat.it/</a:t>
            </a:r>
            <a:r>
              <a:rPr lang="it-IT" dirty="0" err="1">
                <a:solidFill>
                  <a:srgbClr val="135A75"/>
                </a:solidFill>
                <a:latin typeface="Times New Roman" panose="02020603050405020304" pitchFamily="18" charset="0"/>
                <a:ea typeface="Times New Roman" panose="02020603050405020304" pitchFamily="18" charset="0"/>
                <a:cs typeface="Times New Roman" panose="02020603050405020304" pitchFamily="18" charset="0"/>
                <a:hlinkClick r:id="rId2"/>
              </a:rPr>
              <a:t>it</a:t>
            </a:r>
            <a:r>
              <a:rPr lang="it-IT" dirty="0">
                <a:solidFill>
                  <a:srgbClr val="135A75"/>
                </a:solidFill>
                <a:latin typeface="Times New Roman" panose="02020603050405020304" pitchFamily="18" charset="0"/>
                <a:ea typeface="Times New Roman" panose="02020603050405020304" pitchFamily="18" charset="0"/>
                <a:cs typeface="Times New Roman" panose="02020603050405020304" pitchFamily="18" charset="0"/>
                <a:hlinkClick r:id="rId2"/>
              </a:rPr>
              <a:t>/prezzi</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ttangolo 3"/>
          <p:cNvSpPr/>
          <p:nvPr/>
        </p:nvSpPr>
        <p:spPr>
          <a:xfrm>
            <a:off x="822138" y="3195197"/>
            <a:ext cx="10466546" cy="685059"/>
          </a:xfrm>
          <a:prstGeom prst="rect">
            <a:avLst/>
          </a:prstGeom>
        </p:spPr>
        <p:txBody>
          <a:bodyPr wrap="square">
            <a:spAutoFit/>
          </a:bodyPr>
          <a:lstStyle/>
          <a:p>
            <a:pPr lvl="0" algn="just">
              <a:lnSpc>
                <a:spcPct val="107000"/>
              </a:lnSpc>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Le serie degli indici aggiornate sono pubblicate, in concomitanza con la diffusione del comunicato stampa, sul data </a:t>
            </a:r>
            <a:r>
              <a:rPr lang="it-IT"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warehouse</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I.Stat</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dirty="0">
                <a:solidFill>
                  <a:srgbClr val="135A75"/>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http://dati.istat.it</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all’interno del tema Prezzi - Prezzi al consumo. </a:t>
            </a:r>
            <a:endParaRPr lang="en-GB"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ttangolo 8"/>
          <p:cNvSpPr/>
          <p:nvPr/>
        </p:nvSpPr>
        <p:spPr>
          <a:xfrm>
            <a:off x="822138" y="4201786"/>
            <a:ext cx="5287718" cy="1574149"/>
          </a:xfrm>
          <a:prstGeom prst="rect">
            <a:avLst/>
          </a:prstGeom>
        </p:spPr>
        <p:txBody>
          <a:bodyPr wrap="square">
            <a:spAutoFit/>
          </a:bodyPr>
          <a:lstStyle/>
          <a:p>
            <a:pPr lvl="0" algn="just">
              <a:lnSpc>
                <a:spcPct val="107000"/>
              </a:lnSpc>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Unitamente agli indici mensili, sono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diffuse: </a:t>
            </a:r>
          </a:p>
          <a:p>
            <a:pPr marL="285750" lvl="0" indent="-285750" algn="just">
              <a:lnSpc>
                <a:spcPct val="107000"/>
              </a:lnSpc>
              <a:buFont typeface="Wingdings" panose="05000000000000000000" pitchFamily="2" charset="2"/>
              <a:buChar char="ü"/>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variazioni </a:t>
            </a:r>
            <a:r>
              <a:rPr lang="it-IT" dirty="0">
                <a:latin typeface="Times New Roman" panose="02020603050405020304" pitchFamily="18" charset="0"/>
                <a:ea typeface="Times New Roman" panose="02020603050405020304" pitchFamily="18" charset="0"/>
                <a:cs typeface="Times New Roman" panose="02020603050405020304" pitchFamily="18" charset="0"/>
              </a:rPr>
              <a:t>percentuali congiunturali e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tendenziali </a:t>
            </a:r>
          </a:p>
          <a:p>
            <a:pPr marL="285750" lvl="0" indent="-285750" algn="just">
              <a:lnSpc>
                <a:spcPct val="107000"/>
              </a:lnSpc>
              <a:buFont typeface="Wingdings" panose="05000000000000000000" pitchFamily="2" charset="2"/>
              <a:buChar char="ü"/>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gli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indici medi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annui</a:t>
            </a:r>
          </a:p>
          <a:p>
            <a:pPr marL="285750" lvl="0" indent="-285750" algn="just">
              <a:lnSpc>
                <a:spcPct val="107000"/>
              </a:lnSpc>
              <a:buFont typeface="Wingdings" panose="05000000000000000000" pitchFamily="2" charset="2"/>
              <a:buChar char="ü"/>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le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variazioni medie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annue</a:t>
            </a:r>
          </a:p>
          <a:p>
            <a:pPr marL="285750" lvl="0" indent="-285750" algn="just">
              <a:lnSpc>
                <a:spcPct val="107000"/>
              </a:lnSpc>
              <a:buFont typeface="Wingdings" panose="05000000000000000000" pitchFamily="2" charset="2"/>
              <a:buChar char="ü"/>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pesi calcolati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annualmente</a:t>
            </a:r>
            <a:endParaRPr lang="en-GB"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196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2945" y="2140129"/>
            <a:ext cx="10117797" cy="923330"/>
          </a:xfrm>
          <a:prstGeom prst="rect">
            <a:avLst/>
          </a:prstGeom>
        </p:spPr>
        <p:txBody>
          <a:bodyPr wrap="square">
            <a:spAutoFit/>
          </a:bodyPr>
          <a:lstStyle/>
          <a:p>
            <a:pPr algn="just"/>
            <a:r>
              <a:rPr lang="it-IT" dirty="0">
                <a:solidFill>
                  <a:srgbClr val="222222"/>
                </a:solidFill>
                <a:latin typeface="Times New Roman" panose="02020603050405020304" pitchFamily="18" charset="0"/>
                <a:cs typeface="Times New Roman" panose="02020603050405020304" pitchFamily="18" charset="0"/>
              </a:rPr>
              <a:t>La variazione percentuale tra l’indice del mese m e l’indice del mese immediatamente precedente, m-1, è pari al loro rapporto, moltiplicato per 100, meno 100; il risultato finale arrotondato a 1 </a:t>
            </a:r>
            <a:r>
              <a:rPr lang="it-IT" dirty="0" smtClean="0">
                <a:solidFill>
                  <a:srgbClr val="222222"/>
                </a:solidFill>
                <a:latin typeface="Times New Roman" panose="02020603050405020304" pitchFamily="18" charset="0"/>
                <a:cs typeface="Times New Roman" panose="02020603050405020304" pitchFamily="18" charset="0"/>
              </a:rPr>
              <a:t>decimale. Ad </a:t>
            </a:r>
            <a:r>
              <a:rPr lang="it-IT" dirty="0">
                <a:solidFill>
                  <a:srgbClr val="222222"/>
                </a:solidFill>
                <a:latin typeface="Times New Roman" panose="02020603050405020304" pitchFamily="18" charset="0"/>
                <a:cs typeface="Times New Roman" panose="02020603050405020304" pitchFamily="18" charset="0"/>
              </a:rPr>
              <a:t>esempio, la variazione tra l’indice di febbraio 2016 e l’indice di gennaio 2016 è</a:t>
            </a:r>
            <a:endParaRPr lang="en-GB"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1511300" y="3212442"/>
            <a:ext cx="1562100" cy="504825"/>
          </a:xfrm>
          <a:prstGeom prst="rect">
            <a:avLst/>
          </a:prstGeom>
        </p:spPr>
      </p:pic>
      <p:sp>
        <p:nvSpPr>
          <p:cNvPr id="6" name="Rettangolo 5"/>
          <p:cNvSpPr/>
          <p:nvPr/>
        </p:nvSpPr>
        <p:spPr>
          <a:xfrm>
            <a:off x="916417" y="1696738"/>
            <a:ext cx="6997749" cy="369332"/>
          </a:xfrm>
          <a:prstGeom prst="rect">
            <a:avLst/>
          </a:prstGeom>
        </p:spPr>
        <p:txBody>
          <a:bodyPr wrap="none">
            <a:spAutoFit/>
          </a:bodyPr>
          <a:lstStyle/>
          <a:p>
            <a:r>
              <a:rPr lang="en-GB" dirty="0">
                <a:solidFill>
                  <a:srgbClr val="C00000"/>
                </a:solidFill>
                <a:latin typeface="Times New Roman" panose="02020603050405020304" pitchFamily="18" charset="0"/>
                <a:cs typeface="Times New Roman" panose="02020603050405020304" pitchFamily="18" charset="0"/>
              </a:rPr>
              <a:t> </a:t>
            </a:r>
            <a:r>
              <a:rPr lang="en-GB" b="1" dirty="0" err="1" smtClean="0">
                <a:solidFill>
                  <a:srgbClr val="C00000"/>
                </a:solidFill>
                <a:latin typeface="Times New Roman" panose="02020603050405020304" pitchFamily="18" charset="0"/>
                <a:cs typeface="Times New Roman" panose="02020603050405020304" pitchFamily="18" charset="0"/>
              </a:rPr>
              <a:t>Variazione</a:t>
            </a:r>
            <a:r>
              <a:rPr lang="en-GB" b="1" dirty="0" smtClean="0">
                <a:solidFill>
                  <a:srgbClr val="C00000"/>
                </a:solidFill>
                <a:latin typeface="Times New Roman" panose="02020603050405020304" pitchFamily="18" charset="0"/>
                <a:cs typeface="Times New Roman" panose="02020603050405020304" pitchFamily="18" charset="0"/>
              </a:rPr>
              <a:t> </a:t>
            </a:r>
            <a:r>
              <a:rPr lang="en-GB" b="1" dirty="0" err="1" smtClean="0">
                <a:solidFill>
                  <a:srgbClr val="C00000"/>
                </a:solidFill>
                <a:latin typeface="Times New Roman" panose="02020603050405020304" pitchFamily="18" charset="0"/>
                <a:cs typeface="Times New Roman" panose="02020603050405020304" pitchFamily="18" charset="0"/>
              </a:rPr>
              <a:t>congiunturale</a:t>
            </a:r>
            <a:r>
              <a:rPr lang="en-GB" b="1" dirty="0" smtClean="0">
                <a:solidFill>
                  <a:srgbClr val="C00000"/>
                </a:solidFill>
                <a:latin typeface="Times New Roman" panose="02020603050405020304" pitchFamily="18" charset="0"/>
                <a:cs typeface="Times New Roman" panose="02020603050405020304" pitchFamily="18" charset="0"/>
              </a:rPr>
              <a:t> = </a:t>
            </a:r>
            <a:r>
              <a:rPr lang="it-IT" b="1" dirty="0">
                <a:solidFill>
                  <a:srgbClr val="C00000"/>
                </a:solidFill>
                <a:latin typeface="Times New Roman" panose="02020603050405020304" pitchFamily="18" charset="0"/>
                <a:cs typeface="Times New Roman" panose="02020603050405020304" pitchFamily="18" charset="0"/>
              </a:rPr>
              <a:t>variazione rispetto al periodo precedente</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13" name="Rettangolo 12"/>
          <p:cNvSpPr/>
          <p:nvPr/>
        </p:nvSpPr>
        <p:spPr>
          <a:xfrm>
            <a:off x="1015999" y="884948"/>
            <a:ext cx="9836727"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…..unitamente </a:t>
            </a:r>
            <a:r>
              <a:rPr lang="it-IT" dirty="0">
                <a:solidFill>
                  <a:srgbClr val="000000"/>
                </a:solidFill>
                <a:latin typeface="Times New Roman" panose="02020603050405020304" pitchFamily="18" charset="0"/>
                <a:cs typeface="Times New Roman" panose="02020603050405020304" pitchFamily="18" charset="0"/>
              </a:rPr>
              <a:t>agli indici mensili sono diffuse le variazioni percentuali congiunturali e tendenziali, gli indici medi annui, le variazioni medie annue e i pesi calcolati </a:t>
            </a:r>
            <a:r>
              <a:rPr lang="it-IT" dirty="0" smtClean="0">
                <a:solidFill>
                  <a:srgbClr val="000000"/>
                </a:solidFill>
                <a:latin typeface="Times New Roman" panose="02020603050405020304" pitchFamily="18" charset="0"/>
                <a:cs typeface="Times New Roman" panose="02020603050405020304" pitchFamily="18" charset="0"/>
              </a:rPr>
              <a:t>annualmente </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916417" y="3948375"/>
            <a:ext cx="8466100" cy="369332"/>
          </a:xfrm>
          <a:prstGeom prst="rect">
            <a:avLst/>
          </a:prstGeom>
        </p:spPr>
        <p:txBody>
          <a:bodyPr wrap="none">
            <a:spAutoFit/>
          </a:bodyPr>
          <a:lstStyle/>
          <a:p>
            <a:r>
              <a:rPr lang="en-GB" b="1" dirty="0" err="1">
                <a:solidFill>
                  <a:srgbClr val="C00000"/>
                </a:solidFill>
                <a:latin typeface="Times New Roman" panose="02020603050405020304" pitchFamily="18" charset="0"/>
                <a:cs typeface="Times New Roman" panose="02020603050405020304" pitchFamily="18" charset="0"/>
              </a:rPr>
              <a:t>V</a:t>
            </a:r>
            <a:r>
              <a:rPr lang="en-GB" b="1" dirty="0" err="1" smtClean="0">
                <a:solidFill>
                  <a:srgbClr val="C00000"/>
                </a:solidFill>
                <a:latin typeface="Times New Roman" panose="02020603050405020304" pitchFamily="18" charset="0"/>
                <a:cs typeface="Times New Roman" panose="02020603050405020304" pitchFamily="18" charset="0"/>
              </a:rPr>
              <a:t>ariazione</a:t>
            </a:r>
            <a:r>
              <a:rPr lang="en-GB" b="1" dirty="0" smtClean="0">
                <a:solidFill>
                  <a:srgbClr val="C00000"/>
                </a:solidFill>
                <a:latin typeface="Times New Roman" panose="02020603050405020304" pitchFamily="18" charset="0"/>
                <a:cs typeface="Times New Roman" panose="02020603050405020304" pitchFamily="18" charset="0"/>
              </a:rPr>
              <a:t> </a:t>
            </a:r>
            <a:r>
              <a:rPr lang="en-GB" b="1" dirty="0" err="1" smtClean="0">
                <a:solidFill>
                  <a:srgbClr val="C00000"/>
                </a:solidFill>
                <a:latin typeface="Times New Roman" panose="02020603050405020304" pitchFamily="18" charset="0"/>
                <a:cs typeface="Times New Roman" panose="02020603050405020304" pitchFamily="18" charset="0"/>
              </a:rPr>
              <a:t>tendenziale</a:t>
            </a:r>
            <a:r>
              <a:rPr lang="en-GB" b="1" dirty="0" smtClean="0">
                <a:solidFill>
                  <a:srgbClr val="C00000"/>
                </a:solidFill>
                <a:latin typeface="Times New Roman" panose="02020603050405020304" pitchFamily="18" charset="0"/>
                <a:cs typeface="Times New Roman" panose="02020603050405020304" pitchFamily="18" charset="0"/>
              </a:rPr>
              <a:t> </a:t>
            </a:r>
            <a:r>
              <a:rPr lang="en-GB" b="1" dirty="0">
                <a:solidFill>
                  <a:srgbClr val="C00000"/>
                </a:solidFill>
                <a:latin typeface="Times New Roman" panose="02020603050405020304" pitchFamily="18" charset="0"/>
                <a:cs typeface="Times New Roman" panose="02020603050405020304" pitchFamily="18" charset="0"/>
              </a:rPr>
              <a:t>= </a:t>
            </a:r>
            <a:r>
              <a:rPr lang="it-IT" b="1" dirty="0">
                <a:solidFill>
                  <a:srgbClr val="C00000"/>
                </a:solidFill>
                <a:latin typeface="Times New Roman" panose="02020603050405020304" pitchFamily="18" charset="0"/>
                <a:cs typeface="Times New Roman" panose="02020603050405020304" pitchFamily="18" charset="0"/>
              </a:rPr>
              <a:t>variazione rispetto allo stesso periodo dell’anno precedente</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15" name="Rettangolo 14"/>
          <p:cNvSpPr/>
          <p:nvPr/>
        </p:nvSpPr>
        <p:spPr>
          <a:xfrm>
            <a:off x="1012945" y="4371076"/>
            <a:ext cx="10722957" cy="923330"/>
          </a:xfrm>
          <a:prstGeom prst="rect">
            <a:avLst/>
          </a:prstGeom>
        </p:spPr>
        <p:txBody>
          <a:bodyPr wrap="square">
            <a:spAutoFit/>
          </a:bodyPr>
          <a:lstStyle/>
          <a:p>
            <a:pPr algn="just"/>
            <a:r>
              <a:rPr lang="it-IT" dirty="0">
                <a:solidFill>
                  <a:srgbClr val="222222"/>
                </a:solidFill>
                <a:latin typeface="Times New Roman" panose="02020603050405020304" pitchFamily="18" charset="0"/>
                <a:cs typeface="Times New Roman" panose="02020603050405020304" pitchFamily="18" charset="0"/>
              </a:rPr>
              <a:t>La variazione percentuale tra l’indice del mese m dell’anno t e l’indice del corrispondente mese dell’anno precedente t-1, è pari al loro rapporto, moltiplicato per 100, meno 100; il risultato finale arrotondato a 1 </a:t>
            </a:r>
            <a:r>
              <a:rPr lang="it-IT" dirty="0" smtClean="0">
                <a:solidFill>
                  <a:srgbClr val="222222"/>
                </a:solidFill>
                <a:latin typeface="Times New Roman" panose="02020603050405020304" pitchFamily="18" charset="0"/>
                <a:cs typeface="Times New Roman" panose="02020603050405020304" pitchFamily="18" charset="0"/>
              </a:rPr>
              <a:t>decimale. Ad </a:t>
            </a:r>
            <a:r>
              <a:rPr lang="it-IT" dirty="0">
                <a:solidFill>
                  <a:srgbClr val="222222"/>
                </a:solidFill>
                <a:latin typeface="Times New Roman" panose="02020603050405020304" pitchFamily="18" charset="0"/>
                <a:cs typeface="Times New Roman" panose="02020603050405020304" pitchFamily="18" charset="0"/>
              </a:rPr>
              <a:t>esempio, la variazione tra l’indice di febbraio 2015 e l’indice di febbraio 2014 è</a:t>
            </a:r>
            <a:endParaRPr lang="en-GB" dirty="0">
              <a:latin typeface="Times New Roman" panose="02020603050405020304" pitchFamily="18" charset="0"/>
              <a:cs typeface="Times New Roman" panose="02020603050405020304" pitchFamily="18" charset="0"/>
            </a:endParaRPr>
          </a:p>
        </p:txBody>
      </p:sp>
      <p:pic>
        <p:nvPicPr>
          <p:cNvPr id="16" name="Immagine 15"/>
          <p:cNvPicPr>
            <a:picLocks noChangeAspect="1"/>
          </p:cNvPicPr>
          <p:nvPr/>
        </p:nvPicPr>
        <p:blipFill>
          <a:blip r:embed="rId3"/>
          <a:stretch>
            <a:fillRect/>
          </a:stretch>
        </p:blipFill>
        <p:spPr>
          <a:xfrm>
            <a:off x="1465464" y="5592015"/>
            <a:ext cx="1581150" cy="466725"/>
          </a:xfrm>
          <a:prstGeom prst="rect">
            <a:avLst/>
          </a:prstGeom>
        </p:spPr>
      </p:pic>
      <p:sp>
        <p:nvSpPr>
          <p:cNvPr id="7" name="Segnaposto piè di pagina 6"/>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412336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35424" y="875203"/>
            <a:ext cx="2574423" cy="369332"/>
          </a:xfrm>
          <a:prstGeom prst="rect">
            <a:avLst/>
          </a:prstGeom>
        </p:spPr>
        <p:txBody>
          <a:bodyPr wrap="none">
            <a:spAutoFit/>
          </a:bodyPr>
          <a:lstStyle/>
          <a:p>
            <a:r>
              <a:rPr lang="en-GB" b="1" dirty="0" err="1" smtClean="0">
                <a:solidFill>
                  <a:srgbClr val="C00000"/>
                </a:solidFill>
                <a:latin typeface="Times New Roman" panose="02020603050405020304" pitchFamily="18" charset="0"/>
                <a:cs typeface="Times New Roman" panose="02020603050405020304" pitchFamily="18" charset="0"/>
              </a:rPr>
              <a:t>Variazione</a:t>
            </a:r>
            <a:r>
              <a:rPr lang="en-GB" b="1" dirty="0" smtClean="0">
                <a:solidFill>
                  <a:srgbClr val="C00000"/>
                </a:solidFill>
                <a:latin typeface="Times New Roman" panose="02020603050405020304" pitchFamily="18" charset="0"/>
                <a:cs typeface="Times New Roman" panose="02020603050405020304" pitchFamily="18" charset="0"/>
              </a:rPr>
              <a:t> </a:t>
            </a:r>
            <a:r>
              <a:rPr lang="en-GB" b="1" dirty="0">
                <a:solidFill>
                  <a:srgbClr val="C00000"/>
                </a:solidFill>
                <a:latin typeface="Times New Roman" panose="02020603050405020304" pitchFamily="18" charset="0"/>
                <a:cs typeface="Times New Roman" panose="02020603050405020304" pitchFamily="18" charset="0"/>
              </a:rPr>
              <a:t>media </a:t>
            </a:r>
            <a:r>
              <a:rPr lang="en-GB" b="1" dirty="0" err="1" smtClean="0">
                <a:solidFill>
                  <a:srgbClr val="C00000"/>
                </a:solidFill>
                <a:latin typeface="Times New Roman" panose="02020603050405020304" pitchFamily="18" charset="0"/>
                <a:cs typeface="Times New Roman" panose="02020603050405020304" pitchFamily="18" charset="0"/>
              </a:rPr>
              <a:t>annua</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935423" y="1371426"/>
            <a:ext cx="10635893" cy="830997"/>
          </a:xfrm>
          <a:prstGeom prst="rect">
            <a:avLst/>
          </a:prstGeom>
        </p:spPr>
        <p:txBody>
          <a:bodyPr wrap="square">
            <a:spAutoFit/>
          </a:bodyPr>
          <a:lstStyle/>
          <a:p>
            <a:pPr algn="just"/>
            <a:r>
              <a:rPr lang="it-IT" sz="1600" dirty="0">
                <a:solidFill>
                  <a:srgbClr val="222222"/>
                </a:solidFill>
                <a:latin typeface="Times New Roman" panose="02020603050405020304" pitchFamily="18" charset="0"/>
                <a:cs typeface="Times New Roman" panose="02020603050405020304" pitchFamily="18" charset="0"/>
              </a:rPr>
              <a:t>Per gli indici </a:t>
            </a:r>
            <a:r>
              <a:rPr lang="it-IT" sz="1600" b="1" dirty="0">
                <a:solidFill>
                  <a:srgbClr val="222222"/>
                </a:solidFill>
                <a:latin typeface="Times New Roman" panose="02020603050405020304" pitchFamily="18" charset="0"/>
                <a:cs typeface="Times New Roman" panose="02020603050405020304" pitchFamily="18" charset="0"/>
              </a:rPr>
              <a:t>NIC</a:t>
            </a:r>
            <a:r>
              <a:rPr lang="it-IT" sz="1600" dirty="0">
                <a:solidFill>
                  <a:srgbClr val="222222"/>
                </a:solidFill>
                <a:latin typeface="Times New Roman" panose="02020603050405020304" pitchFamily="18" charset="0"/>
                <a:cs typeface="Times New Roman" panose="02020603050405020304" pitchFamily="18" charset="0"/>
              </a:rPr>
              <a:t> e </a:t>
            </a:r>
            <a:r>
              <a:rPr lang="it-IT" sz="1600" b="1" dirty="0">
                <a:solidFill>
                  <a:srgbClr val="222222"/>
                </a:solidFill>
                <a:latin typeface="Times New Roman" panose="02020603050405020304" pitchFamily="18" charset="0"/>
                <a:cs typeface="Times New Roman" panose="02020603050405020304" pitchFamily="18" charset="0"/>
              </a:rPr>
              <a:t>FOI</a:t>
            </a:r>
            <a:r>
              <a:rPr lang="it-IT" sz="1600" dirty="0">
                <a:solidFill>
                  <a:srgbClr val="222222"/>
                </a:solidFill>
                <a:latin typeface="Times New Roman" panose="02020603050405020304" pitchFamily="18" charset="0"/>
                <a:cs typeface="Times New Roman" panose="02020603050405020304" pitchFamily="18" charset="0"/>
              </a:rPr>
              <a:t>, la variazione percentuale tra l’indice medio dell’anno t e l’indice medio dell’anno t-1, è pari al loro rapporto, moltiplicato per 100, meno 100; il risultato finale arrotondato a 1 </a:t>
            </a:r>
            <a:r>
              <a:rPr lang="it-IT" sz="1600" dirty="0" smtClean="0">
                <a:solidFill>
                  <a:srgbClr val="222222"/>
                </a:solidFill>
                <a:latin typeface="Times New Roman" panose="02020603050405020304" pitchFamily="18" charset="0"/>
                <a:cs typeface="Times New Roman" panose="02020603050405020304" pitchFamily="18" charset="0"/>
              </a:rPr>
              <a:t>decimale. Ad </a:t>
            </a:r>
            <a:r>
              <a:rPr lang="it-IT" sz="1600" dirty="0">
                <a:solidFill>
                  <a:srgbClr val="222222"/>
                </a:solidFill>
                <a:latin typeface="Times New Roman" panose="02020603050405020304" pitchFamily="18" charset="0"/>
                <a:cs typeface="Times New Roman" panose="02020603050405020304" pitchFamily="18" charset="0"/>
              </a:rPr>
              <a:t>esempio, la variazione tra l’indice medio del 2015 e quello del 2014 è</a:t>
            </a:r>
            <a:endParaRPr lang="en-GB" sz="1600"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1016000" y="2448182"/>
            <a:ext cx="1657350" cy="476250"/>
          </a:xfrm>
          <a:prstGeom prst="rect">
            <a:avLst/>
          </a:prstGeom>
        </p:spPr>
      </p:pic>
      <p:sp>
        <p:nvSpPr>
          <p:cNvPr id="7" name="Segnaposto piè di pagina 6"/>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92677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38</a:t>
            </a:fld>
            <a:endParaRPr lang="it-IT"/>
          </a:p>
        </p:txBody>
      </p:sp>
      <p:sp>
        <p:nvSpPr>
          <p:cNvPr id="5" name="Rettangolo 4"/>
          <p:cNvSpPr/>
          <p:nvPr/>
        </p:nvSpPr>
        <p:spPr>
          <a:xfrm>
            <a:off x="897775" y="779487"/>
            <a:ext cx="2820003" cy="369332"/>
          </a:xfrm>
          <a:prstGeom prst="rect">
            <a:avLst/>
          </a:prstGeom>
        </p:spPr>
        <p:txBody>
          <a:bodyPr wrap="none">
            <a:spAutoFit/>
          </a:bodyPr>
          <a:lstStyle/>
          <a:p>
            <a:pPr algn="just"/>
            <a:r>
              <a:rPr lang="en-GB" b="1" dirty="0" err="1">
                <a:solidFill>
                  <a:srgbClr val="C00000"/>
                </a:solidFill>
                <a:latin typeface="Times New Roman" panose="02020603050405020304" pitchFamily="18" charset="0"/>
                <a:cs typeface="Times New Roman" panose="02020603050405020304" pitchFamily="18" charset="0"/>
              </a:rPr>
              <a:t>Struttura</a:t>
            </a:r>
            <a:r>
              <a:rPr lang="en-GB" b="1" dirty="0">
                <a:solidFill>
                  <a:srgbClr val="C00000"/>
                </a:solidFill>
                <a:latin typeface="Times New Roman" panose="02020603050405020304" pitchFamily="18" charset="0"/>
                <a:cs typeface="Times New Roman" panose="02020603050405020304" pitchFamily="18" charset="0"/>
              </a:rPr>
              <a:t> di </a:t>
            </a:r>
            <a:r>
              <a:rPr lang="en-GB" b="1" dirty="0" err="1">
                <a:solidFill>
                  <a:srgbClr val="C00000"/>
                </a:solidFill>
                <a:latin typeface="Times New Roman" panose="02020603050405020304" pitchFamily="18" charset="0"/>
                <a:cs typeface="Times New Roman" panose="02020603050405020304" pitchFamily="18" charset="0"/>
              </a:rPr>
              <a:t>ponderazione</a:t>
            </a:r>
            <a:r>
              <a:rPr lang="en-GB" b="1" dirty="0">
                <a:solidFill>
                  <a:srgbClr val="C00000"/>
                </a:solidFill>
                <a:latin typeface="Times New Roman" panose="02020603050405020304" pitchFamily="18" charset="0"/>
                <a:cs typeface="Times New Roman" panose="02020603050405020304" pitchFamily="18" charset="0"/>
              </a:rPr>
              <a:t> </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897775" y="2299765"/>
            <a:ext cx="10655069"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Tale operazione garantisce che il sistema dei pesi utilizzato per la stima dell’inflazione mantenga elevato nel tempo il suo grado di rappresentatività delle quote di spesa che i consumatori destinano all’acquisto dei beni e servizi finali. </a:t>
            </a:r>
          </a:p>
        </p:txBody>
      </p:sp>
      <p:sp>
        <p:nvSpPr>
          <p:cNvPr id="7" name="Rettangolo 6"/>
          <p:cNvSpPr/>
          <p:nvPr/>
        </p:nvSpPr>
        <p:spPr>
          <a:xfrm>
            <a:off x="897775" y="1582330"/>
            <a:ext cx="10623666"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Ogni anno, i coefficienti di ponderazione degli indici sono aggiornati per tener conto dell’evoluzione dei consumi finali delle </a:t>
            </a:r>
            <a:r>
              <a:rPr lang="it-IT" dirty="0" smtClean="0">
                <a:solidFill>
                  <a:srgbClr val="000000"/>
                </a:solidFill>
                <a:latin typeface="Times New Roman" panose="02020603050405020304" pitchFamily="18" charset="0"/>
                <a:cs typeface="Times New Roman" panose="02020603050405020304" pitchFamily="18" charset="0"/>
              </a:rPr>
              <a:t>famiglie</a:t>
            </a:r>
            <a:r>
              <a:rPr lang="it-IT" dirty="0">
                <a:solidFill>
                  <a:srgbClr val="000000"/>
                </a:solidFill>
                <a:latin typeface="Times New Roman" panose="02020603050405020304" pitchFamily="18" charset="0"/>
                <a:cs typeface="Times New Roman" panose="02020603050405020304" pitchFamily="18" charset="0"/>
              </a:rPr>
              <a:t>.</a:t>
            </a:r>
          </a:p>
        </p:txBody>
      </p:sp>
      <p:sp>
        <p:nvSpPr>
          <p:cNvPr id="8" name="Rettangolo 7"/>
          <p:cNvSpPr/>
          <p:nvPr/>
        </p:nvSpPr>
        <p:spPr>
          <a:xfrm>
            <a:off x="897775" y="3545946"/>
            <a:ext cx="10289309" cy="2031325"/>
          </a:xfrm>
          <a:prstGeom prst="rect">
            <a:avLst/>
          </a:prstGeom>
        </p:spPr>
        <p:txBody>
          <a:bodyPr wrap="square">
            <a:spAutoFit/>
          </a:bodyPr>
          <a:lstStyle/>
          <a:p>
            <a:pPr marL="285750" indent="-285750" algn="just">
              <a:buClr>
                <a:srgbClr val="A80000"/>
              </a:buClr>
              <a:buFont typeface="Times New Roman" panose="02020603050405020304" pitchFamily="18" charset="0"/>
              <a:buChar char="►"/>
            </a:pPr>
            <a:r>
              <a:rPr lang="it-IT" dirty="0">
                <a:solidFill>
                  <a:srgbClr val="000000"/>
                </a:solidFill>
                <a:latin typeface="Times New Roman" panose="02020603050405020304" pitchFamily="18" charset="0"/>
                <a:cs typeface="Times New Roman" panose="02020603050405020304" pitchFamily="18" charset="0"/>
              </a:rPr>
              <a:t>È da rilevare che </a:t>
            </a:r>
            <a:r>
              <a:rPr lang="it-IT" dirty="0" smtClean="0">
                <a:solidFill>
                  <a:srgbClr val="000000"/>
                </a:solidFill>
                <a:latin typeface="Times New Roman" panose="02020603050405020304" pitchFamily="18" charset="0"/>
                <a:cs typeface="Times New Roman" panose="02020603050405020304" pitchFamily="18" charset="0"/>
              </a:rPr>
              <a:t>nel 2021, </a:t>
            </a:r>
            <a:r>
              <a:rPr lang="it-IT" dirty="0">
                <a:solidFill>
                  <a:srgbClr val="000000"/>
                </a:solidFill>
                <a:latin typeface="Times New Roman" panose="02020603050405020304" pitchFamily="18" charset="0"/>
                <a:cs typeface="Times New Roman" panose="02020603050405020304" pitchFamily="18" charset="0"/>
              </a:rPr>
              <a:t>in un quadro di relativa attenuazione dell’emergenza sanitaria dovuta al Covid-19, le spese delle famiglie sono state influenzate in misura minore rispetto al 2020 dagli effetti delle misure di contenimento della pandemia. Pertanto, analogamente a quanto fatto per il paniere 2021, al fine di salvaguardare la coerenza tra la struttura di ponderazione degli indici e quella dei bilanci delle famiglie, e nel rispetto delle linee guida </a:t>
            </a:r>
            <a:r>
              <a:rPr lang="it-IT" dirty="0" err="1">
                <a:solidFill>
                  <a:srgbClr val="000000"/>
                </a:solidFill>
                <a:latin typeface="Times New Roman" panose="02020603050405020304" pitchFamily="18" charset="0"/>
                <a:cs typeface="Times New Roman" panose="02020603050405020304" pitchFamily="18" charset="0"/>
              </a:rPr>
              <a:t>Eurostat</a:t>
            </a:r>
            <a:r>
              <a:rPr lang="it-IT" dirty="0">
                <a:solidFill>
                  <a:srgbClr val="000000"/>
                </a:solidFill>
                <a:latin typeface="Times New Roman" panose="02020603050405020304" pitchFamily="18" charset="0"/>
                <a:cs typeface="Times New Roman" panose="02020603050405020304" pitchFamily="18" charset="0"/>
              </a:rPr>
              <a:t>, anche nel 2022 per la revisione dei pesi sono stati utilizzati i dati delle principali fonti interne più recenti a disposizione: le stime della Contabilità nazionale e le informazioni della indagine sulle Spese del famiglie relative al </a:t>
            </a:r>
            <a:r>
              <a:rPr lang="it-IT" dirty="0" smtClean="0">
                <a:solidFill>
                  <a:srgbClr val="000000"/>
                </a:solidFill>
                <a:latin typeface="Times New Roman" panose="02020603050405020304" pitchFamily="18" charset="0"/>
                <a:cs typeface="Times New Roman" panose="02020603050405020304" pitchFamily="18" charset="0"/>
              </a:rPr>
              <a:t>2022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4133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39</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ttangolo 6"/>
          <p:cNvSpPr/>
          <p:nvPr/>
        </p:nvSpPr>
        <p:spPr>
          <a:xfrm>
            <a:off x="923636" y="796789"/>
            <a:ext cx="10806546" cy="584775"/>
          </a:xfrm>
          <a:prstGeom prst="rect">
            <a:avLst/>
          </a:prstGeom>
        </p:spPr>
        <p:txBody>
          <a:bodyPr wrap="square">
            <a:spAutoFit/>
          </a:bodyPr>
          <a:lstStyle/>
          <a:p>
            <a:r>
              <a:rPr lang="it-IT" sz="1600" dirty="0">
                <a:solidFill>
                  <a:srgbClr val="000000"/>
                </a:solidFill>
                <a:latin typeface="Times New Roman" panose="02020603050405020304" pitchFamily="18" charset="0"/>
                <a:cs typeface="Times New Roman" panose="02020603050405020304" pitchFamily="18" charset="0"/>
              </a:rPr>
              <a:t>Nel Prospetto 1 è riportata la struttura dei pesi per divisione di spesa utilizzata per il calcolo dei tre indici dei prezzi al consumo </a:t>
            </a:r>
            <a:r>
              <a:rPr lang="it-IT" sz="1600" dirty="0" smtClean="0">
                <a:solidFill>
                  <a:srgbClr val="000000"/>
                </a:solidFill>
                <a:latin typeface="Times New Roman" panose="02020603050405020304" pitchFamily="18" charset="0"/>
                <a:cs typeface="Times New Roman" panose="02020603050405020304" pitchFamily="18" charset="0"/>
              </a:rPr>
              <a:t>per l’anno 2022 (NIC</a:t>
            </a:r>
            <a:r>
              <a:rPr lang="it-IT" sz="1600" dirty="0">
                <a:solidFill>
                  <a:srgbClr val="000000"/>
                </a:solidFill>
                <a:latin typeface="Times New Roman" panose="02020603050405020304" pitchFamily="18" charset="0"/>
                <a:cs typeface="Times New Roman" panose="02020603050405020304" pitchFamily="18" charset="0"/>
              </a:rPr>
              <a:t>, IPCA e FOI). </a:t>
            </a:r>
            <a:endParaRPr lang="en-GB" sz="1600"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923636" y="1784616"/>
            <a:ext cx="9939130" cy="4502426"/>
          </a:xfrm>
          <a:prstGeom prst="rect">
            <a:avLst/>
          </a:prstGeom>
        </p:spPr>
      </p:pic>
      <p:sp>
        <p:nvSpPr>
          <p:cNvPr id="6" name="Segnaposto piè di pagina 5"/>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199122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a:t>
            </a:fld>
            <a:endParaRPr lang="it-IT"/>
          </a:p>
        </p:txBody>
      </p:sp>
      <p:sp>
        <p:nvSpPr>
          <p:cNvPr id="4" name="Rettangolo 3"/>
          <p:cNvSpPr/>
          <p:nvPr/>
        </p:nvSpPr>
        <p:spPr>
          <a:xfrm>
            <a:off x="866087" y="745026"/>
            <a:ext cx="6096000" cy="400110"/>
          </a:xfrm>
          <a:prstGeom prst="rect">
            <a:avLst/>
          </a:prstGeom>
        </p:spPr>
        <p:txBody>
          <a:bodyPr>
            <a:spAutoFit/>
          </a:bodyPr>
          <a:lstStyle/>
          <a:p>
            <a:pPr algn="just"/>
            <a:r>
              <a:rPr lang="en-GB" sz="2000" b="1" dirty="0" err="1">
                <a:solidFill>
                  <a:srgbClr val="C00000"/>
                </a:solidFill>
                <a:latin typeface="Times New Roman" panose="02020603050405020304" pitchFamily="18" charset="0"/>
                <a:cs typeface="Times New Roman" panose="02020603050405020304" pitchFamily="18" charset="0"/>
              </a:rPr>
              <a:t>Prezzi</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smtClean="0">
                <a:solidFill>
                  <a:srgbClr val="C00000"/>
                </a:solidFill>
                <a:latin typeface="Times New Roman" panose="02020603050405020304" pitchFamily="18" charset="0"/>
                <a:cs typeface="Times New Roman" panose="02020603050405020304" pitchFamily="18" charset="0"/>
              </a:rPr>
              <a:t>dei</a:t>
            </a:r>
            <a:r>
              <a:rPr lang="en-GB" sz="2000" b="1" dirty="0" smtClean="0">
                <a:solidFill>
                  <a:srgbClr val="C00000"/>
                </a:solidFill>
                <a:latin typeface="Times New Roman" panose="02020603050405020304" pitchFamily="18" charset="0"/>
                <a:cs typeface="Times New Roman" panose="02020603050405020304" pitchFamily="18" charset="0"/>
              </a:rPr>
              <a:t> </a:t>
            </a:r>
            <a:r>
              <a:rPr lang="en-GB" sz="2000" b="1" dirty="0" err="1" smtClean="0">
                <a:solidFill>
                  <a:srgbClr val="C00000"/>
                </a:solidFill>
                <a:latin typeface="Times New Roman" panose="02020603050405020304" pitchFamily="18" charset="0"/>
                <a:cs typeface="Times New Roman" panose="02020603050405020304" pitchFamily="18" charset="0"/>
              </a:rPr>
              <a:t>prodotti</a:t>
            </a:r>
            <a:r>
              <a:rPr lang="en-GB" sz="2000" b="1" dirty="0" smtClean="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agricoli</a:t>
            </a:r>
            <a:endParaRPr lang="en-GB" sz="2000" b="1" dirty="0">
              <a:solidFill>
                <a:srgbClr val="C0000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866086" y="1268955"/>
            <a:ext cx="10440785"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L’Istat produce e diffonde con cadenza trimestrale due serie mensili di indici dei prezzi per </a:t>
            </a:r>
            <a:r>
              <a:rPr lang="it-IT" dirty="0" smtClean="0">
                <a:latin typeface="Times New Roman" panose="02020603050405020304" pitchFamily="18" charset="0"/>
                <a:cs typeface="Times New Roman" panose="02020603050405020304" pitchFamily="18" charset="0"/>
              </a:rPr>
              <a:t>il settore </a:t>
            </a:r>
            <a:r>
              <a:rPr lang="it-IT" dirty="0">
                <a:latin typeface="Times New Roman" panose="02020603050405020304" pitchFamily="18" charset="0"/>
                <a:cs typeface="Times New Roman" panose="02020603050405020304" pitchFamily="18" charset="0"/>
              </a:rPr>
              <a:t>agricolo</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3" name="Rettangolo 12"/>
          <p:cNvSpPr/>
          <p:nvPr/>
        </p:nvSpPr>
        <p:spPr>
          <a:xfrm>
            <a:off x="1043993" y="4131347"/>
            <a:ext cx="9962057"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Misura la variazione nel tempo dei prezzi praticati dagli agricoltori per la vendita dei prodotti </a:t>
            </a:r>
            <a:r>
              <a:rPr lang="it-IT" dirty="0" smtClean="0">
                <a:latin typeface="Times New Roman" panose="02020603050405020304" pitchFamily="18" charset="0"/>
                <a:cs typeface="Times New Roman" panose="02020603050405020304" pitchFamily="18" charset="0"/>
              </a:rPr>
              <a:t>agricoli</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866086" y="1843818"/>
            <a:ext cx="5850598" cy="369332"/>
          </a:xfrm>
          <a:prstGeom prst="rect">
            <a:avLst/>
          </a:prstGeom>
        </p:spPr>
        <p:txBody>
          <a:bodyPr wrap="square">
            <a:spAutoFit/>
          </a:bodyPr>
          <a:lstStyle/>
          <a:p>
            <a:pPr marL="285750" indent="-285750">
              <a:buFont typeface="Wingdings" panose="05000000000000000000" pitchFamily="2" charset="2"/>
              <a:buChar char="Ø"/>
            </a:pPr>
            <a:r>
              <a:rPr lang="it-IT" dirty="0">
                <a:solidFill>
                  <a:srgbClr val="C00000"/>
                </a:solidFill>
                <a:latin typeface="Times New Roman" panose="02020603050405020304" pitchFamily="18" charset="0"/>
                <a:cs typeface="Times New Roman" panose="02020603050405020304" pitchFamily="18" charset="0"/>
              </a:rPr>
              <a:t>l’indice dei prezzi dei prodotti acquistati dagli </a:t>
            </a:r>
            <a:r>
              <a:rPr lang="it-IT" dirty="0" smtClean="0">
                <a:solidFill>
                  <a:srgbClr val="C00000"/>
                </a:solidFill>
                <a:latin typeface="Times New Roman" panose="02020603050405020304" pitchFamily="18" charset="0"/>
                <a:cs typeface="Times New Roman" panose="02020603050405020304" pitchFamily="18" charset="0"/>
              </a:rPr>
              <a:t>agricoltori</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15" name="Rettangolo 14"/>
          <p:cNvSpPr/>
          <p:nvPr/>
        </p:nvSpPr>
        <p:spPr>
          <a:xfrm>
            <a:off x="773083" y="3726490"/>
            <a:ext cx="7298576" cy="369332"/>
          </a:xfrm>
          <a:prstGeom prst="rect">
            <a:avLst/>
          </a:prstGeom>
        </p:spPr>
        <p:txBody>
          <a:bodyPr wrap="square">
            <a:spAutoFit/>
          </a:bodyPr>
          <a:lstStyle/>
          <a:p>
            <a:pPr marL="285750" indent="-285750">
              <a:buFont typeface="Wingdings" panose="05000000000000000000" pitchFamily="2" charset="2"/>
              <a:buChar char="Ø"/>
            </a:pPr>
            <a:r>
              <a:rPr lang="it-IT" dirty="0" smtClean="0">
                <a:solidFill>
                  <a:srgbClr val="C00000"/>
                </a:solidFill>
                <a:latin typeface="Times New Roman" panose="02020603050405020304" pitchFamily="18" charset="0"/>
                <a:cs typeface="Times New Roman" panose="02020603050405020304" pitchFamily="18" charset="0"/>
              </a:rPr>
              <a:t>l’indice </a:t>
            </a:r>
            <a:r>
              <a:rPr lang="it-IT" dirty="0">
                <a:solidFill>
                  <a:srgbClr val="C00000"/>
                </a:solidFill>
                <a:latin typeface="Times New Roman" panose="02020603050405020304" pitchFamily="18" charset="0"/>
                <a:cs typeface="Times New Roman" panose="02020603050405020304" pitchFamily="18" charset="0"/>
              </a:rPr>
              <a:t>dei prezzi </a:t>
            </a:r>
            <a:r>
              <a:rPr lang="it-IT" dirty="0" smtClean="0">
                <a:solidFill>
                  <a:srgbClr val="C00000"/>
                </a:solidFill>
                <a:latin typeface="Times New Roman" panose="02020603050405020304" pitchFamily="18" charset="0"/>
                <a:cs typeface="Times New Roman" panose="02020603050405020304" pitchFamily="18" charset="0"/>
              </a:rPr>
              <a:t>alla produzione </a:t>
            </a:r>
            <a:r>
              <a:rPr lang="it-IT" dirty="0">
                <a:solidFill>
                  <a:srgbClr val="C00000"/>
                </a:solidFill>
                <a:latin typeface="Times New Roman" panose="02020603050405020304" pitchFamily="18" charset="0"/>
                <a:cs typeface="Times New Roman" panose="02020603050405020304" pitchFamily="18" charset="0"/>
              </a:rPr>
              <a:t>dei prodotti venduti dagli </a:t>
            </a:r>
            <a:r>
              <a:rPr lang="it-IT" dirty="0" smtClean="0">
                <a:solidFill>
                  <a:srgbClr val="C00000"/>
                </a:solidFill>
                <a:latin typeface="Times New Roman" panose="02020603050405020304" pitchFamily="18" charset="0"/>
                <a:cs typeface="Times New Roman" panose="02020603050405020304" pitchFamily="18" charset="0"/>
              </a:rPr>
              <a:t>agricoltori </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16" name="Rettangolo 15"/>
          <p:cNvSpPr/>
          <p:nvPr/>
        </p:nvSpPr>
        <p:spPr>
          <a:xfrm>
            <a:off x="1043993" y="4666763"/>
            <a:ext cx="8782858"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E’ calcolato </a:t>
            </a:r>
            <a:r>
              <a:rPr lang="it-IT" dirty="0">
                <a:latin typeface="Times New Roman" panose="02020603050405020304" pitchFamily="18" charset="0"/>
                <a:cs typeface="Times New Roman" panose="02020603050405020304" pitchFamily="18" charset="0"/>
              </a:rPr>
              <a:t>su un paniere di 109 prodotti, i prezzi si riferiscono </a:t>
            </a:r>
            <a:r>
              <a:rPr lang="it-IT" dirty="0" smtClean="0">
                <a:latin typeface="Times New Roman" panose="02020603050405020304" pitchFamily="18" charset="0"/>
                <a:cs typeface="Times New Roman" panose="02020603050405020304" pitchFamily="18" charset="0"/>
              </a:rPr>
              <a:t>alle transazioni </a:t>
            </a:r>
            <a:r>
              <a:rPr lang="it-IT" dirty="0">
                <a:latin typeface="Times New Roman" panose="02020603050405020304" pitchFamily="18" charset="0"/>
                <a:cs typeface="Times New Roman" panose="02020603050405020304" pitchFamily="18" charset="0"/>
              </a:rPr>
              <a:t>in cui il venditore è il produttore agricolo e sono: franco azienda produttrice, al </a:t>
            </a:r>
            <a:r>
              <a:rPr lang="it-IT" dirty="0" smtClean="0">
                <a:latin typeface="Times New Roman" panose="02020603050405020304" pitchFamily="18" charset="0"/>
                <a:cs typeface="Times New Roman" panose="02020603050405020304" pitchFamily="18" charset="0"/>
              </a:rPr>
              <a:t>netto dell’Iva</a:t>
            </a:r>
            <a:r>
              <a:rPr lang="it-IT" dirty="0">
                <a:latin typeface="Times New Roman" panose="02020603050405020304" pitchFamily="18" charset="0"/>
                <a:cs typeface="Times New Roman" panose="02020603050405020304" pitchFamily="18" charset="0"/>
              </a:rPr>
              <a:t>, al lordo delle imposte e al netto dei contributi alla produzione. </a:t>
            </a:r>
            <a:endParaRPr lang="en-GB" dirty="0">
              <a:latin typeface="Times New Roman" panose="02020603050405020304" pitchFamily="18" charset="0"/>
              <a:cs typeface="Times New Roman" panose="02020603050405020304" pitchFamily="18" charset="0"/>
            </a:endParaRPr>
          </a:p>
        </p:txBody>
      </p:sp>
      <p:sp>
        <p:nvSpPr>
          <p:cNvPr id="18" name="Rettangolo 17"/>
          <p:cNvSpPr/>
          <p:nvPr/>
        </p:nvSpPr>
        <p:spPr>
          <a:xfrm>
            <a:off x="1112519" y="2859944"/>
            <a:ext cx="9893531" cy="646331"/>
          </a:xfrm>
          <a:prstGeom prst="rect">
            <a:avLst/>
          </a:prstGeom>
        </p:spPr>
        <p:txBody>
          <a:bodyPr wrap="square">
            <a:spAutoFit/>
          </a:bodyPr>
          <a:lstStyle/>
          <a:p>
            <a:r>
              <a:rPr lang="it-IT" dirty="0" smtClean="0">
                <a:latin typeface="Times New Roman" panose="02020603050405020304" pitchFamily="18" charset="0"/>
                <a:cs typeface="Times New Roman" panose="02020603050405020304" pitchFamily="18" charset="0"/>
              </a:rPr>
              <a:t>E’ calcolato </a:t>
            </a:r>
            <a:r>
              <a:rPr lang="it-IT" dirty="0">
                <a:latin typeface="Times New Roman" panose="02020603050405020304" pitchFamily="18" charset="0"/>
                <a:cs typeface="Times New Roman" panose="02020603050405020304" pitchFamily="18" charset="0"/>
              </a:rPr>
              <a:t>su un paniere di 145 prodotti, i prezzi si riferiscono all’ultimo stadio di  commercializzazione e sono al netto dell’Iva e dei costi di trasporto. </a:t>
            </a:r>
            <a:endParaRPr lang="en-GB" dirty="0"/>
          </a:p>
        </p:txBody>
      </p:sp>
      <p:sp>
        <p:nvSpPr>
          <p:cNvPr id="19" name="Rettangolo 18"/>
          <p:cNvSpPr/>
          <p:nvPr/>
        </p:nvSpPr>
        <p:spPr>
          <a:xfrm>
            <a:off x="1112519" y="2158389"/>
            <a:ext cx="9893531"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Misura la variazione nel tempo dei prezzi dei principali mezzi di produzione correnti e </a:t>
            </a:r>
            <a:r>
              <a:rPr lang="it-IT" dirty="0" smtClean="0">
                <a:latin typeface="Times New Roman" panose="02020603050405020304" pitchFamily="18" charset="0"/>
                <a:cs typeface="Times New Roman" panose="02020603050405020304" pitchFamily="18" charset="0"/>
              </a:rPr>
              <a:t>strumentali </a:t>
            </a:r>
            <a:r>
              <a:rPr lang="en-GB" dirty="0" err="1" smtClean="0">
                <a:latin typeface="Times New Roman" panose="02020603050405020304" pitchFamily="18" charset="0"/>
                <a:cs typeface="Times New Roman" panose="02020603050405020304" pitchFamily="18" charset="0"/>
              </a:rPr>
              <a:t>acquistati</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dagli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agricoltori</a:t>
            </a:r>
            <a:endParaRPr lang="en-GB" dirty="0">
              <a:latin typeface="Times New Roman" panose="02020603050405020304" pitchFamily="18" charset="0"/>
              <a:cs typeface="Times New Roman" panose="02020603050405020304" pitchFamily="18" charset="0"/>
            </a:endParaRPr>
          </a:p>
        </p:txBody>
      </p:sp>
      <p:pic>
        <p:nvPicPr>
          <p:cNvPr id="20" name="Immagine 19"/>
          <p:cNvPicPr>
            <a:picLocks noChangeAspect="1"/>
          </p:cNvPicPr>
          <p:nvPr/>
        </p:nvPicPr>
        <p:blipFill>
          <a:blip r:embed="rId2"/>
          <a:stretch>
            <a:fillRect/>
          </a:stretch>
        </p:blipFill>
        <p:spPr>
          <a:xfrm>
            <a:off x="10037666" y="5054702"/>
            <a:ext cx="1493649" cy="993734"/>
          </a:xfrm>
          <a:prstGeom prst="rect">
            <a:avLst/>
          </a:prstGeom>
        </p:spPr>
      </p:pic>
    </p:spTree>
    <p:extLst>
      <p:ext uri="{BB962C8B-B14F-4D97-AF65-F5344CB8AC3E}">
        <p14:creationId xmlns:p14="http://schemas.microsoft.com/office/powerpoint/2010/main" val="8807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40</a:t>
            </a:fld>
            <a:endParaRPr lang="it-IT"/>
          </a:p>
        </p:txBody>
      </p:sp>
      <p:pic>
        <p:nvPicPr>
          <p:cNvPr id="5" name="Immagine 4"/>
          <p:cNvPicPr>
            <a:picLocks noChangeAspect="1"/>
          </p:cNvPicPr>
          <p:nvPr/>
        </p:nvPicPr>
        <p:blipFill>
          <a:blip r:embed="rId2"/>
          <a:stretch>
            <a:fillRect/>
          </a:stretch>
        </p:blipFill>
        <p:spPr>
          <a:xfrm>
            <a:off x="1073812" y="646545"/>
            <a:ext cx="4056988" cy="5425868"/>
          </a:xfrm>
          <a:prstGeom prst="rect">
            <a:avLst/>
          </a:prstGeom>
        </p:spPr>
      </p:pic>
      <p:pic>
        <p:nvPicPr>
          <p:cNvPr id="6" name="Immagine 5"/>
          <p:cNvPicPr>
            <a:picLocks noChangeAspect="1"/>
          </p:cNvPicPr>
          <p:nvPr/>
        </p:nvPicPr>
        <p:blipFill>
          <a:blip r:embed="rId3"/>
          <a:stretch>
            <a:fillRect/>
          </a:stretch>
        </p:blipFill>
        <p:spPr>
          <a:xfrm>
            <a:off x="5779798" y="646545"/>
            <a:ext cx="5324475" cy="2895600"/>
          </a:xfrm>
          <a:prstGeom prst="rect">
            <a:avLst/>
          </a:prstGeom>
        </p:spPr>
      </p:pic>
    </p:spTree>
    <p:extLst>
      <p:ext uri="{BB962C8B-B14F-4D97-AF65-F5344CB8AC3E}">
        <p14:creationId xmlns:p14="http://schemas.microsoft.com/office/powerpoint/2010/main" val="139870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41</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101378" name="Picture 2" descr="Il paniere dei prezzi al consumo. Anno 2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0574000"/>
            <a:ext cx="12193524" cy="6859524"/>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Paniere dei prezzi al consumo. Anno 20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040" y="931375"/>
            <a:ext cx="5680891" cy="2858750"/>
          </a:xfrm>
          <a:prstGeom prst="rect">
            <a:avLst/>
          </a:prstGeom>
          <a:noFill/>
          <a:ln>
            <a:noFill/>
          </a:ln>
        </p:spPr>
      </p:pic>
      <p:sp>
        <p:nvSpPr>
          <p:cNvPr id="2" name="Rettangolo 1"/>
          <p:cNvSpPr/>
          <p:nvPr/>
        </p:nvSpPr>
        <p:spPr>
          <a:xfrm>
            <a:off x="789028" y="3790125"/>
            <a:ext cx="10926617" cy="2308324"/>
          </a:xfrm>
          <a:prstGeom prst="rect">
            <a:avLst/>
          </a:prstGeom>
        </p:spPr>
        <p:txBody>
          <a:bodyPr wrap="square">
            <a:spAutoFit/>
          </a:bodyPr>
          <a:lstStyle/>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Ogni anno, l’Istat </a:t>
            </a:r>
            <a:r>
              <a:rPr lang="it-IT"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rivede l’elenco dei prodotti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che compongono il paniere di riferimento per la rilevazione dei prezzi al consumo, aggiornando contestualmente le tecniche d’indagine </a:t>
            </a:r>
            <a:r>
              <a:rPr lang="it-IT"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e i pesi con i quali i diversi prodotti contribuiscono alla misura dell’inflazione</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Le novità del 2022, con riferimento sia ai pesi sia al paniere, riflettono la costante evoluzione dei comportamenti di spesa delle famiglie ma anche l’impatto di eventi, come la pandemia tuttora in corso, che condizionano le scelte d’acquisto e la struttura della spesa per consumi.</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Nel paniere del 2022 utilizzato per il calcolo degli indici NIC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FOI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figurano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1.772 prodotti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elementari.</a:t>
            </a:r>
          </a:p>
          <a:p>
            <a:pPr algn="just"/>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Per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il calcolo dell’indice IPCA (armonizzato a livello europeo) il paniere comprende 1.792 prodotti elementari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Ovale 2"/>
          <p:cNvSpPr/>
          <p:nvPr/>
        </p:nvSpPr>
        <p:spPr>
          <a:xfrm>
            <a:off x="7158182" y="1265382"/>
            <a:ext cx="4350327" cy="2318327"/>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entrano nel paniere 2022: sedia da PC, friggitrice ad aria, </a:t>
            </a:r>
            <a:r>
              <a:rPr lang="it-IT" sz="1700"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saturimetro</a:t>
            </a:r>
            <a:r>
              <a:rPr lang="it-IT" sz="17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psicoterapia individuale, test sierologico, molecolare e rapido per Covid-19, </a:t>
            </a:r>
            <a:r>
              <a:rPr lang="it-IT" sz="17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poke</a:t>
            </a:r>
            <a:r>
              <a:rPr lang="it-IT"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take </a:t>
            </a:r>
            <a:r>
              <a:rPr lang="it-IT" sz="17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away</a:t>
            </a:r>
            <a:r>
              <a:rPr lang="it-IT"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e streaming di contenuti </a:t>
            </a:r>
            <a:r>
              <a:rPr lang="it-IT" sz="17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musicali</a:t>
            </a:r>
            <a:endParaRPr lang="en-GB"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ttangolo 8"/>
          <p:cNvSpPr/>
          <p:nvPr/>
        </p:nvSpPr>
        <p:spPr>
          <a:xfrm>
            <a:off x="7769934" y="808292"/>
            <a:ext cx="3276474" cy="276614"/>
          </a:xfrm>
          <a:prstGeom prst="rect">
            <a:avLst/>
          </a:prstGeom>
        </p:spPr>
        <p:txBody>
          <a:bodyPr wrap="none">
            <a:spAutoFit/>
          </a:bodyPr>
          <a:lstStyle/>
          <a:p>
            <a:pPr>
              <a:lnSpc>
                <a:spcPct val="107000"/>
              </a:lnSpc>
              <a:spcAft>
                <a:spcPts val="800"/>
              </a:spcAft>
            </a:pPr>
            <a:r>
              <a:rPr lang="en-GB" sz="12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rPr>
              <a:t>https://www.istat.it/it/archivio/paniere+dei+prezzi</a:t>
            </a:r>
            <a:endParaRPr lang="en-GB" sz="12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ttangolo 9"/>
          <p:cNvSpPr/>
          <p:nvPr/>
        </p:nvSpPr>
        <p:spPr>
          <a:xfrm>
            <a:off x="1016000" y="534744"/>
            <a:ext cx="1979966" cy="388696"/>
          </a:xfrm>
          <a:prstGeom prst="rect">
            <a:avLst/>
          </a:prstGeom>
        </p:spPr>
        <p:txBody>
          <a:bodyPr wrap="none">
            <a:spAutoFit/>
          </a:bodyPr>
          <a:lstStyle/>
          <a:p>
            <a:pPr>
              <a:lnSpc>
                <a:spcPct val="107000"/>
              </a:lnSpc>
              <a:spcAft>
                <a:spcPts val="800"/>
              </a:spcAft>
            </a:pPr>
            <a:r>
              <a:rPr lang="it-IT"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IL PANIERE 2022</a:t>
            </a:r>
            <a:endParaRPr lang="en-GB" sz="11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2826050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42</a:t>
            </a:fld>
            <a:endParaRPr lang="it-IT"/>
          </a:p>
        </p:txBody>
      </p:sp>
      <p:pic>
        <p:nvPicPr>
          <p:cNvPr id="4" name="Immagine 3"/>
          <p:cNvPicPr/>
          <p:nvPr/>
        </p:nvPicPr>
        <p:blipFill rotWithShape="1">
          <a:blip r:embed="rId2"/>
          <a:srcRect l="40001" t="7839" r="28292" b="10217"/>
          <a:stretch/>
        </p:blipFill>
        <p:spPr bwMode="auto">
          <a:xfrm>
            <a:off x="744538" y="889375"/>
            <a:ext cx="2876550" cy="4181475"/>
          </a:xfrm>
          <a:prstGeom prst="rect">
            <a:avLst/>
          </a:prstGeom>
          <a:ln>
            <a:noFill/>
          </a:ln>
          <a:extLst>
            <a:ext uri="{53640926-AAD7-44D8-BBD7-CCE9431645EC}">
              <a14:shadowObscured xmlns:a14="http://schemas.microsoft.com/office/drawing/2010/main"/>
            </a:ext>
          </a:extLst>
        </p:spPr>
      </p:pic>
      <p:pic>
        <p:nvPicPr>
          <p:cNvPr id="5" name="Immagine 4"/>
          <p:cNvPicPr/>
          <p:nvPr/>
        </p:nvPicPr>
        <p:blipFill rotWithShape="1">
          <a:blip r:embed="rId3"/>
          <a:srcRect l="40002" t="11946" r="28396" b="10404"/>
          <a:stretch/>
        </p:blipFill>
        <p:spPr bwMode="auto">
          <a:xfrm>
            <a:off x="3797964" y="889375"/>
            <a:ext cx="2867025" cy="3962400"/>
          </a:xfrm>
          <a:prstGeom prst="rect">
            <a:avLst/>
          </a:prstGeom>
          <a:ln>
            <a:noFill/>
          </a:ln>
          <a:extLst>
            <a:ext uri="{53640926-AAD7-44D8-BBD7-CCE9431645EC}">
              <a14:shadowObscured xmlns:a14="http://schemas.microsoft.com/office/drawing/2010/main"/>
            </a:ext>
          </a:extLst>
        </p:spPr>
      </p:pic>
      <p:pic>
        <p:nvPicPr>
          <p:cNvPr id="6" name="Immagine 5"/>
          <p:cNvPicPr/>
          <p:nvPr/>
        </p:nvPicPr>
        <p:blipFill rotWithShape="1">
          <a:blip r:embed="rId4"/>
          <a:srcRect l="43886" t="8213" r="32596" b="17870"/>
          <a:stretch/>
        </p:blipFill>
        <p:spPr bwMode="auto">
          <a:xfrm>
            <a:off x="7123097" y="889375"/>
            <a:ext cx="2319251" cy="3962400"/>
          </a:xfrm>
          <a:prstGeom prst="rect">
            <a:avLst/>
          </a:prstGeom>
          <a:ln>
            <a:noFill/>
          </a:ln>
          <a:extLst>
            <a:ext uri="{53640926-AAD7-44D8-BBD7-CCE9431645EC}">
              <a14:shadowObscured xmlns:a14="http://schemas.microsoft.com/office/drawing/2010/main"/>
            </a:ext>
          </a:extLst>
        </p:spPr>
      </p:pic>
      <p:pic>
        <p:nvPicPr>
          <p:cNvPr id="7" name="Immagine 6"/>
          <p:cNvPicPr/>
          <p:nvPr/>
        </p:nvPicPr>
        <p:blipFill rotWithShape="1">
          <a:blip r:embed="rId5"/>
          <a:srcRect l="44096" t="50212" r="32281" b="3870"/>
          <a:stretch/>
        </p:blipFill>
        <p:spPr bwMode="auto">
          <a:xfrm>
            <a:off x="9715302" y="1699000"/>
            <a:ext cx="2143125" cy="23431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4914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5997" y="769934"/>
            <a:ext cx="2416046" cy="388696"/>
          </a:xfrm>
          <a:prstGeom prst="rect">
            <a:avLst/>
          </a:prstGeom>
        </p:spPr>
        <p:txBody>
          <a:bodyPr wrap="none">
            <a:spAutoFit/>
          </a:bodyPr>
          <a:lstStyle/>
          <a:p>
            <a:pPr>
              <a:lnSpc>
                <a:spcPct val="107000"/>
              </a:lnSpc>
              <a:spcAft>
                <a:spcPts val="800"/>
              </a:spcAft>
            </a:pPr>
            <a:r>
              <a:rPr lang="it-IT"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Come si leggono i dati?</a:t>
            </a:r>
            <a:endParaRPr lang="en-GB" sz="11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1005678" y="1380210"/>
            <a:ext cx="8110330" cy="2196548"/>
          </a:xfrm>
          <a:prstGeom prst="rect">
            <a:avLst/>
          </a:prstGeom>
        </p:spPr>
      </p:pic>
      <p:sp>
        <p:nvSpPr>
          <p:cNvPr id="8" name="Rettangolo 7"/>
          <p:cNvSpPr/>
          <p:nvPr/>
        </p:nvSpPr>
        <p:spPr>
          <a:xfrm>
            <a:off x="914465" y="3969151"/>
            <a:ext cx="10067572"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Nel </a:t>
            </a:r>
            <a:r>
              <a:rPr lang="it-IT" dirty="0">
                <a:solidFill>
                  <a:srgbClr val="000000"/>
                </a:solidFill>
                <a:latin typeface="Times New Roman" panose="02020603050405020304" pitchFamily="18" charset="0"/>
                <a:cs typeface="Times New Roman" panose="02020603050405020304" pitchFamily="18" charset="0"/>
              </a:rPr>
              <a:t>mese di dicembre 2021, si stima che l’indice nazionale dei prezzi al consumo per l’intera collettività (NIC), al lordo dei tabacchi, aumenti dello 0,4% su base mensile e del 3,9% su base </a:t>
            </a:r>
            <a:r>
              <a:rPr lang="it-IT" dirty="0" smtClean="0">
                <a:solidFill>
                  <a:srgbClr val="000000"/>
                </a:solidFill>
                <a:latin typeface="Times New Roman" panose="02020603050405020304" pitchFamily="18" charset="0"/>
                <a:cs typeface="Times New Roman" panose="02020603050405020304" pitchFamily="18" charset="0"/>
              </a:rPr>
              <a:t>annua </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9" name="Ovale 8"/>
          <p:cNvSpPr/>
          <p:nvPr/>
        </p:nvSpPr>
        <p:spPr>
          <a:xfrm>
            <a:off x="6188364" y="2715491"/>
            <a:ext cx="701963" cy="175491"/>
          </a:xfrm>
          <a:prstGeom prst="ellipse">
            <a:avLst/>
          </a:prstGeom>
          <a:noFill/>
          <a:ln w="2222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e 9"/>
          <p:cNvSpPr/>
          <p:nvPr/>
        </p:nvSpPr>
        <p:spPr>
          <a:xfrm>
            <a:off x="7301204" y="2715491"/>
            <a:ext cx="701963" cy="175491"/>
          </a:xfrm>
          <a:prstGeom prst="ellipse">
            <a:avLst/>
          </a:prstGeom>
          <a:noFill/>
          <a:ln w="2222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913715" y="4892481"/>
            <a:ext cx="10271521" cy="369332"/>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In </a:t>
            </a:r>
            <a:r>
              <a:rPr lang="it-IT" dirty="0">
                <a:solidFill>
                  <a:srgbClr val="000000"/>
                </a:solidFill>
                <a:latin typeface="Times New Roman" panose="02020603050405020304" pitchFamily="18" charset="0"/>
                <a:cs typeface="Times New Roman" panose="02020603050405020304" pitchFamily="18" charset="0"/>
              </a:rPr>
              <a:t>media, nel 2021 i prezzi al consumo registrano una crescita pari a +1,9% </a:t>
            </a:r>
          </a:p>
        </p:txBody>
      </p:sp>
      <p:sp>
        <p:nvSpPr>
          <p:cNvPr id="13" name="Ovale 12"/>
          <p:cNvSpPr/>
          <p:nvPr/>
        </p:nvSpPr>
        <p:spPr>
          <a:xfrm>
            <a:off x="8414044" y="2719823"/>
            <a:ext cx="701963" cy="175491"/>
          </a:xfrm>
          <a:prstGeom prst="ellipse">
            <a:avLst/>
          </a:prstGeom>
          <a:noFill/>
          <a:ln w="22225">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34482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P spid="12" grpId="0"/>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44</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1016000" y="860265"/>
            <a:ext cx="8070574" cy="4214191"/>
          </a:xfrm>
          <a:prstGeom prst="rect">
            <a:avLst/>
          </a:prstGeom>
        </p:spPr>
      </p:pic>
      <p:sp>
        <p:nvSpPr>
          <p:cNvPr id="3" name="Rettangolo 2"/>
          <p:cNvSpPr/>
          <p:nvPr/>
        </p:nvSpPr>
        <p:spPr>
          <a:xfrm>
            <a:off x="1002962" y="5238349"/>
            <a:ext cx="9950268" cy="954107"/>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A dicembre l’accelerazione della crescita tendenziale dei prezzi al consumo si deve prevalentemente ai prezzi dei Prodotti alimentari e bevande analcoliche (che passano da +1,5% a +2,9%), a quelli di Abitazione, acqua, elettricità e combustibili (da +14,1% a +14,4%) e ai prezzi dei Servizi ricettivi e di ristorazione (da +2,7% a +3,5%), mentre i prezzi dei Trasporti rallentano, pur mantenendo una crescita sostenuta (da +10,5% a +9,6%) </a:t>
            </a:r>
            <a:endParaRPr lang="en-GB" sz="1400" dirty="0">
              <a:latin typeface="Times New Roman" panose="02020603050405020304" pitchFamily="18" charset="0"/>
              <a:cs typeface="Times New Roman" panose="02020603050405020304" pitchFamily="18" charset="0"/>
            </a:endParaRPr>
          </a:p>
        </p:txBody>
      </p:sp>
      <p:sp>
        <p:nvSpPr>
          <p:cNvPr id="6" name="Rettangolo 5"/>
          <p:cNvSpPr/>
          <p:nvPr/>
        </p:nvSpPr>
        <p:spPr>
          <a:xfrm>
            <a:off x="5513033" y="2246050"/>
            <a:ext cx="1065320" cy="1953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5526264" y="2869705"/>
            <a:ext cx="1065320" cy="1953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5560759" y="4353144"/>
            <a:ext cx="1065320" cy="1953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5530859" y="3489484"/>
            <a:ext cx="1065320" cy="1953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9315796" y="1507113"/>
            <a:ext cx="2388523" cy="1600438"/>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In termini di contributi, l’inflazione è quindi dovuta principalmente ai prezzi di Abitazione, acqua, elettricità e combustibili (1,611 punti percentuali) e dei Trasporti (1,210) </a:t>
            </a:r>
            <a:endParaRPr lang="en-GB" sz="1400" dirty="0">
              <a:latin typeface="Times New Roman" panose="02020603050405020304" pitchFamily="18" charset="0"/>
              <a:cs typeface="Times New Roman" panose="02020603050405020304" pitchFamily="18" charset="0"/>
            </a:endParaRPr>
          </a:p>
        </p:txBody>
      </p:sp>
      <p:cxnSp>
        <p:nvCxnSpPr>
          <p:cNvPr id="14" name="Connettore 2 13"/>
          <p:cNvCxnSpPr/>
          <p:nvPr/>
        </p:nvCxnSpPr>
        <p:spPr>
          <a:xfrm flipH="1">
            <a:off x="7748228" y="2527069"/>
            <a:ext cx="1445648" cy="4402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a:off x="7747464" y="3106599"/>
            <a:ext cx="1653282" cy="47947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Segnaposto piè di pagina 10"/>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256590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6" presetClass="entr" presetSubtype="21"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45</a:t>
            </a:fld>
            <a:endParaRPr lang="it-IT"/>
          </a:p>
        </p:txBody>
      </p:sp>
      <p:pic>
        <p:nvPicPr>
          <p:cNvPr id="4" name="Immagine 3"/>
          <p:cNvPicPr>
            <a:picLocks noChangeAspect="1"/>
          </p:cNvPicPr>
          <p:nvPr/>
        </p:nvPicPr>
        <p:blipFill>
          <a:blip r:embed="rId2"/>
          <a:stretch>
            <a:fillRect/>
          </a:stretch>
        </p:blipFill>
        <p:spPr>
          <a:xfrm>
            <a:off x="1016000" y="1361389"/>
            <a:ext cx="8110330" cy="3071191"/>
          </a:xfrm>
          <a:prstGeom prst="rect">
            <a:avLst/>
          </a:prstGeom>
        </p:spPr>
      </p:pic>
    </p:spTree>
    <p:extLst>
      <p:ext uri="{BB962C8B-B14F-4D97-AF65-F5344CB8AC3E}">
        <p14:creationId xmlns:p14="http://schemas.microsoft.com/office/powerpoint/2010/main" val="40140059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46</a:t>
            </a:fld>
            <a:endParaRPr lang="it-IT"/>
          </a:p>
        </p:txBody>
      </p:sp>
      <p:pic>
        <p:nvPicPr>
          <p:cNvPr id="4" name="Immagine 3"/>
          <p:cNvPicPr>
            <a:picLocks noChangeAspect="1"/>
          </p:cNvPicPr>
          <p:nvPr/>
        </p:nvPicPr>
        <p:blipFill>
          <a:blip r:embed="rId2"/>
          <a:stretch>
            <a:fillRect/>
          </a:stretch>
        </p:blipFill>
        <p:spPr>
          <a:xfrm>
            <a:off x="1016000" y="456120"/>
            <a:ext cx="7354916" cy="5837965"/>
          </a:xfrm>
          <a:prstGeom prst="rect">
            <a:avLst/>
          </a:prstGeom>
          <a:ln>
            <a:noFill/>
          </a:ln>
        </p:spPr>
      </p:pic>
      <p:sp>
        <p:nvSpPr>
          <p:cNvPr id="5" name="Rettangolo 4"/>
          <p:cNvSpPr/>
          <p:nvPr/>
        </p:nvSpPr>
        <p:spPr>
          <a:xfrm>
            <a:off x="8725592" y="1194899"/>
            <a:ext cx="2845724" cy="1815882"/>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A dicembre l’accelerazione tendenziale dell’indice generale dei prezzi al consumo NIC </a:t>
            </a:r>
            <a:r>
              <a:rPr lang="it-IT" sz="1400" dirty="0" smtClean="0">
                <a:solidFill>
                  <a:srgbClr val="000000"/>
                </a:solidFill>
                <a:latin typeface="Times New Roman" panose="02020603050405020304" pitchFamily="18" charset="0"/>
                <a:cs typeface="Times New Roman" panose="02020603050405020304" pitchFamily="18" charset="0"/>
              </a:rPr>
              <a:t>si </a:t>
            </a:r>
            <a:r>
              <a:rPr lang="it-IT" sz="1400" dirty="0">
                <a:solidFill>
                  <a:srgbClr val="000000"/>
                </a:solidFill>
                <a:latin typeface="Times New Roman" panose="02020603050405020304" pitchFamily="18" charset="0"/>
                <a:cs typeface="Times New Roman" panose="02020603050405020304" pitchFamily="18" charset="0"/>
              </a:rPr>
              <a:t>deve ai prezzi dei beni (la cui crescita passa da +5,1% a +5,5%), mentre quelli dei servizi confermano l’aumento su base annua registrato nel mese precedente (+1,7</a:t>
            </a:r>
            <a:r>
              <a:rPr lang="it-IT" sz="1400" dirty="0" smtClean="0">
                <a:solidFill>
                  <a:srgbClr val="000000"/>
                </a:solidFill>
                <a:latin typeface="Times New Roman" panose="02020603050405020304" pitchFamily="18" charset="0"/>
                <a:cs typeface="Times New Roman" panose="02020603050405020304" pitchFamily="18" charset="0"/>
              </a:rPr>
              <a:t>%) </a:t>
            </a:r>
          </a:p>
        </p:txBody>
      </p:sp>
      <p:sp>
        <p:nvSpPr>
          <p:cNvPr id="6" name="Rettangolo 5"/>
          <p:cNvSpPr/>
          <p:nvPr/>
        </p:nvSpPr>
        <p:spPr>
          <a:xfrm>
            <a:off x="6234545" y="3591098"/>
            <a:ext cx="1113906" cy="24938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6234545" y="1456204"/>
            <a:ext cx="1113906" cy="24938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8725592" y="3249675"/>
            <a:ext cx="2912225" cy="954107"/>
          </a:xfrm>
          <a:prstGeom prst="rect">
            <a:avLst/>
          </a:prstGeom>
        </p:spPr>
        <p:txBody>
          <a:bodyPr wrap="square">
            <a:spAutoFit/>
          </a:bodyPr>
          <a:lstStyle/>
          <a:p>
            <a:pPr lvl="0" algn="just"/>
            <a:r>
              <a:rPr lang="it-IT" sz="1400" dirty="0">
                <a:solidFill>
                  <a:srgbClr val="000000"/>
                </a:solidFill>
                <a:latin typeface="Times New Roman" panose="02020603050405020304" pitchFamily="18" charset="0"/>
                <a:cs typeface="Times New Roman" panose="02020603050405020304" pitchFamily="18" charset="0"/>
              </a:rPr>
              <a:t>L’accelerazione dei prezzi dei beni è imputabile a quelli dei Beni alimentari (da +1,3% di novembre a +2,6%; +0,6% sul </a:t>
            </a:r>
            <a:r>
              <a:rPr lang="it-IT" sz="1400" dirty="0" smtClean="0">
                <a:solidFill>
                  <a:srgbClr val="000000"/>
                </a:solidFill>
                <a:latin typeface="Times New Roman" panose="02020603050405020304" pitchFamily="18" charset="0"/>
                <a:cs typeface="Times New Roman" panose="02020603050405020304" pitchFamily="18" charset="0"/>
              </a:rPr>
              <a:t>mese)</a:t>
            </a:r>
            <a:endParaRPr lang="en-GB" sz="1400" dirty="0">
              <a:solidFill>
                <a:prstClr val="black"/>
              </a:solidFill>
              <a:latin typeface="Times New Roman" panose="02020603050405020304" pitchFamily="18" charset="0"/>
              <a:cs typeface="Times New Roman" panose="02020603050405020304" pitchFamily="18" charset="0"/>
            </a:endParaRPr>
          </a:p>
        </p:txBody>
      </p:sp>
      <p:sp>
        <p:nvSpPr>
          <p:cNvPr id="14" name="Rettangolo 13"/>
          <p:cNvSpPr/>
          <p:nvPr/>
        </p:nvSpPr>
        <p:spPr>
          <a:xfrm>
            <a:off x="8725592" y="4644166"/>
            <a:ext cx="3053542" cy="954107"/>
          </a:xfrm>
          <a:prstGeom prst="rect">
            <a:avLst/>
          </a:prstGeom>
        </p:spPr>
        <p:txBody>
          <a:bodyPr wrap="square">
            <a:spAutoFit/>
          </a:bodyPr>
          <a:lstStyle/>
          <a:p>
            <a:pPr algn="just"/>
            <a:r>
              <a:rPr lang="it-IT" sz="1400" dirty="0">
                <a:solidFill>
                  <a:srgbClr val="000000"/>
                </a:solidFill>
                <a:latin typeface="Times New Roman" panose="02020603050405020304" pitchFamily="18" charset="0"/>
                <a:cs typeface="Times New Roman" panose="02020603050405020304" pitchFamily="18" charset="0"/>
              </a:rPr>
              <a:t>I prezzi dei Beni energetici, pur mantenendo una crescita sostenuta, rallentano (da +30,7% a +29,1%; zero il congiunturale</a:t>
            </a:r>
            <a:r>
              <a:rPr lang="it-IT" sz="1400" dirty="0" smtClean="0">
                <a:solidFill>
                  <a:srgbClr val="000000"/>
                </a:solidFill>
                <a:latin typeface="Times New Roman" panose="02020603050405020304" pitchFamily="18" charset="0"/>
                <a:cs typeface="Times New Roman" panose="02020603050405020304" pitchFamily="18" charset="0"/>
              </a:rPr>
              <a:t>) </a:t>
            </a:r>
            <a:endParaRPr lang="en-GB" sz="1400" dirty="0">
              <a:solidFill>
                <a:srgbClr val="000000"/>
              </a:solidFill>
              <a:latin typeface="Times New Roman" panose="02020603050405020304" pitchFamily="18" charset="0"/>
              <a:cs typeface="Times New Roman" panose="02020603050405020304" pitchFamily="18" charset="0"/>
            </a:endParaRPr>
          </a:p>
        </p:txBody>
      </p:sp>
      <p:sp>
        <p:nvSpPr>
          <p:cNvPr id="15" name="Rettangolo 14"/>
          <p:cNvSpPr/>
          <p:nvPr/>
        </p:nvSpPr>
        <p:spPr>
          <a:xfrm>
            <a:off x="6234545" y="2024011"/>
            <a:ext cx="1113906" cy="249382"/>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6234545" y="4734774"/>
            <a:ext cx="1113906" cy="24938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ttangolo 16"/>
          <p:cNvSpPr/>
          <p:nvPr/>
        </p:nvSpPr>
        <p:spPr>
          <a:xfrm>
            <a:off x="5130800" y="1456204"/>
            <a:ext cx="368815" cy="24938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6234545" y="4989792"/>
            <a:ext cx="1113906" cy="16839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1" grpId="0"/>
      <p:bldP spid="14" grpId="0"/>
      <p:bldP spid="15" grpId="0" animBg="1"/>
      <p:bldP spid="12"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47</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1016000" y="788444"/>
            <a:ext cx="8189843" cy="3419061"/>
          </a:xfrm>
          <a:prstGeom prst="rect">
            <a:avLst/>
          </a:prstGeom>
        </p:spPr>
      </p:pic>
      <p:sp>
        <p:nvSpPr>
          <p:cNvPr id="3" name="Rettangolo 2"/>
          <p:cNvSpPr/>
          <p:nvPr/>
        </p:nvSpPr>
        <p:spPr>
          <a:xfrm>
            <a:off x="1016000" y="4620101"/>
            <a:ext cx="10314247" cy="923330"/>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Nelle </a:t>
            </a:r>
            <a:r>
              <a:rPr lang="it-IT" dirty="0">
                <a:solidFill>
                  <a:srgbClr val="000000"/>
                </a:solidFill>
                <a:latin typeface="Times New Roman" panose="02020603050405020304" pitchFamily="18" charset="0"/>
                <a:cs typeface="Times New Roman" panose="02020603050405020304" pitchFamily="18" charset="0"/>
              </a:rPr>
              <a:t>Isole (da +4,4% di novembre a +4,5%), al Sud (da +3,9% a +4,1%) e nel Nord-Est (da +3,8% a +4,0%), mentre il Centro registra lo stesso dato nazionale (+3,9%, da +3,5% di novembre) e il Nord-Ovest si posiziona al di sotto (da +3,4% a +3,5%). </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7564582" y="1529542"/>
            <a:ext cx="1641261" cy="240237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9359848" y="1897809"/>
            <a:ext cx="2499360"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A dicembre 2021, l’inflazione accelera in tutte le ripartizioni geografiche. </a:t>
            </a:r>
          </a:p>
        </p:txBody>
      </p:sp>
      <p:sp>
        <p:nvSpPr>
          <p:cNvPr id="8" name="Segnaposto piè di pagina 7"/>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232833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5999" y="728395"/>
            <a:ext cx="10014989" cy="369332"/>
          </a:xfrm>
          <a:prstGeom prst="rect">
            <a:avLst/>
          </a:prstGeom>
        </p:spPr>
        <p:txBody>
          <a:bodyPr wrap="square">
            <a:spAutoFit/>
          </a:bodyPr>
          <a:lstStyle/>
          <a:p>
            <a:r>
              <a:rPr lang="it-IT" cap="all" dirty="0">
                <a:solidFill>
                  <a:srgbClr val="C00000"/>
                </a:solidFill>
                <a:latin typeface="Fira Sans Condensed"/>
              </a:rPr>
              <a:t>INDICE DEI PREZZI AL CONSUMO PER LE RIVALUTAZIONI MONETARIE</a:t>
            </a:r>
            <a:endParaRPr lang="it-IT" b="0" i="0" cap="all" dirty="0">
              <a:solidFill>
                <a:srgbClr val="C00000"/>
              </a:solidFill>
              <a:effectLst/>
              <a:latin typeface="Fira Sans Condensed"/>
            </a:endParaRPr>
          </a:p>
        </p:txBody>
      </p:sp>
      <p:sp>
        <p:nvSpPr>
          <p:cNvPr id="3" name="Rettangolo 2"/>
          <p:cNvSpPr/>
          <p:nvPr/>
        </p:nvSpPr>
        <p:spPr>
          <a:xfrm>
            <a:off x="1015999" y="1471182"/>
            <a:ext cx="9807172" cy="1200329"/>
          </a:xfrm>
          <a:prstGeom prst="rect">
            <a:avLst/>
          </a:prstGeom>
        </p:spPr>
        <p:txBody>
          <a:bodyPr wrap="square">
            <a:spAutoFit/>
          </a:bodyPr>
          <a:lstStyle/>
          <a:p>
            <a:pPr algn="just"/>
            <a:r>
              <a:rPr lang="it-IT" dirty="0">
                <a:solidFill>
                  <a:srgbClr val="222222"/>
                </a:solidFill>
                <a:latin typeface="Times New Roman" panose="02020603050405020304" pitchFamily="18" charset="0"/>
                <a:cs typeface="Times New Roman" panose="02020603050405020304" pitchFamily="18" charset="0"/>
              </a:rPr>
              <a:t>Per adeguare periodicamente i valori monetari, ad esempio il canone di affitto o l’assegno dovuti al coniuge separato, si utilizza l’indice dei prezzi al consumo per le famiglie di operai e impiegati (FOI) al netto dei tabacchi. Tale indice si pubblica sulla Gazzetta Ufficiale ai sensi dell’art. 81 della legge 27 luglio 1978, n. 392.</a:t>
            </a:r>
            <a:endParaRPr lang="en-GB" dirty="0">
              <a:latin typeface="Times New Roman" panose="02020603050405020304" pitchFamily="18" charset="0"/>
              <a:cs typeface="Times New Roman" panose="02020603050405020304" pitchFamily="18" charset="0"/>
            </a:endParaRPr>
          </a:p>
        </p:txBody>
      </p:sp>
      <p:graphicFrame>
        <p:nvGraphicFramePr>
          <p:cNvPr id="6" name="Tabella 5"/>
          <p:cNvGraphicFramePr>
            <a:graphicFrameLocks noGrp="1"/>
          </p:cNvGraphicFramePr>
          <p:nvPr>
            <p:extLst/>
          </p:nvPr>
        </p:nvGraphicFramePr>
        <p:xfrm>
          <a:off x="1015999" y="2837512"/>
          <a:ext cx="10515600" cy="2377440"/>
        </p:xfrm>
        <a:graphic>
          <a:graphicData uri="http://schemas.openxmlformats.org/drawingml/2006/table">
            <a:tbl>
              <a:tblPr/>
              <a:tblGrid>
                <a:gridCol w="5257800">
                  <a:extLst>
                    <a:ext uri="{9D8B030D-6E8A-4147-A177-3AD203B41FA5}">
                      <a16:colId xmlns:a16="http://schemas.microsoft.com/office/drawing/2014/main" val="4046741311"/>
                    </a:ext>
                  </a:extLst>
                </a:gridCol>
                <a:gridCol w="5257800">
                  <a:extLst>
                    <a:ext uri="{9D8B030D-6E8A-4147-A177-3AD203B41FA5}">
                      <a16:colId xmlns:a16="http://schemas.microsoft.com/office/drawing/2014/main" val="22006063"/>
                    </a:ext>
                  </a:extLst>
                </a:gridCol>
              </a:tblGrid>
              <a:tr h="0">
                <a:tc>
                  <a:txBody>
                    <a:bodyPr/>
                    <a:lstStyle/>
                    <a:p>
                      <a:r>
                        <a:rPr lang="it-IT" cap="all" dirty="0">
                          <a:effectLst/>
                        </a:rPr>
                        <a:t>PERIODO DI RIFERIMENTO: </a:t>
                      </a:r>
                      <a:r>
                        <a:rPr lang="it-IT" b="1" cap="all" dirty="0">
                          <a:effectLst/>
                        </a:rPr>
                        <a:t>DICEMBRE 2021</a:t>
                      </a:r>
                      <a:endParaRPr lang="it-IT" cap="all" dirty="0">
                        <a:effectLst/>
                      </a:endParaRPr>
                    </a:p>
                  </a:txBody>
                  <a:tcPr anchor="ctr">
                    <a:lnL>
                      <a:noFill/>
                    </a:lnL>
                    <a:lnR>
                      <a:noFill/>
                    </a:lnR>
                    <a:lnT>
                      <a:noFill/>
                    </a:lnT>
                    <a:lnB>
                      <a:noFill/>
                    </a:lnB>
                  </a:tcPr>
                </a:tc>
                <a:tc>
                  <a:txBody>
                    <a:bodyPr/>
                    <a:lstStyle/>
                    <a:p>
                      <a:endParaRPr lang="en-GB">
                        <a:effectLst/>
                      </a:endParaRPr>
                    </a:p>
                  </a:txBody>
                  <a:tcPr anchor="ctr">
                    <a:lnL>
                      <a:noFill/>
                    </a:lnL>
                    <a:lnR>
                      <a:noFill/>
                    </a:lnR>
                    <a:lnT>
                      <a:noFill/>
                    </a:lnT>
                    <a:lnB>
                      <a:noFill/>
                    </a:lnB>
                  </a:tcPr>
                </a:tc>
                <a:extLst>
                  <a:ext uri="{0D108BD9-81ED-4DB2-BD59-A6C34878D82A}">
                    <a16:rowId xmlns:a16="http://schemas.microsoft.com/office/drawing/2014/main" val="1954940149"/>
                  </a:ext>
                </a:extLst>
              </a:tr>
              <a:tr h="0">
                <a:tc>
                  <a:txBody>
                    <a:bodyPr/>
                    <a:lstStyle/>
                    <a:p>
                      <a:r>
                        <a:rPr lang="en-GB">
                          <a:effectLst/>
                        </a:rPr>
                        <a:t>Indice generale FOI</a:t>
                      </a:r>
                      <a:r>
                        <a:rPr lang="en-GB" baseline="30000">
                          <a:effectLst/>
                        </a:rPr>
                        <a:t>*</a:t>
                      </a:r>
                      <a:endParaRPr lang="en-GB">
                        <a:effectLst/>
                      </a:endParaRPr>
                    </a:p>
                  </a:txBody>
                  <a:tcPr anchor="ctr">
                    <a:lnL>
                      <a:noFill/>
                    </a:lnL>
                    <a:lnR>
                      <a:noFill/>
                    </a:lnR>
                    <a:lnT>
                      <a:noFill/>
                    </a:lnT>
                    <a:lnB>
                      <a:noFill/>
                    </a:lnB>
                    <a:solidFill>
                      <a:srgbClr val="E1E1E1"/>
                    </a:solidFill>
                  </a:tcPr>
                </a:tc>
                <a:tc>
                  <a:txBody>
                    <a:bodyPr/>
                    <a:lstStyle/>
                    <a:p>
                      <a:pPr algn="r"/>
                      <a:r>
                        <a:rPr lang="en-GB" b="1">
                          <a:effectLst/>
                        </a:rPr>
                        <a:t>106,2</a:t>
                      </a:r>
                      <a:endParaRPr lang="en-GB">
                        <a:effectLst/>
                      </a:endParaRPr>
                    </a:p>
                  </a:txBody>
                  <a:tcPr anchor="ctr">
                    <a:lnL>
                      <a:noFill/>
                    </a:lnL>
                    <a:lnR>
                      <a:noFill/>
                    </a:lnR>
                    <a:lnT>
                      <a:noFill/>
                    </a:lnT>
                    <a:lnB>
                      <a:noFill/>
                    </a:lnB>
                    <a:solidFill>
                      <a:srgbClr val="E1E1E1"/>
                    </a:solidFill>
                  </a:tcPr>
                </a:tc>
                <a:extLst>
                  <a:ext uri="{0D108BD9-81ED-4DB2-BD59-A6C34878D82A}">
                    <a16:rowId xmlns:a16="http://schemas.microsoft.com/office/drawing/2014/main" val="1292965624"/>
                  </a:ext>
                </a:extLst>
              </a:tr>
              <a:tr h="0">
                <a:tc>
                  <a:txBody>
                    <a:bodyPr/>
                    <a:lstStyle/>
                    <a:p>
                      <a:r>
                        <a:rPr lang="it-IT">
                          <a:effectLst/>
                        </a:rPr>
                        <a:t>Variazione % rispetto al mese precedente</a:t>
                      </a:r>
                    </a:p>
                  </a:txBody>
                  <a:tcPr anchor="ctr">
                    <a:lnL>
                      <a:noFill/>
                    </a:lnL>
                    <a:lnR>
                      <a:noFill/>
                    </a:lnR>
                    <a:lnT>
                      <a:noFill/>
                    </a:lnT>
                    <a:lnB>
                      <a:noFill/>
                    </a:lnB>
                    <a:solidFill>
                      <a:srgbClr val="F1F1F1"/>
                    </a:solidFill>
                  </a:tcPr>
                </a:tc>
                <a:tc>
                  <a:txBody>
                    <a:bodyPr/>
                    <a:lstStyle/>
                    <a:p>
                      <a:pPr algn="r"/>
                      <a:r>
                        <a:rPr lang="en-GB" b="1">
                          <a:effectLst/>
                        </a:rPr>
                        <a:t>+0,5</a:t>
                      </a:r>
                      <a:endParaRPr lang="en-GB">
                        <a:effectLst/>
                      </a:endParaRPr>
                    </a:p>
                  </a:txBody>
                  <a:tcPr anchor="ctr">
                    <a:lnL>
                      <a:noFill/>
                    </a:lnL>
                    <a:lnR>
                      <a:noFill/>
                    </a:lnR>
                    <a:lnT>
                      <a:noFill/>
                    </a:lnT>
                    <a:lnB>
                      <a:noFill/>
                    </a:lnB>
                    <a:solidFill>
                      <a:srgbClr val="F1F1F1"/>
                    </a:solidFill>
                  </a:tcPr>
                </a:tc>
                <a:extLst>
                  <a:ext uri="{0D108BD9-81ED-4DB2-BD59-A6C34878D82A}">
                    <a16:rowId xmlns:a16="http://schemas.microsoft.com/office/drawing/2014/main" val="2203421309"/>
                  </a:ext>
                </a:extLst>
              </a:tr>
              <a:tr h="0">
                <a:tc>
                  <a:txBody>
                    <a:bodyPr/>
                    <a:lstStyle/>
                    <a:p>
                      <a:r>
                        <a:rPr lang="it-IT">
                          <a:effectLst/>
                        </a:rPr>
                        <a:t>Variazione % rispetto allo stesso mese dell’anno precedente</a:t>
                      </a:r>
                    </a:p>
                  </a:txBody>
                  <a:tcPr anchor="ctr">
                    <a:lnL>
                      <a:noFill/>
                    </a:lnL>
                    <a:lnR>
                      <a:noFill/>
                    </a:lnR>
                    <a:lnT>
                      <a:noFill/>
                    </a:lnT>
                    <a:lnB>
                      <a:noFill/>
                    </a:lnB>
                    <a:solidFill>
                      <a:srgbClr val="E1E1E1"/>
                    </a:solidFill>
                  </a:tcPr>
                </a:tc>
                <a:tc>
                  <a:txBody>
                    <a:bodyPr/>
                    <a:lstStyle/>
                    <a:p>
                      <a:pPr algn="r"/>
                      <a:r>
                        <a:rPr lang="en-GB" b="1">
                          <a:effectLst/>
                        </a:rPr>
                        <a:t>+3,8</a:t>
                      </a:r>
                      <a:endParaRPr lang="en-GB">
                        <a:effectLst/>
                      </a:endParaRPr>
                    </a:p>
                  </a:txBody>
                  <a:tcPr anchor="ctr">
                    <a:lnL>
                      <a:noFill/>
                    </a:lnL>
                    <a:lnR>
                      <a:noFill/>
                    </a:lnR>
                    <a:lnT>
                      <a:noFill/>
                    </a:lnT>
                    <a:lnB>
                      <a:noFill/>
                    </a:lnB>
                    <a:solidFill>
                      <a:srgbClr val="E1E1E1"/>
                    </a:solidFill>
                  </a:tcPr>
                </a:tc>
                <a:extLst>
                  <a:ext uri="{0D108BD9-81ED-4DB2-BD59-A6C34878D82A}">
                    <a16:rowId xmlns:a16="http://schemas.microsoft.com/office/drawing/2014/main" val="471904450"/>
                  </a:ext>
                </a:extLst>
              </a:tr>
              <a:tr h="0">
                <a:tc>
                  <a:txBody>
                    <a:bodyPr/>
                    <a:lstStyle/>
                    <a:p>
                      <a:r>
                        <a:rPr lang="it-IT">
                          <a:effectLst/>
                        </a:rPr>
                        <a:t>Variazione % rispetto allo stesso mese di due anni precedenti</a:t>
                      </a:r>
                    </a:p>
                  </a:txBody>
                  <a:tcPr anchor="ctr">
                    <a:lnL>
                      <a:noFill/>
                    </a:lnL>
                    <a:lnR>
                      <a:noFill/>
                    </a:lnR>
                    <a:lnT>
                      <a:noFill/>
                    </a:lnT>
                    <a:lnB>
                      <a:noFill/>
                    </a:lnB>
                    <a:solidFill>
                      <a:srgbClr val="F1F1F1"/>
                    </a:solidFill>
                  </a:tcPr>
                </a:tc>
                <a:tc>
                  <a:txBody>
                    <a:bodyPr/>
                    <a:lstStyle/>
                    <a:p>
                      <a:pPr algn="r"/>
                      <a:r>
                        <a:rPr lang="en-GB" b="1" dirty="0">
                          <a:effectLst/>
                        </a:rPr>
                        <a:t> +3,6</a:t>
                      </a:r>
                      <a:endParaRPr lang="en-GB" dirty="0">
                        <a:effectLst/>
                      </a:endParaRPr>
                    </a:p>
                  </a:txBody>
                  <a:tcPr anchor="ctr">
                    <a:lnL>
                      <a:noFill/>
                    </a:lnL>
                    <a:lnR>
                      <a:noFill/>
                    </a:lnR>
                    <a:lnT>
                      <a:noFill/>
                    </a:lnT>
                    <a:lnB>
                      <a:noFill/>
                    </a:lnB>
                    <a:solidFill>
                      <a:srgbClr val="F1F1F1"/>
                    </a:solidFill>
                  </a:tcPr>
                </a:tc>
                <a:extLst>
                  <a:ext uri="{0D108BD9-81ED-4DB2-BD59-A6C34878D82A}">
                    <a16:rowId xmlns:a16="http://schemas.microsoft.com/office/drawing/2014/main" val="191821229"/>
                  </a:ext>
                </a:extLst>
              </a:tr>
            </a:tbl>
          </a:graphicData>
        </a:graphic>
      </p:graphicFrame>
      <p:sp>
        <p:nvSpPr>
          <p:cNvPr id="7" name="Segnaposto piè di pagina 6"/>
          <p:cNvSpPr>
            <a:spLocks noGrp="1"/>
          </p:cNvSpPr>
          <p:nvPr>
            <p:ph type="ftr" sz="quarter" idx="11"/>
          </p:nvPr>
        </p:nvSpPr>
        <p:spPr/>
        <p:txBody>
          <a:bodyPr/>
          <a:lstStyle/>
          <a:p>
            <a:r>
              <a:rPr lang="it-IT" smtClean="0"/>
              <a:t>L. Bani - Elementi di statistica economica - LEZIONE 8</a:t>
            </a:r>
            <a:endParaRPr lang="it-IT"/>
          </a:p>
        </p:txBody>
      </p:sp>
    </p:spTree>
    <p:extLst>
      <p:ext uri="{BB962C8B-B14F-4D97-AF65-F5344CB8AC3E}">
        <p14:creationId xmlns:p14="http://schemas.microsoft.com/office/powerpoint/2010/main" val="236206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49</a:t>
            </a:fld>
            <a:endParaRPr lang="it-IT"/>
          </a:p>
        </p:txBody>
      </p:sp>
      <p:sp>
        <p:nvSpPr>
          <p:cNvPr id="4" name="Rettangolo 3"/>
          <p:cNvSpPr/>
          <p:nvPr/>
        </p:nvSpPr>
        <p:spPr>
          <a:xfrm>
            <a:off x="1016000" y="733969"/>
            <a:ext cx="8955578" cy="388696"/>
          </a:xfrm>
          <a:prstGeom prst="rect">
            <a:avLst/>
          </a:prstGeom>
        </p:spPr>
        <p:txBody>
          <a:bodyPr wrap="square">
            <a:spAutoFit/>
          </a:bodyPr>
          <a:lstStyle/>
          <a:p>
            <a:pPr>
              <a:lnSpc>
                <a:spcPct val="107000"/>
              </a:lnSpc>
              <a:spcAft>
                <a:spcPts val="750"/>
              </a:spcAft>
            </a:pPr>
            <a:r>
              <a:rPr lang="it-IT"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PREZZI AL CONSUMO PER IL CALCOLO DELLE PARITÀ POTERE ACQUISTO (PPA)</a:t>
            </a:r>
            <a:endParaRPr lang="en-GB"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ttangolo 4"/>
          <p:cNvSpPr/>
          <p:nvPr/>
        </p:nvSpPr>
        <p:spPr>
          <a:xfrm>
            <a:off x="953191" y="1218337"/>
            <a:ext cx="10152611" cy="981423"/>
          </a:xfrm>
          <a:prstGeom prst="rect">
            <a:avLst/>
          </a:prstGeom>
        </p:spPr>
        <p:txBody>
          <a:bodyPr wrap="square">
            <a:spAutoFit/>
          </a:bodyPr>
          <a:lstStyle/>
          <a:p>
            <a:pPr algn="just">
              <a:lnSpc>
                <a:spcPct val="107000"/>
              </a:lnSpc>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L'indagine PPA (IST-00107) è finalizzata alla costruzione di un indicatore dei prezzi (deflatore spaziale) atto a rendere comparabili gli aggregati economici componenti il PIL, di 37 paesi europei (27 paesi UE, 4 paesi candidati, 3 paesi EFTA, 3 Paesi balcanici).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953191" y="3627228"/>
            <a:ext cx="8681259" cy="2616101"/>
          </a:xfrm>
          <a:prstGeom prst="rect">
            <a:avLst/>
          </a:prstGeom>
        </p:spPr>
        <p:txBody>
          <a:bodyPr wrap="square">
            <a:spAutoFit/>
          </a:bodyPr>
          <a:lstStyle/>
          <a:p>
            <a:pPr algn="just">
              <a:spcAft>
                <a:spcPts val="0"/>
              </a:spcAft>
            </a:pP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principali</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fenomeni</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osservati</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sono</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375"/>
              </a:spcAft>
              <a:buSzPts val="1000"/>
              <a:buFont typeface="Wingdings" panose="05000000000000000000" pitchFamily="2" charset="2"/>
              <a:buChar char="v"/>
              <a:tabLst>
                <a:tab pos="457200" algn="l"/>
              </a:tabLst>
            </a:pP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Prezzi al consumo dei beni e servizi acquistati dalle famiglie</a:t>
            </a:r>
            <a:endParaRPr lang="en-GB"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375"/>
              </a:spcAft>
              <a:buSzPts val="1000"/>
              <a:buFont typeface="Wingdings" panose="05000000000000000000" pitchFamily="2" charset="2"/>
              <a:buChar char="v"/>
              <a:tabLst>
                <a:tab pos="457200" algn="l"/>
              </a:tabLst>
            </a:pP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Prezzi dei beni e servizi capitali (beni di equipaggiamento e costruzioni)</a:t>
            </a:r>
            <a:endParaRPr lang="en-GB"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375"/>
              </a:spcAft>
              <a:buSzPts val="1000"/>
              <a:buFont typeface="Wingdings" panose="05000000000000000000" pitchFamily="2" charset="2"/>
              <a:buChar char="v"/>
              <a:tabLst>
                <a:tab pos="457200" algn="l"/>
              </a:tabLst>
            </a:pP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Prezzi dei consumi finali delle amministrazioni pubbliche (calcolati sulla base dei costi sostenuti - retribuzione personale PA)</a:t>
            </a:r>
            <a:endParaRPr lang="en-GB"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375"/>
              </a:spcAft>
              <a:buSzPts val="1000"/>
              <a:buFont typeface="Wingdings" panose="05000000000000000000" pitchFamily="2" charset="2"/>
              <a:buChar char="v"/>
              <a:tabLst>
                <a:tab pos="457200" algn="l"/>
              </a:tabLst>
            </a:pPr>
            <a:r>
              <a:rPr lang="it-IT"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Prezzi degli affitti effettivi ed imputati</a:t>
            </a:r>
            <a:endParaRPr lang="en-GB"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375"/>
              </a:spcAft>
              <a:buSzPts val="1000"/>
              <a:buFont typeface="Wingdings" panose="05000000000000000000" pitchFamily="2" charset="2"/>
              <a:buChar char="v"/>
              <a:tabLst>
                <a:tab pos="457200" algn="l"/>
              </a:tabLst>
            </a:pP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Prezzi</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dei</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servizi</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istruzione</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pubblica</a:t>
            </a:r>
            <a:endParaRPr lang="en-GB"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375"/>
              </a:spcAft>
              <a:buSzPts val="1000"/>
              <a:buFont typeface="Wingdings" panose="05000000000000000000" pitchFamily="2" charset="2"/>
              <a:buChar char="v"/>
              <a:tabLst>
                <a:tab pos="457200" algn="l"/>
              </a:tabLst>
            </a:pP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Prezzi</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dei</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servizi</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sanitari</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pubblici</a:t>
            </a:r>
            <a:endParaRPr lang="en-GB"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750"/>
              </a:spcAft>
              <a:buSzPts val="1000"/>
              <a:buFont typeface="Wingdings" panose="05000000000000000000" pitchFamily="2" charset="2"/>
              <a:buChar char="v"/>
              <a:tabLst>
                <a:tab pos="457200" algn="l"/>
              </a:tabLst>
            </a:pP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Prezzi</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dei</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servizi</a:t>
            </a:r>
            <a:r>
              <a:rPr lang="en-GB" sz="1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energetici</a:t>
            </a:r>
            <a:endParaRPr lang="en-GB" sz="1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tangolo 7"/>
          <p:cNvSpPr/>
          <p:nvPr/>
        </p:nvSpPr>
        <p:spPr>
          <a:xfrm>
            <a:off x="953191" y="2214084"/>
            <a:ext cx="10415848" cy="1200329"/>
          </a:xfrm>
          <a:prstGeom prst="rect">
            <a:avLst/>
          </a:prstGeom>
        </p:spPr>
        <p:txBody>
          <a:bodyPr wrap="square">
            <a:spAutoFit/>
          </a:bodyPr>
          <a:lstStyle/>
          <a:p>
            <a:pPr algn="just"/>
            <a:r>
              <a:rPr lang="it-IT" dirty="0">
                <a:solidFill>
                  <a:srgbClr val="000000"/>
                </a:solidFill>
                <a:latin typeface="Times New Roman" panose="02020603050405020304" pitchFamily="18" charset="0"/>
              </a:rPr>
              <a:t>Le parità di potere di acquisto (PPA) sono un modo per misurare le differenze di prezzo tra i vari paesi. L’Unione europea (UE) ha concordato norme comuni per il loro calcolo all’interno degli istituti nazionali di statistica e di </a:t>
            </a:r>
            <a:r>
              <a:rPr lang="it-IT" dirty="0" err="1">
                <a:latin typeface="Times New Roman" panose="02020603050405020304" pitchFamily="18" charset="0"/>
                <a:hlinkClick r:id="rId2"/>
              </a:rPr>
              <a:t>Eurostat</a:t>
            </a:r>
            <a:r>
              <a:rPr lang="it-IT" dirty="0">
                <a:solidFill>
                  <a:srgbClr val="000000"/>
                </a:solidFill>
                <a:latin typeface="Times New Roman" panose="02020603050405020304" pitchFamily="18" charset="0"/>
              </a:rPr>
              <a:t>, l’ufficio statistico dell’Unione europea. Tali norme sono volte a migliorare la qualità e la comparabilità dei dati raccolti e calcolati.</a:t>
            </a:r>
            <a:endParaRPr lang="en-GB" dirty="0"/>
          </a:p>
        </p:txBody>
      </p:sp>
      <p:pic>
        <p:nvPicPr>
          <p:cNvPr id="9" name="Immagine 8"/>
          <p:cNvPicPr>
            <a:picLocks noChangeAspect="1"/>
          </p:cNvPicPr>
          <p:nvPr/>
        </p:nvPicPr>
        <p:blipFill>
          <a:blip r:embed="rId3"/>
          <a:stretch>
            <a:fillRect/>
          </a:stretch>
        </p:blipFill>
        <p:spPr>
          <a:xfrm>
            <a:off x="9896994" y="4394888"/>
            <a:ext cx="1882439" cy="1741256"/>
          </a:xfrm>
          <a:prstGeom prst="rect">
            <a:avLst/>
          </a:prstGeom>
        </p:spPr>
      </p:pic>
    </p:spTree>
    <p:extLst>
      <p:ext uri="{BB962C8B-B14F-4D97-AF65-F5344CB8AC3E}">
        <p14:creationId xmlns:p14="http://schemas.microsoft.com/office/powerpoint/2010/main" val="4268536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5</a:t>
            </a:fld>
            <a:endParaRPr lang="it-IT"/>
          </a:p>
        </p:txBody>
      </p:sp>
      <p:sp>
        <p:nvSpPr>
          <p:cNvPr id="5" name="Rettangolo 4"/>
          <p:cNvSpPr/>
          <p:nvPr/>
        </p:nvSpPr>
        <p:spPr>
          <a:xfrm>
            <a:off x="932024" y="864457"/>
            <a:ext cx="9998363" cy="1200329"/>
          </a:xfrm>
          <a:prstGeom prst="rect">
            <a:avLst/>
          </a:prstGeom>
        </p:spPr>
        <p:txBody>
          <a:bodyPr wrap="square">
            <a:spAutoFit/>
          </a:bodyPr>
          <a:lstStyle/>
          <a:p>
            <a:pPr lvl="0" algn="just"/>
            <a:r>
              <a:rPr lang="it-IT" dirty="0">
                <a:solidFill>
                  <a:prstClr val="black"/>
                </a:solidFill>
                <a:latin typeface="Times New Roman" panose="02020603050405020304" pitchFamily="18" charset="0"/>
                <a:cs typeface="Times New Roman" panose="02020603050405020304" pitchFamily="18" charset="0"/>
              </a:rPr>
              <a:t>Dal mese di ottobre 2019, i due indici, di tipo </a:t>
            </a:r>
            <a:r>
              <a:rPr lang="it-IT" dirty="0" err="1">
                <a:solidFill>
                  <a:prstClr val="black"/>
                </a:solidFill>
                <a:latin typeface="Times New Roman" panose="02020603050405020304" pitchFamily="18" charset="0"/>
                <a:cs typeface="Times New Roman" panose="02020603050405020304" pitchFamily="18" charset="0"/>
              </a:rPr>
              <a:t>Laspeyres</a:t>
            </a:r>
            <a:r>
              <a:rPr lang="it-IT" dirty="0">
                <a:solidFill>
                  <a:prstClr val="black"/>
                </a:solidFill>
                <a:latin typeface="Times New Roman" panose="02020603050405020304" pitchFamily="18" charset="0"/>
                <a:cs typeface="Times New Roman" panose="02020603050405020304" pitchFamily="18" charset="0"/>
              </a:rPr>
              <a:t> a base e ponderazione fissa, hanno base di riferimento 2015=100. Data l’elevata stagionalità che caratterizza i prezzi dei prodotti agricoli, gli indici dei prezzi dei prodotti venduti dagli agricoltori sono calcolati utilizzando un sistema di ponderazione fisso per gli aggregati Frutta e Ortaggi, ma con paniere mensile variabile.</a:t>
            </a:r>
            <a:endParaRPr lang="en-GB" dirty="0">
              <a:solidFill>
                <a:prstClr val="black"/>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1016000" y="2456804"/>
            <a:ext cx="7354957" cy="3528391"/>
          </a:xfrm>
          <a:prstGeom prst="rect">
            <a:avLst/>
          </a:prstGeom>
        </p:spPr>
      </p:pic>
    </p:spTree>
    <p:extLst>
      <p:ext uri="{BB962C8B-B14F-4D97-AF65-F5344CB8AC3E}">
        <p14:creationId xmlns:p14="http://schemas.microsoft.com/office/powerpoint/2010/main" val="1463298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50</a:t>
            </a:fld>
            <a:endParaRPr lang="it-IT"/>
          </a:p>
        </p:txBody>
      </p:sp>
      <p:sp>
        <p:nvSpPr>
          <p:cNvPr id="4" name="Rettangolo 3"/>
          <p:cNvSpPr/>
          <p:nvPr/>
        </p:nvSpPr>
        <p:spPr>
          <a:xfrm>
            <a:off x="1016000" y="741607"/>
            <a:ext cx="10380748" cy="646331"/>
          </a:xfrm>
          <a:prstGeom prst="rect">
            <a:avLst/>
          </a:prstGeom>
        </p:spPr>
        <p:txBody>
          <a:bodyPr wrap="square">
            <a:spAutoFit/>
          </a:bodyPr>
          <a:lstStyle/>
          <a:p>
            <a:pPr algn="just"/>
            <a:r>
              <a:rPr lang="it-IT" dirty="0">
                <a:solidFill>
                  <a:srgbClr val="222222"/>
                </a:solidFill>
                <a:latin typeface="Times New Roman" panose="02020603050405020304" pitchFamily="18" charset="0"/>
                <a:ea typeface="Times New Roman" panose="02020603050405020304" pitchFamily="18" charset="0"/>
              </a:rPr>
              <a:t>L'indagine è strutturalmente divisa in due parti rilevazione diretta ed elaborazioni dei dati provenienti da diverse fonti: </a:t>
            </a:r>
            <a:endParaRPr lang="en-GB" dirty="0"/>
          </a:p>
        </p:txBody>
      </p:sp>
      <p:sp>
        <p:nvSpPr>
          <p:cNvPr id="5" name="Rettangolo 4"/>
          <p:cNvSpPr/>
          <p:nvPr/>
        </p:nvSpPr>
        <p:spPr>
          <a:xfrm>
            <a:off x="1016000" y="1440704"/>
            <a:ext cx="10380748" cy="646331"/>
          </a:xfrm>
          <a:prstGeom prst="rect">
            <a:avLst/>
          </a:prstGeom>
        </p:spPr>
        <p:txBody>
          <a:bodyPr wrap="square">
            <a:spAutoFit/>
          </a:bodyPr>
          <a:lstStyle/>
          <a:p>
            <a:pPr marL="285750" indent="-285750" algn="just">
              <a:buFont typeface="Wingdings" panose="05000000000000000000" pitchFamily="2" charset="2"/>
              <a:buChar char="Ø"/>
            </a:pPr>
            <a:r>
              <a:rPr lang="it-IT" dirty="0" smtClean="0">
                <a:solidFill>
                  <a:srgbClr val="222222"/>
                </a:solidFill>
                <a:latin typeface="Times New Roman" panose="02020603050405020304" pitchFamily="18" charset="0"/>
                <a:ea typeface="Times New Roman" panose="02020603050405020304" pitchFamily="18" charset="0"/>
              </a:rPr>
              <a:t>rilevazione </a:t>
            </a:r>
            <a:r>
              <a:rPr lang="it-IT" dirty="0">
                <a:solidFill>
                  <a:srgbClr val="222222"/>
                </a:solidFill>
                <a:latin typeface="Times New Roman" panose="02020603050405020304" pitchFamily="18" charset="0"/>
                <a:ea typeface="Times New Roman" panose="02020603050405020304" pitchFamily="18" charset="0"/>
              </a:rPr>
              <a:t>diretta dei prezzi per quanto concerne gli aggregati consumi finali delle famiglie (esclusi gli affitti), e gli investimenti fissi lordi; </a:t>
            </a:r>
            <a:endParaRPr lang="en-GB" dirty="0"/>
          </a:p>
        </p:txBody>
      </p:sp>
      <p:sp>
        <p:nvSpPr>
          <p:cNvPr id="6" name="Rettangolo 5"/>
          <p:cNvSpPr/>
          <p:nvPr/>
        </p:nvSpPr>
        <p:spPr>
          <a:xfrm>
            <a:off x="1016000" y="2058811"/>
            <a:ext cx="10380748" cy="923330"/>
          </a:xfrm>
          <a:prstGeom prst="rect">
            <a:avLst/>
          </a:prstGeom>
        </p:spPr>
        <p:txBody>
          <a:bodyPr wrap="square">
            <a:spAutoFit/>
          </a:bodyPr>
          <a:lstStyle/>
          <a:p>
            <a:pPr marL="285750" indent="-285750" algn="just">
              <a:buFont typeface="Wingdings" panose="05000000000000000000" pitchFamily="2" charset="2"/>
              <a:buChar char="Ø"/>
            </a:pPr>
            <a:r>
              <a:rPr lang="it-IT" dirty="0" smtClean="0">
                <a:solidFill>
                  <a:srgbClr val="222222"/>
                </a:solidFill>
                <a:latin typeface="Times New Roman" panose="02020603050405020304" pitchFamily="18" charset="0"/>
                <a:ea typeface="Times New Roman" panose="02020603050405020304" pitchFamily="18" charset="0"/>
              </a:rPr>
              <a:t>elaborazioni </a:t>
            </a:r>
            <a:r>
              <a:rPr lang="it-IT" dirty="0">
                <a:solidFill>
                  <a:srgbClr val="222222"/>
                </a:solidFill>
                <a:latin typeface="Times New Roman" panose="02020603050405020304" pitchFamily="18" charset="0"/>
                <a:ea typeface="Times New Roman" panose="02020603050405020304" pitchFamily="18" charset="0"/>
              </a:rPr>
              <a:t>di dati scanner per quanto concerne gli aggregati dei consumi finali delle famiglie: prodotti alimentari e bevande; prodotti per la cura della persona; prodotti per la cura della casa e articoli; prodotti tecnologici; </a:t>
            </a:r>
            <a:endParaRPr lang="en-GB" dirty="0"/>
          </a:p>
        </p:txBody>
      </p:sp>
      <p:sp>
        <p:nvSpPr>
          <p:cNvPr id="7" name="Rettangolo 6"/>
          <p:cNvSpPr/>
          <p:nvPr/>
        </p:nvSpPr>
        <p:spPr>
          <a:xfrm>
            <a:off x="1016000" y="5729247"/>
            <a:ext cx="10380748" cy="646331"/>
          </a:xfrm>
          <a:prstGeom prst="rect">
            <a:avLst/>
          </a:prstGeom>
        </p:spPr>
        <p:txBody>
          <a:bodyPr wrap="square">
            <a:spAutoFit/>
          </a:bodyPr>
          <a:lstStyle/>
          <a:p>
            <a:pPr marL="285750" indent="-285750" algn="just">
              <a:buFont typeface="Wingdings" panose="05000000000000000000" pitchFamily="2" charset="2"/>
              <a:buChar char="Ø"/>
            </a:pPr>
            <a:r>
              <a:rPr lang="it-IT" dirty="0" smtClean="0">
                <a:solidFill>
                  <a:srgbClr val="222222"/>
                </a:solidFill>
                <a:latin typeface="Times New Roman" panose="02020603050405020304" pitchFamily="18" charset="0"/>
                <a:ea typeface="Times New Roman" panose="02020603050405020304" pitchFamily="18" charset="0"/>
              </a:rPr>
              <a:t>elaborazioni </a:t>
            </a:r>
            <a:r>
              <a:rPr lang="it-IT" dirty="0">
                <a:solidFill>
                  <a:srgbClr val="222222"/>
                </a:solidFill>
                <a:latin typeface="Times New Roman" panose="02020603050405020304" pitchFamily="18" charset="0"/>
                <a:ea typeface="Times New Roman" panose="02020603050405020304" pitchFamily="18" charset="0"/>
              </a:rPr>
              <a:t>di dati provenienti da altre indagini (Contabilità Nazionale) per quanto concerne IVA, mance, pesi per le componenti elementari (Basic </a:t>
            </a:r>
            <a:r>
              <a:rPr lang="it-IT" dirty="0" err="1">
                <a:solidFill>
                  <a:srgbClr val="222222"/>
                </a:solidFill>
                <a:latin typeface="Times New Roman" panose="02020603050405020304" pitchFamily="18" charset="0"/>
                <a:ea typeface="Times New Roman" panose="02020603050405020304" pitchFamily="18" charset="0"/>
              </a:rPr>
              <a:t>Heading</a:t>
            </a:r>
            <a:r>
              <a:rPr lang="it-IT" dirty="0">
                <a:solidFill>
                  <a:srgbClr val="222222"/>
                </a:solidFill>
                <a:latin typeface="Times New Roman" panose="02020603050405020304" pitchFamily="18" charset="0"/>
                <a:ea typeface="Times New Roman" panose="02020603050405020304" pitchFamily="18" charset="0"/>
              </a:rPr>
              <a:t>) per il calcolo delle parità del potere </a:t>
            </a:r>
            <a:r>
              <a:rPr lang="it-IT" dirty="0" smtClean="0">
                <a:solidFill>
                  <a:srgbClr val="222222"/>
                </a:solidFill>
                <a:latin typeface="Times New Roman" panose="02020603050405020304" pitchFamily="18" charset="0"/>
                <a:ea typeface="Times New Roman" panose="02020603050405020304" pitchFamily="18" charset="0"/>
              </a:rPr>
              <a:t>d'acquisto</a:t>
            </a:r>
            <a:endParaRPr lang="en-GB" dirty="0"/>
          </a:p>
        </p:txBody>
      </p:sp>
      <p:sp>
        <p:nvSpPr>
          <p:cNvPr id="8" name="Rettangolo 7"/>
          <p:cNvSpPr/>
          <p:nvPr/>
        </p:nvSpPr>
        <p:spPr>
          <a:xfrm>
            <a:off x="1016000" y="2989749"/>
            <a:ext cx="10380748" cy="646331"/>
          </a:xfrm>
          <a:prstGeom prst="rect">
            <a:avLst/>
          </a:prstGeom>
        </p:spPr>
        <p:txBody>
          <a:bodyPr wrap="square">
            <a:spAutoFit/>
          </a:bodyPr>
          <a:lstStyle/>
          <a:p>
            <a:pPr marL="285750" indent="-285750" algn="just">
              <a:buFont typeface="Wingdings" panose="05000000000000000000" pitchFamily="2" charset="2"/>
              <a:buChar char="Ø"/>
            </a:pPr>
            <a:r>
              <a:rPr lang="it-IT" dirty="0" smtClean="0">
                <a:solidFill>
                  <a:srgbClr val="222222"/>
                </a:solidFill>
                <a:latin typeface="Times New Roman" panose="02020603050405020304" pitchFamily="18" charset="0"/>
                <a:ea typeface="Times New Roman" panose="02020603050405020304" pitchFamily="18" charset="0"/>
              </a:rPr>
              <a:t>elaborazioni </a:t>
            </a:r>
            <a:r>
              <a:rPr lang="it-IT" dirty="0">
                <a:solidFill>
                  <a:srgbClr val="222222"/>
                </a:solidFill>
                <a:latin typeface="Times New Roman" panose="02020603050405020304" pitchFamily="18" charset="0"/>
                <a:ea typeface="Times New Roman" panose="02020603050405020304" pitchFamily="18" charset="0"/>
              </a:rPr>
              <a:t>di dati provenienti da altre indagini (Indagine sulle retribuzioni contrattuali) per quanto concerne i consumi finali delle amministrazioni pubbliche; </a:t>
            </a:r>
            <a:endParaRPr lang="en-GB" dirty="0"/>
          </a:p>
        </p:txBody>
      </p:sp>
      <p:sp>
        <p:nvSpPr>
          <p:cNvPr id="9" name="Rettangolo 8"/>
          <p:cNvSpPr/>
          <p:nvPr/>
        </p:nvSpPr>
        <p:spPr>
          <a:xfrm>
            <a:off x="1016000" y="3604021"/>
            <a:ext cx="10380748" cy="646331"/>
          </a:xfrm>
          <a:prstGeom prst="rect">
            <a:avLst/>
          </a:prstGeom>
        </p:spPr>
        <p:txBody>
          <a:bodyPr wrap="square">
            <a:spAutoFit/>
          </a:bodyPr>
          <a:lstStyle/>
          <a:p>
            <a:pPr marL="285750" indent="-285750" algn="just">
              <a:buFont typeface="Wingdings" panose="05000000000000000000" pitchFamily="2" charset="2"/>
              <a:buChar char="Ø"/>
            </a:pPr>
            <a:r>
              <a:rPr lang="it-IT" dirty="0" smtClean="0">
                <a:solidFill>
                  <a:srgbClr val="222222"/>
                </a:solidFill>
                <a:latin typeface="Times New Roman" panose="02020603050405020304" pitchFamily="18" charset="0"/>
                <a:ea typeface="Times New Roman" panose="02020603050405020304" pitchFamily="18" charset="0"/>
              </a:rPr>
              <a:t>elaborazioni </a:t>
            </a:r>
            <a:r>
              <a:rPr lang="it-IT" dirty="0">
                <a:solidFill>
                  <a:srgbClr val="222222"/>
                </a:solidFill>
                <a:latin typeface="Times New Roman" panose="02020603050405020304" pitchFamily="18" charset="0"/>
                <a:ea typeface="Times New Roman" panose="02020603050405020304" pitchFamily="18" charset="0"/>
              </a:rPr>
              <a:t>di dati provenienti da altre indagini (Bilanci delle Famiglie) per quanto concerne gli affitti delle famiglie; </a:t>
            </a:r>
            <a:endParaRPr lang="en-GB" dirty="0"/>
          </a:p>
        </p:txBody>
      </p:sp>
      <p:sp>
        <p:nvSpPr>
          <p:cNvPr id="10" name="Rettangolo 9"/>
          <p:cNvSpPr/>
          <p:nvPr/>
        </p:nvSpPr>
        <p:spPr>
          <a:xfrm>
            <a:off x="1015999" y="4229862"/>
            <a:ext cx="10380749" cy="646331"/>
          </a:xfrm>
          <a:prstGeom prst="rect">
            <a:avLst/>
          </a:prstGeom>
        </p:spPr>
        <p:txBody>
          <a:bodyPr wrap="square">
            <a:spAutoFit/>
          </a:bodyPr>
          <a:lstStyle/>
          <a:p>
            <a:pPr marL="285750" indent="-285750" algn="just">
              <a:buFont typeface="Wingdings" panose="05000000000000000000" pitchFamily="2" charset="2"/>
              <a:buChar char="Ø"/>
            </a:pPr>
            <a:r>
              <a:rPr lang="it-IT" dirty="0" smtClean="0">
                <a:solidFill>
                  <a:srgbClr val="222222"/>
                </a:solidFill>
                <a:latin typeface="Times New Roman" panose="02020603050405020304" pitchFamily="18" charset="0"/>
                <a:ea typeface="Times New Roman" panose="02020603050405020304" pitchFamily="18" charset="0"/>
              </a:rPr>
              <a:t>elaborazioni </a:t>
            </a:r>
            <a:r>
              <a:rPr lang="it-IT" dirty="0">
                <a:solidFill>
                  <a:srgbClr val="222222"/>
                </a:solidFill>
                <a:latin typeface="Times New Roman" panose="02020603050405020304" pitchFamily="18" charset="0"/>
                <a:ea typeface="Times New Roman" panose="02020603050405020304" pitchFamily="18" charset="0"/>
              </a:rPr>
              <a:t>di dati provenienti da altre indagini (NIC/FOI/IPCA) per quanto concerne gli indici prezzi al consumo e i fattori di aggiustamento spaziale; </a:t>
            </a:r>
            <a:endParaRPr lang="en-GB" dirty="0"/>
          </a:p>
        </p:txBody>
      </p:sp>
      <p:sp>
        <p:nvSpPr>
          <p:cNvPr id="11" name="Rettangolo 10"/>
          <p:cNvSpPr/>
          <p:nvPr/>
        </p:nvSpPr>
        <p:spPr>
          <a:xfrm>
            <a:off x="1016000" y="4853738"/>
            <a:ext cx="10380749" cy="923330"/>
          </a:xfrm>
          <a:prstGeom prst="rect">
            <a:avLst/>
          </a:prstGeom>
        </p:spPr>
        <p:txBody>
          <a:bodyPr wrap="square">
            <a:spAutoFit/>
          </a:bodyPr>
          <a:lstStyle/>
          <a:p>
            <a:pPr marL="285750" indent="-285750" algn="just">
              <a:buFont typeface="Wingdings" panose="05000000000000000000" pitchFamily="2" charset="2"/>
              <a:buChar char="Ø"/>
            </a:pPr>
            <a:r>
              <a:rPr lang="it-IT" dirty="0" smtClean="0">
                <a:solidFill>
                  <a:srgbClr val="222222"/>
                </a:solidFill>
                <a:latin typeface="Times New Roman" panose="02020603050405020304" pitchFamily="18" charset="0"/>
                <a:ea typeface="Times New Roman" panose="02020603050405020304" pitchFamily="18" charset="0"/>
              </a:rPr>
              <a:t>elaborazioni </a:t>
            </a:r>
            <a:r>
              <a:rPr lang="it-IT" dirty="0">
                <a:solidFill>
                  <a:srgbClr val="222222"/>
                </a:solidFill>
                <a:latin typeface="Times New Roman" panose="02020603050405020304" pitchFamily="18" charset="0"/>
                <a:ea typeface="Times New Roman" panose="02020603050405020304" pitchFamily="18" charset="0"/>
              </a:rPr>
              <a:t>di dati di fonte amministrativa (Ministero dello sviluppo economico, Ministero della sanità, Ministero della pubblica istruzione) per quanto concerne i servizi energetici, i servizi sanitari e quelli dell'istruzione pubblica; </a:t>
            </a:r>
            <a:endParaRPr lang="en-GB" dirty="0"/>
          </a:p>
        </p:txBody>
      </p:sp>
    </p:spTree>
    <p:extLst>
      <p:ext uri="{BB962C8B-B14F-4D97-AF65-F5344CB8AC3E}">
        <p14:creationId xmlns:p14="http://schemas.microsoft.com/office/powerpoint/2010/main" val="12841307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51</a:t>
            </a:fld>
            <a:endParaRPr lang="it-IT"/>
          </a:p>
        </p:txBody>
      </p:sp>
      <p:sp>
        <p:nvSpPr>
          <p:cNvPr id="4" name="Rettangolo 3"/>
          <p:cNvSpPr/>
          <p:nvPr/>
        </p:nvSpPr>
        <p:spPr>
          <a:xfrm>
            <a:off x="1016000" y="771074"/>
            <a:ext cx="9133840" cy="1830629"/>
          </a:xfrm>
          <a:prstGeom prst="rect">
            <a:avLst/>
          </a:prstGeom>
        </p:spPr>
        <p:txBody>
          <a:bodyPr wrap="square">
            <a:spAutoFit/>
          </a:bodyPr>
          <a:lstStyle/>
          <a:p>
            <a:pPr algn="just">
              <a:lnSpc>
                <a:spcPct val="107000"/>
              </a:lnSpc>
              <a:spcAft>
                <a:spcPts val="800"/>
              </a:spcAft>
            </a:pPr>
            <a:r>
              <a:rPr lang="en-GB" cap="all"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UNITÀ DI ANALISI</a:t>
            </a:r>
            <a:endParaRPr lang="en-GB"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375"/>
              </a:spcAft>
              <a:buSzPts val="1000"/>
              <a:buFont typeface="Wingdings" panose="05000000000000000000" pitchFamily="2" charset="2"/>
              <a:buChar char="q"/>
              <a:tabLst>
                <a:tab pos="457200" algn="l"/>
              </a:tabLs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Figure professionali (variabile rilevata: retribuzioni)</a:t>
            </a:r>
            <a:endParaRPr lang="en-GB"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375"/>
              </a:spcAft>
              <a:buSzPts val="1000"/>
              <a:buFont typeface="Wingdings" panose="05000000000000000000" pitchFamily="2" charset="2"/>
              <a:buChar char="q"/>
              <a:tabLst>
                <a:tab pos="457200" algn="l"/>
              </a:tabLs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Beni e servizi acquistati dalle famiglie (variabile rilevata: prezzi)</a:t>
            </a:r>
            <a:endParaRPr lang="en-GB"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375"/>
              </a:spcAft>
              <a:buSzPts val="1000"/>
              <a:buFont typeface="Wingdings" panose="05000000000000000000" pitchFamily="2" charset="2"/>
              <a:buChar char="q"/>
              <a:tabLst>
                <a:tab pos="457200" algn="l"/>
              </a:tabLs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Beni di equipaggiamento e costruzioni (variabile rilevata: prezzi)</a:t>
            </a:r>
            <a:endParaRPr lang="en-GB"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750"/>
              </a:spcAft>
              <a:buSzPts val="1000"/>
              <a:buFont typeface="Wingdings" panose="05000000000000000000" pitchFamily="2" charset="2"/>
              <a:buChar char="q"/>
              <a:tabLst>
                <a:tab pos="457200" algn="l"/>
              </a:tabLs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Affitti effettivi e imputati (variabile rilevata: prezzi</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tangolo 4"/>
          <p:cNvSpPr/>
          <p:nvPr/>
        </p:nvSpPr>
        <p:spPr>
          <a:xfrm>
            <a:off x="1016000" y="2902283"/>
            <a:ext cx="6096000" cy="787652"/>
          </a:xfrm>
          <a:prstGeom prst="rect">
            <a:avLst/>
          </a:prstGeom>
        </p:spPr>
        <p:txBody>
          <a:bodyPr>
            <a:spAutoFit/>
          </a:bodyPr>
          <a:lstStyle/>
          <a:p>
            <a:pPr algn="just">
              <a:lnSpc>
                <a:spcPct val="107000"/>
              </a:lnSpc>
              <a:spcAft>
                <a:spcPts val="800"/>
              </a:spcAft>
            </a:pPr>
            <a:r>
              <a:rPr lang="it-IT" cap="all"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RIFERIMENTO TERRITORIALE</a:t>
            </a:r>
            <a:endParaRPr lang="en-GB"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 dati prodotti coprono l'intero territorio nazionale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italiano</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1016000" y="4095632"/>
            <a:ext cx="6096000" cy="787652"/>
          </a:xfrm>
          <a:prstGeom prst="rect">
            <a:avLst/>
          </a:prstGeom>
        </p:spPr>
        <p:txBody>
          <a:bodyPr>
            <a:spAutoFit/>
          </a:bodyPr>
          <a:lstStyle/>
          <a:p>
            <a:pPr algn="just">
              <a:lnSpc>
                <a:spcPct val="107000"/>
              </a:lnSpc>
              <a:spcAft>
                <a:spcPts val="800"/>
              </a:spcAft>
            </a:pPr>
            <a:r>
              <a:rPr lang="it-IT" cap="all"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PERIODICITÀ DELLE STIME</a:t>
            </a:r>
            <a:endParaRPr lang="en-GB"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Semestrale</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1016000" y="5163000"/>
            <a:ext cx="6096000" cy="787652"/>
          </a:xfrm>
          <a:prstGeom prst="rect">
            <a:avLst/>
          </a:prstGeom>
        </p:spPr>
        <p:txBody>
          <a:bodyPr>
            <a:spAutoFit/>
          </a:bodyPr>
          <a:lstStyle/>
          <a:p>
            <a:pPr algn="just">
              <a:lnSpc>
                <a:spcPct val="107000"/>
              </a:lnSpc>
              <a:spcAft>
                <a:spcPts val="800"/>
              </a:spcAft>
            </a:pPr>
            <a:r>
              <a:rPr lang="it-IT" cap="all"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PERIODO DI DISPONIBILITÀ DELLE STIME</a:t>
            </a:r>
            <a:endParaRPr lang="en-GB"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750"/>
              </a:spcAf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 dati sono disponibili a partire dal 1996</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46100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52</a:t>
            </a:fld>
            <a:endParaRPr lang="it-IT"/>
          </a:p>
        </p:txBody>
      </p:sp>
      <p:sp>
        <p:nvSpPr>
          <p:cNvPr id="4" name="Rettangolo 3"/>
          <p:cNvSpPr/>
          <p:nvPr/>
        </p:nvSpPr>
        <p:spPr>
          <a:xfrm>
            <a:off x="1016000" y="1897483"/>
            <a:ext cx="6096000" cy="1380378"/>
          </a:xfrm>
          <a:prstGeom prst="rect">
            <a:avLst/>
          </a:prstGeom>
        </p:spPr>
        <p:txBody>
          <a:bodyPr>
            <a:spAutoFit/>
          </a:bodyPr>
          <a:lstStyle/>
          <a:p>
            <a:pPr>
              <a:lnSpc>
                <a:spcPct val="107000"/>
              </a:lnSpc>
              <a:spcAft>
                <a:spcPts val="800"/>
              </a:spcAft>
            </a:pPr>
            <a:r>
              <a:rPr lang="it-IT" cap="all"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TECNICA </a:t>
            </a:r>
            <a:r>
              <a:rPr lang="it-IT" cap="all"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DI ACQUISIZIONE DEI DATI</a:t>
            </a:r>
            <a:endParaRPr lang="en-GB"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750"/>
              </a:spcAf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Intervista faccia a faccia assistita da computer (CAPI)</a:t>
            </a:r>
            <a:b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Acquisizione dei dati tramite ricerca su web</a:t>
            </a:r>
            <a:b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Acquisizione dei dati tramite scanner data</a:t>
            </a:r>
            <a:endParaRPr lang="en-GB"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tangolo 4"/>
          <p:cNvSpPr/>
          <p:nvPr/>
        </p:nvSpPr>
        <p:spPr>
          <a:xfrm>
            <a:off x="1016000" y="3757044"/>
            <a:ext cx="10405687" cy="646331"/>
          </a:xfrm>
          <a:prstGeom prst="rect">
            <a:avLst/>
          </a:prstGeom>
        </p:spPr>
        <p:txBody>
          <a:bodyPr wrap="square">
            <a:spAutoFit/>
          </a:bodyPr>
          <a:lstStyle/>
          <a:p>
            <a:pPr algn="just"/>
            <a:r>
              <a:rPr lang="it-IT" dirty="0">
                <a:solidFill>
                  <a:srgbClr val="C00000"/>
                </a:solidFill>
                <a:latin typeface="Times New Roman" panose="02020603050405020304" pitchFamily="18" charset="0"/>
                <a:cs typeface="Times New Roman" panose="02020603050405020304" pitchFamily="18" charset="0"/>
              </a:rPr>
              <a:t>I dati vengono diffusi a livello nazionale con periodicità </a:t>
            </a:r>
            <a:r>
              <a:rPr lang="it-IT" dirty="0" smtClean="0">
                <a:solidFill>
                  <a:srgbClr val="C00000"/>
                </a:solidFill>
                <a:latin typeface="Times New Roman" panose="02020603050405020304" pitchFamily="18" charset="0"/>
                <a:cs typeface="Times New Roman" panose="02020603050405020304" pitchFamily="18" charset="0"/>
              </a:rPr>
              <a:t>annuale mentre i </a:t>
            </a:r>
            <a:r>
              <a:rPr lang="it-IT" dirty="0">
                <a:solidFill>
                  <a:srgbClr val="C00000"/>
                </a:solidFill>
                <a:latin typeface="Times New Roman" panose="02020603050405020304" pitchFamily="18" charset="0"/>
                <a:cs typeface="Times New Roman" panose="02020603050405020304" pitchFamily="18" charset="0"/>
              </a:rPr>
              <a:t>dati vengono forniti a </a:t>
            </a:r>
            <a:r>
              <a:rPr lang="it-IT" dirty="0" err="1">
                <a:solidFill>
                  <a:srgbClr val="C00000"/>
                </a:solidFill>
                <a:latin typeface="Times New Roman" panose="02020603050405020304" pitchFamily="18" charset="0"/>
                <a:cs typeface="Times New Roman" panose="02020603050405020304" pitchFamily="18" charset="0"/>
              </a:rPr>
              <a:t>Eurostat</a:t>
            </a:r>
            <a:r>
              <a:rPr lang="it-IT" dirty="0">
                <a:solidFill>
                  <a:srgbClr val="C00000"/>
                </a:solidFill>
                <a:latin typeface="Times New Roman" panose="02020603050405020304" pitchFamily="18" charset="0"/>
                <a:cs typeface="Times New Roman" panose="02020603050405020304" pitchFamily="18" charset="0"/>
              </a:rPr>
              <a:t> con periodicità semestrale</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6000" y="871718"/>
            <a:ext cx="6096000" cy="787652"/>
          </a:xfrm>
          <a:prstGeom prst="rect">
            <a:avLst/>
          </a:prstGeom>
        </p:spPr>
        <p:txBody>
          <a:bodyPr>
            <a:spAutoFit/>
          </a:bodyPr>
          <a:lstStyle/>
          <a:p>
            <a:pPr>
              <a:lnSpc>
                <a:spcPct val="107000"/>
              </a:lnSpc>
              <a:spcAft>
                <a:spcPts val="800"/>
              </a:spcAft>
            </a:pPr>
            <a:r>
              <a:rPr lang="it-IT" cap="all"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PERIODICITÀ DELL'ACQUISIZIONE DEI DATI</a:t>
            </a:r>
            <a:endParaRPr lang="en-GB"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750"/>
              </a:spcAft>
            </a:pP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Semestrale</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488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53</a:t>
            </a:fld>
            <a:endParaRPr lang="it-IT"/>
          </a:p>
        </p:txBody>
      </p:sp>
      <p:sp>
        <p:nvSpPr>
          <p:cNvPr id="4" name="Rettangolo 3"/>
          <p:cNvSpPr/>
          <p:nvPr/>
        </p:nvSpPr>
        <p:spPr>
          <a:xfrm>
            <a:off x="1015999" y="802889"/>
            <a:ext cx="10397375" cy="369332"/>
          </a:xfrm>
          <a:prstGeom prst="rect">
            <a:avLst/>
          </a:prstGeom>
        </p:spPr>
        <p:txBody>
          <a:bodyPr wrap="square">
            <a:spAutoFit/>
          </a:bodyPr>
          <a:lstStyle/>
          <a:p>
            <a:pPr algn="just"/>
            <a:endParaRPr lang="en-GB" dirty="0"/>
          </a:p>
        </p:txBody>
      </p:sp>
      <p:pic>
        <p:nvPicPr>
          <p:cNvPr id="5" name="Immagine 4"/>
          <p:cNvPicPr>
            <a:picLocks noChangeAspect="1"/>
          </p:cNvPicPr>
          <p:nvPr/>
        </p:nvPicPr>
        <p:blipFill rotWithShape="1">
          <a:blip r:embed="rId2"/>
          <a:srcRect t="3453" b="3471"/>
          <a:stretch/>
        </p:blipFill>
        <p:spPr>
          <a:xfrm>
            <a:off x="822959" y="714832"/>
            <a:ext cx="10590415" cy="5544652"/>
          </a:xfrm>
          <a:prstGeom prst="rect">
            <a:avLst/>
          </a:prstGeom>
        </p:spPr>
      </p:pic>
    </p:spTree>
    <p:extLst>
      <p:ext uri="{BB962C8B-B14F-4D97-AF65-F5344CB8AC3E}">
        <p14:creationId xmlns:p14="http://schemas.microsoft.com/office/powerpoint/2010/main" val="3454238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6</a:t>
            </a:fld>
            <a:endParaRPr lang="it-IT"/>
          </a:p>
        </p:txBody>
      </p:sp>
      <p:sp>
        <p:nvSpPr>
          <p:cNvPr id="6" name="Rettangolo 5"/>
          <p:cNvSpPr/>
          <p:nvPr/>
        </p:nvSpPr>
        <p:spPr>
          <a:xfrm>
            <a:off x="700116" y="724929"/>
            <a:ext cx="6096000" cy="400110"/>
          </a:xfrm>
          <a:prstGeom prst="rect">
            <a:avLst/>
          </a:prstGeom>
        </p:spPr>
        <p:txBody>
          <a:bodyPr>
            <a:spAutoFit/>
          </a:bodyPr>
          <a:lstStyle/>
          <a:p>
            <a:r>
              <a:rPr lang="en-GB" sz="2000" b="1" dirty="0" err="1">
                <a:solidFill>
                  <a:srgbClr val="C00000"/>
                </a:solidFill>
                <a:latin typeface="Times New Roman" panose="02020603050405020304" pitchFamily="18" charset="0"/>
                <a:cs typeface="Times New Roman" panose="02020603050405020304" pitchFamily="18" charset="0"/>
              </a:rPr>
              <a:t>Prezzi</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smtClean="0">
                <a:solidFill>
                  <a:srgbClr val="C00000"/>
                </a:solidFill>
                <a:latin typeface="Times New Roman" panose="02020603050405020304" pitchFamily="18" charset="0"/>
                <a:cs typeface="Times New Roman" panose="02020603050405020304" pitchFamily="18" charset="0"/>
              </a:rPr>
              <a:t>alla</a:t>
            </a:r>
            <a:r>
              <a:rPr lang="en-GB" sz="2000" b="1" dirty="0" smtClean="0">
                <a:solidFill>
                  <a:srgbClr val="C00000"/>
                </a:solidFill>
                <a:latin typeface="Times New Roman" panose="02020603050405020304" pitchFamily="18" charset="0"/>
                <a:cs typeface="Times New Roman" panose="02020603050405020304" pitchFamily="18" charset="0"/>
              </a:rPr>
              <a:t> </a:t>
            </a:r>
            <a:r>
              <a:rPr lang="en-GB" sz="2000" b="1" dirty="0" err="1" smtClean="0">
                <a:solidFill>
                  <a:srgbClr val="C00000"/>
                </a:solidFill>
                <a:latin typeface="Times New Roman" panose="02020603050405020304" pitchFamily="18" charset="0"/>
                <a:cs typeface="Times New Roman" panose="02020603050405020304" pitchFamily="18" charset="0"/>
              </a:rPr>
              <a:t>produzione</a:t>
            </a:r>
            <a:r>
              <a:rPr lang="en-GB" sz="2000" b="1" dirty="0" smtClean="0">
                <a:solidFill>
                  <a:srgbClr val="C00000"/>
                </a:solidFill>
                <a:latin typeface="Times New Roman" panose="02020603050405020304" pitchFamily="18" charset="0"/>
                <a:cs typeface="Times New Roman" panose="02020603050405020304" pitchFamily="18" charset="0"/>
              </a:rPr>
              <a:t> </a:t>
            </a:r>
            <a:r>
              <a:rPr lang="en-GB" sz="2000" b="1" dirty="0" err="1" smtClean="0">
                <a:solidFill>
                  <a:srgbClr val="C00000"/>
                </a:solidFill>
                <a:latin typeface="Times New Roman" panose="02020603050405020304" pitchFamily="18" charset="0"/>
                <a:cs typeface="Times New Roman" panose="02020603050405020304" pitchFamily="18" charset="0"/>
              </a:rPr>
              <a:t>dell’industria</a:t>
            </a:r>
            <a:endParaRPr lang="en-GB" sz="2000" b="1" dirty="0">
              <a:solidFill>
                <a:srgbClr val="C0000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700115" y="2691461"/>
            <a:ext cx="10763135"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Nel </a:t>
            </a:r>
            <a:r>
              <a:rPr lang="it-IT" dirty="0">
                <a:latin typeface="Times New Roman" panose="02020603050405020304" pitchFamily="18" charset="0"/>
                <a:cs typeface="Times New Roman" panose="02020603050405020304" pitchFamily="18" charset="0"/>
              </a:rPr>
              <a:t>2020, l’indice dei prezzi alla produzione dei prodotti industriali venduti sul mercato interno </a:t>
            </a:r>
            <a:r>
              <a:rPr lang="it-IT" dirty="0" smtClean="0">
                <a:latin typeface="Times New Roman" panose="02020603050405020304" pitchFamily="18" charset="0"/>
                <a:cs typeface="Times New Roman" panose="02020603050405020304" pitchFamily="18" charset="0"/>
              </a:rPr>
              <a:t>è calcolato </a:t>
            </a:r>
            <a:r>
              <a:rPr lang="it-IT" dirty="0">
                <a:latin typeface="Times New Roman" panose="02020603050405020304" pitchFamily="18" charset="0"/>
                <a:cs typeface="Times New Roman" panose="02020603050405020304" pitchFamily="18" charset="0"/>
              </a:rPr>
              <a:t>su un campione di 3.554 imprese industriali e un paniere di 1.199 voci di prodotto </a:t>
            </a:r>
            <a:r>
              <a:rPr lang="it-IT" dirty="0" smtClean="0">
                <a:latin typeface="Times New Roman" panose="02020603050405020304" pitchFamily="18" charset="0"/>
                <a:cs typeface="Times New Roman" panose="02020603050405020304" pitchFamily="18" charset="0"/>
              </a:rPr>
              <a:t>dei settori </a:t>
            </a:r>
            <a:r>
              <a:rPr lang="it-IT" dirty="0">
                <a:latin typeface="Times New Roman" panose="02020603050405020304" pitchFamily="18" charset="0"/>
                <a:cs typeface="Times New Roman" panose="02020603050405020304" pitchFamily="18" charset="0"/>
              </a:rPr>
              <a:t>estrattivo, manifatturiero, della produzione e distribuzione di energia elettrica, gas ed </a:t>
            </a:r>
            <a:r>
              <a:rPr lang="it-IT" dirty="0" smtClean="0">
                <a:latin typeface="Times New Roman" panose="02020603050405020304" pitchFamily="18" charset="0"/>
                <a:cs typeface="Times New Roman" panose="02020603050405020304" pitchFamily="18" charset="0"/>
              </a:rPr>
              <a:t>acqua (codici </a:t>
            </a:r>
            <a:r>
              <a:rPr lang="it-IT" dirty="0">
                <a:latin typeface="Times New Roman" panose="02020603050405020304" pitchFamily="18" charset="0"/>
                <a:cs typeface="Times New Roman" panose="02020603050405020304" pitchFamily="18" charset="0"/>
              </a:rPr>
              <a:t>B, C, D ed E36, </a:t>
            </a:r>
            <a:r>
              <a:rPr lang="it-IT" dirty="0" err="1">
                <a:latin typeface="Times New Roman" panose="02020603050405020304" pitchFamily="18" charset="0"/>
                <a:cs typeface="Times New Roman" panose="02020603050405020304" pitchFamily="18" charset="0"/>
              </a:rPr>
              <a:t>Ateco</a:t>
            </a:r>
            <a:r>
              <a:rPr lang="it-IT" dirty="0">
                <a:latin typeface="Times New Roman" panose="02020603050405020304" pitchFamily="18" charset="0"/>
                <a:cs typeface="Times New Roman" panose="02020603050405020304" pitchFamily="18" charset="0"/>
              </a:rPr>
              <a:t> 2007). </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700116" y="1203383"/>
            <a:ext cx="10763135" cy="646331"/>
          </a:xfrm>
          <a:prstGeom prst="rect">
            <a:avLst/>
          </a:prstGeom>
          <a:ln w="19050">
            <a:solidFill>
              <a:srgbClr val="C00000"/>
            </a:solidFill>
          </a:ln>
        </p:spPr>
        <p:txBody>
          <a:bodyPr wrap="square">
            <a:spAutoFit/>
          </a:bodyPr>
          <a:lstStyle/>
          <a:p>
            <a:pPr algn="just"/>
            <a:r>
              <a:rPr lang="it-IT" i="1" dirty="0">
                <a:latin typeface="Times New Roman" panose="02020603050405020304" pitchFamily="18" charset="0"/>
                <a:cs typeface="Times New Roman" panose="02020603050405020304" pitchFamily="18" charset="0"/>
              </a:rPr>
              <a:t>Misura la variazione nel tempo dei prezzi che si formano nel primo stadio di commercializzazione dei prodotti industriali venduti sul mercato </a:t>
            </a:r>
            <a:r>
              <a:rPr lang="it-IT" i="1" dirty="0" smtClean="0">
                <a:latin typeface="Times New Roman" panose="02020603050405020304" pitchFamily="18" charset="0"/>
                <a:cs typeface="Times New Roman" panose="02020603050405020304" pitchFamily="18" charset="0"/>
              </a:rPr>
              <a:t>interno ed estero </a:t>
            </a:r>
            <a:r>
              <a:rPr lang="it-IT" i="1" dirty="0">
                <a:latin typeface="Times New Roman" panose="02020603050405020304" pitchFamily="18" charset="0"/>
                <a:cs typeface="Times New Roman" panose="02020603050405020304" pitchFamily="18" charset="0"/>
              </a:rPr>
              <a:t>da imprese industriali residenti in Italia.</a:t>
            </a:r>
            <a:endParaRPr lang="en-GB" i="1" dirty="0">
              <a:latin typeface="Times New Roman" panose="02020603050405020304" pitchFamily="18" charset="0"/>
              <a:cs typeface="Times New Roman" panose="02020603050405020304" pitchFamily="18" charset="0"/>
            </a:endParaRPr>
          </a:p>
        </p:txBody>
      </p:sp>
      <p:sp>
        <p:nvSpPr>
          <p:cNvPr id="15" name="Rettangolo 14"/>
          <p:cNvSpPr/>
          <p:nvPr/>
        </p:nvSpPr>
        <p:spPr>
          <a:xfrm>
            <a:off x="700115" y="1928058"/>
            <a:ext cx="10763135" cy="68505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Questi indici sono rilasciati con cadenza </a:t>
            </a:r>
            <a:r>
              <a:rPr lang="it-IT" dirty="0" smtClean="0">
                <a:latin typeface="Times New Roman" panose="02020603050405020304" pitchFamily="18" charset="0"/>
                <a:ea typeface="Calibri" panose="020F0502020204030204" pitchFamily="34" charset="0"/>
                <a:cs typeface="Times New Roman" panose="02020603050405020304" pitchFamily="18" charset="0"/>
              </a:rPr>
              <a:t>mensile e si  </a:t>
            </a:r>
            <a:r>
              <a:rPr lang="it-IT" dirty="0">
                <a:latin typeface="Times New Roman" panose="02020603050405020304" pitchFamily="18" charset="0"/>
                <a:ea typeface="Calibri" panose="020F0502020204030204" pitchFamily="34" charset="0"/>
                <a:cs typeface="Times New Roman" panose="02020603050405020304" pitchFamily="18" charset="0"/>
              </a:rPr>
              <a:t>riferiscono a transazioni reali che esprimono prezzi effettivi praticati sul mercato interno e sul mercato estero dalle imprese industriali residenti in Italia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ttangolo 15"/>
          <p:cNvSpPr/>
          <p:nvPr/>
        </p:nvSpPr>
        <p:spPr>
          <a:xfrm>
            <a:off x="700115" y="3827970"/>
            <a:ext cx="8676507" cy="369332"/>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Dai </a:t>
            </a:r>
            <a:r>
              <a:rPr lang="it-IT" dirty="0">
                <a:latin typeface="Times New Roman" panose="02020603050405020304" pitchFamily="18" charset="0"/>
                <a:cs typeface="Times New Roman" panose="02020603050405020304" pitchFamily="18" charset="0"/>
              </a:rPr>
              <a:t>dati di gennaio 2011, gli indici sono di tipo </a:t>
            </a:r>
            <a:r>
              <a:rPr lang="it-IT" dirty="0" err="1">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concatenati</a:t>
            </a:r>
            <a:endParaRPr lang="en-GB" dirty="0">
              <a:latin typeface="Times New Roman" panose="02020603050405020304" pitchFamily="18" charset="0"/>
              <a:cs typeface="Times New Roman" panose="02020603050405020304" pitchFamily="18" charset="0"/>
            </a:endParaRPr>
          </a:p>
        </p:txBody>
      </p:sp>
      <p:sp>
        <p:nvSpPr>
          <p:cNvPr id="18" name="Rettangolo 17"/>
          <p:cNvSpPr/>
          <p:nvPr/>
        </p:nvSpPr>
        <p:spPr>
          <a:xfrm>
            <a:off x="700115" y="4697919"/>
            <a:ext cx="8676507"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Dai dati di gennaio 2018, la base di riferimento è 2015=100. </a:t>
            </a:r>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I </a:t>
            </a:r>
            <a:r>
              <a:rPr lang="it-IT" dirty="0">
                <a:latin typeface="Times New Roman" panose="02020603050405020304" pitchFamily="18" charset="0"/>
                <a:cs typeface="Times New Roman" panose="02020603050405020304" pitchFamily="18" charset="0"/>
              </a:rPr>
              <a:t>campioni di imprese industriali, i panieri delle voci di prodotto e le strutture di ponderazione sono </a:t>
            </a:r>
            <a:r>
              <a:rPr lang="en-GB" dirty="0" err="1">
                <a:latin typeface="Times New Roman" panose="02020603050405020304" pitchFamily="18" charset="0"/>
                <a:cs typeface="Times New Roman" panose="02020603050405020304" pitchFamily="18" charset="0"/>
              </a:rPr>
              <a:t>aggiornati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annualmente</a:t>
            </a:r>
            <a:r>
              <a:rPr lang="en-GB" dirty="0">
                <a:latin typeface="Times New Roman" panose="02020603050405020304" pitchFamily="18" charset="0"/>
                <a:cs typeface="Times New Roman" panose="02020603050405020304" pitchFamily="18" charset="0"/>
              </a:rPr>
              <a:t>.</a:t>
            </a:r>
          </a:p>
        </p:txBody>
      </p:sp>
      <p:pic>
        <p:nvPicPr>
          <p:cNvPr id="19" name="Immagine 18"/>
          <p:cNvPicPr>
            <a:picLocks noChangeAspect="1"/>
          </p:cNvPicPr>
          <p:nvPr/>
        </p:nvPicPr>
        <p:blipFill>
          <a:blip r:embed="rId2"/>
          <a:stretch>
            <a:fillRect/>
          </a:stretch>
        </p:blipFill>
        <p:spPr>
          <a:xfrm>
            <a:off x="9710502" y="4697919"/>
            <a:ext cx="1861874" cy="1045309"/>
          </a:xfrm>
          <a:prstGeom prst="rect">
            <a:avLst/>
          </a:prstGeom>
        </p:spPr>
      </p:pic>
    </p:spTree>
    <p:extLst>
      <p:ext uri="{BB962C8B-B14F-4D97-AF65-F5344CB8AC3E}">
        <p14:creationId xmlns:p14="http://schemas.microsoft.com/office/powerpoint/2010/main" val="260737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7</a:t>
            </a:fld>
            <a:endParaRPr lang="it-IT"/>
          </a:p>
        </p:txBody>
      </p:sp>
      <p:pic>
        <p:nvPicPr>
          <p:cNvPr id="4" name="Immagine 3"/>
          <p:cNvPicPr>
            <a:picLocks noChangeAspect="1"/>
          </p:cNvPicPr>
          <p:nvPr/>
        </p:nvPicPr>
        <p:blipFill>
          <a:blip r:embed="rId2"/>
          <a:stretch>
            <a:fillRect/>
          </a:stretch>
        </p:blipFill>
        <p:spPr>
          <a:xfrm>
            <a:off x="1186881" y="890160"/>
            <a:ext cx="7354957" cy="5059017"/>
          </a:xfrm>
          <a:prstGeom prst="rect">
            <a:avLst/>
          </a:prstGeom>
        </p:spPr>
      </p:pic>
    </p:spTree>
    <p:extLst>
      <p:ext uri="{BB962C8B-B14F-4D97-AF65-F5344CB8AC3E}">
        <p14:creationId xmlns:p14="http://schemas.microsoft.com/office/powerpoint/2010/main" val="3914935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8</a:t>
            </a:fld>
            <a:endParaRPr lang="it-IT"/>
          </a:p>
        </p:txBody>
      </p:sp>
      <p:sp>
        <p:nvSpPr>
          <p:cNvPr id="8" name="Rettangolo 7"/>
          <p:cNvSpPr/>
          <p:nvPr/>
        </p:nvSpPr>
        <p:spPr>
          <a:xfrm>
            <a:off x="941186" y="613071"/>
            <a:ext cx="6096000" cy="400110"/>
          </a:xfrm>
          <a:prstGeom prst="rect">
            <a:avLst/>
          </a:prstGeom>
        </p:spPr>
        <p:txBody>
          <a:bodyPr>
            <a:spAutoFit/>
          </a:bodyPr>
          <a:lstStyle/>
          <a:p>
            <a:r>
              <a:rPr lang="en-GB" sz="2000" b="1" dirty="0" err="1">
                <a:solidFill>
                  <a:srgbClr val="C00000"/>
                </a:solidFill>
                <a:latin typeface="Times New Roman" panose="02020603050405020304" pitchFamily="18" charset="0"/>
                <a:cs typeface="Times New Roman" panose="02020603050405020304" pitchFamily="18" charset="0"/>
              </a:rPr>
              <a:t>Prezzi</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alla</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produzione</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dei</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servizi</a:t>
            </a:r>
            <a:endParaRPr lang="en-GB" sz="2000" b="1" dirty="0">
              <a:solidFill>
                <a:srgbClr val="C0000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941186" y="2071089"/>
            <a:ext cx="10488814"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L’Istat produce e diffonde con cadenza trimestrale le serie degli indici dei prezzi alla </a:t>
            </a:r>
            <a:r>
              <a:rPr lang="it-IT" dirty="0" smtClean="0">
                <a:latin typeface="Times New Roman" panose="02020603050405020304" pitchFamily="18" charset="0"/>
                <a:cs typeface="Times New Roman" panose="02020603050405020304" pitchFamily="18" charset="0"/>
              </a:rPr>
              <a:t>produzione dei </a:t>
            </a:r>
            <a:r>
              <a:rPr lang="it-IT" dirty="0">
                <a:latin typeface="Times New Roman" panose="02020603050405020304" pitchFamily="18" charset="0"/>
                <a:cs typeface="Times New Roman" panose="02020603050405020304" pitchFamily="18" charset="0"/>
              </a:rPr>
              <a:t>servizi per i seguenti settori di attività economica</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3" name="Rettangolo 12"/>
          <p:cNvSpPr/>
          <p:nvPr/>
        </p:nvSpPr>
        <p:spPr>
          <a:xfrm>
            <a:off x="941186" y="1276352"/>
            <a:ext cx="10488814" cy="646331"/>
          </a:xfrm>
          <a:prstGeom prst="rect">
            <a:avLst/>
          </a:prstGeom>
          <a:ln w="19050">
            <a:solidFill>
              <a:srgbClr val="C00000"/>
            </a:solidFill>
          </a:ln>
        </p:spPr>
        <p:txBody>
          <a:bodyPr wrap="square">
            <a:spAutoFit/>
          </a:bodyPr>
          <a:lstStyle/>
          <a:p>
            <a:pPr algn="just"/>
            <a:r>
              <a:rPr lang="it-IT" i="1" dirty="0">
                <a:latin typeface="Times New Roman" panose="02020603050405020304" pitchFamily="18" charset="0"/>
                <a:cs typeface="Times New Roman" panose="02020603050405020304" pitchFamily="18" charset="0"/>
              </a:rPr>
              <a:t>Misura la variazione nel tempo dei prezzi alla produzione (business to business) dei servizi </a:t>
            </a:r>
            <a:r>
              <a:rPr lang="it-IT" i="1" dirty="0" smtClean="0">
                <a:latin typeface="Times New Roman" panose="02020603050405020304" pitchFamily="18" charset="0"/>
                <a:cs typeface="Times New Roman" panose="02020603050405020304" pitchFamily="18" charset="0"/>
              </a:rPr>
              <a:t>venduti da </a:t>
            </a:r>
            <a:r>
              <a:rPr lang="it-IT" i="1" dirty="0">
                <a:latin typeface="Times New Roman" panose="02020603050405020304" pitchFamily="18" charset="0"/>
                <a:cs typeface="Times New Roman" panose="02020603050405020304" pitchFamily="18" charset="0"/>
              </a:rPr>
              <a:t>imprese residenti in Italia ad altre imprese e alla Pubblica amministrazione</a:t>
            </a:r>
            <a:endParaRPr lang="en-GB" i="1" dirty="0">
              <a:latin typeface="Times New Roman" panose="02020603050405020304" pitchFamily="18" charset="0"/>
              <a:cs typeface="Times New Roman" panose="02020603050405020304" pitchFamily="18" charset="0"/>
            </a:endParaRPr>
          </a:p>
        </p:txBody>
      </p:sp>
      <p:sp>
        <p:nvSpPr>
          <p:cNvPr id="14" name="Rettangolo 13"/>
          <p:cNvSpPr/>
          <p:nvPr/>
        </p:nvSpPr>
        <p:spPr>
          <a:xfrm>
            <a:off x="1016000" y="2791623"/>
            <a:ext cx="5021075" cy="3416320"/>
          </a:xfrm>
          <a:prstGeom prst="rect">
            <a:avLst/>
          </a:prstGeom>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Trasporto di merci su </a:t>
            </a:r>
            <a:r>
              <a:rPr lang="it-IT" dirty="0" smtClean="0">
                <a:latin typeface="Times New Roman" panose="02020603050405020304" pitchFamily="18" charset="0"/>
                <a:cs typeface="Times New Roman" panose="02020603050405020304" pitchFamily="18" charset="0"/>
              </a:rPr>
              <a:t>strada</a:t>
            </a:r>
          </a:p>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Trasporto </a:t>
            </a:r>
            <a:r>
              <a:rPr lang="it-IT" dirty="0">
                <a:latin typeface="Times New Roman" panose="02020603050405020304" pitchFamily="18" charset="0"/>
                <a:cs typeface="Times New Roman" panose="02020603050405020304" pitchFamily="18" charset="0"/>
              </a:rPr>
              <a:t>marittimo e </a:t>
            </a:r>
            <a:r>
              <a:rPr lang="it-IT" dirty="0" smtClean="0">
                <a:latin typeface="Times New Roman" panose="02020603050405020304" pitchFamily="18" charset="0"/>
                <a:cs typeface="Times New Roman" panose="02020603050405020304" pitchFamily="18" charset="0"/>
              </a:rPr>
              <a:t>costiero </a:t>
            </a:r>
          </a:p>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Trasporto aereo </a:t>
            </a:r>
          </a:p>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Magazzinaggio </a:t>
            </a:r>
            <a:r>
              <a:rPr lang="it-IT" dirty="0">
                <a:latin typeface="Times New Roman" panose="02020603050405020304" pitchFamily="18" charset="0"/>
                <a:cs typeface="Times New Roman" panose="02020603050405020304" pitchFamily="18" charset="0"/>
              </a:rPr>
              <a:t>e </a:t>
            </a:r>
            <a:r>
              <a:rPr lang="it-IT" dirty="0" smtClean="0">
                <a:latin typeface="Times New Roman" panose="02020603050405020304" pitchFamily="18" charset="0"/>
                <a:cs typeface="Times New Roman" panose="02020603050405020304" pitchFamily="18" charset="0"/>
              </a:rPr>
              <a:t>custodia </a:t>
            </a:r>
          </a:p>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Movimentazione merci </a:t>
            </a:r>
          </a:p>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Servizi </a:t>
            </a:r>
            <a:r>
              <a:rPr lang="it-IT" dirty="0">
                <a:latin typeface="Times New Roman" panose="02020603050405020304" pitchFamily="18" charset="0"/>
                <a:cs typeface="Times New Roman" panose="02020603050405020304" pitchFamily="18" charset="0"/>
              </a:rPr>
              <a:t>postali e attività di corriere </a:t>
            </a:r>
            <a:r>
              <a:rPr lang="it-IT" dirty="0" smtClean="0">
                <a:latin typeface="Times New Roman" panose="02020603050405020304" pitchFamily="18" charset="0"/>
                <a:cs typeface="Times New Roman" panose="02020603050405020304" pitchFamily="18" charset="0"/>
              </a:rPr>
              <a:t>espresso</a:t>
            </a:r>
          </a:p>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Telecomunicazioni </a:t>
            </a:r>
          </a:p>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Architettura </a:t>
            </a:r>
            <a:r>
              <a:rPr lang="it-IT" dirty="0">
                <a:latin typeface="Times New Roman" panose="02020603050405020304" pitchFamily="18" charset="0"/>
                <a:cs typeface="Times New Roman" panose="02020603050405020304" pitchFamily="18" charset="0"/>
              </a:rPr>
              <a:t>e </a:t>
            </a:r>
            <a:r>
              <a:rPr lang="it-IT" dirty="0" smtClean="0">
                <a:latin typeface="Times New Roman" panose="02020603050405020304" pitchFamily="18" charset="0"/>
                <a:cs typeface="Times New Roman" panose="02020603050405020304" pitchFamily="18" charset="0"/>
              </a:rPr>
              <a:t>ingegneria </a:t>
            </a:r>
          </a:p>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Pubblicità </a:t>
            </a:r>
          </a:p>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Selezione </a:t>
            </a:r>
            <a:r>
              <a:rPr lang="it-IT" dirty="0">
                <a:latin typeface="Times New Roman" panose="02020603050405020304" pitchFamily="18" charset="0"/>
                <a:cs typeface="Times New Roman" panose="02020603050405020304" pitchFamily="18" charset="0"/>
              </a:rPr>
              <a:t>del </a:t>
            </a:r>
            <a:r>
              <a:rPr lang="it-IT" dirty="0" smtClean="0">
                <a:latin typeface="Times New Roman" panose="02020603050405020304" pitchFamily="18" charset="0"/>
                <a:cs typeface="Times New Roman" panose="02020603050405020304" pitchFamily="18" charset="0"/>
              </a:rPr>
              <a:t>personale </a:t>
            </a:r>
          </a:p>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Servizi </a:t>
            </a:r>
            <a:r>
              <a:rPr lang="it-IT" dirty="0">
                <a:latin typeface="Times New Roman" panose="02020603050405020304" pitchFamily="18" charset="0"/>
                <a:cs typeface="Times New Roman" panose="02020603050405020304" pitchFamily="18" charset="0"/>
              </a:rPr>
              <a:t>di vigilanza e </a:t>
            </a:r>
            <a:r>
              <a:rPr lang="it-IT" dirty="0" smtClean="0">
                <a:latin typeface="Times New Roman" panose="02020603050405020304" pitchFamily="18" charset="0"/>
                <a:cs typeface="Times New Roman" panose="02020603050405020304" pitchFamily="18" charset="0"/>
              </a:rPr>
              <a:t>investigazione </a:t>
            </a:r>
          </a:p>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Servizi </a:t>
            </a:r>
            <a:r>
              <a:rPr lang="it-IT" dirty="0">
                <a:latin typeface="Times New Roman" panose="02020603050405020304" pitchFamily="18" charset="0"/>
                <a:cs typeface="Times New Roman" panose="02020603050405020304" pitchFamily="18" charset="0"/>
              </a:rPr>
              <a:t>di pulizia e </a:t>
            </a:r>
            <a:r>
              <a:rPr lang="it-IT" dirty="0" smtClean="0">
                <a:latin typeface="Times New Roman" panose="02020603050405020304" pitchFamily="18" charset="0"/>
                <a:cs typeface="Times New Roman" panose="02020603050405020304" pitchFamily="18" charset="0"/>
              </a:rPr>
              <a:t>disinfestazione</a:t>
            </a:r>
            <a:endParaRPr lang="en-GB" dirty="0">
              <a:latin typeface="Times New Roman" panose="02020603050405020304" pitchFamily="18" charset="0"/>
              <a:cs typeface="Times New Roman" panose="02020603050405020304" pitchFamily="18" charset="0"/>
            </a:endParaRPr>
          </a:p>
        </p:txBody>
      </p:sp>
      <p:pic>
        <p:nvPicPr>
          <p:cNvPr id="16" name="Immagine 15"/>
          <p:cNvPicPr>
            <a:picLocks noChangeAspect="1"/>
          </p:cNvPicPr>
          <p:nvPr/>
        </p:nvPicPr>
        <p:blipFill>
          <a:blip r:embed="rId2"/>
          <a:stretch>
            <a:fillRect/>
          </a:stretch>
        </p:blipFill>
        <p:spPr>
          <a:xfrm>
            <a:off x="8708684" y="3782251"/>
            <a:ext cx="2543175" cy="1800225"/>
          </a:xfrm>
          <a:prstGeom prst="rect">
            <a:avLst/>
          </a:prstGeom>
        </p:spPr>
      </p:pic>
    </p:spTree>
    <p:extLst>
      <p:ext uri="{BB962C8B-B14F-4D97-AF65-F5344CB8AC3E}">
        <p14:creationId xmlns:p14="http://schemas.microsoft.com/office/powerpoint/2010/main" val="83102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9</a:t>
            </a:fld>
            <a:endParaRPr lang="it-IT"/>
          </a:p>
        </p:txBody>
      </p:sp>
      <p:sp>
        <p:nvSpPr>
          <p:cNvPr id="8" name="Rettangolo 7"/>
          <p:cNvSpPr/>
          <p:nvPr/>
        </p:nvSpPr>
        <p:spPr>
          <a:xfrm>
            <a:off x="941186" y="613071"/>
            <a:ext cx="4387272" cy="400110"/>
          </a:xfrm>
          <a:prstGeom prst="rect">
            <a:avLst/>
          </a:prstGeom>
        </p:spPr>
        <p:txBody>
          <a:bodyPr wrap="square">
            <a:spAutoFit/>
          </a:bodyPr>
          <a:lstStyle/>
          <a:p>
            <a:r>
              <a:rPr lang="en-GB" sz="2000" b="1" dirty="0" err="1">
                <a:solidFill>
                  <a:srgbClr val="C00000"/>
                </a:solidFill>
                <a:latin typeface="Times New Roman" panose="02020603050405020304" pitchFamily="18" charset="0"/>
                <a:cs typeface="Times New Roman" panose="02020603050405020304" pitchFamily="18" charset="0"/>
              </a:rPr>
              <a:t>Prezzi</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alla</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produzione</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a:solidFill>
                  <a:srgbClr val="C00000"/>
                </a:solidFill>
                <a:latin typeface="Times New Roman" panose="02020603050405020304" pitchFamily="18" charset="0"/>
                <a:cs typeface="Times New Roman" panose="02020603050405020304" pitchFamily="18" charset="0"/>
              </a:rPr>
              <a:t>dei</a:t>
            </a:r>
            <a:r>
              <a:rPr lang="en-GB" sz="2000" b="1" dirty="0">
                <a:solidFill>
                  <a:srgbClr val="C00000"/>
                </a:solidFill>
                <a:latin typeface="Times New Roman" panose="02020603050405020304" pitchFamily="18" charset="0"/>
                <a:cs typeface="Times New Roman" panose="02020603050405020304" pitchFamily="18" charset="0"/>
              </a:rPr>
              <a:t> </a:t>
            </a:r>
            <a:r>
              <a:rPr lang="en-GB" sz="2000" b="1" dirty="0" err="1" smtClean="0">
                <a:solidFill>
                  <a:srgbClr val="C00000"/>
                </a:solidFill>
                <a:latin typeface="Times New Roman" panose="02020603050405020304" pitchFamily="18" charset="0"/>
                <a:cs typeface="Times New Roman" panose="02020603050405020304" pitchFamily="18" charset="0"/>
              </a:rPr>
              <a:t>servizi</a:t>
            </a:r>
            <a:r>
              <a:rPr lang="en-GB" sz="2000" b="1" dirty="0" smtClean="0">
                <a:solidFill>
                  <a:srgbClr val="C00000"/>
                </a:solidFill>
                <a:latin typeface="Times New Roman" panose="02020603050405020304" pitchFamily="18" charset="0"/>
                <a:cs typeface="Times New Roman" panose="02020603050405020304" pitchFamily="18" charset="0"/>
              </a:rPr>
              <a:t> (2)</a:t>
            </a:r>
            <a:endParaRPr lang="en-GB" sz="2000" b="1" dirty="0">
              <a:solidFill>
                <a:srgbClr val="C00000"/>
              </a:solidFill>
              <a:latin typeface="Times New Roman" panose="02020603050405020304" pitchFamily="18" charset="0"/>
              <a:cs typeface="Times New Roman" panose="02020603050405020304" pitchFamily="18" charset="0"/>
            </a:endParaRPr>
          </a:p>
        </p:txBody>
      </p:sp>
      <p:sp>
        <p:nvSpPr>
          <p:cNvPr id="15" name="Rettangolo 14"/>
          <p:cNvSpPr/>
          <p:nvPr/>
        </p:nvSpPr>
        <p:spPr>
          <a:xfrm>
            <a:off x="881139" y="1334009"/>
            <a:ext cx="10394904" cy="923330"/>
          </a:xfrm>
          <a:prstGeom prst="rect">
            <a:avLst/>
          </a:prstGeom>
        </p:spPr>
        <p:txBody>
          <a:bodyPr wrap="square">
            <a:spAutoFit/>
          </a:bodyPr>
          <a:lstStyle/>
          <a:p>
            <a:pPr marL="285750" indent="-285750" algn="just">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Per tutti gli indici, il campo di osservazione è costituito dai prezzi dei servizi business, resi all’interno o all’esterno del territorio nazionale dagli operatori dei settori di interesse, residenti in Italia, a imprese di altri settori e alla Pubblica amministrazione. </a:t>
            </a:r>
          </a:p>
        </p:txBody>
      </p:sp>
      <p:sp>
        <p:nvSpPr>
          <p:cNvPr id="4" name="Rettangolo 3"/>
          <p:cNvSpPr/>
          <p:nvPr/>
        </p:nvSpPr>
        <p:spPr>
          <a:xfrm>
            <a:off x="881139" y="5432283"/>
            <a:ext cx="10538275" cy="646331"/>
          </a:xfrm>
          <a:prstGeom prst="rect">
            <a:avLst/>
          </a:prstGeom>
        </p:spPr>
        <p:txBody>
          <a:bodyPr wrap="square">
            <a:spAutoFit/>
          </a:bodyPr>
          <a:lstStyle/>
          <a:p>
            <a:pPr marL="285750" lvl="0" indent="-285750" algn="just">
              <a:buFont typeface="Wingdings" panose="05000000000000000000" pitchFamily="2" charset="2"/>
              <a:buChar char="Ø"/>
            </a:pPr>
            <a:r>
              <a:rPr lang="it-IT" dirty="0" smtClean="0">
                <a:solidFill>
                  <a:prstClr val="black"/>
                </a:solidFill>
                <a:latin typeface="Times New Roman" panose="02020603050405020304" pitchFamily="18" charset="0"/>
                <a:cs typeface="Times New Roman" panose="02020603050405020304" pitchFamily="18" charset="0"/>
              </a:rPr>
              <a:t>I </a:t>
            </a:r>
            <a:r>
              <a:rPr lang="it-IT" dirty="0">
                <a:solidFill>
                  <a:prstClr val="black"/>
                </a:solidFill>
                <a:latin typeface="Times New Roman" panose="02020603050405020304" pitchFamily="18" charset="0"/>
                <a:cs typeface="Times New Roman" panose="02020603050405020304" pitchFamily="18" charset="0"/>
              </a:rPr>
              <a:t>campioni delle imprese, le tipologie di servizio oggetto di rilevazione e i sistemi di ponderazione sono aggiornati annualmente</a:t>
            </a:r>
            <a:endParaRPr lang="en-GB" dirty="0">
              <a:solidFill>
                <a:prstClr val="black"/>
              </a:solidFill>
              <a:latin typeface="Times New Roman" panose="02020603050405020304" pitchFamily="18" charset="0"/>
              <a:cs typeface="Times New Roman" panose="02020603050405020304" pitchFamily="18" charset="0"/>
            </a:endParaRPr>
          </a:p>
        </p:txBody>
      </p:sp>
      <p:sp>
        <p:nvSpPr>
          <p:cNvPr id="5" name="Rettangolo 4"/>
          <p:cNvSpPr/>
          <p:nvPr/>
        </p:nvSpPr>
        <p:spPr>
          <a:xfrm>
            <a:off x="881140" y="2307476"/>
            <a:ext cx="10455554" cy="923330"/>
          </a:xfrm>
          <a:prstGeom prst="rect">
            <a:avLst/>
          </a:prstGeom>
        </p:spPr>
        <p:txBody>
          <a:bodyPr wrap="square">
            <a:spAutoFit/>
          </a:bodyPr>
          <a:lstStyle/>
          <a:p>
            <a:pPr marL="285750" lvl="0" indent="-285750" algn="just">
              <a:buFont typeface="Wingdings" panose="05000000000000000000" pitchFamily="2" charset="2"/>
              <a:buChar char="Ø"/>
            </a:pPr>
            <a:r>
              <a:rPr lang="it-IT" dirty="0">
                <a:solidFill>
                  <a:prstClr val="black"/>
                </a:solidFill>
                <a:latin typeface="Times New Roman" panose="02020603050405020304" pitchFamily="18" charset="0"/>
                <a:cs typeface="Times New Roman" panose="02020603050405020304" pitchFamily="18" charset="0"/>
              </a:rPr>
              <a:t>Il prezzo è registrato nel momento in cui il servizio viene prestato e se la prestazione si estende su un periodo di tempo più lungo di quello di riferimento, il prezzo viene ricondotto a quello relativo al periodo di riferimento.</a:t>
            </a:r>
          </a:p>
        </p:txBody>
      </p:sp>
      <p:sp>
        <p:nvSpPr>
          <p:cNvPr id="6" name="Rettangolo 5"/>
          <p:cNvSpPr/>
          <p:nvPr/>
        </p:nvSpPr>
        <p:spPr>
          <a:xfrm>
            <a:off x="881139" y="3304924"/>
            <a:ext cx="10455555" cy="646331"/>
          </a:xfrm>
          <a:prstGeom prst="rect">
            <a:avLst/>
          </a:prstGeom>
        </p:spPr>
        <p:txBody>
          <a:bodyPr wrap="square">
            <a:spAutoFit/>
          </a:bodyPr>
          <a:lstStyle/>
          <a:p>
            <a:pPr marL="285750" indent="-285750" algn="just">
              <a:buFont typeface="Wingdings" panose="05000000000000000000" pitchFamily="2" charset="2"/>
              <a:buChar char="Ø"/>
            </a:pPr>
            <a:r>
              <a:rPr lang="it-IT" dirty="0">
                <a:solidFill>
                  <a:prstClr val="black"/>
                </a:solidFill>
                <a:latin typeface="Times New Roman" panose="02020603050405020304" pitchFamily="18" charset="0"/>
                <a:cs typeface="Times New Roman" panose="02020603050405020304" pitchFamily="18" charset="0"/>
              </a:rPr>
              <a:t>Tutti gli indici sono </a:t>
            </a:r>
            <a:r>
              <a:rPr lang="it-IT" dirty="0" smtClean="0">
                <a:solidFill>
                  <a:prstClr val="black"/>
                </a:solidFill>
                <a:latin typeface="Times New Roman" panose="02020603050405020304" pitchFamily="18" charset="0"/>
                <a:cs typeface="Times New Roman" panose="02020603050405020304" pitchFamily="18" charset="0"/>
              </a:rPr>
              <a:t>concatenati con </a:t>
            </a:r>
            <a:r>
              <a:rPr lang="it-IT" dirty="0">
                <a:solidFill>
                  <a:prstClr val="black"/>
                </a:solidFill>
                <a:latin typeface="Times New Roman" panose="02020603050405020304" pitchFamily="18" charset="0"/>
                <a:cs typeface="Times New Roman" panose="02020603050405020304" pitchFamily="18" charset="0"/>
              </a:rPr>
              <a:t>base di calcolo riferita all’ultimo trimestre dell’anno precedente quello di rilevazione e base di riferimento 2015=100. </a:t>
            </a:r>
            <a:endParaRPr lang="en-GB" dirty="0"/>
          </a:p>
        </p:txBody>
      </p:sp>
      <p:sp>
        <p:nvSpPr>
          <p:cNvPr id="7" name="Rettangolo 6"/>
          <p:cNvSpPr/>
          <p:nvPr/>
        </p:nvSpPr>
        <p:spPr>
          <a:xfrm>
            <a:off x="881139" y="4098584"/>
            <a:ext cx="10455555" cy="646331"/>
          </a:xfrm>
          <a:prstGeom prst="rect">
            <a:avLst/>
          </a:prstGeom>
        </p:spPr>
        <p:txBody>
          <a:bodyPr wrap="square">
            <a:spAutoFit/>
          </a:bodyPr>
          <a:lstStyle/>
          <a:p>
            <a:pPr marL="285750" indent="-285750" algn="just">
              <a:buFont typeface="Wingdings" panose="05000000000000000000" pitchFamily="2" charset="2"/>
              <a:buChar char="Ø"/>
            </a:pPr>
            <a:r>
              <a:rPr lang="it-IT" dirty="0">
                <a:solidFill>
                  <a:prstClr val="black"/>
                </a:solidFill>
                <a:latin typeface="Times New Roman" panose="02020603050405020304" pitchFamily="18" charset="0"/>
                <a:cs typeface="Times New Roman" panose="02020603050405020304" pitchFamily="18" charset="0"/>
              </a:rPr>
              <a:t>Gli indici sono di tipo </a:t>
            </a:r>
            <a:r>
              <a:rPr lang="it-IT" dirty="0" err="1">
                <a:solidFill>
                  <a:prstClr val="black"/>
                </a:solidFill>
                <a:latin typeface="Times New Roman" panose="02020603050405020304" pitchFamily="18" charset="0"/>
                <a:cs typeface="Times New Roman" panose="02020603050405020304" pitchFamily="18" charset="0"/>
              </a:rPr>
              <a:t>Laspeyres</a:t>
            </a:r>
            <a:r>
              <a:rPr lang="it-IT" dirty="0">
                <a:solidFill>
                  <a:prstClr val="black"/>
                </a:solidFill>
                <a:latin typeface="Times New Roman" panose="02020603050405020304" pitchFamily="18" charset="0"/>
                <a:cs typeface="Times New Roman" panose="02020603050405020304" pitchFamily="18" charset="0"/>
              </a:rPr>
              <a:t> a eccezione dell’indice dei prezzi alla produzione dei servizi di telecomunicazione che è di tipo Fisher. </a:t>
            </a:r>
            <a:endParaRPr lang="en-GB" dirty="0"/>
          </a:p>
        </p:txBody>
      </p:sp>
      <p:sp>
        <p:nvSpPr>
          <p:cNvPr id="9" name="Rettangolo 8"/>
          <p:cNvSpPr/>
          <p:nvPr/>
        </p:nvSpPr>
        <p:spPr>
          <a:xfrm>
            <a:off x="881139" y="4765433"/>
            <a:ext cx="10419486" cy="646331"/>
          </a:xfrm>
          <a:prstGeom prst="rect">
            <a:avLst/>
          </a:prstGeom>
        </p:spPr>
        <p:txBody>
          <a:bodyPr wrap="square">
            <a:spAutoFit/>
          </a:bodyPr>
          <a:lstStyle/>
          <a:p>
            <a:pPr marL="285750" indent="-285750" algn="just">
              <a:buFont typeface="Wingdings" panose="05000000000000000000" pitchFamily="2" charset="2"/>
              <a:buChar char="Ø"/>
            </a:pPr>
            <a:r>
              <a:rPr lang="it-IT" dirty="0">
                <a:solidFill>
                  <a:prstClr val="black"/>
                </a:solidFill>
                <a:latin typeface="Times New Roman" panose="02020603050405020304" pitchFamily="18" charset="0"/>
                <a:cs typeface="Times New Roman" panose="02020603050405020304" pitchFamily="18" charset="0"/>
              </a:rPr>
              <a:t>I sistemi di ponderazione si basano su stime del fatturato della componente </a:t>
            </a:r>
            <a:r>
              <a:rPr lang="it-IT" i="1" dirty="0">
                <a:solidFill>
                  <a:prstClr val="black"/>
                </a:solidFill>
                <a:latin typeface="Times New Roman" panose="02020603050405020304" pitchFamily="18" charset="0"/>
                <a:cs typeface="Times New Roman" panose="02020603050405020304" pitchFamily="18" charset="0"/>
              </a:rPr>
              <a:t>business to business </a:t>
            </a:r>
            <a:r>
              <a:rPr lang="it-IT" dirty="0">
                <a:solidFill>
                  <a:prstClr val="black"/>
                </a:solidFill>
                <a:latin typeface="Times New Roman" panose="02020603050405020304" pitchFamily="18" charset="0"/>
                <a:cs typeface="Times New Roman" panose="02020603050405020304" pitchFamily="18" charset="0"/>
              </a:rPr>
              <a:t>dei settori di interesse. </a:t>
            </a:r>
            <a:endParaRPr lang="en-GB" dirty="0"/>
          </a:p>
        </p:txBody>
      </p:sp>
    </p:spTree>
    <p:extLst>
      <p:ext uri="{BB962C8B-B14F-4D97-AF65-F5344CB8AC3E}">
        <p14:creationId xmlns:p14="http://schemas.microsoft.com/office/powerpoint/2010/main" val="389342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5" grpId="0"/>
      <p:bldP spid="6" grpId="0"/>
      <p:bldP spid="7"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9280</TotalTime>
  <Words>6634</Words>
  <Application>Microsoft Office PowerPoint</Application>
  <PresentationFormat>Widescreen</PresentationFormat>
  <Paragraphs>378</Paragraphs>
  <Slides>53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53</vt:i4>
      </vt:variant>
    </vt:vector>
  </HeadingPairs>
  <TitlesOfParts>
    <vt:vector size="61" baseType="lpstr">
      <vt:lpstr>Arial</vt:lpstr>
      <vt:lpstr>Calibri</vt:lpstr>
      <vt:lpstr>Calibri Light</vt:lpstr>
      <vt:lpstr>Fira sans</vt:lpstr>
      <vt:lpstr>Fira Sans Condensed</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148</cp:revision>
  <dcterms:created xsi:type="dcterms:W3CDTF">2022-03-01T21:27:53Z</dcterms:created>
  <dcterms:modified xsi:type="dcterms:W3CDTF">2024-08-11T10:47:57Z</dcterms:modified>
</cp:coreProperties>
</file>