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85" r:id="rId5"/>
    <p:sldId id="287" r:id="rId6"/>
    <p:sldId id="288" r:id="rId7"/>
    <p:sldId id="289" r:id="rId8"/>
    <p:sldId id="291" r:id="rId9"/>
    <p:sldId id="260" r:id="rId10"/>
    <p:sldId id="261" r:id="rId11"/>
    <p:sldId id="2158" r:id="rId12"/>
    <p:sldId id="293" r:id="rId13"/>
    <p:sldId id="2176" r:id="rId14"/>
    <p:sldId id="2177" r:id="rId15"/>
    <p:sldId id="2178" r:id="rId16"/>
    <p:sldId id="2179" r:id="rId17"/>
    <p:sldId id="266" r:id="rId18"/>
    <p:sldId id="2159" r:id="rId19"/>
    <p:sldId id="2160" r:id="rId20"/>
    <p:sldId id="2163" r:id="rId21"/>
    <p:sldId id="2162" r:id="rId22"/>
    <p:sldId id="265" r:id="rId23"/>
    <p:sldId id="297" r:id="rId24"/>
    <p:sldId id="2156" r:id="rId25"/>
    <p:sldId id="267" r:id="rId26"/>
    <p:sldId id="268" r:id="rId27"/>
    <p:sldId id="269" r:id="rId28"/>
    <p:sldId id="302" r:id="rId29"/>
    <p:sldId id="270" r:id="rId30"/>
    <p:sldId id="303" r:id="rId31"/>
    <p:sldId id="271" r:id="rId32"/>
    <p:sldId id="272" r:id="rId33"/>
    <p:sldId id="273" r:id="rId34"/>
    <p:sldId id="274" r:id="rId35"/>
    <p:sldId id="275" r:id="rId36"/>
    <p:sldId id="2168" r:id="rId37"/>
    <p:sldId id="2174" r:id="rId38"/>
    <p:sldId id="2173" r:id="rId39"/>
    <p:sldId id="2175" r:id="rId40"/>
    <p:sldId id="278" r:id="rId41"/>
    <p:sldId id="304"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7CDF9-2B7F-4011-9F50-9E6FB5B28486}" type="datetimeFigureOut">
              <a:rPr lang="it-IT" smtClean="0"/>
              <a:t>11/08/2024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ED5BD-334B-4EAF-8644-17770F2608D6}" type="slidenum">
              <a:rPr lang="it-IT" smtClean="0"/>
              <a:t>‹N›</a:t>
            </a:fld>
            <a:endParaRPr lang="it-IT"/>
          </a:p>
        </p:txBody>
      </p:sp>
    </p:spTree>
    <p:extLst>
      <p:ext uri="{BB962C8B-B14F-4D97-AF65-F5344CB8AC3E}">
        <p14:creationId xmlns:p14="http://schemas.microsoft.com/office/powerpoint/2010/main" val="39154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9</a:t>
            </a:r>
            <a:endParaRPr lang="it-IT"/>
          </a:p>
        </p:txBody>
      </p:sp>
      <p:sp>
        <p:nvSpPr>
          <p:cNvPr id="6" name="Segnaposto numero diapositiva 5"/>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255187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9</a:t>
            </a:r>
            <a:endParaRPr lang="it-IT"/>
          </a:p>
        </p:txBody>
      </p:sp>
      <p:sp>
        <p:nvSpPr>
          <p:cNvPr id="6" name="Segnaposto numero diapositiva 5"/>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374442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9</a:t>
            </a:r>
            <a:endParaRPr lang="it-IT"/>
          </a:p>
        </p:txBody>
      </p:sp>
      <p:sp>
        <p:nvSpPr>
          <p:cNvPr id="6" name="Segnaposto numero diapositiva 5"/>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8110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9</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78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9</a:t>
            </a:r>
            <a:endParaRPr lang="it-IT"/>
          </a:p>
        </p:txBody>
      </p:sp>
      <p:sp>
        <p:nvSpPr>
          <p:cNvPr id="6" name="Segnaposto numero diapositiva 5"/>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209167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9</a:t>
            </a:r>
            <a:endParaRPr lang="it-IT"/>
          </a:p>
        </p:txBody>
      </p:sp>
      <p:sp>
        <p:nvSpPr>
          <p:cNvPr id="6" name="Segnaposto numero diapositiva 5"/>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153259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9</a:t>
            </a:r>
            <a:endParaRPr lang="it-IT"/>
          </a:p>
        </p:txBody>
      </p:sp>
      <p:sp>
        <p:nvSpPr>
          <p:cNvPr id="7" name="Segnaposto numero diapositiva 6"/>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294879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smtClean="0"/>
              <a:t>L. Bani - Elementi di statistica economica - LEZIONE 9</a:t>
            </a:r>
            <a:endParaRPr lang="it-IT"/>
          </a:p>
        </p:txBody>
      </p:sp>
      <p:sp>
        <p:nvSpPr>
          <p:cNvPr id="9" name="Segnaposto numero diapositiva 8"/>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359140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a:p>
        </p:txBody>
      </p:sp>
      <p:sp>
        <p:nvSpPr>
          <p:cNvPr id="5" name="Segnaposto numero diapositiva 4"/>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177920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t>L. Bani - Elementi di statistica economica - LEZIONE 9</a:t>
            </a:r>
            <a:endParaRPr lang="it-IT"/>
          </a:p>
        </p:txBody>
      </p:sp>
      <p:sp>
        <p:nvSpPr>
          <p:cNvPr id="4" name="Segnaposto numero diapositiva 3"/>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71964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9</a:t>
            </a:r>
            <a:endParaRPr lang="it-IT"/>
          </a:p>
        </p:txBody>
      </p:sp>
      <p:sp>
        <p:nvSpPr>
          <p:cNvPr id="7" name="Segnaposto numero diapositiva 6"/>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279171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9</a:t>
            </a:r>
            <a:endParaRPr lang="it-IT"/>
          </a:p>
        </p:txBody>
      </p:sp>
      <p:sp>
        <p:nvSpPr>
          <p:cNvPr id="7" name="Segnaposto numero diapositiva 6"/>
          <p:cNvSpPr>
            <a:spLocks noGrp="1"/>
          </p:cNvSpPr>
          <p:nvPr>
            <p:ph type="sldNum" sz="quarter" idx="12"/>
          </p:nvPr>
        </p:nvSpPr>
        <p:spPr/>
        <p:txBody>
          <a:bodyPr/>
          <a:lstStyle/>
          <a:p>
            <a:fld id="{610E033D-581B-47C2-9121-65FBFA862F72}" type="slidenum">
              <a:rPr lang="it-IT" smtClean="0"/>
              <a:t>‹N›</a:t>
            </a:fld>
            <a:endParaRPr lang="it-IT"/>
          </a:p>
        </p:txBody>
      </p:sp>
    </p:spTree>
    <p:extLst>
      <p:ext uri="{BB962C8B-B14F-4D97-AF65-F5344CB8AC3E}">
        <p14:creationId xmlns:p14="http://schemas.microsoft.com/office/powerpoint/2010/main" val="292884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9</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E033D-581B-47C2-9121-65FBFA862F72}" type="slidenum">
              <a:rPr lang="it-IT" smtClean="0"/>
              <a:t>‹N›</a:t>
            </a:fld>
            <a:endParaRPr lang="it-IT"/>
          </a:p>
        </p:txBody>
      </p:sp>
    </p:spTree>
    <p:extLst>
      <p:ext uri="{BB962C8B-B14F-4D97-AF65-F5344CB8AC3E}">
        <p14:creationId xmlns:p14="http://schemas.microsoft.com/office/powerpoint/2010/main" val="71294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eur-lex.europa.eu/LexUriServ/LexUriServ.do?uri=CELEX:32013R0549:EN:NOT"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450071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09</a:t>
            </a: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75183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10</a:t>
            </a:fld>
            <a:endParaRPr lang="it-IT" dirty="0"/>
          </a:p>
        </p:txBody>
      </p:sp>
      <p:sp>
        <p:nvSpPr>
          <p:cNvPr id="6" name="Rettangolo 5"/>
          <p:cNvSpPr/>
          <p:nvPr/>
        </p:nvSpPr>
        <p:spPr>
          <a:xfrm>
            <a:off x="1016000" y="914092"/>
            <a:ext cx="6096000" cy="369332"/>
          </a:xfrm>
          <a:prstGeom prst="rect">
            <a:avLst/>
          </a:prstGeom>
        </p:spPr>
        <p:txBody>
          <a:bodyPr>
            <a:spAutoFit/>
          </a:bodyPr>
          <a:lstStyle/>
          <a:p>
            <a:r>
              <a:rPr lang="en-GB" b="1" dirty="0" err="1" smtClean="0">
                <a:solidFill>
                  <a:srgbClr val="A80000"/>
                </a:solidFill>
                <a:latin typeface="Times New Roman" panose="02020603050405020304" pitchFamily="18" charset="0"/>
              </a:rPr>
              <a:t>Finalità</a:t>
            </a:r>
            <a:r>
              <a:rPr lang="en-GB" b="1" dirty="0" smtClean="0">
                <a:solidFill>
                  <a:srgbClr val="A80000"/>
                </a:solidFill>
                <a:latin typeface="Times New Roman" panose="02020603050405020304" pitchFamily="18" charset="0"/>
              </a:rPr>
              <a:t> </a:t>
            </a:r>
            <a:r>
              <a:rPr lang="en-GB" b="1" dirty="0" err="1" smtClean="0">
                <a:solidFill>
                  <a:srgbClr val="A80000"/>
                </a:solidFill>
                <a:latin typeface="Times New Roman" panose="02020603050405020304" pitchFamily="18" charset="0"/>
              </a:rPr>
              <a:t>della</a:t>
            </a:r>
            <a:r>
              <a:rPr lang="en-GB" b="1" dirty="0" smtClean="0">
                <a:solidFill>
                  <a:srgbClr val="A80000"/>
                </a:solidFill>
                <a:latin typeface="Times New Roman" panose="02020603050405020304" pitchFamily="18" charset="0"/>
              </a:rPr>
              <a:t> </a:t>
            </a:r>
            <a:r>
              <a:rPr lang="en-GB" b="1" dirty="0" err="1" smtClean="0">
                <a:solidFill>
                  <a:srgbClr val="A80000"/>
                </a:solidFill>
                <a:latin typeface="Times New Roman" panose="02020603050405020304" pitchFamily="18" charset="0"/>
              </a:rPr>
              <a:t>Contabilità</a:t>
            </a:r>
            <a:r>
              <a:rPr lang="en-GB" b="1" dirty="0" smtClean="0">
                <a:solidFill>
                  <a:srgbClr val="A80000"/>
                </a:solidFill>
                <a:latin typeface="Times New Roman" panose="02020603050405020304" pitchFamily="18" charset="0"/>
              </a:rPr>
              <a:t> </a:t>
            </a:r>
            <a:r>
              <a:rPr lang="en-GB" b="1" dirty="0" err="1" smtClean="0">
                <a:solidFill>
                  <a:srgbClr val="A80000"/>
                </a:solidFill>
                <a:latin typeface="Times New Roman" panose="02020603050405020304" pitchFamily="18" charset="0"/>
              </a:rPr>
              <a:t>Nazionale</a:t>
            </a:r>
            <a:endParaRPr lang="en-GB" dirty="0">
              <a:solidFill>
                <a:srgbClr val="A80000"/>
              </a:solidFill>
            </a:endParaRPr>
          </a:p>
        </p:txBody>
      </p:sp>
      <p:sp>
        <p:nvSpPr>
          <p:cNvPr id="7" name="Rettangolo 6"/>
          <p:cNvSpPr/>
          <p:nvPr/>
        </p:nvSpPr>
        <p:spPr>
          <a:xfrm>
            <a:off x="928716" y="1447539"/>
            <a:ext cx="10272684" cy="1477328"/>
          </a:xfrm>
          <a:prstGeom prst="rect">
            <a:avLst/>
          </a:prstGeom>
        </p:spPr>
        <p:txBody>
          <a:bodyPr wrap="square">
            <a:spAutoFit/>
          </a:bodyPr>
          <a:lstStyle/>
          <a:p>
            <a:pPr marL="285750" indent="-285750" algn="just">
              <a:buClr>
                <a:srgbClr val="A80000"/>
              </a:buClr>
              <a:buFont typeface="Times New Roman" panose="02020603050405020304" pitchFamily="18" charset="0"/>
              <a:buChar char="►"/>
            </a:pPr>
            <a:r>
              <a:rPr lang="it-IT" dirty="0">
                <a:latin typeface="Times New Roman" panose="02020603050405020304" pitchFamily="18" charset="0"/>
              </a:rPr>
              <a:t>La contabilità nazionale ha lo scopo di osservare e misurare </a:t>
            </a:r>
            <a:r>
              <a:rPr lang="it-IT" dirty="0" smtClean="0">
                <a:latin typeface="Times New Roman" panose="02020603050405020304" pitchFamily="18" charset="0"/>
              </a:rPr>
              <a:t>i fatti </a:t>
            </a:r>
            <a:r>
              <a:rPr lang="it-IT" dirty="0">
                <a:latin typeface="Times New Roman" panose="02020603050405020304" pitchFamily="18" charset="0"/>
              </a:rPr>
              <a:t>economici, costituendo un sistema di </a:t>
            </a:r>
            <a:r>
              <a:rPr lang="it-IT" dirty="0" smtClean="0">
                <a:latin typeface="Times New Roman" panose="02020603050405020304" pitchFamily="18" charset="0"/>
              </a:rPr>
              <a:t>informazioni statistiche </a:t>
            </a:r>
            <a:r>
              <a:rPr lang="it-IT" dirty="0">
                <a:latin typeface="Times New Roman" panose="02020603050405020304" pitchFamily="18" charset="0"/>
              </a:rPr>
              <a:t>allo scopo di fornire, in termini quantitativi, </a:t>
            </a:r>
            <a:r>
              <a:rPr lang="it-IT" dirty="0" smtClean="0">
                <a:latin typeface="Times New Roman" panose="02020603050405020304" pitchFamily="18" charset="0"/>
              </a:rPr>
              <a:t>una visione </a:t>
            </a:r>
            <a:r>
              <a:rPr lang="it-IT" dirty="0">
                <a:latin typeface="Times New Roman" panose="02020603050405020304" pitchFamily="18" charset="0"/>
              </a:rPr>
              <a:t>sistematica e armonica dell'attività economica </a:t>
            </a:r>
            <a:r>
              <a:rPr lang="it-IT" dirty="0" smtClean="0">
                <a:latin typeface="Times New Roman" panose="02020603050405020304" pitchFamily="18" charset="0"/>
              </a:rPr>
              <a:t>e finanziaria </a:t>
            </a:r>
            <a:r>
              <a:rPr lang="it-IT" dirty="0">
                <a:latin typeface="Times New Roman" panose="02020603050405020304" pitchFamily="18" charset="0"/>
              </a:rPr>
              <a:t>di un dato paese. Questo scopo viene </a:t>
            </a:r>
            <a:r>
              <a:rPr lang="it-IT" dirty="0" smtClean="0">
                <a:latin typeface="Times New Roman" panose="02020603050405020304" pitchFamily="18" charset="0"/>
              </a:rPr>
              <a:t>perseguito presentando l'attività </a:t>
            </a:r>
            <a:r>
              <a:rPr lang="it-IT" dirty="0">
                <a:latin typeface="Times New Roman" panose="02020603050405020304" pitchFamily="18" charset="0"/>
              </a:rPr>
              <a:t>economica e finanziaria del </a:t>
            </a:r>
            <a:r>
              <a:rPr lang="it-IT" dirty="0" smtClean="0">
                <a:latin typeface="Times New Roman" panose="02020603050405020304" pitchFamily="18" charset="0"/>
              </a:rPr>
              <a:t>paese considerato</a:t>
            </a:r>
            <a:r>
              <a:rPr lang="it-IT" dirty="0">
                <a:latin typeface="Times New Roman" panose="02020603050405020304" pitchFamily="18" charset="0"/>
              </a:rPr>
              <a:t>, </a:t>
            </a:r>
            <a:r>
              <a:rPr lang="it-IT" b="1" dirty="0">
                <a:latin typeface="Times New Roman" panose="02020603050405020304" pitchFamily="18" charset="0"/>
              </a:rPr>
              <a:t>sotto forma contabile</a:t>
            </a:r>
            <a:r>
              <a:rPr lang="it-IT" dirty="0">
                <a:latin typeface="Times New Roman" panose="02020603050405020304" pitchFamily="18" charset="0"/>
              </a:rPr>
              <a:t>, costruendo un </a:t>
            </a:r>
            <a:r>
              <a:rPr lang="it-IT" dirty="0" smtClean="0">
                <a:latin typeface="Times New Roman" panose="02020603050405020304" pitchFamily="18" charset="0"/>
              </a:rPr>
              <a:t>insieme coerente </a:t>
            </a:r>
            <a:r>
              <a:rPr lang="it-IT" dirty="0">
                <a:latin typeface="Times New Roman" panose="02020603050405020304" pitchFamily="18" charset="0"/>
              </a:rPr>
              <a:t>di conti basati sul principio della partita doppia.</a:t>
            </a:r>
            <a:endParaRPr lang="en-GB" dirty="0"/>
          </a:p>
        </p:txBody>
      </p:sp>
      <p:sp>
        <p:nvSpPr>
          <p:cNvPr id="12" name="Rettangolo 11"/>
          <p:cNvSpPr/>
          <p:nvPr/>
        </p:nvSpPr>
        <p:spPr>
          <a:xfrm>
            <a:off x="928716" y="3167720"/>
            <a:ext cx="10463876" cy="1277786"/>
          </a:xfrm>
          <a:prstGeom prst="rect">
            <a:avLst/>
          </a:prstGeom>
        </p:spPr>
        <p:txBody>
          <a:bodyPr wrap="square">
            <a:spAutoFit/>
          </a:bodyPr>
          <a:lstStyle/>
          <a:p>
            <a:pPr marL="285750" indent="-285750" algn="just">
              <a:lnSpc>
                <a:spcPct val="107000"/>
              </a:lnSpc>
              <a:spcAft>
                <a:spcPts val="800"/>
              </a:spcAft>
              <a:buClr>
                <a:srgbClr val="A80000"/>
              </a:buClr>
              <a:buFont typeface="Times New Roman" panose="02020603050405020304" pitchFamily="18" charset="0"/>
              <a:buChar char="►"/>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conti nazionali sono il principale strumento di </a:t>
            </a:r>
            <a:r>
              <a:rPr lang="it-IT" i="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«valutazione quantitativa»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della situazione economica complessiva di un paese.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Essi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vengono utilizzati dalle autorità pubbliche e da soggetti economici e sociali, che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deducono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 essi molte informazioni sulla base delle quali prendere decisioni; sono inoltre un punto di riferimento per i mezzi di informazione, le imprese, la ricerca accademica.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tangolo 12"/>
          <p:cNvSpPr/>
          <p:nvPr/>
        </p:nvSpPr>
        <p:spPr>
          <a:xfrm>
            <a:off x="928716" y="4688360"/>
            <a:ext cx="10463876" cy="981423"/>
          </a:xfrm>
          <a:prstGeom prst="rect">
            <a:avLst/>
          </a:prstGeom>
        </p:spPr>
        <p:txBody>
          <a:bodyPr wrap="square">
            <a:spAutoFit/>
          </a:bodyPr>
          <a:lstStyle/>
          <a:p>
            <a:pPr marL="285750" indent="-285750" algn="just">
              <a:lnSpc>
                <a:spcPct val="107000"/>
              </a:lnSpc>
              <a:spcAft>
                <a:spcPts val="800"/>
              </a:spcAft>
              <a:buClr>
                <a:srgbClr val="A80000"/>
              </a:buClr>
              <a:buFont typeface="Times New Roman" panose="02020603050405020304" pitchFamily="18" charset="0"/>
              <a:buChar char="►"/>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Alcune grandezze economiche cruciali per la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governance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dell’Ue e di ogni stato membro sono stimate proprio all’interno dei conti nazionali. Ad esempio, il rapporto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decifit</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/Pil e il rapporto debito/Pil (i cosiddetti Parametri di Maastricht) servono per definire la situazione della finanza pubblica di ciascun paese.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99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11</a:t>
            </a:fld>
            <a:endParaRPr lang="it-IT"/>
          </a:p>
        </p:txBody>
      </p:sp>
      <p:sp>
        <p:nvSpPr>
          <p:cNvPr id="4" name="Rettangolo 3"/>
          <p:cNvSpPr/>
          <p:nvPr/>
        </p:nvSpPr>
        <p:spPr>
          <a:xfrm>
            <a:off x="1016000" y="914092"/>
            <a:ext cx="6096000" cy="369332"/>
          </a:xfrm>
          <a:prstGeom prst="rect">
            <a:avLst/>
          </a:prstGeom>
        </p:spPr>
        <p:txBody>
          <a:bodyPr>
            <a:spAutoFit/>
          </a:bodyPr>
          <a:lstStyle/>
          <a:p>
            <a:r>
              <a:rPr lang="en-GB" b="1" dirty="0" err="1" smtClean="0">
                <a:solidFill>
                  <a:srgbClr val="A80000"/>
                </a:solidFill>
                <a:latin typeface="Times New Roman" panose="02020603050405020304" pitchFamily="18" charset="0"/>
              </a:rPr>
              <a:t>Finalità</a:t>
            </a:r>
            <a:r>
              <a:rPr lang="en-GB" b="1" dirty="0" smtClean="0">
                <a:solidFill>
                  <a:srgbClr val="A80000"/>
                </a:solidFill>
                <a:latin typeface="Times New Roman" panose="02020603050405020304" pitchFamily="18" charset="0"/>
              </a:rPr>
              <a:t> </a:t>
            </a:r>
            <a:r>
              <a:rPr lang="en-GB" b="1" dirty="0" err="1" smtClean="0">
                <a:solidFill>
                  <a:srgbClr val="A80000"/>
                </a:solidFill>
                <a:latin typeface="Times New Roman" panose="02020603050405020304" pitchFamily="18" charset="0"/>
              </a:rPr>
              <a:t>della</a:t>
            </a:r>
            <a:r>
              <a:rPr lang="en-GB" b="1" dirty="0" smtClean="0">
                <a:solidFill>
                  <a:srgbClr val="A80000"/>
                </a:solidFill>
                <a:latin typeface="Times New Roman" panose="02020603050405020304" pitchFamily="18" charset="0"/>
              </a:rPr>
              <a:t> </a:t>
            </a:r>
            <a:r>
              <a:rPr lang="en-GB" b="1" dirty="0" err="1" smtClean="0">
                <a:solidFill>
                  <a:srgbClr val="A80000"/>
                </a:solidFill>
                <a:latin typeface="Times New Roman" panose="02020603050405020304" pitchFamily="18" charset="0"/>
              </a:rPr>
              <a:t>Contabilità</a:t>
            </a:r>
            <a:r>
              <a:rPr lang="en-GB" b="1" dirty="0" smtClean="0">
                <a:solidFill>
                  <a:srgbClr val="A80000"/>
                </a:solidFill>
                <a:latin typeface="Times New Roman" panose="02020603050405020304" pitchFamily="18" charset="0"/>
              </a:rPr>
              <a:t> </a:t>
            </a:r>
            <a:r>
              <a:rPr lang="en-GB" b="1" dirty="0" err="1" smtClean="0">
                <a:solidFill>
                  <a:srgbClr val="A80000"/>
                </a:solidFill>
                <a:latin typeface="Times New Roman" panose="02020603050405020304" pitchFamily="18" charset="0"/>
              </a:rPr>
              <a:t>Nazionale</a:t>
            </a:r>
            <a:r>
              <a:rPr lang="en-GB" b="1" dirty="0" smtClean="0">
                <a:solidFill>
                  <a:srgbClr val="A80000"/>
                </a:solidFill>
                <a:latin typeface="Times New Roman" panose="02020603050405020304" pitchFamily="18" charset="0"/>
              </a:rPr>
              <a:t> (2)</a:t>
            </a:r>
            <a:endParaRPr lang="en-GB" dirty="0">
              <a:solidFill>
                <a:srgbClr val="A80000"/>
              </a:solidFill>
            </a:endParaRPr>
          </a:p>
        </p:txBody>
      </p:sp>
      <p:sp>
        <p:nvSpPr>
          <p:cNvPr id="7" name="Rettangolo 6"/>
          <p:cNvSpPr/>
          <p:nvPr/>
        </p:nvSpPr>
        <p:spPr>
          <a:xfrm>
            <a:off x="957811" y="1755358"/>
            <a:ext cx="10189556" cy="1263166"/>
          </a:xfrm>
          <a:prstGeom prst="rect">
            <a:avLst/>
          </a:prstGeom>
        </p:spPr>
        <p:txBody>
          <a:bodyPr wrap="square">
            <a:spAutoFit/>
          </a:bodyPr>
          <a:lstStyle/>
          <a:p>
            <a:pPr marL="285750" indent="-285750" algn="just">
              <a:lnSpc>
                <a:spcPct val="107000"/>
              </a:lnSpc>
              <a:spcAft>
                <a:spcPts val="800"/>
              </a:spcAft>
              <a:buClr>
                <a:srgbClr val="A80000"/>
              </a:buClr>
              <a:buFont typeface="Times New Roman" panose="02020603050405020304" pitchFamily="18" charset="0"/>
              <a:buChar char="►"/>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Il Reddito nazionale lordo è utilizzato dalle istituzioni europee per determinare il contributo di ciascun Paese al bilancio dell’Unione. Il Pil pro capite regionale viene impiegato per l’attribuzione dei fondi strutturali alle regioni dell’Unione europea.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Infine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il tasso di variazione trimestrale del Prodotto interno lordo è uno degli indicatori di riferimento per la politica monetaria nell’Eurozona.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07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1" y="914092"/>
            <a:ext cx="2458720" cy="369332"/>
          </a:xfrm>
          <a:prstGeom prst="rect">
            <a:avLst/>
          </a:prstGeom>
        </p:spPr>
        <p:txBody>
          <a:bodyPr wrap="square">
            <a:spAutoFit/>
          </a:bodyPr>
          <a:lstStyle/>
          <a:p>
            <a:r>
              <a:rPr lang="it-IT" b="1" dirty="0" smtClean="0">
                <a:solidFill>
                  <a:srgbClr val="A80000"/>
                </a:solidFill>
                <a:latin typeface="Times New Roman" panose="02020603050405020304" pitchFamily="18" charset="0"/>
              </a:rPr>
              <a:t>…tutto questo viene</a:t>
            </a:r>
            <a:endParaRPr lang="en-GB" dirty="0">
              <a:solidFill>
                <a:srgbClr val="A80000"/>
              </a:solidFill>
            </a:endParaRPr>
          </a:p>
        </p:txBody>
      </p:sp>
      <p:sp>
        <p:nvSpPr>
          <p:cNvPr id="13" name="Rettangolo 12"/>
          <p:cNvSpPr/>
          <p:nvPr/>
        </p:nvSpPr>
        <p:spPr>
          <a:xfrm>
            <a:off x="918553" y="1632101"/>
            <a:ext cx="10256060" cy="923330"/>
          </a:xfrm>
          <a:prstGeom prst="rect">
            <a:avLst/>
          </a:prstGeom>
        </p:spPr>
        <p:txBody>
          <a:bodyPr wrap="square">
            <a:spAutoFit/>
          </a:bodyPr>
          <a:lstStyle/>
          <a:p>
            <a:pPr marL="285750" indent="-285750" algn="just">
              <a:buClr>
                <a:srgbClr val="A80000"/>
              </a:buClr>
              <a:buFont typeface="Wingdings" panose="05000000000000000000" pitchFamily="2" charset="2"/>
              <a:buChar char="q"/>
            </a:pPr>
            <a:r>
              <a:rPr lang="it-IT" dirty="0" smtClean="0">
                <a:latin typeface="Times New Roman" panose="02020603050405020304" pitchFamily="18" charset="0"/>
              </a:rPr>
              <a:t>… </a:t>
            </a:r>
            <a:r>
              <a:rPr lang="it-IT" dirty="0">
                <a:latin typeface="Times New Roman" panose="02020603050405020304" pitchFamily="18" charset="0"/>
              </a:rPr>
              <a:t>realizzato presentando, in un coerente </a:t>
            </a:r>
            <a:r>
              <a:rPr lang="it-IT" b="1" dirty="0">
                <a:latin typeface="Times New Roman" panose="02020603050405020304" pitchFamily="18" charset="0"/>
              </a:rPr>
              <a:t>sistema </a:t>
            </a:r>
            <a:r>
              <a:rPr lang="it-IT" b="1" dirty="0" smtClean="0">
                <a:latin typeface="Times New Roman" panose="02020603050405020304" pitchFamily="18" charset="0"/>
              </a:rPr>
              <a:t>dei conti</a:t>
            </a:r>
            <a:r>
              <a:rPr lang="it-IT" dirty="0">
                <a:latin typeface="Times New Roman" panose="02020603050405020304" pitchFamily="18" charset="0"/>
              </a:rPr>
              <a:t>, le relazioni che intercorrono tra i vari aggregati nella fase </a:t>
            </a:r>
            <a:r>
              <a:rPr lang="it-IT" dirty="0" smtClean="0">
                <a:latin typeface="Times New Roman" panose="02020603050405020304" pitchFamily="18" charset="0"/>
              </a:rPr>
              <a:t>della produzione</a:t>
            </a:r>
            <a:r>
              <a:rPr lang="it-IT" dirty="0">
                <a:latin typeface="Times New Roman" panose="02020603050405020304" pitchFamily="18" charset="0"/>
              </a:rPr>
              <a:t>, della distribuzione del reddito e del consumo, </a:t>
            </a:r>
            <a:r>
              <a:rPr lang="it-IT" dirty="0" smtClean="0">
                <a:latin typeface="Times New Roman" panose="02020603050405020304" pitchFamily="18" charset="0"/>
              </a:rPr>
              <a:t>della formazione </a:t>
            </a:r>
            <a:r>
              <a:rPr lang="it-IT" dirty="0">
                <a:latin typeface="Times New Roman" panose="02020603050405020304" pitchFamily="18" charset="0"/>
              </a:rPr>
              <a:t>del capitale, del finanziamento ed, infine, delle </a:t>
            </a:r>
            <a:r>
              <a:rPr lang="it-IT" dirty="0" smtClean="0">
                <a:latin typeface="Times New Roman" panose="02020603050405020304" pitchFamily="18" charset="0"/>
              </a:rPr>
              <a:t>operazioni </a:t>
            </a:r>
            <a:r>
              <a:rPr lang="en-GB" dirty="0" smtClean="0">
                <a:latin typeface="Times New Roman" panose="02020603050405020304" pitchFamily="18" charset="0"/>
              </a:rPr>
              <a:t>con </a:t>
            </a:r>
            <a:r>
              <a:rPr lang="en-GB" dirty="0" err="1">
                <a:latin typeface="Times New Roman" panose="02020603050405020304" pitchFamily="18" charset="0"/>
              </a:rPr>
              <a:t>l'estero</a:t>
            </a:r>
            <a:r>
              <a:rPr lang="en-GB" dirty="0">
                <a:latin typeface="Times New Roman" panose="02020603050405020304" pitchFamily="18" charset="0"/>
              </a:rPr>
              <a:t>.</a:t>
            </a:r>
            <a:endParaRPr lang="en-GB" dirty="0"/>
          </a:p>
        </p:txBody>
      </p:sp>
      <p:sp>
        <p:nvSpPr>
          <p:cNvPr id="2" name="Rettangolo 1"/>
          <p:cNvSpPr/>
          <p:nvPr/>
        </p:nvSpPr>
        <p:spPr>
          <a:xfrm>
            <a:off x="918552" y="2738968"/>
            <a:ext cx="10188631" cy="1574149"/>
          </a:xfrm>
          <a:prstGeom prst="rect">
            <a:avLst/>
          </a:prstGeom>
        </p:spPr>
        <p:txBody>
          <a:bodyPr wrap="square">
            <a:spAutoFit/>
          </a:bodyPr>
          <a:lstStyle/>
          <a:p>
            <a:pPr marL="285750" indent="-285750" algn="just">
              <a:lnSpc>
                <a:spcPct val="107000"/>
              </a:lnSpc>
              <a:spcAft>
                <a:spcPts val="800"/>
              </a:spcAft>
              <a:buClr>
                <a:srgbClr val="A80000"/>
              </a:buClr>
              <a:buFont typeface="Wingdings" panose="05000000000000000000" pitchFamily="2" charset="2"/>
              <a:buChar char="q"/>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Infatti, come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avviene per ogni unità economicamente organizzata, sia essa una grande impresa o una piccola famiglia, anche per un paese considerato nel suo complesso si possono costituire periodicamente dei consuntivi dei costi e dei ricavi. Tali consuntivi, o conti, registrano in forma aggregata e in modo sistematico le molteplici azioni svolte dai vari soggetti economici che operano nell’ambito dei processi di formazione, distribuzione e impiego delle risorse.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26220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sp>
        <p:nvSpPr>
          <p:cNvPr id="4" name="Rettangolo 3"/>
          <p:cNvSpPr/>
          <p:nvPr/>
        </p:nvSpPr>
        <p:spPr>
          <a:xfrm>
            <a:off x="1016000" y="834057"/>
            <a:ext cx="10414000"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un approccio </a:t>
            </a:r>
            <a:r>
              <a:rPr lang="it-IT" dirty="0" smtClean="0">
                <a:latin typeface="Times New Roman" panose="02020603050405020304" pitchFamily="18" charset="0"/>
                <a:cs typeface="Times New Roman" panose="02020603050405020304" pitchFamily="18" charset="0"/>
              </a:rPr>
              <a:t>macroeconomico, </a:t>
            </a:r>
            <a:r>
              <a:rPr lang="it-IT" dirty="0">
                <a:latin typeface="Times New Roman" panose="02020603050405020304" pitchFamily="18" charset="0"/>
                <a:cs typeface="Times New Roman" panose="02020603050405020304" pitchFamily="18" charset="0"/>
              </a:rPr>
              <a:t>l’analisi del sistema economico </a:t>
            </a:r>
            <a:r>
              <a:rPr lang="it-IT" dirty="0" smtClean="0">
                <a:latin typeface="Times New Roman" panose="02020603050405020304" pitchFamily="18" charset="0"/>
                <a:cs typeface="Times New Roman" panose="02020603050405020304" pitchFamily="18" charset="0"/>
              </a:rPr>
              <a:t>viene condotta </a:t>
            </a:r>
            <a:r>
              <a:rPr lang="it-IT" dirty="0">
                <a:latin typeface="Times New Roman" panose="02020603050405020304" pitchFamily="18" charset="0"/>
                <a:cs typeface="Times New Roman" panose="02020603050405020304" pitchFamily="18" charset="0"/>
              </a:rPr>
              <a:t>in termini di flusso e tende a dimostrare l’interdipendenza tra </a:t>
            </a:r>
            <a:r>
              <a:rPr lang="it-IT" dirty="0" smtClean="0">
                <a:latin typeface="Times New Roman" panose="02020603050405020304" pitchFamily="18" charset="0"/>
                <a:cs typeface="Times New Roman" panose="02020603050405020304" pitchFamily="18" charset="0"/>
              </a:rPr>
              <a:t>le diverse </a:t>
            </a:r>
            <a:r>
              <a:rPr lang="it-IT" dirty="0">
                <a:latin typeface="Times New Roman" panose="02020603050405020304" pitchFamily="18" charset="0"/>
                <a:cs typeface="Times New Roman" panose="02020603050405020304" pitchFamily="18" charset="0"/>
              </a:rPr>
              <a:t>variabili del sistema.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rappresentazione dei flussi di prodotti, </a:t>
            </a:r>
            <a:r>
              <a:rPr lang="it-IT" dirty="0" smtClean="0">
                <a:latin typeface="Times New Roman" panose="02020603050405020304" pitchFamily="18" charset="0"/>
                <a:cs typeface="Times New Roman" panose="02020603050405020304" pitchFamily="18" charset="0"/>
              </a:rPr>
              <a:t>dei redditi </a:t>
            </a:r>
            <a:r>
              <a:rPr lang="it-IT" dirty="0">
                <a:latin typeface="Times New Roman" panose="02020603050405020304" pitchFamily="18" charset="0"/>
                <a:cs typeface="Times New Roman" panose="02020603050405020304" pitchFamily="18" charset="0"/>
              </a:rPr>
              <a:t>o dei capitali che si stabiliscono in un sistema economico tra i </a:t>
            </a:r>
            <a:r>
              <a:rPr lang="it-IT" dirty="0" smtClean="0">
                <a:latin typeface="Times New Roman" panose="02020603050405020304" pitchFamily="18" charset="0"/>
                <a:cs typeface="Times New Roman" panose="02020603050405020304" pitchFamily="18" charset="0"/>
              </a:rPr>
              <a:t>diversi soggetti </a:t>
            </a:r>
            <a:r>
              <a:rPr lang="it-IT" dirty="0">
                <a:latin typeface="Times New Roman" panose="02020603050405020304" pitchFamily="18" charset="0"/>
                <a:cs typeface="Times New Roman" panose="02020603050405020304" pitchFamily="18" charset="0"/>
              </a:rPr>
              <a:t>che vi operano assume la denominazione di </a:t>
            </a:r>
            <a:r>
              <a:rPr lang="it-IT" b="1" dirty="0">
                <a:latin typeface="Times New Roman" panose="02020603050405020304" pitchFamily="18" charset="0"/>
                <a:cs typeface="Times New Roman" panose="02020603050405020304" pitchFamily="18" charset="0"/>
              </a:rPr>
              <a:t>circuito economico</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1" y="2311385"/>
            <a:ext cx="553756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Di seguito indichiamo un semplice circuito economico in cui gli </a:t>
            </a:r>
            <a:r>
              <a:rPr lang="it-IT" dirty="0" smtClean="0">
                <a:latin typeface="Times New Roman" panose="02020603050405020304" pitchFamily="18" charset="0"/>
                <a:cs typeface="Times New Roman" panose="02020603050405020304" pitchFamily="18" charset="0"/>
              </a:rPr>
              <a:t>agenti sono </a:t>
            </a:r>
            <a:r>
              <a:rPr lang="it-IT" dirty="0">
                <a:latin typeface="Times New Roman" panose="02020603050405020304" pitchFamily="18" charset="0"/>
                <a:cs typeface="Times New Roman" panose="02020603050405020304" pitchFamily="18" charset="0"/>
              </a:rPr>
              <a:t>soltanto due: le famiglie e le imprese.</a:t>
            </a:r>
            <a:endParaRPr lang="en-GB"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6553560" y="2562850"/>
            <a:ext cx="4770783" cy="3677478"/>
          </a:xfrm>
          <a:prstGeom prst="rect">
            <a:avLst/>
          </a:prstGeom>
        </p:spPr>
      </p:pic>
      <p:sp>
        <p:nvSpPr>
          <p:cNvPr id="7" name="Rettangolo 6"/>
          <p:cNvSpPr/>
          <p:nvPr/>
        </p:nvSpPr>
        <p:spPr>
          <a:xfrm>
            <a:off x="1016000" y="3275683"/>
            <a:ext cx="4370647" cy="2585323"/>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Questa visione è alla base della contabilità nazionale moderna, che </a:t>
            </a:r>
            <a:r>
              <a:rPr lang="it-IT" dirty="0" smtClean="0">
                <a:latin typeface="Times New Roman" panose="02020603050405020304" pitchFamily="18" charset="0"/>
                <a:cs typeface="Times New Roman" panose="02020603050405020304" pitchFamily="18" charset="0"/>
              </a:rPr>
              <a:t>mette in </a:t>
            </a:r>
            <a:r>
              <a:rPr lang="it-IT" dirty="0">
                <a:latin typeface="Times New Roman" panose="02020603050405020304" pitchFamily="18" charset="0"/>
                <a:cs typeface="Times New Roman" panose="02020603050405020304" pitchFamily="18" charset="0"/>
              </a:rPr>
              <a:t>evidenza i diversi stadi del processo economico</a:t>
            </a:r>
            <a:r>
              <a:rPr lang="it-IT"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produzione </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formazione</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distribuzione </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redistribuzione </a:t>
            </a:r>
            <a:r>
              <a:rPr lang="it-IT" dirty="0">
                <a:latin typeface="Times New Roman" panose="02020603050405020304" pitchFamily="18" charset="0"/>
                <a:cs typeface="Times New Roman" panose="02020603050405020304" pitchFamily="18" charset="0"/>
              </a:rPr>
              <a:t>e utilizzazione del </a:t>
            </a:r>
            <a:r>
              <a:rPr lang="it-IT" dirty="0" smtClean="0">
                <a:latin typeface="Times New Roman" panose="02020603050405020304" pitchFamily="18" charset="0"/>
                <a:cs typeface="Times New Roman" panose="02020603050405020304" pitchFamily="18" charset="0"/>
              </a:rPr>
              <a:t>reddito</a:t>
            </a:r>
          </a:p>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accumulazione </a:t>
            </a:r>
            <a:r>
              <a:rPr lang="en-GB" dirty="0" err="1" smtClean="0">
                <a:latin typeface="Times New Roman" panose="02020603050405020304" pitchFamily="18" charset="0"/>
                <a:cs typeface="Times New Roman" panose="02020603050405020304" pitchFamily="18" charset="0"/>
              </a:rPr>
              <a:t>finanziaria</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e non </a:t>
            </a:r>
            <a:r>
              <a:rPr lang="en-GB" dirty="0" err="1">
                <a:latin typeface="Times New Roman" panose="02020603050405020304" pitchFamily="18" charset="0"/>
                <a:cs typeface="Times New Roman" panose="02020603050405020304" pitchFamily="18" charset="0"/>
              </a:rPr>
              <a:t>finanziaria</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68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pic>
        <p:nvPicPr>
          <p:cNvPr id="4" name="Immagine 3"/>
          <p:cNvPicPr>
            <a:picLocks noChangeAspect="1"/>
          </p:cNvPicPr>
          <p:nvPr/>
        </p:nvPicPr>
        <p:blipFill>
          <a:blip r:embed="rId2"/>
          <a:stretch>
            <a:fillRect/>
          </a:stretch>
        </p:blipFill>
        <p:spPr>
          <a:xfrm>
            <a:off x="7085626" y="1033666"/>
            <a:ext cx="4773582" cy="3682303"/>
          </a:xfrm>
          <a:prstGeom prst="rect">
            <a:avLst/>
          </a:prstGeom>
        </p:spPr>
      </p:pic>
      <p:sp>
        <p:nvSpPr>
          <p:cNvPr id="6" name="Rettangolo 5"/>
          <p:cNvSpPr/>
          <p:nvPr/>
        </p:nvSpPr>
        <p:spPr>
          <a:xfrm>
            <a:off x="516954" y="978248"/>
            <a:ext cx="5872120" cy="369332"/>
          </a:xfrm>
          <a:prstGeom prst="rect">
            <a:avLst/>
          </a:prstGeom>
        </p:spPr>
        <p:txBody>
          <a:bodyPr wrap="none">
            <a:spAutoFit/>
          </a:bodyPr>
          <a:lstStyle/>
          <a:p>
            <a:pPr marL="285750" indent="-285750">
              <a:buFont typeface="Wingdings" panose="05000000000000000000" pitchFamily="2" charset="2"/>
              <a:buChar char="§"/>
            </a:pPr>
            <a:r>
              <a:rPr lang="it-IT"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le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imprese producono una certa quantità di beni e servizi</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516954" y="1345350"/>
            <a:ext cx="6096000" cy="923330"/>
          </a:xfrm>
          <a:prstGeom prst="rect">
            <a:avLst/>
          </a:prstGeom>
        </p:spPr>
        <p:txBody>
          <a:bodyPr>
            <a:spAutoFit/>
          </a:bodyPr>
          <a:lstStyle/>
          <a:p>
            <a:pPr marL="285750" indent="-285750" algn="just">
              <a:buFont typeface="Wingdings" panose="05000000000000000000" pitchFamily="2" charset="2"/>
              <a:buChar char="§"/>
            </a:pPr>
            <a:r>
              <a:rPr lang="it-IT"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per </a:t>
            </a:r>
            <a:r>
              <a:rPr lang="it-I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poter ottenere tale produzione, è necessario impiegare alcuni fattori produttivi (ed in particolare lavoro) che dovranno essere </a:t>
            </a:r>
            <a:r>
              <a:rPr lang="it-IT"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retribuiti </a:t>
            </a:r>
            <a:endParaRPr lang="it-IT" dirty="0">
              <a:solidFill>
                <a:srgbClr val="0070C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485679" y="2303395"/>
            <a:ext cx="6096000" cy="646331"/>
          </a:xfrm>
          <a:prstGeom prst="rect">
            <a:avLst/>
          </a:prstGeom>
        </p:spPr>
        <p:txBody>
          <a:bodyPr>
            <a:spAutoFit/>
          </a:bodyPr>
          <a:lstStyle/>
          <a:p>
            <a:pPr marL="285750" indent="-285750" algn="just">
              <a:buFont typeface="Wingdings" panose="05000000000000000000" pitchFamily="2" charset="2"/>
              <a:buChar char="§"/>
            </a:pP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il </a:t>
            </a: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reddito percepito dalle famiglie sarà consumato per acquistare i beni prodotti dalle varie </a:t>
            </a: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imprese</a:t>
            </a:r>
          </a:p>
        </p:txBody>
      </p:sp>
      <p:sp>
        <p:nvSpPr>
          <p:cNvPr id="9" name="Rettangolo 8"/>
          <p:cNvSpPr/>
          <p:nvPr/>
        </p:nvSpPr>
        <p:spPr>
          <a:xfrm>
            <a:off x="641350" y="3975276"/>
            <a:ext cx="6096000" cy="369332"/>
          </a:xfrm>
          <a:prstGeom prst="rect">
            <a:avLst/>
          </a:prstGeom>
        </p:spPr>
        <p:txBody>
          <a:bodyPr>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Il circuito che si stabilisce nel sistema economico è quindi </a:t>
            </a:r>
            <a:r>
              <a:rPr lang="it-IT" dirty="0" smtClean="0">
                <a:latin typeface="Times New Roman" panose="02020603050405020304" pitchFamily="18" charset="0"/>
                <a:ea typeface="Calibri" panose="020F0502020204030204" pitchFamily="34" charset="0"/>
                <a:cs typeface="Times New Roman" panose="02020603050405020304" pitchFamily="18" charset="0"/>
              </a:rPr>
              <a:t>dato:</a:t>
            </a:r>
            <a:endParaRPr lang="it-IT" dirty="0">
              <a:latin typeface="Times New Roman" panose="02020603050405020304" pitchFamily="18" charset="0"/>
              <a:cs typeface="Times New Roman" panose="02020603050405020304" pitchFamily="18" charset="0"/>
            </a:endParaRPr>
          </a:p>
        </p:txBody>
      </p:sp>
      <p:sp>
        <p:nvSpPr>
          <p:cNvPr id="10" name="Ovale 9"/>
          <p:cNvSpPr/>
          <p:nvPr/>
        </p:nvSpPr>
        <p:spPr>
          <a:xfrm>
            <a:off x="10298545" y="2105891"/>
            <a:ext cx="1376219" cy="923636"/>
          </a:xfrm>
          <a:prstGeom prst="ellipse">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8719127" y="3334328"/>
            <a:ext cx="1376219" cy="92363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7015301" y="2105891"/>
            <a:ext cx="1376219" cy="92363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85679" y="3075038"/>
            <a:ext cx="6096000" cy="646331"/>
          </a:xfrm>
          <a:prstGeom prst="rect">
            <a:avLst/>
          </a:prstGeom>
        </p:spPr>
        <p:txBody>
          <a:bodyPr>
            <a:spAutoFit/>
          </a:bodyPr>
          <a:lstStyle/>
          <a:p>
            <a:pPr marL="285750" indent="-285750">
              <a:buFont typeface="Wingdings" panose="05000000000000000000" pitchFamily="2" charset="2"/>
              <a:buChar char="§"/>
            </a:pPr>
            <a:r>
              <a:rPr lang="it-IT"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attraverso la vendita dei propri prodotti l'impresa disporrà dei mezzi finanziari necessari per poter ricominciare </a:t>
            </a:r>
            <a:endParaRPr lang="en-GB" dirty="0">
              <a:solidFill>
                <a:srgbClr val="7030A0"/>
              </a:solidFill>
            </a:endParaRPr>
          </a:p>
        </p:txBody>
      </p:sp>
      <p:sp>
        <p:nvSpPr>
          <p:cNvPr id="13" name="Ovale 12"/>
          <p:cNvSpPr/>
          <p:nvPr/>
        </p:nvSpPr>
        <p:spPr>
          <a:xfrm>
            <a:off x="8719126" y="926669"/>
            <a:ext cx="1376219" cy="92363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41350" y="4569342"/>
            <a:ext cx="1787669"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dalla produzione </a:t>
            </a:r>
            <a:endParaRPr lang="en-GB" dirty="0"/>
          </a:p>
        </p:txBody>
      </p:sp>
      <p:sp>
        <p:nvSpPr>
          <p:cNvPr id="17" name="Freccia a destra 16"/>
          <p:cNvSpPr/>
          <p:nvPr/>
        </p:nvSpPr>
        <p:spPr>
          <a:xfrm>
            <a:off x="2600137" y="4712445"/>
            <a:ext cx="290946" cy="16625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17"/>
          <p:cNvSpPr/>
          <p:nvPr/>
        </p:nvSpPr>
        <p:spPr>
          <a:xfrm>
            <a:off x="2993911" y="4569342"/>
            <a:ext cx="1838965"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che genera redditi</a:t>
            </a:r>
            <a:endParaRPr lang="en-GB" dirty="0"/>
          </a:p>
        </p:txBody>
      </p:sp>
      <p:sp>
        <p:nvSpPr>
          <p:cNvPr id="19" name="Freccia a destra 18"/>
          <p:cNvSpPr/>
          <p:nvPr/>
        </p:nvSpPr>
        <p:spPr>
          <a:xfrm>
            <a:off x="4994389" y="4680117"/>
            <a:ext cx="290946" cy="16625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19"/>
          <p:cNvSpPr/>
          <p:nvPr/>
        </p:nvSpPr>
        <p:spPr>
          <a:xfrm>
            <a:off x="5395124" y="4569342"/>
            <a:ext cx="4585486" cy="646331"/>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i quali saranno spesi per acquistare i beni e i servizi in precedenza prodotti</a:t>
            </a:r>
            <a:endParaRPr lang="en-GB" dirty="0"/>
          </a:p>
        </p:txBody>
      </p:sp>
      <p:sp>
        <p:nvSpPr>
          <p:cNvPr id="21" name="Freccia a destra 20"/>
          <p:cNvSpPr/>
          <p:nvPr/>
        </p:nvSpPr>
        <p:spPr>
          <a:xfrm rot="5400000">
            <a:off x="6786701" y="5344837"/>
            <a:ext cx="290946" cy="16625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tangolo 21"/>
          <p:cNvSpPr/>
          <p:nvPr/>
        </p:nvSpPr>
        <p:spPr>
          <a:xfrm>
            <a:off x="5285335" y="5603568"/>
            <a:ext cx="6493800"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attraverso la vendita dei propri prodotti l'impresa disporrà dei mezzi finanziari necessari per poter ricominciare un nuovo ciclo produttivo</a:t>
            </a:r>
            <a:endParaRPr lang="en-GB" dirty="0"/>
          </a:p>
        </p:txBody>
      </p:sp>
      <p:sp>
        <p:nvSpPr>
          <p:cNvPr id="23" name="Freccia curva 22"/>
          <p:cNvSpPr/>
          <p:nvPr/>
        </p:nvSpPr>
        <p:spPr>
          <a:xfrm rot="16200000">
            <a:off x="2988884" y="3695225"/>
            <a:ext cx="498769" cy="3964248"/>
          </a:xfrm>
          <a:prstGeom prst="ben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1173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5" grpId="0"/>
      <p:bldP spid="13" grpId="0" animBg="1"/>
      <p:bldP spid="16" grpId="0"/>
      <p:bldP spid="17" grpId="0" animBg="1"/>
      <p:bldP spid="18" grpId="0"/>
      <p:bldP spid="19" grpId="0" animBg="1"/>
      <p:bldP spid="20" grpId="0"/>
      <p:bldP spid="21" grpId="0" animBg="1"/>
      <p:bldP spid="22"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15</a:t>
            </a:fld>
            <a:endParaRPr lang="it-IT"/>
          </a:p>
        </p:txBody>
      </p:sp>
      <p:sp>
        <p:nvSpPr>
          <p:cNvPr id="4" name="Rettangolo 3"/>
          <p:cNvSpPr/>
          <p:nvPr/>
        </p:nvSpPr>
        <p:spPr>
          <a:xfrm>
            <a:off x="1011381" y="732688"/>
            <a:ext cx="10487891"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Da quanto detto risulta evidente come in un circuito economico la produzione, la spesa ed il reddito costituiscano tre possibili </a:t>
            </a:r>
            <a:r>
              <a:rPr lang="it-IT" dirty="0" smtClean="0">
                <a:latin typeface="Times New Roman" panose="02020603050405020304" pitchFamily="18" charset="0"/>
                <a:ea typeface="Calibri" panose="020F0502020204030204" pitchFamily="34" charset="0"/>
                <a:cs typeface="Times New Roman" panose="02020603050405020304" pitchFamily="18" charset="0"/>
              </a:rPr>
              <a:t>aspetti </a:t>
            </a:r>
            <a:r>
              <a:rPr lang="it-IT" dirty="0">
                <a:latin typeface="Times New Roman" panose="02020603050405020304" pitchFamily="18" charset="0"/>
                <a:ea typeface="Calibri" panose="020F0502020204030204" pitchFamily="34" charset="0"/>
                <a:cs typeface="Times New Roman" panose="02020603050405020304" pitchFamily="18" charset="0"/>
              </a:rPr>
              <a:t>o</a:t>
            </a:r>
            <a:r>
              <a:rPr lang="it-IT" dirty="0" smtClean="0">
                <a:latin typeface="Times New Roman" panose="02020603050405020304" pitchFamily="18" charset="0"/>
                <a:ea typeface="Calibri" panose="020F0502020204030204" pitchFamily="34" charset="0"/>
                <a:cs typeface="Times New Roman" panose="02020603050405020304" pitchFamily="18" charset="0"/>
              </a:rPr>
              <a:t> «configurazioni» </a:t>
            </a:r>
            <a:r>
              <a:rPr lang="it-IT" dirty="0">
                <a:latin typeface="Times New Roman" panose="02020603050405020304" pitchFamily="18" charset="0"/>
                <a:ea typeface="Calibri" panose="020F0502020204030204" pitchFamily="34" charset="0"/>
                <a:cs typeface="Times New Roman" panose="02020603050405020304" pitchFamily="18" charset="0"/>
              </a:rPr>
              <a:t>del medesimo </a:t>
            </a:r>
            <a:r>
              <a:rPr lang="it-IT" dirty="0" smtClean="0">
                <a:latin typeface="Times New Roman" panose="02020603050405020304" pitchFamily="18" charset="0"/>
                <a:ea typeface="Calibri" panose="020F0502020204030204" pitchFamily="34" charset="0"/>
                <a:cs typeface="Times New Roman" panose="02020603050405020304" pitchFamily="18" charset="0"/>
              </a:rPr>
              <a:t>«aggregato»</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961505" y="5112523"/>
            <a:ext cx="10268990" cy="923330"/>
          </a:xfrm>
          <a:prstGeom prst="rect">
            <a:avLst/>
          </a:prstGeom>
        </p:spPr>
        <p:txBody>
          <a:bodyPr wrap="square">
            <a:spAutoFit/>
          </a:bodyPr>
          <a:lstStyle/>
          <a:p>
            <a:pPr algn="just"/>
            <a:r>
              <a:rPr lang="it-IT" dirty="0" smtClean="0">
                <a:latin typeface="Times New Roman" panose="02020603050405020304" pitchFamily="18" charset="0"/>
                <a:ea typeface="Calibri" panose="020F0502020204030204" pitchFamily="34" charset="0"/>
                <a:cs typeface="Times New Roman" panose="02020603050405020304" pitchFamily="18" charset="0"/>
              </a:rPr>
              <a:t>Le </a:t>
            </a:r>
            <a:r>
              <a:rPr lang="it-IT" dirty="0">
                <a:latin typeface="Times New Roman" panose="02020603050405020304" pitchFamily="18" charset="0"/>
                <a:ea typeface="Calibri" panose="020F0502020204030204" pitchFamily="34" charset="0"/>
                <a:cs typeface="Times New Roman" panose="02020603050405020304" pitchFamily="18" charset="0"/>
              </a:rPr>
              <a:t>imprese e le famiglie non sono, tuttavia, gli unici soggetti che operano in un sistema economico. La presenza di altri operatori implica che in esso non tutto il reddito speso dalle famiglie giunge alle imprese e, viceversa, non tutte le entrate di queste ultime sono distribuite sotto forma di reddito alle famiglie</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dirty="0"/>
          </a:p>
        </p:txBody>
      </p:sp>
      <p:sp>
        <p:nvSpPr>
          <p:cNvPr id="6" name="Rettangolo 5"/>
          <p:cNvSpPr/>
          <p:nvPr/>
        </p:nvSpPr>
        <p:spPr>
          <a:xfrm>
            <a:off x="1011381" y="1807202"/>
            <a:ext cx="5131724" cy="369332"/>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La produzione dell'impresa, infatti, sarà </a:t>
            </a:r>
            <a:r>
              <a:rPr lang="it-IT" dirty="0" smtClean="0">
                <a:latin typeface="Times New Roman" panose="02020603050405020304" pitchFamily="18" charset="0"/>
                <a:ea typeface="Calibri" panose="020F0502020204030204" pitchFamily="34" charset="0"/>
                <a:cs typeface="Times New Roman" panose="02020603050405020304" pitchFamily="18" charset="0"/>
              </a:rPr>
              <a:t>acquistata</a:t>
            </a:r>
            <a:endParaRPr lang="it-IT" dirty="0"/>
          </a:p>
        </p:txBody>
      </p:sp>
      <p:sp>
        <p:nvSpPr>
          <p:cNvPr id="7" name="Rettangolo 6"/>
          <p:cNvSpPr/>
          <p:nvPr/>
        </p:nvSpPr>
        <p:spPr>
          <a:xfrm>
            <a:off x="1011382" y="2393567"/>
            <a:ext cx="4732714"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ciò che le famiglie potranno acquistare sarà pari al reddito </a:t>
            </a:r>
            <a:r>
              <a:rPr lang="it-IT" dirty="0" smtClean="0">
                <a:latin typeface="Times New Roman" panose="02020603050405020304" pitchFamily="18" charset="0"/>
                <a:ea typeface="Calibri" panose="020F0502020204030204" pitchFamily="34" charset="0"/>
                <a:cs typeface="Times New Roman" panose="02020603050405020304" pitchFamily="18" charset="0"/>
              </a:rPr>
              <a:t>percepito</a:t>
            </a:r>
            <a:endParaRPr lang="it-IT" dirty="0"/>
          </a:p>
        </p:txBody>
      </p:sp>
      <p:sp>
        <p:nvSpPr>
          <p:cNvPr id="8" name="Rettangolo 7"/>
          <p:cNvSpPr/>
          <p:nvPr/>
        </p:nvSpPr>
        <p:spPr>
          <a:xfrm>
            <a:off x="1011381" y="3105843"/>
            <a:ext cx="4732715"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mentre il reddito percepito sarà pari al contributo fornito alla produzione di beni e </a:t>
            </a:r>
            <a:r>
              <a:rPr lang="it-IT" dirty="0" smtClean="0">
                <a:latin typeface="Times New Roman" panose="02020603050405020304" pitchFamily="18" charset="0"/>
                <a:ea typeface="Calibri" panose="020F0502020204030204" pitchFamily="34" charset="0"/>
                <a:cs typeface="Times New Roman" panose="02020603050405020304" pitchFamily="18" charset="0"/>
              </a:rPr>
              <a:t>servizi</a:t>
            </a:r>
            <a:endParaRPr lang="it-IT" dirty="0"/>
          </a:p>
        </p:txBody>
      </p:sp>
      <p:sp>
        <p:nvSpPr>
          <p:cNvPr id="9" name="Rettangolo 8"/>
          <p:cNvSpPr/>
          <p:nvPr/>
        </p:nvSpPr>
        <p:spPr>
          <a:xfrm>
            <a:off x="7993745" y="1798898"/>
            <a:ext cx="2126544" cy="369332"/>
          </a:xfrm>
          <a:prstGeom prst="rect">
            <a:avLst/>
          </a:prstGeom>
        </p:spPr>
        <p:txBody>
          <a:bodyPr wrap="none">
            <a:spAutoFit/>
          </a:bodyPr>
          <a:lstStyle/>
          <a:p>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produzione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spesa </a:t>
            </a:r>
            <a:endParaRPr lang="it-IT" b="1" dirty="0">
              <a:solidFill>
                <a:srgbClr val="A80000"/>
              </a:solidFill>
            </a:endParaRPr>
          </a:p>
        </p:txBody>
      </p:sp>
      <p:sp>
        <p:nvSpPr>
          <p:cNvPr id="10" name="Rettangolo 9"/>
          <p:cNvSpPr/>
          <p:nvPr/>
        </p:nvSpPr>
        <p:spPr>
          <a:xfrm>
            <a:off x="8016172" y="2393567"/>
            <a:ext cx="1728999" cy="369332"/>
          </a:xfrm>
          <a:prstGeom prst="rect">
            <a:avLst/>
          </a:prstGeom>
        </p:spPr>
        <p:txBody>
          <a:bodyPr wrap="none">
            <a:spAutoFit/>
          </a:bodyPr>
          <a:lstStyle/>
          <a:p>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spesa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reddito </a:t>
            </a:r>
            <a:endParaRPr lang="it-IT" b="1" dirty="0">
              <a:solidFill>
                <a:srgbClr val="A80000"/>
              </a:solidFill>
            </a:endParaRPr>
          </a:p>
        </p:txBody>
      </p:sp>
      <p:sp>
        <p:nvSpPr>
          <p:cNvPr id="11" name="Rettangolo 10"/>
          <p:cNvSpPr/>
          <p:nvPr/>
        </p:nvSpPr>
        <p:spPr>
          <a:xfrm>
            <a:off x="7993745" y="3229332"/>
            <a:ext cx="2355273" cy="369332"/>
          </a:xfrm>
          <a:prstGeom prst="rect">
            <a:avLst/>
          </a:prstGeom>
        </p:spPr>
        <p:txBody>
          <a:bodyPr wrap="square">
            <a:spAutoFit/>
          </a:bodyPr>
          <a:lstStyle/>
          <a:p>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reddito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produzione</a:t>
            </a:r>
            <a:endParaRPr lang="en-GB" b="1" dirty="0">
              <a:solidFill>
                <a:srgbClr val="A80000"/>
              </a:solidFill>
            </a:endParaRPr>
          </a:p>
        </p:txBody>
      </p:sp>
      <p:sp>
        <p:nvSpPr>
          <p:cNvPr id="12" name="Freccia a destra 11"/>
          <p:cNvSpPr/>
          <p:nvPr/>
        </p:nvSpPr>
        <p:spPr>
          <a:xfrm>
            <a:off x="6143105" y="1887529"/>
            <a:ext cx="1330037" cy="25256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13"/>
          <p:cNvSpPr/>
          <p:nvPr/>
        </p:nvSpPr>
        <p:spPr>
          <a:xfrm>
            <a:off x="6143105" y="2496686"/>
            <a:ext cx="1330037" cy="25256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a destra 14"/>
          <p:cNvSpPr/>
          <p:nvPr/>
        </p:nvSpPr>
        <p:spPr>
          <a:xfrm>
            <a:off x="6143104" y="3287714"/>
            <a:ext cx="1330037" cy="25256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961505" y="4217023"/>
            <a:ext cx="10268990" cy="646331"/>
          </a:xfrm>
          <a:prstGeom prst="rect">
            <a:avLst/>
          </a:prstGeom>
        </p:spPr>
        <p:txBody>
          <a:bodyPr wrap="square">
            <a:spAutoFit/>
          </a:bodyPr>
          <a:lstStyle/>
          <a:p>
            <a:pPr algn="just"/>
            <a:r>
              <a:rPr lang="it-IT" dirty="0" smtClean="0">
                <a:latin typeface="Times New Roman" panose="02020603050405020304" pitchFamily="18" charset="0"/>
              </a:rPr>
              <a:t>L’interazione </a:t>
            </a:r>
            <a:r>
              <a:rPr lang="it-IT" dirty="0">
                <a:latin typeface="Times New Roman" panose="02020603050405020304" pitchFamily="18" charset="0"/>
              </a:rPr>
              <a:t>tra produzione, reddito e </a:t>
            </a:r>
            <a:r>
              <a:rPr lang="it-IT" dirty="0" smtClean="0">
                <a:latin typeface="Times New Roman" panose="02020603050405020304" pitchFamily="18" charset="0"/>
              </a:rPr>
              <a:t>spesa (domanda) costituisce </a:t>
            </a:r>
            <a:r>
              <a:rPr lang="it-IT" dirty="0">
                <a:latin typeface="Times New Roman" panose="02020603050405020304" pitchFamily="18" charset="0"/>
              </a:rPr>
              <a:t>il nucleo centrale nell’analisi </a:t>
            </a:r>
            <a:r>
              <a:rPr lang="it-IT" dirty="0" smtClean="0">
                <a:latin typeface="Times New Roman" panose="02020603050405020304" pitchFamily="18" charset="0"/>
              </a:rPr>
              <a:t>dei flussi dell’attività economica ed è chiamato </a:t>
            </a:r>
            <a:r>
              <a:rPr lang="it-IT" b="1" dirty="0" smtClean="0">
                <a:solidFill>
                  <a:srgbClr val="A80000"/>
                </a:solidFill>
                <a:latin typeface="Times New Roman" panose="02020603050405020304" pitchFamily="18" charset="0"/>
              </a:rPr>
              <a:t>FLUSSO CIRCOLARE DEL REDDITO </a:t>
            </a:r>
            <a:endParaRPr lang="en-GB" b="1" dirty="0">
              <a:solidFill>
                <a:srgbClr val="A80000"/>
              </a:solidFill>
            </a:endParaRPr>
          </a:p>
        </p:txBody>
      </p:sp>
    </p:spTree>
    <p:extLst>
      <p:ext uri="{BB962C8B-B14F-4D97-AF65-F5344CB8AC3E}">
        <p14:creationId xmlns:p14="http://schemas.microsoft.com/office/powerpoint/2010/main" val="242276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randombar(horizontal)">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P spid="14" grpId="0" animBg="1"/>
      <p:bldP spid="15"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sp>
        <p:nvSpPr>
          <p:cNvPr id="4" name="Rettangolo 3"/>
          <p:cNvSpPr/>
          <p:nvPr/>
        </p:nvSpPr>
        <p:spPr>
          <a:xfrm>
            <a:off x="670559" y="608226"/>
            <a:ext cx="11042073"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relazioni e gli scambi fra operatori economici possono essere descritti attraverso un diagramma </a:t>
            </a:r>
            <a:r>
              <a:rPr lang="it-IT" dirty="0" smtClean="0">
                <a:latin typeface="Times New Roman" panose="02020603050405020304" pitchFamily="18" charset="0"/>
                <a:cs typeface="Times New Roman" panose="02020603050405020304" pitchFamily="18" charset="0"/>
              </a:rPr>
              <a:t>detto</a:t>
            </a:r>
            <a:endParaRPr lang="en-GB"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5049869" y="1487728"/>
            <a:ext cx="6662763" cy="4785843"/>
          </a:xfrm>
          <a:prstGeom prst="rect">
            <a:avLst/>
          </a:prstGeom>
        </p:spPr>
      </p:pic>
      <p:sp>
        <p:nvSpPr>
          <p:cNvPr id="6" name="Rettangolo 5"/>
          <p:cNvSpPr/>
          <p:nvPr/>
        </p:nvSpPr>
        <p:spPr>
          <a:xfrm>
            <a:off x="669439" y="1035618"/>
            <a:ext cx="4380430" cy="369332"/>
          </a:xfrm>
          <a:prstGeom prst="rect">
            <a:avLst/>
          </a:prstGeom>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FLUSSO </a:t>
            </a:r>
            <a:r>
              <a:rPr lang="it-IT" b="1" dirty="0">
                <a:solidFill>
                  <a:srgbClr val="A80000"/>
                </a:solidFill>
                <a:latin typeface="Times New Roman" panose="02020603050405020304" pitchFamily="18" charset="0"/>
                <a:cs typeface="Times New Roman" panose="02020603050405020304" pitchFamily="18" charset="0"/>
              </a:rPr>
              <a:t>CIRCOLARE DEL REDDITO </a:t>
            </a:r>
            <a:endParaRPr lang="en-GB"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161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17</a:t>
            </a:fld>
            <a:endParaRPr lang="it-IT" dirty="0"/>
          </a:p>
        </p:txBody>
      </p:sp>
      <p:sp>
        <p:nvSpPr>
          <p:cNvPr id="2" name="Rettangolo 1"/>
          <p:cNvSpPr/>
          <p:nvPr/>
        </p:nvSpPr>
        <p:spPr>
          <a:xfrm>
            <a:off x="1016000" y="964382"/>
            <a:ext cx="4620029" cy="369332"/>
          </a:xfrm>
          <a:prstGeom prst="rect">
            <a:avLst/>
          </a:prstGeom>
        </p:spPr>
        <p:txBody>
          <a:bodyPr wrap="square">
            <a:spAutoFit/>
          </a:bodyPr>
          <a:lstStyle/>
          <a:p>
            <a:r>
              <a:rPr lang="en-GB" b="1" dirty="0" err="1">
                <a:solidFill>
                  <a:srgbClr val="A80000"/>
                </a:solidFill>
                <a:latin typeface="Times New Roman" panose="02020603050405020304" pitchFamily="18" charset="0"/>
                <a:cs typeface="Times New Roman" panose="02020603050405020304" pitchFamily="18" charset="0"/>
              </a:rPr>
              <a:t>Classificazione</a:t>
            </a:r>
            <a:r>
              <a:rPr lang="en-GB" b="1" dirty="0">
                <a:solidFill>
                  <a:srgbClr val="A8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degli</a:t>
            </a:r>
            <a:r>
              <a:rPr lang="en-GB" b="1" dirty="0">
                <a:solidFill>
                  <a:srgbClr val="A8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operatori</a:t>
            </a:r>
            <a:r>
              <a:rPr lang="en-GB" b="1" dirty="0">
                <a:solidFill>
                  <a:srgbClr val="A80000"/>
                </a:solidFill>
                <a:latin typeface="Times New Roman" panose="02020603050405020304" pitchFamily="18" charset="0"/>
                <a:cs typeface="Times New Roman" panose="02020603050405020304" pitchFamily="18" charset="0"/>
              </a:rPr>
              <a:t> </a:t>
            </a:r>
            <a:r>
              <a:rPr lang="en-GB" b="1" dirty="0" err="1" smtClean="0">
                <a:solidFill>
                  <a:srgbClr val="A80000"/>
                </a:solidFill>
                <a:latin typeface="Times New Roman" panose="02020603050405020304" pitchFamily="18" charset="0"/>
                <a:cs typeface="Times New Roman" panose="02020603050405020304" pitchFamily="18" charset="0"/>
              </a:rPr>
              <a:t>economici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16001" y="2285659"/>
            <a:ext cx="10289308" cy="923330"/>
          </a:xfrm>
          <a:prstGeom prst="rect">
            <a:avLst/>
          </a:prstGeom>
        </p:spPr>
        <p:txBody>
          <a:bodyPr wrap="square">
            <a:spAutoFit/>
          </a:bodyPr>
          <a:lstStyle/>
          <a:p>
            <a:pPr algn="just"/>
            <a:r>
              <a:rPr lang="it-IT" dirty="0">
                <a:latin typeface="Times New Roman" panose="02020603050405020304" pitchFamily="18" charset="0"/>
              </a:rPr>
              <a:t>Per operare gli opportuni raggruppamenti delle diverse entità </a:t>
            </a:r>
            <a:r>
              <a:rPr lang="it-IT" dirty="0" smtClean="0">
                <a:latin typeface="Times New Roman" panose="02020603050405020304" pitchFamily="18" charset="0"/>
              </a:rPr>
              <a:t>che partecipano </a:t>
            </a:r>
            <a:r>
              <a:rPr lang="it-IT" dirty="0">
                <a:latin typeface="Times New Roman" panose="02020603050405020304" pitchFamily="18" charset="0"/>
              </a:rPr>
              <a:t>al processo produttivo occorre introdurre delle definizioni </a:t>
            </a:r>
            <a:r>
              <a:rPr lang="it-IT" dirty="0" smtClean="0">
                <a:latin typeface="Times New Roman" panose="02020603050405020304" pitchFamily="18" charset="0"/>
              </a:rPr>
              <a:t>per individuare </a:t>
            </a:r>
            <a:r>
              <a:rPr lang="it-IT" dirty="0">
                <a:latin typeface="Times New Roman" panose="02020603050405020304" pitchFamily="18" charset="0"/>
              </a:rPr>
              <a:t>in primo luogo le </a:t>
            </a:r>
            <a:r>
              <a:rPr lang="it-IT" dirty="0">
                <a:solidFill>
                  <a:srgbClr val="A80000"/>
                </a:solidFill>
                <a:latin typeface="Times New Roman" panose="02020603050405020304" pitchFamily="18" charset="0"/>
              </a:rPr>
              <a:t>unità elementari </a:t>
            </a:r>
            <a:r>
              <a:rPr lang="it-IT" dirty="0">
                <a:latin typeface="Times New Roman" panose="02020603050405020304" pitchFamily="18" charset="0"/>
              </a:rPr>
              <a:t>in cui si esplicano le </a:t>
            </a:r>
            <a:r>
              <a:rPr lang="it-IT" dirty="0" smtClean="0">
                <a:latin typeface="Times New Roman" panose="02020603050405020304" pitchFamily="18" charset="0"/>
              </a:rPr>
              <a:t>diverse </a:t>
            </a:r>
            <a:r>
              <a:rPr lang="en-GB" dirty="0" err="1" smtClean="0">
                <a:latin typeface="Times New Roman" panose="02020603050405020304" pitchFamily="18" charset="0"/>
              </a:rPr>
              <a:t>attività</a:t>
            </a:r>
            <a:r>
              <a:rPr lang="en-GB" dirty="0" smtClean="0">
                <a:latin typeface="Times New Roman" panose="02020603050405020304" pitchFamily="18" charset="0"/>
              </a:rPr>
              <a:t> </a:t>
            </a:r>
            <a:r>
              <a:rPr lang="en-GB" dirty="0" err="1">
                <a:latin typeface="Times New Roman" panose="02020603050405020304" pitchFamily="18" charset="0"/>
              </a:rPr>
              <a:t>economiche</a:t>
            </a:r>
            <a:r>
              <a:rPr lang="en-GB" dirty="0" smtClean="0">
                <a:latin typeface="Times New Roman" panose="02020603050405020304" pitchFamily="18" charset="0"/>
              </a:rPr>
              <a:t>.</a:t>
            </a:r>
            <a:endParaRPr lang="en-GB" dirty="0">
              <a:latin typeface="Times New Roman" panose="02020603050405020304" pitchFamily="18" charset="0"/>
            </a:endParaRPr>
          </a:p>
        </p:txBody>
      </p:sp>
      <p:sp>
        <p:nvSpPr>
          <p:cNvPr id="7" name="Rettangolo 6"/>
          <p:cNvSpPr/>
          <p:nvPr/>
        </p:nvSpPr>
        <p:spPr>
          <a:xfrm>
            <a:off x="1015999" y="3354598"/>
            <a:ext cx="10289309" cy="646331"/>
          </a:xfrm>
          <a:prstGeom prst="rect">
            <a:avLst/>
          </a:prstGeom>
        </p:spPr>
        <p:txBody>
          <a:bodyPr wrap="square">
            <a:spAutoFit/>
          </a:bodyPr>
          <a:lstStyle/>
          <a:p>
            <a:pPr algn="just"/>
            <a:r>
              <a:rPr lang="it-IT" dirty="0">
                <a:latin typeface="Times New Roman" panose="02020603050405020304" pitchFamily="18" charset="0"/>
              </a:rPr>
              <a:t>Nel sistema europeo di contabilità nazionale l’approccio descrittivo dell’economia di un paese si basa due principali elementi di riferimento</a:t>
            </a:r>
            <a:r>
              <a:rPr lang="it-IT" dirty="0" smtClean="0">
                <a:latin typeface="Times New Roman" panose="02020603050405020304" pitchFamily="18" charset="0"/>
              </a:rPr>
              <a:t>:</a:t>
            </a:r>
            <a:endParaRPr lang="it-IT" b="1" i="1" dirty="0">
              <a:latin typeface="Times New Roman" panose="02020603050405020304" pitchFamily="18" charset="0"/>
            </a:endParaRPr>
          </a:p>
        </p:txBody>
      </p:sp>
      <p:sp>
        <p:nvSpPr>
          <p:cNvPr id="8" name="Rettangolo 7"/>
          <p:cNvSpPr/>
          <p:nvPr/>
        </p:nvSpPr>
        <p:spPr>
          <a:xfrm>
            <a:off x="1015999" y="4172641"/>
            <a:ext cx="8801332" cy="723275"/>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it-IT" b="1" i="1" dirty="0" smtClean="0">
                <a:latin typeface="Times New Roman" panose="02020603050405020304" pitchFamily="18" charset="0"/>
              </a:rPr>
              <a:t>unità </a:t>
            </a:r>
            <a:r>
              <a:rPr lang="it-IT" b="1" i="1" dirty="0">
                <a:latin typeface="Times New Roman" panose="02020603050405020304" pitchFamily="18" charset="0"/>
              </a:rPr>
              <a:t>istituzionali</a:t>
            </a:r>
            <a:r>
              <a:rPr lang="it-IT" i="1" dirty="0">
                <a:latin typeface="Times New Roman" panose="02020603050405020304" pitchFamily="18" charset="0"/>
              </a:rPr>
              <a:t>, </a:t>
            </a:r>
            <a:r>
              <a:rPr lang="it-IT" dirty="0">
                <a:latin typeface="Times New Roman" panose="02020603050405020304" pitchFamily="18" charset="0"/>
              </a:rPr>
              <a:t>raggruppate in </a:t>
            </a:r>
            <a:r>
              <a:rPr lang="it-IT" b="1" i="1" dirty="0">
                <a:latin typeface="Times New Roman" panose="02020603050405020304" pitchFamily="18" charset="0"/>
              </a:rPr>
              <a:t>settori</a:t>
            </a:r>
            <a:r>
              <a:rPr lang="it-IT" i="1" dirty="0">
                <a:latin typeface="Times New Roman" panose="02020603050405020304" pitchFamily="18" charset="0"/>
              </a:rPr>
              <a:t>, </a:t>
            </a:r>
            <a:r>
              <a:rPr lang="it-IT" dirty="0">
                <a:latin typeface="Times New Roman" panose="02020603050405020304" pitchFamily="18" charset="0"/>
              </a:rPr>
              <a:t>secondo le loro funzioni </a:t>
            </a:r>
            <a:r>
              <a:rPr lang="en-GB" dirty="0" smtClean="0">
                <a:latin typeface="Times New Roman" panose="02020603050405020304" pitchFamily="18" charset="0"/>
              </a:rPr>
              <a:t>principali</a:t>
            </a:r>
            <a:endParaRPr lang="en-GB" dirty="0">
              <a:latin typeface="Times New Roman" panose="02020603050405020304" pitchFamily="18" charset="0"/>
            </a:endParaRPr>
          </a:p>
          <a:p>
            <a:pPr marL="285750" indent="-285750" algn="just">
              <a:spcAft>
                <a:spcPts val="600"/>
              </a:spcAft>
              <a:buFont typeface="Wingdings" panose="05000000000000000000" pitchFamily="2" charset="2"/>
              <a:buChar char="ü"/>
            </a:pPr>
            <a:r>
              <a:rPr lang="it-IT" b="1" i="1" dirty="0">
                <a:latin typeface="Times New Roman" panose="02020603050405020304" pitchFamily="18" charset="0"/>
              </a:rPr>
              <a:t>unità di attività economica </a:t>
            </a:r>
            <a:r>
              <a:rPr lang="it-IT" i="1" dirty="0">
                <a:latin typeface="Times New Roman" panose="02020603050405020304" pitchFamily="18" charset="0"/>
              </a:rPr>
              <a:t>raggruppate in </a:t>
            </a:r>
            <a:r>
              <a:rPr lang="it-IT" b="1" i="1" dirty="0">
                <a:latin typeface="Times New Roman" panose="02020603050405020304" pitchFamily="18" charset="0"/>
              </a:rPr>
              <a:t>branche</a:t>
            </a:r>
          </a:p>
        </p:txBody>
      </p:sp>
      <p:sp>
        <p:nvSpPr>
          <p:cNvPr id="9" name="Rettangolo 8"/>
          <p:cNvSpPr/>
          <p:nvPr/>
        </p:nvSpPr>
        <p:spPr>
          <a:xfrm>
            <a:off x="1015998" y="5215477"/>
            <a:ext cx="10289310" cy="646331"/>
          </a:xfrm>
          <a:prstGeom prst="rect">
            <a:avLst/>
          </a:prstGeom>
        </p:spPr>
        <p:txBody>
          <a:bodyPr wrap="square">
            <a:spAutoFit/>
          </a:bodyPr>
          <a:lstStyle/>
          <a:p>
            <a:pPr algn="just"/>
            <a:r>
              <a:rPr lang="it-IT" dirty="0">
                <a:latin typeface="Times New Roman" panose="02020603050405020304" pitchFamily="18" charset="0"/>
              </a:rPr>
              <a:t>Il primo </a:t>
            </a:r>
            <a:r>
              <a:rPr lang="it-IT" dirty="0" smtClean="0">
                <a:latin typeface="Times New Roman" panose="02020603050405020304" pitchFamily="18" charset="0"/>
              </a:rPr>
              <a:t>elemento prende </a:t>
            </a:r>
            <a:r>
              <a:rPr lang="it-IT" dirty="0">
                <a:latin typeface="Times New Roman" panose="02020603050405020304" pitchFamily="18" charset="0"/>
              </a:rPr>
              <a:t>in considerazione le unità istituzionali (operatori economici) secondo la funzione economica che svolgono, il secondo in funzione dei prodotti che realizzano. </a:t>
            </a:r>
            <a:endParaRPr lang="en-GB" dirty="0"/>
          </a:p>
        </p:txBody>
      </p:sp>
      <p:sp>
        <p:nvSpPr>
          <p:cNvPr id="6" name="Rettangolo 5"/>
          <p:cNvSpPr/>
          <p:nvPr/>
        </p:nvSpPr>
        <p:spPr>
          <a:xfrm>
            <a:off x="1015997" y="1408140"/>
            <a:ext cx="9898613"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Lo studio dell'economia si basa principalmente sull'analisi del comportamento degli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operatori economici</a:t>
            </a:r>
            <a:r>
              <a:rPr lang="it-IT" dirty="0">
                <a:latin typeface="Times New Roman" panose="02020603050405020304" pitchFamily="18" charset="0"/>
                <a:ea typeface="Calibri" panose="020F0502020204030204" pitchFamily="34" charset="0"/>
                <a:cs typeface="Times New Roman" panose="02020603050405020304" pitchFamily="18" charset="0"/>
              </a:rPr>
              <a:t> ( soggetti economici ) dalle cui azioni hanno origine i fenomeni economici.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14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18</a:t>
            </a:fld>
            <a:endParaRPr lang="it-IT"/>
          </a:p>
        </p:txBody>
      </p:sp>
      <p:sp>
        <p:nvSpPr>
          <p:cNvPr id="4" name="Rettangolo 3"/>
          <p:cNvSpPr/>
          <p:nvPr/>
        </p:nvSpPr>
        <p:spPr>
          <a:xfrm>
            <a:off x="1102821" y="1947998"/>
            <a:ext cx="10426931" cy="1200329"/>
          </a:xfrm>
          <a:prstGeom prst="rect">
            <a:avLst/>
          </a:prstGeom>
        </p:spPr>
        <p:txBody>
          <a:bodyPr wrap="square">
            <a:spAutoFit/>
          </a:bodyPr>
          <a:lstStyle/>
          <a:p>
            <a:pPr algn="just"/>
            <a:r>
              <a:rPr lang="it-IT" dirty="0">
                <a:latin typeface="Times New Roman" panose="02020603050405020304" pitchFamily="18" charset="0"/>
              </a:rPr>
              <a:t>Le unità che individuano l'economia di un dato paese, e le </a:t>
            </a:r>
            <a:r>
              <a:rPr lang="it-IT" dirty="0" smtClean="0">
                <a:latin typeface="Times New Roman" panose="02020603050405020304" pitchFamily="18" charset="0"/>
              </a:rPr>
              <a:t>cui operazioni </a:t>
            </a:r>
            <a:r>
              <a:rPr lang="it-IT" dirty="0">
                <a:latin typeface="Times New Roman" panose="02020603050405020304" pitchFamily="18" charset="0"/>
              </a:rPr>
              <a:t>sono </a:t>
            </a:r>
            <a:r>
              <a:rPr lang="it-IT" dirty="0" smtClean="0">
                <a:latin typeface="Times New Roman" panose="02020603050405020304" pitchFamily="18" charset="0"/>
              </a:rPr>
              <a:t>registrate </a:t>
            </a:r>
            <a:r>
              <a:rPr lang="it-IT" dirty="0">
                <a:latin typeface="Times New Roman" panose="02020603050405020304" pitchFamily="18" charset="0"/>
              </a:rPr>
              <a:t>nel Sistema Europeo dei Conti (</a:t>
            </a:r>
            <a:r>
              <a:rPr lang="it-IT" dirty="0" smtClean="0">
                <a:latin typeface="Times New Roman" panose="02020603050405020304" pitchFamily="18" charset="0"/>
              </a:rPr>
              <a:t>SEC 2010), </a:t>
            </a:r>
            <a:r>
              <a:rPr lang="it-IT" dirty="0">
                <a:latin typeface="Times New Roman" panose="02020603050405020304" pitchFamily="18" charset="0"/>
              </a:rPr>
              <a:t>sono quelle </a:t>
            </a:r>
            <a:r>
              <a:rPr lang="it-IT" b="1" dirty="0">
                <a:latin typeface="Times New Roman" panose="02020603050405020304" pitchFamily="18" charset="0"/>
              </a:rPr>
              <a:t>aventi centro di interesse nel </a:t>
            </a:r>
            <a:r>
              <a:rPr lang="it-IT" b="1" dirty="0" smtClean="0">
                <a:latin typeface="Times New Roman" panose="02020603050405020304" pitchFamily="18" charset="0"/>
              </a:rPr>
              <a:t>territorio economico </a:t>
            </a:r>
            <a:r>
              <a:rPr lang="it-IT" b="1" dirty="0">
                <a:latin typeface="Times New Roman" panose="02020603050405020304" pitchFamily="18" charset="0"/>
              </a:rPr>
              <a:t>del paese </a:t>
            </a:r>
            <a:r>
              <a:rPr lang="it-IT" dirty="0">
                <a:latin typeface="Times New Roman" panose="02020603050405020304" pitchFamily="18" charset="0"/>
              </a:rPr>
              <a:t>stesso. Le unità anzidette sono </a:t>
            </a:r>
            <a:r>
              <a:rPr lang="it-IT" dirty="0" smtClean="0">
                <a:latin typeface="Times New Roman" panose="02020603050405020304" pitchFamily="18" charset="0"/>
              </a:rPr>
              <a:t>denominate </a:t>
            </a:r>
            <a:r>
              <a:rPr lang="it-IT" b="1" dirty="0" smtClean="0">
                <a:latin typeface="Times New Roman" panose="02020603050405020304" pitchFamily="18" charset="0"/>
              </a:rPr>
              <a:t>unità </a:t>
            </a:r>
            <a:r>
              <a:rPr lang="it-IT" b="1" dirty="0">
                <a:latin typeface="Times New Roman" panose="02020603050405020304" pitchFamily="18" charset="0"/>
              </a:rPr>
              <a:t>residenti </a:t>
            </a:r>
            <a:r>
              <a:rPr lang="it-IT" dirty="0">
                <a:latin typeface="Times New Roman" panose="02020603050405020304" pitchFamily="18" charset="0"/>
              </a:rPr>
              <a:t>a prescindere dalla loro cittadinanza, </a:t>
            </a:r>
            <a:r>
              <a:rPr lang="it-IT" dirty="0" smtClean="0">
                <a:latin typeface="Times New Roman" panose="02020603050405020304" pitchFamily="18" charset="0"/>
              </a:rPr>
              <a:t>dalla personalità </a:t>
            </a:r>
            <a:r>
              <a:rPr lang="it-IT" dirty="0">
                <a:latin typeface="Times New Roman" panose="02020603050405020304" pitchFamily="18" charset="0"/>
              </a:rPr>
              <a:t>giuridica e della effettiva presenza sul </a:t>
            </a:r>
            <a:r>
              <a:rPr lang="it-IT" dirty="0" smtClean="0">
                <a:latin typeface="Times New Roman" panose="02020603050405020304" pitchFamily="18" charset="0"/>
              </a:rPr>
              <a:t>territorio </a:t>
            </a:r>
            <a:r>
              <a:rPr lang="en-GB" dirty="0" err="1" smtClean="0">
                <a:latin typeface="Times New Roman" panose="02020603050405020304" pitchFamily="18" charset="0"/>
              </a:rPr>
              <a:t>economico</a:t>
            </a:r>
            <a:r>
              <a:rPr lang="en-GB" dirty="0" smtClean="0">
                <a:latin typeface="Times New Roman" panose="02020603050405020304" pitchFamily="18" charset="0"/>
              </a:rPr>
              <a:t> </a:t>
            </a:r>
            <a:r>
              <a:rPr lang="en-GB" dirty="0">
                <a:latin typeface="Times New Roman" panose="02020603050405020304" pitchFamily="18" charset="0"/>
              </a:rPr>
              <a:t>del </a:t>
            </a:r>
            <a:r>
              <a:rPr lang="en-GB" dirty="0" err="1">
                <a:latin typeface="Times New Roman" panose="02020603050405020304" pitchFamily="18" charset="0"/>
              </a:rPr>
              <a:t>paese</a:t>
            </a:r>
            <a:r>
              <a:rPr lang="en-GB" dirty="0">
                <a:latin typeface="Times New Roman" panose="02020603050405020304" pitchFamily="18" charset="0"/>
              </a:rPr>
              <a:t>.</a:t>
            </a:r>
            <a:endParaRPr lang="en-GB" dirty="0"/>
          </a:p>
        </p:txBody>
      </p:sp>
      <p:sp>
        <p:nvSpPr>
          <p:cNvPr id="7" name="Rettangolo 6"/>
          <p:cNvSpPr/>
          <p:nvPr/>
        </p:nvSpPr>
        <p:spPr>
          <a:xfrm>
            <a:off x="1185949" y="1301403"/>
            <a:ext cx="7060277" cy="369332"/>
          </a:xfrm>
          <a:prstGeom prst="rect">
            <a:avLst/>
          </a:prstGeom>
          <a:ln>
            <a:solidFill>
              <a:srgbClr val="C00000"/>
            </a:solidFill>
          </a:ln>
        </p:spPr>
        <p:txBody>
          <a:bodyPr wrap="square">
            <a:spAutoFit/>
          </a:bodyPr>
          <a:lstStyle/>
          <a:p>
            <a:r>
              <a:rPr lang="it-IT" b="1" dirty="0">
                <a:latin typeface="Times New Roman" panose="02020603050405020304" pitchFamily="18" charset="0"/>
                <a:cs typeface="Times New Roman" panose="02020603050405020304" pitchFamily="18" charset="0"/>
              </a:rPr>
              <a:t>Il totale dell’economia è definito </a:t>
            </a:r>
            <a:r>
              <a:rPr lang="it-IT" b="1" dirty="0" smtClean="0">
                <a:latin typeface="Times New Roman" panose="02020603050405020304" pitchFamily="18" charset="0"/>
                <a:cs typeface="Times New Roman" panose="02020603050405020304" pitchFamily="18" charset="0"/>
              </a:rPr>
              <a:t>dal SEC in </a:t>
            </a:r>
            <a:r>
              <a:rPr lang="it-IT" b="1" dirty="0">
                <a:latin typeface="Times New Roman" panose="02020603050405020304" pitchFamily="18" charset="0"/>
                <a:cs typeface="Times New Roman" panose="02020603050405020304" pitchFamily="18" charset="0"/>
              </a:rPr>
              <a:t>termini di unità </a:t>
            </a:r>
            <a:r>
              <a:rPr lang="it-IT" b="1" dirty="0" smtClean="0">
                <a:latin typeface="Times New Roman" panose="02020603050405020304" pitchFamily="18" charset="0"/>
                <a:cs typeface="Times New Roman" panose="02020603050405020304" pitchFamily="18" charset="0"/>
              </a:rPr>
              <a:t>residenti </a:t>
            </a:r>
            <a:endParaRPr lang="en-GB" b="1" dirty="0">
              <a:latin typeface="Times New Roman" panose="02020603050405020304" pitchFamily="18" charset="0"/>
              <a:cs typeface="Times New Roman" panose="02020603050405020304" pitchFamily="18" charset="0"/>
            </a:endParaRPr>
          </a:p>
        </p:txBody>
      </p:sp>
      <p:sp>
        <p:nvSpPr>
          <p:cNvPr id="8" name="Rettangolo 7"/>
          <p:cNvSpPr/>
          <p:nvPr/>
        </p:nvSpPr>
        <p:spPr>
          <a:xfrm>
            <a:off x="1185949" y="5228329"/>
            <a:ext cx="3120044" cy="646331"/>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Una unità costituisce </a:t>
            </a:r>
            <a:r>
              <a:rPr lang="it-IT" b="1" dirty="0">
                <a:solidFill>
                  <a:srgbClr val="000000"/>
                </a:solidFill>
                <a:latin typeface="Times New Roman" panose="02020603050405020304" pitchFamily="18" charset="0"/>
                <a:cs typeface="Times New Roman" panose="02020603050405020304" pitchFamily="18" charset="0"/>
              </a:rPr>
              <a:t>una unità residente di un paese </a:t>
            </a:r>
            <a:endParaRPr lang="en-GB" b="1" dirty="0">
              <a:latin typeface="Times New Roman" panose="02020603050405020304" pitchFamily="18" charset="0"/>
              <a:cs typeface="Times New Roman" panose="02020603050405020304" pitchFamily="18" charset="0"/>
            </a:endParaRPr>
          </a:p>
        </p:txBody>
      </p:sp>
      <p:sp>
        <p:nvSpPr>
          <p:cNvPr id="9" name="Freccia a destra 8"/>
          <p:cNvSpPr/>
          <p:nvPr/>
        </p:nvSpPr>
        <p:spPr>
          <a:xfrm>
            <a:off x="4781203" y="3676865"/>
            <a:ext cx="870989" cy="34165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6285343" y="4903828"/>
            <a:ext cx="5244409"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quando essa ha il suo centro di interesse economico prevalente nel territorio economico di tale paese — ossia </a:t>
            </a:r>
            <a:r>
              <a:rPr lang="it-IT" dirty="0" smtClean="0">
                <a:solidFill>
                  <a:srgbClr val="000000"/>
                </a:solidFill>
                <a:latin typeface="Times New Roman" panose="02020603050405020304" pitchFamily="18" charset="0"/>
                <a:cs typeface="Times New Roman" panose="02020603050405020304" pitchFamily="18" charset="0"/>
              </a:rPr>
              <a:t>quando </a:t>
            </a:r>
            <a:r>
              <a:rPr lang="it-IT" dirty="0">
                <a:solidFill>
                  <a:srgbClr val="000000"/>
                </a:solidFill>
                <a:latin typeface="Times New Roman" panose="02020603050405020304" pitchFamily="18" charset="0"/>
                <a:cs typeface="Times New Roman" panose="02020603050405020304" pitchFamily="18" charset="0"/>
              </a:rPr>
              <a:t>esercita per un lungo periodo (un anno o più) attività economiche su tale territorio</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1102821" y="727266"/>
            <a:ext cx="8369069"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Definizione di operatori residenti nel territorio economico</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6300586" y="3261063"/>
            <a:ext cx="5229166" cy="1477328"/>
          </a:xfrm>
          <a:prstGeom prst="rect">
            <a:avLst/>
          </a:prstGeom>
        </p:spPr>
        <p:txBody>
          <a:bodyPr wrap="square">
            <a:spAutoFit/>
          </a:bodyPr>
          <a:lstStyle/>
          <a:p>
            <a:pPr algn="just"/>
            <a:r>
              <a:rPr lang="it-IT" dirty="0" smtClean="0">
                <a:latin typeface="Times New Roman" panose="02020603050405020304" pitchFamily="18" charset="0"/>
              </a:rPr>
              <a:t>è </a:t>
            </a:r>
            <a:r>
              <a:rPr lang="it-IT" dirty="0">
                <a:latin typeface="Times New Roman" panose="02020603050405020304" pitchFamily="18" charset="0"/>
              </a:rPr>
              <a:t>il luogo del territorio economico in </a:t>
            </a:r>
            <a:r>
              <a:rPr lang="it-IT" dirty="0" smtClean="0">
                <a:latin typeface="Times New Roman" panose="02020603050405020304" pitchFamily="18" charset="0"/>
              </a:rPr>
              <a:t>cui (o </a:t>
            </a:r>
            <a:r>
              <a:rPr lang="it-IT" dirty="0">
                <a:latin typeface="Times New Roman" panose="02020603050405020304" pitchFamily="18" charset="0"/>
              </a:rPr>
              <a:t>a partire da cui) una un'unità </a:t>
            </a:r>
            <a:r>
              <a:rPr lang="it-IT" dirty="0" smtClean="0">
                <a:latin typeface="Times New Roman" panose="02020603050405020304" pitchFamily="18" charset="0"/>
              </a:rPr>
              <a:t>esercita </a:t>
            </a:r>
            <a:r>
              <a:rPr lang="it-IT" dirty="0">
                <a:latin typeface="Times New Roman" panose="02020603050405020304" pitchFamily="18" charset="0"/>
              </a:rPr>
              <a:t>attività ed operazioni economiche in </a:t>
            </a:r>
            <a:r>
              <a:rPr lang="it-IT" dirty="0" smtClean="0">
                <a:latin typeface="Times New Roman" panose="02020603050405020304" pitchFamily="18" charset="0"/>
              </a:rPr>
              <a:t>misura significativa </a:t>
            </a:r>
            <a:r>
              <a:rPr lang="it-IT" dirty="0">
                <a:latin typeface="Times New Roman" panose="02020603050405020304" pitchFamily="18" charset="0"/>
              </a:rPr>
              <a:t>o per un periodo di tempo indeterminato o per </a:t>
            </a:r>
            <a:r>
              <a:rPr lang="it-IT" dirty="0" smtClean="0">
                <a:latin typeface="Times New Roman" panose="02020603050405020304" pitchFamily="18" charset="0"/>
              </a:rPr>
              <a:t>un periodo </a:t>
            </a:r>
            <a:r>
              <a:rPr lang="it-IT" dirty="0">
                <a:latin typeface="Times New Roman" panose="02020603050405020304" pitchFamily="18" charset="0"/>
              </a:rPr>
              <a:t>di durata limitata, ma relativamente lungo (un anno </a:t>
            </a:r>
            <a:r>
              <a:rPr lang="it-IT" dirty="0" smtClean="0">
                <a:latin typeface="Times New Roman" panose="02020603050405020304" pitchFamily="18" charset="0"/>
              </a:rPr>
              <a:t>o più</a:t>
            </a:r>
            <a:r>
              <a:rPr lang="it-IT" dirty="0">
                <a:latin typeface="Times New Roman" panose="02020603050405020304" pitchFamily="18" charset="0"/>
              </a:rPr>
              <a:t>).</a:t>
            </a:r>
            <a:endParaRPr lang="it-IT" dirty="0"/>
          </a:p>
        </p:txBody>
      </p:sp>
      <p:sp>
        <p:nvSpPr>
          <p:cNvPr id="13" name="Rettangolo 12"/>
          <p:cNvSpPr/>
          <p:nvPr/>
        </p:nvSpPr>
        <p:spPr>
          <a:xfrm>
            <a:off x="1159774" y="3540874"/>
            <a:ext cx="2228174" cy="369332"/>
          </a:xfrm>
          <a:prstGeom prst="rect">
            <a:avLst/>
          </a:prstGeom>
        </p:spPr>
        <p:txBody>
          <a:bodyPr wrap="none">
            <a:spAutoFit/>
          </a:bodyPr>
          <a:lstStyle/>
          <a:p>
            <a:r>
              <a:rPr lang="it-IT" dirty="0">
                <a:latin typeface="Times New Roman" panose="02020603050405020304" pitchFamily="18" charset="0"/>
              </a:rPr>
              <a:t>Il </a:t>
            </a:r>
            <a:r>
              <a:rPr lang="it-IT" b="1" dirty="0">
                <a:latin typeface="Times New Roman" panose="02020603050405020304" pitchFamily="18" charset="0"/>
              </a:rPr>
              <a:t>centro di interesse </a:t>
            </a:r>
            <a:endParaRPr lang="en-GB" dirty="0"/>
          </a:p>
        </p:txBody>
      </p:sp>
      <p:sp>
        <p:nvSpPr>
          <p:cNvPr id="15" name="Freccia a destra 14"/>
          <p:cNvSpPr/>
          <p:nvPr/>
        </p:nvSpPr>
        <p:spPr>
          <a:xfrm>
            <a:off x="4781202" y="5380667"/>
            <a:ext cx="870989" cy="34165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02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0" grpId="0"/>
      <p:bldP spid="12" grpId="0"/>
      <p:bldP spid="13"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19</a:t>
            </a:fld>
            <a:endParaRPr lang="it-IT"/>
          </a:p>
        </p:txBody>
      </p:sp>
      <p:sp>
        <p:nvSpPr>
          <p:cNvPr id="7" name="Rettangolo 6"/>
          <p:cNvSpPr/>
          <p:nvPr/>
        </p:nvSpPr>
        <p:spPr>
          <a:xfrm>
            <a:off x="924559" y="981444"/>
            <a:ext cx="1023943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SEC si riferisce </a:t>
            </a:r>
            <a:r>
              <a:rPr lang="it-IT" dirty="0" smtClean="0">
                <a:latin typeface="Times New Roman" panose="02020603050405020304" pitchFamily="18" charset="0"/>
                <a:cs typeface="Times New Roman" panose="02020603050405020304" pitchFamily="18" charset="0"/>
              </a:rPr>
              <a:t>pertanto ad </a:t>
            </a:r>
            <a:r>
              <a:rPr lang="it-IT" dirty="0">
                <a:latin typeface="Times New Roman" panose="02020603050405020304" pitchFamily="18" charset="0"/>
                <a:cs typeface="Times New Roman" panose="02020603050405020304" pitchFamily="18" charset="0"/>
              </a:rPr>
              <a:t>un concetto di residenza di tipo economico e non </a:t>
            </a:r>
            <a:r>
              <a:rPr lang="it-IT" dirty="0" smtClean="0">
                <a:latin typeface="Times New Roman" panose="02020603050405020304" pitchFamily="18" charset="0"/>
                <a:cs typeface="Times New Roman" panose="02020603050405020304" pitchFamily="18" charset="0"/>
              </a:rPr>
              <a:t>giuridico</a:t>
            </a:r>
            <a:endParaRPr lang="en-GB" dirty="0"/>
          </a:p>
        </p:txBody>
      </p:sp>
      <p:sp>
        <p:nvSpPr>
          <p:cNvPr id="11" name="Rettangolo 10"/>
          <p:cNvSpPr/>
          <p:nvPr/>
        </p:nvSpPr>
        <p:spPr>
          <a:xfrm>
            <a:off x="924559" y="1525852"/>
            <a:ext cx="10268990" cy="1200329"/>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Si </a:t>
            </a:r>
            <a:r>
              <a:rPr lang="it-IT" dirty="0">
                <a:latin typeface="Times New Roman" panose="02020603050405020304" pitchFamily="18" charset="0"/>
                <a:cs typeface="Times New Roman" panose="02020603050405020304" pitchFamily="18" charset="0"/>
              </a:rPr>
              <a:t>può pertanto operare anche </a:t>
            </a:r>
            <a:r>
              <a:rPr lang="it-IT" dirty="0" smtClean="0">
                <a:latin typeface="Times New Roman" panose="02020603050405020304" pitchFamily="18" charset="0"/>
                <a:cs typeface="Times New Roman" panose="02020603050405020304" pitchFamily="18" charset="0"/>
              </a:rPr>
              <a:t>a </a:t>
            </a:r>
            <a:r>
              <a:rPr lang="it-IT" dirty="0">
                <a:latin typeface="Times New Roman" panose="02020603050405020304" pitchFamily="18" charset="0"/>
                <a:cs typeface="Times New Roman" panose="02020603050405020304" pitchFamily="18" charset="0"/>
              </a:rPr>
              <a:t>distanza di chilometri, come nel caso delle grandi imprese </a:t>
            </a:r>
            <a:r>
              <a:rPr lang="it-IT" dirty="0" smtClean="0">
                <a:latin typeface="Times New Roman" panose="02020603050405020304" pitchFamily="18" charset="0"/>
                <a:cs typeface="Times New Roman" panose="02020603050405020304" pitchFamily="18" charset="0"/>
              </a:rPr>
              <a:t>di costruzioni </a:t>
            </a:r>
            <a:r>
              <a:rPr lang="it-IT" dirty="0">
                <a:latin typeface="Times New Roman" panose="02020603050405020304" pitchFamily="18" charset="0"/>
                <a:cs typeface="Times New Roman" panose="02020603050405020304" pitchFamily="18" charset="0"/>
              </a:rPr>
              <a:t>italiane che operano in tutte le parti del mondo, senza </a:t>
            </a:r>
            <a:r>
              <a:rPr lang="it-IT" dirty="0" smtClean="0">
                <a:latin typeface="Times New Roman" panose="02020603050405020304" pitchFamily="18" charset="0"/>
                <a:cs typeface="Times New Roman" panose="02020603050405020304" pitchFamily="18" charset="0"/>
              </a:rPr>
              <a:t>però abbandonare </a:t>
            </a:r>
            <a:r>
              <a:rPr lang="it-IT" dirty="0">
                <a:latin typeface="Times New Roman" panose="02020603050405020304" pitchFamily="18" charset="0"/>
                <a:cs typeface="Times New Roman" panose="02020603050405020304" pitchFamily="18" charset="0"/>
              </a:rPr>
              <a:t>il punto di riferimento base in Italia. Lo stesso </a:t>
            </a:r>
            <a:r>
              <a:rPr lang="it-IT" dirty="0" smtClean="0">
                <a:latin typeface="Times New Roman" panose="02020603050405020304" pitchFamily="18" charset="0"/>
                <a:cs typeface="Times New Roman" panose="02020603050405020304" pitchFamily="18" charset="0"/>
              </a:rPr>
              <a:t>criterio ovviamente </a:t>
            </a:r>
            <a:r>
              <a:rPr lang="it-IT" dirty="0">
                <a:latin typeface="Times New Roman" panose="02020603050405020304" pitchFamily="18" charset="0"/>
                <a:cs typeface="Times New Roman" panose="02020603050405020304" pitchFamily="18" charset="0"/>
              </a:rPr>
              <a:t>si applica al caso di compagnie straniere che, </a:t>
            </a:r>
            <a:r>
              <a:rPr lang="it-IT" dirty="0" smtClean="0">
                <a:latin typeface="Times New Roman" panose="02020603050405020304" pitchFamily="18" charset="0"/>
                <a:cs typeface="Times New Roman" panose="02020603050405020304" pitchFamily="18" charset="0"/>
              </a:rPr>
              <a:t>pur operando </a:t>
            </a:r>
            <a:r>
              <a:rPr lang="it-IT" dirty="0">
                <a:latin typeface="Times New Roman" panose="02020603050405020304" pitchFamily="18" charset="0"/>
                <a:cs typeface="Times New Roman" panose="02020603050405020304" pitchFamily="18" charset="0"/>
              </a:rPr>
              <a:t>in Italia, mantengono il loro centro di interesse in </a:t>
            </a:r>
            <a:r>
              <a:rPr lang="it-IT" dirty="0" smtClean="0">
                <a:latin typeface="Times New Roman" panose="02020603050405020304" pitchFamily="18" charset="0"/>
                <a:cs typeface="Times New Roman" panose="02020603050405020304" pitchFamily="18" charset="0"/>
              </a:rPr>
              <a:t>altro </a:t>
            </a:r>
            <a:r>
              <a:rPr lang="en-GB" dirty="0" err="1" smtClean="0">
                <a:latin typeface="Times New Roman" panose="02020603050405020304" pitchFamily="18" charset="0"/>
                <a:cs typeface="Times New Roman" panose="02020603050405020304" pitchFamily="18" charset="0"/>
              </a:rPr>
              <a:t>paese</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935642" y="3000298"/>
            <a:ext cx="10468495" cy="923330"/>
          </a:xfrm>
          <a:prstGeom prst="rect">
            <a:avLst/>
          </a:prstGeom>
        </p:spPr>
        <p:txBody>
          <a:bodyPr wrap="square">
            <a:spAutoFit/>
          </a:bodyPr>
          <a:lstStyle/>
          <a:p>
            <a:pPr algn="just"/>
            <a:r>
              <a:rPr lang="it-IT" dirty="0" smtClean="0">
                <a:latin typeface="Times New Roman" panose="02020603050405020304" pitchFamily="18" charset="0"/>
              </a:rPr>
              <a:t>Nuovamente, si </a:t>
            </a:r>
            <a:r>
              <a:rPr lang="it-IT" dirty="0">
                <a:latin typeface="Times New Roman" panose="02020603050405020304" pitchFamily="18" charset="0"/>
              </a:rPr>
              <a:t>considerano </a:t>
            </a:r>
            <a:r>
              <a:rPr lang="it-IT" b="1" dirty="0">
                <a:latin typeface="Times New Roman" panose="02020603050405020304" pitchFamily="18" charset="0"/>
              </a:rPr>
              <a:t>residenti </a:t>
            </a:r>
            <a:r>
              <a:rPr lang="it-IT" dirty="0">
                <a:latin typeface="Times New Roman" panose="02020603050405020304" pitchFamily="18" charset="0"/>
              </a:rPr>
              <a:t>di un dato paese le persone fisiche, le persone giuridiche e le istituzioni il cui centro di interesse è nel paese </a:t>
            </a:r>
            <a:r>
              <a:rPr lang="it-IT" dirty="0" smtClean="0">
                <a:latin typeface="Times New Roman" panose="02020603050405020304" pitchFamily="18" charset="0"/>
              </a:rPr>
              <a:t>stesso.</a:t>
            </a:r>
            <a:r>
              <a:rPr lang="it-IT" dirty="0">
                <a:solidFill>
                  <a:srgbClr val="000000"/>
                </a:solidFill>
                <a:latin typeface="Times New Roman" panose="02020603050405020304" pitchFamily="18" charset="0"/>
                <a:cs typeface="Times New Roman" panose="02020603050405020304" pitchFamily="18" charset="0"/>
              </a:rPr>
              <a:t> Alle unità che hanno il centro dei propri interessi in Italia, viene riconosciuta la qualità di </a:t>
            </a:r>
            <a:r>
              <a:rPr lang="it-IT" i="1" dirty="0">
                <a:solidFill>
                  <a:srgbClr val="000000"/>
                </a:solidFill>
                <a:latin typeface="Times New Roman" panose="02020603050405020304" pitchFamily="18" charset="0"/>
                <a:cs typeface="Times New Roman" panose="02020603050405020304" pitchFamily="18" charset="0"/>
              </a:rPr>
              <a:t>residenti</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endParaRPr>
          </a:p>
        </p:txBody>
      </p:sp>
      <p:sp>
        <p:nvSpPr>
          <p:cNvPr id="14" name="Rettangolo 13"/>
          <p:cNvSpPr/>
          <p:nvPr/>
        </p:nvSpPr>
        <p:spPr>
          <a:xfrm>
            <a:off x="935642" y="4066186"/>
            <a:ext cx="10457411" cy="923330"/>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rPr>
              <a:t>Per le </a:t>
            </a:r>
            <a:r>
              <a:rPr lang="it-IT" dirty="0">
                <a:solidFill>
                  <a:srgbClr val="A80000"/>
                </a:solidFill>
                <a:latin typeface="Times New Roman" panose="02020603050405020304" pitchFamily="18" charset="0"/>
              </a:rPr>
              <a:t>persone fisiche </a:t>
            </a:r>
            <a:r>
              <a:rPr lang="it-IT" dirty="0">
                <a:latin typeface="Times New Roman" panose="02020603050405020304" pitchFamily="18" charset="0"/>
              </a:rPr>
              <a:t>il centro di interesse coincide generalmente con la dimora abituale. </a:t>
            </a:r>
            <a:r>
              <a:rPr lang="it-IT" dirty="0">
                <a:solidFill>
                  <a:srgbClr val="000000"/>
                </a:solidFill>
                <a:latin typeface="Times New Roman" panose="02020603050405020304" pitchFamily="18" charset="0"/>
                <a:cs typeface="Times New Roman" panose="02020603050405020304" pitchFamily="18" charset="0"/>
              </a:rPr>
              <a:t>Gli individui residenti in Italia continuano ad essere considerati tali anche se si recano all'estero per periodi di tempo inferiore all'anno. </a:t>
            </a:r>
          </a:p>
        </p:txBody>
      </p:sp>
      <p:sp>
        <p:nvSpPr>
          <p:cNvPr id="4" name="Rettangolo 3"/>
          <p:cNvSpPr/>
          <p:nvPr/>
        </p:nvSpPr>
        <p:spPr>
          <a:xfrm>
            <a:off x="1194262" y="5108777"/>
            <a:ext cx="10393680"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 questa categoria appartengono i lavoratori frontalieri, i lavoratori stagionali, i turisti, gli studenti, coloro che si recano all'estero per cure mediche, i cittadini italiani che lavorano in Italia per ambasciate, consolati e basi militari italiane all'estero. </a:t>
            </a:r>
          </a:p>
        </p:txBody>
      </p:sp>
    </p:spTree>
    <p:extLst>
      <p:ext uri="{BB962C8B-B14F-4D97-AF65-F5344CB8AC3E}">
        <p14:creationId xmlns:p14="http://schemas.microsoft.com/office/powerpoint/2010/main" val="33124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759244" y="1942052"/>
            <a:ext cx="8728364" cy="646331"/>
          </a:xfrm>
          <a:prstGeom prst="rect">
            <a:avLst/>
          </a:prstGeom>
          <a:ln>
            <a:noFill/>
          </a:ln>
          <a:effectLst>
            <a:outerShdw blurRad="50800" dist="38100" dir="2700000" algn="tl" rotWithShape="0">
              <a:prstClr val="black">
                <a:alpha val="40000"/>
              </a:prstClr>
            </a:outerShdw>
          </a:effectLst>
        </p:spPr>
        <p:txBody>
          <a:bodyPr wrap="square">
            <a:spAutoFit/>
          </a:bodyPr>
          <a:lstStyle/>
          <a:p>
            <a:pPr algn="ctr"/>
            <a:r>
              <a:rPr lang="en-GB" sz="3600" b="1" cap="small" dirty="0">
                <a:solidFill>
                  <a:srgbClr val="A80000"/>
                </a:solidFill>
                <a:latin typeface="Times New Roman" panose="02020603050405020304" pitchFamily="18" charset="0"/>
                <a:cs typeface="Times New Roman" panose="02020603050405020304" pitchFamily="18" charset="0"/>
              </a:rPr>
              <a:t>LA CONTABILITÀ </a:t>
            </a:r>
            <a:r>
              <a:rPr lang="en-GB" sz="3600" b="1" cap="small" dirty="0" smtClean="0">
                <a:solidFill>
                  <a:srgbClr val="A80000"/>
                </a:solidFill>
                <a:latin typeface="Times New Roman" panose="02020603050405020304" pitchFamily="18" charset="0"/>
                <a:cs typeface="Times New Roman" panose="02020603050405020304" pitchFamily="18" charset="0"/>
              </a:rPr>
              <a:t>NAZIONALE</a:t>
            </a:r>
            <a:endParaRPr lang="en-GB" sz="3600" b="1" cap="small" dirty="0">
              <a:solidFill>
                <a:srgbClr val="A8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1346661" y="4062672"/>
            <a:ext cx="2331489" cy="1655069"/>
          </a:xfrm>
          <a:prstGeom prst="rect">
            <a:avLst/>
          </a:prstGeom>
        </p:spPr>
      </p:pic>
      <p:pic>
        <p:nvPicPr>
          <p:cNvPr id="6" name="Immagine 5"/>
          <p:cNvPicPr>
            <a:picLocks noChangeAspect="1"/>
          </p:cNvPicPr>
          <p:nvPr/>
        </p:nvPicPr>
        <p:blipFill>
          <a:blip r:embed="rId3"/>
          <a:stretch>
            <a:fillRect/>
          </a:stretch>
        </p:blipFill>
        <p:spPr>
          <a:xfrm>
            <a:off x="9116008" y="4221131"/>
            <a:ext cx="2243138" cy="1496610"/>
          </a:xfrm>
          <a:prstGeom prst="rect">
            <a:avLst/>
          </a:prstGeom>
        </p:spPr>
      </p:pic>
      <p:sp>
        <p:nvSpPr>
          <p:cNvPr id="7" name="Segnaposto piè di pagina 6"/>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2591584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20</a:t>
            </a:fld>
            <a:endParaRPr lang="it-IT"/>
          </a:p>
        </p:txBody>
      </p:sp>
      <p:sp>
        <p:nvSpPr>
          <p:cNvPr id="6" name="Rettangolo 5"/>
          <p:cNvSpPr/>
          <p:nvPr/>
        </p:nvSpPr>
        <p:spPr>
          <a:xfrm>
            <a:off x="794325" y="1264065"/>
            <a:ext cx="10457411" cy="646331"/>
          </a:xfrm>
          <a:prstGeom prst="rect">
            <a:avLst/>
          </a:prstGeom>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rPr>
              <a:t>Per </a:t>
            </a:r>
            <a:r>
              <a:rPr lang="it-IT" dirty="0">
                <a:latin typeface="Times New Roman" panose="02020603050405020304" pitchFamily="18" charset="0"/>
              </a:rPr>
              <a:t>le </a:t>
            </a:r>
            <a:r>
              <a:rPr lang="it-IT" dirty="0">
                <a:solidFill>
                  <a:srgbClr val="A80000"/>
                </a:solidFill>
                <a:latin typeface="Times New Roman" panose="02020603050405020304" pitchFamily="18" charset="0"/>
              </a:rPr>
              <a:t>persone giuridiche </a:t>
            </a:r>
            <a:r>
              <a:rPr lang="it-IT" dirty="0">
                <a:latin typeface="Times New Roman" panose="02020603050405020304" pitchFamily="18" charset="0"/>
              </a:rPr>
              <a:t>e per </a:t>
            </a:r>
            <a:r>
              <a:rPr lang="it-IT" dirty="0" smtClean="0">
                <a:latin typeface="Times New Roman" panose="02020603050405020304" pitchFamily="18" charset="0"/>
              </a:rPr>
              <a:t>le </a:t>
            </a:r>
            <a:r>
              <a:rPr lang="it-IT" dirty="0" smtClean="0">
                <a:solidFill>
                  <a:srgbClr val="A80000"/>
                </a:solidFill>
                <a:latin typeface="Times New Roman" panose="02020603050405020304" pitchFamily="18" charset="0"/>
              </a:rPr>
              <a:t>istituzioni </a:t>
            </a:r>
            <a:r>
              <a:rPr lang="it-IT" dirty="0">
                <a:latin typeface="Times New Roman" panose="02020603050405020304" pitchFamily="18" charset="0"/>
              </a:rPr>
              <a:t>il centro di interesse è nel paese in cui operano</a:t>
            </a:r>
            <a:r>
              <a:rPr lang="it-IT" dirty="0" smtClean="0">
                <a:latin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Le imprese italiane che operano sul territorio italiano sono ovviamente residenti.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080654" y="2470470"/>
            <a:ext cx="5652655" cy="369332"/>
          </a:xfrm>
          <a:prstGeom prst="rect">
            <a:avLst/>
          </a:prstGeom>
        </p:spPr>
        <p:txBody>
          <a:bodyPr wrap="square">
            <a:spAutoFit/>
          </a:bodyPr>
          <a:lstStyle/>
          <a:p>
            <a:pPr algn="just"/>
            <a:r>
              <a:rPr lang="it-IT" dirty="0" smtClean="0">
                <a:latin typeface="Times New Roman" panose="02020603050405020304" pitchFamily="18" charset="0"/>
              </a:rPr>
              <a:t>Per </a:t>
            </a:r>
            <a:r>
              <a:rPr lang="it-IT" dirty="0">
                <a:latin typeface="Times New Roman" panose="02020603050405020304" pitchFamily="18" charset="0"/>
              </a:rPr>
              <a:t>quanto riguarda </a:t>
            </a:r>
            <a:r>
              <a:rPr lang="it-IT" dirty="0" smtClean="0">
                <a:latin typeface="Times New Roman" panose="02020603050405020304" pitchFamily="18" charset="0"/>
              </a:rPr>
              <a:t>le imprese </a:t>
            </a:r>
            <a:r>
              <a:rPr lang="it-IT" dirty="0">
                <a:latin typeface="Times New Roman" panose="02020603050405020304" pitchFamily="18" charset="0"/>
              </a:rPr>
              <a:t>che hanno attività </a:t>
            </a:r>
            <a:r>
              <a:rPr lang="it-IT" dirty="0" smtClean="0">
                <a:latin typeface="Times New Roman" panose="02020603050405020304" pitchFamily="18" charset="0"/>
              </a:rPr>
              <a:t>all'estero: </a:t>
            </a:r>
            <a:endParaRPr lang="it-IT" dirty="0"/>
          </a:p>
        </p:txBody>
      </p:sp>
      <p:sp>
        <p:nvSpPr>
          <p:cNvPr id="8" name="Rettangolo 7"/>
          <p:cNvSpPr/>
          <p:nvPr/>
        </p:nvSpPr>
        <p:spPr>
          <a:xfrm>
            <a:off x="1080654" y="2950273"/>
            <a:ext cx="3580852" cy="369332"/>
          </a:xfrm>
          <a:prstGeom prst="rect">
            <a:avLst/>
          </a:prstGeom>
        </p:spPr>
        <p:txBody>
          <a:bodyPr wrap="none">
            <a:spAutoFit/>
          </a:bodyPr>
          <a:lstStyle/>
          <a:p>
            <a:r>
              <a:rPr lang="it-IT" dirty="0">
                <a:latin typeface="Times New Roman" panose="02020603050405020304" pitchFamily="18" charset="0"/>
              </a:rPr>
              <a:t>sono considerate </a:t>
            </a:r>
            <a:r>
              <a:rPr lang="it-IT" i="1" dirty="0">
                <a:latin typeface="Times New Roman" panose="02020603050405020304" pitchFamily="18" charset="0"/>
              </a:rPr>
              <a:t>unità non residenti </a:t>
            </a:r>
            <a:endParaRPr lang="en-GB" dirty="0"/>
          </a:p>
        </p:txBody>
      </p:sp>
      <p:sp>
        <p:nvSpPr>
          <p:cNvPr id="9" name="Freccia a destra 8"/>
          <p:cNvSpPr/>
          <p:nvPr/>
        </p:nvSpPr>
        <p:spPr>
          <a:xfrm>
            <a:off x="4947920" y="3036953"/>
            <a:ext cx="737985" cy="22444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5972319" y="2872706"/>
            <a:ext cx="5308052" cy="646331"/>
          </a:xfrm>
          <a:prstGeom prst="rect">
            <a:avLst/>
          </a:prstGeom>
        </p:spPr>
        <p:txBody>
          <a:bodyPr wrap="square">
            <a:spAutoFit/>
          </a:bodyPr>
          <a:lstStyle/>
          <a:p>
            <a:pPr algn="just"/>
            <a:r>
              <a:rPr lang="it-IT" dirty="0">
                <a:latin typeface="Times New Roman" panose="02020603050405020304" pitchFamily="18" charset="0"/>
              </a:rPr>
              <a:t>le filiali e le succursali operanti al di fuori del territorio economico di appartenenza dell'impresa madre</a:t>
            </a:r>
            <a:endParaRPr lang="en-GB" dirty="0"/>
          </a:p>
        </p:txBody>
      </p:sp>
      <p:sp>
        <p:nvSpPr>
          <p:cNvPr id="11" name="Rettangolo 10"/>
          <p:cNvSpPr/>
          <p:nvPr/>
        </p:nvSpPr>
        <p:spPr>
          <a:xfrm>
            <a:off x="1080654" y="4413086"/>
            <a:ext cx="2973891" cy="369332"/>
          </a:xfrm>
          <a:prstGeom prst="rect">
            <a:avLst/>
          </a:prstGeom>
        </p:spPr>
        <p:txBody>
          <a:bodyPr wrap="none">
            <a:spAutoFit/>
          </a:bodyPr>
          <a:lstStyle/>
          <a:p>
            <a:r>
              <a:rPr lang="it-IT" dirty="0">
                <a:latin typeface="Times New Roman" panose="02020603050405020304" pitchFamily="18" charset="0"/>
              </a:rPr>
              <a:t>rientrano tra le </a:t>
            </a:r>
            <a:r>
              <a:rPr lang="it-IT" i="1" dirty="0">
                <a:latin typeface="Times New Roman" panose="02020603050405020304" pitchFamily="18" charset="0"/>
              </a:rPr>
              <a:t>unità residenti </a:t>
            </a:r>
            <a:endParaRPr lang="en-GB" i="1" dirty="0"/>
          </a:p>
        </p:txBody>
      </p:sp>
      <p:sp>
        <p:nvSpPr>
          <p:cNvPr id="12" name="Rettangolo 11"/>
          <p:cNvSpPr/>
          <p:nvPr/>
        </p:nvSpPr>
        <p:spPr>
          <a:xfrm>
            <a:off x="5972319" y="4242336"/>
            <a:ext cx="5308052" cy="646331"/>
          </a:xfrm>
          <a:prstGeom prst="rect">
            <a:avLst/>
          </a:prstGeom>
        </p:spPr>
        <p:txBody>
          <a:bodyPr wrap="square">
            <a:spAutoFit/>
          </a:bodyPr>
          <a:lstStyle/>
          <a:p>
            <a:pPr algn="just"/>
            <a:r>
              <a:rPr lang="it-IT" dirty="0">
                <a:latin typeface="Times New Roman" panose="02020603050405020304" pitchFamily="18" charset="0"/>
              </a:rPr>
              <a:t>le filiali e le succursali di imprese straniere operanti nel territorio economico del paese </a:t>
            </a:r>
            <a:r>
              <a:rPr lang="it-IT" dirty="0" smtClean="0">
                <a:latin typeface="Times New Roman" panose="02020603050405020304" pitchFamily="18" charset="0"/>
              </a:rPr>
              <a:t>stesso</a:t>
            </a:r>
            <a:endParaRPr lang="it-IT" dirty="0"/>
          </a:p>
        </p:txBody>
      </p:sp>
      <p:sp>
        <p:nvSpPr>
          <p:cNvPr id="13" name="Freccia a destra 12"/>
          <p:cNvSpPr/>
          <p:nvPr/>
        </p:nvSpPr>
        <p:spPr>
          <a:xfrm>
            <a:off x="4947920" y="4514877"/>
            <a:ext cx="737985" cy="22444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80654" y="3947229"/>
            <a:ext cx="4081551" cy="369332"/>
          </a:xfrm>
          <a:prstGeom prst="rect">
            <a:avLst/>
          </a:prstGeom>
        </p:spPr>
        <p:txBody>
          <a:bodyPr wrap="square">
            <a:spAutoFit/>
          </a:bodyPr>
          <a:lstStyle/>
          <a:p>
            <a:pPr algn="just"/>
            <a:r>
              <a:rPr lang="it-IT" dirty="0" smtClean="0">
                <a:latin typeface="Times New Roman" panose="02020603050405020304" pitchFamily="18" charset="0"/>
              </a:rPr>
              <a:t>Per </a:t>
            </a:r>
            <a:r>
              <a:rPr lang="it-IT" dirty="0">
                <a:latin typeface="Times New Roman" panose="02020603050405020304" pitchFamily="18" charset="0"/>
              </a:rPr>
              <a:t>quanto riguarda </a:t>
            </a:r>
            <a:r>
              <a:rPr lang="it-IT" dirty="0" smtClean="0">
                <a:latin typeface="Times New Roman" panose="02020603050405020304" pitchFamily="18" charset="0"/>
              </a:rPr>
              <a:t>le imprese straniere: </a:t>
            </a:r>
            <a:endParaRPr lang="it-IT" dirty="0"/>
          </a:p>
        </p:txBody>
      </p:sp>
    </p:spTree>
    <p:extLst>
      <p:ext uri="{BB962C8B-B14F-4D97-AF65-F5344CB8AC3E}">
        <p14:creationId xmlns:p14="http://schemas.microsoft.com/office/powerpoint/2010/main" val="14463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21</a:t>
            </a:fld>
            <a:endParaRPr lang="it-IT"/>
          </a:p>
        </p:txBody>
      </p:sp>
      <p:sp>
        <p:nvSpPr>
          <p:cNvPr id="4" name="Rettangolo 3"/>
          <p:cNvSpPr/>
          <p:nvPr/>
        </p:nvSpPr>
        <p:spPr>
          <a:xfrm>
            <a:off x="895003" y="3647499"/>
            <a:ext cx="10332720" cy="923330"/>
          </a:xfrm>
          <a:prstGeom prst="rect">
            <a:avLst/>
          </a:prstGeom>
        </p:spPr>
        <p:txBody>
          <a:bodyPr wrap="square">
            <a:spAutoFit/>
          </a:bodyPr>
          <a:lstStyle/>
          <a:p>
            <a:pPr algn="just"/>
            <a:r>
              <a:rPr lang="it-IT" dirty="0" smtClean="0">
                <a:latin typeface="Times New Roman" panose="02020603050405020304" pitchFamily="18" charset="0"/>
              </a:rPr>
              <a:t>Come accennato, il </a:t>
            </a:r>
            <a:r>
              <a:rPr lang="it-IT" dirty="0">
                <a:latin typeface="Times New Roman" panose="02020603050405020304" pitchFamily="18" charset="0"/>
              </a:rPr>
              <a:t>concetto di territorio </a:t>
            </a:r>
            <a:r>
              <a:rPr lang="it-IT" dirty="0" smtClean="0">
                <a:latin typeface="Times New Roman" panose="02020603050405020304" pitchFamily="18" charset="0"/>
              </a:rPr>
              <a:t>economico può non corrispondere con l'abituale </a:t>
            </a:r>
            <a:r>
              <a:rPr lang="it-IT" dirty="0">
                <a:latin typeface="Times New Roman" panose="02020603050405020304" pitchFamily="18" charset="0"/>
              </a:rPr>
              <a:t>concetto di territorio fisico-politico in quanto, </a:t>
            </a:r>
            <a:r>
              <a:rPr lang="it-IT" dirty="0" smtClean="0">
                <a:latin typeface="Times New Roman" panose="02020603050405020304" pitchFamily="18" charset="0"/>
              </a:rPr>
              <a:t>da un </a:t>
            </a:r>
            <a:r>
              <a:rPr lang="it-IT" dirty="0">
                <a:latin typeface="Times New Roman" panose="02020603050405020304" pitchFamily="18" charset="0"/>
              </a:rPr>
              <a:t>lato, può comprendere porzioni di spazio non appartenenti a esso </a:t>
            </a:r>
            <a:r>
              <a:rPr lang="it-IT" dirty="0" smtClean="0">
                <a:latin typeface="Times New Roman" panose="02020603050405020304" pitchFamily="18" charset="0"/>
              </a:rPr>
              <a:t>e, dall'altro</a:t>
            </a:r>
            <a:r>
              <a:rPr lang="it-IT" dirty="0">
                <a:latin typeface="Times New Roman" panose="02020603050405020304" pitchFamily="18" charset="0"/>
              </a:rPr>
              <a:t>, può escludere porzioni di territorio date in uso o vendute </a:t>
            </a:r>
            <a:r>
              <a:rPr lang="it-IT" dirty="0" smtClean="0">
                <a:latin typeface="Times New Roman" panose="02020603050405020304" pitchFamily="18" charset="0"/>
              </a:rPr>
              <a:t>a particolari </a:t>
            </a:r>
            <a:r>
              <a:rPr lang="it-IT" dirty="0">
                <a:latin typeface="Times New Roman" panose="02020603050405020304" pitchFamily="18" charset="0"/>
              </a:rPr>
              <a:t>entità </a:t>
            </a:r>
            <a:r>
              <a:rPr lang="it-IT" dirty="0" smtClean="0">
                <a:latin typeface="Times New Roman" panose="02020603050405020304" pitchFamily="18" charset="0"/>
              </a:rPr>
              <a:t>straniere.</a:t>
            </a:r>
            <a:endParaRPr lang="it-IT" dirty="0"/>
          </a:p>
        </p:txBody>
      </p:sp>
      <p:sp>
        <p:nvSpPr>
          <p:cNvPr id="6" name="Rettangolo 5"/>
          <p:cNvSpPr/>
          <p:nvPr/>
        </p:nvSpPr>
        <p:spPr>
          <a:xfrm>
            <a:off x="895003" y="1564119"/>
            <a:ext cx="10332720" cy="1754326"/>
          </a:xfrm>
          <a:prstGeom prst="rect">
            <a:avLst/>
          </a:prstGeom>
        </p:spPr>
        <p:txBody>
          <a:bodyPr wrap="square">
            <a:spAutoFit/>
          </a:bodyPr>
          <a:lstStyle/>
          <a:p>
            <a:pPr marL="285750" indent="-285750" algn="just">
              <a:buFont typeface="Wingdings" panose="05000000000000000000" pitchFamily="2" charset="2"/>
              <a:buChar char="Ø"/>
            </a:pPr>
            <a:r>
              <a:rPr lang="en-GB" dirty="0" err="1" smtClean="0">
                <a:latin typeface="Times New Roman" panose="02020603050405020304" pitchFamily="18" charset="0"/>
                <a:cs typeface="Times New Roman" panose="02020603050405020304" pitchFamily="18" charset="0"/>
              </a:rPr>
              <a:t>il</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territorio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geografico</a:t>
            </a:r>
            <a:r>
              <a:rPr lang="en-GB"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zone franche, tra cui i magazzini e le fabbriche sotto controllo doganale;</a:t>
            </a:r>
          </a:p>
          <a:p>
            <a:pPr marL="285750" indent="-285750" algn="just">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zone franche territoriali situate all’estero ed utilizzate dalle </a:t>
            </a:r>
            <a:r>
              <a:rPr lang="it-IT" dirty="0" smtClean="0">
                <a:latin typeface="Times New Roman" panose="02020603050405020304" pitchFamily="18" charset="0"/>
                <a:cs typeface="Times New Roman" panose="02020603050405020304" pitchFamily="18" charset="0"/>
              </a:rPr>
              <a:t>amministrazioni </a:t>
            </a:r>
            <a:r>
              <a:rPr lang="en-GB" dirty="0" err="1" smtClean="0">
                <a:latin typeface="Times New Roman" panose="02020603050405020304" pitchFamily="18" charset="0"/>
                <a:cs typeface="Times New Roman" panose="02020603050405020304" pitchFamily="18" charset="0"/>
              </a:rPr>
              <a:t>pubbliche</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del </a:t>
            </a:r>
            <a:r>
              <a:rPr lang="en-GB" dirty="0" err="1">
                <a:latin typeface="Times New Roman" panose="02020603050405020304" pitchFamily="18" charset="0"/>
                <a:cs typeface="Times New Roman" panose="02020603050405020304" pitchFamily="18" charset="0"/>
              </a:rPr>
              <a:t>paese</a:t>
            </a:r>
            <a:r>
              <a:rPr lang="en-GB"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GB" dirty="0" smtClean="0">
                <a:latin typeface="Times New Roman" panose="02020603050405020304" pitchFamily="18" charset="0"/>
                <a:cs typeface="Times New Roman" panose="02020603050405020304" pitchFamily="18" charset="0"/>
              </a:rPr>
              <a:t>le </a:t>
            </a:r>
            <a:r>
              <a:rPr lang="en-GB" dirty="0" err="1">
                <a:latin typeface="Times New Roman" panose="02020603050405020304" pitchFamily="18" charset="0"/>
                <a:cs typeface="Times New Roman" panose="02020603050405020304" pitchFamily="18" charset="0"/>
              </a:rPr>
              <a:t>acque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territoriali</a:t>
            </a:r>
            <a:r>
              <a:rPr lang="en-GB"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le </a:t>
            </a:r>
            <a:r>
              <a:rPr lang="it-IT" dirty="0">
                <a:latin typeface="Times New Roman" panose="02020603050405020304" pitchFamily="18" charset="0"/>
                <a:cs typeface="Times New Roman" panose="02020603050405020304" pitchFamily="18" charset="0"/>
              </a:rPr>
              <a:t>navi, gli aerei e le piattaforme galleggianti appartenenti ad unità residenti;</a:t>
            </a:r>
          </a:p>
          <a:p>
            <a:pPr marL="285750" indent="-285750" algn="just">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giacimenti in acque internazionali e sfruttati da unità residenti</a:t>
            </a:r>
            <a:r>
              <a:rPr lang="it-IT" dirty="0" smtClean="0">
                <a:latin typeface="Times New Roman" panose="02020603050405020304" pitchFamily="18" charset="0"/>
                <a:cs typeface="Times New Roman" panose="02020603050405020304" pitchFamily="18" charset="0"/>
              </a:rPr>
              <a:t>.</a:t>
            </a:r>
          </a:p>
        </p:txBody>
      </p:sp>
      <p:sp>
        <p:nvSpPr>
          <p:cNvPr id="7" name="Rettangolo 6"/>
          <p:cNvSpPr/>
          <p:nvPr/>
        </p:nvSpPr>
        <p:spPr>
          <a:xfrm>
            <a:off x="833118" y="767666"/>
            <a:ext cx="10239434"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territorio economico </a:t>
            </a:r>
            <a:r>
              <a:rPr lang="it-IT" dirty="0">
                <a:latin typeface="Times New Roman" panose="02020603050405020304" pitchFamily="18" charset="0"/>
                <a:cs typeface="Times New Roman" panose="02020603050405020304" pitchFamily="18" charset="0"/>
              </a:rPr>
              <a:t>può essere diverso dal territorio geografico o politico-amministrativo di un paese. Infatti, in esso rientrano:</a:t>
            </a:r>
          </a:p>
        </p:txBody>
      </p:sp>
      <p:sp>
        <p:nvSpPr>
          <p:cNvPr id="8" name="Rettangolo 7"/>
          <p:cNvSpPr/>
          <p:nvPr/>
        </p:nvSpPr>
        <p:spPr>
          <a:xfrm>
            <a:off x="895003" y="4628244"/>
            <a:ext cx="10177549"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 territorio </a:t>
            </a:r>
            <a:r>
              <a:rPr lang="it-IT" dirty="0" smtClean="0">
                <a:latin typeface="Times New Roman" panose="02020603050405020304" pitchFamily="18" charset="0"/>
                <a:cs typeface="Times New Roman" panose="02020603050405020304" pitchFamily="18" charset="0"/>
              </a:rPr>
              <a:t>economico, ad esempio, </a:t>
            </a:r>
            <a:r>
              <a:rPr lang="it-IT" dirty="0">
                <a:latin typeface="Times New Roman" panose="02020603050405020304" pitchFamily="18" charset="0"/>
                <a:cs typeface="Times New Roman" panose="02020603050405020304" pitchFamily="18" charset="0"/>
              </a:rPr>
              <a:t>non rientrano le zone franche extraterritoriali sedi di ambasciate, consolati e basi militari.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52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22</a:t>
            </a:fld>
            <a:endParaRPr lang="it-IT" dirty="0"/>
          </a:p>
        </p:txBody>
      </p:sp>
      <p:sp>
        <p:nvSpPr>
          <p:cNvPr id="3" name="Rettangolo 2"/>
          <p:cNvSpPr/>
          <p:nvPr/>
        </p:nvSpPr>
        <p:spPr>
          <a:xfrm>
            <a:off x="820188" y="947578"/>
            <a:ext cx="10457411" cy="646331"/>
          </a:xfrm>
          <a:prstGeom prst="rect">
            <a:avLst/>
          </a:prstGeom>
        </p:spPr>
        <p:txBody>
          <a:bodyPr wrap="square">
            <a:spAutoFit/>
          </a:bodyPr>
          <a:lstStyle/>
          <a:p>
            <a:pPr algn="just"/>
            <a:r>
              <a:rPr lang="it-IT" dirty="0">
                <a:latin typeface="Times New Roman" panose="02020603050405020304" pitchFamily="18" charset="0"/>
              </a:rPr>
              <a:t>L</a:t>
            </a:r>
            <a:r>
              <a:rPr lang="it-IT" dirty="0" smtClean="0">
                <a:latin typeface="Times New Roman" panose="02020603050405020304" pitchFamily="18" charset="0"/>
              </a:rPr>
              <a:t>e </a:t>
            </a:r>
            <a:r>
              <a:rPr lang="it-IT" dirty="0">
                <a:latin typeface="Times New Roman" panose="02020603050405020304" pitchFamily="18" charset="0"/>
              </a:rPr>
              <a:t>definizioni di unità residenti e di territorio </a:t>
            </a:r>
            <a:r>
              <a:rPr lang="it-IT" dirty="0" smtClean="0">
                <a:latin typeface="Times New Roman" panose="02020603050405020304" pitchFamily="18" charset="0"/>
              </a:rPr>
              <a:t>economico permettono </a:t>
            </a:r>
            <a:r>
              <a:rPr lang="it-IT" dirty="0">
                <a:latin typeface="Times New Roman" panose="02020603050405020304" pitchFamily="18" charset="0"/>
              </a:rPr>
              <a:t>di precisare ulteriormente le caratteristiche </a:t>
            </a:r>
            <a:r>
              <a:rPr lang="it-IT" dirty="0" smtClean="0">
                <a:latin typeface="Times New Roman" panose="02020603050405020304" pitchFamily="18" charset="0"/>
              </a:rPr>
              <a:t>delle operazioni </a:t>
            </a:r>
            <a:r>
              <a:rPr lang="it-IT" dirty="0">
                <a:latin typeface="Times New Roman" panose="02020603050405020304" pitchFamily="18" charset="0"/>
              </a:rPr>
              <a:t>individuate dalla contabilità nazionale.</a:t>
            </a:r>
            <a:endParaRPr lang="en-GB" dirty="0"/>
          </a:p>
        </p:txBody>
      </p:sp>
      <p:sp>
        <p:nvSpPr>
          <p:cNvPr id="6" name="Rettangolo 5"/>
          <p:cNvSpPr/>
          <p:nvPr/>
        </p:nvSpPr>
        <p:spPr>
          <a:xfrm>
            <a:off x="809104" y="2450442"/>
            <a:ext cx="10468495"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rPr>
              <a:t>Alle operazioni realizzate sul territorio economico del </a:t>
            </a:r>
            <a:r>
              <a:rPr lang="it-IT" dirty="0" smtClean="0">
                <a:latin typeface="Times New Roman" panose="02020603050405020304" pitchFamily="18" charset="0"/>
              </a:rPr>
              <a:t>paese, indipendentemente </a:t>
            </a:r>
            <a:r>
              <a:rPr lang="it-IT" dirty="0">
                <a:latin typeface="Times New Roman" panose="02020603050405020304" pitchFamily="18" charset="0"/>
              </a:rPr>
              <a:t>dalla residenza degli operatori, si </a:t>
            </a:r>
            <a:r>
              <a:rPr lang="it-IT" dirty="0" smtClean="0">
                <a:latin typeface="Times New Roman" panose="02020603050405020304" pitchFamily="18" charset="0"/>
              </a:rPr>
              <a:t>attribuirà la </a:t>
            </a:r>
            <a:r>
              <a:rPr lang="it-IT" dirty="0">
                <a:latin typeface="Times New Roman" panose="02020603050405020304" pitchFamily="18" charset="0"/>
              </a:rPr>
              <a:t>qualifica di </a:t>
            </a:r>
            <a:r>
              <a:rPr lang="it-IT" b="1" dirty="0">
                <a:latin typeface="Times New Roman" panose="02020603050405020304" pitchFamily="18" charset="0"/>
              </a:rPr>
              <a:t>operazioni </a:t>
            </a:r>
            <a:r>
              <a:rPr lang="it-IT" b="1" dirty="0" smtClean="0">
                <a:latin typeface="Times New Roman" panose="02020603050405020304" pitchFamily="18" charset="0"/>
              </a:rPr>
              <a:t>interne</a:t>
            </a:r>
            <a:r>
              <a:rPr lang="it-IT" dirty="0" smtClean="0">
                <a:latin typeface="Times New Roman" panose="02020603050405020304" pitchFamily="18" charset="0"/>
              </a:rPr>
              <a:t> </a:t>
            </a:r>
            <a:endParaRPr lang="en-GB" dirty="0"/>
          </a:p>
        </p:txBody>
      </p:sp>
      <p:sp>
        <p:nvSpPr>
          <p:cNvPr id="7" name="Rettangolo 6"/>
          <p:cNvSpPr/>
          <p:nvPr/>
        </p:nvSpPr>
        <p:spPr>
          <a:xfrm>
            <a:off x="809104" y="2032774"/>
            <a:ext cx="4807528" cy="369332"/>
          </a:xfrm>
          <a:prstGeom prst="rect">
            <a:avLst/>
          </a:prstGeom>
        </p:spPr>
        <p:txBody>
          <a:bodyPr wrap="square">
            <a:spAutoFit/>
          </a:bodyPr>
          <a:lstStyle/>
          <a:p>
            <a:r>
              <a:rPr lang="en-GB" b="1" dirty="0" smtClean="0">
                <a:solidFill>
                  <a:srgbClr val="A80000"/>
                </a:solidFill>
                <a:latin typeface="Times New Roman" panose="02020603050405020304" pitchFamily="18" charset="0"/>
              </a:rPr>
              <a:t>Operazioni Interne ed operazioni Nazionali</a:t>
            </a:r>
            <a:endParaRPr lang="en-GB" dirty="0">
              <a:solidFill>
                <a:srgbClr val="A80000"/>
              </a:solidFill>
            </a:endParaRPr>
          </a:p>
        </p:txBody>
      </p:sp>
      <p:sp>
        <p:nvSpPr>
          <p:cNvPr id="10" name="Rettangolo 9"/>
          <p:cNvSpPr/>
          <p:nvPr/>
        </p:nvSpPr>
        <p:spPr>
          <a:xfrm>
            <a:off x="820183" y="3073973"/>
            <a:ext cx="10307787"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rPr>
              <a:t>mentre le operazioni realizzate dagli operatori residenti del paese considerato, indipendentemente dal luogo in cui operano, saranno </a:t>
            </a:r>
            <a:r>
              <a:rPr lang="it-IT" dirty="0" smtClean="0">
                <a:latin typeface="Times New Roman" panose="02020603050405020304" pitchFamily="18" charset="0"/>
              </a:rPr>
              <a:t>definite </a:t>
            </a:r>
            <a:r>
              <a:rPr lang="en-GB" b="1" dirty="0" smtClean="0">
                <a:latin typeface="Times New Roman" panose="02020603050405020304" pitchFamily="18" charset="0"/>
              </a:rPr>
              <a:t>operazioni </a:t>
            </a:r>
            <a:r>
              <a:rPr lang="en-GB" b="1" dirty="0">
                <a:latin typeface="Times New Roman" panose="02020603050405020304" pitchFamily="18" charset="0"/>
              </a:rPr>
              <a:t>nazionali.</a:t>
            </a:r>
            <a:endParaRPr lang="en-GB" dirty="0"/>
          </a:p>
        </p:txBody>
      </p:sp>
      <p:sp>
        <p:nvSpPr>
          <p:cNvPr id="8" name="Rettangolo 7"/>
          <p:cNvSpPr/>
          <p:nvPr/>
        </p:nvSpPr>
        <p:spPr>
          <a:xfrm>
            <a:off x="809104" y="4391820"/>
            <a:ext cx="10468495" cy="369332"/>
          </a:xfrm>
          <a:prstGeom prst="rect">
            <a:avLst/>
          </a:prstGeom>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rPr>
              <a:t>La produzione di un’impresa straniera realizzata in Italia viene considerata un’</a:t>
            </a:r>
            <a:r>
              <a:rPr lang="it-IT" b="1" dirty="0" smtClean="0">
                <a:latin typeface="Times New Roman" panose="02020603050405020304" pitchFamily="18" charset="0"/>
              </a:rPr>
              <a:t>operazioni interna</a:t>
            </a:r>
            <a:r>
              <a:rPr lang="it-IT" dirty="0" smtClean="0">
                <a:latin typeface="Times New Roman" panose="02020603050405020304" pitchFamily="18" charset="0"/>
              </a:rPr>
              <a:t> </a:t>
            </a:r>
            <a:endParaRPr lang="en-GB" dirty="0"/>
          </a:p>
        </p:txBody>
      </p:sp>
      <p:sp>
        <p:nvSpPr>
          <p:cNvPr id="9" name="Rettangolo 8"/>
          <p:cNvSpPr/>
          <p:nvPr/>
        </p:nvSpPr>
        <p:spPr>
          <a:xfrm>
            <a:off x="820183" y="5033176"/>
            <a:ext cx="10468495" cy="369332"/>
          </a:xfrm>
          <a:prstGeom prst="rect">
            <a:avLst/>
          </a:prstGeom>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rPr>
              <a:t>La produzione di un’impresa italiana realizzata all’estero viene considerata un’</a:t>
            </a:r>
            <a:r>
              <a:rPr lang="it-IT" b="1" dirty="0" smtClean="0">
                <a:latin typeface="Times New Roman" panose="02020603050405020304" pitchFamily="18" charset="0"/>
              </a:rPr>
              <a:t>operazioni nazionale</a:t>
            </a:r>
            <a:r>
              <a:rPr lang="it-IT" dirty="0" smtClean="0">
                <a:latin typeface="Times New Roman" panose="02020603050405020304" pitchFamily="18" charset="0"/>
              </a:rPr>
              <a:t> </a:t>
            </a:r>
            <a:endParaRPr lang="en-GB" dirty="0"/>
          </a:p>
        </p:txBody>
      </p:sp>
    </p:spTree>
    <p:extLst>
      <p:ext uri="{BB962C8B-B14F-4D97-AF65-F5344CB8AC3E}">
        <p14:creationId xmlns:p14="http://schemas.microsoft.com/office/powerpoint/2010/main" val="10349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
        <p:nvSpPr>
          <p:cNvPr id="4" name="Rettangolo 3"/>
          <p:cNvSpPr/>
          <p:nvPr/>
        </p:nvSpPr>
        <p:spPr>
          <a:xfrm>
            <a:off x="3073400" y="2623187"/>
            <a:ext cx="5742568" cy="400110"/>
          </a:xfrm>
          <a:prstGeom prst="rect">
            <a:avLst/>
          </a:prstGeom>
          <a:effectLst/>
        </p:spPr>
        <p:txBody>
          <a:bodyPr wrap="square">
            <a:spAutoFit/>
          </a:bodyPr>
          <a:lstStyle/>
          <a:p>
            <a:pPr algn="ctr"/>
            <a:r>
              <a:rPr lang="en-GB" sz="2000" b="1" dirty="0" smtClean="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SETTORI ISTITUZIONALI</a:t>
            </a:r>
            <a:endParaRPr lang="en-GB" sz="2000" b="1"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20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sp>
        <p:nvSpPr>
          <p:cNvPr id="4" name="Rettangolo 3"/>
          <p:cNvSpPr/>
          <p:nvPr/>
        </p:nvSpPr>
        <p:spPr>
          <a:xfrm>
            <a:off x="1016000" y="993784"/>
            <a:ext cx="10289309" cy="646331"/>
          </a:xfrm>
          <a:prstGeom prst="rect">
            <a:avLst/>
          </a:prstGeom>
        </p:spPr>
        <p:txBody>
          <a:bodyPr wrap="square">
            <a:spAutoFit/>
          </a:bodyPr>
          <a:lstStyle/>
          <a:p>
            <a:pPr algn="just"/>
            <a:r>
              <a:rPr lang="it-IT" dirty="0">
                <a:latin typeface="Times New Roman" panose="02020603050405020304" pitchFamily="18" charset="0"/>
              </a:rPr>
              <a:t>Nel sistema europeo di contabilità nazionale l’approccio descrittivo dell’economia di un paese si basa due principali elementi di riferimento</a:t>
            </a:r>
            <a:r>
              <a:rPr lang="it-IT" dirty="0" smtClean="0">
                <a:latin typeface="Times New Roman" panose="02020603050405020304" pitchFamily="18" charset="0"/>
              </a:rPr>
              <a:t>:</a:t>
            </a:r>
            <a:endParaRPr lang="it-IT" b="1" i="1" dirty="0">
              <a:latin typeface="Times New Roman" panose="02020603050405020304" pitchFamily="18" charset="0"/>
            </a:endParaRPr>
          </a:p>
        </p:txBody>
      </p:sp>
      <p:sp>
        <p:nvSpPr>
          <p:cNvPr id="5" name="Rettangolo 4"/>
          <p:cNvSpPr/>
          <p:nvPr/>
        </p:nvSpPr>
        <p:spPr>
          <a:xfrm>
            <a:off x="1016000" y="1811827"/>
            <a:ext cx="8801332" cy="723275"/>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it-IT" b="1" i="1" dirty="0" smtClean="0">
                <a:latin typeface="Times New Roman" panose="02020603050405020304" pitchFamily="18" charset="0"/>
              </a:rPr>
              <a:t>unità </a:t>
            </a:r>
            <a:r>
              <a:rPr lang="it-IT" b="1" i="1" dirty="0">
                <a:latin typeface="Times New Roman" panose="02020603050405020304" pitchFamily="18" charset="0"/>
              </a:rPr>
              <a:t>istituzionali</a:t>
            </a:r>
            <a:r>
              <a:rPr lang="it-IT" i="1" dirty="0">
                <a:latin typeface="Times New Roman" panose="02020603050405020304" pitchFamily="18" charset="0"/>
              </a:rPr>
              <a:t>, </a:t>
            </a:r>
            <a:r>
              <a:rPr lang="it-IT" dirty="0">
                <a:latin typeface="Times New Roman" panose="02020603050405020304" pitchFamily="18" charset="0"/>
              </a:rPr>
              <a:t>raggruppate in </a:t>
            </a:r>
            <a:r>
              <a:rPr lang="it-IT" b="1" i="1" dirty="0">
                <a:latin typeface="Times New Roman" panose="02020603050405020304" pitchFamily="18" charset="0"/>
              </a:rPr>
              <a:t>settori</a:t>
            </a:r>
            <a:r>
              <a:rPr lang="it-IT" i="1" dirty="0">
                <a:latin typeface="Times New Roman" panose="02020603050405020304" pitchFamily="18" charset="0"/>
              </a:rPr>
              <a:t>, </a:t>
            </a:r>
            <a:r>
              <a:rPr lang="it-IT" dirty="0">
                <a:latin typeface="Times New Roman" panose="02020603050405020304" pitchFamily="18" charset="0"/>
              </a:rPr>
              <a:t>secondo le loro funzioni </a:t>
            </a:r>
            <a:r>
              <a:rPr lang="it-IT" dirty="0" smtClean="0">
                <a:latin typeface="Times New Roman" panose="02020603050405020304" pitchFamily="18" charset="0"/>
              </a:rPr>
              <a:t>principali</a:t>
            </a:r>
          </a:p>
          <a:p>
            <a:pPr marL="285750" indent="-285750" algn="just">
              <a:spcAft>
                <a:spcPts val="600"/>
              </a:spcAft>
              <a:buFont typeface="Wingdings" panose="05000000000000000000" pitchFamily="2" charset="2"/>
              <a:buChar char="ü"/>
            </a:pPr>
            <a:r>
              <a:rPr lang="it-IT" b="1" i="1" dirty="0" smtClean="0">
                <a:latin typeface="Times New Roman" panose="02020603050405020304" pitchFamily="18" charset="0"/>
              </a:rPr>
              <a:t>unità </a:t>
            </a:r>
            <a:r>
              <a:rPr lang="it-IT" b="1" i="1" dirty="0">
                <a:latin typeface="Times New Roman" panose="02020603050405020304" pitchFamily="18" charset="0"/>
              </a:rPr>
              <a:t>di attività economica </a:t>
            </a:r>
            <a:r>
              <a:rPr lang="it-IT" i="1" dirty="0">
                <a:latin typeface="Times New Roman" panose="02020603050405020304" pitchFamily="18" charset="0"/>
              </a:rPr>
              <a:t>raggruppate in </a:t>
            </a:r>
            <a:r>
              <a:rPr lang="it-IT" b="1" i="1" dirty="0">
                <a:latin typeface="Times New Roman" panose="02020603050405020304" pitchFamily="18" charset="0"/>
              </a:rPr>
              <a:t>branche</a:t>
            </a:r>
          </a:p>
        </p:txBody>
      </p:sp>
    </p:spTree>
    <p:extLst>
      <p:ext uri="{BB962C8B-B14F-4D97-AF65-F5344CB8AC3E}">
        <p14:creationId xmlns:p14="http://schemas.microsoft.com/office/powerpoint/2010/main" val="2815008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49499" y="951679"/>
            <a:ext cx="3046668" cy="369332"/>
          </a:xfrm>
          <a:prstGeom prst="rect">
            <a:avLst/>
          </a:prstGeom>
          <a:noFill/>
          <a:effectLst>
            <a:softEdge rad="63500"/>
          </a:effectLst>
        </p:spPr>
        <p:txBody>
          <a:bodyPr wrap="none">
            <a:spAutoFit/>
          </a:bodyPr>
          <a:lstStyle/>
          <a:p>
            <a:r>
              <a:rPr lang="en-GB" b="1" i="0" u="none" strike="noStrike" baseline="0" dirty="0" smtClean="0">
                <a:solidFill>
                  <a:srgbClr val="A80000"/>
                </a:solidFill>
                <a:latin typeface="Times New Roman" panose="02020603050405020304" pitchFamily="18" charset="0"/>
                <a:cs typeface="Times New Roman" panose="02020603050405020304" pitchFamily="18" charset="0"/>
              </a:rPr>
              <a:t>SETTORI ISTITUZIONALI</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53446" y="1415948"/>
            <a:ext cx="10310299"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Nell’ambito del SEC sono denominate </a:t>
            </a:r>
            <a:r>
              <a:rPr lang="it-IT" b="1" dirty="0">
                <a:latin typeface="Times New Roman" panose="02020603050405020304" pitchFamily="18" charset="0"/>
                <a:cs typeface="Times New Roman" panose="02020603050405020304" pitchFamily="18" charset="0"/>
              </a:rPr>
              <a:t>unità istituzionali </a:t>
            </a:r>
            <a:r>
              <a:rPr lang="it-IT" dirty="0">
                <a:latin typeface="Times New Roman" panose="02020603050405020304" pitchFamily="18" charset="0"/>
                <a:cs typeface="Times New Roman" panose="02020603050405020304" pitchFamily="18" charset="0"/>
              </a:rPr>
              <a:t>quelle </a:t>
            </a:r>
            <a:r>
              <a:rPr lang="it-IT" dirty="0" smtClean="0">
                <a:latin typeface="Times New Roman" panose="02020603050405020304" pitchFamily="18" charset="0"/>
                <a:cs typeface="Times New Roman" panose="02020603050405020304" pitchFamily="18" charset="0"/>
              </a:rPr>
              <a:t>che manifestano </a:t>
            </a:r>
            <a:r>
              <a:rPr lang="it-IT" dirty="0">
                <a:latin typeface="Times New Roman" panose="02020603050405020304" pitchFamily="18" charset="0"/>
                <a:cs typeface="Times New Roman" panose="02020603050405020304" pitchFamily="18" charset="0"/>
              </a:rPr>
              <a:t>autonomia e capacità decisionale in campo economico - </a:t>
            </a:r>
            <a:r>
              <a:rPr lang="it-IT" dirty="0" smtClean="0">
                <a:latin typeface="Times New Roman" panose="02020603050405020304" pitchFamily="18" charset="0"/>
                <a:cs typeface="Times New Roman" panose="02020603050405020304" pitchFamily="18" charset="0"/>
              </a:rPr>
              <a:t>finanziario, e </a:t>
            </a:r>
            <a:r>
              <a:rPr lang="it-IT" dirty="0">
                <a:latin typeface="Times New Roman" panose="02020603050405020304" pitchFamily="18" charset="0"/>
                <a:cs typeface="Times New Roman" panose="02020603050405020304" pitchFamily="18" charset="0"/>
              </a:rPr>
              <a:t>che hanno (o potrebbero avere) contabilità completa. Esse </a:t>
            </a:r>
            <a:r>
              <a:rPr lang="it-IT" dirty="0" smtClean="0">
                <a:latin typeface="Times New Roman" panose="02020603050405020304" pitchFamily="18" charset="0"/>
                <a:cs typeface="Times New Roman" panose="02020603050405020304" pitchFamily="18" charset="0"/>
              </a:rPr>
              <a:t>sono raggruppate </a:t>
            </a:r>
            <a:r>
              <a:rPr lang="it-IT" dirty="0">
                <a:latin typeface="Times New Roman" panose="02020603050405020304" pitchFamily="18" charset="0"/>
                <a:cs typeface="Times New Roman" panose="02020603050405020304" pitchFamily="18" charset="0"/>
              </a:rPr>
              <a:t>in </a:t>
            </a:r>
            <a:r>
              <a:rPr lang="it-IT" b="1" dirty="0">
                <a:latin typeface="Times New Roman" panose="02020603050405020304" pitchFamily="18" charset="0"/>
                <a:cs typeface="Times New Roman" panose="02020603050405020304" pitchFamily="18" charset="0"/>
              </a:rPr>
              <a:t>settori istituzionali </a:t>
            </a:r>
            <a:r>
              <a:rPr lang="it-IT" dirty="0">
                <a:latin typeface="Times New Roman" panose="02020603050405020304" pitchFamily="18" charset="0"/>
                <a:cs typeface="Times New Roman" panose="02020603050405020304" pitchFamily="18" charset="0"/>
              </a:rPr>
              <a:t>sulla base della funzione principale </a:t>
            </a:r>
            <a:r>
              <a:rPr lang="it-IT" dirty="0" smtClean="0">
                <a:latin typeface="Times New Roman" panose="02020603050405020304" pitchFamily="18" charset="0"/>
                <a:cs typeface="Times New Roman" panose="02020603050405020304" pitchFamily="18" charset="0"/>
              </a:rPr>
              <a:t>svolta e </a:t>
            </a:r>
            <a:r>
              <a:rPr lang="it-IT" dirty="0">
                <a:latin typeface="Times New Roman" panose="02020603050405020304" pitchFamily="18" charset="0"/>
                <a:cs typeface="Times New Roman" panose="02020603050405020304" pitchFamily="18" charset="0"/>
              </a:rPr>
              <a:t>del tipo di risorse </a:t>
            </a:r>
            <a:r>
              <a:rPr lang="it-IT" dirty="0" smtClean="0">
                <a:latin typeface="Times New Roman" panose="02020603050405020304" pitchFamily="18" charset="0"/>
                <a:cs typeface="Times New Roman" panose="02020603050405020304" pitchFamily="18" charset="0"/>
              </a:rPr>
              <a:t>prevalenti</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949499" y="2680521"/>
            <a:ext cx="10314246" cy="646331"/>
          </a:xfrm>
          <a:prstGeom prst="rect">
            <a:avLst/>
          </a:prstGeom>
        </p:spPr>
        <p:txBody>
          <a:bodyPr wrap="square">
            <a:spAutoFit/>
          </a:bodyPr>
          <a:lstStyle/>
          <a:p>
            <a:pPr algn="just"/>
            <a:r>
              <a:rPr lang="it-IT" dirty="0">
                <a:latin typeface="Times New Roman" panose="02020603050405020304" pitchFamily="18" charset="0"/>
              </a:rPr>
              <a:t>Una </a:t>
            </a:r>
            <a:r>
              <a:rPr lang="it-IT" b="1" dirty="0">
                <a:latin typeface="Times New Roman" panose="02020603050405020304" pitchFamily="18" charset="0"/>
              </a:rPr>
              <a:t>unità </a:t>
            </a:r>
            <a:r>
              <a:rPr lang="it-IT" b="1" dirty="0" smtClean="0">
                <a:latin typeface="Times New Roman" panose="02020603050405020304" pitchFamily="18" charset="0"/>
              </a:rPr>
              <a:t>istituzionale </a:t>
            </a:r>
            <a:r>
              <a:rPr lang="it-IT" dirty="0">
                <a:latin typeface="Times New Roman" panose="02020603050405020304" pitchFamily="18" charset="0"/>
              </a:rPr>
              <a:t>è un centro elementare di </a:t>
            </a:r>
            <a:r>
              <a:rPr lang="it-IT" dirty="0" smtClean="0">
                <a:latin typeface="Times New Roman" panose="02020603050405020304" pitchFamily="18" charset="0"/>
              </a:rPr>
              <a:t>decisione economica </a:t>
            </a:r>
            <a:r>
              <a:rPr lang="it-IT" dirty="0">
                <a:latin typeface="Times New Roman" panose="02020603050405020304" pitchFamily="18" charset="0"/>
              </a:rPr>
              <a:t>caratterizzato da uniformità di </a:t>
            </a:r>
            <a:r>
              <a:rPr lang="it-IT" dirty="0" smtClean="0">
                <a:latin typeface="Times New Roman" panose="02020603050405020304" pitchFamily="18" charset="0"/>
              </a:rPr>
              <a:t>comportamento </a:t>
            </a:r>
            <a:r>
              <a:rPr lang="it-IT" dirty="0">
                <a:latin typeface="Times New Roman" panose="02020603050405020304" pitchFamily="18" charset="0"/>
              </a:rPr>
              <a:t>e </a:t>
            </a:r>
            <a:r>
              <a:rPr lang="it-IT" dirty="0" smtClean="0">
                <a:latin typeface="Times New Roman" panose="02020603050405020304" pitchFamily="18" charset="0"/>
              </a:rPr>
              <a:t>da un’autonomia </a:t>
            </a:r>
            <a:r>
              <a:rPr lang="it-IT" dirty="0">
                <a:latin typeface="Times New Roman" panose="02020603050405020304" pitchFamily="18" charset="0"/>
              </a:rPr>
              <a:t>di decisione </a:t>
            </a:r>
            <a:r>
              <a:rPr lang="it-IT" dirty="0" smtClean="0">
                <a:latin typeface="Times New Roman" panose="02020603050405020304" pitchFamily="18" charset="0"/>
              </a:rPr>
              <a:t>relativa all'esercizio </a:t>
            </a:r>
            <a:r>
              <a:rPr lang="it-IT" dirty="0">
                <a:latin typeface="Times New Roman" panose="02020603050405020304" pitchFamily="18" charset="0"/>
              </a:rPr>
              <a:t>della </a:t>
            </a:r>
            <a:r>
              <a:rPr lang="it-IT" dirty="0" smtClean="0">
                <a:latin typeface="Times New Roman" panose="02020603050405020304" pitchFamily="18" charset="0"/>
              </a:rPr>
              <a:t>sua funzione </a:t>
            </a:r>
            <a:r>
              <a:rPr lang="en-GB" dirty="0" err="1" smtClean="0">
                <a:latin typeface="Times New Roman" panose="02020603050405020304" pitchFamily="18" charset="0"/>
              </a:rPr>
              <a:t>principale</a:t>
            </a:r>
            <a:r>
              <a:rPr lang="en-GB" dirty="0" smtClean="0">
                <a:latin typeface="Times New Roman" panose="02020603050405020304" pitchFamily="18" charset="0"/>
              </a:rPr>
              <a:t>.</a:t>
            </a:r>
            <a:endParaRPr lang="en-GB" dirty="0">
              <a:latin typeface="Times New Roman" panose="02020603050405020304" pitchFamily="18" charset="0"/>
            </a:endParaRPr>
          </a:p>
        </p:txBody>
      </p:sp>
      <p:sp>
        <p:nvSpPr>
          <p:cNvPr id="8" name="Rettangolo 7"/>
          <p:cNvSpPr/>
          <p:nvPr/>
        </p:nvSpPr>
        <p:spPr>
          <a:xfrm>
            <a:off x="949499" y="5384249"/>
            <a:ext cx="10314246" cy="646331"/>
          </a:xfrm>
          <a:prstGeom prst="rect">
            <a:avLst/>
          </a:prstGeom>
        </p:spPr>
        <p:txBody>
          <a:bodyPr wrap="square">
            <a:spAutoFit/>
          </a:bodyPr>
          <a:lstStyle/>
          <a:p>
            <a:r>
              <a:rPr lang="it-IT" dirty="0">
                <a:latin typeface="Times New Roman" panose="02020603050405020304" pitchFamily="18" charset="0"/>
              </a:rPr>
              <a:t>Esse decidono l'organizzazione della loro produzione, </a:t>
            </a:r>
            <a:r>
              <a:rPr lang="it-IT" dirty="0" smtClean="0">
                <a:latin typeface="Times New Roman" panose="02020603050405020304" pitchFamily="18" charset="0"/>
              </a:rPr>
              <a:t>la utilizzazione </a:t>
            </a:r>
            <a:r>
              <a:rPr lang="it-IT" dirty="0">
                <a:latin typeface="Times New Roman" panose="02020603050405020304" pitchFamily="18" charset="0"/>
              </a:rPr>
              <a:t>delle loro risorse e la destinazione della </a:t>
            </a:r>
            <a:r>
              <a:rPr lang="it-IT" dirty="0" smtClean="0">
                <a:latin typeface="Times New Roman" panose="02020603050405020304" pitchFamily="18" charset="0"/>
              </a:rPr>
              <a:t>produzione </a:t>
            </a:r>
            <a:r>
              <a:rPr lang="en-GB" dirty="0" err="1" smtClean="0">
                <a:latin typeface="Times New Roman" panose="02020603050405020304" pitchFamily="18" charset="0"/>
              </a:rPr>
              <a:t>realizzata</a:t>
            </a:r>
            <a:r>
              <a:rPr lang="en-GB" dirty="0">
                <a:latin typeface="Times New Roman" panose="02020603050405020304" pitchFamily="18" charset="0"/>
              </a:rPr>
              <a:t>.</a:t>
            </a:r>
            <a:endParaRPr lang="en-GB" dirty="0"/>
          </a:p>
        </p:txBody>
      </p:sp>
      <p:sp>
        <p:nvSpPr>
          <p:cNvPr id="3" name="Rettangolo 2"/>
          <p:cNvSpPr/>
          <p:nvPr/>
        </p:nvSpPr>
        <p:spPr>
          <a:xfrm>
            <a:off x="949499" y="3849829"/>
            <a:ext cx="3046668" cy="646331"/>
          </a:xfrm>
          <a:prstGeom prst="rect">
            <a:avLst/>
          </a:prstGeom>
        </p:spPr>
        <p:txBody>
          <a:bodyPr wrap="square">
            <a:spAutoFit/>
          </a:bodyPr>
          <a:lstStyle/>
          <a:p>
            <a:pPr algn="just"/>
            <a:r>
              <a:rPr lang="it-IT" dirty="0">
                <a:latin typeface="Times New Roman" panose="02020603050405020304" pitchFamily="18" charset="0"/>
              </a:rPr>
              <a:t>Una unità residente costituisce una unità istituzionale </a:t>
            </a:r>
            <a:r>
              <a:rPr lang="it-IT" dirty="0" smtClean="0">
                <a:latin typeface="Times New Roman" panose="02020603050405020304" pitchFamily="18" charset="0"/>
              </a:rPr>
              <a:t>se</a:t>
            </a:r>
            <a:endParaRPr lang="en-GB" dirty="0"/>
          </a:p>
        </p:txBody>
      </p:sp>
      <p:sp>
        <p:nvSpPr>
          <p:cNvPr id="9" name="Rettangolo 8"/>
          <p:cNvSpPr/>
          <p:nvPr/>
        </p:nvSpPr>
        <p:spPr>
          <a:xfrm>
            <a:off x="4818611" y="3673485"/>
            <a:ext cx="6096000" cy="646331"/>
          </a:xfrm>
          <a:prstGeom prst="rect">
            <a:avLst/>
          </a:prstGeom>
          <a:ln>
            <a:solidFill>
              <a:srgbClr val="A80000"/>
            </a:solidFill>
          </a:ln>
        </p:spPr>
        <p:txBody>
          <a:bodyPr>
            <a:spAutoFit/>
          </a:bodyPr>
          <a:lstStyle/>
          <a:p>
            <a:pPr algn="just"/>
            <a:r>
              <a:rPr lang="it-IT" dirty="0">
                <a:latin typeface="Times New Roman" panose="02020603050405020304" pitchFamily="18" charset="0"/>
              </a:rPr>
              <a:t>gode di autonomia di decisione nell’esercizio della propria funzione </a:t>
            </a:r>
            <a:r>
              <a:rPr lang="it-IT" dirty="0" smtClean="0">
                <a:latin typeface="Times New Roman" panose="02020603050405020304" pitchFamily="18" charset="0"/>
              </a:rPr>
              <a:t>principale</a:t>
            </a:r>
            <a:endParaRPr lang="en-GB" dirty="0"/>
          </a:p>
        </p:txBody>
      </p:sp>
      <p:sp>
        <p:nvSpPr>
          <p:cNvPr id="10" name="Rettangolo 9"/>
          <p:cNvSpPr/>
          <p:nvPr/>
        </p:nvSpPr>
        <p:spPr>
          <a:xfrm>
            <a:off x="4818611" y="4298035"/>
            <a:ext cx="6096000" cy="923330"/>
          </a:xfrm>
          <a:prstGeom prst="rect">
            <a:avLst/>
          </a:prstGeom>
          <a:ln>
            <a:solidFill>
              <a:srgbClr val="A80000"/>
            </a:solidFill>
          </a:ln>
        </p:spPr>
        <p:txBody>
          <a:bodyPr>
            <a:spAutoFit/>
          </a:bodyPr>
          <a:lstStyle/>
          <a:p>
            <a:pPr algn="just"/>
            <a:r>
              <a:rPr lang="it-IT" dirty="0">
                <a:latin typeface="Times New Roman" panose="02020603050405020304" pitchFamily="18" charset="0"/>
              </a:rPr>
              <a:t>e se dispone di una contabilità completa o ha la possibilità, dal punto di vista economico e giuridico, di compilare una contabilità completa qualora gliene sia fatta </a:t>
            </a:r>
            <a:r>
              <a:rPr lang="en-GB" dirty="0" err="1">
                <a:latin typeface="Times New Roman" panose="02020603050405020304" pitchFamily="18" charset="0"/>
              </a:rPr>
              <a:t>richiesta</a:t>
            </a:r>
            <a:endParaRPr lang="en-GB" dirty="0"/>
          </a:p>
        </p:txBody>
      </p:sp>
      <p:sp>
        <p:nvSpPr>
          <p:cNvPr id="11" name="Freccia a destra 10"/>
          <p:cNvSpPr/>
          <p:nvPr/>
        </p:nvSpPr>
        <p:spPr>
          <a:xfrm>
            <a:off x="4222865" y="4123113"/>
            <a:ext cx="465513" cy="174922"/>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piè di pagina 11"/>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19306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932873" y="904991"/>
            <a:ext cx="10158153" cy="1200329"/>
          </a:xfrm>
          <a:prstGeom prst="rect">
            <a:avLst/>
          </a:prstGeom>
        </p:spPr>
        <p:txBody>
          <a:bodyPr wrap="square">
            <a:spAutoFit/>
          </a:bodyPr>
          <a:lstStyle/>
          <a:p>
            <a:pPr algn="just"/>
            <a:r>
              <a:rPr lang="it-IT" dirty="0" smtClean="0">
                <a:latin typeface="Times New Roman" panose="02020603050405020304" pitchFamily="18" charset="0"/>
              </a:rPr>
              <a:t>Disporre di una </a:t>
            </a:r>
            <a:r>
              <a:rPr lang="it-IT" dirty="0">
                <a:latin typeface="Times New Roman" panose="02020603050405020304" pitchFamily="18" charset="0"/>
              </a:rPr>
              <a:t>contabilità completa </a:t>
            </a:r>
            <a:r>
              <a:rPr lang="it-IT" dirty="0" smtClean="0">
                <a:latin typeface="Times New Roman" panose="02020603050405020304" pitchFamily="18" charset="0"/>
              </a:rPr>
              <a:t>implica: </a:t>
            </a:r>
          </a:p>
          <a:p>
            <a:pPr marL="285750" indent="-285750" algn="just">
              <a:buFont typeface="Wingdings" panose="05000000000000000000" pitchFamily="2" charset="2"/>
              <a:buChar char="§"/>
            </a:pPr>
            <a:r>
              <a:rPr lang="it-IT" dirty="0" smtClean="0">
                <a:latin typeface="Times New Roman" panose="02020603050405020304" pitchFamily="18" charset="0"/>
              </a:rPr>
              <a:t>l'esistenza </a:t>
            </a:r>
            <a:r>
              <a:rPr lang="it-IT" dirty="0">
                <a:latin typeface="Times New Roman" panose="02020603050405020304" pitchFamily="18" charset="0"/>
              </a:rPr>
              <a:t>sia di </a:t>
            </a:r>
            <a:r>
              <a:rPr lang="it-IT" dirty="0" smtClean="0">
                <a:latin typeface="Times New Roman" panose="02020603050405020304" pitchFamily="18" charset="0"/>
              </a:rPr>
              <a:t>documenti contabili </a:t>
            </a:r>
            <a:r>
              <a:rPr lang="it-IT" dirty="0">
                <a:latin typeface="Times New Roman" panose="02020603050405020304" pitchFamily="18" charset="0"/>
              </a:rPr>
              <a:t>in cui sono riportati tutte le operazioni economiche </a:t>
            </a:r>
            <a:r>
              <a:rPr lang="it-IT" dirty="0" smtClean="0">
                <a:latin typeface="Times New Roman" panose="02020603050405020304" pitchFamily="18" charset="0"/>
              </a:rPr>
              <a:t>e finanziarie </a:t>
            </a:r>
            <a:r>
              <a:rPr lang="it-IT" dirty="0">
                <a:latin typeface="Times New Roman" panose="02020603050405020304" pitchFamily="18" charset="0"/>
              </a:rPr>
              <a:t>di un dato </a:t>
            </a:r>
            <a:r>
              <a:rPr lang="it-IT" dirty="0" smtClean="0">
                <a:latin typeface="Times New Roman" panose="02020603050405020304" pitchFamily="18" charset="0"/>
              </a:rPr>
              <a:t>periodo; </a:t>
            </a:r>
          </a:p>
          <a:p>
            <a:pPr marL="285750" indent="-285750" algn="just">
              <a:buFont typeface="Wingdings" panose="05000000000000000000" pitchFamily="2" charset="2"/>
              <a:buChar char="§"/>
            </a:pPr>
            <a:r>
              <a:rPr lang="it-IT" dirty="0" smtClean="0">
                <a:latin typeface="Times New Roman" panose="02020603050405020304" pitchFamily="18" charset="0"/>
              </a:rPr>
              <a:t>sia </a:t>
            </a:r>
            <a:r>
              <a:rPr lang="it-IT" dirty="0">
                <a:latin typeface="Times New Roman" panose="02020603050405020304" pitchFamily="18" charset="0"/>
              </a:rPr>
              <a:t>di un bilancio delle attività </a:t>
            </a:r>
            <a:r>
              <a:rPr lang="it-IT" dirty="0" smtClean="0">
                <a:latin typeface="Times New Roman" panose="02020603050405020304" pitchFamily="18" charset="0"/>
              </a:rPr>
              <a:t>e passività</a:t>
            </a:r>
            <a:r>
              <a:rPr lang="it-IT" dirty="0">
                <a:latin typeface="Times New Roman" panose="02020603050405020304" pitchFamily="18" charset="0"/>
              </a:rPr>
              <a:t>. </a:t>
            </a:r>
          </a:p>
        </p:txBody>
      </p:sp>
      <p:sp>
        <p:nvSpPr>
          <p:cNvPr id="2" name="Rettangolo 1"/>
          <p:cNvSpPr/>
          <p:nvPr/>
        </p:nvSpPr>
        <p:spPr>
          <a:xfrm>
            <a:off x="932873" y="3440336"/>
            <a:ext cx="10098116" cy="923330"/>
          </a:xfrm>
          <a:prstGeom prst="rect">
            <a:avLst/>
          </a:prstGeom>
        </p:spPr>
        <p:txBody>
          <a:bodyPr wrap="square">
            <a:spAutoFit/>
          </a:bodyPr>
          <a:lstStyle/>
          <a:p>
            <a:pPr marL="285750" indent="-285750" algn="just">
              <a:buFont typeface="Wingdings" panose="05000000000000000000" pitchFamily="2" charset="2"/>
              <a:buChar char="Ø"/>
            </a:pPr>
            <a:r>
              <a:rPr lang="it-IT" b="1" i="1" dirty="0" smtClean="0">
                <a:latin typeface="Times New Roman" panose="02020603050405020304" pitchFamily="18" charset="0"/>
              </a:rPr>
              <a:t>unità </a:t>
            </a:r>
            <a:r>
              <a:rPr lang="it-IT" b="1" i="1" dirty="0">
                <a:latin typeface="Times New Roman" panose="02020603050405020304" pitchFamily="18" charset="0"/>
              </a:rPr>
              <a:t>che dispongono di una contabilità completa e di autonomia di decisione </a:t>
            </a:r>
            <a:r>
              <a:rPr lang="it-IT" dirty="0">
                <a:latin typeface="Times New Roman" panose="02020603050405020304" pitchFamily="18" charset="0"/>
              </a:rPr>
              <a:t>come: società di capitali; società cooperative e società di persone aventi personalità giuridica; imprese pubbliche dotate di personalità giuridica; organismi senza fini di lucro aventi  personalità giuridica e organismi </a:t>
            </a:r>
            <a:r>
              <a:rPr lang="it-IT" dirty="0" smtClean="0">
                <a:latin typeface="Times New Roman" panose="02020603050405020304" pitchFamily="18" charset="0"/>
              </a:rPr>
              <a:t>pubblici</a:t>
            </a:r>
            <a:endParaRPr lang="it-IT" dirty="0">
              <a:latin typeface="Times New Roman" panose="02020603050405020304" pitchFamily="18" charset="0"/>
            </a:endParaRPr>
          </a:p>
        </p:txBody>
      </p:sp>
      <p:sp>
        <p:nvSpPr>
          <p:cNvPr id="6" name="Rettangolo 5"/>
          <p:cNvSpPr/>
          <p:nvPr/>
        </p:nvSpPr>
        <p:spPr>
          <a:xfrm>
            <a:off x="932873" y="2981188"/>
            <a:ext cx="10098116" cy="369332"/>
          </a:xfrm>
          <a:prstGeom prst="rect">
            <a:avLst/>
          </a:prstGeom>
        </p:spPr>
        <p:txBody>
          <a:bodyPr wrap="square">
            <a:spAutoFit/>
          </a:bodyPr>
          <a:lstStyle/>
          <a:p>
            <a:pPr algn="just"/>
            <a:r>
              <a:rPr lang="it-IT" dirty="0" smtClean="0">
                <a:latin typeface="Times New Roman" panose="02020603050405020304" pitchFamily="18" charset="0"/>
              </a:rPr>
              <a:t>In base a questi criteri vengono individuate tre </a:t>
            </a:r>
            <a:r>
              <a:rPr lang="it-IT" dirty="0">
                <a:latin typeface="Times New Roman" panose="02020603050405020304" pitchFamily="18" charset="0"/>
              </a:rPr>
              <a:t>diversi tipi di </a:t>
            </a:r>
            <a:r>
              <a:rPr lang="en-GB" dirty="0" err="1">
                <a:latin typeface="Times New Roman" panose="02020603050405020304" pitchFamily="18" charset="0"/>
              </a:rPr>
              <a:t>unità</a:t>
            </a:r>
            <a:r>
              <a:rPr lang="en-GB" dirty="0">
                <a:latin typeface="Times New Roman" panose="02020603050405020304" pitchFamily="18" charset="0"/>
              </a:rPr>
              <a:t> </a:t>
            </a:r>
            <a:r>
              <a:rPr lang="en-GB" dirty="0" err="1">
                <a:latin typeface="Times New Roman" panose="02020603050405020304" pitchFamily="18" charset="0"/>
              </a:rPr>
              <a:t>istituzionali</a:t>
            </a:r>
            <a:r>
              <a:rPr lang="en-GB" dirty="0">
                <a:latin typeface="Times New Roman" panose="02020603050405020304" pitchFamily="18" charset="0"/>
              </a:rPr>
              <a:t> </a:t>
            </a:r>
            <a:r>
              <a:rPr lang="en-GB" dirty="0" err="1">
                <a:latin typeface="Times New Roman" panose="02020603050405020304" pitchFamily="18" charset="0"/>
              </a:rPr>
              <a:t>possibili</a:t>
            </a:r>
            <a:r>
              <a:rPr lang="en-GB" dirty="0">
                <a:latin typeface="Times New Roman" panose="02020603050405020304" pitchFamily="18" charset="0"/>
              </a:rPr>
              <a:t>:</a:t>
            </a:r>
          </a:p>
        </p:txBody>
      </p:sp>
      <p:sp>
        <p:nvSpPr>
          <p:cNvPr id="7" name="Rettangolo 6"/>
          <p:cNvSpPr/>
          <p:nvPr/>
        </p:nvSpPr>
        <p:spPr>
          <a:xfrm>
            <a:off x="932873" y="4483209"/>
            <a:ext cx="10098116" cy="923330"/>
          </a:xfrm>
          <a:prstGeom prst="rect">
            <a:avLst/>
          </a:prstGeom>
        </p:spPr>
        <p:txBody>
          <a:bodyPr wrap="square">
            <a:spAutoFit/>
          </a:bodyPr>
          <a:lstStyle/>
          <a:p>
            <a:pPr marL="285750" indent="-285750" algn="just">
              <a:buFont typeface="Wingdings" panose="05000000000000000000" pitchFamily="2" charset="2"/>
              <a:buChar char="Ø"/>
            </a:pPr>
            <a:r>
              <a:rPr lang="it-IT" b="1" i="1" dirty="0">
                <a:latin typeface="Times New Roman" panose="02020603050405020304" pitchFamily="18" charset="0"/>
              </a:rPr>
              <a:t>unità che dispongono di una contabilità completa e, solo per convenzione, di autonomia di decisione e </a:t>
            </a:r>
            <a:r>
              <a:rPr lang="it-IT" dirty="0">
                <a:latin typeface="Times New Roman" panose="02020603050405020304" pitchFamily="18" charset="0"/>
              </a:rPr>
              <a:t> si tratta delle </a:t>
            </a:r>
            <a:r>
              <a:rPr lang="it-IT" dirty="0" smtClean="0">
                <a:latin typeface="Times New Roman" panose="02020603050405020304" pitchFamily="18" charset="0"/>
              </a:rPr>
              <a:t>«quasi-società» </a:t>
            </a:r>
            <a:r>
              <a:rPr lang="it-IT" dirty="0">
                <a:latin typeface="Times New Roman" panose="02020603050405020304" pitchFamily="18" charset="0"/>
              </a:rPr>
              <a:t>come: imprese individuali; società di persone; imprese pubbliche prive di personalità </a:t>
            </a:r>
            <a:r>
              <a:rPr lang="it-IT" dirty="0" smtClean="0">
                <a:latin typeface="Times New Roman" panose="02020603050405020304" pitchFamily="18" charset="0"/>
              </a:rPr>
              <a:t>giuridica</a:t>
            </a:r>
            <a:endParaRPr lang="it-IT" dirty="0">
              <a:latin typeface="Times New Roman" panose="02020603050405020304" pitchFamily="18" charset="0"/>
            </a:endParaRPr>
          </a:p>
        </p:txBody>
      </p:sp>
      <p:sp>
        <p:nvSpPr>
          <p:cNvPr id="8" name="Rettangolo 7"/>
          <p:cNvSpPr/>
          <p:nvPr/>
        </p:nvSpPr>
        <p:spPr>
          <a:xfrm>
            <a:off x="932873" y="5560353"/>
            <a:ext cx="10098116" cy="646331"/>
          </a:xfrm>
          <a:prstGeom prst="rect">
            <a:avLst/>
          </a:prstGeom>
        </p:spPr>
        <p:txBody>
          <a:bodyPr wrap="square">
            <a:spAutoFit/>
          </a:bodyPr>
          <a:lstStyle/>
          <a:p>
            <a:pPr marL="285750" indent="-285750">
              <a:buFont typeface="Wingdings" panose="05000000000000000000" pitchFamily="2" charset="2"/>
              <a:buChar char="Ø"/>
            </a:pPr>
            <a:r>
              <a:rPr lang="it-IT" b="1" i="1" dirty="0">
                <a:latin typeface="Times New Roman" panose="02020603050405020304" pitchFamily="18" charset="0"/>
                <a:cs typeface="Times New Roman" panose="02020603050405020304" pitchFamily="18" charset="0"/>
              </a:rPr>
              <a:t>unità aventi autonomia di decisione ma non di una contabilità completa </a:t>
            </a:r>
            <a:r>
              <a:rPr lang="it-IT" dirty="0">
                <a:latin typeface="Times New Roman" panose="02020603050405020304" pitchFamily="18" charset="0"/>
                <a:cs typeface="Times New Roman" panose="02020603050405020304" pitchFamily="18" charset="0"/>
              </a:rPr>
              <a:t>come: </a:t>
            </a:r>
            <a:r>
              <a:rPr lang="it-IT" dirty="0" smtClean="0">
                <a:latin typeface="Times New Roman" panose="02020603050405020304" pitchFamily="18" charset="0"/>
                <a:cs typeface="Times New Roman" panose="02020603050405020304" pitchFamily="18" charset="0"/>
              </a:rPr>
              <a:t>famiglie e le imprese individuali </a:t>
            </a:r>
            <a:r>
              <a:rPr lang="it-IT" dirty="0">
                <a:latin typeface="Times New Roman" panose="02020603050405020304" pitchFamily="18" charset="0"/>
                <a:cs typeface="Times New Roman" panose="02020603050405020304" pitchFamily="18" charset="0"/>
              </a:rPr>
              <a:t>di piccole </a:t>
            </a:r>
            <a:r>
              <a:rPr lang="en-GB" dirty="0" err="1" smtClean="0">
                <a:latin typeface="Times New Roman" panose="02020603050405020304" pitchFamily="18" charset="0"/>
                <a:cs typeface="Times New Roman" panose="02020603050405020304" pitchFamily="18" charset="0"/>
              </a:rPr>
              <a:t>dimensioni</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32873" y="2224984"/>
            <a:ext cx="10560859" cy="646331"/>
          </a:xfrm>
          <a:prstGeom prst="rect">
            <a:avLst/>
          </a:prstGeom>
        </p:spPr>
        <p:txBody>
          <a:bodyPr wrap="square">
            <a:spAutoFit/>
          </a:bodyPr>
          <a:lstStyle/>
          <a:p>
            <a:pPr algn="just"/>
            <a:r>
              <a:rPr lang="it-IT" dirty="0">
                <a:latin typeface="Times New Roman" panose="02020603050405020304" pitchFamily="18" charset="0"/>
              </a:rPr>
              <a:t>Autonomia di decisione significa, a sua volta, poter decidere sulla destinazione delle risorse correnti, in conto capitale e finanziarie.</a:t>
            </a:r>
          </a:p>
        </p:txBody>
      </p:sp>
      <p:sp>
        <p:nvSpPr>
          <p:cNvPr id="10" name="Segnaposto piè di pagina 9"/>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5609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127760" y="906193"/>
            <a:ext cx="1011936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Nella contabilità nazionale italiana, le unità istituzionali </a:t>
            </a:r>
            <a:r>
              <a:rPr lang="it-IT" dirty="0" smtClean="0">
                <a:latin typeface="Times New Roman" panose="02020603050405020304" pitchFamily="18" charset="0"/>
                <a:cs typeface="Times New Roman" panose="02020603050405020304" pitchFamily="18" charset="0"/>
              </a:rPr>
              <a:t>sono riunite </a:t>
            </a:r>
            <a:r>
              <a:rPr lang="it-IT" dirty="0">
                <a:latin typeface="Times New Roman" panose="02020603050405020304" pitchFamily="18" charset="0"/>
                <a:cs typeface="Times New Roman" panose="02020603050405020304" pitchFamily="18" charset="0"/>
              </a:rPr>
              <a:t>in </a:t>
            </a:r>
            <a:r>
              <a:rPr lang="it-IT" b="1" dirty="0">
                <a:latin typeface="Times New Roman" panose="02020603050405020304" pitchFamily="18" charset="0"/>
                <a:cs typeface="Times New Roman" panose="02020603050405020304" pitchFamily="18" charset="0"/>
              </a:rPr>
              <a:t>settori istituzionali </a:t>
            </a:r>
            <a:r>
              <a:rPr lang="it-IT" dirty="0">
                <a:latin typeface="Times New Roman" panose="02020603050405020304" pitchFamily="18" charset="0"/>
                <a:cs typeface="Times New Roman" panose="02020603050405020304" pitchFamily="18" charset="0"/>
              </a:rPr>
              <a:t>in base alla funzione che esse </a:t>
            </a:r>
            <a:r>
              <a:rPr lang="it-IT" dirty="0" smtClean="0">
                <a:latin typeface="Times New Roman" panose="02020603050405020304" pitchFamily="18" charset="0"/>
                <a:cs typeface="Times New Roman" panose="02020603050405020304" pitchFamily="18" charset="0"/>
              </a:rPr>
              <a:t>svolgono. I </a:t>
            </a:r>
            <a:r>
              <a:rPr lang="it-IT" dirty="0">
                <a:latin typeface="Times New Roman" panose="02020603050405020304" pitchFamily="18" charset="0"/>
                <a:cs typeface="Times New Roman" panose="02020603050405020304" pitchFamily="18" charset="0"/>
              </a:rPr>
              <a:t>settori istituzionali utilizzati nella contabilità nazionale italiana </a:t>
            </a:r>
            <a:r>
              <a:rPr lang="it-IT" dirty="0" smtClean="0">
                <a:latin typeface="Times New Roman" panose="02020603050405020304" pitchFamily="18" charset="0"/>
                <a:cs typeface="Times New Roman" panose="02020603050405020304" pitchFamily="18" charset="0"/>
              </a:rPr>
              <a:t>sono </a:t>
            </a:r>
            <a:r>
              <a:rPr lang="en-GB" dirty="0" err="1" smtClean="0">
                <a:latin typeface="Times New Roman" panose="02020603050405020304" pitchFamily="18" charset="0"/>
                <a:cs typeface="Times New Roman" panose="02020603050405020304" pitchFamily="18" charset="0"/>
              </a:rPr>
              <a:t>quelli</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suggeriti dal SEC </a:t>
            </a:r>
            <a:r>
              <a:rPr lang="en-GB" dirty="0" smtClean="0">
                <a:latin typeface="Times New Roman" panose="02020603050405020304" pitchFamily="18" charset="0"/>
                <a:cs typeface="Times New Roman" panose="02020603050405020304" pitchFamily="18" charset="0"/>
              </a:rPr>
              <a:t>:</a:t>
            </a:r>
          </a:p>
        </p:txBody>
      </p:sp>
      <p:sp>
        <p:nvSpPr>
          <p:cNvPr id="3" name="Rettangolo 2"/>
          <p:cNvSpPr/>
          <p:nvPr/>
        </p:nvSpPr>
        <p:spPr>
          <a:xfrm>
            <a:off x="1127760" y="1960817"/>
            <a:ext cx="6096000" cy="2139047"/>
          </a:xfrm>
          <a:prstGeom prst="rect">
            <a:avLst/>
          </a:prstGeom>
        </p:spPr>
        <p:txBody>
          <a:bodyPr>
            <a:spAutoFit/>
          </a:bodyPr>
          <a:lstStyle/>
          <a:p>
            <a:pPr marL="285750" indent="-285750">
              <a:spcAft>
                <a:spcPts val="600"/>
              </a:spcAft>
              <a:buFont typeface="Wingdings" panose="05000000000000000000" pitchFamily="2" charset="2"/>
              <a:buChar char="q"/>
            </a:pPr>
            <a:r>
              <a:rPr lang="it-IT" b="1" i="1" dirty="0" smtClean="0">
                <a:solidFill>
                  <a:srgbClr val="A80000"/>
                </a:solidFill>
                <a:latin typeface="Times New Roman" panose="02020603050405020304" pitchFamily="18" charset="0"/>
                <a:cs typeface="Times New Roman" panose="02020603050405020304" pitchFamily="18" charset="0"/>
              </a:rPr>
              <a:t>Società </a:t>
            </a:r>
            <a:r>
              <a:rPr lang="it-IT" b="1" i="1" dirty="0">
                <a:solidFill>
                  <a:srgbClr val="A80000"/>
                </a:solidFill>
                <a:latin typeface="Times New Roman" panose="02020603050405020304" pitchFamily="18" charset="0"/>
                <a:cs typeface="Times New Roman" panose="02020603050405020304" pitchFamily="18" charset="0"/>
              </a:rPr>
              <a:t>e “quasi società” non finanziarie;</a:t>
            </a:r>
          </a:p>
          <a:p>
            <a:pPr marL="285750" indent="-285750">
              <a:spcAft>
                <a:spcPts val="600"/>
              </a:spcAft>
              <a:buFont typeface="Wingdings" panose="05000000000000000000" pitchFamily="2" charset="2"/>
              <a:buChar char="q"/>
            </a:pPr>
            <a:r>
              <a:rPr lang="en-GB" b="1" i="1" dirty="0" err="1" smtClean="0">
                <a:solidFill>
                  <a:srgbClr val="A80000"/>
                </a:solidFill>
                <a:latin typeface="Times New Roman" panose="02020603050405020304" pitchFamily="18" charset="0"/>
                <a:cs typeface="Times New Roman" panose="02020603050405020304" pitchFamily="18" charset="0"/>
              </a:rPr>
              <a:t>Società</a:t>
            </a:r>
            <a:r>
              <a:rPr lang="en-GB" b="1" i="1" dirty="0" smtClean="0">
                <a:solidFill>
                  <a:srgbClr val="A80000"/>
                </a:solidFill>
                <a:latin typeface="Times New Roman" panose="02020603050405020304" pitchFamily="18" charset="0"/>
                <a:cs typeface="Times New Roman" panose="02020603050405020304" pitchFamily="18" charset="0"/>
              </a:rPr>
              <a:t> </a:t>
            </a:r>
            <a:r>
              <a:rPr lang="en-GB" b="1" i="1" dirty="0" err="1">
                <a:solidFill>
                  <a:srgbClr val="A80000"/>
                </a:solidFill>
                <a:latin typeface="Times New Roman" panose="02020603050405020304" pitchFamily="18" charset="0"/>
                <a:cs typeface="Times New Roman" panose="02020603050405020304" pitchFamily="18" charset="0"/>
              </a:rPr>
              <a:t>finanziarie</a:t>
            </a:r>
            <a:r>
              <a:rPr lang="en-GB" b="1" i="1" dirty="0">
                <a:solidFill>
                  <a:srgbClr val="A80000"/>
                </a:solidFill>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q"/>
            </a:pPr>
            <a:r>
              <a:rPr lang="en-GB" b="1" i="1" dirty="0" err="1" smtClean="0">
                <a:solidFill>
                  <a:srgbClr val="A80000"/>
                </a:solidFill>
                <a:latin typeface="Times New Roman" panose="02020603050405020304" pitchFamily="18" charset="0"/>
                <a:cs typeface="Times New Roman" panose="02020603050405020304" pitchFamily="18" charset="0"/>
              </a:rPr>
              <a:t>Amministrazioni</a:t>
            </a:r>
            <a:r>
              <a:rPr lang="en-GB" b="1" i="1" dirty="0" smtClean="0">
                <a:solidFill>
                  <a:srgbClr val="A80000"/>
                </a:solidFill>
                <a:latin typeface="Times New Roman" panose="02020603050405020304" pitchFamily="18" charset="0"/>
                <a:cs typeface="Times New Roman" panose="02020603050405020304" pitchFamily="18" charset="0"/>
              </a:rPr>
              <a:t> </a:t>
            </a:r>
            <a:r>
              <a:rPr lang="en-GB" b="1" i="1" dirty="0" err="1">
                <a:solidFill>
                  <a:srgbClr val="A80000"/>
                </a:solidFill>
                <a:latin typeface="Times New Roman" panose="02020603050405020304" pitchFamily="18" charset="0"/>
                <a:cs typeface="Times New Roman" panose="02020603050405020304" pitchFamily="18" charset="0"/>
              </a:rPr>
              <a:t>pubbliche</a:t>
            </a:r>
            <a:r>
              <a:rPr lang="en-GB" b="1" i="1" dirty="0">
                <a:solidFill>
                  <a:srgbClr val="A80000"/>
                </a:solidFill>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q"/>
            </a:pPr>
            <a:r>
              <a:rPr lang="en-GB" b="1" i="1" dirty="0" err="1" smtClean="0">
                <a:solidFill>
                  <a:srgbClr val="A80000"/>
                </a:solidFill>
                <a:latin typeface="Times New Roman" panose="02020603050405020304" pitchFamily="18" charset="0"/>
                <a:cs typeface="Times New Roman" panose="02020603050405020304" pitchFamily="18" charset="0"/>
              </a:rPr>
              <a:t>Famiglie</a:t>
            </a:r>
            <a:r>
              <a:rPr lang="en-GB" b="1" i="1" dirty="0">
                <a:solidFill>
                  <a:srgbClr val="A80000"/>
                </a:solidFill>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q"/>
            </a:pPr>
            <a:r>
              <a:rPr lang="it-IT" b="1" i="1" dirty="0" smtClean="0">
                <a:solidFill>
                  <a:srgbClr val="A80000"/>
                </a:solidFill>
                <a:latin typeface="Times New Roman" panose="02020603050405020304" pitchFamily="18" charset="0"/>
                <a:cs typeface="Times New Roman" panose="02020603050405020304" pitchFamily="18" charset="0"/>
              </a:rPr>
              <a:t>Istituzioni </a:t>
            </a:r>
            <a:r>
              <a:rPr lang="it-IT" b="1" i="1" dirty="0">
                <a:solidFill>
                  <a:srgbClr val="A80000"/>
                </a:solidFill>
                <a:latin typeface="Times New Roman" panose="02020603050405020304" pitchFamily="18" charset="0"/>
                <a:cs typeface="Times New Roman" panose="02020603050405020304" pitchFamily="18" charset="0"/>
              </a:rPr>
              <a:t>senza scopo di lucro al servizio delle famiglie;</a:t>
            </a:r>
          </a:p>
          <a:p>
            <a:pPr marL="285750" indent="-285750">
              <a:spcAft>
                <a:spcPts val="600"/>
              </a:spcAft>
              <a:buFont typeface="Wingdings" panose="05000000000000000000" pitchFamily="2" charset="2"/>
              <a:buChar char="q"/>
            </a:pPr>
            <a:r>
              <a:rPr lang="en-GB" b="1" i="1" dirty="0" smtClean="0">
                <a:solidFill>
                  <a:srgbClr val="A80000"/>
                </a:solidFill>
                <a:latin typeface="Times New Roman" panose="02020603050405020304" pitchFamily="18" charset="0"/>
                <a:cs typeface="Times New Roman" panose="02020603050405020304" pitchFamily="18" charset="0"/>
              </a:rPr>
              <a:t>Resto </a:t>
            </a:r>
            <a:r>
              <a:rPr lang="en-GB" b="1" i="1" dirty="0">
                <a:solidFill>
                  <a:srgbClr val="A80000"/>
                </a:solidFill>
                <a:latin typeface="Times New Roman" panose="02020603050405020304" pitchFamily="18" charset="0"/>
                <a:cs typeface="Times New Roman" panose="02020603050405020304" pitchFamily="18" charset="0"/>
              </a:rPr>
              <a:t>del Mondo</a:t>
            </a:r>
          </a:p>
        </p:txBody>
      </p:sp>
      <p:sp>
        <p:nvSpPr>
          <p:cNvPr id="6" name="Rettangolo 5"/>
          <p:cNvSpPr/>
          <p:nvPr/>
        </p:nvSpPr>
        <p:spPr>
          <a:xfrm>
            <a:off x="1127760" y="5045806"/>
            <a:ext cx="10119360"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Il </a:t>
            </a:r>
            <a:r>
              <a:rPr lang="it-IT" dirty="0">
                <a:solidFill>
                  <a:srgbClr val="000000"/>
                </a:solidFill>
                <a:latin typeface="Times New Roman" panose="02020603050405020304" pitchFamily="18" charset="0"/>
                <a:cs typeface="Times New Roman" panose="02020603050405020304" pitchFamily="18" charset="0"/>
              </a:rPr>
              <a:t>SEC 2010 prevede la compilazione di una serie completa di conti di flussi e di conti patrimoniali per ciascun </a:t>
            </a:r>
            <a:r>
              <a:rPr lang="it-IT" dirty="0" smtClean="0">
                <a:solidFill>
                  <a:srgbClr val="000000"/>
                </a:solidFill>
                <a:latin typeface="Times New Roman" panose="02020603050405020304" pitchFamily="18" charset="0"/>
                <a:cs typeface="Times New Roman" panose="02020603050405020304" pitchFamily="18" charset="0"/>
              </a:rPr>
              <a:t>settore, </a:t>
            </a:r>
            <a:r>
              <a:rPr lang="it-IT" dirty="0">
                <a:solidFill>
                  <a:srgbClr val="000000"/>
                </a:solidFill>
                <a:latin typeface="Times New Roman" panose="02020603050405020304" pitchFamily="18" charset="0"/>
                <a:cs typeface="Times New Roman" panose="02020603050405020304" pitchFamily="18" charset="0"/>
              </a:rPr>
              <a:t>nonché per il totale dell’economia. </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3758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28</a:t>
            </a:fld>
            <a:endParaRPr lang="it-IT" dirty="0"/>
          </a:p>
        </p:txBody>
      </p:sp>
      <p:sp>
        <p:nvSpPr>
          <p:cNvPr id="2" name="Rettangolo 1"/>
          <p:cNvSpPr/>
          <p:nvPr/>
        </p:nvSpPr>
        <p:spPr>
          <a:xfrm>
            <a:off x="1016000" y="1404292"/>
            <a:ext cx="10123054" cy="1200329"/>
          </a:xfrm>
          <a:prstGeom prst="rect">
            <a:avLst/>
          </a:prstGeom>
        </p:spPr>
        <p:txBody>
          <a:bodyPr wrap="square">
            <a:spAutoFit/>
          </a:bodyPr>
          <a:lstStyle/>
          <a:p>
            <a:pPr algn="just"/>
            <a:r>
              <a:rPr lang="it-IT" dirty="0" smtClean="0">
                <a:latin typeface="Times New Roman" panose="02020603050405020304" pitchFamily="18" charset="0"/>
              </a:rPr>
              <a:t>Il settore </a:t>
            </a:r>
            <a:r>
              <a:rPr lang="it-IT" b="1" dirty="0" smtClean="0">
                <a:latin typeface="Times New Roman" panose="02020603050405020304" pitchFamily="18" charset="0"/>
              </a:rPr>
              <a:t>società (</a:t>
            </a:r>
            <a:r>
              <a:rPr lang="it-IT" dirty="0" smtClean="0">
                <a:latin typeface="Times New Roman" panose="02020603050405020304" pitchFamily="18" charset="0"/>
              </a:rPr>
              <a:t>e </a:t>
            </a:r>
            <a:r>
              <a:rPr lang="it-IT" b="1" dirty="0" smtClean="0">
                <a:latin typeface="Times New Roman" panose="02020603050405020304" pitchFamily="18" charset="0"/>
              </a:rPr>
              <a:t>quasi società) non finanziarie </a:t>
            </a:r>
            <a:r>
              <a:rPr lang="it-IT" dirty="0" smtClean="0">
                <a:latin typeface="Times New Roman" panose="02020603050405020304" pitchFamily="18" charset="0"/>
              </a:rPr>
              <a:t>comprende le unità istituzionali che agiscono da produttori di beni e servizi destinabili alla vendita e la loro attività principale consiste nel produrre beni e servizi non finanziari. Le unità che rientrano nel settore hanno le risorse principali nelle entrate derivanti dalla vendita dei beni e servizi da esse prodotte. </a:t>
            </a:r>
            <a:endParaRPr lang="en-GB" dirty="0"/>
          </a:p>
        </p:txBody>
      </p:sp>
      <p:sp>
        <p:nvSpPr>
          <p:cNvPr id="3" name="Rettangolo 2"/>
          <p:cNvSpPr/>
          <p:nvPr/>
        </p:nvSpPr>
        <p:spPr>
          <a:xfrm>
            <a:off x="1016000" y="895562"/>
            <a:ext cx="4461478" cy="369332"/>
          </a:xfrm>
          <a:prstGeom prst="rect">
            <a:avLst/>
          </a:prstGeom>
        </p:spPr>
        <p:txBody>
          <a:bodyPr wrap="none">
            <a:spAutoFit/>
          </a:bodyPr>
          <a:lstStyle/>
          <a:p>
            <a:r>
              <a:rPr lang="it-IT" b="1" i="1" dirty="0" smtClean="0">
                <a:solidFill>
                  <a:srgbClr val="A80000"/>
                </a:solidFill>
                <a:latin typeface="Times New Roman" panose="02020603050405020304" pitchFamily="18" charset="0"/>
                <a:cs typeface="Times New Roman" panose="02020603050405020304" pitchFamily="18" charset="0"/>
              </a:rPr>
              <a:t>1 - Società </a:t>
            </a:r>
            <a:r>
              <a:rPr lang="it-IT" b="1" i="1" dirty="0">
                <a:solidFill>
                  <a:srgbClr val="A80000"/>
                </a:solidFill>
                <a:latin typeface="Times New Roman" panose="02020603050405020304" pitchFamily="18" charset="0"/>
                <a:cs typeface="Times New Roman" panose="02020603050405020304" pitchFamily="18" charset="0"/>
              </a:rPr>
              <a:t>e “quasi società” non </a:t>
            </a:r>
            <a:r>
              <a:rPr lang="it-IT" b="1" i="1" dirty="0" smtClean="0">
                <a:solidFill>
                  <a:srgbClr val="A80000"/>
                </a:solidFill>
                <a:latin typeface="Times New Roman" panose="02020603050405020304" pitchFamily="18" charset="0"/>
                <a:cs typeface="Times New Roman" panose="02020603050405020304" pitchFamily="18" charset="0"/>
              </a:rPr>
              <a:t>finanziarie</a:t>
            </a:r>
            <a:endParaRPr lang="it-IT" b="1" i="1" dirty="0">
              <a:solidFill>
                <a:srgbClr val="A8000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1016000" y="3464129"/>
            <a:ext cx="10261600" cy="1200329"/>
          </a:xfrm>
          <a:prstGeom prst="rect">
            <a:avLst/>
          </a:prstGeom>
        </p:spPr>
        <p:txBody>
          <a:bodyPr wrap="square">
            <a:spAutoFit/>
          </a:bodyPr>
          <a:lstStyle/>
          <a:p>
            <a:pPr marL="342900" indent="-342900" algn="just">
              <a:buFont typeface="+mj-lt"/>
              <a:buAutoNum type="alphaLcParenR"/>
            </a:pPr>
            <a:r>
              <a:rPr lang="it-IT" dirty="0" smtClean="0">
                <a:latin typeface="Times New Roman" panose="02020603050405020304" pitchFamily="18" charset="0"/>
              </a:rPr>
              <a:t>società </a:t>
            </a:r>
            <a:r>
              <a:rPr lang="it-IT" dirty="0">
                <a:latin typeface="Times New Roman" panose="02020603050405020304" pitchFamily="18" charset="0"/>
              </a:rPr>
              <a:t>non finanziarie </a:t>
            </a:r>
            <a:r>
              <a:rPr lang="it-IT" dirty="0" smtClean="0">
                <a:latin typeface="Times New Roman" panose="02020603050405020304" pitchFamily="18" charset="0"/>
              </a:rPr>
              <a:t>pubbliche (</a:t>
            </a:r>
            <a:r>
              <a:rPr lang="it-IT" dirty="0">
                <a:latin typeface="Times New Roman" panose="02020603050405020304" pitchFamily="18" charset="0"/>
                <a:ea typeface="Calibri" panose="020F0502020204030204" pitchFamily="34" charset="0"/>
                <a:cs typeface="Times New Roman" panose="02020603050405020304" pitchFamily="18" charset="0"/>
              </a:rPr>
              <a:t>tra queste ultime figurano le aziende autonome, le Ferrovie dello Stato, le aziende municipalizzate e consortili, le imprese a partecipazione statale, le altre imprese </a:t>
            </a:r>
            <a:r>
              <a:rPr lang="it-IT" dirty="0" smtClean="0">
                <a:latin typeface="Times New Roman" panose="02020603050405020304" pitchFamily="18" charset="0"/>
                <a:ea typeface="Calibri" panose="020F0502020204030204" pitchFamily="34" charset="0"/>
                <a:cs typeface="Times New Roman" panose="02020603050405020304" pitchFamily="18" charset="0"/>
              </a:rPr>
              <a:t>pubbliche)</a:t>
            </a:r>
            <a:endParaRPr lang="it-IT" dirty="0">
              <a:latin typeface="Times New Roman" panose="02020603050405020304" pitchFamily="18" charset="0"/>
            </a:endParaRPr>
          </a:p>
          <a:p>
            <a:pPr marL="342900" indent="-342900">
              <a:buFont typeface="+mj-lt"/>
              <a:buAutoNum type="alphaLcParenR"/>
            </a:pPr>
            <a:r>
              <a:rPr lang="it-IT" dirty="0" smtClean="0">
                <a:latin typeface="Times New Roman" panose="02020603050405020304" pitchFamily="18" charset="0"/>
              </a:rPr>
              <a:t>società </a:t>
            </a:r>
            <a:r>
              <a:rPr lang="it-IT" dirty="0">
                <a:latin typeface="Times New Roman" panose="02020603050405020304" pitchFamily="18" charset="0"/>
              </a:rPr>
              <a:t>non finanziarie private nazionali</a:t>
            </a:r>
          </a:p>
          <a:p>
            <a:pPr marL="342900" indent="-342900">
              <a:buFont typeface="+mj-lt"/>
              <a:buAutoNum type="alphaLcParenR"/>
            </a:pPr>
            <a:r>
              <a:rPr lang="it-IT" dirty="0" smtClean="0">
                <a:latin typeface="Times New Roman" panose="02020603050405020304" pitchFamily="18" charset="0"/>
              </a:rPr>
              <a:t>società </a:t>
            </a:r>
            <a:r>
              <a:rPr lang="it-IT" dirty="0">
                <a:latin typeface="Times New Roman" panose="02020603050405020304" pitchFamily="18" charset="0"/>
              </a:rPr>
              <a:t>non finanziarie sotto controllo </a:t>
            </a:r>
            <a:r>
              <a:rPr lang="it-IT" dirty="0" smtClean="0">
                <a:latin typeface="Times New Roman" panose="02020603050405020304" pitchFamily="18" charset="0"/>
              </a:rPr>
              <a:t>estero</a:t>
            </a:r>
            <a:endParaRPr lang="en-GB" dirty="0"/>
          </a:p>
        </p:txBody>
      </p:sp>
      <p:sp>
        <p:nvSpPr>
          <p:cNvPr id="12" name="Rettangolo 11"/>
          <p:cNvSpPr/>
          <p:nvPr/>
        </p:nvSpPr>
        <p:spPr>
          <a:xfrm>
            <a:off x="1016000" y="3017641"/>
            <a:ext cx="7147098" cy="369332"/>
          </a:xfrm>
          <a:prstGeom prst="rect">
            <a:avLst/>
          </a:prstGeom>
        </p:spPr>
        <p:txBody>
          <a:bodyPr wrap="square">
            <a:spAutoFit/>
          </a:bodyPr>
          <a:lstStyle/>
          <a:p>
            <a:r>
              <a:rPr lang="it-IT" dirty="0">
                <a:latin typeface="Times New Roman" panose="02020603050405020304" pitchFamily="18" charset="0"/>
              </a:rPr>
              <a:t>Il settore delle società non finanziarie è inoltre suddiviso in </a:t>
            </a:r>
            <a:r>
              <a:rPr lang="it-IT" dirty="0" smtClean="0">
                <a:latin typeface="Times New Roman" panose="02020603050405020304" pitchFamily="18" charset="0"/>
              </a:rPr>
              <a:t>tre </a:t>
            </a:r>
            <a:r>
              <a:rPr lang="en-GB" dirty="0" err="1" smtClean="0">
                <a:latin typeface="Times New Roman" panose="02020603050405020304" pitchFamily="18" charset="0"/>
              </a:rPr>
              <a:t>sottosettori</a:t>
            </a:r>
            <a:r>
              <a:rPr lang="en-GB" dirty="0">
                <a:latin typeface="Times New Roman" panose="02020603050405020304" pitchFamily="18" charset="0"/>
              </a:rPr>
              <a:t>:</a:t>
            </a:r>
          </a:p>
        </p:txBody>
      </p:sp>
      <p:sp>
        <p:nvSpPr>
          <p:cNvPr id="13" name="Rettangolo 12"/>
          <p:cNvSpPr/>
          <p:nvPr/>
        </p:nvSpPr>
        <p:spPr>
          <a:xfrm>
            <a:off x="1016000" y="4899981"/>
            <a:ext cx="10547927" cy="1477328"/>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Le </a:t>
            </a:r>
            <a:r>
              <a:rPr lang="it-IT" b="1" dirty="0">
                <a:latin typeface="Times New Roman" panose="02020603050405020304" pitchFamily="18" charset="0"/>
                <a:cs typeface="Times New Roman" panose="02020603050405020304" pitchFamily="18" charset="0"/>
              </a:rPr>
              <a:t>quasi-società</a:t>
            </a:r>
            <a:r>
              <a:rPr lang="it-IT" dirty="0">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sono </a:t>
            </a:r>
            <a:r>
              <a:rPr lang="it-IT" dirty="0">
                <a:solidFill>
                  <a:srgbClr val="000000"/>
                </a:solidFill>
                <a:latin typeface="Times New Roman" panose="02020603050405020304" pitchFamily="18" charset="0"/>
                <a:cs typeface="Times New Roman" panose="02020603050405020304" pitchFamily="18" charset="0"/>
              </a:rPr>
              <a:t>entità che dispongono di una contabilità completa e non hanno personalità giuridica. Il loro comportamento economico e finanziario si differenzia da quello dei loro proprietari ed è analogo a quello delle società. Pertanto, si considera che siano dotate di autonomia decisionale e le si tratta come unità istituzionali </a:t>
            </a:r>
            <a:r>
              <a:rPr lang="it-IT" dirty="0" smtClean="0">
                <a:solidFill>
                  <a:srgbClr val="000000"/>
                </a:solidFill>
                <a:latin typeface="Times New Roman" panose="02020603050405020304" pitchFamily="18" charset="0"/>
                <a:cs typeface="Times New Roman" panose="02020603050405020304" pitchFamily="18" charset="0"/>
              </a:rPr>
              <a:t>distinte. C</a:t>
            </a:r>
            <a:r>
              <a:rPr lang="it-IT" dirty="0" smtClean="0">
                <a:latin typeface="Times New Roman" panose="02020603050405020304" pitchFamily="18" charset="0"/>
                <a:cs typeface="Times New Roman" panose="02020603050405020304" pitchFamily="18" charset="0"/>
              </a:rPr>
              <a:t>omprendono </a:t>
            </a:r>
            <a:r>
              <a:rPr lang="it-IT" dirty="0">
                <a:latin typeface="Times New Roman" panose="02020603050405020304" pitchFamily="18" charset="0"/>
                <a:cs typeface="Times New Roman" panose="02020603050405020304" pitchFamily="18" charset="0"/>
              </a:rPr>
              <a:t>le società in nome collettivo e in accomandita semplice, nonché le società semplici e di fatto e le imprese individuali con più di cinque addetti</a:t>
            </a:r>
          </a:p>
        </p:txBody>
      </p:sp>
    </p:spTree>
    <p:extLst>
      <p:ext uri="{BB962C8B-B14F-4D97-AF65-F5344CB8AC3E}">
        <p14:creationId xmlns:p14="http://schemas.microsoft.com/office/powerpoint/2010/main" val="35761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29</a:t>
            </a:fld>
            <a:endParaRPr lang="it-IT" dirty="0"/>
          </a:p>
        </p:txBody>
      </p:sp>
      <p:sp>
        <p:nvSpPr>
          <p:cNvPr id="6" name="Rettangolo 5"/>
          <p:cNvSpPr/>
          <p:nvPr/>
        </p:nvSpPr>
        <p:spPr>
          <a:xfrm>
            <a:off x="1016000" y="843667"/>
            <a:ext cx="2358338" cy="369332"/>
          </a:xfrm>
          <a:prstGeom prst="rect">
            <a:avLst/>
          </a:prstGeom>
        </p:spPr>
        <p:txBody>
          <a:bodyPr wrap="none">
            <a:spAutoFit/>
          </a:bodyPr>
          <a:lstStyle/>
          <a:p>
            <a:r>
              <a:rPr lang="en-GB" b="1" i="1" dirty="0" smtClean="0">
                <a:solidFill>
                  <a:srgbClr val="A80000"/>
                </a:solidFill>
                <a:latin typeface="Times New Roman" panose="02020603050405020304" pitchFamily="18" charset="0"/>
                <a:cs typeface="Times New Roman" panose="02020603050405020304" pitchFamily="18" charset="0"/>
              </a:rPr>
              <a:t>2 - </a:t>
            </a:r>
            <a:r>
              <a:rPr lang="en-GB" b="1" i="1" dirty="0" err="1" smtClean="0">
                <a:solidFill>
                  <a:srgbClr val="A80000"/>
                </a:solidFill>
                <a:latin typeface="Times New Roman" panose="02020603050405020304" pitchFamily="18" charset="0"/>
                <a:cs typeface="Times New Roman" panose="02020603050405020304" pitchFamily="18" charset="0"/>
              </a:rPr>
              <a:t>Società</a:t>
            </a:r>
            <a:r>
              <a:rPr lang="en-GB" b="1" i="1" dirty="0" smtClean="0">
                <a:solidFill>
                  <a:srgbClr val="A80000"/>
                </a:solidFill>
                <a:latin typeface="Times New Roman" panose="02020603050405020304" pitchFamily="18" charset="0"/>
                <a:cs typeface="Times New Roman" panose="02020603050405020304" pitchFamily="18" charset="0"/>
              </a:rPr>
              <a:t> </a:t>
            </a:r>
            <a:r>
              <a:rPr lang="en-GB" b="1" i="1" dirty="0" err="1" smtClean="0">
                <a:solidFill>
                  <a:srgbClr val="A80000"/>
                </a:solidFill>
                <a:latin typeface="Times New Roman" panose="02020603050405020304" pitchFamily="18" charset="0"/>
                <a:cs typeface="Times New Roman" panose="02020603050405020304" pitchFamily="18" charset="0"/>
              </a:rPr>
              <a:t>finanziarie</a:t>
            </a:r>
            <a:endParaRPr lang="en-GB" b="1" i="1"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1015999" y="1212999"/>
            <a:ext cx="10123055" cy="923330"/>
          </a:xfrm>
          <a:prstGeom prst="rect">
            <a:avLst/>
          </a:prstGeom>
        </p:spPr>
        <p:txBody>
          <a:bodyPr wrap="square">
            <a:spAutoFit/>
          </a:bodyPr>
          <a:lstStyle/>
          <a:p>
            <a:pPr algn="just"/>
            <a:r>
              <a:rPr lang="it-IT" dirty="0">
                <a:latin typeface="Times New Roman" panose="02020603050405020304" pitchFamily="18" charset="0"/>
              </a:rPr>
              <a:t>Il settore delle </a:t>
            </a:r>
            <a:r>
              <a:rPr lang="it-IT" b="1" dirty="0">
                <a:latin typeface="Times New Roman" panose="02020603050405020304" pitchFamily="18" charset="0"/>
              </a:rPr>
              <a:t>società finanziarie </a:t>
            </a:r>
            <a:r>
              <a:rPr lang="it-IT" dirty="0">
                <a:latin typeface="Times New Roman" panose="02020603050405020304" pitchFamily="18" charset="0"/>
              </a:rPr>
              <a:t>comprende tutte le società </a:t>
            </a:r>
            <a:r>
              <a:rPr lang="it-IT" dirty="0" smtClean="0">
                <a:latin typeface="Times New Roman" panose="02020603050405020304" pitchFamily="18" charset="0"/>
              </a:rPr>
              <a:t>e quasi </a:t>
            </a:r>
            <a:r>
              <a:rPr lang="it-IT" dirty="0">
                <a:latin typeface="Times New Roman" panose="02020603050405020304" pitchFamily="18" charset="0"/>
              </a:rPr>
              <a:t>società la cui funzione principale consiste nel </a:t>
            </a:r>
            <a:r>
              <a:rPr lang="it-IT" dirty="0" smtClean="0">
                <a:latin typeface="Times New Roman" panose="02020603050405020304" pitchFamily="18" charset="0"/>
              </a:rPr>
              <a:t>fornire servizi </a:t>
            </a:r>
            <a:r>
              <a:rPr lang="it-IT" dirty="0">
                <a:latin typeface="Times New Roman" panose="02020603050405020304" pitchFamily="18" charset="0"/>
              </a:rPr>
              <a:t>di intermediazione finanziaria (intermediari </a:t>
            </a:r>
            <a:r>
              <a:rPr lang="it-IT" dirty="0" smtClean="0">
                <a:latin typeface="Times New Roman" panose="02020603050405020304" pitchFamily="18" charset="0"/>
              </a:rPr>
              <a:t>finanziari) e/o </a:t>
            </a:r>
            <a:r>
              <a:rPr lang="it-IT" dirty="0">
                <a:latin typeface="Times New Roman" panose="02020603050405020304" pitchFamily="18" charset="0"/>
              </a:rPr>
              <a:t>nell’esercitare attività </a:t>
            </a:r>
            <a:r>
              <a:rPr lang="it-IT" dirty="0" smtClean="0">
                <a:latin typeface="Times New Roman" panose="02020603050405020304" pitchFamily="18" charset="0"/>
              </a:rPr>
              <a:t> finanziarie </a:t>
            </a:r>
            <a:r>
              <a:rPr lang="it-IT" dirty="0">
                <a:latin typeface="Times New Roman" panose="02020603050405020304" pitchFamily="18" charset="0"/>
              </a:rPr>
              <a:t>ausiliarie (</a:t>
            </a:r>
            <a:r>
              <a:rPr lang="it-IT" dirty="0" smtClean="0">
                <a:latin typeface="Times New Roman" panose="02020603050405020304" pitchFamily="18" charset="0"/>
              </a:rPr>
              <a:t>ausiliari </a:t>
            </a:r>
            <a:r>
              <a:rPr lang="en-GB" dirty="0" err="1" smtClean="0">
                <a:latin typeface="Times New Roman" panose="02020603050405020304" pitchFamily="18" charset="0"/>
              </a:rPr>
              <a:t>finanziari</a:t>
            </a:r>
            <a:r>
              <a:rPr lang="en-GB" dirty="0">
                <a:latin typeface="Times New Roman" panose="02020603050405020304" pitchFamily="18" charset="0"/>
              </a:rPr>
              <a:t>).</a:t>
            </a:r>
            <a:endParaRPr lang="en-GB" dirty="0"/>
          </a:p>
        </p:txBody>
      </p:sp>
      <p:sp>
        <p:nvSpPr>
          <p:cNvPr id="8" name="Rettangolo 7"/>
          <p:cNvSpPr/>
          <p:nvPr/>
        </p:nvSpPr>
        <p:spPr>
          <a:xfrm>
            <a:off x="1015999" y="2614097"/>
            <a:ext cx="8551949" cy="1200329"/>
          </a:xfrm>
          <a:prstGeom prst="rect">
            <a:avLst/>
          </a:prstGeom>
        </p:spPr>
        <p:txBody>
          <a:bodyPr wrap="square">
            <a:spAutoFit/>
          </a:bodyPr>
          <a:lstStyle/>
          <a:p>
            <a:r>
              <a:rPr lang="en-GB" dirty="0" smtClean="0">
                <a:latin typeface="Times New Roman" panose="02020603050405020304" pitchFamily="18" charset="0"/>
              </a:rPr>
              <a:t>a</a:t>
            </a:r>
            <a:r>
              <a:rPr lang="en-GB" dirty="0">
                <a:latin typeface="Times New Roman" panose="02020603050405020304" pitchFamily="18" charset="0"/>
              </a:rPr>
              <a:t>) </a:t>
            </a:r>
            <a:r>
              <a:rPr lang="it-IT" dirty="0">
                <a:latin typeface="Times New Roman" panose="02020603050405020304" pitchFamily="18" charset="0"/>
              </a:rPr>
              <a:t>istituzioni finanziarie monetarie </a:t>
            </a:r>
          </a:p>
          <a:p>
            <a:r>
              <a:rPr lang="it-IT" dirty="0" smtClean="0">
                <a:latin typeface="Times New Roman" panose="02020603050405020304" pitchFamily="18" charset="0"/>
              </a:rPr>
              <a:t>b) </a:t>
            </a:r>
            <a:r>
              <a:rPr lang="it-IT" dirty="0">
                <a:latin typeface="Times New Roman" panose="02020603050405020304" pitchFamily="18" charset="0"/>
              </a:rPr>
              <a:t>altri intermediari finanziari, escluse le imprese </a:t>
            </a:r>
            <a:r>
              <a:rPr lang="it-IT" dirty="0" smtClean="0">
                <a:latin typeface="Times New Roman" panose="02020603050405020304" pitchFamily="18" charset="0"/>
              </a:rPr>
              <a:t>di assicurazione </a:t>
            </a:r>
            <a:r>
              <a:rPr lang="it-IT" dirty="0">
                <a:latin typeface="Times New Roman" panose="02020603050405020304" pitchFamily="18" charset="0"/>
              </a:rPr>
              <a:t>e i fondi pensione</a:t>
            </a:r>
          </a:p>
          <a:p>
            <a:r>
              <a:rPr lang="en-GB" dirty="0" smtClean="0">
                <a:latin typeface="Times New Roman" panose="02020603050405020304" pitchFamily="18" charset="0"/>
              </a:rPr>
              <a:t>c) </a:t>
            </a:r>
            <a:r>
              <a:rPr lang="en-GB" dirty="0" err="1">
                <a:latin typeface="Times New Roman" panose="02020603050405020304" pitchFamily="18" charset="0"/>
              </a:rPr>
              <a:t>ausiliari</a:t>
            </a:r>
            <a:r>
              <a:rPr lang="en-GB" dirty="0">
                <a:latin typeface="Times New Roman" panose="02020603050405020304" pitchFamily="18" charset="0"/>
              </a:rPr>
              <a:t> </a:t>
            </a:r>
            <a:r>
              <a:rPr lang="en-GB" dirty="0" err="1">
                <a:latin typeface="Times New Roman" panose="02020603050405020304" pitchFamily="18" charset="0"/>
              </a:rPr>
              <a:t>finanziari</a:t>
            </a:r>
            <a:endParaRPr lang="en-GB" dirty="0">
              <a:latin typeface="Times New Roman" panose="02020603050405020304" pitchFamily="18" charset="0"/>
            </a:endParaRPr>
          </a:p>
          <a:p>
            <a:r>
              <a:rPr lang="it-IT" dirty="0" smtClean="0">
                <a:latin typeface="Times New Roman" panose="02020603050405020304" pitchFamily="18" charset="0"/>
              </a:rPr>
              <a:t>d) </a:t>
            </a:r>
            <a:r>
              <a:rPr lang="it-IT" dirty="0">
                <a:latin typeface="Times New Roman" panose="02020603050405020304" pitchFamily="18" charset="0"/>
              </a:rPr>
              <a:t>imprese di assicurazione e fondi pensione</a:t>
            </a:r>
            <a:endParaRPr lang="en-GB" dirty="0"/>
          </a:p>
        </p:txBody>
      </p:sp>
      <p:sp>
        <p:nvSpPr>
          <p:cNvPr id="9" name="Rettangolo 8"/>
          <p:cNvSpPr/>
          <p:nvPr/>
        </p:nvSpPr>
        <p:spPr>
          <a:xfrm>
            <a:off x="1016000" y="2244765"/>
            <a:ext cx="9499600" cy="369332"/>
          </a:xfrm>
          <a:prstGeom prst="rect">
            <a:avLst/>
          </a:prstGeom>
        </p:spPr>
        <p:txBody>
          <a:bodyPr wrap="square">
            <a:spAutoFit/>
          </a:bodyPr>
          <a:lstStyle/>
          <a:p>
            <a:r>
              <a:rPr lang="it-IT" dirty="0">
                <a:latin typeface="Times New Roman" panose="02020603050405020304" pitchFamily="18" charset="0"/>
              </a:rPr>
              <a:t>Il settore delle società finanziarie è suddiviso in </a:t>
            </a:r>
            <a:r>
              <a:rPr lang="it-IT" dirty="0" smtClean="0">
                <a:latin typeface="Times New Roman" panose="02020603050405020304" pitchFamily="18" charset="0"/>
              </a:rPr>
              <a:t>quattro </a:t>
            </a:r>
            <a:r>
              <a:rPr lang="en-GB" dirty="0" err="1">
                <a:latin typeface="Times New Roman" panose="02020603050405020304" pitchFamily="18" charset="0"/>
              </a:rPr>
              <a:t>sottosettori</a:t>
            </a:r>
            <a:r>
              <a:rPr lang="en-GB" dirty="0">
                <a:latin typeface="Times New Roman" panose="02020603050405020304" pitchFamily="18" charset="0"/>
              </a:rPr>
              <a:t>:</a:t>
            </a:r>
          </a:p>
        </p:txBody>
      </p:sp>
      <p:sp>
        <p:nvSpPr>
          <p:cNvPr id="10" name="Rettangolo 9"/>
          <p:cNvSpPr/>
          <p:nvPr/>
        </p:nvSpPr>
        <p:spPr>
          <a:xfrm>
            <a:off x="1015999" y="3976556"/>
            <a:ext cx="9923549"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a:t>
            </a:r>
            <a:r>
              <a:rPr lang="it-IT" b="1" dirty="0">
                <a:latin typeface="Times New Roman" panose="02020603050405020304" pitchFamily="18" charset="0"/>
                <a:cs typeface="Times New Roman" panose="02020603050405020304" pitchFamily="18" charset="0"/>
              </a:rPr>
              <a:t> istituzioni finanziarie monetarie </a:t>
            </a:r>
            <a:r>
              <a:rPr lang="it-IT" dirty="0">
                <a:latin typeface="Times New Roman" panose="02020603050405020304" pitchFamily="18" charset="0"/>
                <a:cs typeface="Times New Roman" panose="02020603050405020304" pitchFamily="18" charset="0"/>
              </a:rPr>
              <a:t>Istituzioni creditizie abilitate ad operare con il </a:t>
            </a:r>
            <a:r>
              <a:rPr lang="it-IT" dirty="0" smtClean="0">
                <a:latin typeface="Times New Roman" panose="02020603050405020304" pitchFamily="18" charset="0"/>
                <a:cs typeface="Times New Roman" panose="02020603050405020304" pitchFamily="18" charset="0"/>
              </a:rPr>
              <a:t>SEBC (</a:t>
            </a:r>
            <a:r>
              <a:rPr lang="it-IT" dirty="0">
                <a:latin typeface="Times New Roman" panose="02020603050405020304" pitchFamily="18" charset="0"/>
                <a:cs typeface="Times New Roman" panose="02020603050405020304" pitchFamily="18" charset="0"/>
              </a:rPr>
              <a:t>Sistema Europeo di Banche </a:t>
            </a:r>
            <a:r>
              <a:rPr lang="it-IT" dirty="0" smtClean="0">
                <a:latin typeface="Times New Roman" panose="02020603050405020304" pitchFamily="18" charset="0"/>
                <a:cs typeface="Times New Roman" panose="02020603050405020304" pitchFamily="18" charset="0"/>
              </a:rPr>
              <a:t>Centrali) e comprendono </a:t>
            </a:r>
            <a:r>
              <a:rPr lang="it-IT" dirty="0">
                <a:latin typeface="Times New Roman" panose="02020603050405020304" pitchFamily="18" charset="0"/>
                <a:cs typeface="Times New Roman" panose="02020603050405020304" pitchFamily="18" charset="0"/>
              </a:rPr>
              <a:t>tre principali gruppi</a:t>
            </a:r>
            <a:r>
              <a:rPr lang="it-IT" dirty="0" smtClean="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 </a:t>
            </a:r>
          </a:p>
        </p:txBody>
      </p:sp>
      <p:sp>
        <p:nvSpPr>
          <p:cNvPr id="11" name="Rettangolo 10"/>
          <p:cNvSpPr/>
          <p:nvPr/>
        </p:nvSpPr>
        <p:spPr>
          <a:xfrm>
            <a:off x="1015999" y="4648836"/>
            <a:ext cx="10032539" cy="1477328"/>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banche </a:t>
            </a:r>
            <a:r>
              <a:rPr lang="it-IT" dirty="0" smtClean="0">
                <a:latin typeface="Times New Roman" panose="02020603050405020304" pitchFamily="18" charset="0"/>
                <a:cs typeface="Times New Roman" panose="02020603050405020304" pitchFamily="18" charset="0"/>
              </a:rPr>
              <a:t>centrali;</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istituti </a:t>
            </a:r>
            <a:r>
              <a:rPr lang="it-IT" dirty="0">
                <a:latin typeface="Times New Roman" panose="02020603050405020304" pitchFamily="18" charset="0"/>
                <a:cs typeface="Times New Roman" panose="02020603050405020304" pitchFamily="18" charset="0"/>
              </a:rPr>
              <a:t>di credito residenti nell’area euro  abilitati a ricevere dal pubblico depositi o altri fondi rimborsabili ed a concedere crediti per conto proprio;</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istituzioni </a:t>
            </a:r>
            <a:r>
              <a:rPr lang="it-IT" dirty="0">
                <a:latin typeface="Times New Roman" panose="02020603050405020304" pitchFamily="18" charset="0"/>
                <a:cs typeface="Times New Roman" panose="02020603050405020304" pitchFamily="18" charset="0"/>
              </a:rPr>
              <a:t>finanziarie residenti nell’area euro abilitate a ricevere depositi, e/o strumenti facilmente sostituibili ad essi, </a:t>
            </a:r>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nel concedere crediti e/o fare investimenti in titoli  per conto proprio.</a:t>
            </a:r>
          </a:p>
        </p:txBody>
      </p:sp>
    </p:spTree>
    <p:extLst>
      <p:ext uri="{BB962C8B-B14F-4D97-AF65-F5344CB8AC3E}">
        <p14:creationId xmlns:p14="http://schemas.microsoft.com/office/powerpoint/2010/main" val="21287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a:t>
            </a:fld>
            <a:endParaRPr lang="it-IT" dirty="0"/>
          </a:p>
        </p:txBody>
      </p:sp>
      <p:sp>
        <p:nvSpPr>
          <p:cNvPr id="2" name="Rettangolo 1"/>
          <p:cNvSpPr/>
          <p:nvPr/>
        </p:nvSpPr>
        <p:spPr>
          <a:xfrm>
            <a:off x="1307514" y="1569988"/>
            <a:ext cx="9856477"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Contabilità Nazionale</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è il cuore della statistica economica ed è la disciplina </a:t>
            </a:r>
            <a:r>
              <a:rPr lang="it-IT" dirty="0">
                <a:latin typeface="Times New Roman" panose="02020603050405020304" pitchFamily="18" charset="0"/>
                <a:cs typeface="Times New Roman" panose="02020603050405020304" pitchFamily="18" charset="0"/>
              </a:rPr>
              <a:t>che si occupa della misurazione dei principali aggregati economici di un Paese. </a:t>
            </a:r>
            <a:endParaRPr lang="en-GB" strike="sngStrike"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1015999" y="753211"/>
            <a:ext cx="2140330" cy="369332"/>
          </a:xfrm>
          <a:prstGeom prst="rect">
            <a:avLst/>
          </a:prstGeom>
          <a:noFill/>
        </p:spPr>
        <p:txBody>
          <a:bodyPr wrap="none" rtlCol="0">
            <a:spAutoFit/>
          </a:bodyPr>
          <a:lstStyle/>
          <a:p>
            <a:r>
              <a:rPr lang="it-IT" b="1" dirty="0" smtClean="0">
                <a:solidFill>
                  <a:srgbClr val="C00000"/>
                </a:solidFill>
                <a:latin typeface="Times New Roman" panose="02020603050405020304" pitchFamily="18" charset="0"/>
                <a:cs typeface="Times New Roman" panose="02020603050405020304" pitchFamily="18" charset="0"/>
              </a:rPr>
              <a:t>Qualche definizione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1307514" y="2437625"/>
            <a:ext cx="9856477"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È </a:t>
            </a:r>
            <a:r>
              <a:rPr lang="it-IT" dirty="0">
                <a:latin typeface="Times New Roman" panose="02020603050405020304" pitchFamily="18" charset="0"/>
                <a:cs typeface="Times New Roman" panose="02020603050405020304" pitchFamily="18" charset="0"/>
              </a:rPr>
              <a:t>una descrizione quantitativa dell’attività economica di un paese, cioè dell’insieme di attività legate alla </a:t>
            </a:r>
            <a:r>
              <a:rPr lang="it-IT" dirty="0">
                <a:solidFill>
                  <a:srgbClr val="A80000"/>
                </a:solidFill>
                <a:latin typeface="Times New Roman" panose="02020603050405020304" pitchFamily="18" charset="0"/>
                <a:cs typeface="Times New Roman" panose="02020603050405020304" pitchFamily="18" charset="0"/>
              </a:rPr>
              <a:t>PRODUZIONE DI BENI </a:t>
            </a:r>
            <a:r>
              <a:rPr lang="it-IT" dirty="0" smtClean="0">
                <a:solidFill>
                  <a:srgbClr val="A80000"/>
                </a:solidFill>
                <a:latin typeface="Times New Roman" panose="02020603050405020304" pitchFamily="18" charset="0"/>
                <a:cs typeface="Times New Roman" panose="02020603050405020304" pitchFamily="18" charset="0"/>
              </a:rPr>
              <a:t>E </a:t>
            </a:r>
            <a:r>
              <a:rPr lang="it-IT" dirty="0">
                <a:solidFill>
                  <a:srgbClr val="A80000"/>
                </a:solidFill>
                <a:latin typeface="Times New Roman" panose="02020603050405020304" pitchFamily="18" charset="0"/>
                <a:cs typeface="Times New Roman" panose="02020603050405020304" pitchFamily="18" charset="0"/>
              </a:rPr>
              <a:t>SERVIZI  </a:t>
            </a:r>
            <a:r>
              <a:rPr lang="it-IT" dirty="0">
                <a:latin typeface="Times New Roman" panose="02020603050405020304" pitchFamily="18" charset="0"/>
                <a:cs typeface="Times New Roman" panose="02020603050405020304" pitchFamily="18" charset="0"/>
              </a:rPr>
              <a:t>cioè, la creazione di beni </a:t>
            </a:r>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servizi destinati a fornire utilità ed ottenuti dall’uso di fattori produttivi (altri beni e servizi, lavoro, capitale, impresa) remunerati. </a:t>
            </a:r>
          </a:p>
        </p:txBody>
      </p:sp>
      <p:pic>
        <p:nvPicPr>
          <p:cNvPr id="6" name="Immagine 5"/>
          <p:cNvPicPr>
            <a:picLocks noChangeAspect="1"/>
          </p:cNvPicPr>
          <p:nvPr/>
        </p:nvPicPr>
        <p:blipFill rotWithShape="1">
          <a:blip r:embed="rId2"/>
          <a:srcRect l="16709" r="16915"/>
          <a:stretch/>
        </p:blipFill>
        <p:spPr>
          <a:xfrm>
            <a:off x="10309464" y="4787202"/>
            <a:ext cx="1433567" cy="1346043"/>
          </a:xfrm>
          <a:prstGeom prst="rect">
            <a:avLst/>
          </a:prstGeom>
        </p:spPr>
      </p:pic>
      <p:pic>
        <p:nvPicPr>
          <p:cNvPr id="18" name="Immagine 17"/>
          <p:cNvPicPr>
            <a:picLocks noChangeAspect="1"/>
          </p:cNvPicPr>
          <p:nvPr/>
        </p:nvPicPr>
        <p:blipFill>
          <a:blip r:embed="rId3"/>
          <a:stretch>
            <a:fillRect/>
          </a:stretch>
        </p:blipFill>
        <p:spPr>
          <a:xfrm>
            <a:off x="748771" y="1606967"/>
            <a:ext cx="558743" cy="572371"/>
          </a:xfrm>
          <a:prstGeom prst="rect">
            <a:avLst/>
          </a:prstGeom>
        </p:spPr>
      </p:pic>
      <p:pic>
        <p:nvPicPr>
          <p:cNvPr id="22" name="Immagine 21"/>
          <p:cNvPicPr>
            <a:picLocks noChangeAspect="1"/>
          </p:cNvPicPr>
          <p:nvPr/>
        </p:nvPicPr>
        <p:blipFill>
          <a:blip r:embed="rId3"/>
          <a:stretch>
            <a:fillRect/>
          </a:stretch>
        </p:blipFill>
        <p:spPr>
          <a:xfrm>
            <a:off x="748771" y="3869148"/>
            <a:ext cx="558743" cy="572371"/>
          </a:xfrm>
          <a:prstGeom prst="rect">
            <a:avLst/>
          </a:prstGeom>
        </p:spPr>
      </p:pic>
      <p:pic>
        <p:nvPicPr>
          <p:cNvPr id="24" name="Immagine 23"/>
          <p:cNvPicPr>
            <a:picLocks noChangeAspect="1"/>
          </p:cNvPicPr>
          <p:nvPr/>
        </p:nvPicPr>
        <p:blipFill>
          <a:blip r:embed="rId3"/>
          <a:stretch>
            <a:fillRect/>
          </a:stretch>
        </p:blipFill>
        <p:spPr>
          <a:xfrm>
            <a:off x="748771" y="2532500"/>
            <a:ext cx="558743" cy="572371"/>
          </a:xfrm>
          <a:prstGeom prst="rect">
            <a:avLst/>
          </a:prstGeom>
        </p:spPr>
      </p:pic>
      <p:sp>
        <p:nvSpPr>
          <p:cNvPr id="14" name="Rettangolo 13"/>
          <p:cNvSpPr/>
          <p:nvPr/>
        </p:nvSpPr>
        <p:spPr>
          <a:xfrm>
            <a:off x="1307513" y="3659324"/>
            <a:ext cx="9856478" cy="1200329"/>
          </a:xfrm>
          <a:prstGeom prst="rect">
            <a:avLst/>
          </a:prstGeom>
          <a:ln>
            <a:noFill/>
          </a:ln>
        </p:spPr>
        <p:txBody>
          <a:bodyPr wrap="square">
            <a:spAutoFit/>
          </a:bodyPr>
          <a:lstStyle/>
          <a:p>
            <a:pPr algn="just"/>
            <a:r>
              <a:rPr lang="it-IT" dirty="0">
                <a:latin typeface="Times New Roman" panose="02020603050405020304" pitchFamily="18" charset="0"/>
                <a:cs typeface="Times New Roman" panose="02020603050405020304" pitchFamily="18" charset="0"/>
              </a:rPr>
              <a:t>“La Contabilità Nazionale (CN) è la </a:t>
            </a:r>
            <a:r>
              <a:rPr lang="it-IT" dirty="0" smtClean="0">
                <a:latin typeface="Times New Roman" panose="02020603050405020304" pitchFamily="18" charset="0"/>
                <a:cs typeface="Times New Roman" panose="02020603050405020304" pitchFamily="18" charset="0"/>
              </a:rPr>
              <a:t>descrizione quantitativa </a:t>
            </a:r>
            <a:r>
              <a:rPr lang="it-IT" dirty="0">
                <a:latin typeface="Times New Roman" panose="02020603050405020304" pitchFamily="18" charset="0"/>
                <a:cs typeface="Times New Roman" panose="02020603050405020304" pitchFamily="18" charset="0"/>
              </a:rPr>
              <a:t>dell’attività economica di un </a:t>
            </a:r>
            <a:r>
              <a:rPr lang="it-IT" dirty="0" smtClean="0">
                <a:latin typeface="Times New Roman" panose="02020603050405020304" pitchFamily="18" charset="0"/>
                <a:cs typeface="Times New Roman" panose="02020603050405020304" pitchFamily="18" charset="0"/>
              </a:rPr>
              <a:t>Paese, sotto </a:t>
            </a:r>
            <a:r>
              <a:rPr lang="it-IT" dirty="0">
                <a:latin typeface="Times New Roman" panose="02020603050405020304" pitchFamily="18" charset="0"/>
                <a:cs typeface="Times New Roman" panose="02020603050405020304" pitchFamily="18" charset="0"/>
              </a:rPr>
              <a:t>forma di una completa e </a:t>
            </a:r>
            <a:r>
              <a:rPr lang="it-IT" dirty="0" smtClean="0">
                <a:latin typeface="Times New Roman" panose="02020603050405020304" pitchFamily="18" charset="0"/>
                <a:cs typeface="Times New Roman" panose="02020603050405020304" pitchFamily="18" charset="0"/>
              </a:rPr>
              <a:t>sistematica presentazione </a:t>
            </a:r>
            <a:r>
              <a:rPr lang="it-IT" dirty="0">
                <a:latin typeface="Times New Roman" panose="02020603050405020304" pitchFamily="18" charset="0"/>
                <a:cs typeface="Times New Roman" panose="02020603050405020304" pitchFamily="18" charset="0"/>
              </a:rPr>
              <a:t>dei flussi economici e </a:t>
            </a:r>
            <a:r>
              <a:rPr lang="it-IT" dirty="0" smtClean="0">
                <a:latin typeface="Times New Roman" panose="02020603050405020304" pitchFamily="18" charset="0"/>
                <a:cs typeface="Times New Roman" panose="02020603050405020304" pitchFamily="18" charset="0"/>
              </a:rPr>
              <a:t>finanziari che </a:t>
            </a:r>
            <a:r>
              <a:rPr lang="it-IT" dirty="0">
                <a:latin typeface="Times New Roman" panose="02020603050405020304" pitchFamily="18" charset="0"/>
                <a:cs typeface="Times New Roman" panose="02020603050405020304" pitchFamily="18" charset="0"/>
              </a:rPr>
              <a:t>si verificano tra gruppi significativi </a:t>
            </a:r>
            <a:r>
              <a:rPr lang="it-IT" dirty="0" smtClean="0">
                <a:latin typeface="Times New Roman" panose="02020603050405020304" pitchFamily="18" charset="0"/>
                <a:cs typeface="Times New Roman" panose="02020603050405020304" pitchFamily="18" charset="0"/>
              </a:rPr>
              <a:t>di operatori </a:t>
            </a:r>
            <a:r>
              <a:rPr lang="it-IT" dirty="0">
                <a:latin typeface="Times New Roman" panose="02020603050405020304" pitchFamily="18" charset="0"/>
                <a:cs typeface="Times New Roman" panose="02020603050405020304" pitchFamily="18" charset="0"/>
              </a:rPr>
              <a:t>e delle consistenze finali dei beni reali </a:t>
            </a:r>
            <a:r>
              <a:rPr lang="it-IT" dirty="0" smtClean="0">
                <a:latin typeface="Times New Roman" panose="02020603050405020304" pitchFamily="18" charset="0"/>
                <a:cs typeface="Times New Roman" panose="02020603050405020304" pitchFamily="18" charset="0"/>
              </a:rPr>
              <a:t>e </a:t>
            </a:r>
            <a:r>
              <a:rPr lang="en-GB" dirty="0" err="1" smtClean="0">
                <a:latin typeface="Times New Roman" panose="02020603050405020304" pitchFamily="18" charset="0"/>
                <a:cs typeface="Times New Roman" panose="02020603050405020304" pitchFamily="18" charset="0"/>
              </a:rPr>
              <a:t>finanziari</a:t>
            </a:r>
            <a:r>
              <a:rPr lang="en-GB" dirty="0">
                <a:latin typeface="Times New Roman" panose="02020603050405020304" pitchFamily="18" charset="0"/>
                <a:cs typeface="Times New Roman" panose="02020603050405020304" pitchFamily="18" charset="0"/>
              </a:rPr>
              <a:t>” </a:t>
            </a:r>
            <a:r>
              <a:rPr lang="en-GB" b="0" i="0" u="none" strike="noStrike" baseline="0" dirty="0" smtClean="0">
                <a:latin typeface="Times New Roman" panose="02020603050405020304" pitchFamily="18" charset="0"/>
                <a:cs typeface="Times New Roman" panose="02020603050405020304" pitchFamily="18" charset="0"/>
              </a:rPr>
              <a:t>(</a:t>
            </a:r>
            <a:r>
              <a:rPr lang="en-GB" sz="1400" b="0" i="1" u="none" strike="noStrike" baseline="0" dirty="0" smtClean="0">
                <a:latin typeface="Times New Roman" panose="02020603050405020304" pitchFamily="18" charset="0"/>
                <a:cs typeface="Times New Roman" panose="02020603050405020304" pitchFamily="18" charset="0"/>
              </a:rPr>
              <a:t>V. </a:t>
            </a:r>
            <a:r>
              <a:rPr lang="en-GB" sz="1400" b="0" i="1" u="none" strike="noStrike" baseline="0" dirty="0" err="1" smtClean="0">
                <a:latin typeface="Times New Roman" panose="02020603050405020304" pitchFamily="18" charset="0"/>
                <a:cs typeface="Times New Roman" panose="02020603050405020304" pitchFamily="18" charset="0"/>
              </a:rPr>
              <a:t>Siesto</a:t>
            </a:r>
            <a:r>
              <a:rPr lang="en-GB" sz="1400" b="0" i="1" u="none" strike="noStrike" baseline="0" dirty="0" smtClean="0">
                <a:latin typeface="Times New Roman" panose="02020603050405020304" pitchFamily="18" charset="0"/>
                <a:cs typeface="Times New Roman" panose="02020603050405020304" pitchFamily="18" charset="0"/>
              </a:rPr>
              <a:t> 2003, </a:t>
            </a:r>
            <a:r>
              <a:rPr lang="en-GB" sz="1400" b="0" i="1" u="none" strike="noStrike" baseline="0" dirty="0" err="1" smtClean="0">
                <a:latin typeface="Times New Roman" panose="02020603050405020304" pitchFamily="18" charset="0"/>
                <a:cs typeface="Times New Roman" panose="02020603050405020304" pitchFamily="18" charset="0"/>
              </a:rPr>
              <a:t>professore</a:t>
            </a:r>
            <a:r>
              <a:rPr lang="en-GB" sz="1400" b="0" i="1" u="none" strike="noStrike" baseline="0" dirty="0" smtClean="0">
                <a:latin typeface="Times New Roman" panose="02020603050405020304" pitchFamily="18" charset="0"/>
                <a:cs typeface="Times New Roman" panose="02020603050405020304" pitchFamily="18" charset="0"/>
              </a:rPr>
              <a:t> e </a:t>
            </a:r>
            <a:r>
              <a:rPr lang="en-GB" sz="1400" b="0" i="1" u="none" strike="noStrike" baseline="0" dirty="0" err="1" smtClean="0">
                <a:latin typeface="Times New Roman" panose="02020603050405020304" pitchFamily="18" charset="0"/>
                <a:cs typeface="Times New Roman" panose="02020603050405020304" pitchFamily="18" charset="0"/>
              </a:rPr>
              <a:t>dirigente</a:t>
            </a:r>
            <a:r>
              <a:rPr lang="en-GB" sz="1400" b="0" i="1" u="none" strike="noStrike" dirty="0" smtClean="0">
                <a:latin typeface="Times New Roman" panose="02020603050405020304" pitchFamily="18" charset="0"/>
                <a:cs typeface="Times New Roman" panose="02020603050405020304" pitchFamily="18" charset="0"/>
              </a:rPr>
              <a:t> </a:t>
            </a:r>
            <a:r>
              <a:rPr lang="en-GB" sz="1400" b="0" i="1" u="none" strike="noStrike" dirty="0" err="1" smtClean="0">
                <a:latin typeface="Times New Roman" panose="02020603050405020304" pitchFamily="18" charset="0"/>
                <a:cs typeface="Times New Roman" panose="02020603050405020304" pitchFamily="18" charset="0"/>
              </a:rPr>
              <a:t>Istat</a:t>
            </a:r>
            <a:r>
              <a:rPr lang="en-GB" b="0" i="0" u="none" strike="noStrike" baseline="0"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5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30</a:t>
            </a:fld>
            <a:endParaRPr lang="it-IT"/>
          </a:p>
        </p:txBody>
      </p:sp>
      <p:sp>
        <p:nvSpPr>
          <p:cNvPr id="5" name="Rettangolo 4"/>
          <p:cNvSpPr/>
          <p:nvPr/>
        </p:nvSpPr>
        <p:spPr>
          <a:xfrm>
            <a:off x="1022928" y="5154075"/>
            <a:ext cx="10390911" cy="923330"/>
          </a:xfrm>
          <a:prstGeom prst="rect">
            <a:avLst/>
          </a:prstGeom>
        </p:spPr>
        <p:txBody>
          <a:bodyPr wrap="square">
            <a:spAutoFit/>
          </a:bodyPr>
          <a:lstStyle/>
          <a:p>
            <a:pPr algn="just"/>
            <a:r>
              <a:rPr lang="it-IT" dirty="0" smtClean="0">
                <a:latin typeface="Times New Roman" panose="02020603050405020304" pitchFamily="18" charset="0"/>
              </a:rPr>
              <a:t>La </a:t>
            </a:r>
            <a:r>
              <a:rPr lang="it-IT" dirty="0">
                <a:latin typeface="Times New Roman" panose="02020603050405020304" pitchFamily="18" charset="0"/>
              </a:rPr>
              <a:t>funzione principale delle </a:t>
            </a:r>
            <a:r>
              <a:rPr lang="it-IT" b="1" dirty="0">
                <a:latin typeface="Times New Roman" panose="02020603050405020304" pitchFamily="18" charset="0"/>
              </a:rPr>
              <a:t>imprese di assicurazione e dei fondi pensione </a:t>
            </a:r>
            <a:r>
              <a:rPr lang="it-IT" dirty="0">
                <a:latin typeface="Times New Roman" panose="02020603050405020304" pitchFamily="18" charset="0"/>
              </a:rPr>
              <a:t>consiste nella trasformazione dei rischi individuali in rischi </a:t>
            </a:r>
            <a:r>
              <a:rPr lang="it-IT" dirty="0" smtClean="0">
                <a:latin typeface="Times New Roman" panose="02020603050405020304" pitchFamily="18" charset="0"/>
              </a:rPr>
              <a:t>collettivi. Sono </a:t>
            </a:r>
            <a:r>
              <a:rPr lang="it-IT" dirty="0">
                <a:latin typeface="Times New Roman" panose="02020603050405020304" pitchFamily="18" charset="0"/>
              </a:rPr>
              <a:t>in pratica </a:t>
            </a:r>
            <a:r>
              <a:rPr lang="it-IT" dirty="0" smtClean="0">
                <a:latin typeface="Times New Roman" panose="02020603050405020304" pitchFamily="18" charset="0"/>
              </a:rPr>
              <a:t>comprese le </a:t>
            </a:r>
            <a:r>
              <a:rPr lang="it-IT" dirty="0">
                <a:latin typeface="Times New Roman" panose="02020603050405020304" pitchFamily="18" charset="0"/>
              </a:rPr>
              <a:t>società e gli Enti italiani </a:t>
            </a:r>
            <a:r>
              <a:rPr lang="it-IT" dirty="0" smtClean="0">
                <a:latin typeface="Times New Roman" panose="02020603050405020304" pitchFamily="18" charset="0"/>
              </a:rPr>
              <a:t>autorizzati </a:t>
            </a:r>
            <a:r>
              <a:rPr lang="it-IT" dirty="0">
                <a:latin typeface="Times New Roman" panose="02020603050405020304" pitchFamily="18" charset="0"/>
              </a:rPr>
              <a:t>ad esercitare sul territorio nazionale l'assicurazione e la riassicurazione sulla vita e contro i danni.</a:t>
            </a:r>
            <a:endParaRPr lang="en-GB" dirty="0"/>
          </a:p>
        </p:txBody>
      </p:sp>
      <p:sp>
        <p:nvSpPr>
          <p:cNvPr id="7" name="Rettangolo 6"/>
          <p:cNvSpPr/>
          <p:nvPr/>
        </p:nvSpPr>
        <p:spPr>
          <a:xfrm>
            <a:off x="1022928" y="1050050"/>
            <a:ext cx="10382598" cy="1754326"/>
          </a:xfrm>
          <a:prstGeom prst="rect">
            <a:avLst/>
          </a:prstGeom>
        </p:spPr>
        <p:txBody>
          <a:bodyPr wrap="square">
            <a:spAutoFit/>
          </a:bodyPr>
          <a:lstStyle/>
          <a:p>
            <a:pPr algn="just"/>
            <a:r>
              <a:rPr lang="it-IT" dirty="0">
                <a:latin typeface="Times New Roman" panose="02020603050405020304" pitchFamily="18" charset="0"/>
              </a:rPr>
              <a:t>L</a:t>
            </a:r>
            <a:r>
              <a:rPr lang="it-IT" b="1" dirty="0">
                <a:latin typeface="Times New Roman" panose="02020603050405020304" pitchFamily="18" charset="0"/>
              </a:rPr>
              <a:t>’intermediazione </a:t>
            </a:r>
            <a:r>
              <a:rPr lang="it-IT" b="1" dirty="0" smtClean="0">
                <a:latin typeface="Times New Roman" panose="02020603050405020304" pitchFamily="18" charset="0"/>
              </a:rPr>
              <a:t>finanziaria </a:t>
            </a:r>
            <a:r>
              <a:rPr lang="it-IT" dirty="0" smtClean="0">
                <a:latin typeface="Times New Roman" panose="02020603050405020304" pitchFamily="18" charset="0"/>
                <a:cs typeface="Times New Roman" panose="02020603050405020304" pitchFamily="18" charset="0"/>
              </a:rPr>
              <a:t>collega </a:t>
            </a:r>
            <a:r>
              <a:rPr lang="it-IT" dirty="0">
                <a:latin typeface="Times New Roman" panose="02020603050405020304" pitchFamily="18" charset="0"/>
                <a:cs typeface="Times New Roman" panose="02020603050405020304" pitchFamily="18" charset="0"/>
              </a:rPr>
              <a:t>i soggetti con surplus finanziario – i c.d. centri di formazione del risparmio, tipicamente individui e famiglie – e unità in deficit finanziario (che intendono realizzare investimenti), tipicamente le imprese, favorendo la </a:t>
            </a:r>
            <a:r>
              <a:rPr lang="it-IT" b="1" dirty="0">
                <a:latin typeface="Times New Roman" panose="02020603050405020304" pitchFamily="18" charset="0"/>
                <a:cs typeface="Times New Roman" panose="02020603050405020304" pitchFamily="18" charset="0"/>
              </a:rPr>
              <a:t>trasformazione del risparmio in investimenti produttivi</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ea typeface="Times New Roman" panose="02020603050405020304" pitchFamily="18" charset="0"/>
                <a:cs typeface="Times New Roman" panose="02020603050405020304" pitchFamily="18" charset="0"/>
              </a:rPr>
              <a:t>Comprende </a:t>
            </a:r>
            <a:r>
              <a:rPr lang="it-IT" dirty="0">
                <a:latin typeface="Times New Roman" panose="02020603050405020304" pitchFamily="18" charset="0"/>
                <a:ea typeface="Times New Roman" panose="02020603050405020304" pitchFamily="18" charset="0"/>
                <a:cs typeface="Times New Roman" panose="02020603050405020304" pitchFamily="18" charset="0"/>
              </a:rPr>
              <a:t>società di finanziamento, SIM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Società</a:t>
            </a:r>
            <a:r>
              <a:rPr lang="en-GB" dirty="0">
                <a:latin typeface="Times New Roman" panose="02020603050405020304" pitchFamily="18" charset="0"/>
                <a:ea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Intermediazione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Mobiliare</a:t>
            </a:r>
            <a:r>
              <a:rPr lang="en-GB" dirty="0">
                <a:latin typeface="Times New Roman" panose="02020603050405020304" pitchFamily="18" charset="0"/>
                <a:ea typeface="Times New Roman" panose="02020603050405020304" pitchFamily="18" charset="0"/>
                <a:cs typeface="Times New Roman" panose="02020603050405020304" pitchFamily="18" charset="0"/>
              </a:rPr>
              <a:t>)</a:t>
            </a:r>
            <a:r>
              <a:rPr lang="it-IT" dirty="0">
                <a:latin typeface="Times New Roman" panose="02020603050405020304" pitchFamily="18" charset="0"/>
                <a:ea typeface="Times New Roman" panose="02020603050405020304" pitchFamily="18" charset="0"/>
                <a:cs typeface="Times New Roman" panose="02020603050405020304" pitchFamily="18" charset="0"/>
              </a:rPr>
              <a:t>, società fiduciarie di gestione, fondi comuni non monetari e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Sicav</a:t>
            </a:r>
            <a:r>
              <a:rPr lang="it-IT" dirty="0">
                <a:latin typeface="Times New Roman" panose="02020603050405020304" pitchFamily="18" charset="0"/>
                <a:ea typeface="Times New Roman" panose="02020603050405020304" pitchFamily="18" charset="0"/>
                <a:cs typeface="Times New Roman" panose="02020603050405020304" pitchFamily="18" charset="0"/>
              </a:rPr>
              <a:t> (società di investimento a capitale variabile), altri OICR (Organismi di Investimento Collettivo del Risparmio), altre imprese finanziarie;</a:t>
            </a:r>
          </a:p>
        </p:txBody>
      </p:sp>
      <p:sp>
        <p:nvSpPr>
          <p:cNvPr id="8" name="Rettangolo 7"/>
          <p:cNvSpPr/>
          <p:nvPr/>
        </p:nvSpPr>
        <p:spPr>
          <a:xfrm>
            <a:off x="1016000" y="3020414"/>
            <a:ext cx="10297622" cy="1754326"/>
          </a:xfrm>
          <a:prstGeom prst="rect">
            <a:avLst/>
          </a:prstGeom>
        </p:spPr>
        <p:txBody>
          <a:bodyPr wrap="square">
            <a:spAutoFit/>
          </a:bodyPr>
          <a:lstStyle/>
          <a:p>
            <a:pPr marL="0" lvl="1" algn="just">
              <a:buSzPct val="100000"/>
              <a:tabLst>
                <a:tab pos="914400" algn="l"/>
              </a:tabLst>
            </a:pPr>
            <a:r>
              <a:rPr lang="it-IT" dirty="0">
                <a:latin typeface="Times New Roman" panose="02020603050405020304" pitchFamily="18" charset="0"/>
              </a:rPr>
              <a:t>Le </a:t>
            </a:r>
            <a:r>
              <a:rPr lang="it-IT" b="1" dirty="0">
                <a:latin typeface="Times New Roman" panose="02020603050405020304" pitchFamily="18" charset="0"/>
              </a:rPr>
              <a:t>attività finanziarie ausiliarie </a:t>
            </a:r>
            <a:r>
              <a:rPr lang="it-IT" dirty="0">
                <a:latin typeface="Times New Roman" panose="02020603050405020304" pitchFamily="18" charset="0"/>
                <a:ea typeface="Times New Roman" panose="02020603050405020304" pitchFamily="18" charset="0"/>
                <a:cs typeface="Times New Roman" panose="02020603050405020304" pitchFamily="18" charset="0"/>
              </a:rPr>
              <a:t>Comprende le unità istituzionali la cui funzione principale consiste nell’esercitare attività strettamente connesse all’intermediazione finanziaria, ma non costituenti esse stesse intermediazione finanziaria. Vi appartengono autorità centrali di controllo dei mercati finanziari, quali la Consob e l’</a:t>
            </a:r>
            <a:r>
              <a:rPr lang="it-IT" dirty="0" err="1">
                <a:latin typeface="Times New Roman" panose="02020603050405020304" pitchFamily="18" charset="0"/>
                <a:ea typeface="Times New Roman" panose="02020603050405020304" pitchFamily="18" charset="0"/>
                <a:cs typeface="Times New Roman" panose="02020603050405020304" pitchFamily="18" charset="0"/>
              </a:rPr>
              <a:t>Ivass</a:t>
            </a:r>
            <a:r>
              <a:rPr lang="it-IT" dirty="0">
                <a:latin typeface="Times New Roman" panose="02020603050405020304" pitchFamily="18" charset="0"/>
                <a:ea typeface="Times New Roman" panose="02020603050405020304" pitchFamily="18" charset="0"/>
                <a:cs typeface="Times New Roman" panose="02020603050405020304" pitchFamily="18" charset="0"/>
              </a:rPr>
              <a:t>, enti vari preposti al funzionamento dei mercati, associazioni tra banche e tra imprese finanziarie e assicurative, società che gestiscono fondi comuni, mediatori e promotori finanziari, agenti di cambio con più di un addetto;</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86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75323" y="1281128"/>
            <a:ext cx="10604551" cy="1477328"/>
          </a:xfrm>
          <a:prstGeom prst="rect">
            <a:avLst/>
          </a:prstGeom>
        </p:spPr>
        <p:txBody>
          <a:bodyPr wrap="square">
            <a:spAutoFit/>
          </a:bodyPr>
          <a:lstStyle/>
          <a:p>
            <a:pPr algn="just"/>
            <a:r>
              <a:rPr lang="it-IT" dirty="0">
                <a:latin typeface="Times New Roman" panose="02020603050405020304" pitchFamily="18" charset="0"/>
              </a:rPr>
              <a:t>Il settore delle </a:t>
            </a:r>
            <a:r>
              <a:rPr lang="it-IT" b="1" dirty="0">
                <a:latin typeface="Times New Roman" panose="02020603050405020304" pitchFamily="18" charset="0"/>
              </a:rPr>
              <a:t>Amministrazioni pubbliche </a:t>
            </a:r>
            <a:r>
              <a:rPr lang="it-IT" dirty="0">
                <a:latin typeface="Times New Roman" panose="02020603050405020304" pitchFamily="18" charset="0"/>
              </a:rPr>
              <a:t>comprende tutte le unità istituzionali che </a:t>
            </a:r>
            <a:r>
              <a:rPr lang="it-IT" dirty="0" smtClean="0">
                <a:latin typeface="Times New Roman" panose="02020603050405020304" pitchFamily="18" charset="0"/>
              </a:rPr>
              <a:t>producono prevalentemente </a:t>
            </a:r>
            <a:r>
              <a:rPr lang="it-IT" dirty="0">
                <a:latin typeface="Times New Roman" panose="02020603050405020304" pitchFamily="18" charset="0"/>
              </a:rPr>
              <a:t>servizi non destinabili alla vendita (ad </a:t>
            </a:r>
            <a:r>
              <a:rPr lang="it-IT" dirty="0" smtClean="0">
                <a:latin typeface="Times New Roman" panose="02020603050405020304" pitchFamily="18" charset="0"/>
              </a:rPr>
              <a:t>esempio, i </a:t>
            </a:r>
            <a:r>
              <a:rPr lang="it-IT" dirty="0">
                <a:latin typeface="Times New Roman" panose="02020603050405020304" pitchFamily="18" charset="0"/>
              </a:rPr>
              <a:t>servizi di ordine pubblico), redistribuiscono il reddito e la ricchezza (mediante politiche fiscali) </a:t>
            </a:r>
            <a:r>
              <a:rPr lang="it-IT" dirty="0" smtClean="0">
                <a:latin typeface="Times New Roman" panose="02020603050405020304" pitchFamily="18" charset="0"/>
              </a:rPr>
              <a:t>e contribuiscono </a:t>
            </a:r>
            <a:r>
              <a:rPr lang="it-IT" dirty="0">
                <a:latin typeface="Times New Roman" panose="02020603050405020304" pitchFamily="18" charset="0"/>
              </a:rPr>
              <a:t>ai consumi finali collettivi ed al processo di </a:t>
            </a:r>
            <a:r>
              <a:rPr lang="it-IT" dirty="0" smtClean="0">
                <a:latin typeface="Times New Roman" panose="02020603050405020304" pitchFamily="18" charset="0"/>
              </a:rPr>
              <a:t>accumulazione. La produzione </a:t>
            </a:r>
            <a:r>
              <a:rPr lang="it-IT" dirty="0">
                <a:latin typeface="Times New Roman" panose="02020603050405020304" pitchFamily="18" charset="0"/>
              </a:rPr>
              <a:t>è finanziata in </a:t>
            </a:r>
            <a:r>
              <a:rPr lang="it-IT" dirty="0" smtClean="0">
                <a:latin typeface="Times New Roman" panose="02020603050405020304" pitchFamily="18" charset="0"/>
              </a:rPr>
              <a:t>prevalenza da </a:t>
            </a:r>
            <a:r>
              <a:rPr lang="it-IT" dirty="0">
                <a:latin typeface="Times New Roman" panose="02020603050405020304" pitchFamily="18" charset="0"/>
              </a:rPr>
              <a:t>versamenti obbligatori, come imposte e contributi, </a:t>
            </a:r>
            <a:r>
              <a:rPr lang="it-IT" dirty="0" smtClean="0">
                <a:latin typeface="Times New Roman" panose="02020603050405020304" pitchFamily="18" charset="0"/>
              </a:rPr>
              <a:t>ed eventualmente </a:t>
            </a:r>
            <a:r>
              <a:rPr lang="it-IT" dirty="0">
                <a:latin typeface="Times New Roman" panose="02020603050405020304" pitchFamily="18" charset="0"/>
              </a:rPr>
              <a:t>i </a:t>
            </a:r>
            <a:r>
              <a:rPr lang="it-IT" dirty="0" smtClean="0">
                <a:latin typeface="Times New Roman" panose="02020603050405020304" pitchFamily="18" charset="0"/>
              </a:rPr>
              <a:t>trasferimenti</a:t>
            </a:r>
            <a:endParaRPr lang="en-GB" strike="sngStrike" dirty="0"/>
          </a:p>
        </p:txBody>
      </p:sp>
      <p:sp>
        <p:nvSpPr>
          <p:cNvPr id="6" name="Rettangolo 5"/>
          <p:cNvSpPr/>
          <p:nvPr/>
        </p:nvSpPr>
        <p:spPr>
          <a:xfrm>
            <a:off x="875324" y="900144"/>
            <a:ext cx="3144835" cy="369332"/>
          </a:xfrm>
          <a:prstGeom prst="rect">
            <a:avLst/>
          </a:prstGeom>
        </p:spPr>
        <p:txBody>
          <a:bodyPr wrap="none">
            <a:spAutoFit/>
          </a:bodyPr>
          <a:lstStyle/>
          <a:p>
            <a:r>
              <a:rPr lang="en-GB" b="1" i="1" dirty="0" smtClean="0">
                <a:solidFill>
                  <a:srgbClr val="A80000"/>
                </a:solidFill>
                <a:latin typeface="Times New Roman" panose="02020603050405020304" pitchFamily="18" charset="0"/>
                <a:cs typeface="Times New Roman" panose="02020603050405020304" pitchFamily="18" charset="0"/>
              </a:rPr>
              <a:t>3 - </a:t>
            </a:r>
            <a:r>
              <a:rPr lang="en-GB" b="1" i="1" dirty="0" err="1" smtClean="0">
                <a:solidFill>
                  <a:srgbClr val="A80000"/>
                </a:solidFill>
                <a:latin typeface="Times New Roman" panose="02020603050405020304" pitchFamily="18" charset="0"/>
                <a:cs typeface="Times New Roman" panose="02020603050405020304" pitchFamily="18" charset="0"/>
              </a:rPr>
              <a:t>Amministrazioni</a:t>
            </a:r>
            <a:r>
              <a:rPr lang="en-GB" b="1" i="1" dirty="0" smtClean="0">
                <a:solidFill>
                  <a:srgbClr val="A80000"/>
                </a:solidFill>
                <a:latin typeface="Times New Roman" panose="02020603050405020304" pitchFamily="18" charset="0"/>
                <a:cs typeface="Times New Roman" panose="02020603050405020304" pitchFamily="18" charset="0"/>
              </a:rPr>
              <a:t> </a:t>
            </a:r>
            <a:r>
              <a:rPr lang="en-GB" b="1" i="1" dirty="0" err="1" smtClean="0">
                <a:solidFill>
                  <a:srgbClr val="A80000"/>
                </a:solidFill>
                <a:latin typeface="Times New Roman" panose="02020603050405020304" pitchFamily="18" charset="0"/>
                <a:cs typeface="Times New Roman" panose="02020603050405020304" pitchFamily="18" charset="0"/>
              </a:rPr>
              <a:t>pubbliche</a:t>
            </a:r>
            <a:endParaRPr lang="en-GB" b="1" i="1"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875322" y="4886079"/>
            <a:ext cx="10604552" cy="923330"/>
          </a:xfrm>
          <a:prstGeom prst="rect">
            <a:avLst/>
          </a:prstGeom>
        </p:spPr>
        <p:txBody>
          <a:bodyPr wrap="square">
            <a:spAutoFit/>
          </a:bodyPr>
          <a:lstStyle/>
          <a:p>
            <a:pPr marL="285750" indent="-285750" algn="just">
              <a:buFont typeface="Wingdings" panose="05000000000000000000" pitchFamily="2" charset="2"/>
              <a:buChar char="§"/>
            </a:pPr>
            <a:r>
              <a:rPr lang="it-IT" b="1" i="1" dirty="0" smtClean="0">
                <a:latin typeface="Times New Roman" panose="02020603050405020304" pitchFamily="18" charset="0"/>
              </a:rPr>
              <a:t>Enti </a:t>
            </a:r>
            <a:r>
              <a:rPr lang="it-IT" b="1" i="1" dirty="0">
                <a:latin typeface="Times New Roman" panose="02020603050405020304" pitchFamily="18" charset="0"/>
              </a:rPr>
              <a:t>di previdenza ed assistenza </a:t>
            </a:r>
            <a:r>
              <a:rPr lang="it-IT" dirty="0">
                <a:latin typeface="Times New Roman" panose="02020603050405020304" pitchFamily="18" charset="0"/>
              </a:rPr>
              <a:t>che comprendono le </a:t>
            </a:r>
            <a:r>
              <a:rPr lang="it-IT" dirty="0" smtClean="0">
                <a:latin typeface="Times New Roman" panose="02020603050405020304" pitchFamily="18" charset="0"/>
              </a:rPr>
              <a:t>unità istituzionali </a:t>
            </a:r>
            <a:r>
              <a:rPr lang="it-IT" dirty="0">
                <a:latin typeface="Times New Roman" panose="02020603050405020304" pitchFamily="18" charset="0"/>
              </a:rPr>
              <a:t>la cui attività principale consiste nel </a:t>
            </a:r>
            <a:r>
              <a:rPr lang="it-IT" dirty="0" smtClean="0">
                <a:latin typeface="Times New Roman" panose="02020603050405020304" pitchFamily="18" charset="0"/>
              </a:rPr>
              <a:t>fornire prestazioni </a:t>
            </a:r>
            <a:r>
              <a:rPr lang="it-IT" dirty="0">
                <a:latin typeface="Times New Roman" panose="02020603050405020304" pitchFamily="18" charset="0"/>
              </a:rPr>
              <a:t>sociali in moneta o in natura e le cui risorse </a:t>
            </a:r>
            <a:r>
              <a:rPr lang="it-IT" dirty="0" smtClean="0">
                <a:latin typeface="Times New Roman" panose="02020603050405020304" pitchFamily="18" charset="0"/>
              </a:rPr>
              <a:t>sono costituite </a:t>
            </a:r>
            <a:r>
              <a:rPr lang="it-IT" dirty="0">
                <a:latin typeface="Times New Roman" panose="02020603050405020304" pitchFamily="18" charset="0"/>
              </a:rPr>
              <a:t>da contributi sociali obbligatori versati da altre unità</a:t>
            </a:r>
            <a:endParaRPr lang="en-GB" dirty="0"/>
          </a:p>
        </p:txBody>
      </p:sp>
      <p:sp>
        <p:nvSpPr>
          <p:cNvPr id="2" name="Rettangolo 1"/>
          <p:cNvSpPr/>
          <p:nvPr/>
        </p:nvSpPr>
        <p:spPr>
          <a:xfrm>
            <a:off x="875323" y="2722712"/>
            <a:ext cx="9266203" cy="369332"/>
          </a:xfrm>
          <a:prstGeom prst="rect">
            <a:avLst/>
          </a:prstGeom>
        </p:spPr>
        <p:txBody>
          <a:bodyPr wrap="square">
            <a:spAutoFit/>
          </a:bodyPr>
          <a:lstStyle/>
          <a:p>
            <a:pPr algn="just"/>
            <a:r>
              <a:rPr lang="it-IT" dirty="0">
                <a:latin typeface="Times New Roman" panose="02020603050405020304" pitchFamily="18" charset="0"/>
              </a:rPr>
              <a:t>In particolare sono considerati nelle amministrazioni pubbliche </a:t>
            </a:r>
            <a:r>
              <a:rPr lang="en-GB" dirty="0" err="1">
                <a:latin typeface="Times New Roman" panose="02020603050405020304" pitchFamily="18" charset="0"/>
              </a:rPr>
              <a:t>tre</a:t>
            </a:r>
            <a:r>
              <a:rPr lang="en-GB" dirty="0">
                <a:latin typeface="Times New Roman" panose="02020603050405020304" pitchFamily="18" charset="0"/>
              </a:rPr>
              <a:t> </a:t>
            </a:r>
            <a:r>
              <a:rPr lang="en-GB" dirty="0" err="1">
                <a:latin typeface="Times New Roman" panose="02020603050405020304" pitchFamily="18" charset="0"/>
              </a:rPr>
              <a:t>diversi</a:t>
            </a:r>
            <a:r>
              <a:rPr lang="en-GB" dirty="0">
                <a:latin typeface="Times New Roman" panose="02020603050405020304" pitchFamily="18" charset="0"/>
              </a:rPr>
              <a:t> </a:t>
            </a:r>
            <a:r>
              <a:rPr lang="en-GB" dirty="0" err="1">
                <a:latin typeface="Times New Roman" panose="02020603050405020304" pitchFamily="18" charset="0"/>
              </a:rPr>
              <a:t>sottosettori</a:t>
            </a:r>
            <a:r>
              <a:rPr lang="en-GB" dirty="0">
                <a:latin typeface="Times New Roman" panose="02020603050405020304" pitchFamily="18" charset="0"/>
              </a:rPr>
              <a:t>:</a:t>
            </a:r>
          </a:p>
        </p:txBody>
      </p:sp>
      <p:sp>
        <p:nvSpPr>
          <p:cNvPr id="8" name="Rettangolo 7"/>
          <p:cNvSpPr/>
          <p:nvPr/>
        </p:nvSpPr>
        <p:spPr>
          <a:xfrm>
            <a:off x="875323" y="3268292"/>
            <a:ext cx="10604552" cy="646331"/>
          </a:xfrm>
          <a:prstGeom prst="rect">
            <a:avLst/>
          </a:prstGeom>
        </p:spPr>
        <p:txBody>
          <a:bodyPr wrap="square">
            <a:spAutoFit/>
          </a:bodyPr>
          <a:lstStyle/>
          <a:p>
            <a:pPr marL="285750" indent="-285750" algn="just">
              <a:buFont typeface="Wingdings" panose="05000000000000000000" pitchFamily="2" charset="2"/>
              <a:buChar char="§"/>
            </a:pPr>
            <a:r>
              <a:rPr lang="it-IT" b="1" i="1" dirty="0" smtClean="0">
                <a:latin typeface="Times New Roman" panose="02020603050405020304" pitchFamily="18" charset="0"/>
              </a:rPr>
              <a:t>Amministrazioni </a:t>
            </a:r>
            <a:r>
              <a:rPr lang="it-IT" b="1" i="1" dirty="0">
                <a:latin typeface="Times New Roman" panose="02020603050405020304" pitchFamily="18" charset="0"/>
              </a:rPr>
              <a:t>centrali</a:t>
            </a:r>
            <a:r>
              <a:rPr lang="it-IT" b="1" dirty="0">
                <a:latin typeface="Times New Roman" panose="02020603050405020304" pitchFamily="18" charset="0"/>
              </a:rPr>
              <a:t>: </a:t>
            </a:r>
            <a:r>
              <a:rPr lang="it-IT" dirty="0">
                <a:latin typeface="Times New Roman" panose="02020603050405020304" pitchFamily="18" charset="0"/>
              </a:rPr>
              <a:t>che comprendono gli organi amministrativi dello Stato e altri enti centrali che </a:t>
            </a:r>
            <a:r>
              <a:rPr lang="it-IT" dirty="0" smtClean="0">
                <a:latin typeface="Times New Roman" panose="02020603050405020304" pitchFamily="18" charset="0"/>
              </a:rPr>
              <a:t>hanno competenza </a:t>
            </a:r>
            <a:r>
              <a:rPr lang="it-IT" dirty="0">
                <a:latin typeface="Times New Roman" panose="02020603050405020304" pitchFamily="18" charset="0"/>
              </a:rPr>
              <a:t>su tutto il territorio nazionale, esclusi gli Enti di </a:t>
            </a:r>
            <a:r>
              <a:rPr lang="en-GB" dirty="0" err="1">
                <a:latin typeface="Times New Roman" panose="02020603050405020304" pitchFamily="18" charset="0"/>
              </a:rPr>
              <a:t>previdenza</a:t>
            </a:r>
            <a:r>
              <a:rPr lang="en-GB" dirty="0">
                <a:latin typeface="Times New Roman" panose="02020603050405020304" pitchFamily="18" charset="0"/>
              </a:rPr>
              <a:t> ed </a:t>
            </a:r>
            <a:r>
              <a:rPr lang="en-GB" dirty="0" err="1">
                <a:latin typeface="Times New Roman" panose="02020603050405020304" pitchFamily="18" charset="0"/>
              </a:rPr>
              <a:t>assistenza</a:t>
            </a:r>
            <a:r>
              <a:rPr lang="en-GB" dirty="0">
                <a:latin typeface="Times New Roman" panose="02020603050405020304" pitchFamily="18" charset="0"/>
              </a:rPr>
              <a:t> </a:t>
            </a:r>
            <a:r>
              <a:rPr lang="en-GB" dirty="0" err="1">
                <a:latin typeface="Times New Roman" panose="02020603050405020304" pitchFamily="18" charset="0"/>
              </a:rPr>
              <a:t>sociale</a:t>
            </a:r>
            <a:r>
              <a:rPr lang="en-GB" dirty="0">
                <a:latin typeface="Times New Roman" panose="02020603050405020304" pitchFamily="18" charset="0"/>
              </a:rPr>
              <a:t>;</a:t>
            </a:r>
          </a:p>
        </p:txBody>
      </p:sp>
      <p:sp>
        <p:nvSpPr>
          <p:cNvPr id="10" name="Rettangolo 9"/>
          <p:cNvSpPr/>
          <p:nvPr/>
        </p:nvSpPr>
        <p:spPr>
          <a:xfrm>
            <a:off x="875322" y="4063500"/>
            <a:ext cx="10604552" cy="646331"/>
          </a:xfrm>
          <a:prstGeom prst="rect">
            <a:avLst/>
          </a:prstGeom>
        </p:spPr>
        <p:txBody>
          <a:bodyPr wrap="square">
            <a:spAutoFit/>
          </a:bodyPr>
          <a:lstStyle/>
          <a:p>
            <a:pPr marL="285750" indent="-285750" algn="just">
              <a:buFont typeface="Wingdings" panose="05000000000000000000" pitchFamily="2" charset="2"/>
              <a:buChar char="§"/>
            </a:pPr>
            <a:r>
              <a:rPr lang="it-IT" b="1" i="1" dirty="0">
                <a:latin typeface="Times New Roman" panose="02020603050405020304" pitchFamily="18" charset="0"/>
              </a:rPr>
              <a:t>Amministrazioni locali </a:t>
            </a:r>
            <a:r>
              <a:rPr lang="it-IT" dirty="0">
                <a:latin typeface="Times New Roman" panose="02020603050405020304" pitchFamily="18" charset="0"/>
              </a:rPr>
              <a:t>che comprendono tutti gli enti pubblici territoriali la cui competenza è circoscritta ad una parte del territorio, esclusi gli enti locali di previdenza ed assistenza </a:t>
            </a:r>
            <a:r>
              <a:rPr lang="it-IT" dirty="0" smtClean="0">
                <a:latin typeface="Times New Roman" panose="02020603050405020304" pitchFamily="18" charset="0"/>
              </a:rPr>
              <a:t>sociale;</a:t>
            </a:r>
            <a:endParaRPr lang="it-IT" dirty="0">
              <a:latin typeface="Times New Roman" panose="02020603050405020304" pitchFamily="18" charset="0"/>
            </a:endParaRPr>
          </a:p>
        </p:txBody>
      </p:sp>
      <p:sp>
        <p:nvSpPr>
          <p:cNvPr id="11" name="Segnaposto piè di pagina 10"/>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7948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07756" y="1428416"/>
            <a:ext cx="10206608" cy="646331"/>
          </a:xfrm>
          <a:prstGeom prst="rect">
            <a:avLst/>
          </a:prstGeom>
        </p:spPr>
        <p:txBody>
          <a:bodyPr wrap="square">
            <a:spAutoFit/>
          </a:bodyPr>
          <a:lstStyle/>
          <a:p>
            <a:pPr algn="just"/>
            <a:r>
              <a:rPr lang="it-IT" dirty="0">
                <a:latin typeface="Times New Roman" panose="02020603050405020304" pitchFamily="18" charset="0"/>
              </a:rPr>
              <a:t>Le famiglie sono considerate, dopo la introduzione del SEC </a:t>
            </a:r>
            <a:r>
              <a:rPr lang="it-IT" dirty="0" smtClean="0">
                <a:latin typeface="Times New Roman" panose="02020603050405020304" pitchFamily="18" charset="0"/>
              </a:rPr>
              <a:t>per la </a:t>
            </a:r>
            <a:r>
              <a:rPr lang="it-IT" dirty="0">
                <a:latin typeface="Times New Roman" panose="02020603050405020304" pitchFamily="18" charset="0"/>
              </a:rPr>
              <a:t>compilazione dei conti economici nazionali, sotto un </a:t>
            </a:r>
            <a:r>
              <a:rPr lang="it-IT" dirty="0" smtClean="0">
                <a:latin typeface="Times New Roman" panose="02020603050405020304" pitchFamily="18" charset="0"/>
              </a:rPr>
              <a:t>duplice aspetto</a:t>
            </a:r>
            <a:r>
              <a:rPr lang="it-IT" dirty="0">
                <a:latin typeface="Times New Roman" panose="02020603050405020304" pitchFamily="18" charset="0"/>
              </a:rPr>
              <a:t>: come </a:t>
            </a:r>
            <a:r>
              <a:rPr lang="it-IT" dirty="0">
                <a:solidFill>
                  <a:srgbClr val="A80000"/>
                </a:solidFill>
                <a:latin typeface="Times New Roman" panose="02020603050405020304" pitchFamily="18" charset="0"/>
              </a:rPr>
              <a:t>consumatori </a:t>
            </a:r>
            <a:r>
              <a:rPr lang="it-IT" dirty="0">
                <a:latin typeface="Times New Roman" panose="02020603050405020304" pitchFamily="18" charset="0"/>
              </a:rPr>
              <a:t>ed eventualmente come </a:t>
            </a:r>
            <a:r>
              <a:rPr lang="it-IT" dirty="0">
                <a:solidFill>
                  <a:srgbClr val="A80000"/>
                </a:solidFill>
                <a:latin typeface="Times New Roman" panose="02020603050405020304" pitchFamily="18" charset="0"/>
              </a:rPr>
              <a:t>produttori</a:t>
            </a:r>
            <a:r>
              <a:rPr lang="it-IT" dirty="0">
                <a:latin typeface="Times New Roman" panose="02020603050405020304" pitchFamily="18" charset="0"/>
              </a:rPr>
              <a:t> di </a:t>
            </a:r>
            <a:r>
              <a:rPr lang="it-IT" dirty="0" smtClean="0">
                <a:latin typeface="Times New Roman" panose="02020603050405020304" pitchFamily="18" charset="0"/>
              </a:rPr>
              <a:t>beni </a:t>
            </a:r>
            <a:r>
              <a:rPr lang="en-GB" dirty="0" smtClean="0">
                <a:latin typeface="Times New Roman" panose="02020603050405020304" pitchFamily="18" charset="0"/>
              </a:rPr>
              <a:t>e </a:t>
            </a:r>
            <a:r>
              <a:rPr lang="en-GB" dirty="0" err="1">
                <a:latin typeface="Times New Roman" panose="02020603050405020304" pitchFamily="18" charset="0"/>
              </a:rPr>
              <a:t>servizi</a:t>
            </a:r>
            <a:endParaRPr lang="en-GB" dirty="0"/>
          </a:p>
        </p:txBody>
      </p:sp>
      <p:sp>
        <p:nvSpPr>
          <p:cNvPr id="6" name="Rettangolo 5"/>
          <p:cNvSpPr/>
          <p:nvPr/>
        </p:nvSpPr>
        <p:spPr>
          <a:xfrm>
            <a:off x="870062" y="953818"/>
            <a:ext cx="1351652" cy="369332"/>
          </a:xfrm>
          <a:prstGeom prst="rect">
            <a:avLst/>
          </a:prstGeom>
        </p:spPr>
        <p:txBody>
          <a:bodyPr wrap="none">
            <a:spAutoFit/>
          </a:bodyPr>
          <a:lstStyle/>
          <a:p>
            <a:r>
              <a:rPr lang="en-GB" b="1" i="1" dirty="0" smtClean="0">
                <a:solidFill>
                  <a:srgbClr val="A80000"/>
                </a:solidFill>
                <a:latin typeface="Times New Roman" panose="02020603050405020304" pitchFamily="18" charset="0"/>
                <a:cs typeface="Times New Roman" panose="02020603050405020304" pitchFamily="18" charset="0"/>
              </a:rPr>
              <a:t>4 - </a:t>
            </a:r>
            <a:r>
              <a:rPr lang="en-GB" b="1" i="1" dirty="0" err="1" smtClean="0">
                <a:solidFill>
                  <a:srgbClr val="A80000"/>
                </a:solidFill>
                <a:latin typeface="Times New Roman" panose="02020603050405020304" pitchFamily="18" charset="0"/>
                <a:cs typeface="Times New Roman" panose="02020603050405020304" pitchFamily="18" charset="0"/>
              </a:rPr>
              <a:t>Famiglie</a:t>
            </a:r>
            <a:endParaRPr lang="en-GB" b="1" i="1" dirty="0">
              <a:solidFill>
                <a:srgbClr val="A8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07755" y="2085376"/>
            <a:ext cx="10277303" cy="1754326"/>
          </a:xfrm>
          <a:prstGeom prst="rect">
            <a:avLst/>
          </a:prstGeom>
        </p:spPr>
        <p:txBody>
          <a:bodyPr wrap="square">
            <a:spAutoFit/>
          </a:bodyPr>
          <a:lstStyle/>
          <a:p>
            <a:pPr algn="just"/>
            <a:r>
              <a:rPr lang="it-IT" dirty="0">
                <a:latin typeface="Times New Roman" panose="02020603050405020304" pitchFamily="18" charset="0"/>
              </a:rPr>
              <a:t>Nella loro funzione di </a:t>
            </a:r>
            <a:r>
              <a:rPr lang="it-IT" b="1" dirty="0">
                <a:solidFill>
                  <a:srgbClr val="A80000"/>
                </a:solidFill>
                <a:latin typeface="Times New Roman" panose="02020603050405020304" pitchFamily="18" charset="0"/>
              </a:rPr>
              <a:t>consumatori</a:t>
            </a:r>
            <a:r>
              <a:rPr lang="it-IT" b="1" dirty="0">
                <a:latin typeface="Times New Roman" panose="02020603050405020304" pitchFamily="18" charset="0"/>
              </a:rPr>
              <a:t> </a:t>
            </a:r>
            <a:r>
              <a:rPr lang="it-IT" dirty="0">
                <a:latin typeface="Times New Roman" panose="02020603050405020304" pitchFamily="18" charset="0"/>
              </a:rPr>
              <a:t>le famiglie possono </a:t>
            </a:r>
            <a:r>
              <a:rPr lang="it-IT" dirty="0" smtClean="0">
                <a:latin typeface="Times New Roman" panose="02020603050405020304" pitchFamily="18" charset="0"/>
              </a:rPr>
              <a:t>essere definite </a:t>
            </a:r>
            <a:r>
              <a:rPr lang="it-IT" dirty="0">
                <a:latin typeface="Times New Roman" panose="02020603050405020304" pitchFamily="18" charset="0"/>
              </a:rPr>
              <a:t>come piccoli gruppi di persone che condividono </a:t>
            </a:r>
            <a:r>
              <a:rPr lang="it-IT" dirty="0" smtClean="0">
                <a:latin typeface="Times New Roman" panose="02020603050405020304" pitchFamily="18" charset="0"/>
              </a:rPr>
              <a:t>la stessa </a:t>
            </a:r>
            <a:r>
              <a:rPr lang="it-IT" dirty="0">
                <a:latin typeface="Times New Roman" panose="02020603050405020304" pitchFamily="18" charset="0"/>
              </a:rPr>
              <a:t>abitazione, che mettono in comune una parte o la </a:t>
            </a:r>
            <a:r>
              <a:rPr lang="it-IT" dirty="0" smtClean="0">
                <a:latin typeface="Times New Roman" panose="02020603050405020304" pitchFamily="18" charset="0"/>
              </a:rPr>
              <a:t>totalità dei </a:t>
            </a:r>
            <a:r>
              <a:rPr lang="it-IT" dirty="0">
                <a:latin typeface="Times New Roman" panose="02020603050405020304" pitchFamily="18" charset="0"/>
              </a:rPr>
              <a:t>loro redditi e del loro patrimonio e che </a:t>
            </a:r>
            <a:r>
              <a:rPr lang="it-IT" dirty="0" smtClean="0">
                <a:latin typeface="Times New Roman" panose="02020603050405020304" pitchFamily="18" charset="0"/>
              </a:rPr>
              <a:t>consumano collettivamente </a:t>
            </a:r>
            <a:r>
              <a:rPr lang="it-IT" dirty="0">
                <a:latin typeface="Times New Roman" panose="02020603050405020304" pitchFamily="18" charset="0"/>
              </a:rPr>
              <a:t>taluni di tipi di beni e servizi come i pasti </a:t>
            </a:r>
            <a:r>
              <a:rPr lang="it-IT" dirty="0" smtClean="0">
                <a:latin typeface="Times New Roman" panose="02020603050405020304" pitchFamily="18" charset="0"/>
              </a:rPr>
              <a:t>e </a:t>
            </a:r>
            <a:r>
              <a:rPr lang="en-GB" dirty="0" err="1" smtClean="0">
                <a:latin typeface="Times New Roman" panose="02020603050405020304" pitchFamily="18" charset="0"/>
              </a:rPr>
              <a:t>l’abitazione</a:t>
            </a:r>
            <a:r>
              <a:rPr lang="en-GB" dirty="0">
                <a:latin typeface="Times New Roman" panose="02020603050405020304" pitchFamily="18" charset="0"/>
              </a:rPr>
              <a:t>.</a:t>
            </a:r>
          </a:p>
          <a:p>
            <a:pPr algn="just"/>
            <a:r>
              <a:rPr lang="it-IT" dirty="0">
                <a:latin typeface="Times New Roman" panose="02020603050405020304" pitchFamily="18" charset="0"/>
              </a:rPr>
              <a:t>In tale veste l'operatore famiglie riceve dei redditi (</a:t>
            </a:r>
            <a:r>
              <a:rPr lang="it-IT" dirty="0" smtClean="0">
                <a:latin typeface="Times New Roman" panose="02020603050405020304" pitchFamily="18" charset="0"/>
              </a:rPr>
              <a:t>sotto forma di </a:t>
            </a:r>
            <a:r>
              <a:rPr lang="it-IT" dirty="0">
                <a:latin typeface="Times New Roman" panose="02020603050405020304" pitchFamily="18" charset="0"/>
                <a:cs typeface="Times New Roman" panose="02020603050405020304" pitchFamily="18" charset="0"/>
              </a:rPr>
              <a:t>remunerazione da </a:t>
            </a:r>
            <a:r>
              <a:rPr lang="it-IT" dirty="0" smtClean="0">
                <a:latin typeface="Times New Roman" panose="02020603050405020304" pitchFamily="18" charset="0"/>
                <a:cs typeface="Times New Roman" panose="02020603050405020304" pitchFamily="18" charset="0"/>
              </a:rPr>
              <a:t>lavoro, </a:t>
            </a:r>
            <a:r>
              <a:rPr lang="it-IT" dirty="0">
                <a:latin typeface="Times New Roman" panose="02020603050405020304" pitchFamily="18" charset="0"/>
                <a:cs typeface="Times New Roman" panose="02020603050405020304" pitchFamily="18" charset="0"/>
              </a:rPr>
              <a:t>redditi da capitale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sotto forma di trasferimenti) </a:t>
            </a:r>
            <a:r>
              <a:rPr lang="it-IT" dirty="0" smtClean="0">
                <a:latin typeface="Times New Roman" panose="02020603050405020304" pitchFamily="18" charset="0"/>
                <a:cs typeface="Times New Roman" panose="02020603050405020304" pitchFamily="18" charset="0"/>
              </a:rPr>
              <a:t>che utilizza</a:t>
            </a:r>
            <a:r>
              <a:rPr lang="it-IT" dirty="0">
                <a:latin typeface="Times New Roman" panose="02020603050405020304" pitchFamily="18" charset="0"/>
                <a:cs typeface="Times New Roman" panose="02020603050405020304" pitchFamily="18" charset="0"/>
              </a:rPr>
              <a:t>, principalmente, per consumare e, in maniera </a:t>
            </a:r>
            <a:r>
              <a:rPr lang="it-IT" dirty="0">
                <a:latin typeface="Times New Roman" panose="02020603050405020304" pitchFamily="18" charset="0"/>
              </a:rPr>
              <a:t>residua, </a:t>
            </a:r>
            <a:r>
              <a:rPr lang="it-IT" dirty="0" smtClean="0">
                <a:latin typeface="Times New Roman" panose="02020603050405020304" pitchFamily="18" charset="0"/>
              </a:rPr>
              <a:t>per </a:t>
            </a:r>
            <a:r>
              <a:rPr lang="en-GB" dirty="0" err="1" smtClean="0">
                <a:latin typeface="Times New Roman" panose="02020603050405020304" pitchFamily="18" charset="0"/>
              </a:rPr>
              <a:t>risparmiare</a:t>
            </a:r>
            <a:r>
              <a:rPr lang="en-GB" dirty="0">
                <a:latin typeface="Times New Roman" panose="02020603050405020304" pitchFamily="18" charset="0"/>
              </a:rPr>
              <a:t>.</a:t>
            </a:r>
            <a:endParaRPr lang="en-GB" dirty="0"/>
          </a:p>
        </p:txBody>
      </p:sp>
      <p:sp>
        <p:nvSpPr>
          <p:cNvPr id="7" name="Rettangolo 6"/>
          <p:cNvSpPr/>
          <p:nvPr/>
        </p:nvSpPr>
        <p:spPr>
          <a:xfrm>
            <a:off x="807754" y="3854940"/>
            <a:ext cx="10401995" cy="923330"/>
          </a:xfrm>
          <a:prstGeom prst="rect">
            <a:avLst/>
          </a:prstGeom>
        </p:spPr>
        <p:txBody>
          <a:bodyPr wrap="square">
            <a:spAutoFit/>
          </a:bodyPr>
          <a:lstStyle/>
          <a:p>
            <a:r>
              <a:rPr lang="it-IT" dirty="0">
                <a:latin typeface="Times New Roman" panose="02020603050405020304" pitchFamily="18" charset="0"/>
              </a:rPr>
              <a:t>Nella veste di </a:t>
            </a:r>
            <a:r>
              <a:rPr lang="it-IT" b="1" dirty="0">
                <a:solidFill>
                  <a:srgbClr val="A80000"/>
                </a:solidFill>
                <a:latin typeface="Times New Roman" panose="02020603050405020304" pitchFamily="18" charset="0"/>
              </a:rPr>
              <a:t>produttori</a:t>
            </a:r>
            <a:r>
              <a:rPr lang="it-IT" dirty="0">
                <a:solidFill>
                  <a:srgbClr val="A80000"/>
                </a:solidFill>
                <a:latin typeface="Times New Roman" panose="02020603050405020304" pitchFamily="18" charset="0"/>
              </a:rPr>
              <a:t> </a:t>
            </a:r>
            <a:r>
              <a:rPr lang="it-IT" dirty="0">
                <a:latin typeface="Times New Roman" panose="02020603050405020304" pitchFamily="18" charset="0"/>
              </a:rPr>
              <a:t>sono considerati nel settore </a:t>
            </a:r>
            <a:r>
              <a:rPr lang="it-IT" dirty="0" smtClean="0">
                <a:latin typeface="Times New Roman" panose="02020603050405020304" pitchFamily="18" charset="0"/>
              </a:rPr>
              <a:t>delle </a:t>
            </a:r>
            <a:r>
              <a:rPr lang="en-GB" dirty="0" err="1" smtClean="0">
                <a:latin typeface="Times New Roman" panose="02020603050405020304" pitchFamily="18" charset="0"/>
              </a:rPr>
              <a:t>famiglie</a:t>
            </a:r>
            <a:r>
              <a:rPr lang="en-GB" dirty="0" smtClean="0">
                <a:latin typeface="Times New Roman" panose="02020603050405020304" pitchFamily="18" charset="0"/>
              </a:rPr>
              <a:t>:</a:t>
            </a:r>
            <a:endParaRPr lang="en-GB" dirty="0">
              <a:latin typeface="Times New Roman" panose="02020603050405020304" pitchFamily="18" charset="0"/>
            </a:endParaRPr>
          </a:p>
          <a:p>
            <a:pPr marL="342900" indent="-342900" algn="just">
              <a:buAutoNum type="alphaLcParenR"/>
            </a:pPr>
            <a:r>
              <a:rPr lang="it-IT" dirty="0" smtClean="0">
                <a:latin typeface="Times New Roman" panose="02020603050405020304" pitchFamily="18" charset="0"/>
              </a:rPr>
              <a:t>imprese </a:t>
            </a:r>
            <a:r>
              <a:rPr lang="it-IT" dirty="0">
                <a:latin typeface="Times New Roman" panose="02020603050405020304" pitchFamily="18" charset="0"/>
              </a:rPr>
              <a:t>individuali e le società di persone non </a:t>
            </a:r>
            <a:r>
              <a:rPr lang="it-IT" dirty="0" smtClean="0">
                <a:latin typeface="Times New Roman" panose="02020603050405020304" pitchFamily="18" charset="0"/>
              </a:rPr>
              <a:t>riconosciute come </a:t>
            </a:r>
            <a:r>
              <a:rPr lang="it-IT" dirty="0">
                <a:latin typeface="Times New Roman" panose="02020603050405020304" pitchFamily="18" charset="0"/>
              </a:rPr>
              <a:t>entità giuridiche </a:t>
            </a:r>
            <a:r>
              <a:rPr lang="it-IT" dirty="0" smtClean="0">
                <a:latin typeface="Times New Roman" panose="02020603050405020304" pitchFamily="18" charset="0"/>
              </a:rPr>
              <a:t>indipendenti (</a:t>
            </a:r>
            <a:r>
              <a:rPr lang="it-IT" dirty="0">
                <a:latin typeface="Times New Roman" panose="02020603050405020304" pitchFamily="18" charset="0"/>
              </a:rPr>
              <a:t>diverse da </a:t>
            </a:r>
            <a:r>
              <a:rPr lang="it-IT" dirty="0" smtClean="0">
                <a:latin typeface="Times New Roman" panose="02020603050405020304" pitchFamily="18" charset="0"/>
              </a:rPr>
              <a:t>quelle considerate </a:t>
            </a:r>
            <a:r>
              <a:rPr lang="it-IT" dirty="0">
                <a:latin typeface="Times New Roman" panose="02020603050405020304" pitchFamily="18" charset="0"/>
              </a:rPr>
              <a:t>quasi-società) che agiscono da produttori di </a:t>
            </a:r>
            <a:r>
              <a:rPr lang="it-IT" dirty="0" smtClean="0">
                <a:latin typeface="Times New Roman" panose="02020603050405020304" pitchFamily="18" charset="0"/>
              </a:rPr>
              <a:t>beni e </a:t>
            </a:r>
            <a:r>
              <a:rPr lang="it-IT" dirty="0">
                <a:latin typeface="Times New Roman" panose="02020603050405020304" pitchFamily="18" charset="0"/>
              </a:rPr>
              <a:t>servizi destinabili alla </a:t>
            </a:r>
            <a:r>
              <a:rPr lang="it-IT" dirty="0" smtClean="0">
                <a:latin typeface="Times New Roman" panose="02020603050405020304" pitchFamily="18" charset="0"/>
              </a:rPr>
              <a:t>vendita;</a:t>
            </a:r>
          </a:p>
        </p:txBody>
      </p:sp>
      <p:sp>
        <p:nvSpPr>
          <p:cNvPr id="9" name="Rettangolo 8"/>
          <p:cNvSpPr/>
          <p:nvPr/>
        </p:nvSpPr>
        <p:spPr>
          <a:xfrm>
            <a:off x="807753" y="5417781"/>
            <a:ext cx="10401995" cy="646331"/>
          </a:xfrm>
          <a:prstGeom prst="rect">
            <a:avLst/>
          </a:prstGeom>
        </p:spPr>
        <p:txBody>
          <a:bodyPr wrap="square">
            <a:spAutoFit/>
          </a:bodyPr>
          <a:lstStyle/>
          <a:p>
            <a:r>
              <a:rPr lang="it-IT" dirty="0">
                <a:latin typeface="Times New Roman" panose="02020603050405020304" pitchFamily="18" charset="0"/>
              </a:rPr>
              <a:t>b) le istituzioni senza scopo di lucro al servizio delle famiglie non dotate di personalità giuridica oppure dotate di personalità giuridica ma di limitata importanza </a:t>
            </a:r>
            <a:endParaRPr lang="en-GB" dirty="0">
              <a:latin typeface="Times New Roman" panose="02020603050405020304" pitchFamily="18" charset="0"/>
            </a:endParaRPr>
          </a:p>
        </p:txBody>
      </p:sp>
      <p:sp>
        <p:nvSpPr>
          <p:cNvPr id="10" name="Rettangolo 9"/>
          <p:cNvSpPr/>
          <p:nvPr/>
        </p:nvSpPr>
        <p:spPr>
          <a:xfrm>
            <a:off x="1152946" y="4859808"/>
            <a:ext cx="9932112"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Es. l’attività </a:t>
            </a:r>
            <a:r>
              <a:rPr lang="it-IT" dirty="0">
                <a:latin typeface="Times New Roman" panose="02020603050405020304" pitchFamily="18" charset="0"/>
                <a:cs typeface="Times New Roman" panose="02020603050405020304" pitchFamily="18" charset="0"/>
              </a:rPr>
              <a:t>di locazione di immobili, residenziali e non residenziali, di proprietà dei singoli </a:t>
            </a:r>
            <a:r>
              <a:rPr lang="it-IT" dirty="0" smtClean="0">
                <a:latin typeface="Times New Roman" panose="02020603050405020304" pitchFamily="18" charset="0"/>
                <a:cs typeface="Times New Roman" panose="02020603050405020304" pitchFamily="18" charset="0"/>
              </a:rPr>
              <a:t>individui</a:t>
            </a:r>
            <a:endParaRPr lang="it-IT" dirty="0">
              <a:latin typeface="Times New Roman" panose="02020603050405020304" pitchFamily="18" charset="0"/>
              <a:cs typeface="Times New Roman" panose="02020603050405020304" pitchFamily="18" charset="0"/>
            </a:endParaRPr>
          </a:p>
        </p:txBody>
      </p:sp>
      <p:sp>
        <p:nvSpPr>
          <p:cNvPr id="8" name="Segnaposto piè di pagina 7"/>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33819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31026" y="1228742"/>
            <a:ext cx="9667701" cy="1754326"/>
          </a:xfrm>
          <a:prstGeom prst="rect">
            <a:avLst/>
          </a:prstGeom>
        </p:spPr>
        <p:txBody>
          <a:bodyPr wrap="square">
            <a:spAutoFit/>
          </a:bodyPr>
          <a:lstStyle/>
          <a:p>
            <a:pPr algn="just"/>
            <a:r>
              <a:rPr lang="it-IT" dirty="0">
                <a:latin typeface="Times New Roman" panose="02020603050405020304" pitchFamily="18" charset="0"/>
              </a:rPr>
              <a:t>Il settore delle </a:t>
            </a:r>
            <a:r>
              <a:rPr lang="it-IT" b="1" dirty="0">
                <a:latin typeface="Times New Roman" panose="02020603050405020304" pitchFamily="18" charset="0"/>
              </a:rPr>
              <a:t>Istituzioni senza scopo di lucro al servizio </a:t>
            </a:r>
            <a:r>
              <a:rPr lang="it-IT" b="1" dirty="0" smtClean="0">
                <a:latin typeface="Times New Roman" panose="02020603050405020304" pitchFamily="18" charset="0"/>
              </a:rPr>
              <a:t>delle famiglie </a:t>
            </a:r>
            <a:r>
              <a:rPr lang="it-IT" b="1" dirty="0">
                <a:latin typeface="Times New Roman" panose="02020603050405020304" pitchFamily="18" charset="0"/>
              </a:rPr>
              <a:t>(ISP) </a:t>
            </a:r>
            <a:r>
              <a:rPr lang="it-IT" dirty="0">
                <a:latin typeface="Times New Roman" panose="02020603050405020304" pitchFamily="18" charset="0"/>
              </a:rPr>
              <a:t>comprende gli organismi non aventi fini di </a:t>
            </a:r>
            <a:r>
              <a:rPr lang="it-IT" dirty="0" smtClean="0">
                <a:latin typeface="Times New Roman" panose="02020603050405020304" pitchFamily="18" charset="0"/>
              </a:rPr>
              <a:t>lucro, dotati </a:t>
            </a:r>
            <a:r>
              <a:rPr lang="it-IT" dirty="0">
                <a:latin typeface="Times New Roman" panose="02020603050405020304" pitchFamily="18" charset="0"/>
              </a:rPr>
              <a:t>di personalità giuridica, che producono </a:t>
            </a:r>
            <a:r>
              <a:rPr lang="it-IT" dirty="0" smtClean="0">
                <a:latin typeface="Times New Roman" panose="02020603050405020304" pitchFamily="18" charset="0"/>
              </a:rPr>
              <a:t>prevalentemente servizi </a:t>
            </a:r>
            <a:r>
              <a:rPr lang="it-IT" dirty="0">
                <a:latin typeface="Times New Roman" panose="02020603050405020304" pitchFamily="18" charset="0"/>
              </a:rPr>
              <a:t>non destinabili alla vendita a favore di gruppi </a:t>
            </a:r>
            <a:r>
              <a:rPr lang="it-IT" dirty="0" smtClean="0">
                <a:latin typeface="Times New Roman" panose="02020603050405020304" pitchFamily="18" charset="0"/>
              </a:rPr>
              <a:t>particolari di famiglie.</a:t>
            </a:r>
          </a:p>
          <a:p>
            <a:pPr algn="just"/>
            <a:r>
              <a:rPr lang="it-IT" dirty="0" smtClean="0">
                <a:latin typeface="Times New Roman" panose="02020603050405020304" pitchFamily="18" charset="0"/>
              </a:rPr>
              <a:t>Hanno come </a:t>
            </a:r>
            <a:r>
              <a:rPr lang="it-IT" dirty="0">
                <a:latin typeface="Times New Roman" panose="02020603050405020304" pitchFamily="18" charset="0"/>
              </a:rPr>
              <a:t>risorse principali, oltre a </a:t>
            </a:r>
            <a:r>
              <a:rPr lang="it-IT" dirty="0" smtClean="0">
                <a:latin typeface="Times New Roman" panose="02020603050405020304" pitchFamily="18" charset="0"/>
              </a:rPr>
              <a:t>quelle derivanti </a:t>
            </a:r>
            <a:r>
              <a:rPr lang="it-IT" dirty="0">
                <a:latin typeface="Times New Roman" panose="02020603050405020304" pitchFamily="18" charset="0"/>
              </a:rPr>
              <a:t>da vendite occasionali, contributi volontari in denaro </a:t>
            </a:r>
            <a:r>
              <a:rPr lang="it-IT" dirty="0" smtClean="0">
                <a:latin typeface="Times New Roman" panose="02020603050405020304" pitchFamily="18" charset="0"/>
              </a:rPr>
              <a:t>o natura </a:t>
            </a:r>
            <a:r>
              <a:rPr lang="it-IT" dirty="0">
                <a:latin typeface="Times New Roman" panose="02020603050405020304" pitchFamily="18" charset="0"/>
              </a:rPr>
              <a:t>versati direttamente o indirettamente dalle famiglie </a:t>
            </a:r>
            <a:r>
              <a:rPr lang="it-IT" dirty="0" smtClean="0">
                <a:latin typeface="Times New Roman" panose="02020603050405020304" pitchFamily="18" charset="0"/>
              </a:rPr>
              <a:t>come consumatori</a:t>
            </a:r>
            <a:r>
              <a:rPr lang="it-IT" dirty="0">
                <a:latin typeface="Times New Roman" panose="02020603050405020304" pitchFamily="18" charset="0"/>
              </a:rPr>
              <a:t>, nonché trasferimenti provenienti dal </a:t>
            </a:r>
            <a:r>
              <a:rPr lang="it-IT" dirty="0" smtClean="0">
                <a:latin typeface="Times New Roman" panose="02020603050405020304" pitchFamily="18" charset="0"/>
              </a:rPr>
              <a:t>settore pubblico </a:t>
            </a:r>
            <a:r>
              <a:rPr lang="it-IT" dirty="0">
                <a:latin typeface="Times New Roman" panose="02020603050405020304" pitchFamily="18" charset="0"/>
              </a:rPr>
              <a:t>e redditi da capitale</a:t>
            </a:r>
            <a:r>
              <a:rPr lang="it-IT" dirty="0" smtClean="0">
                <a:latin typeface="Times New Roman" panose="02020603050405020304" pitchFamily="18" charset="0"/>
              </a:rPr>
              <a:t>.</a:t>
            </a:r>
          </a:p>
        </p:txBody>
      </p:sp>
      <p:sp>
        <p:nvSpPr>
          <p:cNvPr id="3" name="Rettangolo 2"/>
          <p:cNvSpPr/>
          <p:nvPr/>
        </p:nvSpPr>
        <p:spPr>
          <a:xfrm>
            <a:off x="872836" y="800392"/>
            <a:ext cx="5865708" cy="369332"/>
          </a:xfrm>
          <a:prstGeom prst="rect">
            <a:avLst/>
          </a:prstGeom>
        </p:spPr>
        <p:txBody>
          <a:bodyPr wrap="none">
            <a:spAutoFit/>
          </a:bodyPr>
          <a:lstStyle/>
          <a:p>
            <a:r>
              <a:rPr lang="it-IT" b="1" i="1" dirty="0" smtClean="0">
                <a:solidFill>
                  <a:srgbClr val="A80000"/>
                </a:solidFill>
                <a:latin typeface="Times New Roman" panose="02020603050405020304" pitchFamily="18" charset="0"/>
                <a:cs typeface="Times New Roman" panose="02020603050405020304" pitchFamily="18" charset="0"/>
              </a:rPr>
              <a:t>5 - Istituzioni </a:t>
            </a:r>
            <a:r>
              <a:rPr lang="it-IT" b="1" i="1" dirty="0">
                <a:solidFill>
                  <a:srgbClr val="A80000"/>
                </a:solidFill>
                <a:latin typeface="Times New Roman" panose="02020603050405020304" pitchFamily="18" charset="0"/>
                <a:cs typeface="Times New Roman" panose="02020603050405020304" pitchFamily="18" charset="0"/>
              </a:rPr>
              <a:t>senza scopo di lucro al servizio delle </a:t>
            </a:r>
            <a:r>
              <a:rPr lang="it-IT" b="1" i="1" dirty="0" smtClean="0">
                <a:solidFill>
                  <a:srgbClr val="A80000"/>
                </a:solidFill>
                <a:latin typeface="Times New Roman" panose="02020603050405020304" pitchFamily="18" charset="0"/>
                <a:cs typeface="Times New Roman" panose="02020603050405020304" pitchFamily="18" charset="0"/>
              </a:rPr>
              <a:t>famiglie</a:t>
            </a:r>
            <a:endParaRPr lang="it-IT" b="1" i="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31026" y="3153170"/>
            <a:ext cx="9667701" cy="1200329"/>
          </a:xfrm>
          <a:prstGeom prst="rect">
            <a:avLst/>
          </a:prstGeom>
        </p:spPr>
        <p:txBody>
          <a:bodyPr wrap="square">
            <a:spAutoFit/>
          </a:bodyPr>
          <a:lstStyle/>
          <a:p>
            <a:pPr algn="just"/>
            <a:r>
              <a:rPr lang="it-IT" dirty="0" smtClean="0">
                <a:latin typeface="Times New Roman" panose="02020603050405020304" pitchFamily="18" charset="0"/>
              </a:rPr>
              <a:t>Si </a:t>
            </a:r>
            <a:r>
              <a:rPr lang="it-IT" dirty="0">
                <a:latin typeface="Times New Roman" panose="02020603050405020304" pitchFamily="18" charset="0"/>
              </a:rPr>
              <a:t>tratta di organismi che producono per la collettività servizi non destinabili alla vendita e che non sono subordinati ad alcuno degli organismi che costituiscono l'Amministrazione Pubblica. </a:t>
            </a:r>
            <a:endParaRPr lang="it-IT" dirty="0" smtClean="0">
              <a:latin typeface="Times New Roman" panose="02020603050405020304" pitchFamily="18" charset="0"/>
            </a:endParaRPr>
          </a:p>
          <a:p>
            <a:pPr algn="just"/>
            <a:r>
              <a:rPr lang="it-IT" dirty="0" smtClean="0">
                <a:latin typeface="Times New Roman" panose="02020603050405020304" pitchFamily="18" charset="0"/>
              </a:rPr>
              <a:t>Essi </a:t>
            </a:r>
            <a:r>
              <a:rPr lang="it-IT" dirty="0">
                <a:latin typeface="Times New Roman" panose="02020603050405020304" pitchFamily="18" charset="0"/>
              </a:rPr>
              <a:t>comprendono, in genere, le associazioni e gli enti religiosi di assistenza e beneficenza, di cultura e istruzione, i partiti politici, i </a:t>
            </a:r>
            <a:r>
              <a:rPr lang="en-GB" dirty="0" err="1">
                <a:latin typeface="Times New Roman" panose="02020603050405020304" pitchFamily="18" charset="0"/>
              </a:rPr>
              <a:t>sindacati</a:t>
            </a:r>
            <a:r>
              <a:rPr lang="en-GB" dirty="0">
                <a:latin typeface="Times New Roman" panose="02020603050405020304" pitchFamily="18" charset="0"/>
              </a:rPr>
              <a:t> e </a:t>
            </a:r>
            <a:r>
              <a:rPr lang="en-GB" dirty="0" err="1">
                <a:latin typeface="Times New Roman" panose="02020603050405020304" pitchFamily="18" charset="0"/>
              </a:rPr>
              <a:t>simili</a:t>
            </a:r>
            <a:r>
              <a:rPr lang="en-GB" dirty="0">
                <a:latin typeface="Times New Roman" panose="02020603050405020304" pitchFamily="18" charset="0"/>
              </a:rPr>
              <a:t>.</a:t>
            </a:r>
            <a:endParaRPr lang="en-GB" dirty="0"/>
          </a:p>
        </p:txBody>
      </p:sp>
      <p:sp>
        <p:nvSpPr>
          <p:cNvPr id="7" name="Segnaposto piè di pagina 6"/>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431566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5999" y="1658803"/>
            <a:ext cx="10081491" cy="1754326"/>
          </a:xfrm>
          <a:prstGeom prst="rect">
            <a:avLst/>
          </a:prstGeom>
        </p:spPr>
        <p:txBody>
          <a:bodyPr wrap="square">
            <a:spAutoFit/>
          </a:bodyPr>
          <a:lstStyle/>
          <a:p>
            <a:pPr algn="just"/>
            <a:r>
              <a:rPr lang="it-IT" dirty="0">
                <a:latin typeface="Times New Roman" panose="02020603050405020304" pitchFamily="18" charset="0"/>
              </a:rPr>
              <a:t>Un settore particolare è rappresentato da tutti gli agenti che </a:t>
            </a:r>
            <a:r>
              <a:rPr lang="it-IT" dirty="0" smtClean="0">
                <a:latin typeface="Times New Roman" panose="02020603050405020304" pitchFamily="18" charset="0"/>
              </a:rPr>
              <a:t>non appartengono </a:t>
            </a:r>
            <a:r>
              <a:rPr lang="it-IT" dirty="0">
                <a:latin typeface="Times New Roman" panose="02020603050405020304" pitchFamily="18" charset="0"/>
              </a:rPr>
              <a:t>al sistema economico preso in esame e che prende </a:t>
            </a:r>
            <a:r>
              <a:rPr lang="it-IT" dirty="0" smtClean="0">
                <a:latin typeface="Times New Roman" panose="02020603050405020304" pitchFamily="18" charset="0"/>
              </a:rPr>
              <a:t>il nome </a:t>
            </a:r>
            <a:r>
              <a:rPr lang="it-IT" dirty="0">
                <a:latin typeface="Times New Roman" panose="02020603050405020304" pitchFamily="18" charset="0"/>
              </a:rPr>
              <a:t>di Resto del mondo.</a:t>
            </a:r>
          </a:p>
          <a:p>
            <a:pPr algn="just"/>
            <a:r>
              <a:rPr lang="it-IT" dirty="0">
                <a:latin typeface="Times New Roman" panose="02020603050405020304" pitchFamily="18" charset="0"/>
              </a:rPr>
              <a:t>Il </a:t>
            </a:r>
            <a:r>
              <a:rPr lang="it-IT" b="1" dirty="0">
                <a:latin typeface="Times New Roman" panose="02020603050405020304" pitchFamily="18" charset="0"/>
              </a:rPr>
              <a:t>Resto del mondo </a:t>
            </a:r>
            <a:r>
              <a:rPr lang="it-IT" dirty="0">
                <a:latin typeface="Times New Roman" panose="02020603050405020304" pitchFamily="18" charset="0"/>
              </a:rPr>
              <a:t>è il settore che raggruppa tutte le unità </a:t>
            </a:r>
            <a:r>
              <a:rPr lang="it-IT" dirty="0" smtClean="0">
                <a:latin typeface="Times New Roman" panose="02020603050405020304" pitchFamily="18" charset="0"/>
              </a:rPr>
              <a:t>non residenti </a:t>
            </a:r>
            <a:r>
              <a:rPr lang="it-IT" dirty="0">
                <a:latin typeface="Times New Roman" panose="02020603050405020304" pitchFamily="18" charset="0"/>
              </a:rPr>
              <a:t>che effettuano operazioni con unità </a:t>
            </a:r>
            <a:r>
              <a:rPr lang="it-IT" dirty="0" smtClean="0">
                <a:latin typeface="Times New Roman" panose="02020603050405020304" pitchFamily="18" charset="0"/>
              </a:rPr>
              <a:t>istituzionali residenti </a:t>
            </a:r>
            <a:r>
              <a:rPr lang="it-IT" dirty="0">
                <a:latin typeface="Times New Roman" panose="02020603050405020304" pitchFamily="18" charset="0"/>
              </a:rPr>
              <a:t>o hanno altre relazioni economiche con unità </a:t>
            </a:r>
            <a:r>
              <a:rPr lang="it-IT" dirty="0" smtClean="0">
                <a:latin typeface="Times New Roman" panose="02020603050405020304" pitchFamily="18" charset="0"/>
              </a:rPr>
              <a:t>residenti. </a:t>
            </a:r>
          </a:p>
          <a:p>
            <a:pPr algn="just"/>
            <a:r>
              <a:rPr lang="it-IT" dirty="0" smtClean="0">
                <a:latin typeface="Times New Roman" panose="02020603050405020304" pitchFamily="18" charset="0"/>
              </a:rPr>
              <a:t>I </a:t>
            </a:r>
            <a:r>
              <a:rPr lang="it-IT" dirty="0">
                <a:latin typeface="Times New Roman" panose="02020603050405020304" pitchFamily="18" charset="0"/>
              </a:rPr>
              <a:t>conti </a:t>
            </a:r>
            <a:r>
              <a:rPr lang="it-IT" dirty="0" smtClean="0">
                <a:latin typeface="Times New Roman" panose="02020603050405020304" pitchFamily="18" charset="0"/>
              </a:rPr>
              <a:t>del Resto del mondo </a:t>
            </a:r>
            <a:r>
              <a:rPr lang="it-IT" dirty="0">
                <a:latin typeface="Times New Roman" panose="02020603050405020304" pitchFamily="18" charset="0"/>
              </a:rPr>
              <a:t>forniscono una visione generale </a:t>
            </a:r>
            <a:r>
              <a:rPr lang="it-IT" dirty="0" smtClean="0">
                <a:latin typeface="Times New Roman" panose="02020603050405020304" pitchFamily="18" charset="0"/>
              </a:rPr>
              <a:t>delle relazioni </a:t>
            </a:r>
            <a:r>
              <a:rPr lang="it-IT" dirty="0">
                <a:latin typeface="Times New Roman" panose="02020603050405020304" pitchFamily="18" charset="0"/>
              </a:rPr>
              <a:t>economiche che intercorrono tra l'economia </a:t>
            </a:r>
            <a:r>
              <a:rPr lang="it-IT" dirty="0" smtClean="0">
                <a:latin typeface="Times New Roman" panose="02020603050405020304" pitchFamily="18" charset="0"/>
              </a:rPr>
              <a:t>nazionale e </a:t>
            </a:r>
            <a:r>
              <a:rPr lang="it-IT" dirty="0">
                <a:latin typeface="Times New Roman" panose="02020603050405020304" pitchFamily="18" charset="0"/>
              </a:rPr>
              <a:t>quelle degli altri paesi.</a:t>
            </a:r>
            <a:endParaRPr lang="en-GB" dirty="0"/>
          </a:p>
        </p:txBody>
      </p:sp>
      <p:sp>
        <p:nvSpPr>
          <p:cNvPr id="3" name="Rettangolo 2"/>
          <p:cNvSpPr/>
          <p:nvPr/>
        </p:nvSpPr>
        <p:spPr>
          <a:xfrm>
            <a:off x="1016000" y="991585"/>
            <a:ext cx="2095445" cy="369332"/>
          </a:xfrm>
          <a:prstGeom prst="rect">
            <a:avLst/>
          </a:prstGeom>
        </p:spPr>
        <p:txBody>
          <a:bodyPr wrap="none">
            <a:spAutoFit/>
          </a:bodyPr>
          <a:lstStyle/>
          <a:p>
            <a:r>
              <a:rPr lang="en-GB" b="1" i="1" dirty="0" smtClean="0">
                <a:solidFill>
                  <a:srgbClr val="A80000"/>
                </a:solidFill>
                <a:latin typeface="Times New Roman" panose="02020603050405020304" pitchFamily="18" charset="0"/>
                <a:cs typeface="Times New Roman" panose="02020603050405020304" pitchFamily="18" charset="0"/>
              </a:rPr>
              <a:t>6 - Resto </a:t>
            </a:r>
            <a:r>
              <a:rPr lang="en-GB" b="1" i="1" dirty="0">
                <a:solidFill>
                  <a:srgbClr val="A80000"/>
                </a:solidFill>
                <a:latin typeface="Times New Roman" panose="02020603050405020304" pitchFamily="18" charset="0"/>
                <a:cs typeface="Times New Roman" panose="02020603050405020304" pitchFamily="18" charset="0"/>
              </a:rPr>
              <a:t>del Mondo</a:t>
            </a:r>
            <a:endParaRPr lang="en-GB" dirty="0">
              <a:solidFill>
                <a:srgbClr val="A80000"/>
              </a:solidFill>
            </a:endParaRPr>
          </a:p>
        </p:txBody>
      </p:sp>
      <p:sp>
        <p:nvSpPr>
          <p:cNvPr id="6" name="Segnaposto piè di pagina 5"/>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1412979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03316" y="2378723"/>
            <a:ext cx="3253047" cy="923330"/>
          </a:xfrm>
          <a:prstGeom prst="rect">
            <a:avLst/>
          </a:prstGeom>
        </p:spPr>
        <p:txBody>
          <a:bodyPr wrap="square">
            <a:spAutoFit/>
          </a:bodyPr>
          <a:lstStyle/>
          <a:p>
            <a:pPr algn="just"/>
            <a:r>
              <a:rPr lang="it-IT" b="1" dirty="0">
                <a:solidFill>
                  <a:srgbClr val="A80000"/>
                </a:solidFill>
                <a:latin typeface="Times New Roman" panose="02020603050405020304" pitchFamily="18" charset="0"/>
              </a:rPr>
              <a:t>Classificazione dei settori istituzionali per funzione </a:t>
            </a:r>
            <a:r>
              <a:rPr lang="it-IT" b="1" dirty="0" smtClean="0">
                <a:solidFill>
                  <a:srgbClr val="A80000"/>
                </a:solidFill>
                <a:latin typeface="Times New Roman" panose="02020603050405020304" pitchFamily="18" charset="0"/>
              </a:rPr>
              <a:t>e </a:t>
            </a:r>
            <a:r>
              <a:rPr lang="en-GB" b="1" dirty="0" err="1" smtClean="0">
                <a:solidFill>
                  <a:srgbClr val="A80000"/>
                </a:solidFill>
                <a:latin typeface="Times New Roman" panose="02020603050405020304" pitchFamily="18" charset="0"/>
              </a:rPr>
              <a:t>tipo</a:t>
            </a:r>
            <a:r>
              <a:rPr lang="en-GB" b="1" dirty="0" smtClean="0">
                <a:solidFill>
                  <a:srgbClr val="A80000"/>
                </a:solidFill>
                <a:latin typeface="Times New Roman" panose="02020603050405020304" pitchFamily="18" charset="0"/>
              </a:rPr>
              <a:t> </a:t>
            </a:r>
            <a:r>
              <a:rPr lang="en-GB" b="1" dirty="0">
                <a:solidFill>
                  <a:srgbClr val="A80000"/>
                </a:solidFill>
                <a:latin typeface="Times New Roman" panose="02020603050405020304" pitchFamily="18" charset="0"/>
              </a:rPr>
              <a:t>di </a:t>
            </a:r>
            <a:r>
              <a:rPr lang="en-GB" b="1" dirty="0" err="1">
                <a:solidFill>
                  <a:srgbClr val="A80000"/>
                </a:solidFill>
                <a:latin typeface="Times New Roman" panose="02020603050405020304" pitchFamily="18" charset="0"/>
              </a:rPr>
              <a:t>risorse</a:t>
            </a:r>
            <a:endParaRPr lang="en-GB" dirty="0">
              <a:solidFill>
                <a:srgbClr val="A80000"/>
              </a:solidFill>
            </a:endParaRPr>
          </a:p>
        </p:txBody>
      </p:sp>
      <p:grpSp>
        <p:nvGrpSpPr>
          <p:cNvPr id="8" name="Gruppo 7"/>
          <p:cNvGrpSpPr/>
          <p:nvPr/>
        </p:nvGrpSpPr>
        <p:grpSpPr>
          <a:xfrm>
            <a:off x="4752109" y="843128"/>
            <a:ext cx="6854748" cy="5292495"/>
            <a:chOff x="919941" y="1378015"/>
            <a:chExt cx="6854748" cy="5292495"/>
          </a:xfrm>
        </p:grpSpPr>
        <p:pic>
          <p:nvPicPr>
            <p:cNvPr id="6" name="Immagine 5"/>
            <p:cNvPicPr>
              <a:picLocks noChangeAspect="1"/>
            </p:cNvPicPr>
            <p:nvPr/>
          </p:nvPicPr>
          <p:blipFill>
            <a:blip r:embed="rId2"/>
            <a:stretch>
              <a:fillRect/>
            </a:stretch>
          </p:blipFill>
          <p:spPr>
            <a:xfrm>
              <a:off x="936567" y="1378015"/>
              <a:ext cx="6838122" cy="3071191"/>
            </a:xfrm>
            <a:prstGeom prst="rect">
              <a:avLst/>
            </a:prstGeom>
          </p:spPr>
        </p:pic>
        <p:pic>
          <p:nvPicPr>
            <p:cNvPr id="7" name="Immagine 6"/>
            <p:cNvPicPr>
              <a:picLocks noChangeAspect="1"/>
            </p:cNvPicPr>
            <p:nvPr/>
          </p:nvPicPr>
          <p:blipFill>
            <a:blip r:embed="rId3"/>
            <a:stretch>
              <a:fillRect/>
            </a:stretch>
          </p:blipFill>
          <p:spPr>
            <a:xfrm>
              <a:off x="919941" y="4424267"/>
              <a:ext cx="6838122" cy="2246243"/>
            </a:xfrm>
            <a:prstGeom prst="rect">
              <a:avLst/>
            </a:prstGeom>
          </p:spPr>
        </p:pic>
      </p:grpSp>
      <p:sp>
        <p:nvSpPr>
          <p:cNvPr id="3" name="Segnaposto piè di pagina 2"/>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2277862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pic>
        <p:nvPicPr>
          <p:cNvPr id="4" name="Immagine 3"/>
          <p:cNvPicPr>
            <a:picLocks noChangeAspect="1"/>
          </p:cNvPicPr>
          <p:nvPr/>
        </p:nvPicPr>
        <p:blipFill>
          <a:blip r:embed="rId2"/>
          <a:stretch>
            <a:fillRect/>
          </a:stretch>
        </p:blipFill>
        <p:spPr>
          <a:xfrm>
            <a:off x="7236347" y="631768"/>
            <a:ext cx="3759322" cy="5555070"/>
          </a:xfrm>
          <a:prstGeom prst="rect">
            <a:avLst/>
          </a:prstGeom>
        </p:spPr>
      </p:pic>
      <p:sp>
        <p:nvSpPr>
          <p:cNvPr id="5" name="Rettangolo 4"/>
          <p:cNvSpPr/>
          <p:nvPr/>
        </p:nvSpPr>
        <p:spPr>
          <a:xfrm>
            <a:off x="1021542" y="894786"/>
            <a:ext cx="4109258" cy="369332"/>
          </a:xfrm>
          <a:prstGeom prst="rect">
            <a:avLst/>
          </a:prstGeom>
        </p:spPr>
        <p:txBody>
          <a:bodyPr wrap="square">
            <a:spAutoFit/>
          </a:bodyPr>
          <a:lstStyle/>
          <a:p>
            <a:r>
              <a:rPr lang="it-IT" b="1" dirty="0" smtClean="0">
                <a:solidFill>
                  <a:srgbClr val="000000"/>
                </a:solidFill>
                <a:latin typeface="Times New Roman" panose="02020603050405020304" pitchFamily="18" charset="0"/>
                <a:cs typeface="Times New Roman" panose="02020603050405020304" pitchFamily="18" charset="0"/>
              </a:rPr>
              <a:t>L'attribuzione </a:t>
            </a:r>
            <a:r>
              <a:rPr lang="it-IT" b="1" dirty="0">
                <a:solidFill>
                  <a:srgbClr val="000000"/>
                </a:solidFill>
                <a:latin typeface="Times New Roman" panose="02020603050405020304" pitchFamily="18" charset="0"/>
                <a:cs typeface="Times New Roman" panose="02020603050405020304" pitchFamily="18" charset="0"/>
              </a:rPr>
              <a:t>delle unità ai settori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998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37</a:t>
            </a:fld>
            <a:endParaRPr lang="it-IT"/>
          </a:p>
        </p:txBody>
      </p:sp>
      <p:sp>
        <p:nvSpPr>
          <p:cNvPr id="4" name="Rettangolo 3"/>
          <p:cNvSpPr/>
          <p:nvPr/>
        </p:nvSpPr>
        <p:spPr>
          <a:xfrm>
            <a:off x="814647" y="875832"/>
            <a:ext cx="1704313" cy="369332"/>
          </a:xfrm>
          <a:prstGeom prst="rect">
            <a:avLst/>
          </a:prstGeom>
          <a:noFill/>
          <a:effectLst>
            <a:softEdge rad="63500"/>
          </a:effectLst>
        </p:spPr>
        <p:txBody>
          <a:bodyPr wrap="none">
            <a:spAutoFit/>
          </a:bodyPr>
          <a:lstStyle/>
          <a:p>
            <a:r>
              <a:rPr lang="en-GB" b="1" dirty="0">
                <a:solidFill>
                  <a:srgbClr val="A80000"/>
                </a:solidFill>
                <a:latin typeface="Times New Roman" panose="02020603050405020304" pitchFamily="18" charset="0"/>
                <a:cs typeface="Times New Roman" panose="02020603050405020304" pitchFamily="18" charset="0"/>
              </a:rPr>
              <a:t>LE BRANCHE</a:t>
            </a:r>
          </a:p>
        </p:txBody>
      </p:sp>
      <p:sp>
        <p:nvSpPr>
          <p:cNvPr id="5" name="Rettangolo 4"/>
          <p:cNvSpPr/>
          <p:nvPr/>
        </p:nvSpPr>
        <p:spPr>
          <a:xfrm>
            <a:off x="814647" y="1394793"/>
            <a:ext cx="1088136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Un’ulteriore classificazione degli operatori economici </a:t>
            </a:r>
            <a:r>
              <a:rPr lang="it-IT" dirty="0" smtClean="0">
                <a:latin typeface="Times New Roman" panose="02020603050405020304" pitchFamily="18" charset="0"/>
                <a:cs typeface="Times New Roman" panose="02020603050405020304" pitchFamily="18" charset="0"/>
              </a:rPr>
              <a:t>individua </a:t>
            </a:r>
            <a:r>
              <a:rPr lang="it-IT" dirty="0">
                <a:latin typeface="Times New Roman" panose="02020603050405020304" pitchFamily="18" charset="0"/>
                <a:cs typeface="Times New Roman" panose="02020603050405020304" pitchFamily="18" charset="0"/>
              </a:rPr>
              <a:t>come </a:t>
            </a:r>
            <a:r>
              <a:rPr lang="it-IT" dirty="0" smtClean="0">
                <a:latin typeface="Times New Roman" panose="02020603050405020304" pitchFamily="18" charset="0"/>
                <a:cs typeface="Times New Roman" panose="02020603050405020304" pitchFamily="18" charset="0"/>
              </a:rPr>
              <a:t>unità elementare </a:t>
            </a:r>
            <a:r>
              <a:rPr lang="it-IT" dirty="0">
                <a:latin typeface="Times New Roman" panose="02020603050405020304" pitchFamily="18" charset="0"/>
                <a:cs typeface="Times New Roman" panose="02020603050405020304" pitchFamily="18" charset="0"/>
              </a:rPr>
              <a:t>l’</a:t>
            </a:r>
            <a:r>
              <a:rPr lang="it-IT" b="1" dirty="0">
                <a:latin typeface="Times New Roman" panose="02020603050405020304" pitchFamily="18" charset="0"/>
                <a:cs typeface="Times New Roman" panose="02020603050405020304" pitchFamily="18" charset="0"/>
              </a:rPr>
              <a:t>unità di attività economica </a:t>
            </a:r>
            <a:r>
              <a:rPr lang="it-IT" b="1" dirty="0" smtClean="0">
                <a:latin typeface="Times New Roman" panose="02020603050405020304" pitchFamily="18" charset="0"/>
                <a:cs typeface="Times New Roman" panose="02020603050405020304" pitchFamily="18" charset="0"/>
              </a:rPr>
              <a:t>locale </a:t>
            </a:r>
            <a:r>
              <a:rPr lang="it-IT" dirty="0">
                <a:latin typeface="Times New Roman" panose="02020603050405020304" pitchFamily="18" charset="0"/>
                <a:cs typeface="Times New Roman" panose="02020603050405020304" pitchFamily="18" charset="0"/>
              </a:rPr>
              <a:t>(</a:t>
            </a:r>
            <a:r>
              <a:rPr lang="it-IT" dirty="0" smtClean="0">
                <a:latin typeface="Times New Roman" panose="02020603050405020304" pitchFamily="18" charset="0"/>
                <a:cs typeface="Times New Roman" panose="02020603050405020304" pitchFamily="18" charset="0"/>
              </a:rPr>
              <a:t>UAE locale)</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814647" y="2756445"/>
            <a:ext cx="2925877" cy="646331"/>
          </a:xfrm>
          <a:prstGeom prst="rect">
            <a:avLst/>
          </a:prstGeom>
        </p:spPr>
        <p:txBody>
          <a:bodyPr wrap="square">
            <a:spAutoFit/>
          </a:bodyPr>
          <a:lstStyle/>
          <a:p>
            <a:pPr algn="just"/>
            <a:r>
              <a:rPr lang="it-IT" b="1" dirty="0">
                <a:solidFill>
                  <a:srgbClr val="333333"/>
                </a:solidFill>
                <a:latin typeface="Times New Roman" panose="02020603050405020304" pitchFamily="18" charset="0"/>
                <a:cs typeface="Times New Roman" panose="02020603050405020304" pitchFamily="18" charset="0"/>
              </a:rPr>
              <a:t>l’unità di attività economica locale (UAE locale)</a:t>
            </a:r>
            <a:r>
              <a:rPr lang="it-IT" dirty="0">
                <a:solidFill>
                  <a:srgbClr val="333333"/>
                </a:solidFill>
                <a:latin typeface="Times New Roman" panose="02020603050405020304" pitchFamily="18" charset="0"/>
                <a:cs typeface="Times New Roman" panose="02020603050405020304" pitchFamily="18" charset="0"/>
              </a:rPr>
              <a:t> </a:t>
            </a:r>
            <a:endParaRPr lang="en-GB" dirty="0"/>
          </a:p>
        </p:txBody>
      </p:sp>
      <p:sp>
        <p:nvSpPr>
          <p:cNvPr id="20" name="Freccia a destra 19"/>
          <p:cNvSpPr/>
          <p:nvPr/>
        </p:nvSpPr>
        <p:spPr>
          <a:xfrm>
            <a:off x="4299657" y="2849982"/>
            <a:ext cx="922713" cy="32419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tangolo 21"/>
          <p:cNvSpPr/>
          <p:nvPr/>
        </p:nvSpPr>
        <p:spPr>
          <a:xfrm>
            <a:off x="5618302" y="2256311"/>
            <a:ext cx="6077705" cy="2308324"/>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Luogo fisico nel quale un’unità giuridico-economica (impresa, istituzione pubblica e istituzione non profit) esercita una o più attività. L’unità locale </a:t>
            </a:r>
            <a:r>
              <a:rPr lang="it-IT" b="1" dirty="0">
                <a:latin typeface="Times New Roman" panose="02020603050405020304" pitchFamily="18" charset="0"/>
                <a:cs typeface="Times New Roman" panose="02020603050405020304" pitchFamily="18" charset="0"/>
              </a:rPr>
              <a:t>corrisponde</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ad un’impresa </a:t>
            </a:r>
            <a:r>
              <a:rPr lang="it-IT" dirty="0">
                <a:latin typeface="Times New Roman" panose="02020603050405020304" pitchFamily="18" charset="0"/>
                <a:cs typeface="Times New Roman" panose="02020603050405020304" pitchFamily="18" charset="0"/>
              </a:rPr>
              <a:t>o a una sua parte, situata in una località topograficamente identificata da un indirizzo e da un numero civico. In tale </a:t>
            </a:r>
            <a:r>
              <a:rPr lang="it-IT" dirty="0" smtClean="0">
                <a:latin typeface="Times New Roman" panose="02020603050405020304" pitchFamily="18" charset="0"/>
                <a:cs typeface="Times New Roman" panose="02020603050405020304" pitchFamily="18" charset="0"/>
              </a:rPr>
              <a:t>località </a:t>
            </a:r>
            <a:r>
              <a:rPr lang="it-IT" dirty="0">
                <a:latin typeface="Times New Roman" panose="02020603050405020304" pitchFamily="18" charset="0"/>
                <a:cs typeface="Times New Roman" panose="02020603050405020304" pitchFamily="18" charset="0"/>
              </a:rPr>
              <a:t>si esercitano delle attività economiche per le quali una o più persone lavorano (eventualmente a tempo parziale) per conto della </a:t>
            </a:r>
            <a:r>
              <a:rPr lang="it-IT" dirty="0" smtClean="0">
                <a:latin typeface="Times New Roman" panose="02020603050405020304" pitchFamily="18" charset="0"/>
                <a:cs typeface="Times New Roman" panose="02020603050405020304" pitchFamily="18" charset="0"/>
              </a:rPr>
              <a:t>stessa impresa.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814647" y="4727162"/>
            <a:ext cx="1088136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Nella maggior parte dei casi la UAEL coincide con l'unità istituzionale (si pensi ad esempio allo stabilimento che coincide con la ditta).</a:t>
            </a:r>
          </a:p>
        </p:txBody>
      </p:sp>
      <p:sp>
        <p:nvSpPr>
          <p:cNvPr id="6" name="Rettangolo 5"/>
          <p:cNvSpPr/>
          <p:nvPr/>
        </p:nvSpPr>
        <p:spPr>
          <a:xfrm>
            <a:off x="814647" y="5373493"/>
            <a:ext cx="1088136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L’unità locale può essere una scuola, un ospedale, uno stabilimento, un laboratorio, un negozio, un ufficio, un’agenzia, un magazzino, ecc. in cui si realizza la produzione di beni o si svolge o si organizza la prestazione di servizi. </a:t>
            </a:r>
          </a:p>
        </p:txBody>
      </p:sp>
    </p:spTree>
    <p:extLst>
      <p:ext uri="{BB962C8B-B14F-4D97-AF65-F5344CB8AC3E}">
        <p14:creationId xmlns:p14="http://schemas.microsoft.com/office/powerpoint/2010/main" val="28070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0" grpId="0" animBg="1"/>
      <p:bldP spid="22" grpId="0"/>
      <p:bldP spid="7"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38</a:t>
            </a:fld>
            <a:endParaRPr lang="it-IT"/>
          </a:p>
        </p:txBody>
      </p:sp>
      <p:sp>
        <p:nvSpPr>
          <p:cNvPr id="4" name="Rettangolo 3"/>
          <p:cNvSpPr/>
          <p:nvPr/>
        </p:nvSpPr>
        <p:spPr>
          <a:xfrm>
            <a:off x="773084" y="2207320"/>
            <a:ext cx="10427855"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In particolare, </a:t>
            </a:r>
            <a:r>
              <a:rPr lang="it-IT" dirty="0">
                <a:solidFill>
                  <a:srgbClr val="000000"/>
                </a:solidFill>
                <a:latin typeface="Times New Roman" panose="02020603050405020304" pitchFamily="18" charset="0"/>
                <a:cs typeface="Times New Roman" panose="02020603050405020304" pitchFamily="18" charset="0"/>
              </a:rPr>
              <a:t>una branca di attività economica è costituita dall'insieme delle UAE locali che rientrano in una stessa classe (4 cifre) </a:t>
            </a:r>
            <a:r>
              <a:rPr lang="it-IT" dirty="0" smtClean="0">
                <a:solidFill>
                  <a:srgbClr val="000000"/>
                </a:solidFill>
                <a:latin typeface="Times New Roman" panose="02020603050405020304" pitchFamily="18" charset="0"/>
                <a:cs typeface="Times New Roman" panose="02020603050405020304" pitchFamily="18" charset="0"/>
              </a:rPr>
              <a:t>dell’ATECO </a:t>
            </a:r>
            <a:r>
              <a:rPr lang="it-IT" dirty="0">
                <a:solidFill>
                  <a:srgbClr val="000000"/>
                </a:solidFill>
                <a:latin typeface="Times New Roman" panose="02020603050405020304" pitchFamily="18" charset="0"/>
                <a:cs typeface="Times New Roman" panose="02020603050405020304" pitchFamily="18" charset="0"/>
              </a:rPr>
              <a:t>e che esercitano quindi la stessa attività, quale definita </a:t>
            </a:r>
            <a:r>
              <a:rPr lang="it-IT" dirty="0" smtClean="0">
                <a:solidFill>
                  <a:srgbClr val="000000"/>
                </a:solidFill>
                <a:latin typeface="Times New Roman" panose="02020603050405020304" pitchFamily="18" charset="0"/>
                <a:cs typeface="Times New Roman" panose="02020603050405020304" pitchFamily="18" charset="0"/>
              </a:rPr>
              <a:t>nella </a:t>
            </a:r>
            <a:r>
              <a:rPr lang="it-IT" dirty="0" err="1" smtClean="0">
                <a:solidFill>
                  <a:srgbClr val="000000"/>
                </a:solidFill>
                <a:latin typeface="Times New Roman" panose="02020603050405020304" pitchFamily="18" charset="0"/>
                <a:cs typeface="Times New Roman" panose="02020603050405020304" pitchFamily="18" charset="0"/>
              </a:rPr>
              <a:t>Ateco</a:t>
            </a:r>
            <a:r>
              <a:rPr lang="it-IT" dirty="0" smtClean="0">
                <a:solidFill>
                  <a:srgbClr val="000000"/>
                </a:solidFill>
                <a:latin typeface="Times New Roman" panose="02020603050405020304" pitchFamily="18" charset="0"/>
                <a:cs typeface="Times New Roman" panose="02020603050405020304" pitchFamily="18" charset="0"/>
              </a:rPr>
              <a:t> 2007.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50919" y="3002139"/>
            <a:ext cx="10523912"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Per </a:t>
            </a:r>
            <a:r>
              <a:rPr lang="it-IT" dirty="0">
                <a:solidFill>
                  <a:srgbClr val="000000"/>
                </a:solidFill>
                <a:latin typeface="Times New Roman" panose="02020603050405020304" pitchFamily="18" charset="0"/>
                <a:cs typeface="Times New Roman" panose="02020603050405020304" pitchFamily="18" charset="0"/>
              </a:rPr>
              <a:t>definizione, </a:t>
            </a:r>
            <a:r>
              <a:rPr lang="it-IT" b="1" dirty="0">
                <a:solidFill>
                  <a:srgbClr val="A80000"/>
                </a:solidFill>
                <a:latin typeface="Times New Roman" panose="02020603050405020304" pitchFamily="18" charset="0"/>
                <a:cs typeface="Times New Roman" panose="02020603050405020304" pitchFamily="18" charset="0"/>
              </a:rPr>
              <a:t>una branca di attività economica è costituita da un gruppo di UAE locali che esercitano uno stesso tipo di attività produttiva,</a:t>
            </a:r>
            <a:r>
              <a:rPr lang="it-IT" dirty="0">
                <a:solidFill>
                  <a:srgbClr val="000000"/>
                </a:solidFill>
                <a:latin typeface="Times New Roman" panose="02020603050405020304" pitchFamily="18" charset="0"/>
                <a:cs typeface="Times New Roman" panose="02020603050405020304" pitchFamily="18" charset="0"/>
              </a:rPr>
              <a:t> indipendentemente dal fatto che le unità istituzionali a cui esse appartengono producano prodotti destinabili o non destinabili alla vendita.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773084" y="1136908"/>
            <a:ext cx="10427855"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Un raggruppamento di UAE locali che esercitano un tipo di attività identico o simile </a:t>
            </a:r>
            <a:r>
              <a:rPr lang="it-IT" dirty="0" smtClean="0">
                <a:solidFill>
                  <a:srgbClr val="000000"/>
                </a:solidFill>
                <a:latin typeface="Times New Roman" panose="02020603050405020304" pitchFamily="18" charset="0"/>
                <a:cs typeface="Times New Roman" panose="02020603050405020304" pitchFamily="18" charset="0"/>
              </a:rPr>
              <a:t>costituisce </a:t>
            </a:r>
            <a:r>
              <a:rPr lang="it-IT" dirty="0">
                <a:solidFill>
                  <a:srgbClr val="000000"/>
                </a:solidFill>
                <a:latin typeface="Times New Roman" panose="02020603050405020304" pitchFamily="18" charset="0"/>
                <a:cs typeface="Times New Roman" panose="02020603050405020304" pitchFamily="18" charset="0"/>
              </a:rPr>
              <a:t>una </a:t>
            </a:r>
            <a:r>
              <a:rPr lang="it-IT" b="1" dirty="0">
                <a:solidFill>
                  <a:srgbClr val="000000"/>
                </a:solidFill>
                <a:latin typeface="Times New Roman" panose="02020603050405020304" pitchFamily="18" charset="0"/>
                <a:cs typeface="Times New Roman" panose="02020603050405020304" pitchFamily="18" charset="0"/>
              </a:rPr>
              <a:t>branca di attività economica </a:t>
            </a:r>
            <a:r>
              <a:rPr lang="it-IT" dirty="0">
                <a:solidFill>
                  <a:srgbClr val="000000"/>
                </a:solidFill>
                <a:latin typeface="Times New Roman" panose="02020603050405020304" pitchFamily="18" charset="0"/>
                <a:cs typeface="Times New Roman" panose="02020603050405020304" pitchFamily="18" charset="0"/>
              </a:rPr>
              <a:t>o, semplicemente, </a:t>
            </a:r>
            <a:r>
              <a:rPr lang="it-IT" b="1" dirty="0">
                <a:solidFill>
                  <a:srgbClr val="000000"/>
                </a:solidFill>
                <a:latin typeface="Times New Roman" panose="02020603050405020304" pitchFamily="18" charset="0"/>
                <a:cs typeface="Times New Roman" panose="02020603050405020304" pitchFamily="18" charset="0"/>
              </a:rPr>
              <a:t>branca</a:t>
            </a:r>
            <a:r>
              <a:rPr lang="it-IT" dirty="0">
                <a:solidFill>
                  <a:srgbClr val="000000"/>
                </a:solidFill>
                <a:latin typeface="Times New Roman" panose="02020603050405020304" pitchFamily="18" charset="0"/>
                <a:cs typeface="Times New Roman" panose="02020603050405020304" pitchFamily="18" charset="0"/>
              </a:rPr>
              <a:t>, La classificazione utilizzata per raggruppare le UAE locali in branche di attività economica è la NACE Rev. 2</a:t>
            </a:r>
            <a:r>
              <a:rPr lang="it-IT" dirty="0" smtClean="0">
                <a:solidFill>
                  <a:srgbClr val="000000"/>
                </a:solidFill>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ATECO </a:t>
            </a:r>
            <a:r>
              <a:rPr lang="it-IT" dirty="0">
                <a:latin typeface="Times New Roman" panose="02020603050405020304" pitchFamily="18" charset="0"/>
                <a:cs typeface="Times New Roman" panose="02020603050405020304" pitchFamily="18" charset="0"/>
              </a:rPr>
              <a:t>nella traduzione </a:t>
            </a:r>
            <a:r>
              <a:rPr lang="it-IT" dirty="0" smtClean="0">
                <a:latin typeface="Times New Roman" panose="02020603050405020304" pitchFamily="18" charset="0"/>
                <a:cs typeface="Times New Roman" panose="02020603050405020304" pitchFamily="18" charset="0"/>
              </a:rPr>
              <a:t>italiana.</a:t>
            </a:r>
            <a:endParaRPr lang="it-IT"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ttangolo 14"/>
          <p:cNvSpPr/>
          <p:nvPr/>
        </p:nvSpPr>
        <p:spPr>
          <a:xfrm>
            <a:off x="750919" y="4121786"/>
            <a:ext cx="6622473" cy="369332"/>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Le branche di attività economica sono suddivise </a:t>
            </a:r>
            <a:r>
              <a:rPr lang="it-IT" b="1" dirty="0" smtClean="0">
                <a:latin typeface="Times New Roman" panose="02020603050405020304" pitchFamily="18" charset="0"/>
                <a:cs typeface="Times New Roman" panose="02020603050405020304" pitchFamily="18" charset="0"/>
              </a:rPr>
              <a:t>in:</a:t>
            </a:r>
            <a:endParaRPr lang="it-IT" b="1" dirty="0">
              <a:latin typeface="Times New Roman" panose="02020603050405020304" pitchFamily="18" charset="0"/>
              <a:cs typeface="Times New Roman" panose="02020603050405020304" pitchFamily="18" charset="0"/>
            </a:endParaRPr>
          </a:p>
        </p:txBody>
      </p:sp>
      <p:sp>
        <p:nvSpPr>
          <p:cNvPr id="16" name="Rettangolo 15"/>
          <p:cNvSpPr/>
          <p:nvPr/>
        </p:nvSpPr>
        <p:spPr>
          <a:xfrm>
            <a:off x="655782" y="4590371"/>
            <a:ext cx="10464800"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branche </a:t>
            </a:r>
            <a:r>
              <a:rPr lang="it-IT" dirty="0">
                <a:latin typeface="Times New Roman" panose="02020603050405020304" pitchFamily="18" charset="0"/>
                <a:cs typeface="Times New Roman" panose="02020603050405020304" pitchFamily="18" charset="0"/>
              </a:rPr>
              <a:t>di attività economica che producono beni e servizi destinabili alla vendita e che producono beni e servizi per proprio uso </a:t>
            </a:r>
            <a:r>
              <a:rPr lang="it-IT" dirty="0" smtClean="0">
                <a:latin typeface="Times New Roman" panose="02020603050405020304" pitchFamily="18" charset="0"/>
                <a:cs typeface="Times New Roman" panose="02020603050405020304" pitchFamily="18" charset="0"/>
              </a:rPr>
              <a:t>finale; </a:t>
            </a:r>
            <a:endParaRPr 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655782" y="5287599"/>
            <a:ext cx="10464800" cy="369332"/>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rPr>
              <a:t>branche di </a:t>
            </a:r>
            <a:r>
              <a:rPr lang="it-IT" dirty="0">
                <a:latin typeface="Times New Roman" panose="02020603050405020304" pitchFamily="18" charset="0"/>
                <a:cs typeface="Times New Roman" panose="02020603050405020304" pitchFamily="18" charset="0"/>
              </a:rPr>
              <a:t>attività economica </a:t>
            </a:r>
            <a:r>
              <a:rPr lang="it-IT" dirty="0" smtClean="0">
                <a:latin typeface="Times New Roman" panose="02020603050405020304" pitchFamily="18" charset="0"/>
              </a:rPr>
              <a:t>che </a:t>
            </a:r>
            <a:r>
              <a:rPr lang="it-IT" dirty="0">
                <a:latin typeface="Times New Roman" panose="02020603050405020304" pitchFamily="18" charset="0"/>
              </a:rPr>
              <a:t>producono beni e servizi non </a:t>
            </a:r>
            <a:r>
              <a:rPr lang="en-GB" dirty="0" err="1">
                <a:latin typeface="Times New Roman" panose="02020603050405020304" pitchFamily="18" charset="0"/>
              </a:rPr>
              <a:t>destinabili</a:t>
            </a:r>
            <a:r>
              <a:rPr lang="en-GB" dirty="0">
                <a:latin typeface="Times New Roman" panose="02020603050405020304" pitchFamily="18" charset="0"/>
              </a:rPr>
              <a:t> </a:t>
            </a:r>
            <a:r>
              <a:rPr lang="en-GB" dirty="0" err="1">
                <a:latin typeface="Times New Roman" panose="02020603050405020304" pitchFamily="18" charset="0"/>
              </a:rPr>
              <a:t>alla</a:t>
            </a:r>
            <a:r>
              <a:rPr lang="en-GB" dirty="0">
                <a:latin typeface="Times New Roman" panose="02020603050405020304" pitchFamily="18" charset="0"/>
              </a:rPr>
              <a:t> </a:t>
            </a:r>
            <a:r>
              <a:rPr lang="en-GB" dirty="0" err="1">
                <a:latin typeface="Times New Roman" panose="02020603050405020304" pitchFamily="18" charset="0"/>
              </a:rPr>
              <a:t>vendita</a:t>
            </a:r>
            <a:r>
              <a:rPr lang="en-GB" i="1" dirty="0">
                <a:latin typeface="Times New Roman" panose="02020603050405020304" pitchFamily="18" charset="0"/>
              </a:rPr>
              <a:t>;</a:t>
            </a:r>
          </a:p>
        </p:txBody>
      </p:sp>
    </p:spTree>
    <p:extLst>
      <p:ext uri="{BB962C8B-B14F-4D97-AF65-F5344CB8AC3E}">
        <p14:creationId xmlns:p14="http://schemas.microsoft.com/office/powerpoint/2010/main" val="13257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5" grpId="0"/>
      <p:bldP spid="16"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sp>
        <p:nvSpPr>
          <p:cNvPr id="6" name="Rettangolo 5"/>
          <p:cNvSpPr/>
          <p:nvPr/>
        </p:nvSpPr>
        <p:spPr>
          <a:xfrm>
            <a:off x="1016000" y="1600776"/>
            <a:ext cx="10464800"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branche </a:t>
            </a:r>
            <a:r>
              <a:rPr lang="it-IT" dirty="0">
                <a:latin typeface="Times New Roman" panose="02020603050405020304" pitchFamily="18" charset="0"/>
                <a:cs typeface="Times New Roman" panose="02020603050405020304" pitchFamily="18" charset="0"/>
              </a:rPr>
              <a:t>di attività economica delle amministrazioni pubbliche che producono beni e servizi non destinabili alla vendita: </a:t>
            </a:r>
            <a:r>
              <a:rPr lang="it-IT" dirty="0">
                <a:latin typeface="Times New Roman" panose="02020603050405020304" pitchFamily="18" charset="0"/>
              </a:rPr>
              <a:t>comprendono tutte le unità di produzione </a:t>
            </a:r>
            <a:r>
              <a:rPr lang="it-IT" dirty="0" smtClean="0">
                <a:latin typeface="Times New Roman" panose="02020603050405020304" pitchFamily="18" charset="0"/>
              </a:rPr>
              <a:t>del </a:t>
            </a:r>
            <a:r>
              <a:rPr lang="it-IT" dirty="0">
                <a:latin typeface="Times New Roman" panose="02020603050405020304" pitchFamily="18" charset="0"/>
              </a:rPr>
              <a:t>settore che non producono per il mercato.</a:t>
            </a:r>
            <a:endParaRPr lang="it-IT" dirty="0"/>
          </a:p>
        </p:txBody>
      </p:sp>
      <p:sp>
        <p:nvSpPr>
          <p:cNvPr id="7" name="Rettangolo 6"/>
          <p:cNvSpPr/>
          <p:nvPr/>
        </p:nvSpPr>
        <p:spPr>
          <a:xfrm>
            <a:off x="1016000" y="2420670"/>
            <a:ext cx="10464800"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branche </a:t>
            </a:r>
            <a:r>
              <a:rPr lang="it-IT" dirty="0">
                <a:latin typeface="Times New Roman" panose="02020603050405020304" pitchFamily="18" charset="0"/>
                <a:cs typeface="Times New Roman" panose="02020603050405020304" pitchFamily="18" charset="0"/>
              </a:rPr>
              <a:t>di attività economica delle istituzioni senza scopo di lucro al servizio delle </a:t>
            </a:r>
            <a:r>
              <a:rPr lang="it-IT" dirty="0" smtClean="0">
                <a:latin typeface="Times New Roman" panose="02020603050405020304" pitchFamily="18" charset="0"/>
                <a:cs typeface="Times New Roman" panose="02020603050405020304" pitchFamily="18" charset="0"/>
              </a:rPr>
              <a:t>famiglie, </a:t>
            </a:r>
            <a:r>
              <a:rPr lang="it-IT" dirty="0">
                <a:latin typeface="Times New Roman" panose="02020603050405020304" pitchFamily="18" charset="0"/>
              </a:rPr>
              <a:t>le cui unità producono servizi collettivi non destinabili </a:t>
            </a:r>
            <a:r>
              <a:rPr lang="it-IT" dirty="0" smtClean="0">
                <a:latin typeface="Times New Roman" panose="02020603050405020304" pitchFamily="18" charset="0"/>
              </a:rPr>
              <a:t>alla </a:t>
            </a:r>
            <a:r>
              <a:rPr lang="it-IT" dirty="0">
                <a:latin typeface="Times New Roman" panose="02020603050405020304" pitchFamily="18" charset="0"/>
              </a:rPr>
              <a:t>vendita.</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844773"/>
            <a:ext cx="6096000" cy="369332"/>
          </a:xfrm>
          <a:prstGeom prst="rect">
            <a:avLst/>
          </a:prstGeom>
        </p:spPr>
        <p:txBody>
          <a:bodyPr>
            <a:spAutoFit/>
          </a:bodyPr>
          <a:lstStyle/>
          <a:p>
            <a:r>
              <a:rPr lang="en-GB" dirty="0" err="1" smtClean="0">
                <a:latin typeface="Times New Roman" panose="02020603050405020304" pitchFamily="18" charset="0"/>
              </a:rPr>
              <a:t>Nel</a:t>
            </a:r>
            <a:r>
              <a:rPr lang="en-GB" dirty="0" smtClean="0">
                <a:latin typeface="Times New Roman" panose="02020603050405020304" pitchFamily="18" charset="0"/>
              </a:rPr>
              <a:t> </a:t>
            </a:r>
            <a:r>
              <a:rPr lang="it-IT" dirty="0" smtClean="0">
                <a:latin typeface="Times New Roman" panose="02020603050405020304" pitchFamily="18" charset="0"/>
              </a:rPr>
              <a:t>secondo </a:t>
            </a:r>
            <a:r>
              <a:rPr lang="it-IT" dirty="0">
                <a:latin typeface="Times New Roman" panose="02020603050405020304" pitchFamily="18" charset="0"/>
              </a:rPr>
              <a:t>caso si possono individuare:</a:t>
            </a:r>
            <a:endParaRPr lang="en-GB" dirty="0"/>
          </a:p>
        </p:txBody>
      </p:sp>
    </p:spTree>
    <p:extLst>
      <p:ext uri="{BB962C8B-B14F-4D97-AF65-F5344CB8AC3E}">
        <p14:creationId xmlns:p14="http://schemas.microsoft.com/office/powerpoint/2010/main" val="3019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a:t>
            </a:fld>
            <a:endParaRPr lang="it-IT"/>
          </a:p>
        </p:txBody>
      </p:sp>
      <p:sp>
        <p:nvSpPr>
          <p:cNvPr id="4" name="Rettangolo 3"/>
          <p:cNvSpPr/>
          <p:nvPr/>
        </p:nvSpPr>
        <p:spPr>
          <a:xfrm>
            <a:off x="1348510" y="1120785"/>
            <a:ext cx="987367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contabilità nazionale </a:t>
            </a:r>
            <a:r>
              <a:rPr lang="it-IT" dirty="0">
                <a:latin typeface="Times New Roman" panose="02020603050405020304" pitchFamily="18" charset="0"/>
                <a:cs typeface="Times New Roman" panose="02020603050405020304" pitchFamily="18" charset="0"/>
              </a:rPr>
              <a:t>può essere definita come una tecnica di </a:t>
            </a:r>
            <a:r>
              <a:rPr lang="it-IT" dirty="0" smtClean="0">
                <a:latin typeface="Times New Roman" panose="02020603050405020304" pitchFamily="18" charset="0"/>
                <a:cs typeface="Times New Roman" panose="02020603050405020304" pitchFamily="18" charset="0"/>
              </a:rPr>
              <a:t>sintesi statistica capace di descrivere </a:t>
            </a:r>
            <a:r>
              <a:rPr lang="it-IT" dirty="0">
                <a:latin typeface="Times New Roman" panose="02020603050405020304" pitchFamily="18" charset="0"/>
                <a:cs typeface="Times New Roman" panose="02020603050405020304" pitchFamily="18" charset="0"/>
              </a:rPr>
              <a:t>l’attività economica di un paese o di una </a:t>
            </a:r>
            <a:r>
              <a:rPr lang="it-IT" dirty="0" smtClean="0">
                <a:latin typeface="Times New Roman" panose="02020603050405020304" pitchFamily="18" charset="0"/>
                <a:cs typeface="Times New Roman" panose="02020603050405020304" pitchFamily="18" charset="0"/>
              </a:rPr>
              <a:t>circoscrizione territoriale </a:t>
            </a:r>
            <a:r>
              <a:rPr lang="it-IT" dirty="0">
                <a:latin typeface="Times New Roman" panose="02020603050405020304" pitchFamily="18" charset="0"/>
                <a:cs typeface="Times New Roman" panose="02020603050405020304" pitchFamily="18" charset="0"/>
              </a:rPr>
              <a:t>attraverso un quadro contabile coerente. </a:t>
            </a:r>
          </a:p>
        </p:txBody>
      </p:sp>
      <p:pic>
        <p:nvPicPr>
          <p:cNvPr id="5" name="Immagine 4"/>
          <p:cNvPicPr>
            <a:picLocks noChangeAspect="1"/>
          </p:cNvPicPr>
          <p:nvPr/>
        </p:nvPicPr>
        <p:blipFill>
          <a:blip r:embed="rId2"/>
          <a:stretch>
            <a:fillRect/>
          </a:stretch>
        </p:blipFill>
        <p:spPr>
          <a:xfrm>
            <a:off x="373065" y="1224712"/>
            <a:ext cx="975445" cy="701101"/>
          </a:xfrm>
          <a:prstGeom prst="rect">
            <a:avLst/>
          </a:prstGeom>
        </p:spPr>
      </p:pic>
      <p:sp>
        <p:nvSpPr>
          <p:cNvPr id="6" name="Rettangolo 5"/>
          <p:cNvSpPr/>
          <p:nvPr/>
        </p:nvSpPr>
        <p:spPr>
          <a:xfrm>
            <a:off x="613936" y="2410838"/>
            <a:ext cx="10608246"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E’ disciplina economica che si occupa di analizzare, misurare e descrivere le grandezze quantitative macroeconomiche del </a:t>
            </a:r>
            <a:r>
              <a:rPr lang="it-IT" dirty="0">
                <a:solidFill>
                  <a:srgbClr val="A80000"/>
                </a:solidFill>
                <a:latin typeface="Times New Roman" panose="02020603050405020304" pitchFamily="18" charset="0"/>
                <a:cs typeface="Times New Roman" panose="02020603050405020304" pitchFamily="18" charset="0"/>
              </a:rPr>
              <a:t>sistema economico </a:t>
            </a:r>
            <a:r>
              <a:rPr lang="it-IT" dirty="0">
                <a:latin typeface="Times New Roman" panose="02020603050405020304" pitchFamily="18" charset="0"/>
                <a:cs typeface="Times New Roman" panose="02020603050405020304" pitchFamily="18" charset="0"/>
              </a:rPr>
              <a:t>in un determinato periodo di tempo. Per sistema economico si intende invece il complesso delle relazioni che si realizzano tra persone, imprese, enti ed altri operatori economici che agiscono in un determinato territorio svolgendo quattro funzioni fondamentali: </a:t>
            </a:r>
            <a:r>
              <a:rPr lang="it-IT" i="1" dirty="0">
                <a:solidFill>
                  <a:srgbClr val="A80000"/>
                </a:solidFill>
                <a:latin typeface="Times New Roman" panose="02020603050405020304" pitchFamily="18" charset="0"/>
                <a:cs typeface="Times New Roman" panose="02020603050405020304" pitchFamily="18" charset="0"/>
              </a:rPr>
              <a:t>produzione</a:t>
            </a:r>
            <a:r>
              <a:rPr lang="it-IT" dirty="0">
                <a:solidFill>
                  <a:srgbClr val="A80000"/>
                </a:solidFill>
                <a:latin typeface="Times New Roman" panose="02020603050405020304" pitchFamily="18" charset="0"/>
                <a:cs typeface="Times New Roman" panose="02020603050405020304" pitchFamily="18" charset="0"/>
              </a:rPr>
              <a:t>, </a:t>
            </a:r>
            <a:r>
              <a:rPr lang="it-IT" i="1" dirty="0">
                <a:solidFill>
                  <a:srgbClr val="A80000"/>
                </a:solidFill>
                <a:latin typeface="Times New Roman" panose="02020603050405020304" pitchFamily="18" charset="0"/>
                <a:cs typeface="Times New Roman" panose="02020603050405020304" pitchFamily="18" charset="0"/>
              </a:rPr>
              <a:t>consumo</a:t>
            </a:r>
            <a:r>
              <a:rPr lang="it-IT" dirty="0">
                <a:solidFill>
                  <a:srgbClr val="A80000"/>
                </a:solidFill>
                <a:latin typeface="Times New Roman" panose="02020603050405020304" pitchFamily="18" charset="0"/>
                <a:cs typeface="Times New Roman" panose="02020603050405020304" pitchFamily="18" charset="0"/>
              </a:rPr>
              <a:t>, </a:t>
            </a:r>
            <a:r>
              <a:rPr lang="it-IT" i="1" dirty="0">
                <a:solidFill>
                  <a:srgbClr val="A80000"/>
                </a:solidFill>
                <a:latin typeface="Times New Roman" panose="02020603050405020304" pitchFamily="18" charset="0"/>
                <a:cs typeface="Times New Roman" panose="02020603050405020304" pitchFamily="18" charset="0"/>
              </a:rPr>
              <a:t>accumulazione </a:t>
            </a:r>
            <a:r>
              <a:rPr lang="it-IT" dirty="0">
                <a:solidFill>
                  <a:srgbClr val="A80000"/>
                </a:solidFill>
                <a:latin typeface="Times New Roman" panose="02020603050405020304" pitchFamily="18" charset="0"/>
                <a:cs typeface="Times New Roman" panose="02020603050405020304" pitchFamily="18" charset="0"/>
              </a:rPr>
              <a:t>e la </a:t>
            </a:r>
            <a:r>
              <a:rPr lang="it-IT" i="1" dirty="0">
                <a:solidFill>
                  <a:srgbClr val="A80000"/>
                </a:solidFill>
                <a:latin typeface="Times New Roman" panose="02020603050405020304" pitchFamily="18" charset="0"/>
                <a:cs typeface="Times New Roman" panose="02020603050405020304" pitchFamily="18" charset="0"/>
              </a:rPr>
              <a:t>distribuzione del reddito e della ricchezza</a:t>
            </a:r>
            <a:r>
              <a:rPr lang="it-IT" dirty="0">
                <a:solidFill>
                  <a:srgbClr val="A80000"/>
                </a:solidFill>
                <a:latin typeface="Times New Roman" panose="02020603050405020304" pitchFamily="18" charset="0"/>
                <a:cs typeface="Times New Roman" panose="02020603050405020304" pitchFamily="18" charset="0"/>
              </a:rPr>
              <a:t>. </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613936" y="4254889"/>
            <a:ext cx="987367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Fornisce alcuni parametri fondamentali sullo stato di salute dell’economia, come il PIL del paese. </a:t>
            </a:r>
          </a:p>
        </p:txBody>
      </p:sp>
      <p:pic>
        <p:nvPicPr>
          <p:cNvPr id="8" name="Immagine 7"/>
          <p:cNvPicPr>
            <a:picLocks noChangeAspect="1"/>
          </p:cNvPicPr>
          <p:nvPr/>
        </p:nvPicPr>
        <p:blipFill>
          <a:blip r:embed="rId3"/>
          <a:stretch>
            <a:fillRect/>
          </a:stretch>
        </p:blipFill>
        <p:spPr>
          <a:xfrm>
            <a:off x="9031122" y="4836196"/>
            <a:ext cx="2359356" cy="1329043"/>
          </a:xfrm>
          <a:prstGeom prst="rect">
            <a:avLst/>
          </a:prstGeom>
        </p:spPr>
      </p:pic>
    </p:spTree>
    <p:extLst>
      <p:ext uri="{BB962C8B-B14F-4D97-AF65-F5344CB8AC3E}">
        <p14:creationId xmlns:p14="http://schemas.microsoft.com/office/powerpoint/2010/main" val="7956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72836" y="889567"/>
            <a:ext cx="10723418" cy="1477328"/>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classificazione delle attività economiche ATECO</a:t>
            </a:r>
            <a:r>
              <a:rPr lang="it-IT"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AT</a:t>
            </a:r>
            <a:r>
              <a:rPr lang="it-IT" dirty="0" err="1">
                <a:latin typeface="Times New Roman" panose="02020603050405020304" pitchFamily="18" charset="0"/>
                <a:cs typeface="Times New Roman" panose="02020603050405020304" pitchFamily="18" charset="0"/>
              </a:rPr>
              <a:t>tività</a:t>
            </a:r>
            <a:r>
              <a:rPr lang="it-IT"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ECO</a:t>
            </a:r>
            <a:r>
              <a:rPr lang="it-IT" dirty="0" err="1">
                <a:latin typeface="Times New Roman" panose="02020603050405020304" pitchFamily="18" charset="0"/>
                <a:cs typeface="Times New Roman" panose="02020603050405020304" pitchFamily="18" charset="0"/>
              </a:rPr>
              <a:t>nomiche</a:t>
            </a:r>
            <a:r>
              <a:rPr lang="it-IT" dirty="0">
                <a:latin typeface="Times New Roman" panose="02020603050405020304" pitchFamily="18" charset="0"/>
                <a:cs typeface="Times New Roman" panose="02020603050405020304" pitchFamily="18" charset="0"/>
              </a:rPr>
              <a:t>) è una tipologia di classificazione adottata </a:t>
            </a:r>
            <a:r>
              <a:rPr lang="it-IT" dirty="0" smtClean="0">
                <a:latin typeface="Times New Roman" panose="02020603050405020304" pitchFamily="18" charset="0"/>
                <a:cs typeface="Times New Roman" panose="02020603050405020304" pitchFamily="18" charset="0"/>
              </a:rPr>
              <a:t>dall'ISTAT </a:t>
            </a:r>
            <a:r>
              <a:rPr lang="it-IT" dirty="0">
                <a:latin typeface="Times New Roman" panose="02020603050405020304" pitchFamily="18" charset="0"/>
                <a:cs typeface="Times New Roman" panose="02020603050405020304" pitchFamily="18" charset="0"/>
              </a:rPr>
              <a:t>per le rilevazioni statistiche nazionali di carattere </a:t>
            </a:r>
            <a:r>
              <a:rPr lang="it-IT" dirty="0" smtClean="0">
                <a:latin typeface="Times New Roman" panose="02020603050405020304" pitchFamily="18" charset="0"/>
                <a:cs typeface="Times New Roman" panose="02020603050405020304" pitchFamily="18" charset="0"/>
              </a:rPr>
              <a:t>economico.</a:t>
            </a:r>
            <a:endParaRPr lang="it-IT" dirty="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Costituisce </a:t>
            </a:r>
            <a:r>
              <a:rPr lang="it-IT" dirty="0">
                <a:latin typeface="Times New Roman" panose="02020603050405020304" pitchFamily="18" charset="0"/>
                <a:cs typeface="Times New Roman" panose="02020603050405020304" pitchFamily="18" charset="0"/>
              </a:rPr>
              <a:t>la versione nazionale della nomenclatura europea </a:t>
            </a:r>
            <a:r>
              <a:rPr lang="it-IT" u="sng" dirty="0">
                <a:latin typeface="Times New Roman" panose="02020603050405020304" pitchFamily="18" charset="0"/>
                <a:cs typeface="Times New Roman" panose="02020603050405020304" pitchFamily="18" charset="0"/>
              </a:rPr>
              <a:t>Nace Rev. 2</a:t>
            </a:r>
            <a:r>
              <a:rPr lang="it-IT" dirty="0">
                <a:latin typeface="Times New Roman" panose="02020603050405020304" pitchFamily="18" charset="0"/>
                <a:cs typeface="Times New Roman" panose="02020603050405020304" pitchFamily="18" charset="0"/>
              </a:rPr>
              <a:t>, pubblicata sull’</a:t>
            </a:r>
            <a:r>
              <a:rPr lang="it-IT" dirty="0" err="1">
                <a:latin typeface="Times New Roman" panose="02020603050405020304" pitchFamily="18" charset="0"/>
                <a:cs typeface="Times New Roman" panose="02020603050405020304" pitchFamily="18" charset="0"/>
              </a:rPr>
              <a:t>Official</a:t>
            </a:r>
            <a:r>
              <a:rPr lang="it-IT" dirty="0">
                <a:latin typeface="Times New Roman" panose="02020603050405020304" pitchFamily="18" charset="0"/>
                <a:cs typeface="Times New Roman" panose="02020603050405020304" pitchFamily="18" charset="0"/>
              </a:rPr>
              <a:t> Journal il 20 dicembre 2006 (</a:t>
            </a:r>
            <a:r>
              <a:rPr lang="it-IT" u="sng" dirty="0">
                <a:latin typeface="Times New Roman" panose="02020603050405020304" pitchFamily="18" charset="0"/>
                <a:cs typeface="Times New Roman" panose="02020603050405020304" pitchFamily="18" charset="0"/>
              </a:rPr>
              <a:t>Regolamento (CE) n.1893/2006</a:t>
            </a:r>
            <a:r>
              <a:rPr lang="it-IT" dirty="0">
                <a:latin typeface="Times New Roman" panose="02020603050405020304" pitchFamily="18" charset="0"/>
                <a:cs typeface="Times New Roman" panose="02020603050405020304" pitchFamily="18" charset="0"/>
              </a:rPr>
              <a:t> del PE e del Consiglio del </a:t>
            </a:r>
            <a:r>
              <a:rPr lang="it-IT" dirty="0" smtClean="0">
                <a:latin typeface="Times New Roman" panose="02020603050405020304" pitchFamily="18" charset="0"/>
                <a:cs typeface="Times New Roman" panose="02020603050405020304" pitchFamily="18" charset="0"/>
              </a:rPr>
              <a:t>20/12/2006) creata dall'</a:t>
            </a:r>
            <a:r>
              <a:rPr lang="it-IT" dirty="0" err="1" smtClean="0">
                <a:latin typeface="Times New Roman" panose="02020603050405020304" pitchFamily="18" charset="0"/>
                <a:cs typeface="Times New Roman" panose="02020603050405020304" pitchFamily="18" charset="0"/>
              </a:rPr>
              <a:t>Eurostat</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Al </a:t>
            </a:r>
            <a:r>
              <a:rPr lang="it-IT" dirty="0" smtClean="0">
                <a:latin typeface="Times New Roman" panose="02020603050405020304" pitchFamily="18" charset="0"/>
                <a:cs typeface="Times New Roman" panose="02020603050405020304" pitchFamily="18" charset="0"/>
              </a:rPr>
              <a:t>2021 </a:t>
            </a:r>
            <a:r>
              <a:rPr lang="it-IT" dirty="0">
                <a:latin typeface="Times New Roman" panose="02020603050405020304" pitchFamily="18" charset="0"/>
                <a:cs typeface="Times New Roman" panose="02020603050405020304" pitchFamily="18" charset="0"/>
              </a:rPr>
              <a:t>è in uso la versione ATECO 2007, entrata in vigore dal 1º gennaio </a:t>
            </a:r>
            <a:r>
              <a:rPr lang="it-IT" dirty="0" smtClean="0">
                <a:latin typeface="Times New Roman" panose="02020603050405020304" pitchFamily="18" charset="0"/>
                <a:cs typeface="Times New Roman" panose="02020603050405020304" pitchFamily="18" charset="0"/>
              </a:rPr>
              <a:t>2008</a:t>
            </a:r>
            <a:endParaRPr lang="it-IT" b="0" i="0" dirty="0">
              <a:effectLst/>
              <a:latin typeface="Times New Roman" panose="02020603050405020304" pitchFamily="18" charset="0"/>
              <a:cs typeface="Times New Roman" panose="02020603050405020304" pitchFamily="18" charset="0"/>
            </a:endParaRPr>
          </a:p>
        </p:txBody>
      </p:sp>
      <p:sp>
        <p:nvSpPr>
          <p:cNvPr id="4" name="Rettangolo 3"/>
          <p:cNvSpPr/>
          <p:nvPr/>
        </p:nvSpPr>
        <p:spPr>
          <a:xfrm>
            <a:off x="828963" y="3968645"/>
            <a:ext cx="10723418" cy="2308324"/>
          </a:xfrm>
          <a:prstGeom prst="rect">
            <a:avLst/>
          </a:prstGeom>
        </p:spPr>
        <p:txBody>
          <a:bodyPr wrap="square">
            <a:spAutoFit/>
          </a:bodyPr>
          <a:lstStyle/>
          <a:p>
            <a:pPr algn="just"/>
            <a:r>
              <a:rPr lang="it-IT" sz="1600" b="1" dirty="0" smtClean="0">
                <a:solidFill>
                  <a:srgbClr val="202122"/>
                </a:solidFill>
                <a:latin typeface="Times New Roman" panose="02020603050405020304" pitchFamily="18" charset="0"/>
                <a:cs typeface="Times New Roman" panose="02020603050405020304" pitchFamily="18" charset="0"/>
              </a:rPr>
              <a:t>Ad </a:t>
            </a:r>
            <a:r>
              <a:rPr lang="it-IT" sz="1600" b="1" dirty="0">
                <a:solidFill>
                  <a:srgbClr val="202122"/>
                </a:solidFill>
                <a:latin typeface="Times New Roman" panose="02020603050405020304" pitchFamily="18" charset="0"/>
                <a:cs typeface="Times New Roman" panose="02020603050405020304" pitchFamily="18" charset="0"/>
              </a:rPr>
              <a:t>esempio:</a:t>
            </a:r>
          </a:p>
          <a:p>
            <a:pPr algn="just">
              <a:buFont typeface="Arial" panose="020B0604020202020204" pitchFamily="34" charset="0"/>
              <a:buChar char="•"/>
            </a:pPr>
            <a:r>
              <a:rPr lang="it-IT" sz="1600" dirty="0">
                <a:solidFill>
                  <a:srgbClr val="202122"/>
                </a:solidFill>
                <a:latin typeface="Times New Roman" panose="02020603050405020304" pitchFamily="18" charset="0"/>
                <a:cs typeface="Times New Roman" panose="02020603050405020304" pitchFamily="18" charset="0"/>
              </a:rPr>
              <a:t>sezione C: attività manifatturiere;</a:t>
            </a:r>
          </a:p>
          <a:p>
            <a:pPr marL="742950" lvl="1" indent="-285750" algn="just">
              <a:buFont typeface="Arial" panose="020B0604020202020204" pitchFamily="34" charset="0"/>
              <a:buChar char="•"/>
            </a:pPr>
            <a:r>
              <a:rPr lang="it-IT" sz="1600" dirty="0">
                <a:solidFill>
                  <a:srgbClr val="202122"/>
                </a:solidFill>
                <a:latin typeface="Times New Roman" panose="02020603050405020304" pitchFamily="18" charset="0"/>
                <a:cs typeface="Times New Roman" panose="02020603050405020304" pitchFamily="18" charset="0"/>
              </a:rPr>
              <a:t>divisione 14: confezioni di articoli di abbigliamento;</a:t>
            </a:r>
          </a:p>
          <a:p>
            <a:pPr marL="1143000" lvl="2" indent="-228600" algn="just">
              <a:buFont typeface="Arial" panose="020B0604020202020204" pitchFamily="34" charset="0"/>
              <a:buChar char="•"/>
            </a:pPr>
            <a:r>
              <a:rPr lang="it-IT" sz="1600" dirty="0">
                <a:solidFill>
                  <a:srgbClr val="202122"/>
                </a:solidFill>
                <a:latin typeface="Times New Roman" panose="02020603050405020304" pitchFamily="18" charset="0"/>
                <a:cs typeface="Times New Roman" panose="02020603050405020304" pitchFamily="18" charset="0"/>
              </a:rPr>
              <a:t>gruppo 14.1: confezioni di articoli di abbigliamento esclusi gli articoli in pelliccia;</a:t>
            </a:r>
          </a:p>
          <a:p>
            <a:pPr marL="1600200" lvl="3" indent="-228600" algn="just">
              <a:buFont typeface="Arial" panose="020B0604020202020204" pitchFamily="34" charset="0"/>
              <a:buChar char="•"/>
            </a:pPr>
            <a:r>
              <a:rPr lang="it-IT" sz="1600" dirty="0">
                <a:solidFill>
                  <a:srgbClr val="202122"/>
                </a:solidFill>
                <a:latin typeface="Times New Roman" panose="02020603050405020304" pitchFamily="18" charset="0"/>
                <a:cs typeface="Times New Roman" panose="02020603050405020304" pitchFamily="18" charset="0"/>
              </a:rPr>
              <a:t>classe 14.19: confezioni di articoli ed accessori diversi da abbigliamento in pelle, indumenti da lavoro, altro abbigliamento esterno e biancheria intima;</a:t>
            </a:r>
          </a:p>
          <a:p>
            <a:pPr marL="2057400" lvl="4" indent="-228600" algn="just">
              <a:buFont typeface="Arial" panose="020B0604020202020204" pitchFamily="34" charset="0"/>
              <a:buChar char="•"/>
            </a:pPr>
            <a:r>
              <a:rPr lang="it-IT" sz="1600" dirty="0">
                <a:solidFill>
                  <a:srgbClr val="202122"/>
                </a:solidFill>
                <a:latin typeface="Times New Roman" panose="02020603050405020304" pitchFamily="18" charset="0"/>
                <a:cs typeface="Times New Roman" panose="02020603050405020304" pitchFamily="18" charset="0"/>
              </a:rPr>
              <a:t>categoria 14.19.2: abbigliamento sportivo e indumenti particolari;</a:t>
            </a:r>
          </a:p>
          <a:p>
            <a:pPr marL="2514600" lvl="5" indent="-228600" algn="just">
              <a:buFont typeface="Arial" panose="020B0604020202020204" pitchFamily="34" charset="0"/>
              <a:buChar char="•"/>
            </a:pPr>
            <a:r>
              <a:rPr lang="it-IT" sz="1600" dirty="0">
                <a:solidFill>
                  <a:srgbClr val="202122"/>
                </a:solidFill>
                <a:latin typeface="Times New Roman" panose="02020603050405020304" pitchFamily="18" charset="0"/>
                <a:cs typeface="Times New Roman" panose="02020603050405020304" pitchFamily="18" charset="0"/>
              </a:rPr>
              <a:t>sottocategoria 14.19.29: produzione di indumenti per neonati, tute sportive, completi da sci, costumi da bagno e simili.</a:t>
            </a:r>
            <a:endParaRPr lang="it-IT" sz="1600" b="0" i="0" dirty="0">
              <a:solidFill>
                <a:srgbClr val="202122"/>
              </a:solidFill>
              <a:effectLst/>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40</a:t>
            </a:fld>
            <a:endParaRPr lang="it-IT"/>
          </a:p>
        </p:txBody>
      </p:sp>
      <p:sp>
        <p:nvSpPr>
          <p:cNvPr id="6" name="Rettangolo 5"/>
          <p:cNvSpPr/>
          <p:nvPr/>
        </p:nvSpPr>
        <p:spPr>
          <a:xfrm>
            <a:off x="828963" y="2595084"/>
            <a:ext cx="10498975" cy="1323439"/>
          </a:xfrm>
          <a:prstGeom prst="rect">
            <a:avLst/>
          </a:prstGeom>
        </p:spPr>
        <p:txBody>
          <a:bodyPr wrap="square">
            <a:spAutoFit/>
          </a:bodyPr>
          <a:lstStyle/>
          <a:p>
            <a:pPr algn="just"/>
            <a:r>
              <a:rPr lang="it-IT" sz="1600" dirty="0">
                <a:solidFill>
                  <a:srgbClr val="202122"/>
                </a:solidFill>
                <a:latin typeface="Times New Roman" panose="02020603050405020304" pitchFamily="18" charset="0"/>
                <a:cs typeface="Times New Roman" panose="02020603050405020304" pitchFamily="18" charset="0"/>
              </a:rPr>
              <a:t>Si tratta di una classificazione alfa-numerica con diversi gradi di dettaglio: le lettere indicano il macro-settore di attività economica, mentre i numeri (che vanno da due fino a sei cifre) rappresentano, con diversi gradi di dettaglio, le articolazioni e le disaggregazioni dei settori stessi. Le varie attività economiche sono raggruppate, dal generale al particolare, in sezioni (codifica: 1 lettera), divisioni (2 cifre), gruppi (3 cifre), classi (4 cifre), categorie (5 cifre) e sottocategorie (6 cifre).</a:t>
            </a:r>
          </a:p>
          <a:p>
            <a:pPr algn="just"/>
            <a:r>
              <a:rPr lang="it-IT" sz="1600" dirty="0">
                <a:solidFill>
                  <a:srgbClr val="202122"/>
                </a:solidFill>
                <a:latin typeface="Times New Roman" panose="02020603050405020304" pitchFamily="18" charset="0"/>
                <a:cs typeface="Times New Roman" panose="02020603050405020304" pitchFamily="18" charset="0"/>
              </a:rPr>
              <a:t>Ciascun codice numerico incorpora i precedenti. </a:t>
            </a:r>
          </a:p>
        </p:txBody>
      </p:sp>
    </p:spTree>
    <p:extLst>
      <p:ext uri="{BB962C8B-B14F-4D97-AF65-F5344CB8AC3E}">
        <p14:creationId xmlns:p14="http://schemas.microsoft.com/office/powerpoint/2010/main" val="40250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41</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1818963586"/>
              </p:ext>
            </p:extLst>
          </p:nvPr>
        </p:nvGraphicFramePr>
        <p:xfrm>
          <a:off x="981492" y="551148"/>
          <a:ext cx="4355276" cy="5715260"/>
        </p:xfrm>
        <a:graphic>
          <a:graphicData uri="http://schemas.openxmlformats.org/drawingml/2006/table">
            <a:tbl>
              <a:tblPr>
                <a:tableStyleId>{5C22544A-7EE6-4342-B048-85BDC9FD1C3A}</a:tableStyleId>
              </a:tblPr>
              <a:tblGrid>
                <a:gridCol w="280608">
                  <a:extLst>
                    <a:ext uri="{9D8B030D-6E8A-4147-A177-3AD203B41FA5}">
                      <a16:colId xmlns:a16="http://schemas.microsoft.com/office/drawing/2014/main" val="1975040100"/>
                    </a:ext>
                  </a:extLst>
                </a:gridCol>
                <a:gridCol w="4074668">
                  <a:extLst>
                    <a:ext uri="{9D8B030D-6E8A-4147-A177-3AD203B41FA5}">
                      <a16:colId xmlns:a16="http://schemas.microsoft.com/office/drawing/2014/main" val="2519699313"/>
                    </a:ext>
                  </a:extLst>
                </a:gridCol>
              </a:tblGrid>
              <a:tr h="83951">
                <a:tc>
                  <a:txBody>
                    <a:bodyPr/>
                    <a:lstStyle/>
                    <a:p>
                      <a:pPr algn="ctr" fontAlgn="b"/>
                      <a:r>
                        <a:rPr lang="en-GB" sz="700" b="1" u="none" strike="noStrike">
                          <a:solidFill>
                            <a:srgbClr val="A80000"/>
                          </a:solidFill>
                          <a:effectLst/>
                        </a:rPr>
                        <a:t>A98</a:t>
                      </a:r>
                      <a:endParaRPr lang="en-GB" sz="700" b="1" i="0" u="none" strike="noStrike">
                        <a:solidFill>
                          <a:srgbClr val="A80000"/>
                        </a:solidFill>
                        <a:effectLst/>
                        <a:latin typeface="Times New Roman" panose="02020603050405020304" pitchFamily="18" charset="0"/>
                      </a:endParaRPr>
                    </a:p>
                  </a:txBody>
                  <a:tcPr marL="3358" marR="3358" marT="3358" marB="0" anchor="b"/>
                </a:tc>
                <a:tc>
                  <a:txBody>
                    <a:bodyPr/>
                    <a:lstStyle/>
                    <a:p>
                      <a:pPr algn="ctr" fontAlgn="b"/>
                      <a:r>
                        <a:rPr lang="en-GB" sz="700" b="1" u="none" strike="noStrike" dirty="0" err="1">
                          <a:solidFill>
                            <a:srgbClr val="A80000"/>
                          </a:solidFill>
                          <a:effectLst/>
                        </a:rPr>
                        <a:t>Branche</a:t>
                      </a:r>
                      <a:endParaRPr lang="en-GB" sz="700" b="1" i="0" u="none" strike="noStrike" dirty="0">
                        <a:solidFill>
                          <a:srgbClr val="A8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242223178"/>
                  </a:ext>
                </a:extLst>
              </a:tr>
              <a:tr h="83951">
                <a:tc>
                  <a:txBody>
                    <a:bodyPr/>
                    <a:lstStyle/>
                    <a:p>
                      <a:pPr algn="ctr" fontAlgn="b"/>
                      <a:r>
                        <a:rPr lang="en-GB" sz="700" u="none" strike="noStrike">
                          <a:effectLst/>
                        </a:rPr>
                        <a:t>1</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Coltivazioni agricole</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26386880"/>
                  </a:ext>
                </a:extLst>
              </a:tr>
              <a:tr h="83951">
                <a:tc>
                  <a:txBody>
                    <a:bodyPr/>
                    <a:lstStyle/>
                    <a:p>
                      <a:pPr algn="ctr" fontAlgn="b"/>
                      <a:r>
                        <a:rPr lang="en-GB" sz="700" u="none" strike="noStrike">
                          <a:effectLst/>
                        </a:rPr>
                        <a:t>2</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Produzione di prodotti animali, caccia e servizi connessi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884684229"/>
                  </a:ext>
                </a:extLst>
              </a:tr>
              <a:tr h="83951">
                <a:tc>
                  <a:txBody>
                    <a:bodyPr/>
                    <a:lstStyle/>
                    <a:p>
                      <a:pPr algn="ctr" fontAlgn="b"/>
                      <a:r>
                        <a:rPr lang="en-GB" sz="700" u="none" strike="noStrike">
                          <a:effectLst/>
                        </a:rPr>
                        <a:t>3</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Silvicoltura ed utilizzo di aree forestali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241457910"/>
                  </a:ext>
                </a:extLst>
              </a:tr>
              <a:tr h="83951">
                <a:tc>
                  <a:txBody>
                    <a:bodyPr/>
                    <a:lstStyle/>
                    <a:p>
                      <a:pPr algn="ctr" fontAlgn="b"/>
                      <a:r>
                        <a:rPr lang="en-GB" sz="700" u="none" strike="noStrike">
                          <a:effectLst/>
                        </a:rPr>
                        <a:t>4</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Pesca e acquacoltura</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766778057"/>
                  </a:ext>
                </a:extLst>
              </a:tr>
              <a:tr h="83951">
                <a:tc>
                  <a:txBody>
                    <a:bodyPr/>
                    <a:lstStyle/>
                    <a:p>
                      <a:pPr algn="ctr" fontAlgn="b"/>
                      <a:r>
                        <a:rPr lang="en-GB" sz="700" u="none" strike="noStrike">
                          <a:effectLst/>
                        </a:rPr>
                        <a:t>5</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Estrazione di carbone (esclusa torba)</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648303350"/>
                  </a:ext>
                </a:extLst>
              </a:tr>
              <a:tr h="83951">
                <a:tc>
                  <a:txBody>
                    <a:bodyPr/>
                    <a:lstStyle/>
                    <a:p>
                      <a:pPr algn="ctr" fontAlgn="b"/>
                      <a:r>
                        <a:rPr lang="en-GB" sz="700" u="none" strike="noStrike">
                          <a:effectLst/>
                        </a:rPr>
                        <a:t>6</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Estrazione di petrolio greggio e di gas naturale</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007652282"/>
                  </a:ext>
                </a:extLst>
              </a:tr>
              <a:tr h="83951">
                <a:tc>
                  <a:txBody>
                    <a:bodyPr/>
                    <a:lstStyle/>
                    <a:p>
                      <a:pPr algn="ctr" fontAlgn="b"/>
                      <a:r>
                        <a:rPr lang="en-GB" sz="700" u="none" strike="noStrike">
                          <a:effectLst/>
                        </a:rPr>
                        <a:t>7</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Estrazione di minerali metalliferi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85023362"/>
                  </a:ext>
                </a:extLst>
              </a:tr>
              <a:tr h="83951">
                <a:tc>
                  <a:txBody>
                    <a:bodyPr/>
                    <a:lstStyle/>
                    <a:p>
                      <a:pPr algn="ctr" fontAlgn="b"/>
                      <a:r>
                        <a:rPr lang="en-GB" sz="700" u="none" strike="noStrike">
                          <a:effectLst/>
                        </a:rPr>
                        <a:t>8</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Altre attività di estrazione di minerali da cave e miniere</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4102150126"/>
                  </a:ext>
                </a:extLst>
              </a:tr>
              <a:tr h="83951">
                <a:tc>
                  <a:txBody>
                    <a:bodyPr/>
                    <a:lstStyle/>
                    <a:p>
                      <a:pPr algn="ctr" fontAlgn="b"/>
                      <a:r>
                        <a:rPr lang="en-GB" sz="700" u="none" strike="noStrike">
                          <a:effectLst/>
                        </a:rPr>
                        <a:t>9</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Attività dei servizi di supporto all'estrazione</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460611433"/>
                  </a:ext>
                </a:extLst>
              </a:tr>
              <a:tr h="83951">
                <a:tc>
                  <a:txBody>
                    <a:bodyPr/>
                    <a:lstStyle/>
                    <a:p>
                      <a:pPr algn="ctr" fontAlgn="b"/>
                      <a:r>
                        <a:rPr lang="en-GB" sz="700" u="none" strike="noStrike">
                          <a:effectLst/>
                        </a:rPr>
                        <a:t>10</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Industrie alimentari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150177981"/>
                  </a:ext>
                </a:extLst>
              </a:tr>
              <a:tr h="83951">
                <a:tc>
                  <a:txBody>
                    <a:bodyPr/>
                    <a:lstStyle/>
                    <a:p>
                      <a:pPr algn="ctr" fontAlgn="b"/>
                      <a:r>
                        <a:rPr lang="en-GB" sz="700" u="none" strike="noStrike">
                          <a:effectLst/>
                        </a:rPr>
                        <a:t>11</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Industria delle bevande</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276357606"/>
                  </a:ext>
                </a:extLst>
              </a:tr>
              <a:tr h="83951">
                <a:tc>
                  <a:txBody>
                    <a:bodyPr/>
                    <a:lstStyle/>
                    <a:p>
                      <a:pPr algn="ctr" fontAlgn="b"/>
                      <a:r>
                        <a:rPr lang="en-GB" sz="700" u="none" strike="noStrike">
                          <a:effectLst/>
                        </a:rPr>
                        <a:t>12</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Industria del tabacco</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843866696"/>
                  </a:ext>
                </a:extLst>
              </a:tr>
              <a:tr h="83951">
                <a:tc>
                  <a:txBody>
                    <a:bodyPr/>
                    <a:lstStyle/>
                    <a:p>
                      <a:pPr algn="ctr" fontAlgn="b"/>
                      <a:r>
                        <a:rPr lang="en-GB" sz="700" u="none" strike="noStrike">
                          <a:effectLst/>
                        </a:rPr>
                        <a:t>13</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Industrie tessili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70770140"/>
                  </a:ext>
                </a:extLst>
              </a:tr>
              <a:tr h="83951">
                <a:tc>
                  <a:txBody>
                    <a:bodyPr/>
                    <a:lstStyle/>
                    <a:p>
                      <a:pPr algn="ctr" fontAlgn="b"/>
                      <a:r>
                        <a:rPr lang="en-GB" sz="700" u="none" strike="noStrike">
                          <a:effectLst/>
                        </a:rPr>
                        <a:t>14</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Confezione di articoli di abbigliamento; confezione di articoli in pelle e pelliccia</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434301300"/>
                  </a:ext>
                </a:extLst>
              </a:tr>
              <a:tr h="83951">
                <a:tc>
                  <a:txBody>
                    <a:bodyPr/>
                    <a:lstStyle/>
                    <a:p>
                      <a:pPr algn="ctr" fontAlgn="b"/>
                      <a:r>
                        <a:rPr lang="en-GB" sz="700" u="none" strike="noStrike">
                          <a:effectLst/>
                        </a:rPr>
                        <a:t>15</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articoli in pelle e simili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454489790"/>
                  </a:ext>
                </a:extLst>
              </a:tr>
              <a:tr h="153798">
                <a:tc>
                  <a:txBody>
                    <a:bodyPr/>
                    <a:lstStyle/>
                    <a:p>
                      <a:pPr algn="ctr" fontAlgn="b"/>
                      <a:r>
                        <a:rPr lang="en-GB" sz="700" u="none" strike="noStrike">
                          <a:effectLst/>
                        </a:rPr>
                        <a:t>16</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Industria del legno e dei prodotti in legno e sughero (esclusi i mobili); fabbricazione di articoli in paglia e materiali da intreccio</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857768110"/>
                  </a:ext>
                </a:extLst>
              </a:tr>
              <a:tr h="83951">
                <a:tc>
                  <a:txBody>
                    <a:bodyPr/>
                    <a:lstStyle/>
                    <a:p>
                      <a:pPr algn="ctr" fontAlgn="b"/>
                      <a:r>
                        <a:rPr lang="en-GB" sz="700" u="none" strike="noStrike">
                          <a:effectLst/>
                        </a:rPr>
                        <a:t>17</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carta e di prodotti di carta</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839868493"/>
                  </a:ext>
                </a:extLst>
              </a:tr>
              <a:tr h="83951">
                <a:tc>
                  <a:txBody>
                    <a:bodyPr/>
                    <a:lstStyle/>
                    <a:p>
                      <a:pPr algn="ctr" fontAlgn="b"/>
                      <a:r>
                        <a:rPr lang="en-GB" sz="700" u="none" strike="noStrike">
                          <a:effectLst/>
                        </a:rPr>
                        <a:t>18</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Stampa e riproduzione di supporti registrati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795049819"/>
                  </a:ext>
                </a:extLst>
              </a:tr>
              <a:tr h="83951">
                <a:tc>
                  <a:txBody>
                    <a:bodyPr/>
                    <a:lstStyle/>
                    <a:p>
                      <a:pPr algn="ctr" fontAlgn="b"/>
                      <a:r>
                        <a:rPr lang="en-GB" sz="700" u="none" strike="noStrike">
                          <a:effectLst/>
                        </a:rPr>
                        <a:t>19</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coke e prodotti derivanti dalla raffinazione del petrolio</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898156567"/>
                  </a:ext>
                </a:extLst>
              </a:tr>
              <a:tr h="83951">
                <a:tc>
                  <a:txBody>
                    <a:bodyPr/>
                    <a:lstStyle/>
                    <a:p>
                      <a:pPr algn="ctr" fontAlgn="b"/>
                      <a:r>
                        <a:rPr lang="en-GB" sz="700" u="none" strike="noStrike">
                          <a:effectLst/>
                        </a:rPr>
                        <a:t>20</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Fabbricazione di prodotti chimici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316133172"/>
                  </a:ext>
                </a:extLst>
              </a:tr>
              <a:tr h="83951">
                <a:tc>
                  <a:txBody>
                    <a:bodyPr/>
                    <a:lstStyle/>
                    <a:p>
                      <a:pPr algn="ctr" fontAlgn="b"/>
                      <a:r>
                        <a:rPr lang="en-GB" sz="700" u="none" strike="noStrike">
                          <a:effectLst/>
                        </a:rPr>
                        <a:t>21</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prodotti farmaceutici di base e di preparati farmaceutici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405301635"/>
                  </a:ext>
                </a:extLst>
              </a:tr>
              <a:tr h="83951">
                <a:tc>
                  <a:txBody>
                    <a:bodyPr/>
                    <a:lstStyle/>
                    <a:p>
                      <a:pPr algn="ctr" fontAlgn="b"/>
                      <a:r>
                        <a:rPr lang="en-GB" sz="700" u="none" strike="noStrike">
                          <a:effectLst/>
                        </a:rPr>
                        <a:t>22</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dirty="0">
                          <a:effectLst/>
                        </a:rPr>
                        <a:t>Fabbricazione di articoli in gomma e materie plastiche</a:t>
                      </a:r>
                      <a:endParaRPr lang="it-IT" sz="700" b="0" i="0" u="none" strike="noStrike" dirty="0">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621477100"/>
                  </a:ext>
                </a:extLst>
              </a:tr>
              <a:tr h="83951">
                <a:tc>
                  <a:txBody>
                    <a:bodyPr/>
                    <a:lstStyle/>
                    <a:p>
                      <a:pPr algn="ctr" fontAlgn="b"/>
                      <a:r>
                        <a:rPr lang="en-GB" sz="700" u="none" strike="noStrike">
                          <a:effectLst/>
                        </a:rPr>
                        <a:t>23</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altri prodotti della lavorazione di minerali non metalliferi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637072472"/>
                  </a:ext>
                </a:extLst>
              </a:tr>
              <a:tr h="83951">
                <a:tc>
                  <a:txBody>
                    <a:bodyPr/>
                    <a:lstStyle/>
                    <a:p>
                      <a:pPr algn="ctr" fontAlgn="b"/>
                      <a:r>
                        <a:rPr lang="en-GB" sz="700" u="none" strike="noStrike">
                          <a:effectLst/>
                        </a:rPr>
                        <a:t>24</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Metallurgia</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982931817"/>
                  </a:ext>
                </a:extLst>
              </a:tr>
              <a:tr h="83951">
                <a:tc>
                  <a:txBody>
                    <a:bodyPr/>
                    <a:lstStyle/>
                    <a:p>
                      <a:pPr algn="ctr" fontAlgn="b"/>
                      <a:r>
                        <a:rPr lang="en-GB" sz="700" u="none" strike="noStrike">
                          <a:effectLst/>
                        </a:rPr>
                        <a:t>25</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prodotti in metallo (esclusi macchinari e attrezzature)</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28872229"/>
                  </a:ext>
                </a:extLst>
              </a:tr>
              <a:tr h="167902">
                <a:tc>
                  <a:txBody>
                    <a:bodyPr/>
                    <a:lstStyle/>
                    <a:p>
                      <a:pPr algn="ctr" fontAlgn="b"/>
                      <a:r>
                        <a:rPr lang="en-GB" sz="700" u="none" strike="noStrike">
                          <a:effectLst/>
                        </a:rPr>
                        <a:t>26</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computer e di prodotti di elettronica ed ottica; apparecchi elettromedicali, apparecchi di misurazione e di orologi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612703662"/>
                  </a:ext>
                </a:extLst>
              </a:tr>
              <a:tr h="83951">
                <a:tc>
                  <a:txBody>
                    <a:bodyPr/>
                    <a:lstStyle/>
                    <a:p>
                      <a:pPr algn="ctr" fontAlgn="b"/>
                      <a:r>
                        <a:rPr lang="en-GB" sz="700" u="none" strike="noStrike">
                          <a:effectLst/>
                        </a:rPr>
                        <a:t>27</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dirty="0">
                          <a:effectLst/>
                        </a:rPr>
                        <a:t>Fabbricazione di apparecchiature elettriche ed apparecchiature per uso domestico non elettriche</a:t>
                      </a:r>
                      <a:endParaRPr lang="it-IT" sz="700" b="0" i="0" u="none" strike="noStrike" dirty="0">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765048648"/>
                  </a:ext>
                </a:extLst>
              </a:tr>
              <a:tr h="83951">
                <a:tc>
                  <a:txBody>
                    <a:bodyPr/>
                    <a:lstStyle/>
                    <a:p>
                      <a:pPr algn="ctr" fontAlgn="b"/>
                      <a:r>
                        <a:rPr lang="en-GB" sz="700" u="none" strike="noStrike">
                          <a:effectLst/>
                        </a:rPr>
                        <a:t>28</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macchinari ed apparecchiature n.c.a</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815172832"/>
                  </a:ext>
                </a:extLst>
              </a:tr>
              <a:tr h="83951">
                <a:tc>
                  <a:txBody>
                    <a:bodyPr/>
                    <a:lstStyle/>
                    <a:p>
                      <a:pPr algn="ctr" fontAlgn="b"/>
                      <a:r>
                        <a:rPr lang="en-GB" sz="700" u="none" strike="noStrike">
                          <a:effectLst/>
                        </a:rPr>
                        <a:t>29</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autoveicoli, rimorchi e semirimorchi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555921346"/>
                  </a:ext>
                </a:extLst>
              </a:tr>
              <a:tr h="83951">
                <a:tc>
                  <a:txBody>
                    <a:bodyPr/>
                    <a:lstStyle/>
                    <a:p>
                      <a:pPr algn="ctr" fontAlgn="b"/>
                      <a:r>
                        <a:rPr lang="en-GB" sz="700" u="none" strike="noStrike">
                          <a:effectLst/>
                        </a:rPr>
                        <a:t>30</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Fabbricazione di altri mezzi di trasporto</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411097106"/>
                  </a:ext>
                </a:extLst>
              </a:tr>
              <a:tr h="83951">
                <a:tc>
                  <a:txBody>
                    <a:bodyPr/>
                    <a:lstStyle/>
                    <a:p>
                      <a:pPr algn="ctr" fontAlgn="b"/>
                      <a:r>
                        <a:rPr lang="en-GB" sz="700" u="none" strike="noStrike">
                          <a:effectLst/>
                        </a:rPr>
                        <a:t>31</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Fabbricazione di mobili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602204663"/>
                  </a:ext>
                </a:extLst>
              </a:tr>
              <a:tr h="83951">
                <a:tc>
                  <a:txBody>
                    <a:bodyPr/>
                    <a:lstStyle/>
                    <a:p>
                      <a:pPr algn="ctr" fontAlgn="b"/>
                      <a:r>
                        <a:rPr lang="en-GB" sz="700" u="none" strike="noStrike">
                          <a:effectLst/>
                        </a:rPr>
                        <a:t>32</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Altre industrie manifatturiere</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228533734"/>
                  </a:ext>
                </a:extLst>
              </a:tr>
              <a:tr h="83951">
                <a:tc>
                  <a:txBody>
                    <a:bodyPr/>
                    <a:lstStyle/>
                    <a:p>
                      <a:pPr algn="ctr" fontAlgn="b"/>
                      <a:r>
                        <a:rPr lang="en-GB" sz="700" u="none" strike="noStrike">
                          <a:effectLst/>
                        </a:rPr>
                        <a:t>33</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Riparazione, manutenzione ed installazione di macchine ed apparecchiature</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436427409"/>
                  </a:ext>
                </a:extLst>
              </a:tr>
              <a:tr h="83951">
                <a:tc>
                  <a:txBody>
                    <a:bodyPr/>
                    <a:lstStyle/>
                    <a:p>
                      <a:pPr algn="ctr" fontAlgn="b"/>
                      <a:r>
                        <a:rPr lang="en-GB" sz="700" u="none" strike="noStrike">
                          <a:effectLst/>
                        </a:rPr>
                        <a:t>34</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ctr"/>
                      <a:r>
                        <a:rPr lang="it-IT" sz="700" u="none" strike="noStrike">
                          <a:effectLst/>
                        </a:rPr>
                        <a:t>Produzione, trasmissione e distribuzione di energia elettrica; fornitura di vapore e aria condizionata</a:t>
                      </a:r>
                      <a:endParaRPr lang="it-IT" sz="700" b="0" i="0" u="none" strike="noStrike">
                        <a:solidFill>
                          <a:srgbClr val="000000"/>
                        </a:solidFill>
                        <a:effectLst/>
                        <a:latin typeface="Times New Roman" panose="02020603050405020304" pitchFamily="18" charset="0"/>
                      </a:endParaRPr>
                    </a:p>
                  </a:txBody>
                  <a:tcPr marL="3358" marR="3358" marT="3358" marB="0" anchor="ctr"/>
                </a:tc>
                <a:extLst>
                  <a:ext uri="{0D108BD9-81ED-4DB2-BD59-A6C34878D82A}">
                    <a16:rowId xmlns:a16="http://schemas.microsoft.com/office/drawing/2014/main" val="2537595250"/>
                  </a:ext>
                </a:extLst>
              </a:tr>
              <a:tr h="83951">
                <a:tc>
                  <a:txBody>
                    <a:bodyPr/>
                    <a:lstStyle/>
                    <a:p>
                      <a:pPr algn="ctr" fontAlgn="b"/>
                      <a:r>
                        <a:rPr lang="en-GB" sz="700" u="none" strike="noStrike">
                          <a:effectLst/>
                        </a:rPr>
                        <a:t>35</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Produzione di gas; distribuzione di combustibili gassosi mediante condotte</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4214238534"/>
                  </a:ext>
                </a:extLst>
              </a:tr>
              <a:tr h="83951">
                <a:tc>
                  <a:txBody>
                    <a:bodyPr/>
                    <a:lstStyle/>
                    <a:p>
                      <a:pPr algn="ctr" fontAlgn="b"/>
                      <a:r>
                        <a:rPr lang="en-GB" sz="700" u="none" strike="noStrike">
                          <a:effectLst/>
                        </a:rPr>
                        <a:t>36</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Raccolta, trattamento e fornitura di acqua</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039939997"/>
                  </a:ext>
                </a:extLst>
              </a:tr>
              <a:tr h="83951">
                <a:tc>
                  <a:txBody>
                    <a:bodyPr/>
                    <a:lstStyle/>
                    <a:p>
                      <a:pPr algn="ctr" fontAlgn="b"/>
                      <a:r>
                        <a:rPr lang="en-GB" sz="700" u="none" strike="noStrike">
                          <a:effectLst/>
                        </a:rPr>
                        <a:t>37</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Gestione delle reti fognarie</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611737254"/>
                  </a:ext>
                </a:extLst>
              </a:tr>
              <a:tr h="83951">
                <a:tc>
                  <a:txBody>
                    <a:bodyPr/>
                    <a:lstStyle/>
                    <a:p>
                      <a:pPr algn="ctr" fontAlgn="b"/>
                      <a:r>
                        <a:rPr lang="en-GB" sz="700" u="none" strike="noStrike">
                          <a:effectLst/>
                        </a:rPr>
                        <a:t>38</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Attività di raccolta, trattamento e smaltimento dei rifiuti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863602655"/>
                  </a:ext>
                </a:extLst>
              </a:tr>
              <a:tr h="83951">
                <a:tc>
                  <a:txBody>
                    <a:bodyPr/>
                    <a:lstStyle/>
                    <a:p>
                      <a:pPr algn="ctr" fontAlgn="b"/>
                      <a:r>
                        <a:rPr lang="en-GB" sz="700" u="none" strike="noStrike">
                          <a:effectLst/>
                        </a:rPr>
                        <a:t>39</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Recupero dei materiali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611326791"/>
                  </a:ext>
                </a:extLst>
              </a:tr>
              <a:tr h="83951">
                <a:tc>
                  <a:txBody>
                    <a:bodyPr/>
                    <a:lstStyle/>
                    <a:p>
                      <a:pPr algn="ctr" fontAlgn="b"/>
                      <a:r>
                        <a:rPr lang="en-GB" sz="700" u="none" strike="noStrike">
                          <a:effectLst/>
                        </a:rPr>
                        <a:t>40</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Attività di risanamento e altri servizi di gestione dei rifiuti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543823635"/>
                  </a:ext>
                </a:extLst>
              </a:tr>
              <a:tr h="83951">
                <a:tc>
                  <a:txBody>
                    <a:bodyPr/>
                    <a:lstStyle/>
                    <a:p>
                      <a:pPr algn="ctr" fontAlgn="b"/>
                      <a:r>
                        <a:rPr lang="en-GB" sz="700" u="none" strike="noStrike">
                          <a:effectLst/>
                        </a:rPr>
                        <a:t>41</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Costruzione di edifici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628620825"/>
                  </a:ext>
                </a:extLst>
              </a:tr>
              <a:tr h="83951">
                <a:tc>
                  <a:txBody>
                    <a:bodyPr/>
                    <a:lstStyle/>
                    <a:p>
                      <a:pPr algn="ctr" fontAlgn="b"/>
                      <a:r>
                        <a:rPr lang="en-GB" sz="700" u="none" strike="noStrike">
                          <a:effectLst/>
                        </a:rPr>
                        <a:t>42</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Ingegneria civile</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012659071"/>
                  </a:ext>
                </a:extLst>
              </a:tr>
              <a:tr h="83951">
                <a:tc>
                  <a:txBody>
                    <a:bodyPr/>
                    <a:lstStyle/>
                    <a:p>
                      <a:pPr algn="ctr" fontAlgn="b"/>
                      <a:r>
                        <a:rPr lang="en-GB" sz="700" u="none" strike="noStrike">
                          <a:effectLst/>
                        </a:rPr>
                        <a:t>43</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Lavori di costruzione specializzati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557769323"/>
                  </a:ext>
                </a:extLst>
              </a:tr>
              <a:tr h="83951">
                <a:tc>
                  <a:txBody>
                    <a:bodyPr/>
                    <a:lstStyle/>
                    <a:p>
                      <a:pPr algn="ctr" fontAlgn="b"/>
                      <a:r>
                        <a:rPr lang="en-GB" sz="700" u="none" strike="noStrike">
                          <a:effectLst/>
                        </a:rPr>
                        <a:t>44</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Commercio di autoveicoli</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321955531"/>
                  </a:ext>
                </a:extLst>
              </a:tr>
              <a:tr h="83951">
                <a:tc>
                  <a:txBody>
                    <a:bodyPr/>
                    <a:lstStyle/>
                    <a:p>
                      <a:pPr algn="ctr" fontAlgn="b"/>
                      <a:r>
                        <a:rPr lang="en-GB" sz="700" u="none" strike="noStrike">
                          <a:effectLst/>
                        </a:rPr>
                        <a:t>45</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Manutenzione e riparazione di autoveicoli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103565750"/>
                  </a:ext>
                </a:extLst>
              </a:tr>
              <a:tr h="83951">
                <a:tc>
                  <a:txBody>
                    <a:bodyPr/>
                    <a:lstStyle/>
                    <a:p>
                      <a:pPr algn="ctr" fontAlgn="b"/>
                      <a:r>
                        <a:rPr lang="en-GB" sz="700" u="none" strike="noStrike">
                          <a:effectLst/>
                        </a:rPr>
                        <a:t>46</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Intermediari del commercio</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02003114"/>
                  </a:ext>
                </a:extLst>
              </a:tr>
              <a:tr h="83951">
                <a:tc>
                  <a:txBody>
                    <a:bodyPr/>
                    <a:lstStyle/>
                    <a:p>
                      <a:pPr algn="ctr" fontAlgn="b"/>
                      <a:r>
                        <a:rPr lang="en-GB" sz="700" u="none" strike="noStrike">
                          <a:effectLst/>
                        </a:rPr>
                        <a:t>47</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a:effectLst/>
                        </a:rPr>
                        <a:t>Commercio all'ingrosso</a:t>
                      </a:r>
                      <a:endParaRPr lang="en-GB"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1951684364"/>
                  </a:ext>
                </a:extLst>
              </a:tr>
              <a:tr h="83951">
                <a:tc>
                  <a:txBody>
                    <a:bodyPr/>
                    <a:lstStyle/>
                    <a:p>
                      <a:pPr algn="ctr" fontAlgn="b"/>
                      <a:r>
                        <a:rPr lang="en-GB" sz="700" u="none" strike="noStrike">
                          <a:effectLst/>
                        </a:rPr>
                        <a:t>48</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it-IT" sz="700" u="none" strike="noStrike">
                          <a:effectLst/>
                        </a:rPr>
                        <a:t>Commercio al dettaglio (escluso quello di autoveicoli e di motocicli)</a:t>
                      </a:r>
                      <a:endParaRPr lang="it-IT" sz="700" b="0" i="0" u="none" strike="noStrike">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2035589634"/>
                  </a:ext>
                </a:extLst>
              </a:tr>
              <a:tr h="83951">
                <a:tc>
                  <a:txBody>
                    <a:bodyPr/>
                    <a:lstStyle/>
                    <a:p>
                      <a:pPr algn="ctr" fontAlgn="b"/>
                      <a:r>
                        <a:rPr lang="en-GB" sz="700" u="none" strike="noStrike">
                          <a:effectLst/>
                        </a:rPr>
                        <a:t>49</a:t>
                      </a:r>
                      <a:endParaRPr lang="en-GB" sz="700" b="0" i="0" u="none" strike="noStrike">
                        <a:solidFill>
                          <a:srgbClr val="000000"/>
                        </a:solidFill>
                        <a:effectLst/>
                        <a:latin typeface="Times New Roman" panose="02020603050405020304" pitchFamily="18" charset="0"/>
                      </a:endParaRPr>
                    </a:p>
                  </a:txBody>
                  <a:tcPr marL="3358" marR="3358" marT="3358" marB="0" anchor="b"/>
                </a:tc>
                <a:tc>
                  <a:txBody>
                    <a:bodyPr/>
                    <a:lstStyle/>
                    <a:p>
                      <a:pPr algn="l" fontAlgn="b"/>
                      <a:r>
                        <a:rPr lang="en-GB" sz="700" u="none" strike="noStrike" dirty="0" err="1">
                          <a:effectLst/>
                        </a:rPr>
                        <a:t>Trasporto</a:t>
                      </a:r>
                      <a:r>
                        <a:rPr lang="en-GB" sz="700" u="none" strike="noStrike" dirty="0">
                          <a:effectLst/>
                        </a:rPr>
                        <a:t> </a:t>
                      </a:r>
                      <a:r>
                        <a:rPr lang="en-GB" sz="700" u="none" strike="noStrike" dirty="0" err="1">
                          <a:effectLst/>
                        </a:rPr>
                        <a:t>ferroviario</a:t>
                      </a:r>
                      <a:endParaRPr lang="en-GB" sz="700" b="0" i="0" u="none" strike="noStrike" dirty="0">
                        <a:solidFill>
                          <a:srgbClr val="000000"/>
                        </a:solidFill>
                        <a:effectLst/>
                        <a:latin typeface="Times New Roman" panose="02020603050405020304" pitchFamily="18" charset="0"/>
                      </a:endParaRPr>
                    </a:p>
                  </a:txBody>
                  <a:tcPr marL="3358" marR="3358" marT="3358" marB="0" anchor="b"/>
                </a:tc>
                <a:extLst>
                  <a:ext uri="{0D108BD9-81ED-4DB2-BD59-A6C34878D82A}">
                    <a16:rowId xmlns:a16="http://schemas.microsoft.com/office/drawing/2014/main" val="3757181126"/>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1880721181"/>
              </p:ext>
            </p:extLst>
          </p:nvPr>
        </p:nvGraphicFramePr>
        <p:xfrm>
          <a:off x="5544628" y="551148"/>
          <a:ext cx="4239450" cy="5611330"/>
        </p:xfrm>
        <a:graphic>
          <a:graphicData uri="http://schemas.openxmlformats.org/drawingml/2006/table">
            <a:tbl>
              <a:tblPr>
                <a:tableStyleId>{5C22544A-7EE6-4342-B048-85BDC9FD1C3A}</a:tableStyleId>
              </a:tblPr>
              <a:tblGrid>
                <a:gridCol w="286611">
                  <a:extLst>
                    <a:ext uri="{9D8B030D-6E8A-4147-A177-3AD203B41FA5}">
                      <a16:colId xmlns:a16="http://schemas.microsoft.com/office/drawing/2014/main" val="696206205"/>
                    </a:ext>
                  </a:extLst>
                </a:gridCol>
                <a:gridCol w="3952839">
                  <a:extLst>
                    <a:ext uri="{9D8B030D-6E8A-4147-A177-3AD203B41FA5}">
                      <a16:colId xmlns:a16="http://schemas.microsoft.com/office/drawing/2014/main" val="1091030690"/>
                    </a:ext>
                  </a:extLst>
                </a:gridCol>
              </a:tblGrid>
              <a:tr h="85320">
                <a:tc>
                  <a:txBody>
                    <a:bodyPr/>
                    <a:lstStyle/>
                    <a:p>
                      <a:pPr algn="ctr" fontAlgn="b"/>
                      <a:r>
                        <a:rPr lang="en-GB" sz="700" b="1" u="none" strike="noStrike">
                          <a:solidFill>
                            <a:srgbClr val="A80000"/>
                          </a:solidFill>
                          <a:effectLst/>
                        </a:rPr>
                        <a:t>A98</a:t>
                      </a:r>
                      <a:endParaRPr lang="en-GB" sz="700" b="1" i="0" u="none" strike="noStrike">
                        <a:solidFill>
                          <a:srgbClr val="A80000"/>
                        </a:solidFill>
                        <a:effectLst/>
                        <a:latin typeface="Times New Roman" panose="02020603050405020304" pitchFamily="18" charset="0"/>
                      </a:endParaRPr>
                    </a:p>
                  </a:txBody>
                  <a:tcPr marL="3413" marR="3413" marT="3413" marB="0" anchor="b"/>
                </a:tc>
                <a:tc>
                  <a:txBody>
                    <a:bodyPr/>
                    <a:lstStyle/>
                    <a:p>
                      <a:pPr algn="ctr" fontAlgn="b"/>
                      <a:r>
                        <a:rPr lang="en-GB" sz="700" b="1" u="none" strike="noStrike" dirty="0" err="1">
                          <a:solidFill>
                            <a:srgbClr val="A80000"/>
                          </a:solidFill>
                          <a:effectLst/>
                        </a:rPr>
                        <a:t>Branche</a:t>
                      </a:r>
                      <a:endParaRPr lang="en-GB" sz="700" b="1" i="0" u="none" strike="noStrike" dirty="0">
                        <a:solidFill>
                          <a:srgbClr val="A8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070197991"/>
                  </a:ext>
                </a:extLst>
              </a:tr>
              <a:tr h="85320">
                <a:tc>
                  <a:txBody>
                    <a:bodyPr/>
                    <a:lstStyle/>
                    <a:p>
                      <a:pPr algn="ctr" fontAlgn="b"/>
                      <a:r>
                        <a:rPr lang="en-GB" sz="700" u="none" strike="noStrike">
                          <a:effectLst/>
                        </a:rPr>
                        <a:t>50</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Altri trasporti terrestri di passeggeri</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989217871"/>
                  </a:ext>
                </a:extLst>
              </a:tr>
              <a:tr h="85320">
                <a:tc>
                  <a:txBody>
                    <a:bodyPr/>
                    <a:lstStyle/>
                    <a:p>
                      <a:pPr algn="ctr" fontAlgn="b"/>
                      <a:r>
                        <a:rPr lang="en-GB" sz="700" u="none" strike="noStrike">
                          <a:effectLst/>
                        </a:rPr>
                        <a:t>51</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Trasporto merci su strada, trasloco e trasporto mediante condotte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746713126"/>
                  </a:ext>
                </a:extLst>
              </a:tr>
              <a:tr h="85320">
                <a:tc>
                  <a:txBody>
                    <a:bodyPr/>
                    <a:lstStyle/>
                    <a:p>
                      <a:pPr algn="ctr" fontAlgn="b"/>
                      <a:r>
                        <a:rPr lang="en-GB" sz="700" u="none" strike="noStrike">
                          <a:effectLst/>
                        </a:rPr>
                        <a:t>52</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Trasporto marittimo e per vie d'acqua</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4206773502"/>
                  </a:ext>
                </a:extLst>
              </a:tr>
              <a:tr h="85320">
                <a:tc>
                  <a:txBody>
                    <a:bodyPr/>
                    <a:lstStyle/>
                    <a:p>
                      <a:pPr algn="ctr" fontAlgn="b"/>
                      <a:r>
                        <a:rPr lang="en-GB" sz="700" u="none" strike="noStrike">
                          <a:effectLst/>
                        </a:rPr>
                        <a:t>53</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Trasporto aereo</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188352280"/>
                  </a:ext>
                </a:extLst>
              </a:tr>
              <a:tr h="85320">
                <a:tc>
                  <a:txBody>
                    <a:bodyPr/>
                    <a:lstStyle/>
                    <a:p>
                      <a:pPr algn="ctr" fontAlgn="b"/>
                      <a:r>
                        <a:rPr lang="en-GB" sz="700" u="none" strike="noStrike">
                          <a:effectLst/>
                        </a:rPr>
                        <a:t>54</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Magazzinaggio e attività di supporto ai trasporti</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76450750"/>
                  </a:ext>
                </a:extLst>
              </a:tr>
              <a:tr h="85320">
                <a:tc>
                  <a:txBody>
                    <a:bodyPr/>
                    <a:lstStyle/>
                    <a:p>
                      <a:pPr algn="ctr" fontAlgn="b"/>
                      <a:r>
                        <a:rPr lang="en-GB" sz="700" u="none" strike="noStrike">
                          <a:effectLst/>
                        </a:rPr>
                        <a:t>55</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Servizi postali e attività di corriere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595275759"/>
                  </a:ext>
                </a:extLst>
              </a:tr>
              <a:tr h="85320">
                <a:tc>
                  <a:txBody>
                    <a:bodyPr/>
                    <a:lstStyle/>
                    <a:p>
                      <a:pPr algn="ctr" fontAlgn="b"/>
                      <a:r>
                        <a:rPr lang="en-GB" sz="700" u="none" strike="noStrike">
                          <a:effectLst/>
                        </a:rPr>
                        <a:t>56</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Alloggio</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805592055"/>
                  </a:ext>
                </a:extLst>
              </a:tr>
              <a:tr h="85320">
                <a:tc>
                  <a:txBody>
                    <a:bodyPr/>
                    <a:lstStyle/>
                    <a:p>
                      <a:pPr algn="ctr" fontAlgn="b"/>
                      <a:r>
                        <a:rPr lang="en-GB" sz="700" u="none" strike="noStrike">
                          <a:effectLst/>
                        </a:rPr>
                        <a:t>57</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dei servizi di ristorazione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737791459"/>
                  </a:ext>
                </a:extLst>
              </a:tr>
              <a:tr h="85320">
                <a:tc>
                  <a:txBody>
                    <a:bodyPr/>
                    <a:lstStyle/>
                    <a:p>
                      <a:pPr algn="ctr" fontAlgn="b"/>
                      <a:r>
                        <a:rPr lang="en-GB" sz="700" u="none" strike="noStrike">
                          <a:effectLst/>
                        </a:rPr>
                        <a:t>58</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Attività editoriali</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593399412"/>
                  </a:ext>
                </a:extLst>
              </a:tr>
              <a:tr h="85320">
                <a:tc>
                  <a:txBody>
                    <a:bodyPr/>
                    <a:lstStyle/>
                    <a:p>
                      <a:pPr algn="ctr" fontAlgn="b"/>
                      <a:r>
                        <a:rPr lang="en-GB" sz="700" u="none" strike="noStrike">
                          <a:effectLst/>
                        </a:rPr>
                        <a:t>59</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produzione cinematografica, di video e di programmi televisivi, di registrazioni musicali e e sonore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056852102"/>
                  </a:ext>
                </a:extLst>
              </a:tr>
              <a:tr h="85320">
                <a:tc>
                  <a:txBody>
                    <a:bodyPr/>
                    <a:lstStyle/>
                    <a:p>
                      <a:pPr algn="ctr" fontAlgn="b"/>
                      <a:r>
                        <a:rPr lang="en-GB" sz="700" u="none" strike="noStrike">
                          <a:effectLst/>
                        </a:rPr>
                        <a:t>60</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programmazione e trasmissione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547587833"/>
                  </a:ext>
                </a:extLst>
              </a:tr>
              <a:tr h="85320">
                <a:tc>
                  <a:txBody>
                    <a:bodyPr/>
                    <a:lstStyle/>
                    <a:p>
                      <a:pPr algn="ctr" fontAlgn="b"/>
                      <a:r>
                        <a:rPr lang="en-GB" sz="700" u="none" strike="noStrike">
                          <a:effectLst/>
                        </a:rPr>
                        <a:t>61</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Telecomunicazioni</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961317030"/>
                  </a:ext>
                </a:extLst>
              </a:tr>
              <a:tr h="85320">
                <a:tc>
                  <a:txBody>
                    <a:bodyPr/>
                    <a:lstStyle/>
                    <a:p>
                      <a:pPr algn="ctr" fontAlgn="b"/>
                      <a:r>
                        <a:rPr lang="en-GB" sz="700" u="none" strike="noStrike">
                          <a:effectLst/>
                        </a:rPr>
                        <a:t>62</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Produzione di software, consulenza informatica e attività connesse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4219330374"/>
                  </a:ext>
                </a:extLst>
              </a:tr>
              <a:tr h="85320">
                <a:tc>
                  <a:txBody>
                    <a:bodyPr/>
                    <a:lstStyle/>
                    <a:p>
                      <a:pPr algn="ctr" fontAlgn="b"/>
                      <a:r>
                        <a:rPr lang="en-GB" sz="700" u="none" strike="noStrike">
                          <a:effectLst/>
                        </a:rPr>
                        <a:t>63</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dei servizi di informazione e altri servizi informatici</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519644963"/>
                  </a:ext>
                </a:extLst>
              </a:tr>
              <a:tr h="85320">
                <a:tc>
                  <a:txBody>
                    <a:bodyPr/>
                    <a:lstStyle/>
                    <a:p>
                      <a:pPr algn="ctr" fontAlgn="b"/>
                      <a:r>
                        <a:rPr lang="en-GB" sz="700" u="none" strike="noStrike">
                          <a:effectLst/>
                        </a:rPr>
                        <a:t>64</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servizi finanziari (escluse le assicurazioni e i fondi pensione)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476212262"/>
                  </a:ext>
                </a:extLst>
              </a:tr>
              <a:tr h="85320">
                <a:tc>
                  <a:txBody>
                    <a:bodyPr/>
                    <a:lstStyle/>
                    <a:p>
                      <a:pPr algn="ctr" fontAlgn="b"/>
                      <a:r>
                        <a:rPr lang="en-GB" sz="700" u="none" strike="noStrike">
                          <a:effectLst/>
                        </a:rPr>
                        <a:t>65</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Assicurazioni, riassicurazioni e fondi pensione (escluse le assicurazioni sociali obbligatorie)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962302708"/>
                  </a:ext>
                </a:extLst>
              </a:tr>
              <a:tr h="85320">
                <a:tc>
                  <a:txBody>
                    <a:bodyPr/>
                    <a:lstStyle/>
                    <a:p>
                      <a:pPr algn="ctr" fontAlgn="b"/>
                      <a:r>
                        <a:rPr lang="en-GB" sz="700" u="none" strike="noStrike">
                          <a:effectLst/>
                        </a:rPr>
                        <a:t>66</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ausiliarie dei servizi finanziari e delle attività assicurative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914530129"/>
                  </a:ext>
                </a:extLst>
              </a:tr>
              <a:tr h="85320">
                <a:tc>
                  <a:txBody>
                    <a:bodyPr/>
                    <a:lstStyle/>
                    <a:p>
                      <a:pPr algn="ctr" fontAlgn="b"/>
                      <a:r>
                        <a:rPr lang="en-GB" sz="700" u="none" strike="noStrike">
                          <a:effectLst/>
                        </a:rPr>
                        <a:t>67</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Compravendita di beni immobili e attività immobiliari per conto terzi</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511076945"/>
                  </a:ext>
                </a:extLst>
              </a:tr>
              <a:tr h="85320">
                <a:tc>
                  <a:txBody>
                    <a:bodyPr/>
                    <a:lstStyle/>
                    <a:p>
                      <a:pPr algn="ctr" fontAlgn="b"/>
                      <a:r>
                        <a:rPr lang="en-GB" sz="700" u="none" strike="noStrike">
                          <a:effectLst/>
                        </a:rPr>
                        <a:t>68</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Affitto e gestione di immobili di proprietà o in leasing</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230808008"/>
                  </a:ext>
                </a:extLst>
              </a:tr>
              <a:tr h="85320">
                <a:tc>
                  <a:txBody>
                    <a:bodyPr/>
                    <a:lstStyle/>
                    <a:p>
                      <a:pPr algn="ctr" fontAlgn="b"/>
                      <a:r>
                        <a:rPr lang="en-GB" sz="700" u="none" strike="noStrike">
                          <a:effectLst/>
                        </a:rPr>
                        <a:t>69</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dirty="0">
                          <a:effectLst/>
                        </a:rPr>
                        <a:t>Fitti imputati di immobili di proprietà occupati dal proprietario</a:t>
                      </a:r>
                      <a:endParaRPr lang="it-IT" sz="700" b="0" i="0" u="none" strike="noStrike" dirty="0">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502180388"/>
                  </a:ext>
                </a:extLst>
              </a:tr>
              <a:tr h="85320">
                <a:tc>
                  <a:txBody>
                    <a:bodyPr/>
                    <a:lstStyle/>
                    <a:p>
                      <a:pPr algn="ctr" fontAlgn="b"/>
                      <a:r>
                        <a:rPr lang="en-GB" sz="700" u="none" strike="noStrike">
                          <a:effectLst/>
                        </a:rPr>
                        <a:t>70</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Attività legali e contabilità</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437421951"/>
                  </a:ext>
                </a:extLst>
              </a:tr>
              <a:tr h="85320">
                <a:tc>
                  <a:txBody>
                    <a:bodyPr/>
                    <a:lstStyle/>
                    <a:p>
                      <a:pPr algn="ctr" fontAlgn="b"/>
                      <a:r>
                        <a:rPr lang="en-GB" sz="700" u="none" strike="noStrike">
                          <a:effectLst/>
                        </a:rPr>
                        <a:t>71</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Attivita di direzione aziendale e di consulenza gestionale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867312586"/>
                  </a:ext>
                </a:extLst>
              </a:tr>
              <a:tr h="85320">
                <a:tc>
                  <a:txBody>
                    <a:bodyPr/>
                    <a:lstStyle/>
                    <a:p>
                      <a:pPr algn="ctr" fontAlgn="b"/>
                      <a:r>
                        <a:rPr lang="en-GB" sz="700" u="none" strike="noStrike">
                          <a:effectLst/>
                        </a:rPr>
                        <a:t>72</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degli studi di architettura e di ingegneria; collaudi e analisi tecniche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392181455"/>
                  </a:ext>
                </a:extLst>
              </a:tr>
              <a:tr h="85320">
                <a:tc>
                  <a:txBody>
                    <a:bodyPr/>
                    <a:lstStyle/>
                    <a:p>
                      <a:pPr algn="ctr" fontAlgn="b"/>
                      <a:r>
                        <a:rPr lang="en-GB" sz="700" u="none" strike="noStrike">
                          <a:effectLst/>
                        </a:rPr>
                        <a:t>73</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Ricerca scientifica e sviluppo</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765239830"/>
                  </a:ext>
                </a:extLst>
              </a:tr>
              <a:tr h="85320">
                <a:tc>
                  <a:txBody>
                    <a:bodyPr/>
                    <a:lstStyle/>
                    <a:p>
                      <a:pPr algn="ctr" fontAlgn="b"/>
                      <a:r>
                        <a:rPr lang="en-GB" sz="700" u="none" strike="noStrike">
                          <a:effectLst/>
                        </a:rPr>
                        <a:t>74</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Pubblicità e ricerche di mercato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346860918"/>
                  </a:ext>
                </a:extLst>
              </a:tr>
              <a:tr h="85320">
                <a:tc>
                  <a:txBody>
                    <a:bodyPr/>
                    <a:lstStyle/>
                    <a:p>
                      <a:pPr algn="ctr" fontAlgn="b"/>
                      <a:r>
                        <a:rPr lang="en-GB" sz="700" u="none" strike="noStrike">
                          <a:effectLst/>
                        </a:rPr>
                        <a:t>75</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Altre attività professionali, scientifiche e tecniche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039937649"/>
                  </a:ext>
                </a:extLst>
              </a:tr>
              <a:tr h="85320">
                <a:tc>
                  <a:txBody>
                    <a:bodyPr/>
                    <a:lstStyle/>
                    <a:p>
                      <a:pPr algn="ctr" fontAlgn="b"/>
                      <a:r>
                        <a:rPr lang="en-GB" sz="700" u="none" strike="noStrike">
                          <a:effectLst/>
                        </a:rPr>
                        <a:t>76</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Servizi veterinari</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886847102"/>
                  </a:ext>
                </a:extLst>
              </a:tr>
              <a:tr h="85320">
                <a:tc>
                  <a:txBody>
                    <a:bodyPr/>
                    <a:lstStyle/>
                    <a:p>
                      <a:pPr algn="ctr" fontAlgn="b"/>
                      <a:r>
                        <a:rPr lang="en-GB" sz="700" u="none" strike="noStrike">
                          <a:effectLst/>
                        </a:rPr>
                        <a:t>77</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noleggio e leasing operativo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699888763"/>
                  </a:ext>
                </a:extLst>
              </a:tr>
              <a:tr h="85320">
                <a:tc>
                  <a:txBody>
                    <a:bodyPr/>
                    <a:lstStyle/>
                    <a:p>
                      <a:pPr algn="ctr" fontAlgn="b"/>
                      <a:r>
                        <a:rPr lang="en-GB" sz="700" u="none" strike="noStrike">
                          <a:effectLst/>
                        </a:rPr>
                        <a:t>78</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ricerca, selezione, fornitura di personale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780864686"/>
                  </a:ext>
                </a:extLst>
              </a:tr>
              <a:tr h="85320">
                <a:tc>
                  <a:txBody>
                    <a:bodyPr/>
                    <a:lstStyle/>
                    <a:p>
                      <a:pPr algn="ctr" fontAlgn="b"/>
                      <a:r>
                        <a:rPr lang="en-GB" sz="700" u="none" strike="noStrike">
                          <a:effectLst/>
                        </a:rPr>
                        <a:t>79</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dei servizi delle agenzie di viaggio, dei tour operator e servizi di prenotazione e attività connesse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964174255"/>
                  </a:ext>
                </a:extLst>
              </a:tr>
              <a:tr h="85320">
                <a:tc>
                  <a:txBody>
                    <a:bodyPr/>
                    <a:lstStyle/>
                    <a:p>
                      <a:pPr algn="ctr" fontAlgn="b"/>
                      <a:r>
                        <a:rPr lang="en-GB" sz="700" u="none" strike="noStrike">
                          <a:effectLst/>
                        </a:rPr>
                        <a:t>80</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Servizi di vigilanza e investigazione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020385224"/>
                  </a:ext>
                </a:extLst>
              </a:tr>
              <a:tr h="85320">
                <a:tc>
                  <a:txBody>
                    <a:bodyPr/>
                    <a:lstStyle/>
                    <a:p>
                      <a:pPr algn="ctr" fontAlgn="b"/>
                      <a:r>
                        <a:rPr lang="en-GB" sz="700" u="none" strike="noStrike">
                          <a:effectLst/>
                        </a:rPr>
                        <a:t>81</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servizi per edifici e paesaggio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948620456"/>
                  </a:ext>
                </a:extLst>
              </a:tr>
              <a:tr h="85320">
                <a:tc>
                  <a:txBody>
                    <a:bodyPr/>
                    <a:lstStyle/>
                    <a:p>
                      <a:pPr algn="ctr" fontAlgn="b"/>
                      <a:r>
                        <a:rPr lang="en-GB" sz="700" u="none" strike="noStrike">
                          <a:effectLst/>
                        </a:rPr>
                        <a:t>82</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supporto per le funzioni d'ufficio e altri servizi di supporto alle imprese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442329487"/>
                  </a:ext>
                </a:extLst>
              </a:tr>
              <a:tr h="170641">
                <a:tc>
                  <a:txBody>
                    <a:bodyPr/>
                    <a:lstStyle/>
                    <a:p>
                      <a:pPr algn="ctr" fontAlgn="b"/>
                      <a:r>
                        <a:rPr lang="en-GB" sz="700" u="none" strike="noStrike">
                          <a:effectLst/>
                        </a:rPr>
                        <a:t>83</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ctr"/>
                      <a:r>
                        <a:rPr lang="it-IT" sz="700" u="none" strike="noStrike" dirty="0">
                          <a:effectLst/>
                        </a:rPr>
                        <a:t>Amministrazione generale economica e sociale; affari esteri; attività dei vigili del fuoco e della protezione civile; assicurazione sociale obbligatoria</a:t>
                      </a:r>
                      <a:endParaRPr lang="it-IT" sz="700" b="0" i="0" u="none" strike="noStrike" dirty="0">
                        <a:solidFill>
                          <a:srgbClr val="000000"/>
                        </a:solidFill>
                        <a:effectLst/>
                        <a:latin typeface="Times New Roman" panose="02020603050405020304" pitchFamily="18" charset="0"/>
                      </a:endParaRPr>
                    </a:p>
                  </a:txBody>
                  <a:tcPr marL="3413" marR="3413" marT="3413" marB="0" anchor="ctr"/>
                </a:tc>
                <a:extLst>
                  <a:ext uri="{0D108BD9-81ED-4DB2-BD59-A6C34878D82A}">
                    <a16:rowId xmlns:a16="http://schemas.microsoft.com/office/drawing/2014/main" val="2069335735"/>
                  </a:ext>
                </a:extLst>
              </a:tr>
              <a:tr h="85320">
                <a:tc>
                  <a:txBody>
                    <a:bodyPr/>
                    <a:lstStyle/>
                    <a:p>
                      <a:pPr algn="ctr" fontAlgn="b"/>
                      <a:r>
                        <a:rPr lang="en-GB" sz="700" u="none" strike="noStrike">
                          <a:effectLst/>
                        </a:rPr>
                        <a:t>84</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Difesa nazionale</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451482884"/>
                  </a:ext>
                </a:extLst>
              </a:tr>
              <a:tr h="85320">
                <a:tc>
                  <a:txBody>
                    <a:bodyPr/>
                    <a:lstStyle/>
                    <a:p>
                      <a:pPr algn="ctr" fontAlgn="b"/>
                      <a:r>
                        <a:rPr lang="en-GB" sz="700" u="none" strike="noStrike">
                          <a:effectLst/>
                        </a:rPr>
                        <a:t>85</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Giustizia ed attività giudiziarie; ordine pubblico e sicurezza nazionale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002859520"/>
                  </a:ext>
                </a:extLst>
              </a:tr>
              <a:tr h="85320">
                <a:tc>
                  <a:txBody>
                    <a:bodyPr/>
                    <a:lstStyle/>
                    <a:p>
                      <a:pPr algn="ctr" fontAlgn="b"/>
                      <a:r>
                        <a:rPr lang="en-GB" sz="700" u="none" strike="noStrike">
                          <a:effectLst/>
                        </a:rPr>
                        <a:t>86</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Istruzione</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566403920"/>
                  </a:ext>
                </a:extLst>
              </a:tr>
              <a:tr h="85320">
                <a:tc>
                  <a:txBody>
                    <a:bodyPr/>
                    <a:lstStyle/>
                    <a:p>
                      <a:pPr algn="ctr" fontAlgn="b"/>
                      <a:r>
                        <a:rPr lang="en-GB" sz="700" u="none" strike="noStrike">
                          <a:effectLst/>
                        </a:rPr>
                        <a:t>87</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Assistenza sanitaria</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054954945"/>
                  </a:ext>
                </a:extLst>
              </a:tr>
              <a:tr h="85320">
                <a:tc>
                  <a:txBody>
                    <a:bodyPr/>
                    <a:lstStyle/>
                    <a:p>
                      <a:pPr algn="ctr" fontAlgn="b"/>
                      <a:r>
                        <a:rPr lang="en-GB" sz="700" u="none" strike="noStrike">
                          <a:effectLst/>
                        </a:rPr>
                        <a:t>88</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Servizi di assistenza sociale residenziale</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37786193"/>
                  </a:ext>
                </a:extLst>
              </a:tr>
              <a:tr h="85320">
                <a:tc>
                  <a:txBody>
                    <a:bodyPr/>
                    <a:lstStyle/>
                    <a:p>
                      <a:pPr algn="ctr" fontAlgn="b"/>
                      <a:r>
                        <a:rPr lang="en-GB" sz="700" u="none" strike="noStrike">
                          <a:effectLst/>
                        </a:rPr>
                        <a:t>89</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Assistenza sociale non residenziale</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722674056"/>
                  </a:ext>
                </a:extLst>
              </a:tr>
              <a:tr h="85320">
                <a:tc>
                  <a:txBody>
                    <a:bodyPr/>
                    <a:lstStyle/>
                    <a:p>
                      <a:pPr algn="ctr" fontAlgn="b"/>
                      <a:r>
                        <a:rPr lang="en-GB" sz="700" u="none" strike="noStrike">
                          <a:effectLst/>
                        </a:rPr>
                        <a:t>90</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creative, artistiche e di intrattenimento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152263331"/>
                  </a:ext>
                </a:extLst>
              </a:tr>
              <a:tr h="85320">
                <a:tc>
                  <a:txBody>
                    <a:bodyPr/>
                    <a:lstStyle/>
                    <a:p>
                      <a:pPr algn="ctr" fontAlgn="b"/>
                      <a:r>
                        <a:rPr lang="en-GB" sz="700" u="none" strike="noStrike">
                          <a:effectLst/>
                        </a:rPr>
                        <a:t>91</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biblioteche, archivi, musei ed altre attività culturali</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827063582"/>
                  </a:ext>
                </a:extLst>
              </a:tr>
              <a:tr h="85320">
                <a:tc>
                  <a:txBody>
                    <a:bodyPr/>
                    <a:lstStyle/>
                    <a:p>
                      <a:pPr algn="ctr" fontAlgn="b"/>
                      <a:r>
                        <a:rPr lang="en-GB" sz="700" u="none" strike="noStrike">
                          <a:effectLst/>
                        </a:rPr>
                        <a:t>92</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riguardanti le lotterie, le scommesse, le case da gioco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775108228"/>
                  </a:ext>
                </a:extLst>
              </a:tr>
              <a:tr h="85320">
                <a:tc>
                  <a:txBody>
                    <a:bodyPr/>
                    <a:lstStyle/>
                    <a:p>
                      <a:pPr algn="ctr" fontAlgn="b"/>
                      <a:r>
                        <a:rPr lang="en-GB" sz="700" u="none" strike="noStrike">
                          <a:effectLst/>
                        </a:rPr>
                        <a:t>93</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sportive, di intrattenimento e di divertimento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313937853"/>
                  </a:ext>
                </a:extLst>
              </a:tr>
              <a:tr h="85320">
                <a:tc>
                  <a:txBody>
                    <a:bodyPr/>
                    <a:lstStyle/>
                    <a:p>
                      <a:pPr algn="ctr" fontAlgn="b"/>
                      <a:r>
                        <a:rPr lang="en-GB" sz="700" u="none" strike="noStrike">
                          <a:effectLst/>
                        </a:rPr>
                        <a:t>94</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en-GB" sz="700" u="none" strike="noStrike">
                          <a:effectLst/>
                        </a:rPr>
                        <a:t>Attivita di organizzazioni associative</a:t>
                      </a:r>
                      <a:endParaRPr lang="en-GB"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519000206"/>
                  </a:ext>
                </a:extLst>
              </a:tr>
              <a:tr h="85320">
                <a:tc>
                  <a:txBody>
                    <a:bodyPr/>
                    <a:lstStyle/>
                    <a:p>
                      <a:pPr algn="ctr" fontAlgn="b"/>
                      <a:r>
                        <a:rPr lang="en-GB" sz="700" u="none" strike="noStrike">
                          <a:effectLst/>
                        </a:rPr>
                        <a:t>95</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Riparazione di computer e di beni per uso personale e per la casa</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973535412"/>
                  </a:ext>
                </a:extLst>
              </a:tr>
              <a:tr h="85320">
                <a:tc>
                  <a:txBody>
                    <a:bodyPr/>
                    <a:lstStyle/>
                    <a:p>
                      <a:pPr algn="ctr" fontAlgn="b"/>
                      <a:r>
                        <a:rPr lang="en-GB" sz="700" u="none" strike="noStrike">
                          <a:effectLst/>
                        </a:rPr>
                        <a:t>96</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Altre attivita di servizi per la persona</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3444996748"/>
                  </a:ext>
                </a:extLst>
              </a:tr>
              <a:tr h="85320">
                <a:tc>
                  <a:txBody>
                    <a:bodyPr/>
                    <a:lstStyle/>
                    <a:p>
                      <a:pPr algn="ctr" fontAlgn="b"/>
                      <a:r>
                        <a:rPr lang="en-GB" sz="700" u="none" strike="noStrike">
                          <a:effectLst/>
                        </a:rPr>
                        <a:t>97</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a:effectLst/>
                        </a:rPr>
                        <a:t>Attività di famiglie e convivenze come datori di lavoro per personale domestico</a:t>
                      </a:r>
                      <a:endParaRPr lang="it-IT" sz="700" b="0" i="0" u="none" strike="noStrike">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1702496127"/>
                  </a:ext>
                </a:extLst>
              </a:tr>
              <a:tr h="85320">
                <a:tc>
                  <a:txBody>
                    <a:bodyPr/>
                    <a:lstStyle/>
                    <a:p>
                      <a:pPr algn="ctr" fontAlgn="b"/>
                      <a:r>
                        <a:rPr lang="en-GB" sz="700" u="none" strike="noStrike">
                          <a:effectLst/>
                        </a:rPr>
                        <a:t>98</a:t>
                      </a:r>
                      <a:endParaRPr lang="en-GB" sz="700" b="0" i="0" u="none" strike="noStrike">
                        <a:solidFill>
                          <a:srgbClr val="000000"/>
                        </a:solidFill>
                        <a:effectLst/>
                        <a:latin typeface="Times New Roman" panose="02020603050405020304" pitchFamily="18" charset="0"/>
                      </a:endParaRPr>
                    </a:p>
                  </a:txBody>
                  <a:tcPr marL="3413" marR="3413" marT="3413" marB="0" anchor="b"/>
                </a:tc>
                <a:tc>
                  <a:txBody>
                    <a:bodyPr/>
                    <a:lstStyle/>
                    <a:p>
                      <a:pPr algn="l" fontAlgn="b"/>
                      <a:r>
                        <a:rPr lang="it-IT" sz="700" u="none" strike="noStrike" dirty="0">
                          <a:effectLst/>
                        </a:rPr>
                        <a:t>Produzione di beni e servizi indifferenziati  per uso proprio da parte di famiglie e convivenze</a:t>
                      </a:r>
                      <a:endParaRPr lang="it-IT" sz="700" b="0" i="0" u="none" strike="noStrike" dirty="0">
                        <a:solidFill>
                          <a:srgbClr val="000000"/>
                        </a:solidFill>
                        <a:effectLst/>
                        <a:latin typeface="Times New Roman" panose="02020603050405020304" pitchFamily="18" charset="0"/>
                      </a:endParaRPr>
                    </a:p>
                  </a:txBody>
                  <a:tcPr marL="3413" marR="3413" marT="3413" marB="0" anchor="b"/>
                </a:tc>
                <a:extLst>
                  <a:ext uri="{0D108BD9-81ED-4DB2-BD59-A6C34878D82A}">
                    <a16:rowId xmlns:a16="http://schemas.microsoft.com/office/drawing/2014/main" val="2327242380"/>
                  </a:ext>
                </a:extLst>
              </a:tr>
            </a:tbl>
          </a:graphicData>
        </a:graphic>
      </p:graphicFrame>
      <p:sp>
        <p:nvSpPr>
          <p:cNvPr id="10" name="Rettangolo 9"/>
          <p:cNvSpPr/>
          <p:nvPr/>
        </p:nvSpPr>
        <p:spPr>
          <a:xfrm>
            <a:off x="9867208" y="1956429"/>
            <a:ext cx="2091754" cy="2031325"/>
          </a:xfrm>
          <a:prstGeom prst="rect">
            <a:avLst/>
          </a:prstGeom>
        </p:spPr>
        <p:txBody>
          <a:bodyPr wrap="square">
            <a:spAutoFit/>
          </a:bodyPr>
          <a:lstStyle/>
          <a:p>
            <a:pPr algn="just"/>
            <a:r>
              <a:rPr lang="it-IT" sz="1400" dirty="0">
                <a:latin typeface="Times New Roman" panose="02020603050405020304" pitchFamily="18" charset="0"/>
              </a:rPr>
              <a:t>Il tipo e il numero di branche dipendono dalla particolare classificazione adottata e dagli scopi dell'analisi che con essa si </a:t>
            </a:r>
            <a:r>
              <a:rPr lang="en-GB" sz="1400" dirty="0" err="1">
                <a:latin typeface="Times New Roman" panose="02020603050405020304" pitchFamily="18" charset="0"/>
              </a:rPr>
              <a:t>vogliono</a:t>
            </a:r>
            <a:r>
              <a:rPr lang="en-GB" sz="1400" dirty="0">
                <a:latin typeface="Times New Roman" panose="02020603050405020304" pitchFamily="18" charset="0"/>
              </a:rPr>
              <a:t> </a:t>
            </a:r>
            <a:r>
              <a:rPr lang="en-GB" sz="1400" dirty="0" err="1">
                <a:latin typeface="Times New Roman" panose="02020603050405020304" pitchFamily="18" charset="0"/>
              </a:rPr>
              <a:t>raggiungere</a:t>
            </a:r>
            <a:r>
              <a:rPr lang="en-GB" sz="1400" dirty="0">
                <a:latin typeface="Times New Roman" panose="02020603050405020304" pitchFamily="18" charset="0"/>
              </a:rPr>
              <a:t>. In Italia </a:t>
            </a:r>
            <a:r>
              <a:rPr lang="en-GB" sz="1400" dirty="0" err="1">
                <a:latin typeface="Times New Roman" panose="02020603050405020304" pitchFamily="18" charset="0"/>
              </a:rPr>
              <a:t>attualmente</a:t>
            </a:r>
            <a:r>
              <a:rPr lang="en-GB" sz="1400" dirty="0">
                <a:latin typeface="Times New Roman" panose="02020603050405020304" pitchFamily="18" charset="0"/>
              </a:rPr>
              <a:t> in </a:t>
            </a:r>
            <a:r>
              <a:rPr lang="en-GB" sz="1400" dirty="0" err="1">
                <a:latin typeface="Times New Roman" panose="02020603050405020304" pitchFamily="18" charset="0"/>
              </a:rPr>
              <a:t>numero</a:t>
            </a:r>
            <a:r>
              <a:rPr lang="en-GB" sz="1400" dirty="0">
                <a:latin typeface="Times New Roman" panose="02020603050405020304" pitchFamily="18" charset="0"/>
              </a:rPr>
              <a:t> di </a:t>
            </a:r>
            <a:r>
              <a:rPr lang="en-GB" sz="1400" dirty="0" err="1">
                <a:latin typeface="Times New Roman" panose="02020603050405020304" pitchFamily="18" charset="0"/>
              </a:rPr>
              <a:t>branche</a:t>
            </a:r>
            <a:r>
              <a:rPr lang="en-GB" sz="1400" dirty="0">
                <a:latin typeface="Times New Roman" panose="02020603050405020304" pitchFamily="18" charset="0"/>
              </a:rPr>
              <a:t> è </a:t>
            </a:r>
            <a:r>
              <a:rPr lang="en-GB" sz="1400" dirty="0" err="1">
                <a:latin typeface="Times New Roman" panose="02020603050405020304" pitchFamily="18" charset="0"/>
              </a:rPr>
              <a:t>pari</a:t>
            </a:r>
            <a:r>
              <a:rPr lang="en-GB" sz="1400" dirty="0">
                <a:latin typeface="Times New Roman" panose="02020603050405020304" pitchFamily="18" charset="0"/>
              </a:rPr>
              <a:t> a 98.</a:t>
            </a:r>
            <a:endParaRPr lang="en-GB" sz="1400" dirty="0"/>
          </a:p>
        </p:txBody>
      </p:sp>
    </p:spTree>
    <p:extLst>
      <p:ext uri="{BB962C8B-B14F-4D97-AF65-F5344CB8AC3E}">
        <p14:creationId xmlns:p14="http://schemas.microsoft.com/office/powerpoint/2010/main" val="78759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a:t>
            </a:fld>
            <a:endParaRPr lang="it-IT"/>
          </a:p>
        </p:txBody>
      </p:sp>
      <p:sp>
        <p:nvSpPr>
          <p:cNvPr id="4" name="CasellaDiTesto 3"/>
          <p:cNvSpPr txBox="1"/>
          <p:nvPr/>
        </p:nvSpPr>
        <p:spPr>
          <a:xfrm>
            <a:off x="1015999" y="753211"/>
            <a:ext cx="3813865" cy="369332"/>
          </a:xfrm>
          <a:prstGeom prst="rect">
            <a:avLst/>
          </a:prstGeom>
          <a:noFill/>
        </p:spPr>
        <p:txBody>
          <a:bodyPr wrap="none" rtlCol="0">
            <a:spAutoFit/>
          </a:bodyPr>
          <a:lstStyle/>
          <a:p>
            <a:r>
              <a:rPr lang="it-IT" b="1" dirty="0" smtClean="0">
                <a:solidFill>
                  <a:srgbClr val="C00000"/>
                </a:solidFill>
                <a:latin typeface="Times New Roman" panose="02020603050405020304" pitchFamily="18" charset="0"/>
                <a:cs typeface="Times New Roman" panose="02020603050405020304" pitchFamily="18" charset="0"/>
              </a:rPr>
              <a:t>La storia della Contabilità Nazionale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5999" y="1619503"/>
            <a:ext cx="10498974" cy="966803"/>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La necessità di censire le risorse economiche è divenuta oggetto di un approccio sistematico nel XVII sec. in cui, grazie alle opere di William </a:t>
            </a:r>
            <a:r>
              <a:rPr lang="it-IT" dirty="0" err="1">
                <a:latin typeface="Times New Roman" panose="02020603050405020304" pitchFamily="18" charset="0"/>
                <a:ea typeface="Calibri" panose="020F0502020204030204" pitchFamily="34" charset="0"/>
                <a:cs typeface="Times New Roman" panose="02020603050405020304" pitchFamily="18" charset="0"/>
              </a:rPr>
              <a:t>Petty</a:t>
            </a:r>
            <a:r>
              <a:rPr lang="it-IT" dirty="0">
                <a:latin typeface="Times New Roman" panose="02020603050405020304" pitchFamily="18" charset="0"/>
                <a:ea typeface="Calibri" panose="020F0502020204030204" pitchFamily="34" charset="0"/>
                <a:cs typeface="Times New Roman" panose="02020603050405020304" pitchFamily="18" charset="0"/>
              </a:rPr>
              <a:t> e di Gregory King, vennero allestiti dei </a:t>
            </a:r>
            <a:r>
              <a:rPr lang="it-IT" b="1" dirty="0">
                <a:latin typeface="Times New Roman" panose="02020603050405020304" pitchFamily="18" charset="0"/>
                <a:ea typeface="Calibri" panose="020F0502020204030204" pitchFamily="34" charset="0"/>
                <a:cs typeface="Times New Roman" panose="02020603050405020304" pitchFamily="18" charset="0"/>
              </a:rPr>
              <a:t>conti nazionali </a:t>
            </a:r>
            <a:r>
              <a:rPr lang="it-IT" dirty="0">
                <a:latin typeface="Times New Roman" panose="02020603050405020304" pitchFamily="18" charset="0"/>
                <a:ea typeface="Calibri" panose="020F0502020204030204" pitchFamily="34" charset="0"/>
                <a:cs typeface="Times New Roman" panose="02020603050405020304" pitchFamily="18" charset="0"/>
              </a:rPr>
              <a:t>approssimativi per l’Inghilterra del XVII sec.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1015999" y="2700880"/>
            <a:ext cx="10498974" cy="685059"/>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Nel 1758 il fisiocratico francese François Quesnay nel </a:t>
            </a:r>
            <a:r>
              <a:rPr lang="it-IT" i="1" dirty="0" err="1">
                <a:latin typeface="Times New Roman" panose="02020603050405020304" pitchFamily="18" charset="0"/>
                <a:ea typeface="Calibri" panose="020F0502020204030204" pitchFamily="34" charset="0"/>
                <a:cs typeface="Times New Roman" panose="02020603050405020304" pitchFamily="18" charset="0"/>
              </a:rPr>
              <a:t>Tabelau</a:t>
            </a:r>
            <a:r>
              <a:rPr lang="it-IT" i="1" dirty="0">
                <a:latin typeface="Times New Roman" panose="02020603050405020304" pitchFamily="18" charset="0"/>
                <a:ea typeface="Calibri" panose="020F0502020204030204" pitchFamily="34" charset="0"/>
                <a:cs typeface="Times New Roman" panose="02020603050405020304" pitchFamily="18" charset="0"/>
              </a:rPr>
              <a:t> </a:t>
            </a:r>
            <a:r>
              <a:rPr lang="it-IT" i="1" dirty="0" err="1">
                <a:latin typeface="Times New Roman" panose="02020603050405020304" pitchFamily="18" charset="0"/>
                <a:ea typeface="Calibri" panose="020F0502020204030204" pitchFamily="34" charset="0"/>
                <a:cs typeface="Times New Roman" panose="02020603050405020304" pitchFamily="18" charset="0"/>
              </a:rPr>
              <a:t>économique</a:t>
            </a:r>
            <a:r>
              <a:rPr lang="it-IT" i="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sviluppò un modello di circuito economico atto a porre in evidenza le relazioni intercorrenti tra soggetti economici</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1015999" y="3371320"/>
            <a:ext cx="10498974" cy="685059"/>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smtClean="0">
                <a:latin typeface="Times New Roman" panose="02020603050405020304" pitchFamily="18" charset="0"/>
                <a:ea typeface="Calibri" panose="020F0502020204030204" pitchFamily="34" charset="0"/>
                <a:cs typeface="Times New Roman" panose="02020603050405020304" pitchFamily="18" charset="0"/>
              </a:rPr>
              <a:t>Il </a:t>
            </a:r>
            <a:r>
              <a:rPr lang="it-IT" dirty="0">
                <a:latin typeface="Times New Roman" panose="02020603050405020304" pitchFamily="18" charset="0"/>
                <a:ea typeface="Calibri" panose="020F0502020204030204" pitchFamily="34" charset="0"/>
                <a:cs typeface="Times New Roman" panose="02020603050405020304" pitchFamily="18" charset="0"/>
              </a:rPr>
              <a:t>ricorso alla redazione di conti economici nazionali secondo le moderne tecniche di analisi è un fatto relativamente recente</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p:cNvSpPr/>
          <p:nvPr/>
        </p:nvSpPr>
        <p:spPr>
          <a:xfrm>
            <a:off x="1015999" y="4165938"/>
            <a:ext cx="10498974" cy="1263166"/>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L’Italia dispone di statistiche relative alla contabilità nazionale a partire dalla seconda metà del secolo scorso; più di recente, sono stati elaborati da vari organismi internazionali dei modelli uniformi per la redazione delle principali tabelle relative alla contabilità nazionale che, oltre a rendere omogenei gli standard di redazione di tali schemi, permettono facili e rapidi confronti tra i conti economici di diverse nazioni</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39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4" name="Rettangolo 3"/>
          <p:cNvSpPr/>
          <p:nvPr/>
        </p:nvSpPr>
        <p:spPr>
          <a:xfrm>
            <a:off x="1015999" y="949025"/>
            <a:ext cx="10380749" cy="981423"/>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Nel 1970 l’EUROSTAT (Istituto Statistico delle Comunità Europee) ha messo a punto il sistema armonizzato dei conti SEC (acronimo di Sistema europeo dei conti economici integrati), attraverso l’analisi dei diversi sistemi di contabilità nazionale, con particolare riferimento al modello </a:t>
            </a:r>
            <a:r>
              <a:rPr lang="it-IT" dirty="0" smtClean="0">
                <a:latin typeface="Times New Roman" panose="02020603050405020304" pitchFamily="18" charset="0"/>
                <a:ea typeface="Calibri" panose="020F0502020204030204" pitchFamily="34" charset="0"/>
                <a:cs typeface="Times New Roman" panose="02020603050405020304" pitchFamily="18" charset="0"/>
              </a:rPr>
              <a:t>francese</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1015998" y="2486176"/>
            <a:ext cx="10380749" cy="1277786"/>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Applicato dapprima in via sperimentale, il SEC è stato adottato definitivamente da tutti i Paesi membri tra cui, nel 1974, l’Italia. Con regolamento comunitario del 1996 il sistema è stato modificato, coerentemente con il System of National Accounts (SNA), redatto dall’ONU e da altre istituzioni internazionali, tra cui lo stesso </a:t>
            </a:r>
            <a:r>
              <a:rPr lang="it-IT" dirty="0" smtClean="0">
                <a:latin typeface="Times New Roman" panose="02020603050405020304" pitchFamily="18" charset="0"/>
                <a:ea typeface="Calibri" panose="020F0502020204030204" pitchFamily="34" charset="0"/>
                <a:cs typeface="Times New Roman" panose="02020603050405020304" pitchFamily="18" charset="0"/>
              </a:rPr>
              <a:t>EUROSTAT</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1015998" y="4202162"/>
            <a:ext cx="10380749" cy="1277786"/>
          </a:xfrm>
          <a:prstGeom prst="rect">
            <a:avLst/>
          </a:prstGeom>
        </p:spPr>
        <p:txBody>
          <a:bodyPr wrap="square">
            <a:spAutoFit/>
          </a:bodyPr>
          <a:lstStyle/>
          <a:p>
            <a:pPr marL="285750" indent="-285750" algn="just">
              <a:lnSpc>
                <a:spcPct val="107000"/>
              </a:lnSpc>
              <a:spcAft>
                <a:spcPts val="0"/>
              </a:spcAf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A partire dal 1999 tutti gli stati membri dell’Unione Europea hanno adottato il SEC95 attraverso il quale si attua una descrizione quantitativa completa e comparabile dell’economia dei paesi membri, per mezzo di un sistema integrato di conti di flussi e di conti patrimoniali definiti per l’intera economia e per raggruppamenti di operatori economici</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9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9</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7</a:t>
            </a:fld>
            <a:endParaRPr lang="it-IT"/>
          </a:p>
        </p:txBody>
      </p:sp>
      <p:sp>
        <p:nvSpPr>
          <p:cNvPr id="4" name="Rettangolo 3"/>
          <p:cNvSpPr/>
          <p:nvPr/>
        </p:nvSpPr>
        <p:spPr>
          <a:xfrm>
            <a:off x="839586" y="1274892"/>
            <a:ext cx="10316094" cy="1870512"/>
          </a:xfrm>
          <a:prstGeom prst="rect">
            <a:avLst/>
          </a:prstGeom>
        </p:spPr>
        <p:txBody>
          <a:bodyPr wrap="square">
            <a:spAutoFit/>
          </a:bodyPr>
          <a:lstStyle/>
          <a:p>
            <a:pPr algn="just">
              <a:lnSpc>
                <a:spcPct val="107000"/>
              </a:lnSpc>
              <a:spcAft>
                <a:spcPts val="0"/>
              </a:spcAft>
            </a:pPr>
            <a:r>
              <a:rPr lang="it-IT" dirty="0">
                <a:solidFill>
                  <a:srgbClr val="000000"/>
                </a:solidFill>
                <a:latin typeface="Times New Roman" panose="02020603050405020304" pitchFamily="18" charset="0"/>
                <a:cs typeface="Times New Roman" panose="02020603050405020304" pitchFamily="18" charset="0"/>
              </a:rPr>
              <a:t>Lo schema base attualmente vigente, applicato su </a:t>
            </a:r>
            <a:r>
              <a:rPr lang="en-GB" dirty="0" err="1">
                <a:solidFill>
                  <a:srgbClr val="000000"/>
                </a:solidFill>
                <a:latin typeface="Times New Roman" panose="02020603050405020304" pitchFamily="18" charset="0"/>
                <a:cs typeface="Times New Roman" panose="02020603050405020304" pitchFamily="18" charset="0"/>
              </a:rPr>
              <a:t>scala</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mondiale</a:t>
            </a:r>
            <a:r>
              <a:rPr lang="en-GB" dirty="0">
                <a:solidFill>
                  <a:srgbClr val="000000"/>
                </a:solidFill>
                <a:latin typeface="Times New Roman" panose="02020603050405020304" pitchFamily="18" charset="0"/>
                <a:cs typeface="Times New Roman" panose="02020603050405020304" pitchFamily="18" charset="0"/>
              </a:rPr>
              <a:t>, è </a:t>
            </a:r>
            <a:r>
              <a:rPr lang="en-GB" dirty="0" err="1">
                <a:solidFill>
                  <a:srgbClr val="000000"/>
                </a:solidFill>
                <a:latin typeface="Times New Roman" panose="02020603050405020304" pitchFamily="18" charset="0"/>
                <a:cs typeface="Times New Roman" panose="02020603050405020304" pitchFamily="18" charset="0"/>
              </a:rPr>
              <a:t>il</a:t>
            </a:r>
            <a:r>
              <a:rPr lang="en-GB" dirty="0">
                <a:solidFill>
                  <a:srgbClr val="000000"/>
                </a:solidFill>
                <a:latin typeface="Times New Roman" panose="02020603050405020304" pitchFamily="18" charset="0"/>
                <a:cs typeface="Times New Roman" panose="02020603050405020304" pitchFamily="18" charset="0"/>
              </a:rPr>
              <a:t> System of National Accounts </a:t>
            </a:r>
            <a:r>
              <a:rPr lang="en-GB" dirty="0" smtClean="0">
                <a:solidFill>
                  <a:srgbClr val="000000"/>
                </a:solidFill>
                <a:latin typeface="Times New Roman" panose="02020603050405020304" pitchFamily="18" charset="0"/>
                <a:cs typeface="Times New Roman" panose="02020603050405020304" pitchFamily="18" charset="0"/>
              </a:rPr>
              <a:t>2008.</a:t>
            </a:r>
          </a:p>
          <a:p>
            <a:pPr algn="just">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A </a:t>
            </a:r>
            <a:r>
              <a:rPr lang="it-IT" dirty="0">
                <a:latin typeface="Times New Roman" panose="02020603050405020304" pitchFamily="18" charset="0"/>
                <a:ea typeface="Calibri" panose="020F0502020204030204" pitchFamily="34" charset="0"/>
                <a:cs typeface="Times New Roman" panose="02020603050405020304" pitchFamily="18" charset="0"/>
              </a:rPr>
              <a:t>partire da settembre 2014, con la pubblicazione di una nuova versione dei conti nazionali viene adottato dagli Stati membri dell’Unione europea il nuovo sistema europeo dei conti nazionali e regionali – </a:t>
            </a:r>
            <a:r>
              <a:rPr lang="it-IT" dirty="0" smtClean="0">
                <a:latin typeface="Times New Roman" panose="02020603050405020304" pitchFamily="18" charset="0"/>
                <a:ea typeface="Calibri" panose="020F0502020204030204" pitchFamily="34" charset="0"/>
                <a:cs typeface="Times New Roman" panose="02020603050405020304" pitchFamily="18" charset="0"/>
              </a:rPr>
              <a:t>Sec2010 </a:t>
            </a:r>
            <a:r>
              <a:rPr lang="it-IT" dirty="0">
                <a:latin typeface="Times New Roman" panose="02020603050405020304" pitchFamily="18" charset="0"/>
                <a:ea typeface="Calibri" panose="020F0502020204030204" pitchFamily="34" charset="0"/>
                <a:cs typeface="Times New Roman" panose="02020603050405020304" pitchFamily="18" charset="0"/>
              </a:rPr>
              <a:t>– in sostituzione del </a:t>
            </a:r>
            <a:r>
              <a:rPr lang="it-IT" dirty="0" smtClean="0">
                <a:latin typeface="Times New Roman" panose="02020603050405020304" pitchFamily="18" charset="0"/>
                <a:ea typeface="Calibri" panose="020F0502020204030204" pitchFamily="34" charset="0"/>
                <a:cs typeface="Times New Roman" panose="02020603050405020304" pitchFamily="18" charset="0"/>
              </a:rPr>
              <a:t>Sec95</a:t>
            </a:r>
            <a:r>
              <a:rPr lang="it-IT" dirty="0">
                <a:latin typeface="Times New Roman" panose="02020603050405020304" pitchFamily="18" charset="0"/>
                <a:ea typeface="Calibri" panose="020F0502020204030204" pitchFamily="34" charset="0"/>
                <a:cs typeface="Times New Roman" panose="02020603050405020304" pitchFamily="18" charset="0"/>
              </a:rPr>
              <a:t>. Il nuovo sistema, definito nel </a:t>
            </a:r>
            <a:r>
              <a:rPr lang="it-IT"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Regolamento Ue n. 549/2013</a:t>
            </a:r>
            <a:r>
              <a:rPr lang="it-IT" dirty="0">
                <a:latin typeface="Times New Roman" panose="02020603050405020304" pitchFamily="18" charset="0"/>
                <a:ea typeface="Calibri" panose="020F0502020204030204" pitchFamily="34" charset="0"/>
                <a:cs typeface="Times New Roman" panose="02020603050405020304" pitchFamily="18" charset="0"/>
              </a:rPr>
              <a:t> pubblicato il 26 giugno 2013, è il risultato di una stretta collaborazione fra l’Ufficio statistico della Commissione (</a:t>
            </a:r>
            <a:r>
              <a:rPr lang="it-IT" dirty="0" err="1">
                <a:latin typeface="Times New Roman" panose="02020603050405020304" pitchFamily="18" charset="0"/>
                <a:ea typeface="Calibri" panose="020F0502020204030204" pitchFamily="34" charset="0"/>
                <a:cs typeface="Times New Roman" panose="02020603050405020304" pitchFamily="18" charset="0"/>
              </a:rPr>
              <a:t>Eurostat</a:t>
            </a:r>
            <a:r>
              <a:rPr lang="it-IT" dirty="0">
                <a:latin typeface="Times New Roman" panose="02020603050405020304" pitchFamily="18" charset="0"/>
                <a:ea typeface="Calibri" panose="020F0502020204030204" pitchFamily="34" charset="0"/>
                <a:cs typeface="Times New Roman" panose="02020603050405020304" pitchFamily="18" charset="0"/>
              </a:rPr>
              <a:t>) e i contabili nazionali degli Stati </a:t>
            </a:r>
            <a:r>
              <a:rPr lang="it-IT" dirty="0" smtClean="0">
                <a:latin typeface="Times New Roman" panose="02020603050405020304" pitchFamily="18" charset="0"/>
                <a:ea typeface="Calibri" panose="020F0502020204030204" pitchFamily="34" charset="0"/>
                <a:cs typeface="Times New Roman" panose="02020603050405020304" pitchFamily="18" charset="0"/>
              </a:rPr>
              <a:t>membri</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839586" y="805895"/>
            <a:ext cx="9499600" cy="369332"/>
          </a:xfrm>
          <a:prstGeom prst="rect">
            <a:avLst/>
          </a:prstGeom>
        </p:spPr>
        <p:txBody>
          <a:bodyPr wrap="square">
            <a:spAutoFit/>
          </a:bodyPr>
          <a:lstStyle/>
          <a:p>
            <a:r>
              <a:rPr lang="it-IT" b="1" i="0" u="none" strike="noStrike" baseline="0" dirty="0" smtClean="0">
                <a:solidFill>
                  <a:srgbClr val="C00000"/>
                </a:solidFill>
                <a:latin typeface="Times New Roman" panose="02020603050405020304" pitchFamily="18" charset="0"/>
                <a:cs typeface="Times New Roman" panose="02020603050405020304" pitchFamily="18" charset="0"/>
              </a:rPr>
              <a:t>Gli schemi di Contabilità Nazionale </a:t>
            </a:r>
            <a:r>
              <a:rPr lang="en-GB" b="1" i="0" u="none" strike="noStrike" baseline="0" dirty="0" err="1" smtClean="0">
                <a:solidFill>
                  <a:srgbClr val="C00000"/>
                </a:solidFill>
                <a:latin typeface="Times New Roman" panose="02020603050405020304" pitchFamily="18" charset="0"/>
                <a:cs typeface="Times New Roman" panose="02020603050405020304" pitchFamily="18" charset="0"/>
              </a:rPr>
              <a:t>vigenti</a:t>
            </a:r>
            <a:endParaRPr lang="en-GB" dirty="0"/>
          </a:p>
        </p:txBody>
      </p:sp>
      <p:sp>
        <p:nvSpPr>
          <p:cNvPr id="8" name="Rettangolo 7"/>
          <p:cNvSpPr/>
          <p:nvPr/>
        </p:nvSpPr>
        <p:spPr>
          <a:xfrm>
            <a:off x="839586" y="5112090"/>
            <a:ext cx="10316094" cy="966803"/>
          </a:xfrm>
          <a:prstGeom prst="rect">
            <a:avLst/>
          </a:prstGeom>
        </p:spPr>
        <p:txBody>
          <a:bodyPr wrap="square">
            <a:spAutoFit/>
          </a:bodyPr>
          <a:lstStyle/>
          <a:p>
            <a:pPr algn="just">
              <a:lnSpc>
                <a:spcPct val="107000"/>
              </a:lnSpc>
            </a:pPr>
            <a:r>
              <a:rPr lang="it-IT" dirty="0">
                <a:latin typeface="Times New Roman" panose="02020603050405020304" pitchFamily="18" charset="0"/>
                <a:ea typeface="Calibri" panose="020F0502020204030204" pitchFamily="34" charset="0"/>
                <a:cs typeface="Times New Roman" panose="02020603050405020304" pitchFamily="18" charset="0"/>
              </a:rPr>
              <a:t>Il </a:t>
            </a:r>
            <a:r>
              <a:rPr lang="it-IT" dirty="0" smtClean="0">
                <a:latin typeface="Times New Roman" panose="02020603050405020304" pitchFamily="18" charset="0"/>
                <a:ea typeface="Calibri" panose="020F0502020204030204" pitchFamily="34" charset="0"/>
                <a:cs typeface="Times New Roman" panose="02020603050405020304" pitchFamily="18" charset="0"/>
              </a:rPr>
              <a:t>Sec2010 </a:t>
            </a:r>
            <a:r>
              <a:rPr lang="it-IT" dirty="0">
                <a:latin typeface="Times New Roman" panose="02020603050405020304" pitchFamily="18" charset="0"/>
                <a:ea typeface="Calibri" panose="020F0502020204030204" pitchFamily="34" charset="0"/>
                <a:cs typeface="Times New Roman" panose="02020603050405020304" pitchFamily="18" charset="0"/>
              </a:rPr>
              <a:t>definisce i principi e i metodi di Contabilità nazionale a livello europeo. Fissa in maniera sistematica e dettagliata il modo in cui si misurano le grandezze che descrivono il funzionamento di una </a:t>
            </a:r>
            <a:r>
              <a:rPr lang="it-IT" dirty="0" smtClean="0">
                <a:latin typeface="Times New Roman" panose="02020603050405020304" pitchFamily="18" charset="0"/>
                <a:ea typeface="Calibri" panose="020F0502020204030204" pitchFamily="34" charset="0"/>
                <a:cs typeface="Times New Roman" panose="02020603050405020304" pitchFamily="18" charset="0"/>
              </a:rPr>
              <a:t>economia.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839586" y="3390083"/>
            <a:ext cx="10316094"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Sistema europeo dei conti nazionali e regionali </a:t>
            </a:r>
            <a:r>
              <a:rPr lang="it-IT" dirty="0" smtClean="0">
                <a:latin typeface="Times New Roman" panose="02020603050405020304" pitchFamily="18" charset="0"/>
                <a:cs typeface="Times New Roman" panose="02020603050405020304" pitchFamily="18" charset="0"/>
              </a:rPr>
              <a:t>è </a:t>
            </a:r>
            <a:r>
              <a:rPr lang="it-IT" dirty="0">
                <a:latin typeface="Times New Roman" panose="02020603050405020304" pitchFamily="18" charset="0"/>
                <a:cs typeface="Times New Roman" panose="02020603050405020304" pitchFamily="18" charset="0"/>
              </a:rPr>
              <a:t>lo schema di riferimento per la misurazione dell’attività economica e finanziaria di un sistema economico, delle sue componenti e delle relazioni che fra di esse si instaurano in un determinato periodo di tempo.</a:t>
            </a:r>
            <a:endParaRPr lang="en-GB"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Oggetto della misura sono le transazioni poste in essere dagli agenti economici (definiti unità istituzionali) nei rapporti con le altre unità residenti sul territorio economico o con quelle non </a:t>
            </a:r>
            <a:r>
              <a:rPr lang="it-IT" dirty="0" smtClean="0">
                <a:latin typeface="Times New Roman" panose="02020603050405020304" pitchFamily="18" charset="0"/>
                <a:cs typeface="Times New Roman" panose="02020603050405020304" pitchFamily="18" charset="0"/>
              </a:rPr>
              <a:t>residenti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0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47898" y="1287273"/>
            <a:ext cx="10033462"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Sistema europeo dei conti economici integrati </a:t>
            </a:r>
            <a:r>
              <a:rPr lang="it-IT" dirty="0" smtClean="0">
                <a:latin typeface="Times New Roman" panose="02020603050405020304" pitchFamily="18" charset="0"/>
                <a:cs typeface="Times New Roman" panose="02020603050405020304" pitchFamily="18" charset="0"/>
              </a:rPr>
              <a:t>SEC2010 </a:t>
            </a:r>
            <a:r>
              <a:rPr lang="it-IT" dirty="0">
                <a:latin typeface="Times New Roman" panose="02020603050405020304" pitchFamily="18" charset="0"/>
                <a:cs typeface="Times New Roman" panose="02020603050405020304" pitchFamily="18" charset="0"/>
              </a:rPr>
              <a:t>consta di </a:t>
            </a:r>
            <a:r>
              <a:rPr lang="it-IT" dirty="0" smtClean="0">
                <a:latin typeface="Times New Roman" panose="02020603050405020304" pitchFamily="18" charset="0"/>
                <a:cs typeface="Times New Roman" panose="02020603050405020304" pitchFamily="18" charset="0"/>
              </a:rPr>
              <a:t>una serie </a:t>
            </a:r>
            <a:r>
              <a:rPr lang="it-IT" dirty="0">
                <a:latin typeface="Times New Roman" panose="02020603050405020304" pitchFamily="18" charset="0"/>
                <a:cs typeface="Times New Roman" panose="02020603050405020304" pitchFamily="18" charset="0"/>
              </a:rPr>
              <a:t>di norme e definizioni cui i Paesi membri dell’Unione europea </a:t>
            </a:r>
            <a:r>
              <a:rPr lang="it-IT" dirty="0" smtClean="0">
                <a:latin typeface="Times New Roman" panose="02020603050405020304" pitchFamily="18" charset="0"/>
                <a:cs typeface="Times New Roman" panose="02020603050405020304" pitchFamily="18" charset="0"/>
              </a:rPr>
              <a:t>devono attenersi </a:t>
            </a:r>
            <a:r>
              <a:rPr lang="it-IT" dirty="0">
                <a:latin typeface="Times New Roman" panose="02020603050405020304" pitchFamily="18" charset="0"/>
                <a:cs typeface="Times New Roman" panose="02020603050405020304" pitchFamily="18" charset="0"/>
              </a:rPr>
              <a:t>nella redazione dei conti nazionali. </a:t>
            </a:r>
            <a:endParaRPr lang="it-IT" dirty="0" smtClean="0">
              <a:latin typeface="Times New Roman" panose="02020603050405020304" pitchFamily="18" charset="0"/>
              <a:cs typeface="Times New Roman" panose="02020603050405020304" pitchFamily="18" charset="0"/>
            </a:endParaRPr>
          </a:p>
        </p:txBody>
      </p:sp>
      <p:sp>
        <p:nvSpPr>
          <p:cNvPr id="2" name="Rettangolo 1"/>
          <p:cNvSpPr/>
          <p:nvPr/>
        </p:nvSpPr>
        <p:spPr>
          <a:xfrm>
            <a:off x="847898" y="814838"/>
            <a:ext cx="3969933" cy="369332"/>
          </a:xfrm>
          <a:prstGeom prst="rect">
            <a:avLst/>
          </a:prstGeom>
        </p:spPr>
        <p:txBody>
          <a:bodyPr wrap="none">
            <a:spAutoFit/>
          </a:bodyPr>
          <a:lstStyle/>
          <a:p>
            <a:r>
              <a:rPr lang="en-GB" b="1" dirty="0">
                <a:solidFill>
                  <a:srgbClr val="A80000"/>
                </a:solidFill>
                <a:latin typeface="Times New Roman" panose="02020603050405020304" pitchFamily="18" charset="0"/>
                <a:cs typeface="Times New Roman" panose="02020603050405020304" pitchFamily="18" charset="0"/>
              </a:rPr>
              <a:t>CARATTERISTICHE DEL SEC 2010</a:t>
            </a:r>
          </a:p>
        </p:txBody>
      </p:sp>
      <p:sp>
        <p:nvSpPr>
          <p:cNvPr id="3" name="Rettangolo 2"/>
          <p:cNvSpPr/>
          <p:nvPr/>
        </p:nvSpPr>
        <p:spPr>
          <a:xfrm>
            <a:off x="847897" y="5091050"/>
            <a:ext cx="10033462" cy="369332"/>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le </a:t>
            </a:r>
            <a:r>
              <a:rPr lang="it-IT" b="1" dirty="0">
                <a:latin typeface="Times New Roman" panose="02020603050405020304" pitchFamily="18" charset="0"/>
                <a:cs typeface="Times New Roman" panose="02020603050405020304" pitchFamily="18" charset="0"/>
              </a:rPr>
              <a:t>modalità di registrazione dei flussi e degli </a:t>
            </a:r>
            <a:r>
              <a:rPr lang="it-IT" b="1" dirty="0" smtClean="0">
                <a:latin typeface="Times New Roman" panose="02020603050405020304" pitchFamily="18" charset="0"/>
                <a:cs typeface="Times New Roman" panose="02020603050405020304" pitchFamily="18" charset="0"/>
              </a:rPr>
              <a:t>stock</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847898" y="2036707"/>
            <a:ext cx="3265638"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Il Sec2010 individua, nell'ordine:</a:t>
            </a:r>
          </a:p>
        </p:txBody>
      </p:sp>
      <p:sp>
        <p:nvSpPr>
          <p:cNvPr id="8" name="Rettangolo 7"/>
          <p:cNvSpPr/>
          <p:nvPr/>
        </p:nvSpPr>
        <p:spPr>
          <a:xfrm>
            <a:off x="847898" y="2509142"/>
            <a:ext cx="9784080"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definizione di operatori residenti nel territorio economico </a:t>
            </a:r>
            <a:r>
              <a:rPr lang="it-IT" dirty="0">
                <a:latin typeface="Times New Roman" panose="02020603050405020304" pitchFamily="18" charset="0"/>
                <a:cs typeface="Times New Roman" panose="02020603050405020304" pitchFamily="18" charset="0"/>
              </a:rPr>
              <a:t>onde evidenziare le operazioni rilevanti per la contabilità nazionale;</a:t>
            </a:r>
          </a:p>
        </p:txBody>
      </p:sp>
      <p:sp>
        <p:nvSpPr>
          <p:cNvPr id="9" name="Rettangolo 8"/>
          <p:cNvSpPr/>
          <p:nvPr/>
        </p:nvSpPr>
        <p:spPr>
          <a:xfrm>
            <a:off x="847898" y="3269346"/>
            <a:ext cx="9784080" cy="646331"/>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classificazione degli operatori </a:t>
            </a:r>
            <a:r>
              <a:rPr lang="it-IT" dirty="0">
                <a:latin typeface="Times New Roman" panose="02020603050405020304" pitchFamily="18" charset="0"/>
                <a:cs typeface="Times New Roman" panose="02020603050405020304" pitchFamily="18" charset="0"/>
              </a:rPr>
              <a:t>tesa ad evidenziare le unità operanti sul territorio i cui atti sono rilevanti ai fini della contabilità nazionale;</a:t>
            </a:r>
          </a:p>
        </p:txBody>
      </p:sp>
      <p:sp>
        <p:nvSpPr>
          <p:cNvPr id="10" name="Rettangolo 9"/>
          <p:cNvSpPr/>
          <p:nvPr/>
        </p:nvSpPr>
        <p:spPr>
          <a:xfrm>
            <a:off x="847897" y="3988877"/>
            <a:ext cx="9725891" cy="369332"/>
          </a:xfrm>
          <a:prstGeom prst="rect">
            <a:avLst/>
          </a:prstGeom>
        </p:spPr>
        <p:txBody>
          <a:bodyPr wrap="square">
            <a:spAutoFit/>
          </a:bodyPr>
          <a:lstStyle/>
          <a:p>
            <a:pPr marL="285750" indent="-285750" algn="just">
              <a:buFont typeface="Wingdings" panose="05000000000000000000" pitchFamily="2" charset="2"/>
              <a:buChar char="§"/>
            </a:pPr>
            <a:r>
              <a:rPr lang="it-IT" dirty="0" smtClean="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classificazione delle operazioni </a:t>
            </a:r>
            <a:r>
              <a:rPr lang="it-IT" b="1" dirty="0" smtClean="0">
                <a:latin typeface="Times New Roman" panose="02020603050405020304" pitchFamily="18" charset="0"/>
                <a:cs typeface="Times New Roman" panose="02020603050405020304" pitchFamily="18" charset="0"/>
              </a:rPr>
              <a:t>economiche;</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847897" y="4539963"/>
            <a:ext cx="5585825" cy="369332"/>
          </a:xfrm>
          <a:prstGeom prst="rect">
            <a:avLst/>
          </a:prstGeom>
        </p:spPr>
        <p:txBody>
          <a:bodyPr wrap="none">
            <a:spAutoFit/>
          </a:bodyPr>
          <a:lstStyle/>
          <a:p>
            <a:pPr marL="285750" indent="-285750" algn="just">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la </a:t>
            </a:r>
            <a:r>
              <a:rPr lang="en-GB" b="1" dirty="0" err="1">
                <a:latin typeface="Times New Roman" panose="02020603050405020304" pitchFamily="18" charset="0"/>
                <a:cs typeface="Times New Roman" panose="02020603050405020304" pitchFamily="18" charset="0"/>
              </a:rPr>
              <a:t>struttura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dei</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conti</a:t>
            </a:r>
            <a:r>
              <a:rPr lang="en-GB" b="1"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 la </a:t>
            </a:r>
            <a:r>
              <a:rPr lang="it-IT" b="1" dirty="0">
                <a:latin typeface="Times New Roman" panose="02020603050405020304" pitchFamily="18" charset="0"/>
                <a:cs typeface="Times New Roman" panose="02020603050405020304" pitchFamily="18" charset="0"/>
              </a:rPr>
              <a:t>definizione degli </a:t>
            </a:r>
            <a:r>
              <a:rPr lang="en-GB" b="1" dirty="0" err="1">
                <a:latin typeface="Times New Roman" panose="02020603050405020304" pitchFamily="18" charset="0"/>
                <a:cs typeface="Times New Roman" panose="02020603050405020304" pitchFamily="18" charset="0"/>
              </a:rPr>
              <a:t>aggregati</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847897" y="5645048"/>
            <a:ext cx="6278322" cy="369332"/>
          </a:xfrm>
          <a:prstGeom prst="rect">
            <a:avLst/>
          </a:prstGeom>
        </p:spPr>
        <p:txBody>
          <a:bodyPr wrap="none">
            <a:spAutoFit/>
          </a:bodyPr>
          <a:lstStyle/>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a:t>
            </a:r>
            <a:r>
              <a:rPr lang="it-IT" b="1" dirty="0">
                <a:latin typeface="Times New Roman" panose="02020603050405020304" pitchFamily="18" charset="0"/>
                <a:cs typeface="Times New Roman" panose="02020603050405020304" pitchFamily="18" charset="0"/>
              </a:rPr>
              <a:t> quadro delle interdipendenze tra gli operatori </a:t>
            </a:r>
            <a:r>
              <a:rPr lang="it-IT" b="1" dirty="0" smtClean="0">
                <a:latin typeface="Times New Roman" panose="02020603050405020304" pitchFamily="18" charset="0"/>
                <a:cs typeface="Times New Roman" panose="02020603050405020304" pitchFamily="18" charset="0"/>
              </a:rPr>
              <a:t>economici.</a:t>
            </a:r>
            <a:endParaRPr lang="en-GB" b="1" dirty="0">
              <a:latin typeface="Times New Roman" panose="02020603050405020304" pitchFamily="18" charset="0"/>
              <a:cs typeface="Times New Roman" panose="02020603050405020304" pitchFamily="18" charset="0"/>
            </a:endParaRPr>
          </a:p>
        </p:txBody>
      </p:sp>
      <p:sp>
        <p:nvSpPr>
          <p:cNvPr id="12" name="Segnaposto piè di pagina 11"/>
          <p:cNvSpPr>
            <a:spLocks noGrp="1"/>
          </p:cNvSpPr>
          <p:nvPr>
            <p:ph type="ftr" sz="quarter" idx="11"/>
          </p:nvPr>
        </p:nvSpPr>
        <p:spPr/>
        <p:txBody>
          <a:bodyPr/>
          <a:lstStyle/>
          <a:p>
            <a:r>
              <a:rPr lang="it-IT" smtClean="0"/>
              <a:t>L. Bani - Elementi di statistica economica - LEZIONE 9</a:t>
            </a:r>
            <a:endParaRPr lang="it-IT"/>
          </a:p>
        </p:txBody>
      </p:sp>
    </p:spTree>
    <p:extLst>
      <p:ext uri="{BB962C8B-B14F-4D97-AF65-F5344CB8AC3E}">
        <p14:creationId xmlns:p14="http://schemas.microsoft.com/office/powerpoint/2010/main" val="10404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LEZIONE 9</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9</a:t>
            </a:fld>
            <a:endParaRPr lang="it-IT" dirty="0"/>
          </a:p>
        </p:txBody>
      </p:sp>
      <p:sp>
        <p:nvSpPr>
          <p:cNvPr id="9" name="Rettangolo 8"/>
          <p:cNvSpPr/>
          <p:nvPr/>
        </p:nvSpPr>
        <p:spPr>
          <a:xfrm>
            <a:off x="6455296" y="2161746"/>
            <a:ext cx="4211782" cy="923330"/>
          </a:xfrm>
          <a:prstGeom prst="rect">
            <a:avLst/>
          </a:prstGeom>
          <a:ln>
            <a:solidFill>
              <a:srgbClr val="C00000"/>
            </a:solidFill>
          </a:ln>
        </p:spPr>
        <p:txBody>
          <a:bodyPr wrap="square">
            <a:spAutoFit/>
          </a:bodyPr>
          <a:lstStyle/>
          <a:p>
            <a:pPr algn="just"/>
            <a:r>
              <a:rPr lang="it-IT" dirty="0" smtClean="0">
                <a:solidFill>
                  <a:srgbClr val="202122"/>
                </a:solidFill>
                <a:latin typeface="Times New Roman" panose="02020603050405020304" pitchFamily="18" charset="0"/>
                <a:cs typeface="Times New Roman" panose="02020603050405020304" pitchFamily="18" charset="0"/>
              </a:rPr>
              <a:t>l'insieme </a:t>
            </a:r>
            <a:r>
              <a:rPr lang="it-IT" dirty="0">
                <a:solidFill>
                  <a:srgbClr val="202122"/>
                </a:solidFill>
                <a:latin typeface="Times New Roman" panose="02020603050405020304" pitchFamily="18" charset="0"/>
                <a:cs typeface="Times New Roman" panose="02020603050405020304" pitchFamily="18" charset="0"/>
              </a:rPr>
              <a:t>di tutti i conti economici che descrivono l'attività economica di un Paese o di una circoscrizione territoriale</a:t>
            </a:r>
            <a:r>
              <a:rPr lang="it-IT" dirty="0" smtClean="0">
                <a:solidFill>
                  <a:srgbClr val="202122"/>
                </a:solidFill>
                <a:latin typeface="Times New Roman" panose="02020603050405020304" pitchFamily="18" charset="0"/>
                <a:cs typeface="Times New Roman" panose="02020603050405020304" pitchFamily="18" charset="0"/>
              </a:rPr>
              <a:t>.</a:t>
            </a:r>
            <a:endParaRPr lang="it-IT" dirty="0">
              <a:solidFill>
                <a:srgbClr val="202122"/>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09782" y="1711451"/>
            <a:ext cx="4121513" cy="369332"/>
          </a:xfrm>
          <a:prstGeom prst="rect">
            <a:avLst/>
          </a:prstGeom>
        </p:spPr>
        <p:txBody>
          <a:bodyPr wrap="none">
            <a:spAutoFit/>
          </a:bodyPr>
          <a:lstStyle/>
          <a:p>
            <a:r>
              <a:rPr lang="it-IT" dirty="0">
                <a:solidFill>
                  <a:srgbClr val="A80000"/>
                </a:solidFill>
                <a:latin typeface="Times New Roman" panose="02020603050405020304" pitchFamily="18" charset="0"/>
                <a:cs typeface="Times New Roman" panose="02020603050405020304" pitchFamily="18" charset="0"/>
              </a:rPr>
              <a:t>L'ISTAT</a:t>
            </a:r>
            <a:r>
              <a:rPr lang="it-IT" dirty="0">
                <a:solidFill>
                  <a:srgbClr val="C00000"/>
                </a:solidFill>
                <a:latin typeface="Times New Roman" panose="02020603050405020304" pitchFamily="18" charset="0"/>
                <a:cs typeface="Times New Roman" panose="02020603050405020304" pitchFamily="18" charset="0"/>
              </a:rPr>
              <a:t> </a:t>
            </a:r>
            <a:r>
              <a:rPr lang="it-IT" dirty="0">
                <a:solidFill>
                  <a:srgbClr val="202122"/>
                </a:solidFill>
                <a:latin typeface="Times New Roman" panose="02020603050405020304" pitchFamily="18" charset="0"/>
                <a:cs typeface="Times New Roman" panose="02020603050405020304" pitchFamily="18" charset="0"/>
              </a:rPr>
              <a:t>definisce la contabilità nazionale </a:t>
            </a:r>
            <a:endParaRPr lang="it-IT" dirty="0"/>
          </a:p>
        </p:txBody>
      </p:sp>
      <p:sp>
        <p:nvSpPr>
          <p:cNvPr id="8" name="Uguale 7"/>
          <p:cNvSpPr/>
          <p:nvPr/>
        </p:nvSpPr>
        <p:spPr>
          <a:xfrm>
            <a:off x="5200997" y="1630487"/>
            <a:ext cx="812800" cy="531259"/>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C00000"/>
                </a:solidFill>
              </a:ln>
              <a:solidFill>
                <a:srgbClr val="C00000"/>
              </a:solidFill>
            </a:endParaRPr>
          </a:p>
        </p:txBody>
      </p:sp>
      <p:sp>
        <p:nvSpPr>
          <p:cNvPr id="2" name="Rettangolo 1"/>
          <p:cNvSpPr/>
          <p:nvPr/>
        </p:nvSpPr>
        <p:spPr>
          <a:xfrm>
            <a:off x="744785" y="3526153"/>
            <a:ext cx="10271083"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Per </a:t>
            </a:r>
            <a:r>
              <a:rPr lang="it-IT" b="1" i="1" dirty="0">
                <a:solidFill>
                  <a:srgbClr val="A80000"/>
                </a:solidFill>
                <a:latin typeface="Times New Roman" panose="02020603050405020304" pitchFamily="18" charset="0"/>
                <a:cs typeface="Times New Roman" panose="02020603050405020304" pitchFamily="18" charset="0"/>
              </a:rPr>
              <a:t>attività economica</a:t>
            </a:r>
            <a:r>
              <a:rPr lang="it-IT" dirty="0">
                <a:latin typeface="Times New Roman" panose="02020603050405020304" pitchFamily="18" charset="0"/>
                <a:cs typeface="Times New Roman" panose="02020603050405020304" pitchFamily="18" charset="0"/>
              </a:rPr>
              <a:t> si intende il risultato di una combinazione di differenti risorse, quali attrezzature, lavoro, tecniche di lavorazione, prodotti, che dà luogo alla produzione di specifici beni o </a:t>
            </a:r>
            <a:r>
              <a:rPr lang="it-IT" dirty="0">
                <a:solidFill>
                  <a:srgbClr val="202122"/>
                </a:solidFill>
                <a:latin typeface="Times New Roman" panose="02020603050405020304" pitchFamily="18" charset="0"/>
                <a:cs typeface="Times New Roman" panose="02020603050405020304" pitchFamily="18" charset="0"/>
              </a:rPr>
              <a:t>servizi.</a:t>
            </a:r>
          </a:p>
        </p:txBody>
      </p:sp>
      <p:pic>
        <p:nvPicPr>
          <p:cNvPr id="6" name="Immagine 5"/>
          <p:cNvPicPr>
            <a:picLocks noChangeAspect="1"/>
          </p:cNvPicPr>
          <p:nvPr/>
        </p:nvPicPr>
        <p:blipFill>
          <a:blip r:embed="rId2"/>
          <a:stretch>
            <a:fillRect/>
          </a:stretch>
        </p:blipFill>
        <p:spPr>
          <a:xfrm>
            <a:off x="8257229" y="4613561"/>
            <a:ext cx="3066554" cy="1390008"/>
          </a:xfrm>
          <a:prstGeom prst="rect">
            <a:avLst/>
          </a:prstGeom>
        </p:spPr>
      </p:pic>
      <p:sp>
        <p:nvSpPr>
          <p:cNvPr id="7" name="Rettangolo 6"/>
          <p:cNvSpPr/>
          <p:nvPr/>
        </p:nvSpPr>
        <p:spPr>
          <a:xfrm>
            <a:off x="6455296" y="1266086"/>
            <a:ext cx="4211782" cy="923330"/>
          </a:xfrm>
          <a:prstGeom prst="rect">
            <a:avLst/>
          </a:prstGeom>
          <a:ln>
            <a:solidFill>
              <a:srgbClr val="A80000"/>
            </a:solidFill>
          </a:ln>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disciplina che ha </a:t>
            </a:r>
            <a:r>
              <a:rPr lang="it-IT" dirty="0">
                <a:latin typeface="Times New Roman" panose="02020603050405020304" pitchFamily="18" charset="0"/>
                <a:cs typeface="Times New Roman" panose="02020603050405020304" pitchFamily="18" charset="0"/>
              </a:rPr>
              <a:t>per oggetto l’osservazione quantitativa e lo studio statistico del </a:t>
            </a:r>
            <a:r>
              <a:rPr lang="it-IT" dirty="0" smtClean="0">
                <a:latin typeface="Times New Roman" panose="02020603050405020304" pitchFamily="18" charset="0"/>
                <a:cs typeface="Times New Roman" panose="02020603050405020304" pitchFamily="18" charset="0"/>
              </a:rPr>
              <a:t>sistema economico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2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16809</TotalTime>
  <Words>6482</Words>
  <Application>Microsoft Office PowerPoint</Application>
  <PresentationFormat>Widescreen</PresentationFormat>
  <Paragraphs>503</Paragraphs>
  <Slides>41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41</vt:i4>
      </vt:variant>
    </vt:vector>
  </HeadingPairs>
  <TitlesOfParts>
    <vt:vector size="47"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266</cp:revision>
  <dcterms:created xsi:type="dcterms:W3CDTF">2022-03-09T09:43:15Z</dcterms:created>
  <dcterms:modified xsi:type="dcterms:W3CDTF">2024-08-11T08:46:20Z</dcterms:modified>
</cp:coreProperties>
</file>