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1" r:id="rId2"/>
    <p:sldId id="295" r:id="rId3"/>
    <p:sldId id="329" r:id="rId4"/>
    <p:sldId id="321" r:id="rId5"/>
    <p:sldId id="322" r:id="rId6"/>
    <p:sldId id="341" r:id="rId7"/>
    <p:sldId id="323" r:id="rId8"/>
    <p:sldId id="324" r:id="rId9"/>
    <p:sldId id="325" r:id="rId10"/>
    <p:sldId id="326" r:id="rId11"/>
    <p:sldId id="327" r:id="rId12"/>
    <p:sldId id="338" r:id="rId13"/>
    <p:sldId id="339" r:id="rId14"/>
    <p:sldId id="296" r:id="rId15"/>
    <p:sldId id="293" r:id="rId16"/>
    <p:sldId id="257" r:id="rId17"/>
    <p:sldId id="258" r:id="rId18"/>
    <p:sldId id="259" r:id="rId19"/>
    <p:sldId id="261" r:id="rId20"/>
    <p:sldId id="262" r:id="rId21"/>
    <p:sldId id="263" r:id="rId22"/>
    <p:sldId id="354" r:id="rId23"/>
    <p:sldId id="302" r:id="rId24"/>
    <p:sldId id="264" r:id="rId25"/>
    <p:sldId id="305" r:id="rId26"/>
    <p:sldId id="316" r:id="rId27"/>
    <p:sldId id="355" r:id="rId28"/>
    <p:sldId id="265" r:id="rId29"/>
    <p:sldId id="349"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F76D9-6D84-43C6-A240-93F759008904}" type="datetimeFigureOut">
              <a:rPr lang="en-GB" smtClean="0"/>
              <a:t>11/08/2024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24508-F447-49A5-86C4-28EBD293D125}" type="slidenum">
              <a:rPr lang="en-GB" smtClean="0"/>
              <a:t>‹N›</a:t>
            </a:fld>
            <a:endParaRPr lang="en-GB"/>
          </a:p>
        </p:txBody>
      </p:sp>
    </p:spTree>
    <p:extLst>
      <p:ext uri="{BB962C8B-B14F-4D97-AF65-F5344CB8AC3E}">
        <p14:creationId xmlns:p14="http://schemas.microsoft.com/office/powerpoint/2010/main" val="114697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11</a:t>
            </a:r>
            <a:endParaRPr lang="it-IT"/>
          </a:p>
        </p:txBody>
      </p:sp>
      <p:sp>
        <p:nvSpPr>
          <p:cNvPr id="6" name="Segnaposto numero diapositiva 5"/>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43633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11</a:t>
            </a:r>
            <a:endParaRPr lang="it-IT"/>
          </a:p>
        </p:txBody>
      </p:sp>
      <p:sp>
        <p:nvSpPr>
          <p:cNvPr id="6" name="Segnaposto numero diapositiva 5"/>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20654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11</a:t>
            </a:r>
            <a:endParaRPr lang="it-IT"/>
          </a:p>
        </p:txBody>
      </p:sp>
      <p:sp>
        <p:nvSpPr>
          <p:cNvPr id="6" name="Segnaposto numero diapositiva 5"/>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1877339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smtClean="0"/>
              <a:t>L. Bani - Elementi di statistica economica - LEZIONE 11</a:t>
            </a:r>
            <a:endParaRPr lang="it-IT"/>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49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11</a:t>
            </a:r>
            <a:endParaRPr lang="it-IT"/>
          </a:p>
        </p:txBody>
      </p:sp>
      <p:sp>
        <p:nvSpPr>
          <p:cNvPr id="6" name="Segnaposto numero diapositiva 5"/>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386053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11</a:t>
            </a:r>
            <a:endParaRPr lang="it-IT"/>
          </a:p>
        </p:txBody>
      </p:sp>
      <p:sp>
        <p:nvSpPr>
          <p:cNvPr id="6" name="Segnaposto numero diapositiva 5"/>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257801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11</a:t>
            </a:r>
            <a:endParaRPr lang="it-IT"/>
          </a:p>
        </p:txBody>
      </p:sp>
      <p:sp>
        <p:nvSpPr>
          <p:cNvPr id="7" name="Segnaposto numero diapositiva 6"/>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309402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r>
              <a:rPr lang="it-IT" smtClean="0"/>
              <a:t>L. Bani - Elementi di statistica economica - LEZIONE 11</a:t>
            </a:r>
            <a:endParaRPr lang="it-IT"/>
          </a:p>
        </p:txBody>
      </p:sp>
      <p:sp>
        <p:nvSpPr>
          <p:cNvPr id="9" name="Segnaposto numero diapositiva 8"/>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361637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t>L. Bani - Elementi di statistica economica - LEZIONE 11</a:t>
            </a:r>
            <a:endParaRPr lang="it-IT"/>
          </a:p>
        </p:txBody>
      </p:sp>
      <p:sp>
        <p:nvSpPr>
          <p:cNvPr id="5" name="Segnaposto numero diapositiva 4"/>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325743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r>
              <a:rPr lang="it-IT" smtClean="0"/>
              <a:t>L. Bani - Elementi di statistica economica - LEZIONE 11</a:t>
            </a:r>
            <a:endParaRPr lang="it-IT"/>
          </a:p>
        </p:txBody>
      </p:sp>
      <p:sp>
        <p:nvSpPr>
          <p:cNvPr id="4" name="Segnaposto numero diapositiva 3"/>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100577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11</a:t>
            </a:r>
            <a:endParaRPr lang="it-IT"/>
          </a:p>
        </p:txBody>
      </p:sp>
      <p:sp>
        <p:nvSpPr>
          <p:cNvPr id="7" name="Segnaposto numero diapositiva 6"/>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336114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11</a:t>
            </a:r>
            <a:endParaRPr lang="it-IT"/>
          </a:p>
        </p:txBody>
      </p:sp>
      <p:sp>
        <p:nvSpPr>
          <p:cNvPr id="7" name="Segnaposto numero diapositiva 6"/>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421169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 Bani - Elementi di statistica economica - LEZIONE 11</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45937-21EC-4355-90B9-1BB951D3827B}" type="slidenum">
              <a:rPr lang="it-IT" smtClean="0"/>
              <a:t>‹N›</a:t>
            </a:fld>
            <a:endParaRPr lang="it-IT"/>
          </a:p>
        </p:txBody>
      </p:sp>
    </p:spTree>
    <p:extLst>
      <p:ext uri="{BB962C8B-B14F-4D97-AF65-F5344CB8AC3E}">
        <p14:creationId xmlns:p14="http://schemas.microsoft.com/office/powerpoint/2010/main" val="3346507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00000"/>
                </a:solidFill>
                <a:latin typeface="Times New Roman" panose="02020603050405020304" pitchFamily="18" charset="0"/>
                <a:cs typeface="Times New Roman" panose="02020603050405020304" pitchFamily="18" charset="0"/>
              </a:rPr>
              <a:t>Università degli Studi di Teramo</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smtClean="0">
                <a:latin typeface="Times New Roman" panose="02020603050405020304" pitchFamily="18" charset="0"/>
                <a:cs typeface="Times New Roman" panose="02020603050405020304" pitchFamily="18" charset="0"/>
              </a:rPr>
              <a:t>CORSO DI LAUREA IN SERVIZI GIURIDICI </a:t>
            </a:r>
            <a:r>
              <a:rPr lang="it-IT" b="1" dirty="0" smtClean="0">
                <a:solidFill>
                  <a:srgbClr val="000000"/>
                </a:solidFill>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sz="2400" b="1" dirty="0" smtClean="0">
                <a:latin typeface="Times New Roman" panose="02020603050405020304" pitchFamily="18" charset="0"/>
                <a:cs typeface="Times New Roman" panose="02020603050405020304" pitchFamily="18" charset="0"/>
              </a:rPr>
              <a:t>Elementi di statistica economica</a:t>
            </a:r>
            <a:endParaRPr lang="it-IT" sz="24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err="1" smtClean="0">
                <a:latin typeface="Times New Roman" panose="02020603050405020304" pitchFamily="18" charset="0"/>
                <a:cs typeface="Times New Roman" panose="02020603050405020304" pitchFamily="18" charset="0"/>
              </a:rPr>
              <a:t>a.a</a:t>
            </a:r>
            <a:r>
              <a:rPr lang="it-IT" dirty="0" smtClean="0">
                <a:latin typeface="Times New Roman" panose="02020603050405020304" pitchFamily="18" charset="0"/>
                <a:cs typeface="Times New Roman" panose="02020603050405020304" pitchFamily="18" charset="0"/>
              </a:rPr>
              <a:t>. </a:t>
            </a:r>
            <a:r>
              <a:rPr lang="it-IT" smtClean="0">
                <a:latin typeface="Times New Roman" panose="02020603050405020304" pitchFamily="18" charset="0"/>
                <a:cs typeface="Times New Roman" panose="02020603050405020304" pitchFamily="18" charset="0"/>
              </a:rPr>
              <a:t>2024-2025</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u="sng" dirty="0" smtClean="0">
                <a:solidFill>
                  <a:srgbClr val="C00000"/>
                </a:solidFill>
                <a:latin typeface="Times New Roman" panose="02020603050405020304" pitchFamily="18" charset="0"/>
                <a:cs typeface="Times New Roman" panose="02020603050405020304" pitchFamily="18" charset="0"/>
              </a:rPr>
              <a:t>Lezione 11</a:t>
            </a:r>
            <a:endParaRPr lang="it-IT" dirty="0" smtClean="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t/>
            </a:r>
            <a:br>
              <a:rPr lang="it-IT" dirty="0" smtClean="0"/>
            </a:br>
            <a:r>
              <a:rPr lang="it-IT" sz="1400" b="1" dirty="0" smtClean="0">
                <a:solidFill>
                  <a:srgbClr val="000000"/>
                </a:solidFill>
                <a:latin typeface="Times New Roman" panose="02020603050405020304" pitchFamily="18" charset="0"/>
                <a:cs typeface="Times New Roman" panose="02020603050405020304" pitchFamily="18" charset="0"/>
              </a:rPr>
              <a:t>prof. Letizia Bani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smtClean="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a:p>
        </p:txBody>
      </p:sp>
    </p:spTree>
    <p:extLst>
      <p:ext uri="{BB962C8B-B14F-4D97-AF65-F5344CB8AC3E}">
        <p14:creationId xmlns:p14="http://schemas.microsoft.com/office/powerpoint/2010/main" val="991671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11</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10</a:t>
            </a:fld>
            <a:endParaRPr lang="it-IT" dirty="0"/>
          </a:p>
        </p:txBody>
      </p:sp>
      <p:sp>
        <p:nvSpPr>
          <p:cNvPr id="2" name="Rettangolo 1"/>
          <p:cNvSpPr/>
          <p:nvPr/>
        </p:nvSpPr>
        <p:spPr>
          <a:xfrm>
            <a:off x="1016000" y="1015087"/>
            <a:ext cx="10368280" cy="1200329"/>
          </a:xfrm>
          <a:prstGeom prst="rect">
            <a:avLst/>
          </a:prstGeom>
        </p:spPr>
        <p:txBody>
          <a:bodyPr wrap="square">
            <a:spAutoFit/>
          </a:bodyPr>
          <a:lstStyle/>
          <a:p>
            <a:pPr algn="just"/>
            <a:r>
              <a:rPr lang="it-IT" dirty="0">
                <a:latin typeface="Times New Roman" panose="02020603050405020304" pitchFamily="18" charset="0"/>
              </a:rPr>
              <a:t>Per quanto concerne i rapporti con l'estero, occorre tenere presente che nella contabilità nazionale </a:t>
            </a:r>
            <a:r>
              <a:rPr lang="it-IT" dirty="0" smtClean="0">
                <a:latin typeface="Times New Roman" panose="02020603050405020304" pitchFamily="18" charset="0"/>
              </a:rPr>
              <a:t>si </a:t>
            </a:r>
            <a:r>
              <a:rPr lang="it-IT" dirty="0">
                <a:latin typeface="Times New Roman" panose="02020603050405020304" pitchFamily="18" charset="0"/>
              </a:rPr>
              <a:t>hanno esportazioni e importazioni di beni allorquando vi è un trasferimento della proprietà economica di beni tra residenti e non residenti, a prescindere dal verificarsi di un corrispondente movimento fisico di beni attraverso le frontiere. </a:t>
            </a:r>
          </a:p>
        </p:txBody>
      </p:sp>
      <p:sp>
        <p:nvSpPr>
          <p:cNvPr id="6" name="CasellaDiTesto 5"/>
          <p:cNvSpPr txBox="1"/>
          <p:nvPr/>
        </p:nvSpPr>
        <p:spPr>
          <a:xfrm>
            <a:off x="1028657" y="3067468"/>
            <a:ext cx="1496290" cy="369332"/>
          </a:xfrm>
          <a:prstGeom prst="rect">
            <a:avLst/>
          </a:prstGeom>
          <a:noFill/>
          <a:ln>
            <a:noFill/>
          </a:ln>
        </p:spPr>
        <p:txBody>
          <a:bodyPr wrap="square" rtlCol="0">
            <a:spAutoFit/>
          </a:bodyPr>
          <a:lstStyle/>
          <a:p>
            <a:r>
              <a:rPr lang="it-IT" b="1" dirty="0" smtClean="0">
                <a:solidFill>
                  <a:srgbClr val="A80000"/>
                </a:solidFill>
                <a:latin typeface="Times New Roman" panose="02020603050405020304" pitchFamily="18" charset="0"/>
                <a:cs typeface="Times New Roman" panose="02020603050405020304" pitchFamily="18" charset="0"/>
              </a:rPr>
              <a:t>Importazioni</a:t>
            </a:r>
            <a:endParaRPr lang="en-GB" b="1" dirty="0">
              <a:solidFill>
                <a:srgbClr val="A80000"/>
              </a:solidFill>
              <a:latin typeface="Times New Roman" panose="02020603050405020304" pitchFamily="18" charset="0"/>
              <a:cs typeface="Times New Roman" panose="02020603050405020304" pitchFamily="18" charset="0"/>
            </a:endParaRPr>
          </a:p>
        </p:txBody>
      </p:sp>
      <p:pic>
        <p:nvPicPr>
          <p:cNvPr id="11" name="Immagine 10"/>
          <p:cNvPicPr>
            <a:picLocks noChangeAspect="1"/>
          </p:cNvPicPr>
          <p:nvPr/>
        </p:nvPicPr>
        <p:blipFill>
          <a:blip r:embed="rId2"/>
          <a:stretch>
            <a:fillRect/>
          </a:stretch>
        </p:blipFill>
        <p:spPr>
          <a:xfrm>
            <a:off x="9894373" y="4825234"/>
            <a:ext cx="1649972" cy="802280"/>
          </a:xfrm>
          <a:prstGeom prst="rect">
            <a:avLst/>
          </a:prstGeom>
        </p:spPr>
      </p:pic>
      <p:sp>
        <p:nvSpPr>
          <p:cNvPr id="12" name="Rettangolo 11"/>
          <p:cNvSpPr/>
          <p:nvPr/>
        </p:nvSpPr>
        <p:spPr>
          <a:xfrm>
            <a:off x="995565" y="650915"/>
            <a:ext cx="4135235" cy="368755"/>
          </a:xfrm>
          <a:prstGeom prst="rect">
            <a:avLst/>
          </a:prstGeom>
        </p:spPr>
        <p:txBody>
          <a:bodyPr wrap="none">
            <a:spAutoFit/>
          </a:bodyPr>
          <a:lstStyle/>
          <a:p>
            <a:pPr algn="just">
              <a:lnSpc>
                <a:spcPct val="107000"/>
              </a:lnSpc>
              <a:spcAft>
                <a:spcPts val="0"/>
              </a:spcAft>
            </a:pP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IMPORTAZIONI ED ESPORTAZIONI</a:t>
            </a:r>
            <a:endParaRPr lang="en-GB" sz="1600"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tangolo 7"/>
          <p:cNvSpPr/>
          <p:nvPr/>
        </p:nvSpPr>
        <p:spPr>
          <a:xfrm>
            <a:off x="995565" y="4673509"/>
            <a:ext cx="8410633"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Sono valutate al valore </a:t>
            </a:r>
            <a:r>
              <a:rPr lang="it-IT" b="1" dirty="0" err="1">
                <a:latin typeface="Times New Roman" panose="02020603050405020304" pitchFamily="18" charset="0"/>
                <a:cs typeface="Times New Roman" panose="02020603050405020304" pitchFamily="18" charset="0"/>
              </a:rPr>
              <a:t>Fob</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a:t>
            </a:r>
            <a:r>
              <a:rPr lang="it-IT" i="1" dirty="0">
                <a:latin typeface="Times New Roman" panose="02020603050405020304" pitchFamily="18" charset="0"/>
                <a:cs typeface="Times New Roman" panose="02020603050405020304" pitchFamily="18" charset="0"/>
              </a:rPr>
              <a:t>free on </a:t>
            </a:r>
            <a:r>
              <a:rPr lang="it-IT" i="1" dirty="0" err="1" smtClean="0">
                <a:latin typeface="Times New Roman" panose="02020603050405020304" pitchFamily="18" charset="0"/>
                <a:cs typeface="Times New Roman" panose="02020603050405020304" pitchFamily="18" charset="0"/>
              </a:rPr>
              <a:t>board</a:t>
            </a:r>
            <a:r>
              <a:rPr lang="it-IT" i="1" dirty="0" smtClean="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che è la clausola </a:t>
            </a:r>
            <a:r>
              <a:rPr lang="it-IT" dirty="0">
                <a:latin typeface="Times New Roman" panose="02020603050405020304" pitchFamily="18" charset="0"/>
                <a:cs typeface="Times New Roman" panose="02020603050405020304" pitchFamily="18" charset="0"/>
              </a:rPr>
              <a:t>tradizionale dei contratti di </a:t>
            </a:r>
            <a:r>
              <a:rPr lang="it-IT" dirty="0" smtClean="0">
                <a:latin typeface="Times New Roman" panose="02020603050405020304" pitchFamily="18" charset="0"/>
                <a:cs typeface="Times New Roman" panose="02020603050405020304" pitchFamily="18" charset="0"/>
              </a:rPr>
              <a:t>trasporto internazionali per cui le </a:t>
            </a:r>
            <a:r>
              <a:rPr lang="it-IT" dirty="0" smtClean="0">
                <a:latin typeface="Times New Roman" panose="02020603050405020304" pitchFamily="18" charset="0"/>
                <a:ea typeface="Calibri" panose="020F0502020204030204" pitchFamily="34" charset="0"/>
                <a:cs typeface="Times New Roman" panose="02020603050405020304" pitchFamily="18" charset="0"/>
              </a:rPr>
              <a:t>spese </a:t>
            </a:r>
            <a:r>
              <a:rPr lang="it-IT" dirty="0">
                <a:latin typeface="Times New Roman" panose="02020603050405020304" pitchFamily="18" charset="0"/>
                <a:ea typeface="Calibri" panose="020F0502020204030204" pitchFamily="34" charset="0"/>
                <a:cs typeface="Times New Roman" panose="02020603050405020304" pitchFamily="18" charset="0"/>
              </a:rPr>
              <a:t>di spedizione e i rischi sono a carico del venditore fino al caricamento della merce sul mezzo di </a:t>
            </a:r>
            <a:r>
              <a:rPr lang="it-IT" dirty="0" smtClean="0">
                <a:latin typeface="Times New Roman" panose="02020603050405020304" pitchFamily="18" charset="0"/>
                <a:ea typeface="Calibri" panose="020F0502020204030204" pitchFamily="34" charset="0"/>
                <a:cs typeface="Times New Roman" panose="02020603050405020304" pitchFamily="18" charset="0"/>
              </a:rPr>
              <a:t>trasporto. Ovvero, </a:t>
            </a:r>
            <a:r>
              <a:rPr lang="it-IT" dirty="0">
                <a:latin typeface="Times New Roman" panose="02020603050405020304" pitchFamily="18" charset="0"/>
                <a:ea typeface="Calibri" panose="020F0502020204030204" pitchFamily="34" charset="0"/>
                <a:cs typeface="Times New Roman" panose="02020603050405020304" pitchFamily="18" charset="0"/>
              </a:rPr>
              <a:t>nel valore delle merci </a:t>
            </a:r>
            <a:r>
              <a:rPr lang="it-IT" dirty="0" smtClean="0">
                <a:latin typeface="Times New Roman" panose="02020603050405020304" pitchFamily="18" charset="0"/>
                <a:ea typeface="Calibri" panose="020F0502020204030204" pitchFamily="34" charset="0"/>
                <a:cs typeface="Times New Roman" panose="02020603050405020304" pitchFamily="18" charset="0"/>
              </a:rPr>
              <a:t>sono </a:t>
            </a:r>
            <a:r>
              <a:rPr lang="it-IT" dirty="0">
                <a:latin typeface="Times New Roman" panose="02020603050405020304" pitchFamily="18" charset="0"/>
                <a:ea typeface="Calibri" panose="020F0502020204030204" pitchFamily="34" charset="0"/>
                <a:cs typeface="Times New Roman" panose="02020603050405020304" pitchFamily="18" charset="0"/>
              </a:rPr>
              <a:t>inclusi i costi di trasporto e di assicurazione dal luogo di produzione o di commercializzazione fino alla frontiera nazionale del </a:t>
            </a:r>
            <a:r>
              <a:rPr lang="it-IT" dirty="0" smtClean="0">
                <a:latin typeface="Times New Roman" panose="02020603050405020304" pitchFamily="18" charset="0"/>
                <a:ea typeface="Calibri" panose="020F0502020204030204" pitchFamily="34" charset="0"/>
                <a:cs typeface="Times New Roman" panose="02020603050405020304" pitchFamily="18" charset="0"/>
              </a:rPr>
              <a:t>venditore</a:t>
            </a:r>
            <a:endParaRPr lang="it-IT" dirty="0">
              <a:latin typeface="Times New Roman" panose="02020603050405020304" pitchFamily="18" charset="0"/>
              <a:cs typeface="Times New Roman" panose="02020603050405020304" pitchFamily="18" charset="0"/>
            </a:endParaRPr>
          </a:p>
        </p:txBody>
      </p:sp>
      <p:sp>
        <p:nvSpPr>
          <p:cNvPr id="13" name="Rettangolo 12"/>
          <p:cNvSpPr/>
          <p:nvPr/>
        </p:nvSpPr>
        <p:spPr>
          <a:xfrm>
            <a:off x="4646628" y="2288444"/>
            <a:ext cx="6737652" cy="2031325"/>
          </a:xfrm>
          <a:prstGeom prst="rect">
            <a:avLst/>
          </a:prstGeom>
        </p:spPr>
        <p:txBody>
          <a:bodyPr wrap="square">
            <a:spAutoFit/>
          </a:bodyPr>
          <a:lstStyle/>
          <a:p>
            <a:pPr algn="just"/>
            <a:r>
              <a:rPr lang="it-IT" dirty="0">
                <a:latin typeface="Times New Roman" panose="02020603050405020304" pitchFamily="18" charset="0"/>
              </a:rPr>
              <a:t>Le </a:t>
            </a:r>
            <a:r>
              <a:rPr lang="it-IT" b="1" dirty="0">
                <a:latin typeface="Times New Roman" panose="02020603050405020304" pitchFamily="18" charset="0"/>
              </a:rPr>
              <a:t>importazioni di beni e </a:t>
            </a:r>
            <a:r>
              <a:rPr lang="it-IT" b="1" dirty="0" smtClean="0">
                <a:latin typeface="Times New Roman" panose="02020603050405020304" pitchFamily="18" charset="0"/>
              </a:rPr>
              <a:t>servizi </a:t>
            </a:r>
            <a:r>
              <a:rPr lang="it-IT" dirty="0" smtClean="0">
                <a:latin typeface="Times New Roman" panose="02020603050405020304" pitchFamily="18" charset="0"/>
              </a:rPr>
              <a:t>sono </a:t>
            </a:r>
            <a:r>
              <a:rPr lang="it-IT" dirty="0">
                <a:latin typeface="Times New Roman" panose="02020603050405020304" pitchFamily="18" charset="0"/>
              </a:rPr>
              <a:t>costituite da beni che, prodotti al di fuori del territorio nazionale, sono trasferiti all'interno del suddetto </a:t>
            </a:r>
            <a:r>
              <a:rPr lang="it-IT" dirty="0" smtClean="0">
                <a:latin typeface="Times New Roman" panose="02020603050405020304" pitchFamily="18" charset="0"/>
              </a:rPr>
              <a:t>territorio ovvero </a:t>
            </a:r>
            <a:r>
              <a:rPr lang="it-IT" dirty="0">
                <a:latin typeface="Times New Roman" panose="02020603050405020304" pitchFamily="18" charset="0"/>
              </a:rPr>
              <a:t>comprendono tutti i beni (nuovi o usati) che a titolo oneroso o gratuito entrano definitivamente nel territorio economico del paese in provenienza dal Resto del Mondo, nonché i servizi (trasporti, assicurazioni,...) prestati da unità non residenti a unità residenti</a:t>
            </a:r>
            <a:r>
              <a:rPr lang="it-IT" i="1" dirty="0">
                <a:latin typeface="Times New Roman" panose="02020603050405020304" pitchFamily="18" charset="0"/>
              </a:rPr>
              <a:t>. </a:t>
            </a:r>
            <a:r>
              <a:rPr lang="it-IT" dirty="0" smtClean="0">
                <a:latin typeface="Times New Roman" panose="02020603050405020304" pitchFamily="18" charset="0"/>
              </a:rPr>
              <a:t> </a:t>
            </a:r>
            <a:endParaRPr lang="it-IT" dirty="0"/>
          </a:p>
        </p:txBody>
      </p:sp>
      <p:sp>
        <p:nvSpPr>
          <p:cNvPr id="7" name="Freccia a destra 6"/>
          <p:cNvSpPr/>
          <p:nvPr/>
        </p:nvSpPr>
        <p:spPr>
          <a:xfrm>
            <a:off x="3073400" y="3092335"/>
            <a:ext cx="1024775" cy="344774"/>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69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457575" y="2982218"/>
            <a:ext cx="1807833" cy="856999"/>
          </a:xfrm>
          <a:prstGeom prst="rect">
            <a:avLst/>
          </a:prstGeom>
        </p:spPr>
      </p:pic>
      <p:sp>
        <p:nvSpPr>
          <p:cNvPr id="4" name="CasellaDiTesto 3"/>
          <p:cNvSpPr txBox="1"/>
          <p:nvPr/>
        </p:nvSpPr>
        <p:spPr>
          <a:xfrm>
            <a:off x="1122218" y="740366"/>
            <a:ext cx="1496290" cy="369332"/>
          </a:xfrm>
          <a:prstGeom prst="rect">
            <a:avLst/>
          </a:prstGeom>
          <a:noFill/>
          <a:ln>
            <a:noFill/>
          </a:ln>
        </p:spPr>
        <p:txBody>
          <a:bodyPr wrap="square" rtlCol="0">
            <a:spAutoFit/>
          </a:bodyPr>
          <a:lstStyle/>
          <a:p>
            <a:r>
              <a:rPr lang="it-IT" b="1" dirty="0" smtClean="0">
                <a:solidFill>
                  <a:srgbClr val="A80000"/>
                </a:solidFill>
                <a:latin typeface="Times New Roman" panose="02020603050405020304" pitchFamily="18" charset="0"/>
                <a:cs typeface="Times New Roman" panose="02020603050405020304" pitchFamily="18" charset="0"/>
              </a:rPr>
              <a:t>Esportazioni</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122218" y="2851097"/>
            <a:ext cx="7884622"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Le </a:t>
            </a:r>
            <a:r>
              <a:rPr lang="it-IT" dirty="0">
                <a:latin typeface="Times New Roman" panose="02020603050405020304" pitchFamily="18" charset="0"/>
                <a:cs typeface="Times New Roman" panose="02020603050405020304" pitchFamily="18" charset="0"/>
              </a:rPr>
              <a:t>esportazioni </a:t>
            </a:r>
            <a:r>
              <a:rPr lang="it-IT" dirty="0" smtClean="0">
                <a:latin typeface="Times New Roman" panose="02020603050405020304" pitchFamily="18" charset="0"/>
                <a:cs typeface="Times New Roman" panose="02020603050405020304" pitchFamily="18" charset="0"/>
              </a:rPr>
              <a:t>di servizi </a:t>
            </a:r>
            <a:r>
              <a:rPr lang="it-IT" dirty="0">
                <a:latin typeface="Times New Roman" panose="02020603050405020304" pitchFamily="18" charset="0"/>
                <a:cs typeface="Times New Roman" panose="02020603050405020304" pitchFamily="18" charset="0"/>
              </a:rPr>
              <a:t>comprendono tutti i servizi (trasporto, assicurazione, altri) </a:t>
            </a:r>
            <a:r>
              <a:rPr lang="it-IT" dirty="0" smtClean="0">
                <a:latin typeface="Times New Roman" panose="02020603050405020304" pitchFamily="18" charset="0"/>
                <a:cs typeface="Times New Roman" panose="02020603050405020304" pitchFamily="18" charset="0"/>
              </a:rPr>
              <a:t>prestati da </a:t>
            </a:r>
            <a:r>
              <a:rPr lang="it-IT" dirty="0">
                <a:latin typeface="Times New Roman" panose="02020603050405020304" pitchFamily="18" charset="0"/>
                <a:cs typeface="Times New Roman" panose="02020603050405020304" pitchFamily="18" charset="0"/>
              </a:rPr>
              <a:t>unità residenti a unità non residenti</a:t>
            </a:r>
            <a:r>
              <a:rPr lang="it-IT" dirty="0" smtClean="0">
                <a:latin typeface="Times New Roman" panose="02020603050405020304" pitchFamily="18" charset="0"/>
                <a:cs typeface="Times New Roman" panose="02020603050405020304" pitchFamily="18" charset="0"/>
              </a:rPr>
              <a:t>.</a:t>
            </a:r>
          </a:p>
        </p:txBody>
      </p:sp>
      <p:sp>
        <p:nvSpPr>
          <p:cNvPr id="7" name="Rettangolo 6"/>
          <p:cNvSpPr/>
          <p:nvPr/>
        </p:nvSpPr>
        <p:spPr>
          <a:xfrm>
            <a:off x="1122218" y="4465223"/>
            <a:ext cx="10249408"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La </a:t>
            </a:r>
            <a:r>
              <a:rPr lang="it-IT" dirty="0">
                <a:latin typeface="Times New Roman" panose="02020603050405020304" pitchFamily="18" charset="0"/>
                <a:cs typeface="Times New Roman" panose="02020603050405020304" pitchFamily="18" charset="0"/>
              </a:rPr>
              <a:t>differenza tra il valore delle esportazioni e quello delle importazioni di un paese è denominata </a:t>
            </a:r>
            <a:r>
              <a:rPr lang="it-IT" b="1" dirty="0">
                <a:latin typeface="Times New Roman" panose="02020603050405020304" pitchFamily="18" charset="0"/>
                <a:cs typeface="Times New Roman" panose="02020603050405020304" pitchFamily="18" charset="0"/>
              </a:rPr>
              <a:t>esportazioni nette </a:t>
            </a:r>
            <a:r>
              <a:rPr lang="it-IT" dirty="0">
                <a:latin typeface="Times New Roman" panose="02020603050405020304" pitchFamily="18" charset="0"/>
                <a:cs typeface="Times New Roman" panose="02020603050405020304" pitchFamily="18" charset="0"/>
              </a:rPr>
              <a:t>(</a:t>
            </a:r>
            <a:r>
              <a:rPr lang="it-IT" i="1" dirty="0">
                <a:latin typeface="Times New Roman" panose="02020603050405020304" pitchFamily="18" charset="0"/>
                <a:cs typeface="Times New Roman" panose="02020603050405020304" pitchFamily="18" charset="0"/>
              </a:rPr>
              <a:t>NX</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11</a:t>
            </a:r>
            <a:endParaRPr lang="it-IT"/>
          </a:p>
        </p:txBody>
      </p:sp>
      <p:sp>
        <p:nvSpPr>
          <p:cNvPr id="8" name="Segnaposto numero diapositiva 7"/>
          <p:cNvSpPr>
            <a:spLocks noGrp="1"/>
          </p:cNvSpPr>
          <p:nvPr>
            <p:ph type="sldNum" sz="quarter" idx="12"/>
          </p:nvPr>
        </p:nvSpPr>
        <p:spPr/>
        <p:txBody>
          <a:bodyPr/>
          <a:lstStyle/>
          <a:p>
            <a:fld id="{2933ED56-FB12-4384-AF6C-E94CA198BBEC}" type="slidenum">
              <a:rPr lang="it-IT" smtClean="0"/>
              <a:pPr/>
              <a:t>11</a:t>
            </a:fld>
            <a:endParaRPr lang="it-IT"/>
          </a:p>
        </p:txBody>
      </p:sp>
      <p:sp>
        <p:nvSpPr>
          <p:cNvPr id="10" name="Rettangolo 9"/>
          <p:cNvSpPr/>
          <p:nvPr/>
        </p:nvSpPr>
        <p:spPr>
          <a:xfrm>
            <a:off x="1122218" y="1338691"/>
            <a:ext cx="10143190" cy="923330"/>
          </a:xfrm>
          <a:prstGeom prst="rect">
            <a:avLst/>
          </a:prstGeom>
        </p:spPr>
        <p:txBody>
          <a:bodyPr wrap="square">
            <a:spAutoFit/>
          </a:bodyPr>
          <a:lstStyle/>
          <a:p>
            <a:pPr algn="just"/>
            <a:r>
              <a:rPr lang="it-IT" dirty="0">
                <a:latin typeface="Times New Roman" panose="02020603050405020304" pitchFamily="18" charset="0"/>
              </a:rPr>
              <a:t>Le </a:t>
            </a:r>
            <a:r>
              <a:rPr lang="it-IT" b="1" dirty="0">
                <a:latin typeface="Times New Roman" panose="02020603050405020304" pitchFamily="18" charset="0"/>
              </a:rPr>
              <a:t>esportazioni di beni e servizi </a:t>
            </a:r>
            <a:r>
              <a:rPr lang="it-IT" dirty="0">
                <a:latin typeface="Times New Roman" panose="02020603050405020304" pitchFamily="18" charset="0"/>
              </a:rPr>
              <a:t>sono costituite da quei beni che, prodotti sul territorio nazionale, vengono </a:t>
            </a:r>
            <a:r>
              <a:rPr lang="en-GB" dirty="0" err="1">
                <a:latin typeface="Times New Roman" panose="02020603050405020304" pitchFamily="18" charset="0"/>
              </a:rPr>
              <a:t>trasferiti</a:t>
            </a:r>
            <a:r>
              <a:rPr lang="en-GB" dirty="0">
                <a:latin typeface="Times New Roman" panose="02020603050405020304" pitchFamily="18" charset="0"/>
              </a:rPr>
              <a:t> </a:t>
            </a:r>
            <a:r>
              <a:rPr lang="en-GB" dirty="0" err="1">
                <a:latin typeface="Times New Roman" panose="02020603050405020304" pitchFamily="18" charset="0"/>
              </a:rPr>
              <a:t>all'estero</a:t>
            </a:r>
            <a:r>
              <a:rPr lang="en-GB" dirty="0">
                <a:latin typeface="Times New Roman" panose="02020603050405020304" pitchFamily="18" charset="0"/>
              </a:rPr>
              <a:t> </a:t>
            </a:r>
            <a:r>
              <a:rPr lang="en-GB" dirty="0" smtClean="0">
                <a:latin typeface="Times New Roman" panose="02020603050405020304" pitchFamily="18" charset="0"/>
              </a:rPr>
              <a:t>e </a:t>
            </a:r>
            <a:r>
              <a:rPr lang="it-IT" dirty="0" smtClean="0">
                <a:latin typeface="Times New Roman" panose="02020603050405020304" pitchFamily="18" charset="0"/>
              </a:rPr>
              <a:t>comprendono </a:t>
            </a:r>
            <a:r>
              <a:rPr lang="it-IT" dirty="0">
                <a:latin typeface="Times New Roman" panose="02020603050405020304" pitchFamily="18" charset="0"/>
              </a:rPr>
              <a:t>tutti i beni (</a:t>
            </a:r>
            <a:r>
              <a:rPr lang="it-IT" dirty="0" smtClean="0">
                <a:latin typeface="Times New Roman" panose="02020603050405020304" pitchFamily="18" charset="0"/>
              </a:rPr>
              <a:t>nuovi o </a:t>
            </a:r>
            <a:r>
              <a:rPr lang="it-IT" dirty="0">
                <a:latin typeface="Times New Roman" panose="02020603050405020304" pitchFamily="18" charset="0"/>
              </a:rPr>
              <a:t>usati) che a titolo oneroso o gratuito escono dal </a:t>
            </a:r>
            <a:r>
              <a:rPr lang="it-IT" dirty="0" smtClean="0">
                <a:latin typeface="Times New Roman" panose="02020603050405020304" pitchFamily="18" charset="0"/>
              </a:rPr>
              <a:t>territorio economico </a:t>
            </a:r>
            <a:r>
              <a:rPr lang="it-IT" dirty="0">
                <a:latin typeface="Times New Roman" panose="02020603050405020304" pitchFamily="18" charset="0"/>
              </a:rPr>
              <a:t>del paese per essere destinati al Resto del </a:t>
            </a:r>
            <a:r>
              <a:rPr lang="it-IT" dirty="0" smtClean="0">
                <a:latin typeface="Times New Roman" panose="02020603050405020304" pitchFamily="18" charset="0"/>
              </a:rPr>
              <a:t>Mondo</a:t>
            </a:r>
            <a:endParaRPr lang="en-GB" dirty="0">
              <a:latin typeface="Times New Roman" panose="02020603050405020304" pitchFamily="18" charset="0"/>
            </a:endParaRPr>
          </a:p>
        </p:txBody>
      </p:sp>
      <p:sp>
        <p:nvSpPr>
          <p:cNvPr id="11" name="Rettangolo 10"/>
          <p:cNvSpPr/>
          <p:nvPr/>
        </p:nvSpPr>
        <p:spPr>
          <a:xfrm>
            <a:off x="1122218" y="3611993"/>
            <a:ext cx="4814138"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Anche le esportazioni sono valutate al valore </a:t>
            </a:r>
            <a:r>
              <a:rPr lang="it-IT" dirty="0" err="1">
                <a:latin typeface="Times New Roman" panose="02020603050405020304" pitchFamily="18" charset="0"/>
                <a:cs typeface="Times New Roman" panose="02020603050405020304" pitchFamily="18" charset="0"/>
              </a:rPr>
              <a:t>Fob</a:t>
            </a:r>
            <a:r>
              <a:rPr lang="it-IT" dirty="0">
                <a:latin typeface="Times New Roman" panose="02020603050405020304" pitchFamily="18" charset="0"/>
                <a:cs typeface="Times New Roman" panose="02020603050405020304" pitchFamily="18" charset="0"/>
              </a:rPr>
              <a:t>.</a:t>
            </a:r>
            <a:endParaRPr lang="en-GB" dirty="0"/>
          </a:p>
        </p:txBody>
      </p:sp>
      <p:sp>
        <p:nvSpPr>
          <p:cNvPr id="12" name="Rettangolo 11"/>
          <p:cNvSpPr/>
          <p:nvPr/>
        </p:nvSpPr>
        <p:spPr>
          <a:xfrm>
            <a:off x="1122218" y="5226120"/>
            <a:ext cx="1014319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 fonti di tali dati sono costituite dalla bilancia dei pagamenti elaborata dalla Banca d’Italia sulla base delle statistiche doganali dell’ISTAT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4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97527" y="767276"/>
            <a:ext cx="6096000" cy="368755"/>
          </a:xfrm>
          <a:prstGeom prst="rect">
            <a:avLst/>
          </a:prstGeom>
        </p:spPr>
        <p:txBody>
          <a:bodyPr>
            <a:spAutoFit/>
          </a:bodyPr>
          <a:lstStyle/>
          <a:p>
            <a:pPr algn="just">
              <a:lnSpc>
                <a:spcPct val="107000"/>
              </a:lnSpc>
              <a:spcAft>
                <a:spcPts val="80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I prezzi di valutazione </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degli aggregati di CN</a:t>
            </a:r>
            <a:endParaRPr lang="it-IT" sz="1100"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997527" y="3029850"/>
            <a:ext cx="10252364" cy="961482"/>
          </a:xfrm>
          <a:prstGeom prst="rect">
            <a:avLst/>
          </a:prstGeom>
        </p:spPr>
        <p:txBody>
          <a:bodyPr wrap="square">
            <a:spAutoFit/>
          </a:bodyPr>
          <a:lstStyle/>
          <a:p>
            <a:pPr algn="just">
              <a:lnSpc>
                <a:spcPct val="107000"/>
              </a:lnSpc>
              <a:spcAft>
                <a:spcPts val="80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La differenza è costituita dalle componenti del prezzo che derivano da imposte prelevate dalle PA o da contributi che le PA erogano alle imprese. Più precisamente, si tratta delle imposte (indirette) sui prodotti e dei relativi contributi. </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ttangolo 3"/>
          <p:cNvSpPr/>
          <p:nvPr/>
        </p:nvSpPr>
        <p:spPr>
          <a:xfrm>
            <a:off x="997527" y="1368108"/>
            <a:ext cx="10418618" cy="685059"/>
          </a:xfrm>
          <a:prstGeom prst="rect">
            <a:avLst/>
          </a:prstGeom>
        </p:spPr>
        <p:txBody>
          <a:bodyPr wrap="square">
            <a:spAutoFit/>
          </a:bodyPr>
          <a:lstStyle/>
          <a:p>
            <a:pPr algn="just">
              <a:lnSpc>
                <a:spcPct val="107000"/>
              </a:lnSpc>
              <a:spcAft>
                <a:spcPts val="80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I flussi che formano gli aggregati della CN vengono in genere valutati ai prezzi di mercato, ovvero al prezzo sostenuto dall’acquirente (prezzo di acquisto). </a:t>
            </a:r>
            <a:endParaRPr lang="it-IT"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tangolo 4"/>
          <p:cNvSpPr/>
          <p:nvPr/>
        </p:nvSpPr>
        <p:spPr>
          <a:xfrm>
            <a:off x="997527" y="2198979"/>
            <a:ext cx="10252364" cy="685059"/>
          </a:xfrm>
          <a:prstGeom prst="rect">
            <a:avLst/>
          </a:prstGeom>
        </p:spPr>
        <p:txBody>
          <a:bodyPr wrap="square">
            <a:spAutoFit/>
          </a:bodyPr>
          <a:lstStyle/>
          <a:p>
            <a:pPr algn="just">
              <a:lnSpc>
                <a:spcPct val="107000"/>
              </a:lnSpc>
              <a:spcAft>
                <a:spcPts val="80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Per la produzione il SEC però assume l’ottica del produttore per cui il prezzo da applicare non è quello pagato dall’acquirente ma quello percepito dal produttore, che viene chiamato prezzo base. </a:t>
            </a:r>
            <a:endParaRPr lang="it-IT"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11</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12</a:t>
            </a:fld>
            <a:endParaRPr lang="it-IT"/>
          </a:p>
        </p:txBody>
      </p:sp>
    </p:spTree>
    <p:extLst>
      <p:ext uri="{BB962C8B-B14F-4D97-AF65-F5344CB8AC3E}">
        <p14:creationId xmlns:p14="http://schemas.microsoft.com/office/powerpoint/2010/main" val="30774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69819" y="1024087"/>
            <a:ext cx="10363198" cy="1277786"/>
          </a:xfrm>
          <a:prstGeom prst="rect">
            <a:avLst/>
          </a:prstGeom>
        </p:spPr>
        <p:txBody>
          <a:bodyPr wrap="square">
            <a:spAutoFit/>
          </a:bodyPr>
          <a:lstStyle/>
          <a:p>
            <a:pPr algn="just">
              <a:lnSpc>
                <a:spcPct val="107000"/>
              </a:lnSpc>
              <a:spcAft>
                <a:spcPts val="80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Le imposte sui prodotti (</a:t>
            </a:r>
            <a:r>
              <a:rPr lang="it-IT" b="1" dirty="0" err="1"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T</a:t>
            </a:r>
            <a:r>
              <a:rPr lang="it-IT" b="1" baseline="-25000" dirty="0" err="1"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p</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sono imposte commisurate alla quantità o al valore dei beni e servizi prodotti o scambiati (IVA, imposte e dazi sulle importazioni, imposte di fabbricazione, diritti sugli spettacoli, imposte sulla pubblicità, ecc.). Tali imposte ovviamente gravano sui costi di acquisto dei prodotti sostenuti dagli acquirenti, ma vengono versate allo Stato e non fanno </a:t>
            </a:r>
            <a:r>
              <a:rPr lang="it-IT" dirty="0" smtClean="0">
                <a:latin typeface="Times New Roman" panose="02020603050405020304" pitchFamily="18" charset="0"/>
                <a:ea typeface="Calibri" panose="020F0502020204030204" pitchFamily="34" charset="0"/>
                <a:cs typeface="Times New Roman" panose="02020603050405020304" pitchFamily="18" charset="0"/>
              </a:rPr>
              <a:t>parte </a:t>
            </a:r>
            <a:r>
              <a:rPr lang="it-IT" dirty="0">
                <a:latin typeface="Times New Roman" panose="02020603050405020304" pitchFamily="18" charset="0"/>
                <a:ea typeface="Calibri" panose="020F0502020204030204" pitchFamily="34" charset="0"/>
                <a:cs typeface="Times New Roman" panose="02020603050405020304" pitchFamily="18" charset="0"/>
              </a:rPr>
              <a:t>dei ricavi dei produttori. </a:t>
            </a:r>
            <a:endParaRPr lang="it-IT"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969818" y="2417456"/>
            <a:ext cx="10363199" cy="981423"/>
          </a:xfrm>
          <a:prstGeom prst="rect">
            <a:avLst/>
          </a:prstGeom>
        </p:spPr>
        <p:txBody>
          <a:bodyPr wrap="square">
            <a:spAutoFit/>
          </a:bodyPr>
          <a:lstStyle/>
          <a:p>
            <a:pPr algn="just">
              <a:lnSpc>
                <a:spcPct val="107000"/>
              </a:lnSpc>
              <a:spcAft>
                <a:spcPts val="800"/>
              </a:spcAft>
            </a:pP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I contributi ai prodotti (</a:t>
            </a:r>
            <a:r>
              <a:rPr lang="it-IT" b="1" dirty="0" err="1"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R</a:t>
            </a:r>
            <a:r>
              <a:rPr lang="it-IT" b="1" baseline="-25000" dirty="0" err="1"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cp</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sono invece erogati dalle PA ai produttori e commisurati ai beni e servizi prodotti o scambiati, compresi quelli importati, in genere proprio per tenere basso il prezzo di mercato, integrando le entrate dei produttori medesimi</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ttangolo 3"/>
          <p:cNvSpPr/>
          <p:nvPr/>
        </p:nvSpPr>
        <p:spPr>
          <a:xfrm>
            <a:off x="969819" y="3514462"/>
            <a:ext cx="10446326" cy="1574149"/>
          </a:xfrm>
          <a:prstGeom prst="rect">
            <a:avLst/>
          </a:prstGeom>
        </p:spPr>
        <p:txBody>
          <a:bodyPr wrap="square">
            <a:spAutoFit/>
          </a:bodyPr>
          <a:lstStyle/>
          <a:p>
            <a:pPr algn="just">
              <a:lnSpc>
                <a:spcPct val="107000"/>
              </a:lnSpc>
              <a:spcAft>
                <a:spcPts val="80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Ad esempio, i contributi alla produzione di olio d’oliva, i contributi alle società di trasporto pubblico a copertura delle perdite subite dovendo praticare prezzi inferiori ai costi di produzione in ottemperanza ad indirizzi di politica sociale stabiliti dalle PA. Sono insomma una sorta di imposte negative, che fanno parte dei ricavi dei produttori (sono parte dei cosiddetti ricavi accessori compresi nel fatturato) ma non del prezzo di acquisto degli acquirenti. </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llaDiTesto 4"/>
          <p:cNvSpPr txBox="1"/>
          <p:nvPr/>
        </p:nvSpPr>
        <p:spPr>
          <a:xfrm>
            <a:off x="969818" y="5766915"/>
            <a:ext cx="10621818" cy="384721"/>
          </a:xfrm>
          <a:prstGeom prst="rect">
            <a:avLst/>
          </a:prstGeom>
          <a:noFill/>
        </p:spPr>
        <p:txBody>
          <a:bodyPr wrap="square" rtlCol="0">
            <a:spAutoFit/>
          </a:bodyPr>
          <a:lstStyle/>
          <a:p>
            <a:pPr algn="just"/>
            <a:r>
              <a:rPr lang="it-IT" sz="1900" b="1" dirty="0" smtClean="0">
                <a:latin typeface="Times New Roman" panose="02020603050405020304" pitchFamily="18" charset="0"/>
                <a:cs typeface="Times New Roman" panose="02020603050405020304" pitchFamily="18" charset="0"/>
              </a:rPr>
              <a:t>Prezzo base = Prezzo di mercato (o Prezzo d’acquisto) – Imposte sui prodotti + Contributi ai prodotti</a:t>
            </a:r>
            <a:r>
              <a:rPr lang="it-IT" sz="1900" b="1" dirty="0" smtClean="0">
                <a:solidFill>
                  <a:srgbClr val="A80000"/>
                </a:solidFill>
                <a:latin typeface="Times New Roman" panose="02020603050405020304" pitchFamily="18" charset="0"/>
                <a:cs typeface="Times New Roman" panose="02020603050405020304" pitchFamily="18" charset="0"/>
              </a:rPr>
              <a:t> </a:t>
            </a:r>
            <a:endParaRPr lang="it-IT" sz="1900" b="1" dirty="0">
              <a:solidFill>
                <a:srgbClr val="A80000"/>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969818" y="5177482"/>
            <a:ext cx="10621818" cy="384721"/>
          </a:xfrm>
          <a:prstGeom prst="rect">
            <a:avLst/>
          </a:prstGeom>
          <a:noFill/>
        </p:spPr>
        <p:txBody>
          <a:bodyPr wrap="square" rtlCol="0">
            <a:spAutoFit/>
          </a:bodyPr>
          <a:lstStyle/>
          <a:p>
            <a:pPr algn="just"/>
            <a:r>
              <a:rPr lang="it-IT" sz="1900" b="1" dirty="0">
                <a:solidFill>
                  <a:srgbClr val="A80000"/>
                </a:solidFill>
                <a:latin typeface="Times New Roman" panose="02020603050405020304" pitchFamily="18" charset="0"/>
                <a:cs typeface="Times New Roman" panose="02020603050405020304" pitchFamily="18" charset="0"/>
              </a:rPr>
              <a:t>Prezzo di mercato (o Prezzo d’acquisto) </a:t>
            </a:r>
            <a:r>
              <a:rPr lang="it-IT" sz="1900" b="1" dirty="0" smtClean="0">
                <a:solidFill>
                  <a:srgbClr val="A80000"/>
                </a:solidFill>
                <a:latin typeface="Times New Roman" panose="02020603050405020304" pitchFamily="18" charset="0"/>
                <a:cs typeface="Times New Roman" panose="02020603050405020304" pitchFamily="18" charset="0"/>
              </a:rPr>
              <a:t>= Prezzo base + Imposte sui prodotti - Contributi ai prodotti </a:t>
            </a:r>
            <a:endParaRPr lang="it-IT" sz="1900" b="1" dirty="0">
              <a:solidFill>
                <a:srgbClr val="A80000"/>
              </a:solidFill>
              <a:latin typeface="Times New Roman" panose="02020603050405020304" pitchFamily="18" charset="0"/>
              <a:cs typeface="Times New Roman" panose="02020603050405020304" pitchFamily="18" charset="0"/>
            </a:endParaRPr>
          </a:p>
        </p:txBody>
      </p:sp>
      <p:sp>
        <p:nvSpPr>
          <p:cNvPr id="7" name="Segnaposto piè di pagina 6"/>
          <p:cNvSpPr>
            <a:spLocks noGrp="1"/>
          </p:cNvSpPr>
          <p:nvPr>
            <p:ph type="ftr" sz="quarter" idx="11"/>
          </p:nvPr>
        </p:nvSpPr>
        <p:spPr/>
        <p:txBody>
          <a:bodyPr/>
          <a:lstStyle/>
          <a:p>
            <a:r>
              <a:rPr lang="it-IT" smtClean="0"/>
              <a:t>L. Bani - Elementi di statistica economica - LEZIONE 11</a:t>
            </a:r>
            <a:endParaRPr lang="it-IT"/>
          </a:p>
        </p:txBody>
      </p:sp>
      <p:sp>
        <p:nvSpPr>
          <p:cNvPr id="8" name="Segnaposto numero diapositiva 7"/>
          <p:cNvSpPr>
            <a:spLocks noGrp="1"/>
          </p:cNvSpPr>
          <p:nvPr>
            <p:ph type="sldNum" sz="quarter" idx="12"/>
          </p:nvPr>
        </p:nvSpPr>
        <p:spPr/>
        <p:txBody>
          <a:bodyPr/>
          <a:lstStyle/>
          <a:p>
            <a:fld id="{2933ED56-FB12-4384-AF6C-E94CA198BBEC}" type="slidenum">
              <a:rPr lang="it-IT" smtClean="0"/>
              <a:pPr/>
              <a:t>13</a:t>
            </a:fld>
            <a:endParaRPr lang="it-IT"/>
          </a:p>
        </p:txBody>
      </p:sp>
    </p:spTree>
    <p:extLst>
      <p:ext uri="{BB962C8B-B14F-4D97-AF65-F5344CB8AC3E}">
        <p14:creationId xmlns:p14="http://schemas.microsoft.com/office/powerpoint/2010/main" val="257421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14</a:t>
            </a:fld>
            <a:endParaRPr lang="it-IT"/>
          </a:p>
        </p:txBody>
      </p:sp>
      <p:sp>
        <p:nvSpPr>
          <p:cNvPr id="4" name="Rettangolo 3"/>
          <p:cNvSpPr/>
          <p:nvPr/>
        </p:nvSpPr>
        <p:spPr>
          <a:xfrm>
            <a:off x="847898" y="935053"/>
            <a:ext cx="3116259" cy="369332"/>
          </a:xfrm>
          <a:prstGeom prst="rect">
            <a:avLst/>
          </a:prstGeom>
        </p:spPr>
        <p:txBody>
          <a:bodyPr wrap="square">
            <a:spAutoFit/>
          </a:bodyPr>
          <a:lstStyle/>
          <a:p>
            <a:r>
              <a:rPr lang="en-GB" b="1" dirty="0" err="1" smtClean="0">
                <a:solidFill>
                  <a:srgbClr val="A80000"/>
                </a:solidFill>
                <a:latin typeface="Times New Roman" panose="02020603050405020304" pitchFamily="18" charset="0"/>
                <a:cs typeface="Times New Roman" panose="02020603050405020304" pitchFamily="18" charset="0"/>
              </a:rPr>
              <a:t>Aggregati</a:t>
            </a:r>
            <a:r>
              <a:rPr lang="en-GB" b="1" dirty="0" smtClean="0">
                <a:solidFill>
                  <a:srgbClr val="A80000"/>
                </a:solidFill>
                <a:latin typeface="Times New Roman" panose="02020603050405020304" pitchFamily="18" charset="0"/>
                <a:cs typeface="Times New Roman" panose="02020603050405020304" pitchFamily="18" charset="0"/>
              </a:rPr>
              <a:t> </a:t>
            </a:r>
            <a:r>
              <a:rPr lang="en-GB" b="1" dirty="0" err="1" smtClean="0">
                <a:solidFill>
                  <a:srgbClr val="A80000"/>
                </a:solidFill>
                <a:latin typeface="Times New Roman" panose="02020603050405020304" pitchFamily="18" charset="0"/>
                <a:cs typeface="Times New Roman" panose="02020603050405020304" pitchFamily="18" charset="0"/>
              </a:rPr>
              <a:t>economici</a:t>
            </a:r>
            <a:r>
              <a:rPr lang="en-GB" b="1" i="1" dirty="0" smtClean="0">
                <a:solidFill>
                  <a:srgbClr val="000000"/>
                </a:solidFill>
                <a:latin typeface="Times New Roman" panose="02020603050405020304" pitchFamily="18" charset="0"/>
                <a:cs typeface="Times New Roman" panose="02020603050405020304" pitchFamily="18" charset="0"/>
              </a:rPr>
              <a:t> </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773084" y="3663754"/>
            <a:ext cx="10598728" cy="1754326"/>
          </a:xfrm>
          <a:prstGeom prst="rect">
            <a:avLst/>
          </a:prstGeom>
        </p:spPr>
        <p:txBody>
          <a:bodyPr wrap="square">
            <a:spAutoFit/>
          </a:bodyPr>
          <a:lstStyle/>
          <a:p>
            <a:pPr marL="285750" indent="-285750" algn="just">
              <a:buFont typeface="Wingdings" panose="05000000000000000000" pitchFamily="2" charset="2"/>
              <a:buChar char="ü"/>
            </a:pPr>
            <a:r>
              <a:rPr lang="it-IT" dirty="0" smtClean="0">
                <a:solidFill>
                  <a:srgbClr val="000000"/>
                </a:solidFill>
                <a:latin typeface="Times New Roman" panose="02020603050405020304" pitchFamily="18" charset="0"/>
                <a:cs typeface="Times New Roman" panose="02020603050405020304" pitchFamily="18" charset="0"/>
              </a:rPr>
              <a:t>aggregati </a:t>
            </a:r>
            <a:r>
              <a:rPr lang="it-IT" dirty="0">
                <a:solidFill>
                  <a:srgbClr val="000000"/>
                </a:solidFill>
                <a:latin typeface="Times New Roman" panose="02020603050405020304" pitchFamily="18" charset="0"/>
                <a:cs typeface="Times New Roman" panose="02020603050405020304" pitchFamily="18" charset="0"/>
              </a:rPr>
              <a:t>che si riferiscono direttamente alle operazioni nel sistema SEC 2010: produzione di beni e servizi, consumi finali, investimenti fissi </a:t>
            </a:r>
            <a:r>
              <a:rPr lang="it-IT" dirty="0" smtClean="0">
                <a:solidFill>
                  <a:srgbClr val="000000"/>
                </a:solidFill>
                <a:latin typeface="Times New Roman" panose="02020603050405020304" pitchFamily="18" charset="0"/>
                <a:cs typeface="Times New Roman" panose="02020603050405020304" pitchFamily="18" charset="0"/>
              </a:rPr>
              <a:t>lordi, import/export, </a:t>
            </a:r>
            <a:r>
              <a:rPr lang="it-IT" dirty="0">
                <a:solidFill>
                  <a:srgbClr val="000000"/>
                </a:solidFill>
                <a:latin typeface="Times New Roman" panose="02020603050405020304" pitchFamily="18" charset="0"/>
                <a:cs typeface="Times New Roman" panose="02020603050405020304" pitchFamily="18" charset="0"/>
              </a:rPr>
              <a:t>ecc.; </a:t>
            </a:r>
            <a:endParaRPr lang="it-IT" dirty="0" smtClean="0">
              <a:solidFill>
                <a:srgbClr val="000000"/>
              </a:solidFill>
              <a:latin typeface="Times New Roman" panose="02020603050405020304" pitchFamily="18" charset="0"/>
              <a:cs typeface="Times New Roman" panose="02020603050405020304" pitchFamily="18" charset="0"/>
            </a:endParaRPr>
          </a:p>
          <a:p>
            <a:endParaRPr lang="it-IT"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it-IT" b="1" dirty="0" smtClean="0">
                <a:solidFill>
                  <a:srgbClr val="000000"/>
                </a:solidFill>
                <a:latin typeface="Times New Roman" panose="02020603050405020304" pitchFamily="18" charset="0"/>
                <a:cs typeface="Times New Roman" panose="02020603050405020304" pitchFamily="18" charset="0"/>
              </a:rPr>
              <a:t>aggregati </a:t>
            </a:r>
            <a:r>
              <a:rPr lang="it-IT" b="1" dirty="0">
                <a:solidFill>
                  <a:srgbClr val="000000"/>
                </a:solidFill>
                <a:latin typeface="Times New Roman" panose="02020603050405020304" pitchFamily="18" charset="0"/>
                <a:cs typeface="Times New Roman" panose="02020603050405020304" pitchFamily="18" charset="0"/>
              </a:rPr>
              <a:t>che rappresentano saldi contabili: PIL ai prezzi di mercato, risultato di gestione del totale dell’economia, RNL, reddito nazionale disponibile, risparmio, saldo delle operazioni correnti con il resto del mondo e patrimonio netto del totale dell’economia (ricchezza nazionale). </a:t>
            </a:r>
          </a:p>
        </p:txBody>
      </p:sp>
      <p:sp>
        <p:nvSpPr>
          <p:cNvPr id="7" name="Rettangolo 6"/>
          <p:cNvSpPr/>
          <p:nvPr/>
        </p:nvSpPr>
        <p:spPr>
          <a:xfrm>
            <a:off x="847898" y="2866202"/>
            <a:ext cx="3557384" cy="369332"/>
          </a:xfrm>
          <a:prstGeom prst="rect">
            <a:avLst/>
          </a:prstGeom>
        </p:spPr>
        <p:txBody>
          <a:bodyPr wrap="none">
            <a:spAutoFit/>
          </a:bodyPr>
          <a:lstStyle/>
          <a:p>
            <a:r>
              <a:rPr lang="it-IT" dirty="0">
                <a:solidFill>
                  <a:srgbClr val="000000"/>
                </a:solidFill>
                <a:latin typeface="Times New Roman" panose="02020603050405020304" pitchFamily="18" charset="0"/>
                <a:cs typeface="Times New Roman" panose="02020603050405020304" pitchFamily="18" charset="0"/>
              </a:rPr>
              <a:t>Si distinguono due tipi di aggregati: </a:t>
            </a:r>
          </a:p>
        </p:txBody>
      </p:sp>
      <p:sp>
        <p:nvSpPr>
          <p:cNvPr id="8" name="Rettangolo 7"/>
          <p:cNvSpPr/>
          <p:nvPr/>
        </p:nvSpPr>
        <p:spPr>
          <a:xfrm>
            <a:off x="844620" y="1523530"/>
            <a:ext cx="10455655"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Gli </a:t>
            </a:r>
            <a:r>
              <a:rPr lang="it-IT" dirty="0">
                <a:solidFill>
                  <a:srgbClr val="000000"/>
                </a:solidFill>
                <a:latin typeface="Times New Roman" panose="02020603050405020304" pitchFamily="18" charset="0"/>
                <a:cs typeface="Times New Roman" panose="02020603050405020304" pitchFamily="18" charset="0"/>
              </a:rPr>
              <a:t>aggregati sono indicatori sintetici del risultato dell'attività del totale dell'economia e grandezze di riferimento fondamentali per l'analisi macroeconomica e per le comparazioni nel tempo e nello spazio.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4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14504" y="1213070"/>
            <a:ext cx="10469418" cy="1477328"/>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Un </a:t>
            </a:r>
            <a:r>
              <a:rPr lang="it-IT" dirty="0">
                <a:solidFill>
                  <a:srgbClr val="000000"/>
                </a:solidFill>
                <a:latin typeface="Times New Roman" panose="02020603050405020304" pitchFamily="18" charset="0"/>
                <a:cs typeface="Times New Roman" panose="02020603050405020304" pitchFamily="18" charset="0"/>
              </a:rPr>
              <a:t>saldo contabile è ottenuto come differenza tra il valore totale delle registrazioni in una sezione di un conto e il valore totale delle registrazioni nell’altra sezione dello stesso conto. </a:t>
            </a:r>
          </a:p>
          <a:p>
            <a:pPr algn="just"/>
            <a:r>
              <a:rPr lang="it-IT" dirty="0">
                <a:solidFill>
                  <a:srgbClr val="000000"/>
                </a:solidFill>
                <a:latin typeface="Times New Roman" panose="02020603050405020304" pitchFamily="18" charset="0"/>
                <a:cs typeface="Times New Roman" panose="02020603050405020304" pitchFamily="18" charset="0"/>
              </a:rPr>
              <a:t>I saldi tengono conto di una grande quantità di informazioni e tra essi figurano alcune delle voci più importanti dei conti come dimostrano i seguenti esempi di saldi contabili: valore aggiunto, risultato di gestione, reddito disponibile, risparmio, accreditamento/indebitamento. </a:t>
            </a:r>
          </a:p>
        </p:txBody>
      </p:sp>
      <p:sp>
        <p:nvSpPr>
          <p:cNvPr id="4" name="Rettangolo 3"/>
          <p:cNvSpPr/>
          <p:nvPr/>
        </p:nvSpPr>
        <p:spPr>
          <a:xfrm>
            <a:off x="1014504" y="734381"/>
            <a:ext cx="1659429" cy="369332"/>
          </a:xfrm>
          <a:prstGeom prst="rect">
            <a:avLst/>
          </a:prstGeom>
        </p:spPr>
        <p:txBody>
          <a:bodyPr wrap="none">
            <a:spAutoFit/>
          </a:bodyPr>
          <a:lstStyle/>
          <a:p>
            <a:r>
              <a:rPr lang="en-GB" b="1" dirty="0" err="1">
                <a:solidFill>
                  <a:srgbClr val="A80000"/>
                </a:solidFill>
                <a:latin typeface="Times New Roman" panose="02020603050405020304" pitchFamily="18" charset="0"/>
                <a:cs typeface="Times New Roman" panose="02020603050405020304" pitchFamily="18" charset="0"/>
              </a:rPr>
              <a:t>Saldi</a:t>
            </a:r>
            <a:r>
              <a:rPr lang="en-GB" b="1" dirty="0">
                <a:solidFill>
                  <a:srgbClr val="000000"/>
                </a:solidFill>
                <a:latin typeface="Times New Roman" panose="02020603050405020304" pitchFamily="18" charset="0"/>
                <a:cs typeface="Times New Roman" panose="02020603050405020304" pitchFamily="18" charset="0"/>
              </a:rPr>
              <a:t> </a:t>
            </a:r>
            <a:r>
              <a:rPr lang="en-GB" b="1" dirty="0" err="1">
                <a:solidFill>
                  <a:srgbClr val="A80000"/>
                </a:solidFill>
                <a:latin typeface="Times New Roman" panose="02020603050405020304" pitchFamily="18" charset="0"/>
                <a:cs typeface="Times New Roman" panose="02020603050405020304" pitchFamily="18" charset="0"/>
              </a:rPr>
              <a:t>contabili</a:t>
            </a:r>
            <a:r>
              <a:rPr lang="en-GB" b="1" dirty="0">
                <a:solidFill>
                  <a:srgbClr val="000000"/>
                </a:solidFill>
                <a:latin typeface="Times New Roman" panose="02020603050405020304" pitchFamily="18" charset="0"/>
                <a:cs typeface="Times New Roman" panose="02020603050405020304" pitchFamily="18" charset="0"/>
              </a:rPr>
              <a:t> </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4504" y="3302699"/>
            <a:ext cx="6096000" cy="1231106"/>
          </a:xfrm>
          <a:prstGeom prst="rect">
            <a:avLst/>
          </a:prstGeom>
        </p:spPr>
        <p:txBody>
          <a:bodyPr>
            <a:spAutoFit/>
          </a:bodyPr>
          <a:lstStyle/>
          <a:p>
            <a:pPr marL="285750" indent="-285750" algn="just">
              <a:spcAft>
                <a:spcPts val="1200"/>
              </a:spcAft>
              <a:buFont typeface="Symbol" panose="05050102010706020507" pitchFamily="18" charset="2"/>
              <a:buChar char=""/>
            </a:pPr>
            <a:r>
              <a:rPr lang="it-IT" b="1" dirty="0">
                <a:latin typeface="Times New Roman" panose="02020603050405020304" pitchFamily="18" charset="0"/>
                <a:cs typeface="Times New Roman" panose="02020603050405020304" pitchFamily="18" charset="0"/>
              </a:rPr>
              <a:t>Valore </a:t>
            </a:r>
            <a:r>
              <a:rPr lang="it-IT" b="1" dirty="0" smtClean="0">
                <a:latin typeface="Times New Roman" panose="02020603050405020304" pitchFamily="18" charset="0"/>
                <a:cs typeface="Times New Roman" panose="02020603050405020304" pitchFamily="18" charset="0"/>
              </a:rPr>
              <a:t>aggiunto</a:t>
            </a:r>
            <a:endParaRPr lang="en-GB" b="1" dirty="0" smtClean="0">
              <a:latin typeface="Times New Roman" panose="02020603050405020304" pitchFamily="18" charset="0"/>
              <a:cs typeface="Times New Roman" panose="02020603050405020304" pitchFamily="18" charset="0"/>
            </a:endParaRPr>
          </a:p>
          <a:p>
            <a:pPr marL="285750" indent="-285750" algn="just">
              <a:spcAft>
                <a:spcPts val="1200"/>
              </a:spcAft>
              <a:buFont typeface="Symbol" panose="05050102010706020507" pitchFamily="18" charset="2"/>
              <a:buChar char=""/>
            </a:pPr>
            <a:r>
              <a:rPr lang="en-GB" b="1" dirty="0" err="1" smtClean="0">
                <a:latin typeface="Times New Roman" panose="02020603050405020304" pitchFamily="18" charset="0"/>
                <a:cs typeface="Times New Roman" panose="02020603050405020304" pitchFamily="18" charset="0"/>
              </a:rPr>
              <a:t>Prodotto</a:t>
            </a: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interno</a:t>
            </a: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lordo</a:t>
            </a: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Pil</a:t>
            </a:r>
            <a:r>
              <a:rPr lang="en-GB" b="1" dirty="0" smtClean="0">
                <a:latin typeface="Times New Roman" panose="02020603050405020304" pitchFamily="18" charset="0"/>
                <a:cs typeface="Times New Roman" panose="02020603050405020304" pitchFamily="18" charset="0"/>
              </a:rPr>
              <a:t>) </a:t>
            </a:r>
          </a:p>
          <a:p>
            <a:pPr marL="285750" indent="-285750" algn="just">
              <a:spcAft>
                <a:spcPts val="1200"/>
              </a:spcAft>
              <a:buFont typeface="Symbol" panose="05050102010706020507" pitchFamily="18" charset="2"/>
              <a:buChar char=""/>
            </a:pPr>
            <a:r>
              <a:rPr lang="it-IT" b="1" dirty="0" smtClean="0">
                <a:solidFill>
                  <a:srgbClr val="000000"/>
                </a:solidFill>
                <a:latin typeface="Times New Roman" panose="02020603050405020304" pitchFamily="18" charset="0"/>
                <a:cs typeface="Times New Roman" panose="02020603050405020304" pitchFamily="18" charset="0"/>
              </a:rPr>
              <a:t>Reddito Nazionale Lordo </a:t>
            </a:r>
          </a:p>
        </p:txBody>
      </p:sp>
      <p:sp>
        <p:nvSpPr>
          <p:cNvPr id="5" name="Segnaposto piè di pagina 4"/>
          <p:cNvSpPr>
            <a:spLocks noGrp="1"/>
          </p:cNvSpPr>
          <p:nvPr>
            <p:ph type="ftr" sz="quarter" idx="11"/>
          </p:nvPr>
        </p:nvSpPr>
        <p:spPr/>
        <p:txBody>
          <a:bodyPr/>
          <a:lstStyle/>
          <a:p>
            <a:r>
              <a:rPr lang="it-IT" smtClean="0"/>
              <a:t>L. Bani - Elementi di statistica economica - LEZIONE 11</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15</a:t>
            </a:fld>
            <a:endParaRPr lang="it-IT"/>
          </a:p>
        </p:txBody>
      </p:sp>
    </p:spTree>
    <p:extLst>
      <p:ext uri="{BB962C8B-B14F-4D97-AF65-F5344CB8AC3E}">
        <p14:creationId xmlns:p14="http://schemas.microsoft.com/office/powerpoint/2010/main" val="60456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835535" y="1198526"/>
            <a:ext cx="5488247" cy="1870512"/>
          </a:xfrm>
          <a:prstGeom prst="rect">
            <a:avLst/>
          </a:prstGeom>
        </p:spPr>
        <p:txBody>
          <a:bodyPr wrap="square">
            <a:spAutoFit/>
          </a:bodyPr>
          <a:lstStyle/>
          <a:p>
            <a:pPr algn="just">
              <a:lnSpc>
                <a:spcPct val="107000"/>
              </a:lnSpc>
              <a:spcAft>
                <a:spcPts val="800"/>
              </a:spcAft>
            </a:pPr>
            <a:r>
              <a:rPr lang="it-IT"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La </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produzione finale</a:t>
            </a:r>
            <a:r>
              <a:rPr lang="it-IT"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intesa quale risultato finale dell’attività di produzione delle unità residenti, viene calcolata come differenza tra il valore della produzione di beni e servizi conseguita dalle branche produttive e il valore dei beni e servizi intermedi dalle stesse consumati nel periodo considerato (</a:t>
            </a:r>
            <a:r>
              <a:rPr lang="it-IT" sz="1400" i="1"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Sistema europeo dei conti, Sec 2010</a:t>
            </a:r>
            <a:r>
              <a:rPr lang="it-IT"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it-IT" sz="1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reccia in giù 2"/>
          <p:cNvSpPr/>
          <p:nvPr/>
        </p:nvSpPr>
        <p:spPr>
          <a:xfrm rot="16200000">
            <a:off x="4530435" y="1740325"/>
            <a:ext cx="540327" cy="823384"/>
          </a:xfrm>
          <a:prstGeom prst="downArrow">
            <a:avLst/>
          </a:prstGeom>
          <a:solidFill>
            <a:srgbClr val="A8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816494" y="1881854"/>
            <a:ext cx="2721642" cy="400110"/>
          </a:xfrm>
          <a:prstGeom prst="rect">
            <a:avLst/>
          </a:prstGeom>
        </p:spPr>
        <p:txBody>
          <a:bodyPr wrap="none">
            <a:spAutoFit/>
          </a:bodyPr>
          <a:lstStyle/>
          <a:p>
            <a:r>
              <a:rPr lang="it-IT" sz="2000" b="1" u="sng" dirty="0" smtClean="0">
                <a:solidFill>
                  <a:srgbClr val="A8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VALORE AGGIUNTO</a:t>
            </a:r>
            <a:endParaRPr lang="en-GB" sz="2000" u="sng" dirty="0">
              <a:solidFill>
                <a:srgbClr val="A80000"/>
              </a:solidFill>
              <a:effectLst>
                <a:outerShdw blurRad="38100" dist="38100" dir="2700000" algn="tl">
                  <a:srgbClr val="000000">
                    <a:alpha val="43137"/>
                  </a:srgbClr>
                </a:outerShdw>
              </a:effectLst>
            </a:endParaRPr>
          </a:p>
        </p:txBody>
      </p:sp>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16</a:t>
            </a:fld>
            <a:endParaRPr lang="it-IT"/>
          </a:p>
        </p:txBody>
      </p:sp>
      <p:pic>
        <p:nvPicPr>
          <p:cNvPr id="6" name="Immagine 5"/>
          <p:cNvPicPr>
            <a:picLocks noChangeAspect="1"/>
          </p:cNvPicPr>
          <p:nvPr/>
        </p:nvPicPr>
        <p:blipFill>
          <a:blip r:embed="rId2"/>
          <a:stretch>
            <a:fillRect/>
          </a:stretch>
        </p:blipFill>
        <p:spPr>
          <a:xfrm>
            <a:off x="1284173" y="4902893"/>
            <a:ext cx="1786283" cy="1060796"/>
          </a:xfrm>
          <a:prstGeom prst="rect">
            <a:avLst/>
          </a:prstGeom>
        </p:spPr>
      </p:pic>
      <p:sp>
        <p:nvSpPr>
          <p:cNvPr id="8" name="Rettangolo 7"/>
          <p:cNvSpPr/>
          <p:nvPr/>
        </p:nvSpPr>
        <p:spPr>
          <a:xfrm>
            <a:off x="3981797" y="4087627"/>
            <a:ext cx="7439891" cy="1754326"/>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L'impresa acquista beni e servizi necessari a produrre altri beni e servizi: la differenza tra il valore finale dei beni e servizi prodotti e il valore dei beni e servizi acquistati per essere impiegati nel processo produttivo è </a:t>
            </a:r>
            <a:r>
              <a:rPr lang="it-IT" b="1" dirty="0">
                <a:latin typeface="Times New Roman" panose="02020603050405020304" pitchFamily="18" charset="0"/>
                <a:cs typeface="Times New Roman" panose="02020603050405020304" pitchFamily="18" charset="0"/>
              </a:rPr>
              <a:t>il valore aggiunto</a:t>
            </a:r>
            <a:r>
              <a:rPr lang="it-IT" dirty="0">
                <a:latin typeface="Times New Roman" panose="02020603050405020304" pitchFamily="18" charset="0"/>
                <a:cs typeface="Times New Roman" panose="02020603050405020304" pitchFamily="18" charset="0"/>
              </a:rPr>
              <a:t>. Pertanto si può dire che esso è una misura dell'</a:t>
            </a:r>
            <a:r>
              <a:rPr lang="it-IT" i="1" dirty="0">
                <a:latin typeface="Times New Roman" panose="02020603050405020304" pitchFamily="18" charset="0"/>
                <a:cs typeface="Times New Roman" panose="02020603050405020304" pitchFamily="18" charset="0"/>
              </a:rPr>
              <a:t>incremento lordo</a:t>
            </a:r>
            <a:r>
              <a:rPr lang="it-IT" dirty="0">
                <a:latin typeface="Times New Roman" panose="02020603050405020304" pitchFamily="18" charset="0"/>
                <a:cs typeface="Times New Roman" panose="02020603050405020304" pitchFamily="18" charset="0"/>
              </a:rPr>
              <a:t> del valore risultante dell'attività economica, cioè nel processo di trasformazione delle materie prime iniziali in prodotto finale.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92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17</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15999" y="1012173"/>
            <a:ext cx="10296166" cy="1323439"/>
          </a:xfrm>
          <a:prstGeom prst="rect">
            <a:avLst/>
          </a:prstGeom>
        </p:spPr>
        <p:txBody>
          <a:bodyPr wrap="square">
            <a:spAutoFit/>
          </a:bodyPr>
          <a:lstStyle/>
          <a:p>
            <a:pPr algn="just"/>
            <a:r>
              <a:rPr lang="it-IT" b="1" dirty="0" smtClean="0">
                <a:solidFill>
                  <a:srgbClr val="3E3F3E"/>
                </a:solidFill>
                <a:latin typeface="Times New Roman" panose="02020603050405020304" pitchFamily="18" charset="0"/>
                <a:cs typeface="Times New Roman" panose="02020603050405020304" pitchFamily="18" charset="0"/>
              </a:rPr>
              <a:t>Valore </a:t>
            </a:r>
            <a:r>
              <a:rPr lang="it-IT" b="1" dirty="0">
                <a:solidFill>
                  <a:srgbClr val="3E3F3E"/>
                </a:solidFill>
                <a:latin typeface="Times New Roman" panose="02020603050405020304" pitchFamily="18" charset="0"/>
                <a:cs typeface="Times New Roman" panose="02020603050405020304" pitchFamily="18" charset="0"/>
              </a:rPr>
              <a:t>aggiunto</a:t>
            </a:r>
            <a:r>
              <a:rPr lang="it-IT" dirty="0">
                <a:solidFill>
                  <a:srgbClr val="3E3F3E"/>
                </a:solidFill>
                <a:latin typeface="Times New Roman" panose="02020603050405020304" pitchFamily="18" charset="0"/>
                <a:cs typeface="Times New Roman" panose="02020603050405020304" pitchFamily="18" charset="0"/>
              </a:rPr>
              <a:t> </a:t>
            </a:r>
            <a:r>
              <a:rPr lang="it-IT" dirty="0" smtClean="0">
                <a:solidFill>
                  <a:srgbClr val="3E3F3E"/>
                </a:solidFill>
                <a:latin typeface="Times New Roman" panose="02020603050405020304" pitchFamily="18" charset="0"/>
                <a:cs typeface="Times New Roman" panose="02020603050405020304" pitchFamily="18" charset="0"/>
              </a:rPr>
              <a:t>= </a:t>
            </a:r>
            <a:r>
              <a:rPr lang="it-IT" dirty="0">
                <a:solidFill>
                  <a:srgbClr val="3E3F3E"/>
                </a:solidFill>
                <a:latin typeface="Times New Roman" panose="02020603050405020304" pitchFamily="18" charset="0"/>
                <a:cs typeface="Times New Roman" panose="02020603050405020304" pitchFamily="18" charset="0"/>
              </a:rPr>
              <a:t>Differenza fra il valore della produzione di beni e servizi e i costi sostenuti da parte delle singole unità produttive per l’acquisto di input produttivi, a essa necessari, presso altre aziende</a:t>
            </a:r>
            <a:r>
              <a:rPr lang="it-IT" dirty="0" smtClean="0">
                <a:solidFill>
                  <a:srgbClr val="3E3F3E"/>
                </a:solidFill>
                <a:latin typeface="Times New Roman" panose="02020603050405020304" pitchFamily="18" charset="0"/>
                <a:cs typeface="Times New Roman" panose="02020603050405020304" pitchFamily="18" charset="0"/>
              </a:rPr>
              <a:t>. </a:t>
            </a:r>
          </a:p>
          <a:p>
            <a:pPr algn="just"/>
            <a:endParaRPr lang="it-IT" sz="800" dirty="0">
              <a:solidFill>
                <a:srgbClr val="3E3F3E"/>
              </a:solidFill>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Esso </a:t>
            </a:r>
            <a:r>
              <a:rPr lang="it-IT" dirty="0">
                <a:latin typeface="Times New Roman" panose="02020603050405020304" pitchFamily="18" charset="0"/>
                <a:cs typeface="Times New Roman" panose="02020603050405020304" pitchFamily="18" charset="0"/>
              </a:rPr>
              <a:t>rappresenta quindi il valore che i fattori produttivi utilizzati dall’impresa hanno ‘aggiunto’ agli input acquistati dall’esterno (materie prime), in modo da ottenere una data produzione  </a:t>
            </a:r>
            <a:r>
              <a:rPr lang="it-IT" dirty="0" smtClean="0">
                <a:solidFill>
                  <a:srgbClr val="3E3F3E"/>
                </a:solidFill>
                <a:latin typeface="Times New Roman" panose="02020603050405020304" pitchFamily="18" charset="0"/>
                <a:cs typeface="Times New Roman" panose="02020603050405020304" pitchFamily="18" charset="0"/>
              </a:rPr>
              <a:t> </a:t>
            </a:r>
            <a:endParaRPr lang="it-IT" b="0" i="0" dirty="0">
              <a:solidFill>
                <a:srgbClr val="3E3F3E"/>
              </a:solidFill>
              <a:effectLst/>
              <a:latin typeface="Times New Roman" panose="02020603050405020304" pitchFamily="18" charset="0"/>
              <a:cs typeface="Times New Roman" panose="02020603050405020304" pitchFamily="18" charset="0"/>
            </a:endParaRPr>
          </a:p>
        </p:txBody>
      </p:sp>
      <p:sp>
        <p:nvSpPr>
          <p:cNvPr id="6" name="Rettangolo 5"/>
          <p:cNvSpPr/>
          <p:nvPr/>
        </p:nvSpPr>
        <p:spPr>
          <a:xfrm>
            <a:off x="970280" y="4746917"/>
            <a:ext cx="8626206" cy="646331"/>
          </a:xfrm>
          <a:prstGeom prst="rect">
            <a:avLst/>
          </a:prstGeom>
        </p:spPr>
        <p:txBody>
          <a:bodyPr wrap="square">
            <a:spAutoFit/>
          </a:bodyPr>
          <a:lstStyle/>
          <a:p>
            <a:pPr algn="just"/>
            <a:r>
              <a:rPr lang="it-IT" dirty="0">
                <a:solidFill>
                  <a:srgbClr val="202124"/>
                </a:solidFill>
                <a:latin typeface="Times New Roman" panose="02020603050405020304" pitchFamily="18" charset="0"/>
                <a:cs typeface="Times New Roman" panose="02020603050405020304" pitchFamily="18" charset="0"/>
              </a:rPr>
              <a:t>Il </a:t>
            </a:r>
            <a:r>
              <a:rPr lang="it-IT" b="1" dirty="0">
                <a:solidFill>
                  <a:srgbClr val="202124"/>
                </a:solidFill>
                <a:latin typeface="Times New Roman" panose="02020603050405020304" pitchFamily="18" charset="0"/>
                <a:cs typeface="Times New Roman" panose="02020603050405020304" pitchFamily="18" charset="0"/>
              </a:rPr>
              <a:t>valore aggiunto</a:t>
            </a:r>
            <a:r>
              <a:rPr lang="it-IT" dirty="0">
                <a:solidFill>
                  <a:srgbClr val="202124"/>
                </a:solidFill>
                <a:latin typeface="Times New Roman" panose="02020603050405020304" pitchFamily="18" charset="0"/>
                <a:cs typeface="Times New Roman" panose="02020603050405020304" pitchFamily="18" charset="0"/>
              </a:rPr>
              <a:t> </a:t>
            </a:r>
            <a:r>
              <a:rPr lang="it-IT" dirty="0" smtClean="0">
                <a:solidFill>
                  <a:srgbClr val="202124"/>
                </a:solidFill>
                <a:latin typeface="Times New Roman" panose="02020603050405020304" pitchFamily="18" charset="0"/>
                <a:cs typeface="Times New Roman" panose="02020603050405020304" pitchFamily="18" charset="0"/>
              </a:rPr>
              <a:t>è pari al valore del prodotto finale meno il valore dei beni intermedi utilizzati per produrlo (impieghi, consumi o costi intermedi)</a:t>
            </a:r>
          </a:p>
        </p:txBody>
      </p:sp>
      <p:sp>
        <p:nvSpPr>
          <p:cNvPr id="9" name="Rettangolo 8"/>
          <p:cNvSpPr/>
          <p:nvPr/>
        </p:nvSpPr>
        <p:spPr>
          <a:xfrm>
            <a:off x="970279" y="2693112"/>
            <a:ext cx="10341885"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valore aggiunto </a:t>
            </a:r>
            <a:r>
              <a:rPr lang="it-IT" dirty="0">
                <a:latin typeface="Times New Roman" panose="02020603050405020304" pitchFamily="18" charset="0"/>
                <a:cs typeface="Times New Roman" panose="02020603050405020304" pitchFamily="18" charset="0"/>
              </a:rPr>
              <a:t>di un’impresa è dato dalla differenza tra il valore della </a:t>
            </a:r>
            <a:r>
              <a:rPr lang="it-IT" dirty="0" smtClean="0">
                <a:latin typeface="Times New Roman" panose="02020603050405020304" pitchFamily="18" charset="0"/>
                <a:cs typeface="Times New Roman" panose="02020603050405020304" pitchFamily="18" charset="0"/>
              </a:rPr>
              <a:t>produzione realizzata </a:t>
            </a:r>
            <a:r>
              <a:rPr lang="it-IT" dirty="0">
                <a:latin typeface="Times New Roman" panose="02020603050405020304" pitchFamily="18" charset="0"/>
                <a:cs typeface="Times New Roman" panose="02020603050405020304" pitchFamily="18" charset="0"/>
              </a:rPr>
              <a:t>nel periodo contabile e quello dei beni e servizi intermedi impiegati </a:t>
            </a:r>
            <a:r>
              <a:rPr lang="it-IT" dirty="0" smtClean="0">
                <a:latin typeface="Times New Roman" panose="02020603050405020304" pitchFamily="18" charset="0"/>
                <a:cs typeface="Times New Roman" panose="02020603050405020304" pitchFamily="18" charset="0"/>
              </a:rPr>
              <a:t>nel processo </a:t>
            </a:r>
            <a:r>
              <a:rPr lang="it-IT" dirty="0">
                <a:latin typeface="Times New Roman" panose="02020603050405020304" pitchFamily="18" charset="0"/>
                <a:cs typeface="Times New Roman" panose="02020603050405020304" pitchFamily="18" charset="0"/>
              </a:rPr>
              <a:t>produttivo e rappresenta la remunerazione dei fattori produttivi primari</a:t>
            </a:r>
            <a:endParaRPr lang="en-GB"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9834796" y="4020493"/>
            <a:ext cx="1305624" cy="977958"/>
          </a:xfrm>
          <a:prstGeom prst="rect">
            <a:avLst/>
          </a:prstGeom>
        </p:spPr>
      </p:pic>
      <p:sp>
        <p:nvSpPr>
          <p:cNvPr id="7" name="Rettangolo 6"/>
          <p:cNvSpPr/>
          <p:nvPr/>
        </p:nvSpPr>
        <p:spPr>
          <a:xfrm>
            <a:off x="1913642" y="5746108"/>
            <a:ext cx="8955464" cy="430887"/>
          </a:xfrm>
          <a:prstGeom prst="rect">
            <a:avLst/>
          </a:prstGeom>
        </p:spPr>
        <p:txBody>
          <a:bodyPr wrap="square">
            <a:spAutoFit/>
          </a:bodyPr>
          <a:lstStyle/>
          <a:p>
            <a:pPr algn="just"/>
            <a:r>
              <a:rPr lang="it-IT" sz="2200" b="1" dirty="0" smtClean="0">
                <a:solidFill>
                  <a:srgbClr val="A80000"/>
                </a:solidFill>
                <a:latin typeface="Times New Roman" panose="02020603050405020304" pitchFamily="18" charset="0"/>
                <a:cs typeface="Times New Roman" panose="02020603050405020304" pitchFamily="18" charset="0"/>
              </a:rPr>
              <a:t>Valore Aggiunto </a:t>
            </a:r>
            <a:r>
              <a:rPr lang="it-IT" sz="2200" b="1" dirty="0">
                <a:solidFill>
                  <a:srgbClr val="A80000"/>
                </a:solidFill>
                <a:latin typeface="Times New Roman" panose="02020603050405020304" pitchFamily="18" charset="0"/>
                <a:cs typeface="Times New Roman" panose="02020603050405020304" pitchFamily="18" charset="0"/>
              </a:rPr>
              <a:t>= Produzione – Consumi </a:t>
            </a:r>
            <a:r>
              <a:rPr lang="it-IT" sz="2200" b="1" dirty="0" smtClean="0">
                <a:solidFill>
                  <a:srgbClr val="A80000"/>
                </a:solidFill>
                <a:latin typeface="Times New Roman" panose="02020603050405020304" pitchFamily="18" charset="0"/>
                <a:cs typeface="Times New Roman" panose="02020603050405020304" pitchFamily="18" charset="0"/>
              </a:rPr>
              <a:t>intermedi (o costi intermedi)</a:t>
            </a:r>
            <a:endParaRPr lang="en-GB" sz="2200" b="1" dirty="0">
              <a:solidFill>
                <a:srgbClr val="A80000"/>
              </a:solidFill>
              <a:latin typeface="Times New Roman" panose="02020603050405020304" pitchFamily="18" charset="0"/>
              <a:cs typeface="Times New Roman" panose="02020603050405020304" pitchFamily="18" charset="0"/>
            </a:endParaRPr>
          </a:p>
        </p:txBody>
      </p:sp>
      <p:sp>
        <p:nvSpPr>
          <p:cNvPr id="11" name="Rettangolo 10"/>
          <p:cNvSpPr/>
          <p:nvPr/>
        </p:nvSpPr>
        <p:spPr>
          <a:xfrm>
            <a:off x="970279" y="3712011"/>
            <a:ext cx="8626207"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valore aggiunto</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in</a:t>
            </a:r>
            <a:r>
              <a:rPr lang="it-IT" dirty="0">
                <a:latin typeface="Times New Roman" panose="02020603050405020304" pitchFamily="18" charset="0"/>
                <a:cs typeface="Times New Roman" panose="02020603050405020304" pitchFamily="18" charset="0"/>
              </a:rPr>
              <a:t> economia è la misura dell'incremento di valore che si verifica nell'ambito della produzione e distribuzione di beni e servizi finali grazie ai fattori produttivi adoperati (capitale e lavoro) a partire da beni e risorse primarie iniziali.</a:t>
            </a:r>
            <a:endParaRPr lang="en-GB" dirty="0">
              <a:latin typeface="Times New Roman" panose="02020603050405020304" pitchFamily="18" charset="0"/>
              <a:cs typeface="Times New Roman" panose="02020603050405020304" pitchFamily="18" charset="0"/>
            </a:endParaRPr>
          </a:p>
        </p:txBody>
      </p:sp>
      <p:sp>
        <p:nvSpPr>
          <p:cNvPr id="8" name="Segnaposto piè di pagina 7"/>
          <p:cNvSpPr>
            <a:spLocks noGrp="1"/>
          </p:cNvSpPr>
          <p:nvPr>
            <p:ph type="ftr" sz="quarter" idx="11"/>
          </p:nvPr>
        </p:nvSpPr>
        <p:spPr/>
        <p:txBody>
          <a:bodyPr/>
          <a:lstStyle/>
          <a:p>
            <a:r>
              <a:rPr lang="it-IT" smtClean="0"/>
              <a:t>L. Bani - Elementi di statistica economica - LEZIONE 11</a:t>
            </a:r>
            <a:endParaRPr lang="it-IT"/>
          </a:p>
        </p:txBody>
      </p:sp>
    </p:spTree>
    <p:extLst>
      <p:ext uri="{BB962C8B-B14F-4D97-AF65-F5344CB8AC3E}">
        <p14:creationId xmlns:p14="http://schemas.microsoft.com/office/powerpoint/2010/main" val="7211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016000" y="1650278"/>
            <a:ext cx="7991475" cy="2790825"/>
          </a:xfrm>
          <a:prstGeom prst="rect">
            <a:avLst/>
          </a:prstGeom>
        </p:spPr>
      </p:pic>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18</a:t>
            </a:fld>
            <a:endParaRPr lang="it-IT"/>
          </a:p>
        </p:txBody>
      </p:sp>
      <p:sp>
        <p:nvSpPr>
          <p:cNvPr id="6" name="CasellaDiTesto 5"/>
          <p:cNvSpPr txBox="1"/>
          <p:nvPr/>
        </p:nvSpPr>
        <p:spPr>
          <a:xfrm>
            <a:off x="1080655" y="1006763"/>
            <a:ext cx="3537527" cy="369332"/>
          </a:xfrm>
          <a:prstGeom prst="rect">
            <a:avLst/>
          </a:prstGeom>
          <a:noFill/>
        </p:spPr>
        <p:txBody>
          <a:bodyPr wrap="square" rtlCol="0">
            <a:spAutoFit/>
          </a:bodyPr>
          <a:lstStyle/>
          <a:p>
            <a:r>
              <a:rPr lang="it-IT" b="1" dirty="0" smtClean="0">
                <a:latin typeface="Times New Roman" panose="02020603050405020304" pitchFamily="18" charset="0"/>
                <a:cs typeface="Times New Roman" panose="02020603050405020304" pitchFamily="18" charset="0"/>
              </a:rPr>
              <a:t>Esempio di valore aggiunto</a:t>
            </a:r>
            <a:endParaRPr lang="it-IT"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822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07725" y="2268067"/>
            <a:ext cx="5230727" cy="523220"/>
          </a:xfrm>
          <a:prstGeom prst="rect">
            <a:avLst/>
          </a:prstGeom>
          <a:ln>
            <a:noFill/>
          </a:ln>
          <a:effectLst>
            <a:glow rad="228600">
              <a:schemeClr val="accent3">
                <a:satMod val="175000"/>
                <a:alpha val="40000"/>
              </a:schemeClr>
            </a:glow>
          </a:effectLst>
          <a:scene3d>
            <a:camera prst="orthographicFront"/>
            <a:lightRig rig="threePt" dir="t"/>
          </a:scene3d>
          <a:sp3d>
            <a:bevelT/>
          </a:sp3d>
        </p:spPr>
        <p:txBody>
          <a:bodyPr wrap="none">
            <a:spAutoFit/>
          </a:bodyPr>
          <a:lstStyle/>
          <a:p>
            <a:r>
              <a:rPr lang="it-IT" sz="2800" b="1" cap="small" dirty="0" smtClean="0">
                <a:solidFill>
                  <a:srgbClr val="A80000"/>
                </a:solidFill>
                <a:latin typeface="Times New Roman" panose="02020603050405020304" pitchFamily="18" charset="0"/>
                <a:cs typeface="Times New Roman" panose="02020603050405020304" pitchFamily="18" charset="0"/>
              </a:rPr>
              <a:t>Pil (prodotto interno lordo)</a:t>
            </a:r>
            <a:endParaRPr lang="en-GB" sz="2800" cap="small" dirty="0">
              <a:solidFill>
                <a:srgbClr val="A80000"/>
              </a:solidFill>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11</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19</a:t>
            </a:fld>
            <a:endParaRPr lang="it-IT"/>
          </a:p>
        </p:txBody>
      </p:sp>
    </p:spTree>
    <p:extLst>
      <p:ext uri="{BB962C8B-B14F-4D97-AF65-F5344CB8AC3E}">
        <p14:creationId xmlns:p14="http://schemas.microsoft.com/office/powerpoint/2010/main" val="2240920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L. Bani - Elementi di statistica economica - LEZIONE 11</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2</a:t>
            </a:fld>
            <a:endParaRPr lang="it-IT"/>
          </a:p>
        </p:txBody>
      </p:sp>
      <p:sp>
        <p:nvSpPr>
          <p:cNvPr id="6" name="Rettangolo 5"/>
          <p:cNvSpPr/>
          <p:nvPr/>
        </p:nvSpPr>
        <p:spPr>
          <a:xfrm>
            <a:off x="3777054" y="2661519"/>
            <a:ext cx="4269759" cy="400110"/>
          </a:xfrm>
          <a:prstGeom prst="rect">
            <a:avLst/>
          </a:prstGeom>
          <a:ln>
            <a:noFill/>
          </a:ln>
        </p:spPr>
        <p:txBody>
          <a:bodyPr wrap="none">
            <a:spAutoFit/>
          </a:bodyPr>
          <a:lstStyle/>
          <a:p>
            <a:r>
              <a:rPr lang="en-GB" sz="2000" b="1" dirty="0" smtClean="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PRINCIPALI AGGREGATI DI CN</a:t>
            </a:r>
            <a:endParaRPr lang="en-GB" sz="2000" b="1" dirty="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983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10043" y="999115"/>
            <a:ext cx="6788147" cy="1200329"/>
          </a:xfrm>
          <a:prstGeom prst="rect">
            <a:avLst/>
          </a:prstGeom>
        </p:spPr>
        <p:txBody>
          <a:bodyPr wrap="square">
            <a:spAutoFit/>
          </a:bodyPr>
          <a:lstStyle/>
          <a:p>
            <a:pPr algn="just"/>
            <a:r>
              <a:rPr lang="it-IT" b="0" i="0" dirty="0" smtClean="0">
                <a:solidFill>
                  <a:srgbClr val="333333"/>
                </a:solidFill>
                <a:effectLst/>
                <a:latin typeface="Times New Roman" panose="02020603050405020304" pitchFamily="18" charset="0"/>
                <a:cs typeface="Times New Roman" panose="02020603050405020304" pitchFamily="18" charset="0"/>
              </a:rPr>
              <a:t>Il risultato finale dell’attività di produzione delle unità produttrici residenti. Corrisponde alla produzione totale di beni e servizi dell’economia, diminuita dei consumi intermedi e aumentata dell’Iva gravante e delle imposte indirette sulle importazioni. </a:t>
            </a:r>
            <a:endParaRPr lang="en-GB"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747626" y="1599280"/>
            <a:ext cx="2803381" cy="1794164"/>
          </a:xfrm>
          <a:prstGeom prst="rect">
            <a:avLst/>
          </a:prstGeom>
        </p:spPr>
      </p:pic>
      <p:sp>
        <p:nvSpPr>
          <p:cNvPr id="5" name="Rettangolo 4"/>
          <p:cNvSpPr/>
          <p:nvPr/>
        </p:nvSpPr>
        <p:spPr>
          <a:xfrm>
            <a:off x="2564090" y="4203407"/>
            <a:ext cx="7351410" cy="461665"/>
          </a:xfrm>
          <a:prstGeom prst="rect">
            <a:avLst/>
          </a:prstGeom>
          <a:ln>
            <a:noFill/>
          </a:ln>
          <a:effectLst>
            <a:glow rad="228600">
              <a:schemeClr val="accent3">
                <a:satMod val="175000"/>
                <a:alpha val="40000"/>
              </a:schemeClr>
            </a:glow>
          </a:effectLst>
        </p:spPr>
        <p:txBody>
          <a:bodyPr wrap="square">
            <a:spAutoFit/>
          </a:bodyPr>
          <a:lstStyle/>
          <a:p>
            <a:r>
              <a:rPr lang="it-IT" sz="2400" b="1" cap="small" dirty="0" smtClean="0">
                <a:ln>
                  <a:solidFill>
                    <a:srgbClr val="A80000"/>
                  </a:solidFill>
                </a:ln>
                <a:solidFill>
                  <a:srgbClr val="A80000"/>
                </a:solidFill>
                <a:latin typeface="Times New Roman" panose="02020603050405020304" pitchFamily="18" charset="0"/>
                <a:cs typeface="Times New Roman" panose="02020603050405020304" pitchFamily="18" charset="0"/>
              </a:rPr>
              <a:t>Pil = Valore aggiunto – Imposte Indirette Nette</a:t>
            </a:r>
            <a:endParaRPr lang="en-GB" sz="2400" cap="small" dirty="0">
              <a:ln>
                <a:solidFill>
                  <a:srgbClr val="A80000"/>
                </a:solidFill>
              </a:ln>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4610042" y="5339100"/>
            <a:ext cx="6986578" cy="707886"/>
          </a:xfrm>
          <a:prstGeom prst="rect">
            <a:avLst/>
          </a:prstGeom>
        </p:spPr>
        <p:txBody>
          <a:bodyPr wrap="square">
            <a:spAutoFit/>
          </a:bodyPr>
          <a:lstStyle/>
          <a:p>
            <a:r>
              <a:rPr lang="it-IT" sz="2000" b="1" cap="small" dirty="0" smtClean="0">
                <a:solidFill>
                  <a:srgbClr val="A80000"/>
                </a:solidFill>
                <a:latin typeface="Times New Roman" panose="02020603050405020304" pitchFamily="18" charset="0"/>
                <a:cs typeface="Times New Roman" panose="02020603050405020304" pitchFamily="18" charset="0"/>
              </a:rPr>
              <a:t>Iva + Imposte sui prodotti – Contributi sui prodotti + Imposte sulle importazioni</a:t>
            </a:r>
            <a:endParaRPr lang="en-GB" sz="2000" dirty="0">
              <a:solidFill>
                <a:srgbClr val="A80000"/>
              </a:solidFill>
            </a:endParaRPr>
          </a:p>
        </p:txBody>
      </p:sp>
      <p:sp>
        <p:nvSpPr>
          <p:cNvPr id="4" name="Segnaposto piè di pagina 3"/>
          <p:cNvSpPr>
            <a:spLocks noGrp="1"/>
          </p:cNvSpPr>
          <p:nvPr>
            <p:ph type="ftr" sz="quarter" idx="11"/>
          </p:nvPr>
        </p:nvSpPr>
        <p:spPr/>
        <p:txBody>
          <a:bodyPr/>
          <a:lstStyle/>
          <a:p>
            <a:r>
              <a:rPr lang="it-IT" smtClean="0"/>
              <a:t>L. Bani - Elementi di statistica economica - LEZIONE 11</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20</a:t>
            </a:fld>
            <a:endParaRPr lang="it-IT"/>
          </a:p>
        </p:txBody>
      </p:sp>
      <p:sp>
        <p:nvSpPr>
          <p:cNvPr id="8" name="Rettangolo 7"/>
          <p:cNvSpPr/>
          <p:nvPr/>
        </p:nvSpPr>
        <p:spPr>
          <a:xfrm>
            <a:off x="1195378" y="5475035"/>
            <a:ext cx="3514104" cy="400110"/>
          </a:xfrm>
          <a:prstGeom prst="rect">
            <a:avLst/>
          </a:prstGeom>
        </p:spPr>
        <p:txBody>
          <a:bodyPr wrap="none">
            <a:spAutoFit/>
          </a:bodyPr>
          <a:lstStyle/>
          <a:p>
            <a:r>
              <a:rPr lang="it-IT" sz="2000" b="1" cap="small" dirty="0">
                <a:solidFill>
                  <a:srgbClr val="A80000"/>
                </a:solidFill>
                <a:latin typeface="Times New Roman" panose="02020603050405020304" pitchFamily="18" charset="0"/>
                <a:cs typeface="Times New Roman" panose="02020603050405020304" pitchFamily="18" charset="0"/>
              </a:rPr>
              <a:t>Imposte Indirette Nette </a:t>
            </a:r>
            <a:r>
              <a:rPr lang="it-IT" sz="2000" b="1" cap="small" dirty="0" smtClean="0">
                <a:solidFill>
                  <a:srgbClr val="A80000"/>
                </a:solidFill>
                <a:latin typeface="Times New Roman" panose="02020603050405020304" pitchFamily="18" charset="0"/>
                <a:cs typeface="Times New Roman" panose="02020603050405020304" pitchFamily="18" charset="0"/>
              </a:rPr>
              <a:t> = </a:t>
            </a:r>
            <a:endParaRPr lang="it-IT" sz="2000" dirty="0">
              <a:solidFill>
                <a:srgbClr val="A80000"/>
              </a:solidFill>
            </a:endParaRPr>
          </a:p>
        </p:txBody>
      </p:sp>
      <p:sp>
        <p:nvSpPr>
          <p:cNvPr id="9" name="Rettangolo 8"/>
          <p:cNvSpPr/>
          <p:nvPr/>
        </p:nvSpPr>
        <p:spPr>
          <a:xfrm>
            <a:off x="4610042" y="2426630"/>
            <a:ext cx="6788147" cy="1200329"/>
          </a:xfrm>
          <a:prstGeom prst="rect">
            <a:avLst/>
          </a:prstGeom>
        </p:spPr>
        <p:txBody>
          <a:bodyPr wrap="square">
            <a:spAutoFit/>
          </a:bodyPr>
          <a:lstStyle/>
          <a:p>
            <a:pPr algn="just"/>
            <a:r>
              <a:rPr lang="it-IT" dirty="0">
                <a:solidFill>
                  <a:srgbClr val="333333"/>
                </a:solidFill>
                <a:latin typeface="Times New Roman" panose="02020603050405020304" pitchFamily="18" charset="0"/>
                <a:cs typeface="Times New Roman" panose="02020603050405020304" pitchFamily="18" charset="0"/>
              </a:rPr>
              <a:t>È altresì pari alla somma dei valori aggiunti a prezzi base delle varie branche di attività economica, aumentata delle imposte sui prodotti (compresa l’Iva e le imposte sulle importazioni), al netto dei contributi ai prodotti (</a:t>
            </a:r>
            <a:r>
              <a:rPr lang="it-IT" sz="1400" i="1" dirty="0">
                <a:solidFill>
                  <a:srgbClr val="333333"/>
                </a:solidFill>
                <a:latin typeface="Times New Roman" panose="02020603050405020304" pitchFamily="18" charset="0"/>
                <a:cs typeface="Times New Roman" panose="02020603050405020304" pitchFamily="18" charset="0"/>
              </a:rPr>
              <a:t>Sistema europeo dei conti, Sec 2010</a:t>
            </a:r>
            <a:r>
              <a:rPr lang="it-IT" dirty="0">
                <a:solidFill>
                  <a:srgbClr val="333333"/>
                </a:solidFill>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98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7890" y="996358"/>
            <a:ext cx="10502910"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Il </a:t>
            </a:r>
            <a:r>
              <a:rPr lang="it-IT" b="1" dirty="0">
                <a:solidFill>
                  <a:srgbClr val="A80000"/>
                </a:solidFill>
                <a:latin typeface="Times New Roman" panose="02020603050405020304" pitchFamily="18" charset="0"/>
                <a:cs typeface="Times New Roman" panose="02020603050405020304" pitchFamily="18" charset="0"/>
              </a:rPr>
              <a:t>Prodotto interno lordo o PIL </a:t>
            </a:r>
            <a:r>
              <a:rPr lang="it-IT" dirty="0">
                <a:latin typeface="Times New Roman" panose="02020603050405020304" pitchFamily="18" charset="0"/>
                <a:cs typeface="Times New Roman" panose="02020603050405020304" pitchFamily="18" charset="0"/>
              </a:rPr>
              <a:t>è la </a:t>
            </a:r>
            <a:r>
              <a:rPr lang="it-IT" b="1" dirty="0">
                <a:latin typeface="Times New Roman" panose="02020603050405020304" pitchFamily="18" charset="0"/>
                <a:cs typeface="Times New Roman" panose="02020603050405020304" pitchFamily="18" charset="0"/>
              </a:rPr>
              <a:t>misura della produzione finale </a:t>
            </a:r>
            <a:r>
              <a:rPr lang="it-IT" dirty="0">
                <a:latin typeface="Times New Roman" panose="02020603050405020304" pitchFamily="18" charset="0"/>
                <a:cs typeface="Times New Roman" panose="02020603050405020304" pitchFamily="18" charset="0"/>
              </a:rPr>
              <a:t>del paese, infatti, rappresenta il valore complessivo di tutti i beni e servizi finali prodotti all’interno del territorio economico in un determinato periodo di tempo.</a:t>
            </a:r>
            <a:endParaRPr lang="en-GB" dirty="0">
              <a:latin typeface="Times New Roman" panose="02020603050405020304" pitchFamily="18" charset="0"/>
              <a:cs typeface="Times New Roman" panose="02020603050405020304" pitchFamily="18" charset="0"/>
            </a:endParaRPr>
          </a:p>
        </p:txBody>
      </p:sp>
      <p:sp>
        <p:nvSpPr>
          <p:cNvPr id="4" name="Rettangolo 3"/>
          <p:cNvSpPr/>
          <p:nvPr/>
        </p:nvSpPr>
        <p:spPr>
          <a:xfrm>
            <a:off x="977890" y="2148893"/>
            <a:ext cx="10313464"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dirty="0" smtClean="0">
                <a:latin typeface="Times New Roman" panose="02020603050405020304" pitchFamily="18" charset="0"/>
                <a:cs typeface="Times New Roman" panose="02020603050405020304" pitchFamily="18" charset="0"/>
              </a:rPr>
              <a:t>PIL è </a:t>
            </a:r>
            <a:r>
              <a:rPr lang="it-IT" dirty="0">
                <a:latin typeface="Times New Roman" panose="02020603050405020304" pitchFamily="18" charset="0"/>
                <a:cs typeface="Times New Roman" panose="02020603050405020304" pitchFamily="18" charset="0"/>
              </a:rPr>
              <a:t>la misura del valore di </a:t>
            </a:r>
            <a:r>
              <a:rPr lang="it-IT" dirty="0" smtClean="0">
                <a:latin typeface="Times New Roman" panose="02020603050405020304" pitchFamily="18" charset="0"/>
                <a:cs typeface="Times New Roman" panose="02020603050405020304" pitchFamily="18" charset="0"/>
              </a:rPr>
              <a:t>tutti i prodotti ed </a:t>
            </a:r>
            <a:r>
              <a:rPr lang="it-IT" dirty="0">
                <a:latin typeface="Times New Roman" panose="02020603050405020304" pitchFamily="18" charset="0"/>
                <a:cs typeface="Times New Roman" panose="02020603050405020304" pitchFamily="18" charset="0"/>
              </a:rPr>
              <a:t>i servizi finali </a:t>
            </a:r>
            <a:r>
              <a:rPr lang="it-IT" b="1" dirty="0">
                <a:solidFill>
                  <a:srgbClr val="A80000"/>
                </a:solidFill>
                <a:latin typeface="Times New Roman" panose="02020603050405020304" pitchFamily="18" charset="0"/>
                <a:cs typeface="Times New Roman" panose="02020603050405020304" pitchFamily="18" charset="0"/>
              </a:rPr>
              <a:t>di nuova produzione</a:t>
            </a:r>
            <a:r>
              <a:rPr lang="it-IT" dirty="0">
                <a:solidFill>
                  <a:srgbClr val="A8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di un paese in un </a:t>
            </a:r>
            <a:r>
              <a:rPr lang="it-IT" dirty="0" smtClean="0">
                <a:latin typeface="Times New Roman" panose="02020603050405020304" pitchFamily="18" charset="0"/>
                <a:cs typeface="Times New Roman" panose="02020603050405020304" pitchFamily="18" charset="0"/>
              </a:rPr>
              <a:t>anno. Il </a:t>
            </a:r>
            <a:r>
              <a:rPr lang="it-IT" dirty="0">
                <a:latin typeface="Times New Roman" panose="02020603050405020304" pitchFamily="18" charset="0"/>
                <a:cs typeface="Times New Roman" panose="02020603050405020304" pitchFamily="18" charset="0"/>
              </a:rPr>
              <a:t>PIL tiene conto solo dei beni e servizi di nuova produzione </a:t>
            </a:r>
            <a:r>
              <a:rPr lang="it-IT" dirty="0" smtClean="0">
                <a:latin typeface="Times New Roman" panose="02020603050405020304" pitchFamily="18" charset="0"/>
                <a:cs typeface="Times New Roman" panose="02020603050405020304" pitchFamily="18" charset="0"/>
              </a:rPr>
              <a:t>prodotti all’interno </a:t>
            </a:r>
            <a:r>
              <a:rPr lang="it-IT" dirty="0">
                <a:latin typeface="Times New Roman" panose="02020603050405020304" pitchFamily="18" charset="0"/>
                <a:cs typeface="Times New Roman" panose="02020603050405020304" pitchFamily="18" charset="0"/>
              </a:rPr>
              <a:t>dei confini di un paese. Quindi non considera i beni </a:t>
            </a:r>
            <a:r>
              <a:rPr lang="it-IT" dirty="0" smtClean="0">
                <a:latin typeface="Times New Roman" panose="02020603050405020304" pitchFamily="18" charset="0"/>
                <a:cs typeface="Times New Roman" panose="02020603050405020304" pitchFamily="18" charset="0"/>
              </a:rPr>
              <a:t>e servizi </a:t>
            </a:r>
            <a:r>
              <a:rPr lang="it-IT" dirty="0">
                <a:latin typeface="Times New Roman" panose="02020603050405020304" pitchFamily="18" charset="0"/>
                <a:cs typeface="Times New Roman" panose="02020603050405020304" pitchFamily="18" charset="0"/>
              </a:rPr>
              <a:t>prodotti da cittadini all’estero, ma include la produzione </a:t>
            </a:r>
            <a:r>
              <a:rPr lang="it-IT" dirty="0" smtClean="0">
                <a:latin typeface="Times New Roman" panose="02020603050405020304" pitchFamily="18" charset="0"/>
                <a:cs typeface="Times New Roman" panose="02020603050405020304" pitchFamily="18" charset="0"/>
              </a:rPr>
              <a:t>di stranieri </a:t>
            </a:r>
            <a:r>
              <a:rPr lang="it-IT" dirty="0">
                <a:latin typeface="Times New Roman" panose="02020603050405020304" pitchFamily="18" charset="0"/>
                <a:cs typeface="Times New Roman" panose="02020603050405020304" pitchFamily="18" charset="0"/>
              </a:rPr>
              <a:t>all’interno del paese. </a:t>
            </a:r>
            <a:endParaRPr lang="en-GB"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11</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pPr/>
              <a:t>21</a:t>
            </a:fld>
            <a:endParaRPr lang="it-IT"/>
          </a:p>
        </p:txBody>
      </p:sp>
      <p:sp>
        <p:nvSpPr>
          <p:cNvPr id="11" name="Rettangolo 10"/>
          <p:cNvSpPr/>
          <p:nvPr/>
        </p:nvSpPr>
        <p:spPr>
          <a:xfrm>
            <a:off x="977891" y="3778876"/>
            <a:ext cx="10189557"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La </a:t>
            </a:r>
            <a:r>
              <a:rPr lang="it-IT" dirty="0">
                <a:solidFill>
                  <a:srgbClr val="000000"/>
                </a:solidFill>
                <a:latin typeface="Times New Roman" panose="02020603050405020304" pitchFamily="18" charset="0"/>
                <a:cs typeface="Times New Roman" panose="02020603050405020304" pitchFamily="18" charset="0"/>
              </a:rPr>
              <a:t>PRODUZIONE TOTALE è il </a:t>
            </a:r>
            <a:r>
              <a:rPr lang="it-IT" dirty="0" smtClean="0">
                <a:solidFill>
                  <a:srgbClr val="000000"/>
                </a:solidFill>
                <a:latin typeface="Times New Roman" panose="02020603050405020304" pitchFamily="18" charset="0"/>
                <a:cs typeface="Times New Roman" panose="02020603050405020304" pitchFamily="18" charset="0"/>
              </a:rPr>
              <a:t>nuovo </a:t>
            </a:r>
            <a:r>
              <a:rPr lang="en-GB" dirty="0" err="1" smtClean="0">
                <a:solidFill>
                  <a:srgbClr val="000000"/>
                </a:solidFill>
                <a:latin typeface="Times New Roman" panose="02020603050405020304" pitchFamily="18" charset="0"/>
                <a:cs typeface="Times New Roman" panose="02020603050405020304" pitchFamily="18" charset="0"/>
              </a:rPr>
              <a:t>valore</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creato</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Rappresenta</a:t>
            </a:r>
            <a:r>
              <a:rPr lang="en-GB" dirty="0" smtClean="0">
                <a:solidFill>
                  <a:srgbClr val="00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valore di tutti i prodotti ed i servizi finali </a:t>
            </a:r>
            <a:r>
              <a:rPr lang="it-IT" b="1" dirty="0">
                <a:latin typeface="Times New Roman" panose="02020603050405020304" pitchFamily="18" charset="0"/>
                <a:cs typeface="Times New Roman" panose="02020603050405020304" pitchFamily="18" charset="0"/>
              </a:rPr>
              <a:t>di nuova </a:t>
            </a:r>
            <a:r>
              <a:rPr lang="it-IT" b="1" dirty="0" smtClean="0">
                <a:latin typeface="Times New Roman" panose="02020603050405020304" pitchFamily="18" charset="0"/>
                <a:cs typeface="Times New Roman" panose="02020603050405020304" pitchFamily="18" charset="0"/>
              </a:rPr>
              <a:t>produzione</a:t>
            </a:r>
            <a:r>
              <a:rPr lang="it-IT" dirty="0" smtClean="0">
                <a:latin typeface="Times New Roman" panose="02020603050405020304" pitchFamily="18" charset="0"/>
                <a:cs typeface="Times New Roman" panose="02020603050405020304" pitchFamily="18" charset="0"/>
              </a:rPr>
              <a:t>?</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977890" y="4485818"/>
            <a:ext cx="10189557" cy="646331"/>
          </a:xfrm>
          <a:prstGeom prst="rect">
            <a:avLst/>
          </a:prstGeom>
        </p:spPr>
        <p:txBody>
          <a:bodyPr wrap="square">
            <a:spAutoFit/>
          </a:bodyPr>
          <a:lstStyle/>
          <a:p>
            <a:r>
              <a:rPr lang="it-IT" b="1" dirty="0">
                <a:solidFill>
                  <a:srgbClr val="000000"/>
                </a:solidFill>
                <a:latin typeface="Times New Roman" panose="02020603050405020304" pitchFamily="18" charset="0"/>
                <a:cs typeface="Times New Roman" panose="02020603050405020304" pitchFamily="18" charset="0"/>
              </a:rPr>
              <a:t>NO!</a:t>
            </a:r>
            <a:r>
              <a:rPr lang="it-IT" dirty="0">
                <a:solidFill>
                  <a:srgbClr val="000000"/>
                </a:solidFill>
                <a:latin typeface="Times New Roman" panose="02020603050405020304" pitchFamily="18" charset="0"/>
                <a:cs typeface="Times New Roman" panose="02020603050405020304" pitchFamily="18" charset="0"/>
              </a:rPr>
              <a:t> Perché ci sono duplicazioni. Dobbiamo sottrarre tutti i beni il cui valore viene </a:t>
            </a:r>
            <a:r>
              <a:rPr lang="en-GB" dirty="0" err="1">
                <a:solidFill>
                  <a:srgbClr val="000000"/>
                </a:solidFill>
                <a:latin typeface="Times New Roman" panose="02020603050405020304" pitchFamily="18" charset="0"/>
                <a:cs typeface="Times New Roman" panose="02020603050405020304" pitchFamily="18" charset="0"/>
              </a:rPr>
              <a:t>incorporato</a:t>
            </a:r>
            <a:r>
              <a:rPr lang="en-GB" dirty="0">
                <a:solidFill>
                  <a:srgbClr val="000000"/>
                </a:solidFill>
                <a:latin typeface="Times New Roman" panose="02020603050405020304" pitchFamily="18" charset="0"/>
                <a:cs typeface="Times New Roman" panose="02020603050405020304" pitchFamily="18" charset="0"/>
              </a:rPr>
              <a:t> in </a:t>
            </a:r>
            <a:r>
              <a:rPr lang="en-GB" dirty="0" err="1">
                <a:solidFill>
                  <a:srgbClr val="000000"/>
                </a:solidFill>
                <a:latin typeface="Times New Roman" panose="02020603050405020304" pitchFamily="18" charset="0"/>
                <a:cs typeface="Times New Roman" panose="02020603050405020304" pitchFamily="18" charset="0"/>
              </a:rPr>
              <a:t>altri</a:t>
            </a:r>
            <a:r>
              <a:rPr lang="en-GB" dirty="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beni</a:t>
            </a:r>
            <a:r>
              <a:rPr lang="en-GB" dirty="0" smtClean="0">
                <a:solidFill>
                  <a:srgbClr val="000000"/>
                </a:solidFill>
                <a:latin typeface="Times New Roman" panose="02020603050405020304" pitchFamily="18" charset="0"/>
                <a:cs typeface="Times New Roman" panose="02020603050405020304" pitchFamily="18" charset="0"/>
              </a:rPr>
              <a:t>, c</a:t>
            </a:r>
            <a:r>
              <a:rPr lang="it-IT" dirty="0" err="1" smtClean="0">
                <a:solidFill>
                  <a:srgbClr val="000000"/>
                </a:solidFill>
                <a:latin typeface="Times New Roman" panose="02020603050405020304" pitchFamily="18" charset="0"/>
                <a:cs typeface="Times New Roman" panose="02020603050405020304" pitchFamily="18" charset="0"/>
              </a:rPr>
              <a:t>ioè</a:t>
            </a:r>
            <a:r>
              <a:rPr lang="it-IT" dirty="0" smtClean="0">
                <a:solidFill>
                  <a:srgbClr val="00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i beni </a:t>
            </a:r>
            <a:r>
              <a:rPr lang="it-IT" dirty="0" smtClean="0">
                <a:solidFill>
                  <a:srgbClr val="000000"/>
                </a:solidFill>
                <a:latin typeface="Times New Roman" panose="02020603050405020304" pitchFamily="18" charset="0"/>
                <a:cs typeface="Times New Roman" panose="02020603050405020304" pitchFamily="18" charset="0"/>
              </a:rPr>
              <a:t>o consumi intermedi </a:t>
            </a:r>
            <a:r>
              <a:rPr lang="it-IT" dirty="0">
                <a:solidFill>
                  <a:srgbClr val="000000"/>
                </a:solidFill>
                <a:latin typeface="Times New Roman" panose="02020603050405020304" pitchFamily="18" charset="0"/>
                <a:cs typeface="Times New Roman" panose="02020603050405020304" pitchFamily="18" charset="0"/>
              </a:rPr>
              <a:t>(CI</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13" name="Rettangolo 12"/>
          <p:cNvSpPr/>
          <p:nvPr/>
        </p:nvSpPr>
        <p:spPr>
          <a:xfrm>
            <a:off x="977890" y="5259501"/>
            <a:ext cx="6096000" cy="646331"/>
          </a:xfrm>
          <a:prstGeom prst="rect">
            <a:avLst/>
          </a:prstGeom>
        </p:spPr>
        <p:txBody>
          <a:bodyPr>
            <a:spAutoFit/>
          </a:bodyPr>
          <a:lstStyle/>
          <a:p>
            <a:r>
              <a:rPr lang="en-GB" dirty="0">
                <a:solidFill>
                  <a:srgbClr val="000000"/>
                </a:solidFill>
                <a:latin typeface="Times New Roman" panose="02020603050405020304" pitchFamily="18" charset="0"/>
                <a:cs typeface="Times New Roman" panose="02020603050405020304" pitchFamily="18" charset="0"/>
              </a:rPr>
              <a:t>PIL = P – CI</a:t>
            </a:r>
          </a:p>
          <a:p>
            <a:r>
              <a:rPr lang="en-GB" dirty="0">
                <a:solidFill>
                  <a:srgbClr val="000000"/>
                </a:solidFill>
                <a:latin typeface="Times New Roman" panose="02020603050405020304" pitchFamily="18" charset="0"/>
                <a:cs typeface="Times New Roman" panose="02020603050405020304" pitchFamily="18" charset="0"/>
              </a:rPr>
              <a:t>PIL = </a:t>
            </a:r>
            <a:r>
              <a:rPr lang="en-GB" dirty="0" err="1">
                <a:solidFill>
                  <a:srgbClr val="000000"/>
                </a:solidFill>
                <a:latin typeface="Times New Roman" panose="02020603050405020304" pitchFamily="18" charset="0"/>
                <a:cs typeface="Times New Roman" panose="02020603050405020304" pitchFamily="18" charset="0"/>
              </a:rPr>
              <a:t>Nuovo</a:t>
            </a:r>
            <a:r>
              <a:rPr lang="en-GB" dirty="0">
                <a:solidFill>
                  <a:srgbClr val="000000"/>
                </a:solidFill>
                <a:latin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cs typeface="Times New Roman" panose="02020603050405020304" pitchFamily="18" charset="0"/>
              </a:rPr>
              <a:t>valore</a:t>
            </a:r>
            <a:r>
              <a:rPr lang="en-GB" dirty="0">
                <a:solidFill>
                  <a:srgbClr val="000000"/>
                </a:solidFill>
                <a:latin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cs typeface="Times New Roman" panose="02020603050405020304" pitchFamily="18" charset="0"/>
              </a:rPr>
              <a:t>creato</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3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22</a:t>
            </a:fld>
            <a:endParaRPr lang="it-IT"/>
          </a:p>
        </p:txBody>
      </p:sp>
      <p:sp>
        <p:nvSpPr>
          <p:cNvPr id="4" name="Rettangolo 3"/>
          <p:cNvSpPr/>
          <p:nvPr/>
        </p:nvSpPr>
        <p:spPr>
          <a:xfrm>
            <a:off x="761475" y="2648765"/>
            <a:ext cx="9183717" cy="1200329"/>
          </a:xfrm>
          <a:prstGeom prst="rect">
            <a:avLst/>
          </a:prstGeom>
        </p:spPr>
        <p:txBody>
          <a:bodyPr wrap="square">
            <a:spAutoFit/>
          </a:bodyPr>
          <a:lstStyle/>
          <a:p>
            <a:r>
              <a:rPr lang="it-IT" b="0" i="0" dirty="0" smtClean="0">
                <a:effectLst/>
                <a:latin typeface="Times New Roman" panose="02020603050405020304" pitchFamily="18" charset="0"/>
                <a:cs typeface="Times New Roman" panose="02020603050405020304" pitchFamily="18" charset="0"/>
              </a:rPr>
              <a:t>C     = consumi = </a:t>
            </a:r>
            <a:r>
              <a:rPr lang="it-IT" dirty="0">
                <a:latin typeface="Times New Roman" panose="02020603050405020304" pitchFamily="18" charset="0"/>
                <a:cs typeface="Times New Roman" panose="02020603050405020304" pitchFamily="18" charset="0"/>
              </a:rPr>
              <a:t>Il valore di tutti i beni e servizi acquistati dagli </a:t>
            </a:r>
            <a:r>
              <a:rPr lang="it-IT" dirty="0" smtClean="0">
                <a:latin typeface="Times New Roman" panose="02020603050405020304" pitchFamily="18" charset="0"/>
                <a:cs typeface="Times New Roman" panose="02020603050405020304" pitchFamily="18" charset="0"/>
              </a:rPr>
              <a:t>individui</a:t>
            </a:r>
            <a:endParaRPr lang="it-IT" dirty="0">
              <a:latin typeface="Times New Roman" panose="02020603050405020304" pitchFamily="18" charset="0"/>
              <a:cs typeface="Times New Roman" panose="02020603050405020304" pitchFamily="18" charset="0"/>
            </a:endParaRPr>
          </a:p>
          <a:p>
            <a:r>
              <a:rPr lang="it-IT" b="0" i="0" dirty="0" smtClean="0">
                <a:effectLst/>
                <a:latin typeface="Times New Roman" panose="02020603050405020304" pitchFamily="18" charset="0"/>
                <a:cs typeface="Times New Roman" panose="02020603050405020304" pitchFamily="18" charset="0"/>
              </a:rPr>
              <a:t>I      = investimenti = </a:t>
            </a:r>
            <a:r>
              <a:rPr lang="it-IT" dirty="0">
                <a:latin typeface="Times New Roman" panose="02020603050405020304" pitchFamily="18" charset="0"/>
                <a:cs typeface="Times New Roman" panose="02020603050405020304" pitchFamily="18" charset="0"/>
              </a:rPr>
              <a:t>Beni acquisiti per uso futuro</a:t>
            </a:r>
            <a:endParaRPr lang="it-IT" b="0" i="0" dirty="0" smtClean="0">
              <a:effectLst/>
              <a:latin typeface="Times New Roman" panose="02020603050405020304" pitchFamily="18" charset="0"/>
              <a:cs typeface="Times New Roman" panose="02020603050405020304" pitchFamily="18" charset="0"/>
            </a:endParaRPr>
          </a:p>
          <a:p>
            <a:r>
              <a:rPr lang="it-IT" b="0" i="0" dirty="0" smtClean="0">
                <a:effectLst/>
                <a:latin typeface="Times New Roman" panose="02020603050405020304" pitchFamily="18" charset="0"/>
                <a:cs typeface="Times New Roman" panose="02020603050405020304" pitchFamily="18" charset="0"/>
              </a:rPr>
              <a:t>G    = </a:t>
            </a:r>
            <a:r>
              <a:rPr lang="it-IT" dirty="0">
                <a:latin typeface="Times New Roman" panose="02020603050405020304" pitchFamily="18" charset="0"/>
                <a:cs typeface="Times New Roman" panose="02020603050405020304" pitchFamily="18" charset="0"/>
              </a:rPr>
              <a:t>la spesa pubblica dello </a:t>
            </a:r>
            <a:r>
              <a:rPr lang="it-IT" dirty="0" smtClean="0">
                <a:latin typeface="Times New Roman" panose="02020603050405020304" pitchFamily="18" charset="0"/>
                <a:cs typeface="Times New Roman" panose="02020603050405020304" pitchFamily="18" charset="0"/>
              </a:rPr>
              <a:t>Stato = </a:t>
            </a:r>
            <a:r>
              <a:rPr lang="it-IT" dirty="0">
                <a:latin typeface="Times New Roman" panose="02020603050405020304" pitchFamily="18" charset="0"/>
                <a:cs typeface="Times New Roman" panose="02020603050405020304" pitchFamily="18" charset="0"/>
              </a:rPr>
              <a:t>Beni e servizi acquistati dalla pubblica amministrazione</a:t>
            </a:r>
            <a:endParaRPr lang="it-IT" b="0" i="0" dirty="0" smtClean="0">
              <a:effectLst/>
              <a:latin typeface="Times New Roman" panose="02020603050405020304" pitchFamily="18" charset="0"/>
              <a:cs typeface="Times New Roman" panose="02020603050405020304" pitchFamily="18" charset="0"/>
            </a:endParaRPr>
          </a:p>
          <a:p>
            <a:r>
              <a:rPr lang="it-IT" b="0" i="0" dirty="0" smtClean="0">
                <a:effectLst/>
                <a:latin typeface="Times New Roman" panose="02020603050405020304" pitchFamily="18" charset="0"/>
                <a:cs typeface="Times New Roman" panose="02020603050405020304" pitchFamily="18" charset="0"/>
              </a:rPr>
              <a:t>NX = esportazioni nette = </a:t>
            </a:r>
            <a:r>
              <a:rPr lang="it-IT" dirty="0">
                <a:latin typeface="Times New Roman" panose="02020603050405020304" pitchFamily="18" charset="0"/>
                <a:cs typeface="Times New Roman" panose="02020603050405020304" pitchFamily="18" charset="0"/>
              </a:rPr>
              <a:t>Valore totale delle esportazioni </a:t>
            </a:r>
            <a:r>
              <a:rPr lang="it-IT" dirty="0" smtClean="0">
                <a:latin typeface="Times New Roman" panose="02020603050405020304" pitchFamily="18" charset="0"/>
                <a:cs typeface="Times New Roman" panose="02020603050405020304" pitchFamily="18" charset="0"/>
              </a:rPr>
              <a:t>meno </a:t>
            </a:r>
            <a:r>
              <a:rPr lang="it-IT" dirty="0">
                <a:latin typeface="Times New Roman" panose="02020603050405020304" pitchFamily="18" charset="0"/>
                <a:cs typeface="Times New Roman" panose="02020603050405020304" pitchFamily="18" charset="0"/>
              </a:rPr>
              <a:t>valore totale delle </a:t>
            </a:r>
            <a:r>
              <a:rPr lang="it-IT" dirty="0" smtClean="0">
                <a:latin typeface="Times New Roman" panose="02020603050405020304" pitchFamily="18" charset="0"/>
                <a:cs typeface="Times New Roman" panose="02020603050405020304" pitchFamily="18" charset="0"/>
              </a:rPr>
              <a:t>importazioni</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761475" y="1008741"/>
            <a:ext cx="10172294" cy="369332"/>
          </a:xfrm>
          <a:prstGeom prst="rect">
            <a:avLst/>
          </a:prstGeom>
        </p:spPr>
        <p:txBody>
          <a:bodyPr wrap="square">
            <a:spAutoFit/>
          </a:bodyPr>
          <a:lstStyle/>
          <a:p>
            <a:r>
              <a:rPr lang="it-IT" dirty="0">
                <a:solidFill>
                  <a:srgbClr val="202124"/>
                </a:solidFill>
                <a:latin typeface="Times New Roman" panose="02020603050405020304" pitchFamily="18" charset="0"/>
                <a:cs typeface="Times New Roman" panose="02020603050405020304" pitchFamily="18" charset="0"/>
              </a:rPr>
              <a:t>La </a:t>
            </a:r>
            <a:r>
              <a:rPr lang="it-IT" b="1" dirty="0">
                <a:solidFill>
                  <a:srgbClr val="202124"/>
                </a:solidFill>
                <a:latin typeface="Times New Roman" panose="02020603050405020304" pitchFamily="18" charset="0"/>
                <a:cs typeface="Times New Roman" panose="02020603050405020304" pitchFamily="18" charset="0"/>
              </a:rPr>
              <a:t>formula</a:t>
            </a:r>
            <a:r>
              <a:rPr lang="it-IT" dirty="0">
                <a:solidFill>
                  <a:srgbClr val="202124"/>
                </a:solidFill>
                <a:latin typeface="Times New Roman" panose="02020603050405020304" pitchFamily="18" charset="0"/>
                <a:cs typeface="Times New Roman" panose="02020603050405020304" pitchFamily="18" charset="0"/>
              </a:rPr>
              <a:t> cui si ricorre </a:t>
            </a:r>
            <a:r>
              <a:rPr lang="it-IT" dirty="0" smtClean="0">
                <a:solidFill>
                  <a:srgbClr val="202124"/>
                </a:solidFill>
                <a:latin typeface="Times New Roman" panose="02020603050405020304" pitchFamily="18" charset="0"/>
                <a:cs typeface="Times New Roman" panose="02020603050405020304" pitchFamily="18" charset="0"/>
              </a:rPr>
              <a:t>per </a:t>
            </a:r>
            <a:r>
              <a:rPr lang="it-IT" dirty="0">
                <a:solidFill>
                  <a:srgbClr val="202124"/>
                </a:solidFill>
                <a:latin typeface="Times New Roman" panose="02020603050405020304" pitchFamily="18" charset="0"/>
                <a:cs typeface="Times New Roman" panose="02020603050405020304" pitchFamily="18" charset="0"/>
              </a:rPr>
              <a:t>rappresentare in sintesi il </a:t>
            </a:r>
            <a:r>
              <a:rPr lang="it-IT" b="1" dirty="0">
                <a:solidFill>
                  <a:srgbClr val="202124"/>
                </a:solidFill>
                <a:latin typeface="Times New Roman" panose="02020603050405020304" pitchFamily="18" charset="0"/>
                <a:cs typeface="Times New Roman" panose="02020603050405020304" pitchFamily="18" charset="0"/>
              </a:rPr>
              <a:t>PIL è</a:t>
            </a:r>
            <a:r>
              <a:rPr lang="it-IT" dirty="0">
                <a:solidFill>
                  <a:srgbClr val="202124"/>
                </a:solidFill>
                <a:latin typeface="Times New Roman" panose="02020603050405020304" pitchFamily="18" charset="0"/>
                <a:cs typeface="Times New Roman" panose="02020603050405020304" pitchFamily="18" charset="0"/>
              </a:rPr>
              <a:t> la seguente</a:t>
            </a:r>
            <a:r>
              <a:rPr lang="it-IT" dirty="0" smtClean="0">
                <a:solidFill>
                  <a:srgbClr val="202124"/>
                </a:solidFill>
                <a:latin typeface="Times New Roman" panose="02020603050405020304" pitchFamily="18" charset="0"/>
                <a:cs typeface="Times New Roman" panose="02020603050405020304" pitchFamily="18" charset="0"/>
              </a:rPr>
              <a:t>:</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761475" y="1574539"/>
            <a:ext cx="2368982" cy="369332"/>
          </a:xfrm>
          <a:prstGeom prst="rect">
            <a:avLst/>
          </a:prstGeom>
        </p:spPr>
        <p:txBody>
          <a:bodyPr wrap="none">
            <a:spAutoFit/>
          </a:bodyPr>
          <a:lstStyle/>
          <a:p>
            <a:r>
              <a:rPr lang="it-IT" b="1" dirty="0">
                <a:solidFill>
                  <a:srgbClr val="202124"/>
                </a:solidFill>
                <a:latin typeface="Times New Roman" panose="02020603050405020304" pitchFamily="18" charset="0"/>
                <a:cs typeface="Times New Roman" panose="02020603050405020304" pitchFamily="18" charset="0"/>
              </a:rPr>
              <a:t>PIL = C + I + G + NX </a:t>
            </a:r>
          </a:p>
        </p:txBody>
      </p:sp>
      <p:pic>
        <p:nvPicPr>
          <p:cNvPr id="7" name="Immagine 6"/>
          <p:cNvPicPr>
            <a:picLocks noChangeAspect="1"/>
          </p:cNvPicPr>
          <p:nvPr/>
        </p:nvPicPr>
        <p:blipFill>
          <a:blip r:embed="rId2"/>
          <a:stretch>
            <a:fillRect/>
          </a:stretch>
        </p:blipFill>
        <p:spPr>
          <a:xfrm>
            <a:off x="9095831" y="3812283"/>
            <a:ext cx="2527418" cy="2445699"/>
          </a:xfrm>
          <a:prstGeom prst="rect">
            <a:avLst/>
          </a:prstGeom>
        </p:spPr>
      </p:pic>
      <p:sp>
        <p:nvSpPr>
          <p:cNvPr id="11" name="Rettangolo 10"/>
          <p:cNvSpPr/>
          <p:nvPr/>
        </p:nvSpPr>
        <p:spPr>
          <a:xfrm>
            <a:off x="761475" y="2256719"/>
            <a:ext cx="3644203"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Le componenti della spesa aggregata</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4593643" y="1580204"/>
            <a:ext cx="5796523"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PIL = Spesa aggregata finale </a:t>
            </a:r>
            <a:r>
              <a:rPr lang="it-IT" b="1" dirty="0" smtClean="0">
                <a:solidFill>
                  <a:srgbClr val="A80000"/>
                </a:solidFill>
                <a:latin typeface="Times New Roman" panose="02020603050405020304" pitchFamily="18" charset="0"/>
                <a:cs typeface="Times New Roman" panose="02020603050405020304" pitchFamily="18" charset="0"/>
              </a:rPr>
              <a:t>o domanda aggregata finale</a:t>
            </a:r>
            <a:endParaRPr lang="en-GB" dirty="0"/>
          </a:p>
        </p:txBody>
      </p:sp>
      <p:sp>
        <p:nvSpPr>
          <p:cNvPr id="9" name="Rettangolo 8"/>
          <p:cNvSpPr/>
          <p:nvPr/>
        </p:nvSpPr>
        <p:spPr>
          <a:xfrm>
            <a:off x="1421476" y="1574539"/>
            <a:ext cx="1651924" cy="369332"/>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p:cNvSpPr/>
          <p:nvPr/>
        </p:nvSpPr>
        <p:spPr>
          <a:xfrm>
            <a:off x="831273" y="2293402"/>
            <a:ext cx="3507971" cy="369332"/>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p:cNvSpPr/>
          <p:nvPr/>
        </p:nvSpPr>
        <p:spPr>
          <a:xfrm>
            <a:off x="739538" y="4067433"/>
            <a:ext cx="6096000" cy="1200329"/>
          </a:xfrm>
          <a:prstGeom prst="rect">
            <a:avLst/>
          </a:prstGeom>
        </p:spPr>
        <p:txBody>
          <a:bodyPr>
            <a:spAutoFit/>
          </a:bodyPr>
          <a:lstStyle/>
          <a:p>
            <a:pPr algn="just"/>
            <a:r>
              <a:rPr lang="it-IT" dirty="0">
                <a:latin typeface="Times New Roman" panose="02020603050405020304" pitchFamily="18" charset="0"/>
                <a:cs typeface="Times New Roman" panose="02020603050405020304" pitchFamily="18" charset="0"/>
              </a:rPr>
              <a:t>Domanda </a:t>
            </a:r>
            <a:r>
              <a:rPr lang="it-IT" dirty="0" smtClean="0">
                <a:latin typeface="Times New Roman" panose="02020603050405020304" pitchFamily="18" charset="0"/>
                <a:cs typeface="Times New Roman" panose="02020603050405020304" pitchFamily="18" charset="0"/>
              </a:rPr>
              <a:t>o spesa aggregata: </a:t>
            </a:r>
            <a:r>
              <a:rPr lang="it-IT" b="1" dirty="0">
                <a:latin typeface="Times New Roman" panose="02020603050405020304" pitchFamily="18" charset="0"/>
                <a:cs typeface="Times New Roman" panose="02020603050405020304" pitchFamily="18" charset="0"/>
              </a:rPr>
              <a:t>quantità totale di beni richiesta dal sistema economico</a:t>
            </a:r>
            <a:r>
              <a:rPr lang="it-IT" dirty="0">
                <a:latin typeface="Times New Roman" panose="02020603050405020304" pitchFamily="18" charset="0"/>
                <a:cs typeface="Times New Roman" panose="02020603050405020304" pitchFamily="18" charset="0"/>
              </a:rPr>
              <a:t>, ottenuta sommando la spesa per consumi (C), la spesa per investimenti (I), la spesa pubblica (G) e le esportazioni nette (NX). </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739538" y="5350390"/>
            <a:ext cx="6096000" cy="923330"/>
          </a:xfrm>
          <a:prstGeom prst="rect">
            <a:avLst/>
          </a:prstGeom>
        </p:spPr>
        <p:txBody>
          <a:bodyPr>
            <a:spAutoFit/>
          </a:bodyPr>
          <a:lstStyle/>
          <a:p>
            <a:pPr algn="just"/>
            <a:r>
              <a:rPr lang="it-IT" dirty="0">
                <a:latin typeface="Times New Roman" panose="02020603050405020304" pitchFamily="18" charset="0"/>
                <a:cs typeface="Times New Roman" panose="02020603050405020304" pitchFamily="18" charset="0"/>
              </a:rPr>
              <a:t>Offerta </a:t>
            </a:r>
            <a:r>
              <a:rPr lang="it-IT" dirty="0" smtClean="0">
                <a:latin typeface="Times New Roman" panose="02020603050405020304" pitchFamily="18" charset="0"/>
                <a:cs typeface="Times New Roman" panose="02020603050405020304" pitchFamily="18" charset="0"/>
              </a:rPr>
              <a:t>aggregata o PIL: </a:t>
            </a:r>
            <a:r>
              <a:rPr lang="it-IT" b="1" dirty="0">
                <a:latin typeface="Times New Roman" panose="02020603050405020304" pitchFamily="18" charset="0"/>
                <a:cs typeface="Times New Roman" panose="02020603050405020304" pitchFamily="18" charset="0"/>
              </a:rPr>
              <a:t>quantità di beni e servizi che un sistema economico è in grado di produrre </a:t>
            </a:r>
            <a:r>
              <a:rPr lang="it-IT" dirty="0">
                <a:latin typeface="Times New Roman" panose="02020603050405020304" pitchFamily="18" charset="0"/>
                <a:cs typeface="Times New Roman" panose="02020603050405020304" pitchFamily="18" charset="0"/>
              </a:rPr>
              <a:t>in un determinato periodo.</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28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P spid="8" grpId="0"/>
      <p:bldP spid="9" grpId="0" animBg="1"/>
      <p:bldP spid="12" grpId="0" animBg="1"/>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91262" y="1104508"/>
            <a:ext cx="6917635" cy="3518452"/>
          </a:xfrm>
          <a:prstGeom prst="rect">
            <a:avLst/>
          </a:prstGeom>
        </p:spPr>
      </p:pic>
      <p:sp>
        <p:nvSpPr>
          <p:cNvPr id="3" name="Rettangolo 2"/>
          <p:cNvSpPr/>
          <p:nvPr/>
        </p:nvSpPr>
        <p:spPr>
          <a:xfrm>
            <a:off x="985719" y="4883425"/>
            <a:ext cx="10842367"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totale della spesa deve coincidere con il PIL </a:t>
            </a:r>
            <a:r>
              <a:rPr lang="it-IT" dirty="0">
                <a:latin typeface="Times New Roman" panose="02020603050405020304" pitchFamily="18" charset="0"/>
                <a:cs typeface="Times New Roman" panose="02020603050405020304" pitchFamily="18" charset="0"/>
              </a:rPr>
              <a:t>a </a:t>
            </a:r>
            <a:r>
              <a:rPr lang="it-IT" dirty="0" smtClean="0">
                <a:latin typeface="Times New Roman" panose="02020603050405020304" pitchFamily="18" charset="0"/>
                <a:cs typeface="Times New Roman" panose="02020603050405020304" pitchFamily="18" charset="0"/>
              </a:rPr>
              <a:t>meno dell’importazione </a:t>
            </a:r>
            <a:r>
              <a:rPr lang="it-IT" dirty="0">
                <a:latin typeface="Times New Roman" panose="02020603050405020304" pitchFamily="18" charset="0"/>
                <a:cs typeface="Times New Roman" panose="02020603050405020304" pitchFamily="18" charset="0"/>
              </a:rPr>
              <a:t>o esportazione di beni. Se la spesa supera il </a:t>
            </a:r>
            <a:r>
              <a:rPr lang="it-IT" dirty="0" smtClean="0">
                <a:latin typeface="Times New Roman" panose="02020603050405020304" pitchFamily="18" charset="0"/>
                <a:cs typeface="Times New Roman" panose="02020603050405020304" pitchFamily="18" charset="0"/>
              </a:rPr>
              <a:t>PIL vuol </a:t>
            </a:r>
            <a:r>
              <a:rPr lang="it-IT" dirty="0">
                <a:latin typeface="Times New Roman" panose="02020603050405020304" pitchFamily="18" charset="0"/>
                <a:cs typeface="Times New Roman" panose="02020603050405020304" pitchFamily="18" charset="0"/>
              </a:rPr>
              <a:t>dire che parte dei beni comprati sono stati prodotti </a:t>
            </a:r>
            <a:r>
              <a:rPr lang="it-IT" dirty="0" smtClean="0">
                <a:latin typeface="Times New Roman" panose="02020603050405020304" pitchFamily="18" charset="0"/>
                <a:cs typeface="Times New Roman" panose="02020603050405020304" pitchFamily="18" charset="0"/>
              </a:rPr>
              <a:t>all’estero. Viceversa</a:t>
            </a:r>
            <a:r>
              <a:rPr lang="it-IT" dirty="0">
                <a:latin typeface="Times New Roman" panose="02020603050405020304" pitchFamily="18" charset="0"/>
                <a:cs typeface="Times New Roman" panose="02020603050405020304" pitchFamily="18" charset="0"/>
              </a:rPr>
              <a:t>, se la spesa </a:t>
            </a:r>
            <a:r>
              <a:rPr lang="it-IT" dirty="0" smtClean="0">
                <a:latin typeface="Times New Roman" panose="02020603050405020304" pitchFamily="18" charset="0"/>
                <a:cs typeface="Times New Roman" panose="02020603050405020304" pitchFamily="18" charset="0"/>
              </a:rPr>
              <a:t>è </a:t>
            </a:r>
            <a:r>
              <a:rPr lang="it-IT" dirty="0">
                <a:latin typeface="Times New Roman" panose="02020603050405020304" pitchFamily="18" charset="0"/>
                <a:cs typeface="Times New Roman" panose="02020603050405020304" pitchFamily="18" charset="0"/>
              </a:rPr>
              <a:t>minore del PIL allora parte della </a:t>
            </a:r>
            <a:r>
              <a:rPr lang="it-IT" dirty="0" smtClean="0">
                <a:latin typeface="Times New Roman" panose="02020603050405020304" pitchFamily="18" charset="0"/>
                <a:cs typeface="Times New Roman" panose="02020603050405020304" pitchFamily="18" charset="0"/>
              </a:rPr>
              <a:t>produzione è</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stata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venduta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all’estero</a:t>
            </a:r>
            <a:r>
              <a:rPr lang="en-GB" dirty="0">
                <a:latin typeface="Times New Roman" panose="02020603050405020304" pitchFamily="18" charset="0"/>
                <a:cs typeface="Times New Roman" panose="02020603050405020304" pitchFamily="18" charset="0"/>
              </a:rPr>
              <a:t>.</a:t>
            </a:r>
          </a:p>
        </p:txBody>
      </p:sp>
      <p:sp>
        <p:nvSpPr>
          <p:cNvPr id="4" name="Segnaposto piè di pagina 3"/>
          <p:cNvSpPr>
            <a:spLocks noGrp="1"/>
          </p:cNvSpPr>
          <p:nvPr>
            <p:ph type="ftr" sz="quarter" idx="11"/>
          </p:nvPr>
        </p:nvSpPr>
        <p:spPr/>
        <p:txBody>
          <a:bodyPr/>
          <a:lstStyle/>
          <a:p>
            <a:r>
              <a:rPr lang="it-IT" smtClean="0"/>
              <a:t>L. Bani - Elementi di statistica economica - LEZIONE 11</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23</a:t>
            </a:fld>
            <a:endParaRPr lang="it-IT"/>
          </a:p>
        </p:txBody>
      </p:sp>
      <p:pic>
        <p:nvPicPr>
          <p:cNvPr id="7" name="Immagine 6"/>
          <p:cNvPicPr>
            <a:picLocks noChangeAspect="1"/>
          </p:cNvPicPr>
          <p:nvPr/>
        </p:nvPicPr>
        <p:blipFill>
          <a:blip r:embed="rId3"/>
          <a:stretch>
            <a:fillRect/>
          </a:stretch>
        </p:blipFill>
        <p:spPr>
          <a:xfrm>
            <a:off x="9348795" y="1478334"/>
            <a:ext cx="1548518" cy="871804"/>
          </a:xfrm>
          <a:prstGeom prst="rect">
            <a:avLst/>
          </a:prstGeom>
        </p:spPr>
      </p:pic>
      <p:sp>
        <p:nvSpPr>
          <p:cNvPr id="6" name="Rettangolo 5"/>
          <p:cNvSpPr/>
          <p:nvPr/>
        </p:nvSpPr>
        <p:spPr>
          <a:xfrm>
            <a:off x="1016000" y="645045"/>
            <a:ext cx="2512226" cy="369332"/>
          </a:xfrm>
          <a:prstGeom prst="rect">
            <a:avLst/>
          </a:prstGeom>
        </p:spPr>
        <p:txBody>
          <a:bodyPr wrap="none">
            <a:spAutoFit/>
          </a:bodyPr>
          <a:lstStyle/>
          <a:p>
            <a:r>
              <a:rPr lang="en-GB" b="1" dirty="0">
                <a:solidFill>
                  <a:srgbClr val="A80000"/>
                </a:solidFill>
                <a:latin typeface="Times New Roman" panose="02020603050405020304" pitchFamily="18" charset="0"/>
                <a:cs typeface="Times New Roman" panose="02020603050405020304" pitchFamily="18" charset="0"/>
              </a:rPr>
              <a:t>La </a:t>
            </a:r>
            <a:r>
              <a:rPr lang="en-GB" b="1" dirty="0" err="1">
                <a:solidFill>
                  <a:srgbClr val="A80000"/>
                </a:solidFill>
                <a:latin typeface="Times New Roman" panose="02020603050405020304" pitchFamily="18" charset="0"/>
                <a:cs typeface="Times New Roman" panose="02020603050405020304" pitchFamily="18" charset="0"/>
              </a:rPr>
              <a:t>composizione</a:t>
            </a:r>
            <a:r>
              <a:rPr lang="en-GB" b="1" dirty="0">
                <a:solidFill>
                  <a:srgbClr val="A80000"/>
                </a:solidFill>
                <a:latin typeface="Times New Roman" panose="02020603050405020304" pitchFamily="18" charset="0"/>
                <a:cs typeface="Times New Roman" panose="02020603050405020304" pitchFamily="18" charset="0"/>
              </a:rPr>
              <a:t> del </a:t>
            </a:r>
            <a:r>
              <a:rPr lang="en-GB" b="1" dirty="0" err="1">
                <a:solidFill>
                  <a:srgbClr val="A80000"/>
                </a:solidFill>
                <a:latin typeface="Times New Roman" panose="02020603050405020304" pitchFamily="18" charset="0"/>
                <a:cs typeface="Times New Roman" panose="02020603050405020304" pitchFamily="18" charset="0"/>
              </a:rPr>
              <a:t>Pil</a:t>
            </a:r>
            <a:endParaRPr lang="en-GB" b="1"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087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68894" y="1150203"/>
            <a:ext cx="10502670" cy="1200329"/>
          </a:xfrm>
          <a:prstGeom prst="rect">
            <a:avLst/>
          </a:prstGeom>
        </p:spPr>
        <p:txBody>
          <a:bodyPr wrap="square">
            <a:spAutoFit/>
          </a:bodyPr>
          <a:lstStyle/>
          <a:p>
            <a:pPr algn="just"/>
            <a:r>
              <a:rPr lang="it-IT" dirty="0">
                <a:solidFill>
                  <a:srgbClr val="252631"/>
                </a:solidFill>
                <a:latin typeface="Times New Roman" panose="02020603050405020304" pitchFamily="18" charset="0"/>
                <a:cs typeface="Times New Roman" panose="02020603050405020304" pitchFamily="18" charset="0"/>
              </a:rPr>
              <a:t>Il </a:t>
            </a:r>
            <a:r>
              <a:rPr lang="it-IT" dirty="0" smtClean="0">
                <a:solidFill>
                  <a:srgbClr val="252631"/>
                </a:solidFill>
                <a:latin typeface="Times New Roman" panose="02020603050405020304" pitchFamily="18" charset="0"/>
                <a:cs typeface="Times New Roman" panose="02020603050405020304" pitchFamily="18" charset="0"/>
              </a:rPr>
              <a:t>Pil</a:t>
            </a:r>
            <a:r>
              <a:rPr lang="it-IT" dirty="0">
                <a:solidFill>
                  <a:srgbClr val="252631"/>
                </a:solidFill>
                <a:latin typeface="Times New Roman" panose="02020603050405020304" pitchFamily="18" charset="0"/>
                <a:cs typeface="Times New Roman" panose="02020603050405020304" pitchFamily="18" charset="0"/>
              </a:rPr>
              <a:t> è il valore dei prodotti e servizi realizzati </a:t>
            </a:r>
            <a:r>
              <a:rPr lang="it-IT" b="1" dirty="0">
                <a:solidFill>
                  <a:srgbClr val="C00000"/>
                </a:solidFill>
                <a:latin typeface="Times New Roman" panose="02020603050405020304" pitchFamily="18" charset="0"/>
                <a:cs typeface="Times New Roman" panose="02020603050405020304" pitchFamily="18" charset="0"/>
              </a:rPr>
              <a:t>all'interno</a:t>
            </a:r>
            <a:r>
              <a:rPr lang="it-IT" dirty="0">
                <a:solidFill>
                  <a:srgbClr val="252631"/>
                </a:solidFill>
                <a:latin typeface="Times New Roman" panose="02020603050405020304" pitchFamily="18" charset="0"/>
                <a:cs typeface="Times New Roman" panose="02020603050405020304" pitchFamily="18" charset="0"/>
              </a:rPr>
              <a:t> di uno Stato </a:t>
            </a:r>
            <a:r>
              <a:rPr lang="it-IT" dirty="0" smtClean="0">
                <a:solidFill>
                  <a:srgbClr val="252631"/>
                </a:solidFill>
                <a:latin typeface="Times New Roman" panose="02020603050405020304" pitchFamily="18" charset="0"/>
                <a:cs typeface="Times New Roman" panose="02020603050405020304" pitchFamily="18" charset="0"/>
              </a:rPr>
              <a:t>in </a:t>
            </a:r>
            <a:r>
              <a:rPr lang="it-IT" dirty="0">
                <a:solidFill>
                  <a:srgbClr val="252631"/>
                </a:solidFill>
                <a:latin typeface="Times New Roman" panose="02020603050405020304" pitchFamily="18" charset="0"/>
                <a:cs typeface="Times New Roman" panose="02020603050405020304" pitchFamily="18" charset="0"/>
              </a:rPr>
              <a:t>un determinato arco di tempo. </a:t>
            </a:r>
            <a:endParaRPr lang="it-IT" dirty="0" smtClean="0">
              <a:solidFill>
                <a:srgbClr val="252631"/>
              </a:solidFill>
              <a:latin typeface="Times New Roman" panose="02020603050405020304" pitchFamily="18" charset="0"/>
              <a:cs typeface="Times New Roman" panose="02020603050405020304" pitchFamily="18" charset="0"/>
            </a:endParaRPr>
          </a:p>
          <a:p>
            <a:pPr algn="just"/>
            <a:r>
              <a:rPr lang="it-IT" dirty="0" smtClean="0">
                <a:solidFill>
                  <a:srgbClr val="252631"/>
                </a:solidFill>
                <a:latin typeface="Times New Roman" panose="02020603050405020304" pitchFamily="18" charset="0"/>
                <a:cs typeface="Times New Roman" panose="02020603050405020304" pitchFamily="18" charset="0"/>
              </a:rPr>
              <a:t>Nel </a:t>
            </a:r>
            <a:r>
              <a:rPr lang="it-IT" dirty="0">
                <a:solidFill>
                  <a:srgbClr val="252631"/>
                </a:solidFill>
                <a:latin typeface="Times New Roman" panose="02020603050405020304" pitchFamily="18" charset="0"/>
                <a:cs typeface="Times New Roman" panose="02020603050405020304" pitchFamily="18" charset="0"/>
              </a:rPr>
              <a:t>calcolo non conta la nazionalità del produttore ma bensì la realtà geografica in cui il prodotto/servizio viene realizzato: una lavatrice prodotta in Italia da una società australiana entra nel PIL dell'Italia, mentre un corso di cucina (quindi un servizio) tenuto in Australia da una società italiana viene computato nel PIL dell'Australia. </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968894" y="2797118"/>
            <a:ext cx="6113550" cy="1477328"/>
          </a:xfrm>
          <a:prstGeom prst="rect">
            <a:avLst/>
          </a:prstGeom>
        </p:spPr>
        <p:txBody>
          <a:bodyPr wrap="square">
            <a:spAutoFit/>
          </a:bodyPr>
          <a:lstStyle/>
          <a:p>
            <a:pPr algn="just"/>
            <a:r>
              <a:rPr lang="it-IT" b="1" dirty="0" smtClean="0">
                <a:latin typeface="Times New Roman" panose="02020603050405020304" pitchFamily="18" charset="0"/>
                <a:cs typeface="Times New Roman" panose="02020603050405020304" pitchFamily="18" charset="0"/>
              </a:rPr>
              <a:t>Prodotto interno lordo ai prezzi di mercato</a:t>
            </a:r>
            <a:r>
              <a:rPr lang="it-IT" dirty="0" smtClean="0">
                <a:latin typeface="Times New Roman" panose="02020603050405020304" pitchFamily="18" charset="0"/>
                <a:cs typeface="Times New Roman" panose="02020603050405020304" pitchFamily="18" charset="0"/>
              </a:rPr>
              <a:t>: il risultato finale dell’attività di produzione realizzata all’interno del Paese e corrisponde alla produzione totale di beni e servizi dell’economia, diminuita dei consumi intermedi ed aumentata dell’Iva gravante e delle imposte indirette sulle importazioni. </a:t>
            </a:r>
            <a:endParaRPr lang="en-GB" dirty="0">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7809922" y="4167034"/>
            <a:ext cx="3569278" cy="1939593"/>
          </a:xfrm>
          <a:prstGeom prst="rect">
            <a:avLst/>
          </a:prstGeom>
        </p:spPr>
      </p:pic>
      <p:sp>
        <p:nvSpPr>
          <p:cNvPr id="3" name="Rettangolo 2"/>
          <p:cNvSpPr/>
          <p:nvPr/>
        </p:nvSpPr>
        <p:spPr>
          <a:xfrm>
            <a:off x="968894" y="4992232"/>
            <a:ext cx="6096000" cy="646331"/>
          </a:xfrm>
          <a:prstGeom prst="rect">
            <a:avLst/>
          </a:prstGeom>
        </p:spPr>
        <p:txBody>
          <a:bodyPr>
            <a:spAutoFit/>
          </a:bodyPr>
          <a:lstStyle/>
          <a:p>
            <a:pPr algn="just"/>
            <a:r>
              <a:rPr lang="it-IT" dirty="0">
                <a:latin typeface="Times New Roman" panose="02020603050405020304" pitchFamily="18" charset="0"/>
                <a:cs typeface="Times New Roman" panose="02020603050405020304" pitchFamily="18" charset="0"/>
              </a:rPr>
              <a:t>Sono possibili altre misure a seconda che si consideri la produzione interna o nazionale, lorda o netta</a:t>
            </a:r>
            <a:endParaRPr lang="en-GB"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11</a:t>
            </a:r>
            <a:endParaRPr lang="it-IT"/>
          </a:p>
        </p:txBody>
      </p:sp>
    </p:spTree>
    <p:extLst>
      <p:ext uri="{BB962C8B-B14F-4D97-AF65-F5344CB8AC3E}">
        <p14:creationId xmlns:p14="http://schemas.microsoft.com/office/powerpoint/2010/main" val="169549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25</a:t>
            </a:fld>
            <a:endParaRPr lang="it-IT"/>
          </a:p>
        </p:txBody>
      </p:sp>
      <p:pic>
        <p:nvPicPr>
          <p:cNvPr id="5" name="Immagine 4"/>
          <p:cNvPicPr>
            <a:picLocks noChangeAspect="1"/>
          </p:cNvPicPr>
          <p:nvPr/>
        </p:nvPicPr>
        <p:blipFill>
          <a:blip r:embed="rId2"/>
          <a:stretch>
            <a:fillRect/>
          </a:stretch>
        </p:blipFill>
        <p:spPr>
          <a:xfrm>
            <a:off x="849423" y="850611"/>
            <a:ext cx="7684817" cy="4577599"/>
          </a:xfrm>
          <a:prstGeom prst="rect">
            <a:avLst/>
          </a:prstGeom>
        </p:spPr>
      </p:pic>
    </p:spTree>
    <p:extLst>
      <p:ext uri="{BB962C8B-B14F-4D97-AF65-F5344CB8AC3E}">
        <p14:creationId xmlns:p14="http://schemas.microsoft.com/office/powerpoint/2010/main" val="3041966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dirty="0"/>
          </a:p>
        </p:txBody>
      </p:sp>
      <p:sp>
        <p:nvSpPr>
          <p:cNvPr id="3" name="Segnaposto numero diapositiva 2"/>
          <p:cNvSpPr>
            <a:spLocks noGrp="1"/>
          </p:cNvSpPr>
          <p:nvPr>
            <p:ph type="sldNum" sz="quarter" idx="12"/>
          </p:nvPr>
        </p:nvSpPr>
        <p:spPr/>
        <p:txBody>
          <a:bodyPr/>
          <a:lstStyle/>
          <a:p>
            <a:fld id="{2933ED56-FB12-4384-AF6C-E94CA198BBEC}" type="slidenum">
              <a:rPr lang="it-IT" smtClean="0"/>
              <a:t>26</a:t>
            </a:fld>
            <a:endParaRPr lang="it-IT" dirty="0"/>
          </a:p>
        </p:txBody>
      </p:sp>
      <p:pic>
        <p:nvPicPr>
          <p:cNvPr id="4" name="Immagine 3"/>
          <p:cNvPicPr>
            <a:picLocks noChangeAspect="1"/>
          </p:cNvPicPr>
          <p:nvPr/>
        </p:nvPicPr>
        <p:blipFill>
          <a:blip r:embed="rId2"/>
          <a:stretch>
            <a:fillRect/>
          </a:stretch>
        </p:blipFill>
        <p:spPr>
          <a:xfrm>
            <a:off x="913014" y="681644"/>
            <a:ext cx="5005221" cy="5422323"/>
          </a:xfrm>
          <a:prstGeom prst="rect">
            <a:avLst/>
          </a:prstGeom>
        </p:spPr>
      </p:pic>
      <p:pic>
        <p:nvPicPr>
          <p:cNvPr id="5" name="Immagine 4"/>
          <p:cNvPicPr>
            <a:picLocks noChangeAspect="1"/>
          </p:cNvPicPr>
          <p:nvPr/>
        </p:nvPicPr>
        <p:blipFill>
          <a:blip r:embed="rId3"/>
          <a:stretch>
            <a:fillRect/>
          </a:stretch>
        </p:blipFill>
        <p:spPr>
          <a:xfrm>
            <a:off x="6317211" y="776470"/>
            <a:ext cx="4830157" cy="5232670"/>
          </a:xfrm>
          <a:prstGeom prst="rect">
            <a:avLst/>
          </a:prstGeom>
        </p:spPr>
      </p:pic>
    </p:spTree>
    <p:extLst>
      <p:ext uri="{BB962C8B-B14F-4D97-AF65-F5344CB8AC3E}">
        <p14:creationId xmlns:p14="http://schemas.microsoft.com/office/powerpoint/2010/main" val="112077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27</a:t>
            </a:fld>
            <a:endParaRPr lang="it-IT"/>
          </a:p>
        </p:txBody>
      </p:sp>
      <p:sp>
        <p:nvSpPr>
          <p:cNvPr id="4" name="Rettangolo 3"/>
          <p:cNvSpPr/>
          <p:nvPr/>
        </p:nvSpPr>
        <p:spPr>
          <a:xfrm>
            <a:off x="993831" y="2322310"/>
            <a:ext cx="10195100"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In </a:t>
            </a:r>
            <a:r>
              <a:rPr lang="it-IT" dirty="0">
                <a:latin typeface="Times New Roman" panose="02020603050405020304" pitchFamily="18" charset="0"/>
                <a:cs typeface="Times New Roman" panose="02020603050405020304" pitchFamily="18" charset="0"/>
              </a:rPr>
              <a:t>economia, il </a:t>
            </a:r>
            <a:r>
              <a:rPr lang="it-IT" b="1" dirty="0">
                <a:latin typeface="Times New Roman" panose="02020603050405020304" pitchFamily="18" charset="0"/>
                <a:cs typeface="Times New Roman" panose="02020603050405020304" pitchFamily="18" charset="0"/>
              </a:rPr>
              <a:t>PIN</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prodotto interno netto</a:t>
            </a:r>
            <a:r>
              <a:rPr lang="it-IT" dirty="0">
                <a:latin typeface="Times New Roman" panose="02020603050405020304" pitchFamily="18" charset="0"/>
                <a:cs typeface="Times New Roman" panose="02020603050405020304" pitchFamily="18" charset="0"/>
              </a:rPr>
              <a:t>) è il valore della produzione al netto del deprezzamento subito nel corso del periodo di tempo considerato dallo </a:t>
            </a:r>
            <a:r>
              <a:rPr lang="it-IT" i="1" dirty="0">
                <a:latin typeface="Times New Roman" panose="02020603050405020304" pitchFamily="18" charset="0"/>
                <a:cs typeface="Times New Roman" panose="02020603050405020304" pitchFamily="18" charset="0"/>
              </a:rPr>
              <a:t>stock</a:t>
            </a:r>
            <a:r>
              <a:rPr lang="it-IT" dirty="0">
                <a:latin typeface="Times New Roman" panose="02020603050405020304" pitchFamily="18" charset="0"/>
                <a:cs typeface="Times New Roman" panose="02020603050405020304" pitchFamily="18" charset="0"/>
              </a:rPr>
              <a:t> di capitale esistente</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993831" y="753130"/>
            <a:ext cx="3206968" cy="369332"/>
          </a:xfrm>
          <a:prstGeom prst="rect">
            <a:avLst/>
          </a:prstGeom>
        </p:spPr>
        <p:txBody>
          <a:bodyPr wrap="none">
            <a:spAutoFit/>
          </a:bodyPr>
          <a:lstStyle/>
          <a:p>
            <a:r>
              <a:rPr lang="it-IT" b="1" i="0" dirty="0" smtClean="0">
                <a:solidFill>
                  <a:srgbClr val="A80000"/>
                </a:solidFill>
                <a:latin typeface="Times New Roman" panose="02020603050405020304" pitchFamily="18" charset="0"/>
                <a:cs typeface="Times New Roman" panose="02020603050405020304" pitchFamily="18" charset="0"/>
              </a:rPr>
              <a:t>Il Prodotto interno </a:t>
            </a:r>
            <a:r>
              <a:rPr lang="it-IT" b="1" dirty="0" smtClean="0">
                <a:solidFill>
                  <a:srgbClr val="A80000"/>
                </a:solidFill>
                <a:latin typeface="Times New Roman" panose="02020603050405020304" pitchFamily="18" charset="0"/>
                <a:cs typeface="Times New Roman" panose="02020603050405020304" pitchFamily="18" charset="0"/>
              </a:rPr>
              <a:t>netto</a:t>
            </a:r>
            <a:r>
              <a:rPr lang="it-IT" b="1" i="0" dirty="0" smtClean="0">
                <a:solidFill>
                  <a:srgbClr val="A80000"/>
                </a:solidFill>
                <a:latin typeface="Times New Roman" panose="02020603050405020304" pitchFamily="18" charset="0"/>
                <a:cs typeface="Times New Roman" panose="02020603050405020304" pitchFamily="18" charset="0"/>
              </a:rPr>
              <a:t> (PIN)</a:t>
            </a:r>
            <a:endParaRPr lang="en-GB" b="1" dirty="0">
              <a:solidFill>
                <a:srgbClr val="A80000"/>
              </a:solidFill>
            </a:endParaRPr>
          </a:p>
        </p:txBody>
      </p:sp>
      <p:sp>
        <p:nvSpPr>
          <p:cNvPr id="9" name="Rettangolo 8"/>
          <p:cNvSpPr/>
          <p:nvPr/>
        </p:nvSpPr>
        <p:spPr>
          <a:xfrm>
            <a:off x="993831" y="3094842"/>
            <a:ext cx="10172931"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Tale </a:t>
            </a:r>
            <a:r>
              <a:rPr lang="it-IT" dirty="0">
                <a:latin typeface="Times New Roman" panose="02020603050405020304" pitchFamily="18" charset="0"/>
                <a:cs typeface="Times New Roman" panose="02020603050405020304" pitchFamily="18" charset="0"/>
              </a:rPr>
              <a:t>deterioramento, che tecnicamente viene definito ammortamento, è dovuto all'uso costante e prolungato delle attrezzature </a:t>
            </a:r>
            <a:r>
              <a:rPr lang="it-IT" dirty="0" smtClean="0">
                <a:latin typeface="Times New Roman" panose="02020603050405020304" pitchFamily="18" charset="0"/>
                <a:cs typeface="Times New Roman" panose="02020603050405020304" pitchFamily="18" charset="0"/>
              </a:rPr>
              <a:t>produttive.</a:t>
            </a:r>
          </a:p>
        </p:txBody>
      </p:sp>
      <p:sp>
        <p:nvSpPr>
          <p:cNvPr id="7" name="Rettangolo 6"/>
          <p:cNvSpPr/>
          <p:nvPr/>
        </p:nvSpPr>
        <p:spPr>
          <a:xfrm>
            <a:off x="1016000" y="3895186"/>
            <a:ext cx="1017293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PIN viene calcolato sottraendo dal </a:t>
            </a:r>
            <a:r>
              <a:rPr lang="it-IT" b="1" i="1" dirty="0">
                <a:latin typeface="Times New Roman" panose="02020603050405020304" pitchFamily="18" charset="0"/>
                <a:cs typeface="Times New Roman" panose="02020603050405020304" pitchFamily="18" charset="0"/>
              </a:rPr>
              <a:t>PIL</a:t>
            </a:r>
            <a:r>
              <a:rPr lang="it-IT" dirty="0">
                <a:latin typeface="Times New Roman" panose="02020603050405020304" pitchFamily="18" charset="0"/>
                <a:cs typeface="Times New Roman" panose="02020603050405020304" pitchFamily="18" charset="0"/>
              </a:rPr>
              <a:t> proprio </a:t>
            </a:r>
            <a:r>
              <a:rPr lang="it-IT" dirty="0" smtClean="0">
                <a:latin typeface="Times New Roman" panose="02020603050405020304" pitchFamily="18" charset="0"/>
                <a:cs typeface="Times New Roman" panose="02020603050405020304" pitchFamily="18" charset="0"/>
              </a:rPr>
              <a:t>l'ammortamento. L'ammortamento </a:t>
            </a:r>
            <a:r>
              <a:rPr lang="it-IT" dirty="0">
                <a:latin typeface="Times New Roman" panose="02020603050405020304" pitchFamily="18" charset="0"/>
                <a:cs typeface="Times New Roman" panose="02020603050405020304" pitchFamily="18" charset="0"/>
              </a:rPr>
              <a:t>infatti costituisce la quota di PIL che deve essere utilizzata per mantenere inalterata la capacità produttiva.</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993831" y="1253649"/>
            <a:ext cx="10195100" cy="923330"/>
          </a:xfrm>
          <a:prstGeom prst="rect">
            <a:avLst/>
          </a:prstGeom>
        </p:spPr>
        <p:txBody>
          <a:bodyPr wrap="square">
            <a:spAutoFit/>
          </a:bodyPr>
          <a:lstStyle/>
          <a:p>
            <a:pPr algn="just">
              <a:spcAft>
                <a:spcPts val="2250"/>
              </a:spcAft>
            </a:pPr>
            <a:r>
              <a:rPr lang="it-IT" dirty="0">
                <a:solidFill>
                  <a:srgbClr val="333333"/>
                </a:solidFill>
                <a:latin typeface="Times New Roman" panose="02020603050405020304" pitchFamily="18" charset="0"/>
                <a:ea typeface="Times New Roman" panose="02020603050405020304" pitchFamily="18" charset="0"/>
              </a:rPr>
              <a:t>Così come un’auto non vale lo stesso valore quando è nuova, come dopo essere stata usata per diversi anni, lo stesso accade con il capitale produttivo (</a:t>
            </a:r>
            <a:r>
              <a:rPr lang="it-IT" dirty="0" smtClean="0">
                <a:solidFill>
                  <a:srgbClr val="333333"/>
                </a:solidFill>
                <a:latin typeface="Times New Roman" panose="02020603050405020304" pitchFamily="18" charset="0"/>
                <a:ea typeface="Times New Roman" panose="02020603050405020304" pitchFamily="18" charset="0"/>
              </a:rPr>
              <a:t>macchinari, impianti o edifici), </a:t>
            </a:r>
            <a:r>
              <a:rPr lang="it-IT" dirty="0">
                <a:solidFill>
                  <a:srgbClr val="333333"/>
                </a:solidFill>
                <a:latin typeface="Times New Roman" panose="02020603050405020304" pitchFamily="18" charset="0"/>
                <a:ea typeface="Times New Roman" panose="02020603050405020304" pitchFamily="18" charset="0"/>
              </a:rPr>
              <a:t>poiché si consuma man mano che viene utilizzata per produrre.</a:t>
            </a:r>
            <a:endParaRPr lang="en-GB" sz="1200" dirty="0">
              <a:effectLst/>
              <a:latin typeface="Times New Roman" panose="02020603050405020304" pitchFamily="18" charset="0"/>
              <a:ea typeface="Times New Roman" panose="02020603050405020304" pitchFamily="18" charset="0"/>
            </a:endParaRPr>
          </a:p>
        </p:txBody>
      </p:sp>
      <p:sp>
        <p:nvSpPr>
          <p:cNvPr id="8" name="Rettangolo 7"/>
          <p:cNvSpPr/>
          <p:nvPr/>
        </p:nvSpPr>
        <p:spPr>
          <a:xfrm>
            <a:off x="1016000" y="4729948"/>
            <a:ext cx="3977499" cy="369332"/>
          </a:xfrm>
          <a:prstGeom prst="rect">
            <a:avLst/>
          </a:prstGeom>
        </p:spPr>
        <p:txBody>
          <a:bodyPr wrap="none">
            <a:spAutoFit/>
          </a:bodyPr>
          <a:lstStyle/>
          <a:p>
            <a:pPr algn="just">
              <a:spcAft>
                <a:spcPts val="2250"/>
              </a:spcAft>
            </a:pPr>
            <a:r>
              <a:rPr lang="it-IT" b="1" dirty="0" smtClean="0">
                <a:solidFill>
                  <a:srgbClr val="333333"/>
                </a:solidFill>
                <a:latin typeface="Times New Roman" panose="02020603050405020304" pitchFamily="18" charset="0"/>
                <a:ea typeface="Times New Roman" panose="02020603050405020304" pitchFamily="18" charset="0"/>
              </a:rPr>
              <a:t>PIN = </a:t>
            </a:r>
            <a:r>
              <a:rPr lang="it-IT" b="1" dirty="0">
                <a:solidFill>
                  <a:srgbClr val="333333"/>
                </a:solidFill>
                <a:latin typeface="Times New Roman" panose="02020603050405020304" pitchFamily="18" charset="0"/>
                <a:ea typeface="Times New Roman" panose="02020603050405020304" pitchFamily="18" charset="0"/>
              </a:rPr>
              <a:t>PIL – </a:t>
            </a:r>
            <a:r>
              <a:rPr lang="it-IT" b="1" u="sng" dirty="0">
                <a:solidFill>
                  <a:srgbClr val="A80000"/>
                </a:solidFill>
                <a:latin typeface="Times New Roman" panose="02020603050405020304" pitchFamily="18" charset="0"/>
                <a:ea typeface="Times New Roman" panose="02020603050405020304" pitchFamily="18" charset="0"/>
              </a:rPr>
              <a:t>Ammortamento</a:t>
            </a:r>
            <a:r>
              <a:rPr lang="it-IT" b="1" dirty="0">
                <a:solidFill>
                  <a:srgbClr val="333333"/>
                </a:solidFill>
                <a:latin typeface="Times New Roman" panose="02020603050405020304" pitchFamily="18" charset="0"/>
                <a:ea typeface="Times New Roman" panose="02020603050405020304" pitchFamily="18" charset="0"/>
              </a:rPr>
              <a:t> dell’anno</a:t>
            </a:r>
            <a:endParaRPr lang="en-GB" sz="1200" dirty="0">
              <a:effectLst/>
              <a:latin typeface="Times New Roman" panose="02020603050405020304" pitchFamily="18" charset="0"/>
              <a:ea typeface="Times New Roman" panose="02020603050405020304" pitchFamily="18" charset="0"/>
            </a:endParaRPr>
          </a:p>
        </p:txBody>
      </p:sp>
      <p:sp>
        <p:nvSpPr>
          <p:cNvPr id="10" name="Rettangolo 9"/>
          <p:cNvSpPr/>
          <p:nvPr/>
        </p:nvSpPr>
        <p:spPr>
          <a:xfrm>
            <a:off x="993830" y="5264459"/>
            <a:ext cx="10195099" cy="923330"/>
          </a:xfrm>
          <a:prstGeom prst="rect">
            <a:avLst/>
          </a:prstGeom>
        </p:spPr>
        <p:txBody>
          <a:bodyPr wrap="square">
            <a:spAutoFit/>
          </a:bodyPr>
          <a:lstStyle/>
          <a:p>
            <a:pPr algn="just">
              <a:spcAft>
                <a:spcPts val="2250"/>
              </a:spcAft>
            </a:pPr>
            <a:r>
              <a:rPr lang="it-IT" dirty="0" smtClean="0">
                <a:latin typeface="Times New Roman" panose="02020603050405020304" pitchFamily="18" charset="0"/>
                <a:cs typeface="Times New Roman" panose="02020603050405020304" pitchFamily="18" charset="0"/>
              </a:rPr>
              <a:t>In </a:t>
            </a:r>
            <a:r>
              <a:rPr lang="it-IT" dirty="0">
                <a:latin typeface="Times New Roman" panose="02020603050405020304" pitchFamily="18" charset="0"/>
                <a:cs typeface="Times New Roman" panose="02020603050405020304" pitchFamily="18" charset="0"/>
              </a:rPr>
              <a:t>tal modo si ottiene una migliore misura della attività economica di un </a:t>
            </a:r>
            <a:r>
              <a:rPr lang="it-IT" dirty="0" smtClean="0">
                <a:latin typeface="Times New Roman" panose="02020603050405020304" pitchFamily="18" charset="0"/>
                <a:cs typeface="Times New Roman" panose="02020603050405020304" pitchFamily="18" charset="0"/>
              </a:rPr>
              <a:t>paese. </a:t>
            </a:r>
            <a:r>
              <a:rPr lang="it-IT" dirty="0" smtClean="0">
                <a:latin typeface="Times New Roman" panose="02020603050405020304" pitchFamily="18" charset="0"/>
                <a:ea typeface="Times New Roman" panose="02020603050405020304" pitchFamily="18" charset="0"/>
              </a:rPr>
              <a:t>Si </a:t>
            </a:r>
            <a:r>
              <a:rPr lang="it-IT" dirty="0">
                <a:latin typeface="Times New Roman" panose="02020603050405020304" pitchFamily="18" charset="0"/>
                <a:ea typeface="Times New Roman" panose="02020603050405020304" pitchFamily="18" charset="0"/>
              </a:rPr>
              <a:t>tratta </a:t>
            </a:r>
            <a:r>
              <a:rPr lang="it-IT" dirty="0" smtClean="0">
                <a:latin typeface="Times New Roman" panose="02020603050405020304" pitchFamily="18" charset="0"/>
                <a:ea typeface="Times New Roman" panose="02020603050405020304" pitchFamily="18" charset="0"/>
              </a:rPr>
              <a:t>però di </a:t>
            </a:r>
            <a:r>
              <a:rPr lang="it-IT" dirty="0">
                <a:latin typeface="Times New Roman" panose="02020603050405020304" pitchFamily="18" charset="0"/>
                <a:ea typeface="Times New Roman" panose="02020603050405020304" pitchFamily="18" charset="0"/>
              </a:rPr>
              <a:t>un indicatore poco utilizzato dagli operatori economici. Ciò è dovuto alla difficoltà di stimare il valore esatto degli ammortamenti, che rende il risultato a volte inaffidabile.</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513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7"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93831" y="1369667"/>
            <a:ext cx="10570096" cy="2031325"/>
          </a:xfrm>
          <a:prstGeom prst="rect">
            <a:avLst/>
          </a:prstGeom>
        </p:spPr>
        <p:txBody>
          <a:bodyPr wrap="square">
            <a:spAutoFit/>
          </a:bodyPr>
          <a:lstStyle/>
          <a:p>
            <a:pPr algn="just"/>
            <a:r>
              <a:rPr lang="it-IT" b="0" i="0" dirty="0" smtClean="0">
                <a:solidFill>
                  <a:srgbClr val="000000"/>
                </a:solidFill>
                <a:effectLst/>
                <a:latin typeface="Times New Roman" panose="02020603050405020304" pitchFamily="18" charset="0"/>
                <a:cs typeface="Times New Roman" panose="02020603050405020304" pitchFamily="18" charset="0"/>
              </a:rPr>
              <a:t>Il prodotto nazionale lordo (PNL) è tutto ciò che un paese produce </a:t>
            </a:r>
            <a:r>
              <a:rPr lang="it-IT" b="1" i="0" dirty="0" smtClean="0">
                <a:solidFill>
                  <a:srgbClr val="A80000"/>
                </a:solidFill>
                <a:effectLst/>
                <a:latin typeface="Times New Roman" panose="02020603050405020304" pitchFamily="18" charset="0"/>
                <a:cs typeface="Times New Roman" panose="02020603050405020304" pitchFamily="18" charset="0"/>
              </a:rPr>
              <a:t>indipendentemente </a:t>
            </a:r>
            <a:r>
              <a:rPr lang="it-IT" b="1" dirty="0" smtClean="0">
                <a:solidFill>
                  <a:srgbClr val="A80000"/>
                </a:solidFill>
                <a:latin typeface="Times New Roman" panose="02020603050405020304" pitchFamily="18" charset="0"/>
                <a:cs typeface="Times New Roman" panose="02020603050405020304" pitchFamily="18" charset="0"/>
              </a:rPr>
              <a:t>dal </a:t>
            </a:r>
            <a:r>
              <a:rPr lang="it-IT" b="1" dirty="0">
                <a:solidFill>
                  <a:srgbClr val="A80000"/>
                </a:solidFill>
                <a:latin typeface="Times New Roman" panose="02020603050405020304" pitchFamily="18" charset="0"/>
                <a:cs typeface="Times New Roman" panose="02020603050405020304" pitchFamily="18" charset="0"/>
              </a:rPr>
              <a:t>luogo di produzione</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Esso </a:t>
            </a:r>
            <a:r>
              <a:rPr lang="it-IT" dirty="0">
                <a:latin typeface="Times New Roman" panose="02020603050405020304" pitchFamily="18" charset="0"/>
                <a:cs typeface="Times New Roman" panose="02020603050405020304" pitchFamily="18" charset="0"/>
              </a:rPr>
              <a:t>rappresenta, quindi, tutto quello che una nazione riesce a produrre indipendentemente dal fatto che ciò sia avvenuto </a:t>
            </a:r>
            <a:r>
              <a:rPr lang="it-IT" dirty="0" smtClean="0">
                <a:latin typeface="Times New Roman" panose="02020603050405020304" pitchFamily="18" charset="0"/>
                <a:cs typeface="Times New Roman" panose="02020603050405020304" pitchFamily="18" charset="0"/>
              </a:rPr>
              <a:t>all'estero.</a:t>
            </a:r>
          </a:p>
          <a:p>
            <a:pPr algn="just"/>
            <a:r>
              <a:rPr lang="it-IT" dirty="0">
                <a:latin typeface="Times New Roman" panose="02020603050405020304" pitchFamily="18" charset="0"/>
                <a:cs typeface="Times New Roman" panose="02020603050405020304" pitchFamily="18" charset="0"/>
              </a:rPr>
              <a:t>Alla determinazione del PNL si può giungere anche sommando al </a:t>
            </a:r>
            <a:r>
              <a:rPr lang="it-IT" b="1" i="1" dirty="0" smtClean="0">
                <a:latin typeface="Times New Roman" panose="02020603050405020304" pitchFamily="18" charset="0"/>
                <a:cs typeface="Times New Roman" panose="02020603050405020304" pitchFamily="18" charset="0"/>
              </a:rPr>
              <a:t>PIL</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i redditi provenienti dall'estero e sottraendovi quelli diretti all'estero</a:t>
            </a:r>
            <a:endParaRPr lang="it-IT" dirty="0" smtClean="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Nella </a:t>
            </a:r>
            <a:r>
              <a:rPr lang="it-IT" dirty="0">
                <a:latin typeface="Times New Roman" panose="02020603050405020304" pitchFamily="18" charset="0"/>
                <a:cs typeface="Times New Roman" panose="02020603050405020304" pitchFamily="18" charset="0"/>
              </a:rPr>
              <a:t>contabilità nazionale il prodotto nazionale lordo è uguale alla somma tra il prodotto interno lordo </a:t>
            </a:r>
            <a:r>
              <a:rPr lang="it-IT" dirty="0" smtClean="0">
                <a:latin typeface="Times New Roman" panose="02020603050405020304" pitchFamily="18" charset="0"/>
                <a:cs typeface="Times New Roman" panose="02020603050405020304" pitchFamily="18" charset="0"/>
              </a:rPr>
              <a:t>(PIL) </a:t>
            </a:r>
            <a:r>
              <a:rPr lang="it-IT" dirty="0">
                <a:latin typeface="Times New Roman" panose="02020603050405020304" pitchFamily="18" charset="0"/>
                <a:cs typeface="Times New Roman" panose="02020603050405020304" pitchFamily="18" charset="0"/>
              </a:rPr>
              <a:t>e i redditi netti dall'estero. </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1698734" y="3722131"/>
            <a:ext cx="4138569" cy="400110"/>
          </a:xfrm>
          <a:prstGeom prst="rect">
            <a:avLst/>
          </a:prstGeom>
          <a:ln>
            <a:solidFill>
              <a:srgbClr val="A80000"/>
            </a:solidFill>
          </a:ln>
        </p:spPr>
        <p:txBody>
          <a:bodyPr wrap="none">
            <a:spAutoFit/>
          </a:bodyPr>
          <a:lstStyle/>
          <a:p>
            <a:r>
              <a:rPr lang="it-IT" sz="2000" b="1" i="0" dirty="0" smtClean="0">
                <a:solidFill>
                  <a:srgbClr val="A80000"/>
                </a:solidFill>
                <a:latin typeface="Times New Roman" panose="02020603050405020304" pitchFamily="18" charset="0"/>
                <a:cs typeface="Times New Roman" panose="02020603050405020304" pitchFamily="18" charset="0"/>
              </a:rPr>
              <a:t>PNL = PIL + redditi netti dall'estero</a:t>
            </a:r>
            <a:endParaRPr lang="en-GB" sz="2000" b="1" dirty="0">
              <a:solidFill>
                <a:srgbClr val="A80000"/>
              </a:solidFill>
              <a:latin typeface="Times New Roman" panose="02020603050405020304" pitchFamily="18" charset="0"/>
              <a:cs typeface="Times New Roman" panose="02020603050405020304" pitchFamily="18" charset="0"/>
            </a:endParaRPr>
          </a:p>
        </p:txBody>
      </p:sp>
      <p:sp>
        <p:nvSpPr>
          <p:cNvPr id="4" name="Rettangolo 3"/>
          <p:cNvSpPr/>
          <p:nvPr/>
        </p:nvSpPr>
        <p:spPr>
          <a:xfrm>
            <a:off x="993831" y="5483887"/>
            <a:ext cx="10570096" cy="646331"/>
          </a:xfrm>
          <a:prstGeom prst="rect">
            <a:avLst/>
          </a:prstGeom>
        </p:spPr>
        <p:txBody>
          <a:bodyPr wrap="square">
            <a:spAutoFit/>
          </a:bodyPr>
          <a:lstStyle/>
          <a:p>
            <a:pPr algn="just"/>
            <a:r>
              <a:rPr lang="it-IT" b="0" i="0" dirty="0" smtClean="0">
                <a:solidFill>
                  <a:srgbClr val="000000"/>
                </a:solidFill>
                <a:effectLst/>
                <a:latin typeface="Times New Roman" panose="02020603050405020304" pitchFamily="18" charset="0"/>
                <a:cs typeface="Times New Roman" panose="02020603050405020304" pitchFamily="18" charset="0"/>
              </a:rPr>
              <a:t>Nel prodotto nazionale lordo, come nel prodotto interno lordo, sono esclusi dal computo i beni e i servizi intermedi</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993831" y="753130"/>
            <a:ext cx="3501921" cy="369332"/>
          </a:xfrm>
          <a:prstGeom prst="rect">
            <a:avLst/>
          </a:prstGeom>
        </p:spPr>
        <p:txBody>
          <a:bodyPr wrap="none">
            <a:spAutoFit/>
          </a:bodyPr>
          <a:lstStyle/>
          <a:p>
            <a:r>
              <a:rPr lang="it-IT" b="1" i="0" dirty="0" smtClean="0">
                <a:solidFill>
                  <a:srgbClr val="A80000"/>
                </a:solidFill>
                <a:latin typeface="Times New Roman" panose="02020603050405020304" pitchFamily="18" charset="0"/>
                <a:cs typeface="Times New Roman" panose="02020603050405020304" pitchFamily="18" charset="0"/>
              </a:rPr>
              <a:t>Il Prodotto nazionale lordo (PNL)</a:t>
            </a:r>
            <a:endParaRPr lang="en-GB" b="1" dirty="0">
              <a:solidFill>
                <a:srgbClr val="A80000"/>
              </a:solidFill>
            </a:endParaRPr>
          </a:p>
        </p:txBody>
      </p:sp>
      <p:pic>
        <p:nvPicPr>
          <p:cNvPr id="6" name="Immagine 5"/>
          <p:cNvPicPr>
            <a:picLocks noChangeAspect="1"/>
          </p:cNvPicPr>
          <p:nvPr/>
        </p:nvPicPr>
        <p:blipFill>
          <a:blip r:embed="rId2"/>
          <a:stretch>
            <a:fillRect/>
          </a:stretch>
        </p:blipFill>
        <p:spPr>
          <a:xfrm>
            <a:off x="9858660" y="3899315"/>
            <a:ext cx="1547325" cy="1547325"/>
          </a:xfrm>
          <a:prstGeom prst="rect">
            <a:avLst/>
          </a:prstGeom>
        </p:spPr>
      </p:pic>
      <p:sp>
        <p:nvSpPr>
          <p:cNvPr id="7" name="Segnaposto piè di pagina 6"/>
          <p:cNvSpPr>
            <a:spLocks noGrp="1"/>
          </p:cNvSpPr>
          <p:nvPr>
            <p:ph type="ftr" sz="quarter" idx="11"/>
          </p:nvPr>
        </p:nvSpPr>
        <p:spPr/>
        <p:txBody>
          <a:bodyPr/>
          <a:lstStyle/>
          <a:p>
            <a:r>
              <a:rPr lang="it-IT" smtClean="0"/>
              <a:t>L. Bani - Elementi di statistica economica - LEZIONE 11</a:t>
            </a:r>
            <a:endParaRPr lang="it-IT"/>
          </a:p>
        </p:txBody>
      </p:sp>
      <p:sp>
        <p:nvSpPr>
          <p:cNvPr id="8" name="Segnaposto numero diapositiva 7"/>
          <p:cNvSpPr>
            <a:spLocks noGrp="1"/>
          </p:cNvSpPr>
          <p:nvPr>
            <p:ph type="sldNum" sz="quarter" idx="12"/>
          </p:nvPr>
        </p:nvSpPr>
        <p:spPr/>
        <p:txBody>
          <a:bodyPr/>
          <a:lstStyle/>
          <a:p>
            <a:fld id="{2933ED56-FB12-4384-AF6C-E94CA198BBEC}" type="slidenum">
              <a:rPr lang="it-IT" smtClean="0"/>
              <a:t>28</a:t>
            </a:fld>
            <a:endParaRPr lang="it-IT"/>
          </a:p>
        </p:txBody>
      </p:sp>
      <p:sp>
        <p:nvSpPr>
          <p:cNvPr id="9" name="Rettangolo 8"/>
          <p:cNvSpPr/>
          <p:nvPr/>
        </p:nvSpPr>
        <p:spPr>
          <a:xfrm>
            <a:off x="993831" y="4412603"/>
            <a:ext cx="8186473"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Redditi netti dall’estero = redditi </a:t>
            </a:r>
            <a:r>
              <a:rPr lang="it-IT" dirty="0">
                <a:latin typeface="Times New Roman" panose="02020603050405020304" pitchFamily="18" charset="0"/>
                <a:cs typeface="Times New Roman" panose="02020603050405020304" pitchFamily="18" charset="0"/>
              </a:rPr>
              <a:t>dei soggetti nazionali provenienti dall'estero - quelli guadagnati nel paese da soggetti stranieri </a:t>
            </a:r>
            <a:r>
              <a:rPr lang="it-IT" dirty="0" smtClean="0">
                <a:latin typeface="Times New Roman" panose="02020603050405020304" pitchFamily="18" charset="0"/>
                <a:cs typeface="Times New Roman" panose="02020603050405020304" pitchFamily="18" charset="0"/>
              </a:rPr>
              <a:t>(non residenti) diretti all'estero</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99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29</a:t>
            </a:fld>
            <a:endParaRPr lang="it-IT"/>
          </a:p>
        </p:txBody>
      </p:sp>
      <p:sp>
        <p:nvSpPr>
          <p:cNvPr id="4" name="Rettangolo 3"/>
          <p:cNvSpPr/>
          <p:nvPr/>
        </p:nvSpPr>
        <p:spPr>
          <a:xfrm>
            <a:off x="1016000" y="930721"/>
            <a:ext cx="10364124" cy="1477328"/>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Si differenzia dal PIL solo su un punto: si tratta di un </a:t>
            </a:r>
            <a:r>
              <a:rPr lang="it-IT" b="1" dirty="0">
                <a:solidFill>
                  <a:srgbClr val="A80000"/>
                </a:solidFill>
                <a:latin typeface="Times New Roman" panose="02020603050405020304" pitchFamily="18" charset="0"/>
                <a:cs typeface="Times New Roman" panose="02020603050405020304" pitchFamily="18" charset="0"/>
              </a:rPr>
              <a:t>aggregato nazionale </a:t>
            </a:r>
            <a:r>
              <a:rPr lang="it-IT" dirty="0">
                <a:solidFill>
                  <a:srgbClr val="202122"/>
                </a:solidFill>
                <a:latin typeface="Times New Roman" panose="02020603050405020304" pitchFamily="18" charset="0"/>
                <a:cs typeface="Times New Roman" panose="02020603050405020304" pitchFamily="18" charset="0"/>
              </a:rPr>
              <a:t>e non interno. Ciò significa che sono prese in considerazione le attività delle imprese nazionali che operano fuori dal paese (per quanto riguarda l'ammontare di redditi che queste imprese o i loro dipendenti versano nel paese), mentre non è contabilizzata l'attività delle imprese straniere che operano sul territorio interno (almeno per la parte di questa attività che genera versamenti di reddito all'estero).</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1016000" y="2756701"/>
            <a:ext cx="8984211"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Il PNL viene anche chiamato RNL, ossia </a:t>
            </a:r>
            <a:r>
              <a:rPr lang="it-IT" b="1" dirty="0">
                <a:latin typeface="Times New Roman" panose="02020603050405020304" pitchFamily="18" charset="0"/>
                <a:cs typeface="Times New Roman" panose="02020603050405020304" pitchFamily="18" charset="0"/>
              </a:rPr>
              <a:t>Reddito Nazionale Lordo</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88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a:t>
            </a:fld>
            <a:endParaRPr lang="it-IT"/>
          </a:p>
        </p:txBody>
      </p:sp>
      <p:sp>
        <p:nvSpPr>
          <p:cNvPr id="6" name="Rettangolo 5"/>
          <p:cNvSpPr/>
          <p:nvPr/>
        </p:nvSpPr>
        <p:spPr>
          <a:xfrm>
            <a:off x="745374" y="970897"/>
            <a:ext cx="9697074" cy="369332"/>
          </a:xfrm>
          <a:prstGeom prst="rect">
            <a:avLst/>
          </a:prstGeom>
        </p:spPr>
        <p:txBody>
          <a:bodyPr wrap="square">
            <a:spAutoFit/>
          </a:bodyPr>
          <a:lstStyle/>
          <a:p>
            <a:r>
              <a:rPr lang="it-IT" dirty="0" smtClean="0">
                <a:latin typeface="Times New Roman" panose="02020603050405020304" pitchFamily="18" charset="0"/>
                <a:cs typeface="Times New Roman" panose="02020603050405020304" pitchFamily="18" charset="0"/>
              </a:rPr>
              <a:t>I principali aggregati </a:t>
            </a:r>
            <a:r>
              <a:rPr lang="it-IT" b="1" dirty="0">
                <a:latin typeface="Times New Roman" panose="02020603050405020304" pitchFamily="18" charset="0"/>
                <a:cs typeface="Times New Roman" panose="02020603050405020304" pitchFamily="18" charset="0"/>
              </a:rPr>
              <a:t>connessi direttamente alle operazioni del sistema dei </a:t>
            </a:r>
            <a:r>
              <a:rPr lang="it-IT" b="1" dirty="0" smtClean="0">
                <a:latin typeface="Times New Roman" panose="02020603050405020304" pitchFamily="18" charset="0"/>
                <a:cs typeface="Times New Roman" panose="02020603050405020304" pitchFamily="18" charset="0"/>
              </a:rPr>
              <a:t>conti </a:t>
            </a:r>
            <a:r>
              <a:rPr lang="it-IT" dirty="0" smtClean="0">
                <a:latin typeface="Times New Roman" panose="02020603050405020304" pitchFamily="18" charset="0"/>
                <a:cs typeface="Times New Roman" panose="02020603050405020304" pitchFamily="18" charset="0"/>
              </a:rPr>
              <a:t>sono: </a:t>
            </a:r>
            <a:endParaRPr lang="en-GB" dirty="0"/>
          </a:p>
        </p:txBody>
      </p:sp>
      <p:sp>
        <p:nvSpPr>
          <p:cNvPr id="4" name="Rettangolo 3"/>
          <p:cNvSpPr/>
          <p:nvPr/>
        </p:nvSpPr>
        <p:spPr>
          <a:xfrm>
            <a:off x="803009" y="1567532"/>
            <a:ext cx="6096000" cy="2954655"/>
          </a:xfrm>
          <a:prstGeom prst="rect">
            <a:avLst/>
          </a:prstGeom>
        </p:spPr>
        <p:txBody>
          <a:bodyPr>
            <a:spAutoFit/>
          </a:bodyPr>
          <a:lstStyle/>
          <a:p>
            <a:pPr marL="285750" indent="-285750" algn="just">
              <a:spcAft>
                <a:spcPts val="1200"/>
              </a:spcAft>
              <a:buFont typeface="Wingdings" panose="05000000000000000000" pitchFamily="2" charset="2"/>
              <a:buChar char="ü"/>
            </a:pPr>
            <a:r>
              <a:rPr lang="en-GB" dirty="0" err="1" smtClean="0">
                <a:solidFill>
                  <a:srgbClr val="A80000"/>
                </a:solidFill>
                <a:latin typeface="Times New Roman" panose="02020603050405020304" pitchFamily="18" charset="0"/>
                <a:cs typeface="Times New Roman" panose="02020603050405020304" pitchFamily="18" charset="0"/>
              </a:rPr>
              <a:t>Produzione</a:t>
            </a:r>
            <a:endParaRPr lang="en-GB" dirty="0" smtClean="0">
              <a:solidFill>
                <a:srgbClr val="A80000"/>
              </a:solidFill>
              <a:latin typeface="Times New Roman" panose="02020603050405020304" pitchFamily="18" charset="0"/>
              <a:cs typeface="Times New Roman" panose="02020603050405020304" pitchFamily="18" charset="0"/>
            </a:endParaRPr>
          </a:p>
          <a:p>
            <a:pPr marL="285750" indent="-285750" algn="just">
              <a:spcAft>
                <a:spcPts val="1200"/>
              </a:spcAft>
              <a:buFont typeface="Wingdings" panose="05000000000000000000" pitchFamily="2" charset="2"/>
              <a:buChar char="ü"/>
            </a:pPr>
            <a:r>
              <a:rPr lang="en-GB" dirty="0" err="1" smtClean="0">
                <a:solidFill>
                  <a:srgbClr val="A80000"/>
                </a:solidFill>
                <a:latin typeface="Times New Roman" panose="02020603050405020304" pitchFamily="18" charset="0"/>
                <a:cs typeface="Times New Roman" panose="02020603050405020304" pitchFamily="18" charset="0"/>
              </a:rPr>
              <a:t>Spesa</a:t>
            </a:r>
            <a:r>
              <a:rPr lang="en-GB" dirty="0" smtClean="0">
                <a:solidFill>
                  <a:srgbClr val="A80000"/>
                </a:solidFill>
                <a:latin typeface="Times New Roman" panose="02020603050405020304" pitchFamily="18" charset="0"/>
                <a:cs typeface="Times New Roman" panose="02020603050405020304" pitchFamily="18" charset="0"/>
              </a:rPr>
              <a:t> </a:t>
            </a:r>
            <a:r>
              <a:rPr lang="en-GB" dirty="0">
                <a:solidFill>
                  <a:srgbClr val="A80000"/>
                </a:solidFill>
                <a:latin typeface="Times New Roman" panose="02020603050405020304" pitchFamily="18" charset="0"/>
                <a:cs typeface="Times New Roman" panose="02020603050405020304" pitchFamily="18" charset="0"/>
              </a:rPr>
              <a:t>per </a:t>
            </a:r>
            <a:r>
              <a:rPr lang="en-GB" dirty="0" err="1">
                <a:solidFill>
                  <a:srgbClr val="A80000"/>
                </a:solidFill>
                <a:latin typeface="Times New Roman" panose="02020603050405020304" pitchFamily="18" charset="0"/>
                <a:cs typeface="Times New Roman" panose="02020603050405020304" pitchFamily="18" charset="0"/>
              </a:rPr>
              <a:t>consumi</a:t>
            </a:r>
            <a:r>
              <a:rPr lang="en-GB" dirty="0">
                <a:solidFill>
                  <a:srgbClr val="A80000"/>
                </a:solidFill>
                <a:latin typeface="Times New Roman" panose="02020603050405020304" pitchFamily="18" charset="0"/>
                <a:cs typeface="Times New Roman" panose="02020603050405020304" pitchFamily="18" charset="0"/>
              </a:rPr>
              <a:t> </a:t>
            </a:r>
            <a:r>
              <a:rPr lang="en-GB" dirty="0" err="1">
                <a:solidFill>
                  <a:srgbClr val="A80000"/>
                </a:solidFill>
                <a:latin typeface="Times New Roman" panose="02020603050405020304" pitchFamily="18" charset="0"/>
                <a:cs typeface="Times New Roman" panose="02020603050405020304" pitchFamily="18" charset="0"/>
              </a:rPr>
              <a:t>finali</a:t>
            </a:r>
            <a:r>
              <a:rPr lang="en-GB" dirty="0">
                <a:solidFill>
                  <a:srgbClr val="A80000"/>
                </a:solidFill>
                <a:latin typeface="Times New Roman" panose="02020603050405020304" pitchFamily="18" charset="0"/>
                <a:cs typeface="Times New Roman" panose="02020603050405020304" pitchFamily="18" charset="0"/>
              </a:rPr>
              <a:t> </a:t>
            </a:r>
            <a:endParaRPr lang="en-GB" dirty="0" smtClean="0">
              <a:solidFill>
                <a:srgbClr val="A80000"/>
              </a:solidFill>
              <a:latin typeface="Times New Roman" panose="02020603050405020304" pitchFamily="18" charset="0"/>
              <a:cs typeface="Times New Roman" panose="02020603050405020304" pitchFamily="18" charset="0"/>
            </a:endParaRPr>
          </a:p>
          <a:p>
            <a:pPr marL="285750" indent="-285750" algn="just">
              <a:spcAft>
                <a:spcPts val="1200"/>
              </a:spcAft>
              <a:buFont typeface="Wingdings" panose="05000000000000000000" pitchFamily="2" charset="2"/>
              <a:buChar char="ü"/>
            </a:pPr>
            <a:r>
              <a:rPr lang="en-GB" dirty="0" err="1" smtClean="0">
                <a:solidFill>
                  <a:srgbClr val="A80000"/>
                </a:solidFill>
                <a:latin typeface="Times New Roman" panose="02020603050405020304" pitchFamily="18" charset="0"/>
                <a:cs typeface="Times New Roman" panose="02020603050405020304" pitchFamily="18" charset="0"/>
              </a:rPr>
              <a:t>Consumi</a:t>
            </a:r>
            <a:r>
              <a:rPr lang="en-GB" dirty="0" smtClean="0">
                <a:solidFill>
                  <a:srgbClr val="A80000"/>
                </a:solidFill>
                <a:latin typeface="Times New Roman" panose="02020603050405020304" pitchFamily="18" charset="0"/>
                <a:cs typeface="Times New Roman" panose="02020603050405020304" pitchFamily="18" charset="0"/>
              </a:rPr>
              <a:t> </a:t>
            </a:r>
            <a:r>
              <a:rPr lang="en-GB" dirty="0" err="1">
                <a:solidFill>
                  <a:srgbClr val="A80000"/>
                </a:solidFill>
                <a:latin typeface="Times New Roman" panose="02020603050405020304" pitchFamily="18" charset="0"/>
                <a:cs typeface="Times New Roman" panose="02020603050405020304" pitchFamily="18" charset="0"/>
              </a:rPr>
              <a:t>finali</a:t>
            </a:r>
            <a:r>
              <a:rPr lang="en-GB" dirty="0">
                <a:solidFill>
                  <a:srgbClr val="A80000"/>
                </a:solidFill>
                <a:latin typeface="Times New Roman" panose="02020603050405020304" pitchFamily="18" charset="0"/>
                <a:cs typeface="Times New Roman" panose="02020603050405020304" pitchFamily="18" charset="0"/>
              </a:rPr>
              <a:t> </a:t>
            </a:r>
            <a:r>
              <a:rPr lang="en-GB" dirty="0" err="1">
                <a:solidFill>
                  <a:srgbClr val="A80000"/>
                </a:solidFill>
                <a:latin typeface="Times New Roman" panose="02020603050405020304" pitchFamily="18" charset="0"/>
                <a:cs typeface="Times New Roman" panose="02020603050405020304" pitchFamily="18" charset="0"/>
              </a:rPr>
              <a:t>effettivi</a:t>
            </a:r>
            <a:r>
              <a:rPr lang="en-GB" dirty="0">
                <a:solidFill>
                  <a:srgbClr val="A80000"/>
                </a:solidFill>
                <a:latin typeface="Times New Roman" panose="02020603050405020304" pitchFamily="18" charset="0"/>
                <a:cs typeface="Times New Roman" panose="02020603050405020304" pitchFamily="18" charset="0"/>
              </a:rPr>
              <a:t> </a:t>
            </a:r>
            <a:endParaRPr lang="en-GB" dirty="0" smtClean="0">
              <a:solidFill>
                <a:srgbClr val="A80000"/>
              </a:solidFill>
              <a:latin typeface="Times New Roman" panose="02020603050405020304" pitchFamily="18" charset="0"/>
              <a:cs typeface="Times New Roman" panose="02020603050405020304" pitchFamily="18" charset="0"/>
            </a:endParaRPr>
          </a:p>
          <a:p>
            <a:pPr marL="285750" indent="-285750" algn="just">
              <a:spcAft>
                <a:spcPts val="1200"/>
              </a:spcAft>
              <a:buFont typeface="Wingdings" panose="05000000000000000000" pitchFamily="2" charset="2"/>
              <a:buChar char="ü"/>
            </a:pPr>
            <a:r>
              <a:rPr lang="en-GB" dirty="0" err="1" smtClean="0">
                <a:solidFill>
                  <a:srgbClr val="A80000"/>
                </a:solidFill>
                <a:latin typeface="Times New Roman" panose="02020603050405020304" pitchFamily="18" charset="0"/>
                <a:cs typeface="Times New Roman" panose="02020603050405020304" pitchFamily="18" charset="0"/>
              </a:rPr>
              <a:t>Consumi</a:t>
            </a:r>
            <a:r>
              <a:rPr lang="en-GB" dirty="0" smtClean="0">
                <a:solidFill>
                  <a:srgbClr val="A80000"/>
                </a:solidFill>
                <a:latin typeface="Times New Roman" panose="02020603050405020304" pitchFamily="18" charset="0"/>
                <a:cs typeface="Times New Roman" panose="02020603050405020304" pitchFamily="18" charset="0"/>
              </a:rPr>
              <a:t> </a:t>
            </a:r>
            <a:r>
              <a:rPr lang="en-GB" dirty="0" err="1">
                <a:solidFill>
                  <a:srgbClr val="A80000"/>
                </a:solidFill>
                <a:latin typeface="Times New Roman" panose="02020603050405020304" pitchFamily="18" charset="0"/>
                <a:cs typeface="Times New Roman" panose="02020603050405020304" pitchFamily="18" charset="0"/>
              </a:rPr>
              <a:t>intermedi</a:t>
            </a:r>
            <a:r>
              <a:rPr lang="en-GB" dirty="0">
                <a:solidFill>
                  <a:srgbClr val="A80000"/>
                </a:solidFill>
                <a:latin typeface="Times New Roman" panose="02020603050405020304" pitchFamily="18" charset="0"/>
                <a:cs typeface="Times New Roman" panose="02020603050405020304" pitchFamily="18" charset="0"/>
              </a:rPr>
              <a:t> </a:t>
            </a:r>
            <a:endParaRPr lang="en-GB" dirty="0" smtClean="0">
              <a:solidFill>
                <a:srgbClr val="A80000"/>
              </a:solidFill>
              <a:latin typeface="Times New Roman" panose="02020603050405020304" pitchFamily="18" charset="0"/>
              <a:cs typeface="Times New Roman" panose="02020603050405020304" pitchFamily="18" charset="0"/>
            </a:endParaRPr>
          </a:p>
          <a:p>
            <a:pPr marL="285750" indent="-285750" algn="just">
              <a:spcAft>
                <a:spcPts val="1200"/>
              </a:spcAft>
              <a:buFont typeface="Symbol" panose="05050102010706020507" pitchFamily="18" charset="2"/>
              <a:buChar char=""/>
            </a:pPr>
            <a:r>
              <a:rPr lang="en-GB" dirty="0" err="1">
                <a:latin typeface="Times New Roman" panose="02020603050405020304" pitchFamily="18" charset="0"/>
                <a:cs typeface="Times New Roman" panose="02020603050405020304" pitchFamily="18" charset="0"/>
              </a:rPr>
              <a:t>Investimenti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lordi</a:t>
            </a:r>
            <a:r>
              <a:rPr lang="en-GB" dirty="0">
                <a:latin typeface="Times New Roman" panose="02020603050405020304" pitchFamily="18" charset="0"/>
                <a:cs typeface="Times New Roman" panose="02020603050405020304" pitchFamily="18" charset="0"/>
              </a:rPr>
              <a:t> </a:t>
            </a:r>
          </a:p>
          <a:p>
            <a:pPr marL="285750" indent="-285750" algn="just">
              <a:spcAft>
                <a:spcPts val="1200"/>
              </a:spcAft>
              <a:buFont typeface="Symbol" panose="05050102010706020507" pitchFamily="18" charset="2"/>
              <a:buChar char=""/>
            </a:pPr>
            <a:r>
              <a:rPr lang="it-IT" dirty="0">
                <a:latin typeface="Times New Roman" panose="02020603050405020304" pitchFamily="18" charset="0"/>
                <a:cs typeface="Times New Roman" panose="02020603050405020304" pitchFamily="18" charset="0"/>
              </a:rPr>
              <a:t>Esportazioni di beni e servizi </a:t>
            </a:r>
          </a:p>
          <a:p>
            <a:pPr marL="285750" indent="-285750" algn="just">
              <a:spcAft>
                <a:spcPts val="1200"/>
              </a:spcAft>
              <a:buFont typeface="Symbol" panose="05050102010706020507" pitchFamily="18" charset="2"/>
              <a:buChar char=""/>
            </a:pPr>
            <a:r>
              <a:rPr lang="it-IT" dirty="0">
                <a:latin typeface="Times New Roman" panose="02020603050405020304" pitchFamily="18" charset="0"/>
                <a:cs typeface="Times New Roman" panose="02020603050405020304" pitchFamily="18" charset="0"/>
              </a:rPr>
              <a:t>Importazioni di beni e </a:t>
            </a:r>
            <a:r>
              <a:rPr lang="it-IT" dirty="0" smtClean="0">
                <a:latin typeface="Times New Roman" panose="02020603050405020304" pitchFamily="18" charset="0"/>
                <a:cs typeface="Times New Roman" panose="02020603050405020304" pitchFamily="18" charset="0"/>
              </a:rPr>
              <a:t>servizi</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635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4</a:t>
            </a:fld>
            <a:endParaRPr lang="it-IT"/>
          </a:p>
        </p:txBody>
      </p:sp>
      <p:sp>
        <p:nvSpPr>
          <p:cNvPr id="5" name="Rettangolo 4"/>
          <p:cNvSpPr/>
          <p:nvPr/>
        </p:nvSpPr>
        <p:spPr>
          <a:xfrm>
            <a:off x="915416" y="2345881"/>
            <a:ext cx="6096000" cy="923330"/>
          </a:xfrm>
          <a:prstGeom prst="rect">
            <a:avLst/>
          </a:prstGeom>
        </p:spPr>
        <p:txBody>
          <a:bodyPr>
            <a:spAutoFit/>
          </a:bodyPr>
          <a:lstStyle/>
          <a:p>
            <a:pPr marL="285750" indent="-285750" algn="just">
              <a:buFont typeface="Wingdings" panose="05000000000000000000" pitchFamily="2" charset="2"/>
              <a:buChar char="q"/>
            </a:pPr>
            <a:r>
              <a:rPr lang="it-IT" b="1" dirty="0" smtClean="0">
                <a:latin typeface="Times New Roman" panose="02020603050405020304" pitchFamily="18" charset="0"/>
                <a:cs typeface="Times New Roman" panose="02020603050405020304" pitchFamily="18" charset="0"/>
              </a:rPr>
              <a:t>investimenti </a:t>
            </a:r>
            <a:r>
              <a:rPr lang="it-IT" b="1" dirty="0">
                <a:latin typeface="Times New Roman" panose="02020603050405020304" pitchFamily="18" charset="0"/>
                <a:cs typeface="Times New Roman" panose="02020603050405020304" pitchFamily="18" charset="0"/>
              </a:rPr>
              <a:t>fissi lordi</a:t>
            </a:r>
            <a:r>
              <a:rPr lang="it-IT"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q"/>
            </a:pPr>
            <a:r>
              <a:rPr lang="it-IT" b="1" dirty="0" smtClean="0">
                <a:latin typeface="Times New Roman" panose="02020603050405020304" pitchFamily="18" charset="0"/>
                <a:cs typeface="Times New Roman" panose="02020603050405020304" pitchFamily="18" charset="0"/>
              </a:rPr>
              <a:t>variazione </a:t>
            </a:r>
            <a:r>
              <a:rPr lang="it-IT" b="1" dirty="0">
                <a:latin typeface="Times New Roman" panose="02020603050405020304" pitchFamily="18" charset="0"/>
                <a:cs typeface="Times New Roman" panose="02020603050405020304" pitchFamily="18" charset="0"/>
              </a:rPr>
              <a:t>delle scorte</a:t>
            </a:r>
            <a:r>
              <a:rPr lang="it-IT"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q"/>
            </a:pPr>
            <a:r>
              <a:rPr lang="it-IT" b="1" dirty="0" smtClean="0">
                <a:latin typeface="Times New Roman" panose="02020603050405020304" pitchFamily="18" charset="0"/>
                <a:cs typeface="Times New Roman" panose="02020603050405020304" pitchFamily="18" charset="0"/>
              </a:rPr>
              <a:t>acquisizioni </a:t>
            </a:r>
            <a:r>
              <a:rPr lang="it-IT" b="1" dirty="0">
                <a:latin typeface="Times New Roman" panose="02020603050405020304" pitchFamily="18" charset="0"/>
                <a:cs typeface="Times New Roman" panose="02020603050405020304" pitchFamily="18" charset="0"/>
              </a:rPr>
              <a:t>meno cessioni di oggetti di valore</a:t>
            </a:r>
            <a:r>
              <a:rPr lang="it-IT" dirty="0">
                <a:latin typeface="Times New Roman" panose="02020603050405020304" pitchFamily="18" charset="0"/>
                <a:cs typeface="Times New Roman" panose="02020603050405020304" pitchFamily="18" charset="0"/>
              </a:rPr>
              <a:t>.</a:t>
            </a:r>
          </a:p>
        </p:txBody>
      </p:sp>
      <p:sp>
        <p:nvSpPr>
          <p:cNvPr id="6" name="Rettangolo 5"/>
          <p:cNvSpPr/>
          <p:nvPr/>
        </p:nvSpPr>
        <p:spPr>
          <a:xfrm>
            <a:off x="915416" y="1286067"/>
            <a:ext cx="10132199"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Gli </a:t>
            </a:r>
            <a:r>
              <a:rPr lang="it-IT" b="1" dirty="0">
                <a:latin typeface="Times New Roman" panose="02020603050405020304" pitchFamily="18" charset="0"/>
                <a:cs typeface="Times New Roman" panose="02020603050405020304" pitchFamily="18" charset="0"/>
              </a:rPr>
              <a:t>investimenti lordi</a:t>
            </a:r>
            <a:r>
              <a:rPr lang="it-IT" dirty="0">
                <a:latin typeface="Times New Roman" panose="02020603050405020304" pitchFamily="18" charset="0"/>
                <a:cs typeface="Times New Roman" panose="02020603050405020304" pitchFamily="18" charset="0"/>
              </a:rPr>
              <a:t>, noti anche come </a:t>
            </a:r>
            <a:r>
              <a:rPr lang="it-IT" b="1" dirty="0">
                <a:latin typeface="Times New Roman" panose="02020603050405020304" pitchFamily="18" charset="0"/>
                <a:cs typeface="Times New Roman" panose="02020603050405020304" pitchFamily="18" charset="0"/>
              </a:rPr>
              <a:t>formazione lorda di capitale</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sono </a:t>
            </a:r>
            <a:r>
              <a:rPr lang="it-IT" dirty="0">
                <a:latin typeface="Times New Roman" panose="02020603050405020304" pitchFamily="18" charset="0"/>
                <a:cs typeface="Times New Roman" panose="02020603050405020304" pitchFamily="18" charset="0"/>
              </a:rPr>
              <a:t>costituiti dalle acquisizioni, al netto delle cessioni, da </a:t>
            </a:r>
            <a:r>
              <a:rPr lang="it-IT" dirty="0" smtClean="0">
                <a:latin typeface="Times New Roman" panose="02020603050405020304" pitchFamily="18" charset="0"/>
                <a:cs typeface="Times New Roman" panose="02020603050405020304" pitchFamily="18" charset="0"/>
              </a:rPr>
              <a:t>parte dei </a:t>
            </a:r>
            <a:r>
              <a:rPr lang="it-IT" dirty="0">
                <a:latin typeface="Times New Roman" panose="02020603050405020304" pitchFamily="18" charset="0"/>
                <a:cs typeface="Times New Roman" panose="02020603050405020304" pitchFamily="18" charset="0"/>
              </a:rPr>
              <a:t>produttori di beni destinati a generare reddito in uno o più periodi successivi. </a:t>
            </a:r>
            <a:r>
              <a:rPr lang="it-IT" dirty="0" smtClean="0">
                <a:latin typeface="Times New Roman" panose="02020603050405020304" pitchFamily="18" charset="0"/>
                <a:cs typeface="Times New Roman" panose="02020603050405020304" pitchFamily="18" charset="0"/>
              </a:rPr>
              <a:t>Essi sono </a:t>
            </a:r>
            <a:r>
              <a:rPr lang="it-IT" dirty="0">
                <a:latin typeface="Times New Roman" panose="02020603050405020304" pitchFamily="18" charset="0"/>
                <a:cs typeface="Times New Roman" panose="02020603050405020304" pitchFamily="18" charset="0"/>
              </a:rPr>
              <a:t>articolati in tre diversi aggregati</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7" name="Rettangolo 6"/>
          <p:cNvSpPr/>
          <p:nvPr/>
        </p:nvSpPr>
        <p:spPr>
          <a:xfrm>
            <a:off x="915416" y="3547406"/>
            <a:ext cx="10132199"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Gli </a:t>
            </a:r>
            <a:r>
              <a:rPr lang="it-IT" dirty="0">
                <a:solidFill>
                  <a:srgbClr val="000000"/>
                </a:solidFill>
                <a:latin typeface="Times New Roman" panose="02020603050405020304" pitchFamily="18" charset="0"/>
                <a:cs typeface="Times New Roman" panose="02020603050405020304" pitchFamily="18" charset="0"/>
              </a:rPr>
              <a:t>investimenti lordi sono misurati al lordo degli ammortamenti. Gli investimenti netti sono calcolati detraendo gli ammortamenti dagli investimenti lordi. </a:t>
            </a:r>
            <a:endParaRPr lang="it-IT" dirty="0">
              <a:latin typeface="Times New Roman" panose="02020603050405020304" pitchFamily="18" charset="0"/>
              <a:cs typeface="Times New Roman" panose="02020603050405020304" pitchFamily="18" charset="0"/>
            </a:endParaRPr>
          </a:p>
        </p:txBody>
      </p:sp>
      <p:sp>
        <p:nvSpPr>
          <p:cNvPr id="14" name="Rettangolo 13"/>
          <p:cNvSpPr/>
          <p:nvPr/>
        </p:nvSpPr>
        <p:spPr>
          <a:xfrm>
            <a:off x="915416" y="807459"/>
            <a:ext cx="2730235" cy="368755"/>
          </a:xfrm>
          <a:prstGeom prst="rect">
            <a:avLst/>
          </a:prstGeom>
        </p:spPr>
        <p:txBody>
          <a:bodyPr wrap="none">
            <a:spAutoFit/>
          </a:bodyPr>
          <a:lstStyle/>
          <a:p>
            <a:pPr algn="just">
              <a:lnSpc>
                <a:spcPct val="107000"/>
              </a:lnSpc>
              <a:spcAft>
                <a:spcPts val="0"/>
              </a:spcAft>
            </a:pP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INVESTIMENTI LORDI</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Immagine 14"/>
          <p:cNvPicPr>
            <a:picLocks noChangeAspect="1"/>
          </p:cNvPicPr>
          <p:nvPr/>
        </p:nvPicPr>
        <p:blipFill>
          <a:blip r:embed="rId2"/>
          <a:stretch>
            <a:fillRect/>
          </a:stretch>
        </p:blipFill>
        <p:spPr>
          <a:xfrm>
            <a:off x="10006166" y="2470158"/>
            <a:ext cx="962883" cy="674776"/>
          </a:xfrm>
          <a:prstGeom prst="rect">
            <a:avLst/>
          </a:prstGeom>
        </p:spPr>
      </p:pic>
      <p:sp>
        <p:nvSpPr>
          <p:cNvPr id="10" name="Rettangolo 9"/>
          <p:cNvSpPr/>
          <p:nvPr/>
        </p:nvSpPr>
        <p:spPr>
          <a:xfrm>
            <a:off x="915416" y="4685310"/>
            <a:ext cx="10132199" cy="1200329"/>
          </a:xfrm>
          <a:prstGeom prst="rect">
            <a:avLst/>
          </a:prstGeom>
        </p:spPr>
        <p:txBody>
          <a:bodyPr wrap="square">
            <a:spAutoFit/>
          </a:bodyPr>
          <a:lstStyle/>
          <a:p>
            <a:pPr algn="just"/>
            <a:r>
              <a:rPr lang="it-IT" dirty="0">
                <a:latin typeface="Times New Roman" panose="02020603050405020304" pitchFamily="18" charset="0"/>
              </a:rPr>
              <a:t>Nella contabilità nazionale, gli </a:t>
            </a:r>
            <a:r>
              <a:rPr lang="it-IT" b="1" dirty="0">
                <a:latin typeface="Times New Roman" panose="02020603050405020304" pitchFamily="18" charset="0"/>
              </a:rPr>
              <a:t>ammortamenti (consumo </a:t>
            </a:r>
            <a:r>
              <a:rPr lang="it-IT" b="1" dirty="0" smtClean="0">
                <a:latin typeface="Times New Roman" panose="02020603050405020304" pitchFamily="18" charset="0"/>
              </a:rPr>
              <a:t>di capitale </a:t>
            </a:r>
            <a:r>
              <a:rPr lang="it-IT" b="1" dirty="0">
                <a:latin typeface="Times New Roman" panose="02020603050405020304" pitchFamily="18" charset="0"/>
              </a:rPr>
              <a:t>fisso) </a:t>
            </a:r>
            <a:r>
              <a:rPr lang="it-IT" dirty="0">
                <a:latin typeface="Times New Roman" panose="02020603050405020304" pitchFamily="18" charset="0"/>
              </a:rPr>
              <a:t>rappresentano il deprezzamento subito</a:t>
            </a:r>
            <a:r>
              <a:rPr lang="it-IT" dirty="0" smtClean="0">
                <a:latin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perdita di </a:t>
            </a:r>
            <a:r>
              <a:rPr lang="it-IT" dirty="0" smtClean="0">
                <a:solidFill>
                  <a:srgbClr val="000000"/>
                </a:solidFill>
                <a:latin typeface="Times New Roman" panose="02020603050405020304" pitchFamily="18" charset="0"/>
                <a:cs typeface="Times New Roman" panose="02020603050405020304" pitchFamily="18" charset="0"/>
              </a:rPr>
              <a:t>valore,</a:t>
            </a:r>
            <a:r>
              <a:rPr lang="it-IT" dirty="0" smtClean="0">
                <a:latin typeface="Times New Roman" panose="02020603050405020304" pitchFamily="18" charset="0"/>
              </a:rPr>
              <a:t> </a:t>
            </a:r>
            <a:r>
              <a:rPr lang="it-IT" dirty="0">
                <a:latin typeface="Times New Roman" panose="02020603050405020304" pitchFamily="18" charset="0"/>
              </a:rPr>
              <a:t>nel </a:t>
            </a:r>
            <a:r>
              <a:rPr lang="it-IT" dirty="0" smtClean="0">
                <a:latin typeface="Times New Roman" panose="02020603050405020304" pitchFamily="18" charset="0"/>
              </a:rPr>
              <a:t>corso di </a:t>
            </a:r>
            <a:r>
              <a:rPr lang="it-IT" dirty="0">
                <a:latin typeface="Times New Roman" panose="02020603050405020304" pitchFamily="18" charset="0"/>
              </a:rPr>
              <a:t>un dato periodo di tempo (l'anno in genere), da parte </a:t>
            </a:r>
            <a:r>
              <a:rPr lang="it-IT" dirty="0" smtClean="0">
                <a:latin typeface="Times New Roman" panose="02020603050405020304" pitchFamily="18" charset="0"/>
              </a:rPr>
              <a:t>del capitale fisso </a:t>
            </a:r>
            <a:r>
              <a:rPr lang="it-IT" dirty="0">
                <a:latin typeface="Times New Roman" panose="02020603050405020304" pitchFamily="18" charset="0"/>
                <a:cs typeface="Times New Roman" panose="02020603050405020304" pitchFamily="18" charset="0"/>
              </a:rPr>
              <a:t>(macchinari, impianti, mezzi di trasporto, etc.)</a:t>
            </a:r>
            <a:r>
              <a:rPr lang="it-IT" dirty="0" smtClean="0">
                <a:latin typeface="Times New Roman" panose="02020603050405020304" pitchFamily="18" charset="0"/>
              </a:rPr>
              <a:t> </a:t>
            </a:r>
            <a:r>
              <a:rPr lang="it-IT" dirty="0">
                <a:latin typeface="Times New Roman" panose="02020603050405020304" pitchFamily="18" charset="0"/>
              </a:rPr>
              <a:t>a seguito del normale logorio fisico </a:t>
            </a:r>
            <a:r>
              <a:rPr lang="it-IT" dirty="0" smtClean="0">
                <a:latin typeface="Times New Roman" panose="02020603050405020304" pitchFamily="18" charset="0"/>
              </a:rPr>
              <a:t>o </a:t>
            </a:r>
            <a:r>
              <a:rPr lang="en-GB" dirty="0" smtClean="0">
                <a:latin typeface="Times New Roman" panose="02020603050405020304" pitchFamily="18" charset="0"/>
              </a:rPr>
              <a:t>dell'obsolescenza prevedibile, s</a:t>
            </a:r>
            <a:r>
              <a:rPr lang="it-IT" dirty="0" smtClean="0">
                <a:latin typeface="Times New Roman" panose="02020603050405020304" pitchFamily="18" charset="0"/>
              </a:rPr>
              <a:t>i </a:t>
            </a:r>
            <a:r>
              <a:rPr lang="it-IT" dirty="0">
                <a:latin typeface="Times New Roman" panose="02020603050405020304" pitchFamily="18" charset="0"/>
              </a:rPr>
              <a:t>tratta quindi di ammortamento </a:t>
            </a:r>
            <a:r>
              <a:rPr lang="it-IT" dirty="0" smtClean="0">
                <a:latin typeface="Times New Roman" panose="02020603050405020304" pitchFamily="18" charset="0"/>
              </a:rPr>
              <a:t>economico</a:t>
            </a:r>
            <a:endParaRPr lang="en-GB" dirty="0"/>
          </a:p>
        </p:txBody>
      </p:sp>
    </p:spTree>
    <p:extLst>
      <p:ext uri="{BB962C8B-B14F-4D97-AF65-F5344CB8AC3E}">
        <p14:creationId xmlns:p14="http://schemas.microsoft.com/office/powerpoint/2010/main" val="263191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5</a:t>
            </a:fld>
            <a:endParaRPr lang="it-IT"/>
          </a:p>
        </p:txBody>
      </p:sp>
      <p:sp>
        <p:nvSpPr>
          <p:cNvPr id="5" name="Rettangolo 4"/>
          <p:cNvSpPr/>
          <p:nvPr/>
        </p:nvSpPr>
        <p:spPr>
          <a:xfrm>
            <a:off x="876808" y="724376"/>
            <a:ext cx="6096000" cy="369332"/>
          </a:xfrm>
          <a:prstGeom prst="rect">
            <a:avLst/>
          </a:prstGeom>
        </p:spPr>
        <p:txBody>
          <a:bodyPr>
            <a:spAutoFit/>
          </a:bodyPr>
          <a:lstStyle/>
          <a:p>
            <a:pPr algn="just"/>
            <a:r>
              <a:rPr lang="it-IT" b="1" dirty="0" smtClean="0">
                <a:solidFill>
                  <a:srgbClr val="A80000"/>
                </a:solidFill>
                <a:latin typeface="Times New Roman" panose="02020603050405020304" pitchFamily="18" charset="0"/>
                <a:cs typeface="Times New Roman" panose="02020603050405020304" pitchFamily="18" charset="0"/>
              </a:rPr>
              <a:t>INVESTIMENTI FISSI LORDI</a:t>
            </a:r>
            <a:endParaRPr lang="it-IT" dirty="0">
              <a:solidFill>
                <a:srgbClr val="A80000"/>
              </a:solidFill>
              <a:latin typeface="Times New Roman" panose="02020603050405020304" pitchFamily="18" charset="0"/>
              <a:cs typeface="Times New Roman" panose="02020603050405020304" pitchFamily="18" charset="0"/>
            </a:endParaRPr>
          </a:p>
        </p:txBody>
      </p:sp>
      <p:sp>
        <p:nvSpPr>
          <p:cNvPr id="9" name="Rettangolo 8"/>
          <p:cNvSpPr/>
          <p:nvPr/>
        </p:nvSpPr>
        <p:spPr>
          <a:xfrm>
            <a:off x="876807" y="1494422"/>
            <a:ext cx="10615096"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Gli </a:t>
            </a:r>
            <a:r>
              <a:rPr lang="it-IT" b="1" dirty="0">
                <a:latin typeface="Times New Roman" panose="02020603050405020304" pitchFamily="18" charset="0"/>
                <a:cs typeface="Times New Roman" panose="02020603050405020304" pitchFamily="18" charset="0"/>
              </a:rPr>
              <a:t>investimenti fissi lordi </a:t>
            </a:r>
            <a:r>
              <a:rPr lang="it-IT" dirty="0">
                <a:latin typeface="Times New Roman" panose="02020603050405020304" pitchFamily="18" charset="0"/>
                <a:cs typeface="Times New Roman" panose="02020603050405020304" pitchFamily="18" charset="0"/>
              </a:rPr>
              <a:t>(comprensivi, quindi, degli ammortamenti) </a:t>
            </a:r>
            <a:r>
              <a:rPr lang="it-IT" dirty="0" smtClean="0">
                <a:latin typeface="Times New Roman" panose="02020603050405020304" pitchFamily="18" charset="0"/>
                <a:cs typeface="Times New Roman" panose="02020603050405020304" pitchFamily="18" charset="0"/>
              </a:rPr>
              <a:t>sono costituti </a:t>
            </a:r>
            <a:r>
              <a:rPr lang="it-IT" dirty="0">
                <a:latin typeface="Times New Roman" panose="02020603050405020304" pitchFamily="18" charset="0"/>
                <a:cs typeface="Times New Roman" panose="02020603050405020304" pitchFamily="18" charset="0"/>
              </a:rPr>
              <a:t>dalle acquisizioni (al netto delle cessioni) di capitale fisso effettuate </a:t>
            </a:r>
            <a:r>
              <a:rPr lang="it-IT" dirty="0" smtClean="0">
                <a:latin typeface="Times New Roman" panose="02020603050405020304" pitchFamily="18" charset="0"/>
                <a:cs typeface="Times New Roman" panose="02020603050405020304" pitchFamily="18" charset="0"/>
              </a:rPr>
              <a:t>dai produttori </a:t>
            </a:r>
            <a:r>
              <a:rPr lang="it-IT" dirty="0">
                <a:latin typeface="Times New Roman" panose="02020603050405020304" pitchFamily="18" charset="0"/>
                <a:cs typeface="Times New Roman" panose="02020603050405020304" pitchFamily="18" charset="0"/>
              </a:rPr>
              <a:t>residenti e dagli incrementi di valore dei beni materiali non </a:t>
            </a:r>
            <a:r>
              <a:rPr lang="it-IT" dirty="0" smtClean="0">
                <a:latin typeface="Times New Roman" panose="02020603050405020304" pitchFamily="18" charset="0"/>
                <a:cs typeface="Times New Roman" panose="02020603050405020304" pitchFamily="18" charset="0"/>
              </a:rPr>
              <a:t>prodotti. Il </a:t>
            </a:r>
            <a:r>
              <a:rPr lang="it-IT" dirty="0">
                <a:latin typeface="Times New Roman" panose="02020603050405020304" pitchFamily="18" charset="0"/>
                <a:cs typeface="Times New Roman" panose="02020603050405020304" pitchFamily="18" charset="0"/>
              </a:rPr>
              <a:t>capitale fisso consiste di beni materiali e immateriali prodotti destinati </a:t>
            </a:r>
            <a:r>
              <a:rPr lang="it-IT" dirty="0" smtClean="0">
                <a:latin typeface="Times New Roman" panose="02020603050405020304" pitchFamily="18" charset="0"/>
                <a:cs typeface="Times New Roman" panose="02020603050405020304" pitchFamily="18" charset="0"/>
              </a:rPr>
              <a:t>ad essere </a:t>
            </a:r>
            <a:r>
              <a:rPr lang="it-IT" dirty="0">
                <a:latin typeface="Times New Roman" panose="02020603050405020304" pitchFamily="18" charset="0"/>
                <a:cs typeface="Times New Roman" panose="02020603050405020304" pitchFamily="18" charset="0"/>
              </a:rPr>
              <a:t>utilizzati nei processi produttivi per un periodo superiore ad un </a:t>
            </a:r>
            <a:r>
              <a:rPr lang="it-IT" dirty="0" smtClean="0">
                <a:latin typeface="Times New Roman" panose="02020603050405020304" pitchFamily="18" charset="0"/>
                <a:cs typeface="Times New Roman" panose="02020603050405020304" pitchFamily="18" charset="0"/>
              </a:rPr>
              <a:t>anno </a:t>
            </a:r>
            <a:r>
              <a:rPr lang="it-IT" dirty="0" smtClean="0">
                <a:solidFill>
                  <a:srgbClr val="000000"/>
                </a:solidFill>
                <a:latin typeface="Times New Roman" panose="02020603050405020304" pitchFamily="18" charset="0"/>
                <a:cs typeface="Times New Roman" panose="02020603050405020304" pitchFamily="18" charset="0"/>
              </a:rPr>
              <a:t>(</a:t>
            </a:r>
            <a:r>
              <a:rPr lang="it-IT" dirty="0">
                <a:solidFill>
                  <a:srgbClr val="000000"/>
                </a:solidFill>
                <a:latin typeface="Times New Roman" panose="02020603050405020304" pitchFamily="18" charset="0"/>
                <a:cs typeface="Times New Roman" panose="02020603050405020304" pitchFamily="18" charset="0"/>
              </a:rPr>
              <a:t>Sistema europeo dei conti) </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stretch>
            <a:fillRect/>
          </a:stretch>
        </p:blipFill>
        <p:spPr>
          <a:xfrm>
            <a:off x="9709556" y="4767408"/>
            <a:ext cx="1782347" cy="1091582"/>
          </a:xfrm>
          <a:prstGeom prst="rect">
            <a:avLst/>
          </a:prstGeom>
        </p:spPr>
      </p:pic>
      <p:sp>
        <p:nvSpPr>
          <p:cNvPr id="12" name="Rettangolo 11"/>
          <p:cNvSpPr/>
          <p:nvPr/>
        </p:nvSpPr>
        <p:spPr>
          <a:xfrm>
            <a:off x="876806" y="2999700"/>
            <a:ext cx="10615097"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Sono </a:t>
            </a:r>
            <a:r>
              <a:rPr lang="it-IT" dirty="0" smtClean="0">
                <a:solidFill>
                  <a:srgbClr val="000000"/>
                </a:solidFill>
                <a:latin typeface="Times New Roman" panose="02020603050405020304" pitchFamily="18" charset="0"/>
                <a:cs typeface="Times New Roman" panose="02020603050405020304" pitchFamily="18" charset="0"/>
              </a:rPr>
              <a:t>quindi Investimenti </a:t>
            </a:r>
            <a:r>
              <a:rPr lang="it-IT" dirty="0">
                <a:solidFill>
                  <a:srgbClr val="000000"/>
                </a:solidFill>
                <a:latin typeface="Times New Roman" panose="02020603050405020304" pitchFamily="18" charset="0"/>
                <a:cs typeface="Times New Roman" panose="02020603050405020304" pitchFamily="18" charset="0"/>
              </a:rPr>
              <a:t>Fissi Lordi gli acquisti di beni materiali durevoli effettuati da un'impresa nell'esercizio e </a:t>
            </a:r>
            <a:r>
              <a:rPr lang="it-IT" b="1" dirty="0">
                <a:solidFill>
                  <a:srgbClr val="A80000"/>
                </a:solidFill>
                <a:latin typeface="Times New Roman" panose="02020603050405020304" pitchFamily="18" charset="0"/>
                <a:cs typeface="Times New Roman" panose="02020603050405020304" pitchFamily="18" charset="0"/>
              </a:rPr>
              <a:t>comprendono</a:t>
            </a:r>
            <a:r>
              <a:rPr lang="it-IT" dirty="0">
                <a:solidFill>
                  <a:srgbClr val="000000"/>
                </a:solidFill>
                <a:latin typeface="Times New Roman" panose="02020603050405020304" pitchFamily="18" charset="0"/>
                <a:cs typeface="Times New Roman" panose="02020603050405020304" pitchFamily="18" charset="0"/>
              </a:rPr>
              <a:t> l'acquisto di macchine, impianti, attrezzature, mobili, mezzi di trasporto, costruzioni e fabbricati, terreni e </a:t>
            </a:r>
            <a:r>
              <a:rPr lang="it-IT" dirty="0">
                <a:solidFill>
                  <a:srgbClr val="00B050"/>
                </a:solidFill>
                <a:latin typeface="Times New Roman" panose="02020603050405020304" pitchFamily="18" charset="0"/>
                <a:cs typeface="Times New Roman" panose="02020603050405020304" pitchFamily="18" charset="0"/>
              </a:rPr>
              <a:t>l'incremento di capitali fissi per lavori interni</a:t>
            </a:r>
            <a:r>
              <a:rPr lang="it-IT" dirty="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
        <p:nvSpPr>
          <p:cNvPr id="13" name="Rettangolo 12"/>
          <p:cNvSpPr/>
          <p:nvPr/>
        </p:nvSpPr>
        <p:spPr>
          <a:xfrm>
            <a:off x="876806" y="4199684"/>
            <a:ext cx="8474581" cy="646331"/>
          </a:xfrm>
          <a:prstGeom prst="rect">
            <a:avLst/>
          </a:prstGeom>
        </p:spPr>
        <p:txBody>
          <a:bodyPr wrap="square">
            <a:spAutoFit/>
          </a:bodyPr>
          <a:lstStyle/>
          <a:p>
            <a:pPr algn="just"/>
            <a:r>
              <a:rPr lang="it-IT" dirty="0">
                <a:solidFill>
                  <a:srgbClr val="00B050"/>
                </a:solidFill>
                <a:latin typeface="Times New Roman" panose="02020603050405020304" pitchFamily="18" charset="0"/>
                <a:cs typeface="Times New Roman" panose="02020603050405020304" pitchFamily="18" charset="0"/>
              </a:rPr>
              <a:t>Questa voce comprende le manutenzioni e le riparazioni straordinarie che prolungano la durata normale di impiego e migliorano la capacità produttiva dei beni capitali.</a:t>
            </a:r>
          </a:p>
        </p:txBody>
      </p:sp>
    </p:spTree>
    <p:extLst>
      <p:ext uri="{BB962C8B-B14F-4D97-AF65-F5344CB8AC3E}">
        <p14:creationId xmlns:p14="http://schemas.microsoft.com/office/powerpoint/2010/main" val="166311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6</a:t>
            </a:fld>
            <a:endParaRPr lang="it-IT"/>
          </a:p>
        </p:txBody>
      </p:sp>
      <p:sp>
        <p:nvSpPr>
          <p:cNvPr id="4" name="Rettangolo 3"/>
          <p:cNvSpPr/>
          <p:nvPr/>
        </p:nvSpPr>
        <p:spPr>
          <a:xfrm>
            <a:off x="817418" y="837765"/>
            <a:ext cx="10607964" cy="646331"/>
          </a:xfrm>
          <a:prstGeom prst="rect">
            <a:avLst/>
          </a:prstGeom>
        </p:spPr>
        <p:txBody>
          <a:bodyPr wrap="square">
            <a:spAutoFit/>
          </a:bodyPr>
          <a:lstStyle/>
          <a:p>
            <a:pPr algn="just"/>
            <a:r>
              <a:rPr lang="it-IT" dirty="0">
                <a:latin typeface="Times New Roman" panose="02020603050405020304" pitchFamily="18" charset="0"/>
              </a:rPr>
              <a:t>Nell’ambito degli investimenti fissi lordi è importante la distinzione tra </a:t>
            </a:r>
            <a:r>
              <a:rPr lang="it-IT" dirty="0" smtClean="0">
                <a:latin typeface="Times New Roman" panose="02020603050405020304" pitchFamily="18" charset="0"/>
              </a:rPr>
              <a:t>investimenti </a:t>
            </a:r>
            <a:r>
              <a:rPr lang="it-IT" b="1" dirty="0" smtClean="0">
                <a:latin typeface="Times New Roman" panose="02020603050405020304" pitchFamily="18" charset="0"/>
              </a:rPr>
              <a:t>sostitutivi </a:t>
            </a:r>
            <a:r>
              <a:rPr lang="it-IT" dirty="0">
                <a:latin typeface="Times New Roman" panose="02020603050405020304" pitchFamily="18" charset="0"/>
              </a:rPr>
              <a:t>e investimenti </a:t>
            </a:r>
            <a:r>
              <a:rPr lang="it-IT" b="1" dirty="0">
                <a:latin typeface="Times New Roman" panose="02020603050405020304" pitchFamily="18" charset="0"/>
              </a:rPr>
              <a:t>aggiuntivi</a:t>
            </a:r>
            <a:r>
              <a:rPr lang="it-IT" dirty="0">
                <a:latin typeface="Times New Roman" panose="02020603050405020304" pitchFamily="18" charset="0"/>
              </a:rPr>
              <a:t>. </a:t>
            </a:r>
            <a:endParaRPr lang="it-IT" dirty="0"/>
          </a:p>
        </p:txBody>
      </p:sp>
      <p:sp>
        <p:nvSpPr>
          <p:cNvPr id="5" name="Rettangolo 4"/>
          <p:cNvSpPr/>
          <p:nvPr/>
        </p:nvSpPr>
        <p:spPr>
          <a:xfrm>
            <a:off x="817418" y="1628431"/>
            <a:ext cx="10607964" cy="2031325"/>
          </a:xfrm>
          <a:prstGeom prst="rect">
            <a:avLst/>
          </a:prstGeom>
        </p:spPr>
        <p:txBody>
          <a:bodyPr wrap="square">
            <a:spAutoFit/>
          </a:bodyPr>
          <a:lstStyle/>
          <a:p>
            <a:pPr algn="just"/>
            <a:r>
              <a:rPr lang="it-IT" dirty="0">
                <a:latin typeface="Times New Roman" panose="02020603050405020304" pitchFamily="18" charset="0"/>
              </a:rPr>
              <a:t>I primi sono gli investimenti necessari per ripristinare il capitale “consumato” nel corso del processo produttivo, che ha subito una riduzione di valore per effetto del logorio fisico e della obsolescenza economica (invecchiamento tecnologico). Come si è visto, tale perdita di valore è misurata dagli ammortamenti e quindi gli stessi ammortamenti rappresentano i cosiddetti investimenti sostitutivi. </a:t>
            </a:r>
            <a:endParaRPr lang="it-IT" dirty="0" smtClean="0">
              <a:latin typeface="Times New Roman" panose="02020603050405020304" pitchFamily="18" charset="0"/>
            </a:endParaRPr>
          </a:p>
          <a:p>
            <a:pPr algn="just"/>
            <a:r>
              <a:rPr lang="it-IT" dirty="0" smtClean="0">
                <a:latin typeface="Times New Roman" panose="02020603050405020304" pitchFamily="18" charset="0"/>
              </a:rPr>
              <a:t>Gli </a:t>
            </a:r>
            <a:r>
              <a:rPr lang="it-IT" dirty="0">
                <a:latin typeface="Times New Roman" panose="02020603050405020304" pitchFamily="18" charset="0"/>
              </a:rPr>
              <a:t>investimenti aggiuntivi sono la parte residua: la differenza tra investimenti fissi lordi e ammortamenti, ovvero gli </a:t>
            </a:r>
            <a:r>
              <a:rPr lang="it-IT" b="1" dirty="0">
                <a:latin typeface="Times New Roman" panose="02020603050405020304" pitchFamily="18" charset="0"/>
              </a:rPr>
              <a:t>investimenti fissi netti</a:t>
            </a:r>
            <a:r>
              <a:rPr lang="it-IT" dirty="0">
                <a:latin typeface="Times New Roman" panose="02020603050405020304" pitchFamily="18" charset="0"/>
              </a:rPr>
              <a:t>. Questi ultimi misurano dunque l’effettivo incremento di dotazione di capitale fisso del sistema produttivo.</a:t>
            </a:r>
            <a:endParaRPr lang="it-IT" dirty="0"/>
          </a:p>
        </p:txBody>
      </p:sp>
      <p:sp>
        <p:nvSpPr>
          <p:cNvPr id="6" name="Rettangolo 5"/>
          <p:cNvSpPr/>
          <p:nvPr/>
        </p:nvSpPr>
        <p:spPr>
          <a:xfrm>
            <a:off x="817418" y="3797291"/>
            <a:ext cx="10469418" cy="1200329"/>
          </a:xfrm>
          <a:prstGeom prst="rect">
            <a:avLst/>
          </a:prstGeom>
        </p:spPr>
        <p:txBody>
          <a:bodyPr wrap="square">
            <a:spAutoFit/>
          </a:bodyPr>
          <a:lstStyle/>
          <a:p>
            <a:pPr algn="just"/>
            <a:r>
              <a:rPr lang="it-IT" dirty="0">
                <a:latin typeface="Times New Roman" panose="02020603050405020304" pitchFamily="18" charset="0"/>
              </a:rPr>
              <a:t>I dati sugli investimenti sono articolati per branche di attività secondo due </a:t>
            </a:r>
            <a:r>
              <a:rPr lang="it-IT" dirty="0" smtClean="0">
                <a:latin typeface="Times New Roman" panose="02020603050405020304" pitchFamily="18" charset="0"/>
              </a:rPr>
              <a:t>diverse modalità</a:t>
            </a:r>
            <a:r>
              <a:rPr lang="it-IT" dirty="0">
                <a:latin typeface="Times New Roman" panose="02020603050405020304" pitchFamily="18" charset="0"/>
              </a:rPr>
              <a:t>:</a:t>
            </a:r>
          </a:p>
          <a:p>
            <a:pPr marL="285750" indent="-285750" algn="just">
              <a:buFont typeface="Wingdings" panose="05000000000000000000" pitchFamily="2" charset="2"/>
              <a:buChar char="§"/>
            </a:pPr>
            <a:r>
              <a:rPr lang="it-IT" dirty="0" smtClean="0">
                <a:latin typeface="Times New Roman" panose="02020603050405020304" pitchFamily="18" charset="0"/>
              </a:rPr>
              <a:t>per </a:t>
            </a:r>
            <a:r>
              <a:rPr lang="it-IT" b="1" dirty="0">
                <a:latin typeface="Times New Roman" panose="02020603050405020304" pitchFamily="18" charset="0"/>
              </a:rPr>
              <a:t>branche proprietarie</a:t>
            </a:r>
            <a:r>
              <a:rPr lang="it-IT" dirty="0">
                <a:latin typeface="Times New Roman" panose="02020603050405020304" pitchFamily="18" charset="0"/>
              </a:rPr>
              <a:t>, ovvero gli acquisti di beni di investimento fatti </a:t>
            </a:r>
            <a:r>
              <a:rPr lang="it-IT" dirty="0" smtClean="0">
                <a:latin typeface="Times New Roman" panose="02020603050405020304" pitchFamily="18" charset="0"/>
              </a:rPr>
              <a:t>dalle unità </a:t>
            </a:r>
            <a:r>
              <a:rPr lang="it-IT" dirty="0">
                <a:latin typeface="Times New Roman" panose="02020603050405020304" pitchFamily="18" charset="0"/>
              </a:rPr>
              <a:t>produttive appartenenti alle varie branche;</a:t>
            </a:r>
          </a:p>
          <a:p>
            <a:pPr marL="285750" indent="-285750" algn="just">
              <a:buFont typeface="Wingdings" panose="05000000000000000000" pitchFamily="2" charset="2"/>
              <a:buChar char="§"/>
            </a:pPr>
            <a:r>
              <a:rPr lang="it-IT" dirty="0" smtClean="0">
                <a:latin typeface="Times New Roman" panose="02020603050405020304" pitchFamily="18" charset="0"/>
              </a:rPr>
              <a:t>per </a:t>
            </a:r>
            <a:r>
              <a:rPr lang="it-IT" b="1" dirty="0">
                <a:latin typeface="Times New Roman" panose="02020603050405020304" pitchFamily="18" charset="0"/>
              </a:rPr>
              <a:t>branche produttrici</a:t>
            </a:r>
            <a:r>
              <a:rPr lang="it-IT" dirty="0">
                <a:latin typeface="Times New Roman" panose="02020603050405020304" pitchFamily="18" charset="0"/>
              </a:rPr>
              <a:t>, ovvero il valore dei beni di investimento prodotti </a:t>
            </a:r>
            <a:r>
              <a:rPr lang="it-IT" dirty="0" smtClean="0">
                <a:latin typeface="Times New Roman" panose="02020603050405020304" pitchFamily="18" charset="0"/>
              </a:rPr>
              <a:t>dalle varie </a:t>
            </a:r>
            <a:r>
              <a:rPr lang="it-IT" dirty="0">
                <a:latin typeface="Times New Roman" panose="02020603050405020304" pitchFamily="18" charset="0"/>
              </a:rPr>
              <a:t>branche.</a:t>
            </a:r>
            <a:endParaRPr lang="it-IT" dirty="0"/>
          </a:p>
        </p:txBody>
      </p:sp>
      <p:sp>
        <p:nvSpPr>
          <p:cNvPr id="7" name="Rettangolo 6"/>
          <p:cNvSpPr/>
          <p:nvPr/>
        </p:nvSpPr>
        <p:spPr>
          <a:xfrm>
            <a:off x="817418" y="5099904"/>
            <a:ext cx="10607964" cy="923330"/>
          </a:xfrm>
          <a:prstGeom prst="rect">
            <a:avLst/>
          </a:prstGeom>
        </p:spPr>
        <p:txBody>
          <a:bodyPr wrap="square">
            <a:spAutoFit/>
          </a:bodyPr>
          <a:lstStyle/>
          <a:p>
            <a:pPr algn="just"/>
            <a:r>
              <a:rPr lang="it-IT" dirty="0">
                <a:latin typeface="Times New Roman" panose="02020603050405020304" pitchFamily="18" charset="0"/>
              </a:rPr>
              <a:t>E’ evidente che tutte le branche di attività presentano valori significativi </a:t>
            </a:r>
            <a:r>
              <a:rPr lang="it-IT" dirty="0" smtClean="0">
                <a:latin typeface="Times New Roman" panose="02020603050405020304" pitchFamily="18" charset="0"/>
              </a:rPr>
              <a:t>degli investimenti </a:t>
            </a:r>
            <a:r>
              <a:rPr lang="it-IT" dirty="0">
                <a:latin typeface="Times New Roman" panose="02020603050405020304" pitchFamily="18" charset="0"/>
              </a:rPr>
              <a:t>classificati secondo il primo criterio, mentre soltanto alcune branche, </a:t>
            </a:r>
            <a:r>
              <a:rPr lang="it-IT" dirty="0" smtClean="0">
                <a:latin typeface="Times New Roman" panose="02020603050405020304" pitchFamily="18" charset="0"/>
              </a:rPr>
              <a:t>cioè quelle </a:t>
            </a:r>
            <a:r>
              <a:rPr lang="it-IT" dirty="0">
                <a:latin typeface="Times New Roman" panose="02020603050405020304" pitchFamily="18" charset="0"/>
              </a:rPr>
              <a:t>che producono beni di investimento (costruzioni, meccanica, mezzi di trasporto</a:t>
            </a:r>
            <a:r>
              <a:rPr lang="it-IT" dirty="0" smtClean="0">
                <a:latin typeface="Times New Roman" panose="02020603050405020304" pitchFamily="18" charset="0"/>
              </a:rPr>
              <a:t>), presentano </a:t>
            </a:r>
            <a:r>
              <a:rPr lang="it-IT" dirty="0">
                <a:latin typeface="Times New Roman" panose="02020603050405020304" pitchFamily="18" charset="0"/>
              </a:rPr>
              <a:t>valori non nulli degli investimenti classificati per branche produttrici.</a:t>
            </a:r>
            <a:endParaRPr lang="it-IT" dirty="0"/>
          </a:p>
        </p:txBody>
      </p:sp>
    </p:spTree>
    <p:extLst>
      <p:ext uri="{BB962C8B-B14F-4D97-AF65-F5344CB8AC3E}">
        <p14:creationId xmlns:p14="http://schemas.microsoft.com/office/powerpoint/2010/main" val="31663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7</a:t>
            </a:fld>
            <a:endParaRPr lang="it-IT"/>
          </a:p>
        </p:txBody>
      </p:sp>
      <p:sp>
        <p:nvSpPr>
          <p:cNvPr id="4" name="Rettangolo 3"/>
          <p:cNvSpPr/>
          <p:nvPr/>
        </p:nvSpPr>
        <p:spPr>
          <a:xfrm>
            <a:off x="1012806" y="2813090"/>
            <a:ext cx="2531671" cy="369332"/>
          </a:xfrm>
          <a:prstGeom prst="rect">
            <a:avLst/>
          </a:prstGeom>
        </p:spPr>
        <p:txBody>
          <a:bodyPr wrap="square">
            <a:spAutoFit/>
          </a:bodyPr>
          <a:lstStyle/>
          <a:p>
            <a:r>
              <a:rPr lang="en-GB" b="1" i="1" dirty="0" smtClean="0">
                <a:solidFill>
                  <a:srgbClr val="A80000"/>
                </a:solidFill>
                <a:latin typeface="Times New Roman" panose="02020603050405020304" pitchFamily="18" charset="0"/>
                <a:cs typeface="Times New Roman" panose="02020603050405020304" pitchFamily="18" charset="0"/>
              </a:rPr>
              <a:t>INVESTIMENTI FISSI</a:t>
            </a:r>
            <a:endParaRPr lang="en-GB" b="1" i="1" dirty="0">
              <a:solidFill>
                <a:srgbClr val="A8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5616904" y="3405512"/>
            <a:ext cx="6096000" cy="1477328"/>
          </a:xfrm>
          <a:prstGeom prst="rect">
            <a:avLst/>
          </a:prstGeom>
        </p:spPr>
        <p:txBody>
          <a:bodyPr>
            <a:spAutoFit/>
          </a:bodyPr>
          <a:lstStyle/>
          <a:p>
            <a:r>
              <a:rPr lang="en-GB" b="1" dirty="0" err="1">
                <a:latin typeface="Times New Roman" panose="02020603050405020304" pitchFamily="18" charset="0"/>
                <a:cs typeface="Times New Roman" panose="02020603050405020304" pitchFamily="18" charset="0"/>
              </a:rPr>
              <a:t>Beni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immateriali</a:t>
            </a:r>
            <a:endParaRPr lang="en-GB"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GB" dirty="0" err="1" smtClean="0">
                <a:latin typeface="Times New Roman" panose="02020603050405020304" pitchFamily="18" charset="0"/>
                <a:cs typeface="Times New Roman" panose="02020603050405020304" pitchFamily="18" charset="0"/>
              </a:rPr>
              <a:t>prospezioni</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minerarie</a:t>
            </a:r>
            <a:endParaRPr lang="en-GB"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it-IT" i="1" dirty="0" smtClean="0">
                <a:latin typeface="Times New Roman" panose="02020603050405020304" pitchFamily="18" charset="0"/>
                <a:cs typeface="Times New Roman" panose="02020603050405020304" pitchFamily="18" charset="0"/>
              </a:rPr>
              <a:t>software </a:t>
            </a:r>
            <a:r>
              <a:rPr lang="it-IT" dirty="0">
                <a:latin typeface="Times New Roman" panose="02020603050405020304" pitchFamily="18" charset="0"/>
                <a:cs typeface="Times New Roman" panose="02020603050405020304" pitchFamily="18" charset="0"/>
              </a:rPr>
              <a:t>e vaste basi di dati</a:t>
            </a:r>
          </a:p>
          <a:p>
            <a:pPr marL="285750" indent="-285750">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originali </a:t>
            </a:r>
            <a:r>
              <a:rPr lang="it-IT" dirty="0">
                <a:latin typeface="Times New Roman" panose="02020603050405020304" pitchFamily="18" charset="0"/>
                <a:cs typeface="Times New Roman" panose="02020603050405020304" pitchFamily="18" charset="0"/>
              </a:rPr>
              <a:t>di opere artistiche, letterarie e di intrattenimento</a:t>
            </a:r>
          </a:p>
          <a:p>
            <a:pPr marL="285750" indent="-285750">
              <a:buFont typeface="Wingdings" panose="05000000000000000000" pitchFamily="2" charset="2"/>
              <a:buChar char="§"/>
            </a:pPr>
            <a:r>
              <a:rPr lang="en-GB" dirty="0" err="1" smtClean="0">
                <a:latin typeface="Times New Roman" panose="02020603050405020304" pitchFamily="18" charset="0"/>
                <a:cs typeface="Times New Roman" panose="02020603050405020304" pitchFamily="18" charset="0"/>
              </a:rPr>
              <a:t>altri</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beni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immateriali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prodotti</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5616904" y="1165231"/>
            <a:ext cx="6096000" cy="1754326"/>
          </a:xfrm>
          <a:prstGeom prst="rect">
            <a:avLst/>
          </a:prstGeom>
        </p:spPr>
        <p:txBody>
          <a:bodyPr>
            <a:spAutoFit/>
          </a:bodyPr>
          <a:lstStyle/>
          <a:p>
            <a:r>
              <a:rPr lang="en-GB" b="1" dirty="0" err="1">
                <a:latin typeface="Times New Roman" panose="02020603050405020304" pitchFamily="18" charset="0"/>
                <a:cs typeface="Times New Roman" panose="02020603050405020304" pitchFamily="18" charset="0"/>
              </a:rPr>
              <a:t>Beni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materiali</a:t>
            </a:r>
            <a:endParaRPr lang="en-GB"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GB" dirty="0" err="1" smtClean="0">
                <a:latin typeface="Times New Roman" panose="02020603050405020304" pitchFamily="18" charset="0"/>
                <a:cs typeface="Times New Roman" panose="02020603050405020304" pitchFamily="18" charset="0"/>
              </a:rPr>
              <a:t>fabbricati</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di </a:t>
            </a:r>
            <a:r>
              <a:rPr lang="en-GB" dirty="0" err="1">
                <a:latin typeface="Times New Roman" panose="02020603050405020304" pitchFamily="18" charset="0"/>
                <a:cs typeface="Times New Roman" panose="02020603050405020304" pitchFamily="18" charset="0"/>
              </a:rPr>
              <a:t>abitazione</a:t>
            </a:r>
            <a:endParaRPr lang="en-GB"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fabbricati </a:t>
            </a:r>
            <a:r>
              <a:rPr lang="it-IT" dirty="0">
                <a:latin typeface="Times New Roman" panose="02020603050405020304" pitchFamily="18" charset="0"/>
                <a:cs typeface="Times New Roman" panose="02020603050405020304" pitchFamily="18" charset="0"/>
              </a:rPr>
              <a:t>non residenziali ed opere del genio civile</a:t>
            </a:r>
          </a:p>
          <a:p>
            <a:pPr marL="285750" indent="-285750">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macchinari</a:t>
            </a:r>
            <a:r>
              <a:rPr lang="it-IT" dirty="0">
                <a:latin typeface="Times New Roman" panose="02020603050405020304" pitchFamily="18" charset="0"/>
                <a:cs typeface="Times New Roman" panose="02020603050405020304" pitchFamily="18" charset="0"/>
              </a:rPr>
              <a:t>, impianti e mezzi di trasporto</a:t>
            </a:r>
          </a:p>
          <a:p>
            <a:pPr marL="285750" indent="-285750">
              <a:buFont typeface="Wingdings" panose="05000000000000000000" pitchFamily="2" charset="2"/>
              <a:buChar char="§"/>
            </a:pPr>
            <a:r>
              <a:rPr lang="en-GB" dirty="0" err="1" smtClean="0">
                <a:latin typeface="Times New Roman" panose="02020603050405020304" pitchFamily="18" charset="0"/>
                <a:cs typeface="Times New Roman" panose="02020603050405020304" pitchFamily="18" charset="0"/>
              </a:rPr>
              <a:t>opere</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di </a:t>
            </a:r>
            <a:r>
              <a:rPr lang="en-GB" dirty="0" err="1">
                <a:latin typeface="Times New Roman" panose="02020603050405020304" pitchFamily="18" charset="0"/>
                <a:cs typeface="Times New Roman" panose="02020603050405020304" pitchFamily="18" charset="0"/>
              </a:rPr>
              <a:t>mautenzione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straordinaria</a:t>
            </a:r>
            <a:endParaRPr lang="en-GB"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beni </a:t>
            </a:r>
            <a:r>
              <a:rPr lang="it-IT" dirty="0">
                <a:latin typeface="Times New Roman" panose="02020603050405020304" pitchFamily="18" charset="0"/>
                <a:cs typeface="Times New Roman" panose="02020603050405020304" pitchFamily="18" charset="0"/>
              </a:rPr>
              <a:t>coltivati e allevati utilizzati per la produzione</a:t>
            </a:r>
          </a:p>
        </p:txBody>
      </p:sp>
      <p:pic>
        <p:nvPicPr>
          <p:cNvPr id="7" name="Immagine 6"/>
          <p:cNvPicPr>
            <a:picLocks noChangeAspect="1"/>
          </p:cNvPicPr>
          <p:nvPr/>
        </p:nvPicPr>
        <p:blipFill>
          <a:blip r:embed="rId2"/>
          <a:stretch>
            <a:fillRect/>
          </a:stretch>
        </p:blipFill>
        <p:spPr>
          <a:xfrm>
            <a:off x="9791047" y="4999036"/>
            <a:ext cx="1676545" cy="1261981"/>
          </a:xfrm>
          <a:prstGeom prst="rect">
            <a:avLst/>
          </a:prstGeom>
        </p:spPr>
      </p:pic>
      <p:sp>
        <p:nvSpPr>
          <p:cNvPr id="8" name="Freccia a destra 7"/>
          <p:cNvSpPr/>
          <p:nvPr/>
        </p:nvSpPr>
        <p:spPr>
          <a:xfrm>
            <a:off x="3879987" y="2785968"/>
            <a:ext cx="859536" cy="423575"/>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1213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8</a:t>
            </a:fld>
            <a:endParaRPr lang="it-IT"/>
          </a:p>
        </p:txBody>
      </p:sp>
      <p:sp>
        <p:nvSpPr>
          <p:cNvPr id="5" name="Rettangolo 4"/>
          <p:cNvSpPr/>
          <p:nvPr/>
        </p:nvSpPr>
        <p:spPr>
          <a:xfrm>
            <a:off x="798020" y="1327000"/>
            <a:ext cx="10570705"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Si definisce variazione delle scorte la differenza </a:t>
            </a:r>
            <a:r>
              <a:rPr lang="it-IT" dirty="0">
                <a:latin typeface="Times New Roman" panose="02020603050405020304" pitchFamily="18" charset="0"/>
                <a:cs typeface="Times New Roman" panose="02020603050405020304" pitchFamily="18" charset="0"/>
              </a:rPr>
              <a:t>tra il valore finale (31 dicembre) e quello iniziale (1° gennaio) </a:t>
            </a:r>
            <a:r>
              <a:rPr lang="it-IT" dirty="0" smtClean="0">
                <a:latin typeface="Times New Roman" panose="02020603050405020304" pitchFamily="18" charset="0"/>
                <a:cs typeface="Times New Roman" panose="02020603050405020304" pitchFamily="18" charset="0"/>
              </a:rPr>
              <a:t>delle scorte</a:t>
            </a:r>
            <a:r>
              <a:rPr lang="it-IT" dirty="0">
                <a:latin typeface="Times New Roman" panose="02020603050405020304" pitchFamily="18" charset="0"/>
                <a:cs typeface="Times New Roman" panose="02020603050405020304" pitchFamily="18" charset="0"/>
              </a:rPr>
              <a:t>. </a:t>
            </a:r>
          </a:p>
        </p:txBody>
      </p:sp>
      <p:sp>
        <p:nvSpPr>
          <p:cNvPr id="6" name="Rettangolo 5"/>
          <p:cNvSpPr/>
          <p:nvPr/>
        </p:nvSpPr>
        <p:spPr>
          <a:xfrm>
            <a:off x="798021" y="3031733"/>
            <a:ext cx="10656923"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La </a:t>
            </a:r>
            <a:r>
              <a:rPr lang="it-IT" b="1" dirty="0">
                <a:latin typeface="Times New Roman" panose="02020603050405020304" pitchFamily="18" charset="0"/>
                <a:cs typeface="Times New Roman" panose="02020603050405020304" pitchFamily="18" charset="0"/>
              </a:rPr>
              <a:t>variazione delle </a:t>
            </a:r>
            <a:r>
              <a:rPr lang="it-IT" b="1" dirty="0" smtClean="0">
                <a:latin typeface="Times New Roman" panose="02020603050405020304" pitchFamily="18" charset="0"/>
                <a:cs typeface="Times New Roman" panose="02020603050405020304" pitchFamily="18" charset="0"/>
              </a:rPr>
              <a:t>scorte = </a:t>
            </a:r>
            <a:r>
              <a:rPr lang="it-IT" dirty="0" smtClean="0">
                <a:latin typeface="Times New Roman" panose="02020603050405020304" pitchFamily="18" charset="0"/>
                <a:cs typeface="Times New Roman" panose="02020603050405020304" pitchFamily="18" charset="0"/>
              </a:rPr>
              <a:t>m</a:t>
            </a:r>
            <a:r>
              <a:rPr lang="it-IT" dirty="0" smtClean="0">
                <a:latin typeface="Times New Roman" panose="02020603050405020304" pitchFamily="18" charset="0"/>
                <a:ea typeface="Calibri" panose="020F0502020204030204" pitchFamily="34" charset="0"/>
              </a:rPr>
              <a:t>isura </a:t>
            </a:r>
            <a:r>
              <a:rPr lang="it-IT" dirty="0">
                <a:latin typeface="Times New Roman" panose="02020603050405020304" pitchFamily="18" charset="0"/>
                <a:ea typeface="Calibri" panose="020F0502020204030204" pitchFamily="34" charset="0"/>
              </a:rPr>
              <a:t>dunque l'aumento (o la diminuzione) dell'ammontare delle giacenze di prodotti finiti, in corso di lavorazione e materie prime, verificatosi nel settore delle imprese tra l'inizio e la fine del periodo in esame. </a:t>
            </a:r>
            <a:endParaRPr lang="it-IT" dirty="0" smtClean="0">
              <a:latin typeface="Times New Roman" panose="02020603050405020304" pitchFamily="18" charset="0"/>
              <a:ea typeface="Calibri" panose="020F0502020204030204" pitchFamily="34" charset="0"/>
            </a:endParaRPr>
          </a:p>
        </p:txBody>
      </p:sp>
      <p:sp>
        <p:nvSpPr>
          <p:cNvPr id="8" name="Rettangolo 7"/>
          <p:cNvSpPr/>
          <p:nvPr/>
        </p:nvSpPr>
        <p:spPr>
          <a:xfrm>
            <a:off x="780329" y="795207"/>
            <a:ext cx="3493842" cy="368755"/>
          </a:xfrm>
          <a:prstGeom prst="rect">
            <a:avLst/>
          </a:prstGeom>
        </p:spPr>
        <p:txBody>
          <a:bodyPr wrap="none">
            <a:spAutoFit/>
          </a:bodyPr>
          <a:lstStyle/>
          <a:p>
            <a:pPr algn="just">
              <a:lnSpc>
                <a:spcPct val="107000"/>
              </a:lnSpc>
              <a:spcAft>
                <a:spcPts val="0"/>
              </a:spcAft>
            </a:pP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VARIAZIONE DELLE SCORTE</a:t>
            </a:r>
            <a:endParaRPr lang="en-GB" sz="1600"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ttangolo 8"/>
          <p:cNvSpPr/>
          <p:nvPr/>
        </p:nvSpPr>
        <p:spPr>
          <a:xfrm>
            <a:off x="842904" y="5684422"/>
            <a:ext cx="10302795" cy="369332"/>
          </a:xfrm>
          <a:prstGeom prst="rect">
            <a:avLst/>
          </a:prstGeom>
        </p:spPr>
        <p:txBody>
          <a:bodyPr wrap="square">
            <a:spAutoFit/>
          </a:bodyPr>
          <a:lstStyle/>
          <a:p>
            <a:pPr algn="just"/>
            <a:endParaRPr lang="en-GB" dirty="0"/>
          </a:p>
        </p:txBody>
      </p:sp>
      <p:sp>
        <p:nvSpPr>
          <p:cNvPr id="10" name="Rettangolo 9"/>
          <p:cNvSpPr/>
          <p:nvPr/>
        </p:nvSpPr>
        <p:spPr>
          <a:xfrm>
            <a:off x="842904" y="4088865"/>
            <a:ext cx="10656923" cy="923330"/>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rPr>
              <a:t>Nella contabilità nazionale, a differenza della pratica aziendale, la variazione delle scorte misura l'accrescimento (o il </a:t>
            </a:r>
            <a:r>
              <a:rPr lang="it-IT" dirty="0" smtClean="0">
                <a:latin typeface="Times New Roman" panose="02020603050405020304" pitchFamily="18" charset="0"/>
                <a:ea typeface="Calibri" panose="020F0502020204030204" pitchFamily="34" charset="0"/>
              </a:rPr>
              <a:t>depauperamento) </a:t>
            </a:r>
            <a:r>
              <a:rPr lang="it-IT" dirty="0">
                <a:latin typeface="Times New Roman" panose="02020603050405020304" pitchFamily="18" charset="0"/>
                <a:ea typeface="Calibri" panose="020F0502020204030204" pitchFamily="34" charset="0"/>
              </a:rPr>
              <a:t>fisico del volume dei beni in giacenza ed esclude, quindi, i guadagni o le perdite connesse con le variazioni dei prezzi da un periodo all'altro</a:t>
            </a:r>
            <a:endParaRPr lang="en-GB" dirty="0"/>
          </a:p>
        </p:txBody>
      </p:sp>
      <p:sp>
        <p:nvSpPr>
          <p:cNvPr id="11" name="Rettangolo 10"/>
          <p:cNvSpPr/>
          <p:nvPr/>
        </p:nvSpPr>
        <p:spPr>
          <a:xfrm>
            <a:off x="798020" y="5141602"/>
            <a:ext cx="10656922"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Quando un'impresa aumenta le sue </a:t>
            </a:r>
            <a:r>
              <a:rPr lang="it-IT" dirty="0">
                <a:latin typeface="Times New Roman" panose="02020603050405020304" pitchFamily="18" charset="0"/>
                <a:cs typeface="Times New Roman" panose="02020603050405020304" pitchFamily="18" charset="0"/>
              </a:rPr>
              <a:t>scorte </a:t>
            </a:r>
            <a:r>
              <a:rPr lang="it-IT" dirty="0">
                <a:solidFill>
                  <a:srgbClr val="000000"/>
                </a:solidFill>
                <a:latin typeface="Times New Roman" panose="02020603050405020304" pitchFamily="18" charset="0"/>
                <a:cs typeface="Times New Roman" panose="02020603050405020304" pitchFamily="18" charset="0"/>
              </a:rPr>
              <a:t>di beni intermedi o di beni </a:t>
            </a:r>
            <a:r>
              <a:rPr lang="it-IT" dirty="0" smtClean="0">
                <a:solidFill>
                  <a:srgbClr val="000000"/>
                </a:solidFill>
                <a:latin typeface="Times New Roman" panose="02020603050405020304" pitchFamily="18" charset="0"/>
                <a:cs typeface="Times New Roman" panose="02020603050405020304" pitchFamily="18" charset="0"/>
              </a:rPr>
              <a:t>finali invenduti </a:t>
            </a:r>
            <a:r>
              <a:rPr lang="it-IT" dirty="0">
                <a:solidFill>
                  <a:srgbClr val="000000"/>
                </a:solidFill>
                <a:latin typeface="Times New Roman" panose="02020603050405020304" pitchFamily="18" charset="0"/>
                <a:cs typeface="Times New Roman" panose="02020603050405020304" pitchFamily="18" charset="0"/>
              </a:rPr>
              <a:t>alla </a:t>
            </a:r>
            <a:r>
              <a:rPr lang="it-IT" dirty="0" smtClean="0">
                <a:solidFill>
                  <a:srgbClr val="000000"/>
                </a:solidFill>
                <a:latin typeface="Times New Roman" panose="02020603050405020304" pitchFamily="18" charset="0"/>
                <a:cs typeface="Times New Roman" panose="02020603050405020304" pitchFamily="18" charset="0"/>
              </a:rPr>
              <a:t>fine </a:t>
            </a:r>
            <a:r>
              <a:rPr lang="it-IT" dirty="0">
                <a:solidFill>
                  <a:srgbClr val="000000"/>
                </a:solidFill>
                <a:latin typeface="Times New Roman" panose="02020603050405020304" pitchFamily="18" charset="0"/>
                <a:cs typeface="Times New Roman" panose="02020603050405020304" pitchFamily="18" charset="0"/>
              </a:rPr>
              <a:t>del periodo, questo aumento viene computato </a:t>
            </a:r>
            <a:r>
              <a:rPr lang="it-IT" dirty="0" smtClean="0">
                <a:solidFill>
                  <a:srgbClr val="000000"/>
                </a:solidFill>
                <a:latin typeface="Times New Roman" panose="02020603050405020304" pitchFamily="18" charset="0"/>
                <a:cs typeface="Times New Roman" panose="02020603050405020304" pitchFamily="18" charset="0"/>
              </a:rPr>
              <a:t>come componente </a:t>
            </a:r>
            <a:r>
              <a:rPr lang="it-IT" dirty="0">
                <a:solidFill>
                  <a:srgbClr val="000000"/>
                </a:solidFill>
                <a:latin typeface="Times New Roman" panose="02020603050405020304" pitchFamily="18" charset="0"/>
                <a:cs typeface="Times New Roman" panose="02020603050405020304" pitchFamily="18" charset="0"/>
              </a:rPr>
              <a:t>degli </a:t>
            </a:r>
            <a:r>
              <a:rPr lang="it-IT" dirty="0" smtClean="0">
                <a:solidFill>
                  <a:srgbClr val="000000"/>
                </a:solidFill>
                <a:latin typeface="Times New Roman" panose="02020603050405020304" pitchFamily="18" charset="0"/>
                <a:cs typeface="Times New Roman" panose="02020603050405020304" pitchFamily="18" charset="0"/>
              </a:rPr>
              <a:t>investimenti </a:t>
            </a:r>
            <a:r>
              <a:rPr lang="it-IT" dirty="0">
                <a:solidFill>
                  <a:srgbClr val="000000"/>
                </a:solidFill>
                <a:latin typeface="Times New Roman" panose="02020603050405020304" pitchFamily="18" charset="0"/>
                <a:cs typeface="Times New Roman" panose="02020603050405020304" pitchFamily="18" charset="0"/>
              </a:rPr>
              <a:t>(investimento in scorte).</a:t>
            </a:r>
            <a:endParaRPr lang="en-GB" dirty="0">
              <a:latin typeface="Times New Roman" panose="02020603050405020304" pitchFamily="18" charset="0"/>
              <a:cs typeface="Times New Roman" panose="02020603050405020304" pitchFamily="18" charset="0"/>
            </a:endParaRPr>
          </a:p>
        </p:txBody>
      </p:sp>
      <p:sp>
        <p:nvSpPr>
          <p:cNvPr id="15" name="Rettangolo 14"/>
          <p:cNvSpPr/>
          <p:nvPr/>
        </p:nvSpPr>
        <p:spPr>
          <a:xfrm>
            <a:off x="786794" y="1978996"/>
            <a:ext cx="10668144" cy="923330"/>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Le </a:t>
            </a:r>
            <a:r>
              <a:rPr lang="it-IT" b="1" dirty="0">
                <a:latin typeface="Times New Roman" panose="02020603050405020304" pitchFamily="18" charset="0"/>
                <a:ea typeface="Calibri" panose="020F0502020204030204" pitchFamily="34" charset="0"/>
                <a:cs typeface="Times New Roman" panose="02020603050405020304" pitchFamily="18" charset="0"/>
              </a:rPr>
              <a:t>scorte</a:t>
            </a:r>
            <a:r>
              <a:rPr lang="it-IT" dirty="0">
                <a:latin typeface="Times New Roman" panose="02020603050405020304" pitchFamily="18" charset="0"/>
                <a:ea typeface="Calibri" panose="020F0502020204030204" pitchFamily="34" charset="0"/>
                <a:cs typeface="Times New Roman" panose="02020603050405020304" pitchFamily="18" charset="0"/>
              </a:rPr>
              <a:t> sono tutti i prodotti (beni e servizi) ottenuti nel periodo corrente o in un periodo precedente e detenuti per la vendita, per l’impiego nella produzione o per altri impieghi in un momento successivo</a:t>
            </a:r>
            <a:r>
              <a:rPr lang="it-IT" dirty="0" smtClean="0">
                <a:latin typeface="Times New Roman" panose="02020603050405020304" pitchFamily="18" charset="0"/>
                <a:ea typeface="Calibri" panose="020F0502020204030204" pitchFamily="34" charset="0"/>
                <a:cs typeface="Times New Roman" panose="02020603050405020304" pitchFamily="18" charset="0"/>
              </a:rPr>
              <a:t>. C</a:t>
            </a:r>
            <a:r>
              <a:rPr lang="it-IT" dirty="0" smtClean="0">
                <a:latin typeface="Times New Roman" panose="02020603050405020304" pitchFamily="18" charset="0"/>
                <a:cs typeface="Times New Roman" panose="02020603050405020304" pitchFamily="18" charset="0"/>
              </a:rPr>
              <a:t>omprendono </a:t>
            </a:r>
            <a:r>
              <a:rPr lang="it-IT" dirty="0">
                <a:latin typeface="Times New Roman" panose="02020603050405020304" pitchFamily="18" charset="0"/>
                <a:cs typeface="Times New Roman" panose="02020603050405020304" pitchFamily="18" charset="0"/>
              </a:rPr>
              <a:t>le seguenti categorie: materie prime, prodotti in corso di lavorazione, prodotti finiti, beni per la rivendita</a:t>
            </a:r>
            <a:r>
              <a:rPr lang="it-IT" dirty="0" smtClean="0">
                <a:latin typeface="Times New Roman" panose="02020603050405020304" pitchFamily="18" charset="0"/>
                <a:cs typeface="Times New Roman" panose="02020603050405020304" pitchFamily="18" charset="0"/>
              </a:rPr>
              <a:t>.</a:t>
            </a:r>
            <a:r>
              <a:rPr lang="it-IT" dirty="0" smtClean="0">
                <a:latin typeface="Times New Roman" panose="02020603050405020304" pitchFamily="18" charset="0"/>
                <a:ea typeface="Calibri" panose="020F0502020204030204" pitchFamily="34"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01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04672" y="1348245"/>
            <a:ext cx="10725912" cy="369332"/>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Nel SEC </a:t>
            </a:r>
            <a:r>
              <a:rPr lang="it-IT" dirty="0">
                <a:latin typeface="Times New Roman" panose="02020603050405020304" pitchFamily="18" charset="0"/>
                <a:cs typeface="Times New Roman" panose="02020603050405020304" pitchFamily="18" charset="0"/>
              </a:rPr>
              <a:t>è prevista la nuova categoria concernente le </a:t>
            </a:r>
            <a:r>
              <a:rPr lang="it-IT" b="1" dirty="0" smtClean="0">
                <a:latin typeface="Times New Roman" panose="02020603050405020304" pitchFamily="18" charset="0"/>
                <a:cs typeface="Times New Roman" panose="02020603050405020304" pitchFamily="18" charset="0"/>
              </a:rPr>
              <a:t>acquisizioni meno </a:t>
            </a:r>
            <a:r>
              <a:rPr lang="it-IT" b="1" dirty="0">
                <a:latin typeface="Times New Roman" panose="02020603050405020304" pitchFamily="18" charset="0"/>
                <a:cs typeface="Times New Roman" panose="02020603050405020304" pitchFamily="18" charset="0"/>
              </a:rPr>
              <a:t>le cessioni di oggetti di valore</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LEZIONE 11</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pPr/>
              <a:t>9</a:t>
            </a:fld>
            <a:endParaRPr lang="it-IT"/>
          </a:p>
        </p:txBody>
      </p:sp>
      <p:sp>
        <p:nvSpPr>
          <p:cNvPr id="7" name="Rettangolo 6"/>
          <p:cNvSpPr/>
          <p:nvPr/>
        </p:nvSpPr>
        <p:spPr>
          <a:xfrm>
            <a:off x="804672" y="783259"/>
            <a:ext cx="6656832" cy="369332"/>
          </a:xfrm>
          <a:prstGeom prst="rect">
            <a:avLst/>
          </a:prstGeom>
        </p:spPr>
        <p:txBody>
          <a:bodyPr wrap="square">
            <a:spAutoFit/>
          </a:bodyPr>
          <a:lstStyle/>
          <a:p>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ACQUISIZIONI MENO CESSIONI DI OGGETTI DI VALORE</a:t>
            </a:r>
          </a:p>
        </p:txBody>
      </p:sp>
      <p:sp>
        <p:nvSpPr>
          <p:cNvPr id="9" name="Rettangolo 8"/>
          <p:cNvSpPr/>
          <p:nvPr/>
        </p:nvSpPr>
        <p:spPr>
          <a:xfrm>
            <a:off x="804672" y="5008651"/>
            <a:ext cx="8713401" cy="923330"/>
          </a:xfrm>
          <a:prstGeom prst="rect">
            <a:avLst/>
          </a:prstGeom>
        </p:spPr>
        <p:txBody>
          <a:bodyPr wrap="square">
            <a:spAutoFit/>
          </a:bodyPr>
          <a:lstStyle/>
          <a:p>
            <a:r>
              <a:rPr lang="it-IT" dirty="0" smtClean="0">
                <a:solidFill>
                  <a:srgbClr val="000000"/>
                </a:solidFill>
                <a:latin typeface="Times New Roman" panose="02020603050405020304" pitchFamily="18" charset="0"/>
                <a:cs typeface="Times New Roman" panose="02020603050405020304" pitchFamily="18" charset="0"/>
              </a:rPr>
              <a:t>a</a:t>
            </a:r>
            <a:r>
              <a:rPr lang="it-IT" dirty="0">
                <a:solidFill>
                  <a:srgbClr val="000000"/>
                </a:solidFill>
                <a:latin typeface="Times New Roman" panose="02020603050405020304" pitchFamily="18" charset="0"/>
                <a:cs typeface="Times New Roman" panose="02020603050405020304" pitchFamily="18" charset="0"/>
              </a:rPr>
              <a:t>) pietre e metalli preziosi, quali diamanti, oro non monetario, platino, argento ecc.; </a:t>
            </a:r>
          </a:p>
          <a:p>
            <a:r>
              <a:rPr lang="it-IT" dirty="0">
                <a:solidFill>
                  <a:srgbClr val="000000"/>
                </a:solidFill>
                <a:latin typeface="Times New Roman" panose="02020603050405020304" pitchFamily="18" charset="0"/>
                <a:cs typeface="Times New Roman" panose="02020603050405020304" pitchFamily="18" charset="0"/>
              </a:rPr>
              <a:t>b) oggetti di antiquariato e altri oggetti d'arte, quali dipinti, sculture ecc.; </a:t>
            </a:r>
          </a:p>
          <a:p>
            <a:r>
              <a:rPr lang="it-IT" dirty="0">
                <a:solidFill>
                  <a:srgbClr val="000000"/>
                </a:solidFill>
                <a:latin typeface="Times New Roman" panose="02020603050405020304" pitchFamily="18" charset="0"/>
                <a:cs typeface="Times New Roman" panose="02020603050405020304" pitchFamily="18" charset="0"/>
              </a:rPr>
              <a:t>c) altri oggetti di valore, quali gioielli in pietre e metalli preziosi e oggetti da collezione. </a:t>
            </a:r>
          </a:p>
        </p:txBody>
      </p:sp>
      <p:sp>
        <p:nvSpPr>
          <p:cNvPr id="10" name="Rettangolo 9"/>
          <p:cNvSpPr/>
          <p:nvPr/>
        </p:nvSpPr>
        <p:spPr>
          <a:xfrm>
            <a:off x="943356" y="3240935"/>
            <a:ext cx="2311908" cy="369332"/>
          </a:xfrm>
          <a:prstGeom prst="rect">
            <a:avLst/>
          </a:prstGeom>
        </p:spPr>
        <p:txBody>
          <a:bodyPr wrap="square">
            <a:spAutoFit/>
          </a:bodyPr>
          <a:lstStyle/>
          <a:p>
            <a:r>
              <a:rPr lang="it-IT" b="1" dirty="0" smtClean="0">
                <a:solidFill>
                  <a:srgbClr val="A80000"/>
                </a:solidFill>
                <a:latin typeface="Times New Roman" panose="02020603050405020304" pitchFamily="18" charset="0"/>
                <a:cs typeface="Times New Roman" panose="02020603050405020304" pitchFamily="18" charset="0"/>
              </a:rPr>
              <a:t>gli </a:t>
            </a:r>
            <a:r>
              <a:rPr lang="it-IT" b="1" dirty="0">
                <a:solidFill>
                  <a:srgbClr val="A80000"/>
                </a:solidFill>
                <a:latin typeface="Times New Roman" panose="02020603050405020304" pitchFamily="18" charset="0"/>
                <a:cs typeface="Times New Roman" panose="02020603050405020304" pitchFamily="18" charset="0"/>
              </a:rPr>
              <a:t>oggetti di </a:t>
            </a:r>
            <a:r>
              <a:rPr lang="it-IT" b="1" dirty="0" smtClean="0">
                <a:solidFill>
                  <a:srgbClr val="A80000"/>
                </a:solidFill>
                <a:latin typeface="Times New Roman" panose="02020603050405020304" pitchFamily="18" charset="0"/>
                <a:cs typeface="Times New Roman" panose="02020603050405020304" pitchFamily="18" charset="0"/>
              </a:rPr>
              <a:t>valore</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11" name="Rettangolo 10"/>
          <p:cNvSpPr/>
          <p:nvPr/>
        </p:nvSpPr>
        <p:spPr>
          <a:xfrm>
            <a:off x="4846320" y="2889445"/>
            <a:ext cx="6440516"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sono beni non finanziari, utilizzati solo secondariamente per la produzione o il consumo, che non sono soggetti, in condizioni normali, a deterioramento (fisico) nel tempo e che sono acquistati e detenuti soprattutto come riserve di valore. </a:t>
            </a:r>
          </a:p>
        </p:txBody>
      </p:sp>
      <p:sp>
        <p:nvSpPr>
          <p:cNvPr id="12" name="Freccia a destra 11"/>
          <p:cNvSpPr/>
          <p:nvPr/>
        </p:nvSpPr>
        <p:spPr>
          <a:xfrm>
            <a:off x="3749040" y="3240781"/>
            <a:ext cx="603504" cy="369375"/>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804672" y="4531106"/>
            <a:ext cx="3583032" cy="369332"/>
          </a:xfrm>
          <a:prstGeom prst="rect">
            <a:avLst/>
          </a:prstGeom>
        </p:spPr>
        <p:txBody>
          <a:bodyPr wrap="none">
            <a:spAutoFit/>
          </a:bodyPr>
          <a:lstStyle/>
          <a:p>
            <a:r>
              <a:rPr lang="it-IT" dirty="0">
                <a:solidFill>
                  <a:srgbClr val="000000"/>
                </a:solidFill>
                <a:latin typeface="Times New Roman" panose="02020603050405020304" pitchFamily="18" charset="0"/>
                <a:cs typeface="Times New Roman" panose="02020603050405020304" pitchFamily="18" charset="0"/>
              </a:rPr>
              <a:t>comprendono i seguenti tipi di beni: </a:t>
            </a:r>
          </a:p>
        </p:txBody>
      </p:sp>
      <p:sp>
        <p:nvSpPr>
          <p:cNvPr id="2" name="Rettangolo 1"/>
          <p:cNvSpPr/>
          <p:nvPr/>
        </p:nvSpPr>
        <p:spPr>
          <a:xfrm>
            <a:off x="804672" y="1717577"/>
            <a:ext cx="10482164"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Per oggetti di valore si intendono quei beni materiali che non sono utilizzati a fini di produzione o di consumo, che, in condizioni normali, non si deteriorano (fisicamente) con il tempo e che sono principalmente acquistati e detenuti per costituire una riserva di </a:t>
            </a:r>
            <a:r>
              <a:rPr lang="it-IT" dirty="0" smtClean="0">
                <a:latin typeface="Times New Roman" panose="02020603050405020304" pitchFamily="18" charset="0"/>
                <a:cs typeface="Times New Roman" panose="02020603050405020304" pitchFamily="18" charset="0"/>
              </a:rPr>
              <a:t>valore. </a:t>
            </a:r>
            <a:r>
              <a:rPr lang="it-IT" dirty="0">
                <a:latin typeface="Times New Roman" panose="02020603050405020304" pitchFamily="18" charset="0"/>
                <a:cs typeface="Times New Roman" panose="02020603050405020304" pitchFamily="18" charset="0"/>
              </a:rPr>
              <a:t>In passato questa categoria era classificata nella spesa per consumi finali.</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90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animBg="1"/>
      <p:bldP spid="13" grpId="0"/>
      <p:bldP spid="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10520</TotalTime>
  <Words>3713</Words>
  <Application>Microsoft Office PowerPoint</Application>
  <PresentationFormat>Widescreen</PresentationFormat>
  <Paragraphs>206</Paragraphs>
  <Slides>29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29</vt:i4>
      </vt:variant>
    </vt:vector>
  </HeadingPairs>
  <TitlesOfParts>
    <vt:vector size="36" baseType="lpstr">
      <vt:lpstr>Arial</vt:lpstr>
      <vt:lpstr>Calibri</vt:lpstr>
      <vt:lpstr>Calibri Light</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242</cp:revision>
  <dcterms:created xsi:type="dcterms:W3CDTF">2022-03-09T09:48:21Z</dcterms:created>
  <dcterms:modified xsi:type="dcterms:W3CDTF">2024-08-11T08:47:25Z</dcterms:modified>
</cp:coreProperties>
</file>