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317" r:id="rId3"/>
    <p:sldId id="309" r:id="rId4"/>
    <p:sldId id="310" r:id="rId5"/>
    <p:sldId id="311" r:id="rId6"/>
    <p:sldId id="312" r:id="rId7"/>
    <p:sldId id="313" r:id="rId8"/>
    <p:sldId id="314" r:id="rId9"/>
    <p:sldId id="315" r:id="rId10"/>
    <p:sldId id="308" r:id="rId11"/>
    <p:sldId id="282" r:id="rId12"/>
    <p:sldId id="291" r:id="rId13"/>
    <p:sldId id="299" r:id="rId14"/>
    <p:sldId id="292" r:id="rId15"/>
    <p:sldId id="300" r:id="rId16"/>
    <p:sldId id="301" r:id="rId17"/>
    <p:sldId id="302" r:id="rId18"/>
    <p:sldId id="286" r:id="rId19"/>
    <p:sldId id="287" r:id="rId20"/>
    <p:sldId id="258" r:id="rId21"/>
    <p:sldId id="303" r:id="rId22"/>
    <p:sldId id="259" r:id="rId23"/>
    <p:sldId id="260" r:id="rId24"/>
    <p:sldId id="304" r:id="rId25"/>
    <p:sldId id="305" r:id="rId26"/>
    <p:sldId id="262" r:id="rId27"/>
    <p:sldId id="264" r:id="rId28"/>
    <p:sldId id="266" r:id="rId29"/>
    <p:sldId id="267" r:id="rId30"/>
    <p:sldId id="306" r:id="rId31"/>
    <p:sldId id="307" r:id="rId32"/>
    <p:sldId id="268" r:id="rId33"/>
    <p:sldId id="269" r:id="rId34"/>
    <p:sldId id="270" r:id="rId35"/>
    <p:sldId id="271" r:id="rId36"/>
    <p:sldId id="272" r:id="rId37"/>
    <p:sldId id="273" r:id="rId38"/>
    <p:sldId id="274" r:id="rId39"/>
    <p:sldId id="297" r:id="rId40"/>
    <p:sldId id="275" r:id="rId41"/>
    <p:sldId id="276" r:id="rId42"/>
    <p:sldId id="277" r:id="rId43"/>
    <p:sldId id="27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1AC61-C1D7-43E8-B3F1-EC76FBC0477F}" type="datetimeFigureOut">
              <a:rPr lang="en-GB" smtClean="0"/>
              <a:t>11/08/2024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D64B1-E371-4653-99DE-0C43E920704C}" type="slidenum">
              <a:rPr lang="en-GB" smtClean="0"/>
              <a:t>‹N›</a:t>
            </a:fld>
            <a:endParaRPr lang="en-GB"/>
          </a:p>
        </p:txBody>
      </p:sp>
    </p:spTree>
    <p:extLst>
      <p:ext uri="{BB962C8B-B14F-4D97-AF65-F5344CB8AC3E}">
        <p14:creationId xmlns:p14="http://schemas.microsoft.com/office/powerpoint/2010/main" val="126043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12</a:t>
            </a:r>
            <a:endParaRPr lang="en-GB"/>
          </a:p>
        </p:txBody>
      </p:sp>
      <p:sp>
        <p:nvSpPr>
          <p:cNvPr id="6" name="Segnaposto numero diapositiva 5"/>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176031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12</a:t>
            </a:r>
            <a:endParaRPr lang="en-GB"/>
          </a:p>
        </p:txBody>
      </p:sp>
      <p:sp>
        <p:nvSpPr>
          <p:cNvPr id="6" name="Segnaposto numero diapositiva 5"/>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367507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12</a:t>
            </a:r>
            <a:endParaRPr lang="en-GB"/>
          </a:p>
        </p:txBody>
      </p:sp>
      <p:sp>
        <p:nvSpPr>
          <p:cNvPr id="6" name="Segnaposto numero diapositiva 5"/>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3314949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smtClean="0"/>
              <a:t>L. Bani - Elementi di statistica economica - LEZIONE 12</a:t>
            </a:r>
            <a:endParaRPr lang="it-IT"/>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84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12</a:t>
            </a:r>
            <a:endParaRPr lang="en-GB"/>
          </a:p>
        </p:txBody>
      </p:sp>
      <p:sp>
        <p:nvSpPr>
          <p:cNvPr id="6" name="Segnaposto numero diapositiva 5"/>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315831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12</a:t>
            </a:r>
            <a:endParaRPr lang="en-GB"/>
          </a:p>
        </p:txBody>
      </p:sp>
      <p:sp>
        <p:nvSpPr>
          <p:cNvPr id="6" name="Segnaposto numero diapositiva 5"/>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249961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12</a:t>
            </a:r>
            <a:endParaRPr lang="en-GB"/>
          </a:p>
        </p:txBody>
      </p:sp>
      <p:sp>
        <p:nvSpPr>
          <p:cNvPr id="7" name="Segnaposto numero diapositiva 6"/>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47802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smtClean="0"/>
              <a:t>L. Bani - Elementi di statistica economica - LEZIONE 12</a:t>
            </a:r>
            <a:endParaRPr lang="en-GB"/>
          </a:p>
        </p:txBody>
      </p:sp>
      <p:sp>
        <p:nvSpPr>
          <p:cNvPr id="9" name="Segnaposto numero diapositiva 8"/>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32500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smtClean="0"/>
              <a:t>L. Bani - Elementi di statistica economica - LEZIONE 12</a:t>
            </a:r>
            <a:endParaRPr lang="en-GB"/>
          </a:p>
        </p:txBody>
      </p:sp>
      <p:sp>
        <p:nvSpPr>
          <p:cNvPr id="5" name="Segnaposto numero diapositiva 4"/>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235125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smtClean="0"/>
              <a:t>L. Bani - Elementi di statistica economica - LEZIONE 12</a:t>
            </a:r>
            <a:endParaRPr lang="en-GB"/>
          </a:p>
        </p:txBody>
      </p:sp>
      <p:sp>
        <p:nvSpPr>
          <p:cNvPr id="4" name="Segnaposto numero diapositiva 3"/>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103196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12</a:t>
            </a:r>
            <a:endParaRPr lang="en-GB"/>
          </a:p>
        </p:txBody>
      </p:sp>
      <p:sp>
        <p:nvSpPr>
          <p:cNvPr id="7" name="Segnaposto numero diapositiva 6"/>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163201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12</a:t>
            </a:r>
            <a:endParaRPr lang="en-GB"/>
          </a:p>
        </p:txBody>
      </p:sp>
      <p:sp>
        <p:nvSpPr>
          <p:cNvPr id="7" name="Segnaposto numero diapositiva 6"/>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103559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 Bani - Elementi di statistica economica - LEZIONE 12</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DA51B-6005-4135-8FD5-5C4E9EE2A4BD}" type="slidenum">
              <a:rPr lang="en-GB" smtClean="0"/>
              <a:t>‹N›</a:t>
            </a:fld>
            <a:endParaRPr lang="en-GB"/>
          </a:p>
        </p:txBody>
      </p:sp>
    </p:spTree>
    <p:extLst>
      <p:ext uri="{BB962C8B-B14F-4D97-AF65-F5344CB8AC3E}">
        <p14:creationId xmlns:p14="http://schemas.microsoft.com/office/powerpoint/2010/main" val="3328318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it.wikipedia.org/wiki/Prezzo" TargetMode="External"/><Relationship Id="rId2" Type="http://schemas.openxmlformats.org/officeDocument/2006/relationships/hyperlink" Target="https://it.wikipedia.org/wiki/Imposte"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00000"/>
                </a:solidFill>
                <a:latin typeface="Times New Roman" panose="02020603050405020304" pitchFamily="18" charset="0"/>
                <a:cs typeface="Times New Roman" panose="02020603050405020304" pitchFamily="18" charset="0"/>
              </a:rPr>
              <a:t>Università degli Studi di Teramo</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smtClean="0">
                <a:latin typeface="Times New Roman" panose="02020603050405020304" pitchFamily="18" charset="0"/>
                <a:cs typeface="Times New Roman" panose="02020603050405020304" pitchFamily="18" charset="0"/>
              </a:rPr>
              <a:t>CORSO DI LAUREA IN SERVIZI GIURIDICI </a:t>
            </a:r>
            <a:r>
              <a:rPr lang="it-IT" b="1" dirty="0" smtClean="0">
                <a:solidFill>
                  <a:srgbClr val="000000"/>
                </a:solidFill>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sz="2400" b="1" dirty="0" smtClean="0">
                <a:latin typeface="Times New Roman" panose="02020603050405020304" pitchFamily="18" charset="0"/>
                <a:cs typeface="Times New Roman" panose="02020603050405020304" pitchFamily="18" charset="0"/>
              </a:rPr>
              <a:t>Elementi di statistica economica</a:t>
            </a:r>
            <a:endParaRPr lang="it-IT" sz="24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err="1" smtClean="0">
                <a:latin typeface="Times New Roman" panose="02020603050405020304" pitchFamily="18" charset="0"/>
                <a:cs typeface="Times New Roman" panose="02020603050405020304" pitchFamily="18" charset="0"/>
              </a:rPr>
              <a:t>a.a</a:t>
            </a:r>
            <a:r>
              <a:rPr lang="it-IT" dirty="0" smtClean="0">
                <a:latin typeface="Times New Roman" panose="02020603050405020304" pitchFamily="18" charset="0"/>
                <a:cs typeface="Times New Roman" panose="02020603050405020304" pitchFamily="18" charset="0"/>
              </a:rPr>
              <a:t>. </a:t>
            </a:r>
            <a:r>
              <a:rPr lang="it-IT" smtClean="0">
                <a:latin typeface="Times New Roman" panose="02020603050405020304" pitchFamily="18" charset="0"/>
                <a:cs typeface="Times New Roman" panose="02020603050405020304" pitchFamily="18" charset="0"/>
              </a:rPr>
              <a:t>2024-2025</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u="sng" dirty="0" smtClean="0">
                <a:solidFill>
                  <a:srgbClr val="C00000"/>
                </a:solidFill>
                <a:latin typeface="Times New Roman" panose="02020603050405020304" pitchFamily="18" charset="0"/>
                <a:cs typeface="Times New Roman" panose="02020603050405020304" pitchFamily="18" charset="0"/>
              </a:rPr>
              <a:t>Lezione 12</a:t>
            </a:r>
            <a:endParaRPr lang="it-IT" dirty="0" smtClean="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t/>
            </a:r>
            <a:br>
              <a:rPr lang="it-IT" dirty="0" smtClean="0"/>
            </a:br>
            <a:r>
              <a:rPr lang="it-IT" sz="1400" b="1" dirty="0" smtClean="0">
                <a:solidFill>
                  <a:srgbClr val="000000"/>
                </a:solidFill>
                <a:latin typeface="Times New Roman" panose="02020603050405020304" pitchFamily="18" charset="0"/>
                <a:cs typeface="Times New Roman" panose="02020603050405020304" pitchFamily="18" charset="0"/>
              </a:rPr>
              <a:t>prof. Letizia Bani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smtClean="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12</a:t>
            </a:r>
            <a:endParaRPr lang="it-IT"/>
          </a:p>
        </p:txBody>
      </p:sp>
    </p:spTree>
    <p:extLst>
      <p:ext uri="{BB962C8B-B14F-4D97-AF65-F5344CB8AC3E}">
        <p14:creationId xmlns:p14="http://schemas.microsoft.com/office/powerpoint/2010/main" val="2828208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10</a:t>
            </a:fld>
            <a:endParaRPr lang="it-IT"/>
          </a:p>
        </p:txBody>
      </p:sp>
      <p:sp>
        <p:nvSpPr>
          <p:cNvPr id="5" name="Rettangolo 4"/>
          <p:cNvSpPr/>
          <p:nvPr/>
        </p:nvSpPr>
        <p:spPr>
          <a:xfrm>
            <a:off x="1016001" y="2252950"/>
            <a:ext cx="9748982" cy="1380378"/>
          </a:xfrm>
          <a:prstGeom prst="rect">
            <a:avLst/>
          </a:prstGeom>
        </p:spPr>
        <p:txBody>
          <a:bodyPr wrap="square">
            <a:spAutoFit/>
          </a:bodyPr>
          <a:lstStyle/>
          <a:p>
            <a:pPr marL="285750" indent="-285750" algn="just">
              <a:lnSpc>
                <a:spcPct val="107000"/>
              </a:lnSpc>
              <a:spcAft>
                <a:spcPts val="800"/>
              </a:spcAft>
              <a:buFont typeface="Symbol" panose="05050102010706020507" pitchFamily="18" charset="2"/>
              <a:buChar char="Þ"/>
            </a:pPr>
            <a:r>
              <a:rPr lang="it-IT" dirty="0" smtClean="0">
                <a:latin typeface="Times New Roman" panose="02020603050405020304" pitchFamily="18" charset="0"/>
                <a:ea typeface="Calibri" panose="020F0502020204030204" pitchFamily="34" charset="0"/>
                <a:cs typeface="Times New Roman" panose="02020603050405020304" pitchFamily="18" charset="0"/>
              </a:rPr>
              <a:t>Il </a:t>
            </a:r>
            <a:r>
              <a:rPr lang="it-IT" dirty="0">
                <a:latin typeface="Times New Roman" panose="02020603050405020304" pitchFamily="18" charset="0"/>
                <a:ea typeface="Calibri" panose="020F0502020204030204" pitchFamily="34" charset="0"/>
                <a:cs typeface="Times New Roman" panose="02020603050405020304" pitchFamily="18" charset="0"/>
              </a:rPr>
              <a:t>Pil rappresenta il risultato finale dell’attività di produzione delle unità </a:t>
            </a:r>
            <a:r>
              <a:rPr lang="it-IT" dirty="0" smtClean="0">
                <a:latin typeface="Times New Roman" panose="02020603050405020304" pitchFamily="18" charset="0"/>
                <a:ea typeface="Calibri" panose="020F0502020204030204" pitchFamily="34" charset="0"/>
                <a:cs typeface="Times New Roman" panose="02020603050405020304" pitchFamily="18" charset="0"/>
              </a:rPr>
              <a:t>istituzionali, </a:t>
            </a:r>
            <a:r>
              <a:rPr lang="it-IT" dirty="0">
                <a:latin typeface="Times New Roman" panose="02020603050405020304" pitchFamily="18" charset="0"/>
                <a:ea typeface="Calibri" panose="020F0502020204030204" pitchFamily="34" charset="0"/>
                <a:cs typeface="Times New Roman" panose="02020603050405020304" pitchFamily="18" charset="0"/>
              </a:rPr>
              <a:t>mentre il </a:t>
            </a:r>
            <a:r>
              <a:rPr lang="it-IT" dirty="0" err="1">
                <a:latin typeface="Times New Roman" panose="02020603050405020304" pitchFamily="18" charset="0"/>
                <a:ea typeface="Calibri" panose="020F0502020204030204" pitchFamily="34" charset="0"/>
                <a:cs typeface="Times New Roman" panose="02020603050405020304" pitchFamily="18" charset="0"/>
              </a:rPr>
              <a:t>Rnl</a:t>
            </a:r>
            <a:r>
              <a:rPr lang="it-IT" dirty="0">
                <a:latin typeface="Times New Roman" panose="02020603050405020304" pitchFamily="18" charset="0"/>
                <a:ea typeface="Calibri" panose="020F0502020204030204" pitchFamily="34" charset="0"/>
                <a:cs typeface="Times New Roman" panose="02020603050405020304" pitchFamily="18" charset="0"/>
              </a:rPr>
              <a:t> rappresenta il totale dei redditi percepiti dai residenti nel </a:t>
            </a:r>
            <a:r>
              <a:rPr lang="it-IT" dirty="0" smtClean="0">
                <a:latin typeface="Times New Roman" panose="02020603050405020304" pitchFamily="18" charset="0"/>
                <a:ea typeface="Calibri" panose="020F0502020204030204" pitchFamily="34" charset="0"/>
                <a:cs typeface="Times New Roman" panose="02020603050405020304" pitchFamily="18" charset="0"/>
              </a:rPr>
              <a:t>Paese.</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Symbol" panose="05050102010706020507" pitchFamily="18" charset="2"/>
              <a:buChar char="Þ"/>
            </a:pPr>
            <a:r>
              <a:rPr lang="it-IT" dirty="0">
                <a:latin typeface="Times New Roman" panose="02020603050405020304" pitchFamily="18" charset="0"/>
                <a:ea typeface="Calibri" panose="020F0502020204030204" pitchFamily="34" charset="0"/>
                <a:cs typeface="Times New Roman" panose="02020603050405020304" pitchFamily="18" charset="0"/>
              </a:rPr>
              <a:t>Il </a:t>
            </a:r>
            <a:r>
              <a:rPr lang="it-IT" dirty="0" err="1">
                <a:latin typeface="Times New Roman" panose="02020603050405020304" pitchFamily="18" charset="0"/>
                <a:ea typeface="Calibri" panose="020F0502020204030204" pitchFamily="34" charset="0"/>
                <a:cs typeface="Times New Roman" panose="02020603050405020304" pitchFamily="18" charset="0"/>
              </a:rPr>
              <a:t>Rnl</a:t>
            </a:r>
            <a:r>
              <a:rPr lang="it-IT" dirty="0">
                <a:latin typeface="Times New Roman" panose="02020603050405020304" pitchFamily="18" charset="0"/>
                <a:ea typeface="Calibri" panose="020F0502020204030204" pitchFamily="34" charset="0"/>
                <a:cs typeface="Times New Roman" panose="02020603050405020304" pitchFamily="18" charset="0"/>
              </a:rPr>
              <a:t> è calcolato sommando al Pil i redditi guadagnati all’estero da persone fisiche e giuridiche residenti in Italia e detraendo i redditi pagati in Italia a persone fisiche e giuridiche non residenti.</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1016000" y="892958"/>
            <a:ext cx="9748983" cy="68505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Le principali grandezze di riferimento per l’analisi macroeconomica e per le comparazioni territoriali, temporali e internazionali </a:t>
            </a:r>
            <a:r>
              <a:rPr lang="it-IT" dirty="0" smtClean="0">
                <a:latin typeface="Times New Roman" panose="02020603050405020304" pitchFamily="18" charset="0"/>
                <a:ea typeface="Calibri" panose="020F0502020204030204" pitchFamily="34" charset="0"/>
                <a:cs typeface="Times New Roman" panose="02020603050405020304" pitchFamily="18" charset="0"/>
              </a:rPr>
              <a:t>quindi sono </a:t>
            </a:r>
            <a:r>
              <a:rPr lang="it-IT" dirty="0">
                <a:latin typeface="Times New Roman" panose="02020603050405020304" pitchFamily="18" charset="0"/>
                <a:ea typeface="Calibri" panose="020F0502020204030204" pitchFamily="34" charset="0"/>
                <a:cs typeface="Times New Roman" panose="02020603050405020304" pitchFamily="18" charset="0"/>
              </a:rPr>
              <a:t>il Prodotto interno lordo (Pil) e il Reddito nazionale lordo (</a:t>
            </a:r>
            <a:r>
              <a:rPr lang="it-IT" dirty="0" err="1">
                <a:latin typeface="Times New Roman" panose="02020603050405020304" pitchFamily="18" charset="0"/>
                <a:ea typeface="Calibri" panose="020F0502020204030204" pitchFamily="34" charset="0"/>
                <a:cs typeface="Times New Roman" panose="02020603050405020304" pitchFamily="18" charset="0"/>
              </a:rPr>
              <a:t>Rnl</a:t>
            </a:r>
            <a:r>
              <a:rPr lang="it-IT"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5517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16714" y="2089805"/>
            <a:ext cx="4741426" cy="461665"/>
          </a:xfrm>
          <a:prstGeom prst="rect">
            <a:avLst/>
          </a:prstGeom>
          <a:ln>
            <a:noFill/>
          </a:ln>
          <a:effectLst>
            <a:glow rad="228600">
              <a:schemeClr val="accent3">
                <a:satMod val="175000"/>
                <a:alpha val="40000"/>
              </a:schemeClr>
            </a:glow>
          </a:effectLst>
          <a:scene3d>
            <a:camera prst="orthographicFront"/>
            <a:lightRig rig="threePt" dir="t"/>
          </a:scene3d>
          <a:sp3d>
            <a:bevelT/>
          </a:sp3d>
        </p:spPr>
        <p:txBody>
          <a:bodyPr wrap="none">
            <a:spAutoFit/>
          </a:bodyPr>
          <a:lstStyle/>
          <a:p>
            <a:pPr algn="ctr"/>
            <a:r>
              <a:rPr lang="it-IT" sz="2400" b="1" cap="small" dirty="0" smtClean="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RNL (Redito Nazionale Lordo)</a:t>
            </a:r>
            <a:endParaRPr lang="en-GB" sz="2400" cap="small" dirty="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12</a:t>
            </a:r>
            <a:endParaRPr lang="it-IT" dirty="0"/>
          </a:p>
        </p:txBody>
      </p:sp>
      <p:sp>
        <p:nvSpPr>
          <p:cNvPr id="4" name="Segnaposto numero diapositiva 3"/>
          <p:cNvSpPr>
            <a:spLocks noGrp="1"/>
          </p:cNvSpPr>
          <p:nvPr>
            <p:ph type="sldNum" sz="quarter" idx="12"/>
          </p:nvPr>
        </p:nvSpPr>
        <p:spPr/>
        <p:txBody>
          <a:bodyPr/>
          <a:lstStyle/>
          <a:p>
            <a:fld id="{2933ED56-FB12-4384-AF6C-E94CA198BBEC}" type="slidenum">
              <a:rPr lang="it-IT" smtClean="0"/>
              <a:t>11</a:t>
            </a:fld>
            <a:endParaRPr lang="it-IT" dirty="0"/>
          </a:p>
        </p:txBody>
      </p:sp>
    </p:spTree>
    <p:extLst>
      <p:ext uri="{BB962C8B-B14F-4D97-AF65-F5344CB8AC3E}">
        <p14:creationId xmlns:p14="http://schemas.microsoft.com/office/powerpoint/2010/main" val="140425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83672" y="1071170"/>
            <a:ext cx="10105506" cy="1200329"/>
          </a:xfrm>
          <a:prstGeom prst="rect">
            <a:avLst/>
          </a:prstGeom>
        </p:spPr>
        <p:txBody>
          <a:bodyPr wrap="square">
            <a:spAutoFit/>
          </a:bodyPr>
          <a:lstStyle/>
          <a:p>
            <a:pPr algn="just"/>
            <a:r>
              <a:rPr lang="it-IT" altLang="en-US" dirty="0" smtClean="0">
                <a:latin typeface="Times New Roman" panose="02020603050405020304" pitchFamily="18" charset="0"/>
              </a:rPr>
              <a:t>Produzione, reddito e spesa sono – in assenza di relazioni con l’estero – una stessa entità colta in tre stadi diversi del processo economico. Questo concetto permette di definire in forma riassuntiva il reddito nazionale come </a:t>
            </a:r>
            <a:r>
              <a:rPr lang="it-IT" altLang="en-US" b="1" dirty="0" smtClean="0">
                <a:latin typeface="Times New Roman" panose="02020603050405020304" pitchFamily="18" charset="0"/>
              </a:rPr>
              <a:t>la somma dei redditi monetari derivanti dall’attività produttiva e </a:t>
            </a:r>
            <a:r>
              <a:rPr lang="it-IT" altLang="en-US" b="1" dirty="0" smtClean="0">
                <a:solidFill>
                  <a:srgbClr val="00B050"/>
                </a:solidFill>
                <a:latin typeface="Times New Roman" panose="02020603050405020304" pitchFamily="18" charset="0"/>
              </a:rPr>
              <a:t>spendibili nell’acquisto di nuovi beni e servizi finali.</a:t>
            </a:r>
            <a:endParaRPr lang="it-IT" altLang="en-US" b="1" dirty="0">
              <a:solidFill>
                <a:srgbClr val="00B050"/>
              </a:solidFill>
              <a:latin typeface="Times New Roman" panose="02020603050405020304" pitchFamily="18" charset="0"/>
            </a:endParaRPr>
          </a:p>
        </p:txBody>
      </p:sp>
      <p:sp>
        <p:nvSpPr>
          <p:cNvPr id="3" name="Rettangolo 2"/>
          <p:cNvSpPr/>
          <p:nvPr/>
        </p:nvSpPr>
        <p:spPr>
          <a:xfrm>
            <a:off x="947650" y="2410694"/>
            <a:ext cx="10177550" cy="590931"/>
          </a:xfrm>
          <a:prstGeom prst="rect">
            <a:avLst/>
          </a:prstGeom>
        </p:spPr>
        <p:txBody>
          <a:bodyPr wrap="square">
            <a:spAutoFit/>
          </a:bodyPr>
          <a:lstStyle/>
          <a:p>
            <a:pPr algn="just">
              <a:lnSpc>
                <a:spcPct val="90000"/>
              </a:lnSpc>
            </a:pPr>
            <a:r>
              <a:rPr lang="it-IT" altLang="en-US" dirty="0">
                <a:latin typeface="Times New Roman" panose="02020603050405020304" pitchFamily="18" charset="0"/>
              </a:rPr>
              <a:t>Sebbene si tratti di tre fenomeni aventi natura e contenuto diversi – prodotto finale, reddito nazionale e spesa finale – il loro valore monetario è identico.  </a:t>
            </a:r>
          </a:p>
        </p:txBody>
      </p:sp>
      <p:sp>
        <p:nvSpPr>
          <p:cNvPr id="4" name="Segnaposto piè di pagina 3"/>
          <p:cNvSpPr>
            <a:spLocks noGrp="1"/>
          </p:cNvSpPr>
          <p:nvPr>
            <p:ph type="ftr" sz="quarter" idx="11"/>
          </p:nvPr>
        </p:nvSpPr>
        <p:spPr/>
        <p:txBody>
          <a:bodyPr/>
          <a:lstStyle/>
          <a:p>
            <a:r>
              <a:rPr lang="it-IT" smtClean="0"/>
              <a:t>L. Bani - Elementi di statistica economica - LEZIONE 12</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t>12</a:t>
            </a:fld>
            <a:endParaRPr lang="it-IT" dirty="0"/>
          </a:p>
        </p:txBody>
      </p:sp>
      <p:sp>
        <p:nvSpPr>
          <p:cNvPr id="6" name="Rettangolo 5"/>
          <p:cNvSpPr/>
          <p:nvPr/>
        </p:nvSpPr>
        <p:spPr>
          <a:xfrm>
            <a:off x="947650" y="3050507"/>
            <a:ext cx="9779462" cy="341632"/>
          </a:xfrm>
          <a:prstGeom prst="rect">
            <a:avLst/>
          </a:prstGeom>
        </p:spPr>
        <p:txBody>
          <a:bodyPr wrap="square">
            <a:spAutoFit/>
          </a:bodyPr>
          <a:lstStyle/>
          <a:p>
            <a:pPr algn="just">
              <a:lnSpc>
                <a:spcPct val="90000"/>
              </a:lnSpc>
            </a:pPr>
            <a:r>
              <a:rPr lang="it-IT" altLang="en-US" dirty="0">
                <a:latin typeface="Times New Roman" panose="02020603050405020304" pitchFamily="18" charset="0"/>
              </a:rPr>
              <a:t>Questo spiega il ruolo centrale acquistato nella contabilità nazionale e nella macroeconomia </a:t>
            </a:r>
            <a:r>
              <a:rPr lang="it-IT" altLang="en-US" dirty="0" smtClean="0">
                <a:latin typeface="Times New Roman" panose="02020603050405020304" pitchFamily="18" charset="0"/>
              </a:rPr>
              <a:t>anche dal</a:t>
            </a:r>
            <a:endParaRPr lang="it-IT" altLang="en-US" b="1" dirty="0">
              <a:solidFill>
                <a:srgbClr val="A80000"/>
              </a:solidFill>
              <a:latin typeface="Times New Roman" panose="02020603050405020304" pitchFamily="18" charset="0"/>
            </a:endParaRPr>
          </a:p>
        </p:txBody>
      </p:sp>
      <p:sp>
        <p:nvSpPr>
          <p:cNvPr id="7" name="Rettangolo 6"/>
          <p:cNvSpPr/>
          <p:nvPr/>
        </p:nvSpPr>
        <p:spPr>
          <a:xfrm>
            <a:off x="4028712" y="3701931"/>
            <a:ext cx="3617337" cy="341632"/>
          </a:xfrm>
          <a:prstGeom prst="rect">
            <a:avLst/>
          </a:prstGeom>
        </p:spPr>
        <p:txBody>
          <a:bodyPr wrap="none">
            <a:spAutoFit/>
          </a:bodyPr>
          <a:lstStyle/>
          <a:p>
            <a:pPr algn="just">
              <a:lnSpc>
                <a:spcPct val="90000"/>
              </a:lnSpc>
            </a:pPr>
            <a:r>
              <a:rPr lang="it-IT" altLang="en-US" b="1" dirty="0">
                <a:solidFill>
                  <a:srgbClr val="A80000"/>
                </a:solidFill>
                <a:latin typeface="Times New Roman" panose="02020603050405020304" pitchFamily="18" charset="0"/>
              </a:rPr>
              <a:t>REDDITO NAZIONALE LORDO</a:t>
            </a:r>
          </a:p>
        </p:txBody>
      </p:sp>
      <p:sp>
        <p:nvSpPr>
          <p:cNvPr id="9" name="Rettangolo 8"/>
          <p:cNvSpPr/>
          <p:nvPr/>
        </p:nvSpPr>
        <p:spPr>
          <a:xfrm>
            <a:off x="1016000" y="4309958"/>
            <a:ext cx="10141528" cy="1676741"/>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L’aggregato, che esprime i risultati economici conseguiti dai fattori produttivi residenti nel Paese, costituisce uno dei parametri di riferimento per la ripartizione dei contributi che gli stati membri della Unione europea devono versare al bilancio comunitario.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Il concetto coincide con quello di prodotto nazionale lordo come generalmente inteso finora in contabilità nazionale. </a:t>
            </a:r>
            <a:endParaRPr lang="it-IT"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398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13</a:t>
            </a:fld>
            <a:endParaRPr lang="it-IT"/>
          </a:p>
        </p:txBody>
      </p:sp>
      <p:sp>
        <p:nvSpPr>
          <p:cNvPr id="4" name="Rettangolo 3"/>
          <p:cNvSpPr/>
          <p:nvPr/>
        </p:nvSpPr>
        <p:spPr>
          <a:xfrm>
            <a:off x="1016000" y="2021578"/>
            <a:ext cx="10418901" cy="923330"/>
          </a:xfrm>
          <a:prstGeom prst="rect">
            <a:avLst/>
          </a:prstGeom>
        </p:spPr>
        <p:txBody>
          <a:bodyPr wrap="square">
            <a:spAutoFit/>
          </a:bodyPr>
          <a:lstStyle/>
          <a:p>
            <a:pPr algn="just"/>
            <a:r>
              <a:rPr lang="it-IT" dirty="0">
                <a:solidFill>
                  <a:srgbClr val="282828"/>
                </a:solidFill>
                <a:latin typeface="Times New Roman" panose="02020603050405020304" pitchFamily="18" charset="0"/>
                <a:cs typeface="Times New Roman" panose="02020603050405020304" pitchFamily="18" charset="0"/>
              </a:rPr>
              <a:t>Il </a:t>
            </a:r>
            <a:r>
              <a:rPr lang="it-IT" b="1" dirty="0">
                <a:solidFill>
                  <a:srgbClr val="282828"/>
                </a:solidFill>
                <a:latin typeface="Times New Roman" panose="02020603050405020304" pitchFamily="18" charset="0"/>
                <a:cs typeface="Times New Roman" panose="02020603050405020304" pitchFamily="18" charset="0"/>
              </a:rPr>
              <a:t>reddito nazionale</a:t>
            </a:r>
            <a:r>
              <a:rPr lang="it-IT" dirty="0">
                <a:solidFill>
                  <a:srgbClr val="282828"/>
                </a:solidFill>
                <a:latin typeface="Times New Roman" panose="02020603050405020304" pitchFamily="18" charset="0"/>
                <a:cs typeface="Times New Roman" panose="02020603050405020304" pitchFamily="18" charset="0"/>
              </a:rPr>
              <a:t> non è altro che la nuova ricchezza prodotta ogni anno (o comunque nell'intervallo di tempo considerato) dal sistema economico nel suo complesso e distribuita tra coloro che hanno concorso a formarla. </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1016000" y="929381"/>
            <a:ext cx="10474036" cy="68505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cs typeface="Times New Roman" panose="02020603050405020304" pitchFamily="18" charset="0"/>
              </a:rPr>
              <a:t>Il reddito nazionale non è un concetto di produzione bensì un concetto di reddito. Rappresenta il reddito di cui dispone il paese per i consumi finali e il risparmio. </a:t>
            </a:r>
            <a:endParaRPr lang="it-IT"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1016000" y="3293858"/>
            <a:ext cx="3345852" cy="369332"/>
          </a:xfrm>
          <a:prstGeom prst="rect">
            <a:avLst/>
          </a:prstGeom>
        </p:spPr>
        <p:txBody>
          <a:bodyPr wrap="none">
            <a:spAutoFit/>
          </a:bodyPr>
          <a:lstStyle/>
          <a:p>
            <a:r>
              <a:rPr lang="it-IT" b="1" i="0" dirty="0" smtClean="0">
                <a:solidFill>
                  <a:srgbClr val="A80000"/>
                </a:solidFill>
                <a:latin typeface="Times New Roman" panose="02020603050405020304" pitchFamily="18" charset="0"/>
                <a:cs typeface="Times New Roman" panose="02020603050405020304" pitchFamily="18" charset="0"/>
              </a:rPr>
              <a:t>Reddito </a:t>
            </a:r>
            <a:r>
              <a:rPr lang="it-IT" b="1" dirty="0">
                <a:solidFill>
                  <a:srgbClr val="A80000"/>
                </a:solidFill>
                <a:latin typeface="Times New Roman" panose="02020603050405020304" pitchFamily="18" charset="0"/>
                <a:cs typeface="Times New Roman" panose="02020603050405020304" pitchFamily="18" charset="0"/>
              </a:rPr>
              <a:t>nazionale lordo </a:t>
            </a:r>
            <a:r>
              <a:rPr lang="it-IT" b="1" dirty="0" smtClean="0">
                <a:solidFill>
                  <a:srgbClr val="A80000"/>
                </a:solidFill>
                <a:latin typeface="Times New Roman" panose="02020603050405020304" pitchFamily="18" charset="0"/>
                <a:cs typeface="Times New Roman" panose="02020603050405020304" pitchFamily="18" charset="0"/>
              </a:rPr>
              <a:t>(RNL) </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999657" y="3693102"/>
            <a:ext cx="10435244" cy="1200329"/>
          </a:xfrm>
          <a:prstGeom prst="rect">
            <a:avLst/>
          </a:prstGeom>
        </p:spPr>
        <p:txBody>
          <a:bodyPr wrap="square">
            <a:spAutoFit/>
          </a:bodyPr>
          <a:lstStyle/>
          <a:p>
            <a:pPr algn="just"/>
            <a:r>
              <a:rPr lang="it-IT" b="0" i="0" dirty="0" smtClean="0">
                <a:solidFill>
                  <a:srgbClr val="000000"/>
                </a:solidFill>
                <a:effectLst/>
                <a:latin typeface="Times New Roman" panose="02020603050405020304" pitchFamily="18" charset="0"/>
                <a:cs typeface="Times New Roman" panose="02020603050405020304" pitchFamily="18" charset="0"/>
              </a:rPr>
              <a:t>Il reddito nazionale lordo (RNL) </a:t>
            </a:r>
            <a:r>
              <a:rPr lang="it-IT" dirty="0">
                <a:latin typeface="Times New Roman" panose="02020603050405020304" pitchFamily="18" charset="0"/>
                <a:ea typeface="Calibri" panose="020F0502020204030204" pitchFamily="34" charset="0"/>
              </a:rPr>
              <a:t>rappresenta il totale dei redditi </a:t>
            </a:r>
            <a:r>
              <a:rPr lang="it-IT" dirty="0" smtClean="0">
                <a:latin typeface="Times New Roman" panose="02020603050405020304" pitchFamily="18" charset="0"/>
                <a:ea typeface="Calibri" panose="020F0502020204030204" pitchFamily="34" charset="0"/>
              </a:rPr>
              <a:t>percepibili </a:t>
            </a:r>
            <a:r>
              <a:rPr lang="it-IT" dirty="0">
                <a:latin typeface="Times New Roman" panose="02020603050405020304" pitchFamily="18" charset="0"/>
                <a:ea typeface="Calibri" panose="020F0502020204030204" pitchFamily="34" charset="0"/>
              </a:rPr>
              <a:t>dalle unità istituzionali </a:t>
            </a:r>
            <a:r>
              <a:rPr lang="it-IT" dirty="0" smtClean="0">
                <a:latin typeface="Times New Roman" panose="02020603050405020304" pitchFamily="18" charset="0"/>
                <a:ea typeface="Calibri" panose="020F0502020204030204" pitchFamily="34" charset="0"/>
              </a:rPr>
              <a:t>residenti, ed </a:t>
            </a:r>
            <a:r>
              <a:rPr lang="it-IT" b="0" i="0" dirty="0" smtClean="0">
                <a:solidFill>
                  <a:srgbClr val="000000"/>
                </a:solidFill>
                <a:effectLst/>
                <a:latin typeface="Times New Roman" panose="02020603050405020304" pitchFamily="18" charset="0"/>
                <a:cs typeface="Times New Roman" panose="02020603050405020304" pitchFamily="18" charset="0"/>
              </a:rPr>
              <a:t>è il reddito effettivo delle famiglie e delle imprese di un paese. E’ la somma dei redditi distribuiti alle imprese e agli individui che hanno fornito i fattori della produzione (capitale, lavoro) alle attività produttive, in un determinato periodo di tempo e in un determinato paese. </a:t>
            </a:r>
          </a:p>
        </p:txBody>
      </p:sp>
    </p:spTree>
    <p:extLst>
      <p:ext uri="{BB962C8B-B14F-4D97-AF65-F5344CB8AC3E}">
        <p14:creationId xmlns:p14="http://schemas.microsoft.com/office/powerpoint/2010/main" val="376433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128372" y="2596410"/>
            <a:ext cx="1986441" cy="369332"/>
          </a:xfrm>
          <a:prstGeom prst="rect">
            <a:avLst/>
          </a:prstGeom>
          <a:ln>
            <a:solidFill>
              <a:srgbClr val="A80000"/>
            </a:solidFill>
          </a:ln>
        </p:spPr>
        <p:txBody>
          <a:bodyPr wrap="none">
            <a:spAutoFit/>
          </a:bodyPr>
          <a:lstStyle/>
          <a:p>
            <a:r>
              <a:rPr lang="it-IT" dirty="0">
                <a:solidFill>
                  <a:srgbClr val="000000"/>
                </a:solidFill>
                <a:latin typeface="Times New Roman" panose="02020603050405020304" pitchFamily="18" charset="0"/>
                <a:cs typeface="Times New Roman" panose="02020603050405020304" pitchFamily="18" charset="0"/>
              </a:rPr>
              <a:t>i salari ai lavoratori</a:t>
            </a:r>
            <a:endParaRPr lang="en-GB" dirty="0">
              <a:latin typeface="Times New Roman" panose="02020603050405020304" pitchFamily="18" charset="0"/>
              <a:cs typeface="Times New Roman" panose="02020603050405020304" pitchFamily="18" charset="0"/>
            </a:endParaRPr>
          </a:p>
        </p:txBody>
      </p:sp>
      <p:sp>
        <p:nvSpPr>
          <p:cNvPr id="4" name="Rettangolo 3"/>
          <p:cNvSpPr/>
          <p:nvPr/>
        </p:nvSpPr>
        <p:spPr>
          <a:xfrm>
            <a:off x="3649874" y="2596410"/>
            <a:ext cx="2422458" cy="369332"/>
          </a:xfrm>
          <a:prstGeom prst="rect">
            <a:avLst/>
          </a:prstGeom>
          <a:ln>
            <a:solidFill>
              <a:srgbClr val="A80000"/>
            </a:solidFill>
          </a:ln>
        </p:spPr>
        <p:txBody>
          <a:bodyPr wrap="none">
            <a:spAutoFit/>
          </a:bodyPr>
          <a:lstStyle/>
          <a:p>
            <a:r>
              <a:rPr lang="it-IT" dirty="0">
                <a:solidFill>
                  <a:srgbClr val="000000"/>
                </a:solidFill>
                <a:latin typeface="Times New Roman" panose="02020603050405020304" pitchFamily="18" charset="0"/>
                <a:cs typeface="Times New Roman" panose="02020603050405020304" pitchFamily="18" charset="0"/>
              </a:rPr>
              <a:t>i dividendi agli azionisti</a:t>
            </a:r>
            <a:endParaRPr lang="en-GB" dirty="0">
              <a:latin typeface="Times New Roman" panose="02020603050405020304" pitchFamily="18" charset="0"/>
              <a:cs typeface="Times New Roman" panose="02020603050405020304" pitchFamily="18" charset="0"/>
            </a:endParaRPr>
          </a:p>
        </p:txBody>
      </p:sp>
      <p:sp>
        <p:nvSpPr>
          <p:cNvPr id="12" name="Rettangolo 11"/>
          <p:cNvSpPr/>
          <p:nvPr/>
        </p:nvSpPr>
        <p:spPr>
          <a:xfrm>
            <a:off x="6365093" y="2596410"/>
            <a:ext cx="3134191" cy="369332"/>
          </a:xfrm>
          <a:prstGeom prst="rect">
            <a:avLst/>
          </a:prstGeom>
          <a:ln>
            <a:solidFill>
              <a:srgbClr val="A80000"/>
            </a:solidFill>
          </a:ln>
        </p:spPr>
        <p:txBody>
          <a:bodyPr wrap="none">
            <a:spAutoFit/>
          </a:bodyPr>
          <a:lstStyle/>
          <a:p>
            <a:r>
              <a:rPr lang="it-IT" dirty="0">
                <a:solidFill>
                  <a:srgbClr val="000000"/>
                </a:solidFill>
                <a:latin typeface="Times New Roman" panose="02020603050405020304" pitchFamily="18" charset="0"/>
                <a:cs typeface="Times New Roman" panose="02020603050405020304" pitchFamily="18" charset="0"/>
              </a:rPr>
              <a:t>i </a:t>
            </a:r>
            <a:r>
              <a:rPr lang="it-IT" dirty="0">
                <a:latin typeface="Times New Roman" panose="02020603050405020304" pitchFamily="18" charset="0"/>
                <a:cs typeface="Times New Roman" panose="02020603050405020304" pitchFamily="18" charset="0"/>
              </a:rPr>
              <a:t>profitti trattenuti dalle imprese</a:t>
            </a:r>
            <a:endParaRPr lang="en-GB" dirty="0">
              <a:latin typeface="Times New Roman" panose="02020603050405020304" pitchFamily="18" charset="0"/>
              <a:cs typeface="Times New Roman" panose="02020603050405020304" pitchFamily="18" charset="0"/>
            </a:endParaRPr>
          </a:p>
        </p:txBody>
      </p:sp>
      <p:sp>
        <p:nvSpPr>
          <p:cNvPr id="13" name="Freccia in giù 12"/>
          <p:cNvSpPr/>
          <p:nvPr/>
        </p:nvSpPr>
        <p:spPr>
          <a:xfrm>
            <a:off x="2060633" y="1922469"/>
            <a:ext cx="211364" cy="48213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A80000"/>
              </a:solidFill>
              <a:latin typeface="Times New Roman" panose="02020603050405020304" pitchFamily="18" charset="0"/>
              <a:cs typeface="Times New Roman" panose="02020603050405020304" pitchFamily="18" charset="0"/>
            </a:endParaRPr>
          </a:p>
        </p:txBody>
      </p:sp>
      <p:sp>
        <p:nvSpPr>
          <p:cNvPr id="14" name="Freccia in giù 13"/>
          <p:cNvSpPr/>
          <p:nvPr/>
        </p:nvSpPr>
        <p:spPr>
          <a:xfrm>
            <a:off x="4733649" y="1922469"/>
            <a:ext cx="211364" cy="48213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A80000"/>
              </a:solidFill>
              <a:latin typeface="Times New Roman" panose="02020603050405020304" pitchFamily="18" charset="0"/>
              <a:cs typeface="Times New Roman" panose="02020603050405020304" pitchFamily="18" charset="0"/>
            </a:endParaRPr>
          </a:p>
        </p:txBody>
      </p:sp>
      <p:sp>
        <p:nvSpPr>
          <p:cNvPr id="15" name="Freccia in giù 14"/>
          <p:cNvSpPr/>
          <p:nvPr/>
        </p:nvSpPr>
        <p:spPr>
          <a:xfrm>
            <a:off x="7748397" y="1934758"/>
            <a:ext cx="211364" cy="48213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A80000"/>
              </a:solidFill>
              <a:latin typeface="Times New Roman" panose="02020603050405020304" pitchFamily="18" charset="0"/>
              <a:cs typeface="Times New Roman" panose="02020603050405020304" pitchFamily="18" charset="0"/>
            </a:endParaRPr>
          </a:p>
        </p:txBody>
      </p:sp>
      <p:pic>
        <p:nvPicPr>
          <p:cNvPr id="16" name="Immagine 15"/>
          <p:cNvPicPr>
            <a:picLocks noChangeAspect="1"/>
          </p:cNvPicPr>
          <p:nvPr/>
        </p:nvPicPr>
        <p:blipFill rotWithShape="1">
          <a:blip r:embed="rId2"/>
          <a:srcRect t="8118" b="10044"/>
          <a:stretch/>
        </p:blipFill>
        <p:spPr>
          <a:xfrm>
            <a:off x="10147835" y="1934758"/>
            <a:ext cx="1421216" cy="856212"/>
          </a:xfrm>
          <a:prstGeom prst="rect">
            <a:avLst/>
          </a:prstGeom>
        </p:spPr>
      </p:pic>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dirty="0"/>
          </a:p>
        </p:txBody>
      </p:sp>
      <p:sp>
        <p:nvSpPr>
          <p:cNvPr id="6" name="Segnaposto numero diapositiva 5"/>
          <p:cNvSpPr>
            <a:spLocks noGrp="1"/>
          </p:cNvSpPr>
          <p:nvPr>
            <p:ph type="sldNum" sz="quarter" idx="12"/>
          </p:nvPr>
        </p:nvSpPr>
        <p:spPr/>
        <p:txBody>
          <a:bodyPr/>
          <a:lstStyle/>
          <a:p>
            <a:fld id="{2933ED56-FB12-4384-AF6C-E94CA198BBEC}" type="slidenum">
              <a:rPr lang="it-IT" smtClean="0"/>
              <a:t>14</a:t>
            </a:fld>
            <a:endParaRPr lang="it-IT" dirty="0"/>
          </a:p>
        </p:txBody>
      </p:sp>
      <p:sp>
        <p:nvSpPr>
          <p:cNvPr id="8" name="Rettangolo 7"/>
          <p:cNvSpPr/>
          <p:nvPr/>
        </p:nvSpPr>
        <p:spPr>
          <a:xfrm>
            <a:off x="874683" y="1035617"/>
            <a:ext cx="10347498"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Infatti</a:t>
            </a:r>
            <a:r>
              <a:rPr lang="it-IT" dirty="0">
                <a:solidFill>
                  <a:srgbClr val="000000"/>
                </a:solidFill>
                <a:latin typeface="Times New Roman" panose="02020603050405020304" pitchFamily="18" charset="0"/>
                <a:cs typeface="Times New Roman" panose="02020603050405020304" pitchFamily="18" charset="0"/>
              </a:rPr>
              <a:t>, la produzione dei beni/servizi implica sempre la remunerazione dei fattori produttivi ai relativi proprietari (lavoratori, imprese, enti pubblici) per la loro partecipazione diretta o indiretta:</a:t>
            </a:r>
            <a:r>
              <a:rPr lang="it-IT" dirty="0">
                <a:latin typeface="Times New Roman" panose="02020603050405020304" pitchFamily="18" charset="0"/>
                <a:cs typeface="Times New Roman" panose="02020603050405020304" pitchFamily="18" charset="0"/>
              </a:rPr>
              <a:t> </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9" name="Rettangolo 8"/>
          <p:cNvSpPr/>
          <p:nvPr/>
        </p:nvSpPr>
        <p:spPr>
          <a:xfrm>
            <a:off x="874683" y="4583640"/>
            <a:ext cx="10293927" cy="646331"/>
          </a:xfrm>
          <a:prstGeom prst="rect">
            <a:avLst/>
          </a:prstGeom>
        </p:spPr>
        <p:txBody>
          <a:bodyPr wrap="square">
            <a:spAutoFit/>
          </a:bodyPr>
          <a:lstStyle/>
          <a:p>
            <a:pPr algn="just"/>
            <a:r>
              <a:rPr lang="it-IT"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RNL = PIL + i </a:t>
            </a: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redditi dei fattori maturati all'estero dai residenti del </a:t>
            </a:r>
            <a:r>
              <a:rPr lang="it-IT"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paese - redditi derivati dagli  </a:t>
            </a:r>
          </a:p>
          <a:p>
            <a:pPr algn="just"/>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           stranieri </a:t>
            </a: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sul territorio </a:t>
            </a:r>
            <a:r>
              <a:rPr lang="it-IT"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nazionale</a:t>
            </a:r>
            <a:endParaRPr lang="it-IT" b="1" dirty="0">
              <a:solidFill>
                <a:srgbClr val="A80000"/>
              </a:solidFill>
            </a:endParaRPr>
          </a:p>
        </p:txBody>
      </p:sp>
      <p:sp>
        <p:nvSpPr>
          <p:cNvPr id="11" name="Rettangolo 10"/>
          <p:cNvSpPr/>
          <p:nvPr/>
        </p:nvSpPr>
        <p:spPr>
          <a:xfrm>
            <a:off x="874683" y="3623012"/>
            <a:ext cx="10347498" cy="68505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Si calcola sommando al Pil i redditi da lavoro dipendente nonché i redditi da capitale ed impresa ricevuti dal Resto del mondo e sottraendo i flussi corrispondenti versati al Resto del mondo.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50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3" grpId="0" animBg="1"/>
      <p:bldP spid="14" grpId="0" animBg="1"/>
      <p:bldP spid="15" grpId="0" animBg="1"/>
      <p:bldP spid="8"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15</a:t>
            </a:fld>
            <a:endParaRPr lang="it-IT"/>
          </a:p>
        </p:txBody>
      </p:sp>
      <p:sp>
        <p:nvSpPr>
          <p:cNvPr id="4" name="Rettangolo 3"/>
          <p:cNvSpPr/>
          <p:nvPr/>
        </p:nvSpPr>
        <p:spPr>
          <a:xfrm>
            <a:off x="895928" y="2194433"/>
            <a:ext cx="10492791" cy="1477328"/>
          </a:xfrm>
          <a:prstGeom prst="rect">
            <a:avLst/>
          </a:prstGeom>
        </p:spPr>
        <p:txBody>
          <a:bodyPr wrap="square">
            <a:spAutoFit/>
          </a:bodyPr>
          <a:lstStyle/>
          <a:p>
            <a:pPr algn="just"/>
            <a:r>
              <a:rPr lang="it-IT" dirty="0">
                <a:solidFill>
                  <a:srgbClr val="333333"/>
                </a:solidFill>
                <a:latin typeface="Times New Roman" panose="02020603050405020304" pitchFamily="18" charset="0"/>
                <a:cs typeface="Times New Roman" panose="02020603050405020304" pitchFamily="18" charset="0"/>
              </a:rPr>
              <a:t>Pertanto, per fare alcuni esempi, se un italiano si reca negli Stati Uniti per una settimana per una consulenza ad una società californiana, il compenso che percepisce non viene conteggiato nel PIL italiano (</a:t>
            </a:r>
            <a:r>
              <a:rPr lang="it-IT" dirty="0" err="1">
                <a:solidFill>
                  <a:srgbClr val="333333"/>
                </a:solidFill>
                <a:latin typeface="Times New Roman" panose="02020603050405020304" pitchFamily="18" charset="0"/>
                <a:cs typeface="Times New Roman" panose="02020603050405020304" pitchFamily="18" charset="0"/>
              </a:rPr>
              <a:t>poichè</a:t>
            </a:r>
            <a:r>
              <a:rPr lang="it-IT" dirty="0">
                <a:solidFill>
                  <a:srgbClr val="333333"/>
                </a:solidFill>
                <a:latin typeface="Times New Roman" panose="02020603050405020304" pitchFamily="18" charset="0"/>
                <a:cs typeface="Times New Roman" panose="02020603050405020304" pitchFamily="18" charset="0"/>
              </a:rPr>
              <a:t> il lavoro è stato fatto negli USA), ma rientra nel RNL italiano (</a:t>
            </a:r>
            <a:r>
              <a:rPr lang="it-IT" dirty="0" err="1">
                <a:solidFill>
                  <a:srgbClr val="333333"/>
                </a:solidFill>
                <a:latin typeface="Times New Roman" panose="02020603050405020304" pitchFamily="18" charset="0"/>
                <a:cs typeface="Times New Roman" panose="02020603050405020304" pitchFamily="18" charset="0"/>
              </a:rPr>
              <a:t>poichè</a:t>
            </a:r>
            <a:r>
              <a:rPr lang="it-IT" dirty="0">
                <a:solidFill>
                  <a:srgbClr val="333333"/>
                </a:solidFill>
                <a:latin typeface="Times New Roman" panose="02020603050405020304" pitchFamily="18" charset="0"/>
                <a:cs typeface="Times New Roman" panose="02020603050405020304" pitchFamily="18" charset="0"/>
              </a:rPr>
              <a:t> è un reddito percepito da un italiano). Viceversa, lo stesso reddito rientrerà nel PIL degli Stati Uniti (</a:t>
            </a:r>
            <a:r>
              <a:rPr lang="it-IT" dirty="0" err="1">
                <a:solidFill>
                  <a:srgbClr val="333333"/>
                </a:solidFill>
                <a:latin typeface="Times New Roman" panose="02020603050405020304" pitchFamily="18" charset="0"/>
                <a:cs typeface="Times New Roman" panose="02020603050405020304" pitchFamily="18" charset="0"/>
              </a:rPr>
              <a:t>poichè</a:t>
            </a:r>
            <a:r>
              <a:rPr lang="it-IT" dirty="0">
                <a:solidFill>
                  <a:srgbClr val="333333"/>
                </a:solidFill>
                <a:latin typeface="Times New Roman" panose="02020603050405020304" pitchFamily="18" charset="0"/>
                <a:cs typeface="Times New Roman" panose="02020603050405020304" pitchFamily="18" charset="0"/>
              </a:rPr>
              <a:t> è un lavoro svolto negli USA) ma non rientrerà nel RNL degli Stati Uniti (</a:t>
            </a:r>
            <a:r>
              <a:rPr lang="it-IT" dirty="0" err="1">
                <a:solidFill>
                  <a:srgbClr val="333333"/>
                </a:solidFill>
                <a:latin typeface="Times New Roman" panose="02020603050405020304" pitchFamily="18" charset="0"/>
                <a:cs typeface="Times New Roman" panose="02020603050405020304" pitchFamily="18" charset="0"/>
              </a:rPr>
              <a:t>poichè</a:t>
            </a:r>
            <a:r>
              <a:rPr lang="it-IT" dirty="0">
                <a:solidFill>
                  <a:srgbClr val="333333"/>
                </a:solidFill>
                <a:latin typeface="Times New Roman" panose="02020603050405020304" pitchFamily="18" charset="0"/>
                <a:cs typeface="Times New Roman" panose="02020603050405020304" pitchFamily="18" charset="0"/>
              </a:rPr>
              <a:t> è il reddito di uno straniero).</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895928" y="809745"/>
            <a:ext cx="10400146" cy="1200329"/>
          </a:xfrm>
          <a:prstGeom prst="rect">
            <a:avLst/>
          </a:prstGeom>
        </p:spPr>
        <p:txBody>
          <a:bodyPr wrap="square">
            <a:spAutoFit/>
          </a:bodyPr>
          <a:lstStyle/>
          <a:p>
            <a:pPr algn="just"/>
            <a:r>
              <a:rPr lang="it-IT" dirty="0">
                <a:solidFill>
                  <a:srgbClr val="333333"/>
                </a:solidFill>
                <a:latin typeface="Times New Roman" panose="02020603050405020304" pitchFamily="18" charset="0"/>
                <a:cs typeface="Times New Roman" panose="02020603050405020304" pitchFamily="18" charset="0"/>
              </a:rPr>
              <a:t>Il </a:t>
            </a:r>
            <a:r>
              <a:rPr lang="it-IT" b="1" dirty="0">
                <a:solidFill>
                  <a:srgbClr val="333333"/>
                </a:solidFill>
                <a:latin typeface="Times New Roman" panose="02020603050405020304" pitchFamily="18" charset="0"/>
                <a:cs typeface="Times New Roman" panose="02020603050405020304" pitchFamily="18" charset="0"/>
              </a:rPr>
              <a:t>RNL</a:t>
            </a:r>
            <a:r>
              <a:rPr lang="it-IT" dirty="0">
                <a:solidFill>
                  <a:srgbClr val="333333"/>
                </a:solidFill>
                <a:latin typeface="Times New Roman" panose="02020603050405020304" pitchFamily="18" charset="0"/>
                <a:cs typeface="Times New Roman" panose="02020603050405020304" pitchFamily="18" charset="0"/>
              </a:rPr>
              <a:t> </a:t>
            </a:r>
            <a:r>
              <a:rPr lang="it-IT" dirty="0" smtClean="0">
                <a:solidFill>
                  <a:srgbClr val="333333"/>
                </a:solidFill>
                <a:latin typeface="Times New Roman" panose="02020603050405020304" pitchFamily="18" charset="0"/>
                <a:cs typeface="Times New Roman" panose="02020603050405020304" pitchFamily="18" charset="0"/>
              </a:rPr>
              <a:t>utilizza per il suo calcolo come </a:t>
            </a:r>
            <a:r>
              <a:rPr lang="it-IT" dirty="0">
                <a:solidFill>
                  <a:srgbClr val="333333"/>
                </a:solidFill>
                <a:latin typeface="Times New Roman" panose="02020603050405020304" pitchFamily="18" charset="0"/>
                <a:cs typeface="Times New Roman" panose="02020603050405020304" pitchFamily="18" charset="0"/>
              </a:rPr>
              <a:t>criterio la </a:t>
            </a:r>
            <a:r>
              <a:rPr lang="it-IT" b="1" dirty="0">
                <a:solidFill>
                  <a:srgbClr val="333333"/>
                </a:solidFill>
                <a:latin typeface="Times New Roman" panose="02020603050405020304" pitchFamily="18" charset="0"/>
                <a:cs typeface="Times New Roman" panose="02020603050405020304" pitchFamily="18" charset="0"/>
              </a:rPr>
              <a:t>proprietà dei mezzi di produzione</a:t>
            </a:r>
            <a:r>
              <a:rPr lang="it-IT" dirty="0">
                <a:solidFill>
                  <a:srgbClr val="333333"/>
                </a:solidFill>
                <a:latin typeface="Times New Roman" panose="02020603050405020304" pitchFamily="18" charset="0"/>
                <a:cs typeface="Times New Roman" panose="02020603050405020304" pitchFamily="18" charset="0"/>
              </a:rPr>
              <a:t>. Pertanto, verranno considerati nel </a:t>
            </a:r>
            <a:r>
              <a:rPr lang="it-IT" dirty="0" smtClean="0">
                <a:solidFill>
                  <a:srgbClr val="333333"/>
                </a:solidFill>
                <a:latin typeface="Times New Roman" panose="02020603050405020304" pitchFamily="18" charset="0"/>
                <a:cs typeface="Times New Roman" panose="02020603050405020304" pitchFamily="18" charset="0"/>
              </a:rPr>
              <a:t>RNL </a:t>
            </a:r>
            <a:r>
              <a:rPr lang="it-IT" dirty="0">
                <a:solidFill>
                  <a:srgbClr val="333333"/>
                </a:solidFill>
                <a:latin typeface="Times New Roman" panose="02020603050405020304" pitchFamily="18" charset="0"/>
                <a:cs typeface="Times New Roman" panose="02020603050405020304" pitchFamily="18" charset="0"/>
              </a:rPr>
              <a:t>tutti i redditi percepiti dai cittadini del Paese. Non importa se questi redditi sono stati percepiti operando all’interno del Paese oppure all’estero. Quello che conta è che i fattori produttivi </a:t>
            </a:r>
            <a:r>
              <a:rPr lang="it-IT" dirty="0" smtClean="0">
                <a:solidFill>
                  <a:srgbClr val="333333"/>
                </a:solidFill>
                <a:latin typeface="Times New Roman" panose="02020603050405020304" pitchFamily="18" charset="0"/>
                <a:cs typeface="Times New Roman" panose="02020603050405020304" pitchFamily="18" charset="0"/>
              </a:rPr>
              <a:t>(lavoro e capitale) </a:t>
            </a:r>
            <a:r>
              <a:rPr lang="it-IT" dirty="0">
                <a:solidFill>
                  <a:srgbClr val="333333"/>
                </a:solidFill>
                <a:latin typeface="Times New Roman" panose="02020603050405020304" pitchFamily="18" charset="0"/>
                <a:cs typeface="Times New Roman" panose="02020603050405020304" pitchFamily="18" charset="0"/>
              </a:rPr>
              <a:t>siano di proprietà di cittadini nazionali.</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648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16</a:t>
            </a:fld>
            <a:endParaRPr lang="it-IT"/>
          </a:p>
        </p:txBody>
      </p:sp>
      <p:sp>
        <p:nvSpPr>
          <p:cNvPr id="7" name="Rettangolo 6"/>
          <p:cNvSpPr/>
          <p:nvPr/>
        </p:nvSpPr>
        <p:spPr>
          <a:xfrm>
            <a:off x="919941" y="708952"/>
            <a:ext cx="3726405"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Qual è la differenza tra RNL e PIL?</a:t>
            </a:r>
            <a:endParaRPr lang="it-IT" b="1" i="0" dirty="0">
              <a:solidFill>
                <a:srgbClr val="A80000"/>
              </a:solidFill>
              <a:effectLst/>
              <a:latin typeface="Times New Roman" panose="02020603050405020304" pitchFamily="18" charset="0"/>
              <a:cs typeface="Times New Roman" panose="02020603050405020304" pitchFamily="18" charset="0"/>
            </a:endParaRPr>
          </a:p>
        </p:txBody>
      </p:sp>
      <p:sp>
        <p:nvSpPr>
          <p:cNvPr id="8" name="Rettangolo 7"/>
          <p:cNvSpPr/>
          <p:nvPr/>
        </p:nvSpPr>
        <p:spPr>
          <a:xfrm>
            <a:off x="919941" y="1078284"/>
            <a:ext cx="10609811"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rPr>
              <a:t>Il reddito nazionale lordo (RNL) e il prodotto interno lordo (PIL) sono entrambi indicatori della produzione economica e del benessere di un paese, sebbene presentino delle disparità. </a:t>
            </a:r>
            <a:endParaRPr lang="en-GB" dirty="0"/>
          </a:p>
        </p:txBody>
      </p:sp>
      <p:sp>
        <p:nvSpPr>
          <p:cNvPr id="4" name="Rettangolo 3"/>
          <p:cNvSpPr/>
          <p:nvPr/>
        </p:nvSpPr>
        <p:spPr>
          <a:xfrm>
            <a:off x="917170" y="1806187"/>
            <a:ext cx="10471266" cy="981423"/>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q"/>
            </a:pPr>
            <a:r>
              <a:rPr lang="it-IT" dirty="0">
                <a:latin typeface="Times New Roman" panose="02020603050405020304" pitchFamily="18" charset="0"/>
                <a:ea typeface="Calibri" panose="020F0502020204030204" pitchFamily="34" charset="0"/>
                <a:cs typeface="Times New Roman" panose="02020603050405020304" pitchFamily="18" charset="0"/>
              </a:rPr>
              <a:t>Il prodotto interno si riferisce all’insieme dei beni e servizi prodotti in un paese, quindi, una delimitazione geografica della produzione, indipendentemente dal fatto che vengono ad essere prodotti da cittadini </a:t>
            </a:r>
            <a:r>
              <a:rPr lang="it-IT" dirty="0" smtClean="0">
                <a:latin typeface="Times New Roman" panose="02020603050405020304" pitchFamily="18" charset="0"/>
                <a:ea typeface="Calibri" panose="020F0502020204030204" pitchFamily="34" charset="0"/>
                <a:cs typeface="Times New Roman" panose="02020603050405020304" pitchFamily="18" charset="0"/>
              </a:rPr>
              <a:t>residenti </a:t>
            </a:r>
            <a:r>
              <a:rPr lang="it-IT" dirty="0">
                <a:latin typeface="Times New Roman" panose="02020603050405020304" pitchFamily="18" charset="0"/>
                <a:ea typeface="Calibri" panose="020F0502020204030204" pitchFamily="34" charset="0"/>
                <a:cs typeface="Times New Roman" panose="02020603050405020304" pitchFamily="18" charset="0"/>
              </a:rPr>
              <a:t>o da stranieri.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917169" y="2790327"/>
            <a:ext cx="10395525" cy="646331"/>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ea typeface="Calibri" panose="020F0502020204030204" pitchFamily="34" charset="0"/>
                <a:cs typeface="Times New Roman" panose="02020603050405020304" pitchFamily="18" charset="0"/>
              </a:rPr>
              <a:t>Il reddito nazionale si riferisce, invece, all’insieme dei beni e servizi prodotti da cittadini di un paese indipendentemente dal fatto che si trovino nel paese o all’estero. </a:t>
            </a:r>
            <a:endParaRPr lang="it-IT" dirty="0"/>
          </a:p>
        </p:txBody>
      </p:sp>
      <p:sp>
        <p:nvSpPr>
          <p:cNvPr id="15" name="Rettangolo 14"/>
          <p:cNvSpPr/>
          <p:nvPr/>
        </p:nvSpPr>
        <p:spPr>
          <a:xfrm>
            <a:off x="1016001" y="3610782"/>
            <a:ext cx="10296696" cy="1574149"/>
          </a:xfrm>
          <a:prstGeom prst="rect">
            <a:avLst/>
          </a:prstGeom>
        </p:spPr>
        <p:txBody>
          <a:bodyPr wrap="square">
            <a:spAutoFit/>
          </a:bodyPr>
          <a:lstStyle/>
          <a:p>
            <a:pPr algn="just">
              <a:lnSpc>
                <a:spcPct val="107000"/>
              </a:lnSpc>
              <a:spcAft>
                <a:spcPts val="80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I cittadini extracomunitari </a:t>
            </a:r>
            <a:r>
              <a:rPr lang="it-IT" dirty="0">
                <a:latin typeface="Times New Roman" panose="02020603050405020304" pitchFamily="18" charset="0"/>
                <a:ea typeface="Calibri" panose="020F0502020204030204" pitchFamily="34" charset="0"/>
                <a:cs typeface="Times New Roman" panose="02020603050405020304" pitchFamily="18" charset="0"/>
              </a:rPr>
              <a:t>producono beni e servizi in Italia, ma non è detto che il reddito che guadagnano resti in Italia, perché può darsi che una parte di questo reddito lo trasferiscono ai loro paesi: il reddito che producono in Italia fa parte del Prodotto Interno italiano ma non fa parte del Reddito </a:t>
            </a:r>
            <a:r>
              <a:rPr lang="it-IT" dirty="0" smtClean="0">
                <a:latin typeface="Times New Roman" panose="02020603050405020304" pitchFamily="18" charset="0"/>
                <a:ea typeface="Calibri" panose="020F0502020204030204" pitchFamily="34" charset="0"/>
                <a:cs typeface="Times New Roman" panose="02020603050405020304" pitchFamily="18" charset="0"/>
              </a:rPr>
              <a:t>Nazionale. Così </a:t>
            </a:r>
            <a:r>
              <a:rPr lang="it-IT" dirty="0">
                <a:latin typeface="Times New Roman" panose="02020603050405020304" pitchFamily="18" charset="0"/>
                <a:ea typeface="Calibri" panose="020F0502020204030204" pitchFamily="34" charset="0"/>
                <a:cs typeface="Times New Roman" panose="02020603050405020304" pitchFamily="18" charset="0"/>
              </a:rPr>
              <a:t>il reddito prodotto da cittadini italiani che lavorano all’estero non entra nel Prodotto Interno italiano, ma entra nel reddito nazionale italiano, perché sono redditi di cittadini italiani.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ttangolo 15"/>
          <p:cNvSpPr/>
          <p:nvPr/>
        </p:nvSpPr>
        <p:spPr>
          <a:xfrm>
            <a:off x="1016000" y="5221028"/>
            <a:ext cx="10296695" cy="981423"/>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La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differenza fra prodotto interno e reddito nazionale</a:t>
            </a:r>
            <a:r>
              <a:rPr lang="it-IT" dirty="0">
                <a:latin typeface="Times New Roman" panose="02020603050405020304" pitchFamily="18" charset="0"/>
                <a:ea typeface="Calibri" panose="020F0502020204030204" pitchFamily="34" charset="0"/>
                <a:cs typeface="Times New Roman" panose="02020603050405020304" pitchFamily="18" charset="0"/>
              </a:rPr>
              <a:t>, sta nel fatto che il prodotto interno è l’insieme dei beni e servizi prodotti in Italia, mentre il reddito nazionale è l’insieme dei redditi prodotti dai cittadini italiani, indipendentemente dal fatto che siano in Italia.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59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17</a:t>
            </a:fld>
            <a:endParaRPr lang="it-IT"/>
          </a:p>
        </p:txBody>
      </p:sp>
      <p:sp>
        <p:nvSpPr>
          <p:cNvPr id="4" name="Rettangolo 3"/>
          <p:cNvSpPr/>
          <p:nvPr/>
        </p:nvSpPr>
        <p:spPr>
          <a:xfrm>
            <a:off x="905164" y="785816"/>
            <a:ext cx="10566400" cy="981423"/>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Contabilmente la differenza fra le due voci sta nel saldo netto fra i redditi prodotti all’estero, che i cittadini italiani trasferiscono nel nostro Paese, e i redditi prodotti in Italia che i cittadini stranieri trasferiscono nel resto del mondo.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928253" y="2114865"/>
            <a:ext cx="10543311" cy="923330"/>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ea typeface="Calibri" panose="020F0502020204030204" pitchFamily="34" charset="0"/>
              </a:rPr>
              <a:t>Il PIL e l’RNL sono entrambi utilizzati per classificare e confrontare il tenore di vita e le prestazioni dei paesi. Poiché le modalità di misurazione dell’RNL e del PIL sono diverse, per alcuni paesi ciò crea una grande discrepanza nella classifica. </a:t>
            </a:r>
            <a:endParaRPr lang="en-GB" dirty="0"/>
          </a:p>
        </p:txBody>
      </p:sp>
      <p:sp>
        <p:nvSpPr>
          <p:cNvPr id="6" name="Rettangolo 5"/>
          <p:cNvSpPr/>
          <p:nvPr/>
        </p:nvSpPr>
        <p:spPr>
          <a:xfrm>
            <a:off x="905160" y="3204062"/>
            <a:ext cx="10566401" cy="646331"/>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ea typeface="Times New Roman" panose="02020603050405020304" pitchFamily="18" charset="0"/>
                <a:cs typeface="Times New Roman" panose="02020603050405020304" pitchFamily="18" charset="0"/>
              </a:rPr>
              <a:t>Il PIL è utilizzato come indicatore della forza economica del paese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al </a:t>
            </a:r>
            <a:r>
              <a:rPr lang="it-IT" dirty="0">
                <a:latin typeface="Times New Roman" panose="02020603050405020304" pitchFamily="18" charset="0"/>
                <a:ea typeface="Times New Roman" panose="02020603050405020304" pitchFamily="18" charset="0"/>
                <a:cs typeface="Times New Roman" panose="02020603050405020304" pitchFamily="18" charset="0"/>
              </a:rPr>
              <a:t>contrario, l'RNL è utilizzato per indicare la forza economica dei residenti del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paese</a:t>
            </a:r>
            <a:endParaRPr lang="it-IT" dirty="0"/>
          </a:p>
        </p:txBody>
      </p:sp>
      <p:sp>
        <p:nvSpPr>
          <p:cNvPr id="7" name="Rettangolo 6"/>
          <p:cNvSpPr/>
          <p:nvPr/>
        </p:nvSpPr>
        <p:spPr>
          <a:xfrm>
            <a:off x="905163" y="4072468"/>
            <a:ext cx="10566400" cy="923330"/>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ea typeface="Times New Roman" panose="02020603050405020304" pitchFamily="18" charset="0"/>
                <a:cs typeface="Times New Roman" panose="02020603050405020304" pitchFamily="18" charset="0"/>
              </a:rPr>
              <a:t>Il PIL non è altro che la produzione totale prodotta dal paese durante un esercizio contabile mentre il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RNL </a:t>
            </a:r>
            <a:r>
              <a:rPr lang="it-IT" dirty="0">
                <a:latin typeface="Times New Roman" panose="02020603050405020304" pitchFamily="18" charset="0"/>
                <a:ea typeface="Times New Roman" panose="02020603050405020304" pitchFamily="18" charset="0"/>
                <a:cs typeface="Times New Roman" panose="02020603050405020304" pitchFamily="18" charset="0"/>
              </a:rPr>
              <a:t>è il reddito totale percepito dal paese durante un esercizio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contabile quindi il primo </a:t>
            </a:r>
            <a:r>
              <a:rPr lang="it-IT" dirty="0">
                <a:latin typeface="Times New Roman" panose="02020603050405020304" pitchFamily="18" charset="0"/>
                <a:cs typeface="Times New Roman" panose="02020603050405020304" pitchFamily="18" charset="0"/>
              </a:rPr>
              <a:t>è calcolato sulla base dei flussi di </a:t>
            </a:r>
            <a:r>
              <a:rPr lang="it-IT" dirty="0" smtClean="0">
                <a:latin typeface="Times New Roman" panose="02020603050405020304" pitchFamily="18" charset="0"/>
                <a:cs typeface="Times New Roman" panose="02020603050405020304" pitchFamily="18" charset="0"/>
              </a:rPr>
              <a:t>prodotto mentre la stima </a:t>
            </a:r>
            <a:r>
              <a:rPr lang="it-IT" dirty="0">
                <a:latin typeface="Times New Roman" panose="02020603050405020304" pitchFamily="18" charset="0"/>
                <a:cs typeface="Times New Roman" panose="02020603050405020304" pitchFamily="18" charset="0"/>
              </a:rPr>
              <a:t>del </a:t>
            </a:r>
            <a:r>
              <a:rPr lang="it-IT" dirty="0" smtClean="0">
                <a:latin typeface="Times New Roman" panose="02020603050405020304" pitchFamily="18" charset="0"/>
                <a:cs typeface="Times New Roman" panose="02020603050405020304" pitchFamily="18" charset="0"/>
              </a:rPr>
              <a:t>secondo si </a:t>
            </a:r>
            <a:r>
              <a:rPr lang="it-IT" dirty="0">
                <a:latin typeface="Times New Roman" panose="02020603050405020304" pitchFamily="18" charset="0"/>
                <a:cs typeface="Times New Roman" panose="02020603050405020304" pitchFamily="18" charset="0"/>
              </a:rPr>
              <a:t>basa sui flussi di </a:t>
            </a:r>
            <a:r>
              <a:rPr lang="it-IT" dirty="0" smtClean="0">
                <a:latin typeface="Times New Roman" panose="02020603050405020304" pitchFamily="18" charset="0"/>
                <a:cs typeface="Times New Roman" panose="02020603050405020304" pitchFamily="18" charset="0"/>
              </a:rPr>
              <a:t>reddito.</a:t>
            </a:r>
            <a:endParaRPr lang="it-IT" dirty="0">
              <a:latin typeface="Times New Roman" panose="02020603050405020304" pitchFamily="18" charset="0"/>
              <a:cs typeface="Times New Roman" panose="02020603050405020304" pitchFamily="18" charset="0"/>
            </a:endParaRPr>
          </a:p>
        </p:txBody>
      </p:sp>
      <p:sp>
        <p:nvSpPr>
          <p:cNvPr id="8" name="Rettangolo 7"/>
          <p:cNvSpPr/>
          <p:nvPr/>
        </p:nvSpPr>
        <p:spPr>
          <a:xfrm>
            <a:off x="905162" y="5241849"/>
            <a:ext cx="10566399" cy="646331"/>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ea typeface="Times New Roman" panose="02020603050405020304" pitchFamily="18" charset="0"/>
                <a:cs typeface="Times New Roman" panose="02020603050405020304" pitchFamily="18" charset="0"/>
              </a:rPr>
              <a:t>Il PIL si concentra sulla produzione interna mentre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il </a:t>
            </a:r>
            <a:r>
              <a:rPr lang="it-IT" dirty="0">
                <a:latin typeface="Times New Roman" panose="02020603050405020304" pitchFamily="18" charset="0"/>
                <a:ea typeface="Times New Roman" panose="02020603050405020304" pitchFamily="18" charset="0"/>
                <a:cs typeface="Times New Roman" panose="02020603050405020304" pitchFamily="18" charset="0"/>
              </a:rPr>
              <a:t>RNL pone l'accento sul reddito generato dai cittadini del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paese</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8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nvPr>
        </p:nvGraphicFramePr>
        <p:xfrm>
          <a:off x="729674" y="784428"/>
          <a:ext cx="10963563" cy="4205055"/>
        </p:xfrm>
        <a:graphic>
          <a:graphicData uri="http://schemas.openxmlformats.org/drawingml/2006/table">
            <a:tbl>
              <a:tblPr firstRow="1" firstCol="1" bandRow="1">
                <a:tableStyleId>{5C22544A-7EE6-4342-B048-85BDC9FD1C3A}</a:tableStyleId>
              </a:tblPr>
              <a:tblGrid>
                <a:gridCol w="3654521">
                  <a:extLst>
                    <a:ext uri="{9D8B030D-6E8A-4147-A177-3AD203B41FA5}">
                      <a16:colId xmlns:a16="http://schemas.microsoft.com/office/drawing/2014/main" val="3436164577"/>
                    </a:ext>
                  </a:extLst>
                </a:gridCol>
                <a:gridCol w="3654521">
                  <a:extLst>
                    <a:ext uri="{9D8B030D-6E8A-4147-A177-3AD203B41FA5}">
                      <a16:colId xmlns:a16="http://schemas.microsoft.com/office/drawing/2014/main" val="4016430094"/>
                    </a:ext>
                  </a:extLst>
                </a:gridCol>
                <a:gridCol w="3654521">
                  <a:extLst>
                    <a:ext uri="{9D8B030D-6E8A-4147-A177-3AD203B41FA5}">
                      <a16:colId xmlns:a16="http://schemas.microsoft.com/office/drawing/2014/main" val="388262030"/>
                    </a:ext>
                  </a:extLst>
                </a:gridCol>
              </a:tblGrid>
              <a:tr h="620285">
                <a:tc>
                  <a:txBody>
                    <a:bodyPr/>
                    <a:lstStyle/>
                    <a:p>
                      <a:pPr>
                        <a:lnSpc>
                          <a:spcPct val="107000"/>
                        </a:lnSpc>
                        <a:spcAft>
                          <a:spcPts val="0"/>
                        </a:spcAft>
                      </a:pPr>
                      <a:r>
                        <a:rPr lang="en-GB" sz="1400" dirty="0">
                          <a:effectLst/>
                        </a:rPr>
                        <a:t>Base per il confronto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dirty="0">
                          <a:effectLst/>
                        </a:rPr>
                        <a:t>PIL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dirty="0">
                          <a:effectLst/>
                        </a:rPr>
                        <a:t>RNL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539835692"/>
                  </a:ext>
                </a:extLst>
              </a:tr>
              <a:tr h="1000181">
                <a:tc>
                  <a:txBody>
                    <a:bodyPr/>
                    <a:lstStyle/>
                    <a:p>
                      <a:pPr>
                        <a:lnSpc>
                          <a:spcPct val="107000"/>
                        </a:lnSpc>
                        <a:spcAft>
                          <a:spcPts val="0"/>
                        </a:spcAft>
                      </a:pPr>
                      <a:r>
                        <a:rPr lang="en-GB" sz="1400">
                          <a:effectLst/>
                        </a:rPr>
                        <a:t>Senso</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it-IT" sz="1400">
                          <a:effectLst/>
                        </a:rPr>
                        <a:t>Il PIL si riferisce alla misura monetaria ufficiale della produzione aggregata di prodotti e servizi, prodotta dal paese nel corso di un anno.</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it-IT" sz="1400" dirty="0">
                          <a:effectLst/>
                        </a:rPr>
                        <a:t>L'RNL implica la somma del prodotto interno lordo del paese e il reddito netto guadagnato all'estero, durante un particolare anno contabile.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435970070"/>
                  </a:ext>
                </a:extLst>
              </a:tr>
              <a:tr h="620285">
                <a:tc>
                  <a:txBody>
                    <a:bodyPr/>
                    <a:lstStyle/>
                    <a:p>
                      <a:pPr>
                        <a:lnSpc>
                          <a:spcPct val="107000"/>
                        </a:lnSpc>
                        <a:spcAft>
                          <a:spcPts val="0"/>
                        </a:spcAft>
                      </a:pPr>
                      <a:r>
                        <a:rPr lang="en-GB" sz="1400" dirty="0">
                          <a:effectLst/>
                        </a:rPr>
                        <a:t>Le misure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dirty="0">
                          <a:effectLst/>
                        </a:rPr>
                        <a:t>Produzione totale prodotta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dirty="0" err="1">
                          <a:effectLst/>
                        </a:rPr>
                        <a:t>Entrate</a:t>
                      </a:r>
                      <a:r>
                        <a:rPr lang="en-GB" sz="1400" dirty="0">
                          <a:effectLst/>
                        </a:rPr>
                        <a:t> </a:t>
                      </a:r>
                      <a:r>
                        <a:rPr lang="en-GB" sz="1400" dirty="0" err="1">
                          <a:effectLst/>
                        </a:rPr>
                        <a:t>totali</a:t>
                      </a:r>
                      <a:r>
                        <a:rPr lang="en-GB" sz="1400" dirty="0">
                          <a:effectLst/>
                        </a:rPr>
                        <a:t> </a:t>
                      </a:r>
                      <a:r>
                        <a:rPr lang="en-GB" sz="1400" dirty="0" err="1">
                          <a:effectLst/>
                        </a:rPr>
                        <a:t>ricevute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924542503"/>
                  </a:ext>
                </a:extLst>
              </a:tr>
              <a:tr h="620285">
                <a:tc>
                  <a:txBody>
                    <a:bodyPr/>
                    <a:lstStyle/>
                    <a:p>
                      <a:pPr>
                        <a:lnSpc>
                          <a:spcPct val="107000"/>
                        </a:lnSpc>
                        <a:spcAft>
                          <a:spcPts val="0"/>
                        </a:spcAft>
                      </a:pPr>
                      <a:r>
                        <a:rPr lang="en-GB" sz="1400">
                          <a:effectLst/>
                        </a:rPr>
                        <a:t>Base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a:effectLst/>
                        </a:rPr>
                        <a:t>Posizione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dirty="0" err="1">
                          <a:effectLst/>
                        </a:rPr>
                        <a:t>Proprietà</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967472505"/>
                  </a:ext>
                </a:extLst>
              </a:tr>
              <a:tr h="620285">
                <a:tc>
                  <a:txBody>
                    <a:bodyPr/>
                    <a:lstStyle/>
                    <a:p>
                      <a:pPr>
                        <a:lnSpc>
                          <a:spcPct val="107000"/>
                        </a:lnSpc>
                        <a:spcAft>
                          <a:spcPts val="0"/>
                        </a:spcAft>
                      </a:pPr>
                      <a:r>
                        <a:rPr lang="en-GB" sz="1400">
                          <a:effectLst/>
                        </a:rPr>
                        <a:t>rappresenta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a:effectLst/>
                        </a:rPr>
                        <a:t>Forza dell'economia del paese.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it-IT" sz="1400" dirty="0">
                          <a:effectLst/>
                        </a:rPr>
                        <a:t>Forza economica dei cittadini nazionali.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2895330801"/>
                  </a:ext>
                </a:extLst>
              </a:tr>
              <a:tr h="620285">
                <a:tc>
                  <a:txBody>
                    <a:bodyPr/>
                    <a:lstStyle/>
                    <a:p>
                      <a:pPr>
                        <a:lnSpc>
                          <a:spcPct val="107000"/>
                        </a:lnSpc>
                        <a:spcAft>
                          <a:spcPts val="0"/>
                        </a:spcAft>
                      </a:pPr>
                      <a:r>
                        <a:rPr lang="en-GB" sz="1400">
                          <a:effectLst/>
                        </a:rPr>
                        <a:t>Si concentra su</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dirty="0">
                          <a:effectLst/>
                        </a:rPr>
                        <a:t>Produzione domestica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dirty="0" err="1">
                          <a:effectLst/>
                        </a:rPr>
                        <a:t>Reddito</a:t>
                      </a:r>
                      <a:r>
                        <a:rPr lang="en-GB" sz="1400" dirty="0">
                          <a:effectLst/>
                        </a:rPr>
                        <a:t> </a:t>
                      </a:r>
                      <a:r>
                        <a:rPr lang="en-GB" sz="1400" dirty="0" err="1">
                          <a:effectLst/>
                        </a:rPr>
                        <a:t>generato</a:t>
                      </a:r>
                      <a:r>
                        <a:rPr lang="en-GB" sz="1400" dirty="0">
                          <a:effectLst/>
                        </a:rPr>
                        <a:t> </a:t>
                      </a:r>
                      <a:r>
                        <a:rPr lang="en-GB" sz="1400" dirty="0" err="1">
                          <a:effectLst/>
                        </a:rPr>
                        <a:t>dai</a:t>
                      </a:r>
                      <a:r>
                        <a:rPr lang="en-GB" sz="1400" dirty="0">
                          <a:effectLst/>
                        </a:rPr>
                        <a:t> </a:t>
                      </a:r>
                      <a:r>
                        <a:rPr lang="en-GB" sz="1400" dirty="0" err="1">
                          <a:effectLst/>
                        </a:rPr>
                        <a:t>cittadini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2607341599"/>
                  </a:ext>
                </a:extLst>
              </a:tr>
            </a:tbl>
          </a:graphicData>
        </a:graphic>
      </p:graphicFrame>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18</a:t>
            </a:fld>
            <a:endParaRPr lang="it-IT"/>
          </a:p>
        </p:txBody>
      </p:sp>
    </p:spTree>
    <p:extLst>
      <p:ext uri="{BB962C8B-B14F-4D97-AF65-F5344CB8AC3E}">
        <p14:creationId xmlns:p14="http://schemas.microsoft.com/office/powerpoint/2010/main" val="1475497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22960" y="1235778"/>
            <a:ext cx="10523913" cy="646331"/>
          </a:xfrm>
          <a:prstGeom prst="rect">
            <a:avLst/>
          </a:prstGeom>
        </p:spPr>
        <p:txBody>
          <a:bodyPr wrap="square">
            <a:spAutoFit/>
          </a:bodyPr>
          <a:lstStyle/>
          <a:p>
            <a:pPr algn="just"/>
            <a:r>
              <a:rPr lang="it-IT" b="0" i="0" dirty="0" smtClean="0">
                <a:effectLst/>
                <a:latin typeface="Times New Roman" panose="02020603050405020304" pitchFamily="18" charset="0"/>
                <a:cs typeface="Times New Roman" panose="02020603050405020304" pitchFamily="18" charset="0"/>
              </a:rPr>
              <a:t>In </a:t>
            </a:r>
            <a:r>
              <a:rPr lang="it-IT" b="0" i="0" u="none" strike="noStrike" dirty="0" smtClean="0">
                <a:effectLst/>
                <a:latin typeface="Times New Roman" panose="02020603050405020304" pitchFamily="18" charset="0"/>
                <a:cs typeface="Times New Roman" panose="02020603050405020304" pitchFamily="18" charset="0"/>
              </a:rPr>
              <a:t>economia</a:t>
            </a:r>
            <a:r>
              <a:rPr lang="it-IT" b="0" i="0" dirty="0" smtClean="0">
                <a:effectLst/>
                <a:latin typeface="Times New Roman" panose="02020603050405020304" pitchFamily="18" charset="0"/>
                <a:cs typeface="Times New Roman" panose="02020603050405020304" pitchFamily="18" charset="0"/>
              </a:rPr>
              <a:t>, il </a:t>
            </a:r>
            <a:r>
              <a:rPr lang="it-IT" b="1" i="0" dirty="0" smtClean="0">
                <a:effectLst/>
                <a:latin typeface="Times New Roman" panose="02020603050405020304" pitchFamily="18" charset="0"/>
                <a:cs typeface="Times New Roman" panose="02020603050405020304" pitchFamily="18" charset="0"/>
              </a:rPr>
              <a:t>reddito nazionale lordo</a:t>
            </a:r>
            <a:r>
              <a:rPr lang="it-IT" b="0" i="0" dirty="0" smtClean="0">
                <a:effectLst/>
                <a:latin typeface="Times New Roman" panose="02020603050405020304" pitchFamily="18" charset="0"/>
                <a:cs typeface="Times New Roman" panose="02020603050405020304" pitchFamily="18" charset="0"/>
              </a:rPr>
              <a:t> (</a:t>
            </a:r>
            <a:r>
              <a:rPr lang="it-IT" b="1" i="0" dirty="0" smtClean="0">
                <a:effectLst/>
                <a:latin typeface="Times New Roman" panose="02020603050405020304" pitchFamily="18" charset="0"/>
                <a:cs typeface="Times New Roman" panose="02020603050405020304" pitchFamily="18" charset="0"/>
              </a:rPr>
              <a:t>RNL</a:t>
            </a:r>
            <a:r>
              <a:rPr lang="it-IT" b="0" i="0" dirty="0" smtClean="0">
                <a:effectLst/>
                <a:latin typeface="Times New Roman" panose="02020603050405020304" pitchFamily="18" charset="0"/>
                <a:cs typeface="Times New Roman" panose="02020603050405020304" pitchFamily="18" charset="0"/>
              </a:rPr>
              <a:t>) di un paese viene calcolato sommando al </a:t>
            </a:r>
            <a:r>
              <a:rPr lang="it-IT" b="0" i="0" u="none" strike="noStrike" dirty="0" smtClean="0">
                <a:effectLst/>
                <a:latin typeface="Times New Roman" panose="02020603050405020304" pitchFamily="18" charset="0"/>
                <a:cs typeface="Times New Roman" panose="02020603050405020304" pitchFamily="18" charset="0"/>
              </a:rPr>
              <a:t>prodotto interno lordo</a:t>
            </a:r>
            <a:r>
              <a:rPr lang="it-IT" b="0" i="0" dirty="0" smtClean="0">
                <a:effectLst/>
                <a:latin typeface="Times New Roman" panose="02020603050405020304" pitchFamily="18" charset="0"/>
                <a:cs typeface="Times New Roman" panose="02020603050405020304" pitchFamily="18" charset="0"/>
              </a:rPr>
              <a:t> (PIL), o sottraendo da esso, vari flussi di reddito tra paesi.</a:t>
            </a:r>
          </a:p>
        </p:txBody>
      </p:sp>
      <p:sp>
        <p:nvSpPr>
          <p:cNvPr id="4" name="Rettangolo 3"/>
          <p:cNvSpPr/>
          <p:nvPr/>
        </p:nvSpPr>
        <p:spPr>
          <a:xfrm>
            <a:off x="822960" y="772359"/>
            <a:ext cx="9767454"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DAL PRODOTTO INTERNO LORDO AL REDDITO NAZIONALE </a:t>
            </a:r>
            <a:r>
              <a:rPr lang="it-IT" b="1" dirty="0" smtClean="0">
                <a:solidFill>
                  <a:srgbClr val="A80000"/>
                </a:solidFill>
                <a:latin typeface="Times New Roman" panose="02020603050405020304" pitchFamily="18" charset="0"/>
                <a:cs typeface="Times New Roman" panose="02020603050405020304" pitchFamily="18" charset="0"/>
              </a:rPr>
              <a:t>LORDO</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762000" y="3518931"/>
            <a:ext cx="4724400" cy="2585323"/>
          </a:xfrm>
          <a:prstGeom prst="rect">
            <a:avLst/>
          </a:prstGeom>
        </p:spPr>
        <p:txBody>
          <a:bodyPr wrap="square">
            <a:spAutoFit/>
          </a:bodyPr>
          <a:lstStyle/>
          <a:p>
            <a:pPr marL="285750" indent="-285750" algn="just">
              <a:buFont typeface="Wingdings" panose="05000000000000000000" pitchFamily="2" charset="2"/>
              <a:buChar char="ü"/>
            </a:pPr>
            <a:r>
              <a:rPr lang="it-IT" b="0" i="0" u="none" strike="noStrike" dirty="0" smtClean="0">
                <a:effectLst/>
                <a:latin typeface="Times New Roman" panose="02020603050405020304" pitchFamily="18" charset="0"/>
                <a:cs typeface="Times New Roman" panose="02020603050405020304" pitchFamily="18" charset="0"/>
              </a:rPr>
              <a:t>profitti</a:t>
            </a:r>
            <a:r>
              <a:rPr lang="it-IT" b="0" i="0" dirty="0" smtClean="0">
                <a:effectLst/>
                <a:latin typeface="Times New Roman" panose="02020603050405020304" pitchFamily="18" charset="0"/>
                <a:cs typeface="Times New Roman" panose="02020603050405020304" pitchFamily="18" charset="0"/>
              </a:rPr>
              <a:t> che le </a:t>
            </a:r>
            <a:r>
              <a:rPr lang="it-IT" b="0" i="0" u="none" strike="noStrike" dirty="0" smtClean="0">
                <a:effectLst/>
                <a:latin typeface="Times New Roman" panose="02020603050405020304" pitchFamily="18" charset="0"/>
                <a:cs typeface="Times New Roman" panose="02020603050405020304" pitchFamily="18" charset="0"/>
              </a:rPr>
              <a:t>imprese</a:t>
            </a:r>
            <a:r>
              <a:rPr lang="it-IT" b="0" i="0" dirty="0" smtClean="0">
                <a:effectLst/>
                <a:latin typeface="Times New Roman" panose="02020603050405020304" pitchFamily="18" charset="0"/>
                <a:cs typeface="Times New Roman" panose="02020603050405020304" pitchFamily="18" charset="0"/>
              </a:rPr>
              <a:t> percepiscono all'estero e che rimettono (inviano cioè nel proprio </a:t>
            </a:r>
            <a:r>
              <a:rPr lang="it-IT" b="0" i="0" u="none" strike="noStrike" dirty="0" smtClean="0">
                <a:effectLst/>
                <a:latin typeface="Times New Roman" panose="02020603050405020304" pitchFamily="18" charset="0"/>
                <a:cs typeface="Times New Roman" panose="02020603050405020304" pitchFamily="18" charset="0"/>
              </a:rPr>
              <a:t>mercato</a:t>
            </a:r>
            <a:r>
              <a:rPr lang="it-IT" b="0" i="0" dirty="0" smtClean="0">
                <a:effectLst/>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it-IT" b="0" i="0" dirty="0" smtClean="0">
                <a:effectLst/>
                <a:latin typeface="Times New Roman" panose="02020603050405020304" pitchFamily="18" charset="0"/>
                <a:cs typeface="Times New Roman" panose="02020603050405020304" pitchFamily="18" charset="0"/>
              </a:rPr>
              <a:t>tutti i </a:t>
            </a:r>
            <a:r>
              <a:rPr lang="it-IT" b="0" i="0" u="none" strike="noStrike" dirty="0" smtClean="0">
                <a:effectLst/>
                <a:latin typeface="Times New Roman" panose="02020603050405020304" pitchFamily="18" charset="0"/>
                <a:cs typeface="Times New Roman" panose="02020603050405020304" pitchFamily="18" charset="0"/>
              </a:rPr>
              <a:t>salari</a:t>
            </a:r>
            <a:r>
              <a:rPr lang="it-IT" b="0" i="0" dirty="0" smtClean="0">
                <a:effectLst/>
                <a:latin typeface="Times New Roman" panose="02020603050405020304" pitchFamily="18" charset="0"/>
                <a:cs typeface="Times New Roman" panose="02020603050405020304" pitchFamily="18" charset="0"/>
              </a:rPr>
              <a:t> e gli stipendi che i cittadini percepiscono all'estero e che rimettono;</a:t>
            </a:r>
          </a:p>
          <a:p>
            <a:pPr marL="285750" indent="-285750" algn="just">
              <a:buFont typeface="Wingdings" panose="05000000000000000000" pitchFamily="2" charset="2"/>
              <a:buChar char="ü"/>
            </a:pPr>
            <a:r>
              <a:rPr lang="it-IT" b="0" i="0" dirty="0" smtClean="0">
                <a:effectLst/>
                <a:latin typeface="Times New Roman" panose="02020603050405020304" pitchFamily="18" charset="0"/>
                <a:cs typeface="Times New Roman" panose="02020603050405020304" pitchFamily="18" charset="0"/>
              </a:rPr>
              <a:t>ogni altro </a:t>
            </a:r>
            <a:r>
              <a:rPr lang="it-IT" b="0" i="0" u="none" strike="noStrike" dirty="0" smtClean="0">
                <a:effectLst/>
                <a:latin typeface="Times New Roman" panose="02020603050405020304" pitchFamily="18" charset="0"/>
                <a:cs typeface="Times New Roman" panose="02020603050405020304" pitchFamily="18" charset="0"/>
              </a:rPr>
              <a:t>reddito</a:t>
            </a:r>
            <a:r>
              <a:rPr lang="it-IT" b="0" i="0" dirty="0" smtClean="0">
                <a:effectLst/>
                <a:latin typeface="Times New Roman" panose="02020603050405020304" pitchFamily="18" charset="0"/>
                <a:cs typeface="Times New Roman" panose="02020603050405020304" pitchFamily="18" charset="0"/>
              </a:rPr>
              <a:t> da </a:t>
            </a:r>
            <a:r>
              <a:rPr lang="it-IT" b="0" i="0" u="none" strike="noStrike" dirty="0" smtClean="0">
                <a:effectLst/>
                <a:latin typeface="Times New Roman" panose="02020603050405020304" pitchFamily="18" charset="0"/>
                <a:cs typeface="Times New Roman" panose="02020603050405020304" pitchFamily="18" charset="0"/>
              </a:rPr>
              <a:t>investimenti</a:t>
            </a:r>
            <a:r>
              <a:rPr lang="it-IT" b="0" i="0" dirty="0" smtClean="0">
                <a:effectLst/>
                <a:latin typeface="Times New Roman" panose="02020603050405020304" pitchFamily="18" charset="0"/>
                <a:cs typeface="Times New Roman" panose="02020603050405020304" pitchFamily="18" charset="0"/>
              </a:rPr>
              <a:t> all'estero che imprese o famiglie percepiscono e rimettono;</a:t>
            </a:r>
          </a:p>
          <a:p>
            <a:pPr marL="285750" indent="-285750" algn="just">
              <a:buFont typeface="Wingdings" panose="05000000000000000000" pitchFamily="2" charset="2"/>
              <a:buChar char="ü"/>
            </a:pPr>
            <a:r>
              <a:rPr lang="it-IT" b="0" i="0" dirty="0" smtClean="0">
                <a:effectLst/>
                <a:latin typeface="Times New Roman" panose="02020603050405020304" pitchFamily="18" charset="0"/>
                <a:cs typeface="Times New Roman" panose="02020603050405020304" pitchFamily="18" charset="0"/>
              </a:rPr>
              <a:t>gli aiuti eventuali ricevuti dalla nazione.</a:t>
            </a:r>
          </a:p>
        </p:txBody>
      </p:sp>
      <p:sp>
        <p:nvSpPr>
          <p:cNvPr id="7" name="Rettangolo 6"/>
          <p:cNvSpPr/>
          <p:nvPr/>
        </p:nvSpPr>
        <p:spPr>
          <a:xfrm>
            <a:off x="6284420" y="3518931"/>
            <a:ext cx="4879571" cy="2585323"/>
          </a:xfrm>
          <a:prstGeom prst="rect">
            <a:avLst/>
          </a:prstGeom>
        </p:spPr>
        <p:txBody>
          <a:bodyPr wrap="square">
            <a:spAutoFit/>
          </a:bodyPr>
          <a:lstStyle/>
          <a:p>
            <a:pPr marL="285750" indent="-285750" algn="just">
              <a:buFont typeface="Wingdings" panose="05000000000000000000" pitchFamily="2" charset="2"/>
              <a:buChar char="ü"/>
            </a:pPr>
            <a:r>
              <a:rPr lang="it-IT" b="0" i="0" dirty="0" smtClean="0">
                <a:effectLst/>
                <a:latin typeface="Times New Roman" panose="02020603050405020304" pitchFamily="18" charset="0"/>
                <a:cs typeface="Times New Roman" panose="02020603050405020304" pitchFamily="18" charset="0"/>
              </a:rPr>
              <a:t>profitti che sono realizzati nella nazione da imprese non locali e rimpatriati;</a:t>
            </a:r>
          </a:p>
          <a:p>
            <a:pPr marL="285750" indent="-285750" algn="just">
              <a:buFont typeface="Wingdings" panose="05000000000000000000" pitchFamily="2" charset="2"/>
              <a:buChar char="ü"/>
            </a:pPr>
            <a:r>
              <a:rPr lang="it-IT" b="0" i="0" dirty="0" smtClean="0">
                <a:effectLst/>
                <a:latin typeface="Times New Roman" panose="02020603050405020304" pitchFamily="18" charset="0"/>
                <a:cs typeface="Times New Roman" panose="02020603050405020304" pitchFamily="18" charset="0"/>
              </a:rPr>
              <a:t>i salari e gli stipendi che sono percepiti da persone non residenti nella nazione e rimessi;</a:t>
            </a:r>
          </a:p>
          <a:p>
            <a:pPr marL="285750" indent="-285750" algn="just">
              <a:buFont typeface="Wingdings" panose="05000000000000000000" pitchFamily="2" charset="2"/>
              <a:buChar char="ü"/>
            </a:pPr>
            <a:r>
              <a:rPr lang="it-IT" b="0" i="0" dirty="0" smtClean="0">
                <a:effectLst/>
                <a:latin typeface="Times New Roman" panose="02020603050405020304" pitchFamily="18" charset="0"/>
                <a:cs typeface="Times New Roman" panose="02020603050405020304" pitchFamily="18" charset="0"/>
              </a:rPr>
              <a:t>tutti i redditi da investimenti che sono percepiti da investitori esteri nella nazione e rimessi all'estero;</a:t>
            </a:r>
          </a:p>
          <a:p>
            <a:pPr marL="285750" indent="-285750" algn="just">
              <a:buFont typeface="Wingdings" panose="05000000000000000000" pitchFamily="2" charset="2"/>
              <a:buChar char="ü"/>
            </a:pPr>
            <a:r>
              <a:rPr lang="it-IT" b="0" i="0" dirty="0" smtClean="0">
                <a:effectLst/>
                <a:latin typeface="Times New Roman" panose="02020603050405020304" pitchFamily="18" charset="0"/>
                <a:cs typeface="Times New Roman" panose="02020603050405020304" pitchFamily="18" charset="0"/>
              </a:rPr>
              <a:t>tutti i pagamenti per aiuti all'estero effettuati dalla nazione.</a:t>
            </a:r>
            <a:endParaRPr lang="it-IT" b="0" i="0" dirty="0">
              <a:effectLst/>
              <a:latin typeface="Times New Roman" panose="02020603050405020304" pitchFamily="18" charset="0"/>
              <a:cs typeface="Times New Roman" panose="02020603050405020304" pitchFamily="18" charset="0"/>
            </a:endParaRPr>
          </a:p>
        </p:txBody>
      </p:sp>
      <p:sp>
        <p:nvSpPr>
          <p:cNvPr id="8" name="Rettangolo 7"/>
          <p:cNvSpPr/>
          <p:nvPr/>
        </p:nvSpPr>
        <p:spPr>
          <a:xfrm>
            <a:off x="1016000" y="3055512"/>
            <a:ext cx="1963038" cy="369332"/>
          </a:xfrm>
          <a:prstGeom prst="rect">
            <a:avLst/>
          </a:prstGeom>
        </p:spPr>
        <p:txBody>
          <a:bodyPr wrap="none">
            <a:spAutoFit/>
          </a:bodyPr>
          <a:lstStyle/>
          <a:p>
            <a:pPr algn="just"/>
            <a:r>
              <a:rPr lang="it-IT" b="1" i="0" dirty="0" smtClean="0">
                <a:effectLst/>
                <a:latin typeface="Times New Roman" panose="02020603050405020304" pitchFamily="18" charset="0"/>
                <a:cs typeface="Times New Roman" panose="02020603050405020304" pitchFamily="18" charset="0"/>
              </a:rPr>
              <a:t>aggiungere </a:t>
            </a:r>
            <a:r>
              <a:rPr lang="it-IT" b="0" i="0" dirty="0" smtClean="0">
                <a:effectLst/>
                <a:latin typeface="Times New Roman" panose="02020603050405020304" pitchFamily="18" charset="0"/>
                <a:cs typeface="Times New Roman" panose="02020603050405020304" pitchFamily="18" charset="0"/>
              </a:rPr>
              <a:t>al PIL:</a:t>
            </a:r>
          </a:p>
        </p:txBody>
      </p:sp>
      <p:sp>
        <p:nvSpPr>
          <p:cNvPr id="9" name="Rettangolo 8"/>
          <p:cNvSpPr/>
          <p:nvPr/>
        </p:nvSpPr>
        <p:spPr>
          <a:xfrm>
            <a:off x="6542115" y="3066473"/>
            <a:ext cx="1873270" cy="369332"/>
          </a:xfrm>
          <a:prstGeom prst="rect">
            <a:avLst/>
          </a:prstGeom>
        </p:spPr>
        <p:txBody>
          <a:bodyPr wrap="none">
            <a:spAutoFit/>
          </a:bodyPr>
          <a:lstStyle/>
          <a:p>
            <a:r>
              <a:rPr lang="it-IT" b="1" i="0" dirty="0" smtClean="0">
                <a:effectLst/>
                <a:latin typeface="Times New Roman" panose="02020603050405020304" pitchFamily="18" charset="0"/>
                <a:cs typeface="Times New Roman" panose="02020603050405020304" pitchFamily="18" charset="0"/>
              </a:rPr>
              <a:t>sottrarre </a:t>
            </a:r>
            <a:r>
              <a:rPr lang="it-IT" b="0" i="0" dirty="0" smtClean="0">
                <a:effectLst/>
                <a:latin typeface="Times New Roman" panose="02020603050405020304" pitchFamily="18" charset="0"/>
                <a:cs typeface="Times New Roman" panose="02020603050405020304" pitchFamily="18" charset="0"/>
              </a:rPr>
              <a:t>dal PIL:</a:t>
            </a:r>
            <a:endParaRPr lang="en-GB" dirty="0"/>
          </a:p>
        </p:txBody>
      </p:sp>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19</a:t>
            </a:fld>
            <a:endParaRPr lang="it-IT"/>
          </a:p>
        </p:txBody>
      </p:sp>
      <p:sp>
        <p:nvSpPr>
          <p:cNvPr id="10" name="Rettangolo 9"/>
          <p:cNvSpPr/>
          <p:nvPr/>
        </p:nvSpPr>
        <p:spPr>
          <a:xfrm>
            <a:off x="822959" y="1965235"/>
            <a:ext cx="8043949"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Perché sia possibile passare dal PIL di una nazione al suo RNL è necessario:</a:t>
            </a:r>
          </a:p>
        </p:txBody>
      </p:sp>
    </p:spTree>
    <p:extLst>
      <p:ext uri="{BB962C8B-B14F-4D97-AF65-F5344CB8AC3E}">
        <p14:creationId xmlns:p14="http://schemas.microsoft.com/office/powerpoint/2010/main" val="339776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 calcmode="lin" valueType="num">
                                      <p:cBhvr additive="base">
                                        <p:cTn id="5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 calcmode="lin" valueType="num">
                                      <p:cBhvr additive="base">
                                        <p:cTn id="6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 calcmode="lin" valueType="num">
                                      <p:cBhvr additive="base">
                                        <p:cTn id="6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a:t>
            </a:fld>
            <a:endParaRPr lang="it-IT"/>
          </a:p>
        </p:txBody>
      </p:sp>
      <p:sp>
        <p:nvSpPr>
          <p:cNvPr id="5" name="Rettangolo 4"/>
          <p:cNvSpPr/>
          <p:nvPr/>
        </p:nvSpPr>
        <p:spPr>
          <a:xfrm>
            <a:off x="761474" y="1123167"/>
            <a:ext cx="10172294" cy="1200329"/>
          </a:xfrm>
          <a:prstGeom prst="rect">
            <a:avLst/>
          </a:prstGeom>
        </p:spPr>
        <p:txBody>
          <a:bodyPr wrap="square">
            <a:spAutoFit/>
          </a:bodyPr>
          <a:lstStyle/>
          <a:p>
            <a:pPr algn="just"/>
            <a:r>
              <a:rPr lang="it-IT" b="1" dirty="0">
                <a:latin typeface="Times New Roman" panose="02020603050405020304" pitchFamily="18" charset="0"/>
                <a:cs typeface="Times New Roman" panose="02020603050405020304" pitchFamily="18" charset="0"/>
              </a:rPr>
              <a:t>Prodotto interno lordo ai prezzi di mercato</a:t>
            </a:r>
            <a:r>
              <a:rPr lang="it-IT" dirty="0">
                <a:latin typeface="Times New Roman" panose="02020603050405020304" pitchFamily="18" charset="0"/>
                <a:cs typeface="Times New Roman" panose="02020603050405020304" pitchFamily="18" charset="0"/>
              </a:rPr>
              <a:t>: il risultato finale dell’attività di produzione realizzata all’interno del Paese e corrisponde alla produzione totale di beni e servizi dell’economia, diminuita dei consumi intermedi aumentata delle </a:t>
            </a:r>
            <a:r>
              <a:rPr lang="it-IT" dirty="0">
                <a:latin typeface="Times New Roman" panose="02020603050405020304" pitchFamily="18" charset="0"/>
                <a:cs typeface="Times New Roman" panose="02020603050405020304" pitchFamily="18" charset="0"/>
                <a:hlinkClick r:id="rId2" tooltip="Imposte"/>
              </a:rPr>
              <a:t>imposte</a:t>
            </a:r>
            <a:r>
              <a:rPr lang="it-IT" dirty="0">
                <a:latin typeface="Times New Roman" panose="02020603050405020304" pitchFamily="18" charset="0"/>
                <a:cs typeface="Times New Roman" panose="02020603050405020304" pitchFamily="18" charset="0"/>
              </a:rPr>
              <a:t> nette sui prodotti (aggiunte in quanto componenti del </a:t>
            </a:r>
            <a:r>
              <a:rPr lang="it-IT" dirty="0">
                <a:latin typeface="Times New Roman" panose="02020603050405020304" pitchFamily="18" charset="0"/>
                <a:cs typeface="Times New Roman" panose="02020603050405020304" pitchFamily="18" charset="0"/>
                <a:hlinkClick r:id="rId3" tooltip="Prezzo"/>
              </a:rPr>
              <a:t>prezzo</a:t>
            </a:r>
            <a:r>
              <a:rPr lang="it-IT" dirty="0">
                <a:latin typeface="Times New Roman" panose="02020603050405020304" pitchFamily="18" charset="0"/>
                <a:cs typeface="Times New Roman" panose="02020603050405020304" pitchFamily="18" charset="0"/>
              </a:rPr>
              <a:t> finale pagato dagli acquirenti). </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761474" y="2606190"/>
            <a:ext cx="2368982" cy="369332"/>
          </a:xfrm>
          <a:prstGeom prst="rect">
            <a:avLst/>
          </a:prstGeom>
        </p:spPr>
        <p:txBody>
          <a:bodyPr wrap="none">
            <a:spAutoFit/>
          </a:bodyPr>
          <a:lstStyle/>
          <a:p>
            <a:r>
              <a:rPr lang="it-IT" b="1" dirty="0">
                <a:solidFill>
                  <a:srgbClr val="202124"/>
                </a:solidFill>
                <a:latin typeface="Times New Roman" panose="02020603050405020304" pitchFamily="18" charset="0"/>
                <a:cs typeface="Times New Roman" panose="02020603050405020304" pitchFamily="18" charset="0"/>
              </a:rPr>
              <a:t>PIL = C + I + G + NX </a:t>
            </a:r>
          </a:p>
        </p:txBody>
      </p:sp>
      <p:pic>
        <p:nvPicPr>
          <p:cNvPr id="7" name="Immagine 6"/>
          <p:cNvPicPr>
            <a:picLocks noChangeAspect="1"/>
          </p:cNvPicPr>
          <p:nvPr/>
        </p:nvPicPr>
        <p:blipFill>
          <a:blip r:embed="rId4"/>
          <a:stretch>
            <a:fillRect/>
          </a:stretch>
        </p:blipFill>
        <p:spPr>
          <a:xfrm>
            <a:off x="9004391" y="3621090"/>
            <a:ext cx="2527418" cy="2445699"/>
          </a:xfrm>
          <a:prstGeom prst="rect">
            <a:avLst/>
          </a:prstGeom>
        </p:spPr>
      </p:pic>
      <p:sp>
        <p:nvSpPr>
          <p:cNvPr id="8" name="Rettangolo 7"/>
          <p:cNvSpPr/>
          <p:nvPr/>
        </p:nvSpPr>
        <p:spPr>
          <a:xfrm>
            <a:off x="4236196" y="2593493"/>
            <a:ext cx="5796523"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PIL = Spesa aggregata finale </a:t>
            </a:r>
            <a:r>
              <a:rPr lang="it-IT" b="1" dirty="0" smtClean="0">
                <a:solidFill>
                  <a:srgbClr val="A80000"/>
                </a:solidFill>
                <a:latin typeface="Times New Roman" panose="02020603050405020304" pitchFamily="18" charset="0"/>
                <a:cs typeface="Times New Roman" panose="02020603050405020304" pitchFamily="18" charset="0"/>
              </a:rPr>
              <a:t>o domanda aggregata finale</a:t>
            </a:r>
            <a:endParaRPr lang="en-GB" dirty="0"/>
          </a:p>
        </p:txBody>
      </p:sp>
      <p:sp>
        <p:nvSpPr>
          <p:cNvPr id="9" name="Rettangolo 8"/>
          <p:cNvSpPr/>
          <p:nvPr/>
        </p:nvSpPr>
        <p:spPr>
          <a:xfrm>
            <a:off x="1432790" y="2593493"/>
            <a:ext cx="1651924" cy="369332"/>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p:cNvSpPr/>
          <p:nvPr/>
        </p:nvSpPr>
        <p:spPr>
          <a:xfrm>
            <a:off x="761474" y="4541994"/>
            <a:ext cx="7717506"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Domanda </a:t>
            </a:r>
            <a:r>
              <a:rPr lang="it-IT" dirty="0" smtClean="0">
                <a:latin typeface="Times New Roman" panose="02020603050405020304" pitchFamily="18" charset="0"/>
                <a:cs typeface="Times New Roman" panose="02020603050405020304" pitchFamily="18" charset="0"/>
              </a:rPr>
              <a:t>o spesa aggregata: </a:t>
            </a:r>
            <a:r>
              <a:rPr lang="it-IT" b="1" dirty="0">
                <a:latin typeface="Times New Roman" panose="02020603050405020304" pitchFamily="18" charset="0"/>
                <a:cs typeface="Times New Roman" panose="02020603050405020304" pitchFamily="18" charset="0"/>
              </a:rPr>
              <a:t>quantità totale di beni richiesta dal sistema economico</a:t>
            </a:r>
            <a:r>
              <a:rPr lang="it-IT" dirty="0">
                <a:latin typeface="Times New Roman" panose="02020603050405020304" pitchFamily="18" charset="0"/>
                <a:cs typeface="Times New Roman" panose="02020603050405020304" pitchFamily="18" charset="0"/>
              </a:rPr>
              <a:t>, ottenuta sommando la spesa per consumi (C), la spesa per investimenti (I), la spesa pubblica (G) e le esportazioni nette (NX). </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761473" y="3535215"/>
            <a:ext cx="7717507"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Offerta </a:t>
            </a:r>
            <a:r>
              <a:rPr lang="it-IT" dirty="0" smtClean="0">
                <a:latin typeface="Times New Roman" panose="02020603050405020304" pitchFamily="18" charset="0"/>
                <a:cs typeface="Times New Roman" panose="02020603050405020304" pitchFamily="18" charset="0"/>
              </a:rPr>
              <a:t>aggregata o PIL: </a:t>
            </a:r>
            <a:r>
              <a:rPr lang="it-IT" b="1" dirty="0">
                <a:latin typeface="Times New Roman" panose="02020603050405020304" pitchFamily="18" charset="0"/>
                <a:cs typeface="Times New Roman" panose="02020603050405020304" pitchFamily="18" charset="0"/>
              </a:rPr>
              <a:t>quantità di beni e servizi che un sistema economico è in grado di produrre </a:t>
            </a:r>
            <a:r>
              <a:rPr lang="it-IT" dirty="0">
                <a:latin typeface="Times New Roman" panose="02020603050405020304" pitchFamily="18" charset="0"/>
                <a:cs typeface="Times New Roman" panose="02020603050405020304" pitchFamily="18" charset="0"/>
              </a:rPr>
              <a:t>in un determinato periodo.</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89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3207" y="739916"/>
            <a:ext cx="2610197" cy="369332"/>
          </a:xfrm>
          <a:prstGeom prst="rect">
            <a:avLst/>
          </a:prstGeom>
        </p:spPr>
        <p:txBody>
          <a:bodyPr wrap="square">
            <a:spAutoFit/>
          </a:bodyPr>
          <a:lstStyle/>
          <a:p>
            <a:r>
              <a:rPr lang="it-IT" b="1" dirty="0" smtClean="0">
                <a:solidFill>
                  <a:srgbClr val="A80000"/>
                </a:solidFill>
                <a:latin typeface="Times New Roman" panose="02020603050405020304" pitchFamily="18" charset="0"/>
                <a:cs typeface="Times New Roman" panose="02020603050405020304" pitchFamily="18" charset="0"/>
              </a:rPr>
              <a:t>Come si calcola il PIL?</a:t>
            </a:r>
          </a:p>
        </p:txBody>
      </p:sp>
      <p:pic>
        <p:nvPicPr>
          <p:cNvPr id="5" name="Immagine 4"/>
          <p:cNvPicPr>
            <a:picLocks noChangeAspect="1"/>
          </p:cNvPicPr>
          <p:nvPr/>
        </p:nvPicPr>
        <p:blipFill>
          <a:blip r:embed="rId2"/>
          <a:stretch>
            <a:fillRect/>
          </a:stretch>
        </p:blipFill>
        <p:spPr>
          <a:xfrm>
            <a:off x="9583567" y="4052540"/>
            <a:ext cx="1808082" cy="1028990"/>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12</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20</a:t>
            </a:fld>
            <a:endParaRPr lang="it-IT"/>
          </a:p>
        </p:txBody>
      </p:sp>
      <p:sp>
        <p:nvSpPr>
          <p:cNvPr id="12" name="Rettangolo 11"/>
          <p:cNvSpPr/>
          <p:nvPr/>
        </p:nvSpPr>
        <p:spPr>
          <a:xfrm>
            <a:off x="723206" y="1189761"/>
            <a:ext cx="10658644" cy="1567096"/>
          </a:xfrm>
          <a:prstGeom prst="rect">
            <a:avLst/>
          </a:prstGeom>
        </p:spPr>
        <p:txBody>
          <a:bodyPr wrap="square">
            <a:spAutoFit/>
          </a:bodyPr>
          <a:lstStyle/>
          <a:p>
            <a:pPr algn="just">
              <a:lnSpc>
                <a:spcPts val="2250"/>
              </a:lnSpc>
              <a:spcAft>
                <a:spcPts val="2250"/>
              </a:spcAft>
            </a:pPr>
            <a:r>
              <a:rPr lang="it-IT" dirty="0">
                <a:solidFill>
                  <a:srgbClr val="3E3F3E"/>
                </a:solidFill>
                <a:latin typeface="Times New Roman" panose="02020603050405020304" pitchFamily="18" charset="0"/>
                <a:ea typeface="Times New Roman" panose="02020603050405020304" pitchFamily="18" charset="0"/>
              </a:rPr>
              <a:t>L’importanza del PIL non risiede solamente nella sua capacità di sintesi degli andamenti dell’economia, ma anche nel fatto che esso è calcolato mantenendo le coerenze interne del sistema dei conti economici nazionali. Poiché il PIL misura il valore di transazioni fra soggetti, esso può essere misurato sia dal lato degli acquirenti (domanda) sia da quello dei produttori (offerta); inoltre, esso può essere calcolato facendo riferimento ai redditi che esso remunera distribuendo il ricavato della vendita. </a:t>
            </a:r>
            <a:endParaRPr lang="en-GB" sz="1200" dirty="0">
              <a:effectLst/>
              <a:latin typeface="Times New Roman" panose="02020603050405020304" pitchFamily="18" charset="0"/>
              <a:ea typeface="Times New Roman" panose="02020603050405020304" pitchFamily="18" charset="0"/>
            </a:endParaRPr>
          </a:p>
        </p:txBody>
      </p:sp>
      <p:sp>
        <p:nvSpPr>
          <p:cNvPr id="13" name="Rettangolo 12"/>
          <p:cNvSpPr/>
          <p:nvPr/>
        </p:nvSpPr>
        <p:spPr>
          <a:xfrm>
            <a:off x="723206" y="2837370"/>
            <a:ext cx="10658644" cy="646331"/>
          </a:xfrm>
          <a:prstGeom prst="rect">
            <a:avLst/>
          </a:prstGeom>
        </p:spPr>
        <p:txBody>
          <a:bodyPr wrap="square">
            <a:spAutoFit/>
          </a:bodyPr>
          <a:lstStyle/>
          <a:p>
            <a:pPr algn="just"/>
            <a:r>
              <a:rPr lang="it-IT" dirty="0" smtClean="0">
                <a:solidFill>
                  <a:srgbClr val="252631"/>
                </a:solidFill>
                <a:latin typeface="Times New Roman" panose="02020603050405020304" pitchFamily="18" charset="0"/>
                <a:cs typeface="Times New Roman" panose="02020603050405020304" pitchFamily="18" charset="0"/>
              </a:rPr>
              <a:t>Esistono tre metodologie per calcolare il valore del PIL a seconda del punto di vista dal quale si esamina questa grandezza. </a:t>
            </a:r>
            <a:endParaRPr lang="it-IT" dirty="0">
              <a:solidFill>
                <a:srgbClr val="252631"/>
              </a:solidFill>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723206" y="3834281"/>
            <a:ext cx="2277688"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Ricordando che</a:t>
            </a:r>
            <a:endParaRPr lang="en-GB" dirty="0">
              <a:latin typeface="Times New Roman" panose="02020603050405020304" pitchFamily="18" charset="0"/>
              <a:cs typeface="Times New Roman" panose="02020603050405020304" pitchFamily="18" charset="0"/>
            </a:endParaRPr>
          </a:p>
        </p:txBody>
      </p:sp>
      <p:sp>
        <p:nvSpPr>
          <p:cNvPr id="15" name="Rettangolo 14"/>
          <p:cNvSpPr/>
          <p:nvPr/>
        </p:nvSpPr>
        <p:spPr>
          <a:xfrm>
            <a:off x="3603028" y="3867874"/>
            <a:ext cx="3205173" cy="369332"/>
          </a:xfrm>
          <a:prstGeom prst="rect">
            <a:avLst/>
          </a:prstGeom>
          <a:ln>
            <a:noFill/>
          </a:ln>
        </p:spPr>
        <p:txBody>
          <a:bodyPr wrap="none">
            <a:spAutoFit/>
          </a:bodyPr>
          <a:lstStyle/>
          <a:p>
            <a:pPr lvl="0" algn="ctr">
              <a:lnSpc>
                <a:spcPct val="90000"/>
              </a:lnSpc>
            </a:pPr>
            <a:r>
              <a:rPr lang="it-IT" altLang="en-US" sz="2000" b="1" u="sng" dirty="0">
                <a:solidFill>
                  <a:srgbClr val="A80000"/>
                </a:solidFill>
                <a:latin typeface="Times New Roman" panose="02020603050405020304" pitchFamily="18" charset="0"/>
                <a:cs typeface="Times New Roman" panose="02020603050405020304" pitchFamily="18" charset="0"/>
              </a:rPr>
              <a:t>REDDITO = SPESA = PIL</a:t>
            </a:r>
            <a:r>
              <a:rPr lang="it-IT" altLang="en-US" sz="2000" dirty="0">
                <a:solidFill>
                  <a:srgbClr val="A80000"/>
                </a:solidFill>
                <a:latin typeface="Times New Roman" panose="02020603050405020304" pitchFamily="18" charset="0"/>
              </a:rPr>
              <a:t> </a:t>
            </a:r>
          </a:p>
        </p:txBody>
      </p:sp>
      <p:sp>
        <p:nvSpPr>
          <p:cNvPr id="9" name="Gallone 8"/>
          <p:cNvSpPr/>
          <p:nvPr/>
        </p:nvSpPr>
        <p:spPr>
          <a:xfrm>
            <a:off x="10678280" y="5768109"/>
            <a:ext cx="650881" cy="378691"/>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4417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21</a:t>
            </a:fld>
            <a:endParaRPr lang="it-IT"/>
          </a:p>
        </p:txBody>
      </p:sp>
      <p:sp>
        <p:nvSpPr>
          <p:cNvPr id="4" name="Rettangolo 3"/>
          <p:cNvSpPr/>
          <p:nvPr/>
        </p:nvSpPr>
        <p:spPr>
          <a:xfrm>
            <a:off x="3601257" y="4825154"/>
            <a:ext cx="4519186"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Spesa in beni e servizi </a:t>
            </a:r>
            <a:r>
              <a:rPr lang="it-IT" b="1" dirty="0" smtClean="0">
                <a:solidFill>
                  <a:srgbClr val="A80000"/>
                </a:solidFill>
                <a:latin typeface="Times New Roman" panose="02020603050405020304" pitchFamily="18" charset="0"/>
                <a:cs typeface="Times New Roman" panose="02020603050405020304" pitchFamily="18" charset="0"/>
              </a:rPr>
              <a:t>finali = Redditi = PIL</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015995" y="3204352"/>
            <a:ext cx="3406376"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Reddito </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spesa </a:t>
            </a:r>
            <a:r>
              <a:rPr lang="it-IT" dirty="0" smtClean="0">
                <a:latin typeface="Times New Roman" panose="02020603050405020304" pitchFamily="18" charset="0"/>
                <a:cs typeface="Times New Roman" panose="02020603050405020304" pitchFamily="18" charset="0"/>
              </a:rPr>
              <a:t>(o domanda) </a:t>
            </a:r>
          </a:p>
        </p:txBody>
      </p:sp>
      <p:sp>
        <p:nvSpPr>
          <p:cNvPr id="6" name="Rettangolo 5"/>
          <p:cNvSpPr/>
          <p:nvPr/>
        </p:nvSpPr>
        <p:spPr>
          <a:xfrm>
            <a:off x="1015995" y="1648812"/>
            <a:ext cx="9067338" cy="369332"/>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PIL = spesa </a:t>
            </a:r>
            <a:r>
              <a:rPr lang="it-IT" dirty="0">
                <a:latin typeface="Times New Roman" panose="02020603050405020304" pitchFamily="18" charset="0"/>
                <a:cs typeface="Times New Roman" panose="02020603050405020304" pitchFamily="18" charset="0"/>
              </a:rPr>
              <a:t>totale in beni e servizi finali prodotti nel paese in un anno </a:t>
            </a:r>
            <a:endParaRPr lang="it-IT" dirty="0" smtClean="0">
              <a:latin typeface="Times New Roman" panose="02020603050405020304" pitchFamily="18" charset="0"/>
              <a:cs typeface="Times New Roman" panose="02020603050405020304" pitchFamily="18" charset="0"/>
            </a:endParaRPr>
          </a:p>
        </p:txBody>
      </p:sp>
      <p:sp>
        <p:nvSpPr>
          <p:cNvPr id="7" name="Rettangolo 6"/>
          <p:cNvSpPr/>
          <p:nvPr/>
        </p:nvSpPr>
        <p:spPr>
          <a:xfrm>
            <a:off x="1015995" y="923028"/>
            <a:ext cx="10123055" cy="646331"/>
          </a:xfrm>
          <a:prstGeom prst="rect">
            <a:avLst/>
          </a:prstGeom>
        </p:spPr>
        <p:txBody>
          <a:bodyPr wrap="square">
            <a:spAutoFit/>
          </a:bodyPr>
          <a:lstStyle/>
          <a:p>
            <a:pPr marL="285750" indent="-285750" algn="just">
              <a:buFont typeface="Wingdings" panose="05000000000000000000" pitchFamily="2" charset="2"/>
              <a:buChar char="§"/>
            </a:pPr>
            <a:r>
              <a:rPr lang="it-IT" dirty="0" smtClean="0">
                <a:solidFill>
                  <a:srgbClr val="252631"/>
                </a:solidFill>
                <a:latin typeface="Times New Roman" panose="02020603050405020304" pitchFamily="18" charset="0"/>
                <a:cs typeface="Times New Roman" panose="02020603050405020304" pitchFamily="18" charset="0"/>
              </a:rPr>
              <a:t>visto </a:t>
            </a:r>
            <a:r>
              <a:rPr lang="it-IT" dirty="0">
                <a:solidFill>
                  <a:srgbClr val="252631"/>
                </a:solidFill>
                <a:latin typeface="Times New Roman" panose="02020603050405020304" pitchFamily="18" charset="0"/>
                <a:cs typeface="Times New Roman" panose="02020603050405020304" pitchFamily="18" charset="0"/>
              </a:rPr>
              <a:t>che il valore del PIL è determinato da un processo di scambio, </a:t>
            </a:r>
            <a:r>
              <a:rPr lang="it-IT" dirty="0" smtClean="0">
                <a:solidFill>
                  <a:srgbClr val="252631"/>
                </a:solidFill>
                <a:latin typeface="Times New Roman" panose="02020603050405020304" pitchFamily="18" charset="0"/>
                <a:cs typeface="Times New Roman" panose="02020603050405020304" pitchFamily="18" charset="0"/>
              </a:rPr>
              <a:t>ovvero, </a:t>
            </a:r>
            <a:r>
              <a:rPr lang="it-IT" dirty="0">
                <a:solidFill>
                  <a:srgbClr val="252631"/>
                </a:solidFill>
                <a:latin typeface="Times New Roman" panose="02020603050405020304" pitchFamily="18" charset="0"/>
                <a:cs typeface="Times New Roman" panose="02020603050405020304" pitchFamily="18" charset="0"/>
              </a:rPr>
              <a:t>in uno scambio c'è un soggetto che acquista (e quindi spende) e uno che </a:t>
            </a:r>
            <a:r>
              <a:rPr lang="it-IT" dirty="0" smtClean="0">
                <a:solidFill>
                  <a:srgbClr val="252631"/>
                </a:solidFill>
                <a:latin typeface="Times New Roman" panose="02020603050405020304" pitchFamily="18" charset="0"/>
                <a:cs typeface="Times New Roman" panose="02020603050405020304" pitchFamily="18" charset="0"/>
              </a:rPr>
              <a:t>vende (chi ha prodotto)</a:t>
            </a:r>
            <a:endParaRPr lang="it-IT" dirty="0">
              <a:solidFill>
                <a:srgbClr val="252631"/>
              </a:solidFill>
              <a:latin typeface="Times New Roman" panose="02020603050405020304" pitchFamily="18" charset="0"/>
              <a:cs typeface="Times New Roman" panose="02020603050405020304" pitchFamily="18" charset="0"/>
            </a:endParaRPr>
          </a:p>
        </p:txBody>
      </p:sp>
      <p:sp>
        <p:nvSpPr>
          <p:cNvPr id="8" name="Rettangolo 7"/>
          <p:cNvSpPr/>
          <p:nvPr/>
        </p:nvSpPr>
        <p:spPr>
          <a:xfrm>
            <a:off x="1015995" y="3788620"/>
            <a:ext cx="10123055"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PIL = reddito totale prodotto dai fattori di produzione localizzati nel paese durante un anno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1015995" y="2465248"/>
            <a:ext cx="10123055" cy="646331"/>
          </a:xfrm>
          <a:prstGeom prst="rect">
            <a:avLst/>
          </a:prstGeom>
        </p:spPr>
        <p:txBody>
          <a:bodyPr wrap="square">
            <a:spAutoFit/>
          </a:bodyPr>
          <a:lstStyle/>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dato che in </a:t>
            </a:r>
            <a:r>
              <a:rPr lang="it-IT" dirty="0">
                <a:latin typeface="Times New Roman" panose="02020603050405020304" pitchFamily="18" charset="0"/>
                <a:cs typeface="Times New Roman" panose="02020603050405020304" pitchFamily="18" charset="0"/>
              </a:rPr>
              <a:t>ogni transazione economica la spesa sostenuta dall’acquirente è pari al reddito ricevuto del </a:t>
            </a:r>
            <a:r>
              <a:rPr lang="it-IT" dirty="0" smtClean="0">
                <a:latin typeface="Times New Roman" panose="02020603050405020304" pitchFamily="18" charset="0"/>
                <a:cs typeface="Times New Roman" panose="02020603050405020304" pitchFamily="18" charset="0"/>
              </a:rPr>
              <a:t>venditore quindi</a:t>
            </a:r>
            <a:r>
              <a:rPr lang="it-IT" dirty="0">
                <a:latin typeface="Times New Roman" panose="02020603050405020304" pitchFamily="18" charset="0"/>
                <a:cs typeface="Times New Roman" panose="02020603050405020304" pitchFamily="18" charset="0"/>
              </a:rPr>
              <a:t>, la somma di tutte le spese è pari alla somma di tutti i nuovi redditi prodotti.</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22</a:t>
            </a:fld>
            <a:endParaRPr lang="it-IT"/>
          </a:p>
        </p:txBody>
      </p:sp>
      <p:sp>
        <p:nvSpPr>
          <p:cNvPr id="5" name="Rettangolo 4"/>
          <p:cNvSpPr/>
          <p:nvPr/>
        </p:nvSpPr>
        <p:spPr>
          <a:xfrm>
            <a:off x="942108" y="3966954"/>
            <a:ext cx="10529455" cy="685059"/>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q"/>
            </a:pPr>
            <a:r>
              <a:rPr lang="it-IT" dirty="0" smtClean="0">
                <a:latin typeface="Times New Roman" panose="02020603050405020304" pitchFamily="18" charset="0"/>
                <a:ea typeface="Calibri" panose="020F0502020204030204" pitchFamily="34" charset="0"/>
                <a:cs typeface="Times New Roman" panose="02020603050405020304" pitchFamily="18" charset="0"/>
              </a:rPr>
              <a:t>Pil </a:t>
            </a:r>
            <a:r>
              <a:rPr lang="it-IT" dirty="0">
                <a:latin typeface="Times New Roman" panose="02020603050405020304" pitchFamily="18" charset="0"/>
                <a:ea typeface="Calibri" panose="020F0502020204030204" pitchFamily="34" charset="0"/>
                <a:cs typeface="Times New Roman" panose="02020603050405020304" pitchFamily="18" charset="0"/>
              </a:rPr>
              <a:t>dal lato del reddito: è la somma dei redditi da lavoro dipendente, più le imposte sulla produzione e le importazioni al netto dei contributi, più il risultato lordo di gestione e il reddito misto lordo</a:t>
            </a:r>
            <a:r>
              <a:rPr lang="it-IT" dirty="0" smtClean="0">
                <a:latin typeface="Times New Roman" panose="02020603050405020304" pitchFamily="18" charset="0"/>
                <a:ea typeface="Calibri" panose="020F0502020204030204" pitchFamily="34" charset="0"/>
                <a:cs typeface="Times New Roman" panose="02020603050405020304" pitchFamily="18" charset="0"/>
              </a:rPr>
              <a:t>.</a:t>
            </a:r>
            <a:r>
              <a:rPr lang="it-IT"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942108" y="1814641"/>
            <a:ext cx="10529456" cy="685059"/>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q"/>
            </a:pPr>
            <a:r>
              <a:rPr lang="it-IT" dirty="0">
                <a:latin typeface="Times New Roman" panose="02020603050405020304" pitchFamily="18" charset="0"/>
                <a:ea typeface="Calibri" panose="020F0502020204030204" pitchFamily="34" charset="0"/>
                <a:cs typeface="Times New Roman" panose="02020603050405020304" pitchFamily="18" charset="0"/>
              </a:rPr>
              <a:t>Pil dal lato della </a:t>
            </a:r>
            <a:r>
              <a:rPr lang="it-IT" dirty="0" smtClean="0">
                <a:latin typeface="Times New Roman" panose="02020603050405020304" pitchFamily="18" charset="0"/>
                <a:ea typeface="Calibri" panose="020F0502020204030204" pitchFamily="34" charset="0"/>
                <a:cs typeface="Times New Roman" panose="02020603050405020304" pitchFamily="18" charset="0"/>
              </a:rPr>
              <a:t>produzione (o offerta): </a:t>
            </a:r>
            <a:r>
              <a:rPr lang="it-IT" dirty="0">
                <a:latin typeface="Times New Roman" panose="02020603050405020304" pitchFamily="18" charset="0"/>
                <a:ea typeface="Calibri" panose="020F0502020204030204" pitchFamily="34" charset="0"/>
                <a:cs typeface="Times New Roman" panose="02020603050405020304" pitchFamily="18" charset="0"/>
              </a:rPr>
              <a:t>è la somma del valore aggiunto ai prezzi base delle unità </a:t>
            </a:r>
            <a:r>
              <a:rPr lang="it-IT" dirty="0" smtClean="0">
                <a:latin typeface="Times New Roman" panose="02020603050405020304" pitchFamily="18" charset="0"/>
                <a:ea typeface="Calibri" panose="020F0502020204030204" pitchFamily="34" charset="0"/>
                <a:cs typeface="Times New Roman" panose="02020603050405020304" pitchFamily="18" charset="0"/>
              </a:rPr>
              <a:t>produttive, </a:t>
            </a:r>
            <a:r>
              <a:rPr lang="it-IT" dirty="0">
                <a:latin typeface="Times New Roman" panose="02020603050405020304" pitchFamily="18" charset="0"/>
                <a:ea typeface="Calibri" panose="020F0502020204030204" pitchFamily="34" charset="0"/>
                <a:cs typeface="Times New Roman" panose="02020603050405020304" pitchFamily="18" charset="0"/>
              </a:rPr>
              <a:t>più le imposte sui prodotti al netto dei contributi ai prodotti.</a:t>
            </a:r>
            <a:endParaRPr lang="en-GB"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942108" y="2811392"/>
            <a:ext cx="10529455" cy="981423"/>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q"/>
            </a:pPr>
            <a:r>
              <a:rPr lang="it-IT" dirty="0">
                <a:latin typeface="Times New Roman" panose="02020603050405020304" pitchFamily="18" charset="0"/>
                <a:ea typeface="Calibri" panose="020F0502020204030204" pitchFamily="34" charset="0"/>
                <a:cs typeface="Times New Roman" panose="02020603050405020304" pitchFamily="18" charset="0"/>
              </a:rPr>
              <a:t>Pil dal lato della </a:t>
            </a:r>
            <a:r>
              <a:rPr lang="it-IT" dirty="0" smtClean="0">
                <a:latin typeface="Times New Roman" panose="02020603050405020304" pitchFamily="18" charset="0"/>
                <a:ea typeface="Calibri" panose="020F0502020204030204" pitchFamily="34" charset="0"/>
                <a:cs typeface="Times New Roman" panose="02020603050405020304" pitchFamily="18" charset="0"/>
              </a:rPr>
              <a:t>spesa (o domanda): </a:t>
            </a:r>
            <a:r>
              <a:rPr lang="it-IT" dirty="0">
                <a:latin typeface="Times New Roman" panose="02020603050405020304" pitchFamily="18" charset="0"/>
                <a:ea typeface="Calibri" panose="020F0502020204030204" pitchFamily="34" charset="0"/>
                <a:cs typeface="Times New Roman" panose="02020603050405020304" pitchFamily="18" charset="0"/>
              </a:rPr>
              <a:t>è la somma degli impieghi finali ai prezzi </a:t>
            </a:r>
            <a:r>
              <a:rPr lang="it-IT" dirty="0" smtClean="0">
                <a:latin typeface="Times New Roman" panose="02020603050405020304" pitchFamily="18" charset="0"/>
                <a:ea typeface="Calibri" panose="020F0502020204030204" pitchFamily="34" charset="0"/>
                <a:cs typeface="Times New Roman" panose="02020603050405020304" pitchFamily="18" charset="0"/>
              </a:rPr>
              <a:t>d'acquisto </a:t>
            </a:r>
            <a:r>
              <a:rPr lang="it-IT" dirty="0">
                <a:latin typeface="Times New Roman" panose="02020603050405020304" pitchFamily="18" charset="0"/>
                <a:ea typeface="Calibri" panose="020F0502020204030204" pitchFamily="34" charset="0"/>
                <a:cs typeface="Times New Roman" panose="02020603050405020304" pitchFamily="18" charset="0"/>
              </a:rPr>
              <a:t>(comprensiva del valore delle esportazioni </a:t>
            </a:r>
            <a:r>
              <a:rPr lang="it-IT" dirty="0" smtClean="0">
                <a:latin typeface="Times New Roman" panose="02020603050405020304" pitchFamily="18" charset="0"/>
                <a:ea typeface="Calibri" panose="020F0502020204030204" pitchFamily="34" charset="0"/>
                <a:cs typeface="Times New Roman" panose="02020603050405020304" pitchFamily="18" charset="0"/>
              </a:rPr>
              <a:t>meno </a:t>
            </a:r>
            <a:r>
              <a:rPr lang="it-IT" dirty="0">
                <a:latin typeface="Times New Roman" panose="02020603050405020304" pitchFamily="18" charset="0"/>
                <a:ea typeface="Calibri" panose="020F0502020204030204" pitchFamily="34" charset="0"/>
                <a:cs typeface="Times New Roman" panose="02020603050405020304" pitchFamily="18" charset="0"/>
              </a:rPr>
              <a:t>il valore delle importazioni di beni e </a:t>
            </a:r>
            <a:r>
              <a:rPr lang="it-IT" dirty="0" smtClean="0">
                <a:latin typeface="Times New Roman" panose="02020603050405020304" pitchFamily="18" charset="0"/>
                <a:ea typeface="Calibri" panose="020F0502020204030204" pitchFamily="34" charset="0"/>
                <a:cs typeface="Times New Roman" panose="02020603050405020304" pitchFamily="18" charset="0"/>
              </a:rPr>
              <a:t>servizi), </a:t>
            </a:r>
            <a:r>
              <a:rPr lang="it-IT" dirty="0">
                <a:latin typeface="Times New Roman" panose="02020603050405020304" pitchFamily="18" charset="0"/>
                <a:ea typeface="Calibri" panose="020F0502020204030204" pitchFamily="34" charset="0"/>
                <a:cs typeface="Times New Roman" panose="02020603050405020304" pitchFamily="18" charset="0"/>
              </a:rPr>
              <a:t>ovvero si vanno a sommare le diverse componenti della spesa</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ttangolo 3"/>
          <p:cNvSpPr/>
          <p:nvPr/>
        </p:nvSpPr>
        <p:spPr>
          <a:xfrm>
            <a:off x="1145309" y="5127819"/>
            <a:ext cx="10326255" cy="369332"/>
          </a:xfrm>
          <a:prstGeom prst="rect">
            <a:avLst/>
          </a:prstGeom>
        </p:spPr>
        <p:txBody>
          <a:bodyPr wrap="square">
            <a:spAutoFit/>
          </a:bodyPr>
          <a:lstStyle/>
          <a:p>
            <a:pPr algn="just"/>
            <a:r>
              <a:rPr lang="it-IT" b="1" dirty="0">
                <a:solidFill>
                  <a:srgbClr val="C00000"/>
                </a:solidFill>
                <a:latin typeface="Times New Roman" panose="02020603050405020304" pitchFamily="18" charset="0"/>
              </a:rPr>
              <a:t>La scelta dell’uno o dell’altro metodo dipende dalle caratteristiche dei sistemi </a:t>
            </a:r>
            <a:r>
              <a:rPr lang="it-IT" b="1" dirty="0" smtClean="0">
                <a:solidFill>
                  <a:srgbClr val="C00000"/>
                </a:solidFill>
                <a:latin typeface="Times New Roman" panose="02020603050405020304" pitchFamily="18" charset="0"/>
              </a:rPr>
              <a:t>statistici dei </a:t>
            </a:r>
            <a:r>
              <a:rPr lang="it-IT" b="1" dirty="0">
                <a:solidFill>
                  <a:srgbClr val="C00000"/>
                </a:solidFill>
                <a:latin typeface="Times New Roman" panose="02020603050405020304" pitchFamily="18" charset="0"/>
              </a:rPr>
              <a:t>diversi </a:t>
            </a:r>
            <a:r>
              <a:rPr lang="it-IT" b="1" dirty="0" smtClean="0">
                <a:solidFill>
                  <a:srgbClr val="C00000"/>
                </a:solidFill>
                <a:latin typeface="Times New Roman" panose="02020603050405020304" pitchFamily="18" charset="0"/>
              </a:rPr>
              <a:t>paesi</a:t>
            </a:r>
            <a:endParaRPr lang="it-IT" b="1" dirty="0">
              <a:solidFill>
                <a:srgbClr val="C00000"/>
              </a:solidFill>
            </a:endParaRPr>
          </a:p>
        </p:txBody>
      </p:sp>
      <p:sp>
        <p:nvSpPr>
          <p:cNvPr id="9" name="Rettangolo 8"/>
          <p:cNvSpPr/>
          <p:nvPr/>
        </p:nvSpPr>
        <p:spPr>
          <a:xfrm>
            <a:off x="1016000" y="810692"/>
            <a:ext cx="2888676" cy="369332"/>
          </a:xfrm>
          <a:prstGeom prst="rect">
            <a:avLst/>
          </a:prstGeom>
        </p:spPr>
        <p:txBody>
          <a:bodyPr wrap="none">
            <a:spAutoFit/>
          </a:bodyPr>
          <a:lstStyle/>
          <a:p>
            <a:r>
              <a:rPr lang="it-IT" b="1" dirty="0" smtClean="0">
                <a:solidFill>
                  <a:srgbClr val="A80000"/>
                </a:solidFill>
                <a:latin typeface="Times New Roman" panose="02020603050405020304" pitchFamily="18" charset="0"/>
                <a:cs typeface="Times New Roman" panose="02020603050405020304" pitchFamily="18" charset="0"/>
              </a:rPr>
              <a:t>Metodi per </a:t>
            </a:r>
            <a:r>
              <a:rPr lang="it-IT" b="1" dirty="0">
                <a:solidFill>
                  <a:srgbClr val="A80000"/>
                </a:solidFill>
                <a:latin typeface="Times New Roman" panose="02020603050405020304" pitchFamily="18" charset="0"/>
                <a:cs typeface="Times New Roman" panose="02020603050405020304" pitchFamily="18" charset="0"/>
              </a:rPr>
              <a:t>calcolare il </a:t>
            </a:r>
            <a:r>
              <a:rPr lang="it-IT" b="1" dirty="0" smtClean="0">
                <a:solidFill>
                  <a:srgbClr val="A80000"/>
                </a:solidFill>
                <a:latin typeface="Times New Roman" panose="02020603050405020304" pitchFamily="18" charset="0"/>
                <a:cs typeface="Times New Roman" panose="02020603050405020304" pitchFamily="18" charset="0"/>
              </a:rPr>
              <a:t>PIL </a:t>
            </a:r>
            <a:endParaRPr lang="it-IT" b="1" dirty="0">
              <a:solidFill>
                <a:srgbClr val="A80000"/>
              </a:solidFill>
            </a:endParaRPr>
          </a:p>
        </p:txBody>
      </p:sp>
    </p:spTree>
    <p:extLst>
      <p:ext uri="{BB962C8B-B14F-4D97-AF65-F5344CB8AC3E}">
        <p14:creationId xmlns:p14="http://schemas.microsoft.com/office/powerpoint/2010/main" val="174004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86193" y="792185"/>
            <a:ext cx="6096000" cy="369332"/>
          </a:xfrm>
          <a:prstGeom prst="rect">
            <a:avLst/>
          </a:prstGeom>
        </p:spPr>
        <p:txBody>
          <a:bodyPr>
            <a:spAutoFit/>
          </a:bodyPr>
          <a:lstStyle/>
          <a:p>
            <a:r>
              <a:rPr lang="it-IT" b="1" dirty="0">
                <a:solidFill>
                  <a:srgbClr val="A80000"/>
                </a:solidFill>
                <a:latin typeface="Times New Roman" panose="02020603050405020304" pitchFamily="18" charset="0"/>
                <a:cs typeface="Times New Roman" panose="02020603050405020304" pitchFamily="18" charset="0"/>
              </a:rPr>
              <a:t>Il metodo della </a:t>
            </a:r>
            <a:r>
              <a:rPr lang="it-IT" b="1" dirty="0" smtClean="0">
                <a:solidFill>
                  <a:srgbClr val="A80000"/>
                </a:solidFill>
                <a:latin typeface="Times New Roman" panose="02020603050405020304" pitchFamily="18" charset="0"/>
                <a:cs typeface="Times New Roman" panose="02020603050405020304" pitchFamily="18" charset="0"/>
              </a:rPr>
              <a:t>spesa o della domanda</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1086195" y="1236197"/>
            <a:ext cx="10328822" cy="1200329"/>
          </a:xfrm>
          <a:prstGeom prst="rect">
            <a:avLst/>
          </a:prstGeom>
        </p:spPr>
        <p:txBody>
          <a:bodyPr wrap="square">
            <a:spAutoFit/>
          </a:bodyPr>
          <a:lstStyle/>
          <a:p>
            <a:pPr algn="just"/>
            <a:r>
              <a:rPr lang="it-IT" dirty="0">
                <a:latin typeface="Times New Roman" panose="02020603050405020304" pitchFamily="18" charset="0"/>
                <a:ea typeface="Times New Roman" panose="02020603050405020304" pitchFamily="18" charset="0"/>
                <a:cs typeface="Times New Roman" panose="02020603050405020304" pitchFamily="18" charset="0"/>
              </a:rPr>
              <a:t>La misurazione del PIL dal lato della domanda esplicita le diverse componenti della spesa, ovvero il totale delle spese finali sostenute per consumare la produzione finale dell’economia</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ea typeface="Times New Roman" panose="02020603050405020304" pitchFamily="18" charset="0"/>
                <a:cs typeface="Times New Roman" panose="02020603050405020304" pitchFamily="18" charset="0"/>
              </a:rPr>
              <a:t>Consiste nel misurare il PIL sommando le spese sostenute per gli acquisti dei beni e servizi. La spesa di un paese è suddivisa in quattro gruppi:</a:t>
            </a:r>
          </a:p>
        </p:txBody>
      </p:sp>
      <p:sp>
        <p:nvSpPr>
          <p:cNvPr id="4" name="Rettangolo 3"/>
          <p:cNvSpPr/>
          <p:nvPr/>
        </p:nvSpPr>
        <p:spPr>
          <a:xfrm>
            <a:off x="1068644" y="3950869"/>
            <a:ext cx="9404467" cy="369332"/>
          </a:xfrm>
          <a:prstGeom prst="rect">
            <a:avLst/>
          </a:prstGeom>
        </p:spPr>
        <p:txBody>
          <a:bodyPr wrap="square">
            <a:spAutoFit/>
          </a:bodyPr>
          <a:lstStyle/>
          <a:p>
            <a:r>
              <a:rPr lang="it-IT" b="1" dirty="0" smtClean="0">
                <a:solidFill>
                  <a:srgbClr val="A80000"/>
                </a:solidFill>
                <a:latin typeface="Times New Roman" panose="02020603050405020304" pitchFamily="18" charset="0"/>
                <a:cs typeface="Times New Roman" panose="02020603050405020304" pitchFamily="18" charset="0"/>
              </a:rPr>
              <a:t>PIL =</a:t>
            </a:r>
            <a:r>
              <a:rPr lang="it-IT" dirty="0" smtClean="0">
                <a:solidFill>
                  <a:srgbClr val="FF0000"/>
                </a:solidFill>
                <a:latin typeface="Times New Roman" panose="02020603050405020304" pitchFamily="18" charset="0"/>
                <a:cs typeface="Times New Roman" panose="02020603050405020304" pitchFamily="18" charset="0"/>
              </a:rPr>
              <a:t> </a:t>
            </a:r>
            <a:r>
              <a:rPr lang="it-IT" dirty="0" smtClean="0">
                <a:solidFill>
                  <a:srgbClr val="000000"/>
                </a:solidFill>
                <a:latin typeface="Times New Roman" panose="02020603050405020304" pitchFamily="18" charset="0"/>
                <a:cs typeface="Times New Roman" panose="02020603050405020304" pitchFamily="18" charset="0"/>
              </a:rPr>
              <a:t>Consumi </a:t>
            </a:r>
            <a:r>
              <a:rPr lang="it-IT" dirty="0">
                <a:solidFill>
                  <a:srgbClr val="000000"/>
                </a:solidFill>
                <a:latin typeface="Times New Roman" panose="02020603050405020304" pitchFamily="18" charset="0"/>
                <a:cs typeface="Times New Roman" panose="02020603050405020304" pitchFamily="18" charset="0"/>
              </a:rPr>
              <a:t>(C) + Investimenti (I) + Spesa </a:t>
            </a:r>
            <a:r>
              <a:rPr lang="it-IT" dirty="0" smtClean="0">
                <a:solidFill>
                  <a:srgbClr val="000000"/>
                </a:solidFill>
                <a:latin typeface="Times New Roman" panose="02020603050405020304" pitchFamily="18" charset="0"/>
                <a:cs typeface="Times New Roman" panose="02020603050405020304" pitchFamily="18" charset="0"/>
              </a:rPr>
              <a:t>Pubblica </a:t>
            </a:r>
            <a:r>
              <a:rPr lang="en-GB" dirty="0" smtClean="0">
                <a:solidFill>
                  <a:srgbClr val="000000"/>
                </a:solidFill>
                <a:latin typeface="Times New Roman" panose="02020603050405020304" pitchFamily="18" charset="0"/>
                <a:cs typeface="Times New Roman" panose="02020603050405020304" pitchFamily="18" charset="0"/>
              </a:rPr>
              <a:t>(G</a:t>
            </a:r>
            <a:r>
              <a:rPr lang="en-GB" dirty="0">
                <a:solidFill>
                  <a:srgbClr val="000000"/>
                </a:solidFill>
                <a:latin typeface="Times New Roman" panose="02020603050405020304" pitchFamily="18" charset="0"/>
                <a:cs typeface="Times New Roman" panose="02020603050405020304" pitchFamily="18" charset="0"/>
              </a:rPr>
              <a:t>) + </a:t>
            </a:r>
            <a:r>
              <a:rPr lang="en-GB" dirty="0" err="1">
                <a:solidFill>
                  <a:srgbClr val="000000"/>
                </a:solidFill>
                <a:latin typeface="Times New Roman" panose="02020603050405020304" pitchFamily="18" charset="0"/>
                <a:cs typeface="Times New Roman" panose="02020603050405020304" pitchFamily="18" charset="0"/>
              </a:rPr>
              <a:t>Esportazioni</a:t>
            </a:r>
            <a:r>
              <a:rPr lang="en-GB" dirty="0">
                <a:solidFill>
                  <a:srgbClr val="000000"/>
                </a:solidFill>
                <a:latin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cs typeface="Times New Roman" panose="02020603050405020304" pitchFamily="18" charset="0"/>
              </a:rPr>
              <a:t>Nette</a:t>
            </a:r>
            <a:r>
              <a:rPr lang="en-GB" dirty="0">
                <a:solidFill>
                  <a:srgbClr val="000000"/>
                </a:solidFill>
                <a:latin typeface="Times New Roman" panose="02020603050405020304" pitchFamily="18" charset="0"/>
                <a:cs typeface="Times New Roman" panose="02020603050405020304" pitchFamily="18" charset="0"/>
              </a:rPr>
              <a:t> (NX)</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1016000" y="4634215"/>
            <a:ext cx="10327179"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smtClean="0">
                <a:latin typeface="Times New Roman" panose="02020603050405020304" pitchFamily="18" charset="0"/>
                <a:cs typeface="Times New Roman" panose="02020603050405020304" pitchFamily="18" charset="0"/>
              </a:rPr>
              <a:t>"Metodo </a:t>
            </a:r>
            <a:r>
              <a:rPr lang="it-IT" b="1" dirty="0">
                <a:latin typeface="Times New Roman" panose="02020603050405020304" pitchFamily="18" charset="0"/>
                <a:cs typeface="Times New Roman" panose="02020603050405020304" pitchFamily="18" charset="0"/>
              </a:rPr>
              <a:t>della Spesa"</a:t>
            </a:r>
            <a:r>
              <a:rPr lang="it-IT" dirty="0">
                <a:latin typeface="Times New Roman" panose="02020603050405020304" pitchFamily="18" charset="0"/>
                <a:cs typeface="Times New Roman" panose="02020603050405020304" pitchFamily="18" charset="0"/>
              </a:rPr>
              <a:t>, esamina il PIL dal lato della domanda, ovvero dal punto di vista di chi acquista e paga un prezzo per il prodotto/servizio: è quindi abbastanza intuitivo comprendere che il PIL è composto dai consumi (spesa delle famiglie in beni durevoli, beni di consumo e servizi), dagli investimenti (spesa delle imprese e delle famiglie in beni strumentali e immobili), dalla spesa pubblica (spesa dello Stato e amministrazioni pubbliche) e dalle esportazioni nette (differenza fra esportazioni ed importazioni).</a:t>
            </a:r>
          </a:p>
        </p:txBody>
      </p:sp>
      <p:pic>
        <p:nvPicPr>
          <p:cNvPr id="6" name="Picture 2" descr="Icona Del Prodotto Interno Lordo (P.I.L.) Illustrazione Vettoriale -  Illustrazione di sviluppo, mercato: 1309376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8629" y="2340039"/>
            <a:ext cx="2406388" cy="1353593"/>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piè di pagina 6"/>
          <p:cNvSpPr>
            <a:spLocks noGrp="1"/>
          </p:cNvSpPr>
          <p:nvPr>
            <p:ph type="ftr" sz="quarter" idx="11"/>
          </p:nvPr>
        </p:nvSpPr>
        <p:spPr/>
        <p:txBody>
          <a:bodyPr/>
          <a:lstStyle/>
          <a:p>
            <a:r>
              <a:rPr lang="it-IT" smtClean="0"/>
              <a:t>L. Bani - Elementi di statistica economica - LEZIONE 12</a:t>
            </a:r>
            <a:endParaRPr lang="it-IT"/>
          </a:p>
        </p:txBody>
      </p:sp>
      <p:sp>
        <p:nvSpPr>
          <p:cNvPr id="8" name="Segnaposto numero diapositiva 7"/>
          <p:cNvSpPr>
            <a:spLocks noGrp="1"/>
          </p:cNvSpPr>
          <p:nvPr>
            <p:ph type="sldNum" sz="quarter" idx="12"/>
          </p:nvPr>
        </p:nvSpPr>
        <p:spPr/>
        <p:txBody>
          <a:bodyPr/>
          <a:lstStyle/>
          <a:p>
            <a:fld id="{2933ED56-FB12-4384-AF6C-E94CA198BBEC}" type="slidenum">
              <a:rPr lang="it-IT" smtClean="0"/>
              <a:t>23</a:t>
            </a:fld>
            <a:endParaRPr lang="it-IT"/>
          </a:p>
        </p:txBody>
      </p:sp>
      <p:sp>
        <p:nvSpPr>
          <p:cNvPr id="9" name="Rettangolo 8"/>
          <p:cNvSpPr/>
          <p:nvPr/>
        </p:nvSpPr>
        <p:spPr>
          <a:xfrm>
            <a:off x="1086193" y="2621921"/>
            <a:ext cx="7069515" cy="1200329"/>
          </a:xfrm>
          <a:prstGeom prst="rect">
            <a:avLst/>
          </a:prstGeom>
        </p:spPr>
        <p:txBody>
          <a:bodyPr wrap="square">
            <a:spAutoFit/>
          </a:bodyPr>
          <a:lstStyle/>
          <a:p>
            <a:pPr marL="342900" indent="-342900">
              <a:buFont typeface="+mj-lt"/>
              <a:buAutoNum type="arabicPeriod"/>
            </a:pPr>
            <a:r>
              <a:rPr lang="en-GB" dirty="0" smtClean="0">
                <a:latin typeface="Times New Roman" panose="02020603050405020304" pitchFamily="18" charset="0"/>
                <a:cs typeface="Times New Roman" panose="02020603050405020304" pitchFamily="18" charset="0"/>
              </a:rPr>
              <a:t>I </a:t>
            </a:r>
            <a:r>
              <a:rPr lang="en-GB" dirty="0" err="1">
                <a:latin typeface="Times New Roman" panose="02020603050405020304" pitchFamily="18" charset="0"/>
                <a:cs typeface="Times New Roman" panose="02020603050405020304" pitchFamily="18" charset="0"/>
              </a:rPr>
              <a:t>consumi</a:t>
            </a:r>
            <a:endParaRPr lang="en-GB"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GB" dirty="0" err="1">
                <a:latin typeface="Times New Roman" panose="02020603050405020304" pitchFamily="18" charset="0"/>
                <a:cs typeface="Times New Roman" panose="02020603050405020304" pitchFamily="18" charset="0"/>
              </a:rPr>
              <a:t>Gli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investimenti</a:t>
            </a:r>
            <a:endParaRPr lang="en-GB"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GB" dirty="0" err="1">
                <a:latin typeface="Times New Roman" panose="02020603050405020304" pitchFamily="18" charset="0"/>
                <a:cs typeface="Times New Roman" panose="02020603050405020304" pitchFamily="18" charset="0"/>
              </a:rPr>
              <a:t>Gli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acquisti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pubblici</a:t>
            </a:r>
            <a:endParaRPr lang="en-GB"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GB" dirty="0">
                <a:latin typeface="Times New Roman" panose="02020603050405020304" pitchFamily="18" charset="0"/>
                <a:cs typeface="Times New Roman" panose="02020603050405020304" pitchFamily="18" charset="0"/>
              </a:rPr>
              <a:t>Le </a:t>
            </a:r>
            <a:r>
              <a:rPr lang="en-GB" dirty="0" err="1">
                <a:latin typeface="Times New Roman" panose="02020603050405020304" pitchFamily="18" charset="0"/>
                <a:cs typeface="Times New Roman" panose="02020603050405020304" pitchFamily="18" charset="0"/>
              </a:rPr>
              <a:t>esportazioni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nette</a:t>
            </a:r>
            <a:r>
              <a:rPr lang="en-GB"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differenza tra le esportazioni e le </a:t>
            </a:r>
            <a:r>
              <a:rPr lang="en-GB" dirty="0" err="1">
                <a:latin typeface="Times New Roman" panose="02020603050405020304" pitchFamily="18" charset="0"/>
                <a:cs typeface="Times New Roman" panose="02020603050405020304" pitchFamily="18" charset="0"/>
              </a:rPr>
              <a:t>importazioni</a:t>
            </a:r>
            <a:r>
              <a:rPr lang="en-GB"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9925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78128" y="1087843"/>
            <a:ext cx="6096000" cy="369332"/>
          </a:xfrm>
          <a:prstGeom prst="rect">
            <a:avLst/>
          </a:prstGeom>
        </p:spPr>
        <p:txBody>
          <a:bodyPr>
            <a:spAutoFit/>
          </a:bodyPr>
          <a:lstStyle/>
          <a:p>
            <a:r>
              <a:rPr lang="it-IT" b="1" dirty="0">
                <a:solidFill>
                  <a:srgbClr val="A80000"/>
                </a:solidFill>
                <a:latin typeface="Times New Roman" panose="02020603050405020304" pitchFamily="18" charset="0"/>
                <a:cs typeface="Times New Roman" panose="02020603050405020304" pitchFamily="18" charset="0"/>
              </a:rPr>
              <a:t>Il metodo </a:t>
            </a:r>
            <a:r>
              <a:rPr lang="it-IT" b="1" dirty="0" smtClean="0">
                <a:solidFill>
                  <a:srgbClr val="A80000"/>
                </a:solidFill>
                <a:latin typeface="Times New Roman" panose="02020603050405020304" pitchFamily="18" charset="0"/>
                <a:cs typeface="Times New Roman" panose="02020603050405020304" pitchFamily="18" charset="0"/>
              </a:rPr>
              <a:t>dei redditi</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978128" y="1497183"/>
            <a:ext cx="10345654"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metodo del reddito si basa sul concetto che la produzione di </a:t>
            </a:r>
            <a:r>
              <a:rPr lang="it-IT" dirty="0" smtClean="0">
                <a:latin typeface="Times New Roman" panose="02020603050405020304" pitchFamily="18" charset="0"/>
                <a:cs typeface="Times New Roman" panose="02020603050405020304" pitchFamily="18" charset="0"/>
              </a:rPr>
              <a:t>un paese </a:t>
            </a:r>
            <a:r>
              <a:rPr lang="it-IT" dirty="0">
                <a:latin typeface="Times New Roman" panose="02020603050405020304" pitchFamily="18" charset="0"/>
                <a:cs typeface="Times New Roman" panose="02020603050405020304" pitchFamily="18" charset="0"/>
              </a:rPr>
              <a:t>genera un reddito di </a:t>
            </a:r>
            <a:r>
              <a:rPr lang="it-IT" dirty="0" smtClean="0">
                <a:latin typeface="Times New Roman" panose="02020603050405020304" pitchFamily="18" charset="0"/>
                <a:cs typeface="Times New Roman" panose="02020603050405020304" pitchFamily="18" charset="0"/>
              </a:rPr>
              <a:t> uguale </a:t>
            </a:r>
            <a:r>
              <a:rPr lang="it-IT" dirty="0">
                <a:latin typeface="Times New Roman" panose="02020603050405020304" pitchFamily="18" charset="0"/>
                <a:cs typeface="Times New Roman" panose="02020603050405020304" pitchFamily="18" charset="0"/>
              </a:rPr>
              <a:t>valore</a:t>
            </a:r>
            <a:r>
              <a:rPr lang="it-IT" dirty="0" smtClean="0">
                <a:latin typeface="Times New Roman" panose="02020603050405020304" pitchFamily="18" charset="0"/>
                <a:cs typeface="Times New Roman" panose="02020603050405020304" pitchFamily="18" charset="0"/>
              </a:rPr>
              <a:t>.</a:t>
            </a:r>
          </a:p>
          <a:p>
            <a:pPr algn="just"/>
            <a:r>
              <a:rPr lang="it-IT" dirty="0" smtClean="0">
                <a:latin typeface="Times New Roman" panose="02020603050405020304" pitchFamily="18" charset="0"/>
                <a:cs typeface="Times New Roman" panose="02020603050405020304" pitchFamily="18" charset="0"/>
              </a:rPr>
              <a:t>I fattori di produzione sono essenzialmente il lavoro e il capitale finanziario impiegato. Questi fattori vanno remunerati con stipendi e profitti. A questi si sommano anche le tasse sulla produzione e l'IVA (una sorta di remunerazione per lo Stato a fronte dei servizi che garantisce), al netto dei contributi alla produzione. </a:t>
            </a:r>
          </a:p>
        </p:txBody>
      </p:sp>
      <p:sp>
        <p:nvSpPr>
          <p:cNvPr id="7" name="Rettangolo 6"/>
          <p:cNvSpPr/>
          <p:nvPr/>
        </p:nvSpPr>
        <p:spPr>
          <a:xfrm>
            <a:off x="978125" y="3472246"/>
            <a:ext cx="9486672" cy="369332"/>
          </a:xfrm>
          <a:prstGeom prst="rect">
            <a:avLst/>
          </a:prstGeom>
        </p:spPr>
        <p:txBody>
          <a:bodyPr wrap="square">
            <a:spAutoFit/>
          </a:bodyPr>
          <a:lstStyle/>
          <a:p>
            <a:r>
              <a:rPr lang="it-IT" b="1" dirty="0" smtClean="0">
                <a:solidFill>
                  <a:srgbClr val="A80000"/>
                </a:solidFill>
                <a:latin typeface="Times New Roman" panose="02020603050405020304" pitchFamily="18" charset="0"/>
                <a:cs typeface="Times New Roman" panose="02020603050405020304" pitchFamily="18" charset="0"/>
              </a:rPr>
              <a:t>PIL = </a:t>
            </a:r>
            <a:r>
              <a:rPr lang="it-IT" b="1" dirty="0">
                <a:solidFill>
                  <a:srgbClr val="A80000"/>
                </a:solidFill>
                <a:latin typeface="Times New Roman" panose="02020603050405020304" pitchFamily="18" charset="0"/>
                <a:cs typeface="Times New Roman" panose="02020603050405020304" pitchFamily="18" charset="0"/>
              </a:rPr>
              <a:t>somma dei redditi = salari + profitti</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pPr/>
              <a:t>24</a:t>
            </a:fld>
            <a:endParaRPr lang="it-IT"/>
          </a:p>
        </p:txBody>
      </p:sp>
      <p:sp>
        <p:nvSpPr>
          <p:cNvPr id="5" name="Rettangolo 4"/>
          <p:cNvSpPr/>
          <p:nvPr/>
        </p:nvSpPr>
        <p:spPr>
          <a:xfrm>
            <a:off x="978127" y="2749559"/>
            <a:ext cx="10345655"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Quindi </a:t>
            </a:r>
            <a:r>
              <a:rPr lang="it-IT" dirty="0">
                <a:latin typeface="Times New Roman" panose="02020603050405020304" pitchFamily="18" charset="0"/>
                <a:cs typeface="Times New Roman" panose="02020603050405020304" pitchFamily="18" charset="0"/>
              </a:rPr>
              <a:t>per ottenere il PIL si sommano tutti i tipi di reddito: da lavoro, da capitale, ammortamenti, imposte indirette nette, redditi netti di stranieri.</a:t>
            </a:r>
            <a:endParaRPr lang="en-GB" dirty="0">
              <a:latin typeface="Times New Roman" panose="02020603050405020304" pitchFamily="18" charset="0"/>
              <a:cs typeface="Times New Roman" panose="02020603050405020304" pitchFamily="18" charset="0"/>
            </a:endParaRPr>
          </a:p>
        </p:txBody>
      </p:sp>
      <p:sp>
        <p:nvSpPr>
          <p:cNvPr id="11" name="Rettangolo 10"/>
          <p:cNvSpPr/>
          <p:nvPr/>
        </p:nvSpPr>
        <p:spPr>
          <a:xfrm>
            <a:off x="978125" y="3937198"/>
            <a:ext cx="10235743"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totale dei redditi percepiti può essere ripartito secondo il tipo di reddito: redditi da lavoro dipendente e risultato di gestione (parte del PIL prodotto destinata a remunerare i fattori produttivi diversi dal lavoro dipendente) </a:t>
            </a:r>
            <a:endParaRPr lang="en-GB" dirty="0">
              <a:latin typeface="Times New Roman" panose="02020603050405020304" pitchFamily="18" charset="0"/>
              <a:cs typeface="Times New Roman" panose="02020603050405020304" pitchFamily="18" charset="0"/>
            </a:endParaRPr>
          </a:p>
        </p:txBody>
      </p:sp>
      <p:sp>
        <p:nvSpPr>
          <p:cNvPr id="13" name="Rettangolo 12"/>
          <p:cNvSpPr/>
          <p:nvPr/>
        </p:nvSpPr>
        <p:spPr>
          <a:xfrm>
            <a:off x="978124" y="4956148"/>
            <a:ext cx="10235743"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Si sommano: </a:t>
            </a:r>
          </a:p>
          <a:p>
            <a:pPr algn="just"/>
            <a:r>
              <a:rPr lang="it-IT" dirty="0">
                <a:latin typeface="Times New Roman" panose="02020603050405020304" pitchFamily="18" charset="0"/>
                <a:cs typeface="Times New Roman" panose="02020603050405020304" pitchFamily="18" charset="0"/>
              </a:rPr>
              <a:t>Il Reddito da lavoro dipendente, le rendite, gli interessi, il reddito dei titolari di attività commerciali, i profitti delle società quotate, ecc.</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58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25</a:t>
            </a:fld>
            <a:endParaRPr lang="it-IT"/>
          </a:p>
        </p:txBody>
      </p:sp>
      <p:sp>
        <p:nvSpPr>
          <p:cNvPr id="4" name="Rettangolo 3"/>
          <p:cNvSpPr/>
          <p:nvPr/>
        </p:nvSpPr>
        <p:spPr>
          <a:xfrm>
            <a:off x="1016000" y="1000510"/>
            <a:ext cx="9486672" cy="369332"/>
          </a:xfrm>
          <a:prstGeom prst="rect">
            <a:avLst/>
          </a:prstGeom>
        </p:spPr>
        <p:txBody>
          <a:bodyPr wrap="square">
            <a:spAutoFit/>
          </a:bodyPr>
          <a:lstStyle/>
          <a:p>
            <a:r>
              <a:rPr lang="it-IT" b="1" dirty="0" smtClean="0">
                <a:solidFill>
                  <a:srgbClr val="A80000"/>
                </a:solidFill>
                <a:latin typeface="Times New Roman" panose="02020603050405020304" pitchFamily="18" charset="0"/>
                <a:cs typeface="Times New Roman" panose="02020603050405020304" pitchFamily="18" charset="0"/>
              </a:rPr>
              <a:t>PIL = Reddito </a:t>
            </a:r>
            <a:r>
              <a:rPr lang="it-IT" b="1" dirty="0">
                <a:solidFill>
                  <a:srgbClr val="A80000"/>
                </a:solidFill>
                <a:latin typeface="Times New Roman" panose="02020603050405020304" pitchFamily="18" charset="0"/>
                <a:cs typeface="Times New Roman" panose="02020603050405020304" pitchFamily="18" charset="0"/>
              </a:rPr>
              <a:t>da lavoro (salari) + Redditi da </a:t>
            </a:r>
            <a:r>
              <a:rPr lang="it-IT" b="1" dirty="0" smtClean="0">
                <a:solidFill>
                  <a:srgbClr val="A80000"/>
                </a:solidFill>
                <a:latin typeface="Times New Roman" panose="02020603050405020304" pitchFamily="18" charset="0"/>
                <a:cs typeface="Times New Roman" panose="02020603050405020304" pitchFamily="18" charset="0"/>
              </a:rPr>
              <a:t>capitale </a:t>
            </a:r>
            <a:r>
              <a:rPr lang="en-GB" b="1" dirty="0" smtClean="0">
                <a:solidFill>
                  <a:srgbClr val="A80000"/>
                </a:solidFill>
                <a:latin typeface="Times New Roman" panose="02020603050405020304" pitchFamily="18" charset="0"/>
                <a:cs typeface="Times New Roman" panose="02020603050405020304" pitchFamily="18" charset="0"/>
              </a:rPr>
              <a:t>(</a:t>
            </a:r>
            <a:r>
              <a:rPr lang="en-GB" b="1" dirty="0" err="1" smtClean="0">
                <a:solidFill>
                  <a:srgbClr val="A80000"/>
                </a:solidFill>
                <a:latin typeface="Times New Roman" panose="02020603050405020304" pitchFamily="18" charset="0"/>
                <a:cs typeface="Times New Roman" panose="02020603050405020304" pitchFamily="18" charset="0"/>
              </a:rPr>
              <a:t>rendite</a:t>
            </a:r>
            <a:r>
              <a:rPr lang="en-GB" b="1" dirty="0">
                <a:solidFill>
                  <a:srgbClr val="A80000"/>
                </a:solidFill>
                <a:latin typeface="Times New Roman" panose="02020603050405020304" pitchFamily="18" charset="0"/>
                <a:cs typeface="Times New Roman" panose="02020603050405020304" pitchFamily="18" charset="0"/>
              </a:rPr>
              <a:t>, </a:t>
            </a:r>
            <a:r>
              <a:rPr lang="en-GB" b="1" dirty="0" err="1">
                <a:solidFill>
                  <a:srgbClr val="A80000"/>
                </a:solidFill>
                <a:latin typeface="Times New Roman" panose="02020603050405020304" pitchFamily="18" charset="0"/>
                <a:cs typeface="Times New Roman" panose="02020603050405020304" pitchFamily="18" charset="0"/>
              </a:rPr>
              <a:t>dividendi</a:t>
            </a:r>
            <a:r>
              <a:rPr lang="en-GB" b="1" dirty="0">
                <a:solidFill>
                  <a:srgbClr val="A80000"/>
                </a:solidFill>
                <a:latin typeface="Times New Roman" panose="02020603050405020304" pitchFamily="18" charset="0"/>
                <a:cs typeface="Times New Roman" panose="02020603050405020304" pitchFamily="18" charset="0"/>
              </a:rPr>
              <a:t>, </a:t>
            </a:r>
            <a:r>
              <a:rPr lang="en-GB" b="1" dirty="0" err="1" smtClean="0">
                <a:solidFill>
                  <a:srgbClr val="A80000"/>
                </a:solidFill>
                <a:latin typeface="Times New Roman" panose="02020603050405020304" pitchFamily="18" charset="0"/>
                <a:cs typeface="Times New Roman" panose="02020603050405020304" pitchFamily="18" charset="0"/>
              </a:rPr>
              <a:t>profitti</a:t>
            </a:r>
            <a:r>
              <a:rPr lang="en-GB" b="1" dirty="0" smtClean="0">
                <a:solidFill>
                  <a:srgbClr val="A80000"/>
                </a:solidFill>
                <a:latin typeface="Times New Roman" panose="02020603050405020304" pitchFamily="18" charset="0"/>
                <a:cs typeface="Times New Roman" panose="02020603050405020304" pitchFamily="18" charset="0"/>
              </a:rPr>
              <a:t>) + </a:t>
            </a:r>
            <a:r>
              <a:rPr lang="en-GB" b="1" dirty="0" err="1">
                <a:solidFill>
                  <a:srgbClr val="A80000"/>
                </a:solidFill>
                <a:latin typeface="Times New Roman" panose="02020603050405020304" pitchFamily="18" charset="0"/>
                <a:cs typeface="Times New Roman" panose="02020603050405020304" pitchFamily="18" charset="0"/>
              </a:rPr>
              <a:t>Tasse</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016000" y="1438538"/>
            <a:ext cx="10428783"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Si definiscono redditi </a:t>
            </a:r>
            <a:r>
              <a:rPr lang="it-IT" dirty="0" smtClean="0">
                <a:latin typeface="Times New Roman" panose="02020603050405020304" pitchFamily="18" charset="0"/>
                <a:cs typeface="Times New Roman" panose="02020603050405020304" pitchFamily="18" charset="0"/>
              </a:rPr>
              <a:t>da capitale </a:t>
            </a:r>
            <a:r>
              <a:rPr lang="it-IT" dirty="0">
                <a:latin typeface="Times New Roman" panose="02020603050405020304" pitchFamily="18" charset="0"/>
                <a:cs typeface="Times New Roman" panose="02020603050405020304" pitchFamily="18" charset="0"/>
              </a:rPr>
              <a:t>i proventi in denaro o in natura derivanti dall’impiego, a qualsiasi titolo, di denaro o altri beni purché la loro percezione avvenga al di fuori dell’esercizio di attività </a:t>
            </a:r>
            <a:r>
              <a:rPr lang="it-IT" dirty="0" smtClean="0">
                <a:latin typeface="Times New Roman" panose="02020603050405020304" pitchFamily="18" charset="0"/>
                <a:cs typeface="Times New Roman" panose="02020603050405020304" pitchFamily="18" charset="0"/>
              </a:rPr>
              <a:t>d’impresa (azioni, titoli, interessi da depositi, ecc.).</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1016000" y="2397586"/>
            <a:ext cx="10127676"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Ovvero, i </a:t>
            </a:r>
            <a:r>
              <a:rPr lang="it-IT" dirty="0">
                <a:latin typeface="Times New Roman" panose="02020603050405020304" pitchFamily="18" charset="0"/>
                <a:cs typeface="Times New Roman" panose="02020603050405020304" pitchFamily="18" charset="0"/>
              </a:rPr>
              <a:t>redditi ricevuti dal proprietario di un’attività finanziaria o di un bene materiale non prodotto in cambio della disponibilità di tali attività da parte di un’altra unità istituzionale.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7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44200" y="4027975"/>
            <a:ext cx="10336415"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metodo della produzione </a:t>
            </a:r>
            <a:r>
              <a:rPr lang="it-IT" dirty="0" smtClean="0">
                <a:latin typeface="Times New Roman" panose="02020603050405020304" pitchFamily="18" charset="0"/>
                <a:cs typeface="Times New Roman" panose="02020603050405020304" pitchFamily="18" charset="0"/>
              </a:rPr>
              <a:t>si basa </a:t>
            </a:r>
            <a:r>
              <a:rPr lang="it-IT" dirty="0">
                <a:latin typeface="Times New Roman" panose="02020603050405020304" pitchFamily="18" charset="0"/>
                <a:cs typeface="Times New Roman" panose="02020603050405020304" pitchFamily="18" charset="0"/>
              </a:rPr>
              <a:t>sulla somma del valore aggiunto </a:t>
            </a:r>
            <a:r>
              <a:rPr lang="it-IT" dirty="0" smtClean="0">
                <a:latin typeface="Times New Roman" panose="02020603050405020304" pitchFamily="18" charset="0"/>
                <a:cs typeface="Times New Roman" panose="02020603050405020304" pitchFamily="18" charset="0"/>
              </a:rPr>
              <a:t>quindi per </a:t>
            </a:r>
            <a:r>
              <a:rPr lang="it-IT" dirty="0">
                <a:latin typeface="Times New Roman" panose="02020603050405020304" pitchFamily="18" charset="0"/>
                <a:cs typeface="Times New Roman" panose="02020603050405020304" pitchFamily="18" charset="0"/>
              </a:rPr>
              <a:t>ogni </a:t>
            </a:r>
            <a:r>
              <a:rPr lang="it-IT" dirty="0" smtClean="0">
                <a:latin typeface="Times New Roman" panose="02020603050405020304" pitchFamily="18" charset="0"/>
                <a:cs typeface="Times New Roman" panose="02020603050405020304" pitchFamily="18" charset="0"/>
              </a:rPr>
              <a:t>impresa. Per ogni branca produttiva si </a:t>
            </a:r>
            <a:r>
              <a:rPr lang="it-IT" dirty="0">
                <a:latin typeface="Times New Roman" panose="02020603050405020304" pitchFamily="18" charset="0"/>
                <a:cs typeface="Times New Roman" panose="02020603050405020304" pitchFamily="18" charset="0"/>
              </a:rPr>
              <a:t>calcola </a:t>
            </a:r>
            <a:r>
              <a:rPr lang="it-IT" dirty="0" smtClean="0">
                <a:latin typeface="Times New Roman" panose="02020603050405020304" pitchFamily="18" charset="0"/>
                <a:cs typeface="Times New Roman" panose="02020603050405020304" pitchFamily="18" charset="0"/>
              </a:rPr>
              <a:t>poi il suo valore aggiunto totale come differenza </a:t>
            </a:r>
            <a:r>
              <a:rPr lang="it-IT" dirty="0">
                <a:latin typeface="Times New Roman" panose="02020603050405020304" pitchFamily="18" charset="0"/>
                <a:cs typeface="Times New Roman" panose="02020603050405020304" pitchFamily="18" charset="0"/>
              </a:rPr>
              <a:t>tra il valore </a:t>
            </a:r>
            <a:r>
              <a:rPr lang="it-IT" dirty="0" smtClean="0">
                <a:latin typeface="Times New Roman" panose="02020603050405020304" pitchFamily="18" charset="0"/>
                <a:cs typeface="Times New Roman" panose="02020603050405020304" pitchFamily="18" charset="0"/>
              </a:rPr>
              <a:t>della merce </a:t>
            </a:r>
            <a:r>
              <a:rPr lang="it-IT" dirty="0">
                <a:latin typeface="Times New Roman" panose="02020603050405020304" pitchFamily="18" charset="0"/>
                <a:cs typeface="Times New Roman" panose="02020603050405020304" pitchFamily="18" charset="0"/>
              </a:rPr>
              <a:t>prodotta e le spese sostenute per l’acquisto dei beni intermedi.</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844202" y="716454"/>
            <a:ext cx="7994997"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Il metodo </a:t>
            </a:r>
            <a:r>
              <a:rPr lang="it-IT" b="1" dirty="0" smtClean="0">
                <a:solidFill>
                  <a:srgbClr val="A80000"/>
                </a:solidFill>
                <a:latin typeface="Times New Roman" panose="02020603050405020304" pitchFamily="18" charset="0"/>
                <a:cs typeface="Times New Roman" panose="02020603050405020304" pitchFamily="18" charset="0"/>
              </a:rPr>
              <a:t>della produzione o dell’offerta (utilizzato in Italia dall’Istat)</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12</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26</a:t>
            </a:fld>
            <a:endParaRPr lang="it-IT"/>
          </a:p>
        </p:txBody>
      </p:sp>
      <p:sp>
        <p:nvSpPr>
          <p:cNvPr id="8" name="Rettangolo 7"/>
          <p:cNvSpPr/>
          <p:nvPr/>
        </p:nvSpPr>
        <p:spPr>
          <a:xfrm>
            <a:off x="844203" y="1200726"/>
            <a:ext cx="10336415" cy="1567096"/>
          </a:xfrm>
          <a:prstGeom prst="rect">
            <a:avLst/>
          </a:prstGeom>
        </p:spPr>
        <p:txBody>
          <a:bodyPr wrap="square">
            <a:spAutoFit/>
          </a:bodyPr>
          <a:lstStyle/>
          <a:p>
            <a:pPr algn="just">
              <a:lnSpc>
                <a:spcPts val="2250"/>
              </a:lnSpc>
              <a:spcAft>
                <a:spcPts val="225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Il PIL misura soltanto le transazioni ‘finali’, esclude cioè gli scambi di prodotti intermedi, in quanto il valore del prodotto finale già incorpora i costi sostenuti per gli acquisti di prodotti intermedi ai differenti stadi del processo produttivo. La misurazione del PIL dal lato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della produzione (o dell’offerta)  </a:t>
            </a:r>
            <a:r>
              <a:rPr lang="it-IT" dirty="0">
                <a:latin typeface="Times New Roman" panose="02020603050405020304" pitchFamily="18" charset="0"/>
                <a:ea typeface="Times New Roman" panose="02020603050405020304" pitchFamily="18" charset="0"/>
                <a:cs typeface="Times New Roman" panose="02020603050405020304" pitchFamily="18" charset="0"/>
              </a:rPr>
              <a:t>consiste nel sommare l’apporto al PIL del Paese fornito da tutte le imprese. Il PIL è infatti pari alla somma del valore aggiunto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delle </a:t>
            </a:r>
            <a:r>
              <a:rPr lang="it-IT" dirty="0">
                <a:latin typeface="Times New Roman" panose="02020603050405020304" pitchFamily="18" charset="0"/>
                <a:ea typeface="Times New Roman" panose="02020603050405020304" pitchFamily="18" charset="0"/>
                <a:cs typeface="Times New Roman" panose="02020603050405020304" pitchFamily="18" charset="0"/>
              </a:rPr>
              <a:t>diverse unità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produttive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ttangolo 3"/>
          <p:cNvSpPr/>
          <p:nvPr/>
        </p:nvSpPr>
        <p:spPr>
          <a:xfrm>
            <a:off x="844199" y="5004502"/>
            <a:ext cx="10336415" cy="1277786"/>
          </a:xfrm>
          <a:prstGeom prst="rect">
            <a:avLst/>
          </a:prstGeom>
        </p:spPr>
        <p:txBody>
          <a:bodyPr wrap="square">
            <a:spAutoFit/>
          </a:bodyPr>
          <a:lstStyle/>
          <a:p>
            <a:pPr algn="just">
              <a:lnSpc>
                <a:spcPct val="107000"/>
              </a:lnSpc>
              <a:spcAft>
                <a:spcPts val="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Il </a:t>
            </a:r>
            <a:r>
              <a:rPr lang="it-IT" dirty="0">
                <a:latin typeface="Times New Roman" panose="02020603050405020304" pitchFamily="18" charset="0"/>
                <a:ea typeface="Calibri" panose="020F0502020204030204" pitchFamily="34" charset="0"/>
                <a:cs typeface="Times New Roman" panose="02020603050405020304" pitchFamily="18" charset="0"/>
              </a:rPr>
              <a:t>valore aggiunto di ogni branca è valutato a prezzi base e non ai prezzi di </a:t>
            </a:r>
            <a:r>
              <a:rPr lang="it-IT" dirty="0" smtClean="0">
                <a:latin typeface="Times New Roman" panose="02020603050405020304" pitchFamily="18" charset="0"/>
                <a:ea typeface="Calibri" panose="020F0502020204030204" pitchFamily="34" charset="0"/>
                <a:cs typeface="Times New Roman" panose="02020603050405020304" pitchFamily="18" charset="0"/>
              </a:rPr>
              <a:t>mercato. Per </a:t>
            </a:r>
            <a:r>
              <a:rPr lang="it-IT" dirty="0">
                <a:latin typeface="Times New Roman" panose="02020603050405020304" pitchFamily="18" charset="0"/>
                <a:ea typeface="Calibri" panose="020F0502020204030204" pitchFamily="34" charset="0"/>
                <a:cs typeface="Times New Roman" panose="02020603050405020304" pitchFamily="18" charset="0"/>
              </a:rPr>
              <a:t>ottenere il prodotto interno lordo, che è valutato invece ai prezzi di mercato, alla somma dei valori aggiunti delle branche vanno sommate le imposte sui prodotti al netto dei relativi contributi, che come si è visto fanno appunto la differenza tra un aggregato valutato a prezzi base e il medesimo aggregato valutato a prezzi di </a:t>
            </a:r>
            <a:r>
              <a:rPr lang="it-IT" dirty="0" smtClean="0">
                <a:latin typeface="Times New Roman" panose="02020603050405020304" pitchFamily="18" charset="0"/>
                <a:ea typeface="Calibri" panose="020F0502020204030204" pitchFamily="34" charset="0"/>
                <a:cs typeface="Times New Roman" panose="02020603050405020304" pitchFamily="18" charset="0"/>
              </a:rPr>
              <a:t>mercato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844200" y="2797734"/>
            <a:ext cx="10364124"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concetto di </a:t>
            </a:r>
            <a:r>
              <a:rPr lang="it-IT" b="1" dirty="0" smtClean="0">
                <a:latin typeface="Times New Roman" panose="02020603050405020304" pitchFamily="18" charset="0"/>
                <a:cs typeface="Times New Roman" panose="02020603050405020304" pitchFamily="18" charset="0"/>
              </a:rPr>
              <a:t>valore </a:t>
            </a:r>
            <a:r>
              <a:rPr lang="it-IT" b="1" dirty="0">
                <a:latin typeface="Times New Roman" panose="02020603050405020304" pitchFamily="18" charset="0"/>
                <a:cs typeface="Times New Roman" panose="02020603050405020304" pitchFamily="18" charset="0"/>
              </a:rPr>
              <a:t>aggiunto </a:t>
            </a:r>
            <a:r>
              <a:rPr lang="it-IT" dirty="0">
                <a:latin typeface="Times New Roman" panose="02020603050405020304" pitchFamily="18" charset="0"/>
                <a:cs typeface="Times New Roman" panose="02020603050405020304" pitchFamily="18" charset="0"/>
              </a:rPr>
              <a:t>è dato della differenza tra il valore dei beni e servizi prodotti (output) da una azienda e il valore dei beni e servizi che detta azienda acquista all’esterno (input</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Ovvero, il valore aggiunto è pari alla differenza tra ciò che paga l’utilizzatore di un determinato bene (o servizio) e ciò che il produttore dello stesso bene (o servizio) ha pagato per acquisire l’input</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47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27</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rotWithShape="1">
          <a:blip r:embed="rId2"/>
          <a:srcRect t="4373"/>
          <a:stretch/>
        </p:blipFill>
        <p:spPr>
          <a:xfrm>
            <a:off x="4618864" y="578742"/>
            <a:ext cx="6675120" cy="5585327"/>
          </a:xfrm>
          <a:prstGeom prst="rect">
            <a:avLst/>
          </a:prstGeom>
        </p:spPr>
      </p:pic>
      <p:sp>
        <p:nvSpPr>
          <p:cNvPr id="3" name="Rettangolo 2"/>
          <p:cNvSpPr/>
          <p:nvPr/>
        </p:nvSpPr>
        <p:spPr>
          <a:xfrm>
            <a:off x="396240" y="2124911"/>
            <a:ext cx="3427615" cy="369332"/>
          </a:xfrm>
          <a:prstGeom prst="rect">
            <a:avLst/>
          </a:prstGeom>
        </p:spPr>
        <p:txBody>
          <a:bodyPr wrap="square">
            <a:spAutoFit/>
          </a:bodyPr>
          <a:lstStyle/>
          <a:p>
            <a:pPr lvl="0" algn="ctr" fontAlgn="base">
              <a:lnSpc>
                <a:spcPct val="90000"/>
              </a:lnSpc>
              <a:spcBef>
                <a:spcPct val="20000"/>
              </a:spcBef>
              <a:spcAft>
                <a:spcPct val="0"/>
              </a:spcAft>
            </a:pPr>
            <a:r>
              <a:rPr lang="it-IT" altLang="en-US" sz="2000" b="1" u="sng" dirty="0" smtClean="0">
                <a:solidFill>
                  <a:srgbClr val="A80000"/>
                </a:solidFill>
                <a:latin typeface="Times New Roman" panose="02020603050405020304" pitchFamily="18" charset="0"/>
                <a:cs typeface="Times New Roman" panose="02020603050405020304" pitchFamily="18" charset="0"/>
              </a:rPr>
              <a:t>REDDITO </a:t>
            </a:r>
            <a:r>
              <a:rPr lang="it-IT" altLang="en-US" sz="2000" b="1" u="sng" dirty="0">
                <a:solidFill>
                  <a:srgbClr val="A80000"/>
                </a:solidFill>
                <a:latin typeface="Times New Roman" panose="02020603050405020304" pitchFamily="18" charset="0"/>
                <a:cs typeface="Times New Roman" panose="02020603050405020304" pitchFamily="18" charset="0"/>
              </a:rPr>
              <a:t>= SPESA = PIL</a:t>
            </a:r>
            <a:r>
              <a:rPr lang="it-IT" altLang="en-US" sz="2000" dirty="0">
                <a:solidFill>
                  <a:srgbClr val="A80000"/>
                </a:solidFill>
                <a:latin typeface="Times New Roman" panose="02020603050405020304" pitchFamily="18" charset="0"/>
              </a:rPr>
              <a:t> </a:t>
            </a:r>
          </a:p>
        </p:txBody>
      </p:sp>
      <p:sp>
        <p:nvSpPr>
          <p:cNvPr id="6" name="Segnaposto piè di pagina 5"/>
          <p:cNvSpPr>
            <a:spLocks noGrp="1"/>
          </p:cNvSpPr>
          <p:nvPr>
            <p:ph type="ftr" sz="quarter" idx="11"/>
          </p:nvPr>
        </p:nvSpPr>
        <p:spPr/>
        <p:txBody>
          <a:bodyPr/>
          <a:lstStyle/>
          <a:p>
            <a:r>
              <a:rPr lang="it-IT" smtClean="0"/>
              <a:t>L. Bani - Elementi di statistica economica - LEZIONE 12</a:t>
            </a:r>
            <a:endParaRPr lang="it-IT"/>
          </a:p>
        </p:txBody>
      </p:sp>
    </p:spTree>
    <p:extLst>
      <p:ext uri="{BB962C8B-B14F-4D97-AF65-F5344CB8AC3E}">
        <p14:creationId xmlns:p14="http://schemas.microsoft.com/office/powerpoint/2010/main" val="3764842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68895" y="752814"/>
            <a:ext cx="10754822" cy="584775"/>
          </a:xfrm>
          <a:prstGeom prst="rect">
            <a:avLst/>
          </a:prstGeom>
        </p:spPr>
        <p:txBody>
          <a:bodyPr wrap="square">
            <a:spAutoFit/>
          </a:bodyPr>
          <a:lstStyle/>
          <a:p>
            <a:pPr algn="just"/>
            <a:r>
              <a:rPr lang="it-IT" sz="1600" b="1" dirty="0" smtClean="0">
                <a:solidFill>
                  <a:srgbClr val="A80000"/>
                </a:solidFill>
                <a:latin typeface="Times New Roman" panose="02020603050405020304" pitchFamily="18" charset="0"/>
                <a:cs typeface="Times New Roman" panose="02020603050405020304" pitchFamily="18" charset="0"/>
              </a:rPr>
              <a:t>1) </a:t>
            </a:r>
            <a:r>
              <a:rPr lang="it-IT" sz="1600" b="1" dirty="0">
                <a:solidFill>
                  <a:srgbClr val="A80000"/>
                </a:solidFill>
                <a:latin typeface="Times New Roman" panose="02020603050405020304" pitchFamily="18" charset="0"/>
                <a:cs typeface="Times New Roman" panose="02020603050405020304" pitchFamily="18" charset="0"/>
              </a:rPr>
              <a:t>Il PIL è la somma del valore aggiunto nell’economia in </a:t>
            </a:r>
            <a:r>
              <a:rPr lang="it-IT" sz="1600" b="1" dirty="0" smtClean="0">
                <a:solidFill>
                  <a:srgbClr val="A80000"/>
                </a:solidFill>
                <a:latin typeface="Times New Roman" panose="02020603050405020304" pitchFamily="18" charset="0"/>
                <a:cs typeface="Times New Roman" panose="02020603050405020304" pitchFamily="18" charset="0"/>
              </a:rPr>
              <a:t>un dato </a:t>
            </a:r>
            <a:r>
              <a:rPr lang="it-IT" sz="1600" b="1" dirty="0">
                <a:solidFill>
                  <a:srgbClr val="A80000"/>
                </a:solidFill>
                <a:latin typeface="Times New Roman" panose="02020603050405020304" pitchFamily="18" charset="0"/>
                <a:cs typeface="Times New Roman" panose="02020603050405020304" pitchFamily="18" charset="0"/>
              </a:rPr>
              <a:t>periodo di tempo. Il valore aggiunto si definisce come </a:t>
            </a:r>
            <a:r>
              <a:rPr lang="it-IT" sz="1600" b="1" dirty="0" smtClean="0">
                <a:solidFill>
                  <a:srgbClr val="A80000"/>
                </a:solidFill>
                <a:latin typeface="Times New Roman" panose="02020603050405020304" pitchFamily="18" charset="0"/>
                <a:cs typeface="Times New Roman" panose="02020603050405020304" pitchFamily="18" charset="0"/>
              </a:rPr>
              <a:t>il valore </a:t>
            </a:r>
            <a:r>
              <a:rPr lang="it-IT" sz="1600" b="1" dirty="0">
                <a:solidFill>
                  <a:srgbClr val="A80000"/>
                </a:solidFill>
                <a:latin typeface="Times New Roman" panose="02020603050405020304" pitchFamily="18" charset="0"/>
                <a:cs typeface="Times New Roman" panose="02020603050405020304" pitchFamily="18" charset="0"/>
              </a:rPr>
              <a:t>della produzione al netto del valore dei beni </a:t>
            </a:r>
            <a:r>
              <a:rPr lang="it-IT" sz="1600" b="1" dirty="0" smtClean="0">
                <a:solidFill>
                  <a:srgbClr val="A80000"/>
                </a:solidFill>
                <a:latin typeface="Times New Roman" panose="02020603050405020304" pitchFamily="18" charset="0"/>
                <a:cs typeface="Times New Roman" panose="02020603050405020304" pitchFamily="18" charset="0"/>
              </a:rPr>
              <a:t>intermedi </a:t>
            </a:r>
            <a:r>
              <a:rPr lang="en-GB" sz="1600" b="1" dirty="0" err="1" smtClean="0">
                <a:solidFill>
                  <a:srgbClr val="A80000"/>
                </a:solidFill>
                <a:latin typeface="Times New Roman" panose="02020603050405020304" pitchFamily="18" charset="0"/>
                <a:cs typeface="Times New Roman" panose="02020603050405020304" pitchFamily="18" charset="0"/>
              </a:rPr>
              <a:t>usati</a:t>
            </a:r>
            <a:r>
              <a:rPr lang="en-GB" sz="1600" b="1" dirty="0" smtClean="0">
                <a:solidFill>
                  <a:srgbClr val="A80000"/>
                </a:solidFill>
                <a:latin typeface="Times New Roman" panose="02020603050405020304" pitchFamily="18" charset="0"/>
                <a:cs typeface="Times New Roman" panose="02020603050405020304" pitchFamily="18" charset="0"/>
              </a:rPr>
              <a:t> </a:t>
            </a:r>
            <a:r>
              <a:rPr lang="en-GB" sz="1600" b="1" dirty="0" err="1">
                <a:solidFill>
                  <a:srgbClr val="A80000"/>
                </a:solidFill>
                <a:latin typeface="Times New Roman" panose="02020603050405020304" pitchFamily="18" charset="0"/>
                <a:cs typeface="Times New Roman" panose="02020603050405020304" pitchFamily="18" charset="0"/>
              </a:rPr>
              <a:t>nella</a:t>
            </a:r>
            <a:r>
              <a:rPr lang="en-GB" sz="1600" b="1" dirty="0">
                <a:solidFill>
                  <a:srgbClr val="A80000"/>
                </a:solidFill>
                <a:latin typeface="Times New Roman" panose="02020603050405020304" pitchFamily="18" charset="0"/>
                <a:cs typeface="Times New Roman" panose="02020603050405020304" pitchFamily="18" charset="0"/>
              </a:rPr>
              <a:t> </a:t>
            </a:r>
            <a:r>
              <a:rPr lang="en-GB" sz="1600" b="1" dirty="0" err="1">
                <a:solidFill>
                  <a:srgbClr val="A80000"/>
                </a:solidFill>
                <a:latin typeface="Times New Roman" panose="02020603050405020304" pitchFamily="18" charset="0"/>
                <a:cs typeface="Times New Roman" panose="02020603050405020304" pitchFamily="18" charset="0"/>
              </a:rPr>
              <a:t>produzione</a:t>
            </a:r>
            <a:r>
              <a:rPr lang="en-GB" sz="1600" b="1" dirty="0">
                <a:solidFill>
                  <a:srgbClr val="A80000"/>
                </a:solidFill>
                <a:latin typeface="Times New Roman" panose="02020603050405020304" pitchFamily="18" charset="0"/>
                <a:cs typeface="Times New Roman" panose="02020603050405020304" pitchFamily="18" charset="0"/>
              </a:rPr>
              <a:t> </a:t>
            </a:r>
            <a:r>
              <a:rPr lang="en-GB" sz="1600" b="1" dirty="0" err="1" smtClean="0">
                <a:solidFill>
                  <a:srgbClr val="A80000"/>
                </a:solidFill>
                <a:latin typeface="Times New Roman" panose="02020603050405020304" pitchFamily="18" charset="0"/>
                <a:cs typeface="Times New Roman" panose="02020603050405020304" pitchFamily="18" charset="0"/>
              </a:rPr>
              <a:t>stessa</a:t>
            </a:r>
            <a:endParaRPr lang="en-GB" sz="1600" b="1" dirty="0">
              <a:solidFill>
                <a:srgbClr val="A80000"/>
              </a:solidFill>
              <a:latin typeface="Times New Roman" panose="02020603050405020304" pitchFamily="18" charset="0"/>
              <a:cs typeface="Times New Roman" panose="02020603050405020304" pitchFamily="18" charset="0"/>
            </a:endParaRPr>
          </a:p>
        </p:txBody>
      </p:sp>
      <p:sp>
        <p:nvSpPr>
          <p:cNvPr id="10" name="Rettangolo 9"/>
          <p:cNvSpPr/>
          <p:nvPr/>
        </p:nvSpPr>
        <p:spPr>
          <a:xfrm>
            <a:off x="1047685" y="5739818"/>
            <a:ext cx="5777988" cy="338554"/>
          </a:xfrm>
          <a:prstGeom prst="rect">
            <a:avLst/>
          </a:prstGeom>
        </p:spPr>
        <p:txBody>
          <a:bodyPr wrap="square">
            <a:spAutoFit/>
          </a:bodyPr>
          <a:lstStyle/>
          <a:p>
            <a:r>
              <a:rPr lang="it-IT" sz="1600" dirty="0" smtClean="0">
                <a:latin typeface="TimesNewRoman"/>
              </a:rPr>
              <a:t>Valore </a:t>
            </a:r>
            <a:r>
              <a:rPr lang="it-IT" sz="1600" dirty="0">
                <a:latin typeface="TimesNewRoman"/>
              </a:rPr>
              <a:t>aggiunto impresa A + impresa B = 100 + 110 = </a:t>
            </a:r>
            <a:r>
              <a:rPr lang="it-IT" sz="1600" dirty="0" smtClean="0">
                <a:latin typeface="TimesNewRoman"/>
              </a:rPr>
              <a:t>210</a:t>
            </a:r>
            <a:endParaRPr lang="it-IT" sz="1600" dirty="0">
              <a:latin typeface="TimesNewRoman"/>
            </a:endParaRPr>
          </a:p>
        </p:txBody>
      </p:sp>
      <p:sp>
        <p:nvSpPr>
          <p:cNvPr id="11" name="Rettangolo 10"/>
          <p:cNvSpPr/>
          <p:nvPr/>
        </p:nvSpPr>
        <p:spPr>
          <a:xfrm>
            <a:off x="8005156" y="5031336"/>
            <a:ext cx="3358342" cy="1107996"/>
          </a:xfrm>
          <a:prstGeom prst="rect">
            <a:avLst/>
          </a:prstGeom>
        </p:spPr>
        <p:txBody>
          <a:bodyPr wrap="square">
            <a:spAutoFit/>
          </a:bodyPr>
          <a:lstStyle/>
          <a:p>
            <a:pPr algn="just"/>
            <a:r>
              <a:rPr lang="it-IT" b="1" dirty="0">
                <a:latin typeface="SymbolMT"/>
              </a:rPr>
              <a:t>⇒ </a:t>
            </a:r>
            <a:r>
              <a:rPr lang="it-IT" sz="1600" b="1" dirty="0">
                <a:latin typeface="TimesNewRoman"/>
              </a:rPr>
              <a:t>Il PIL può essere pensato come la somma dei valori </a:t>
            </a:r>
            <a:r>
              <a:rPr lang="it-IT" sz="1600" b="1" dirty="0" smtClean="0">
                <a:latin typeface="TimesNewRoman"/>
              </a:rPr>
              <a:t>aggiunti delle </a:t>
            </a:r>
            <a:r>
              <a:rPr lang="it-IT" sz="1600" b="1" dirty="0">
                <a:latin typeface="TimesNewRoman"/>
              </a:rPr>
              <a:t>imprese che compongono </a:t>
            </a:r>
            <a:r>
              <a:rPr lang="it-IT" sz="1600" b="1" dirty="0" smtClean="0">
                <a:latin typeface="TimesNewRoman"/>
              </a:rPr>
              <a:t>l’economia</a:t>
            </a:r>
            <a:endParaRPr lang="en-GB" sz="1600" b="1" dirty="0"/>
          </a:p>
        </p:txBody>
      </p:sp>
      <p:pic>
        <p:nvPicPr>
          <p:cNvPr id="14" name="Immagine 13"/>
          <p:cNvPicPr>
            <a:picLocks noChangeAspect="1"/>
          </p:cNvPicPr>
          <p:nvPr/>
        </p:nvPicPr>
        <p:blipFill>
          <a:blip r:embed="rId2"/>
          <a:stretch>
            <a:fillRect/>
          </a:stretch>
        </p:blipFill>
        <p:spPr>
          <a:xfrm>
            <a:off x="1047685" y="1392579"/>
            <a:ext cx="6365260" cy="4292249"/>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12</a:t>
            </a:r>
            <a:endParaRPr lang="it-IT"/>
          </a:p>
        </p:txBody>
      </p:sp>
    </p:spTree>
    <p:extLst>
      <p:ext uri="{BB962C8B-B14F-4D97-AF65-F5344CB8AC3E}">
        <p14:creationId xmlns:p14="http://schemas.microsoft.com/office/powerpoint/2010/main" val="19536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29</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44880" y="689648"/>
            <a:ext cx="7118466" cy="338554"/>
          </a:xfrm>
          <a:prstGeom prst="rect">
            <a:avLst/>
          </a:prstGeom>
        </p:spPr>
        <p:txBody>
          <a:bodyPr wrap="square">
            <a:spAutoFit/>
          </a:bodyPr>
          <a:lstStyle/>
          <a:p>
            <a:r>
              <a:rPr lang="it-IT" sz="1600" b="1" dirty="0" smtClean="0">
                <a:solidFill>
                  <a:srgbClr val="A80000"/>
                </a:solidFill>
                <a:latin typeface="Times New Roman" panose="02020603050405020304" pitchFamily="18" charset="0"/>
                <a:cs typeface="Times New Roman" panose="02020603050405020304" pitchFamily="18" charset="0"/>
              </a:rPr>
              <a:t>2) </a:t>
            </a:r>
            <a:r>
              <a:rPr lang="it-IT" sz="1600" b="1" dirty="0">
                <a:solidFill>
                  <a:srgbClr val="A80000"/>
                </a:solidFill>
                <a:latin typeface="Times New Roman" panose="02020603050405020304" pitchFamily="18" charset="0"/>
                <a:cs typeface="Times New Roman" panose="02020603050405020304" pitchFamily="18" charset="0"/>
              </a:rPr>
              <a:t>Il PIL è la somma dei redditi di tutta l’economia in un dato </a:t>
            </a:r>
            <a:r>
              <a:rPr lang="en-GB" sz="1600" b="1" dirty="0" err="1">
                <a:solidFill>
                  <a:srgbClr val="A80000"/>
                </a:solidFill>
                <a:latin typeface="Times New Roman" panose="02020603050405020304" pitchFamily="18" charset="0"/>
                <a:cs typeface="Times New Roman" panose="02020603050405020304" pitchFamily="18" charset="0"/>
              </a:rPr>
              <a:t>periodo</a:t>
            </a:r>
            <a:r>
              <a:rPr lang="en-GB" sz="1600" b="1" dirty="0">
                <a:solidFill>
                  <a:srgbClr val="A80000"/>
                </a:solidFill>
                <a:latin typeface="Times New Roman" panose="02020603050405020304" pitchFamily="18" charset="0"/>
                <a:cs typeface="Times New Roman" panose="02020603050405020304" pitchFamily="18" charset="0"/>
              </a:rPr>
              <a:t> di tempo</a:t>
            </a:r>
          </a:p>
        </p:txBody>
      </p:sp>
      <p:pic>
        <p:nvPicPr>
          <p:cNvPr id="3" name="Immagine 2"/>
          <p:cNvPicPr>
            <a:picLocks noChangeAspect="1"/>
          </p:cNvPicPr>
          <p:nvPr/>
        </p:nvPicPr>
        <p:blipFill>
          <a:blip r:embed="rId2"/>
          <a:stretch>
            <a:fillRect/>
          </a:stretch>
        </p:blipFill>
        <p:spPr>
          <a:xfrm>
            <a:off x="1016000" y="1169518"/>
            <a:ext cx="7673009" cy="4899991"/>
          </a:xfrm>
          <a:prstGeom prst="rect">
            <a:avLst/>
          </a:prstGeom>
        </p:spPr>
      </p:pic>
      <p:sp>
        <p:nvSpPr>
          <p:cNvPr id="7" name="Rettangolo 6"/>
          <p:cNvSpPr/>
          <p:nvPr/>
        </p:nvSpPr>
        <p:spPr>
          <a:xfrm>
            <a:off x="9516585" y="3804058"/>
            <a:ext cx="1942046" cy="923330"/>
          </a:xfrm>
          <a:prstGeom prst="rect">
            <a:avLst/>
          </a:prstGeom>
        </p:spPr>
        <p:txBody>
          <a:bodyPr wrap="square">
            <a:spAutoFit/>
          </a:bodyPr>
          <a:lstStyle/>
          <a:p>
            <a:pPr algn="ctr"/>
            <a:r>
              <a:rPr lang="en-GB" b="1" dirty="0" err="1">
                <a:latin typeface="Times New Roman" panose="02020603050405020304" pitchFamily="18" charset="0"/>
                <a:cs typeface="Times New Roman" panose="02020603050405020304" pitchFamily="18" charset="0"/>
              </a:rPr>
              <a:t>Redditi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distribuiti</a:t>
            </a:r>
            <a:r>
              <a:rPr lang="en-GB" b="1" dirty="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nell’economia</a:t>
            </a:r>
            <a:r>
              <a:rPr lang="en-GB" b="1" dirty="0" smtClean="0">
                <a:latin typeface="Times New Roman" panose="02020603050405020304" pitchFamily="18" charset="0"/>
                <a:cs typeface="Times New Roman" panose="02020603050405020304" pitchFamily="18" charset="0"/>
              </a:rPr>
              <a:t> =  </a:t>
            </a:r>
            <a:r>
              <a:rPr lang="en-GB" b="1" dirty="0">
                <a:latin typeface="Times New Roman" panose="02020603050405020304" pitchFamily="18" charset="0"/>
                <a:cs typeface="Times New Roman" panose="02020603050405020304" pitchFamily="18" charset="0"/>
              </a:rPr>
              <a:t>100+110=210</a:t>
            </a:r>
          </a:p>
        </p:txBody>
      </p:sp>
      <p:sp>
        <p:nvSpPr>
          <p:cNvPr id="6" name="Segnaposto piè di pagina 5"/>
          <p:cNvSpPr>
            <a:spLocks noGrp="1"/>
          </p:cNvSpPr>
          <p:nvPr>
            <p:ph type="ftr" sz="quarter" idx="11"/>
          </p:nvPr>
        </p:nvSpPr>
        <p:spPr/>
        <p:txBody>
          <a:bodyPr/>
          <a:lstStyle/>
          <a:p>
            <a:r>
              <a:rPr lang="it-IT" smtClean="0"/>
              <a:t>L. Bani - Elementi di statistica economica - LEZIONE 12</a:t>
            </a:r>
            <a:endParaRPr lang="it-IT"/>
          </a:p>
        </p:txBody>
      </p:sp>
    </p:spTree>
    <p:extLst>
      <p:ext uri="{BB962C8B-B14F-4D97-AF65-F5344CB8AC3E}">
        <p14:creationId xmlns:p14="http://schemas.microsoft.com/office/powerpoint/2010/main" val="265892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ISTEMA ECONOMICO CIRCOLARE"/>
          <p:cNvPicPr/>
          <p:nvPr/>
        </p:nvPicPr>
        <p:blipFill>
          <a:blip r:embed="rId2">
            <a:extLst>
              <a:ext uri="{28A0092B-C50C-407E-A947-70E740481C1C}">
                <a14:useLocalDpi xmlns:a14="http://schemas.microsoft.com/office/drawing/2010/main" val="0"/>
              </a:ext>
            </a:extLst>
          </a:blip>
          <a:srcRect/>
          <a:stretch>
            <a:fillRect/>
          </a:stretch>
        </p:blipFill>
        <p:spPr bwMode="auto">
          <a:xfrm>
            <a:off x="7480991" y="1200233"/>
            <a:ext cx="4372495" cy="2859578"/>
          </a:xfrm>
          <a:prstGeom prst="rect">
            <a:avLst/>
          </a:prstGeom>
          <a:noFill/>
          <a:ln>
            <a:noFill/>
          </a:ln>
        </p:spPr>
      </p:pic>
      <p:sp>
        <p:nvSpPr>
          <p:cNvPr id="3" name="Rettangolo 2"/>
          <p:cNvSpPr/>
          <p:nvPr/>
        </p:nvSpPr>
        <p:spPr>
          <a:xfrm>
            <a:off x="892695" y="1270523"/>
            <a:ext cx="6593839" cy="1870512"/>
          </a:xfrm>
          <a:prstGeom prst="rect">
            <a:avLst/>
          </a:prstGeom>
        </p:spPr>
        <p:txBody>
          <a:bodyPr wrap="square">
            <a:spAutoFit/>
          </a:bodyPr>
          <a:lstStyle/>
          <a:p>
            <a:pPr algn="just">
              <a:lnSpc>
                <a:spcPct val="107000"/>
              </a:lnSpc>
              <a:spcAft>
                <a:spcPts val="0"/>
              </a:spcAft>
            </a:pPr>
            <a:r>
              <a:rPr lang="it-IT"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a:t>
            </a:r>
            <a:r>
              <a:rPr lang="it-I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sistema economico circolare è uno schema descrittivo dei flussi monetari e reali tra gli operatori economici. </a:t>
            </a:r>
            <a:endParaRPr lang="en-GB"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it-I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È utilizzato per semplificare la descrizione del funzionamento di un sistema economico. </a:t>
            </a:r>
            <a:r>
              <a:rPr lang="it-IT"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 </a:t>
            </a:r>
            <a:r>
              <a:rPr lang="it-I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schema più semplice si basa sull'esistenza di due </a:t>
            </a:r>
            <a:r>
              <a:rPr lang="it-IT"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t>
            </a:r>
            <a:r>
              <a:rPr lang="it-IT" dirty="0" smtClean="0">
                <a:effectLst/>
                <a:latin typeface="Times New Roman" panose="02020603050405020304" pitchFamily="18" charset="0"/>
                <a:ea typeface="Calibri" panose="020F0502020204030204" pitchFamily="34" charset="0"/>
                <a:cs typeface="Times New Roman" panose="02020603050405020304" pitchFamily="18" charset="0"/>
              </a:rPr>
              <a:t>rcati</a:t>
            </a:r>
            <a:r>
              <a:rPr lang="en-GB"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it-IT" dirty="0" smtClean="0">
                <a:effectLst/>
                <a:latin typeface="Times New Roman" panose="02020603050405020304" pitchFamily="18" charset="0"/>
                <a:ea typeface="Calibri" panose="020F0502020204030204" pitchFamily="34" charset="0"/>
                <a:cs typeface="Times New Roman" panose="02020603050405020304" pitchFamily="18" charset="0"/>
              </a:rPr>
              <a:t>mercato</a:t>
            </a:r>
            <a:r>
              <a:rPr lang="en-GB"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effectLst/>
                <a:latin typeface="Times New Roman" panose="02020603050405020304" pitchFamily="18" charset="0"/>
                <a:ea typeface="Calibri" panose="020F0502020204030204" pitchFamily="34" charset="0"/>
                <a:cs typeface="Times New Roman" panose="02020603050405020304" pitchFamily="18" charset="0"/>
              </a:rPr>
              <a:t>dei</a:t>
            </a:r>
            <a:r>
              <a:rPr lang="en-GB"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effectLst/>
                <a:latin typeface="Times New Roman" panose="02020603050405020304" pitchFamily="18" charset="0"/>
                <a:ea typeface="Calibri" panose="020F0502020204030204" pitchFamily="34" charset="0"/>
                <a:cs typeface="Times New Roman" panose="02020603050405020304" pitchFamily="18" charset="0"/>
              </a:rPr>
              <a:t>beni</a:t>
            </a:r>
            <a:r>
              <a:rPr lang="en-GB" dirty="0" smtClean="0">
                <a:effectLst/>
                <a:latin typeface="Times New Roman" panose="02020603050405020304" pitchFamily="18" charset="0"/>
                <a:ea typeface="Calibri" panose="020F0502020204030204" pitchFamily="34" charset="0"/>
                <a:cs typeface="Times New Roman" panose="02020603050405020304" pitchFamily="18" charset="0"/>
              </a:rPr>
              <a:t> e </a:t>
            </a:r>
            <a:r>
              <a:rPr lang="en-GB" dirty="0" err="1" smtClean="0">
                <a:effectLst/>
                <a:latin typeface="Times New Roman" panose="02020603050405020304" pitchFamily="18" charset="0"/>
                <a:ea typeface="Calibri" panose="020F0502020204030204" pitchFamily="34" charset="0"/>
                <a:cs typeface="Times New Roman" panose="02020603050405020304" pitchFamily="18" charset="0"/>
              </a:rPr>
              <a:t>mercato</a:t>
            </a:r>
            <a:r>
              <a:rPr lang="en-GB" dirty="0" smtClean="0">
                <a:effectLst/>
                <a:latin typeface="Times New Roman" panose="02020603050405020304" pitchFamily="18" charset="0"/>
                <a:ea typeface="Calibri" panose="020F0502020204030204" pitchFamily="34" charset="0"/>
                <a:cs typeface="Times New Roman" panose="02020603050405020304" pitchFamily="18" charset="0"/>
              </a:rPr>
              <a:t> del </a:t>
            </a:r>
            <a:r>
              <a:rPr lang="en-GB" dirty="0" err="1" smtClean="0">
                <a:effectLst/>
                <a:latin typeface="Times New Roman" panose="02020603050405020304" pitchFamily="18" charset="0"/>
                <a:ea typeface="Calibri" panose="020F0502020204030204" pitchFamily="34" charset="0"/>
                <a:cs typeface="Times New Roman" panose="02020603050405020304" pitchFamily="18" charset="0"/>
              </a:rPr>
              <a:t>lavoro</a:t>
            </a:r>
            <a:r>
              <a:rPr lang="en-GB" dirty="0" smtClean="0">
                <a:effectLst/>
                <a:latin typeface="Times New Roman" panose="02020603050405020304" pitchFamily="18" charset="0"/>
                <a:ea typeface="Calibri" panose="020F0502020204030204" pitchFamily="34" charset="0"/>
                <a:cs typeface="Times New Roman" panose="02020603050405020304" pitchFamily="18" charset="0"/>
              </a:rPr>
              <a:t>) e due </a:t>
            </a:r>
            <a:r>
              <a:rPr lang="en-GB" dirty="0" err="1" smtClean="0">
                <a:effectLst/>
                <a:latin typeface="Times New Roman" panose="02020603050405020304" pitchFamily="18" charset="0"/>
                <a:ea typeface="Calibri" panose="020F0502020204030204" pitchFamily="34" charset="0"/>
                <a:cs typeface="Times New Roman" panose="02020603050405020304" pitchFamily="18" charset="0"/>
              </a:rPr>
              <a:t>operatori</a:t>
            </a:r>
            <a:r>
              <a:rPr lang="en-GB"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effectLst/>
                <a:latin typeface="Times New Roman" panose="02020603050405020304" pitchFamily="18" charset="0"/>
                <a:ea typeface="Calibri" panose="020F0502020204030204" pitchFamily="34" charset="0"/>
                <a:cs typeface="Times New Roman" panose="02020603050405020304" pitchFamily="18" charset="0"/>
              </a:rPr>
              <a:t>economici</a:t>
            </a:r>
            <a:r>
              <a:rPr lang="en-GB"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effectLst/>
                <a:latin typeface="Times New Roman" panose="02020603050405020304" pitchFamily="18" charset="0"/>
                <a:ea typeface="Calibri" panose="020F0502020204030204" pitchFamily="34" charset="0"/>
                <a:cs typeface="Times New Roman" panose="02020603050405020304" pitchFamily="18" charset="0"/>
              </a:rPr>
              <a:t>famiglie</a:t>
            </a:r>
            <a:r>
              <a:rPr lang="en-GB" dirty="0" smtClean="0">
                <a:effectLst/>
                <a:latin typeface="Times New Roman" panose="02020603050405020304" pitchFamily="18" charset="0"/>
                <a:ea typeface="Calibri" panose="020F0502020204030204" pitchFamily="34" charset="0"/>
                <a:cs typeface="Times New Roman" panose="02020603050405020304" pitchFamily="18" charset="0"/>
              </a:rPr>
              <a:t> e </a:t>
            </a:r>
            <a:r>
              <a:rPr lang="en-GB" dirty="0" err="1" smtClean="0">
                <a:effectLst/>
                <a:latin typeface="Times New Roman" panose="02020603050405020304" pitchFamily="18" charset="0"/>
                <a:ea typeface="Calibri" panose="020F0502020204030204" pitchFamily="34" charset="0"/>
                <a:cs typeface="Times New Roman" panose="02020603050405020304" pitchFamily="18" charset="0"/>
              </a:rPr>
              <a:t>imprese</a:t>
            </a:r>
            <a:r>
              <a:rPr lang="en-GB" dirty="0" smtClean="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Rettangolo 3"/>
          <p:cNvSpPr/>
          <p:nvPr/>
        </p:nvSpPr>
        <p:spPr>
          <a:xfrm>
            <a:off x="892695" y="4413708"/>
            <a:ext cx="10947399" cy="1870512"/>
          </a:xfrm>
          <a:prstGeom prst="rect">
            <a:avLst/>
          </a:prstGeom>
        </p:spPr>
        <p:txBody>
          <a:bodyPr wrap="square">
            <a:spAutoFit/>
          </a:bodyPr>
          <a:lstStyle/>
          <a:p>
            <a:pPr marL="285750" indent="-285750" algn="just">
              <a:lnSpc>
                <a:spcPct val="107000"/>
              </a:lnSpc>
              <a:buFont typeface="Wingdings" panose="05000000000000000000" pitchFamily="2" charset="2"/>
              <a:buChar char="ü"/>
            </a:pPr>
            <a:r>
              <a:rPr lang="it-IT"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flussi economici reali (</a:t>
            </a:r>
            <a:r>
              <a:rPr lang="it-I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linea blu</a:t>
            </a:r>
            <a:r>
              <a:rPr lang="it-IT"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 si muovono in senso antiorario fra le famiglie e le </a:t>
            </a:r>
            <a:r>
              <a:rPr lang="it-IT"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imprese, </a:t>
            </a:r>
            <a:r>
              <a:rPr lang="it-IT"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consistono nell'offerta dei fattori produttivi dalle famiglie alle imprese e nell'offerta dei beni e servizi finali dalle imprese alle famiglie. </a:t>
            </a:r>
          </a:p>
          <a:p>
            <a:pPr marL="285750" indent="-285750" algn="just">
              <a:lnSpc>
                <a:spcPct val="107000"/>
              </a:lnSpc>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I </a:t>
            </a:r>
            <a:r>
              <a:rPr lang="it-IT" dirty="0">
                <a:latin typeface="Times New Roman" panose="02020603050405020304" pitchFamily="18" charset="0"/>
                <a:cs typeface="Times New Roman" panose="02020603050405020304" pitchFamily="18" charset="0"/>
              </a:rPr>
              <a:t>flussi economici </a:t>
            </a:r>
            <a:r>
              <a:rPr lang="it-IT" dirty="0" smtClean="0">
                <a:latin typeface="Times New Roman" panose="02020603050405020304" pitchFamily="18" charset="0"/>
                <a:cs typeface="Times New Roman" panose="02020603050405020304" pitchFamily="18" charset="0"/>
              </a:rPr>
              <a:t>monetari </a:t>
            </a:r>
            <a:r>
              <a:rPr lang="it-IT" dirty="0">
                <a:latin typeface="Times New Roman" panose="02020603050405020304" pitchFamily="18" charset="0"/>
                <a:cs typeface="Times New Roman" panose="02020603050405020304" pitchFamily="18" charset="0"/>
              </a:rPr>
              <a:t>(linea rossa</a:t>
            </a:r>
            <a:r>
              <a:rPr lang="it-IT" dirty="0" smtClean="0">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 si muovono in senso </a:t>
            </a:r>
            <a:r>
              <a:rPr lang="it-IT"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orario, </a:t>
            </a:r>
            <a:r>
              <a:rPr lang="it-IT" dirty="0" smtClean="0">
                <a:latin typeface="Times New Roman" panose="02020603050405020304" pitchFamily="18" charset="0"/>
                <a:cs typeface="Times New Roman" panose="02020603050405020304" pitchFamily="18" charset="0"/>
              </a:rPr>
              <a:t>consistono </a:t>
            </a:r>
            <a:r>
              <a:rPr lang="it-IT" dirty="0">
                <a:latin typeface="Times New Roman" panose="02020603050405020304" pitchFamily="18" charset="0"/>
                <a:cs typeface="Times New Roman" panose="02020603050405020304" pitchFamily="18" charset="0"/>
              </a:rPr>
              <a:t>nella </a:t>
            </a:r>
            <a:r>
              <a:rPr lang="en-GB" dirty="0" err="1">
                <a:latin typeface="Times New Roman" panose="02020603050405020304" pitchFamily="18" charset="0"/>
                <a:cs typeface="Times New Roman" panose="02020603050405020304" pitchFamily="18" charset="0"/>
              </a:rPr>
              <a:t>remunerazione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servizi</a:t>
            </a:r>
            <a:r>
              <a:rPr lang="en-GB"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produttivi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dalle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imprese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alle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famiglie</a:t>
            </a:r>
            <a:r>
              <a:rPr lang="en-GB"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(salari e stipendi, interessi, dividendi, cioè i </a:t>
            </a:r>
            <a:r>
              <a:rPr lang="it-IT" i="1" dirty="0">
                <a:latin typeface="Times New Roman" panose="02020603050405020304" pitchFamily="18" charset="0"/>
                <a:cs typeface="Times New Roman" panose="02020603050405020304" pitchFamily="18" charset="0"/>
              </a:rPr>
              <a:t>redditi</a:t>
            </a:r>
            <a:r>
              <a:rPr lang="it-IT"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e dal </a:t>
            </a:r>
            <a:r>
              <a:rPr lang="en-GB" dirty="0" err="1">
                <a:latin typeface="Times New Roman" panose="02020603050405020304" pitchFamily="18" charset="0"/>
                <a:cs typeface="Times New Roman" panose="02020603050405020304" pitchFamily="18" charset="0"/>
              </a:rPr>
              <a:t>pagamento</a:t>
            </a:r>
            <a:r>
              <a:rPr lang="en-GB" dirty="0">
                <a:latin typeface="Times New Roman" panose="02020603050405020304" pitchFamily="18" charset="0"/>
                <a:cs typeface="Times New Roman" panose="02020603050405020304" pitchFamily="18" charset="0"/>
              </a:rPr>
              <a:t> del </a:t>
            </a:r>
            <a:r>
              <a:rPr lang="en-GB" dirty="0" err="1">
                <a:latin typeface="Times New Roman" panose="02020603050405020304" pitchFamily="18" charset="0"/>
                <a:cs typeface="Times New Roman" panose="02020603050405020304" pitchFamily="18" charset="0"/>
              </a:rPr>
              <a:t>prezzo</a:t>
            </a:r>
            <a:r>
              <a:rPr lang="en-GB" dirty="0">
                <a:latin typeface="Times New Roman" panose="02020603050405020304" pitchFamily="18" charset="0"/>
                <a:cs typeface="Times New Roman" panose="02020603050405020304" pitchFamily="18" charset="0"/>
              </a:rPr>
              <a:t> di </a:t>
            </a:r>
            <a:r>
              <a:rPr lang="en-GB" dirty="0" err="1">
                <a:latin typeface="Times New Roman" panose="02020603050405020304" pitchFamily="18" charset="0"/>
                <a:cs typeface="Times New Roman" panose="02020603050405020304" pitchFamily="18" charset="0"/>
              </a:rPr>
              <a:t>acquisto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beni</a:t>
            </a:r>
            <a:r>
              <a:rPr lang="en-GB" dirty="0">
                <a:latin typeface="Times New Roman" panose="02020603050405020304" pitchFamily="18" charset="0"/>
                <a:cs typeface="Times New Roman" panose="02020603050405020304" pitchFamily="18" charset="0"/>
              </a:rPr>
              <a:t> e </a:t>
            </a:r>
            <a:r>
              <a:rPr lang="en-GB" dirty="0" err="1">
                <a:latin typeface="Times New Roman" panose="02020603050405020304" pitchFamily="18" charset="0"/>
                <a:cs typeface="Times New Roman" panose="02020603050405020304" pitchFamily="18" charset="0"/>
              </a:rPr>
              <a:t>servizi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dalle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famiglie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alle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imprese</a:t>
            </a:r>
            <a:r>
              <a:rPr lang="en-GB"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assicurando i relativi ricavi ai </a:t>
            </a:r>
            <a:r>
              <a:rPr lang="it-IT" dirty="0" smtClean="0">
                <a:latin typeface="Times New Roman" panose="02020603050405020304" pitchFamily="18" charset="0"/>
                <a:cs typeface="Times New Roman" panose="02020603050405020304" pitchFamily="18" charset="0"/>
              </a:rPr>
              <a:t>produttori</a:t>
            </a:r>
            <a:endParaRPr lang="it-IT" dirty="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906087" y="870413"/>
            <a:ext cx="3283528" cy="400110"/>
          </a:xfrm>
          <a:prstGeom prst="rect">
            <a:avLst/>
          </a:prstGeom>
          <a:noFill/>
        </p:spPr>
        <p:txBody>
          <a:bodyPr wrap="square" rtlCol="0">
            <a:spAutoFit/>
          </a:bodyPr>
          <a:lstStyle/>
          <a:p>
            <a:r>
              <a:rPr lang="it-IT" sz="2000" b="1" dirty="0" smtClean="0">
                <a:solidFill>
                  <a:srgbClr val="A80000"/>
                </a:solidFill>
                <a:latin typeface="Times New Roman" panose="02020603050405020304" pitchFamily="18" charset="0"/>
                <a:cs typeface="Times New Roman" panose="02020603050405020304" pitchFamily="18" charset="0"/>
              </a:rPr>
              <a:t>Flusso circolare del reddito</a:t>
            </a:r>
            <a:endParaRPr lang="en-GB" sz="2000" b="1" dirty="0">
              <a:solidFill>
                <a:srgbClr val="A80000"/>
              </a:solidFill>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12</a:t>
            </a:r>
            <a:endParaRPr lang="it-IT" dirty="0"/>
          </a:p>
        </p:txBody>
      </p:sp>
      <p:sp>
        <p:nvSpPr>
          <p:cNvPr id="7" name="Segnaposto numero diapositiva 6"/>
          <p:cNvSpPr>
            <a:spLocks noGrp="1"/>
          </p:cNvSpPr>
          <p:nvPr>
            <p:ph type="sldNum" sz="quarter" idx="12"/>
          </p:nvPr>
        </p:nvSpPr>
        <p:spPr/>
        <p:txBody>
          <a:bodyPr/>
          <a:lstStyle/>
          <a:p>
            <a:fld id="{2933ED56-FB12-4384-AF6C-E94CA198BBEC}" type="slidenum">
              <a:rPr lang="it-IT" smtClean="0"/>
              <a:t>3</a:t>
            </a:fld>
            <a:endParaRPr lang="it-IT" dirty="0"/>
          </a:p>
        </p:txBody>
      </p:sp>
      <p:sp>
        <p:nvSpPr>
          <p:cNvPr id="8" name="Rettangolo 7"/>
          <p:cNvSpPr/>
          <p:nvPr/>
        </p:nvSpPr>
        <p:spPr>
          <a:xfrm>
            <a:off x="906087" y="3135922"/>
            <a:ext cx="6574904" cy="1277786"/>
          </a:xfrm>
          <a:prstGeom prst="rect">
            <a:avLst/>
          </a:prstGeom>
        </p:spPr>
        <p:txBody>
          <a:bodyPr wrap="square">
            <a:spAutoFit/>
          </a:bodyPr>
          <a:lstStyle/>
          <a:p>
            <a:pPr algn="just">
              <a:lnSpc>
                <a:spcPct val="107000"/>
              </a:lnSpc>
              <a:spcAft>
                <a:spcPts val="0"/>
              </a:spcAft>
            </a:pPr>
            <a:r>
              <a:rPr lang="it-I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famiglie offrono i propri servizi (lavoro, risparmio) alle imprese in cambio di un flusso monetario (salario, interesse). Il reddito delle famiglie viene, infine, speso per acquistare beni e servizi dalle imprese.</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775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30</a:t>
            </a:fld>
            <a:endParaRPr lang="it-IT"/>
          </a:p>
        </p:txBody>
      </p:sp>
      <p:sp>
        <p:nvSpPr>
          <p:cNvPr id="4" name="Rettangolo 3"/>
          <p:cNvSpPr/>
          <p:nvPr/>
        </p:nvSpPr>
        <p:spPr>
          <a:xfrm>
            <a:off x="1015999" y="678519"/>
            <a:ext cx="8618451" cy="369332"/>
          </a:xfrm>
          <a:prstGeom prst="rect">
            <a:avLst/>
          </a:prstGeom>
        </p:spPr>
        <p:txBody>
          <a:bodyPr wrap="square">
            <a:spAutoFit/>
          </a:bodyPr>
          <a:lstStyle/>
          <a:p>
            <a:r>
              <a:rPr lang="en-GB" b="1" dirty="0">
                <a:latin typeface="Times New Roman" panose="02020603050405020304" pitchFamily="18" charset="0"/>
                <a:cs typeface="Times New Roman" panose="02020603050405020304" pitchFamily="18" charset="0"/>
              </a:rPr>
              <a:t>EQUIVALENZA DELLE TRE </a:t>
            </a:r>
            <a:r>
              <a:rPr lang="en-GB" b="1" dirty="0" smtClean="0">
                <a:latin typeface="Times New Roman" panose="02020603050405020304" pitchFamily="18" charset="0"/>
                <a:cs typeface="Times New Roman" panose="02020603050405020304" pitchFamily="18" charset="0"/>
              </a:rPr>
              <a:t>METODOLOGIE: UN </a:t>
            </a:r>
            <a:r>
              <a:rPr lang="en-GB" b="1" dirty="0">
                <a:latin typeface="Times New Roman" panose="02020603050405020304" pitchFamily="18" charset="0"/>
                <a:cs typeface="Times New Roman" panose="02020603050405020304" pitchFamily="18" charset="0"/>
              </a:rPr>
              <a:t>ALTRO ESEMPIO</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1015999" y="1047851"/>
            <a:ext cx="9050714"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Impresa 1: estrae petrolio che vende all’impresa </a:t>
            </a:r>
            <a:r>
              <a:rPr lang="it-IT" dirty="0" smtClean="0">
                <a:latin typeface="Times New Roman" panose="02020603050405020304" pitchFamily="18" charset="0"/>
                <a:cs typeface="Times New Roman" panose="02020603050405020304" pitchFamily="18" charset="0"/>
              </a:rPr>
              <a:t>2</a:t>
            </a:r>
            <a:endParaRPr lang="it-IT"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5014421" y="1743370"/>
            <a:ext cx="6731463" cy="2138642"/>
          </a:xfrm>
          <a:prstGeom prst="rect">
            <a:avLst/>
          </a:prstGeom>
        </p:spPr>
      </p:pic>
      <p:pic>
        <p:nvPicPr>
          <p:cNvPr id="7" name="Immagine 6"/>
          <p:cNvPicPr>
            <a:picLocks noChangeAspect="1"/>
          </p:cNvPicPr>
          <p:nvPr/>
        </p:nvPicPr>
        <p:blipFill>
          <a:blip r:embed="rId3"/>
          <a:stretch>
            <a:fillRect/>
          </a:stretch>
        </p:blipFill>
        <p:spPr>
          <a:xfrm>
            <a:off x="5014421" y="3831986"/>
            <a:ext cx="6731464" cy="2362988"/>
          </a:xfrm>
          <a:prstGeom prst="rect">
            <a:avLst/>
          </a:prstGeom>
        </p:spPr>
      </p:pic>
      <p:sp>
        <p:nvSpPr>
          <p:cNvPr id="8" name="Rettangolo 7"/>
          <p:cNvSpPr/>
          <p:nvPr/>
        </p:nvSpPr>
        <p:spPr>
          <a:xfrm>
            <a:off x="1015998" y="1339517"/>
            <a:ext cx="8618452"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Impresa 2: trasforma il petrolio in benzina che vende ai </a:t>
            </a:r>
            <a:r>
              <a:rPr lang="en-GB" dirty="0" err="1">
                <a:latin typeface="Times New Roman" panose="02020603050405020304" pitchFamily="18" charset="0"/>
                <a:cs typeface="Times New Roman" panose="02020603050405020304" pitchFamily="18" charset="0"/>
              </a:rPr>
              <a:t>consumatori</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19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31</a:t>
            </a:fld>
            <a:endParaRPr lang="it-IT"/>
          </a:p>
        </p:txBody>
      </p:sp>
      <p:pic>
        <p:nvPicPr>
          <p:cNvPr id="4" name="Immagine 3"/>
          <p:cNvPicPr>
            <a:picLocks noChangeAspect="1"/>
          </p:cNvPicPr>
          <p:nvPr/>
        </p:nvPicPr>
        <p:blipFill>
          <a:blip r:embed="rId2"/>
          <a:stretch>
            <a:fillRect/>
          </a:stretch>
        </p:blipFill>
        <p:spPr>
          <a:xfrm>
            <a:off x="2035051" y="1870725"/>
            <a:ext cx="7673009" cy="1570383"/>
          </a:xfrm>
          <a:prstGeom prst="rect">
            <a:avLst/>
          </a:prstGeom>
        </p:spPr>
      </p:pic>
    </p:spTree>
    <p:extLst>
      <p:ext uri="{BB962C8B-B14F-4D97-AF65-F5344CB8AC3E}">
        <p14:creationId xmlns:p14="http://schemas.microsoft.com/office/powerpoint/2010/main" val="1883069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32</a:t>
            </a:fld>
            <a:endParaRPr lang="it-IT"/>
          </a:p>
        </p:txBody>
      </p:sp>
      <p:pic>
        <p:nvPicPr>
          <p:cNvPr id="4" name="Immagine 3"/>
          <p:cNvPicPr>
            <a:picLocks noChangeAspect="1"/>
          </p:cNvPicPr>
          <p:nvPr/>
        </p:nvPicPr>
        <p:blipFill>
          <a:blip r:embed="rId2"/>
          <a:stretch>
            <a:fillRect/>
          </a:stretch>
        </p:blipFill>
        <p:spPr>
          <a:xfrm>
            <a:off x="955212" y="530118"/>
            <a:ext cx="7798089" cy="5710893"/>
          </a:xfrm>
          <a:prstGeom prst="rect">
            <a:avLst/>
          </a:prstGeom>
        </p:spPr>
      </p:pic>
      <p:sp>
        <p:nvSpPr>
          <p:cNvPr id="5" name="Rettangolo 4"/>
          <p:cNvSpPr/>
          <p:nvPr/>
        </p:nvSpPr>
        <p:spPr>
          <a:xfrm>
            <a:off x="8109527" y="5361075"/>
            <a:ext cx="643774" cy="2124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8949437" y="1345517"/>
            <a:ext cx="2743201" cy="523220"/>
          </a:xfrm>
          <a:prstGeom prst="rect">
            <a:avLst/>
          </a:prstGeom>
          <a:noFill/>
        </p:spPr>
        <p:txBody>
          <a:bodyPr wrap="square" rtlCol="0">
            <a:spAutoFit/>
          </a:bodyPr>
          <a:lstStyle/>
          <a:p>
            <a:r>
              <a:rPr lang="it-IT" sz="1400" dirty="0" smtClean="0">
                <a:latin typeface="Times New Roman" panose="02020603050405020304" pitchFamily="18" charset="0"/>
                <a:cs typeface="Times New Roman" panose="02020603050405020304" pitchFamily="18" charset="0"/>
              </a:rPr>
              <a:t>=3.462.775-1.872.026=1.590.749 + 208.553-23.866 = 1.775.436</a:t>
            </a:r>
            <a:endParaRPr lang="it-IT" sz="1400" dirty="0">
              <a:latin typeface="Times New Roman" panose="02020603050405020304" pitchFamily="18" charset="0"/>
              <a:cs typeface="Times New Roman" panose="02020603050405020304" pitchFamily="18" charset="0"/>
            </a:endParaRPr>
          </a:p>
        </p:txBody>
      </p:sp>
      <p:sp>
        <p:nvSpPr>
          <p:cNvPr id="7" name="Rettangolo 6"/>
          <p:cNvSpPr/>
          <p:nvPr/>
        </p:nvSpPr>
        <p:spPr>
          <a:xfrm>
            <a:off x="8949437" y="2517469"/>
            <a:ext cx="3134191" cy="307777"/>
          </a:xfrm>
          <a:prstGeom prst="rect">
            <a:avLst/>
          </a:prstGeom>
        </p:spPr>
        <p:txBody>
          <a:bodyPr wrap="none">
            <a:spAutoFit/>
          </a:bodyPr>
          <a:lstStyle/>
          <a:p>
            <a:r>
              <a:rPr lang="it-IT" sz="1400" dirty="0">
                <a:latin typeface="Times New Roman" panose="02020603050405020304" pitchFamily="18" charset="0"/>
                <a:cs typeface="Times New Roman" panose="02020603050405020304" pitchFamily="18" charset="0"/>
              </a:rPr>
              <a:t>=</a:t>
            </a:r>
            <a:r>
              <a:rPr lang="it-IT" sz="1400" dirty="0" smtClean="0">
                <a:latin typeface="Times New Roman" panose="02020603050405020304" pitchFamily="18" charset="0"/>
                <a:cs typeface="Times New Roman" panose="02020603050405020304" pitchFamily="18" charset="0"/>
              </a:rPr>
              <a:t>1.377.309+355.216</a:t>
            </a:r>
            <a:r>
              <a:rPr lang="it-IT" sz="1400" dirty="0">
                <a:latin typeface="Times New Roman" panose="02020603050405020304" pitchFamily="18" charset="0"/>
                <a:cs typeface="Times New Roman" panose="02020603050405020304" pitchFamily="18" charset="0"/>
              </a:rPr>
              <a:t>+(</a:t>
            </a:r>
            <a:r>
              <a:rPr lang="it-IT" sz="1400" dirty="0" smtClean="0">
                <a:latin typeface="Times New Roman" panose="02020603050405020304" pitchFamily="18" charset="0"/>
                <a:cs typeface="Times New Roman" panose="02020603050405020304" pitchFamily="18" charset="0"/>
              </a:rPr>
              <a:t>581.251-538.340</a:t>
            </a:r>
            <a:r>
              <a:rPr lang="it-IT" sz="1400" dirty="0">
                <a:latin typeface="Times New Roman" panose="02020603050405020304" pitchFamily="18" charset="0"/>
                <a:cs typeface="Times New Roman" panose="02020603050405020304" pitchFamily="18" charset="0"/>
              </a:rPr>
              <a:t>)</a:t>
            </a:r>
          </a:p>
        </p:txBody>
      </p:sp>
      <p:sp>
        <p:nvSpPr>
          <p:cNvPr id="8" name="Rettangolo 7"/>
          <p:cNvSpPr/>
          <p:nvPr/>
        </p:nvSpPr>
        <p:spPr>
          <a:xfrm>
            <a:off x="8949437" y="5266815"/>
            <a:ext cx="2791149" cy="307777"/>
          </a:xfrm>
          <a:prstGeom prst="rect">
            <a:avLst/>
          </a:prstGeom>
        </p:spPr>
        <p:txBody>
          <a:bodyPr wrap="none">
            <a:spAutoFit/>
          </a:bodyPr>
          <a:lstStyle/>
          <a:p>
            <a:r>
              <a:rPr lang="it-IT" sz="1400" dirty="0">
                <a:latin typeface="Times New Roman" panose="02020603050405020304" pitchFamily="18" charset="0"/>
                <a:cs typeface="Times New Roman" panose="02020603050405020304" pitchFamily="18" charset="0"/>
              </a:rPr>
              <a:t>=</a:t>
            </a:r>
            <a:r>
              <a:rPr lang="it-IT" sz="1400" dirty="0" smtClean="0">
                <a:latin typeface="Times New Roman" panose="02020603050405020304" pitchFamily="18" charset="0"/>
                <a:cs typeface="Times New Roman" panose="02020603050405020304" pitchFamily="18" charset="0"/>
              </a:rPr>
              <a:t>724.629+829.805+261.813-40.810</a:t>
            </a:r>
            <a:endParaRPr lang="it-IT" sz="1400" dirty="0">
              <a:latin typeface="Times New Roman" panose="02020603050405020304" pitchFamily="18" charset="0"/>
              <a:cs typeface="Times New Roman" panose="02020603050405020304" pitchFamily="18" charset="0"/>
            </a:endParaRPr>
          </a:p>
        </p:txBody>
      </p:sp>
      <p:sp>
        <p:nvSpPr>
          <p:cNvPr id="11" name="Rettangolo 10"/>
          <p:cNvSpPr/>
          <p:nvPr/>
        </p:nvSpPr>
        <p:spPr>
          <a:xfrm>
            <a:off x="8109527" y="1394691"/>
            <a:ext cx="643774" cy="2124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8113546" y="2612810"/>
            <a:ext cx="643774" cy="2124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598516" y="1607127"/>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ccia a destra 11"/>
          <p:cNvSpPr/>
          <p:nvPr/>
        </p:nvSpPr>
        <p:spPr>
          <a:xfrm>
            <a:off x="602296" y="1805006"/>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ccia a destra 12"/>
          <p:cNvSpPr/>
          <p:nvPr/>
        </p:nvSpPr>
        <p:spPr>
          <a:xfrm>
            <a:off x="584508" y="2129202"/>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ccia a destra 13"/>
          <p:cNvSpPr/>
          <p:nvPr/>
        </p:nvSpPr>
        <p:spPr>
          <a:xfrm>
            <a:off x="584508" y="2295215"/>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ccia a destra 15"/>
          <p:cNvSpPr/>
          <p:nvPr/>
        </p:nvSpPr>
        <p:spPr>
          <a:xfrm>
            <a:off x="595292" y="2816450"/>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ccia a destra 16"/>
          <p:cNvSpPr/>
          <p:nvPr/>
        </p:nvSpPr>
        <p:spPr>
          <a:xfrm>
            <a:off x="607907" y="4221301"/>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ccia a destra 17"/>
          <p:cNvSpPr/>
          <p:nvPr/>
        </p:nvSpPr>
        <p:spPr>
          <a:xfrm>
            <a:off x="609070" y="4845658"/>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ccia a destra 18"/>
          <p:cNvSpPr/>
          <p:nvPr/>
        </p:nvSpPr>
        <p:spPr>
          <a:xfrm>
            <a:off x="609070" y="5043537"/>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ccia a destra 19"/>
          <p:cNvSpPr/>
          <p:nvPr/>
        </p:nvSpPr>
        <p:spPr>
          <a:xfrm>
            <a:off x="610002" y="5562421"/>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ccia a destra 20"/>
          <p:cNvSpPr/>
          <p:nvPr/>
        </p:nvSpPr>
        <p:spPr>
          <a:xfrm>
            <a:off x="609070" y="5760300"/>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ccia a destra 21"/>
          <p:cNvSpPr/>
          <p:nvPr/>
        </p:nvSpPr>
        <p:spPr>
          <a:xfrm>
            <a:off x="609070" y="5926313"/>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ccia a destra 22"/>
          <p:cNvSpPr/>
          <p:nvPr/>
        </p:nvSpPr>
        <p:spPr>
          <a:xfrm>
            <a:off x="607907" y="6092326"/>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357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11" grpId="0" animBg="1"/>
      <p:bldP spid="15" grpId="0" animBg="1"/>
      <p:bldP spid="9"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97279" y="741081"/>
            <a:ext cx="2144684"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A cosa serve il </a:t>
            </a:r>
            <a:r>
              <a:rPr lang="it-IT" b="1" dirty="0" smtClean="0">
                <a:solidFill>
                  <a:srgbClr val="A80000"/>
                </a:solidFill>
                <a:latin typeface="Times New Roman" panose="02020603050405020304" pitchFamily="18" charset="0"/>
                <a:cs typeface="Times New Roman" panose="02020603050405020304" pitchFamily="18" charset="0"/>
              </a:rPr>
              <a:t>PIL</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1097278" y="1413114"/>
            <a:ext cx="10000211" cy="646331"/>
          </a:xfrm>
          <a:prstGeom prst="rect">
            <a:avLst/>
          </a:prstGeom>
        </p:spPr>
        <p:txBody>
          <a:bodyPr wrap="square">
            <a:spAutoFit/>
          </a:bodyPr>
          <a:lstStyle/>
          <a:p>
            <a:pPr algn="just"/>
            <a:r>
              <a:rPr lang="it-IT" dirty="0">
                <a:solidFill>
                  <a:srgbClr val="252631"/>
                </a:solidFill>
                <a:latin typeface="Times New Roman" panose="02020603050405020304" pitchFamily="18" charset="0"/>
                <a:cs typeface="Times New Roman" panose="02020603050405020304" pitchFamily="18" charset="0"/>
              </a:rPr>
              <a:t>Il Prodotto Interno Lordo è il </a:t>
            </a:r>
            <a:r>
              <a:rPr lang="it-IT" b="1" dirty="0">
                <a:solidFill>
                  <a:srgbClr val="252631"/>
                </a:solidFill>
                <a:latin typeface="Times New Roman" panose="02020603050405020304" pitchFamily="18" charset="0"/>
                <a:cs typeface="Times New Roman" panose="02020603050405020304" pitchFamily="18" charset="0"/>
              </a:rPr>
              <a:t>principale indicatore di salute di un sistema economico</a:t>
            </a:r>
            <a:r>
              <a:rPr lang="it-IT" dirty="0">
                <a:solidFill>
                  <a:srgbClr val="252631"/>
                </a:solidFill>
                <a:latin typeface="Times New Roman" panose="02020603050405020304" pitchFamily="18" charset="0"/>
                <a:cs typeface="Times New Roman" panose="02020603050405020304" pitchFamily="18" charset="0"/>
              </a:rPr>
              <a:t>, dato che rappresenta la capacità del sistema stesso di produrre e vendere beni. </a:t>
            </a:r>
          </a:p>
        </p:txBody>
      </p:sp>
      <p:pic>
        <p:nvPicPr>
          <p:cNvPr id="7" name="Immagine 6"/>
          <p:cNvPicPr>
            <a:picLocks noChangeAspect="1"/>
          </p:cNvPicPr>
          <p:nvPr/>
        </p:nvPicPr>
        <p:blipFill>
          <a:blip r:embed="rId2"/>
          <a:stretch>
            <a:fillRect/>
          </a:stretch>
        </p:blipFill>
        <p:spPr>
          <a:xfrm>
            <a:off x="9694542" y="4231142"/>
            <a:ext cx="1735762" cy="1707400"/>
          </a:xfrm>
          <a:prstGeom prst="rect">
            <a:avLst/>
          </a:prstGeom>
        </p:spPr>
      </p:pic>
      <p:sp>
        <p:nvSpPr>
          <p:cNvPr id="6" name="Rettangolo 5"/>
          <p:cNvSpPr/>
          <p:nvPr/>
        </p:nvSpPr>
        <p:spPr>
          <a:xfrm>
            <a:off x="1097278" y="2289987"/>
            <a:ext cx="10000211" cy="923330"/>
          </a:xfrm>
          <a:prstGeom prst="rect">
            <a:avLst/>
          </a:prstGeom>
        </p:spPr>
        <p:txBody>
          <a:bodyPr wrap="square">
            <a:spAutoFit/>
          </a:bodyPr>
          <a:lstStyle/>
          <a:p>
            <a:pPr algn="just"/>
            <a:r>
              <a:rPr lang="it-IT" dirty="0">
                <a:solidFill>
                  <a:srgbClr val="252631"/>
                </a:solidFill>
                <a:latin typeface="Times New Roman" panose="02020603050405020304" pitchFamily="18" charset="0"/>
                <a:cs typeface="Times New Roman" panose="02020603050405020304" pitchFamily="18" charset="0"/>
              </a:rPr>
              <a:t>E' sull'analisi dell'andamento passato e presente del PIL e sulle stime delle sue evoluzioni future che si concentrano le attenzioni di analisti ed economisti, e non solo: il PIL è infatti la variabile più importante nelle decisioni di politica economica. </a:t>
            </a:r>
          </a:p>
        </p:txBody>
      </p:sp>
      <p:sp>
        <p:nvSpPr>
          <p:cNvPr id="10" name="Rettangolo 9"/>
          <p:cNvSpPr/>
          <p:nvPr/>
        </p:nvSpPr>
        <p:spPr>
          <a:xfrm>
            <a:off x="1097278" y="3469304"/>
            <a:ext cx="10000211" cy="646331"/>
          </a:xfrm>
          <a:prstGeom prst="rect">
            <a:avLst/>
          </a:prstGeom>
        </p:spPr>
        <p:txBody>
          <a:bodyPr wrap="square">
            <a:spAutoFit/>
          </a:bodyPr>
          <a:lstStyle/>
          <a:p>
            <a:pPr algn="just"/>
            <a:r>
              <a:rPr lang="it-IT" dirty="0">
                <a:solidFill>
                  <a:srgbClr val="252631"/>
                </a:solidFill>
                <a:latin typeface="Times New Roman" panose="02020603050405020304" pitchFamily="18" charset="0"/>
                <a:cs typeface="Times New Roman" panose="02020603050405020304" pitchFamily="18" charset="0"/>
              </a:rPr>
              <a:t>Tassi di crescita consistenti e costanti garantiscono infatti elevati livelli di benessere e entrate fiscali capaci di sostenere i bilanci pubblici. </a:t>
            </a:r>
          </a:p>
        </p:txBody>
      </p:sp>
      <p:sp>
        <p:nvSpPr>
          <p:cNvPr id="12" name="Rettangolo 11"/>
          <p:cNvSpPr/>
          <p:nvPr/>
        </p:nvSpPr>
        <p:spPr>
          <a:xfrm>
            <a:off x="1097278" y="4371622"/>
            <a:ext cx="8321046" cy="1200329"/>
          </a:xfrm>
          <a:prstGeom prst="rect">
            <a:avLst/>
          </a:prstGeom>
        </p:spPr>
        <p:txBody>
          <a:bodyPr wrap="square">
            <a:spAutoFit/>
          </a:bodyPr>
          <a:lstStyle/>
          <a:p>
            <a:pPr algn="just"/>
            <a:r>
              <a:rPr lang="it-IT" dirty="0">
                <a:solidFill>
                  <a:srgbClr val="252631"/>
                </a:solidFill>
                <a:latin typeface="Times New Roman" panose="02020603050405020304" pitchFamily="18" charset="0"/>
                <a:cs typeface="Times New Roman" panose="02020603050405020304" pitchFamily="18" charset="0"/>
              </a:rPr>
              <a:t>Inoltre i rapporti e le interazioni tra PIL, deficit e debito pubblico sono i parametri fondamentali che i Paesi membri dell'eurozona si sono impegnati a rispettare al fine di garantire la convergenza dei conti pubblici e rendere solida l'unione economica e monetaria.</a:t>
            </a:r>
          </a:p>
        </p:txBody>
      </p:sp>
      <p:sp>
        <p:nvSpPr>
          <p:cNvPr id="8" name="Segnaposto piè di pagina 7"/>
          <p:cNvSpPr>
            <a:spLocks noGrp="1"/>
          </p:cNvSpPr>
          <p:nvPr>
            <p:ph type="ftr" sz="quarter" idx="11"/>
          </p:nvPr>
        </p:nvSpPr>
        <p:spPr/>
        <p:txBody>
          <a:bodyPr/>
          <a:lstStyle/>
          <a:p>
            <a:r>
              <a:rPr lang="it-IT" smtClean="0"/>
              <a:t>L. Bani - Elementi di statistica economica - LEZIONE 12</a:t>
            </a:r>
            <a:endParaRPr lang="it-IT"/>
          </a:p>
        </p:txBody>
      </p:sp>
    </p:spTree>
    <p:extLst>
      <p:ext uri="{BB962C8B-B14F-4D97-AF65-F5344CB8AC3E}">
        <p14:creationId xmlns:p14="http://schemas.microsoft.com/office/powerpoint/2010/main" val="230303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34</a:t>
            </a:fld>
            <a:endParaRPr lang="it-IT"/>
          </a:p>
        </p:txBody>
      </p:sp>
      <p:sp>
        <p:nvSpPr>
          <p:cNvPr id="4" name="Rettangolo 3"/>
          <p:cNvSpPr/>
          <p:nvPr/>
        </p:nvSpPr>
        <p:spPr>
          <a:xfrm>
            <a:off x="1015999" y="825394"/>
            <a:ext cx="2126211" cy="369332"/>
          </a:xfrm>
          <a:prstGeom prst="rect">
            <a:avLst/>
          </a:prstGeom>
        </p:spPr>
        <p:txBody>
          <a:bodyPr wrap="square">
            <a:spAutoFit/>
          </a:bodyPr>
          <a:lstStyle/>
          <a:p>
            <a:r>
              <a:rPr lang="it-IT" b="1" dirty="0" smtClean="0">
                <a:solidFill>
                  <a:srgbClr val="A80000"/>
                </a:solidFill>
                <a:latin typeface="Times New Roman" panose="02020603050405020304" pitchFamily="18" charset="0"/>
                <a:cs typeface="Times New Roman" panose="02020603050405020304" pitchFamily="18" charset="0"/>
              </a:rPr>
              <a:t>PIL pro-capite</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015999" y="1286583"/>
            <a:ext cx="10264372" cy="646331"/>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Il </a:t>
            </a:r>
            <a:r>
              <a:rPr lang="it-IT" b="1" dirty="0">
                <a:solidFill>
                  <a:srgbClr val="202122"/>
                </a:solidFill>
                <a:latin typeface="Times New Roman" panose="02020603050405020304" pitchFamily="18" charset="0"/>
                <a:cs typeface="Times New Roman" panose="02020603050405020304" pitchFamily="18" charset="0"/>
              </a:rPr>
              <a:t> PIL pro capite </a:t>
            </a:r>
            <a:r>
              <a:rPr lang="it-IT" dirty="0">
                <a:solidFill>
                  <a:srgbClr val="202122"/>
                </a:solidFill>
                <a:latin typeface="Times New Roman" panose="02020603050405020304" pitchFamily="18" charset="0"/>
                <a:cs typeface="Times New Roman" panose="02020603050405020304" pitchFamily="18" charset="0"/>
              </a:rPr>
              <a:t> </a:t>
            </a:r>
            <a:r>
              <a:rPr lang="it-IT" dirty="0" smtClean="0">
                <a:solidFill>
                  <a:srgbClr val="202122"/>
                </a:solidFill>
                <a:latin typeface="Times New Roman" panose="02020603050405020304" pitchFamily="18" charset="0"/>
                <a:cs typeface="Times New Roman" panose="02020603050405020304" pitchFamily="18" charset="0"/>
              </a:rPr>
              <a:t>(o </a:t>
            </a:r>
            <a:r>
              <a:rPr lang="it-IT" dirty="0">
                <a:solidFill>
                  <a:srgbClr val="202122"/>
                </a:solidFill>
                <a:latin typeface="Times New Roman" panose="02020603050405020304" pitchFamily="18" charset="0"/>
                <a:cs typeface="Times New Roman" panose="02020603050405020304" pitchFamily="18" charset="0"/>
              </a:rPr>
              <a:t>anche detto </a:t>
            </a:r>
            <a:r>
              <a:rPr lang="it-IT" b="1" dirty="0" smtClean="0">
                <a:solidFill>
                  <a:srgbClr val="202122"/>
                </a:solidFill>
                <a:latin typeface="Times New Roman" panose="02020603050405020304" pitchFamily="18" charset="0"/>
                <a:cs typeface="Times New Roman" panose="02020603050405020304" pitchFamily="18" charset="0"/>
              </a:rPr>
              <a:t>reddito </a:t>
            </a:r>
            <a:r>
              <a:rPr lang="it-IT" b="1" dirty="0">
                <a:solidFill>
                  <a:srgbClr val="202122"/>
                </a:solidFill>
                <a:latin typeface="Times New Roman" panose="02020603050405020304" pitchFamily="18" charset="0"/>
                <a:cs typeface="Times New Roman" panose="02020603050405020304" pitchFamily="18" charset="0"/>
              </a:rPr>
              <a:t>pro </a:t>
            </a:r>
            <a:r>
              <a:rPr lang="it-IT" b="1" dirty="0" smtClean="0">
                <a:solidFill>
                  <a:srgbClr val="202122"/>
                </a:solidFill>
                <a:latin typeface="Times New Roman" panose="02020603050405020304" pitchFamily="18" charset="0"/>
                <a:cs typeface="Times New Roman" panose="02020603050405020304" pitchFamily="18" charset="0"/>
              </a:rPr>
              <a:t>capite</a:t>
            </a:r>
            <a:r>
              <a:rPr lang="it-IT" dirty="0" smtClean="0">
                <a:solidFill>
                  <a:srgbClr val="202122"/>
                </a:solidFill>
                <a:latin typeface="Times New Roman" panose="02020603050405020304" pitchFamily="18" charset="0"/>
                <a:cs typeface="Times New Roman" panose="02020603050405020304" pitchFamily="18" charset="0"/>
              </a:rPr>
              <a:t>) </a:t>
            </a:r>
            <a:r>
              <a:rPr lang="it-IT" dirty="0">
                <a:solidFill>
                  <a:srgbClr val="202122"/>
                </a:solidFill>
                <a:latin typeface="Times New Roman" panose="02020603050405020304" pitchFamily="18" charset="0"/>
                <a:cs typeface="Times New Roman" panose="02020603050405020304" pitchFamily="18" charset="0"/>
              </a:rPr>
              <a:t>può essere definito come la quantità di </a:t>
            </a:r>
            <a:r>
              <a:rPr lang="it-IT" dirty="0">
                <a:latin typeface="Times New Roman" panose="02020603050405020304" pitchFamily="18" charset="0"/>
                <a:cs typeface="Times New Roman" panose="02020603050405020304" pitchFamily="18" charset="0"/>
              </a:rPr>
              <a:t>prodotto interno lordo </a:t>
            </a:r>
            <a:r>
              <a:rPr lang="it-IT" dirty="0">
                <a:solidFill>
                  <a:srgbClr val="202122"/>
                </a:solidFill>
                <a:latin typeface="Times New Roman" panose="02020603050405020304" pitchFamily="18" charset="0"/>
                <a:cs typeface="Times New Roman" panose="02020603050405020304" pitchFamily="18" charset="0"/>
              </a:rPr>
              <a:t>ipoteticamente prodotta, in un certo periodo di tempo, da una </a:t>
            </a:r>
            <a:r>
              <a:rPr lang="it-IT" dirty="0" smtClean="0">
                <a:solidFill>
                  <a:srgbClr val="202122"/>
                </a:solidFill>
                <a:latin typeface="Times New Roman" panose="02020603050405020304" pitchFamily="18" charset="0"/>
                <a:cs typeface="Times New Roman" panose="02020603050405020304" pitchFamily="18" charset="0"/>
              </a:rPr>
              <a:t>persona</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974435" y="2671102"/>
            <a:ext cx="10172932" cy="2031325"/>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dirty="0" smtClean="0">
                <a:latin typeface="Times New Roman" panose="02020603050405020304" pitchFamily="18" charset="0"/>
                <a:cs typeface="Times New Roman" panose="02020603050405020304" pitchFamily="18" charset="0"/>
              </a:rPr>
              <a:t>Pil </a:t>
            </a:r>
            <a:r>
              <a:rPr lang="it-IT" dirty="0">
                <a:latin typeface="Times New Roman" panose="02020603050405020304" pitchFamily="18" charset="0"/>
                <a:cs typeface="Times New Roman" panose="02020603050405020304" pitchFamily="18" charset="0"/>
              </a:rPr>
              <a:t>pro capite è spesso usato per misurare il grado di benessere della popolazione di un paese, comparato agli altri paesi. Perché i diversi dati siano comparabili dev'essere espresso in termini di una moneta usata internazionalmente come l'euro o il </a:t>
            </a:r>
            <a:r>
              <a:rPr lang="it-IT" dirty="0" smtClean="0">
                <a:latin typeface="Times New Roman" panose="02020603050405020304" pitchFamily="18" charset="0"/>
                <a:cs typeface="Times New Roman" panose="02020603050405020304" pitchFamily="18" charset="0"/>
              </a:rPr>
              <a:t>dollaro.</a:t>
            </a:r>
          </a:p>
          <a:p>
            <a:pPr algn="just"/>
            <a:r>
              <a:rPr lang="it-IT" dirty="0" smtClean="0">
                <a:latin typeface="Times New Roman" panose="02020603050405020304" pitchFamily="18" charset="0"/>
                <a:cs typeface="Times New Roman" panose="02020603050405020304" pitchFamily="18" charset="0"/>
              </a:rPr>
              <a:t>Tale </a:t>
            </a:r>
            <a:r>
              <a:rPr lang="it-IT" dirty="0">
                <a:latin typeface="Times New Roman" panose="02020603050405020304" pitchFamily="18" charset="0"/>
                <a:cs typeface="Times New Roman" panose="02020603050405020304" pitchFamily="18" charset="0"/>
              </a:rPr>
              <a:t>cifra non indica l'effettiva somma di denaro guadagnata da ogni cittadino, ma solo il livello di sviluppo economico del paese.</a:t>
            </a:r>
          </a:p>
          <a:p>
            <a:pPr algn="just"/>
            <a:r>
              <a:rPr lang="it-IT" dirty="0">
                <a:latin typeface="Times New Roman" panose="02020603050405020304" pitchFamily="18" charset="0"/>
                <a:cs typeface="Times New Roman" panose="02020603050405020304" pitchFamily="18" charset="0"/>
              </a:rPr>
              <a:t>Da sottolineare comunque che questo indice non sempre rappresenta in maniera corretta il benessere di un paese, soprattutto quando si confrontano paesi economicamente e culturalmente molto diversi.</a:t>
            </a:r>
          </a:p>
        </p:txBody>
      </p:sp>
      <p:sp>
        <p:nvSpPr>
          <p:cNvPr id="8" name="Rettangolo 7"/>
          <p:cNvSpPr/>
          <p:nvPr/>
        </p:nvSpPr>
        <p:spPr>
          <a:xfrm>
            <a:off x="1016000" y="2024771"/>
            <a:ext cx="10264372" cy="646331"/>
          </a:xfrm>
          <a:prstGeom prst="rect">
            <a:avLst/>
          </a:prstGeom>
        </p:spPr>
        <p:txBody>
          <a:bodyPr wrap="square">
            <a:spAutoFit/>
          </a:bodyPr>
          <a:lstStyle/>
          <a:p>
            <a:pPr algn="just"/>
            <a:r>
              <a:rPr lang="it-IT" b="1" dirty="0">
                <a:latin typeface="Times New Roman" panose="02020603050405020304" pitchFamily="18" charset="0"/>
                <a:cs typeface="Times New Roman" panose="02020603050405020304" pitchFamily="18" charset="0"/>
              </a:rPr>
              <a:t>Il PIL </a:t>
            </a:r>
            <a:r>
              <a:rPr lang="it-IT" b="1" dirty="0" smtClean="0">
                <a:latin typeface="Times New Roman" panose="02020603050405020304" pitchFamily="18" charset="0"/>
                <a:cs typeface="Times New Roman" panose="02020603050405020304" pitchFamily="18" charset="0"/>
              </a:rPr>
              <a:t>pro capite </a:t>
            </a:r>
            <a:r>
              <a:rPr lang="it-IT" dirty="0">
                <a:latin typeface="Times New Roman" panose="02020603050405020304" pitchFamily="18" charset="0"/>
                <a:cs typeface="Times New Roman" panose="02020603050405020304" pitchFamily="18" charset="0"/>
              </a:rPr>
              <a:t>è il </a:t>
            </a:r>
            <a:r>
              <a:rPr lang="it-IT" b="1" dirty="0">
                <a:latin typeface="Times New Roman" panose="02020603050405020304" pitchFamily="18" charset="0"/>
                <a:cs typeface="Times New Roman" panose="02020603050405020304" pitchFamily="18" charset="0"/>
              </a:rPr>
              <a:t>valore complessivo dei beni e servizi </a:t>
            </a:r>
            <a:r>
              <a:rPr lang="it-IT" dirty="0">
                <a:latin typeface="Times New Roman" panose="02020603050405020304" pitchFamily="18" charset="0"/>
                <a:cs typeface="Times New Roman" panose="02020603050405020304" pitchFamily="18" charset="0"/>
              </a:rPr>
              <a:t>prodotti all'interno di un territorio in un certo intervallo di tempo e destinati ad usi finali diviso per il numero di </a:t>
            </a:r>
            <a:r>
              <a:rPr lang="it-IT" dirty="0" smtClean="0">
                <a:latin typeface="Times New Roman" panose="02020603050405020304" pitchFamily="18" charset="0"/>
                <a:cs typeface="Times New Roman" panose="02020603050405020304" pitchFamily="18" charset="0"/>
              </a:rPr>
              <a:t>abitanti      </a:t>
            </a:r>
            <a:r>
              <a:rPr lang="it-IT" dirty="0">
                <a:solidFill>
                  <a:srgbClr val="202122"/>
                </a:solidFill>
                <a:latin typeface="Times New Roman" panose="02020603050405020304" pitchFamily="18" charset="0"/>
                <a:cs typeface="Times New Roman" panose="02020603050405020304" pitchFamily="18" charset="0"/>
              </a:rPr>
              <a:t>= Pil totale/Popolazione </a:t>
            </a:r>
            <a:endParaRPr lang="it-IT" dirty="0">
              <a:latin typeface="Times New Roman" panose="02020603050405020304" pitchFamily="18" charset="0"/>
              <a:cs typeface="Times New Roman" panose="02020603050405020304" pitchFamily="18" charset="0"/>
            </a:endParaRPr>
          </a:p>
        </p:txBody>
      </p:sp>
      <p:sp>
        <p:nvSpPr>
          <p:cNvPr id="9" name="Rettangolo 8"/>
          <p:cNvSpPr/>
          <p:nvPr/>
        </p:nvSpPr>
        <p:spPr>
          <a:xfrm>
            <a:off x="974435" y="4887093"/>
            <a:ext cx="10172932"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Inoltre </a:t>
            </a:r>
            <a:r>
              <a:rPr lang="it-IT" dirty="0">
                <a:latin typeface="Times New Roman" panose="02020603050405020304" pitchFamily="18" charset="0"/>
                <a:cs typeface="Times New Roman" panose="02020603050405020304" pitchFamily="18" charset="0"/>
              </a:rPr>
              <a:t>diversi studiosi sono convinti che il PIL non sia effettivamente in grado di calcolare il grado di benessere di un paese. Nuove teorie stanno lentamente progredendo, a partire dal concetto di economia relazionale.</a:t>
            </a:r>
          </a:p>
        </p:txBody>
      </p:sp>
    </p:spTree>
    <p:extLst>
      <p:ext uri="{BB962C8B-B14F-4D97-AF65-F5344CB8AC3E}">
        <p14:creationId xmlns:p14="http://schemas.microsoft.com/office/powerpoint/2010/main" val="3645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35</a:t>
            </a:fld>
            <a:endParaRPr lang="it-IT"/>
          </a:p>
        </p:txBody>
      </p:sp>
      <p:pic>
        <p:nvPicPr>
          <p:cNvPr id="4" name="Immagine 3"/>
          <p:cNvPicPr>
            <a:picLocks noChangeAspect="1"/>
          </p:cNvPicPr>
          <p:nvPr/>
        </p:nvPicPr>
        <p:blipFill>
          <a:blip r:embed="rId2"/>
          <a:stretch>
            <a:fillRect/>
          </a:stretch>
        </p:blipFill>
        <p:spPr>
          <a:xfrm>
            <a:off x="1224434" y="710596"/>
            <a:ext cx="4702541" cy="5094420"/>
          </a:xfrm>
          <a:prstGeom prst="rect">
            <a:avLst/>
          </a:prstGeom>
        </p:spPr>
      </p:pic>
      <p:pic>
        <p:nvPicPr>
          <p:cNvPr id="5" name="Immagine 4"/>
          <p:cNvPicPr>
            <a:picLocks noChangeAspect="1"/>
          </p:cNvPicPr>
          <p:nvPr/>
        </p:nvPicPr>
        <p:blipFill>
          <a:blip r:embed="rId3"/>
          <a:stretch>
            <a:fillRect/>
          </a:stretch>
        </p:blipFill>
        <p:spPr>
          <a:xfrm>
            <a:off x="6218073" y="710596"/>
            <a:ext cx="5054030" cy="5475200"/>
          </a:xfrm>
          <a:prstGeom prst="rect">
            <a:avLst/>
          </a:prstGeom>
        </p:spPr>
      </p:pic>
    </p:spTree>
    <p:extLst>
      <p:ext uri="{BB962C8B-B14F-4D97-AF65-F5344CB8AC3E}">
        <p14:creationId xmlns:p14="http://schemas.microsoft.com/office/powerpoint/2010/main" val="4077517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36</a:t>
            </a:fld>
            <a:endParaRPr lang="it-IT"/>
          </a:p>
        </p:txBody>
      </p:sp>
      <p:sp>
        <p:nvSpPr>
          <p:cNvPr id="4" name="Rettangolo 3"/>
          <p:cNvSpPr/>
          <p:nvPr/>
        </p:nvSpPr>
        <p:spPr>
          <a:xfrm>
            <a:off x="928254" y="1030540"/>
            <a:ext cx="10268989"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concetto di PIL, e anche il modo di calcolarlo, si è perfezionato nel tempo a partire </a:t>
            </a:r>
            <a:r>
              <a:rPr lang="it-IT" dirty="0" smtClean="0">
                <a:latin typeface="Times New Roman" panose="02020603050405020304" pitchFamily="18" charset="0"/>
                <a:cs typeface="Times New Roman" panose="02020603050405020304" pitchFamily="18" charset="0"/>
              </a:rPr>
              <a:t>dalla sua </a:t>
            </a:r>
            <a:r>
              <a:rPr lang="it-IT" dirty="0">
                <a:latin typeface="Times New Roman" panose="02020603050405020304" pitchFamily="18" charset="0"/>
                <a:cs typeface="Times New Roman" panose="02020603050405020304" pitchFamily="18" charset="0"/>
              </a:rPr>
              <a:t>nascita e, nel corso del tempo,</a:t>
            </a:r>
            <a:r>
              <a:rPr lang="it-IT" b="1" dirty="0">
                <a:latin typeface="Times New Roman" panose="02020603050405020304" pitchFamily="18" charset="0"/>
                <a:cs typeface="Times New Roman" panose="02020603050405020304" pitchFamily="18" charset="0"/>
              </a:rPr>
              <a:t> il PIL si è guadagnato una posizione di </a:t>
            </a:r>
            <a:r>
              <a:rPr lang="it-IT" b="1" dirty="0" smtClean="0">
                <a:latin typeface="Times New Roman" panose="02020603050405020304" pitchFamily="18" charset="0"/>
                <a:cs typeface="Times New Roman" panose="02020603050405020304" pitchFamily="18" charset="0"/>
              </a:rPr>
              <a:t>preminenza </a:t>
            </a:r>
            <a:r>
              <a:rPr lang="it-IT" dirty="0" smtClean="0">
                <a:latin typeface="Times New Roman" panose="02020603050405020304" pitchFamily="18" charset="0"/>
                <a:cs typeface="Times New Roman" panose="02020603050405020304" pitchFamily="18" charset="0"/>
              </a:rPr>
              <a:t>circa </a:t>
            </a:r>
            <a:r>
              <a:rPr lang="it-IT" dirty="0">
                <a:latin typeface="Times New Roman" panose="02020603050405020304" pitchFamily="18" charset="0"/>
                <a:cs typeface="Times New Roman" panose="02020603050405020304" pitchFamily="18" charset="0"/>
              </a:rPr>
              <a:t>la sua capacità di esprimere o simboleggiare il benessere di una </a:t>
            </a:r>
            <a:r>
              <a:rPr lang="it-IT" dirty="0" smtClean="0">
                <a:latin typeface="Times New Roman" panose="02020603050405020304" pitchFamily="18" charset="0"/>
                <a:cs typeface="Times New Roman" panose="02020603050405020304" pitchFamily="18" charset="0"/>
              </a:rPr>
              <a:t>collettività </a:t>
            </a:r>
            <a:r>
              <a:rPr lang="en-GB" dirty="0" err="1" smtClean="0">
                <a:latin typeface="Times New Roman" panose="02020603050405020304" pitchFamily="18" charset="0"/>
                <a:cs typeface="Times New Roman" panose="02020603050405020304" pitchFamily="18" charset="0"/>
              </a:rPr>
              <a:t>nazionale</a:t>
            </a:r>
            <a:r>
              <a:rPr lang="en-GB" dirty="0">
                <a:latin typeface="Times New Roman" panose="02020603050405020304" pitchFamily="18" charset="0"/>
                <a:cs typeface="Times New Roman" panose="02020603050405020304" pitchFamily="18" charset="0"/>
              </a:rPr>
              <a:t>.</a:t>
            </a:r>
          </a:p>
        </p:txBody>
      </p:sp>
      <p:sp>
        <p:nvSpPr>
          <p:cNvPr id="5" name="Rettangolo 4"/>
          <p:cNvSpPr/>
          <p:nvPr/>
        </p:nvSpPr>
        <p:spPr>
          <a:xfrm>
            <a:off x="928254" y="2192451"/>
            <a:ext cx="4901726"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Ma non sono state risparmiate al PIL delle critiche.</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757381" y="2823444"/>
            <a:ext cx="10439862" cy="646331"/>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Il PIL tiene conto </a:t>
            </a:r>
            <a:r>
              <a:rPr lang="it-IT" b="1" dirty="0">
                <a:latin typeface="Times New Roman" panose="02020603050405020304" pitchFamily="18" charset="0"/>
                <a:cs typeface="Times New Roman" panose="02020603050405020304" pitchFamily="18" charset="0"/>
              </a:rPr>
              <a:t>solamente delle transazioni in denaro</a:t>
            </a:r>
            <a:r>
              <a:rPr lang="it-IT" dirty="0">
                <a:latin typeface="Times New Roman" panose="02020603050405020304" pitchFamily="18" charset="0"/>
                <a:cs typeface="Times New Roman" panose="02020603050405020304" pitchFamily="18" charset="0"/>
              </a:rPr>
              <a:t>, e trascura tutte quelle a </a:t>
            </a:r>
            <a:r>
              <a:rPr lang="it-IT" dirty="0" smtClean="0">
                <a:latin typeface="Times New Roman" panose="02020603050405020304" pitchFamily="18" charset="0"/>
                <a:cs typeface="Times New Roman" panose="02020603050405020304" pitchFamily="18" charset="0"/>
              </a:rPr>
              <a:t>titolo gratuito</a:t>
            </a:r>
            <a:r>
              <a:rPr lang="it-IT" dirty="0">
                <a:latin typeface="Times New Roman" panose="02020603050405020304" pitchFamily="18" charset="0"/>
                <a:cs typeface="Times New Roman" panose="02020603050405020304" pitchFamily="18" charset="0"/>
              </a:rPr>
              <a:t>: restano quindi escluse le prestazioni nell'ambito familiare, quelle attuate </a:t>
            </a:r>
            <a:r>
              <a:rPr lang="it-IT" dirty="0" smtClean="0">
                <a:latin typeface="Times New Roman" panose="02020603050405020304" pitchFamily="18" charset="0"/>
                <a:cs typeface="Times New Roman" panose="02020603050405020304" pitchFamily="18" charset="0"/>
              </a:rPr>
              <a:t>dal volontariato</a:t>
            </a:r>
            <a:endParaRPr lang="it-IT" dirty="0">
              <a:latin typeface="Times New Roman" panose="02020603050405020304" pitchFamily="18" charset="0"/>
              <a:cs typeface="Times New Roman" panose="02020603050405020304" pitchFamily="18" charset="0"/>
            </a:endParaRPr>
          </a:p>
        </p:txBody>
      </p:sp>
      <p:sp>
        <p:nvSpPr>
          <p:cNvPr id="8" name="Rettangolo 7"/>
          <p:cNvSpPr/>
          <p:nvPr/>
        </p:nvSpPr>
        <p:spPr>
          <a:xfrm>
            <a:off x="757381" y="3688561"/>
            <a:ext cx="10506363" cy="646331"/>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Il PIL non riesce a fornire informazioni sulla </a:t>
            </a:r>
            <a:r>
              <a:rPr lang="it-IT" b="1" dirty="0">
                <a:latin typeface="Times New Roman" panose="02020603050405020304" pitchFamily="18" charset="0"/>
                <a:cs typeface="Times New Roman" panose="02020603050405020304" pitchFamily="18" charset="0"/>
              </a:rPr>
              <a:t>distribuzione del reddito all’interno di una nazione </a:t>
            </a:r>
            <a:r>
              <a:rPr lang="it-IT" dirty="0">
                <a:latin typeface="Times New Roman" panose="02020603050405020304" pitchFamily="18" charset="0"/>
                <a:cs typeface="Times New Roman" panose="02020603050405020304" pitchFamily="18" charset="0"/>
              </a:rPr>
              <a:t>né a quantificare lo stock di ricchezza accumulata</a:t>
            </a:r>
            <a:r>
              <a:rPr lang="it-IT" dirty="0" smtClean="0">
                <a:latin typeface="Times New Roman" panose="02020603050405020304" pitchFamily="18" charset="0"/>
                <a:cs typeface="Times New Roman" panose="02020603050405020304" pitchFamily="18" charset="0"/>
              </a:rPr>
              <a:t>.</a:t>
            </a:r>
          </a:p>
        </p:txBody>
      </p:sp>
      <p:sp>
        <p:nvSpPr>
          <p:cNvPr id="7" name="Rettangolo 6"/>
          <p:cNvSpPr/>
          <p:nvPr/>
        </p:nvSpPr>
        <p:spPr>
          <a:xfrm>
            <a:off x="757381" y="4553679"/>
            <a:ext cx="10439862" cy="923330"/>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Il PIL tratta tutte le transazioni come positive, cosicché entrano a farne parte, ad esempio, i danni provocati dai crimini (riciclaggio di denaro), dall'inquinamento, dalle catastrofi naturali, i costi ospedalieri per diagnosi e trattamento di patologie non legate </a:t>
            </a:r>
            <a:r>
              <a:rPr lang="en-GB" dirty="0" err="1">
                <a:latin typeface="Times New Roman" panose="02020603050405020304" pitchFamily="18" charset="0"/>
                <a:cs typeface="Times New Roman" panose="02020603050405020304" pitchFamily="18" charset="0"/>
              </a:rPr>
              <a:t>all'invecchiamento</a:t>
            </a:r>
            <a:r>
              <a:rPr lang="en-GB" dirty="0">
                <a:latin typeface="Times New Roman" panose="02020603050405020304" pitchFamily="18" charset="0"/>
                <a:cs typeface="Times New Roman" panose="02020603050405020304" pitchFamily="18" charset="0"/>
              </a:rPr>
              <a:t> e </a:t>
            </a:r>
            <a:r>
              <a:rPr lang="en-GB" dirty="0" err="1">
                <a:latin typeface="Times New Roman" panose="02020603050405020304" pitchFamily="18" charset="0"/>
                <a:cs typeface="Times New Roman" panose="02020603050405020304" pitchFamily="18" charset="0"/>
              </a:rPr>
              <a:t>altrimenti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evitabili</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53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37</a:t>
            </a:fld>
            <a:endParaRPr lang="it-IT"/>
          </a:p>
        </p:txBody>
      </p:sp>
      <p:sp>
        <p:nvSpPr>
          <p:cNvPr id="5" name="Rettangolo 4"/>
          <p:cNvSpPr/>
          <p:nvPr/>
        </p:nvSpPr>
        <p:spPr>
          <a:xfrm>
            <a:off x="1074649" y="963011"/>
            <a:ext cx="10024225" cy="646331"/>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In questo modo il PIL non fa distinzione tra le attività che contribuiscono al benessere e quelle che lo diminuiscono: persino morire, con i servizi connessi ai funerali, fa crescere il </a:t>
            </a:r>
            <a:r>
              <a:rPr lang="en-GB" dirty="0">
                <a:latin typeface="Times New Roman" panose="02020603050405020304" pitchFamily="18" charset="0"/>
                <a:cs typeface="Times New Roman" panose="02020603050405020304" pitchFamily="18" charset="0"/>
              </a:rPr>
              <a:t>PIL</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1173014" y="3013349"/>
            <a:ext cx="992586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Perché il PIL non è una misura affidabile del benessere? </a:t>
            </a:r>
            <a:r>
              <a:rPr lang="it-IT" dirty="0" smtClean="0">
                <a:latin typeface="Times New Roman" panose="02020603050405020304" pitchFamily="18" charset="0"/>
                <a:cs typeface="Times New Roman" panose="02020603050405020304" pitchFamily="18" charset="0"/>
              </a:rPr>
              <a:t>Perché </a:t>
            </a:r>
            <a:r>
              <a:rPr lang="it-IT" dirty="0">
                <a:latin typeface="Times New Roman" panose="02020603050405020304" pitchFamily="18" charset="0"/>
                <a:cs typeface="Times New Roman" panose="02020603050405020304" pitchFamily="18" charset="0"/>
              </a:rPr>
              <a:t>in alcuni casi aumenta il PIL ma non aumenta il </a:t>
            </a:r>
            <a:r>
              <a:rPr lang="it-IT" dirty="0" smtClean="0">
                <a:latin typeface="Times New Roman" panose="02020603050405020304" pitchFamily="18" charset="0"/>
                <a:cs typeface="Times New Roman" panose="02020603050405020304" pitchFamily="18" charset="0"/>
              </a:rPr>
              <a:t>benessere</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1173014" y="3718190"/>
            <a:ext cx="9633531" cy="369332"/>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Ma </a:t>
            </a:r>
            <a:r>
              <a:rPr lang="it-IT" dirty="0">
                <a:latin typeface="Times New Roman" panose="02020603050405020304" pitchFamily="18" charset="0"/>
                <a:cs typeface="Times New Roman" panose="02020603050405020304" pitchFamily="18" charset="0"/>
              </a:rPr>
              <a:t>è comunque uno degli indicatori più importanti di cui disponiamo</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1074649" y="1760185"/>
            <a:ext cx="9578109" cy="923330"/>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Il PIL, pertanto, è misura della quantità dei beni e servizi prodotti, ma non della loro qualità: il denaro speso in prodotti nocivi per il benessere (come alcol e gioco d’azzardo) è valutato sullo stesso piano del denaro speso per la cultura o l’istruzione.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11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10" name="Rettangolo 9"/>
          <p:cNvSpPr/>
          <p:nvPr/>
        </p:nvSpPr>
        <p:spPr>
          <a:xfrm>
            <a:off x="1088705" y="856653"/>
            <a:ext cx="9576523" cy="369332"/>
          </a:xfrm>
          <a:prstGeom prst="rect">
            <a:avLst/>
          </a:prstGeom>
        </p:spPr>
        <p:txBody>
          <a:bodyPr wrap="square">
            <a:spAutoFit/>
          </a:bodyPr>
          <a:lstStyle/>
          <a:p>
            <a:pPr algn="just"/>
            <a:r>
              <a:rPr lang="it-IT" b="1" dirty="0" smtClean="0">
                <a:solidFill>
                  <a:srgbClr val="A80000"/>
                </a:solidFill>
                <a:latin typeface="Times New Roman" panose="02020603050405020304" pitchFamily="18" charset="0"/>
                <a:cs typeface="Times New Roman" panose="02020603050405020304" pitchFamily="18" charset="0"/>
              </a:rPr>
              <a:t>Come si misura il Pil - Prezzi </a:t>
            </a:r>
            <a:r>
              <a:rPr lang="it-IT" b="1" dirty="0">
                <a:solidFill>
                  <a:srgbClr val="A80000"/>
                </a:solidFill>
                <a:latin typeface="Times New Roman" panose="02020603050405020304" pitchFamily="18" charset="0"/>
                <a:cs typeface="Times New Roman" panose="02020603050405020304" pitchFamily="18" charset="0"/>
              </a:rPr>
              <a:t>correnti e prezzi </a:t>
            </a:r>
            <a:r>
              <a:rPr lang="it-IT" b="1" dirty="0" smtClean="0">
                <a:solidFill>
                  <a:srgbClr val="A80000"/>
                </a:solidFill>
                <a:latin typeface="Times New Roman" panose="02020603050405020304" pitchFamily="18" charset="0"/>
                <a:cs typeface="Times New Roman" panose="02020603050405020304" pitchFamily="18" charset="0"/>
              </a:rPr>
              <a:t>costanti </a:t>
            </a:r>
          </a:p>
        </p:txBody>
      </p:sp>
      <p:sp>
        <p:nvSpPr>
          <p:cNvPr id="2" name="Rettangolo 1"/>
          <p:cNvSpPr/>
          <p:nvPr/>
        </p:nvSpPr>
        <p:spPr>
          <a:xfrm>
            <a:off x="1088705" y="1477142"/>
            <a:ext cx="10083600" cy="646331"/>
          </a:xfrm>
          <a:prstGeom prst="rect">
            <a:avLst/>
          </a:prstGeom>
        </p:spPr>
        <p:txBody>
          <a:bodyPr wrap="square">
            <a:spAutoFit/>
          </a:bodyPr>
          <a:lstStyle/>
          <a:p>
            <a:pPr lvl="0" algn="just"/>
            <a:r>
              <a:rPr lang="it-IT" dirty="0">
                <a:solidFill>
                  <a:srgbClr val="000000"/>
                </a:solidFill>
                <a:latin typeface="Times New Roman" panose="02020603050405020304" pitchFamily="18" charset="0"/>
                <a:cs typeface="Times New Roman" panose="02020603050405020304" pitchFamily="18" charset="0"/>
              </a:rPr>
              <a:t>Il PIL è una grandezza nominale </a:t>
            </a:r>
            <a:r>
              <a:rPr lang="it-IT" dirty="0" smtClean="0">
                <a:solidFill>
                  <a:srgbClr val="000000"/>
                </a:solidFill>
                <a:latin typeface="Times New Roman" panose="02020603050405020304" pitchFamily="18" charset="0"/>
                <a:cs typeface="Times New Roman" panose="02020603050405020304" pitchFamily="18" charset="0"/>
              </a:rPr>
              <a:t>ed è data dalla </a:t>
            </a:r>
            <a:r>
              <a:rPr lang="it-IT" dirty="0">
                <a:solidFill>
                  <a:srgbClr val="000000"/>
                </a:solidFill>
                <a:latin typeface="Times New Roman" panose="02020603050405020304" pitchFamily="18" charset="0"/>
                <a:cs typeface="Times New Roman" panose="02020603050405020304" pitchFamily="18" charset="0"/>
              </a:rPr>
              <a:t>è la somma delle quantità prodotte dei beni/servizi </a:t>
            </a:r>
            <a:r>
              <a:rPr lang="it-IT" dirty="0" smtClean="0">
                <a:solidFill>
                  <a:srgbClr val="000000"/>
                </a:solidFill>
                <a:latin typeface="Times New Roman" panose="02020603050405020304" pitchFamily="18" charset="0"/>
                <a:cs typeface="Times New Roman" panose="02020603050405020304" pitchFamily="18" charset="0"/>
              </a:rPr>
              <a:t>moltiplicate </a:t>
            </a:r>
            <a:r>
              <a:rPr lang="it-IT" dirty="0">
                <a:solidFill>
                  <a:srgbClr val="000000"/>
                </a:solidFill>
                <a:latin typeface="Times New Roman" panose="02020603050405020304" pitchFamily="18" charset="0"/>
                <a:cs typeface="Times New Roman" panose="02020603050405020304" pitchFamily="18" charset="0"/>
              </a:rPr>
              <a:t>per i loro prezzi correnti </a:t>
            </a:r>
            <a:r>
              <a:rPr lang="it-IT" dirty="0" smtClean="0">
                <a:solidFill>
                  <a:srgbClr val="000000"/>
                </a:solidFill>
                <a:latin typeface="Times New Roman" panose="02020603050405020304" pitchFamily="18" charset="0"/>
                <a:cs typeface="Times New Roman" panose="02020603050405020304" pitchFamily="18" charset="0"/>
              </a:rPr>
              <a:t>(</a:t>
            </a:r>
            <a:r>
              <a:rPr lang="it-IT" b="1" dirty="0" smtClean="0">
                <a:solidFill>
                  <a:srgbClr val="000000"/>
                </a:solidFill>
                <a:latin typeface="Times New Roman" panose="02020603050405020304" pitchFamily="18" charset="0"/>
                <a:cs typeface="Times New Roman" panose="02020603050405020304" pitchFamily="18" charset="0"/>
              </a:rPr>
              <a:t>PIL </a:t>
            </a:r>
            <a:r>
              <a:rPr lang="it-IT" b="1" dirty="0">
                <a:solidFill>
                  <a:srgbClr val="000000"/>
                </a:solidFill>
                <a:latin typeface="Times New Roman" panose="02020603050405020304" pitchFamily="18" charset="0"/>
                <a:cs typeface="Times New Roman" panose="02020603050405020304" pitchFamily="18" charset="0"/>
              </a:rPr>
              <a:t>nominale o PIL </a:t>
            </a:r>
            <a:r>
              <a:rPr lang="it-IT" b="1" dirty="0" smtClean="0">
                <a:solidFill>
                  <a:srgbClr val="000000"/>
                </a:solidFill>
                <a:latin typeface="Times New Roman" panose="02020603050405020304" pitchFamily="18" charset="0"/>
                <a:cs typeface="Times New Roman" panose="02020603050405020304" pitchFamily="18" charset="0"/>
              </a:rPr>
              <a:t>monetario</a:t>
            </a:r>
            <a:r>
              <a:rPr lang="it-IT" dirty="0" smtClean="0">
                <a:solidFill>
                  <a:srgbClr val="000000"/>
                </a:solidFill>
                <a:latin typeface="Times New Roman" panose="02020603050405020304" pitchFamily="18" charset="0"/>
                <a:cs typeface="Times New Roman" panose="02020603050405020304" pitchFamily="18" charset="0"/>
              </a:rPr>
              <a:t>). </a:t>
            </a:r>
            <a:endParaRPr lang="it-IT" dirty="0" smtClean="0">
              <a:solidFill>
                <a:prstClr val="black"/>
              </a:solidFill>
              <a:latin typeface="Times New Roman" panose="02020603050405020304" pitchFamily="18" charset="0"/>
              <a:cs typeface="Times New Roman" panose="02020603050405020304" pitchFamily="18" charset="0"/>
            </a:endParaRPr>
          </a:p>
        </p:txBody>
      </p:sp>
      <p:sp>
        <p:nvSpPr>
          <p:cNvPr id="3" name="Rettangolo 2"/>
          <p:cNvSpPr/>
          <p:nvPr/>
        </p:nvSpPr>
        <p:spPr>
          <a:xfrm>
            <a:off x="1088705" y="4808115"/>
            <a:ext cx="10025411" cy="923330"/>
          </a:xfrm>
          <a:prstGeom prst="rect">
            <a:avLst/>
          </a:prstGeom>
        </p:spPr>
        <p:txBody>
          <a:bodyPr wrap="square">
            <a:spAutoFit/>
          </a:bodyPr>
          <a:lstStyle/>
          <a:p>
            <a:pPr lvl="0" algn="just"/>
            <a:r>
              <a:rPr lang="it-IT" dirty="0" smtClean="0">
                <a:solidFill>
                  <a:prstClr val="black"/>
                </a:solidFill>
                <a:latin typeface="Times New Roman" panose="02020603050405020304" pitchFamily="18" charset="0"/>
                <a:cs typeface="Times New Roman" panose="02020603050405020304" pitchFamily="18" charset="0"/>
              </a:rPr>
              <a:t>Ad </a:t>
            </a:r>
            <a:r>
              <a:rPr lang="it-IT" dirty="0">
                <a:solidFill>
                  <a:prstClr val="black"/>
                </a:solidFill>
                <a:latin typeface="Times New Roman" panose="02020603050405020304" pitchFamily="18" charset="0"/>
                <a:cs typeface="Times New Roman" panose="02020603050405020304" pitchFamily="18" charset="0"/>
              </a:rPr>
              <a:t>esempio, per comparare il PIL 2011 e il PIL 2010, entrambi gli indicatori sono calcolati utilizzando i prezzi del 2011. In tal modo è possibile calcolare la variazione del prodotto fisico tra i due periodi, indipendentemente dalle variazioni dei prezzi.</a:t>
            </a:r>
            <a:endParaRPr lang="en-GB" dirty="0">
              <a:solidFill>
                <a:prstClr val="black"/>
              </a:solidFill>
              <a:latin typeface="Times New Roman" panose="02020603050405020304" pitchFamily="18" charset="0"/>
              <a:cs typeface="Times New Roman" panose="02020603050405020304" pitchFamily="18" charset="0"/>
            </a:endParaRPr>
          </a:p>
        </p:txBody>
      </p:sp>
      <p:sp>
        <p:nvSpPr>
          <p:cNvPr id="7" name="Rettangolo 6"/>
          <p:cNvSpPr/>
          <p:nvPr/>
        </p:nvSpPr>
        <p:spPr>
          <a:xfrm>
            <a:off x="1088705" y="2380545"/>
            <a:ext cx="10083600" cy="1477328"/>
          </a:xfrm>
          <a:prstGeom prst="rect">
            <a:avLst/>
          </a:prstGeom>
        </p:spPr>
        <p:txBody>
          <a:bodyPr wrap="square">
            <a:spAutoFit/>
          </a:bodyPr>
          <a:lstStyle/>
          <a:p>
            <a:pPr lvl="0" algn="just"/>
            <a:r>
              <a:rPr lang="it-IT" dirty="0">
                <a:solidFill>
                  <a:srgbClr val="000000"/>
                </a:solidFill>
                <a:latin typeface="Times New Roman" panose="02020603050405020304" pitchFamily="18" charset="0"/>
                <a:cs typeface="Times New Roman" panose="02020603050405020304" pitchFamily="18" charset="0"/>
              </a:rPr>
              <a:t>Ciò rende difficoltoso confrontare il PIL relativi ad anni diversi. </a:t>
            </a:r>
            <a:r>
              <a:rPr lang="it-IT" dirty="0">
                <a:solidFill>
                  <a:prstClr val="black"/>
                </a:solidFill>
                <a:latin typeface="Times New Roman" panose="02020603050405020304" pitchFamily="18" charset="0"/>
                <a:cs typeface="Times New Roman" panose="02020603050405020304" pitchFamily="18" charset="0"/>
              </a:rPr>
              <a:t>La differenza tra PIL 2011 e PIL 2010 potrebbe essere generata dalla variazione delle attività produttive (quantità) o dalla variazione dei prezzi. Per evitare il problema, nella costruzione del PIL tutti i beni e servizi economici prodotti in un paese, in un determinato periodo di tempo </a:t>
            </a:r>
            <a:r>
              <a:rPr lang="it-IT" dirty="0" smtClean="0">
                <a:solidFill>
                  <a:prstClr val="black"/>
                </a:solidFill>
                <a:latin typeface="Times New Roman" panose="02020603050405020304" pitchFamily="18" charset="0"/>
                <a:cs typeface="Times New Roman" panose="02020603050405020304" pitchFamily="18" charset="0"/>
              </a:rPr>
              <a:t>sono </a:t>
            </a:r>
            <a:r>
              <a:rPr lang="it-IT" dirty="0">
                <a:solidFill>
                  <a:prstClr val="black"/>
                </a:solidFill>
                <a:latin typeface="Times New Roman" panose="02020603050405020304" pitchFamily="18" charset="0"/>
                <a:cs typeface="Times New Roman" panose="02020603050405020304" pitchFamily="18" charset="0"/>
              </a:rPr>
              <a:t>valutati ai prezzi costanti, al fine di consentire un confronto omogeneo nel corso del tempo. </a:t>
            </a:r>
          </a:p>
        </p:txBody>
      </p:sp>
      <p:sp>
        <p:nvSpPr>
          <p:cNvPr id="8" name="Rettangolo 7"/>
          <p:cNvSpPr/>
          <p:nvPr/>
        </p:nvSpPr>
        <p:spPr>
          <a:xfrm>
            <a:off x="1088705" y="3964817"/>
            <a:ext cx="9708604" cy="369332"/>
          </a:xfrm>
          <a:prstGeom prst="rect">
            <a:avLst/>
          </a:prstGeom>
        </p:spPr>
        <p:txBody>
          <a:bodyPr wrap="square">
            <a:spAutoFit/>
          </a:bodyPr>
          <a:lstStyle/>
          <a:p>
            <a:pPr lvl="0" algn="just"/>
            <a:r>
              <a:rPr lang="it-IT" b="1" dirty="0">
                <a:solidFill>
                  <a:prstClr val="black"/>
                </a:solidFill>
                <a:latin typeface="Times New Roman" panose="02020603050405020304" pitchFamily="18" charset="0"/>
                <a:cs typeface="Times New Roman" panose="02020603050405020304" pitchFamily="18" charset="0"/>
              </a:rPr>
              <a:t>L'uso dei prezzi costanti consente di calcolare il PIL reale del </a:t>
            </a:r>
            <a:r>
              <a:rPr lang="it-IT" b="1" dirty="0" smtClean="0">
                <a:solidFill>
                  <a:prstClr val="black"/>
                </a:solidFill>
                <a:latin typeface="Times New Roman" panose="02020603050405020304" pitchFamily="18" charset="0"/>
                <a:cs typeface="Times New Roman" panose="02020603050405020304" pitchFamily="18" charset="0"/>
              </a:rPr>
              <a:t>paese </a:t>
            </a:r>
            <a:endParaRPr lang="it-IT" b="1" dirty="0">
              <a:solidFill>
                <a:prstClr val="black"/>
              </a:solidFill>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12</a:t>
            </a:r>
            <a:endParaRPr lang="it-IT"/>
          </a:p>
        </p:txBody>
      </p:sp>
    </p:spTree>
    <p:extLst>
      <p:ext uri="{BB962C8B-B14F-4D97-AF65-F5344CB8AC3E}">
        <p14:creationId xmlns:p14="http://schemas.microsoft.com/office/powerpoint/2010/main" val="5881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61752" y="1382560"/>
            <a:ext cx="10451869" cy="1200329"/>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Metodo </a:t>
            </a:r>
            <a:r>
              <a:rPr lang="it-IT" dirty="0">
                <a:latin typeface="Times New Roman" panose="02020603050405020304" pitchFamily="18" charset="0"/>
                <a:cs typeface="Times New Roman" panose="02020603050405020304" pitchFamily="18" charset="0"/>
              </a:rPr>
              <a:t>che fa ricorso per la valutazione dei beni e servizi prodotti ai prezzi vigenti sul mercato nel periodo in cui si effettua la valutazione </a:t>
            </a:r>
            <a:r>
              <a:rPr lang="it-IT" dirty="0" smtClean="0">
                <a:latin typeface="Times New Roman" panose="02020603050405020304" pitchFamily="18" charset="0"/>
                <a:cs typeface="Times New Roman" panose="02020603050405020304" pitchFamily="18" charset="0"/>
              </a:rPr>
              <a:t>stessa.</a:t>
            </a:r>
          </a:p>
          <a:p>
            <a:pPr algn="just"/>
            <a:endParaRPr lang="it-IT" dirty="0" smtClean="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In</a:t>
            </a:r>
            <a:r>
              <a:rPr lang="it-IT" dirty="0">
                <a:latin typeface="Times New Roman" panose="02020603050405020304" pitchFamily="18" charset="0"/>
                <a:cs typeface="Times New Roman" panose="02020603050405020304" pitchFamily="18" charset="0"/>
              </a:rPr>
              <a:t> </a:t>
            </a:r>
            <a:r>
              <a:rPr lang="it-IT" b="1" i="1" dirty="0">
                <a:latin typeface="Times New Roman" panose="02020603050405020304" pitchFamily="18" charset="0"/>
                <a:cs typeface="Times New Roman" panose="02020603050405020304" pitchFamily="18" charset="0"/>
              </a:rPr>
              <a:t>contabilità nazionale</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si </a:t>
            </a:r>
            <a:r>
              <a:rPr lang="it-IT" dirty="0">
                <a:latin typeface="Times New Roman" panose="02020603050405020304" pitchFamily="18" charset="0"/>
                <a:cs typeface="Times New Roman" panose="02020603050405020304" pitchFamily="18" charset="0"/>
              </a:rPr>
              <a:t>ricorre ai prezzi correnti per quantificare il prodotto interno </a:t>
            </a:r>
            <a:r>
              <a:rPr lang="it-IT" dirty="0" smtClean="0">
                <a:latin typeface="Times New Roman" panose="02020603050405020304" pitchFamily="18" charset="0"/>
                <a:cs typeface="Times New Roman" panose="02020603050405020304" pitchFamily="18" charset="0"/>
              </a:rPr>
              <a:t>lordo</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861752" y="3372597"/>
            <a:ext cx="10451869" cy="2031325"/>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Parliamo di prezzi costanti quando ci riferiamo a quelli che servono da riferimento in un determinato momento per stabilire un confronto con i prezzi successivi. Sono anche conosciuti come prezzi dell'anno base. </a:t>
            </a:r>
            <a:endParaRPr lang="en-GB" dirty="0">
              <a:latin typeface="Times New Roman" panose="02020603050405020304" pitchFamily="18" charset="0"/>
              <a:cs typeface="Times New Roman" panose="02020603050405020304" pitchFamily="18" charset="0"/>
            </a:endParaRPr>
          </a:p>
          <a:p>
            <a:pPr algn="just"/>
            <a:endParaRPr lang="it-IT" dirty="0" smtClean="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Nell'ambito </a:t>
            </a:r>
            <a:r>
              <a:rPr lang="it-IT" dirty="0">
                <a:latin typeface="Times New Roman" panose="02020603050405020304" pitchFamily="18" charset="0"/>
                <a:cs typeface="Times New Roman" panose="02020603050405020304" pitchFamily="18" charset="0"/>
              </a:rPr>
              <a:t>della </a:t>
            </a:r>
            <a:r>
              <a:rPr lang="it-IT" b="1" i="1" dirty="0">
                <a:latin typeface="Times New Roman" panose="02020603050405020304" pitchFamily="18" charset="0"/>
                <a:cs typeface="Times New Roman" panose="02020603050405020304" pitchFamily="18" charset="0"/>
              </a:rPr>
              <a:t>contabilità nazionale</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tale </a:t>
            </a:r>
            <a:r>
              <a:rPr lang="it-IT" dirty="0">
                <a:latin typeface="Times New Roman" panose="02020603050405020304" pitchFamily="18" charset="0"/>
                <a:cs typeface="Times New Roman" panose="02020603050405020304" pitchFamily="18" charset="0"/>
              </a:rPr>
              <a:t>espediente è adottato al fine di superare le difficoltà che potrebbero sorgere dalla non omogeneità dei prezzi nel tempo a causa degli effetti inflazionistici; adottando un unico sistema di prezzi riferito ad un determinato anno si rende possibile comparare nel tempo le variazioni </a:t>
            </a:r>
            <a:r>
              <a:rPr lang="it-IT" i="1" dirty="0">
                <a:latin typeface="Times New Roman" panose="02020603050405020304" pitchFamily="18" charset="0"/>
                <a:cs typeface="Times New Roman" panose="02020603050405020304" pitchFamily="18" charset="0"/>
              </a:rPr>
              <a:t>reali</a:t>
            </a:r>
            <a:r>
              <a:rPr lang="it-IT" dirty="0">
                <a:latin typeface="Times New Roman" panose="02020603050405020304" pitchFamily="18" charset="0"/>
                <a:cs typeface="Times New Roman" panose="02020603050405020304" pitchFamily="18" charset="0"/>
              </a:rPr>
              <a:t> intervenute nell'aumento del prodotto nazionale.</a:t>
            </a:r>
            <a:endParaRPr lang="en-GB" dirty="0">
              <a:latin typeface="Times New Roman" panose="02020603050405020304" pitchFamily="18" charset="0"/>
              <a:cs typeface="Times New Roman" panose="02020603050405020304" pitchFamily="18" charset="0"/>
            </a:endParaRPr>
          </a:p>
        </p:txBody>
      </p:sp>
      <p:sp>
        <p:nvSpPr>
          <p:cNvPr id="4" name="Rettangolo 3"/>
          <p:cNvSpPr/>
          <p:nvPr/>
        </p:nvSpPr>
        <p:spPr>
          <a:xfrm>
            <a:off x="861752" y="1013228"/>
            <a:ext cx="1644681"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Prezzi correnti</a:t>
            </a:r>
          </a:p>
        </p:txBody>
      </p:sp>
      <p:sp>
        <p:nvSpPr>
          <p:cNvPr id="5" name="Rettangolo 4"/>
          <p:cNvSpPr/>
          <p:nvPr/>
        </p:nvSpPr>
        <p:spPr>
          <a:xfrm>
            <a:off x="861752" y="3003265"/>
            <a:ext cx="1623201"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Prezzi costanti</a:t>
            </a:r>
          </a:p>
        </p:txBody>
      </p:sp>
      <p:sp>
        <p:nvSpPr>
          <p:cNvPr id="6" name="Segnaposto piè di pagina 5"/>
          <p:cNvSpPr>
            <a:spLocks noGrp="1"/>
          </p:cNvSpPr>
          <p:nvPr>
            <p:ph type="ftr" sz="quarter" idx="11"/>
          </p:nvPr>
        </p:nvSpPr>
        <p:spPr/>
        <p:txBody>
          <a:bodyPr/>
          <a:lstStyle/>
          <a:p>
            <a:r>
              <a:rPr lang="it-IT" smtClean="0"/>
              <a:t>L. Bani - Elementi di statistica economica - LEZIONE 12</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pPr/>
              <a:t>39</a:t>
            </a:fld>
            <a:endParaRPr lang="it-IT"/>
          </a:p>
        </p:txBody>
      </p:sp>
    </p:spTree>
    <p:extLst>
      <p:ext uri="{BB962C8B-B14F-4D97-AF65-F5344CB8AC3E}">
        <p14:creationId xmlns:p14="http://schemas.microsoft.com/office/powerpoint/2010/main" val="229706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4</a:t>
            </a:fld>
            <a:endParaRPr lang="it-IT"/>
          </a:p>
        </p:txBody>
      </p:sp>
      <p:sp>
        <p:nvSpPr>
          <p:cNvPr id="4" name="Rettangolo 3"/>
          <p:cNvSpPr/>
          <p:nvPr/>
        </p:nvSpPr>
        <p:spPr>
          <a:xfrm>
            <a:off x="942108" y="828815"/>
            <a:ext cx="10233891" cy="369332"/>
          </a:xfrm>
          <a:prstGeom prst="rect">
            <a:avLst/>
          </a:prstGeom>
        </p:spPr>
        <p:txBody>
          <a:bodyPr wrap="square">
            <a:spAutoFit/>
          </a:bodyPr>
          <a:lstStyle/>
          <a:p>
            <a:pPr algn="just"/>
            <a:r>
              <a:rPr lang="it-IT" dirty="0">
                <a:latin typeface="Times New Roman" panose="02020603050405020304" pitchFamily="18" charset="0"/>
              </a:rPr>
              <a:t>Dallo schema precedente derivano alcune identità contabili particolarmente </a:t>
            </a:r>
            <a:r>
              <a:rPr lang="it-IT" dirty="0" smtClean="0">
                <a:latin typeface="Times New Roman" panose="02020603050405020304" pitchFamily="18" charset="0"/>
              </a:rPr>
              <a:t>importanti per </a:t>
            </a:r>
            <a:r>
              <a:rPr lang="it-IT" dirty="0">
                <a:latin typeface="Times New Roman" panose="02020603050405020304" pitchFamily="18" charset="0"/>
              </a:rPr>
              <a:t>la CN</a:t>
            </a:r>
            <a:r>
              <a:rPr lang="it-IT" dirty="0" smtClean="0">
                <a:latin typeface="Times New Roman" panose="02020603050405020304" pitchFamily="18" charset="0"/>
              </a:rPr>
              <a:t>:</a:t>
            </a:r>
            <a:endParaRPr lang="it-IT" dirty="0">
              <a:latin typeface="Times New Roman" panose="02020603050405020304" pitchFamily="18" charset="0"/>
            </a:endParaRPr>
          </a:p>
        </p:txBody>
      </p:sp>
      <p:sp>
        <p:nvSpPr>
          <p:cNvPr id="5" name="Rettangolo 4"/>
          <p:cNvSpPr/>
          <p:nvPr/>
        </p:nvSpPr>
        <p:spPr>
          <a:xfrm>
            <a:off x="942109" y="1235968"/>
            <a:ext cx="9938328" cy="1754326"/>
          </a:xfrm>
          <a:prstGeom prst="rect">
            <a:avLst/>
          </a:prstGeom>
        </p:spPr>
        <p:txBody>
          <a:bodyPr wrap="square">
            <a:spAutoFit/>
          </a:bodyPr>
          <a:lstStyle/>
          <a:p>
            <a:pPr marL="285750" indent="-285750" algn="just">
              <a:buFont typeface="Wingdings" panose="05000000000000000000" pitchFamily="2" charset="2"/>
              <a:buChar char="q"/>
            </a:pPr>
            <a:r>
              <a:rPr lang="it-IT" dirty="0" smtClean="0">
                <a:latin typeface="Times New Roman" panose="02020603050405020304" pitchFamily="18" charset="0"/>
              </a:rPr>
              <a:t>il </a:t>
            </a:r>
            <a:r>
              <a:rPr lang="it-IT" dirty="0">
                <a:latin typeface="Times New Roman" panose="02020603050405020304" pitchFamily="18" charset="0"/>
              </a:rPr>
              <a:t>valore della </a:t>
            </a:r>
            <a:r>
              <a:rPr lang="it-IT" dirty="0">
                <a:solidFill>
                  <a:srgbClr val="A80000"/>
                </a:solidFill>
                <a:latin typeface="Times New Roman" panose="02020603050405020304" pitchFamily="18" charset="0"/>
              </a:rPr>
              <a:t>produzione finale realizzata dai produttori </a:t>
            </a:r>
            <a:r>
              <a:rPr lang="it-IT" dirty="0" smtClean="0">
                <a:solidFill>
                  <a:srgbClr val="A80000"/>
                </a:solidFill>
                <a:latin typeface="Times New Roman" panose="02020603050405020304" pitchFamily="18" charset="0"/>
              </a:rPr>
              <a:t>(Pil) </a:t>
            </a:r>
            <a:r>
              <a:rPr lang="it-IT" dirty="0" smtClean="0">
                <a:latin typeface="Times New Roman" panose="02020603050405020304" pitchFamily="18" charset="0"/>
              </a:rPr>
              <a:t>coincide </a:t>
            </a:r>
            <a:r>
              <a:rPr lang="it-IT" dirty="0">
                <a:latin typeface="Times New Roman" panose="02020603050405020304" pitchFamily="18" charset="0"/>
              </a:rPr>
              <a:t>con la </a:t>
            </a:r>
            <a:r>
              <a:rPr lang="it-IT" dirty="0">
                <a:solidFill>
                  <a:srgbClr val="A80000"/>
                </a:solidFill>
                <a:latin typeface="Times New Roman" panose="02020603050405020304" pitchFamily="18" charset="0"/>
              </a:rPr>
              <a:t>spesa finale effettuata dagli utilizzatori finali</a:t>
            </a:r>
            <a:r>
              <a:rPr lang="it-IT" dirty="0">
                <a:latin typeface="Times New Roman" panose="02020603050405020304" pitchFamily="18" charset="0"/>
              </a:rPr>
              <a:t> per acquistare i beni di consumo e di investimento </a:t>
            </a:r>
            <a:r>
              <a:rPr lang="it-IT" dirty="0" smtClean="0">
                <a:latin typeface="Times New Roman" panose="02020603050405020304" pitchFamily="18" charset="0"/>
              </a:rPr>
              <a:t>(</a:t>
            </a:r>
            <a:r>
              <a:rPr lang="it-IT" dirty="0">
                <a:latin typeface="Times New Roman" panose="02020603050405020304" pitchFamily="18" charset="0"/>
              </a:rPr>
              <a:t>in economia chiusa </a:t>
            </a:r>
            <a:r>
              <a:rPr lang="it-IT" dirty="0">
                <a:latin typeface="Times New Roman" panose="02020603050405020304" pitchFamily="18" charset="0"/>
                <a:cs typeface="Times New Roman" panose="02020603050405020304" pitchFamily="18" charset="0"/>
              </a:rPr>
              <a:t>due sono le componenti della spesa aggregata:</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spese</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delle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imprese</a:t>
            </a:r>
            <a:r>
              <a:rPr lang="en-GB" dirty="0">
                <a:latin typeface="Times New Roman" panose="02020603050405020304" pitchFamily="18" charset="0"/>
                <a:cs typeface="Times New Roman" panose="02020603050405020304" pitchFamily="18" charset="0"/>
              </a:rPr>
              <a:t> per </a:t>
            </a:r>
            <a:r>
              <a:rPr lang="en-GB" dirty="0" err="1">
                <a:latin typeface="Times New Roman" panose="02020603050405020304" pitchFamily="18" charset="0"/>
                <a:cs typeface="Times New Roman" panose="02020603050405020304" pitchFamily="18" charset="0"/>
              </a:rPr>
              <a:t>l’acquisto</a:t>
            </a:r>
            <a:r>
              <a:rPr lang="en-GB" dirty="0">
                <a:latin typeface="Times New Roman" panose="02020603050405020304" pitchFamily="18" charset="0"/>
                <a:cs typeface="Times New Roman" panose="02020603050405020304" pitchFamily="18" charset="0"/>
              </a:rPr>
              <a:t> di </a:t>
            </a:r>
            <a:r>
              <a:rPr lang="en-GB" dirty="0" err="1">
                <a:latin typeface="Times New Roman" panose="02020603050405020304" pitchFamily="18" charset="0"/>
                <a:cs typeface="Times New Roman" panose="02020603050405020304" pitchFamily="18" charset="0"/>
              </a:rPr>
              <a:t>beni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capitali</a:t>
            </a:r>
            <a:r>
              <a:rPr lang="en-GB" dirty="0">
                <a:latin typeface="Times New Roman" panose="02020603050405020304" pitchFamily="18" charset="0"/>
                <a:cs typeface="Times New Roman" panose="02020603050405020304" pitchFamily="18" charset="0"/>
              </a:rPr>
              <a:t> e la </a:t>
            </a:r>
            <a:r>
              <a:rPr lang="en-GB" dirty="0" err="1">
                <a:latin typeface="Times New Roman" panose="02020603050405020304" pitchFamily="18" charset="0"/>
                <a:cs typeface="Times New Roman" panose="02020603050405020304" pitchFamily="18" charset="0"/>
              </a:rPr>
              <a:t>spesa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delle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famiglie</a:t>
            </a:r>
            <a:r>
              <a:rPr lang="en-GB" dirty="0">
                <a:latin typeface="Times New Roman" panose="02020603050405020304" pitchFamily="18" charset="0"/>
                <a:cs typeface="Times New Roman" panose="02020603050405020304" pitchFamily="18" charset="0"/>
              </a:rPr>
              <a:t> per </a:t>
            </a:r>
            <a:r>
              <a:rPr lang="en-GB" dirty="0" err="1">
                <a:latin typeface="Times New Roman" panose="02020603050405020304" pitchFamily="18" charset="0"/>
                <a:cs typeface="Times New Roman" panose="02020603050405020304" pitchFamily="18" charset="0"/>
              </a:rPr>
              <a:t>l’acquisto</a:t>
            </a:r>
            <a:r>
              <a:rPr lang="en-GB" dirty="0">
                <a:latin typeface="Times New Roman" panose="02020603050405020304" pitchFamily="18" charset="0"/>
                <a:cs typeface="Times New Roman" panose="02020603050405020304" pitchFamily="18" charset="0"/>
              </a:rPr>
              <a:t> di </a:t>
            </a:r>
            <a:r>
              <a:rPr lang="en-GB" dirty="0" err="1">
                <a:latin typeface="Times New Roman" panose="02020603050405020304" pitchFamily="18" charset="0"/>
                <a:cs typeface="Times New Roman" panose="02020603050405020304" pitchFamily="18" charset="0"/>
              </a:rPr>
              <a:t>beni</a:t>
            </a:r>
            <a:r>
              <a:rPr lang="en-GB" dirty="0">
                <a:latin typeface="Times New Roman" panose="02020603050405020304" pitchFamily="18" charset="0"/>
                <a:cs typeface="Times New Roman" panose="02020603050405020304" pitchFamily="18" charset="0"/>
              </a:rPr>
              <a:t> e </a:t>
            </a:r>
            <a:r>
              <a:rPr lang="en-GB" dirty="0" err="1" smtClean="0">
                <a:latin typeface="Times New Roman" panose="02020603050405020304" pitchFamily="18" charset="0"/>
                <a:cs typeface="Times New Roman" panose="02020603050405020304" pitchFamily="18" charset="0"/>
              </a:rPr>
              <a:t>servizi</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rPr>
              <a:t>     </a:t>
            </a:r>
          </a:p>
          <a:p>
            <a:pPr algn="just"/>
            <a:r>
              <a:rPr lang="it-IT" dirty="0" smtClean="0">
                <a:latin typeface="Times New Roman" panose="02020603050405020304" pitchFamily="18" charset="0"/>
              </a:rPr>
              <a:t>Dunque</a:t>
            </a:r>
            <a:r>
              <a:rPr lang="it-IT" dirty="0">
                <a:latin typeface="Times New Roman" panose="02020603050405020304" pitchFamily="18" charset="0"/>
              </a:rPr>
              <a:t>: </a:t>
            </a:r>
            <a:r>
              <a:rPr lang="it-IT" b="1" dirty="0">
                <a:latin typeface="Times New Roman" panose="02020603050405020304" pitchFamily="18" charset="0"/>
              </a:rPr>
              <a:t>produzione </a:t>
            </a:r>
            <a:r>
              <a:rPr lang="it-IT" b="1" dirty="0" smtClean="0">
                <a:latin typeface="Times New Roman" panose="02020603050405020304" pitchFamily="18" charset="0"/>
              </a:rPr>
              <a:t>finale (Pil) </a:t>
            </a:r>
            <a:r>
              <a:rPr lang="it-IT" b="1" dirty="0">
                <a:latin typeface="Times New Roman" panose="02020603050405020304" pitchFamily="18" charset="0"/>
              </a:rPr>
              <a:t>= spesa </a:t>
            </a:r>
            <a:r>
              <a:rPr lang="it-IT" b="1" dirty="0" smtClean="0">
                <a:latin typeface="Times New Roman" panose="02020603050405020304" pitchFamily="18" charset="0"/>
              </a:rPr>
              <a:t>finale o domanda finale</a:t>
            </a:r>
            <a:endParaRPr lang="it-IT" dirty="0" smtClean="0">
              <a:latin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7999344" y="3483756"/>
            <a:ext cx="2948652" cy="2010958"/>
          </a:xfrm>
          <a:prstGeom prst="rect">
            <a:avLst/>
          </a:prstGeom>
        </p:spPr>
      </p:pic>
    </p:spTree>
    <p:extLst>
      <p:ext uri="{BB962C8B-B14F-4D97-AF65-F5344CB8AC3E}">
        <p14:creationId xmlns:p14="http://schemas.microsoft.com/office/powerpoint/2010/main" val="421288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40</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7" name="Rettangolo 6"/>
          <p:cNvSpPr/>
          <p:nvPr/>
        </p:nvSpPr>
        <p:spPr>
          <a:xfrm>
            <a:off x="936566" y="911413"/>
            <a:ext cx="10443557" cy="2031325"/>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Il PIL nominale </a:t>
            </a:r>
            <a:r>
              <a:rPr lang="it-IT" dirty="0">
                <a:solidFill>
                  <a:srgbClr val="000000"/>
                </a:solidFill>
                <a:latin typeface="Times New Roman" panose="02020603050405020304" pitchFamily="18" charset="0"/>
                <a:cs typeface="Times New Roman" panose="02020603050405020304" pitchFamily="18" charset="0"/>
              </a:rPr>
              <a:t>è l'indicatore economico del prodotto interno lordo per misurare il valore della produzione di un sistema economico in un determinato periodo. Il PIL nominale è solitamente misurato a prezzi </a:t>
            </a:r>
            <a:r>
              <a:rPr lang="it-IT" dirty="0" smtClean="0">
                <a:solidFill>
                  <a:srgbClr val="000000"/>
                </a:solidFill>
                <a:latin typeface="Times New Roman" panose="02020603050405020304" pitchFamily="18" charset="0"/>
                <a:cs typeface="Times New Roman" panose="02020603050405020304" pitchFamily="18" charset="0"/>
              </a:rPr>
              <a:t>correnti, </a:t>
            </a:r>
            <a:r>
              <a:rPr lang="it-IT" dirty="0">
                <a:solidFill>
                  <a:srgbClr val="000000"/>
                </a:solidFill>
                <a:latin typeface="Times New Roman" panose="02020603050405020304" pitchFamily="18" charset="0"/>
                <a:cs typeface="Times New Roman" panose="02020603050405020304" pitchFamily="18" charset="0"/>
              </a:rPr>
              <a:t>ed è soggetto a </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variare di anno in anno, per effetto delle variazioni delle quantità prodotte q e dei prezzi di mercato correnti p. </a:t>
            </a:r>
            <a:endParaRPr lang="it-IT" dirty="0" smtClean="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Y </a:t>
            </a:r>
            <a:r>
              <a:rPr lang="it-IT" dirty="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QxP</a:t>
            </a:r>
            <a:r>
              <a:rPr lang="it-IT" dirty="0" smtClean="0">
                <a:latin typeface="Times New Roman" panose="02020603050405020304" pitchFamily="18" charset="0"/>
                <a:cs typeface="Times New Roman" panose="02020603050405020304" pitchFamily="18" charset="0"/>
              </a:rPr>
              <a:t> </a:t>
            </a:r>
          </a:p>
          <a:p>
            <a:pPr algn="just"/>
            <a:r>
              <a:rPr lang="it-IT" dirty="0" smtClean="0">
                <a:latin typeface="Times New Roman" panose="02020603050405020304" pitchFamily="18" charset="0"/>
                <a:cs typeface="Times New Roman" panose="02020603050405020304" pitchFamily="18" charset="0"/>
              </a:rPr>
              <a:t>Il </a:t>
            </a:r>
            <a:r>
              <a:rPr lang="it-IT" dirty="0">
                <a:latin typeface="Times New Roman" panose="02020603050405020304" pitchFamily="18" charset="0"/>
                <a:cs typeface="Times New Roman" panose="02020603050405020304" pitchFamily="18" charset="0"/>
              </a:rPr>
              <a:t>PIL nominale è, quindi, soggetto alle variazioni monetarie P </a:t>
            </a:r>
            <a:r>
              <a:rPr lang="it-IT" dirty="0" smtClean="0">
                <a:latin typeface="Times New Roman" panose="02020603050405020304" pitchFamily="18" charset="0"/>
                <a:cs typeface="Times New Roman" panose="02020603050405020304" pitchFamily="18" charset="0"/>
              </a:rPr>
              <a:t>(prezzi) </a:t>
            </a:r>
            <a:r>
              <a:rPr lang="it-IT" dirty="0">
                <a:latin typeface="Times New Roman" panose="02020603050405020304" pitchFamily="18" charset="0"/>
                <a:cs typeface="Times New Roman" panose="02020603050405020304" pitchFamily="18" charset="0"/>
              </a:rPr>
              <a:t>oltre che a quelle reali delle quantità della </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produzione Q. </a:t>
            </a:r>
            <a:endParaRPr lang="en-GB" dirty="0">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936566" y="4527449"/>
            <a:ext cx="714375" cy="619125"/>
          </a:xfrm>
          <a:prstGeom prst="rect">
            <a:avLst/>
          </a:prstGeom>
        </p:spPr>
      </p:pic>
      <p:sp>
        <p:nvSpPr>
          <p:cNvPr id="9" name="Rettangolo 8"/>
          <p:cNvSpPr/>
          <p:nvPr/>
        </p:nvSpPr>
        <p:spPr>
          <a:xfrm>
            <a:off x="1551708" y="4674243"/>
            <a:ext cx="9640915"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Per la sua natura monetaria, essendo soggetto a fluttuazioni dovute alle variazioni dei prezzi nel tempo, il PIL nominale non è l'indicatore economico adatto per confrontare la situazione economica di un paese in anni diversi.</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936566" y="3276230"/>
            <a:ext cx="10256058" cy="646331"/>
          </a:xfrm>
          <a:prstGeom prst="rect">
            <a:avLst/>
          </a:prstGeom>
        </p:spPr>
        <p:txBody>
          <a:bodyPr wrap="square">
            <a:spAutoFit/>
          </a:bodyPr>
          <a:lstStyle/>
          <a:p>
            <a:pPr algn="just"/>
            <a:r>
              <a:rPr lang="it-IT" dirty="0">
                <a:solidFill>
                  <a:srgbClr val="A80000"/>
                </a:solidFill>
                <a:latin typeface="Times New Roman" panose="02020603050405020304" pitchFamily="18" charset="0"/>
                <a:cs typeface="Times New Roman" panose="02020603050405020304" pitchFamily="18" charset="0"/>
              </a:rPr>
              <a:t>La sola crescita del PIL nominale </a:t>
            </a:r>
            <a:r>
              <a:rPr lang="it-IT" dirty="0" smtClean="0">
                <a:solidFill>
                  <a:srgbClr val="A80000"/>
                </a:solidFill>
                <a:latin typeface="Times New Roman" panose="02020603050405020304" pitchFamily="18" charset="0"/>
                <a:cs typeface="Times New Roman" panose="02020603050405020304" pitchFamily="18" charset="0"/>
              </a:rPr>
              <a:t>(ΔYN) </a:t>
            </a:r>
            <a:r>
              <a:rPr lang="it-IT" dirty="0">
                <a:solidFill>
                  <a:srgbClr val="A80000"/>
                </a:solidFill>
                <a:latin typeface="Times New Roman" panose="02020603050405020304" pitchFamily="18" charset="0"/>
                <a:cs typeface="Times New Roman" panose="02020603050405020304" pitchFamily="18" charset="0"/>
              </a:rPr>
              <a:t>potrebbe, infatti, avere una natura monetaria </a:t>
            </a:r>
            <a:r>
              <a:rPr lang="it-IT" dirty="0" smtClean="0">
                <a:solidFill>
                  <a:srgbClr val="A80000"/>
                </a:solidFill>
                <a:latin typeface="Times New Roman" panose="02020603050405020304" pitchFamily="18" charset="0"/>
                <a:cs typeface="Times New Roman" panose="02020603050405020304" pitchFamily="18" charset="0"/>
              </a:rPr>
              <a:t>(</a:t>
            </a:r>
            <a:r>
              <a:rPr lang="it-IT" dirty="0" err="1" smtClean="0">
                <a:solidFill>
                  <a:srgbClr val="A80000"/>
                </a:solidFill>
                <a:latin typeface="Times New Roman" panose="02020603050405020304" pitchFamily="18" charset="0"/>
                <a:cs typeface="Times New Roman" panose="02020603050405020304" pitchFamily="18" charset="0"/>
              </a:rPr>
              <a:t>Δp</a:t>
            </a:r>
            <a:r>
              <a:rPr lang="it-IT" dirty="0" smtClean="0">
                <a:solidFill>
                  <a:srgbClr val="A80000"/>
                </a:solidFill>
                <a:latin typeface="Times New Roman" panose="02020603050405020304" pitchFamily="18" charset="0"/>
                <a:cs typeface="Times New Roman" panose="02020603050405020304" pitchFamily="18" charset="0"/>
              </a:rPr>
              <a:t>) </a:t>
            </a:r>
            <a:r>
              <a:rPr lang="it-IT" dirty="0">
                <a:solidFill>
                  <a:srgbClr val="A80000"/>
                </a:solidFill>
                <a:latin typeface="Times New Roman" panose="02020603050405020304" pitchFamily="18" charset="0"/>
                <a:cs typeface="Times New Roman" panose="02020603050405020304" pitchFamily="18" charset="0"/>
              </a:rPr>
              <a:t>ossia potrebbe essere generata soltanto da un forte aumento dei prezzi e non da un aumento reale della produzione</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Tree>
    <p:extLst>
      <p:ext uri="{BB962C8B-B14F-4D97-AF65-F5344CB8AC3E}">
        <p14:creationId xmlns:p14="http://schemas.microsoft.com/office/powerpoint/2010/main" val="276474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16000" y="730205"/>
            <a:ext cx="10381673" cy="1754326"/>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Il PIL reale </a:t>
            </a:r>
            <a:r>
              <a:rPr lang="it-IT" dirty="0">
                <a:solidFill>
                  <a:srgbClr val="000000"/>
                </a:solidFill>
                <a:latin typeface="Times New Roman" panose="02020603050405020304" pitchFamily="18" charset="0"/>
                <a:cs typeface="Times New Roman" panose="02020603050405020304" pitchFamily="18" charset="0"/>
              </a:rPr>
              <a:t>è un indicatore economico di misurazione del prodotto interno lordo </a:t>
            </a:r>
            <a:r>
              <a:rPr lang="it-IT" dirty="0" smtClean="0">
                <a:solidFill>
                  <a:srgbClr val="000000"/>
                </a:solidFill>
                <a:latin typeface="Times New Roman" panose="02020603050405020304" pitchFamily="18" charset="0"/>
                <a:cs typeface="Times New Roman" panose="02020603050405020304" pitchFamily="18" charset="0"/>
              </a:rPr>
              <a:t>basato </a:t>
            </a:r>
            <a:r>
              <a:rPr lang="it-IT" dirty="0">
                <a:solidFill>
                  <a:srgbClr val="000000"/>
                </a:solidFill>
                <a:latin typeface="Times New Roman" panose="02020603050405020304" pitchFamily="18" charset="0"/>
                <a:cs typeface="Times New Roman" panose="02020603050405020304" pitchFamily="18" charset="0"/>
              </a:rPr>
              <a:t>sul computo delle variazioni quantitative della produzione senza tenere in conto delle variazioni monetarie </a:t>
            </a:r>
            <a:r>
              <a:rPr lang="it-IT" dirty="0" smtClean="0">
                <a:solidFill>
                  <a:srgbClr val="000000"/>
                </a:solidFill>
                <a:latin typeface="Times New Roman" panose="02020603050405020304" pitchFamily="18" charset="0"/>
                <a:cs typeface="Times New Roman" panose="02020603050405020304" pitchFamily="18" charset="0"/>
              </a:rPr>
              <a:t>(prezzi). </a:t>
            </a:r>
            <a:r>
              <a:rPr lang="it-IT" dirty="0">
                <a:solidFill>
                  <a:srgbClr val="000000"/>
                </a:solidFill>
                <a:latin typeface="Times New Roman" panose="02020603050405020304" pitchFamily="18" charset="0"/>
                <a:cs typeface="Times New Roman" panose="02020603050405020304" pitchFamily="18" charset="0"/>
              </a:rPr>
              <a:t>Il PIL reale consente di fornire </a:t>
            </a:r>
            <a:r>
              <a:rPr lang="it-IT" dirty="0" smtClean="0">
                <a:solidFill>
                  <a:srgbClr val="000000"/>
                </a:solidFill>
                <a:latin typeface="Times New Roman" panose="02020603050405020304" pitchFamily="18" charset="0"/>
                <a:cs typeface="Times New Roman" panose="02020603050405020304" pitchFamily="18" charset="0"/>
              </a:rPr>
              <a:t>una</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misurazione della variazione della ricchezza economica prodotta in un sistema economico, nel corso degli anni, depurandola dagli effetti nominali e dalla variazione dei prezzi. La ricchezza reale prodotta </a:t>
            </a:r>
            <a:r>
              <a:rPr lang="it-IT" dirty="0" smtClean="0">
                <a:latin typeface="Times New Roman" panose="02020603050405020304" pitchFamily="18" charset="0"/>
                <a:cs typeface="Times New Roman" panose="02020603050405020304" pitchFamily="18" charset="0"/>
              </a:rPr>
              <a:t>(YR) </a:t>
            </a:r>
            <a:r>
              <a:rPr lang="it-IT" dirty="0">
                <a:latin typeface="Times New Roman" panose="02020603050405020304" pitchFamily="18" charset="0"/>
                <a:cs typeface="Times New Roman" panose="02020603050405020304" pitchFamily="18" charset="0"/>
              </a:rPr>
              <a:t>in un determinato anno </a:t>
            </a:r>
            <a:r>
              <a:rPr lang="it-IT" dirty="0" smtClean="0">
                <a:latin typeface="Times New Roman" panose="02020603050405020304" pitchFamily="18" charset="0"/>
                <a:cs typeface="Times New Roman" panose="02020603050405020304" pitchFamily="18" charset="0"/>
              </a:rPr>
              <a:t>(t) </a:t>
            </a:r>
            <a:r>
              <a:rPr lang="it-IT" dirty="0">
                <a:latin typeface="Times New Roman" panose="02020603050405020304" pitchFamily="18" charset="0"/>
                <a:cs typeface="Times New Roman" panose="02020603050405020304" pitchFamily="18" charset="0"/>
              </a:rPr>
              <a:t>viene </a:t>
            </a:r>
            <a:r>
              <a:rPr lang="it-IT" dirty="0" smtClean="0">
                <a:latin typeface="Times New Roman" panose="02020603050405020304" pitchFamily="18" charset="0"/>
                <a:cs typeface="Times New Roman" panose="02020603050405020304" pitchFamily="18" charset="0"/>
              </a:rPr>
              <a:t>misurata</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prendendo </a:t>
            </a:r>
            <a:r>
              <a:rPr lang="it-IT" dirty="0">
                <a:latin typeface="Times New Roman" panose="02020603050405020304" pitchFamily="18" charset="0"/>
                <a:cs typeface="Times New Roman" panose="02020603050405020304" pitchFamily="18" charset="0"/>
              </a:rPr>
              <a:t>in considerazione il livello dei prezzi di un anno di riferimento </a:t>
            </a:r>
            <a:r>
              <a:rPr lang="it-IT" dirty="0" smtClean="0">
                <a:latin typeface="Times New Roman" panose="02020603050405020304" pitchFamily="18" charset="0"/>
                <a:cs typeface="Times New Roman" panose="02020603050405020304" pitchFamily="18" charset="0"/>
              </a:rPr>
              <a:t>(prezzi base)</a:t>
            </a:r>
            <a:endParaRPr lang="en-GB"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903316" y="4471186"/>
            <a:ext cx="571500" cy="571500"/>
          </a:xfrm>
          <a:prstGeom prst="rect">
            <a:avLst/>
          </a:prstGeom>
        </p:spPr>
      </p:pic>
      <p:sp>
        <p:nvSpPr>
          <p:cNvPr id="7" name="Rettangolo 6"/>
          <p:cNvSpPr/>
          <p:nvPr/>
        </p:nvSpPr>
        <p:spPr>
          <a:xfrm>
            <a:off x="1393767" y="4445187"/>
            <a:ext cx="10003906"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A differenza del PIL nominale, il PIL reale consente, quindi, la comparazione dei dati nel corso del tempo e la misurazione dell'effettiva variazione sulle quantità della produzione </a:t>
            </a:r>
            <a:r>
              <a:rPr lang="it-IT" dirty="0" smtClean="0">
                <a:solidFill>
                  <a:srgbClr val="000000"/>
                </a:solidFill>
                <a:latin typeface="Times New Roman" panose="02020603050405020304" pitchFamily="18" charset="0"/>
                <a:cs typeface="Times New Roman" panose="02020603050405020304" pitchFamily="18" charset="0"/>
              </a:rPr>
              <a:t>(q) </a:t>
            </a:r>
            <a:r>
              <a:rPr lang="it-IT" dirty="0">
                <a:solidFill>
                  <a:srgbClr val="000000"/>
                </a:solidFill>
                <a:latin typeface="Times New Roman" panose="02020603050405020304" pitchFamily="18" charset="0"/>
                <a:cs typeface="Times New Roman" panose="02020603050405020304" pitchFamily="18" charset="0"/>
              </a:rPr>
              <a:t>del sistema economico.</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1016000" y="2718029"/>
            <a:ext cx="10381673"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Il PIL reale consente di confrontare la variazione della ricchezza economica </a:t>
            </a:r>
            <a:r>
              <a:rPr lang="it-IT" dirty="0" smtClean="0">
                <a:solidFill>
                  <a:srgbClr val="000000"/>
                </a:solidFill>
                <a:latin typeface="Times New Roman" panose="02020603050405020304" pitchFamily="18" charset="0"/>
                <a:cs typeface="Times New Roman" panose="02020603050405020304" pitchFamily="18" charset="0"/>
              </a:rPr>
              <a:t>in </a:t>
            </a:r>
            <a:r>
              <a:rPr lang="it-IT" dirty="0">
                <a:solidFill>
                  <a:srgbClr val="000000"/>
                </a:solidFill>
                <a:latin typeface="Times New Roman" panose="02020603050405020304" pitchFamily="18" charset="0"/>
                <a:cs typeface="Times New Roman" panose="02020603050405020304" pitchFamily="18" charset="0"/>
              </a:rPr>
              <a:t>un paese nel corso degli anni </a:t>
            </a:r>
            <a:r>
              <a:rPr lang="it-IT" dirty="0" smtClean="0">
                <a:solidFill>
                  <a:srgbClr val="000000"/>
                </a:solidFill>
                <a:latin typeface="Times New Roman" panose="02020603050405020304" pitchFamily="18" charset="0"/>
                <a:cs typeface="Times New Roman" panose="02020603050405020304" pitchFamily="18" charset="0"/>
              </a:rPr>
              <a:t>(</a:t>
            </a:r>
            <a:r>
              <a:rPr lang="it-IT" dirty="0" err="1" smtClean="0">
                <a:solidFill>
                  <a:srgbClr val="000000"/>
                </a:solidFill>
                <a:latin typeface="Times New Roman" panose="02020603050405020304" pitchFamily="18" charset="0"/>
                <a:cs typeface="Times New Roman" panose="02020603050405020304" pitchFamily="18" charset="0"/>
              </a:rPr>
              <a:t>Yt</a:t>
            </a:r>
            <a:r>
              <a:rPr lang="it-IT" dirty="0" smtClean="0">
                <a:solidFill>
                  <a:srgbClr val="00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 </a:t>
            </a:r>
            <a:r>
              <a:rPr lang="it-IT" dirty="0" smtClean="0">
                <a:solidFill>
                  <a:srgbClr val="000000"/>
                </a:solidFill>
                <a:latin typeface="Times New Roman" panose="02020603050405020304" pitchFamily="18" charset="0"/>
                <a:cs typeface="Times New Roman" panose="02020603050405020304" pitchFamily="18" charset="0"/>
              </a:rPr>
              <a:t>Yt-1) </a:t>
            </a:r>
            <a:r>
              <a:rPr lang="it-IT" dirty="0">
                <a:solidFill>
                  <a:srgbClr val="000000"/>
                </a:solidFill>
                <a:latin typeface="Times New Roman" panose="02020603050405020304" pitchFamily="18" charset="0"/>
                <a:cs typeface="Times New Roman" panose="02020603050405020304" pitchFamily="18" charset="0"/>
              </a:rPr>
              <a:t>depurandola dalle variazioni monetarie dei prezzi. </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1393767" y="5376352"/>
            <a:ext cx="9504218" cy="369332"/>
          </a:xfrm>
          <a:prstGeom prst="rect">
            <a:avLst/>
          </a:prstGeom>
        </p:spPr>
        <p:txBody>
          <a:bodyPr wrap="square">
            <a:spAutoFit/>
          </a:bodyPr>
          <a:lstStyle/>
          <a:p>
            <a:r>
              <a:rPr lang="it-IT" dirty="0">
                <a:solidFill>
                  <a:srgbClr val="202122"/>
                </a:solidFill>
                <a:latin typeface="Times New Roman" panose="02020603050405020304" pitchFamily="18" charset="0"/>
                <a:cs typeface="Times New Roman" panose="02020603050405020304" pitchFamily="18" charset="0"/>
              </a:rPr>
              <a:t>Il PIL reale, al contrario di quello nominale, può essere confrontato fra anni diversi</a:t>
            </a:r>
            <a:endParaRPr lang="en-GB" dirty="0"/>
          </a:p>
        </p:txBody>
      </p:sp>
      <p:sp>
        <p:nvSpPr>
          <p:cNvPr id="9" name="Segnaposto piè di pagina 8"/>
          <p:cNvSpPr>
            <a:spLocks noGrp="1"/>
          </p:cNvSpPr>
          <p:nvPr>
            <p:ph type="ftr" sz="quarter" idx="11"/>
          </p:nvPr>
        </p:nvSpPr>
        <p:spPr/>
        <p:txBody>
          <a:bodyPr/>
          <a:lstStyle/>
          <a:p>
            <a:r>
              <a:rPr lang="it-IT" smtClean="0"/>
              <a:t>L. Bani - Elementi di statistica economica - LEZIONE 12</a:t>
            </a:r>
            <a:endParaRPr lang="it-IT"/>
          </a:p>
        </p:txBody>
      </p:sp>
    </p:spTree>
    <p:extLst>
      <p:ext uri="{BB962C8B-B14F-4D97-AF65-F5344CB8AC3E}">
        <p14:creationId xmlns:p14="http://schemas.microsoft.com/office/powerpoint/2010/main" val="33106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42</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1016000" y="1128842"/>
            <a:ext cx="714375" cy="619125"/>
          </a:xfrm>
          <a:prstGeom prst="rect">
            <a:avLst/>
          </a:prstGeom>
        </p:spPr>
      </p:pic>
      <p:sp>
        <p:nvSpPr>
          <p:cNvPr id="7" name="Rettangolo 6"/>
          <p:cNvSpPr/>
          <p:nvPr/>
        </p:nvSpPr>
        <p:spPr>
          <a:xfrm>
            <a:off x="1730374" y="1128842"/>
            <a:ext cx="9547225"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Differenza PIL reale e PIL nominale. La differenza tra il PIL reale e il PIL nominale consiste nella base di riferimento dei prezzi. Nel PIL nominale sono presi in considerazione i prezzi correnti dell'anno della misurazione mentre nel PIL reale sono </a:t>
            </a:r>
            <a:r>
              <a:rPr lang="it-IT" dirty="0" smtClean="0">
                <a:solidFill>
                  <a:srgbClr val="000000"/>
                </a:solidFill>
                <a:latin typeface="Times New Roman" panose="02020603050405020304" pitchFamily="18" charset="0"/>
                <a:cs typeface="Times New Roman" panose="02020603050405020304" pitchFamily="18" charset="0"/>
              </a:rPr>
              <a:t>p</a:t>
            </a:r>
            <a:r>
              <a:rPr lang="it-IT" dirty="0" smtClean="0">
                <a:latin typeface="Times New Roman" panose="02020603050405020304" pitchFamily="18" charset="0"/>
                <a:cs typeface="Times New Roman" panose="02020603050405020304" pitchFamily="18" charset="0"/>
              </a:rPr>
              <a:t>resi </a:t>
            </a:r>
            <a:r>
              <a:rPr lang="it-IT" dirty="0">
                <a:latin typeface="Times New Roman" panose="02020603050405020304" pitchFamily="18" charset="0"/>
                <a:cs typeface="Times New Roman" panose="02020603050405020304" pitchFamily="18" charset="0"/>
              </a:rPr>
              <a:t>in considerazione i prezzi costanti di un anno base di riferimento.</a:t>
            </a:r>
            <a:endParaRPr lang="en-GB" dirty="0">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3"/>
          <a:stretch>
            <a:fillRect/>
          </a:stretch>
        </p:blipFill>
        <p:spPr>
          <a:xfrm>
            <a:off x="8935653" y="4729942"/>
            <a:ext cx="1854266" cy="1257386"/>
          </a:xfrm>
          <a:prstGeom prst="rect">
            <a:avLst/>
          </a:prstGeom>
        </p:spPr>
      </p:pic>
      <p:sp>
        <p:nvSpPr>
          <p:cNvPr id="3" name="Rettangolo 2"/>
          <p:cNvSpPr/>
          <p:nvPr/>
        </p:nvSpPr>
        <p:spPr>
          <a:xfrm>
            <a:off x="1730374" y="2637763"/>
            <a:ext cx="9458557" cy="1200329"/>
          </a:xfrm>
          <a:prstGeom prst="rect">
            <a:avLst/>
          </a:prstGeom>
        </p:spPr>
        <p:txBody>
          <a:bodyPr wrap="square">
            <a:spAutoFit/>
          </a:bodyPr>
          <a:lstStyle/>
          <a:p>
            <a:pPr algn="just" fontAlgn="base"/>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valore nominale è esattamente il valore del numero</a:t>
            </a:r>
            <a:r>
              <a:rPr lang="it-IT" dirty="0">
                <a:latin typeface="Times New Roman" panose="02020603050405020304" pitchFamily="18" charset="0"/>
                <a:cs typeface="Times New Roman" panose="02020603050405020304" pitchFamily="18" charset="0"/>
              </a:rPr>
              <a:t>. Se tu prendi il numero 1000 il suo valore nominale è 1000. Punto.</a:t>
            </a:r>
          </a:p>
          <a:p>
            <a:pPr algn="just" fontAlgn="base"/>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valore reale </a:t>
            </a:r>
            <a:r>
              <a:rPr lang="it-IT" dirty="0">
                <a:latin typeface="Times New Roman" panose="02020603050405020304" pitchFamily="18" charset="0"/>
                <a:cs typeface="Times New Roman" panose="02020603050405020304" pitchFamily="18" charset="0"/>
              </a:rPr>
              <a:t>invece è un’altra cosa: </a:t>
            </a:r>
            <a:r>
              <a:rPr lang="it-IT" b="1" dirty="0">
                <a:latin typeface="Times New Roman" panose="02020603050405020304" pitchFamily="18" charset="0"/>
                <a:cs typeface="Times New Roman" panose="02020603050405020304" pitchFamily="18" charset="0"/>
              </a:rPr>
              <a:t>è il valore di quel numero rapportato alla realtà</a:t>
            </a:r>
            <a:r>
              <a:rPr lang="it-IT" dirty="0">
                <a:latin typeface="Times New Roman" panose="02020603050405020304" pitchFamily="18" charset="0"/>
                <a:cs typeface="Times New Roman" panose="02020603050405020304" pitchFamily="18" charset="0"/>
              </a:rPr>
              <a:t>.</a:t>
            </a:r>
          </a:p>
          <a:p>
            <a:pPr algn="just" fontAlgn="base"/>
            <a:r>
              <a:rPr lang="it-IT" dirty="0">
                <a:latin typeface="Times New Roman" panose="02020603050405020304" pitchFamily="18" charset="0"/>
                <a:cs typeface="Times New Roman" panose="02020603050405020304" pitchFamily="18" charset="0"/>
              </a:rPr>
              <a:t>Queste due differenze sono importantissime in </a:t>
            </a:r>
            <a:r>
              <a:rPr lang="it-IT" dirty="0" smtClean="0">
                <a:latin typeface="Times New Roman" panose="02020603050405020304" pitchFamily="18" charset="0"/>
                <a:cs typeface="Times New Roman" panose="02020603050405020304" pitchFamily="18" charset="0"/>
              </a:rPr>
              <a:t>economia </a:t>
            </a:r>
            <a:r>
              <a:rPr lang="it-IT" dirty="0">
                <a:latin typeface="Times New Roman" panose="02020603050405020304" pitchFamily="18" charset="0"/>
                <a:cs typeface="Times New Roman" panose="02020603050405020304" pitchFamily="18" charset="0"/>
              </a:rPr>
              <a:t>perché</a:t>
            </a:r>
            <a:r>
              <a:rPr lang="it-IT" b="1" dirty="0">
                <a:latin typeface="Times New Roman" panose="02020603050405020304" pitchFamily="18" charset="0"/>
                <a:cs typeface="Times New Roman" panose="02020603050405020304" pitchFamily="18" charset="0"/>
              </a:rPr>
              <a:t> determinano il potere di acquisto</a:t>
            </a:r>
            <a:r>
              <a:rPr lang="it-IT" dirty="0">
                <a:latin typeface="Times New Roman" panose="02020603050405020304" pitchFamily="18" charset="0"/>
                <a:cs typeface="Times New Roman" panose="02020603050405020304" pitchFamily="18" charset="0"/>
              </a:rPr>
              <a:t>.</a:t>
            </a:r>
            <a:endParaRPr lang="it-IT" b="0" i="0" dirty="0">
              <a:effectLst/>
              <a:latin typeface="Times New Roman" panose="02020603050405020304" pitchFamily="18" charset="0"/>
              <a:cs typeface="Times New Roman" panose="02020603050405020304" pitchFamily="18" charset="0"/>
            </a:endParaRPr>
          </a:p>
        </p:txBody>
      </p:sp>
      <p:sp>
        <p:nvSpPr>
          <p:cNvPr id="8" name="Segnaposto piè di pagina 7"/>
          <p:cNvSpPr>
            <a:spLocks noGrp="1"/>
          </p:cNvSpPr>
          <p:nvPr>
            <p:ph type="ftr" sz="quarter" idx="11"/>
          </p:nvPr>
        </p:nvSpPr>
        <p:spPr/>
        <p:txBody>
          <a:bodyPr/>
          <a:lstStyle/>
          <a:p>
            <a:r>
              <a:rPr lang="it-IT" smtClean="0"/>
              <a:t>L. Bani - Elementi di statistica economica - LEZIONE 12</a:t>
            </a:r>
            <a:endParaRPr lang="it-IT"/>
          </a:p>
        </p:txBody>
      </p:sp>
    </p:spTree>
    <p:extLst>
      <p:ext uri="{BB962C8B-B14F-4D97-AF65-F5344CB8AC3E}">
        <p14:creationId xmlns:p14="http://schemas.microsoft.com/office/powerpoint/2010/main" val="2012938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5998" y="848166"/>
            <a:ext cx="8046720" cy="369332"/>
          </a:xfrm>
          <a:prstGeom prst="rect">
            <a:avLst/>
          </a:prstGeom>
        </p:spPr>
        <p:txBody>
          <a:bodyPr wrap="square">
            <a:spAutoFit/>
          </a:bodyPr>
          <a:lstStyle/>
          <a:p>
            <a:r>
              <a:rPr lang="it-IT" b="1" dirty="0" smtClean="0">
                <a:solidFill>
                  <a:srgbClr val="A80000"/>
                </a:solidFill>
                <a:latin typeface="Times New Roman" panose="02020603050405020304" pitchFamily="18" charset="0"/>
                <a:cs typeface="Times New Roman" panose="02020603050405020304" pitchFamily="18" charset="0"/>
              </a:rPr>
              <a:t>Deflatore </a:t>
            </a:r>
            <a:r>
              <a:rPr lang="it-IT" b="1" dirty="0">
                <a:solidFill>
                  <a:srgbClr val="A80000"/>
                </a:solidFill>
                <a:latin typeface="Times New Roman" panose="02020603050405020304" pitchFamily="18" charset="0"/>
                <a:cs typeface="Times New Roman" panose="02020603050405020304" pitchFamily="18" charset="0"/>
              </a:rPr>
              <a:t>del </a:t>
            </a:r>
            <a:r>
              <a:rPr lang="it-IT" b="1" dirty="0" smtClean="0">
                <a:solidFill>
                  <a:srgbClr val="A80000"/>
                </a:solidFill>
                <a:latin typeface="Times New Roman" panose="02020603050405020304" pitchFamily="18" charset="0"/>
                <a:cs typeface="Times New Roman" panose="02020603050405020304" pitchFamily="18" charset="0"/>
              </a:rPr>
              <a:t>PIL</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16000" y="1513160"/>
            <a:ext cx="9931862" cy="1477328"/>
          </a:xfrm>
          <a:prstGeom prst="rect">
            <a:avLst/>
          </a:prstGeom>
        </p:spPr>
        <p:txBody>
          <a:bodyPr wrap="square">
            <a:spAutoFit/>
          </a:bodyPr>
          <a:lstStyle/>
          <a:p>
            <a:pPr algn="just"/>
            <a:r>
              <a:rPr lang="it-IT" dirty="0" smtClean="0">
                <a:solidFill>
                  <a:srgbClr val="202122"/>
                </a:solidFill>
                <a:latin typeface="Times New Roman" panose="02020603050405020304" pitchFamily="18" charset="0"/>
                <a:cs typeface="Times New Roman" panose="02020603050405020304" pitchFamily="18" charset="0"/>
              </a:rPr>
              <a:t>Dividendo </a:t>
            </a:r>
            <a:r>
              <a:rPr lang="it-IT" dirty="0">
                <a:solidFill>
                  <a:srgbClr val="202122"/>
                </a:solidFill>
                <a:latin typeface="Times New Roman" panose="02020603050405020304" pitchFamily="18" charset="0"/>
                <a:cs typeface="Times New Roman" panose="02020603050405020304" pitchFamily="18" charset="0"/>
              </a:rPr>
              <a:t>il PIL nominale per il PIL reale si ottiene </a:t>
            </a:r>
            <a:r>
              <a:rPr lang="it-IT" dirty="0">
                <a:latin typeface="Times New Roman" panose="02020603050405020304" pitchFamily="18" charset="0"/>
                <a:cs typeface="Times New Roman" panose="02020603050405020304" pitchFamily="18" charset="0"/>
              </a:rPr>
              <a:t>un indice chiamato </a:t>
            </a:r>
            <a:r>
              <a:rPr lang="it-IT" dirty="0" smtClean="0">
                <a:latin typeface="Times New Roman" panose="02020603050405020304" pitchFamily="18" charset="0"/>
                <a:cs typeface="Times New Roman" panose="02020603050405020304" pitchFamily="18" charset="0"/>
              </a:rPr>
              <a:t>" </a:t>
            </a:r>
            <a:r>
              <a:rPr lang="it-IT" b="1" dirty="0" smtClean="0">
                <a:latin typeface="Times New Roman" panose="02020603050405020304" pitchFamily="18" charset="0"/>
                <a:cs typeface="Times New Roman" panose="02020603050405020304" pitchFamily="18" charset="0"/>
              </a:rPr>
              <a:t>deflatore del PIL </a:t>
            </a:r>
            <a:r>
              <a:rPr lang="it-IT" dirty="0" smtClean="0">
                <a:latin typeface="Times New Roman" panose="02020603050405020304" pitchFamily="18" charset="0"/>
                <a:cs typeface="Times New Roman" panose="02020603050405020304" pitchFamily="18" charset="0"/>
              </a:rPr>
              <a:t>"</a:t>
            </a:r>
          </a:p>
          <a:p>
            <a:pPr algn="just"/>
            <a:r>
              <a:rPr lang="it-IT" dirty="0" smtClean="0">
                <a:latin typeface="Times New Roman" panose="02020603050405020304" pitchFamily="18" charset="0"/>
                <a:cs typeface="Times New Roman" panose="02020603050405020304" pitchFamily="18" charset="0"/>
              </a:rPr>
              <a:t>Il </a:t>
            </a:r>
            <a:r>
              <a:rPr lang="it-IT" dirty="0">
                <a:latin typeface="Times New Roman" panose="02020603050405020304" pitchFamily="18" charset="0"/>
                <a:cs typeface="Times New Roman" panose="02020603050405020304" pitchFamily="18" charset="0"/>
              </a:rPr>
              <a:t>deflatore del PIL misura la variazione dei prezzi di tutti i beni </a:t>
            </a:r>
            <a:r>
              <a:rPr lang="it-IT" i="1" dirty="0">
                <a:latin typeface="Times New Roman" panose="02020603050405020304" pitchFamily="18" charset="0"/>
                <a:cs typeface="Times New Roman" panose="02020603050405020304" pitchFamily="18" charset="0"/>
              </a:rPr>
              <a:t>prodotti</a:t>
            </a:r>
            <a:r>
              <a:rPr lang="it-IT" dirty="0">
                <a:latin typeface="Times New Roman" panose="02020603050405020304" pitchFamily="18" charset="0"/>
                <a:cs typeface="Times New Roman" panose="02020603050405020304" pitchFamily="18" charset="0"/>
              </a:rPr>
              <a:t> (siano essi beni di consumo o di investimento, siano essi consumati da residenti o esportati</a:t>
            </a:r>
            <a:r>
              <a:rPr lang="it-IT" dirty="0" smtClean="0">
                <a:latin typeface="Times New Roman" panose="02020603050405020304" pitchFamily="18" charset="0"/>
                <a:cs typeface="Times New Roman" panose="02020603050405020304" pitchFamily="18" charset="0"/>
              </a:rPr>
              <a:t>). E’ </a:t>
            </a:r>
            <a:r>
              <a:rPr lang="it-IT" dirty="0">
                <a:latin typeface="Times New Roman" panose="02020603050405020304" pitchFamily="18" charset="0"/>
                <a:cs typeface="Times New Roman" panose="02020603050405020304" pitchFamily="18" charset="0"/>
              </a:rPr>
              <a:t>quindi diverso dal tasso di inflazione, che misura la variazione dei prezzi dei soli beni di consumo presenti sul mercato interno, compresi </a:t>
            </a:r>
            <a:r>
              <a:rPr lang="it-IT" dirty="0">
                <a:solidFill>
                  <a:srgbClr val="202122"/>
                </a:solidFill>
                <a:latin typeface="Times New Roman" panose="02020603050405020304" pitchFamily="18" charset="0"/>
                <a:cs typeface="Times New Roman" panose="02020603050405020304" pitchFamily="18" charset="0"/>
              </a:rPr>
              <a:t>quelli importati.</a:t>
            </a:r>
            <a:endParaRPr lang="it-IT" b="0" i="0" dirty="0">
              <a:solidFill>
                <a:srgbClr val="202122"/>
              </a:solidFill>
              <a:effectLst/>
              <a:latin typeface="Times New Roman" panose="02020603050405020304" pitchFamily="18" charset="0"/>
              <a:cs typeface="Times New Roman" panose="02020603050405020304" pitchFamily="18" charset="0"/>
            </a:endParaRPr>
          </a:p>
        </p:txBody>
      </p:sp>
      <p:sp>
        <p:nvSpPr>
          <p:cNvPr id="9" name="Rettangolo 8"/>
          <p:cNvSpPr/>
          <p:nvPr/>
        </p:nvSpPr>
        <p:spPr>
          <a:xfrm>
            <a:off x="1015998" y="3004695"/>
            <a:ext cx="1026437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Il deflatore del PIL consente di misurare la variazione dei prezzi in un periodo. Il rapporto tra PIL nominale </a:t>
            </a:r>
            <a:r>
              <a:rPr lang="it-IT" dirty="0" smtClean="0">
                <a:solidFill>
                  <a:srgbClr val="000000"/>
                </a:solidFill>
                <a:latin typeface="Times New Roman" panose="02020603050405020304" pitchFamily="18" charset="0"/>
                <a:cs typeface="Times New Roman" panose="02020603050405020304" pitchFamily="18" charset="0"/>
              </a:rPr>
              <a:t>(YN) </a:t>
            </a:r>
            <a:r>
              <a:rPr lang="it-IT" dirty="0">
                <a:solidFill>
                  <a:srgbClr val="000000"/>
                </a:solidFill>
                <a:latin typeface="Times New Roman" panose="02020603050405020304" pitchFamily="18" charset="0"/>
                <a:cs typeface="Times New Roman" panose="02020603050405020304" pitchFamily="18" charset="0"/>
              </a:rPr>
              <a:t>e PIL reale </a:t>
            </a:r>
            <a:r>
              <a:rPr lang="it-IT" dirty="0" smtClean="0">
                <a:solidFill>
                  <a:srgbClr val="000000"/>
                </a:solidFill>
                <a:latin typeface="Times New Roman" panose="02020603050405020304" pitchFamily="18" charset="0"/>
                <a:cs typeface="Times New Roman" panose="02020603050405020304" pitchFamily="18" charset="0"/>
              </a:rPr>
              <a:t>(YR) </a:t>
            </a:r>
            <a:r>
              <a:rPr lang="it-IT" dirty="0">
                <a:solidFill>
                  <a:srgbClr val="000000"/>
                </a:solidFill>
                <a:latin typeface="Times New Roman" panose="02020603050405020304" pitchFamily="18" charset="0"/>
                <a:cs typeface="Times New Roman" panose="02020603050405020304" pitchFamily="18" charset="0"/>
              </a:rPr>
              <a:t>è anche detto indice dei prezzi impliciti del PIL o </a:t>
            </a:r>
            <a:r>
              <a:rPr lang="it-IT" b="1" dirty="0">
                <a:solidFill>
                  <a:srgbClr val="000000"/>
                </a:solidFill>
                <a:latin typeface="Times New Roman" panose="02020603050405020304" pitchFamily="18" charset="0"/>
                <a:cs typeface="Times New Roman" panose="02020603050405020304" pitchFamily="18" charset="0"/>
              </a:rPr>
              <a:t>deflatore implicito</a:t>
            </a:r>
            <a:r>
              <a:rPr lang="it-IT" dirty="0">
                <a:solidFill>
                  <a:srgbClr val="000000"/>
                </a:solidFill>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1015998" y="4074598"/>
            <a:ext cx="4484946" cy="369332"/>
          </a:xfrm>
          <a:prstGeom prst="rect">
            <a:avLst/>
          </a:prstGeom>
        </p:spPr>
        <p:txBody>
          <a:bodyPr wrap="none">
            <a:spAutoFit/>
          </a:bodyPr>
          <a:lstStyle/>
          <a:p>
            <a:r>
              <a:rPr lang="it-IT" dirty="0">
                <a:solidFill>
                  <a:srgbClr val="000000"/>
                </a:solidFill>
                <a:latin typeface="Times New Roman" panose="02020603050405020304" pitchFamily="18" charset="0"/>
                <a:cs typeface="Times New Roman" panose="02020603050405020304" pitchFamily="18" charset="0"/>
              </a:rPr>
              <a:t>La formula del deflatore del PIL è la seguente:</a:t>
            </a:r>
            <a:endParaRPr lang="en-GB"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rotWithShape="1">
          <a:blip r:embed="rId2"/>
          <a:srcRect l="31739" r="33259"/>
          <a:stretch/>
        </p:blipFill>
        <p:spPr>
          <a:xfrm>
            <a:off x="5657732" y="3873019"/>
            <a:ext cx="980902" cy="957155"/>
          </a:xfrm>
          <a:prstGeom prst="rect">
            <a:avLst/>
          </a:prstGeom>
        </p:spPr>
      </p:pic>
      <p:sp>
        <p:nvSpPr>
          <p:cNvPr id="11" name="Rettangolo 10"/>
          <p:cNvSpPr/>
          <p:nvPr/>
        </p:nvSpPr>
        <p:spPr>
          <a:xfrm>
            <a:off x="1015998" y="5216419"/>
            <a:ext cx="10264371" cy="646331"/>
          </a:xfrm>
          <a:prstGeom prst="rect">
            <a:avLst/>
          </a:prstGeom>
        </p:spPr>
        <p:txBody>
          <a:bodyPr wrap="square">
            <a:spAutoFit/>
          </a:bodyPr>
          <a:lstStyle/>
          <a:p>
            <a:r>
              <a:rPr lang="it-IT" dirty="0">
                <a:solidFill>
                  <a:srgbClr val="000000"/>
                </a:solidFill>
                <a:latin typeface="Times New Roman" panose="02020603050405020304" pitchFamily="18" charset="0"/>
                <a:cs typeface="Times New Roman" panose="02020603050405020304" pitchFamily="18" charset="0"/>
              </a:rPr>
              <a:t>Ad esempio, se in un anno il PIL nominale è 110 e il PIL reale è a 100, il deflatore del PIL è uguale a 1,1 e indica una variazione positiva dei prezzi pari al 10%.</a:t>
            </a:r>
            <a:endParaRPr lang="en-GB" dirty="0">
              <a:latin typeface="Times New Roman" panose="02020603050405020304" pitchFamily="18" charset="0"/>
              <a:cs typeface="Times New Roman" panose="02020603050405020304" pitchFamily="18" charset="0"/>
            </a:endParaRPr>
          </a:p>
        </p:txBody>
      </p:sp>
      <p:sp>
        <p:nvSpPr>
          <p:cNvPr id="7" name="Segnaposto piè di pagina 6"/>
          <p:cNvSpPr>
            <a:spLocks noGrp="1"/>
          </p:cNvSpPr>
          <p:nvPr>
            <p:ph type="ftr" sz="quarter" idx="11"/>
          </p:nvPr>
        </p:nvSpPr>
        <p:spPr/>
        <p:txBody>
          <a:bodyPr/>
          <a:lstStyle/>
          <a:p>
            <a:r>
              <a:rPr lang="it-IT" smtClean="0"/>
              <a:t>L. Bani - Elementi di statistica economica - LEZIONE 12</a:t>
            </a:r>
            <a:endParaRPr lang="it-IT"/>
          </a:p>
        </p:txBody>
      </p:sp>
    </p:spTree>
    <p:extLst>
      <p:ext uri="{BB962C8B-B14F-4D97-AF65-F5344CB8AC3E}">
        <p14:creationId xmlns:p14="http://schemas.microsoft.com/office/powerpoint/2010/main" val="59390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5</a:t>
            </a:fld>
            <a:endParaRPr lang="it-IT"/>
          </a:p>
        </p:txBody>
      </p:sp>
      <p:pic>
        <p:nvPicPr>
          <p:cNvPr id="4" name="Immagine 3"/>
          <p:cNvPicPr>
            <a:picLocks noChangeAspect="1"/>
          </p:cNvPicPr>
          <p:nvPr/>
        </p:nvPicPr>
        <p:blipFill>
          <a:blip r:embed="rId2"/>
          <a:stretch>
            <a:fillRect/>
          </a:stretch>
        </p:blipFill>
        <p:spPr>
          <a:xfrm>
            <a:off x="8099096" y="3666635"/>
            <a:ext cx="2948652" cy="2010958"/>
          </a:xfrm>
          <a:prstGeom prst="rect">
            <a:avLst/>
          </a:prstGeom>
        </p:spPr>
      </p:pic>
      <p:sp>
        <p:nvSpPr>
          <p:cNvPr id="5" name="Rettangolo 4"/>
          <p:cNvSpPr/>
          <p:nvPr/>
        </p:nvSpPr>
        <p:spPr>
          <a:xfrm>
            <a:off x="858980" y="957327"/>
            <a:ext cx="10067638" cy="1200329"/>
          </a:xfrm>
          <a:prstGeom prst="rect">
            <a:avLst/>
          </a:prstGeom>
        </p:spPr>
        <p:txBody>
          <a:bodyPr wrap="square">
            <a:spAutoFit/>
          </a:bodyPr>
          <a:lstStyle/>
          <a:p>
            <a:pPr marL="285750" indent="-285750" algn="just">
              <a:buFont typeface="Wingdings" panose="05000000000000000000" pitchFamily="2" charset="2"/>
              <a:buChar char="q"/>
            </a:pPr>
            <a:r>
              <a:rPr lang="it-IT" dirty="0" smtClean="0">
                <a:latin typeface="Times New Roman" panose="02020603050405020304" pitchFamily="18" charset="0"/>
              </a:rPr>
              <a:t>il </a:t>
            </a:r>
            <a:r>
              <a:rPr lang="it-IT" dirty="0">
                <a:latin typeface="Times New Roman" panose="02020603050405020304" pitchFamily="18" charset="0"/>
              </a:rPr>
              <a:t>valore della </a:t>
            </a:r>
            <a:r>
              <a:rPr lang="it-IT" dirty="0">
                <a:solidFill>
                  <a:srgbClr val="A80000"/>
                </a:solidFill>
                <a:latin typeface="Times New Roman" panose="02020603050405020304" pitchFamily="18" charset="0"/>
              </a:rPr>
              <a:t>produzione </a:t>
            </a:r>
            <a:r>
              <a:rPr lang="it-IT" dirty="0" smtClean="0">
                <a:solidFill>
                  <a:srgbClr val="A80000"/>
                </a:solidFill>
                <a:latin typeface="Times New Roman" panose="02020603050405020304" pitchFamily="18" charset="0"/>
              </a:rPr>
              <a:t>finale (Pil)</a:t>
            </a:r>
            <a:r>
              <a:rPr lang="it-IT" dirty="0" smtClean="0">
                <a:latin typeface="Times New Roman" panose="02020603050405020304" pitchFamily="18" charset="0"/>
              </a:rPr>
              <a:t>, </a:t>
            </a:r>
            <a:r>
              <a:rPr lang="it-IT" dirty="0">
                <a:latin typeface="Times New Roman" panose="02020603050405020304" pitchFamily="18" charset="0"/>
              </a:rPr>
              <a:t>che per definizione è dato dalla somma dei costi sostenuti per realizzarla, coincide con </a:t>
            </a:r>
            <a:r>
              <a:rPr lang="it-IT" dirty="0">
                <a:solidFill>
                  <a:srgbClr val="A80000"/>
                </a:solidFill>
                <a:latin typeface="Times New Roman" panose="02020603050405020304" pitchFamily="18" charset="0"/>
              </a:rPr>
              <a:t>le remunerazioni dei fattori produttivi </a:t>
            </a:r>
            <a:r>
              <a:rPr lang="it-IT" dirty="0" smtClean="0">
                <a:solidFill>
                  <a:srgbClr val="A80000"/>
                </a:solidFill>
                <a:latin typeface="Times New Roman" panose="02020603050405020304" pitchFamily="18" charset="0"/>
              </a:rPr>
              <a:t>primari</a:t>
            </a:r>
            <a:r>
              <a:rPr lang="it-IT" dirty="0" smtClean="0">
                <a:latin typeface="Times New Roman" panose="02020603050405020304" pitchFamily="18" charset="0"/>
              </a:rPr>
              <a:t> (dal momento che </a:t>
            </a:r>
            <a:r>
              <a:rPr lang="it-IT" dirty="0">
                <a:latin typeface="Times New Roman" panose="02020603050405020304" pitchFamily="18" charset="0"/>
              </a:rPr>
              <a:t>gli acquisti di beni e servizi intermedi si traducono in costi per alcune imprese e ricavi per altre e quindi si compensano nell’ambito del blocco dei produttori, considerato come un’unica azienda </a:t>
            </a:r>
            <a:r>
              <a:rPr lang="it-IT" dirty="0" smtClean="0">
                <a:latin typeface="Times New Roman" panose="02020603050405020304" pitchFamily="18" charset="0"/>
              </a:rPr>
              <a:t>integrata). </a:t>
            </a:r>
          </a:p>
        </p:txBody>
      </p:sp>
      <p:sp>
        <p:nvSpPr>
          <p:cNvPr id="7" name="Rettangolo 6"/>
          <p:cNvSpPr/>
          <p:nvPr/>
        </p:nvSpPr>
        <p:spPr>
          <a:xfrm>
            <a:off x="858980" y="3417904"/>
            <a:ext cx="7240116" cy="157414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Il valore del prodotto </a:t>
            </a:r>
            <a:r>
              <a:rPr lang="it-IT" dirty="0" smtClean="0">
                <a:latin typeface="Times New Roman" panose="02020603050405020304" pitchFamily="18" charset="0"/>
                <a:ea typeface="Calibri" panose="020F0502020204030204" pitchFamily="34" charset="0"/>
                <a:cs typeface="Times New Roman" panose="02020603050405020304" pitchFamily="18" charset="0"/>
              </a:rPr>
              <a:t>interno lordo corrisponde </a:t>
            </a:r>
            <a:r>
              <a:rPr lang="it-IT" dirty="0">
                <a:latin typeface="Times New Roman" panose="02020603050405020304" pitchFamily="18" charset="0"/>
                <a:ea typeface="Calibri" panose="020F0502020204030204" pitchFamily="34" charset="0"/>
                <a:cs typeface="Times New Roman" panose="02020603050405020304" pitchFamily="18" charset="0"/>
              </a:rPr>
              <a:t>esattamente ai costi sostenuti dalle imprese per pagare gli input di produzione, materie prime, prodotti intermedi e servizi esterni, risorse che contribuiscono alla realizzazione del prodotto finale, e </a:t>
            </a:r>
            <a:r>
              <a:rPr lang="it-IT" b="1" dirty="0">
                <a:latin typeface="Times New Roman" panose="02020603050405020304" pitchFamily="18" charset="0"/>
                <a:ea typeface="Calibri" panose="020F0502020204030204" pitchFamily="34" charset="0"/>
                <a:cs typeface="Times New Roman" panose="02020603050405020304" pitchFamily="18" charset="0"/>
              </a:rPr>
              <a:t>ai redditi distribuiti ai fattori della produzione sotto forma di profitti, interessi e redditi da </a:t>
            </a:r>
            <a:r>
              <a:rPr lang="it-IT" b="1" dirty="0" smtClean="0">
                <a:latin typeface="Times New Roman" panose="02020603050405020304" pitchFamily="18" charset="0"/>
                <a:ea typeface="Calibri" panose="020F0502020204030204" pitchFamily="34" charset="0"/>
                <a:cs typeface="Times New Roman" panose="02020603050405020304" pitchFamily="18" charset="0"/>
              </a:rPr>
              <a:t>lavoro</a:t>
            </a:r>
            <a:r>
              <a:rPr lang="it-IT"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ttangolo 8"/>
          <p:cNvSpPr/>
          <p:nvPr/>
        </p:nvSpPr>
        <p:spPr>
          <a:xfrm>
            <a:off x="858980" y="2418448"/>
            <a:ext cx="6096000" cy="369332"/>
          </a:xfrm>
          <a:prstGeom prst="rect">
            <a:avLst/>
          </a:prstGeom>
        </p:spPr>
        <p:txBody>
          <a:bodyPr>
            <a:spAutoFit/>
          </a:bodyPr>
          <a:lstStyle/>
          <a:p>
            <a:pPr algn="just"/>
            <a:r>
              <a:rPr lang="it-IT" dirty="0">
                <a:latin typeface="Times New Roman" panose="02020603050405020304" pitchFamily="18" charset="0"/>
              </a:rPr>
              <a:t> </a:t>
            </a:r>
            <a:r>
              <a:rPr lang="it-IT" dirty="0" smtClean="0">
                <a:latin typeface="Times New Roman" panose="02020603050405020304" pitchFamily="18" charset="0"/>
              </a:rPr>
              <a:t>Dunque</a:t>
            </a:r>
            <a:r>
              <a:rPr lang="it-IT" dirty="0">
                <a:latin typeface="Times New Roman" panose="02020603050405020304" pitchFamily="18" charset="0"/>
              </a:rPr>
              <a:t>: </a:t>
            </a:r>
            <a:r>
              <a:rPr lang="it-IT" b="1" dirty="0">
                <a:latin typeface="Times New Roman" panose="02020603050405020304" pitchFamily="18" charset="0"/>
              </a:rPr>
              <a:t>produzione finale (Pil) = reddito</a:t>
            </a:r>
            <a:endParaRPr lang="en-GB" dirty="0"/>
          </a:p>
        </p:txBody>
      </p:sp>
    </p:spTree>
    <p:extLst>
      <p:ext uri="{BB962C8B-B14F-4D97-AF65-F5344CB8AC3E}">
        <p14:creationId xmlns:p14="http://schemas.microsoft.com/office/powerpoint/2010/main" val="166253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6</a:t>
            </a:fld>
            <a:endParaRPr lang="it-IT"/>
          </a:p>
        </p:txBody>
      </p:sp>
      <p:pic>
        <p:nvPicPr>
          <p:cNvPr id="4" name="Immagine 3"/>
          <p:cNvPicPr>
            <a:picLocks noChangeAspect="1"/>
          </p:cNvPicPr>
          <p:nvPr/>
        </p:nvPicPr>
        <p:blipFill>
          <a:blip r:embed="rId2"/>
          <a:stretch>
            <a:fillRect/>
          </a:stretch>
        </p:blipFill>
        <p:spPr>
          <a:xfrm>
            <a:off x="1153737" y="1280164"/>
            <a:ext cx="2211678" cy="1244917"/>
          </a:xfrm>
          <a:prstGeom prst="rect">
            <a:avLst/>
          </a:prstGeom>
        </p:spPr>
      </p:pic>
      <p:sp>
        <p:nvSpPr>
          <p:cNvPr id="5" name="Rettangolo 4"/>
          <p:cNvSpPr/>
          <p:nvPr/>
        </p:nvSpPr>
        <p:spPr>
          <a:xfrm>
            <a:off x="5002530" y="1280164"/>
            <a:ext cx="6344343" cy="1200329"/>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L’insieme dei beni e servizi prodotti dalle imprese e offerto sul mercato rappresenta il prodotto del sistema economico, </a:t>
            </a:r>
            <a:r>
              <a:rPr lang="it-IT" dirty="0" smtClean="0">
                <a:latin typeface="Times New Roman" panose="02020603050405020304" pitchFamily="18" charset="0"/>
                <a:ea typeface="Calibri" panose="020F0502020204030204" pitchFamily="34" charset="0"/>
                <a:cs typeface="Times New Roman" panose="02020603050405020304" pitchFamily="18" charset="0"/>
              </a:rPr>
              <a:t>il </a:t>
            </a:r>
            <a:r>
              <a:rPr lang="it-IT" dirty="0">
                <a:latin typeface="Times New Roman" panose="02020603050405020304" pitchFamily="18" charset="0"/>
                <a:ea typeface="Calibri" panose="020F0502020204030204" pitchFamily="34" charset="0"/>
                <a:cs typeface="Times New Roman" panose="02020603050405020304" pitchFamily="18" charset="0"/>
              </a:rPr>
              <a:t>PIL, </a:t>
            </a:r>
            <a:r>
              <a:rPr lang="it-IT" dirty="0" smtClean="0">
                <a:latin typeface="Times New Roman" panose="02020603050405020304" pitchFamily="18" charset="0"/>
                <a:ea typeface="Calibri" panose="020F0502020204030204" pitchFamily="34" charset="0"/>
                <a:cs typeface="Times New Roman" panose="02020603050405020304" pitchFamily="18" charset="0"/>
              </a:rPr>
              <a:t>definito </a:t>
            </a:r>
            <a:r>
              <a:rPr lang="it-IT" dirty="0">
                <a:latin typeface="Times New Roman" panose="02020603050405020304" pitchFamily="18" charset="0"/>
                <a:ea typeface="Calibri" panose="020F0502020204030204" pitchFamily="34" charset="0"/>
                <a:cs typeface="Times New Roman" panose="02020603050405020304" pitchFamily="18" charset="0"/>
              </a:rPr>
              <a:t>come l’insieme dei beni e servizi finali prodotti nel sistema economico in un determinato periodo di </a:t>
            </a:r>
            <a:r>
              <a:rPr lang="it-IT" dirty="0" smtClean="0">
                <a:latin typeface="Times New Roman" panose="02020603050405020304" pitchFamily="18" charset="0"/>
                <a:ea typeface="Calibri" panose="020F0502020204030204" pitchFamily="34" charset="0"/>
                <a:cs typeface="Times New Roman" panose="02020603050405020304" pitchFamily="18" charset="0"/>
              </a:rPr>
              <a:t>tempo. </a:t>
            </a:r>
          </a:p>
        </p:txBody>
      </p:sp>
      <p:sp>
        <p:nvSpPr>
          <p:cNvPr id="6" name="Rettangolo 5"/>
          <p:cNvSpPr/>
          <p:nvPr/>
        </p:nvSpPr>
        <p:spPr>
          <a:xfrm>
            <a:off x="5002530" y="3253248"/>
            <a:ext cx="6344342" cy="646331"/>
          </a:xfrm>
          <a:prstGeom prst="rect">
            <a:avLst/>
          </a:prstGeom>
        </p:spPr>
        <p:txBody>
          <a:bodyPr wrap="square">
            <a:spAutoFit/>
          </a:bodyPr>
          <a:lstStyle/>
          <a:p>
            <a:pPr lvl="0" algn="just"/>
            <a:r>
              <a:rPr lang="it-IT"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Redditi che le imprese pagano alle famiglie in cambio delle loro risorse rappresentano il Reddito Nazionale. </a:t>
            </a:r>
          </a:p>
        </p:txBody>
      </p:sp>
      <p:sp>
        <p:nvSpPr>
          <p:cNvPr id="7" name="Rettangolo 6"/>
          <p:cNvSpPr/>
          <p:nvPr/>
        </p:nvSpPr>
        <p:spPr>
          <a:xfrm>
            <a:off x="1170361" y="5059965"/>
            <a:ext cx="10176511" cy="923330"/>
          </a:xfrm>
          <a:prstGeom prst="rect">
            <a:avLst/>
          </a:prstGeom>
          <a:ln w="38100">
            <a:solidFill>
              <a:srgbClr val="A80000"/>
            </a:solidFill>
            <a:prstDash val="lgDashDot"/>
          </a:ln>
        </p:spPr>
        <p:txBody>
          <a:bodyPr wrap="square">
            <a:spAutoFit/>
          </a:bodyPr>
          <a:lstStyle/>
          <a:p>
            <a:pPr algn="just"/>
            <a:r>
              <a:rPr lang="it-IT" dirty="0">
                <a:latin typeface="Times New Roman" panose="02020603050405020304" pitchFamily="18" charset="0"/>
                <a:cs typeface="Times New Roman" panose="02020603050405020304" pitchFamily="18" charset="0"/>
              </a:rPr>
              <a:t>Reddito e Prodotto sono valori identici, due aspetti della stessa medaglia: tutto ciò che è prodotto dà luogo, infatti, ad un reddito uguale e corrispondente perché ogni euro di produzione rappresenta </a:t>
            </a:r>
            <a:r>
              <a:rPr lang="it-IT" dirty="0" smtClean="0">
                <a:latin typeface="Times New Roman" panose="02020603050405020304" pitchFamily="18" charset="0"/>
                <a:cs typeface="Times New Roman" panose="02020603050405020304" pitchFamily="18" charset="0"/>
              </a:rPr>
              <a:t>reddito pari ad 1 euro </a:t>
            </a:r>
            <a:r>
              <a:rPr lang="it-IT" dirty="0">
                <a:latin typeface="Times New Roman" panose="02020603050405020304" pitchFamily="18" charset="0"/>
                <a:cs typeface="Times New Roman" panose="02020603050405020304" pitchFamily="18" charset="0"/>
              </a:rPr>
              <a:t>per qualcuno.</a:t>
            </a:r>
            <a:r>
              <a:rPr lang="it-IT" dirty="0">
                <a:solidFill>
                  <a:srgbClr val="C00000"/>
                </a:solidFill>
                <a:latin typeface="Times New Roman" panose="02020603050405020304" pitchFamily="18" charset="0"/>
                <a:cs typeface="Times New Roman" panose="02020603050405020304" pitchFamily="18" charset="0"/>
              </a:rPr>
              <a:t> </a:t>
            </a:r>
            <a:endParaRPr lang="en-GB" dirty="0">
              <a:solidFill>
                <a:srgbClr val="C00000"/>
              </a:solidFill>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3"/>
          <a:stretch>
            <a:fillRect/>
          </a:stretch>
        </p:blipFill>
        <p:spPr>
          <a:xfrm>
            <a:off x="1016000" y="2932025"/>
            <a:ext cx="2396490" cy="1288779"/>
          </a:xfrm>
          <a:prstGeom prst="rect">
            <a:avLst/>
          </a:prstGeom>
        </p:spPr>
      </p:pic>
    </p:spTree>
    <p:extLst>
      <p:ext uri="{BB962C8B-B14F-4D97-AF65-F5344CB8AC3E}">
        <p14:creationId xmlns:p14="http://schemas.microsoft.com/office/powerpoint/2010/main" val="302331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7</a:t>
            </a:fld>
            <a:endParaRPr lang="it-IT"/>
          </a:p>
        </p:txBody>
      </p:sp>
      <p:pic>
        <p:nvPicPr>
          <p:cNvPr id="4" name="Immagine 3"/>
          <p:cNvPicPr>
            <a:picLocks noChangeAspect="1"/>
          </p:cNvPicPr>
          <p:nvPr/>
        </p:nvPicPr>
        <p:blipFill>
          <a:blip r:embed="rId2"/>
          <a:stretch>
            <a:fillRect/>
          </a:stretch>
        </p:blipFill>
        <p:spPr>
          <a:xfrm>
            <a:off x="8099096" y="3666635"/>
            <a:ext cx="2948652" cy="2010958"/>
          </a:xfrm>
          <a:prstGeom prst="rect">
            <a:avLst/>
          </a:prstGeom>
        </p:spPr>
      </p:pic>
      <p:sp>
        <p:nvSpPr>
          <p:cNvPr id="7" name="Rettangolo 6"/>
          <p:cNvSpPr/>
          <p:nvPr/>
        </p:nvSpPr>
        <p:spPr>
          <a:xfrm>
            <a:off x="817417" y="918692"/>
            <a:ext cx="10067638" cy="1754326"/>
          </a:xfrm>
          <a:prstGeom prst="rect">
            <a:avLst/>
          </a:prstGeom>
        </p:spPr>
        <p:txBody>
          <a:bodyPr wrap="square">
            <a:spAutoFit/>
          </a:bodyPr>
          <a:lstStyle/>
          <a:p>
            <a:pPr marL="285750" indent="-285750" algn="just">
              <a:buFont typeface="Wingdings" panose="05000000000000000000" pitchFamily="2" charset="2"/>
              <a:buChar char="q"/>
            </a:pPr>
            <a:r>
              <a:rPr lang="it-IT" dirty="0" smtClean="0">
                <a:latin typeface="Times New Roman" panose="02020603050405020304" pitchFamily="18" charset="0"/>
              </a:rPr>
              <a:t>il </a:t>
            </a:r>
            <a:r>
              <a:rPr lang="it-IT" dirty="0">
                <a:solidFill>
                  <a:srgbClr val="A80000"/>
                </a:solidFill>
                <a:latin typeface="Times New Roman" panose="02020603050405020304" pitchFamily="18" charset="0"/>
              </a:rPr>
              <a:t>reddito percepito </a:t>
            </a:r>
            <a:r>
              <a:rPr lang="it-IT" dirty="0">
                <a:latin typeface="Times New Roman" panose="02020603050405020304" pitchFamily="18" charset="0"/>
              </a:rPr>
              <a:t>dagli utilizzatori finali viene interamente speso </a:t>
            </a:r>
            <a:r>
              <a:rPr lang="it-IT" dirty="0" smtClean="0">
                <a:latin typeface="Times New Roman" panose="02020603050405020304" pitchFamily="18" charset="0"/>
              </a:rPr>
              <a:t>per soddisfare </a:t>
            </a:r>
            <a:r>
              <a:rPr lang="it-IT" dirty="0">
                <a:latin typeface="Times New Roman" panose="02020603050405020304" pitchFamily="18" charset="0"/>
              </a:rPr>
              <a:t>i bisogni attuali e futuri, ovvero per </a:t>
            </a:r>
            <a:r>
              <a:rPr lang="it-IT" dirty="0">
                <a:solidFill>
                  <a:srgbClr val="A80000"/>
                </a:solidFill>
                <a:latin typeface="Times New Roman" panose="02020603050405020304" pitchFamily="18" charset="0"/>
              </a:rPr>
              <a:t>acquistare i beni finali</a:t>
            </a:r>
            <a:r>
              <a:rPr lang="it-IT" dirty="0">
                <a:latin typeface="Times New Roman" panose="02020603050405020304" pitchFamily="18" charset="0"/>
              </a:rPr>
              <a:t> </a:t>
            </a:r>
            <a:r>
              <a:rPr lang="it-IT" dirty="0" smtClean="0">
                <a:latin typeface="Times New Roman" panose="02020603050405020304" pitchFamily="18" charset="0"/>
              </a:rPr>
              <a:t>di consumo </a:t>
            </a:r>
            <a:r>
              <a:rPr lang="it-IT" dirty="0">
                <a:latin typeface="Times New Roman" panose="02020603050405020304" pitchFamily="18" charset="0"/>
              </a:rPr>
              <a:t>e di investimento. In realtà, una parte del reddito viene risparmiata, </a:t>
            </a:r>
            <a:r>
              <a:rPr lang="it-IT" dirty="0" smtClean="0">
                <a:latin typeface="Times New Roman" panose="02020603050405020304" pitchFamily="18" charset="0"/>
              </a:rPr>
              <a:t>ma il </a:t>
            </a:r>
            <a:r>
              <a:rPr lang="it-IT" dirty="0">
                <a:latin typeface="Times New Roman" panose="02020603050405020304" pitchFamily="18" charset="0"/>
              </a:rPr>
              <a:t>risparmio, come si vedrà tra poco, è contabilmente equivalente </a:t>
            </a:r>
            <a:r>
              <a:rPr lang="it-IT" dirty="0" smtClean="0">
                <a:latin typeface="Times New Roman" panose="02020603050405020304" pitchFamily="18" charset="0"/>
              </a:rPr>
              <a:t>agli investimenti</a:t>
            </a:r>
            <a:r>
              <a:rPr lang="it-IT" dirty="0">
                <a:latin typeface="Times New Roman" panose="02020603050405020304" pitchFamily="18" charset="0"/>
              </a:rPr>
              <a:t>. </a:t>
            </a:r>
            <a:endParaRPr lang="it-IT" dirty="0" smtClean="0">
              <a:latin typeface="Times New Roman" panose="02020603050405020304" pitchFamily="18" charset="0"/>
            </a:endParaRPr>
          </a:p>
          <a:p>
            <a:pPr algn="just"/>
            <a:r>
              <a:rPr lang="it-IT" dirty="0" smtClean="0">
                <a:latin typeface="Times New Roman" panose="02020603050405020304" pitchFamily="18" charset="0"/>
              </a:rPr>
              <a:t>     </a:t>
            </a:r>
          </a:p>
          <a:p>
            <a:pPr algn="just"/>
            <a:r>
              <a:rPr lang="it-IT" dirty="0" smtClean="0">
                <a:latin typeface="Times New Roman" panose="02020603050405020304" pitchFamily="18" charset="0"/>
              </a:rPr>
              <a:t>Dunque</a:t>
            </a:r>
            <a:r>
              <a:rPr lang="it-IT" dirty="0">
                <a:latin typeface="Times New Roman" panose="02020603050405020304" pitchFamily="18" charset="0"/>
              </a:rPr>
              <a:t>: </a:t>
            </a:r>
            <a:r>
              <a:rPr lang="it-IT" b="1" dirty="0" smtClean="0">
                <a:latin typeface="Times New Roman" panose="02020603050405020304" pitchFamily="18" charset="0"/>
              </a:rPr>
              <a:t>reddito = spesa finale o domanda finale</a:t>
            </a:r>
            <a:endParaRPr lang="it-IT" dirty="0">
              <a:latin typeface="Times New Roman" panose="02020603050405020304" pitchFamily="18" charset="0"/>
            </a:endParaRPr>
          </a:p>
        </p:txBody>
      </p:sp>
    </p:spTree>
    <p:extLst>
      <p:ext uri="{BB962C8B-B14F-4D97-AF65-F5344CB8AC3E}">
        <p14:creationId xmlns:p14="http://schemas.microsoft.com/office/powerpoint/2010/main" val="324098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8</a:t>
            </a:fld>
            <a:endParaRPr lang="it-IT"/>
          </a:p>
        </p:txBody>
      </p:sp>
      <p:sp>
        <p:nvSpPr>
          <p:cNvPr id="4" name="Rettangolo 3"/>
          <p:cNvSpPr/>
          <p:nvPr/>
        </p:nvSpPr>
        <p:spPr>
          <a:xfrm>
            <a:off x="1016000" y="1066399"/>
            <a:ext cx="4652877" cy="369332"/>
          </a:xfrm>
          <a:prstGeom prst="rect">
            <a:avLst/>
          </a:prstGeom>
        </p:spPr>
        <p:txBody>
          <a:bodyPr wrap="none">
            <a:spAutoFit/>
          </a:bodyPr>
          <a:lstStyle/>
          <a:p>
            <a:pPr algn="just"/>
            <a:r>
              <a:rPr lang="it-IT" dirty="0">
                <a:latin typeface="Times New Roman" panose="02020603050405020304" pitchFamily="18" charset="0"/>
              </a:rPr>
              <a:t>Dunque: </a:t>
            </a:r>
            <a:r>
              <a:rPr lang="it-IT" b="1" dirty="0">
                <a:latin typeface="Times New Roman" panose="02020603050405020304" pitchFamily="18" charset="0"/>
              </a:rPr>
              <a:t>produzione finale = </a:t>
            </a:r>
            <a:r>
              <a:rPr lang="it-IT" b="1" dirty="0" smtClean="0">
                <a:latin typeface="Times New Roman" panose="02020603050405020304" pitchFamily="18" charset="0"/>
              </a:rPr>
              <a:t>domanda finale</a:t>
            </a:r>
            <a:endParaRPr lang="it-IT" dirty="0">
              <a:latin typeface="Times New Roman" panose="02020603050405020304" pitchFamily="18" charset="0"/>
            </a:endParaRPr>
          </a:p>
        </p:txBody>
      </p:sp>
      <p:sp>
        <p:nvSpPr>
          <p:cNvPr id="5" name="Rettangolo 4"/>
          <p:cNvSpPr/>
          <p:nvPr/>
        </p:nvSpPr>
        <p:spPr>
          <a:xfrm>
            <a:off x="1016000" y="1606727"/>
            <a:ext cx="3783087" cy="369332"/>
          </a:xfrm>
          <a:prstGeom prst="rect">
            <a:avLst/>
          </a:prstGeom>
        </p:spPr>
        <p:txBody>
          <a:bodyPr wrap="none">
            <a:spAutoFit/>
          </a:bodyPr>
          <a:lstStyle/>
          <a:p>
            <a:pPr algn="just"/>
            <a:r>
              <a:rPr lang="it-IT" dirty="0">
                <a:latin typeface="Times New Roman" panose="02020603050405020304" pitchFamily="18" charset="0"/>
              </a:rPr>
              <a:t>Dunque: </a:t>
            </a:r>
            <a:r>
              <a:rPr lang="it-IT" b="1" dirty="0">
                <a:latin typeface="Times New Roman" panose="02020603050405020304" pitchFamily="18" charset="0"/>
              </a:rPr>
              <a:t>produzione finale = </a:t>
            </a:r>
            <a:r>
              <a:rPr lang="it-IT" b="1" dirty="0" smtClean="0">
                <a:latin typeface="Times New Roman" panose="02020603050405020304" pitchFamily="18" charset="0"/>
              </a:rPr>
              <a:t>reddito</a:t>
            </a:r>
            <a:endParaRPr lang="it-IT" dirty="0"/>
          </a:p>
        </p:txBody>
      </p:sp>
      <p:sp>
        <p:nvSpPr>
          <p:cNvPr id="6" name="Rettangolo 5"/>
          <p:cNvSpPr/>
          <p:nvPr/>
        </p:nvSpPr>
        <p:spPr>
          <a:xfrm>
            <a:off x="1016000" y="2163680"/>
            <a:ext cx="3530775" cy="369332"/>
          </a:xfrm>
          <a:prstGeom prst="rect">
            <a:avLst/>
          </a:prstGeom>
        </p:spPr>
        <p:txBody>
          <a:bodyPr wrap="none">
            <a:spAutoFit/>
          </a:bodyPr>
          <a:lstStyle/>
          <a:p>
            <a:r>
              <a:rPr lang="it-IT" dirty="0">
                <a:latin typeface="Times New Roman" panose="02020603050405020304" pitchFamily="18" charset="0"/>
              </a:rPr>
              <a:t>Dunque: </a:t>
            </a:r>
            <a:r>
              <a:rPr lang="it-IT" b="1" dirty="0">
                <a:latin typeface="Times New Roman" panose="02020603050405020304" pitchFamily="18" charset="0"/>
              </a:rPr>
              <a:t>domanda</a:t>
            </a:r>
            <a:r>
              <a:rPr lang="it-IT" dirty="0" smtClean="0">
                <a:latin typeface="Times New Roman" panose="02020603050405020304" pitchFamily="18" charset="0"/>
              </a:rPr>
              <a:t> </a:t>
            </a:r>
            <a:r>
              <a:rPr lang="it-IT" b="1" dirty="0" smtClean="0">
                <a:latin typeface="Times New Roman" panose="02020603050405020304" pitchFamily="18" charset="0"/>
              </a:rPr>
              <a:t>finale </a:t>
            </a:r>
            <a:r>
              <a:rPr lang="it-IT" b="1" dirty="0">
                <a:latin typeface="Times New Roman" panose="02020603050405020304" pitchFamily="18" charset="0"/>
              </a:rPr>
              <a:t>= reddito</a:t>
            </a:r>
            <a:endParaRPr lang="en-GB" dirty="0"/>
          </a:p>
        </p:txBody>
      </p:sp>
      <p:cxnSp>
        <p:nvCxnSpPr>
          <p:cNvPr id="8" name="Connettore 2 7"/>
          <p:cNvCxnSpPr/>
          <p:nvPr/>
        </p:nvCxnSpPr>
        <p:spPr>
          <a:xfrm>
            <a:off x="5627717" y="1242752"/>
            <a:ext cx="515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6413281" y="1058086"/>
            <a:ext cx="845103" cy="369332"/>
          </a:xfrm>
          <a:prstGeom prst="rect">
            <a:avLst/>
          </a:prstGeom>
        </p:spPr>
        <p:txBody>
          <a:bodyPr wrap="none">
            <a:spAutoFit/>
          </a:bodyPr>
          <a:lstStyle/>
          <a:p>
            <a:pPr algn="just"/>
            <a:r>
              <a:rPr lang="it-IT" b="1" dirty="0">
                <a:solidFill>
                  <a:srgbClr val="A80000"/>
                </a:solidFill>
                <a:latin typeface="Times New Roman" panose="02020603050405020304" pitchFamily="18" charset="0"/>
              </a:rPr>
              <a:t>P=C+I</a:t>
            </a:r>
          </a:p>
        </p:txBody>
      </p:sp>
      <p:cxnSp>
        <p:nvCxnSpPr>
          <p:cNvPr id="13" name="Connettore 2 12"/>
          <p:cNvCxnSpPr/>
          <p:nvPr/>
        </p:nvCxnSpPr>
        <p:spPr>
          <a:xfrm>
            <a:off x="5602779" y="1803861"/>
            <a:ext cx="515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5627717" y="2348346"/>
            <a:ext cx="515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6413281" y="1619195"/>
            <a:ext cx="883575" cy="369332"/>
          </a:xfrm>
          <a:prstGeom prst="rect">
            <a:avLst/>
          </a:prstGeom>
        </p:spPr>
        <p:txBody>
          <a:bodyPr wrap="none">
            <a:spAutoFit/>
          </a:bodyPr>
          <a:lstStyle/>
          <a:p>
            <a:pPr algn="just"/>
            <a:r>
              <a:rPr lang="it-IT" b="1" dirty="0" smtClean="0">
                <a:solidFill>
                  <a:srgbClr val="A80000"/>
                </a:solidFill>
                <a:latin typeface="Times New Roman" panose="02020603050405020304" pitchFamily="18" charset="0"/>
              </a:rPr>
              <a:t>P=C+S</a:t>
            </a:r>
            <a:endParaRPr lang="it-IT" b="1" dirty="0">
              <a:solidFill>
                <a:srgbClr val="A80000"/>
              </a:solidFill>
              <a:latin typeface="Times New Roman" panose="02020603050405020304" pitchFamily="18" charset="0"/>
            </a:endParaRPr>
          </a:p>
        </p:txBody>
      </p:sp>
      <p:sp>
        <p:nvSpPr>
          <p:cNvPr id="16" name="Rettangolo 15"/>
          <p:cNvSpPr/>
          <p:nvPr/>
        </p:nvSpPr>
        <p:spPr>
          <a:xfrm>
            <a:off x="6413281" y="2163680"/>
            <a:ext cx="1130438" cy="369332"/>
          </a:xfrm>
          <a:prstGeom prst="rect">
            <a:avLst/>
          </a:prstGeom>
        </p:spPr>
        <p:txBody>
          <a:bodyPr wrap="none">
            <a:spAutoFit/>
          </a:bodyPr>
          <a:lstStyle/>
          <a:p>
            <a:pPr algn="just"/>
            <a:r>
              <a:rPr lang="it-IT" b="1" dirty="0" smtClean="0">
                <a:solidFill>
                  <a:srgbClr val="A80000"/>
                </a:solidFill>
                <a:latin typeface="Times New Roman" panose="02020603050405020304" pitchFamily="18" charset="0"/>
              </a:rPr>
              <a:t>C+I=C+S</a:t>
            </a:r>
            <a:endParaRPr lang="it-IT" b="1" dirty="0">
              <a:solidFill>
                <a:srgbClr val="A80000"/>
              </a:solidFill>
              <a:latin typeface="Times New Roman" panose="02020603050405020304" pitchFamily="18" charset="0"/>
            </a:endParaRPr>
          </a:p>
        </p:txBody>
      </p:sp>
      <p:cxnSp>
        <p:nvCxnSpPr>
          <p:cNvPr id="17" name="Connettore 2 16"/>
          <p:cNvCxnSpPr/>
          <p:nvPr/>
        </p:nvCxnSpPr>
        <p:spPr>
          <a:xfrm>
            <a:off x="7755776" y="2348346"/>
            <a:ext cx="515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8546914" y="2163680"/>
            <a:ext cx="534121" cy="369332"/>
          </a:xfrm>
          <a:prstGeom prst="rect">
            <a:avLst/>
          </a:prstGeom>
        </p:spPr>
        <p:txBody>
          <a:bodyPr wrap="none">
            <a:spAutoFit/>
          </a:bodyPr>
          <a:lstStyle/>
          <a:p>
            <a:pPr algn="just"/>
            <a:r>
              <a:rPr lang="it-IT" b="1" dirty="0" smtClean="0">
                <a:solidFill>
                  <a:srgbClr val="A80000"/>
                </a:solidFill>
                <a:latin typeface="Times New Roman" panose="02020603050405020304" pitchFamily="18" charset="0"/>
              </a:rPr>
              <a:t>I=S</a:t>
            </a:r>
            <a:endParaRPr lang="it-IT" b="1" dirty="0">
              <a:solidFill>
                <a:srgbClr val="A80000"/>
              </a:solidFill>
              <a:latin typeface="Times New Roman" panose="02020603050405020304" pitchFamily="18" charset="0"/>
            </a:endParaRPr>
          </a:p>
        </p:txBody>
      </p:sp>
      <p:sp>
        <p:nvSpPr>
          <p:cNvPr id="19" name="CasellaDiTesto 18"/>
          <p:cNvSpPr txBox="1"/>
          <p:nvPr/>
        </p:nvSpPr>
        <p:spPr>
          <a:xfrm>
            <a:off x="1016001" y="3558328"/>
            <a:ext cx="2691476" cy="1200329"/>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P=produzione finale</a:t>
            </a:r>
          </a:p>
          <a:p>
            <a:r>
              <a:rPr lang="it-IT" dirty="0" smtClean="0">
                <a:latin typeface="Times New Roman" panose="02020603050405020304" pitchFamily="18" charset="0"/>
                <a:cs typeface="Times New Roman" panose="02020603050405020304" pitchFamily="18" charset="0"/>
              </a:rPr>
              <a:t>C=spesa per consumi</a:t>
            </a:r>
          </a:p>
          <a:p>
            <a:r>
              <a:rPr lang="it-IT" dirty="0" smtClean="0">
                <a:latin typeface="Times New Roman" panose="02020603050405020304" pitchFamily="18" charset="0"/>
                <a:cs typeface="Times New Roman" panose="02020603050405020304" pitchFamily="18" charset="0"/>
              </a:rPr>
              <a:t>I=investimenti</a:t>
            </a:r>
          </a:p>
          <a:p>
            <a:r>
              <a:rPr lang="it-IT" dirty="0" smtClean="0">
                <a:latin typeface="Times New Roman" panose="02020603050405020304" pitchFamily="18" charset="0"/>
                <a:cs typeface="Times New Roman" panose="02020603050405020304" pitchFamily="18" charset="0"/>
              </a:rPr>
              <a:t>S=risparmio</a:t>
            </a:r>
            <a:endParaRPr lang="en-GB" dirty="0">
              <a:latin typeface="Times New Roman" panose="02020603050405020304" pitchFamily="18" charset="0"/>
              <a:cs typeface="Times New Roman" panose="02020603050405020304" pitchFamily="18" charset="0"/>
            </a:endParaRPr>
          </a:p>
        </p:txBody>
      </p:sp>
      <p:sp>
        <p:nvSpPr>
          <p:cNvPr id="20" name="Rettangolo 19"/>
          <p:cNvSpPr/>
          <p:nvPr/>
        </p:nvSpPr>
        <p:spPr>
          <a:xfrm>
            <a:off x="1016000" y="3188996"/>
            <a:ext cx="755335" cy="369332"/>
          </a:xfrm>
          <a:prstGeom prst="rect">
            <a:avLst/>
          </a:prstGeom>
        </p:spPr>
        <p:txBody>
          <a:bodyPr wrap="none">
            <a:spAutoFit/>
          </a:bodyPr>
          <a:lstStyle/>
          <a:p>
            <a:r>
              <a:rPr lang="it-IT" dirty="0" smtClean="0">
                <a:latin typeface="Times New Roman" panose="02020603050405020304" pitchFamily="18" charset="0"/>
                <a:cs typeface="Times New Roman" panose="02020603050405020304" pitchFamily="18" charset="0"/>
              </a:rPr>
              <a:t>dove: </a:t>
            </a:r>
            <a:endParaRPr lang="en-GB" dirty="0"/>
          </a:p>
        </p:txBody>
      </p:sp>
    </p:spTree>
    <p:extLst>
      <p:ext uri="{BB962C8B-B14F-4D97-AF65-F5344CB8AC3E}">
        <p14:creationId xmlns:p14="http://schemas.microsoft.com/office/powerpoint/2010/main" val="224582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P spid="15" grpId="0"/>
      <p:bldP spid="16"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15999" y="1877968"/>
            <a:ext cx="6678815" cy="341632"/>
          </a:xfrm>
          <a:prstGeom prst="rect">
            <a:avLst/>
          </a:prstGeom>
        </p:spPr>
        <p:txBody>
          <a:bodyPr wrap="square">
            <a:spAutoFit/>
          </a:bodyPr>
          <a:lstStyle/>
          <a:p>
            <a:pPr>
              <a:lnSpc>
                <a:spcPct val="90000"/>
              </a:lnSpc>
            </a:pPr>
            <a:r>
              <a:rPr lang="it-IT" altLang="en-US" dirty="0" smtClean="0">
                <a:latin typeface="Times New Roman" panose="02020603050405020304" pitchFamily="18" charset="0"/>
              </a:rPr>
              <a:t>Il </a:t>
            </a:r>
            <a:r>
              <a:rPr lang="it-IT" altLang="en-US" b="1" dirty="0" smtClean="0">
                <a:solidFill>
                  <a:srgbClr val="A80000"/>
                </a:solidFill>
                <a:latin typeface="Times New Roman" panose="02020603050405020304" pitchFamily="18" charset="0"/>
              </a:rPr>
              <a:t>PIL</a:t>
            </a:r>
            <a:r>
              <a:rPr lang="it-IT" altLang="en-US" dirty="0" smtClean="0">
                <a:latin typeface="Times New Roman" panose="02020603050405020304" pitchFamily="18" charset="0"/>
              </a:rPr>
              <a:t> misura contemporaneamente </a:t>
            </a:r>
            <a:r>
              <a:rPr lang="it-IT" altLang="en-US" b="1" dirty="0" smtClean="0">
                <a:solidFill>
                  <a:srgbClr val="A80000"/>
                </a:solidFill>
                <a:latin typeface="Times New Roman" panose="02020603050405020304" pitchFamily="18" charset="0"/>
              </a:rPr>
              <a:t>REDDITO</a:t>
            </a:r>
            <a:r>
              <a:rPr lang="it-IT" altLang="en-US" dirty="0" smtClean="0">
                <a:latin typeface="Times New Roman" panose="02020603050405020304" pitchFamily="18" charset="0"/>
              </a:rPr>
              <a:t> e </a:t>
            </a:r>
            <a:r>
              <a:rPr lang="it-IT" altLang="en-US" b="1" dirty="0" smtClean="0">
                <a:solidFill>
                  <a:srgbClr val="A80000"/>
                </a:solidFill>
                <a:latin typeface="Times New Roman" panose="02020603050405020304" pitchFamily="18" charset="0"/>
              </a:rPr>
              <a:t>SPESA</a:t>
            </a:r>
            <a:r>
              <a:rPr lang="it-IT" altLang="en-US" dirty="0" smtClean="0">
                <a:solidFill>
                  <a:srgbClr val="C00000"/>
                </a:solidFill>
                <a:latin typeface="Times New Roman" panose="02020603050405020304" pitchFamily="18" charset="0"/>
              </a:rPr>
              <a:t> </a:t>
            </a:r>
            <a:r>
              <a:rPr lang="it-IT" altLang="en-US" dirty="0" smtClean="0">
                <a:latin typeface="Times New Roman" panose="02020603050405020304" pitchFamily="18" charset="0"/>
              </a:rPr>
              <a:t>ovvero</a:t>
            </a:r>
          </a:p>
        </p:txBody>
      </p:sp>
      <p:sp>
        <p:nvSpPr>
          <p:cNvPr id="6" name="Rectangle 3"/>
          <p:cNvSpPr txBox="1">
            <a:spLocks noChangeArrowheads="1"/>
          </p:cNvSpPr>
          <p:nvPr/>
        </p:nvSpPr>
        <p:spPr>
          <a:xfrm>
            <a:off x="1016000" y="4248368"/>
            <a:ext cx="10191403" cy="1999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altLang="en-US" sz="1800" dirty="0" smtClean="0">
                <a:latin typeface="Times New Roman" panose="02020603050405020304" pitchFamily="18" charset="0"/>
              </a:rPr>
              <a:t>Perché in un sistema economico il reddito deve essere uguale alla spesa</a:t>
            </a:r>
          </a:p>
          <a:p>
            <a:pPr marL="0" indent="0" algn="just">
              <a:lnSpc>
                <a:spcPct val="100000"/>
              </a:lnSpc>
              <a:spcBef>
                <a:spcPts val="0"/>
              </a:spcBef>
              <a:buNone/>
            </a:pPr>
            <a:r>
              <a:rPr lang="it-IT" altLang="en-US" sz="1800" dirty="0" smtClean="0">
                <a:latin typeface="Times New Roman" panose="02020603050405020304" pitchFamily="18" charset="0"/>
              </a:rPr>
              <a:t>Infatti, in ogni transazione che avviene nel sistema, e quindi nell’aggregato delle transazioni, vi è un compratore e un venditore e </a:t>
            </a:r>
          </a:p>
          <a:p>
            <a:pPr algn="just">
              <a:lnSpc>
                <a:spcPct val="100000"/>
              </a:lnSpc>
              <a:spcBef>
                <a:spcPts val="0"/>
              </a:spcBef>
              <a:buFont typeface="Wingdings" panose="05000000000000000000" pitchFamily="2" charset="2"/>
              <a:buChar char="ü"/>
            </a:pPr>
            <a:r>
              <a:rPr lang="it-IT" altLang="en-US" sz="1800" dirty="0" smtClean="0">
                <a:latin typeface="Times New Roman" panose="02020603050405020304" pitchFamily="18" charset="0"/>
              </a:rPr>
              <a:t>La spesa dell’acquirente deve essere identica al reddito del venditore.</a:t>
            </a:r>
          </a:p>
          <a:p>
            <a:pPr algn="just">
              <a:lnSpc>
                <a:spcPct val="100000"/>
              </a:lnSpc>
              <a:spcBef>
                <a:spcPts val="0"/>
              </a:spcBef>
              <a:buFont typeface="Wingdings" panose="05000000000000000000" pitchFamily="2" charset="2"/>
              <a:buChar char="ü"/>
            </a:pPr>
            <a:r>
              <a:rPr lang="it-IT" altLang="en-US" sz="1800" dirty="0" smtClean="0">
                <a:latin typeface="Times New Roman" panose="02020603050405020304" pitchFamily="18" charset="0"/>
              </a:rPr>
              <a:t>Quindi, se si è misurato il reddito percepito, si è automaticamente misurata la spesa.</a:t>
            </a:r>
          </a:p>
          <a:p>
            <a:pPr marL="0" indent="0" algn="just">
              <a:lnSpc>
                <a:spcPct val="100000"/>
              </a:lnSpc>
              <a:spcBef>
                <a:spcPts val="0"/>
              </a:spcBef>
              <a:buNone/>
            </a:pPr>
            <a:endParaRPr lang="it-IT" altLang="en-US" sz="1800" dirty="0" smtClean="0">
              <a:latin typeface="Times New Roman" panose="02020603050405020304" pitchFamily="18" charset="0"/>
            </a:endParaRPr>
          </a:p>
          <a:p>
            <a:pPr marL="0" indent="0" algn="just">
              <a:lnSpc>
                <a:spcPct val="100000"/>
              </a:lnSpc>
              <a:spcBef>
                <a:spcPts val="0"/>
              </a:spcBef>
              <a:buNone/>
            </a:pPr>
            <a:r>
              <a:rPr lang="it-IT" altLang="en-US" sz="1800" dirty="0" smtClean="0">
                <a:latin typeface="Times New Roman" panose="02020603050405020304" pitchFamily="18" charset="0"/>
              </a:rPr>
              <a:t>(Ricordate il semplice modello del flusso circolare)</a:t>
            </a:r>
            <a:endParaRPr lang="it-IT" altLang="en-US" sz="1800" dirty="0"/>
          </a:p>
        </p:txBody>
      </p:sp>
      <p:sp>
        <p:nvSpPr>
          <p:cNvPr id="7" name="Rettangolo 6"/>
          <p:cNvSpPr/>
          <p:nvPr/>
        </p:nvSpPr>
        <p:spPr>
          <a:xfrm>
            <a:off x="1016000" y="3780915"/>
            <a:ext cx="2204450" cy="369332"/>
          </a:xfrm>
          <a:prstGeom prst="rect">
            <a:avLst/>
          </a:prstGeom>
        </p:spPr>
        <p:txBody>
          <a:bodyPr wrap="none">
            <a:spAutoFit/>
          </a:bodyPr>
          <a:lstStyle/>
          <a:p>
            <a:r>
              <a:rPr lang="it-IT" altLang="en-US" u="sng" dirty="0">
                <a:latin typeface="Times New Roman" panose="02020603050405020304" pitchFamily="18" charset="0"/>
              </a:rPr>
              <a:t>Perché questo è vero?</a:t>
            </a:r>
          </a:p>
        </p:txBody>
      </p:sp>
      <p:sp>
        <p:nvSpPr>
          <p:cNvPr id="8" name="Rettangolo 7"/>
          <p:cNvSpPr/>
          <p:nvPr/>
        </p:nvSpPr>
        <p:spPr>
          <a:xfrm>
            <a:off x="4247343" y="3297660"/>
            <a:ext cx="3191002" cy="369332"/>
          </a:xfrm>
          <a:prstGeom prst="rect">
            <a:avLst/>
          </a:prstGeom>
          <a:ln>
            <a:solidFill>
              <a:srgbClr val="C00000"/>
            </a:solidFill>
          </a:ln>
        </p:spPr>
        <p:txBody>
          <a:bodyPr wrap="none">
            <a:spAutoFit/>
          </a:bodyPr>
          <a:lstStyle/>
          <a:p>
            <a:pPr lvl="0" algn="ctr">
              <a:lnSpc>
                <a:spcPct val="90000"/>
              </a:lnSpc>
            </a:pPr>
            <a:r>
              <a:rPr lang="it-IT" altLang="en-US" sz="2000" b="1" u="sng" dirty="0">
                <a:solidFill>
                  <a:srgbClr val="A80000"/>
                </a:solidFill>
                <a:latin typeface="Times New Roman" panose="02020603050405020304" pitchFamily="18" charset="0"/>
                <a:cs typeface="Times New Roman" panose="02020603050405020304" pitchFamily="18" charset="0"/>
              </a:rPr>
              <a:t>REDDITO = SPESA = PIL</a:t>
            </a:r>
            <a:r>
              <a:rPr lang="it-IT" altLang="en-US" sz="2000" b="1" dirty="0">
                <a:solidFill>
                  <a:srgbClr val="A80000"/>
                </a:solidFill>
                <a:latin typeface="Times New Roman" panose="02020603050405020304" pitchFamily="18" charset="0"/>
              </a:rPr>
              <a:t> </a:t>
            </a:r>
          </a:p>
        </p:txBody>
      </p:sp>
      <p:sp>
        <p:nvSpPr>
          <p:cNvPr id="9" name="Rettangolo 8"/>
          <p:cNvSpPr/>
          <p:nvPr/>
        </p:nvSpPr>
        <p:spPr>
          <a:xfrm>
            <a:off x="1016000" y="2491942"/>
            <a:ext cx="8372022" cy="590931"/>
          </a:xfrm>
          <a:prstGeom prst="rect">
            <a:avLst/>
          </a:prstGeom>
        </p:spPr>
        <p:txBody>
          <a:bodyPr wrap="square">
            <a:spAutoFit/>
          </a:bodyPr>
          <a:lstStyle/>
          <a:p>
            <a:pPr marL="285750" indent="-285750" algn="just">
              <a:lnSpc>
                <a:spcPct val="90000"/>
              </a:lnSpc>
              <a:buFont typeface="Wingdings" panose="05000000000000000000" pitchFamily="2" charset="2"/>
              <a:buChar char="Ø"/>
            </a:pPr>
            <a:r>
              <a:rPr lang="it-IT" altLang="en-US" dirty="0" smtClean="0">
                <a:latin typeface="Times New Roman" panose="02020603050405020304" pitchFamily="18" charset="0"/>
              </a:rPr>
              <a:t>Reddito totale (la somma di tutti i redditi guadagnati dai componenti dell’economia)</a:t>
            </a:r>
          </a:p>
          <a:p>
            <a:pPr marL="285750" indent="-285750" algn="just">
              <a:lnSpc>
                <a:spcPct val="90000"/>
              </a:lnSpc>
              <a:buFont typeface="Wingdings" panose="05000000000000000000" pitchFamily="2" charset="2"/>
              <a:buChar char="Ø"/>
            </a:pPr>
            <a:r>
              <a:rPr lang="it-IT" altLang="en-US" dirty="0" smtClean="0">
                <a:latin typeface="Times New Roman" panose="02020603050405020304" pitchFamily="18" charset="0"/>
              </a:rPr>
              <a:t>Spesa totale per beni e servizi prodotti nell’economia</a:t>
            </a:r>
          </a:p>
        </p:txBody>
      </p:sp>
      <p:sp>
        <p:nvSpPr>
          <p:cNvPr id="2" name="Segnaposto piè di pagina 1"/>
          <p:cNvSpPr>
            <a:spLocks noGrp="1"/>
          </p:cNvSpPr>
          <p:nvPr>
            <p:ph type="ftr" sz="quarter" idx="11"/>
          </p:nvPr>
        </p:nvSpPr>
        <p:spPr/>
        <p:txBody>
          <a:bodyPr/>
          <a:lstStyle/>
          <a:p>
            <a:r>
              <a:rPr lang="it-IT" smtClean="0"/>
              <a:t>L. Bani - Elementi di statistica economica - LEZIONE 12</a:t>
            </a:r>
            <a:endParaRPr lang="it-IT" dirty="0"/>
          </a:p>
        </p:txBody>
      </p:sp>
      <p:sp>
        <p:nvSpPr>
          <p:cNvPr id="3" name="Segnaposto numero diapositiva 2"/>
          <p:cNvSpPr>
            <a:spLocks noGrp="1"/>
          </p:cNvSpPr>
          <p:nvPr>
            <p:ph type="sldNum" sz="quarter" idx="12"/>
          </p:nvPr>
        </p:nvSpPr>
        <p:spPr/>
        <p:txBody>
          <a:bodyPr/>
          <a:lstStyle/>
          <a:p>
            <a:fld id="{2933ED56-FB12-4384-AF6C-E94CA198BBEC}" type="slidenum">
              <a:rPr lang="it-IT" smtClean="0"/>
              <a:pPr/>
              <a:t>9</a:t>
            </a:fld>
            <a:endParaRPr lang="it-IT" dirty="0"/>
          </a:p>
        </p:txBody>
      </p:sp>
      <p:sp>
        <p:nvSpPr>
          <p:cNvPr id="10" name="Rettangolo 9"/>
          <p:cNvSpPr/>
          <p:nvPr/>
        </p:nvSpPr>
        <p:spPr>
          <a:xfrm>
            <a:off x="1015999" y="667918"/>
            <a:ext cx="10191403" cy="923330"/>
          </a:xfrm>
          <a:prstGeom prst="rect">
            <a:avLst/>
          </a:prstGeom>
        </p:spPr>
        <p:txBody>
          <a:bodyPr wrap="square">
            <a:spAutoFit/>
          </a:bodyPr>
          <a:lstStyle/>
          <a:p>
            <a:pPr algn="just"/>
            <a:r>
              <a:rPr lang="it-IT" dirty="0">
                <a:latin typeface="Times New Roman" panose="02020603050405020304" pitchFamily="18" charset="0"/>
              </a:rPr>
              <a:t>In conclusione, tre fenomeni distinti come la produzione finale, il reddito e la </a:t>
            </a:r>
            <a:r>
              <a:rPr lang="it-IT" dirty="0" smtClean="0">
                <a:latin typeface="Times New Roman" panose="02020603050405020304" pitchFamily="18" charset="0"/>
              </a:rPr>
              <a:t>spesa (domanda) finale</a:t>
            </a:r>
            <a:r>
              <a:rPr lang="it-IT" dirty="0">
                <a:latin typeface="Times New Roman" panose="02020603050405020304" pitchFamily="18" charset="0"/>
              </a:rPr>
              <a:t>, che emergono in fasi diverse del processo economico, </a:t>
            </a:r>
            <a:r>
              <a:rPr lang="it-IT" b="1" dirty="0">
                <a:latin typeface="Times New Roman" panose="02020603050405020304" pitchFamily="18" charset="0"/>
              </a:rPr>
              <a:t>assumono lo stesso </a:t>
            </a:r>
            <a:r>
              <a:rPr lang="it-IT" b="1" dirty="0" smtClean="0">
                <a:latin typeface="Times New Roman" panose="02020603050405020304" pitchFamily="18" charset="0"/>
              </a:rPr>
              <a:t>valore monetario</a:t>
            </a:r>
            <a:r>
              <a:rPr lang="it-IT" dirty="0">
                <a:latin typeface="Times New Roman" panose="02020603050405020304" pitchFamily="18" charset="0"/>
              </a:rPr>
              <a:t>. Da qui la centralità </a:t>
            </a:r>
            <a:r>
              <a:rPr lang="it-IT" dirty="0" smtClean="0">
                <a:latin typeface="Times New Roman" panose="02020603050405020304" pitchFamily="18" charset="0"/>
              </a:rPr>
              <a:t>del PIL </a:t>
            </a:r>
            <a:r>
              <a:rPr lang="it-IT" dirty="0">
                <a:latin typeface="Times New Roman" panose="02020603050405020304" pitchFamily="18" charset="0"/>
              </a:rPr>
              <a:t>nei sistemi di CN e nell’analisi economica</a:t>
            </a:r>
            <a:endParaRPr lang="it-IT" dirty="0"/>
          </a:p>
        </p:txBody>
      </p:sp>
    </p:spTree>
    <p:extLst>
      <p:ext uri="{BB962C8B-B14F-4D97-AF65-F5344CB8AC3E}">
        <p14:creationId xmlns:p14="http://schemas.microsoft.com/office/powerpoint/2010/main" val="409892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9930</TotalTime>
  <Words>5782</Words>
  <Application>Microsoft Office PowerPoint</Application>
  <PresentationFormat>Widescreen</PresentationFormat>
  <Paragraphs>312</Paragraphs>
  <Slides>43</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43</vt:i4>
      </vt:variant>
    </vt:vector>
  </HeadingPairs>
  <TitlesOfParts>
    <vt:vector size="52" baseType="lpstr">
      <vt:lpstr>Arial</vt:lpstr>
      <vt:lpstr>Calibri</vt:lpstr>
      <vt:lpstr>Calibri Light</vt:lpstr>
      <vt:lpstr>Symbol</vt:lpstr>
      <vt:lpstr>SymbolMT</vt:lpstr>
      <vt:lpstr>Times New Roman</vt:lpstr>
      <vt:lpstr>TimesNewRoman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132</cp:revision>
  <dcterms:created xsi:type="dcterms:W3CDTF">2022-05-01T10:34:03Z</dcterms:created>
  <dcterms:modified xsi:type="dcterms:W3CDTF">2024-08-11T08:48:16Z</dcterms:modified>
</cp:coreProperties>
</file>