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6" r:id="rId2"/>
    <p:sldId id="278" r:id="rId3"/>
    <p:sldId id="333" r:id="rId4"/>
    <p:sldId id="372" r:id="rId5"/>
    <p:sldId id="338" r:id="rId6"/>
    <p:sldId id="305" r:id="rId7"/>
    <p:sldId id="334" r:id="rId8"/>
    <p:sldId id="304" r:id="rId9"/>
    <p:sldId id="374" r:id="rId10"/>
    <p:sldId id="335" r:id="rId11"/>
    <p:sldId id="345" r:id="rId12"/>
    <p:sldId id="343" r:id="rId13"/>
    <p:sldId id="389" r:id="rId14"/>
    <p:sldId id="344" r:id="rId15"/>
    <p:sldId id="346" r:id="rId16"/>
    <p:sldId id="393" r:id="rId17"/>
    <p:sldId id="347" r:id="rId18"/>
    <p:sldId id="348" r:id="rId19"/>
    <p:sldId id="349" r:id="rId20"/>
    <p:sldId id="375" r:id="rId21"/>
    <p:sldId id="376" r:id="rId22"/>
    <p:sldId id="382" r:id="rId23"/>
    <p:sldId id="390" r:id="rId24"/>
    <p:sldId id="391" r:id="rId25"/>
    <p:sldId id="379" r:id="rId26"/>
    <p:sldId id="380" r:id="rId27"/>
    <p:sldId id="309" r:id="rId28"/>
    <p:sldId id="385" r:id="rId29"/>
    <p:sldId id="392" r:id="rId30"/>
    <p:sldId id="394" r:id="rId31"/>
    <p:sldId id="388" r:id="rId32"/>
    <p:sldId id="317" r:id="rId33"/>
    <p:sldId id="362" r:id="rId34"/>
    <p:sldId id="320" r:id="rId35"/>
    <p:sldId id="327" r:id="rId36"/>
    <p:sldId id="326" r:id="rId37"/>
    <p:sldId id="328" r:id="rId38"/>
    <p:sldId id="329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84419-ED26-4F95-B3E2-DCAC8584E296}" type="datetimeFigureOut">
              <a:rPr lang="en-GB" smtClean="0"/>
              <a:t>11/08/2024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55FEB-7940-4DC2-998C-B879D1C365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2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70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7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43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16000" y="6356349"/>
            <a:ext cx="4114800" cy="365125"/>
          </a:xfrm>
        </p:spPr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16008" y="6377213"/>
            <a:ext cx="2743200" cy="365125"/>
          </a:xfrm>
        </p:spPr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016000" y="0"/>
            <a:ext cx="10843208" cy="428626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Logo Università degli Studi di Teram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/>
          <p:cNvCxnSpPr/>
          <p:nvPr userDrawn="1"/>
        </p:nvCxnSpPr>
        <p:spPr>
          <a:xfrm>
            <a:off x="1016000" y="6309695"/>
            <a:ext cx="10843208" cy="37322"/>
          </a:xfrm>
          <a:prstGeom prst="line">
            <a:avLst/>
          </a:prstGeom>
          <a:ln w="22225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0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64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03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30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40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56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tat.it/it/conti-nazionali?dati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1016000" y="995555"/>
            <a:ext cx="10058400" cy="501675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Teramo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SERVIZI GIURIDICI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di statistica economica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 13</a:t>
            </a:r>
            <a:endParaRPr lang="it-IT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Letizia Bani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lbani@unite.it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8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31273" y="877078"/>
            <a:ext cx="10677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Tutti i flussi sono contabilizzati in base al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della competenza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ciò implica che una operazione sia registrata nel momento in cui un valore economico è creato, trasformato o eliminato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oppure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crediti e obbligazioni insorgono, sono trasformati o vengono estinti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1273" y="1997839"/>
            <a:ext cx="1067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eccezione di alcune variabili, tutti i flussi e gli stock presentati dal sistema sono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espressi in termini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monetari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1271" y="2669232"/>
            <a:ext cx="1067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materia di valutazione, il concetto base adottato dal SEC è quello dei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prezzi di mercato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1271" y="3201195"/>
            <a:ext cx="494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panose="05050102010706020507" pitchFamily="18" charset="2"/>
              <a:buChar char="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impieghi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valutati ai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prezzi di acquisto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831271" y="3707729"/>
            <a:ext cx="422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prezzi base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vendita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52110" y="2754807"/>
            <a:ext cx="5362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dei Conti 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Nazionali </a:t>
            </a:r>
            <a:r>
              <a:rPr lang="it-IT" sz="2000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Annuali in Italia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91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66617" y="1548446"/>
            <a:ext cx="386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Il sistema dei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 Nazionali </a:t>
            </a: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66616" y="3711701"/>
            <a:ext cx="10031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Le stime dei conti nazionali sono prodotte in conformità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dall’Istat con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quanto stabilito dal manuale del Sistema europeo dei conti nazionali e regionali (SEC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2010). Le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disposizioni metodologiche da esso stabilite costituiscono delle regole stringenti per i paesi dell’Unione europea, assicurando la comparabilità delle stime. Il SEC 2010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inoltre prevede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un programma di trasmissione obbligatoria dei dati.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433754" y="1072177"/>
            <a:ext cx="5364480" cy="1477328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descrive in termini quantitativi e sotto forma contabile l’attività economica e finanziaria del nostro Paese o di sue determinate ripartizioni territoriali, per periodi coincidenti con l’anno solare e/o per intervalli temporali più brevi (trimestri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4844934" y="1616733"/>
            <a:ext cx="374073" cy="256955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13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45594" y="974960"/>
            <a:ext cx="1021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Il sistema è organizzato in una serie ordinata di conti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che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descrivono il funzionamento dell’economia, mettendo in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evidenza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016000" y="1797999"/>
            <a:ext cx="483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come si forma, distribuisce e impiega il reddito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6000" y="2172227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come si accumula il risparmio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015999" y="2646340"/>
            <a:ext cx="1014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quali sono le forme di finanziamento delle attività e quali le posizioni del Paese rispetto al resto del mondo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015999" y="3292671"/>
            <a:ext cx="1014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quali sono i circuiti, le interdipendenze e le relazioni di comportamento tra i vari settori che operano all’interno del Paese stesso.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7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85091" y="1231203"/>
            <a:ext cx="10732654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Tutti i flussi e gli stock sono misurati, in una prima fase, in valori monetari (cioè a prezzi correnti) che incorporano, per definizione, i livelli dei prezzi sottostanti. </a:t>
            </a:r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85091" y="3026387"/>
            <a:ext cx="1073265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Tale risultato si ottiene applicando le tecniche di deflazione che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portano 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stime di aggregati espressi prima ai prezzi dell’anno precedente e poi in termini “concatenati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Questo permette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disporre di indici di prezzo (deflatori) e di aggregati espressi in volume, comparabili su periodi pluriennali.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85091" y="4296753"/>
            <a:ext cx="1073265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particolare rilevanza è la misura del Pil stimata in valori concatenati, che costituisce la principale variabile di riferimento per indicare la dinamica dell’economia in termini reali.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5091" y="5326551"/>
            <a:ext cx="1073265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Tutte le elaborazioni che concorrono alla formazione dei conti economici nazionali sono inserite nel Piano Statistico Nazionale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85091" y="1977886"/>
            <a:ext cx="106393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 confronti tra periodi (anni) diversi, è fondamentale scomporre la variazione degli aggregati espressi in valore, separando la componente dovuta alla variazione dei prezzi da quella in volume (detta anche variazione “reale” o “a prezzi costanti”). </a:t>
            </a:r>
          </a:p>
        </p:txBody>
      </p:sp>
    </p:spTree>
    <p:extLst>
      <p:ext uri="{BB962C8B-B14F-4D97-AF65-F5344CB8AC3E}">
        <p14:creationId xmlns:p14="http://schemas.microsoft.com/office/powerpoint/2010/main" val="16860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14400" y="1095887"/>
            <a:ext cx="1006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conti misurano l’ampio insieme di variabili che rappresenta il sistema economico, la sua evoluzione nel tempo e le sue relazioni con il resto del mondo.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14400" y="3117103"/>
            <a:ext cx="10067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stime dei due lati dell’economia, effettuate in gran parte sulla base di approcci indipendenti, sono integrate all'interno di un sistema di tavole delle risorse e degli impieghi (SUT) in cui le differenze tra domanda e offerta sono analizzate e riconciliate finché non si riducono a discrepanze statistiche, trattate attraverso una procedura di bilanciamento matematico.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14400" y="1994068"/>
            <a:ext cx="10067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particolare, le stime annuali dei conti espresse a prezzi correnti sono ottenute a partire da stime delle componenti della domanda (consumi finali, investimenti, esportazioni, consumi intermedi) e di quelle dell’offerta (produzione interna, importazioni). </a:t>
            </a:r>
          </a:p>
        </p:txBody>
      </p:sp>
    </p:spTree>
    <p:extLst>
      <p:ext uri="{BB962C8B-B14F-4D97-AF65-F5344CB8AC3E}">
        <p14:creationId xmlns:p14="http://schemas.microsoft.com/office/powerpoint/2010/main" val="7126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19447" y="939307"/>
            <a:ext cx="1014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partire dalla definizione e misura del PIL si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 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dei Conti Nazionali, costituito da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insieme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sequenza, ognuno dei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 descrive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specifica fase del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circuito e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conomico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9445" y="4698870"/>
            <a:ext cx="10144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comprende inoltre 2 Conti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descrivono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scambi di beni e servizi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chiudono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definizione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EQUILIBRIO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19446" y="1577088"/>
            <a:ext cx="10268989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 produzione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 generazione dei redditi primari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 attribuzione dei redditi primari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 distribuzione secondaria del reddito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utilizzazione del reddito disponibile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b="1" dirty="0" err="1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</a:t>
            </a:r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transazioni </a:t>
            </a:r>
            <a:r>
              <a:rPr lang="en-GB" b="1" dirty="0" err="1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internazionali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19446" y="4029345"/>
            <a:ext cx="10144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Conto chiude A SALDO con un Aggregato, che ne rappresenta il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risultato e che apre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 successivo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ciò assicura il concatenamento del sistema, ovvero la sua coerenza complessiva.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19446" y="5400055"/>
            <a:ext cx="386516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delle risorse e degli </a:t>
            </a: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impeghi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19446" y="5870993"/>
            <a:ext cx="4038285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</a:t>
            </a: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equilibrio dei beni e servizi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75606" y="944530"/>
            <a:ext cx="2901500" cy="40011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2000" b="1" cap="small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Sequenza dei Conti</a:t>
            </a:r>
            <a:endParaRPr lang="en-GB" sz="2000" b="1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75606" y="1985920"/>
            <a:ext cx="10559011" cy="177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delle risorse e degli impeghi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Prevede tra le risorse il prodotto interno lordo a prezzi di mercato e le importazioni; tra gli impieghi i consumi nazionali, gli investimenti lordi e le esportazioni.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dall'unione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conto di equilibrio di beni e servizi e conto della produzione. Il PIL dà la misura della produzione finale delle unità produttive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Paese.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5606" y="4093521"/>
            <a:ext cx="10355812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della produzione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operazioni relative al processo di produzione. Tra le risorse include la produzione e le imposte al netto dei contributi ai prodotti, e tra gli impieghi i consumi intermedi. Il saldo di questo conto è il valore aggiunto; a livello aggregato, può essere usato per ottenere il PIL.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44124" y="990696"/>
            <a:ext cx="1922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</a:rPr>
              <a:t>(</a:t>
            </a:r>
            <a:r>
              <a:rPr lang="en-GB" sz="1400" dirty="0">
                <a:solidFill>
                  <a:prstClr val="black"/>
                </a:solidFill>
                <a:hlinkClick r:id="rId2"/>
              </a:rPr>
              <a:t>Istat.it Conti </a:t>
            </a:r>
            <a:r>
              <a:rPr lang="en-GB" sz="1400" dirty="0" err="1">
                <a:solidFill>
                  <a:prstClr val="black"/>
                </a:solidFill>
                <a:hlinkClick r:id="rId2"/>
              </a:rPr>
              <a:t>nazionali</a:t>
            </a:r>
            <a:r>
              <a:rPr lang="en-GB" sz="1400" dirty="0">
                <a:solidFill>
                  <a:prstClr val="black"/>
                </a:solidFill>
              </a:rPr>
              <a:t>)</a:t>
            </a:r>
            <a:r>
              <a:rPr lang="it-IT" sz="14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256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18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05157" y="2947740"/>
            <a:ext cx="10390909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</a:t>
            </a: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dell'attribuzione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 redditi primari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si giunge al reddito nazionale netto a partire da: risultato di gestione, redditi da lavoro dipendente nazionali, imposte indirette nette versate al resto del mondo e quelle sui prodotti e sulle importazioni, e redditi da capitale netti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dall'estero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05160" y="4800226"/>
            <a:ext cx="10390909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della distribuzione secondaria del reddito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operazioni di redistribuzione derivanti dalle imposte, dai contributi, dalle prestazioni sociali e dagli altri trasferimenti con il Resto del mondo. Consente di ottenere il reddito nazionale disponibile.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05158" y="1028576"/>
            <a:ext cx="10390909" cy="166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Conto della generazione dei redditi primari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Mostra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come il prodotto interno (lordo o netto) viene distribuito tra i redditi da lavoro dipendente interni (propri dei lavoratori che agiscono sul territorio economico) e le imposte indirette al netto dei contributi. Consente di ottenere il risultato di gestione, cioè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l'eccedenza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o il disavanzo risultante dalle attività di produzione.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72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16000" y="3885720"/>
            <a:ext cx="10455564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delle transazioni internazionali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 l'insieme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delle operazioni di distribuzione e redistribuzione che avvengono tra residenti e non residenti. Consente di ottenere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l'accreditamento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l'indebitamento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l'estero.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1009991"/>
            <a:ext cx="10474033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di utilizzazione del reddito disponibile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modo in cui il reddito nazionale disponibile si ripartisce tra consumi finali nazionali e risparmio netto nazionale.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34469" y="2181880"/>
            <a:ext cx="10455564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 capitale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acquisizioni, al netto delle cessioni, di attività non finanziarie (soprattutto gli investimenti lordi) e misura la variazione del patrimonio netto dovuta al risparmio e ai trasferimenti in conto capitale. Il saldo di questo conto è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l'indebitamento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l'accreditamento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netto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250576" y="2573105"/>
            <a:ext cx="3158750" cy="400110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cap="small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SISTEMA DEI CONTI</a:t>
            </a:r>
            <a:endParaRPr lang="en-GB" sz="2000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5999" y="894925"/>
            <a:ext cx="10169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 primi conti del sistema di CN sono tutti relativi ad operazioni su beni e servizi </a:t>
            </a:r>
            <a:r>
              <a:rPr lang="it-IT" dirty="0" smtClean="0">
                <a:latin typeface="Times New Roman" panose="02020603050405020304" pitchFamily="18" charset="0"/>
              </a:rPr>
              <a:t>e descrivono </a:t>
            </a:r>
            <a:r>
              <a:rPr lang="it-IT" dirty="0">
                <a:latin typeface="Times New Roman" panose="02020603050405020304" pitchFamily="18" charset="0"/>
              </a:rPr>
              <a:t>la formazione delle risorse disponibili nel sistema economico e il </a:t>
            </a:r>
            <a:r>
              <a:rPr lang="it-IT" dirty="0" smtClean="0">
                <a:latin typeface="Times New Roman" panose="02020603050405020304" pitchFamily="18" charset="0"/>
              </a:rPr>
              <a:t>loro impiego</a:t>
            </a:r>
            <a:r>
              <a:rPr lang="it-IT" dirty="0">
                <a:latin typeface="Times New Roman" panose="02020603050405020304" pitchFamily="18" charset="0"/>
              </a:rPr>
              <a:t>. Come già accennato, tali conti sono</a:t>
            </a:r>
            <a:r>
              <a:rPr lang="it-IT" dirty="0" smtClean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15999" y="173705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dirty="0" smtClean="0">
                <a:latin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</a:rPr>
              <a:t>il conto di equilibrio dei beni e servizi;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il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conto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della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produzione</a:t>
            </a:r>
            <a:r>
              <a:rPr lang="en-GB" dirty="0">
                <a:latin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dirty="0" smtClean="0">
                <a:latin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</a:rPr>
              <a:t>il conto delle risorse e degli impieghi.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849162" y="5254112"/>
            <a:ext cx="667881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en-US" dirty="0" smtClean="0">
                <a:latin typeface="Times New Roman" panose="02020603050405020304" pitchFamily="18" charset="0"/>
              </a:rPr>
              <a:t>Il </a:t>
            </a:r>
            <a:r>
              <a:rPr lang="it-IT" altLang="en-US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PIL</a:t>
            </a:r>
            <a:r>
              <a:rPr lang="it-IT" altLang="en-US" dirty="0" smtClean="0">
                <a:latin typeface="Times New Roman" panose="02020603050405020304" pitchFamily="18" charset="0"/>
              </a:rPr>
              <a:t> misura contemporaneamente </a:t>
            </a:r>
            <a:r>
              <a:rPr lang="it-IT" altLang="en-US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REDDITO</a:t>
            </a:r>
            <a:r>
              <a:rPr lang="it-IT" altLang="en-US" dirty="0" smtClean="0">
                <a:latin typeface="Times New Roman" panose="02020603050405020304" pitchFamily="18" charset="0"/>
              </a:rPr>
              <a:t> e </a:t>
            </a:r>
            <a:r>
              <a:rPr lang="it-IT" altLang="en-US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SPESA</a:t>
            </a:r>
            <a:r>
              <a:rPr lang="it-IT" alt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dirty="0" smtClean="0">
                <a:latin typeface="Times New Roman" panose="02020603050405020304" pitchFamily="18" charset="0"/>
              </a:rPr>
              <a:t>ovvero</a:t>
            </a:r>
          </a:p>
        </p:txBody>
      </p:sp>
      <p:sp>
        <p:nvSpPr>
          <p:cNvPr id="8" name="Rettangolo 7"/>
          <p:cNvSpPr/>
          <p:nvPr/>
        </p:nvSpPr>
        <p:spPr>
          <a:xfrm>
            <a:off x="8161070" y="5240262"/>
            <a:ext cx="3191002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it-IT" altLang="en-US" sz="2000" b="1" u="sng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REDDITO = SPESA = PIL</a:t>
            </a:r>
            <a:r>
              <a:rPr lang="it-IT" altLang="en-US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49162" y="4465807"/>
            <a:ext cx="7638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Prodotto interno lordo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della produzione finale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paese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49162" y="3876018"/>
            <a:ext cx="293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 ricordiamo che: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315854" y="2747433"/>
            <a:ext cx="5505803" cy="40011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20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DI EQUILIBRIO DI BENI E SERVIZI</a:t>
            </a:r>
            <a:endParaRPr lang="en-GB" sz="2000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22037" y="945722"/>
            <a:ext cx="4431278" cy="33855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16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DI EQUILIBRIO DI BENI E SERVIZI</a:t>
            </a:r>
            <a:endParaRPr lang="en-GB" sz="1600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2036" y="1284276"/>
            <a:ext cx="10583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E’ il primo conto del sistema e </a:t>
            </a:r>
            <a:r>
              <a:rPr lang="it-IT" b="1" i="1" dirty="0">
                <a:latin typeface="Times New Roman" panose="02020603050405020304" pitchFamily="18" charset="0"/>
              </a:rPr>
              <a:t>rappresenta il bilancio tra gli elementi </a:t>
            </a:r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dell’offerta complessiva </a:t>
            </a:r>
            <a:r>
              <a:rPr lang="it-IT" b="1" i="1" dirty="0">
                <a:latin typeface="Times New Roman" panose="02020603050405020304" pitchFamily="18" charset="0"/>
              </a:rPr>
              <a:t>di risorse di cui dispone il sistema economico e gli elementi della </a:t>
            </a:r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domanda complessiva</a:t>
            </a:r>
            <a:r>
              <a:rPr lang="it-IT" dirty="0">
                <a:latin typeface="Times New Roman" panose="02020603050405020304" pitchFamily="18" charset="0"/>
              </a:rPr>
              <a:t>, ovviamente per un sistema economico aperto agli scambi con il resto del mondo.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822036" y="2222994"/>
            <a:ext cx="10358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il conto equilibrato per definizione e, pertanto, non origina alcun saldo.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22036" y="2607714"/>
            <a:ext cx="1035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Tra gli elementi dell’offerta figurano la </a:t>
            </a:r>
            <a:r>
              <a:rPr lang="it-IT" b="1" dirty="0">
                <a:latin typeface="Times New Roman" panose="02020603050405020304" pitchFamily="18" charset="0"/>
              </a:rPr>
              <a:t>produzione totale</a:t>
            </a:r>
            <a:r>
              <a:rPr lang="it-IT" dirty="0">
                <a:latin typeface="Times New Roman" panose="02020603050405020304" pitchFamily="18" charset="0"/>
              </a:rPr>
              <a:t>, compresa quella destinata ad usi </a:t>
            </a:r>
            <a:r>
              <a:rPr lang="it-IT" dirty="0" smtClean="0">
                <a:latin typeface="Times New Roman" panose="02020603050405020304" pitchFamily="18" charset="0"/>
              </a:rPr>
              <a:t>intermedi, </a:t>
            </a:r>
            <a:r>
              <a:rPr lang="it-IT" dirty="0">
                <a:latin typeface="Times New Roman" panose="02020603050405020304" pitchFamily="18" charset="0"/>
              </a:rPr>
              <a:t>e le </a:t>
            </a:r>
            <a:r>
              <a:rPr lang="it-IT" b="1" dirty="0">
                <a:latin typeface="Times New Roman" panose="02020603050405020304" pitchFamily="18" charset="0"/>
              </a:rPr>
              <a:t>importazioni </a:t>
            </a:r>
            <a:r>
              <a:rPr lang="it-IT" dirty="0">
                <a:latin typeface="Times New Roman" panose="02020603050405020304" pitchFamily="18" charset="0"/>
              </a:rPr>
              <a:t>di beni e servizi dall’estero. </a:t>
            </a:r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2036" y="4048623"/>
            <a:ext cx="1023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 di equilibrio di beni e servizi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mostra come l’insieme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delle risorse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ripartito tra le varie destinazioni.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2036" y="5023157"/>
            <a:ext cx="545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conto, in cui si riportano i beni e servizi, ha la finalità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analizzare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risorse ed i relativi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impieghi,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conto, cioè,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cui si intende confrontare l'offerta e la domanda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38902" y="4797419"/>
            <a:ext cx="3219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riporta tutte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operazioni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produzione e di impiego di tutti i beni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servizi, siano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essi destinati a uso finale, sia ad uso intermedio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6826827" y="5347183"/>
            <a:ext cx="704272" cy="275278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2036" y="3230580"/>
            <a:ext cx="1023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Tra gli elementi della domanda figurano i </a:t>
            </a:r>
            <a:r>
              <a:rPr lang="it-IT" b="1" dirty="0">
                <a:latin typeface="Times New Roman" panose="02020603050405020304" pitchFamily="18" charset="0"/>
              </a:rPr>
              <a:t>consumi intermedi </a:t>
            </a:r>
            <a:r>
              <a:rPr lang="it-IT" dirty="0">
                <a:latin typeface="Times New Roman" panose="02020603050405020304" pitchFamily="18" charset="0"/>
              </a:rPr>
              <a:t>e gli elementi della domanda finale, sia interna (i </a:t>
            </a:r>
            <a:r>
              <a:rPr lang="it-IT" b="1" dirty="0">
                <a:latin typeface="Times New Roman" panose="02020603050405020304" pitchFamily="18" charset="0"/>
              </a:rPr>
              <a:t>consumi finali </a:t>
            </a:r>
            <a:r>
              <a:rPr lang="it-IT" dirty="0">
                <a:latin typeface="Times New Roman" panose="02020603050405020304" pitchFamily="18" charset="0"/>
              </a:rPr>
              <a:t>e gli </a:t>
            </a:r>
            <a:r>
              <a:rPr lang="it-IT" b="1" dirty="0">
                <a:latin typeface="Times New Roman" panose="02020603050405020304" pitchFamily="18" charset="0"/>
              </a:rPr>
              <a:t>investimenti)</a:t>
            </a:r>
            <a:r>
              <a:rPr lang="it-IT" dirty="0">
                <a:latin typeface="Times New Roman" panose="02020603050405020304" pitchFamily="18" charset="0"/>
              </a:rPr>
              <a:t>, sia estera (le </a:t>
            </a:r>
            <a:r>
              <a:rPr lang="it-IT" b="1" dirty="0">
                <a:latin typeface="Times New Roman" panose="02020603050405020304" pitchFamily="18" charset="0"/>
              </a:rPr>
              <a:t>esportazioni)</a:t>
            </a:r>
            <a:r>
              <a:rPr lang="it-IT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26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41184" y="919588"/>
            <a:ext cx="10480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Il conto esamina tutte le operazioni di produzione e di scambio che si realizzano sul territorio economico del </a:t>
            </a:r>
            <a:r>
              <a:rPr lang="it-IT" dirty="0" smtClean="0">
                <a:latin typeface="Times New Roman" panose="02020603050405020304" pitchFamily="18" charset="0"/>
              </a:rPr>
              <a:t>Paese. E</a:t>
            </a:r>
            <a:r>
              <a:rPr lang="it-IT" dirty="0">
                <a:latin typeface="Times New Roman" panose="02020603050405020304" pitchFamily="18" charset="0"/>
              </a:rPr>
              <a:t>' un </a:t>
            </a:r>
            <a:r>
              <a:rPr lang="it-IT" i="1" dirty="0">
                <a:solidFill>
                  <a:srgbClr val="A80000"/>
                </a:solidFill>
                <a:latin typeface="Times New Roman" panose="02020603050405020304" pitchFamily="18" charset="0"/>
              </a:rPr>
              <a:t>conto equilibrato</a:t>
            </a:r>
            <a:r>
              <a:rPr lang="it-IT" dirty="0">
                <a:latin typeface="Times New Roman" panose="02020603050405020304" pitchFamily="18" charset="0"/>
              </a:rPr>
              <a:t>, nel quale le risorse disponibili sono confrontate con i possibili impieghi.</a:t>
            </a:r>
            <a:r>
              <a:rPr lang="it-IT" dirty="0" smtClean="0">
                <a:latin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941184" y="2573740"/>
            <a:ext cx="3472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In altri termini è un bilancio in </a:t>
            </a:r>
            <a:r>
              <a:rPr lang="it-IT" dirty="0" smtClean="0">
                <a:latin typeface="Times New Roman" panose="02020603050405020304" pitchFamily="18" charset="0"/>
              </a:rPr>
              <a:t>cui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5541818" y="1908946"/>
            <a:ext cx="5879869" cy="646331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da un lato, figura l'</a:t>
            </a:r>
            <a:r>
              <a:rPr lang="it-IT" i="1" dirty="0">
                <a:latin typeface="Times New Roman" panose="02020603050405020304" pitchFamily="18" charset="0"/>
              </a:rPr>
              <a:t>offerta totale</a:t>
            </a:r>
            <a:r>
              <a:rPr lang="it-IT" dirty="0">
                <a:latin typeface="Times New Roman" panose="02020603050405020304" pitchFamily="18" charset="0"/>
              </a:rPr>
              <a:t>, costituita dai beni e servizi prodotti e da quelli importati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541818" y="2719613"/>
            <a:ext cx="5879869" cy="1200329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</a:rPr>
              <a:t>dall'altro</a:t>
            </a:r>
            <a:r>
              <a:rPr lang="it-IT" dirty="0">
                <a:latin typeface="Times New Roman" panose="02020603050405020304" pitchFamily="18" charset="0"/>
              </a:rPr>
              <a:t>, è riportata la </a:t>
            </a:r>
            <a:r>
              <a:rPr lang="it-IT" i="1" dirty="0">
                <a:latin typeface="Times New Roman" panose="02020603050405020304" pitchFamily="18" charset="0"/>
              </a:rPr>
              <a:t>domanda totale</a:t>
            </a:r>
            <a:r>
              <a:rPr lang="it-IT" dirty="0">
                <a:latin typeface="Times New Roman" panose="02020603050405020304" pitchFamily="18" charset="0"/>
              </a:rPr>
              <a:t>, costituita dai consumi intermedi, dai consumi finali, dagli investimenti fissi, dalle variazioni delle </a:t>
            </a:r>
            <a:r>
              <a:rPr lang="it-IT" dirty="0" smtClean="0">
                <a:latin typeface="Times New Roman" panose="02020603050405020304" pitchFamily="18" charset="0"/>
              </a:rPr>
              <a:t>scorte, </a:t>
            </a:r>
            <a:r>
              <a:rPr lang="it-IT" dirty="0">
                <a:latin typeface="Times New Roman" panose="02020603050405020304" pitchFamily="18" charset="0"/>
              </a:rPr>
              <a:t>acquisizioni meno cessioni di oggetti di valore e dalle esportazioni.</a:t>
            </a:r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547062" y="2618509"/>
            <a:ext cx="583738" cy="279795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941184" y="4280378"/>
            <a:ext cx="652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Il conto di equilibrio dei beni e servizi assume la seguente forma</a:t>
            </a:r>
            <a:r>
              <a:rPr lang="it-IT" dirty="0" smtClean="0">
                <a:latin typeface="Times New Roman" panose="02020603050405020304" pitchFamily="18" charset="0"/>
              </a:rPr>
              <a:t>:</a:t>
            </a:r>
            <a:endParaRPr lang="it-IT" dirty="0">
              <a:latin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41184" y="4780194"/>
            <a:ext cx="6041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P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M 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(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Tp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- </a:t>
            </a:r>
            <a:r>
              <a:rPr lang="en-GB" sz="2000" b="1" dirty="0" err="1" smtClean="0">
                <a:solidFill>
                  <a:srgbClr val="A80000"/>
                </a:solidFill>
                <a:latin typeface="Times New Roman" panose="02020603050405020304" pitchFamily="18" charset="0"/>
              </a:rPr>
              <a:t>Rcp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)</a:t>
            </a:r>
            <a:r>
              <a:rPr lang="en-GB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= </a:t>
            </a:r>
            <a:r>
              <a:rPr lang="en-GB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CI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CF + </a:t>
            </a:r>
            <a:r>
              <a:rPr lang="en-GB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(If 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it-IT" sz="2000" b="1" dirty="0" err="1" smtClean="0">
                <a:solidFill>
                  <a:srgbClr val="A80000"/>
                </a:solidFill>
                <a:latin typeface="Times New Roman" panose="02020603050405020304" pitchFamily="18" charset="0"/>
              </a:rPr>
              <a:t>Ivs</a:t>
            </a:r>
            <a:r>
              <a:rPr lang="it-IT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it-IT" sz="2000" b="1" dirty="0" err="1" smtClean="0">
                <a:solidFill>
                  <a:srgbClr val="A80000"/>
                </a:solidFill>
                <a:latin typeface="Times New Roman" panose="02020603050405020304" pitchFamily="18" charset="0"/>
              </a:rPr>
              <a:t>Iov</a:t>
            </a:r>
            <a:r>
              <a:rPr lang="it-IT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) </a:t>
            </a:r>
            <a:r>
              <a:rPr lang="en-GB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X</a:t>
            </a:r>
            <a:endParaRPr lang="en-GB" sz="2000" dirty="0">
              <a:solidFill>
                <a:srgbClr val="A8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286452" y="4795583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di equilibrio di beni e servizi </a:t>
            </a:r>
            <a:endParaRPr lang="it-IT" dirty="0">
              <a:solidFill>
                <a:srgbClr val="A8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41184" y="5306661"/>
            <a:ext cx="10480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a </a:t>
            </a:r>
            <a:r>
              <a:rPr lang="it-IT" i="1" dirty="0">
                <a:latin typeface="Times New Roman" panose="02020603050405020304" pitchFamily="18" charset="0"/>
              </a:rPr>
              <a:t>primo membro </a:t>
            </a:r>
            <a:r>
              <a:rPr lang="it-IT" dirty="0">
                <a:latin typeface="Times New Roman" panose="02020603050405020304" pitchFamily="18" charset="0"/>
              </a:rPr>
              <a:t>figurano le </a:t>
            </a:r>
            <a:r>
              <a:rPr lang="it-IT" b="1" i="1" dirty="0">
                <a:latin typeface="Times New Roman" panose="02020603050405020304" pitchFamily="18" charset="0"/>
              </a:rPr>
              <a:t>risorse totali</a:t>
            </a:r>
            <a:r>
              <a:rPr lang="it-IT" dirty="0">
                <a:latin typeface="Times New Roman" panose="02020603050405020304" pitchFamily="18" charset="0"/>
              </a:rPr>
              <a:t>, costituite da produzione totale </a:t>
            </a:r>
            <a:r>
              <a:rPr lang="it-IT" b="1" dirty="0">
                <a:latin typeface="Times New Roman" panose="02020603050405020304" pitchFamily="18" charset="0"/>
              </a:rPr>
              <a:t>P </a:t>
            </a:r>
            <a:r>
              <a:rPr lang="it-IT" dirty="0">
                <a:latin typeface="Times New Roman" panose="02020603050405020304" pitchFamily="18" charset="0"/>
              </a:rPr>
              <a:t>e importazioni </a:t>
            </a:r>
            <a:r>
              <a:rPr lang="it-IT" b="1" dirty="0">
                <a:latin typeface="Times New Roman" panose="02020603050405020304" pitchFamily="18" charset="0"/>
              </a:rPr>
              <a:t>M</a:t>
            </a:r>
            <a:r>
              <a:rPr lang="it-IT" dirty="0">
                <a:latin typeface="Times New Roman" panose="02020603050405020304" pitchFamily="18" charset="0"/>
              </a:rPr>
              <a:t>, e a </a:t>
            </a:r>
            <a:r>
              <a:rPr lang="it-IT" i="1" dirty="0">
                <a:latin typeface="Times New Roman" panose="02020603050405020304" pitchFamily="18" charset="0"/>
              </a:rPr>
              <a:t>secondo membro </a:t>
            </a:r>
            <a:r>
              <a:rPr lang="it-IT" dirty="0">
                <a:latin typeface="Times New Roman" panose="02020603050405020304" pitchFamily="18" charset="0"/>
              </a:rPr>
              <a:t>figurano invece gli </a:t>
            </a:r>
            <a:r>
              <a:rPr lang="it-IT" b="1" i="1" dirty="0">
                <a:latin typeface="Times New Roman" panose="02020603050405020304" pitchFamily="18" charset="0"/>
              </a:rPr>
              <a:t>impieghi totali</a:t>
            </a:r>
            <a:r>
              <a:rPr lang="it-IT" dirty="0">
                <a:latin typeface="Times New Roman" panose="02020603050405020304" pitchFamily="18" charset="0"/>
              </a:rPr>
              <a:t>, costituiti da consumi intermedi </a:t>
            </a:r>
            <a:r>
              <a:rPr lang="it-IT" b="1" dirty="0">
                <a:latin typeface="Times New Roman" panose="02020603050405020304" pitchFamily="18" charset="0"/>
              </a:rPr>
              <a:t>CI</a:t>
            </a:r>
            <a:r>
              <a:rPr lang="it-IT" dirty="0">
                <a:latin typeface="Times New Roman" panose="02020603050405020304" pitchFamily="18" charset="0"/>
              </a:rPr>
              <a:t>, consumi finali </a:t>
            </a:r>
            <a:r>
              <a:rPr lang="it-IT" b="1" dirty="0">
                <a:latin typeface="Times New Roman" panose="02020603050405020304" pitchFamily="18" charset="0"/>
              </a:rPr>
              <a:t>CF</a:t>
            </a:r>
            <a:r>
              <a:rPr lang="it-IT" dirty="0">
                <a:latin typeface="Times New Roman" panose="02020603050405020304" pitchFamily="18" charset="0"/>
              </a:rPr>
              <a:t>, investimenti fissi lordi </a:t>
            </a:r>
            <a:r>
              <a:rPr lang="it-IT" b="1" dirty="0" err="1" smtClean="0">
                <a:latin typeface="Times New Roman" panose="02020603050405020304" pitchFamily="18" charset="0"/>
              </a:rPr>
              <a:t>If</a:t>
            </a:r>
            <a:r>
              <a:rPr lang="it-IT" dirty="0" smtClean="0">
                <a:latin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</a:rPr>
              <a:t>variazione delle scorte </a:t>
            </a:r>
            <a:r>
              <a:rPr lang="it-IT" b="1" dirty="0" err="1" smtClean="0">
                <a:latin typeface="Times New Roman" panose="02020603050405020304" pitchFamily="18" charset="0"/>
              </a:rPr>
              <a:t>Ivs</a:t>
            </a:r>
            <a:r>
              <a:rPr lang="it-IT" b="1" dirty="0" smtClean="0">
                <a:latin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</a:rPr>
              <a:t>acquisizioni meno cessioni di oggetti di valore </a:t>
            </a:r>
            <a:r>
              <a:rPr lang="it-IT" b="1" dirty="0" err="1" smtClean="0">
                <a:latin typeface="Times New Roman" panose="02020603050405020304" pitchFamily="18" charset="0"/>
              </a:rPr>
              <a:t>Iov</a:t>
            </a:r>
            <a:r>
              <a:rPr lang="it-IT" dirty="0" smtClean="0">
                <a:latin typeface="Times New Roman" panose="02020603050405020304" pitchFamily="18" charset="0"/>
              </a:rPr>
              <a:t> ed </a:t>
            </a:r>
            <a:r>
              <a:rPr lang="en-GB" dirty="0" err="1">
                <a:latin typeface="Times New Roman" panose="02020603050405020304" pitchFamily="18" charset="0"/>
              </a:rPr>
              <a:t>esportazioni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8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1050401"/>
            <a:ext cx="5632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P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M + (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Tp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- 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Rcp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)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=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CI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CF + If 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it-IT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Ivs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+ </a:t>
            </a:r>
            <a:r>
              <a:rPr lang="it-IT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Iov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X</a:t>
            </a:r>
            <a:endParaRPr lang="en-GB" sz="2000" dirty="0">
              <a:solidFill>
                <a:srgbClr val="A8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6001" y="2466468"/>
            <a:ext cx="10181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Come si vede, nella equazione contabile figurano, oltre agli aggregati sopra menzionati, anche le imposte sui prodotti al netto dei relativi contributi.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016000" y="3180786"/>
            <a:ext cx="10181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La ragione è che la produzione totale, come già detto, è valutata a prezzi base, mentre tutti gli altri aggregati sono valutati a prezzi di acquisto o di mercato e quindi affinché l’equilibrio del conto sia assicurato occorre aggiungere l’aggregato (</a:t>
            </a:r>
            <a:r>
              <a:rPr lang="it-IT" dirty="0" err="1">
                <a:latin typeface="Times New Roman" panose="02020603050405020304" pitchFamily="18" charset="0"/>
              </a:rPr>
              <a:t>Tp</a:t>
            </a:r>
            <a:r>
              <a:rPr lang="it-IT" dirty="0">
                <a:latin typeface="Times New Roman" panose="02020603050405020304" pitchFamily="18" charset="0"/>
              </a:rPr>
              <a:t> - </a:t>
            </a:r>
            <a:r>
              <a:rPr lang="it-IT" dirty="0" err="1">
                <a:latin typeface="Times New Roman" panose="02020603050405020304" pitchFamily="18" charset="0"/>
              </a:rPr>
              <a:t>Rcp</a:t>
            </a:r>
            <a:r>
              <a:rPr lang="it-IT" dirty="0">
                <a:latin typeface="Times New Roman" panose="02020603050405020304" pitchFamily="18" charset="0"/>
              </a:rPr>
              <a:t>) dal lato dell’offerta.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6000" y="4908430"/>
            <a:ext cx="10089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diverso dagli altri conti, non presenta un saldo contabile da riportare nel conto successivo della sequenza, e costituisce la presentazione in forma tabulare di una identità contabile, secondo la quale l’offerta è pari alla domanda per tutti i prodotti e gruppi di prodotti nell’economia.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6000" y="4417046"/>
            <a:ext cx="5378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elaborato sia per l’intera economia sia per branca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6000" y="1709838"/>
            <a:ext cx="4251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P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M + (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Tp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- 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Rcp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)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=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CI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CF + </a:t>
            </a:r>
            <a:r>
              <a:rPr lang="en-GB" sz="2000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I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X</a:t>
            </a:r>
            <a:endParaRPr lang="en-GB" sz="2000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54" y="1620107"/>
            <a:ext cx="9115425" cy="327660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07" y="1164297"/>
            <a:ext cx="5529551" cy="3023878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2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42080" y="2865658"/>
            <a:ext cx="3862404" cy="40011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2000" b="1" cap="small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CONTO </a:t>
            </a:r>
            <a:r>
              <a:rPr lang="it-IT" sz="2000" b="1" cap="small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DELLA PRODUZIONE</a:t>
            </a:r>
            <a:endParaRPr lang="en-GB" sz="2000" cap="small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15997" y="896401"/>
            <a:ext cx="5537093" cy="36933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</a:t>
            </a:r>
            <a:r>
              <a:rPr lang="it-IT" b="1" cap="small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PRODUZIONE (il valore creato)</a:t>
            </a:r>
            <a:endParaRPr lang="en-GB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5999" y="1242984"/>
            <a:ext cx="1026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Nella contabilità nazionale per descrivere l'insieme delle operazioni effettuate dai singoli operatori si utilizza il conto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15991" y="4671106"/>
            <a:ext cx="10264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conto della produzione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 riferimento a tutte quelle operazioni che costituiscono il processo produttivo in senso stretto.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conto descrive, attraverso il confronto tra il valore della produzione e l'ammontare dei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costi sostenuti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ottenerla, le modalità con cui il sistema economico realizza il processo produttivo. 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015991" y="2071927"/>
            <a:ext cx="10264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 </a:t>
            </a:r>
            <a:r>
              <a:rPr lang="it-IT" i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conto della produzione esprime il valore della produzione totale come somma dei costi sostenuti per ottenerla: i costi per beni e servizi intermedi </a:t>
            </a:r>
            <a:r>
              <a:rPr lang="it-IT" i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(CI) e </a:t>
            </a:r>
            <a:r>
              <a:rPr lang="it-IT" i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quelli per la remunerazione dei fattori </a:t>
            </a:r>
            <a:r>
              <a:rPr lang="it-IT" i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produttivi primari lavoro e capitale (PIL)</a:t>
            </a:r>
            <a:r>
              <a:rPr lang="it-IT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GB" dirty="0">
              <a:solidFill>
                <a:srgbClr val="A8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5990" y="3062787"/>
            <a:ext cx="10264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Questo perché abbiamo visto che il Pil calcolato col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 del reddito si basa sul concetto che la produzione di un paese genera un reddito di  uguale valore.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fattori di produzione sono essenzialmente il lavoro e il capitale finanziario impiegato. Questi fattori vanno remunerati con stipendi e profitti.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41182" y="996126"/>
            <a:ext cx="308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conto viene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elaborato: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40498" y="923304"/>
            <a:ext cx="5754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 l'intera economia,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singoli settori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 singole branche di attività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economica 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4184532" y="1096638"/>
            <a:ext cx="748146" cy="220916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87149" y="1820182"/>
            <a:ext cx="10066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viene redatto per settori o per branche, si sottraggono i consumi intermedi dalla produzione a prezzi base e si ottiene per differenza il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valore aggiunto a prezzi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il costo per remunerare i fattori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produttivi)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viene redatto per l'intera economia, si aggiungono alla somma dei valori aggiunti le imposte nette sui prodotti e si ottiene il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Prodotto interno lordo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(PIL) a prezzi di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mercato.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16000" y="3800138"/>
            <a:ext cx="9937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Va precisato infatti che nella terminologia della CN l’espressione valore aggiunto è utilizzata per esprimere lo stesso concetto del Pil a livello di branca di attività. Si parla cioè di valore aggiunto dell’agricoltura o dell’industria o dei servizi e di prodotto interno lordo del paese.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3801258"/>
            <a:ext cx="723115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dei conti consente anche di analizzare, per settore di attività economica e per prodotto, le interdipendenze tra gli operatori economici descritte dai flussi originati dal processo di produzione e dall’uso dei beni e dei servizi. 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2092722"/>
            <a:ext cx="10011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fine di descrivere il funzionamento del circuito economico in tutti i suoi aspetti,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sebbene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livello aggregato, le transazioni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gli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agenti economici (unità istituzionali) sono registrate in una sequenza di conti che partono dalla fase originaria della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del reddito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passano per le fasi successive della sua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distribuzione, redistribuzione e impiego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sotto forma di consumi finali, e giungono alla fase della sua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accumulazione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sotto forma di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capitale.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57" y="4232985"/>
            <a:ext cx="2466975" cy="184785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16000" y="1215183"/>
            <a:ext cx="1016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Il </a:t>
            </a:r>
            <a:r>
              <a:rPr lang="it-IT" b="1" dirty="0">
                <a:latin typeface="Times New Roman" panose="02020603050405020304" pitchFamily="18" charset="0"/>
              </a:rPr>
              <a:t>sistema dei conti </a:t>
            </a:r>
            <a:r>
              <a:rPr lang="it-IT" dirty="0">
                <a:latin typeface="Times New Roman" panose="02020603050405020304" pitchFamily="18" charset="0"/>
              </a:rPr>
              <a:t>descrive il circuito economico </a:t>
            </a:r>
            <a:r>
              <a:rPr lang="it-IT" dirty="0" smtClean="0">
                <a:latin typeface="Times New Roman" panose="02020603050405020304" pitchFamily="18" charset="0"/>
              </a:rPr>
              <a:t>evidenziando le </a:t>
            </a:r>
            <a:r>
              <a:rPr lang="it-IT" dirty="0">
                <a:latin typeface="Times New Roman" panose="02020603050405020304" pitchFamily="18" charset="0"/>
              </a:rPr>
              <a:t>singole operazioni attraverso le quali si </a:t>
            </a:r>
            <a:r>
              <a:rPr lang="it-IT" dirty="0" smtClean="0">
                <a:latin typeface="Times New Roman" panose="02020603050405020304" pitchFamily="18" charset="0"/>
              </a:rPr>
              <a:t>svolgono </a:t>
            </a:r>
            <a:r>
              <a:rPr lang="it-IT" dirty="0">
                <a:latin typeface="Times New Roman" panose="02020603050405020304" pitchFamily="18" charset="0"/>
              </a:rPr>
              <a:t>le </a:t>
            </a:r>
            <a:r>
              <a:rPr lang="it-IT" dirty="0" smtClean="0">
                <a:latin typeface="Times New Roman" panose="02020603050405020304" pitchFamily="18" charset="0"/>
              </a:rPr>
              <a:t>funzioni compiute </a:t>
            </a:r>
            <a:r>
              <a:rPr lang="it-IT" dirty="0">
                <a:latin typeface="Times New Roman" panose="02020603050405020304" pitchFamily="18" charset="0"/>
              </a:rPr>
              <a:t>dagli </a:t>
            </a:r>
            <a:r>
              <a:rPr lang="it-IT" dirty="0" smtClean="0">
                <a:latin typeface="Times New Roman" panose="02020603050405020304" pitchFamily="18" charset="0"/>
              </a:rPr>
              <a:t>operatori </a:t>
            </a:r>
            <a:r>
              <a:rPr lang="it-IT" dirty="0">
                <a:latin typeface="Times New Roman" panose="02020603050405020304" pitchFamily="18" charset="0"/>
              </a:rPr>
              <a:t>economici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016000" y="5164526"/>
            <a:ext cx="7231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registra le variazioni di valore per una unità o un settore in funzione della natura dei flussi economici in esso contabilizzati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30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16000" y="1072033"/>
            <a:ext cx="1043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altri termini il conto presenta da un lato tutti consumi intermedi e il valore aggiunto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cioè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costo complessivamente sostenuto per la remunerazione dei fattori produttivi. 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07679" y="2383742"/>
            <a:ext cx="1043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altre parole descrive a livello di unità produttiva e quindi di branca il valore della produzione e l’ammontare dei costi sostenuti per ottenerla.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5998" y="1913249"/>
            <a:ext cx="333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+ </a:t>
            </a:r>
            <a:r>
              <a:rPr lang="en-GB" b="1" dirty="0" err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</a:t>
            </a:r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aggiunto</a:t>
            </a:r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 + IIN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07679" y="3066767"/>
            <a:ext cx="10430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 il conto viene riferito alla economia nazionale il valore aggiunto rappresenta il prodotto interno lordo.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07679" y="3588063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conto della produzione assume dunque la seguente forma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720207" y="3586527"/>
            <a:ext cx="179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CI+PIL =P+IIN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07679" y="4056592"/>
            <a:ext cx="10139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VA sono valutati a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</a:t>
            </a:r>
            <a:r>
              <a:rPr lang="it-IT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di mercato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 cui si valuta il Pil)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aggiungono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prezzi base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imposte nette sui prodotti (compresa l’IVA)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16000" y="5613470"/>
            <a:ext cx="10422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La somma delle remunerazioni dei fattori produttivi primari è l’aggregato valore aggiunto, più precisamente denominato, quando ci si riferisce all’intera economia,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</a:rPr>
              <a:t>prodotto interno lordo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</a:rPr>
              <a:t>Pil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1016000" y="5031749"/>
            <a:ext cx="10314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Il saldo del conto della produzione è costituito dal valore </a:t>
            </a:r>
            <a:r>
              <a:rPr lang="en-GB" b="1" i="1" dirty="0" err="1" smtClean="0">
                <a:solidFill>
                  <a:srgbClr val="A80000"/>
                </a:solidFill>
                <a:latin typeface="Times New Roman" panose="02020603050405020304" pitchFamily="18" charset="0"/>
              </a:rPr>
              <a:t>aggiunto</a:t>
            </a:r>
            <a:r>
              <a:rPr lang="en-GB" b="1" i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 (o </a:t>
            </a:r>
            <a:r>
              <a:rPr lang="en-GB" b="1" i="1" dirty="0" err="1" smtClean="0">
                <a:solidFill>
                  <a:srgbClr val="A80000"/>
                </a:solidFill>
                <a:latin typeface="Times New Roman" panose="02020603050405020304" pitchFamily="18" charset="0"/>
              </a:rPr>
              <a:t>Pil</a:t>
            </a:r>
            <a:r>
              <a:rPr lang="en-GB" b="1" i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)                           </a:t>
            </a:r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PIL=P-CI+IIN</a:t>
            </a:r>
            <a:r>
              <a:rPr lang="en-GB" b="1" i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                  </a:t>
            </a:r>
            <a:endParaRPr lang="it-IT" sz="1200" dirty="0">
              <a:solidFill>
                <a:srgbClr val="A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8262851" y="5245331"/>
            <a:ext cx="548640" cy="8313"/>
          </a:xfrm>
          <a:prstGeom prst="straightConnector1">
            <a:avLst/>
          </a:prstGeom>
          <a:ln w="28575">
            <a:solidFill>
              <a:srgbClr val="A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16000" y="3026646"/>
            <a:ext cx="1035581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b="1" i="1" dirty="0" smtClean="0">
                <a:latin typeface="Times New Roman" panose="02020603050405020304" pitchFamily="18" charset="0"/>
              </a:rPr>
              <a:t>Il Conto della produzione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 che il Pil si ottiene anche sottraendo i consumi intermedi alla produzione totale, e quindi può anche essere inteso, oltre che come reddito, anche come produzione finale, ovvero come l’aggregato che esprime il risultato privo di duplicazioni del processo di creazione di nuova ricchezza.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1509082"/>
            <a:ext cx="10355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i="1" dirty="0" smtClean="0">
                <a:latin typeface="Times New Roman" panose="02020603050405020304" pitchFamily="18" charset="0"/>
              </a:rPr>
              <a:t>Il Conto </a:t>
            </a:r>
            <a:r>
              <a:rPr lang="it-IT" b="1" i="1" dirty="0">
                <a:latin typeface="Times New Roman" panose="02020603050405020304" pitchFamily="18" charset="0"/>
              </a:rPr>
              <a:t>della produzione </a:t>
            </a:r>
            <a:r>
              <a:rPr lang="it-IT" dirty="0">
                <a:latin typeface="Times New Roman" panose="02020603050405020304" pitchFamily="18" charset="0"/>
              </a:rPr>
              <a:t>(uno dei primi del sistema di CN) è una </a:t>
            </a:r>
            <a:r>
              <a:rPr lang="it-IT" dirty="0" smtClean="0">
                <a:latin typeface="Times New Roman" panose="02020603050405020304" pitchFamily="18" charset="0"/>
              </a:rPr>
              <a:t>equazione contabile </a:t>
            </a:r>
            <a:r>
              <a:rPr lang="it-IT" dirty="0">
                <a:latin typeface="Times New Roman" panose="02020603050405020304" pitchFamily="18" charset="0"/>
              </a:rPr>
              <a:t>molto semplice che esprime il valore della produzione come somma dei </a:t>
            </a:r>
            <a:r>
              <a:rPr lang="it-IT" dirty="0" smtClean="0">
                <a:latin typeface="Times New Roman" panose="02020603050405020304" pitchFamily="18" charset="0"/>
              </a:rPr>
              <a:t>costi sostenuti </a:t>
            </a:r>
            <a:r>
              <a:rPr lang="it-IT" dirty="0">
                <a:latin typeface="Times New Roman" panose="02020603050405020304" pitchFamily="18" charset="0"/>
              </a:rPr>
              <a:t>per realizzarla: costo per gli acquisti di beni e </a:t>
            </a:r>
            <a:r>
              <a:rPr lang="it-IT" dirty="0" smtClean="0">
                <a:latin typeface="Times New Roman" panose="02020603050405020304" pitchFamily="18" charset="0"/>
              </a:rPr>
              <a:t> servizi </a:t>
            </a:r>
            <a:r>
              <a:rPr lang="it-IT" dirty="0">
                <a:latin typeface="Times New Roman" panose="02020603050405020304" pitchFamily="18" charset="0"/>
              </a:rPr>
              <a:t>intermedi (</a:t>
            </a:r>
            <a:r>
              <a:rPr lang="it-IT" dirty="0" smtClean="0">
                <a:latin typeface="Times New Roman" panose="02020603050405020304" pitchFamily="18" charset="0"/>
              </a:rPr>
              <a:t>l’aggregato </a:t>
            </a:r>
            <a:r>
              <a:rPr lang="it-IT" i="1" dirty="0" smtClean="0">
                <a:latin typeface="Times New Roman" panose="02020603050405020304" pitchFamily="18" charset="0"/>
              </a:rPr>
              <a:t>consumi </a:t>
            </a:r>
            <a:r>
              <a:rPr lang="it-IT" i="1" dirty="0">
                <a:latin typeface="Times New Roman" panose="02020603050405020304" pitchFamily="18" charset="0"/>
              </a:rPr>
              <a:t>intermedi</a:t>
            </a:r>
            <a:r>
              <a:rPr lang="it-IT" dirty="0">
                <a:latin typeface="Times New Roman" panose="02020603050405020304" pitchFamily="18" charset="0"/>
              </a:rPr>
              <a:t>) e costo per la remunerazione dei </a:t>
            </a:r>
            <a:r>
              <a:rPr lang="it-IT" i="1" dirty="0">
                <a:latin typeface="Times New Roman" panose="02020603050405020304" pitchFamily="18" charset="0"/>
              </a:rPr>
              <a:t>fattori produttivi primari </a:t>
            </a:r>
            <a:r>
              <a:rPr lang="it-IT" dirty="0">
                <a:latin typeface="Times New Roman" panose="02020603050405020304" pitchFamily="18" charset="0"/>
              </a:rPr>
              <a:t>(lavoro </a:t>
            </a:r>
            <a:r>
              <a:rPr lang="it-IT" dirty="0" smtClean="0">
                <a:latin typeface="Times New Roman" panose="02020603050405020304" pitchFamily="18" charset="0"/>
              </a:rPr>
              <a:t>e capitale</a:t>
            </a:r>
            <a:r>
              <a:rPr lang="it-IT" dirty="0">
                <a:latin typeface="Times New Roman" panose="02020603050405020304" pitchFamily="18" charset="0"/>
              </a:rPr>
              <a:t>), che </a:t>
            </a:r>
            <a:r>
              <a:rPr lang="it-IT" dirty="0" smtClean="0">
                <a:latin typeface="Times New Roman" panose="02020603050405020304" pitchFamily="18" charset="0"/>
              </a:rPr>
              <a:t>abbiamo visto </a:t>
            </a:r>
            <a:r>
              <a:rPr lang="it-IT" dirty="0">
                <a:latin typeface="Times New Roman" panose="02020603050405020304" pitchFamily="18" charset="0"/>
              </a:rPr>
              <a:t>è l’aggregato </a:t>
            </a:r>
            <a:r>
              <a:rPr lang="it-IT" i="1" dirty="0">
                <a:latin typeface="Times New Roman" panose="02020603050405020304" pitchFamily="18" charset="0"/>
              </a:rPr>
              <a:t>valore aggiunto </a:t>
            </a:r>
            <a:r>
              <a:rPr lang="it-IT" dirty="0">
                <a:latin typeface="Times New Roman" panose="02020603050405020304" pitchFamily="18" charset="0"/>
              </a:rPr>
              <a:t>o </a:t>
            </a:r>
            <a:r>
              <a:rPr lang="it-IT" i="1" dirty="0">
                <a:latin typeface="Times New Roman" panose="02020603050405020304" pitchFamily="18" charset="0"/>
              </a:rPr>
              <a:t>prodotto </a:t>
            </a:r>
            <a:r>
              <a:rPr lang="it-IT" i="1" dirty="0" smtClean="0">
                <a:latin typeface="Times New Roman" panose="02020603050405020304" pitchFamily="18" charset="0"/>
              </a:rPr>
              <a:t>interno lordo</a:t>
            </a:r>
            <a:r>
              <a:rPr lang="it-IT" dirty="0">
                <a:latin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16000" y="822515"/>
            <a:ext cx="188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Riassumendo: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4" y="1596055"/>
            <a:ext cx="8913124" cy="29446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4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600075"/>
            <a:ext cx="10239375" cy="56578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838902" y="4272742"/>
            <a:ext cx="1487978" cy="798022"/>
          </a:xfrm>
          <a:prstGeom prst="rect">
            <a:avLst/>
          </a:prstGeom>
          <a:noFill/>
          <a:ln w="28575"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981036" y="2570079"/>
            <a:ext cx="6055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economico delle risorse e degli impieghi</a:t>
            </a:r>
          </a:p>
        </p:txBody>
      </p:sp>
    </p:spTree>
    <p:extLst>
      <p:ext uri="{BB962C8B-B14F-4D97-AF65-F5344CB8AC3E}">
        <p14:creationId xmlns:p14="http://schemas.microsoft.com/office/powerpoint/2010/main" val="38424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35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25095" y="696037"/>
            <a:ext cx="4594015" cy="33855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16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DELLE RISORSE E DEGLI IMPIEGHI</a:t>
            </a:r>
            <a:endParaRPr lang="en-GB" sz="1600" b="1" cap="sm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25094" y="1168083"/>
            <a:ext cx="10405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 fusione del conto di equilibrio di beni e servizi con il conto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produzione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appena visti nasce il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 delle risorse e degli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impieghi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ottiene sommando le sezioni di sinistra e di destra dei due conti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cancellando per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compensazione gli stessi flussi che compaiono in entrambi.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25094" y="2217537"/>
            <a:ext cx="1027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Nella pratica corrente si ricorre annualmente al </a:t>
            </a:r>
            <a:r>
              <a:rPr lang="it-IT" i="1" dirty="0">
                <a:latin typeface="Times New Roman" panose="02020603050405020304" pitchFamily="18" charset="0"/>
              </a:rPr>
              <a:t>conto </a:t>
            </a:r>
            <a:r>
              <a:rPr lang="it-IT" i="1" dirty="0" smtClean="0">
                <a:latin typeface="Times New Roman" panose="02020603050405020304" pitchFamily="18" charset="0"/>
              </a:rPr>
              <a:t>di equilibrio </a:t>
            </a:r>
            <a:r>
              <a:rPr lang="it-IT" i="1" dirty="0">
                <a:latin typeface="Times New Roman" panose="02020603050405020304" pitchFamily="18" charset="0"/>
              </a:rPr>
              <a:t>delle risorse e degli impieghi per usi finali </a:t>
            </a:r>
            <a:r>
              <a:rPr lang="it-IT" dirty="0">
                <a:latin typeface="Times New Roman" panose="02020603050405020304" pitchFamily="18" charset="0"/>
              </a:rPr>
              <a:t>che si ottiene </a:t>
            </a:r>
            <a:r>
              <a:rPr lang="it-IT" dirty="0" smtClean="0">
                <a:latin typeface="Times New Roman" panose="02020603050405020304" pitchFamily="18" charset="0"/>
              </a:rPr>
              <a:t>dal consolidamento </a:t>
            </a:r>
            <a:r>
              <a:rPr lang="it-IT" dirty="0">
                <a:latin typeface="Times New Roman" panose="02020603050405020304" pitchFamily="18" charset="0"/>
              </a:rPr>
              <a:t>dei precedenti due </a:t>
            </a:r>
            <a:r>
              <a:rPr lang="it-IT" dirty="0" smtClean="0">
                <a:latin typeface="Times New Roman" panose="02020603050405020304" pitchFamily="18" charset="0"/>
              </a:rPr>
              <a:t>conti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3289603" y="5266488"/>
            <a:ext cx="8292797" cy="37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con cui </a:t>
            </a:r>
            <a:r>
              <a:rPr lang="it-IT" b="1" dirty="0">
                <a:latin typeface="Times New Roman" panose="02020603050405020304" pitchFamily="18" charset="0"/>
              </a:rPr>
              <a:t>si esprime l'</a:t>
            </a:r>
            <a:r>
              <a:rPr lang="it-IT" b="1" i="1" dirty="0">
                <a:latin typeface="Times New Roman" panose="02020603050405020304" pitchFamily="18" charset="0"/>
              </a:rPr>
              <a:t>equilibrio tra risorse e impieghi al netto </a:t>
            </a:r>
            <a:r>
              <a:rPr lang="it-IT" b="1" i="1" dirty="0" smtClean="0">
                <a:latin typeface="Times New Roman" panose="02020603050405020304" pitchFamily="18" charset="0"/>
              </a:rPr>
              <a:t>degli impieghi intermedi </a:t>
            </a:r>
            <a:endParaRPr lang="it-IT" b="1" dirty="0">
              <a:latin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25094" y="3193369"/>
            <a:ext cx="420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conto della produzione si ricava che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25094" y="4065178"/>
            <a:ext cx="11103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Sostituendo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conto di equilibrio dei beni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semplificando</a:t>
            </a:r>
            <a:r>
              <a:rPr lang="en-GB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GB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P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+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 + (</a:t>
            </a:r>
            <a:r>
              <a:rPr lang="en-GB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Tp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- </a:t>
            </a:r>
            <a:r>
              <a:rPr lang="en-GB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Rcp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)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=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CI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+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CF + </a:t>
            </a:r>
            <a:r>
              <a:rPr lang="en-GB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I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+ </a:t>
            </a:r>
            <a:r>
              <a:rPr lang="en-GB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X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35521" y="4613000"/>
            <a:ext cx="396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(CI+PIL-IIN)+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M+IIN=CI+CF+I+X</a:t>
            </a: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25095" y="5275458"/>
            <a:ext cx="213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PIL+M=CF+I+X</a:t>
            </a:r>
            <a:endParaRPr lang="en-GB" b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519110" y="3189646"/>
            <a:ext cx="5204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CI+PIL-IIN  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CI+PIL = P+IIN  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Connettore diritto 18"/>
          <p:cNvCxnSpPr/>
          <p:nvPr/>
        </p:nvCxnSpPr>
        <p:spPr>
          <a:xfrm flipV="1">
            <a:off x="1163782" y="4656462"/>
            <a:ext cx="133003" cy="273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 flipV="1">
            <a:off x="2028306" y="4667774"/>
            <a:ext cx="133003" cy="273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V="1">
            <a:off x="2923771" y="4667774"/>
            <a:ext cx="133003" cy="273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 flipV="1">
            <a:off x="3364345" y="4679520"/>
            <a:ext cx="133003" cy="273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6000" y="1479181"/>
            <a:ext cx="10277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risorse, il prodotto interno lordo e le importazioni di beni e servizi e, fra gli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impieghi finali,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spesa per consumi finali, gli investimenti lordi e le esportazioni di beni e servizi.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 in evidenza l’equilibrio esistente tra le diverse componenti dell’offerta e della domanda finale di beni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endParaRPr lang="it-IT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5999" y="937895"/>
            <a:ext cx="10237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il conto che riflette l’uguaglianza tra le risorse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impieghi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 e servizi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dell’intera economia.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16000" y="3080935"/>
            <a:ext cx="10095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In questo conto non compaiono più né la produzione totale, né i consumi intermedi, </a:t>
            </a:r>
            <a:r>
              <a:rPr lang="it-IT" dirty="0" smtClean="0">
                <a:latin typeface="Times New Roman" panose="02020603050405020304" pitchFamily="18" charset="0"/>
              </a:rPr>
              <a:t>ma soltanto </a:t>
            </a:r>
            <a:r>
              <a:rPr lang="it-IT" dirty="0">
                <a:latin typeface="Times New Roman" panose="02020603050405020304" pitchFamily="18" charset="0"/>
              </a:rPr>
              <a:t>risorse e impieghi finali. Il conto esprime pertanto </a:t>
            </a:r>
            <a:r>
              <a:rPr lang="it-IT" b="1" i="1" dirty="0">
                <a:latin typeface="Times New Roman" panose="02020603050405020304" pitchFamily="18" charset="0"/>
              </a:rPr>
              <a:t>il bilancio tra le risorse </a:t>
            </a:r>
            <a:r>
              <a:rPr lang="it-IT" b="1" i="1" dirty="0" smtClean="0">
                <a:latin typeface="Times New Roman" panose="02020603050405020304" pitchFamily="18" charset="0"/>
              </a:rPr>
              <a:t>e gli </a:t>
            </a:r>
            <a:r>
              <a:rPr lang="it-IT" b="1" i="1" dirty="0">
                <a:latin typeface="Times New Roman" panose="02020603050405020304" pitchFamily="18" charset="0"/>
              </a:rPr>
              <a:t>impieghi di beni e servizi </a:t>
            </a:r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per usi finali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</a:rPr>
              <a:t>.</a:t>
            </a:r>
            <a:endParaRPr lang="it-IT" dirty="0">
              <a:solidFill>
                <a:srgbClr val="A8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16000" y="4292930"/>
            <a:ext cx="10237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Peraltro, tutti gli aggregati del conto sono </a:t>
            </a:r>
            <a:r>
              <a:rPr lang="it-IT" dirty="0" smtClean="0">
                <a:latin typeface="Times New Roman" panose="02020603050405020304" pitchFamily="18" charset="0"/>
              </a:rPr>
              <a:t>a prezzi </a:t>
            </a:r>
            <a:r>
              <a:rPr lang="it-IT" dirty="0">
                <a:latin typeface="Times New Roman" panose="02020603050405020304" pitchFamily="18" charset="0"/>
              </a:rPr>
              <a:t>di mercato e quindi non vi compaiono più neppure le imposte nette sui prodotti.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</a:rPr>
              <a:t>Dal conto delle risorse e degli impieghi risulta chiaro anche il terzo concetto che il </a:t>
            </a:r>
            <a:r>
              <a:rPr lang="it-IT" dirty="0" smtClean="0">
                <a:latin typeface="Times New Roman" panose="02020603050405020304" pitchFamily="18" charset="0"/>
              </a:rPr>
              <a:t>Pil esprime</a:t>
            </a:r>
            <a:r>
              <a:rPr lang="it-IT" dirty="0">
                <a:latin typeface="Times New Roman" panose="02020603050405020304" pitchFamily="18" charset="0"/>
              </a:rPr>
              <a:t>: quello di spesa finale. Il Pil è infatti ottenibile come somma delle </a:t>
            </a:r>
            <a:r>
              <a:rPr lang="it-IT" dirty="0" smtClean="0">
                <a:latin typeface="Times New Roman" panose="02020603050405020304" pitchFamily="18" charset="0"/>
              </a:rPr>
              <a:t>componenti della </a:t>
            </a:r>
            <a:r>
              <a:rPr lang="it-IT" dirty="0">
                <a:latin typeface="Times New Roman" panose="02020603050405020304" pitchFamily="18" charset="0"/>
              </a:rPr>
              <a:t>domanda finale interna (consumi finali e investimenti) e delle esportazioni </a:t>
            </a:r>
            <a:r>
              <a:rPr lang="it-IT" dirty="0" smtClean="0">
                <a:latin typeface="Times New Roman" panose="02020603050405020304" pitchFamily="18" charset="0"/>
              </a:rPr>
              <a:t>nette (E </a:t>
            </a:r>
            <a:r>
              <a:rPr lang="it-IT" dirty="0">
                <a:latin typeface="Times New Roman" panose="02020603050405020304" pitchFamily="18" charset="0"/>
              </a:rPr>
              <a:t>– M).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0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983673" y="785957"/>
            <a:ext cx="9608705" cy="3299114"/>
            <a:chOff x="983673" y="785957"/>
            <a:chExt cx="9608705" cy="329911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b="32358"/>
            <a:stretch/>
          </p:blipFill>
          <p:spPr>
            <a:xfrm>
              <a:off x="983673" y="785957"/>
              <a:ext cx="9448800" cy="1301461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8328" y="1684771"/>
              <a:ext cx="9544050" cy="2400300"/>
            </a:xfrm>
            <a:prstGeom prst="rect">
              <a:avLst/>
            </a:prstGeom>
          </p:spPr>
        </p:pic>
      </p:grp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0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918103"/>
            <a:ext cx="5764696" cy="2494722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0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5999" y="1185512"/>
            <a:ext cx="10466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</a:rPr>
              <a:t>Le </a:t>
            </a:r>
            <a:r>
              <a:rPr lang="it-IT" dirty="0">
                <a:latin typeface="Times New Roman" panose="02020603050405020304" pitchFamily="18" charset="0"/>
              </a:rPr>
              <a:t>operazioni messe in atto dai soggetti o operatori economici si riferiscono a </a:t>
            </a:r>
            <a:r>
              <a:rPr lang="it-IT" dirty="0" smtClean="0">
                <a:latin typeface="Times New Roman" panose="02020603050405020304" pitchFamily="18" charset="0"/>
              </a:rPr>
              <a:t>diversi </a:t>
            </a:r>
            <a:r>
              <a:rPr lang="it-IT" i="1" dirty="0" smtClean="0">
                <a:latin typeface="Times New Roman" panose="02020603050405020304" pitchFamily="18" charset="0"/>
              </a:rPr>
              <a:t>stadi </a:t>
            </a:r>
            <a:r>
              <a:rPr lang="it-IT" i="1" dirty="0">
                <a:latin typeface="Times New Roman" panose="02020603050405020304" pitchFamily="18" charset="0"/>
              </a:rPr>
              <a:t>del processo economico</a:t>
            </a:r>
            <a:r>
              <a:rPr lang="it-IT" dirty="0">
                <a:latin typeface="Times New Roman" panose="02020603050405020304" pitchFamily="18" charset="0"/>
              </a:rPr>
              <a:t>, ognuno dei quali deve essere </a:t>
            </a:r>
            <a:r>
              <a:rPr lang="it-IT" dirty="0" smtClean="0">
                <a:latin typeface="Times New Roman" panose="02020603050405020304" pitchFamily="18" charset="0"/>
              </a:rPr>
              <a:t>convenientemente rappresentato </a:t>
            </a:r>
            <a:r>
              <a:rPr lang="it-IT" dirty="0">
                <a:latin typeface="Times New Roman" panose="02020603050405020304" pitchFamily="18" charset="0"/>
              </a:rPr>
              <a:t>in termini quantitativi. I tre stadi fondamentali del processo </a:t>
            </a:r>
            <a:r>
              <a:rPr lang="it-IT" dirty="0" smtClean="0">
                <a:latin typeface="Times New Roman" panose="02020603050405020304" pitchFamily="18" charset="0"/>
              </a:rPr>
              <a:t>economico </a:t>
            </a:r>
            <a:r>
              <a:rPr lang="en-GB" dirty="0" err="1" smtClean="0">
                <a:latin typeface="Times New Roman" panose="02020603050405020304" pitchFamily="18" charset="0"/>
              </a:rPr>
              <a:t>descritti</a:t>
            </a:r>
            <a:r>
              <a:rPr lang="en-GB" dirty="0" smtClean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dalla</a:t>
            </a:r>
            <a:r>
              <a:rPr lang="en-GB" dirty="0">
                <a:latin typeface="Times New Roman" panose="02020603050405020304" pitchFamily="18" charset="0"/>
              </a:rPr>
              <a:t> CN </a:t>
            </a:r>
            <a:r>
              <a:rPr lang="en-GB" dirty="0" err="1">
                <a:latin typeface="Times New Roman" panose="02020603050405020304" pitchFamily="18" charset="0"/>
              </a:rPr>
              <a:t>sono</a:t>
            </a:r>
            <a:r>
              <a:rPr lang="en-GB" dirty="0" smtClean="0">
                <a:latin typeface="Times New Roman" panose="02020603050405020304" pitchFamily="18" charset="0"/>
              </a:rPr>
              <a:t>:</a:t>
            </a:r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8" y="4089553"/>
            <a:ext cx="10372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Gli aggregati che si determinano in uno stadio del processo economico figurano in uno o più </a:t>
            </a:r>
            <a:r>
              <a:rPr lang="it-IT" i="1" dirty="0">
                <a:latin typeface="Times New Roman" panose="02020603050405020304" pitchFamily="18" charset="0"/>
              </a:rPr>
              <a:t>conti </a:t>
            </a:r>
            <a:r>
              <a:rPr lang="it-IT" dirty="0">
                <a:latin typeface="Times New Roman" panose="02020603050405020304" pitchFamily="18" charset="0"/>
              </a:rPr>
              <a:t>o </a:t>
            </a:r>
            <a:r>
              <a:rPr lang="it-IT" i="1" dirty="0">
                <a:latin typeface="Times New Roman" panose="02020603050405020304" pitchFamily="18" charset="0"/>
              </a:rPr>
              <a:t>equazioni contabili </a:t>
            </a:r>
            <a:r>
              <a:rPr lang="it-IT" dirty="0">
                <a:latin typeface="Times New Roman" panose="02020603050405020304" pitchFamily="18" charset="0"/>
              </a:rPr>
              <a:t>che descrivono quello stadio.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5999" y="235599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Times New Roman" panose="02020603050405020304" pitchFamily="18" charset="0"/>
              </a:rPr>
              <a:t>la formazione e l’impiego delle risorse;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</a:rPr>
              <a:t>la </a:t>
            </a:r>
            <a:r>
              <a:rPr lang="it-IT" dirty="0">
                <a:latin typeface="Times New Roman" panose="02020603050405020304" pitchFamily="18" charset="0"/>
              </a:rPr>
              <a:t>distribuzione e redistribuzione del reddito;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</a:rPr>
              <a:t>la </a:t>
            </a:r>
            <a:r>
              <a:rPr lang="en-GB" dirty="0" err="1">
                <a:latin typeface="Times New Roman" panose="02020603050405020304" pitchFamily="18" charset="0"/>
              </a:rPr>
              <a:t>formazione</a:t>
            </a:r>
            <a:r>
              <a:rPr lang="en-GB" dirty="0">
                <a:latin typeface="Times New Roman" panose="02020603050405020304" pitchFamily="18" charset="0"/>
              </a:rPr>
              <a:t> del </a:t>
            </a:r>
            <a:r>
              <a:rPr lang="en-GB" dirty="0" err="1">
                <a:latin typeface="Times New Roman" panose="02020603050405020304" pitchFamily="18" charset="0"/>
              </a:rPr>
              <a:t>capitale</a:t>
            </a:r>
            <a:r>
              <a:rPr lang="en-GB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42108" y="1728602"/>
            <a:ext cx="8035637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aggregati economici nazionali annuali</a:t>
            </a:r>
            <a:endParaRPr lang="it-IT" b="1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e aggregati economici nazionali trimestrali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e aggregati economici territoriali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non finanziari annuali per settore istituzionale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non finanziari trimestrali per settore istituzionale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e aggregati economici delle Pubbliche Amministrazioni</a:t>
            </a:r>
            <a:endParaRPr lang="it-IT" b="1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ambientali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Misure di produttività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della Protezione sociale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dei conti della sanità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della branca agricoltura, silvicoltura e pesca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6000" y="763946"/>
            <a:ext cx="1036320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principali Conti redatti dall’Istat sono: </a:t>
            </a:r>
            <a:endParaRPr lang="it-IT" b="1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008" y="4599924"/>
            <a:ext cx="2475191" cy="1426588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10800000">
            <a:off x="7016865" y="1845538"/>
            <a:ext cx="424872" cy="147782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10800000">
            <a:off x="7698509" y="3843836"/>
            <a:ext cx="424872" cy="147782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87152" y="4433845"/>
            <a:ext cx="10415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patrimoniali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presentano le attività e le passività totali delle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unità all’inizio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alla fine del periodo contabile, con il rispettivo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patrimonio netto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altre parole misurano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livello iniziale e finale del patrimonio netto, cioè del saldo tra le consistenze di attività e passività all’apertura e chiusura del periodo.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87152" y="715843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struttura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endParaRPr lang="en-GB" b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7775" y="1180573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sistema SEC 2010 poggia su una serie di conti collegati tra loro. La sequenza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conti per le unità e i settori istituzionali è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articolata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tre categorie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principali: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87152" y="2205593"/>
            <a:ext cx="10328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operazioni correnti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si riferiscono alla formazione, alla distribuzione e alla redistribuzione del reddito, e alla sua utilizzazione sotto forma di consumi finali, e consentono, inoltre, di calcolare il risparmio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87152" y="3319719"/>
            <a:ext cx="10328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 della accumulazione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analizzano le componenti che concorrono alle variazioni delle attività e delle passività delle unità e consentono di registrare le variazioni del patrimonio netto, pari al saldo delle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passività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6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6000" y="1020946"/>
            <a:ext cx="1020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 sono preceduti per l’intero paese dal conto di equilibrio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beni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servizi e, seguiti dai conti del Resto del mondo in cui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figurano,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appunto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transazioni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2490721"/>
            <a:ext cx="1020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conti economici del sistema hanno cadenza annuale, tuttavia esiste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semplificato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avente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cadenza trimestrale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adotta definizioni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struttura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contabilità annuale, con peculiarità tipiche dell’intervallo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 è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riferito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6000" y="1750387"/>
            <a:ext cx="1020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di contabilità nazionale si articola in due strutture: l’una per i settori istituzionali, l’altra per le branche.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16000" y="3695303"/>
            <a:ext cx="1034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contabilità nazionale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organizzata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quindi per conti, con: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4216723"/>
            <a:ext cx="623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operazioni in entrata (cui ci si riferisce con il termine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risorse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6000" y="4666926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operazioni in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uscita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impieghi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016000" y="5412173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perciò 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conto si presenta come una tavola con due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colonne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3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8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922891"/>
            <a:ext cx="10423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SEC 2010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prevede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registrazione delle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5997" y="3660061"/>
            <a:ext cx="9984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Tutte le poste sono registrate secondo le regole della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partita doppia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cui ciascuna di esse è contabilizzata due volte, una volta come risorse (o variazioni passive) e una volta come impieghi (o variazioni attive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5999" y="1471366"/>
            <a:ext cx="9984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sezione di destra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conti. Tali entrate rappresentano le cosiddette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risorse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conti delle operazioni correnti, oppure passività e patrimonio netto nei conti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finanziari. Tra le risorse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contabilizzate le operazioni che incrementano il valore economico di una unità o di un settore.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uscite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sezione di sinistra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conti. Tali uscite, invece, rappresentano i cosiddetti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impieghi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conti delle operazioni correnti, oppure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finanziari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impieghi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operazioni che riducono il valore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economico.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8" y="4721651"/>
            <a:ext cx="9984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pratica, tuttavia, i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 metodo di registrazione dei flussi economico-finanziari adottato dalla contabilità nazionale è basato sulle regole della partita quadrupla, in quanto nella maggior parte delle operazioni intervengono due unità istituzionali e ciascuna operazione deve essere registrata due volte dalle due parti che intervengono.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61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5999" y="2011178"/>
            <a:ext cx="10091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Gli aggregati ottenuti a saldo di ogni conto (</a:t>
            </a:r>
            <a:r>
              <a:rPr lang="it-IT" i="1" dirty="0">
                <a:latin typeface="Times New Roman" panose="02020603050405020304" pitchFamily="18" charset="0"/>
              </a:rPr>
              <a:t>prodotto lordo</a:t>
            </a:r>
            <a:r>
              <a:rPr lang="it-IT" dirty="0">
                <a:latin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</a:rPr>
              <a:t>reddito nazionale</a:t>
            </a:r>
            <a:r>
              <a:rPr lang="it-IT" dirty="0">
                <a:latin typeface="Times New Roman" panose="02020603050405020304" pitchFamily="18" charset="0"/>
              </a:rPr>
              <a:t>, </a:t>
            </a:r>
            <a:r>
              <a:rPr lang="it-IT" i="1" dirty="0" smtClean="0">
                <a:latin typeface="Times New Roman" panose="02020603050405020304" pitchFamily="18" charset="0"/>
              </a:rPr>
              <a:t>reddito disponibile</a:t>
            </a:r>
            <a:r>
              <a:rPr lang="it-IT" dirty="0">
                <a:latin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</a:rPr>
              <a:t>risparmio</a:t>
            </a:r>
            <a:r>
              <a:rPr lang="it-IT" dirty="0">
                <a:latin typeface="Times New Roman" panose="02020603050405020304" pitchFamily="18" charset="0"/>
              </a:rPr>
              <a:t>) sono particolarmente importanti, non solo perché sono </a:t>
            </a:r>
            <a:r>
              <a:rPr lang="it-IT" dirty="0" smtClean="0">
                <a:latin typeface="Times New Roman" panose="02020603050405020304" pitchFamily="18" charset="0"/>
              </a:rPr>
              <a:t>quelli più </a:t>
            </a:r>
            <a:r>
              <a:rPr lang="it-IT" dirty="0">
                <a:latin typeface="Times New Roman" panose="02020603050405020304" pitchFamily="18" charset="0"/>
              </a:rPr>
              <a:t>significativi ai fini dell’analisi economica, ma anche perché svolgono una </a:t>
            </a:r>
            <a:r>
              <a:rPr lang="it-IT" dirty="0" smtClean="0">
                <a:latin typeface="Times New Roman" panose="02020603050405020304" pitchFamily="18" charset="0"/>
              </a:rPr>
              <a:t>funzione di </a:t>
            </a:r>
            <a:r>
              <a:rPr lang="it-IT" dirty="0">
                <a:latin typeface="Times New Roman" panose="02020603050405020304" pitchFamily="18" charset="0"/>
              </a:rPr>
              <a:t>collegamento tra le diverse equazioni contabili.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015999" y="3233188"/>
            <a:ext cx="9998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La CN non è infatti costituita da un insieme scollegato di conti. E’ invece un </a:t>
            </a:r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sistema integrato </a:t>
            </a:r>
            <a:r>
              <a:rPr lang="it-IT" dirty="0">
                <a:latin typeface="Times New Roman" panose="02020603050405020304" pitchFamily="18" charset="0"/>
              </a:rPr>
              <a:t>di equazioni contabili, ognuna delle quali descrive uno stadio del processo economico ed è collegata alla successiva proprio attraverso l’aggregato ottenuto a saldo, che viene ripreso per essere analizzato sotto un altro profilo.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015999" y="4620402"/>
            <a:ext cx="10091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Ad esempio, il risparmio è ottenuto a saldo dell’ultimo conto relativo alla distribuzione secondaria del reddito (è la parte di reddito non consumata) ed è ripreso dal successivo conto della formazione del capitale come fonte di finanziamento dell’accumulazione, cioè per l’acquisto di beni di investimento.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5999" y="993031"/>
            <a:ext cx="998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saldo contabile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ottenuto come differenza tra il valore totale delle registrazioni in una sezione di un conto e il valore totale delle registrazioni nell’altra sezione dello stesso conto.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14973</TotalTime>
  <Words>4273</Words>
  <Application>Microsoft Office PowerPoint</Application>
  <PresentationFormat>Widescreen</PresentationFormat>
  <Paragraphs>250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Bani</dc:creator>
  <cp:lastModifiedBy>Letizia Bani</cp:lastModifiedBy>
  <cp:revision>229</cp:revision>
  <dcterms:created xsi:type="dcterms:W3CDTF">2022-03-09T09:51:22Z</dcterms:created>
  <dcterms:modified xsi:type="dcterms:W3CDTF">2024-08-11T08:48:45Z</dcterms:modified>
</cp:coreProperties>
</file>