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85" r:id="rId2"/>
    <p:sldId id="286" r:id="rId3"/>
    <p:sldId id="288" r:id="rId4"/>
    <p:sldId id="257" r:id="rId5"/>
    <p:sldId id="258" r:id="rId6"/>
    <p:sldId id="259" r:id="rId7"/>
    <p:sldId id="260" r:id="rId8"/>
    <p:sldId id="292" r:id="rId9"/>
    <p:sldId id="343" r:id="rId10"/>
    <p:sldId id="293" r:id="rId11"/>
    <p:sldId id="344" r:id="rId12"/>
    <p:sldId id="264" r:id="rId13"/>
    <p:sldId id="337" r:id="rId14"/>
    <p:sldId id="341" r:id="rId15"/>
    <p:sldId id="270" r:id="rId16"/>
    <p:sldId id="333" r:id="rId17"/>
    <p:sldId id="320" r:id="rId18"/>
    <p:sldId id="324" r:id="rId19"/>
    <p:sldId id="342" r:id="rId20"/>
    <p:sldId id="272" r:id="rId21"/>
    <p:sldId id="283" r:id="rId22"/>
    <p:sldId id="284" r:id="rId23"/>
    <p:sldId id="313" r:id="rId24"/>
    <p:sldId id="325" r:id="rId25"/>
    <p:sldId id="327" r:id="rId26"/>
    <p:sldId id="328" r:id="rId27"/>
    <p:sldId id="329" r:id="rId28"/>
    <p:sldId id="330" r:id="rId29"/>
    <p:sldId id="331" r:id="rId30"/>
    <p:sldId id="314" r:id="rId31"/>
    <p:sldId id="308" r:id="rId32"/>
    <p:sldId id="309" r:id="rId33"/>
    <p:sldId id="310" r:id="rId34"/>
    <p:sldId id="311" r:id="rId35"/>
    <p:sldId id="312" r:id="rId36"/>
    <p:sldId id="295" r:id="rId37"/>
    <p:sldId id="297" r:id="rId38"/>
    <p:sldId id="304" r:id="rId39"/>
    <p:sldId id="306" r:id="rId40"/>
    <p:sldId id="307" r:id="rId41"/>
    <p:sldId id="302" r:id="rId42"/>
    <p:sldId id="332" r:id="rId43"/>
    <p:sldId id="315" r:id="rId44"/>
    <p:sldId id="316"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445EC-0EA3-4EB2-A42C-FEE842525029}" type="datetimeFigureOut">
              <a:rPr lang="en-GB" smtClean="0"/>
              <a:t>11/08/2024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8BC35-6FC8-4312-8012-028CD32DF8DB}" type="slidenum">
              <a:rPr lang="en-GB" smtClean="0"/>
              <a:t>‹N›</a:t>
            </a:fld>
            <a:endParaRPr lang="en-GB"/>
          </a:p>
        </p:txBody>
      </p:sp>
    </p:spTree>
    <p:extLst>
      <p:ext uri="{BB962C8B-B14F-4D97-AF65-F5344CB8AC3E}">
        <p14:creationId xmlns:p14="http://schemas.microsoft.com/office/powerpoint/2010/main" val="254111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14</a:t>
            </a:r>
            <a:endParaRPr lang="en-GB"/>
          </a:p>
        </p:txBody>
      </p:sp>
      <p:sp>
        <p:nvSpPr>
          <p:cNvPr id="6" name="Segnaposto numero diapositiva 5"/>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74659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14</a:t>
            </a:r>
            <a:endParaRPr lang="en-GB"/>
          </a:p>
        </p:txBody>
      </p:sp>
      <p:sp>
        <p:nvSpPr>
          <p:cNvPr id="6" name="Segnaposto numero diapositiva 5"/>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102159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14</a:t>
            </a:r>
            <a:endParaRPr lang="en-GB"/>
          </a:p>
        </p:txBody>
      </p:sp>
      <p:sp>
        <p:nvSpPr>
          <p:cNvPr id="6" name="Segnaposto numero diapositiva 5"/>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1104683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smtClean="0"/>
              <a:t>L. Bani - Elementi di statistica economica - LEZIONE 14</a:t>
            </a:r>
            <a:endParaRPr lang="it-IT"/>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91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14</a:t>
            </a:r>
            <a:endParaRPr lang="en-GB"/>
          </a:p>
        </p:txBody>
      </p:sp>
      <p:sp>
        <p:nvSpPr>
          <p:cNvPr id="6" name="Segnaposto numero diapositiva 5"/>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384968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14</a:t>
            </a:r>
            <a:endParaRPr lang="en-GB"/>
          </a:p>
        </p:txBody>
      </p:sp>
      <p:sp>
        <p:nvSpPr>
          <p:cNvPr id="6" name="Segnaposto numero diapositiva 5"/>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277997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14</a:t>
            </a:r>
            <a:endParaRPr lang="en-GB"/>
          </a:p>
        </p:txBody>
      </p:sp>
      <p:sp>
        <p:nvSpPr>
          <p:cNvPr id="7" name="Segnaposto numero diapositiva 6"/>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101780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r>
              <a:rPr lang="it-IT" smtClean="0"/>
              <a:t>L. Bani - Elementi di statistica economica - LEZIONE 14</a:t>
            </a:r>
            <a:endParaRPr lang="en-GB"/>
          </a:p>
        </p:txBody>
      </p:sp>
      <p:sp>
        <p:nvSpPr>
          <p:cNvPr id="9" name="Segnaposto numero diapositiva 8"/>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242598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r>
              <a:rPr lang="it-IT" smtClean="0"/>
              <a:t>L. Bani - Elementi di statistica economica - LEZIONE 14</a:t>
            </a:r>
            <a:endParaRPr lang="en-GB"/>
          </a:p>
        </p:txBody>
      </p:sp>
      <p:sp>
        <p:nvSpPr>
          <p:cNvPr id="5" name="Segnaposto numero diapositiva 4"/>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96267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r>
              <a:rPr lang="it-IT" smtClean="0"/>
              <a:t>L. Bani - Elementi di statistica economica - LEZIONE 14</a:t>
            </a:r>
            <a:endParaRPr lang="en-GB"/>
          </a:p>
        </p:txBody>
      </p:sp>
      <p:sp>
        <p:nvSpPr>
          <p:cNvPr id="4" name="Segnaposto numero diapositiva 3"/>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396327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14</a:t>
            </a:r>
            <a:endParaRPr lang="en-GB"/>
          </a:p>
        </p:txBody>
      </p:sp>
      <p:sp>
        <p:nvSpPr>
          <p:cNvPr id="7" name="Segnaposto numero diapositiva 6"/>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134368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14</a:t>
            </a:r>
            <a:endParaRPr lang="en-GB"/>
          </a:p>
        </p:txBody>
      </p:sp>
      <p:sp>
        <p:nvSpPr>
          <p:cNvPr id="7" name="Segnaposto numero diapositiva 6"/>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242600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 Bani - Elementi di statistica economica - LEZIONE 14</a:t>
            </a:r>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41F9F-D600-489D-8101-1A3E233B3A9F}" type="slidenum">
              <a:rPr lang="en-GB" smtClean="0"/>
              <a:t>‹N›</a:t>
            </a:fld>
            <a:endParaRPr lang="en-GB"/>
          </a:p>
        </p:txBody>
      </p:sp>
    </p:spTree>
    <p:extLst>
      <p:ext uri="{BB962C8B-B14F-4D97-AF65-F5344CB8AC3E}">
        <p14:creationId xmlns:p14="http://schemas.microsoft.com/office/powerpoint/2010/main" val="3592866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dati.istat.it/" TargetMode="External"/><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smtClean="0">
                <a:solidFill>
                  <a:srgbClr val="000000"/>
                </a:solidFill>
                <a:latin typeface="Times New Roman" panose="02020603050405020304" pitchFamily="18" charset="0"/>
                <a:cs typeface="Times New Roman" panose="02020603050405020304" pitchFamily="18" charset="0"/>
              </a:rPr>
              <a:t>Università degli Studi di Teramo</a:t>
            </a: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smtClean="0">
                <a:latin typeface="Times New Roman" panose="02020603050405020304" pitchFamily="18" charset="0"/>
                <a:cs typeface="Times New Roman" panose="02020603050405020304" pitchFamily="18" charset="0"/>
              </a:rPr>
              <a:t>CORSO DI LAUREA IN SERVIZI GIURIDICI </a:t>
            </a:r>
            <a:r>
              <a:rPr lang="it-IT" b="1" dirty="0" smtClean="0">
                <a:solidFill>
                  <a:srgbClr val="000000"/>
                </a:solidFill>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sz="2400" b="1" dirty="0" smtClean="0">
                <a:latin typeface="Times New Roman" panose="02020603050405020304" pitchFamily="18" charset="0"/>
                <a:cs typeface="Times New Roman" panose="02020603050405020304" pitchFamily="18" charset="0"/>
              </a:rPr>
              <a:t>Elementi di statistica economica</a:t>
            </a:r>
            <a:endParaRPr lang="it-IT" sz="24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dirty="0" err="1" smtClean="0">
                <a:latin typeface="Times New Roman" panose="02020603050405020304" pitchFamily="18" charset="0"/>
                <a:cs typeface="Times New Roman" panose="02020603050405020304" pitchFamily="18" charset="0"/>
              </a:rPr>
              <a:t>a.a</a:t>
            </a:r>
            <a:r>
              <a:rPr lang="it-IT" dirty="0" smtClean="0">
                <a:latin typeface="Times New Roman" panose="02020603050405020304" pitchFamily="18" charset="0"/>
                <a:cs typeface="Times New Roman" panose="02020603050405020304" pitchFamily="18" charset="0"/>
              </a:rPr>
              <a:t>. </a:t>
            </a:r>
            <a:r>
              <a:rPr lang="it-IT" smtClean="0">
                <a:latin typeface="Times New Roman" panose="02020603050405020304" pitchFamily="18" charset="0"/>
                <a:cs typeface="Times New Roman" panose="02020603050405020304" pitchFamily="18" charset="0"/>
              </a:rPr>
              <a:t>2024-2025</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u="sng" dirty="0" smtClean="0">
                <a:solidFill>
                  <a:srgbClr val="C00000"/>
                </a:solidFill>
                <a:latin typeface="Times New Roman" panose="02020603050405020304" pitchFamily="18" charset="0"/>
                <a:cs typeface="Times New Roman" panose="02020603050405020304" pitchFamily="18" charset="0"/>
              </a:rPr>
              <a:t>Lezione 14</a:t>
            </a:r>
            <a:endParaRPr lang="it-IT" dirty="0" smtClean="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t/>
            </a:r>
            <a:br>
              <a:rPr lang="it-IT" dirty="0" smtClean="0"/>
            </a:br>
            <a:r>
              <a:rPr lang="it-IT" sz="1400" b="1" dirty="0" smtClean="0">
                <a:solidFill>
                  <a:srgbClr val="000000"/>
                </a:solidFill>
                <a:latin typeface="Times New Roman" panose="02020603050405020304" pitchFamily="18" charset="0"/>
                <a:cs typeface="Times New Roman" panose="02020603050405020304" pitchFamily="18" charset="0"/>
              </a:rPr>
              <a:t>prof. Letizia Bani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smtClean="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Tree>
    <p:extLst>
      <p:ext uri="{BB962C8B-B14F-4D97-AF65-F5344CB8AC3E}">
        <p14:creationId xmlns:p14="http://schemas.microsoft.com/office/powerpoint/2010/main" val="4036618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10</a:t>
            </a:fld>
            <a:endParaRPr lang="it-IT"/>
          </a:p>
        </p:txBody>
      </p:sp>
      <p:sp>
        <p:nvSpPr>
          <p:cNvPr id="5" name="Rettangolo 4"/>
          <p:cNvSpPr/>
          <p:nvPr/>
        </p:nvSpPr>
        <p:spPr>
          <a:xfrm>
            <a:off x="1015999" y="2954290"/>
            <a:ext cx="10549776"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La distribuzione primaria del reddito è la fase del circuito economico in cui i produttori distribuiscono e si appropriano dei risultati economico-finanziari dell’attività produttiva incorporati nel valore aggiunto. </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1015999" y="890835"/>
            <a:ext cx="10549776" cy="157414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Il conto della produzione genera a saldo il Pil, da cui, detratti gli ammortamenti, si ottiene il </a:t>
            </a:r>
            <a:r>
              <a:rPr lang="it-IT" b="1" dirty="0">
                <a:latin typeface="Times New Roman" panose="02020603050405020304" pitchFamily="18" charset="0"/>
                <a:ea typeface="Calibri" panose="020F0502020204030204" pitchFamily="34" charset="0"/>
                <a:cs typeface="Times New Roman" panose="02020603050405020304" pitchFamily="18" charset="0"/>
              </a:rPr>
              <a:t>prodotto interno </a:t>
            </a:r>
            <a:r>
              <a:rPr lang="it-IT" b="1" dirty="0" smtClean="0">
                <a:latin typeface="Times New Roman" panose="02020603050405020304" pitchFamily="18" charset="0"/>
                <a:ea typeface="Calibri" panose="020F0502020204030204" pitchFamily="34" charset="0"/>
                <a:cs typeface="Times New Roman" panose="02020603050405020304" pitchFamily="18" charset="0"/>
              </a:rPr>
              <a:t>netto </a:t>
            </a:r>
            <a:r>
              <a:rPr lang="it-IT" dirty="0" smtClean="0">
                <a:latin typeface="Times New Roman" panose="02020603050405020304" pitchFamily="18" charset="0"/>
                <a:ea typeface="Calibri" panose="020F0502020204030204" pitchFamily="34" charset="0"/>
                <a:cs typeface="Times New Roman" panose="02020603050405020304" pitchFamily="18" charset="0"/>
              </a:rPr>
              <a:t>(</a:t>
            </a:r>
            <a:r>
              <a:rPr lang="it-IT" dirty="0">
                <a:latin typeface="Times New Roman" panose="02020603050405020304" pitchFamily="18" charset="0"/>
                <a:ea typeface="Calibri" panose="020F0502020204030204" pitchFamily="34" charset="0"/>
                <a:cs typeface="Times New Roman" panose="02020603050405020304" pitchFamily="18" charset="0"/>
              </a:rPr>
              <a:t>dato </a:t>
            </a:r>
            <a:r>
              <a:rPr lang="it-IT" dirty="0" smtClean="0">
                <a:latin typeface="Times New Roman" panose="02020603050405020304" pitchFamily="18" charset="0"/>
                <a:ea typeface="Calibri" panose="020F0502020204030204" pitchFamily="34" charset="0"/>
                <a:cs typeface="Times New Roman" panose="02020603050405020304" pitchFamily="18" charset="0"/>
              </a:rPr>
              <a:t>che </a:t>
            </a:r>
            <a:r>
              <a:rPr lang="it-IT" dirty="0">
                <a:latin typeface="Times New Roman" panose="02020603050405020304" pitchFamily="18" charset="0"/>
                <a:ea typeface="Calibri" panose="020F0502020204030204" pitchFamily="34" charset="0"/>
                <a:cs typeface="Times New Roman" panose="02020603050405020304" pitchFamily="18" charset="0"/>
              </a:rPr>
              <a:t>questi ultimi non sono propriamente redditi, ma consumo di capitale </a:t>
            </a:r>
            <a:r>
              <a:rPr lang="it-IT" dirty="0" smtClean="0">
                <a:latin typeface="Times New Roman" panose="02020603050405020304" pitchFamily="18" charset="0"/>
                <a:ea typeface="Calibri" panose="020F0502020204030204" pitchFamily="34" charset="0"/>
                <a:cs typeface="Times New Roman" panose="02020603050405020304" pitchFamily="18" charset="0"/>
              </a:rPr>
              <a:t>preesistente), </a:t>
            </a:r>
            <a:r>
              <a:rPr lang="it-IT" dirty="0">
                <a:latin typeface="Times New Roman" panose="02020603050405020304" pitchFamily="18" charset="0"/>
                <a:ea typeface="Calibri" panose="020F0502020204030204" pitchFamily="34" charset="0"/>
                <a:cs typeface="Times New Roman" panose="02020603050405020304" pitchFamily="18" charset="0"/>
              </a:rPr>
              <a:t>che rappresenta da un lato il valore della nuova ricchezza creata nel processo produttivo, dall’altro la somma delle remunerazioni dei fattori primari impiegati. Il prodotto interno netto è l’aggregato da ripartire e questa operazione di ripartizione costituisce la distribuzione </a:t>
            </a:r>
            <a:r>
              <a:rPr lang="it-IT" b="1" dirty="0">
                <a:latin typeface="Times New Roman" panose="02020603050405020304" pitchFamily="18" charset="0"/>
                <a:ea typeface="Calibri" panose="020F0502020204030204" pitchFamily="34" charset="0"/>
                <a:cs typeface="Times New Roman" panose="02020603050405020304" pitchFamily="18" charset="0"/>
              </a:rPr>
              <a:t>primaria </a:t>
            </a:r>
            <a:r>
              <a:rPr lang="it-IT" dirty="0">
                <a:latin typeface="Times New Roman" panose="02020603050405020304" pitchFamily="18" charset="0"/>
                <a:ea typeface="Calibri" panose="020F0502020204030204" pitchFamily="34" charset="0"/>
                <a:cs typeface="Times New Roman" panose="02020603050405020304" pitchFamily="18" charset="0"/>
              </a:rPr>
              <a:t>del reddito.</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p:cNvSpPr/>
          <p:nvPr/>
        </p:nvSpPr>
        <p:spPr>
          <a:xfrm>
            <a:off x="1015999" y="3716675"/>
            <a:ext cx="9940176" cy="388696"/>
          </a:xfrm>
          <a:prstGeom prst="rect">
            <a:avLst/>
          </a:prstGeom>
        </p:spPr>
        <p:txBody>
          <a:bodyPr wrap="square">
            <a:spAutoFit/>
          </a:bodyPr>
          <a:lstStyle/>
          <a:p>
            <a:pPr algn="just">
              <a:lnSpc>
                <a:spcPct val="107000"/>
              </a:lnSpc>
              <a:spcAft>
                <a:spcPts val="80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Il SEC 2010 prevede che la distribuzione primaria del reddito venga descritta attraverso due conti:</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ttangolo 10"/>
          <p:cNvSpPr/>
          <p:nvPr/>
        </p:nvSpPr>
        <p:spPr>
          <a:xfrm>
            <a:off x="1015999" y="2584958"/>
            <a:ext cx="7332328"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I conti della distribuzione primaria del </a:t>
            </a:r>
            <a:r>
              <a:rPr lang="it-IT" b="1" dirty="0" smtClean="0">
                <a:solidFill>
                  <a:srgbClr val="A80000"/>
                </a:solidFill>
                <a:latin typeface="Times New Roman" panose="02020603050405020304" pitchFamily="18" charset="0"/>
                <a:cs typeface="Times New Roman" panose="02020603050405020304" pitchFamily="18" charset="0"/>
              </a:rPr>
              <a:t>reddito </a:t>
            </a:r>
            <a:r>
              <a:rPr lang="it-IT" b="1" dirty="0">
                <a:solidFill>
                  <a:srgbClr val="A80000"/>
                </a:solidFill>
                <a:latin typeface="Times New Roman" panose="02020603050405020304" pitchFamily="18" charset="0"/>
                <a:cs typeface="Times New Roman" panose="02020603050405020304" pitchFamily="18" charset="0"/>
              </a:rPr>
              <a:t>(ovvero, a chi va il PIL ?)</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1015999" y="4478622"/>
            <a:ext cx="10335031" cy="1277786"/>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
            </a:pPr>
            <a:r>
              <a:rPr lang="it-IT" dirty="0" smtClean="0">
                <a:latin typeface="Times New Roman" panose="02020603050405020304" pitchFamily="18" charset="0"/>
                <a:ea typeface="Calibri" panose="020F0502020204030204" pitchFamily="34" charset="0"/>
                <a:cs typeface="Times New Roman" panose="02020603050405020304" pitchFamily="18" charset="0"/>
              </a:rPr>
              <a:t>conto </a:t>
            </a:r>
            <a:r>
              <a:rPr lang="it-IT" dirty="0">
                <a:latin typeface="Times New Roman" panose="02020603050405020304" pitchFamily="18" charset="0"/>
                <a:ea typeface="Calibri" panose="020F0502020204030204" pitchFamily="34" charset="0"/>
                <a:cs typeface="Times New Roman" panose="02020603050405020304" pitchFamily="18" charset="0"/>
              </a:rPr>
              <a:t>della </a:t>
            </a:r>
            <a:r>
              <a:rPr lang="it-IT" b="1" dirty="0">
                <a:latin typeface="Times New Roman" panose="02020603050405020304" pitchFamily="18" charset="0"/>
                <a:ea typeface="Calibri" panose="020F0502020204030204" pitchFamily="34" charset="0"/>
                <a:cs typeface="Times New Roman" panose="02020603050405020304" pitchFamily="18" charset="0"/>
              </a:rPr>
              <a:t>generazione del </a:t>
            </a:r>
            <a:r>
              <a:rPr lang="it-IT" b="1" dirty="0" smtClean="0">
                <a:latin typeface="Times New Roman" panose="02020603050405020304" pitchFamily="18" charset="0"/>
                <a:ea typeface="Calibri" panose="020F0502020204030204" pitchFamily="34" charset="0"/>
                <a:cs typeface="Times New Roman" panose="02020603050405020304" pitchFamily="18" charset="0"/>
              </a:rPr>
              <a:t>reddito, </a:t>
            </a:r>
            <a:r>
              <a:rPr lang="it-IT" dirty="0" smtClean="0">
                <a:latin typeface="Times New Roman" panose="02020603050405020304" pitchFamily="18" charset="0"/>
                <a:ea typeface="Calibri" panose="020F0502020204030204" pitchFamily="34" charset="0"/>
                <a:cs typeface="Times New Roman" panose="02020603050405020304" pitchFamily="18" charset="0"/>
              </a:rPr>
              <a:t>che registra </a:t>
            </a:r>
            <a:r>
              <a:rPr lang="it-IT" dirty="0">
                <a:latin typeface="Times New Roman" panose="02020603050405020304" pitchFamily="18" charset="0"/>
                <a:ea typeface="Calibri" panose="020F0502020204030204" pitchFamily="34" charset="0"/>
                <a:cs typeface="Times New Roman" panose="02020603050405020304" pitchFamily="18" charset="0"/>
              </a:rPr>
              <a:t>la distribuzione tra i fattori di produzione e le Amministrazioni </a:t>
            </a:r>
            <a:r>
              <a:rPr lang="it-IT" dirty="0" smtClean="0">
                <a:latin typeface="Times New Roman" panose="02020603050405020304" pitchFamily="18" charset="0"/>
                <a:ea typeface="Calibri" panose="020F0502020204030204" pitchFamily="34" charset="0"/>
                <a:cs typeface="Times New Roman" panose="02020603050405020304" pitchFamily="18" charset="0"/>
              </a:rPr>
              <a:t>pubbliche, </a:t>
            </a:r>
            <a:r>
              <a:rPr lang="it-IT" dirty="0">
                <a:latin typeface="Times New Roman" panose="02020603050405020304" pitchFamily="18" charset="0"/>
                <a:ea typeface="Calibri" panose="020F0502020204030204" pitchFamily="34" charset="0"/>
                <a:cs typeface="Times New Roman" panose="02020603050405020304" pitchFamily="18" charset="0"/>
              </a:rPr>
              <a:t>dei redditi ottenuti direttamente dal processo di produzione. Il saldo è costituito dal risultato di gestione. Tale conto può essere redatto sia per le branche di attività economica che per fattori primari e </a:t>
            </a:r>
            <a:r>
              <a:rPr lang="it-IT" dirty="0" smtClean="0">
                <a:latin typeface="Times New Roman" panose="02020603050405020304" pitchFamily="18" charset="0"/>
                <a:ea typeface="Calibri" panose="020F0502020204030204" pitchFamily="34" charset="0"/>
                <a:cs typeface="Times New Roman" panose="02020603050405020304" pitchFamily="18" charset="0"/>
              </a:rPr>
              <a:t>per </a:t>
            </a:r>
            <a:r>
              <a:rPr lang="it-IT" dirty="0">
                <a:latin typeface="Times New Roman" panose="02020603050405020304" pitchFamily="18" charset="0"/>
                <a:ea typeface="Calibri" panose="020F0502020204030204" pitchFamily="34" charset="0"/>
                <a:cs typeface="Times New Roman" panose="02020603050405020304" pitchFamily="18" charset="0"/>
              </a:rPr>
              <a:t>settori istituzionali</a:t>
            </a:r>
            <a:r>
              <a:rPr lang="it-IT" dirty="0" smtClean="0">
                <a:latin typeface="Times New Roman" panose="02020603050405020304" pitchFamily="18" charset="0"/>
                <a:ea typeface="Calibri" panose="020F0502020204030204" pitchFamily="34" charset="0"/>
                <a:cs typeface="Times New Roman" panose="02020603050405020304" pitchFamily="18" charset="0"/>
              </a:rPr>
              <a:t>;</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056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additive="base">
                                        <p:cTn id="2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11</a:t>
            </a:fld>
            <a:endParaRPr lang="it-IT"/>
          </a:p>
        </p:txBody>
      </p:sp>
      <p:sp>
        <p:nvSpPr>
          <p:cNvPr id="8" name="Rettangolo 7"/>
          <p:cNvSpPr/>
          <p:nvPr/>
        </p:nvSpPr>
        <p:spPr>
          <a:xfrm>
            <a:off x="1015999" y="747541"/>
            <a:ext cx="10401530" cy="1997085"/>
          </a:xfrm>
          <a:prstGeom prst="rect">
            <a:avLst/>
          </a:prstGeom>
        </p:spPr>
        <p:txBody>
          <a:bodyPr wrap="square">
            <a:spAutoFit/>
          </a:bodyPr>
          <a:lstStyle/>
          <a:p>
            <a:pPr marL="285750" indent="-285750" algn="just">
              <a:lnSpc>
                <a:spcPct val="107000"/>
              </a:lnSpc>
              <a:buFont typeface="Wingdings" panose="05000000000000000000" pitchFamily="2" charset="2"/>
              <a:buChar char="§"/>
            </a:pPr>
            <a:r>
              <a:rPr lang="it-IT" dirty="0" smtClean="0">
                <a:latin typeface="Times New Roman" panose="02020603050405020304" pitchFamily="18" charset="0"/>
                <a:ea typeface="Calibri" panose="020F0502020204030204" pitchFamily="34" charset="0"/>
                <a:cs typeface="Times New Roman" panose="02020603050405020304" pitchFamily="18" charset="0"/>
              </a:rPr>
              <a:t>conto </a:t>
            </a:r>
            <a:r>
              <a:rPr lang="it-IT" dirty="0">
                <a:latin typeface="Times New Roman" panose="02020603050405020304" pitchFamily="18" charset="0"/>
                <a:ea typeface="Calibri" panose="020F0502020204030204" pitchFamily="34" charset="0"/>
                <a:cs typeface="Times New Roman" panose="02020603050405020304" pitchFamily="18" charset="0"/>
              </a:rPr>
              <a:t>della </a:t>
            </a:r>
            <a:r>
              <a:rPr lang="it-IT" b="1" dirty="0">
                <a:latin typeface="Times New Roman" panose="02020603050405020304" pitchFamily="18" charset="0"/>
                <a:ea typeface="Calibri" panose="020F0502020204030204" pitchFamily="34" charset="0"/>
                <a:cs typeface="Times New Roman" panose="02020603050405020304" pitchFamily="18" charset="0"/>
              </a:rPr>
              <a:t>attribuzione dei redditi primari</a:t>
            </a:r>
            <a:r>
              <a:rPr lang="it-IT" dirty="0">
                <a:latin typeface="Times New Roman" panose="02020603050405020304" pitchFamily="18" charset="0"/>
                <a:ea typeface="Calibri" panose="020F0502020204030204" pitchFamily="34" charset="0"/>
                <a:cs typeface="Times New Roman" panose="02020603050405020304" pitchFamily="18" charset="0"/>
              </a:rPr>
              <a:t>, che registra la distribuzione alle unità residenti e ai settori </a:t>
            </a:r>
            <a:r>
              <a:rPr lang="it-IT" dirty="0" smtClean="0">
                <a:latin typeface="Times New Roman" panose="02020603050405020304" pitchFamily="18" charset="0"/>
                <a:ea typeface="Calibri" panose="020F0502020204030204" pitchFamily="34" charset="0"/>
                <a:cs typeface="Times New Roman" panose="02020603050405020304" pitchFamily="18" charset="0"/>
              </a:rPr>
              <a:t>istituzionali </a:t>
            </a:r>
          </a:p>
          <a:p>
            <a:pPr marL="285750" indent="-285750" algn="just">
              <a:buFontTx/>
              <a:buChar char="-"/>
            </a:pPr>
            <a:r>
              <a:rPr lang="it-IT" dirty="0" smtClean="0">
                <a:latin typeface="Times New Roman" panose="02020603050405020304" pitchFamily="18" charset="0"/>
                <a:ea typeface="Calibri" panose="020F0502020204030204" pitchFamily="34" charset="0"/>
                <a:cs typeface="Times New Roman" panose="02020603050405020304" pitchFamily="18" charset="0"/>
              </a:rPr>
              <a:t>dei </a:t>
            </a:r>
            <a:r>
              <a:rPr lang="it-IT" dirty="0">
                <a:latin typeface="Times New Roman" panose="02020603050405020304" pitchFamily="18" charset="0"/>
                <a:ea typeface="Calibri" panose="020F0502020204030204" pitchFamily="34" charset="0"/>
                <a:cs typeface="Times New Roman" panose="02020603050405020304" pitchFamily="18" charset="0"/>
              </a:rPr>
              <a:t>redditi derivanti dalla partecipazione diretta al processo di produzione </a:t>
            </a:r>
            <a:endParaRPr lang="it-IT"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Tx/>
              <a:buChar char="-"/>
            </a:pPr>
            <a:r>
              <a:rPr lang="it-IT" dirty="0" smtClean="0">
                <a:latin typeface="Times New Roman" panose="02020603050405020304" pitchFamily="18" charset="0"/>
                <a:ea typeface="Calibri" panose="020F0502020204030204" pitchFamily="34" charset="0"/>
                <a:cs typeface="Times New Roman" panose="02020603050405020304" pitchFamily="18" charset="0"/>
              </a:rPr>
              <a:t>dei </a:t>
            </a:r>
            <a:r>
              <a:rPr lang="it-IT" dirty="0">
                <a:latin typeface="Times New Roman" panose="02020603050405020304" pitchFamily="18" charset="0"/>
                <a:ea typeface="Calibri" panose="020F0502020204030204" pitchFamily="34" charset="0"/>
                <a:cs typeface="Times New Roman" panose="02020603050405020304" pitchFamily="18" charset="0"/>
              </a:rPr>
              <a:t>redditi ottenuti come corrispettivo per aver messo a disposizione di altre unità istituzionali mezzi finanziari o beni materiali non prodotti. </a:t>
            </a:r>
          </a:p>
          <a:p>
            <a:pPr algn="just"/>
            <a:endParaRPr lang="it-IT" sz="12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Il </a:t>
            </a:r>
            <a:r>
              <a:rPr lang="it-IT" dirty="0">
                <a:latin typeface="Times New Roman" panose="02020603050405020304" pitchFamily="18" charset="0"/>
                <a:ea typeface="Calibri" panose="020F0502020204030204" pitchFamily="34" charset="0"/>
                <a:cs typeface="Times New Roman" panose="02020603050405020304" pitchFamily="18" charset="0"/>
              </a:rPr>
              <a:t>saldo per l’intera economia è costituito dal reddito nazionale netto.</a:t>
            </a:r>
          </a:p>
        </p:txBody>
      </p:sp>
      <p:sp>
        <p:nvSpPr>
          <p:cNvPr id="9" name="Rettangolo 8"/>
          <p:cNvSpPr/>
          <p:nvPr/>
        </p:nvSpPr>
        <p:spPr>
          <a:xfrm>
            <a:off x="1016000" y="2759785"/>
            <a:ext cx="10401529" cy="1107996"/>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rPr>
              <a:t>I flussi di reddito che compaiono in questi conti sono detti redditi primari, perché discendono direttamente dall’impiego dei fattori produttivi e sono i primi che si formano nel sistema economico.  </a:t>
            </a:r>
            <a:endParaRPr lang="it-IT" dirty="0" smtClean="0">
              <a:latin typeface="Times New Roman" panose="02020603050405020304" pitchFamily="18" charset="0"/>
              <a:ea typeface="Calibri" panose="020F0502020204030204" pitchFamily="34" charset="0"/>
            </a:endParaRPr>
          </a:p>
          <a:p>
            <a:pPr algn="just"/>
            <a:endParaRPr lang="it-IT" sz="1200" dirty="0" smtClean="0">
              <a:latin typeface="Times New Roman" panose="02020603050405020304" pitchFamily="18" charset="0"/>
              <a:ea typeface="Calibri" panose="020F0502020204030204" pitchFamily="34" charset="0"/>
            </a:endParaRPr>
          </a:p>
          <a:p>
            <a:pPr algn="just"/>
            <a:r>
              <a:rPr lang="it-IT" dirty="0" smtClean="0">
                <a:latin typeface="Times New Roman" panose="02020603050405020304" pitchFamily="18" charset="0"/>
                <a:ea typeface="Calibri" panose="020F0502020204030204" pitchFamily="34" charset="0"/>
              </a:rPr>
              <a:t>Comprendono</a:t>
            </a:r>
            <a:r>
              <a:rPr lang="it-IT" dirty="0">
                <a:latin typeface="Times New Roman" panose="02020603050405020304" pitchFamily="18" charset="0"/>
                <a:ea typeface="Calibri" panose="020F0502020204030204" pitchFamily="34" charset="0"/>
              </a:rPr>
              <a:t>: </a:t>
            </a:r>
            <a:endParaRPr lang="en-GB" dirty="0"/>
          </a:p>
        </p:txBody>
      </p:sp>
      <p:sp>
        <p:nvSpPr>
          <p:cNvPr id="10" name="Rettangolo 9"/>
          <p:cNvSpPr/>
          <p:nvPr/>
        </p:nvSpPr>
        <p:spPr>
          <a:xfrm>
            <a:off x="1016000" y="3882941"/>
            <a:ext cx="10401529" cy="1973104"/>
          </a:xfrm>
          <a:prstGeom prst="rect">
            <a:avLst/>
          </a:prstGeom>
        </p:spPr>
        <p:txBody>
          <a:bodyPr wrap="square">
            <a:spAutoFit/>
          </a:bodyPr>
          <a:lstStyle/>
          <a:p>
            <a:pPr algn="just">
              <a:lnSpc>
                <a:spcPct val="107000"/>
              </a:lnSpc>
              <a:spcAft>
                <a:spcPts val="80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Redditi da lavoro dipendente</a:t>
            </a:r>
            <a:r>
              <a:rPr lang="it-IT" dirty="0">
                <a:latin typeface="Times New Roman" panose="02020603050405020304" pitchFamily="18" charset="0"/>
                <a:ea typeface="Calibri" panose="020F0502020204030204" pitchFamily="34" charset="0"/>
                <a:cs typeface="Times New Roman" panose="02020603050405020304" pitchFamily="18" charset="0"/>
              </a:rPr>
              <a:t>: composti da retribuzioni lorde e contributi sociali (effettivi e figurativi</a:t>
            </a:r>
            <a:r>
              <a:rPr lang="it-IT" dirty="0" smtClean="0">
                <a:latin typeface="Times New Roman" panose="02020603050405020304" pitchFamily="18" charset="0"/>
                <a:ea typeface="Calibri" panose="020F0502020204030204" pitchFamily="34" charset="0"/>
                <a:cs typeface="Times New Roman" panose="02020603050405020304" pitchFamily="18" charset="0"/>
              </a:rPr>
              <a:t>) che </a:t>
            </a:r>
            <a:r>
              <a:rPr lang="it-IT" dirty="0">
                <a:latin typeface="Times New Roman" panose="02020603050405020304" pitchFamily="18" charset="0"/>
                <a:ea typeface="Calibri" panose="020F0502020204030204" pitchFamily="34" charset="0"/>
                <a:cs typeface="Times New Roman" panose="02020603050405020304" pitchFamily="18" charset="0"/>
              </a:rPr>
              <a:t>rappresentano il costo sostenuto dai datori di lavoro per la remunerazione dell'attività prestata alle proprie dipendenze dai lavoratori dipendenti; </a:t>
            </a:r>
            <a:endParaRPr lang="it-IT"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Risultato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lordo (netto) di gestione e reddito misto lordo (netto)</a:t>
            </a:r>
            <a:r>
              <a:rPr lang="it-IT" dirty="0">
                <a:latin typeface="Times New Roman" panose="02020603050405020304" pitchFamily="18" charset="0"/>
                <a:ea typeface="Calibri" panose="020F0502020204030204" pitchFamily="34" charset="0"/>
                <a:cs typeface="Times New Roman" panose="02020603050405020304" pitchFamily="18" charset="0"/>
              </a:rPr>
              <a:t>: composto da un insieme di redditi da capitale e impresa, ricevuti dal titolare di un’impresa o da un lavoratore autonomo, dal proprietario di un bene capitale o di un'attività finanziaria, in cambio dell’impiego di tali fattori e attività nel processo produttivo.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196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arn(inVertical)">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barn(inVertical)">
                                      <p:cBhvr>
                                        <p:cTn id="2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14</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12</a:t>
            </a:fld>
            <a:endParaRPr lang="it-IT" dirty="0"/>
          </a:p>
        </p:txBody>
      </p:sp>
      <p:sp>
        <p:nvSpPr>
          <p:cNvPr id="3" name="Rettangolo 2"/>
          <p:cNvSpPr/>
          <p:nvPr/>
        </p:nvSpPr>
        <p:spPr>
          <a:xfrm>
            <a:off x="932871" y="806919"/>
            <a:ext cx="8183137" cy="369332"/>
          </a:xfrm>
          <a:prstGeom prst="rect">
            <a:avLst/>
          </a:prstGeom>
        </p:spPr>
        <p:txBody>
          <a:bodyPr wrap="square">
            <a:spAutoFit/>
          </a:bodyPr>
          <a:lstStyle/>
          <a:p>
            <a:r>
              <a:rPr lang="it-IT" b="1" dirty="0">
                <a:solidFill>
                  <a:srgbClr val="A80000"/>
                </a:solidFill>
                <a:latin typeface="Times New Roman" panose="02020603050405020304" pitchFamily="18" charset="0"/>
              </a:rPr>
              <a:t>Conto della generazione del </a:t>
            </a:r>
            <a:r>
              <a:rPr lang="it-IT" b="1" dirty="0" smtClean="0">
                <a:solidFill>
                  <a:srgbClr val="A80000"/>
                </a:solidFill>
                <a:latin typeface="Times New Roman" panose="02020603050405020304" pitchFamily="18" charset="0"/>
              </a:rPr>
              <a:t>reddito primario </a:t>
            </a:r>
            <a:r>
              <a:rPr lang="it-IT" b="1" dirty="0">
                <a:solidFill>
                  <a:srgbClr val="A80000"/>
                </a:solidFill>
                <a:latin typeface="Times New Roman" panose="02020603050405020304" pitchFamily="18" charset="0"/>
              </a:rPr>
              <a:t>(distribuzione del valore aggiunto</a:t>
            </a:r>
            <a:r>
              <a:rPr lang="it-IT" b="1" dirty="0" smtClean="0">
                <a:solidFill>
                  <a:srgbClr val="A80000"/>
                </a:solidFill>
                <a:latin typeface="Times New Roman" panose="02020603050405020304" pitchFamily="18" charset="0"/>
              </a:rPr>
              <a:t>)</a:t>
            </a:r>
            <a:endParaRPr lang="it-IT" b="1" dirty="0">
              <a:solidFill>
                <a:srgbClr val="A80000"/>
              </a:solidFill>
              <a:latin typeface="Times New Roman" panose="02020603050405020304" pitchFamily="18" charset="0"/>
            </a:endParaRPr>
          </a:p>
        </p:txBody>
      </p:sp>
      <p:sp>
        <p:nvSpPr>
          <p:cNvPr id="8" name="Rettangolo 7"/>
          <p:cNvSpPr/>
          <p:nvPr/>
        </p:nvSpPr>
        <p:spPr>
          <a:xfrm>
            <a:off x="932869" y="2817817"/>
            <a:ext cx="10222807" cy="923330"/>
          </a:xfrm>
          <a:prstGeom prst="rect">
            <a:avLst/>
          </a:prstGeom>
        </p:spPr>
        <p:txBody>
          <a:bodyPr wrap="square">
            <a:spAutoFit/>
          </a:bodyPr>
          <a:lstStyle/>
          <a:p>
            <a:pPr algn="just"/>
            <a:r>
              <a:rPr lang="it-IT" dirty="0">
                <a:latin typeface="Times New Roman" panose="02020603050405020304" pitchFamily="18" charset="0"/>
              </a:rPr>
              <a:t>I fattori primari della produzione, come abbiamo visto </a:t>
            </a:r>
            <a:r>
              <a:rPr lang="it-IT" dirty="0" smtClean="0">
                <a:latin typeface="Times New Roman" panose="02020603050405020304" pitchFamily="18" charset="0"/>
              </a:rPr>
              <a:t>in precedenza, </a:t>
            </a:r>
            <a:r>
              <a:rPr lang="it-IT" dirty="0">
                <a:latin typeface="Times New Roman" panose="02020603050405020304" pitchFamily="18" charset="0"/>
              </a:rPr>
              <a:t>sono il lavoro, il capitale e l’attività imprenditoriale. Ad essi corrispondono, secondo la teoria economica, tre diversi tipi di reddito: il reddito da lavoro (salari e stipendi); il reddito da capitale (interessi e rendite); il reddito di impresa (profitto). </a:t>
            </a:r>
            <a:endParaRPr lang="en-GB" dirty="0"/>
          </a:p>
        </p:txBody>
      </p:sp>
      <p:sp>
        <p:nvSpPr>
          <p:cNvPr id="9" name="Rettangolo 8"/>
          <p:cNvSpPr/>
          <p:nvPr/>
        </p:nvSpPr>
        <p:spPr>
          <a:xfrm>
            <a:off x="932869" y="4100476"/>
            <a:ext cx="6096000" cy="923330"/>
          </a:xfrm>
          <a:prstGeom prst="rect">
            <a:avLst/>
          </a:prstGeom>
        </p:spPr>
        <p:txBody>
          <a:bodyPr>
            <a:spAutoFit/>
          </a:bodyPr>
          <a:lstStyle/>
          <a:p>
            <a:r>
              <a:rPr lang="it-IT" dirty="0" smtClean="0">
                <a:latin typeface="Times New Roman" panose="02020603050405020304" pitchFamily="18" charset="0"/>
                <a:cs typeface="Times New Roman" panose="02020603050405020304" pitchFamily="18" charset="0"/>
              </a:rPr>
              <a:t>Lavoro   ➜ </a:t>
            </a:r>
            <a:r>
              <a:rPr lang="it-IT" dirty="0">
                <a:latin typeface="Times New Roman" panose="02020603050405020304" pitchFamily="18" charset="0"/>
                <a:cs typeface="Times New Roman" panose="02020603050405020304" pitchFamily="18" charset="0"/>
              </a:rPr>
              <a:t>salari e </a:t>
            </a:r>
            <a:r>
              <a:rPr lang="it-IT" dirty="0" smtClean="0">
                <a:latin typeface="Times New Roman" panose="02020603050405020304" pitchFamily="18" charset="0"/>
                <a:cs typeface="Times New Roman" panose="02020603050405020304" pitchFamily="18" charset="0"/>
              </a:rPr>
              <a:t>stipendi</a:t>
            </a:r>
          </a:p>
          <a:p>
            <a:r>
              <a:rPr lang="it-IT" dirty="0" smtClean="0">
                <a:latin typeface="Times New Roman" panose="02020603050405020304" pitchFamily="18" charset="0"/>
                <a:cs typeface="Times New Roman" panose="02020603050405020304" pitchFamily="18" charset="0"/>
              </a:rPr>
              <a:t>Capitale </a:t>
            </a:r>
            <a:r>
              <a:rPr lang="it-IT" dirty="0">
                <a:latin typeface="Times New Roman" panose="02020603050405020304" pitchFamily="18" charset="0"/>
                <a:cs typeface="Times New Roman" panose="02020603050405020304" pitchFamily="18" charset="0"/>
              </a:rPr>
              <a:t>➜ interessi e </a:t>
            </a:r>
            <a:r>
              <a:rPr lang="it-IT" dirty="0" smtClean="0">
                <a:latin typeface="Times New Roman" panose="02020603050405020304" pitchFamily="18" charset="0"/>
                <a:cs typeface="Times New Roman" panose="02020603050405020304" pitchFamily="18" charset="0"/>
              </a:rPr>
              <a:t>rendite</a:t>
            </a:r>
          </a:p>
          <a:p>
            <a:r>
              <a:rPr lang="it-IT" dirty="0" smtClean="0">
                <a:latin typeface="Times New Roman" panose="02020603050405020304" pitchFamily="18" charset="0"/>
                <a:cs typeface="Times New Roman" panose="02020603050405020304" pitchFamily="18" charset="0"/>
              </a:rPr>
              <a:t>Impresa ➜ </a:t>
            </a:r>
            <a:r>
              <a:rPr lang="it-IT" dirty="0">
                <a:latin typeface="Times New Roman" panose="02020603050405020304" pitchFamily="18" charset="0"/>
                <a:cs typeface="Times New Roman" panose="02020603050405020304" pitchFamily="18" charset="0"/>
              </a:rPr>
              <a:t>profitti</a:t>
            </a:r>
            <a:endParaRPr lang="en-GB" dirty="0">
              <a:latin typeface="Times New Roman" panose="02020603050405020304" pitchFamily="18" charset="0"/>
              <a:cs typeface="Times New Roman" panose="02020603050405020304" pitchFamily="18" charset="0"/>
            </a:endParaRPr>
          </a:p>
        </p:txBody>
      </p:sp>
      <p:pic>
        <p:nvPicPr>
          <p:cNvPr id="11" name="Immagine 10"/>
          <p:cNvPicPr>
            <a:picLocks noChangeAspect="1"/>
          </p:cNvPicPr>
          <p:nvPr/>
        </p:nvPicPr>
        <p:blipFill>
          <a:blip r:embed="rId2"/>
          <a:stretch>
            <a:fillRect/>
          </a:stretch>
        </p:blipFill>
        <p:spPr>
          <a:xfrm>
            <a:off x="9696384" y="4779819"/>
            <a:ext cx="1542422" cy="1542422"/>
          </a:xfrm>
          <a:prstGeom prst="rect">
            <a:avLst/>
          </a:prstGeom>
        </p:spPr>
      </p:pic>
      <p:sp>
        <p:nvSpPr>
          <p:cNvPr id="2" name="Rettangolo 1"/>
          <p:cNvSpPr/>
          <p:nvPr/>
        </p:nvSpPr>
        <p:spPr>
          <a:xfrm>
            <a:off x="932870" y="1219800"/>
            <a:ext cx="10222807" cy="981423"/>
          </a:xfrm>
          <a:prstGeom prst="rect">
            <a:avLst/>
          </a:prstGeom>
        </p:spPr>
        <p:txBody>
          <a:bodyPr wrap="square">
            <a:spAutoFit/>
          </a:bodyPr>
          <a:lstStyle/>
          <a:p>
            <a:pPr algn="just">
              <a:lnSpc>
                <a:spcPct val="107000"/>
              </a:lnSpc>
              <a:spcAft>
                <a:spcPts val="0"/>
              </a:spcAft>
            </a:pPr>
            <a:r>
              <a:rPr lang="it-IT"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Il conto della generazione del reddito riflette lo stato iniziale del processo di remunerazione dei fattori produttivi, quello più vicino alle unità direttamente impegnate nella produzione e quindi nella creazione del valore aggiunto.</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p:cNvSpPr/>
          <p:nvPr/>
        </p:nvSpPr>
        <p:spPr>
          <a:xfrm>
            <a:off x="932869" y="2194730"/>
            <a:ext cx="10081495" cy="369332"/>
          </a:xfrm>
          <a:prstGeom prst="rect">
            <a:avLst/>
          </a:prstGeom>
        </p:spPr>
        <p:txBody>
          <a:bodyPr wrap="square">
            <a:spAutoFit/>
          </a:bodyPr>
          <a:lstStyle/>
          <a:p>
            <a:pPr algn="just"/>
            <a:r>
              <a:rPr lang="en-GB" b="1" dirty="0" err="1" smtClean="0">
                <a:latin typeface="Times New Roman" panose="02020603050405020304" pitchFamily="18" charset="0"/>
              </a:rPr>
              <a:t>Illustra</a:t>
            </a:r>
            <a:r>
              <a:rPr lang="en-GB" b="1" dirty="0" smtClean="0">
                <a:latin typeface="Times New Roman" panose="02020603050405020304" pitchFamily="18" charset="0"/>
              </a:rPr>
              <a:t> </a:t>
            </a:r>
            <a:r>
              <a:rPr lang="en-GB" b="1" dirty="0">
                <a:latin typeface="Times New Roman" panose="02020603050405020304" pitchFamily="18" charset="0"/>
              </a:rPr>
              <a:t>come </a:t>
            </a:r>
            <a:r>
              <a:rPr lang="en-GB" b="1" dirty="0" err="1">
                <a:latin typeface="Times New Roman" panose="02020603050405020304" pitchFamily="18" charset="0"/>
              </a:rPr>
              <a:t>il</a:t>
            </a:r>
            <a:r>
              <a:rPr lang="en-GB" b="1" dirty="0">
                <a:latin typeface="Times New Roman" panose="02020603050405020304" pitchFamily="18" charset="0"/>
              </a:rPr>
              <a:t> </a:t>
            </a:r>
            <a:r>
              <a:rPr lang="en-GB" b="1" dirty="0" err="1" smtClean="0">
                <a:latin typeface="Times New Roman" panose="02020603050405020304" pitchFamily="18" charset="0"/>
              </a:rPr>
              <a:t>Valore</a:t>
            </a:r>
            <a:r>
              <a:rPr lang="en-GB" b="1" dirty="0" smtClean="0">
                <a:latin typeface="Times New Roman" panose="02020603050405020304" pitchFamily="18" charset="0"/>
              </a:rPr>
              <a:t> </a:t>
            </a:r>
            <a:r>
              <a:rPr lang="en-GB" b="1" dirty="0" err="1" smtClean="0">
                <a:latin typeface="Times New Roman" panose="02020603050405020304" pitchFamily="18" charset="0"/>
              </a:rPr>
              <a:t>Aggiunto</a:t>
            </a:r>
            <a:r>
              <a:rPr lang="en-GB" b="1" dirty="0" smtClean="0">
                <a:latin typeface="Times New Roman" panose="02020603050405020304" pitchFamily="18" charset="0"/>
              </a:rPr>
              <a:t>  </a:t>
            </a:r>
            <a:r>
              <a:rPr lang="it-IT" b="1" dirty="0" smtClean="0">
                <a:latin typeface="Times New Roman" panose="02020603050405020304" pitchFamily="18" charset="0"/>
              </a:rPr>
              <a:t>viene </a:t>
            </a:r>
            <a:r>
              <a:rPr lang="it-IT" b="1" dirty="0">
                <a:latin typeface="Times New Roman" panose="02020603050405020304" pitchFamily="18" charset="0"/>
              </a:rPr>
              <a:t>destinato al lavoro dipendente ed al pagamento delle IIN.</a:t>
            </a:r>
            <a:endParaRPr lang="en-GB" b="1" dirty="0"/>
          </a:p>
        </p:txBody>
      </p:sp>
    </p:spTree>
    <p:extLst>
      <p:ext uri="{BB962C8B-B14F-4D97-AF65-F5344CB8AC3E}">
        <p14:creationId xmlns:p14="http://schemas.microsoft.com/office/powerpoint/2010/main" val="208873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13</a:t>
            </a:fld>
            <a:endParaRPr lang="it-IT"/>
          </a:p>
        </p:txBody>
      </p:sp>
      <p:sp>
        <p:nvSpPr>
          <p:cNvPr id="4" name="Rettangolo 3"/>
          <p:cNvSpPr/>
          <p:nvPr/>
        </p:nvSpPr>
        <p:spPr>
          <a:xfrm>
            <a:off x="957808" y="884115"/>
            <a:ext cx="10339185" cy="1277786"/>
          </a:xfrm>
          <a:prstGeom prst="rect">
            <a:avLst/>
          </a:prstGeom>
        </p:spPr>
        <p:txBody>
          <a:bodyPr wrap="square">
            <a:spAutoFit/>
          </a:bodyPr>
          <a:lstStyle/>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Nella realtà tuttavia le tre precedenti categorie di redditi non sono sempre misurabili separatamente, gli unici redditi primari che la CN riesce ad identificare separatamente sono i </a:t>
            </a:r>
            <a:r>
              <a:rPr lang="it-IT" b="1" dirty="0">
                <a:latin typeface="Times New Roman" panose="02020603050405020304" pitchFamily="18" charset="0"/>
                <a:ea typeface="Calibri" panose="020F0502020204030204" pitchFamily="34" charset="0"/>
                <a:cs typeface="Times New Roman" panose="02020603050405020304" pitchFamily="18" charset="0"/>
              </a:rPr>
              <a:t>redditi da lavoro dipendente </a:t>
            </a:r>
            <a:r>
              <a:rPr lang="it-IT" dirty="0">
                <a:latin typeface="Times New Roman" panose="02020603050405020304" pitchFamily="18" charset="0"/>
                <a:ea typeface="Calibri" panose="020F0502020204030204" pitchFamily="34" charset="0"/>
                <a:cs typeface="Times New Roman" panose="02020603050405020304" pitchFamily="18" charset="0"/>
              </a:rPr>
              <a:t>(</a:t>
            </a:r>
            <a:r>
              <a:rPr lang="it-IT" dirty="0" err="1">
                <a:latin typeface="Times New Roman" panose="02020603050405020304" pitchFamily="18" charset="0"/>
                <a:ea typeface="Calibri" panose="020F0502020204030204" pitchFamily="34" charset="0"/>
                <a:cs typeface="Times New Roman" panose="02020603050405020304" pitchFamily="18" charset="0"/>
              </a:rPr>
              <a:t>Wp</a:t>
            </a:r>
            <a:r>
              <a:rPr lang="it-IT" dirty="0">
                <a:latin typeface="Times New Roman" panose="02020603050405020304" pitchFamily="18" charset="0"/>
                <a:ea typeface="Calibri" panose="020F0502020204030204" pitchFamily="34" charset="0"/>
                <a:cs typeface="Times New Roman" panose="02020603050405020304" pitchFamily="18" charset="0"/>
              </a:rPr>
              <a:t>), valutati i quali si ottiene a saldo un aggregato residuale, denominato </a:t>
            </a:r>
            <a:r>
              <a:rPr lang="it-IT" b="1" dirty="0">
                <a:latin typeface="Times New Roman" panose="02020603050405020304" pitchFamily="18" charset="0"/>
                <a:ea typeface="Calibri" panose="020F0502020204030204" pitchFamily="34" charset="0"/>
                <a:cs typeface="Times New Roman" panose="02020603050405020304" pitchFamily="18" charset="0"/>
              </a:rPr>
              <a:t>risultato di gestione e redditi misti </a:t>
            </a:r>
            <a:r>
              <a:rPr lang="it-IT" dirty="0">
                <a:latin typeface="Times New Roman" panose="02020603050405020304" pitchFamily="18" charset="0"/>
                <a:ea typeface="Calibri" panose="020F0502020204030204" pitchFamily="34" charset="0"/>
                <a:cs typeface="Times New Roman" panose="02020603050405020304" pitchFamily="18" charset="0"/>
              </a:rPr>
              <a:t>(O) </a:t>
            </a:r>
            <a:r>
              <a:rPr lang="it-IT" dirty="0" smtClean="0">
                <a:latin typeface="Times New Roman" panose="02020603050405020304" pitchFamily="18" charset="0"/>
                <a:ea typeface="Calibri" panose="020F0502020204030204" pitchFamily="34" charset="0"/>
                <a:cs typeface="Times New Roman" panose="02020603050405020304" pitchFamily="18" charset="0"/>
              </a:rPr>
              <a:t>che comprende </a:t>
            </a:r>
            <a:r>
              <a:rPr lang="it-IT" dirty="0">
                <a:latin typeface="Times New Roman" panose="02020603050405020304" pitchFamily="18" charset="0"/>
                <a:ea typeface="Calibri" panose="020F0502020204030204" pitchFamily="34" charset="0"/>
                <a:cs typeface="Times New Roman" panose="02020603050405020304" pitchFamily="18" charset="0"/>
              </a:rPr>
              <a:t>tutti gli altri redditi primari complessivamente considerati.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ttangolo 10"/>
          <p:cNvSpPr/>
          <p:nvPr/>
        </p:nvSpPr>
        <p:spPr>
          <a:xfrm>
            <a:off x="957808" y="2368079"/>
            <a:ext cx="10305936" cy="646331"/>
          </a:xfrm>
          <a:prstGeom prst="rect">
            <a:avLst/>
          </a:prstGeom>
        </p:spPr>
        <p:txBody>
          <a:bodyPr wrap="square">
            <a:spAutoFit/>
          </a:bodyPr>
          <a:lstStyle/>
          <a:p>
            <a:pPr algn="just"/>
            <a:r>
              <a:rPr lang="it-IT" dirty="0">
                <a:latin typeface="Times New Roman" panose="02020603050405020304" pitchFamily="18" charset="0"/>
              </a:rPr>
              <a:t>L’aggregato da ripartire è il prodotto interno netto (PIN), che essendo valutato ai prezzi di mercato comprende, oltre alle remunerazioni dei fattori produttivi impiegati, anche le imposte al netto dei contributi. </a:t>
            </a:r>
          </a:p>
        </p:txBody>
      </p:sp>
      <p:sp>
        <p:nvSpPr>
          <p:cNvPr id="13" name="Rettangolo 12"/>
          <p:cNvSpPr/>
          <p:nvPr/>
        </p:nvSpPr>
        <p:spPr>
          <a:xfrm>
            <a:off x="957808" y="3300384"/>
            <a:ext cx="5442992" cy="369332"/>
          </a:xfrm>
          <a:prstGeom prst="rect">
            <a:avLst/>
          </a:prstGeom>
        </p:spPr>
        <p:txBody>
          <a:bodyPr wrap="square">
            <a:spAutoFit/>
          </a:bodyPr>
          <a:lstStyle/>
          <a:p>
            <a:pPr algn="just"/>
            <a:r>
              <a:rPr lang="it-IT" dirty="0">
                <a:latin typeface="Times New Roman" panose="02020603050405020304" pitchFamily="18" charset="0"/>
              </a:rPr>
              <a:t>Dunque, dal lato delle uscite del conto figurano </a:t>
            </a:r>
            <a:r>
              <a:rPr lang="it-IT" dirty="0" smtClean="0">
                <a:latin typeface="Times New Roman" panose="02020603050405020304" pitchFamily="18" charset="0"/>
              </a:rPr>
              <a:t>anche:</a:t>
            </a:r>
            <a:endParaRPr lang="it-IT" dirty="0">
              <a:latin typeface="Times New Roman" panose="02020603050405020304" pitchFamily="18" charset="0"/>
            </a:endParaRPr>
          </a:p>
        </p:txBody>
      </p:sp>
      <p:sp>
        <p:nvSpPr>
          <p:cNvPr id="14" name="Rettangolo 13"/>
          <p:cNvSpPr/>
          <p:nvPr/>
        </p:nvSpPr>
        <p:spPr>
          <a:xfrm>
            <a:off x="957808" y="3785863"/>
            <a:ext cx="10374451" cy="923330"/>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col segno + le </a:t>
            </a:r>
            <a:r>
              <a:rPr lang="it-IT" b="1" dirty="0">
                <a:latin typeface="Times New Roman" panose="02020603050405020304" pitchFamily="18" charset="0"/>
                <a:ea typeface="Calibri" panose="020F0502020204030204" pitchFamily="34" charset="0"/>
                <a:cs typeface="Times New Roman" panose="02020603050405020304" pitchFamily="18" charset="0"/>
              </a:rPr>
              <a:t>imposte sulla produzione e sulle </a:t>
            </a:r>
            <a:r>
              <a:rPr lang="it-IT" b="1" dirty="0" smtClean="0">
                <a:latin typeface="Times New Roman" panose="02020603050405020304" pitchFamily="18" charset="0"/>
                <a:ea typeface="Calibri" panose="020F0502020204030204" pitchFamily="34" charset="0"/>
                <a:cs typeface="Times New Roman" panose="02020603050405020304" pitchFamily="18" charset="0"/>
              </a:rPr>
              <a:t>importazioni</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comprendono sia le imposte sui prodotti, che determinano la differenza tra </a:t>
            </a:r>
            <a:r>
              <a:rPr lang="it-IT" dirty="0" smtClean="0">
                <a:latin typeface="Times New Roman" panose="02020603050405020304" pitchFamily="18" charset="0"/>
                <a:cs typeface="Times New Roman" panose="02020603050405020304" pitchFamily="18" charset="0"/>
              </a:rPr>
              <a:t>valore aggiunto </a:t>
            </a:r>
            <a:r>
              <a:rPr lang="it-IT" dirty="0">
                <a:latin typeface="Times New Roman" panose="02020603050405020304" pitchFamily="18" charset="0"/>
                <a:cs typeface="Times New Roman" panose="02020603050405020304" pitchFamily="18" charset="0"/>
              </a:rPr>
              <a:t>a prezzi di mercato e valore aggiunto a prezzi </a:t>
            </a:r>
            <a:r>
              <a:rPr lang="it-IT" dirty="0" smtClean="0">
                <a:latin typeface="Times New Roman" panose="02020603050405020304" pitchFamily="18" charset="0"/>
                <a:cs typeface="Times New Roman" panose="02020603050405020304" pitchFamily="18" charset="0"/>
              </a:rPr>
              <a:t>base, </a:t>
            </a:r>
            <a:r>
              <a:rPr lang="it-IT" dirty="0">
                <a:latin typeface="Times New Roman" panose="02020603050405020304" pitchFamily="18" charset="0"/>
                <a:cs typeface="Times New Roman" panose="02020603050405020304" pitchFamily="18" charset="0"/>
              </a:rPr>
              <a:t>sia le altre imposte sulla produzione, già comprese nel valore della produzione a prezzi </a:t>
            </a:r>
            <a:r>
              <a:rPr lang="it-IT" dirty="0" smtClean="0">
                <a:latin typeface="Times New Roman" panose="02020603050405020304" pitchFamily="18" charset="0"/>
                <a:cs typeface="Times New Roman" panose="02020603050405020304" pitchFamily="18" charset="0"/>
              </a:rPr>
              <a:t>base</a:t>
            </a:r>
            <a:r>
              <a:rPr lang="it-IT" dirty="0">
                <a:latin typeface="Times New Roman" panose="02020603050405020304" pitchFamily="18" charset="0"/>
                <a:cs typeface="Times New Roman" panose="02020603050405020304" pitchFamily="18" charset="0"/>
              </a:rPr>
              <a:t>)</a:t>
            </a:r>
            <a:r>
              <a:rPr lang="it-IT" dirty="0" smtClean="0">
                <a:latin typeface="Times New Roman" panose="02020603050405020304" pitchFamily="18" charset="0"/>
                <a:ea typeface="Calibri" panose="020F0502020204030204" pitchFamily="34" charset="0"/>
                <a:cs typeface="Times New Roman" panose="02020603050405020304" pitchFamily="18" charset="0"/>
              </a:rPr>
              <a:t>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ttangolo 14"/>
          <p:cNvSpPr/>
          <p:nvPr/>
        </p:nvSpPr>
        <p:spPr>
          <a:xfrm>
            <a:off x="957808" y="4826160"/>
            <a:ext cx="10374451" cy="981423"/>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col segno – i </a:t>
            </a:r>
            <a:r>
              <a:rPr lang="it-IT" b="1" dirty="0">
                <a:latin typeface="Times New Roman" panose="02020603050405020304" pitchFamily="18" charset="0"/>
                <a:ea typeface="Calibri" panose="020F0502020204030204" pitchFamily="34" charset="0"/>
                <a:cs typeface="Times New Roman" panose="02020603050405020304" pitchFamily="18" charset="0"/>
              </a:rPr>
              <a:t>contributi alla </a:t>
            </a:r>
            <a:r>
              <a:rPr lang="it-IT" b="1" dirty="0" smtClean="0">
                <a:latin typeface="Times New Roman" panose="02020603050405020304" pitchFamily="18" charset="0"/>
                <a:ea typeface="Calibri" panose="020F0502020204030204" pitchFamily="34" charset="0"/>
                <a:cs typeface="Times New Roman" panose="02020603050405020304" pitchFamily="18" charset="0"/>
              </a:rPr>
              <a:t>produzione </a:t>
            </a:r>
            <a:r>
              <a:rPr lang="it-IT" dirty="0" smtClean="0">
                <a:latin typeface="Times New Roman" panose="02020603050405020304" pitchFamily="18" charset="0"/>
                <a:ea typeface="Calibri" panose="020F0502020204030204" pitchFamily="34" charset="0"/>
                <a:cs typeface="Times New Roman" panose="02020603050405020304" pitchFamily="18" charset="0"/>
              </a:rPr>
              <a:t>(comprende </a:t>
            </a:r>
            <a:r>
              <a:rPr lang="it-IT" dirty="0">
                <a:latin typeface="Times New Roman" panose="02020603050405020304" pitchFamily="18" charset="0"/>
                <a:ea typeface="Calibri" panose="020F0502020204030204" pitchFamily="34" charset="0"/>
                <a:cs typeface="Times New Roman" panose="02020603050405020304" pitchFamily="18" charset="0"/>
              </a:rPr>
              <a:t>sia i contributi sui prodotti, che determinano la differenza tra valore aggiunto a prezzi di mercato e valore aggiunto a prezzi base, sia gli altri contributi sulla produzione, già considerati nel valore della produzione a prezzi </a:t>
            </a:r>
            <a:r>
              <a:rPr lang="it-IT" dirty="0" smtClean="0">
                <a:latin typeface="Times New Roman" panose="02020603050405020304" pitchFamily="18" charset="0"/>
                <a:ea typeface="Calibri" panose="020F0502020204030204" pitchFamily="34" charset="0"/>
                <a:cs typeface="Times New Roman" panose="02020603050405020304" pitchFamily="18" charset="0"/>
              </a:rPr>
              <a:t>base)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13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14</a:t>
            </a:fld>
            <a:endParaRPr lang="it-IT"/>
          </a:p>
        </p:txBody>
      </p:sp>
      <p:sp>
        <p:nvSpPr>
          <p:cNvPr id="5" name="Rettangolo 4"/>
          <p:cNvSpPr/>
          <p:nvPr/>
        </p:nvSpPr>
        <p:spPr>
          <a:xfrm>
            <a:off x="995677" y="1412097"/>
            <a:ext cx="10089804" cy="923330"/>
          </a:xfrm>
          <a:prstGeom prst="rect">
            <a:avLst/>
          </a:prstGeom>
        </p:spPr>
        <p:txBody>
          <a:bodyPr wrap="square">
            <a:spAutoFit/>
          </a:bodyPr>
          <a:lstStyle/>
          <a:p>
            <a:pPr marL="285750" indent="-285750" algn="just">
              <a:buFont typeface="Wingdings" panose="05000000000000000000" pitchFamily="2" charset="2"/>
              <a:buChar char="§"/>
            </a:pPr>
            <a:r>
              <a:rPr lang="it-IT" dirty="0" smtClean="0">
                <a:solidFill>
                  <a:srgbClr val="000000"/>
                </a:solidFill>
                <a:latin typeface="Times New Roman" panose="02020603050405020304" pitchFamily="18" charset="0"/>
              </a:rPr>
              <a:t>i </a:t>
            </a:r>
            <a:r>
              <a:rPr lang="it-IT" dirty="0">
                <a:solidFill>
                  <a:srgbClr val="000000"/>
                </a:solidFill>
                <a:latin typeface="Times New Roman" panose="02020603050405020304" pitchFamily="18" charset="0"/>
              </a:rPr>
              <a:t>redditi da lavoro dipendente interni (riconosciuti a lavoratori operanti sul territorio economico anche se non residenti); </a:t>
            </a:r>
          </a:p>
          <a:p>
            <a:pPr marL="285750" indent="-285750" algn="just">
              <a:buFont typeface="Wingdings" panose="05000000000000000000" pitchFamily="2" charset="2"/>
              <a:buChar char="§"/>
            </a:pPr>
            <a:r>
              <a:rPr lang="it-IT" dirty="0" smtClean="0">
                <a:solidFill>
                  <a:srgbClr val="000000"/>
                </a:solidFill>
                <a:latin typeface="Times New Roman" panose="02020603050405020304" pitchFamily="18" charset="0"/>
              </a:rPr>
              <a:t>le </a:t>
            </a:r>
            <a:r>
              <a:rPr lang="it-IT" dirty="0">
                <a:solidFill>
                  <a:srgbClr val="000000"/>
                </a:solidFill>
                <a:latin typeface="Times New Roman" panose="02020603050405020304" pitchFamily="18" charset="0"/>
              </a:rPr>
              <a:t>imposte sulla produzione </a:t>
            </a:r>
            <a:r>
              <a:rPr lang="it-IT" dirty="0" smtClean="0">
                <a:solidFill>
                  <a:srgbClr val="000000"/>
                </a:solidFill>
                <a:latin typeface="Times New Roman" panose="02020603050405020304" pitchFamily="18" charset="0"/>
              </a:rPr>
              <a:t>anch'esse </a:t>
            </a:r>
            <a:r>
              <a:rPr lang="it-IT" dirty="0">
                <a:solidFill>
                  <a:srgbClr val="000000"/>
                </a:solidFill>
                <a:latin typeface="Times New Roman" panose="02020603050405020304" pitchFamily="18" charset="0"/>
              </a:rPr>
              <a:t>al netto dei </a:t>
            </a:r>
            <a:r>
              <a:rPr lang="it-IT" dirty="0" smtClean="0">
                <a:solidFill>
                  <a:srgbClr val="000000"/>
                </a:solidFill>
                <a:latin typeface="Times New Roman" panose="02020603050405020304" pitchFamily="18" charset="0"/>
              </a:rPr>
              <a:t>contributi</a:t>
            </a:r>
            <a:endParaRPr lang="it-IT" dirty="0">
              <a:solidFill>
                <a:srgbClr val="000000"/>
              </a:solidFill>
              <a:latin typeface="Times New Roman" panose="02020603050405020304" pitchFamily="18" charset="0"/>
            </a:endParaRPr>
          </a:p>
        </p:txBody>
      </p:sp>
      <p:sp>
        <p:nvSpPr>
          <p:cNvPr id="6" name="Rettangolo 5"/>
          <p:cNvSpPr/>
          <p:nvPr/>
        </p:nvSpPr>
        <p:spPr>
          <a:xfrm>
            <a:off x="924556" y="819537"/>
            <a:ext cx="8772699" cy="369332"/>
          </a:xfrm>
          <a:prstGeom prst="rect">
            <a:avLst/>
          </a:prstGeom>
        </p:spPr>
        <p:txBody>
          <a:bodyPr wrap="square">
            <a:spAutoFit/>
          </a:bodyPr>
          <a:lstStyle/>
          <a:p>
            <a:r>
              <a:rPr lang="it-IT" dirty="0" smtClean="0">
                <a:solidFill>
                  <a:srgbClr val="000000"/>
                </a:solidFill>
                <a:latin typeface="Times New Roman" panose="02020603050405020304" pitchFamily="18" charset="0"/>
              </a:rPr>
              <a:t>Nel conto </a:t>
            </a:r>
            <a:r>
              <a:rPr lang="it-IT" dirty="0">
                <a:solidFill>
                  <a:srgbClr val="000000"/>
                </a:solidFill>
                <a:latin typeface="Times New Roman" panose="02020603050405020304" pitchFamily="18" charset="0"/>
              </a:rPr>
              <a:t>della generazione dei redditi primari </a:t>
            </a:r>
            <a:r>
              <a:rPr lang="it-IT" dirty="0" smtClean="0">
                <a:solidFill>
                  <a:srgbClr val="000000"/>
                </a:solidFill>
                <a:latin typeface="Times New Roman" panose="02020603050405020304" pitchFamily="18" charset="0"/>
              </a:rPr>
              <a:t>quindi si </a:t>
            </a:r>
            <a:r>
              <a:rPr lang="it-IT" dirty="0">
                <a:solidFill>
                  <a:srgbClr val="000000"/>
                </a:solidFill>
                <a:latin typeface="Times New Roman" panose="02020603050405020304" pitchFamily="18" charset="0"/>
              </a:rPr>
              <a:t>sottraggono dal PIN: </a:t>
            </a:r>
          </a:p>
        </p:txBody>
      </p:sp>
      <p:sp>
        <p:nvSpPr>
          <p:cNvPr id="7" name="CasellaDiTesto 6"/>
          <p:cNvSpPr txBox="1"/>
          <p:nvPr/>
        </p:nvSpPr>
        <p:spPr>
          <a:xfrm>
            <a:off x="5193604" y="2907461"/>
            <a:ext cx="3133898" cy="369332"/>
          </a:xfrm>
          <a:prstGeom prst="rect">
            <a:avLst/>
          </a:prstGeom>
          <a:noFill/>
        </p:spPr>
        <p:txBody>
          <a:bodyPr wrap="square" rtlCol="0">
            <a:spAutoFit/>
          </a:bodyPr>
          <a:lstStyle/>
          <a:p>
            <a:r>
              <a:rPr lang="it-IT" b="1" dirty="0" smtClean="0">
                <a:solidFill>
                  <a:srgbClr val="A80000"/>
                </a:solidFill>
                <a:latin typeface="Times New Roman" panose="02020603050405020304" pitchFamily="18" charset="0"/>
                <a:cs typeface="Times New Roman" panose="02020603050405020304" pitchFamily="18" charset="0"/>
              </a:rPr>
              <a:t>O = </a:t>
            </a:r>
            <a:r>
              <a:rPr lang="it-IT" b="1" dirty="0">
                <a:solidFill>
                  <a:srgbClr val="A80000"/>
                </a:solidFill>
                <a:latin typeface="Times New Roman" panose="02020603050405020304" pitchFamily="18" charset="0"/>
                <a:cs typeface="Times New Roman" panose="02020603050405020304" pitchFamily="18" charset="0"/>
              </a:rPr>
              <a:t>PIN - </a:t>
            </a:r>
            <a:r>
              <a:rPr lang="it-IT" b="1" dirty="0" err="1">
                <a:solidFill>
                  <a:srgbClr val="A80000"/>
                </a:solidFill>
                <a:latin typeface="Times New Roman" panose="02020603050405020304" pitchFamily="18" charset="0"/>
                <a:cs typeface="Times New Roman" panose="02020603050405020304" pitchFamily="18" charset="0"/>
              </a:rPr>
              <a:t>W</a:t>
            </a:r>
            <a:r>
              <a:rPr lang="it-IT" b="1" baseline="-25000" dirty="0" err="1">
                <a:solidFill>
                  <a:srgbClr val="A80000"/>
                </a:solidFill>
                <a:latin typeface="Times New Roman" panose="02020603050405020304" pitchFamily="18" charset="0"/>
                <a:cs typeface="Times New Roman" panose="02020603050405020304" pitchFamily="18" charset="0"/>
              </a:rPr>
              <a:t>p</a:t>
            </a:r>
            <a:r>
              <a:rPr lang="it-IT" b="1" dirty="0">
                <a:solidFill>
                  <a:srgbClr val="A80000"/>
                </a:solidFill>
                <a:latin typeface="Times New Roman" panose="02020603050405020304" pitchFamily="18" charset="0"/>
                <a:cs typeface="Times New Roman" panose="02020603050405020304" pitchFamily="18" charset="0"/>
              </a:rPr>
              <a:t> + (T</a:t>
            </a:r>
            <a:r>
              <a:rPr lang="it-IT" b="1" baseline="-25000" dirty="0">
                <a:solidFill>
                  <a:srgbClr val="A80000"/>
                </a:solidFill>
                <a:latin typeface="Times New Roman" panose="02020603050405020304" pitchFamily="18" charset="0"/>
                <a:cs typeface="Times New Roman" panose="02020603050405020304" pitchFamily="18" charset="0"/>
              </a:rPr>
              <a:t>i</a:t>
            </a:r>
            <a:r>
              <a:rPr lang="it-IT" b="1" dirty="0">
                <a:solidFill>
                  <a:srgbClr val="A80000"/>
                </a:solidFill>
                <a:latin typeface="Times New Roman" panose="02020603050405020304" pitchFamily="18" charset="0"/>
                <a:cs typeface="Times New Roman" panose="02020603050405020304" pitchFamily="18" charset="0"/>
              </a:rPr>
              <a:t> – </a:t>
            </a:r>
            <a:r>
              <a:rPr lang="it-IT" b="1" dirty="0" err="1">
                <a:solidFill>
                  <a:srgbClr val="A80000"/>
                </a:solidFill>
                <a:latin typeface="Times New Roman" panose="02020603050405020304" pitchFamily="18" charset="0"/>
                <a:cs typeface="Times New Roman" panose="02020603050405020304" pitchFamily="18" charset="0"/>
              </a:rPr>
              <a:t>R</a:t>
            </a:r>
            <a:r>
              <a:rPr lang="it-IT" b="1" baseline="-25000" dirty="0" err="1">
                <a:solidFill>
                  <a:srgbClr val="A80000"/>
                </a:solidFill>
                <a:latin typeface="Times New Roman" panose="02020603050405020304" pitchFamily="18" charset="0"/>
                <a:cs typeface="Times New Roman" panose="02020603050405020304" pitchFamily="18" charset="0"/>
              </a:rPr>
              <a:t>cp</a:t>
            </a:r>
            <a:r>
              <a:rPr lang="it-IT" b="1" dirty="0" smtClean="0">
                <a:solidFill>
                  <a:srgbClr val="A80000"/>
                </a:solidFill>
                <a:latin typeface="Times New Roman" panose="02020603050405020304" pitchFamily="18" charset="0"/>
                <a:cs typeface="Times New Roman" panose="02020603050405020304" pitchFamily="18" charset="0"/>
              </a:rPr>
              <a:t>)  </a:t>
            </a:r>
            <a:r>
              <a:rPr lang="it-IT" b="1" baseline="-25000" dirty="0" smtClean="0">
                <a:solidFill>
                  <a:srgbClr val="A80000"/>
                </a:solidFill>
                <a:latin typeface="Times New Roman" panose="02020603050405020304" pitchFamily="18" charset="0"/>
                <a:cs typeface="Times New Roman" panose="02020603050405020304" pitchFamily="18" charset="0"/>
              </a:rPr>
              <a:t> </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8" name="CasellaDiTesto 7"/>
          <p:cNvSpPr txBox="1"/>
          <p:nvPr/>
        </p:nvSpPr>
        <p:spPr>
          <a:xfrm>
            <a:off x="1016000" y="2907461"/>
            <a:ext cx="3133898" cy="369332"/>
          </a:xfrm>
          <a:prstGeom prst="rect">
            <a:avLst/>
          </a:prstGeom>
          <a:noFill/>
        </p:spPr>
        <p:txBody>
          <a:bodyPr wrap="square" rtlCol="0">
            <a:spAutoFit/>
          </a:bodyPr>
          <a:lstStyle/>
          <a:p>
            <a:r>
              <a:rPr lang="it-IT" b="1" dirty="0" err="1" smtClean="0">
                <a:solidFill>
                  <a:srgbClr val="A80000"/>
                </a:solidFill>
                <a:latin typeface="Times New Roman" panose="02020603050405020304" pitchFamily="18" charset="0"/>
                <a:cs typeface="Times New Roman" panose="02020603050405020304" pitchFamily="18" charset="0"/>
              </a:rPr>
              <a:t>W</a:t>
            </a:r>
            <a:r>
              <a:rPr lang="it-IT" b="1" baseline="-25000" dirty="0" err="1" smtClean="0">
                <a:solidFill>
                  <a:srgbClr val="A80000"/>
                </a:solidFill>
                <a:latin typeface="Times New Roman" panose="02020603050405020304" pitchFamily="18" charset="0"/>
                <a:cs typeface="Times New Roman" panose="02020603050405020304" pitchFamily="18" charset="0"/>
              </a:rPr>
              <a:t>p</a:t>
            </a:r>
            <a:r>
              <a:rPr lang="it-IT" b="1" dirty="0" smtClean="0">
                <a:solidFill>
                  <a:srgbClr val="A80000"/>
                </a:solidFill>
                <a:latin typeface="Times New Roman" panose="02020603050405020304" pitchFamily="18" charset="0"/>
                <a:cs typeface="Times New Roman" panose="02020603050405020304" pitchFamily="18" charset="0"/>
              </a:rPr>
              <a:t> + (T</a:t>
            </a:r>
            <a:r>
              <a:rPr lang="it-IT" b="1" baseline="-25000" dirty="0" smtClean="0">
                <a:solidFill>
                  <a:srgbClr val="A80000"/>
                </a:solidFill>
                <a:latin typeface="Times New Roman" panose="02020603050405020304" pitchFamily="18" charset="0"/>
                <a:cs typeface="Times New Roman" panose="02020603050405020304" pitchFamily="18" charset="0"/>
              </a:rPr>
              <a:t>i</a:t>
            </a:r>
            <a:r>
              <a:rPr lang="it-IT" b="1" dirty="0" smtClean="0">
                <a:solidFill>
                  <a:srgbClr val="A80000"/>
                </a:solidFill>
                <a:latin typeface="Times New Roman" panose="02020603050405020304" pitchFamily="18" charset="0"/>
                <a:cs typeface="Times New Roman" panose="02020603050405020304" pitchFamily="18" charset="0"/>
              </a:rPr>
              <a:t> – </a:t>
            </a:r>
            <a:r>
              <a:rPr lang="it-IT" b="1" dirty="0" err="1" smtClean="0">
                <a:solidFill>
                  <a:srgbClr val="A80000"/>
                </a:solidFill>
                <a:latin typeface="Times New Roman" panose="02020603050405020304" pitchFamily="18" charset="0"/>
                <a:cs typeface="Times New Roman" panose="02020603050405020304" pitchFamily="18" charset="0"/>
              </a:rPr>
              <a:t>R</a:t>
            </a:r>
            <a:r>
              <a:rPr lang="it-IT" b="1" baseline="-25000" dirty="0" err="1" smtClean="0">
                <a:solidFill>
                  <a:srgbClr val="A80000"/>
                </a:solidFill>
                <a:latin typeface="Times New Roman" panose="02020603050405020304" pitchFamily="18" charset="0"/>
                <a:cs typeface="Times New Roman" panose="02020603050405020304" pitchFamily="18" charset="0"/>
              </a:rPr>
              <a:t>cp</a:t>
            </a:r>
            <a:r>
              <a:rPr lang="it-IT" b="1" dirty="0" smtClean="0">
                <a:solidFill>
                  <a:srgbClr val="A80000"/>
                </a:solidFill>
                <a:latin typeface="Times New Roman" panose="02020603050405020304" pitchFamily="18" charset="0"/>
                <a:cs typeface="Times New Roman" panose="02020603050405020304" pitchFamily="18" charset="0"/>
              </a:rPr>
              <a:t>) + O = PIN</a:t>
            </a:r>
            <a:r>
              <a:rPr lang="it-IT" b="1" baseline="-25000" dirty="0" smtClean="0">
                <a:solidFill>
                  <a:srgbClr val="A80000"/>
                </a:solidFill>
                <a:latin typeface="Times New Roman" panose="02020603050405020304" pitchFamily="18" charset="0"/>
                <a:cs typeface="Times New Roman" panose="02020603050405020304" pitchFamily="18" charset="0"/>
              </a:rPr>
              <a:t> </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9" name="Freccia a destra 8"/>
          <p:cNvSpPr/>
          <p:nvPr/>
        </p:nvSpPr>
        <p:spPr>
          <a:xfrm>
            <a:off x="4149898" y="3020093"/>
            <a:ext cx="422102" cy="167673"/>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asellaDiTesto 9"/>
          <p:cNvSpPr txBox="1"/>
          <p:nvPr/>
        </p:nvSpPr>
        <p:spPr>
          <a:xfrm>
            <a:off x="1016000" y="3571828"/>
            <a:ext cx="7737302" cy="1169551"/>
          </a:xfrm>
          <a:prstGeom prst="rect">
            <a:avLst/>
          </a:prstGeom>
          <a:noFill/>
        </p:spPr>
        <p:txBody>
          <a:bodyPr wrap="square" rtlCol="0">
            <a:spAutoFit/>
          </a:bodyPr>
          <a:lstStyle/>
          <a:p>
            <a:pPr algn="just"/>
            <a:r>
              <a:rPr lang="it-IT" sz="1400" dirty="0" err="1" smtClean="0">
                <a:latin typeface="Times New Roman" panose="02020603050405020304" pitchFamily="18" charset="0"/>
                <a:cs typeface="Times New Roman" panose="02020603050405020304" pitchFamily="18" charset="0"/>
              </a:rPr>
              <a:t>W</a:t>
            </a:r>
            <a:r>
              <a:rPr lang="it-IT" sz="1400" baseline="-25000" dirty="0" err="1" smtClean="0">
                <a:latin typeface="Times New Roman" panose="02020603050405020304" pitchFamily="18" charset="0"/>
                <a:cs typeface="Times New Roman" panose="02020603050405020304" pitchFamily="18" charset="0"/>
              </a:rPr>
              <a:t>p</a:t>
            </a:r>
            <a:r>
              <a:rPr lang="it-IT" sz="1400" dirty="0" smtClean="0">
                <a:latin typeface="Times New Roman" panose="02020603050405020304" pitchFamily="18" charset="0"/>
                <a:cs typeface="Times New Roman" panose="02020603050405020304" pitchFamily="18" charset="0"/>
              </a:rPr>
              <a:t> = </a:t>
            </a:r>
            <a:r>
              <a:rPr lang="it-IT" sz="1400" dirty="0">
                <a:latin typeface="Times New Roman" panose="02020603050405020304" pitchFamily="18" charset="0"/>
                <a:cs typeface="Times New Roman" panose="02020603050405020304" pitchFamily="18" charset="0"/>
              </a:rPr>
              <a:t>sono i redditi interni da lavoro dipendente</a:t>
            </a:r>
            <a:r>
              <a:rPr lang="it-IT" sz="1400" dirty="0" smtClean="0">
                <a:latin typeface="Times New Roman" panose="02020603050405020304" pitchFamily="18" charset="0"/>
                <a:cs typeface="Times New Roman" panose="02020603050405020304" pitchFamily="18" charset="0"/>
              </a:rPr>
              <a:t> </a:t>
            </a:r>
          </a:p>
          <a:p>
            <a:pPr algn="just"/>
            <a:r>
              <a:rPr lang="it-IT" sz="1400" dirty="0" smtClean="0">
                <a:latin typeface="Times New Roman" panose="02020603050405020304" pitchFamily="18" charset="0"/>
                <a:cs typeface="Times New Roman" panose="02020603050405020304" pitchFamily="18" charset="0"/>
              </a:rPr>
              <a:t>T</a:t>
            </a:r>
            <a:r>
              <a:rPr lang="it-IT" sz="1400" baseline="-25000" dirty="0" smtClean="0">
                <a:latin typeface="Times New Roman" panose="02020603050405020304" pitchFamily="18" charset="0"/>
                <a:cs typeface="Times New Roman" panose="02020603050405020304" pitchFamily="18" charset="0"/>
              </a:rPr>
              <a:t>i</a:t>
            </a:r>
            <a:r>
              <a:rPr lang="it-IT" sz="1400" dirty="0" smtClean="0">
                <a:latin typeface="Times New Roman" panose="02020603050405020304" pitchFamily="18" charset="0"/>
                <a:cs typeface="Times New Roman" panose="02020603050405020304" pitchFamily="18" charset="0"/>
              </a:rPr>
              <a:t> = </a:t>
            </a:r>
            <a:r>
              <a:rPr lang="it-IT" sz="1400" dirty="0">
                <a:latin typeface="Times New Roman" panose="02020603050405020304" pitchFamily="18" charset="0"/>
                <a:cs typeface="Times New Roman" panose="02020603050405020304" pitchFamily="18" charset="0"/>
              </a:rPr>
              <a:t>sono le imposte indirette sulla produzione e </a:t>
            </a:r>
            <a:r>
              <a:rPr lang="it-IT" sz="1400" dirty="0" smtClean="0">
                <a:latin typeface="Times New Roman" panose="02020603050405020304" pitchFamily="18" charset="0"/>
                <a:cs typeface="Times New Roman" panose="02020603050405020304" pitchFamily="18" charset="0"/>
              </a:rPr>
              <a:t>l’importazione</a:t>
            </a:r>
          </a:p>
          <a:p>
            <a:pPr algn="just"/>
            <a:r>
              <a:rPr lang="it-IT" sz="1400" dirty="0" err="1" smtClean="0">
                <a:latin typeface="Times New Roman" panose="02020603050405020304" pitchFamily="18" charset="0"/>
                <a:cs typeface="Times New Roman" panose="02020603050405020304" pitchFamily="18" charset="0"/>
              </a:rPr>
              <a:t>R</a:t>
            </a:r>
            <a:r>
              <a:rPr lang="it-IT" sz="1400" baseline="-25000" dirty="0" err="1" smtClean="0">
                <a:latin typeface="Times New Roman" panose="02020603050405020304" pitchFamily="18" charset="0"/>
                <a:cs typeface="Times New Roman" panose="02020603050405020304" pitchFamily="18" charset="0"/>
              </a:rPr>
              <a:t>cp</a:t>
            </a:r>
            <a:r>
              <a:rPr lang="it-IT" sz="1400" dirty="0" smtClean="0">
                <a:latin typeface="Times New Roman" panose="02020603050405020304" pitchFamily="18" charset="0"/>
                <a:cs typeface="Times New Roman" panose="02020603050405020304" pitchFamily="18" charset="0"/>
              </a:rPr>
              <a:t> = </a:t>
            </a:r>
            <a:r>
              <a:rPr lang="it-IT" sz="1400" dirty="0">
                <a:latin typeface="Times New Roman" panose="02020603050405020304" pitchFamily="18" charset="0"/>
                <a:cs typeface="Times New Roman" panose="02020603050405020304" pitchFamily="18" charset="0"/>
              </a:rPr>
              <a:t>sono i contributi alla </a:t>
            </a:r>
            <a:r>
              <a:rPr lang="it-IT" sz="1400" dirty="0" smtClean="0">
                <a:latin typeface="Times New Roman" panose="02020603050405020304" pitchFamily="18" charset="0"/>
                <a:cs typeface="Times New Roman" panose="02020603050405020304" pitchFamily="18" charset="0"/>
              </a:rPr>
              <a:t>produzione</a:t>
            </a:r>
          </a:p>
          <a:p>
            <a:pPr algn="just"/>
            <a:r>
              <a:rPr lang="it-IT" sz="1400" dirty="0" smtClean="0">
                <a:latin typeface="Times New Roman" panose="02020603050405020304" pitchFamily="18" charset="0"/>
                <a:cs typeface="Times New Roman" panose="02020603050405020304" pitchFamily="18" charset="0"/>
              </a:rPr>
              <a:t>PIN = </a:t>
            </a:r>
            <a:r>
              <a:rPr lang="it-IT" sz="1400" dirty="0">
                <a:latin typeface="Times New Roman" panose="02020603050405020304" pitchFamily="18" charset="0"/>
                <a:cs typeface="Times New Roman" panose="02020603050405020304" pitchFamily="18" charset="0"/>
              </a:rPr>
              <a:t>è il prodotto interno netto se il conto è costruito per il paese, è, invece, </a:t>
            </a:r>
            <a:r>
              <a:rPr lang="it-IT" sz="1400" dirty="0" smtClean="0">
                <a:latin typeface="Times New Roman" panose="02020603050405020304" pitchFamily="18" charset="0"/>
                <a:cs typeface="Times New Roman" panose="02020603050405020304" pitchFamily="18" charset="0"/>
              </a:rPr>
              <a:t>il valore </a:t>
            </a:r>
            <a:r>
              <a:rPr lang="it-IT" sz="1400" dirty="0">
                <a:latin typeface="Times New Roman" panose="02020603050405020304" pitchFamily="18" charset="0"/>
                <a:cs typeface="Times New Roman" panose="02020603050405020304" pitchFamily="18" charset="0"/>
              </a:rPr>
              <a:t>aggiunto se il conto è costruito per branche e per settori </a:t>
            </a:r>
            <a:r>
              <a:rPr lang="it-IT" sz="1400" dirty="0" smtClean="0">
                <a:latin typeface="Times New Roman" panose="02020603050405020304" pitchFamily="18" charset="0"/>
                <a:cs typeface="Times New Roman" panose="02020603050405020304" pitchFamily="18" charset="0"/>
              </a:rPr>
              <a:t>istituzionali</a:t>
            </a:r>
            <a:endParaRPr lang="en-GB" sz="1400" dirty="0">
              <a:latin typeface="Times New Roman" panose="02020603050405020304" pitchFamily="18" charset="0"/>
              <a:cs typeface="Times New Roman" panose="02020603050405020304" pitchFamily="18" charset="0"/>
            </a:endParaRPr>
          </a:p>
        </p:txBody>
      </p:sp>
      <p:sp>
        <p:nvSpPr>
          <p:cNvPr id="11" name="Rettangolo 10"/>
          <p:cNvSpPr/>
          <p:nvPr/>
        </p:nvSpPr>
        <p:spPr>
          <a:xfrm>
            <a:off x="995677" y="5087199"/>
            <a:ext cx="10089804" cy="923330"/>
          </a:xfrm>
          <a:prstGeom prst="rect">
            <a:avLst/>
          </a:prstGeom>
        </p:spPr>
        <p:txBody>
          <a:bodyPr wrap="square">
            <a:spAutoFit/>
          </a:bodyPr>
          <a:lstStyle/>
          <a:p>
            <a:pPr algn="just"/>
            <a:r>
              <a:rPr lang="it-IT" b="1" dirty="0">
                <a:latin typeface="Times New Roman" panose="02020603050405020304" pitchFamily="18" charset="0"/>
                <a:cs typeface="Times New Roman" panose="02020603050405020304" pitchFamily="18" charset="0"/>
              </a:rPr>
              <a:t>O</a:t>
            </a:r>
            <a:r>
              <a:rPr lang="it-IT" dirty="0">
                <a:latin typeface="Times New Roman" panose="02020603050405020304" pitchFamily="18" charset="0"/>
                <a:cs typeface="Times New Roman" panose="02020603050405020304" pitchFamily="18" charset="0"/>
              </a:rPr>
              <a:t> = è il </a:t>
            </a:r>
            <a:r>
              <a:rPr lang="it-IT" b="1" dirty="0">
                <a:latin typeface="Times New Roman" panose="02020603050405020304" pitchFamily="18" charset="0"/>
                <a:cs typeface="Times New Roman" panose="02020603050405020304" pitchFamily="18" charset="0"/>
              </a:rPr>
              <a:t>saldo del conto </a:t>
            </a:r>
            <a:r>
              <a:rPr lang="it-IT" dirty="0">
                <a:latin typeface="Times New Roman" panose="02020603050405020304" pitchFamily="18" charset="0"/>
                <a:cs typeface="Times New Roman" panose="02020603050405020304" pitchFamily="18" charset="0"/>
              </a:rPr>
              <a:t>ed è dato dal </a:t>
            </a:r>
            <a:r>
              <a:rPr lang="it-IT" b="1" dirty="0">
                <a:solidFill>
                  <a:srgbClr val="A80000"/>
                </a:solidFill>
                <a:latin typeface="Times New Roman" panose="02020603050405020304" pitchFamily="18" charset="0"/>
                <a:cs typeface="Times New Roman" panose="02020603050405020304" pitchFamily="18" charset="0"/>
              </a:rPr>
              <a:t>risultato lordo di gestione e dal reddito misto</a:t>
            </a:r>
            <a:r>
              <a:rPr lang="it-IT" dirty="0">
                <a:latin typeface="Times New Roman" panose="02020603050405020304" pitchFamily="18" charset="0"/>
                <a:cs typeface="Times New Roman" panose="02020603050405020304" pitchFamily="18" charset="0"/>
              </a:rPr>
              <a:t>, e rappresenta la parte del valore aggiunto finalizzata alla remunerazione dei fattori produttivi diversi dal lavoro dipendente utilizzati </a:t>
            </a:r>
            <a:r>
              <a:rPr lang="en-GB" dirty="0" err="1">
                <a:latin typeface="Times New Roman" panose="02020603050405020304" pitchFamily="18" charset="0"/>
                <a:cs typeface="Times New Roman" panose="02020603050405020304" pitchFamily="18" charset="0"/>
              </a:rPr>
              <a:t>nella</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produzione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2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14</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15</a:t>
            </a:fld>
            <a:endParaRPr lang="it-IT"/>
          </a:p>
        </p:txBody>
      </p:sp>
      <p:pic>
        <p:nvPicPr>
          <p:cNvPr id="6" name="Immagine 5"/>
          <p:cNvPicPr>
            <a:picLocks noChangeAspect="1"/>
          </p:cNvPicPr>
          <p:nvPr/>
        </p:nvPicPr>
        <p:blipFill>
          <a:blip r:embed="rId2"/>
          <a:stretch>
            <a:fillRect/>
          </a:stretch>
        </p:blipFill>
        <p:spPr>
          <a:xfrm>
            <a:off x="1571584" y="2597615"/>
            <a:ext cx="8151058" cy="2560542"/>
          </a:xfrm>
          <a:prstGeom prst="rect">
            <a:avLst/>
          </a:prstGeom>
        </p:spPr>
      </p:pic>
      <p:sp>
        <p:nvSpPr>
          <p:cNvPr id="7" name="Rettangolo 6"/>
          <p:cNvSpPr/>
          <p:nvPr/>
        </p:nvSpPr>
        <p:spPr>
          <a:xfrm>
            <a:off x="828503" y="912785"/>
            <a:ext cx="10298546" cy="923330"/>
          </a:xfrm>
          <a:prstGeom prst="rect">
            <a:avLst/>
          </a:prstGeom>
        </p:spPr>
        <p:txBody>
          <a:bodyPr wrap="square">
            <a:spAutoFit/>
          </a:bodyPr>
          <a:lstStyle/>
          <a:p>
            <a:pPr algn="just"/>
            <a:r>
              <a:rPr lang="it-IT" dirty="0">
                <a:latin typeface="Times New Roman" panose="02020603050405020304" pitchFamily="18" charset="0"/>
              </a:rPr>
              <a:t>Il conto della generazione del reddito è l’ultimo conto del SEC che può essere costruito sia per branche che per settori istituzionali. Dal conto successivo non ha più senso </a:t>
            </a:r>
            <a:r>
              <a:rPr lang="it-IT" dirty="0" smtClean="0">
                <a:latin typeface="Times New Roman" panose="02020603050405020304" pitchFamily="18" charset="0"/>
              </a:rPr>
              <a:t>ragionare </a:t>
            </a:r>
            <a:r>
              <a:rPr lang="it-IT" dirty="0">
                <a:latin typeface="Times New Roman" panose="02020603050405020304" pitchFamily="18" charset="0"/>
              </a:rPr>
              <a:t>per unità di produzione e branche, ma solo per unità istituzionali e settori.</a:t>
            </a:r>
            <a:endParaRPr lang="it-IT" dirty="0"/>
          </a:p>
        </p:txBody>
      </p:sp>
    </p:spTree>
    <p:extLst>
      <p:ext uri="{BB962C8B-B14F-4D97-AF65-F5344CB8AC3E}">
        <p14:creationId xmlns:p14="http://schemas.microsoft.com/office/powerpoint/2010/main" val="1951192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16</a:t>
            </a:fld>
            <a:endParaRPr lang="it-IT"/>
          </a:p>
        </p:txBody>
      </p:sp>
      <p:pic>
        <p:nvPicPr>
          <p:cNvPr id="4" name="Immagine 3"/>
          <p:cNvPicPr>
            <a:picLocks noChangeAspect="1"/>
          </p:cNvPicPr>
          <p:nvPr/>
        </p:nvPicPr>
        <p:blipFill>
          <a:blip r:embed="rId2"/>
          <a:stretch>
            <a:fillRect/>
          </a:stretch>
        </p:blipFill>
        <p:spPr>
          <a:xfrm>
            <a:off x="1098924" y="991469"/>
            <a:ext cx="7235687" cy="4820478"/>
          </a:xfrm>
          <a:prstGeom prst="rect">
            <a:avLst/>
          </a:prstGeom>
        </p:spPr>
      </p:pic>
    </p:spTree>
    <p:extLst>
      <p:ext uri="{BB962C8B-B14F-4D97-AF65-F5344CB8AC3E}">
        <p14:creationId xmlns:p14="http://schemas.microsoft.com/office/powerpoint/2010/main" val="2412384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17</a:t>
            </a:fld>
            <a:endParaRPr lang="it-IT"/>
          </a:p>
        </p:txBody>
      </p:sp>
      <p:sp>
        <p:nvSpPr>
          <p:cNvPr id="4" name="Rettangolo 3"/>
          <p:cNvSpPr/>
          <p:nvPr/>
        </p:nvSpPr>
        <p:spPr>
          <a:xfrm>
            <a:off x="1015999" y="1372480"/>
            <a:ext cx="10231120"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Il conto dell’attribuzione dei redditi primari è lo stadio successivo e consiste nell’appropriazione dei redditi dei fattori da parte dei soggetti economici che naturalmente o giuridicamente li possiedono</a:t>
            </a:r>
            <a:r>
              <a:rPr lang="it-IT" dirty="0" smtClean="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ttangolo 4"/>
          <p:cNvSpPr/>
          <p:nvPr/>
        </p:nvSpPr>
        <p:spPr>
          <a:xfrm>
            <a:off x="1015999" y="880451"/>
            <a:ext cx="4269117" cy="369332"/>
          </a:xfrm>
          <a:prstGeom prst="rect">
            <a:avLst/>
          </a:prstGeom>
        </p:spPr>
        <p:txBody>
          <a:bodyPr wrap="none">
            <a:spAutoFit/>
          </a:bodyPr>
          <a:lstStyle/>
          <a:p>
            <a:r>
              <a:rPr lang="it-IT" b="1" i="1" dirty="0">
                <a:solidFill>
                  <a:srgbClr val="A80000"/>
                </a:solidFill>
                <a:latin typeface="Times New Roman" panose="02020603050405020304" pitchFamily="18" charset="0"/>
                <a:cs typeface="Times New Roman" panose="02020603050405020304" pitchFamily="18" charset="0"/>
              </a:rPr>
              <a:t>Conto della attribuzione dei redditi primari</a:t>
            </a:r>
          </a:p>
        </p:txBody>
      </p:sp>
      <p:sp>
        <p:nvSpPr>
          <p:cNvPr id="6" name="Rettangolo 5"/>
          <p:cNvSpPr/>
          <p:nvPr/>
        </p:nvSpPr>
        <p:spPr>
          <a:xfrm>
            <a:off x="1015999" y="2018811"/>
            <a:ext cx="10147994"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Si opera qui un cambiamento di prospettiva, passando dall'"interno" al "nazionale". Ciò in quanto, anche se l'attività produttiva si svolge sul territorio economico, le remunerazioni del capitale e dell'impresa (quindi la ripartizione del risultato di gestione) devono seguire un criterio di titolarità giuridica</a:t>
            </a:r>
            <a:endParaRPr lang="en-GB" dirty="0"/>
          </a:p>
        </p:txBody>
      </p:sp>
      <p:sp>
        <p:nvSpPr>
          <p:cNvPr id="8" name="Rettangolo 7"/>
          <p:cNvSpPr/>
          <p:nvPr/>
        </p:nvSpPr>
        <p:spPr>
          <a:xfrm>
            <a:off x="1015999" y="3915501"/>
            <a:ext cx="10177549" cy="923330"/>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Registra </a:t>
            </a:r>
            <a:r>
              <a:rPr lang="it-IT" dirty="0">
                <a:latin typeface="Times New Roman" panose="02020603050405020304" pitchFamily="18" charset="0"/>
                <a:cs typeface="Times New Roman" panose="02020603050405020304" pitchFamily="18" charset="0"/>
              </a:rPr>
              <a:t>la distribuzione alle unità residenti e ai settori istituzionali dei redditi derivanti dalla partecipazione diretta al processo di produzione e dei redditi ottenuti come corrispettivo per aver messo a disposizione di altre unità istituzionali mezzi finanziari o beni materiali non prodotti. </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1022003" y="2942141"/>
            <a:ext cx="10225116" cy="923330"/>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Es. Se </a:t>
            </a:r>
            <a:r>
              <a:rPr lang="it-IT" dirty="0">
                <a:latin typeface="Times New Roman" panose="02020603050405020304" pitchFamily="18" charset="0"/>
                <a:cs typeface="Times New Roman" panose="02020603050405020304" pitchFamily="18" charset="0"/>
              </a:rPr>
              <a:t>la filiale italiana di una società estera contribuisce al prodotto interno, i redditi da capitale e da impresa vanno comunque riconosciuti ai rispettivi titolari (il proprietario del capitale e l'imprenditore) anche se non residenti; viceversa per filiali estere di società italiane.</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ttangolo 10"/>
          <p:cNvSpPr/>
          <p:nvPr/>
        </p:nvSpPr>
        <p:spPr>
          <a:xfrm>
            <a:off x="1015999" y="4858926"/>
            <a:ext cx="10147994"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saldo per l’intera economia è costituito dal </a:t>
            </a:r>
            <a:r>
              <a:rPr lang="it-IT" b="1" dirty="0">
                <a:latin typeface="Times New Roman" panose="02020603050405020304" pitchFamily="18" charset="0"/>
                <a:cs typeface="Times New Roman" panose="02020603050405020304" pitchFamily="18" charset="0"/>
              </a:rPr>
              <a:t>Reddito Nazionale Netto. </a:t>
            </a:r>
            <a:r>
              <a:rPr lang="it-IT" dirty="0">
                <a:latin typeface="Times New Roman" panose="02020603050405020304" pitchFamily="18" charset="0"/>
                <a:cs typeface="Times New Roman" panose="02020603050405020304" pitchFamily="18" charset="0"/>
              </a:rPr>
              <a:t>A differenza del conto della generazione dei redditi primari, </a:t>
            </a:r>
            <a:r>
              <a:rPr lang="it-IT" dirty="0">
                <a:solidFill>
                  <a:srgbClr val="A80000"/>
                </a:solidFill>
                <a:latin typeface="Times New Roman" panose="02020603050405020304" pitchFamily="18" charset="0"/>
                <a:cs typeface="Times New Roman" panose="02020603050405020304" pitchFamily="18" charset="0"/>
              </a:rPr>
              <a:t>il conto della attribuzione dei redditi primari si interessa alle unità residenti e ai settori istituzionali nella loro veste di beneficiari di redditi primari</a:t>
            </a:r>
            <a:r>
              <a:rPr lang="it-IT"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42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18</a:t>
            </a:fld>
            <a:endParaRPr lang="it-IT"/>
          </a:p>
        </p:txBody>
      </p:sp>
      <p:sp>
        <p:nvSpPr>
          <p:cNvPr id="5" name="Rettangolo 4"/>
          <p:cNvSpPr/>
          <p:nvPr/>
        </p:nvSpPr>
        <p:spPr>
          <a:xfrm>
            <a:off x="1015999" y="4029602"/>
            <a:ext cx="3583032" cy="369332"/>
          </a:xfrm>
          <a:prstGeom prst="rect">
            <a:avLst/>
          </a:prstGeom>
        </p:spPr>
        <p:txBody>
          <a:bodyPr wrap="none">
            <a:spAutoFit/>
          </a:bodyPr>
          <a:lstStyle/>
          <a:p>
            <a:r>
              <a:rPr lang="it-IT" b="1" i="1" dirty="0">
                <a:solidFill>
                  <a:srgbClr val="A80000"/>
                </a:solidFill>
                <a:latin typeface="Times New Roman" panose="02020603050405020304" pitchFamily="18" charset="0"/>
                <a:cs typeface="Times New Roman" panose="02020603050405020304" pitchFamily="18" charset="0"/>
              </a:rPr>
              <a:t>Conto della utilizzazione del reddito</a:t>
            </a:r>
            <a:endParaRPr lang="en-GB" b="1" i="1"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5999" y="4387493"/>
            <a:ext cx="10640291" cy="1477328"/>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Il </a:t>
            </a:r>
            <a:r>
              <a:rPr lang="it-IT" b="1" dirty="0" smtClean="0">
                <a:latin typeface="Times New Roman" panose="02020603050405020304" pitchFamily="18" charset="0"/>
                <a:cs typeface="Times New Roman" panose="02020603050405020304" pitchFamily="18" charset="0"/>
              </a:rPr>
              <a:t>conto </a:t>
            </a:r>
            <a:r>
              <a:rPr lang="it-IT" b="1" dirty="0">
                <a:latin typeface="Times New Roman" panose="02020603050405020304" pitchFamily="18" charset="0"/>
                <a:cs typeface="Times New Roman" panose="02020603050405020304" pitchFamily="18" charset="0"/>
              </a:rPr>
              <a:t>di utilizzazione del reddito </a:t>
            </a:r>
            <a:r>
              <a:rPr lang="it-IT" dirty="0" smtClean="0">
                <a:latin typeface="Times New Roman" panose="02020603050405020304" pitchFamily="18" charset="0"/>
                <a:cs typeface="Times New Roman" panose="02020603050405020304" pitchFamily="18" charset="0"/>
              </a:rPr>
              <a:t>mostra, </a:t>
            </a:r>
            <a:r>
              <a:rPr lang="it-IT" dirty="0">
                <a:latin typeface="Times New Roman" panose="02020603050405020304" pitchFamily="18" charset="0"/>
                <a:cs typeface="Times New Roman" panose="02020603050405020304" pitchFamily="18" charset="0"/>
              </a:rPr>
              <a:t>per quei settori che </a:t>
            </a:r>
            <a:r>
              <a:rPr lang="it-IT" dirty="0" smtClean="0">
                <a:latin typeface="Times New Roman" panose="02020603050405020304" pitchFamily="18" charset="0"/>
                <a:cs typeface="Times New Roman" panose="02020603050405020304" pitchFamily="18" charset="0"/>
              </a:rPr>
              <a:t>hanno dei </a:t>
            </a:r>
            <a:r>
              <a:rPr lang="it-IT" dirty="0">
                <a:latin typeface="Times New Roman" panose="02020603050405020304" pitchFamily="18" charset="0"/>
                <a:cs typeface="Times New Roman" panose="02020603050405020304" pitchFamily="18" charset="0"/>
              </a:rPr>
              <a:t>consumi finali, come il reddito disponibile (o il reddito disponibile </a:t>
            </a:r>
            <a:r>
              <a:rPr lang="it-IT" dirty="0" smtClean="0">
                <a:latin typeface="Times New Roman" panose="02020603050405020304" pitchFamily="18" charset="0"/>
                <a:cs typeface="Times New Roman" panose="02020603050405020304" pitchFamily="18" charset="0"/>
              </a:rPr>
              <a:t>corretto) è </a:t>
            </a:r>
            <a:r>
              <a:rPr lang="it-IT" dirty="0">
                <a:latin typeface="Times New Roman" panose="02020603050405020304" pitchFamily="18" charset="0"/>
                <a:cs typeface="Times New Roman" panose="02020603050405020304" pitchFamily="18" charset="0"/>
              </a:rPr>
              <a:t>ripartito tra i consumi finali </a:t>
            </a:r>
            <a:r>
              <a:rPr lang="it-IT" dirty="0" smtClean="0">
                <a:latin typeface="Times New Roman" panose="02020603050405020304" pitchFamily="18" charset="0"/>
                <a:cs typeface="Times New Roman" panose="02020603050405020304" pitchFamily="18" charset="0"/>
              </a:rPr>
              <a:t>e </a:t>
            </a:r>
            <a:r>
              <a:rPr lang="it-IT" dirty="0">
                <a:latin typeface="Times New Roman" panose="02020603050405020304" pitchFamily="18" charset="0"/>
                <a:cs typeface="Times New Roman" panose="02020603050405020304" pitchFamily="18" charset="0"/>
              </a:rPr>
              <a:t>il </a:t>
            </a:r>
            <a:r>
              <a:rPr lang="it-IT" dirty="0" smtClean="0">
                <a:latin typeface="Times New Roman" panose="02020603050405020304" pitchFamily="18" charset="0"/>
                <a:cs typeface="Times New Roman" panose="02020603050405020304" pitchFamily="18" charset="0"/>
              </a:rPr>
              <a:t>risparmio. Nel </a:t>
            </a:r>
            <a:r>
              <a:rPr lang="it-IT" dirty="0">
                <a:latin typeface="Times New Roman" panose="02020603050405020304" pitchFamily="18" charset="0"/>
                <a:cs typeface="Times New Roman" panose="02020603050405020304" pitchFamily="18" charset="0"/>
              </a:rPr>
              <a:t>sistema dei conti, solo le Amministrazioni Pubbliche, le </a:t>
            </a:r>
            <a:r>
              <a:rPr lang="it-IT" dirty="0" smtClean="0">
                <a:latin typeface="Times New Roman" panose="02020603050405020304" pitchFamily="18" charset="0"/>
                <a:cs typeface="Times New Roman" panose="02020603050405020304" pitchFamily="18" charset="0"/>
              </a:rPr>
              <a:t>Istituzioni sociali </a:t>
            </a:r>
            <a:r>
              <a:rPr lang="it-IT" dirty="0">
                <a:latin typeface="Times New Roman" panose="02020603050405020304" pitchFamily="18" charset="0"/>
                <a:cs typeface="Times New Roman" panose="02020603050405020304" pitchFamily="18" charset="0"/>
              </a:rPr>
              <a:t>private e le famiglie presentano consumi finali</a:t>
            </a:r>
            <a:r>
              <a:rPr lang="it-IT" dirty="0" smtClean="0">
                <a:latin typeface="Times New Roman" panose="02020603050405020304" pitchFamily="18" charset="0"/>
                <a:cs typeface="Times New Roman" panose="02020603050405020304" pitchFamily="18" charset="0"/>
              </a:rPr>
              <a:t>.</a:t>
            </a:r>
          </a:p>
          <a:p>
            <a:pPr algn="just"/>
            <a:endParaRPr lang="it-IT"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it-IT" dirty="0" smtClean="0">
                <a:latin typeface="Times New Roman" panose="02020603050405020304" pitchFamily="18" charset="0"/>
                <a:ea typeface="Calibri" panose="020F0502020204030204" pitchFamily="34" charset="0"/>
                <a:cs typeface="Times New Roman" panose="02020603050405020304" pitchFamily="18" charset="0"/>
              </a:rPr>
              <a:t>Sottrae </a:t>
            </a:r>
            <a:r>
              <a:rPr lang="it-IT" dirty="0">
                <a:latin typeface="Times New Roman" panose="02020603050405020304" pitchFamily="18" charset="0"/>
                <a:ea typeface="Calibri" panose="020F0502020204030204" pitchFamily="34" charset="0"/>
                <a:cs typeface="Times New Roman" panose="02020603050405020304" pitchFamily="18" charset="0"/>
              </a:rPr>
              <a:t>dal Reddito Nazionale Disponibile le spese per i consumi finali, </a:t>
            </a:r>
            <a:r>
              <a:rPr lang="it-IT" dirty="0" smtClean="0">
                <a:latin typeface="Times New Roman" panose="02020603050405020304" pitchFamily="18" charset="0"/>
                <a:ea typeface="Calibri" panose="020F0502020204030204" pitchFamily="34" charset="0"/>
                <a:cs typeface="Times New Roman" panose="02020603050405020304" pitchFamily="18" charset="0"/>
              </a:rPr>
              <a:t>ottenendo così a saldo il </a:t>
            </a:r>
            <a:r>
              <a:rPr lang="it-IT" b="1" dirty="0" smtClean="0">
                <a:latin typeface="Times New Roman" panose="02020603050405020304" pitchFamily="18" charset="0"/>
                <a:ea typeface="Calibri" panose="020F0502020204030204" pitchFamily="34" charset="0"/>
                <a:cs typeface="Times New Roman" panose="02020603050405020304" pitchFamily="18" charset="0"/>
              </a:rPr>
              <a:t>Risparmio</a:t>
            </a:r>
            <a:endParaRPr lang="en-GB"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ttangolo 6"/>
          <p:cNvSpPr/>
          <p:nvPr/>
        </p:nvSpPr>
        <p:spPr>
          <a:xfrm>
            <a:off x="1015999" y="1006687"/>
            <a:ext cx="3890809" cy="369332"/>
          </a:xfrm>
          <a:prstGeom prst="rect">
            <a:avLst/>
          </a:prstGeom>
        </p:spPr>
        <p:txBody>
          <a:bodyPr wrap="none">
            <a:spAutoFit/>
          </a:bodyPr>
          <a:lstStyle/>
          <a:p>
            <a:r>
              <a:rPr lang="it-IT" b="1" i="1" dirty="0">
                <a:solidFill>
                  <a:srgbClr val="A80000"/>
                </a:solidFill>
                <a:latin typeface="Times New Roman" panose="02020603050405020304" pitchFamily="18" charset="0"/>
                <a:cs typeface="Times New Roman" panose="02020603050405020304" pitchFamily="18" charset="0"/>
              </a:rPr>
              <a:t>La distribuzione secondaria del reddito</a:t>
            </a:r>
          </a:p>
        </p:txBody>
      </p:sp>
      <p:sp>
        <p:nvSpPr>
          <p:cNvPr id="9" name="Rettangolo 8"/>
          <p:cNvSpPr/>
          <p:nvPr/>
        </p:nvSpPr>
        <p:spPr>
          <a:xfrm>
            <a:off x="1015999" y="1376019"/>
            <a:ext cx="9973425" cy="2031325"/>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Descrive </a:t>
            </a:r>
            <a:r>
              <a:rPr lang="it-IT" dirty="0">
                <a:latin typeface="Times New Roman" panose="02020603050405020304" pitchFamily="18" charset="0"/>
                <a:cs typeface="Times New Roman" panose="02020603050405020304" pitchFamily="18" charset="0"/>
              </a:rPr>
              <a:t>il modo in cui gli operatori trasferiscono, volontariamente o per obbligo, parte delle proprie risorse a favore di altri operatori, e a loro volta ricevono risorse da altri operatori. Esso rileva, quindi, il processo di distribuzione secondaria del reddito, attraverso i </a:t>
            </a:r>
            <a:r>
              <a:rPr lang="it-IT" b="1" dirty="0">
                <a:latin typeface="Times New Roman" panose="02020603050405020304" pitchFamily="18" charset="0"/>
                <a:cs typeface="Times New Roman" panose="02020603050405020304" pitchFamily="18" charset="0"/>
              </a:rPr>
              <a:t>trasferimenti correnti </a:t>
            </a:r>
            <a:r>
              <a:rPr lang="it-IT" dirty="0">
                <a:latin typeface="Times New Roman" panose="02020603050405020304" pitchFamily="18" charset="0"/>
                <a:cs typeface="Times New Roman" panose="02020603050405020304" pitchFamily="18" charset="0"/>
              </a:rPr>
              <a:t>costituiti, prevalentemente, da contributi e prestazioni sociali</a:t>
            </a:r>
            <a:r>
              <a:rPr lang="it-IT" dirty="0" smtClean="0">
                <a:latin typeface="Times New Roman" panose="02020603050405020304" pitchFamily="18" charset="0"/>
                <a:cs typeface="Times New Roman" panose="02020603050405020304" pitchFamily="18" charset="0"/>
              </a:rPr>
              <a:t>. </a:t>
            </a:r>
          </a:p>
          <a:p>
            <a:pPr algn="just"/>
            <a:r>
              <a:rPr lang="it-IT" dirty="0">
                <a:latin typeface="Times New Roman" panose="02020603050405020304" pitchFamily="18" charset="0"/>
                <a:ea typeface="Calibri" panose="020F0502020204030204" pitchFamily="34" charset="0"/>
                <a:cs typeface="Times New Roman" panose="02020603050405020304" pitchFamily="18" charset="0"/>
              </a:rPr>
              <a:t>Il Conto della distribuzione secondaria del reddito, che tiene conto delle imposte, dei contributi e di altri trasferimenti con il "resto del mondo" per determinare il </a:t>
            </a:r>
            <a:r>
              <a:rPr lang="it-IT" b="1" dirty="0">
                <a:latin typeface="Times New Roman" panose="02020603050405020304" pitchFamily="18" charset="0"/>
                <a:ea typeface="Calibri" panose="020F0502020204030204" pitchFamily="34" charset="0"/>
                <a:cs typeface="Times New Roman" panose="02020603050405020304" pitchFamily="18" charset="0"/>
              </a:rPr>
              <a:t>Reddito Nazionale </a:t>
            </a:r>
            <a:r>
              <a:rPr lang="it-IT" b="1" dirty="0" smtClean="0">
                <a:latin typeface="Times New Roman" panose="02020603050405020304" pitchFamily="18" charset="0"/>
                <a:ea typeface="Calibri" panose="020F0502020204030204" pitchFamily="34" charset="0"/>
                <a:cs typeface="Times New Roman" panose="02020603050405020304" pitchFamily="18" charset="0"/>
              </a:rPr>
              <a:t>Disponibile (saldo)</a:t>
            </a:r>
            <a:endParaRPr lang="en-GB" dirty="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Tale </a:t>
            </a:r>
            <a:r>
              <a:rPr lang="it-IT" dirty="0">
                <a:latin typeface="Times New Roman" panose="02020603050405020304" pitchFamily="18" charset="0"/>
                <a:cs typeface="Times New Roman" panose="02020603050405020304" pitchFamily="18" charset="0"/>
              </a:rPr>
              <a:t>conto è compilato solo per i settori istituzionali.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61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dirty="0"/>
          </a:p>
        </p:txBody>
      </p:sp>
      <p:sp>
        <p:nvSpPr>
          <p:cNvPr id="3" name="Segnaposto numero diapositiva 2"/>
          <p:cNvSpPr>
            <a:spLocks noGrp="1"/>
          </p:cNvSpPr>
          <p:nvPr>
            <p:ph type="sldNum" sz="quarter" idx="12"/>
          </p:nvPr>
        </p:nvSpPr>
        <p:spPr/>
        <p:txBody>
          <a:bodyPr/>
          <a:lstStyle/>
          <a:p>
            <a:fld id="{2933ED56-FB12-4384-AF6C-E94CA198BBEC}" type="slidenum">
              <a:rPr lang="it-IT" smtClean="0"/>
              <a:t>19</a:t>
            </a:fld>
            <a:endParaRPr lang="it-IT"/>
          </a:p>
        </p:txBody>
      </p:sp>
      <p:pic>
        <p:nvPicPr>
          <p:cNvPr id="4" name="Immagine 3"/>
          <p:cNvPicPr>
            <a:picLocks noChangeAspect="1"/>
          </p:cNvPicPr>
          <p:nvPr/>
        </p:nvPicPr>
        <p:blipFill rotWithShape="1">
          <a:blip r:embed="rId2"/>
          <a:srcRect l="39212" t="34095" r="27871" b="25165"/>
          <a:stretch/>
        </p:blipFill>
        <p:spPr>
          <a:xfrm>
            <a:off x="457199" y="754177"/>
            <a:ext cx="7526868" cy="5240224"/>
          </a:xfrm>
          <a:prstGeom prst="rect">
            <a:avLst/>
          </a:prstGeom>
        </p:spPr>
      </p:pic>
    </p:spTree>
    <p:extLst>
      <p:ext uri="{BB962C8B-B14F-4D97-AF65-F5344CB8AC3E}">
        <p14:creationId xmlns:p14="http://schemas.microsoft.com/office/powerpoint/2010/main" val="323079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a:t>
            </a:fld>
            <a:endParaRPr lang="it-IT"/>
          </a:p>
        </p:txBody>
      </p:sp>
      <p:sp>
        <p:nvSpPr>
          <p:cNvPr id="4" name="Rettangolo 3"/>
          <p:cNvSpPr/>
          <p:nvPr/>
        </p:nvSpPr>
        <p:spPr>
          <a:xfrm>
            <a:off x="4250576" y="2573105"/>
            <a:ext cx="3158750" cy="400110"/>
          </a:xfrm>
          <a:prstGeom prst="rect">
            <a:avLst/>
          </a:prstGeom>
          <a:ln>
            <a:noFill/>
          </a:ln>
          <a:effectLst/>
        </p:spPr>
        <p:txBody>
          <a:bodyPr wrap="none">
            <a:spAutoFit/>
          </a:bodyPr>
          <a:lstStyle/>
          <a:p>
            <a:pPr algn="ctr"/>
            <a:r>
              <a:rPr lang="it-IT" sz="2000" b="1" cap="small" dirty="0" smtClean="0">
                <a:solidFill>
                  <a:srgbClr val="A80000"/>
                </a:solidFill>
                <a:latin typeface="Times New Roman" panose="02020603050405020304" pitchFamily="18" charset="0"/>
                <a:cs typeface="Times New Roman" panose="02020603050405020304" pitchFamily="18" charset="0"/>
              </a:rPr>
              <a:t>IL SISTEMA DEI CONTI</a:t>
            </a:r>
            <a:endParaRPr lang="en-GB" sz="2000" cap="small"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369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16000" y="1502232"/>
            <a:ext cx="10215418" cy="1200329"/>
          </a:xfrm>
          <a:prstGeom prst="rect">
            <a:avLst/>
          </a:prstGeom>
        </p:spPr>
        <p:txBody>
          <a:bodyPr wrap="square">
            <a:spAutoFit/>
          </a:bodyPr>
          <a:lstStyle/>
          <a:p>
            <a:pPr algn="just"/>
            <a:r>
              <a:rPr lang="it-IT" dirty="0" smtClean="0">
                <a:latin typeface="Times New Roman" panose="02020603050405020304" pitchFamily="18" charset="0"/>
              </a:rPr>
              <a:t>La </a:t>
            </a:r>
            <a:r>
              <a:rPr lang="it-IT" dirty="0">
                <a:latin typeface="Times New Roman" panose="02020603050405020304" pitchFamily="18" charset="0"/>
              </a:rPr>
              <a:t>fase della accumulazione è descritta dal conto della formazione del capitale </a:t>
            </a:r>
            <a:r>
              <a:rPr lang="it-IT" dirty="0" smtClean="0">
                <a:latin typeface="Times New Roman" panose="02020603050405020304" pitchFamily="18" charset="0"/>
              </a:rPr>
              <a:t>fisso, dal </a:t>
            </a:r>
            <a:r>
              <a:rPr lang="it-IT" dirty="0">
                <a:latin typeface="Times New Roman" panose="02020603050405020304" pitchFamily="18" charset="0"/>
              </a:rPr>
              <a:t>conto finanziario e da altri due conti di minore rilevanza, necessari per costruire </a:t>
            </a:r>
            <a:r>
              <a:rPr lang="it-IT" dirty="0" smtClean="0">
                <a:latin typeface="Times New Roman" panose="02020603050405020304" pitchFamily="18" charset="0"/>
              </a:rPr>
              <a:t>i conti </a:t>
            </a:r>
            <a:r>
              <a:rPr lang="it-IT" dirty="0">
                <a:latin typeface="Times New Roman" panose="02020603050405020304" pitchFamily="18" charset="0"/>
              </a:rPr>
              <a:t>patrimoniali, relativi alle variazioni del valore delle attività e </a:t>
            </a:r>
            <a:r>
              <a:rPr lang="it-IT" dirty="0" smtClean="0">
                <a:latin typeface="Times New Roman" panose="02020603050405020304" pitchFamily="18" charset="0"/>
              </a:rPr>
              <a:t>passività patrimoniali</a:t>
            </a:r>
            <a:r>
              <a:rPr lang="it-IT" dirty="0">
                <a:latin typeface="Times New Roman" panose="02020603050405020304" pitchFamily="18" charset="0"/>
              </a:rPr>
              <a:t>, da un lato per cause non riconducibili ai processi economici, </a:t>
            </a:r>
            <a:r>
              <a:rPr lang="it-IT" dirty="0" smtClean="0">
                <a:latin typeface="Times New Roman" panose="02020603050405020304" pitchFamily="18" charset="0"/>
              </a:rPr>
              <a:t>dall’altro causate </a:t>
            </a:r>
            <a:r>
              <a:rPr lang="it-IT" dirty="0">
                <a:latin typeface="Times New Roman" panose="02020603050405020304" pitchFamily="18" charset="0"/>
              </a:rPr>
              <a:t>da variazioni dei prezzi.</a:t>
            </a:r>
            <a:endParaRPr lang="it-IT" dirty="0"/>
          </a:p>
        </p:txBody>
      </p:sp>
      <p:sp>
        <p:nvSpPr>
          <p:cNvPr id="4" name="Segnaposto piè di pagina 3"/>
          <p:cNvSpPr>
            <a:spLocks noGrp="1"/>
          </p:cNvSpPr>
          <p:nvPr>
            <p:ph type="ftr" sz="quarter" idx="11"/>
          </p:nvPr>
        </p:nvSpPr>
        <p:spPr/>
        <p:txBody>
          <a:bodyPr/>
          <a:lstStyle/>
          <a:p>
            <a:r>
              <a:rPr lang="it-IT" smtClean="0"/>
              <a:t>L. Bani - Elementi di statistica economica - LEZIONE 14</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20</a:t>
            </a:fld>
            <a:endParaRPr lang="it-IT"/>
          </a:p>
        </p:txBody>
      </p:sp>
      <p:sp>
        <p:nvSpPr>
          <p:cNvPr id="6" name="Rettangolo 5"/>
          <p:cNvSpPr/>
          <p:nvPr/>
        </p:nvSpPr>
        <p:spPr>
          <a:xfrm>
            <a:off x="1016000" y="3477760"/>
            <a:ext cx="10498049" cy="2585323"/>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Il </a:t>
            </a:r>
            <a:r>
              <a:rPr lang="it-IT" dirty="0">
                <a:solidFill>
                  <a:srgbClr val="000000"/>
                </a:solidFill>
                <a:latin typeface="Times New Roman" panose="02020603050405020304" pitchFamily="18" charset="0"/>
                <a:cs typeface="Times New Roman" panose="02020603050405020304" pitchFamily="18" charset="0"/>
              </a:rPr>
              <a:t>conto del resto del mondo si riferisce alle operazioni tra unità istituzionali residenti e non residenti e alle connesse consistenze di attività e passività. </a:t>
            </a:r>
          </a:p>
          <a:p>
            <a:pPr algn="just"/>
            <a:r>
              <a:rPr lang="it-IT" dirty="0">
                <a:solidFill>
                  <a:srgbClr val="000000"/>
                </a:solidFill>
                <a:latin typeface="Times New Roman" panose="02020603050405020304" pitchFamily="18" charset="0"/>
                <a:cs typeface="Times New Roman" panose="02020603050405020304" pitchFamily="18" charset="0"/>
              </a:rPr>
              <a:t>Poiché il resto del mondo assolve nella struttura contabile una funzione simile a quella di un settore istituzionale, il relativo conto è compilato nell’ottica del resto del mondo. Una risorsa per il resto del mondo rappresenta un impiego per il totale dell’economia e viceversa. Se un saldo contabile è positivo, esso indica una eccedenza per il resto del mondo e un disavanzo per il totale dell’economia; il contrario se il saldo è negativo. </a:t>
            </a:r>
          </a:p>
          <a:p>
            <a:pPr algn="just"/>
            <a:r>
              <a:rPr lang="it-IT" dirty="0">
                <a:solidFill>
                  <a:srgbClr val="000000"/>
                </a:solidFill>
                <a:latin typeface="Times New Roman" panose="02020603050405020304" pitchFamily="18" charset="0"/>
                <a:cs typeface="Times New Roman" panose="02020603050405020304" pitchFamily="18" charset="0"/>
              </a:rPr>
              <a:t>Il conto del resto del mondo è diverso dai conti degli altri settori perché non presenta tutte le operazioni contabili effettuate nel resto del mondo, bensì soltanto quelle per le quali esiste una controparte nell’economia nazionale oggetto di misurazione</a:t>
            </a:r>
            <a:r>
              <a:rPr lang="it-IT" dirty="0" smtClean="0">
                <a:solidFill>
                  <a:srgbClr val="000000"/>
                </a:solidFill>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1016000" y="3028203"/>
            <a:ext cx="2730235" cy="369332"/>
          </a:xfrm>
          <a:prstGeom prst="rect">
            <a:avLst/>
          </a:prstGeom>
        </p:spPr>
        <p:txBody>
          <a:bodyPr wrap="none">
            <a:spAutoFit/>
          </a:bodyPr>
          <a:lstStyle/>
          <a:p>
            <a:r>
              <a:rPr lang="it-IT" b="1" i="1" dirty="0" smtClean="0">
                <a:solidFill>
                  <a:srgbClr val="A80000"/>
                </a:solidFill>
                <a:latin typeface="Times New Roman" panose="02020603050405020304" pitchFamily="18" charset="0"/>
                <a:cs typeface="Times New Roman" panose="02020603050405020304" pitchFamily="18" charset="0"/>
              </a:rPr>
              <a:t>Conto </a:t>
            </a:r>
            <a:r>
              <a:rPr lang="it-IT" b="1" i="1" dirty="0">
                <a:solidFill>
                  <a:srgbClr val="A80000"/>
                </a:solidFill>
                <a:latin typeface="Times New Roman" panose="02020603050405020304" pitchFamily="18" charset="0"/>
                <a:cs typeface="Times New Roman" panose="02020603050405020304" pitchFamily="18" charset="0"/>
              </a:rPr>
              <a:t>del resto del mondo </a:t>
            </a:r>
            <a:endParaRPr lang="it-IT" dirty="0">
              <a:solidFill>
                <a:srgbClr val="A8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1016000" y="991924"/>
            <a:ext cx="3972241" cy="369332"/>
          </a:xfrm>
          <a:prstGeom prst="rect">
            <a:avLst/>
          </a:prstGeom>
        </p:spPr>
        <p:txBody>
          <a:bodyPr wrap="none">
            <a:spAutoFit/>
          </a:bodyPr>
          <a:lstStyle/>
          <a:p>
            <a:r>
              <a:rPr lang="it-IT" b="1" i="1" dirty="0">
                <a:solidFill>
                  <a:srgbClr val="A80000"/>
                </a:solidFill>
                <a:latin typeface="Times New Roman" panose="02020603050405020304" pitchFamily="18" charset="0"/>
                <a:cs typeface="Times New Roman" panose="02020603050405020304" pitchFamily="18" charset="0"/>
              </a:rPr>
              <a:t>L’accumulazione e i conti patrimoniali</a:t>
            </a:r>
          </a:p>
        </p:txBody>
      </p:sp>
    </p:spTree>
    <p:extLst>
      <p:ext uri="{BB962C8B-B14F-4D97-AF65-F5344CB8AC3E}">
        <p14:creationId xmlns:p14="http://schemas.microsoft.com/office/powerpoint/2010/main" val="343835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54511" y="838410"/>
            <a:ext cx="6957391" cy="5297557"/>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LEZIONE 14</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21</a:t>
            </a:fld>
            <a:endParaRPr lang="it-IT"/>
          </a:p>
        </p:txBody>
      </p:sp>
    </p:spTree>
    <p:extLst>
      <p:ext uri="{BB962C8B-B14F-4D97-AF65-F5344CB8AC3E}">
        <p14:creationId xmlns:p14="http://schemas.microsoft.com/office/powerpoint/2010/main" val="3816698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57516" y="868408"/>
            <a:ext cx="6917635" cy="5337313"/>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LEZIONE 14</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22</a:t>
            </a:fld>
            <a:endParaRPr lang="it-IT"/>
          </a:p>
        </p:txBody>
      </p:sp>
    </p:spTree>
    <p:extLst>
      <p:ext uri="{BB962C8B-B14F-4D97-AF65-F5344CB8AC3E}">
        <p14:creationId xmlns:p14="http://schemas.microsoft.com/office/powerpoint/2010/main" val="3131125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23</a:t>
            </a:fld>
            <a:endParaRPr lang="it-IT"/>
          </a:p>
        </p:txBody>
      </p:sp>
      <p:pic>
        <p:nvPicPr>
          <p:cNvPr id="4" name="Immagine 3"/>
          <p:cNvPicPr>
            <a:picLocks noChangeAspect="1"/>
          </p:cNvPicPr>
          <p:nvPr/>
        </p:nvPicPr>
        <p:blipFill>
          <a:blip r:embed="rId2"/>
          <a:stretch>
            <a:fillRect/>
          </a:stretch>
        </p:blipFill>
        <p:spPr>
          <a:xfrm>
            <a:off x="1237030" y="2424224"/>
            <a:ext cx="8587409" cy="3011557"/>
          </a:xfrm>
          <a:prstGeom prst="rect">
            <a:avLst/>
          </a:prstGeom>
        </p:spPr>
      </p:pic>
      <p:sp>
        <p:nvSpPr>
          <p:cNvPr id="5" name="Rettangolo 4"/>
          <p:cNvSpPr/>
          <p:nvPr/>
        </p:nvSpPr>
        <p:spPr>
          <a:xfrm>
            <a:off x="1015999" y="836461"/>
            <a:ext cx="10364125" cy="646331"/>
          </a:xfrm>
          <a:prstGeom prst="rect">
            <a:avLst/>
          </a:prstGeom>
        </p:spPr>
        <p:txBody>
          <a:bodyPr wrap="square">
            <a:spAutoFit/>
          </a:bodyPr>
          <a:lstStyle/>
          <a:p>
            <a:pPr algn="just"/>
            <a:r>
              <a:rPr lang="it-IT" dirty="0" smtClean="0">
                <a:solidFill>
                  <a:srgbClr val="222222"/>
                </a:solidFill>
                <a:latin typeface="Times New Roman" panose="02020603050405020304" pitchFamily="18" charset="0"/>
                <a:cs typeface="Times New Roman" panose="02020603050405020304" pitchFamily="18" charset="0"/>
              </a:rPr>
              <a:t>Ogni anno l’Istat presenta </a:t>
            </a:r>
            <a:r>
              <a:rPr lang="it-IT" dirty="0">
                <a:solidFill>
                  <a:srgbClr val="222222"/>
                </a:solidFill>
                <a:latin typeface="Times New Roman" panose="02020603050405020304" pitchFamily="18" charset="0"/>
                <a:cs typeface="Times New Roman" panose="02020603050405020304" pitchFamily="18" charset="0"/>
              </a:rPr>
              <a:t>le stime relative alla revisione generale dei Conti Economici </a:t>
            </a:r>
            <a:r>
              <a:rPr lang="it-IT" dirty="0" smtClean="0">
                <a:solidFill>
                  <a:srgbClr val="222222"/>
                </a:solidFill>
                <a:latin typeface="Times New Roman" panose="02020603050405020304" pitchFamily="18" charset="0"/>
                <a:cs typeface="Times New Roman" panose="02020603050405020304" pitchFamily="18" charset="0"/>
              </a:rPr>
              <a:t>Nazionali attraverso un comunicato con l’allegato delle tavole e rende disponibili i dati nella banca dati </a:t>
            </a:r>
            <a:r>
              <a:rPr lang="it-IT" dirty="0" err="1" smtClean="0">
                <a:solidFill>
                  <a:srgbClr val="222222"/>
                </a:solidFill>
                <a:latin typeface="Times New Roman" panose="02020603050405020304" pitchFamily="18" charset="0"/>
                <a:cs typeface="Times New Roman" panose="02020603050405020304" pitchFamily="18" charset="0"/>
              </a:rPr>
              <a:t>I.Stat</a:t>
            </a:r>
            <a:r>
              <a:rPr lang="it-IT" dirty="0" smtClean="0">
                <a:solidFill>
                  <a:srgbClr val="222222"/>
                </a:solidFill>
                <a:latin typeface="Times New Roman" panose="02020603050405020304" pitchFamily="18" charset="0"/>
                <a:cs typeface="Times New Roman" panose="02020603050405020304" pitchFamily="18" charset="0"/>
              </a:rPr>
              <a:t>  </a:t>
            </a:r>
            <a:r>
              <a:rPr lang="it-IT" dirty="0">
                <a:solidFill>
                  <a:srgbClr val="222222"/>
                </a:solidFill>
                <a:latin typeface="Times New Roman" panose="02020603050405020304" pitchFamily="18" charset="0"/>
                <a:cs typeface="Times New Roman" panose="02020603050405020304" pitchFamily="18" charset="0"/>
              </a:rPr>
              <a:t>(</a:t>
            </a:r>
            <a:r>
              <a:rPr lang="it-IT" sz="1600" dirty="0">
                <a:solidFill>
                  <a:srgbClr val="222222"/>
                </a:solidFill>
                <a:latin typeface="Times New Roman" panose="02020603050405020304" pitchFamily="18" charset="0"/>
                <a:cs typeface="Times New Roman" panose="02020603050405020304" pitchFamily="18" charset="0"/>
                <a:hlinkClick r:id="rId3"/>
              </a:rPr>
              <a:t>http://dati.istat.it</a:t>
            </a:r>
            <a:r>
              <a:rPr lang="it-IT" sz="1600" dirty="0" smtClean="0">
                <a:solidFill>
                  <a:srgbClr val="222222"/>
                </a:solidFill>
                <a:latin typeface="Times New Roman" panose="02020603050405020304" pitchFamily="18" charset="0"/>
                <a:cs typeface="Times New Roman" panose="02020603050405020304" pitchFamily="18" charset="0"/>
                <a:hlinkClick r:id="rId3"/>
              </a:rPr>
              <a:t>/</a:t>
            </a:r>
            <a:r>
              <a:rPr lang="it-IT" dirty="0" smtClean="0">
                <a:solidFill>
                  <a:srgbClr val="22222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75128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24</a:t>
            </a:fld>
            <a:endParaRPr lang="it-IT"/>
          </a:p>
        </p:txBody>
      </p:sp>
      <p:pic>
        <p:nvPicPr>
          <p:cNvPr id="4" name="Immagine 3"/>
          <p:cNvPicPr>
            <a:picLocks noChangeAspect="1"/>
          </p:cNvPicPr>
          <p:nvPr/>
        </p:nvPicPr>
        <p:blipFill>
          <a:blip r:embed="rId2"/>
          <a:stretch>
            <a:fillRect/>
          </a:stretch>
        </p:blipFill>
        <p:spPr>
          <a:xfrm>
            <a:off x="1016000" y="1328990"/>
            <a:ext cx="9899374" cy="3776870"/>
          </a:xfrm>
          <a:prstGeom prst="rect">
            <a:avLst/>
          </a:prstGeom>
        </p:spPr>
      </p:pic>
    </p:spTree>
    <p:extLst>
      <p:ext uri="{BB962C8B-B14F-4D97-AF65-F5344CB8AC3E}">
        <p14:creationId xmlns:p14="http://schemas.microsoft.com/office/powerpoint/2010/main" val="2824234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25</a:t>
            </a:fld>
            <a:endParaRPr lang="it-IT"/>
          </a:p>
        </p:txBody>
      </p:sp>
      <p:pic>
        <p:nvPicPr>
          <p:cNvPr id="5" name="Immagine 4"/>
          <p:cNvPicPr>
            <a:picLocks noChangeAspect="1"/>
          </p:cNvPicPr>
          <p:nvPr/>
        </p:nvPicPr>
        <p:blipFill>
          <a:blip r:embed="rId2"/>
          <a:stretch>
            <a:fillRect/>
          </a:stretch>
        </p:blipFill>
        <p:spPr>
          <a:xfrm>
            <a:off x="1016000" y="682769"/>
            <a:ext cx="5203803" cy="4520998"/>
          </a:xfrm>
          <a:prstGeom prst="rect">
            <a:avLst/>
          </a:prstGeom>
        </p:spPr>
      </p:pic>
      <p:sp>
        <p:nvSpPr>
          <p:cNvPr id="6" name="Rettangolo 5"/>
          <p:cNvSpPr/>
          <p:nvPr/>
        </p:nvSpPr>
        <p:spPr>
          <a:xfrm>
            <a:off x="1016000" y="1388225"/>
            <a:ext cx="5203803" cy="365760"/>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e 6"/>
          <p:cNvSpPr/>
          <p:nvPr/>
        </p:nvSpPr>
        <p:spPr>
          <a:xfrm>
            <a:off x="5727469" y="1753985"/>
            <a:ext cx="492334" cy="216131"/>
          </a:xfrm>
          <a:prstGeom prst="ellipse">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1016000" y="1970116"/>
            <a:ext cx="5203803" cy="1828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p:cNvSpPr/>
          <p:nvPr/>
        </p:nvSpPr>
        <p:spPr>
          <a:xfrm>
            <a:off x="1015999" y="3122698"/>
            <a:ext cx="5203803" cy="1828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1015999" y="4011034"/>
            <a:ext cx="5203803" cy="1828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p:cNvSpPr/>
          <p:nvPr/>
        </p:nvSpPr>
        <p:spPr>
          <a:xfrm>
            <a:off x="1015999" y="4580599"/>
            <a:ext cx="5203803" cy="1828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e 13"/>
          <p:cNvSpPr/>
          <p:nvPr/>
        </p:nvSpPr>
        <p:spPr>
          <a:xfrm>
            <a:off x="5727468" y="4763479"/>
            <a:ext cx="492334" cy="2161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ttangolo 14"/>
          <p:cNvSpPr/>
          <p:nvPr/>
        </p:nvSpPr>
        <p:spPr>
          <a:xfrm>
            <a:off x="6503576" y="1324576"/>
            <a:ext cx="5084366" cy="2031325"/>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Fra </a:t>
            </a:r>
            <a:r>
              <a:rPr lang="it-IT" dirty="0">
                <a:latin typeface="Times New Roman" panose="02020603050405020304" pitchFamily="18" charset="0"/>
                <a:cs typeface="Times New Roman" panose="02020603050405020304" pitchFamily="18" charset="0"/>
              </a:rPr>
              <a:t>le risorse, il prodotto interno lordo e le importazioni di beni e servizi e, fra gli </a:t>
            </a:r>
            <a:r>
              <a:rPr lang="it-IT" dirty="0" smtClean="0">
                <a:latin typeface="Times New Roman" panose="02020603050405020304" pitchFamily="18" charset="0"/>
                <a:cs typeface="Times New Roman" panose="02020603050405020304" pitchFamily="18" charset="0"/>
              </a:rPr>
              <a:t>impieghi finali, </a:t>
            </a:r>
            <a:r>
              <a:rPr lang="it-IT" dirty="0">
                <a:latin typeface="Times New Roman" panose="02020603050405020304" pitchFamily="18" charset="0"/>
                <a:cs typeface="Times New Roman" panose="02020603050405020304" pitchFamily="18" charset="0"/>
              </a:rPr>
              <a:t>la spesa per consumi finali, gli investimenti lordi e le esportazioni di beni e servizi. </a:t>
            </a:r>
            <a:endParaRPr lang="it-IT" dirty="0" smtClean="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Esso </a:t>
            </a:r>
            <a:r>
              <a:rPr lang="it-IT" dirty="0">
                <a:latin typeface="Times New Roman" panose="02020603050405020304" pitchFamily="18" charset="0"/>
                <a:cs typeface="Times New Roman" panose="02020603050405020304" pitchFamily="18" charset="0"/>
              </a:rPr>
              <a:t>pone in evidenza l’equilibrio esistente tra le diverse componenti dell’offerta e della domanda finale di beni e </a:t>
            </a:r>
            <a:r>
              <a:rPr lang="it-IT" dirty="0" smtClean="0">
                <a:latin typeface="Times New Roman" panose="02020603050405020304" pitchFamily="18" charset="0"/>
                <a:cs typeface="Times New Roman" panose="02020603050405020304" pitchFamily="18" charset="0"/>
              </a:rPr>
              <a:t>servizi</a:t>
            </a:r>
            <a:endParaRPr lang="it-IT" strike="sngStrike" dirty="0">
              <a:latin typeface="Times New Roman" panose="02020603050405020304" pitchFamily="18" charset="0"/>
              <a:cs typeface="Times New Roman" panose="02020603050405020304" pitchFamily="18" charset="0"/>
            </a:endParaRPr>
          </a:p>
        </p:txBody>
      </p:sp>
      <p:sp>
        <p:nvSpPr>
          <p:cNvPr id="16" name="Rettangolo 15"/>
          <p:cNvSpPr/>
          <p:nvPr/>
        </p:nvSpPr>
        <p:spPr>
          <a:xfrm>
            <a:off x="6503576" y="3502282"/>
            <a:ext cx="5084366" cy="1477328"/>
          </a:xfrm>
          <a:prstGeom prst="rect">
            <a:avLst/>
          </a:prstGeom>
        </p:spPr>
        <p:txBody>
          <a:bodyPr wrap="square">
            <a:spAutoFit/>
          </a:bodyPr>
          <a:lstStyle/>
          <a:p>
            <a:pPr algn="just"/>
            <a:r>
              <a:rPr lang="it-IT" dirty="0">
                <a:latin typeface="Times New Roman" panose="02020603050405020304" pitchFamily="18" charset="0"/>
              </a:rPr>
              <a:t>In questo conto non compaiono più né la produzione totale, né i consumi intermedi, </a:t>
            </a:r>
            <a:r>
              <a:rPr lang="it-IT" dirty="0" smtClean="0">
                <a:latin typeface="Times New Roman" panose="02020603050405020304" pitchFamily="18" charset="0"/>
              </a:rPr>
              <a:t>ma soltanto </a:t>
            </a:r>
            <a:r>
              <a:rPr lang="it-IT" dirty="0">
                <a:latin typeface="Times New Roman" panose="02020603050405020304" pitchFamily="18" charset="0"/>
              </a:rPr>
              <a:t>risorse e impieghi finali. Il conto esprime pertanto </a:t>
            </a:r>
            <a:r>
              <a:rPr lang="it-IT" b="1" i="1" dirty="0">
                <a:latin typeface="Times New Roman" panose="02020603050405020304" pitchFamily="18" charset="0"/>
              </a:rPr>
              <a:t>il bilancio tra le risorse </a:t>
            </a:r>
            <a:r>
              <a:rPr lang="it-IT" b="1" i="1" dirty="0" smtClean="0">
                <a:latin typeface="Times New Roman" panose="02020603050405020304" pitchFamily="18" charset="0"/>
              </a:rPr>
              <a:t>e gli </a:t>
            </a:r>
            <a:r>
              <a:rPr lang="it-IT" b="1" i="1" dirty="0">
                <a:latin typeface="Times New Roman" panose="02020603050405020304" pitchFamily="18" charset="0"/>
              </a:rPr>
              <a:t>impieghi di beni e servizi per usi finali</a:t>
            </a:r>
            <a:r>
              <a:rPr lang="it-IT" dirty="0">
                <a:latin typeface="Times New Roman" panose="02020603050405020304" pitchFamily="18" charset="0"/>
              </a:rPr>
              <a:t>.</a:t>
            </a:r>
            <a:endParaRPr lang="it-IT" dirty="0"/>
          </a:p>
        </p:txBody>
      </p:sp>
    </p:spTree>
    <p:extLst>
      <p:ext uri="{BB962C8B-B14F-4D97-AF65-F5344CB8AC3E}">
        <p14:creationId xmlns:p14="http://schemas.microsoft.com/office/powerpoint/2010/main" val="290390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3" grpId="0" animBg="1"/>
      <p:bldP spid="14" grpId="0" animBg="1"/>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26</a:t>
            </a:fld>
            <a:endParaRPr lang="it-IT"/>
          </a:p>
        </p:txBody>
      </p:sp>
      <p:pic>
        <p:nvPicPr>
          <p:cNvPr id="4" name="Immagine 3"/>
          <p:cNvPicPr>
            <a:picLocks noChangeAspect="1"/>
          </p:cNvPicPr>
          <p:nvPr/>
        </p:nvPicPr>
        <p:blipFill>
          <a:blip r:embed="rId2"/>
          <a:stretch>
            <a:fillRect/>
          </a:stretch>
        </p:blipFill>
        <p:spPr>
          <a:xfrm>
            <a:off x="957811" y="739486"/>
            <a:ext cx="5617867" cy="5137612"/>
          </a:xfrm>
          <a:prstGeom prst="rect">
            <a:avLst/>
          </a:prstGeom>
        </p:spPr>
      </p:pic>
    </p:spTree>
    <p:extLst>
      <p:ext uri="{BB962C8B-B14F-4D97-AF65-F5344CB8AC3E}">
        <p14:creationId xmlns:p14="http://schemas.microsoft.com/office/powerpoint/2010/main" val="2078657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27</a:t>
            </a:fld>
            <a:endParaRPr lang="it-IT"/>
          </a:p>
        </p:txBody>
      </p:sp>
      <p:pic>
        <p:nvPicPr>
          <p:cNvPr id="4" name="Immagine 3"/>
          <p:cNvPicPr>
            <a:picLocks noChangeAspect="1"/>
          </p:cNvPicPr>
          <p:nvPr/>
        </p:nvPicPr>
        <p:blipFill>
          <a:blip r:embed="rId2"/>
          <a:stretch>
            <a:fillRect/>
          </a:stretch>
        </p:blipFill>
        <p:spPr>
          <a:xfrm>
            <a:off x="1105594" y="884353"/>
            <a:ext cx="5456686" cy="5001058"/>
          </a:xfrm>
          <a:prstGeom prst="rect">
            <a:avLst/>
          </a:prstGeom>
        </p:spPr>
      </p:pic>
      <p:sp>
        <p:nvSpPr>
          <p:cNvPr id="5" name="Rettangolo 4"/>
          <p:cNvSpPr/>
          <p:nvPr/>
        </p:nvSpPr>
        <p:spPr>
          <a:xfrm>
            <a:off x="7010117" y="1687795"/>
            <a:ext cx="4849091" cy="1569660"/>
          </a:xfrm>
          <a:prstGeom prst="rect">
            <a:avLst/>
          </a:prstGeom>
        </p:spPr>
        <p:txBody>
          <a:bodyPr wrap="square">
            <a:spAutoFit/>
          </a:bodyPr>
          <a:lstStyle/>
          <a:p>
            <a:pPr algn="just"/>
            <a:r>
              <a:rPr lang="it-IT" sz="1600" b="1" dirty="0">
                <a:solidFill>
                  <a:srgbClr val="000000"/>
                </a:solidFill>
                <a:latin typeface="Times New Roman" panose="02020603050405020304" pitchFamily="18" charset="0"/>
                <a:cs typeface="Times New Roman" panose="02020603050405020304" pitchFamily="18" charset="0"/>
              </a:rPr>
              <a:t>IL PIL E LE SUE COMPONENTI </a:t>
            </a:r>
            <a:endParaRPr lang="it-IT" sz="1600" dirty="0">
              <a:solidFill>
                <a:srgbClr val="000000"/>
              </a:solidFill>
              <a:latin typeface="Times New Roman" panose="02020603050405020304" pitchFamily="18" charset="0"/>
              <a:cs typeface="Times New Roman" panose="02020603050405020304" pitchFamily="18" charset="0"/>
            </a:endParaRPr>
          </a:p>
          <a:p>
            <a:pPr algn="just"/>
            <a:r>
              <a:rPr lang="it-IT" sz="1600" dirty="0">
                <a:solidFill>
                  <a:srgbClr val="000000"/>
                </a:solidFill>
                <a:latin typeface="Times New Roman" panose="02020603050405020304" pitchFamily="18" charset="0"/>
                <a:cs typeface="Times New Roman" panose="02020603050405020304" pitchFamily="18" charset="0"/>
              </a:rPr>
              <a:t>Nel 2021 l’insieme delle risorse disponibili è aumentato in volume del </a:t>
            </a:r>
            <a:r>
              <a:rPr lang="it-IT" sz="1600" dirty="0" smtClean="0">
                <a:solidFill>
                  <a:srgbClr val="000000"/>
                </a:solidFill>
                <a:latin typeface="Times New Roman" panose="02020603050405020304" pitchFamily="18" charset="0"/>
                <a:cs typeface="Times New Roman" panose="02020603050405020304" pitchFamily="18" charset="0"/>
              </a:rPr>
              <a:t>8,2% </a:t>
            </a:r>
            <a:r>
              <a:rPr lang="it-IT" sz="1600" dirty="0">
                <a:solidFill>
                  <a:srgbClr val="000000"/>
                </a:solidFill>
                <a:latin typeface="Times New Roman" panose="02020603050405020304" pitchFamily="18" charset="0"/>
                <a:cs typeface="Times New Roman" panose="02020603050405020304" pitchFamily="18" charset="0"/>
              </a:rPr>
              <a:t>rispetto all’anno precedente. In particolare, la crescita del Pil è stata accompagnata da un incremento delle importazioni di beni e servizi del </a:t>
            </a:r>
            <a:r>
              <a:rPr lang="it-IT" sz="1600" dirty="0" smtClean="0">
                <a:solidFill>
                  <a:srgbClr val="000000"/>
                </a:solidFill>
                <a:latin typeface="Times New Roman" panose="02020603050405020304" pitchFamily="18" charset="0"/>
                <a:cs typeface="Times New Roman" panose="02020603050405020304" pitchFamily="18" charset="0"/>
              </a:rPr>
              <a:t>14,2%.</a:t>
            </a:r>
          </a:p>
        </p:txBody>
      </p:sp>
      <p:sp>
        <p:nvSpPr>
          <p:cNvPr id="6" name="Rettangolo 5"/>
          <p:cNvSpPr/>
          <p:nvPr/>
        </p:nvSpPr>
        <p:spPr>
          <a:xfrm>
            <a:off x="7010117" y="3432339"/>
            <a:ext cx="4849091" cy="830997"/>
          </a:xfrm>
          <a:prstGeom prst="rect">
            <a:avLst/>
          </a:prstGeom>
        </p:spPr>
        <p:txBody>
          <a:bodyPr wrap="square">
            <a:spAutoFit/>
          </a:bodyPr>
          <a:lstStyle/>
          <a:p>
            <a:pPr algn="just"/>
            <a:r>
              <a:rPr lang="it-IT" sz="1600" dirty="0">
                <a:solidFill>
                  <a:srgbClr val="000000"/>
                </a:solidFill>
                <a:latin typeface="Times New Roman" panose="02020603050405020304" pitchFamily="18" charset="0"/>
                <a:cs typeface="Times New Roman" panose="02020603050405020304" pitchFamily="18" charset="0"/>
              </a:rPr>
              <a:t>Dal lato degli impieghi le esportazioni di beni e servizi sono cresciute del 13,3%, gli investimenti fissi lordi del 17,0%, e i consumi finali nazionali del 4,0%. </a:t>
            </a:r>
            <a:endParaRPr lang="en-GB" sz="1600" dirty="0">
              <a:latin typeface="Times New Roman" panose="02020603050405020304" pitchFamily="18" charset="0"/>
              <a:cs typeface="Times New Roman" panose="02020603050405020304" pitchFamily="18" charset="0"/>
            </a:endParaRPr>
          </a:p>
        </p:txBody>
      </p:sp>
      <p:sp>
        <p:nvSpPr>
          <p:cNvPr id="7" name="Rettangolo 6"/>
          <p:cNvSpPr/>
          <p:nvPr/>
        </p:nvSpPr>
        <p:spPr>
          <a:xfrm>
            <a:off x="6273955" y="1981200"/>
            <a:ext cx="305413" cy="2032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6273955" y="1778000"/>
            <a:ext cx="305413" cy="203200"/>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p:cNvSpPr/>
          <p:nvPr/>
        </p:nvSpPr>
        <p:spPr>
          <a:xfrm>
            <a:off x="6240242" y="4944533"/>
            <a:ext cx="305413" cy="2032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6240241" y="3471333"/>
            <a:ext cx="305413" cy="203200"/>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6273955" y="2184400"/>
            <a:ext cx="305413" cy="203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79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28</a:t>
            </a:fld>
            <a:endParaRPr lang="it-IT"/>
          </a:p>
        </p:txBody>
      </p:sp>
      <p:pic>
        <p:nvPicPr>
          <p:cNvPr id="4" name="Immagine 3"/>
          <p:cNvPicPr>
            <a:picLocks noChangeAspect="1"/>
          </p:cNvPicPr>
          <p:nvPr/>
        </p:nvPicPr>
        <p:blipFill>
          <a:blip r:embed="rId2"/>
          <a:stretch>
            <a:fillRect/>
          </a:stretch>
        </p:blipFill>
        <p:spPr>
          <a:xfrm>
            <a:off x="1092171" y="765203"/>
            <a:ext cx="5819413" cy="5303088"/>
          </a:xfrm>
          <a:prstGeom prst="rect">
            <a:avLst/>
          </a:prstGeom>
        </p:spPr>
      </p:pic>
    </p:spTree>
    <p:extLst>
      <p:ext uri="{BB962C8B-B14F-4D97-AF65-F5344CB8AC3E}">
        <p14:creationId xmlns:p14="http://schemas.microsoft.com/office/powerpoint/2010/main" val="2334746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29</a:t>
            </a:fld>
            <a:endParaRPr lang="it-IT"/>
          </a:p>
        </p:txBody>
      </p:sp>
      <p:sp>
        <p:nvSpPr>
          <p:cNvPr id="4" name="Rettangolo 3"/>
          <p:cNvSpPr/>
          <p:nvPr/>
        </p:nvSpPr>
        <p:spPr>
          <a:xfrm>
            <a:off x="7214881" y="1420939"/>
            <a:ext cx="4644327" cy="1077218"/>
          </a:xfrm>
          <a:prstGeom prst="rect">
            <a:avLst/>
          </a:prstGeom>
        </p:spPr>
        <p:txBody>
          <a:bodyPr wrap="square">
            <a:spAutoFit/>
          </a:bodyPr>
          <a:lstStyle/>
          <a:p>
            <a:pPr algn="just"/>
            <a:r>
              <a:rPr lang="en-GB" sz="1600" b="1" dirty="0">
                <a:solidFill>
                  <a:srgbClr val="000000"/>
                </a:solidFill>
                <a:latin typeface="Times New Roman" panose="02020603050405020304" pitchFamily="18" charset="0"/>
                <a:cs typeface="Times New Roman" panose="02020603050405020304" pitchFamily="18" charset="0"/>
              </a:rPr>
              <a:t>I SETTORI PRODUTTIVI </a:t>
            </a:r>
            <a:endParaRPr lang="en-GB" sz="1600" dirty="0">
              <a:solidFill>
                <a:srgbClr val="000000"/>
              </a:solidFill>
              <a:latin typeface="Times New Roman" panose="02020603050405020304" pitchFamily="18" charset="0"/>
              <a:cs typeface="Times New Roman" panose="02020603050405020304" pitchFamily="18" charset="0"/>
            </a:endParaRPr>
          </a:p>
          <a:p>
            <a:pPr algn="just"/>
            <a:r>
              <a:rPr lang="it-IT" sz="1600" dirty="0">
                <a:solidFill>
                  <a:srgbClr val="000000"/>
                </a:solidFill>
                <a:latin typeface="Times New Roman" panose="02020603050405020304" pitchFamily="18" charset="0"/>
                <a:cs typeface="Times New Roman" panose="02020603050405020304" pitchFamily="18" charset="0"/>
              </a:rPr>
              <a:t>Nel 2021 il valore aggiunto complessivo è aumentato in volume del </a:t>
            </a:r>
            <a:r>
              <a:rPr lang="it-IT" sz="1600" dirty="0" smtClean="0">
                <a:solidFill>
                  <a:srgbClr val="000000"/>
                </a:solidFill>
                <a:latin typeface="Times New Roman" panose="02020603050405020304" pitchFamily="18" charset="0"/>
                <a:cs typeface="Times New Roman" panose="02020603050405020304" pitchFamily="18" charset="0"/>
              </a:rPr>
              <a:t>6,6%; </a:t>
            </a:r>
            <a:r>
              <a:rPr lang="it-IT" sz="1600" dirty="0">
                <a:solidFill>
                  <a:srgbClr val="000000"/>
                </a:solidFill>
                <a:latin typeface="Times New Roman" panose="02020603050405020304" pitchFamily="18" charset="0"/>
                <a:cs typeface="Times New Roman" panose="02020603050405020304" pitchFamily="18" charset="0"/>
              </a:rPr>
              <a:t>nel 2020 aveva registrato un calo dell’8,8%. </a:t>
            </a:r>
            <a:endParaRPr lang="en-GB" sz="1600" dirty="0">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841577" y="918730"/>
            <a:ext cx="5797042" cy="4974994"/>
          </a:xfrm>
          <a:prstGeom prst="rect">
            <a:avLst/>
          </a:prstGeom>
        </p:spPr>
      </p:pic>
      <p:sp>
        <p:nvSpPr>
          <p:cNvPr id="6" name="Rettangolo 5"/>
          <p:cNvSpPr/>
          <p:nvPr/>
        </p:nvSpPr>
        <p:spPr>
          <a:xfrm>
            <a:off x="7214881" y="2590722"/>
            <a:ext cx="4644327" cy="1323439"/>
          </a:xfrm>
          <a:prstGeom prst="rect">
            <a:avLst/>
          </a:prstGeom>
        </p:spPr>
        <p:txBody>
          <a:bodyPr wrap="square">
            <a:spAutoFit/>
          </a:bodyPr>
          <a:lstStyle/>
          <a:p>
            <a:pPr algn="just"/>
            <a:r>
              <a:rPr lang="it-IT" sz="1600" dirty="0">
                <a:solidFill>
                  <a:srgbClr val="000000"/>
                </a:solidFill>
                <a:latin typeface="Times New Roman" panose="02020603050405020304" pitchFamily="18" charset="0"/>
                <a:cs typeface="Times New Roman" panose="02020603050405020304" pitchFamily="18" charset="0"/>
              </a:rPr>
              <a:t>L’incremento è stato del 11,9% nell’industria in senso stretto, del 4,5% nei servizi, del 21,3% nelle costruzioni, mentre l’agricoltura, silvicoltura e pesca segna un calo dello 0,8%. Nel settore terziario aumenti particolarmente marcati si registrano </a:t>
            </a:r>
            <a:r>
              <a:rPr lang="it-IT" sz="1600" dirty="0" smtClean="0">
                <a:solidFill>
                  <a:srgbClr val="000000"/>
                </a:solidFill>
                <a:latin typeface="Times New Roman" panose="02020603050405020304" pitchFamily="18" charset="0"/>
                <a:cs typeface="Times New Roman" panose="02020603050405020304" pitchFamily="18" charset="0"/>
              </a:rPr>
              <a:t>per….. </a:t>
            </a:r>
            <a:endParaRPr lang="en-GB" sz="1600" dirty="0">
              <a:latin typeface="Times New Roman" panose="02020603050405020304" pitchFamily="18" charset="0"/>
              <a:cs typeface="Times New Roman" panose="02020603050405020304" pitchFamily="18" charset="0"/>
            </a:endParaRPr>
          </a:p>
        </p:txBody>
      </p:sp>
      <p:sp>
        <p:nvSpPr>
          <p:cNvPr id="7" name="Rettangolo 6"/>
          <p:cNvSpPr/>
          <p:nvPr/>
        </p:nvSpPr>
        <p:spPr>
          <a:xfrm>
            <a:off x="6342610" y="4738254"/>
            <a:ext cx="340822" cy="232756"/>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5713657" y="4738254"/>
            <a:ext cx="340822" cy="23275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6320204" y="1984485"/>
            <a:ext cx="340822" cy="2327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p:cNvSpPr/>
          <p:nvPr/>
        </p:nvSpPr>
        <p:spPr>
          <a:xfrm>
            <a:off x="6317671" y="2578846"/>
            <a:ext cx="340822" cy="2327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p:cNvSpPr/>
          <p:nvPr/>
        </p:nvSpPr>
        <p:spPr>
          <a:xfrm>
            <a:off x="6317671" y="2346090"/>
            <a:ext cx="340822" cy="2327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6314423" y="1649719"/>
            <a:ext cx="340822" cy="2327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416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a:t>
            </a:fld>
            <a:endParaRPr lang="it-IT"/>
          </a:p>
        </p:txBody>
      </p:sp>
      <p:sp>
        <p:nvSpPr>
          <p:cNvPr id="4" name="Rettangolo 3"/>
          <p:cNvSpPr/>
          <p:nvPr/>
        </p:nvSpPr>
        <p:spPr>
          <a:xfrm>
            <a:off x="875604" y="901019"/>
            <a:ext cx="2901500" cy="400110"/>
          </a:xfrm>
          <a:prstGeom prst="rect">
            <a:avLst/>
          </a:prstGeom>
          <a:ln>
            <a:noFill/>
          </a:ln>
          <a:effectLst>
            <a:glow rad="228600">
              <a:schemeClr val="accent3">
                <a:satMod val="175000"/>
                <a:alpha val="40000"/>
              </a:schemeClr>
            </a:glow>
          </a:effectLst>
          <a:scene3d>
            <a:camera prst="orthographicFront"/>
            <a:lightRig rig="threePt" dir="t"/>
          </a:scene3d>
          <a:sp3d>
            <a:bevelT/>
          </a:sp3d>
        </p:spPr>
        <p:txBody>
          <a:bodyPr wrap="none">
            <a:spAutoFit/>
          </a:bodyPr>
          <a:lstStyle/>
          <a:p>
            <a:r>
              <a:rPr lang="it-IT" sz="2000" b="1" cap="small" dirty="0" smtClean="0">
                <a:solidFill>
                  <a:srgbClr val="A80000"/>
                </a:solidFill>
                <a:latin typeface="Times New Roman" panose="02020603050405020304" pitchFamily="18" charset="0"/>
                <a:cs typeface="Times New Roman" panose="02020603050405020304" pitchFamily="18" charset="0"/>
              </a:rPr>
              <a:t>La Sequenza dei Conti</a:t>
            </a:r>
            <a:endParaRPr lang="en-GB" sz="2000" b="1" cap="small" dirty="0">
              <a:solidFill>
                <a:srgbClr val="A8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875604" y="1474741"/>
            <a:ext cx="10559011" cy="1380378"/>
          </a:xfrm>
          <a:prstGeom prst="rect">
            <a:avLst/>
          </a:prstGeom>
        </p:spPr>
        <p:txBody>
          <a:bodyPr wrap="square">
            <a:spAutoFit/>
          </a:bodyPr>
          <a:lstStyle/>
          <a:p>
            <a:pPr algn="just">
              <a:lnSpc>
                <a:spcPct val="107000"/>
              </a:lnSpc>
              <a:spcAft>
                <a:spcPts val="80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Conto delle risorse e degli impeghi</a:t>
            </a:r>
            <a:r>
              <a:rPr lang="it-IT"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Times New Roman" panose="02020603050405020304" pitchFamily="18" charset="0"/>
                <a:cs typeface="Times New Roman" panose="02020603050405020304" pitchFamily="18" charset="0"/>
              </a:rPr>
              <a:t>È il conto che riflette l’uguaglianza tra le risorse e gli impieghi di beni e servizi </a:t>
            </a:r>
            <a:r>
              <a:rPr lang="it-IT" b="1" dirty="0">
                <a:solidFill>
                  <a:srgbClr val="A80000"/>
                </a:solidFill>
                <a:latin typeface="Times New Roman" panose="02020603050405020304" pitchFamily="18" charset="0"/>
                <a:cs typeface="Times New Roman" panose="02020603050405020304" pitchFamily="18" charset="0"/>
              </a:rPr>
              <a:t>finali </a:t>
            </a:r>
            <a:r>
              <a:rPr lang="it-IT" dirty="0">
                <a:latin typeface="Times New Roman" panose="02020603050405020304" pitchFamily="18" charset="0"/>
                <a:cs typeface="Times New Roman" panose="02020603050405020304" pitchFamily="18" charset="0"/>
              </a:rPr>
              <a:t>dell’intera economia</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Esso pone in evidenza l’equilibrio esistente tra le diverse componenti dell’offerta e della domanda finale di beni e </a:t>
            </a:r>
            <a:r>
              <a:rPr lang="it-IT" dirty="0" smtClean="0">
                <a:latin typeface="Times New Roman" panose="02020603050405020304" pitchFamily="18" charset="0"/>
                <a:cs typeface="Times New Roman" panose="02020603050405020304" pitchFamily="18" charset="0"/>
              </a:rPr>
              <a:t>servizi. </a:t>
            </a:r>
            <a:endParaRPr lang="it-IT"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p:cNvSpPr/>
          <p:nvPr/>
        </p:nvSpPr>
        <p:spPr>
          <a:xfrm>
            <a:off x="875604" y="3028224"/>
            <a:ext cx="10355812" cy="1662122"/>
          </a:xfrm>
          <a:prstGeom prst="rect">
            <a:avLst/>
          </a:prstGeom>
        </p:spPr>
        <p:txBody>
          <a:bodyPr wrap="square">
            <a:spAutoFit/>
          </a:bodyPr>
          <a:lstStyle/>
          <a:p>
            <a:pPr algn="just">
              <a:lnSpc>
                <a:spcPct val="107000"/>
              </a:lnSpc>
              <a:spcAft>
                <a:spcPts val="80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Conto della produzione</a:t>
            </a:r>
            <a:r>
              <a:rPr lang="it-IT"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endParaRPr lang="it-IT"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smtClean="0">
                <a:latin typeface="Times New Roman" panose="02020603050405020304" pitchFamily="18" charset="0"/>
              </a:rPr>
              <a:t>E’ </a:t>
            </a:r>
            <a:r>
              <a:rPr lang="it-IT" dirty="0">
                <a:latin typeface="Times New Roman" panose="02020603050405020304" pitchFamily="18" charset="0"/>
              </a:rPr>
              <a:t>una equazione contabile molto semplice che esprime il valore della produzione come somma dei costi sostenuti per realizzarla: costo per gli acquisti di beni e  servizi intermedi (l’aggregato </a:t>
            </a:r>
            <a:r>
              <a:rPr lang="it-IT" i="1" dirty="0">
                <a:latin typeface="Times New Roman" panose="02020603050405020304" pitchFamily="18" charset="0"/>
              </a:rPr>
              <a:t>consumi intermedi</a:t>
            </a:r>
            <a:r>
              <a:rPr lang="it-IT" dirty="0">
                <a:latin typeface="Times New Roman" panose="02020603050405020304" pitchFamily="18" charset="0"/>
              </a:rPr>
              <a:t>) e costo per la remunerazione dei </a:t>
            </a:r>
            <a:r>
              <a:rPr lang="it-IT" i="1" dirty="0">
                <a:latin typeface="Times New Roman" panose="02020603050405020304" pitchFamily="18" charset="0"/>
              </a:rPr>
              <a:t>fattori produttivi primari </a:t>
            </a:r>
            <a:r>
              <a:rPr lang="it-IT" dirty="0">
                <a:latin typeface="Times New Roman" panose="02020603050405020304" pitchFamily="18" charset="0"/>
              </a:rPr>
              <a:t>(lavoro e capitale), che abbiamo visto è l’aggregato </a:t>
            </a:r>
            <a:r>
              <a:rPr lang="it-IT" i="1" dirty="0">
                <a:latin typeface="Times New Roman" panose="02020603050405020304" pitchFamily="18" charset="0"/>
              </a:rPr>
              <a:t>valore aggiunto </a:t>
            </a:r>
            <a:r>
              <a:rPr lang="it-IT" dirty="0">
                <a:latin typeface="Times New Roman" panose="02020603050405020304" pitchFamily="18" charset="0"/>
              </a:rPr>
              <a:t>o </a:t>
            </a:r>
            <a:r>
              <a:rPr lang="it-IT" i="1" dirty="0">
                <a:latin typeface="Times New Roman" panose="02020603050405020304" pitchFamily="18" charset="0"/>
              </a:rPr>
              <a:t>prodotto interno lordo</a:t>
            </a:r>
            <a:r>
              <a:rPr lang="it-IT" dirty="0" smtClean="0">
                <a:latin typeface="Times New Roman" panose="02020603050405020304" pitchFamily="18" charset="0"/>
              </a:rPr>
              <a:t>. Il saldo generato è il PIL</a:t>
            </a:r>
            <a:endParaRPr lang="en-GB" dirty="0"/>
          </a:p>
        </p:txBody>
      </p:sp>
      <p:sp>
        <p:nvSpPr>
          <p:cNvPr id="7" name="Rettangolo 6"/>
          <p:cNvSpPr/>
          <p:nvPr/>
        </p:nvSpPr>
        <p:spPr>
          <a:xfrm>
            <a:off x="875604" y="4863958"/>
            <a:ext cx="10774527" cy="1354217"/>
          </a:xfrm>
          <a:prstGeom prst="rect">
            <a:avLst/>
          </a:prstGeom>
        </p:spPr>
        <p:txBody>
          <a:bodyPr wrap="square">
            <a:spAutoFit/>
          </a:bodyPr>
          <a:lstStyle/>
          <a:p>
            <a:pPr>
              <a:spcAft>
                <a:spcPts val="1200"/>
              </a:spcAft>
            </a:pPr>
            <a:r>
              <a:rPr lang="it-IT" b="1" dirty="0" smtClean="0">
                <a:solidFill>
                  <a:srgbClr val="A80000"/>
                </a:solidFill>
                <a:latin typeface="Times New Roman" panose="02020603050405020304" pitchFamily="18" charset="0"/>
              </a:rPr>
              <a:t>Conto </a:t>
            </a:r>
            <a:r>
              <a:rPr lang="it-IT" b="1" dirty="0">
                <a:solidFill>
                  <a:srgbClr val="A80000"/>
                </a:solidFill>
                <a:latin typeface="Times New Roman" panose="02020603050405020304" pitchFamily="18" charset="0"/>
              </a:rPr>
              <a:t>di equilibrio dei beni e </a:t>
            </a:r>
            <a:r>
              <a:rPr lang="it-IT" b="1" dirty="0" smtClean="0">
                <a:solidFill>
                  <a:srgbClr val="A80000"/>
                </a:solidFill>
                <a:latin typeface="Times New Roman" panose="02020603050405020304" pitchFamily="18" charset="0"/>
              </a:rPr>
              <a:t>servizi</a:t>
            </a:r>
            <a:r>
              <a:rPr lang="it-IT" dirty="0" smtClean="0">
                <a:latin typeface="Times New Roman" panose="02020603050405020304" pitchFamily="18" charset="0"/>
              </a:rPr>
              <a:t>:</a:t>
            </a:r>
          </a:p>
          <a:p>
            <a:pPr algn="just">
              <a:spcAft>
                <a:spcPts val="1200"/>
              </a:spcAft>
            </a:pPr>
            <a:r>
              <a:rPr lang="it-IT" dirty="0">
                <a:latin typeface="Times New Roman" panose="02020603050405020304" pitchFamily="18" charset="0"/>
              </a:rPr>
              <a:t>E’ il primo conto del sistema e rappresenta il bilancio tra gli elementi dell’offerta complessiva di risorse di cui dispone il sistema economico e gli elementi della domanda complessiva. </a:t>
            </a:r>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conto di equilibrio di beni e servizi </a:t>
            </a:r>
            <a:r>
              <a:rPr lang="it-IT" dirty="0">
                <a:latin typeface="Times New Roman" panose="02020603050405020304" pitchFamily="18" charset="0"/>
                <a:cs typeface="Times New Roman" panose="02020603050405020304" pitchFamily="18" charset="0"/>
              </a:rPr>
              <a:t>mostra come l’insieme delle risorse è ripartito tra le varie destinazioni e non origina alcun </a:t>
            </a:r>
            <a:r>
              <a:rPr lang="it-IT" dirty="0" smtClean="0">
                <a:latin typeface="Times New Roman" panose="02020603050405020304" pitchFamily="18" charset="0"/>
                <a:cs typeface="Times New Roman" panose="02020603050405020304" pitchFamily="18" charset="0"/>
              </a:rPr>
              <a:t>saldo</a:t>
            </a:r>
            <a:endParaRPr lang="it-IT" dirty="0">
              <a:latin typeface="Times New Roman" panose="02020603050405020304" pitchFamily="18" charset="0"/>
            </a:endParaRPr>
          </a:p>
        </p:txBody>
      </p:sp>
    </p:spTree>
    <p:extLst>
      <p:ext uri="{BB962C8B-B14F-4D97-AF65-F5344CB8AC3E}">
        <p14:creationId xmlns:p14="http://schemas.microsoft.com/office/powerpoint/2010/main" val="102756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30</a:t>
            </a:fld>
            <a:endParaRPr lang="it-IT"/>
          </a:p>
        </p:txBody>
      </p:sp>
      <p:pic>
        <p:nvPicPr>
          <p:cNvPr id="6" name="Immagine 5"/>
          <p:cNvPicPr>
            <a:picLocks noChangeAspect="1"/>
          </p:cNvPicPr>
          <p:nvPr/>
        </p:nvPicPr>
        <p:blipFill rotWithShape="1">
          <a:blip r:embed="rId2"/>
          <a:srcRect t="3097" b="3284"/>
          <a:stretch/>
        </p:blipFill>
        <p:spPr>
          <a:xfrm>
            <a:off x="911345" y="555396"/>
            <a:ext cx="10626719" cy="5596022"/>
          </a:xfrm>
          <a:prstGeom prst="rect">
            <a:avLst/>
          </a:prstGeom>
        </p:spPr>
      </p:pic>
    </p:spTree>
    <p:extLst>
      <p:ext uri="{BB962C8B-B14F-4D97-AF65-F5344CB8AC3E}">
        <p14:creationId xmlns:p14="http://schemas.microsoft.com/office/powerpoint/2010/main" val="2202553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31</a:t>
            </a:fld>
            <a:endParaRPr lang="it-IT"/>
          </a:p>
        </p:txBody>
      </p:sp>
      <p:pic>
        <p:nvPicPr>
          <p:cNvPr id="4" name="Immagine 3"/>
          <p:cNvPicPr>
            <a:picLocks noChangeAspect="1"/>
          </p:cNvPicPr>
          <p:nvPr/>
        </p:nvPicPr>
        <p:blipFill>
          <a:blip r:embed="rId2"/>
          <a:stretch>
            <a:fillRect/>
          </a:stretch>
        </p:blipFill>
        <p:spPr>
          <a:xfrm>
            <a:off x="404732" y="911022"/>
            <a:ext cx="11506200" cy="4886325"/>
          </a:xfrm>
          <a:prstGeom prst="rect">
            <a:avLst/>
          </a:prstGeom>
        </p:spPr>
      </p:pic>
      <p:sp>
        <p:nvSpPr>
          <p:cNvPr id="7" name="Rettangolo 6"/>
          <p:cNvSpPr/>
          <p:nvPr/>
        </p:nvSpPr>
        <p:spPr>
          <a:xfrm>
            <a:off x="404732" y="2252749"/>
            <a:ext cx="3053363" cy="781396"/>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404731" y="3050771"/>
            <a:ext cx="8032687" cy="276320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e 8"/>
          <p:cNvSpPr/>
          <p:nvPr/>
        </p:nvSpPr>
        <p:spPr>
          <a:xfrm>
            <a:off x="11162788" y="2211184"/>
            <a:ext cx="781396" cy="2244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e 9"/>
          <p:cNvSpPr/>
          <p:nvPr/>
        </p:nvSpPr>
        <p:spPr>
          <a:xfrm>
            <a:off x="11229290" y="3015494"/>
            <a:ext cx="781396" cy="22444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883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32</a:t>
            </a:fld>
            <a:endParaRPr lang="it-IT"/>
          </a:p>
        </p:txBody>
      </p:sp>
      <p:pic>
        <p:nvPicPr>
          <p:cNvPr id="5" name="Immagine 4"/>
          <p:cNvPicPr>
            <a:picLocks noChangeAspect="1"/>
          </p:cNvPicPr>
          <p:nvPr/>
        </p:nvPicPr>
        <p:blipFill>
          <a:blip r:embed="rId2"/>
          <a:stretch>
            <a:fillRect/>
          </a:stretch>
        </p:blipFill>
        <p:spPr>
          <a:xfrm>
            <a:off x="353008" y="977611"/>
            <a:ext cx="11506200" cy="3905250"/>
          </a:xfrm>
          <a:prstGeom prst="rect">
            <a:avLst/>
          </a:prstGeom>
        </p:spPr>
      </p:pic>
      <p:sp>
        <p:nvSpPr>
          <p:cNvPr id="4" name="Rettangolo 3"/>
          <p:cNvSpPr/>
          <p:nvPr/>
        </p:nvSpPr>
        <p:spPr>
          <a:xfrm>
            <a:off x="353008" y="1138844"/>
            <a:ext cx="3495785" cy="65670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p:cNvSpPr/>
          <p:nvPr/>
        </p:nvSpPr>
        <p:spPr>
          <a:xfrm>
            <a:off x="353008" y="1812175"/>
            <a:ext cx="3495785" cy="773084"/>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arrotondato 7"/>
          <p:cNvSpPr/>
          <p:nvPr/>
        </p:nvSpPr>
        <p:spPr>
          <a:xfrm>
            <a:off x="353008" y="2793076"/>
            <a:ext cx="2720392" cy="332509"/>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arrotondato 8"/>
          <p:cNvSpPr/>
          <p:nvPr/>
        </p:nvSpPr>
        <p:spPr>
          <a:xfrm>
            <a:off x="353008" y="3131387"/>
            <a:ext cx="3878170" cy="175147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21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33</a:t>
            </a:fld>
            <a:endParaRPr lang="it-IT"/>
          </a:p>
        </p:txBody>
      </p:sp>
      <p:pic>
        <p:nvPicPr>
          <p:cNvPr id="4" name="Immagine 3"/>
          <p:cNvPicPr>
            <a:picLocks noChangeAspect="1"/>
          </p:cNvPicPr>
          <p:nvPr/>
        </p:nvPicPr>
        <p:blipFill>
          <a:blip r:embed="rId2"/>
          <a:stretch>
            <a:fillRect/>
          </a:stretch>
        </p:blipFill>
        <p:spPr>
          <a:xfrm>
            <a:off x="484216" y="884006"/>
            <a:ext cx="11506200" cy="3743325"/>
          </a:xfrm>
          <a:prstGeom prst="rect">
            <a:avLst/>
          </a:prstGeom>
          <a:noFill/>
        </p:spPr>
      </p:pic>
      <p:sp>
        <p:nvSpPr>
          <p:cNvPr id="5" name="Rettangolo arrotondato 4"/>
          <p:cNvSpPr/>
          <p:nvPr/>
        </p:nvSpPr>
        <p:spPr>
          <a:xfrm>
            <a:off x="484216" y="3275215"/>
            <a:ext cx="1544089" cy="2244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arrotondato 5"/>
          <p:cNvSpPr/>
          <p:nvPr/>
        </p:nvSpPr>
        <p:spPr>
          <a:xfrm>
            <a:off x="484216" y="4419514"/>
            <a:ext cx="2101042" cy="22444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081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34</a:t>
            </a:fld>
            <a:endParaRPr lang="it-IT"/>
          </a:p>
        </p:txBody>
      </p:sp>
      <p:pic>
        <p:nvPicPr>
          <p:cNvPr id="4" name="Immagine 3"/>
          <p:cNvPicPr>
            <a:picLocks noChangeAspect="1"/>
          </p:cNvPicPr>
          <p:nvPr/>
        </p:nvPicPr>
        <p:blipFill>
          <a:blip r:embed="rId2"/>
          <a:stretch>
            <a:fillRect/>
          </a:stretch>
        </p:blipFill>
        <p:spPr>
          <a:xfrm>
            <a:off x="450965" y="1022812"/>
            <a:ext cx="11506200" cy="2933700"/>
          </a:xfrm>
          <a:prstGeom prst="rect">
            <a:avLst/>
          </a:prstGeom>
        </p:spPr>
      </p:pic>
      <p:sp>
        <p:nvSpPr>
          <p:cNvPr id="5" name="Rettangolo 4"/>
          <p:cNvSpPr/>
          <p:nvPr/>
        </p:nvSpPr>
        <p:spPr>
          <a:xfrm>
            <a:off x="450965" y="1670859"/>
            <a:ext cx="5010497" cy="5320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p:cNvSpPr/>
          <p:nvPr/>
        </p:nvSpPr>
        <p:spPr>
          <a:xfrm>
            <a:off x="450965" y="1188720"/>
            <a:ext cx="5010497" cy="4655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9145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35</a:t>
            </a:fld>
            <a:endParaRPr lang="it-IT"/>
          </a:p>
        </p:txBody>
      </p:sp>
      <p:pic>
        <p:nvPicPr>
          <p:cNvPr id="4" name="Immagine 3"/>
          <p:cNvPicPr>
            <a:picLocks noChangeAspect="1"/>
          </p:cNvPicPr>
          <p:nvPr/>
        </p:nvPicPr>
        <p:blipFill>
          <a:blip r:embed="rId2"/>
          <a:stretch>
            <a:fillRect/>
          </a:stretch>
        </p:blipFill>
        <p:spPr>
          <a:xfrm>
            <a:off x="342900" y="666750"/>
            <a:ext cx="11506200" cy="5524500"/>
          </a:xfrm>
          <a:prstGeom prst="rect">
            <a:avLst/>
          </a:prstGeom>
        </p:spPr>
      </p:pic>
      <p:sp>
        <p:nvSpPr>
          <p:cNvPr id="5" name="Rettangolo 4"/>
          <p:cNvSpPr/>
          <p:nvPr/>
        </p:nvSpPr>
        <p:spPr>
          <a:xfrm>
            <a:off x="342900" y="839585"/>
            <a:ext cx="1128453"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p:cNvSpPr/>
          <p:nvPr/>
        </p:nvSpPr>
        <p:spPr>
          <a:xfrm>
            <a:off x="342900" y="2759825"/>
            <a:ext cx="1128453"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0899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36</a:t>
            </a:fld>
            <a:endParaRPr lang="it-IT"/>
          </a:p>
        </p:txBody>
      </p:sp>
      <p:sp>
        <p:nvSpPr>
          <p:cNvPr id="4" name="Rettangolo 3"/>
          <p:cNvSpPr/>
          <p:nvPr/>
        </p:nvSpPr>
        <p:spPr>
          <a:xfrm>
            <a:off x="1016000" y="938385"/>
            <a:ext cx="2973891"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I </a:t>
            </a:r>
            <a:r>
              <a:rPr lang="it-IT" b="1" dirty="0" smtClean="0">
                <a:solidFill>
                  <a:srgbClr val="A80000"/>
                </a:solidFill>
                <a:latin typeface="Times New Roman" panose="02020603050405020304" pitchFamily="18" charset="0"/>
                <a:cs typeface="Times New Roman" panose="02020603050405020304" pitchFamily="18" charset="0"/>
              </a:rPr>
              <a:t>conti economici trimestrali</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9" name="Rettangolo 8"/>
          <p:cNvSpPr/>
          <p:nvPr/>
        </p:nvSpPr>
        <p:spPr>
          <a:xfrm>
            <a:off x="1015997" y="1440104"/>
            <a:ext cx="9869979" cy="646331"/>
          </a:xfrm>
          <a:prstGeom prst="rect">
            <a:avLst/>
          </a:prstGeom>
        </p:spPr>
        <p:txBody>
          <a:bodyPr wrap="square">
            <a:spAutoFit/>
          </a:bodyPr>
          <a:lstStyle/>
          <a:p>
            <a:pPr marL="285750" indent="-285750" algn="just">
              <a:buFont typeface="Wingdings" panose="05000000000000000000" pitchFamily="2" charset="2"/>
              <a:buChar char="q"/>
            </a:pPr>
            <a:r>
              <a:rPr lang="it-IT" dirty="0" smtClean="0">
                <a:latin typeface="Times New Roman" panose="02020603050405020304" pitchFamily="18" charset="0"/>
                <a:cs typeface="Times New Roman" panose="02020603050405020304" pitchFamily="18" charset="0"/>
              </a:rPr>
              <a:t>I </a:t>
            </a:r>
            <a:r>
              <a:rPr lang="it-IT" dirty="0">
                <a:latin typeface="Times New Roman" panose="02020603050405020304" pitchFamily="18" charset="0"/>
                <a:cs typeface="Times New Roman" panose="02020603050405020304" pitchFamily="18" charset="0"/>
              </a:rPr>
              <a:t>conti </a:t>
            </a:r>
            <a:r>
              <a:rPr lang="it-IT" dirty="0" smtClean="0">
                <a:latin typeface="Times New Roman" panose="02020603050405020304" pitchFamily="18" charset="0"/>
                <a:cs typeface="Times New Roman" panose="02020603050405020304" pitchFamily="18" charset="0"/>
              </a:rPr>
              <a:t>trimestrali, </a:t>
            </a:r>
            <a:r>
              <a:rPr lang="it-IT" dirty="0">
                <a:latin typeface="Times New Roman" panose="02020603050405020304" pitchFamily="18" charset="0"/>
                <a:cs typeface="Times New Roman" panose="02020603050405020304" pitchFamily="18" charset="0"/>
              </a:rPr>
              <a:t>integrati nel </a:t>
            </a:r>
            <a:r>
              <a:rPr lang="it-IT" dirty="0" smtClean="0">
                <a:latin typeface="Times New Roman" panose="02020603050405020304" pitchFamily="18" charset="0"/>
                <a:cs typeface="Times New Roman" panose="02020603050405020304" pitchFamily="18" charset="0"/>
              </a:rPr>
              <a:t>SEC, costituiscono </a:t>
            </a:r>
            <a:r>
              <a:rPr lang="it-IT" dirty="0">
                <a:latin typeface="Times New Roman" panose="02020603050405020304" pitchFamily="18" charset="0"/>
                <a:cs typeface="Times New Roman" panose="02020603050405020304" pitchFamily="18" charset="0"/>
              </a:rPr>
              <a:t>un insieme coerente di operazioni, di conti e di saldi contabili, definiti in campo sia non finanziario che finanziario, rilevati a cadenza trimestrale. </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1015997" y="2218822"/>
            <a:ext cx="9869979" cy="923330"/>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 conti economici trimestrali costituiscono parte integrante del sistema dei conti </a:t>
            </a:r>
            <a:r>
              <a:rPr lang="it-IT" dirty="0" smtClean="0">
                <a:latin typeface="Times New Roman" panose="02020603050405020304" pitchFamily="18" charset="0"/>
                <a:cs typeface="Times New Roman" panose="02020603050405020304" pitchFamily="18" charset="0"/>
              </a:rPr>
              <a:t>nazionali. </a:t>
            </a:r>
            <a:r>
              <a:rPr lang="it-IT" dirty="0">
                <a:latin typeface="Times New Roman" panose="02020603050405020304" pitchFamily="18" charset="0"/>
                <a:cs typeface="Times New Roman" panose="02020603050405020304" pitchFamily="18" charset="0"/>
              </a:rPr>
              <a:t>Essi adottano gli stessi principi, le stesse definizioni e la stessa struttura della contabilità annuale, con alcune particolarità proprie dell'intervallo trimestrale cui è riferita l'analisi. </a:t>
            </a:r>
            <a:endParaRPr lang="en-GB" dirty="0">
              <a:latin typeface="Times New Roman" panose="02020603050405020304" pitchFamily="18" charset="0"/>
              <a:cs typeface="Times New Roman" panose="02020603050405020304" pitchFamily="18" charset="0"/>
            </a:endParaRPr>
          </a:p>
        </p:txBody>
      </p:sp>
      <p:sp>
        <p:nvSpPr>
          <p:cNvPr id="11" name="Rettangolo 10"/>
          <p:cNvSpPr/>
          <p:nvPr/>
        </p:nvSpPr>
        <p:spPr>
          <a:xfrm>
            <a:off x="1015997" y="4461820"/>
            <a:ext cx="9869978" cy="1477328"/>
          </a:xfrm>
          <a:prstGeom prst="rect">
            <a:avLst/>
          </a:prstGeom>
        </p:spPr>
        <p:txBody>
          <a:bodyPr wrap="square">
            <a:spAutoFit/>
          </a:bodyPr>
          <a:lstStyle/>
          <a:p>
            <a:pPr marL="285750" indent="-285750" algn="just">
              <a:buFont typeface="Wingdings" panose="05000000000000000000" pitchFamily="2" charset="2"/>
              <a:buChar char="q"/>
            </a:pPr>
            <a:r>
              <a:rPr lang="it-IT" dirty="0" smtClean="0">
                <a:latin typeface="Times New Roman" panose="02020603050405020304" pitchFamily="18" charset="0"/>
                <a:cs typeface="Times New Roman" panose="02020603050405020304" pitchFamily="18" charset="0"/>
              </a:rPr>
              <a:t>L’intervallo </a:t>
            </a:r>
            <a:r>
              <a:rPr lang="it-IT" dirty="0">
                <a:latin typeface="Times New Roman" panose="02020603050405020304" pitchFamily="18" charset="0"/>
                <a:cs typeface="Times New Roman" panose="02020603050405020304" pitchFamily="18" charset="0"/>
              </a:rPr>
              <a:t>di tempo cui si fa riferimento nella contabilità trimestrale e la necessità di disporre quanto più rapidamente possibile di informazioni attendibili determinano alcune loro caratteristiche peculiari. Tra queste figurano: metodi statistici di elaborazione dei conti, stagionalità e suo trattamento, coerenza tra contabilità trimestrale e contabilità annuale e talune particolarità contabili connesse al periodo di riferimento.</a:t>
            </a:r>
            <a:endParaRPr lang="en-GB" dirty="0">
              <a:latin typeface="Times New Roman" panose="02020603050405020304" pitchFamily="18" charset="0"/>
              <a:cs typeface="Times New Roman" panose="02020603050405020304" pitchFamily="18" charset="0"/>
            </a:endParaRPr>
          </a:p>
        </p:txBody>
      </p:sp>
      <p:sp>
        <p:nvSpPr>
          <p:cNvPr id="12" name="Rettangolo 11"/>
          <p:cNvSpPr/>
          <p:nvPr/>
        </p:nvSpPr>
        <p:spPr>
          <a:xfrm>
            <a:off x="1015996" y="3340321"/>
            <a:ext cx="9869979" cy="923330"/>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L’importanza dei conti economici trimestrali deriva essenzialmente dalla considerazione che essi costituiscono il solo insieme coerente di indicatori, disponibile entro breve tempo, capace di fornire una immagine globale a breve termine dell’attività economica tanto finanziaria quanto non finanziaria. </a:t>
            </a:r>
          </a:p>
        </p:txBody>
      </p:sp>
    </p:spTree>
    <p:extLst>
      <p:ext uri="{BB962C8B-B14F-4D97-AF65-F5344CB8AC3E}">
        <p14:creationId xmlns:p14="http://schemas.microsoft.com/office/powerpoint/2010/main" val="331850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37</a:t>
            </a:fld>
            <a:endParaRPr lang="it-IT"/>
          </a:p>
        </p:txBody>
      </p:sp>
      <p:sp>
        <p:nvSpPr>
          <p:cNvPr id="5" name="Rettangolo 4"/>
          <p:cNvSpPr/>
          <p:nvPr/>
        </p:nvSpPr>
        <p:spPr>
          <a:xfrm>
            <a:off x="1016000" y="914368"/>
            <a:ext cx="10297622"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Poiché i conti trimestrali utilizzano lo stesso schema adottato per i conti annuali, i primi devono essere coerenti nel tempo con i secondi. Ciò implica, nel caso di variabili di flusso, che la somma dei dati trimestrali deve corrispondere al dato annuale per ogni anno. </a:t>
            </a:r>
            <a:endParaRPr lang="it-IT" dirty="0" smtClean="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818155" y="2158327"/>
            <a:ext cx="10693311" cy="3877392"/>
          </a:xfrm>
          <a:prstGeom prst="rect">
            <a:avLst/>
          </a:prstGeom>
        </p:spPr>
      </p:pic>
    </p:spTree>
    <p:extLst>
      <p:ext uri="{BB962C8B-B14F-4D97-AF65-F5344CB8AC3E}">
        <p14:creationId xmlns:p14="http://schemas.microsoft.com/office/powerpoint/2010/main" val="2858396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38</a:t>
            </a:fld>
            <a:endParaRPr lang="it-IT"/>
          </a:p>
        </p:txBody>
      </p:sp>
      <p:pic>
        <p:nvPicPr>
          <p:cNvPr id="4" name="Immagine 3"/>
          <p:cNvPicPr>
            <a:picLocks noChangeAspect="1"/>
          </p:cNvPicPr>
          <p:nvPr/>
        </p:nvPicPr>
        <p:blipFill>
          <a:blip r:embed="rId2"/>
          <a:stretch>
            <a:fillRect/>
          </a:stretch>
        </p:blipFill>
        <p:spPr>
          <a:xfrm>
            <a:off x="1146313" y="674811"/>
            <a:ext cx="8546327" cy="5517357"/>
          </a:xfrm>
          <a:prstGeom prst="rect">
            <a:avLst/>
          </a:prstGeom>
        </p:spPr>
      </p:pic>
    </p:spTree>
    <p:extLst>
      <p:ext uri="{BB962C8B-B14F-4D97-AF65-F5344CB8AC3E}">
        <p14:creationId xmlns:p14="http://schemas.microsoft.com/office/powerpoint/2010/main" val="9890905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39</a:t>
            </a:fld>
            <a:endParaRPr lang="it-IT"/>
          </a:p>
        </p:txBody>
      </p:sp>
      <p:pic>
        <p:nvPicPr>
          <p:cNvPr id="4" name="Immagine 3"/>
          <p:cNvPicPr>
            <a:picLocks noChangeAspect="1"/>
          </p:cNvPicPr>
          <p:nvPr/>
        </p:nvPicPr>
        <p:blipFill>
          <a:blip r:embed="rId2"/>
          <a:stretch>
            <a:fillRect/>
          </a:stretch>
        </p:blipFill>
        <p:spPr>
          <a:xfrm>
            <a:off x="1154626" y="567221"/>
            <a:ext cx="9153156" cy="5688558"/>
          </a:xfrm>
          <a:prstGeom prst="rect">
            <a:avLst/>
          </a:prstGeom>
        </p:spPr>
      </p:pic>
    </p:spTree>
    <p:extLst>
      <p:ext uri="{BB962C8B-B14F-4D97-AF65-F5344CB8AC3E}">
        <p14:creationId xmlns:p14="http://schemas.microsoft.com/office/powerpoint/2010/main" val="3569238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974621" y="844927"/>
            <a:ext cx="5066452" cy="369332"/>
          </a:xfrm>
          <a:prstGeom prst="rect">
            <a:avLst/>
          </a:prstGeom>
        </p:spPr>
        <p:txBody>
          <a:bodyPr wrap="none">
            <a:spAutoFit/>
          </a:bodyPr>
          <a:lstStyle/>
          <a:p>
            <a:r>
              <a:rPr lang="it-IT" b="1" dirty="0" smtClean="0">
                <a:solidFill>
                  <a:srgbClr val="A80000"/>
                </a:solidFill>
                <a:latin typeface="Times New Roman" panose="02020603050405020304" pitchFamily="18" charset="0"/>
                <a:cs typeface="Times New Roman" panose="02020603050405020304" pitchFamily="18" charset="0"/>
              </a:rPr>
              <a:t>Alcune definizioni prima di passare ad altri conti </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16000" y="1476431"/>
            <a:ext cx="9724044"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reddito </a:t>
            </a:r>
            <a:r>
              <a:rPr lang="it-IT" dirty="0">
                <a:latin typeface="Times New Roman" panose="02020603050405020304" pitchFamily="18" charset="0"/>
                <a:cs typeface="Times New Roman" panose="02020603050405020304" pitchFamily="18" charset="0"/>
              </a:rPr>
              <a:t>è concettualmente scomponibile nelle seguenti categorie</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3" name="Rettangolo 2"/>
          <p:cNvSpPr/>
          <p:nvPr/>
        </p:nvSpPr>
        <p:spPr>
          <a:xfrm>
            <a:off x="1016000" y="2107935"/>
            <a:ext cx="10139680" cy="1508105"/>
          </a:xfrm>
          <a:prstGeom prst="rect">
            <a:avLst/>
          </a:prstGeom>
        </p:spPr>
        <p:txBody>
          <a:bodyPr wrap="square">
            <a:spAutoFit/>
          </a:bodyPr>
          <a:lstStyle/>
          <a:p>
            <a:pPr marL="285750" indent="-285750" algn="just">
              <a:spcAft>
                <a:spcPts val="1200"/>
              </a:spcAft>
              <a:buFont typeface="Wingdings" panose="05000000000000000000" pitchFamily="2" charset="2"/>
              <a:buChar char="q"/>
            </a:pPr>
            <a:r>
              <a:rPr lang="it-IT" b="1" dirty="0" smtClean="0">
                <a:latin typeface="Times New Roman" panose="02020603050405020304" pitchFamily="18" charset="0"/>
                <a:cs typeface="Times New Roman" panose="02020603050405020304" pitchFamily="18" charset="0"/>
              </a:rPr>
              <a:t>reddito </a:t>
            </a:r>
            <a:r>
              <a:rPr lang="it-IT" b="1" dirty="0">
                <a:latin typeface="Times New Roman" panose="02020603050405020304" pitchFamily="18" charset="0"/>
                <a:cs typeface="Times New Roman" panose="02020603050405020304" pitchFamily="18" charset="0"/>
              </a:rPr>
              <a:t>da lavoro </a:t>
            </a:r>
            <a:r>
              <a:rPr lang="it-IT" dirty="0">
                <a:latin typeface="Times New Roman" panose="02020603050405020304" pitchFamily="18" charset="0"/>
                <a:cs typeface="Times New Roman" panose="02020603050405020304" pitchFamily="18" charset="0"/>
              </a:rPr>
              <a:t>che si concretizza in </a:t>
            </a:r>
            <a:r>
              <a:rPr lang="it-IT" b="1" dirty="0">
                <a:latin typeface="Times New Roman" panose="02020603050405020304" pitchFamily="18" charset="0"/>
                <a:cs typeface="Times New Roman" panose="02020603050405020304" pitchFamily="18" charset="0"/>
              </a:rPr>
              <a:t>salari e stipendi</a:t>
            </a:r>
            <a:r>
              <a:rPr lang="it-IT" dirty="0">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285750" indent="-285750" algn="just">
              <a:spcAft>
                <a:spcPts val="1200"/>
              </a:spcAft>
              <a:buFont typeface="Wingdings" panose="05000000000000000000" pitchFamily="2" charset="2"/>
              <a:buChar char="q"/>
            </a:pPr>
            <a:r>
              <a:rPr lang="it-IT" b="1" dirty="0" smtClean="0">
                <a:latin typeface="Times New Roman" panose="02020603050405020304" pitchFamily="18" charset="0"/>
                <a:cs typeface="Times New Roman" panose="02020603050405020304" pitchFamily="18" charset="0"/>
              </a:rPr>
              <a:t>reddito </a:t>
            </a:r>
            <a:r>
              <a:rPr lang="it-IT" b="1" dirty="0">
                <a:latin typeface="Times New Roman" panose="02020603050405020304" pitchFamily="18" charset="0"/>
                <a:cs typeface="Times New Roman" panose="02020603050405020304" pitchFamily="18" charset="0"/>
              </a:rPr>
              <a:t>da capitale </a:t>
            </a:r>
            <a:r>
              <a:rPr lang="it-IT" dirty="0">
                <a:latin typeface="Times New Roman" panose="02020603050405020304" pitchFamily="18" charset="0"/>
                <a:cs typeface="Times New Roman" panose="02020603050405020304" pitchFamily="18" charset="0"/>
              </a:rPr>
              <a:t>che, a seconda che origini da strumenti finanziari o dal godimento di terreni </a:t>
            </a:r>
            <a:r>
              <a:rPr lang="it-IT" dirty="0" smtClean="0">
                <a:latin typeface="Times New Roman" panose="02020603050405020304" pitchFamily="18" charset="0"/>
                <a:cs typeface="Times New Roman" panose="02020603050405020304" pitchFamily="18" charset="0"/>
              </a:rPr>
              <a:t>e beni </a:t>
            </a:r>
            <a:r>
              <a:rPr lang="it-IT" dirty="0">
                <a:latin typeface="Times New Roman" panose="02020603050405020304" pitchFamily="18" charset="0"/>
                <a:cs typeface="Times New Roman" panose="02020603050405020304" pitchFamily="18" charset="0"/>
              </a:rPr>
              <a:t>immateriali, si concretizza, rispettivamente, in </a:t>
            </a:r>
            <a:r>
              <a:rPr lang="it-IT" b="1" dirty="0">
                <a:latin typeface="Times New Roman" panose="02020603050405020304" pitchFamily="18" charset="0"/>
                <a:cs typeface="Times New Roman" panose="02020603050405020304" pitchFamily="18" charset="0"/>
              </a:rPr>
              <a:t>interessi e dividendi </a:t>
            </a:r>
            <a:r>
              <a:rPr lang="it-IT" dirty="0">
                <a:latin typeface="Times New Roman" panose="02020603050405020304" pitchFamily="18" charset="0"/>
                <a:cs typeface="Times New Roman" panose="02020603050405020304" pitchFamily="18" charset="0"/>
              </a:rPr>
              <a:t>o in </a:t>
            </a:r>
            <a:r>
              <a:rPr lang="it-IT" b="1" dirty="0">
                <a:latin typeface="Times New Roman" panose="02020603050405020304" pitchFamily="18" charset="0"/>
                <a:cs typeface="Times New Roman" panose="02020603050405020304" pitchFamily="18" charset="0"/>
              </a:rPr>
              <a:t>rendite</a:t>
            </a:r>
            <a:r>
              <a:rPr lang="it-IT" dirty="0">
                <a:latin typeface="Times New Roman" panose="02020603050405020304" pitchFamily="18" charset="0"/>
                <a:cs typeface="Times New Roman" panose="02020603050405020304" pitchFamily="18" charset="0"/>
              </a:rPr>
              <a:t>;</a:t>
            </a:r>
            <a:r>
              <a:rPr lang="it-IT" dirty="0">
                <a:latin typeface="CMR10"/>
              </a:rPr>
              <a:t> </a:t>
            </a:r>
            <a:endParaRPr lang="it-IT" dirty="0" smtClean="0">
              <a:latin typeface="Times New Roman" panose="02020603050405020304" pitchFamily="18" charset="0"/>
              <a:cs typeface="Times New Roman" panose="02020603050405020304" pitchFamily="18" charset="0"/>
            </a:endParaRPr>
          </a:p>
          <a:p>
            <a:pPr marL="285750" indent="-285750" algn="just">
              <a:spcAft>
                <a:spcPts val="1200"/>
              </a:spcAft>
              <a:buFont typeface="Wingdings" panose="05000000000000000000" pitchFamily="2" charset="2"/>
              <a:buChar char="q"/>
            </a:pPr>
            <a:r>
              <a:rPr lang="it-IT" b="1" dirty="0" smtClean="0">
                <a:latin typeface="Times New Roman" panose="02020603050405020304" pitchFamily="18" charset="0"/>
                <a:cs typeface="Times New Roman" panose="02020603050405020304" pitchFamily="18" charset="0"/>
              </a:rPr>
              <a:t>reddito </a:t>
            </a:r>
            <a:r>
              <a:rPr lang="it-IT" b="1" dirty="0">
                <a:latin typeface="Times New Roman" panose="02020603050405020304" pitchFamily="18" charset="0"/>
                <a:cs typeface="Times New Roman" panose="02020603050405020304" pitchFamily="18" charset="0"/>
              </a:rPr>
              <a:t>da impresa </a:t>
            </a:r>
            <a:r>
              <a:rPr lang="it-IT" dirty="0">
                <a:latin typeface="Times New Roman" panose="02020603050405020304" pitchFamily="18" charset="0"/>
                <a:cs typeface="Times New Roman" panose="02020603050405020304" pitchFamily="18" charset="0"/>
              </a:rPr>
              <a:t>che si concretizza nei </a:t>
            </a:r>
            <a:r>
              <a:rPr lang="it-IT" b="1" dirty="0">
                <a:latin typeface="Times New Roman" panose="02020603050405020304" pitchFamily="18" charset="0"/>
                <a:cs typeface="Times New Roman" panose="02020603050405020304" pitchFamily="18" charset="0"/>
              </a:rPr>
              <a:t>profitti</a:t>
            </a:r>
            <a:r>
              <a:rPr lang="it-IT" dirty="0">
                <a:latin typeface="Times New Roman" panose="02020603050405020304" pitchFamily="18" charset="0"/>
                <a:cs typeface="Times New Roman" panose="02020603050405020304" pitchFamily="18" charset="0"/>
              </a:rPr>
              <a:t>.</a:t>
            </a:r>
          </a:p>
        </p:txBody>
      </p:sp>
      <p:sp>
        <p:nvSpPr>
          <p:cNvPr id="7" name="Segnaposto piè di pagina 6"/>
          <p:cNvSpPr>
            <a:spLocks noGrp="1"/>
          </p:cNvSpPr>
          <p:nvPr>
            <p:ph type="ftr" sz="quarter" idx="11"/>
          </p:nvPr>
        </p:nvSpPr>
        <p:spPr/>
        <p:txBody>
          <a:bodyPr/>
          <a:lstStyle/>
          <a:p>
            <a:r>
              <a:rPr lang="it-IT" smtClean="0"/>
              <a:t>L. Bani - Elementi di statistica economica - LEZIONE 14</a:t>
            </a:r>
            <a:endParaRPr lang="it-IT"/>
          </a:p>
        </p:txBody>
      </p:sp>
    </p:spTree>
    <p:extLst>
      <p:ext uri="{BB962C8B-B14F-4D97-AF65-F5344CB8AC3E}">
        <p14:creationId xmlns:p14="http://schemas.microsoft.com/office/powerpoint/2010/main" val="227583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40</a:t>
            </a:fld>
            <a:endParaRPr lang="it-IT"/>
          </a:p>
        </p:txBody>
      </p:sp>
      <p:pic>
        <p:nvPicPr>
          <p:cNvPr id="4" name="Immagine 3"/>
          <p:cNvPicPr>
            <a:picLocks noChangeAspect="1"/>
          </p:cNvPicPr>
          <p:nvPr/>
        </p:nvPicPr>
        <p:blipFill>
          <a:blip r:embed="rId2"/>
          <a:stretch>
            <a:fillRect/>
          </a:stretch>
        </p:blipFill>
        <p:spPr>
          <a:xfrm>
            <a:off x="1066800" y="1709530"/>
            <a:ext cx="10058400" cy="3438939"/>
          </a:xfrm>
          <a:prstGeom prst="rect">
            <a:avLst/>
          </a:prstGeom>
        </p:spPr>
      </p:pic>
    </p:spTree>
    <p:extLst>
      <p:ext uri="{BB962C8B-B14F-4D97-AF65-F5344CB8AC3E}">
        <p14:creationId xmlns:p14="http://schemas.microsoft.com/office/powerpoint/2010/main" val="38917654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41</a:t>
            </a:fld>
            <a:endParaRPr lang="it-IT"/>
          </a:p>
        </p:txBody>
      </p:sp>
      <p:sp>
        <p:nvSpPr>
          <p:cNvPr id="4" name="Rettangolo 3"/>
          <p:cNvSpPr/>
          <p:nvPr/>
        </p:nvSpPr>
        <p:spPr>
          <a:xfrm>
            <a:off x="928254" y="1295877"/>
            <a:ext cx="10094422" cy="369332"/>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I </a:t>
            </a:r>
            <a:r>
              <a:rPr lang="it-IT" dirty="0">
                <a:latin typeface="Times New Roman" panose="02020603050405020304" pitchFamily="18" charset="0"/>
                <a:cs typeface="Times New Roman" panose="02020603050405020304" pitchFamily="18" charset="0"/>
              </a:rPr>
              <a:t>conti regionali sono una specificazione per regione dei corrispondenti conti del totale </a:t>
            </a:r>
            <a:r>
              <a:rPr lang="it-IT" dirty="0" smtClean="0">
                <a:latin typeface="Times New Roman" panose="02020603050405020304" pitchFamily="18" charset="0"/>
                <a:cs typeface="Times New Roman" panose="02020603050405020304" pitchFamily="18" charset="0"/>
              </a:rPr>
              <a:t>dell’economia</a:t>
            </a:r>
            <a:r>
              <a:rPr lang="it-IT"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928254" y="898895"/>
            <a:ext cx="2973891"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I </a:t>
            </a:r>
            <a:r>
              <a:rPr lang="it-IT" b="1" dirty="0" smtClean="0">
                <a:solidFill>
                  <a:srgbClr val="A80000"/>
                </a:solidFill>
                <a:latin typeface="Times New Roman" panose="02020603050405020304" pitchFamily="18" charset="0"/>
                <a:cs typeface="Times New Roman" panose="02020603050405020304" pitchFamily="18" charset="0"/>
              </a:rPr>
              <a:t>conti economici territoriali</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928253" y="1809464"/>
            <a:ext cx="10011293"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 conti regionali utilizzano gli stessi concetti impiegati per i conti del totale dell’economia, salvo diversa indicazione. Una contabilità completa a livello regionale presuppone che ciascuna regione sia considerata come entità economica distinta. </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928252" y="2877049"/>
            <a:ext cx="10011295"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 operazioni con altre regioni diventano un tipo particolare di operazioni con l’estero. Le operazioni con l’esterno vanno distinte in operazioni con altre regioni ed operazioni con il resto del mondo. </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928251" y="3749967"/>
            <a:ext cx="10011295"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Difficoltà di ordine concettuale spiegano in parte perché i conti regionali si limitino a registrare le attività di produzione per branca di attività economica e ai conti di alcuni settori istituzionali, come le famiglie.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324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42</a:t>
            </a:fld>
            <a:endParaRPr lang="it-IT"/>
          </a:p>
        </p:txBody>
      </p:sp>
      <p:sp>
        <p:nvSpPr>
          <p:cNvPr id="5" name="Rettangolo 4"/>
          <p:cNvSpPr/>
          <p:nvPr/>
        </p:nvSpPr>
        <p:spPr>
          <a:xfrm>
            <a:off x="1016000" y="1015648"/>
            <a:ext cx="10210801" cy="2308324"/>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Per i motivi esposti, il sistema dei conti regionali è limitato a: </a:t>
            </a:r>
            <a:endParaRPr lang="it-IT"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aggregati </a:t>
            </a:r>
            <a:r>
              <a:rPr lang="it-IT" dirty="0">
                <a:latin typeface="Times New Roman" panose="02020603050405020304" pitchFamily="18" charset="0"/>
                <a:cs typeface="Times New Roman" panose="02020603050405020304" pitchFamily="18" charset="0"/>
              </a:rPr>
              <a:t>regionali per branca di attività economica relativi alle attività di produzione: </a:t>
            </a:r>
            <a:endParaRPr lang="it-IT" dirty="0" smtClean="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valore </a:t>
            </a:r>
            <a:r>
              <a:rPr lang="it-IT" dirty="0">
                <a:latin typeface="Times New Roman" panose="02020603050405020304" pitchFamily="18" charset="0"/>
                <a:cs typeface="Times New Roman" panose="02020603050405020304" pitchFamily="18" charset="0"/>
              </a:rPr>
              <a:t>aggiunto </a:t>
            </a:r>
            <a:r>
              <a:rPr lang="it-IT" dirty="0" smtClean="0">
                <a:latin typeface="Times New Roman" panose="02020603050405020304" pitchFamily="18" charset="0"/>
                <a:cs typeface="Times New Roman" panose="02020603050405020304" pitchFamily="18" charset="0"/>
              </a:rPr>
              <a:t>lordo </a:t>
            </a:r>
            <a:endParaRPr lang="it-IT"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redditi </a:t>
            </a:r>
            <a:r>
              <a:rPr lang="it-IT" dirty="0">
                <a:latin typeface="Times New Roman" panose="02020603050405020304" pitchFamily="18" charset="0"/>
                <a:cs typeface="Times New Roman" panose="02020603050405020304" pitchFamily="18" charset="0"/>
              </a:rPr>
              <a:t>da lavoro </a:t>
            </a:r>
            <a:r>
              <a:rPr lang="it-IT" dirty="0" smtClean="0">
                <a:latin typeface="Times New Roman" panose="02020603050405020304" pitchFamily="18" charset="0"/>
                <a:cs typeface="Times New Roman" panose="02020603050405020304" pitchFamily="18" charset="0"/>
              </a:rPr>
              <a:t>dipendente </a:t>
            </a:r>
          </a:p>
          <a:p>
            <a:pPr marL="742950" lvl="1"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occupati </a:t>
            </a:r>
            <a:endParaRPr lang="it-IT"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lavoratori dipendenti </a:t>
            </a:r>
            <a:endParaRPr lang="it-IT"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investimenti </a:t>
            </a:r>
            <a:r>
              <a:rPr lang="it-IT" dirty="0">
                <a:latin typeface="Times New Roman" panose="02020603050405020304" pitchFamily="18" charset="0"/>
                <a:cs typeface="Times New Roman" panose="02020603050405020304" pitchFamily="18" charset="0"/>
              </a:rPr>
              <a:t>fissi </a:t>
            </a:r>
            <a:r>
              <a:rPr lang="it-IT" dirty="0" smtClean="0">
                <a:latin typeface="Times New Roman" panose="02020603050405020304" pitchFamily="18" charset="0"/>
                <a:cs typeface="Times New Roman" panose="02020603050405020304" pitchFamily="18" charset="0"/>
              </a:rPr>
              <a:t>lordi </a:t>
            </a:r>
          </a:p>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prodotto </a:t>
            </a:r>
            <a:r>
              <a:rPr lang="it-IT" dirty="0">
                <a:latin typeface="Times New Roman" panose="02020603050405020304" pitchFamily="18" charset="0"/>
                <a:cs typeface="Times New Roman" panose="02020603050405020304" pitchFamily="18" charset="0"/>
              </a:rPr>
              <a:t>interno lordo per regione (PILR</a:t>
            </a:r>
            <a:r>
              <a:rPr lang="it-IT"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918123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43</a:t>
            </a:fld>
            <a:endParaRPr lang="it-IT"/>
          </a:p>
        </p:txBody>
      </p:sp>
      <p:pic>
        <p:nvPicPr>
          <p:cNvPr id="4" name="Immagine 3"/>
          <p:cNvPicPr>
            <a:picLocks noChangeAspect="1"/>
          </p:cNvPicPr>
          <p:nvPr/>
        </p:nvPicPr>
        <p:blipFill rotWithShape="1">
          <a:blip r:embed="rId2"/>
          <a:srcRect r="600"/>
          <a:stretch/>
        </p:blipFill>
        <p:spPr>
          <a:xfrm>
            <a:off x="1563756" y="1813891"/>
            <a:ext cx="9010033" cy="3230217"/>
          </a:xfrm>
          <a:prstGeom prst="rect">
            <a:avLst/>
          </a:prstGeom>
        </p:spPr>
      </p:pic>
    </p:spTree>
    <p:extLst>
      <p:ext uri="{BB962C8B-B14F-4D97-AF65-F5344CB8AC3E}">
        <p14:creationId xmlns:p14="http://schemas.microsoft.com/office/powerpoint/2010/main" val="2373731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44</a:t>
            </a:fld>
            <a:endParaRPr lang="it-IT"/>
          </a:p>
        </p:txBody>
      </p:sp>
      <p:pic>
        <p:nvPicPr>
          <p:cNvPr id="4" name="Immagine 3"/>
          <p:cNvPicPr>
            <a:picLocks noChangeAspect="1"/>
          </p:cNvPicPr>
          <p:nvPr/>
        </p:nvPicPr>
        <p:blipFill rotWithShape="1">
          <a:blip r:embed="rId2"/>
          <a:srcRect l="630"/>
          <a:stretch/>
        </p:blipFill>
        <p:spPr>
          <a:xfrm>
            <a:off x="1480347" y="957680"/>
            <a:ext cx="9007261" cy="4144617"/>
          </a:xfrm>
          <a:prstGeom prst="rect">
            <a:avLst/>
          </a:prstGeom>
        </p:spPr>
      </p:pic>
    </p:spTree>
    <p:extLst>
      <p:ext uri="{BB962C8B-B14F-4D97-AF65-F5344CB8AC3E}">
        <p14:creationId xmlns:p14="http://schemas.microsoft.com/office/powerpoint/2010/main" val="30969161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45</a:t>
            </a:fld>
            <a:endParaRPr lang="it-IT"/>
          </a:p>
        </p:txBody>
      </p:sp>
      <p:pic>
        <p:nvPicPr>
          <p:cNvPr id="4" name="Immagine 3"/>
          <p:cNvPicPr>
            <a:picLocks noChangeAspect="1"/>
          </p:cNvPicPr>
          <p:nvPr/>
        </p:nvPicPr>
        <p:blipFill rotWithShape="1">
          <a:blip r:embed="rId2"/>
          <a:srcRect l="573" r="1182"/>
          <a:stretch/>
        </p:blipFill>
        <p:spPr>
          <a:xfrm>
            <a:off x="1543113" y="1039091"/>
            <a:ext cx="8944495" cy="4114800"/>
          </a:xfrm>
          <a:prstGeom prst="rect">
            <a:avLst/>
          </a:prstGeom>
        </p:spPr>
      </p:pic>
    </p:spTree>
    <p:extLst>
      <p:ext uri="{BB962C8B-B14F-4D97-AF65-F5344CB8AC3E}">
        <p14:creationId xmlns:p14="http://schemas.microsoft.com/office/powerpoint/2010/main" val="968245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5</a:t>
            </a:fld>
            <a:endParaRPr lang="it-IT"/>
          </a:p>
        </p:txBody>
      </p:sp>
      <p:sp>
        <p:nvSpPr>
          <p:cNvPr id="4" name="Rettangolo 3"/>
          <p:cNvSpPr/>
          <p:nvPr/>
        </p:nvSpPr>
        <p:spPr>
          <a:xfrm>
            <a:off x="937789" y="1032530"/>
            <a:ext cx="10418618" cy="1200329"/>
          </a:xfrm>
          <a:prstGeom prst="rect">
            <a:avLst/>
          </a:prstGeom>
        </p:spPr>
        <p:txBody>
          <a:bodyPr wrap="square">
            <a:spAutoFit/>
          </a:bodyPr>
          <a:lstStyle/>
          <a:p>
            <a:pPr algn="just"/>
            <a:r>
              <a:rPr lang="it-IT" b="0" i="0" u="none" strike="noStrike" baseline="0" dirty="0" smtClean="0">
                <a:latin typeface="Times New Roman" panose="02020603050405020304" pitchFamily="18" charset="0"/>
                <a:cs typeface="Times New Roman" panose="02020603050405020304" pitchFamily="18" charset="0"/>
              </a:rPr>
              <a:t>Indubbiamente, nella contabilità nazionale l’aggregato che si riesce ad evidenziare più facilmente sono i </a:t>
            </a:r>
            <a:r>
              <a:rPr lang="it-IT" b="1" i="0" u="none" strike="noStrike" baseline="0" dirty="0" smtClean="0">
                <a:latin typeface="Times New Roman" panose="02020603050405020304" pitchFamily="18" charset="0"/>
                <a:cs typeface="Times New Roman" panose="02020603050405020304" pitchFamily="18" charset="0"/>
              </a:rPr>
              <a:t>redditi da lavoro dipendente </a:t>
            </a:r>
            <a:r>
              <a:rPr lang="it-IT" b="0" i="0" u="none" strike="noStrike" baseline="0" dirty="0" smtClean="0">
                <a:latin typeface="Times New Roman" panose="02020603050405020304" pitchFamily="18" charset="0"/>
                <a:cs typeface="Times New Roman" panose="02020603050405020304" pitchFamily="18" charset="0"/>
              </a:rPr>
              <a:t>che rappresentano il costo sostenuto (versamenti in denaro e pagamenti in natura) dai datori di lavoro a titolo di remunerazione dell’attività prestata alle proprie dipendenze dai lavori sia manuali che intellettuali. </a:t>
            </a:r>
          </a:p>
        </p:txBody>
      </p:sp>
      <p:sp>
        <p:nvSpPr>
          <p:cNvPr id="6" name="Rettangolo 5"/>
          <p:cNvSpPr/>
          <p:nvPr/>
        </p:nvSpPr>
        <p:spPr>
          <a:xfrm>
            <a:off x="937789" y="2370566"/>
            <a:ext cx="1800493" cy="369332"/>
          </a:xfrm>
          <a:prstGeom prst="rect">
            <a:avLst/>
          </a:prstGeom>
        </p:spPr>
        <p:txBody>
          <a:bodyPr wrap="none">
            <a:spAutoFit/>
          </a:bodyPr>
          <a:lstStyle/>
          <a:p>
            <a:pPr algn="just"/>
            <a:r>
              <a:rPr lang="it-IT" dirty="0">
                <a:latin typeface="Times New Roman" panose="02020603050405020304" pitchFamily="18" charset="0"/>
                <a:cs typeface="Times New Roman" panose="02020603050405020304" pitchFamily="18" charset="0"/>
              </a:rPr>
              <a:t>Esso è composto:</a:t>
            </a:r>
          </a:p>
        </p:txBody>
      </p:sp>
      <p:sp>
        <p:nvSpPr>
          <p:cNvPr id="8" name="Rettangolo 7"/>
          <p:cNvSpPr/>
          <p:nvPr/>
        </p:nvSpPr>
        <p:spPr>
          <a:xfrm>
            <a:off x="937789" y="2819034"/>
            <a:ext cx="10418618" cy="1754326"/>
          </a:xfrm>
          <a:prstGeom prst="rect">
            <a:avLst/>
          </a:prstGeom>
        </p:spPr>
        <p:txBody>
          <a:bodyPr wrap="square">
            <a:spAutoFit/>
          </a:bodyPr>
          <a:lstStyle/>
          <a:p>
            <a:pPr marL="285750" indent="-285750" algn="just">
              <a:buFont typeface="Times New Roman" panose="02020603050405020304" pitchFamily="18" charset="0"/>
              <a:buChar char="─"/>
            </a:pPr>
            <a:r>
              <a:rPr lang="it-IT" dirty="0">
                <a:latin typeface="Times New Roman" panose="02020603050405020304" pitchFamily="18" charset="0"/>
                <a:cs typeface="Times New Roman" panose="02020603050405020304" pitchFamily="18" charset="0"/>
              </a:rPr>
              <a:t>dalle </a:t>
            </a:r>
            <a:r>
              <a:rPr lang="it-IT" b="1" dirty="0">
                <a:latin typeface="Times New Roman" panose="02020603050405020304" pitchFamily="18" charset="0"/>
                <a:cs typeface="Times New Roman" panose="02020603050405020304" pitchFamily="18" charset="0"/>
              </a:rPr>
              <a:t>retribuzioni lorde </a:t>
            </a:r>
            <a:r>
              <a:rPr lang="it-IT" dirty="0">
                <a:latin typeface="Times New Roman" panose="02020603050405020304" pitchFamily="18" charset="0"/>
                <a:cs typeface="Times New Roman" panose="02020603050405020304" pitchFamily="18" charset="0"/>
              </a:rPr>
              <a:t>che</a:t>
            </a:r>
            <a:r>
              <a:rPr lang="it-IT" b="1" dirty="0">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comprendono tutti i compensi, monetari (salario o stipendio) e in natura, riconosciuti ai lavoratori dipendenti, </a:t>
            </a:r>
            <a:r>
              <a:rPr lang="it-IT" dirty="0">
                <a:latin typeface="Times New Roman" panose="02020603050405020304" pitchFamily="18" charset="0"/>
                <a:cs typeface="Times New Roman" panose="02020603050405020304" pitchFamily="18" charset="0"/>
              </a:rPr>
              <a:t>le </a:t>
            </a:r>
            <a:r>
              <a:rPr lang="it-IT" b="1" dirty="0">
                <a:latin typeface="Times New Roman" panose="02020603050405020304" pitchFamily="18" charset="0"/>
                <a:cs typeface="Times New Roman" panose="02020603050405020304" pitchFamily="18" charset="0"/>
              </a:rPr>
              <a:t>imposte dirette </a:t>
            </a:r>
            <a:r>
              <a:rPr lang="it-IT" dirty="0">
                <a:latin typeface="Times New Roman" panose="02020603050405020304" pitchFamily="18" charset="0"/>
                <a:cs typeface="Times New Roman" panose="02020603050405020304" pitchFamily="18" charset="0"/>
              </a:rPr>
              <a:t>e i </a:t>
            </a:r>
            <a:r>
              <a:rPr lang="it-IT" b="1" dirty="0">
                <a:latin typeface="Times New Roman" panose="02020603050405020304" pitchFamily="18" charset="0"/>
                <a:cs typeface="Times New Roman" panose="02020603050405020304" pitchFamily="18" charset="0"/>
              </a:rPr>
              <a:t>contributi sociali a </a:t>
            </a:r>
            <a:r>
              <a:rPr lang="it-IT" dirty="0">
                <a:latin typeface="Times New Roman" panose="02020603050405020304" pitchFamily="18" charset="0"/>
                <a:ea typeface="Calibri" panose="020F0502020204030204" pitchFamily="34" charset="0"/>
                <a:cs typeface="Times New Roman" panose="02020603050405020304" pitchFamily="18" charset="0"/>
              </a:rPr>
              <a:t>carico dei dipendenti stessi, trattenuti alla fonte per essere versati alla amministrazione fiscale o agli enti previdenziali </a:t>
            </a:r>
            <a:r>
              <a:rPr lang="it-IT" dirty="0">
                <a:latin typeface="Times New Roman" panose="02020603050405020304" pitchFamily="18" charset="0"/>
                <a:cs typeface="Times New Roman" panose="02020603050405020304" pitchFamily="18" charset="0"/>
              </a:rPr>
              <a:t>al fine di garantirsi le prestazioni sociali</a:t>
            </a:r>
            <a:r>
              <a:rPr lang="it-IT" dirty="0">
                <a:latin typeface="Times New Roman" panose="02020603050405020304" pitchFamily="18" charset="0"/>
                <a:ea typeface="Calibri" panose="020F0502020204030204" pitchFamily="34" charset="0"/>
                <a:cs typeface="Times New Roman" panose="02020603050405020304" pitchFamily="18" charset="0"/>
              </a:rPr>
              <a:t>. Tra le retribuzioni in natura sono compresi  buoni pasto, i servizi degli asili nido aziendali, i fitti non pagati relativi ad abitazioni messe a disposizione dei dipendenti, le azioni gratuite distribuite ai dipendenti, le riduzioni di interessi sui prestiti concessi dal datore di lavoro, ecc</a:t>
            </a:r>
            <a:r>
              <a:rPr lang="it-IT" dirty="0" smtClean="0">
                <a:latin typeface="Times New Roman" panose="02020603050405020304" pitchFamily="18" charset="0"/>
                <a:ea typeface="Calibri" panose="020F0502020204030204" pitchFamily="34" charset="0"/>
                <a:cs typeface="Times New Roman" panose="02020603050405020304" pitchFamily="18" charset="0"/>
              </a:rPr>
              <a:t>.</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937789" y="4736622"/>
            <a:ext cx="10418618" cy="1477328"/>
          </a:xfrm>
          <a:prstGeom prst="rect">
            <a:avLst/>
          </a:prstGeom>
        </p:spPr>
        <p:txBody>
          <a:bodyPr wrap="square">
            <a:spAutoFit/>
          </a:bodyPr>
          <a:lstStyle/>
          <a:p>
            <a:pPr marL="285750" indent="-285750" algn="just">
              <a:buFont typeface="Times New Roman" panose="02020603050405020304" pitchFamily="18" charset="0"/>
              <a:buChar char="─"/>
            </a:pPr>
            <a:r>
              <a:rPr lang="it-IT" dirty="0" smtClean="0">
                <a:latin typeface="Times New Roman" panose="02020603050405020304" pitchFamily="18" charset="0"/>
                <a:ea typeface="Calibri" panose="020F0502020204030204" pitchFamily="34" charset="0"/>
                <a:cs typeface="Times New Roman" panose="02020603050405020304" pitchFamily="18" charset="0"/>
              </a:rPr>
              <a:t>dai</a:t>
            </a:r>
            <a:r>
              <a:rPr lang="it-IT" b="1" dirty="0" smtClean="0">
                <a:latin typeface="Times New Roman" panose="02020603050405020304" pitchFamily="18" charset="0"/>
                <a:ea typeface="Calibri" panose="020F0502020204030204" pitchFamily="34" charset="0"/>
                <a:cs typeface="Times New Roman" panose="02020603050405020304" pitchFamily="18" charset="0"/>
              </a:rPr>
              <a:t> </a:t>
            </a:r>
            <a:r>
              <a:rPr lang="it-IT" b="1" dirty="0">
                <a:latin typeface="Times New Roman" panose="02020603050405020304" pitchFamily="18" charset="0"/>
                <a:ea typeface="Calibri" panose="020F0502020204030204" pitchFamily="34" charset="0"/>
                <a:cs typeface="Times New Roman" panose="02020603050405020304" pitchFamily="18" charset="0"/>
              </a:rPr>
              <a:t>contributi sociali a carico del datore di lavoro </a:t>
            </a:r>
            <a:r>
              <a:rPr lang="it-IT" dirty="0" smtClean="0">
                <a:latin typeface="Times New Roman" panose="02020603050405020304" pitchFamily="18" charset="0"/>
                <a:ea typeface="Calibri" panose="020F0502020204030204" pitchFamily="34" charset="0"/>
                <a:cs typeface="Times New Roman" panose="02020603050405020304" pitchFamily="18" charset="0"/>
              </a:rPr>
              <a:t>che</a:t>
            </a:r>
            <a:r>
              <a:rPr lang="it-IT" b="1" dirty="0" smtClean="0">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sono versamenti fatti dai datori di lavoro agli enti previdenziali o alle imprese di assicurazione o ai fondi pensione a copertura dei rischi e bisogni sociali dei dipendenti (malattia, invalidità, maternità, carichi di famiglia, disoccupazione, vecchiaia, indigenza, ecc.) e quindi al fine di garantire le corrispondenti </a:t>
            </a:r>
            <a:r>
              <a:rPr lang="it-IT" b="1" dirty="0">
                <a:latin typeface="Times New Roman" panose="02020603050405020304" pitchFamily="18" charset="0"/>
                <a:ea typeface="Calibri" panose="020F0502020204030204" pitchFamily="34" charset="0"/>
                <a:cs typeface="Times New Roman" panose="02020603050405020304" pitchFamily="18" charset="0"/>
              </a:rPr>
              <a:t>prestazioni sociali </a:t>
            </a:r>
            <a:r>
              <a:rPr lang="it-IT" dirty="0">
                <a:latin typeface="Times New Roman" panose="02020603050405020304" pitchFamily="18" charset="0"/>
                <a:ea typeface="Calibri" panose="020F0502020204030204" pitchFamily="34" charset="0"/>
                <a:cs typeface="Times New Roman" panose="02020603050405020304" pitchFamily="18" charset="0"/>
              </a:rPr>
              <a:t>(indennità di malattia, di maternità, di disoccupazione, assegni famigliari, pensioni di invalidità, di vecchiaia, ecc.).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442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6</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3" name="Rettangolo 2"/>
          <p:cNvSpPr/>
          <p:nvPr/>
        </p:nvSpPr>
        <p:spPr>
          <a:xfrm>
            <a:off x="884147" y="800199"/>
            <a:ext cx="7695505" cy="369332"/>
          </a:xfrm>
          <a:prstGeom prst="rect">
            <a:avLst/>
          </a:prstGeom>
          <a:ln>
            <a:noFill/>
          </a:ln>
          <a:effectLst>
            <a:glow rad="228600">
              <a:schemeClr val="accent3">
                <a:satMod val="175000"/>
                <a:alpha val="40000"/>
              </a:schemeClr>
            </a:glow>
          </a:effectLst>
          <a:scene3d>
            <a:camera prst="orthographicFront"/>
            <a:lightRig rig="threePt" dir="t"/>
          </a:scene3d>
          <a:sp3d>
            <a:bevelT/>
          </a:sp3d>
        </p:spPr>
        <p:txBody>
          <a:bodyPr wrap="none">
            <a:spAutoFit/>
          </a:bodyPr>
          <a:lstStyle/>
          <a:p>
            <a:r>
              <a:rPr lang="it-IT" b="1" cap="small" dirty="0" smtClean="0">
                <a:solidFill>
                  <a:srgbClr val="A80000"/>
                </a:solidFill>
                <a:latin typeface="Times New Roman" panose="02020603050405020304" pitchFamily="18" charset="0"/>
                <a:cs typeface="Times New Roman" panose="02020603050405020304" pitchFamily="18" charset="0"/>
              </a:rPr>
              <a:t>I </a:t>
            </a:r>
            <a:r>
              <a:rPr lang="it-IT" b="1" cap="small" dirty="0">
                <a:solidFill>
                  <a:srgbClr val="A80000"/>
                </a:solidFill>
                <a:latin typeface="Times New Roman" panose="02020603050405020304" pitchFamily="18" charset="0"/>
                <a:cs typeface="Times New Roman" panose="02020603050405020304" pitchFamily="18" charset="0"/>
              </a:rPr>
              <a:t>CONTI DELLA DISTRIBUZIONE E UTILIZZAZIONE DEL REDDITO </a:t>
            </a:r>
            <a:endParaRPr lang="en-GB" b="1" cap="small" dirty="0">
              <a:solidFill>
                <a:srgbClr val="A8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884147" y="1288275"/>
            <a:ext cx="10732274" cy="923330"/>
          </a:xfrm>
          <a:prstGeom prst="rect">
            <a:avLst/>
          </a:prstGeom>
        </p:spPr>
        <p:txBody>
          <a:bodyPr wrap="square">
            <a:spAutoFit/>
          </a:bodyPr>
          <a:lstStyle/>
          <a:p>
            <a:pPr algn="just"/>
            <a:r>
              <a:rPr lang="it-IT" b="0" i="0" u="none" strike="noStrike" baseline="0" dirty="0" smtClean="0">
                <a:latin typeface="Times New Roman" panose="02020603050405020304" pitchFamily="18" charset="0"/>
                <a:cs typeface="Times New Roman" panose="02020603050405020304" pitchFamily="18" charset="0"/>
              </a:rPr>
              <a:t>Nel SEC2010, dopo aver analizzato la formazione e ripartizione del prodotto all’origine, si esamina quella fase del circuito economico nota come </a:t>
            </a:r>
            <a:r>
              <a:rPr lang="it-IT" b="1" i="0" u="none" strike="noStrike" baseline="0" dirty="0" smtClean="0">
                <a:latin typeface="Times New Roman" panose="02020603050405020304" pitchFamily="18" charset="0"/>
                <a:cs typeface="Times New Roman" panose="02020603050405020304" pitchFamily="18" charset="0"/>
              </a:rPr>
              <a:t>distribuzione del reddito </a:t>
            </a:r>
            <a:r>
              <a:rPr lang="it-IT" b="0" i="0" u="none" strike="noStrike" baseline="0" dirty="0" smtClean="0">
                <a:latin typeface="Times New Roman" panose="02020603050405020304" pitchFamily="18" charset="0"/>
                <a:cs typeface="Times New Roman" panose="02020603050405020304" pitchFamily="18" charset="0"/>
              </a:rPr>
              <a:t>in cui i produttori distribuiscono e fanno propri i risultati dell’attività produttiva. </a:t>
            </a:r>
          </a:p>
        </p:txBody>
      </p:sp>
      <p:sp>
        <p:nvSpPr>
          <p:cNvPr id="2" name="Rettangolo 1"/>
          <p:cNvSpPr/>
          <p:nvPr/>
        </p:nvSpPr>
        <p:spPr>
          <a:xfrm>
            <a:off x="884147" y="3406813"/>
            <a:ext cx="10661308"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Nei conti che seguono </a:t>
            </a:r>
            <a:r>
              <a:rPr lang="it-IT" dirty="0" smtClean="0">
                <a:latin typeface="Times New Roman" panose="02020603050405020304" pitchFamily="18" charset="0"/>
                <a:cs typeface="Times New Roman" panose="02020603050405020304" pitchFamily="18" charset="0"/>
              </a:rPr>
              <a:t>(redatti </a:t>
            </a:r>
            <a:r>
              <a:rPr lang="it-IT" dirty="0">
                <a:latin typeface="Times New Roman" panose="02020603050405020304" pitchFamily="18" charset="0"/>
                <a:cs typeface="Times New Roman" panose="02020603050405020304" pitchFamily="18" charset="0"/>
              </a:rPr>
              <a:t>solo a valori correnti per l'intero Paese e per i singoli settori) quindi, il PIL viene considerato non più come somma dei valori aggiunti ma, </a:t>
            </a:r>
            <a:r>
              <a:rPr lang="it-IT" b="1" dirty="0">
                <a:latin typeface="Times New Roman" panose="02020603050405020304" pitchFamily="18" charset="0"/>
                <a:cs typeface="Times New Roman" panose="02020603050405020304" pitchFamily="18" charset="0"/>
              </a:rPr>
              <a:t>equivalentemente, come somma delle remunerazioni dei fattori della </a:t>
            </a:r>
            <a:r>
              <a:rPr lang="en-GB" b="1" dirty="0" err="1" smtClean="0">
                <a:latin typeface="Times New Roman" panose="02020603050405020304" pitchFamily="18" charset="0"/>
                <a:cs typeface="Times New Roman" panose="02020603050405020304" pitchFamily="18" charset="0"/>
              </a:rPr>
              <a:t>produzione</a:t>
            </a:r>
            <a:endParaRPr lang="en-GB" b="1" dirty="0">
              <a:latin typeface="Times New Roman" panose="02020603050405020304" pitchFamily="18" charset="0"/>
              <a:cs typeface="Times New Roman" panose="02020603050405020304" pitchFamily="18" charset="0"/>
            </a:endParaRPr>
          </a:p>
        </p:txBody>
      </p:sp>
      <p:sp>
        <p:nvSpPr>
          <p:cNvPr id="6" name="Rettangolo 5"/>
          <p:cNvSpPr/>
          <p:nvPr/>
        </p:nvSpPr>
        <p:spPr>
          <a:xfrm>
            <a:off x="884147" y="2283074"/>
            <a:ext cx="10732274" cy="923330"/>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Ossia, quella fase in </a:t>
            </a:r>
            <a:r>
              <a:rPr lang="it-IT" dirty="0">
                <a:latin typeface="Times New Roman" panose="02020603050405020304" pitchFamily="18" charset="0"/>
                <a:cs typeface="Times New Roman" panose="02020603050405020304" pitchFamily="18" charset="0"/>
              </a:rPr>
              <a:t>cui si concretizza l’identità tra il valore dei beni e servizi prodotti e i redditi monetari distribuiti ai fattori produttivi. In questa fase i conti nazionali riguardano i comportamenti dei settori istituzionali che remunerano i fattori della produzione.</a:t>
            </a:r>
          </a:p>
        </p:txBody>
      </p:sp>
      <p:sp>
        <p:nvSpPr>
          <p:cNvPr id="8" name="Segnaposto piè di pagina 7"/>
          <p:cNvSpPr>
            <a:spLocks noGrp="1"/>
          </p:cNvSpPr>
          <p:nvPr>
            <p:ph type="ftr" sz="quarter" idx="11"/>
          </p:nvPr>
        </p:nvSpPr>
        <p:spPr/>
        <p:txBody>
          <a:bodyPr/>
          <a:lstStyle/>
          <a:p>
            <a:r>
              <a:rPr lang="it-IT" smtClean="0"/>
              <a:t>L. Bani - Elementi di statistica economica - LEZIONE 14</a:t>
            </a:r>
            <a:endParaRPr lang="it-IT"/>
          </a:p>
        </p:txBody>
      </p:sp>
    </p:spTree>
    <p:extLst>
      <p:ext uri="{BB962C8B-B14F-4D97-AF65-F5344CB8AC3E}">
        <p14:creationId xmlns:p14="http://schemas.microsoft.com/office/powerpoint/2010/main" val="290774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7</a:t>
            </a:fld>
            <a:endParaRPr lang="it-IT"/>
          </a:p>
        </p:txBody>
      </p:sp>
      <p:sp>
        <p:nvSpPr>
          <p:cNvPr id="4" name="Rettangolo 3"/>
          <p:cNvSpPr/>
          <p:nvPr/>
        </p:nvSpPr>
        <p:spPr>
          <a:xfrm>
            <a:off x="946726" y="4360259"/>
            <a:ext cx="10476580" cy="1631216"/>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 conti appositamente istituiti sono i </a:t>
            </a:r>
            <a:r>
              <a:rPr lang="it-IT" b="1" dirty="0">
                <a:latin typeface="Times New Roman" panose="02020603050405020304" pitchFamily="18" charset="0"/>
                <a:cs typeface="Times New Roman" panose="02020603050405020304" pitchFamily="18" charset="0"/>
              </a:rPr>
              <a:t>conti della distribuzione e utilizzazione del reddito</a:t>
            </a:r>
            <a:r>
              <a:rPr lang="it-IT" dirty="0">
                <a:latin typeface="Times New Roman" panose="02020603050405020304" pitchFamily="18" charset="0"/>
                <a:cs typeface="Times New Roman" panose="02020603050405020304" pitchFamily="18" charset="0"/>
              </a:rPr>
              <a:t>; essi appartengono ai conti delle operazioni correnti e sono costituiti:</a:t>
            </a:r>
          </a:p>
          <a:p>
            <a:pPr algn="just">
              <a:spcAft>
                <a:spcPts val="600"/>
              </a:spcAft>
            </a:pPr>
            <a:r>
              <a:rPr lang="it-IT" dirty="0">
                <a:latin typeface="Times New Roman" panose="02020603050405020304" pitchFamily="18" charset="0"/>
                <a:cs typeface="Times New Roman" panose="02020603050405020304" pitchFamily="18" charset="0"/>
              </a:rPr>
              <a:t>— dai </a:t>
            </a:r>
            <a:r>
              <a:rPr lang="it-IT" b="1" dirty="0">
                <a:latin typeface="Times New Roman" panose="02020603050405020304" pitchFamily="18" charset="0"/>
                <a:cs typeface="Times New Roman" panose="02020603050405020304" pitchFamily="18" charset="0"/>
              </a:rPr>
              <a:t>conti della distribuzione primaria del reddito</a:t>
            </a:r>
            <a:r>
              <a:rPr lang="it-IT" dirty="0">
                <a:latin typeface="Times New Roman" panose="02020603050405020304" pitchFamily="18" charset="0"/>
                <a:cs typeface="Times New Roman" panose="02020603050405020304" pitchFamily="18" charset="0"/>
              </a:rPr>
              <a:t>;</a:t>
            </a:r>
          </a:p>
          <a:p>
            <a:pPr algn="just">
              <a:spcAft>
                <a:spcPts val="600"/>
              </a:spcAft>
            </a:pPr>
            <a:r>
              <a:rPr lang="it-IT" dirty="0">
                <a:latin typeface="Times New Roman" panose="02020603050405020304" pitchFamily="18" charset="0"/>
                <a:cs typeface="Times New Roman" panose="02020603050405020304" pitchFamily="18" charset="0"/>
              </a:rPr>
              <a:t>— dal </a:t>
            </a:r>
            <a:r>
              <a:rPr lang="it-IT" b="1" dirty="0">
                <a:latin typeface="Times New Roman" panose="02020603050405020304" pitchFamily="18" charset="0"/>
                <a:cs typeface="Times New Roman" panose="02020603050405020304" pitchFamily="18" charset="0"/>
              </a:rPr>
              <a:t>conto della distribuzione secondaria del reddito</a:t>
            </a:r>
            <a:r>
              <a:rPr lang="it-IT" dirty="0">
                <a:latin typeface="Times New Roman" panose="02020603050405020304" pitchFamily="18" charset="0"/>
                <a:cs typeface="Times New Roman" panose="02020603050405020304" pitchFamily="18" charset="0"/>
              </a:rPr>
              <a:t>;</a:t>
            </a:r>
          </a:p>
          <a:p>
            <a:pPr algn="just">
              <a:spcAft>
                <a:spcPts val="600"/>
              </a:spcAft>
            </a:pP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dai </a:t>
            </a:r>
            <a:r>
              <a:rPr lang="it-IT" b="1" dirty="0">
                <a:latin typeface="Times New Roman" panose="02020603050405020304" pitchFamily="18" charset="0"/>
                <a:cs typeface="Times New Roman" panose="02020603050405020304" pitchFamily="18" charset="0"/>
              </a:rPr>
              <a:t>conti di utilizzazione del reddito</a:t>
            </a:r>
            <a:r>
              <a:rPr lang="it-IT" dirty="0">
                <a:latin typeface="Times New Roman" panose="02020603050405020304" pitchFamily="18" charset="0"/>
                <a:cs typeface="Times New Roman" panose="02020603050405020304" pitchFamily="18" charset="0"/>
              </a:rPr>
              <a:t>.</a:t>
            </a:r>
          </a:p>
        </p:txBody>
      </p:sp>
      <p:sp>
        <p:nvSpPr>
          <p:cNvPr id="5" name="Rettangolo 4"/>
          <p:cNvSpPr/>
          <p:nvPr/>
        </p:nvSpPr>
        <p:spPr>
          <a:xfrm>
            <a:off x="946726" y="1182537"/>
            <a:ext cx="10353964" cy="1380378"/>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
            </a:pPr>
            <a:r>
              <a:rPr lang="it-IT" dirty="0" smtClean="0">
                <a:latin typeface="Times New Roman" panose="02020603050405020304" pitchFamily="18" charset="0"/>
                <a:ea typeface="Calibri" panose="020F0502020204030204" pitchFamily="34" charset="0"/>
                <a:cs typeface="Times New Roman" panose="02020603050405020304" pitchFamily="18" charset="0"/>
              </a:rPr>
              <a:t>le </a:t>
            </a:r>
            <a:r>
              <a:rPr lang="it-IT" dirty="0">
                <a:latin typeface="Times New Roman" panose="02020603050405020304" pitchFamily="18" charset="0"/>
                <a:ea typeface="Calibri" panose="020F0502020204030204" pitchFamily="34" charset="0"/>
                <a:cs typeface="Times New Roman" panose="02020603050405020304" pitchFamily="18" charset="0"/>
              </a:rPr>
              <a:t>operazioni mediante le quali il risultato dell’attività produttiva viene ripartito tra i soggetti titolari dei fattori </a:t>
            </a:r>
            <a:r>
              <a:rPr lang="it-IT" dirty="0" smtClean="0">
                <a:latin typeface="Times New Roman" panose="02020603050405020304" pitchFamily="18" charset="0"/>
                <a:ea typeface="Calibri" panose="020F0502020204030204" pitchFamily="34" charset="0"/>
                <a:cs typeface="Times New Roman" panose="02020603050405020304" pitchFamily="18" charset="0"/>
              </a:rPr>
              <a:t>produttivi</a:t>
            </a:r>
          </a:p>
          <a:p>
            <a:pPr marL="285750" indent="-285750" algn="just">
              <a:lnSpc>
                <a:spcPct val="107000"/>
              </a:lnSpc>
              <a:spcAft>
                <a:spcPts val="800"/>
              </a:spcAft>
              <a:buFont typeface="Wingdings" panose="05000000000000000000" pitchFamily="2" charset="2"/>
              <a:buChar char="§"/>
            </a:pPr>
            <a:r>
              <a:rPr lang="it-IT" dirty="0" smtClean="0">
                <a:latin typeface="Times New Roman" panose="02020603050405020304" pitchFamily="18" charset="0"/>
                <a:ea typeface="Calibri" panose="020F0502020204030204" pitchFamily="34" charset="0"/>
                <a:cs typeface="Times New Roman" panose="02020603050405020304" pitchFamily="18" charset="0"/>
              </a:rPr>
              <a:t>nonché </a:t>
            </a:r>
            <a:r>
              <a:rPr lang="it-IT" dirty="0">
                <a:latin typeface="Times New Roman" panose="02020603050405020304" pitchFamily="18" charset="0"/>
                <a:ea typeface="Calibri" panose="020F0502020204030204" pitchFamily="34" charset="0"/>
                <a:cs typeface="Times New Roman" panose="02020603050405020304" pitchFamily="18" charset="0"/>
              </a:rPr>
              <a:t>le operazioni con le quali si realizza la ridistribuzione del reddito e della ricchezza, prevalentemente per effetto dell’intervento dello Stato.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p:cNvSpPr/>
          <p:nvPr/>
        </p:nvSpPr>
        <p:spPr>
          <a:xfrm>
            <a:off x="946726" y="2738118"/>
            <a:ext cx="10474037" cy="1380378"/>
          </a:xfrm>
          <a:prstGeom prst="rect">
            <a:avLst/>
          </a:prstGeom>
        </p:spPr>
        <p:txBody>
          <a:bodyPr wrap="square">
            <a:spAutoFit/>
          </a:bodyPr>
          <a:lstStyle/>
          <a:p>
            <a:pPr algn="just">
              <a:lnSpc>
                <a:spcPct val="107000"/>
              </a:lnSpc>
              <a:spcAft>
                <a:spcPts val="80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La </a:t>
            </a:r>
            <a:r>
              <a:rPr lang="it-IT" dirty="0">
                <a:latin typeface="Times New Roman" panose="02020603050405020304" pitchFamily="18" charset="0"/>
                <a:ea typeface="Calibri" panose="020F0502020204030204" pitchFamily="34" charset="0"/>
                <a:cs typeface="Times New Roman" panose="02020603050405020304" pitchFamily="18" charset="0"/>
              </a:rPr>
              <a:t>prima è la </a:t>
            </a:r>
            <a:r>
              <a:rPr lang="it-IT" b="1" dirty="0">
                <a:latin typeface="Times New Roman" panose="02020603050405020304" pitchFamily="18" charset="0"/>
                <a:ea typeface="Calibri" panose="020F0502020204030204" pitchFamily="34" charset="0"/>
                <a:cs typeface="Times New Roman" panose="02020603050405020304" pitchFamily="18" charset="0"/>
              </a:rPr>
              <a:t>distribuzione primaria del reddito</a:t>
            </a:r>
            <a:r>
              <a:rPr lang="it-IT" dirty="0">
                <a:latin typeface="Times New Roman" panose="02020603050405020304" pitchFamily="18" charset="0"/>
                <a:ea typeface="Calibri" panose="020F0502020204030204" pitchFamily="34" charset="0"/>
                <a:cs typeface="Times New Roman" panose="02020603050405020304" pitchFamily="18" charset="0"/>
              </a:rPr>
              <a:t>, così denominata perché riguarda i redditi che si formano nel processo economico attraverso l’impiego dei fattori produttivi </a:t>
            </a:r>
            <a:r>
              <a:rPr lang="it-IT" i="1" dirty="0">
                <a:latin typeface="Times New Roman" panose="02020603050405020304" pitchFamily="18" charset="0"/>
                <a:ea typeface="Calibri" panose="020F0502020204030204" pitchFamily="34" charset="0"/>
                <a:cs typeface="Times New Roman" panose="02020603050405020304" pitchFamily="18" charset="0"/>
              </a:rPr>
              <a:t>primari</a:t>
            </a: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la seconda è la </a:t>
            </a:r>
            <a:r>
              <a:rPr lang="it-IT" b="1" dirty="0">
                <a:latin typeface="Times New Roman" panose="02020603050405020304" pitchFamily="18" charset="0"/>
                <a:ea typeface="Calibri" panose="020F0502020204030204" pitchFamily="34" charset="0"/>
                <a:cs typeface="Times New Roman" panose="02020603050405020304" pitchFamily="18" charset="0"/>
              </a:rPr>
              <a:t>distribuzione secondaria o ridistribuzione del reddito</a:t>
            </a:r>
            <a:r>
              <a:rPr lang="it-IT" dirty="0">
                <a:latin typeface="Times New Roman" panose="02020603050405020304" pitchFamily="18" charset="0"/>
                <a:ea typeface="Calibri" panose="020F0502020204030204" pitchFamily="34" charset="0"/>
                <a:cs typeface="Times New Roman" panose="02020603050405020304" pitchFamily="18" charset="0"/>
              </a:rPr>
              <a:t>, che modifica il potere di acquisto dei soggetti economici attraverso flussi indipendenti dall’impiego di fattori produttivi (trasferimenti).</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p:cNvSpPr/>
          <p:nvPr/>
        </p:nvSpPr>
        <p:spPr>
          <a:xfrm>
            <a:off x="946726" y="639679"/>
            <a:ext cx="7665259" cy="388696"/>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Le fasi della distribuzione e ridistribuzione del reddito riguardano </a:t>
            </a:r>
          </a:p>
        </p:txBody>
      </p:sp>
    </p:spTree>
    <p:extLst>
      <p:ext uri="{BB962C8B-B14F-4D97-AF65-F5344CB8AC3E}">
        <p14:creationId xmlns:p14="http://schemas.microsoft.com/office/powerpoint/2010/main" val="248828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8</a:t>
            </a:fld>
            <a:endParaRPr lang="it-IT"/>
          </a:p>
        </p:txBody>
      </p:sp>
      <p:sp>
        <p:nvSpPr>
          <p:cNvPr id="4" name="Rettangolo 3"/>
          <p:cNvSpPr/>
          <p:nvPr/>
        </p:nvSpPr>
        <p:spPr>
          <a:xfrm>
            <a:off x="2834905" y="2573105"/>
            <a:ext cx="5990101" cy="400110"/>
          </a:xfrm>
          <a:prstGeom prst="rect">
            <a:avLst/>
          </a:prstGeom>
          <a:ln>
            <a:noFill/>
          </a:ln>
          <a:effectLst/>
        </p:spPr>
        <p:txBody>
          <a:bodyPr wrap="none">
            <a:spAutoFit/>
          </a:bodyPr>
          <a:lstStyle/>
          <a:p>
            <a:pPr algn="ctr"/>
            <a:r>
              <a:rPr lang="it-IT" sz="2000" b="1" cap="small" dirty="0" smtClean="0">
                <a:solidFill>
                  <a:srgbClr val="A80000"/>
                </a:solidFill>
                <a:latin typeface="Times New Roman" panose="02020603050405020304" pitchFamily="18" charset="0"/>
                <a:cs typeface="Times New Roman" panose="02020603050405020304" pitchFamily="18" charset="0"/>
              </a:rPr>
              <a:t>LA DISTRIBUZIONE PRIMARIA DEL REDDITO</a:t>
            </a:r>
            <a:endParaRPr lang="en-GB" sz="2000" cap="small"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23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14</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9</a:t>
            </a:fld>
            <a:endParaRPr lang="it-IT"/>
          </a:p>
        </p:txBody>
      </p:sp>
      <p:sp>
        <p:nvSpPr>
          <p:cNvPr id="4" name="Rettangolo 3"/>
          <p:cNvSpPr/>
          <p:nvPr/>
        </p:nvSpPr>
        <p:spPr>
          <a:xfrm>
            <a:off x="1016000" y="1510346"/>
            <a:ext cx="3539375" cy="388696"/>
          </a:xfrm>
          <a:prstGeom prst="rect">
            <a:avLst/>
          </a:prstGeom>
        </p:spPr>
        <p:txBody>
          <a:bodyPr wrap="square">
            <a:spAutoFit/>
          </a:bodyPr>
          <a:lstStyle/>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Il conto della produzione </a:t>
            </a:r>
            <a:r>
              <a:rPr lang="it-IT" dirty="0" smtClean="0">
                <a:latin typeface="Times New Roman" panose="02020603050405020304" pitchFamily="18" charset="0"/>
                <a:ea typeface="Calibri" panose="020F0502020204030204" pitchFamily="34" charset="0"/>
                <a:cs typeface="Times New Roman" panose="02020603050405020304" pitchFamily="18" charset="0"/>
              </a:rPr>
              <a:t>è dato da:</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4904509" y="1529710"/>
            <a:ext cx="2041008" cy="369332"/>
          </a:xfrm>
          <a:prstGeom prst="rect">
            <a:avLst/>
          </a:prstGeom>
        </p:spPr>
        <p:txBody>
          <a:bodyPr wrap="none">
            <a:spAutoFit/>
          </a:bodyPr>
          <a:lstStyle/>
          <a:p>
            <a:r>
              <a:rPr lang="en-GB" b="1" dirty="0" smtClean="0">
                <a:solidFill>
                  <a:srgbClr val="A80000"/>
                </a:solidFill>
                <a:latin typeface="Times New Roman" panose="02020603050405020304" pitchFamily="18" charset="0"/>
                <a:cs typeface="Times New Roman" panose="02020603050405020304" pitchFamily="18" charset="0"/>
              </a:rPr>
              <a:t>P + IIN </a:t>
            </a:r>
            <a:r>
              <a:rPr lang="en-GB" b="1" dirty="0">
                <a:solidFill>
                  <a:srgbClr val="A80000"/>
                </a:solidFill>
                <a:latin typeface="Times New Roman" panose="02020603050405020304" pitchFamily="18" charset="0"/>
                <a:cs typeface="Times New Roman" panose="02020603050405020304" pitchFamily="18" charset="0"/>
              </a:rPr>
              <a:t>= </a:t>
            </a:r>
            <a:r>
              <a:rPr lang="en-GB" b="1" dirty="0" smtClean="0">
                <a:solidFill>
                  <a:srgbClr val="A80000"/>
                </a:solidFill>
                <a:latin typeface="Times New Roman" panose="02020603050405020304" pitchFamily="18" charset="0"/>
                <a:cs typeface="Times New Roman" panose="02020603050405020304" pitchFamily="18" charset="0"/>
              </a:rPr>
              <a:t>CI + PIL</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6000" y="3460282"/>
            <a:ext cx="10372437" cy="646331"/>
          </a:xfrm>
          <a:prstGeom prst="rect">
            <a:avLst/>
          </a:prstGeom>
        </p:spPr>
        <p:txBody>
          <a:bodyPr wrap="square">
            <a:spAutoFit/>
          </a:bodyPr>
          <a:lstStyle/>
          <a:p>
            <a:r>
              <a:rPr lang="it-IT" dirty="0">
                <a:latin typeface="Times New Roman" panose="02020603050405020304" pitchFamily="18" charset="0"/>
                <a:ea typeface="Calibri" panose="020F0502020204030204" pitchFamily="34" charset="0"/>
              </a:rPr>
              <a:t>La somma delle remunerazioni dei fattori produttivi primari è l’aggregato valore aggiunto, più precisamente denominato, quando ci si riferisce all’intera economia, </a:t>
            </a:r>
            <a:r>
              <a:rPr lang="it-IT" b="1" dirty="0">
                <a:latin typeface="Times New Roman" panose="02020603050405020304" pitchFamily="18" charset="0"/>
                <a:ea typeface="Calibri" panose="020F0502020204030204" pitchFamily="34" charset="0"/>
              </a:rPr>
              <a:t>prodotto interno lordo </a:t>
            </a:r>
            <a:r>
              <a:rPr lang="it-IT" dirty="0">
                <a:latin typeface="Times New Roman" panose="02020603050405020304" pitchFamily="18" charset="0"/>
                <a:ea typeface="Calibri" panose="020F0502020204030204" pitchFamily="34" charset="0"/>
              </a:rPr>
              <a:t>(</a:t>
            </a:r>
            <a:r>
              <a:rPr lang="it-IT" b="1" dirty="0">
                <a:latin typeface="Times New Roman" panose="02020603050405020304" pitchFamily="18" charset="0"/>
                <a:ea typeface="Calibri" panose="020F0502020204030204" pitchFamily="34" charset="0"/>
              </a:rPr>
              <a:t>Pil</a:t>
            </a:r>
            <a:r>
              <a:rPr lang="it-IT" dirty="0">
                <a:latin typeface="Times New Roman" panose="02020603050405020304" pitchFamily="18" charset="0"/>
                <a:ea typeface="Calibri" panose="020F0502020204030204" pitchFamily="34" charset="0"/>
              </a:rPr>
              <a:t>). </a:t>
            </a:r>
            <a:endParaRPr lang="en-GB" dirty="0"/>
          </a:p>
        </p:txBody>
      </p:sp>
      <p:sp>
        <p:nvSpPr>
          <p:cNvPr id="7" name="Rettangolo 6"/>
          <p:cNvSpPr/>
          <p:nvPr/>
        </p:nvSpPr>
        <p:spPr>
          <a:xfrm>
            <a:off x="2412539" y="5045342"/>
            <a:ext cx="7407565" cy="369332"/>
          </a:xfrm>
          <a:prstGeom prst="rect">
            <a:avLst/>
          </a:prstGeom>
        </p:spPr>
        <p:txBody>
          <a:bodyPr wrap="square">
            <a:spAutoFit/>
          </a:bodyPr>
          <a:lstStyle/>
          <a:p>
            <a:pPr algn="just">
              <a:spcAft>
                <a:spcPts val="0"/>
              </a:spcAft>
            </a:pPr>
            <a:r>
              <a:rPr lang="it-IT" b="1" i="1" dirty="0">
                <a:solidFill>
                  <a:srgbClr val="A80000"/>
                </a:solidFill>
                <a:latin typeface="Times New Roman" panose="02020603050405020304" pitchFamily="18" charset="0"/>
              </a:rPr>
              <a:t>Il saldo del conto della produzione è costituito dal valore </a:t>
            </a:r>
            <a:r>
              <a:rPr lang="en-GB" b="1" i="1" dirty="0" err="1" smtClean="0">
                <a:solidFill>
                  <a:srgbClr val="A80000"/>
                </a:solidFill>
                <a:latin typeface="Times New Roman" panose="02020603050405020304" pitchFamily="18" charset="0"/>
              </a:rPr>
              <a:t>aggiunto</a:t>
            </a:r>
            <a:r>
              <a:rPr lang="en-GB" b="1" i="1" dirty="0" smtClean="0">
                <a:solidFill>
                  <a:srgbClr val="A80000"/>
                </a:solidFill>
                <a:latin typeface="Times New Roman" panose="02020603050405020304" pitchFamily="18" charset="0"/>
              </a:rPr>
              <a:t> (o </a:t>
            </a:r>
            <a:r>
              <a:rPr lang="en-GB" b="1" i="1" dirty="0" err="1" smtClean="0">
                <a:solidFill>
                  <a:srgbClr val="A80000"/>
                </a:solidFill>
                <a:latin typeface="Times New Roman" panose="02020603050405020304" pitchFamily="18" charset="0"/>
              </a:rPr>
              <a:t>Pil</a:t>
            </a:r>
            <a:r>
              <a:rPr lang="en-GB" b="1" i="1" dirty="0" smtClean="0">
                <a:solidFill>
                  <a:srgbClr val="A80000"/>
                </a:solidFill>
                <a:latin typeface="Times New Roman" panose="02020603050405020304" pitchFamily="18" charset="0"/>
              </a:rPr>
              <a:t>)</a:t>
            </a:r>
            <a:endParaRPr lang="it-IT" sz="1200" dirty="0">
              <a:solidFill>
                <a:srgbClr val="A80000"/>
              </a:solidFill>
              <a:latin typeface="Times New Roman" panose="02020603050405020304" pitchFamily="18" charset="0"/>
              <a:ea typeface="Times New Roman" panose="02020603050405020304" pitchFamily="18" charset="0"/>
            </a:endParaRPr>
          </a:p>
        </p:txBody>
      </p:sp>
      <p:sp>
        <p:nvSpPr>
          <p:cNvPr id="8" name="Rettangolo 7"/>
          <p:cNvSpPr/>
          <p:nvPr/>
        </p:nvSpPr>
        <p:spPr>
          <a:xfrm>
            <a:off x="1016000" y="2172849"/>
            <a:ext cx="9956799" cy="923330"/>
          </a:xfrm>
          <a:prstGeom prst="rect">
            <a:avLst/>
          </a:prstGeom>
        </p:spPr>
        <p:txBody>
          <a:bodyPr wrap="square">
            <a:spAutoFit/>
          </a:bodyPr>
          <a:lstStyle/>
          <a:p>
            <a:pPr algn="just"/>
            <a:r>
              <a:rPr lang="it-IT" b="1" i="1" dirty="0" smtClean="0">
                <a:latin typeface="Times New Roman" panose="02020603050405020304" pitchFamily="18" charset="0"/>
              </a:rPr>
              <a:t>Il Conto </a:t>
            </a:r>
            <a:r>
              <a:rPr lang="it-IT" b="1" i="1" dirty="0">
                <a:latin typeface="Times New Roman" panose="02020603050405020304" pitchFamily="18" charset="0"/>
              </a:rPr>
              <a:t>della produzione </a:t>
            </a:r>
            <a:r>
              <a:rPr lang="it-IT" dirty="0" smtClean="0">
                <a:latin typeface="Times New Roman" panose="02020603050405020304" pitchFamily="18" charset="0"/>
              </a:rPr>
              <a:t>è </a:t>
            </a:r>
            <a:r>
              <a:rPr lang="it-IT" dirty="0">
                <a:latin typeface="Times New Roman" panose="02020603050405020304" pitchFamily="18" charset="0"/>
              </a:rPr>
              <a:t>una </a:t>
            </a:r>
            <a:r>
              <a:rPr lang="it-IT" dirty="0" smtClean="0">
                <a:latin typeface="Times New Roman" panose="02020603050405020304" pitchFamily="18" charset="0"/>
              </a:rPr>
              <a:t>equazione contabile che </a:t>
            </a:r>
            <a:r>
              <a:rPr lang="it-IT" dirty="0">
                <a:latin typeface="Times New Roman" panose="02020603050405020304" pitchFamily="18" charset="0"/>
              </a:rPr>
              <a:t>esprime il valore della produzione come somma dei </a:t>
            </a:r>
            <a:r>
              <a:rPr lang="it-IT" dirty="0" smtClean="0">
                <a:latin typeface="Times New Roman" panose="02020603050405020304" pitchFamily="18" charset="0"/>
              </a:rPr>
              <a:t>costi sostenuti </a:t>
            </a:r>
            <a:r>
              <a:rPr lang="it-IT" dirty="0">
                <a:latin typeface="Times New Roman" panose="02020603050405020304" pitchFamily="18" charset="0"/>
              </a:rPr>
              <a:t>per realizzarla: costo per gli acquisti di beni e </a:t>
            </a:r>
            <a:r>
              <a:rPr lang="it-IT" dirty="0" smtClean="0">
                <a:latin typeface="Times New Roman" panose="02020603050405020304" pitchFamily="18" charset="0"/>
              </a:rPr>
              <a:t> servizi </a:t>
            </a:r>
            <a:r>
              <a:rPr lang="it-IT" dirty="0">
                <a:latin typeface="Times New Roman" panose="02020603050405020304" pitchFamily="18" charset="0"/>
              </a:rPr>
              <a:t>intermedi (</a:t>
            </a:r>
            <a:r>
              <a:rPr lang="it-IT" dirty="0" smtClean="0">
                <a:latin typeface="Times New Roman" panose="02020603050405020304" pitchFamily="18" charset="0"/>
              </a:rPr>
              <a:t>l’aggregato </a:t>
            </a:r>
            <a:r>
              <a:rPr lang="it-IT" i="1" dirty="0" smtClean="0">
                <a:latin typeface="Times New Roman" panose="02020603050405020304" pitchFamily="18" charset="0"/>
              </a:rPr>
              <a:t>consumi </a:t>
            </a:r>
            <a:r>
              <a:rPr lang="it-IT" i="1" dirty="0">
                <a:latin typeface="Times New Roman" panose="02020603050405020304" pitchFamily="18" charset="0"/>
              </a:rPr>
              <a:t>intermedi</a:t>
            </a:r>
            <a:r>
              <a:rPr lang="it-IT" dirty="0">
                <a:latin typeface="Times New Roman" panose="02020603050405020304" pitchFamily="18" charset="0"/>
              </a:rPr>
              <a:t>) e costo per la remunerazione dei </a:t>
            </a:r>
            <a:r>
              <a:rPr lang="it-IT" i="1" dirty="0">
                <a:latin typeface="Times New Roman" panose="02020603050405020304" pitchFamily="18" charset="0"/>
              </a:rPr>
              <a:t>fattori produttivi primari </a:t>
            </a:r>
            <a:r>
              <a:rPr lang="it-IT" dirty="0">
                <a:latin typeface="Times New Roman" panose="02020603050405020304" pitchFamily="18" charset="0"/>
              </a:rPr>
              <a:t>(lavoro </a:t>
            </a:r>
            <a:r>
              <a:rPr lang="it-IT" dirty="0" smtClean="0">
                <a:latin typeface="Times New Roman" panose="02020603050405020304" pitchFamily="18" charset="0"/>
              </a:rPr>
              <a:t>e capitale).</a:t>
            </a:r>
            <a:endParaRPr lang="en-GB" dirty="0"/>
          </a:p>
        </p:txBody>
      </p:sp>
      <p:sp>
        <p:nvSpPr>
          <p:cNvPr id="9" name="CasellaDiTesto 8"/>
          <p:cNvSpPr txBox="1"/>
          <p:nvPr/>
        </p:nvSpPr>
        <p:spPr>
          <a:xfrm>
            <a:off x="1016000" y="918826"/>
            <a:ext cx="6141258" cy="369332"/>
          </a:xfrm>
          <a:prstGeom prst="rect">
            <a:avLst/>
          </a:prstGeom>
          <a:noFill/>
        </p:spPr>
        <p:txBody>
          <a:bodyPr wrap="square" rtlCol="0">
            <a:spAutoFit/>
          </a:bodyPr>
          <a:lstStyle/>
          <a:p>
            <a:pPr algn="just"/>
            <a:r>
              <a:rPr lang="it-IT" b="1" dirty="0" smtClean="0">
                <a:latin typeface="Times New Roman" panose="02020603050405020304" pitchFamily="18" charset="0"/>
                <a:cs typeface="Times New Roman" panose="02020603050405020304" pitchFamily="18" charset="0"/>
              </a:rPr>
              <a:t>Riprendiamo il conto della produzione</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66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21804</TotalTime>
  <Words>3788</Words>
  <Application>Microsoft Office PowerPoint</Application>
  <PresentationFormat>Widescreen</PresentationFormat>
  <Paragraphs>221</Paragraphs>
  <Slides>45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45</vt:i4>
      </vt:variant>
    </vt:vector>
  </HeadingPairs>
  <TitlesOfParts>
    <vt:vector size="52" baseType="lpstr">
      <vt:lpstr>Arial</vt:lpstr>
      <vt:lpstr>Calibri</vt:lpstr>
      <vt:lpstr>Calibri Light</vt:lpstr>
      <vt:lpstr>CMR10</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157</cp:revision>
  <dcterms:created xsi:type="dcterms:W3CDTF">2022-05-07T06:49:27Z</dcterms:created>
  <dcterms:modified xsi:type="dcterms:W3CDTF">2024-08-11T08:49:17Z</dcterms:modified>
</cp:coreProperties>
</file>