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5" r:id="rId5"/>
    <p:sldId id="320" r:id="rId6"/>
    <p:sldId id="267" r:id="rId7"/>
    <p:sldId id="269" r:id="rId8"/>
    <p:sldId id="270" r:id="rId9"/>
    <p:sldId id="271" r:id="rId10"/>
    <p:sldId id="272" r:id="rId11"/>
    <p:sldId id="273" r:id="rId12"/>
    <p:sldId id="379" r:id="rId13"/>
    <p:sldId id="369" r:id="rId14"/>
    <p:sldId id="370" r:id="rId15"/>
    <p:sldId id="371" r:id="rId16"/>
    <p:sldId id="372" r:id="rId17"/>
    <p:sldId id="322" r:id="rId18"/>
    <p:sldId id="350" r:id="rId19"/>
    <p:sldId id="351" r:id="rId20"/>
    <p:sldId id="361" r:id="rId21"/>
    <p:sldId id="275" r:id="rId22"/>
    <p:sldId id="323" r:id="rId23"/>
    <p:sldId id="324" r:id="rId24"/>
    <p:sldId id="325" r:id="rId25"/>
    <p:sldId id="326" r:id="rId26"/>
    <p:sldId id="328" r:id="rId27"/>
    <p:sldId id="327" r:id="rId28"/>
    <p:sldId id="329" r:id="rId29"/>
    <p:sldId id="330" r:id="rId30"/>
    <p:sldId id="332" r:id="rId31"/>
    <p:sldId id="308" r:id="rId32"/>
    <p:sldId id="375" r:id="rId33"/>
    <p:sldId id="376" r:id="rId34"/>
    <p:sldId id="374" r:id="rId35"/>
    <p:sldId id="373" r:id="rId36"/>
    <p:sldId id="362" r:id="rId37"/>
    <p:sldId id="378" r:id="rId38"/>
    <p:sldId id="339" r:id="rId39"/>
    <p:sldId id="377" r:id="rId40"/>
    <p:sldId id="300" r:id="rId41"/>
    <p:sldId id="363" r:id="rId42"/>
    <p:sldId id="291" r:id="rId43"/>
    <p:sldId id="293" r:id="rId44"/>
    <p:sldId id="30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96F9C-2553-4953-90B1-F88DC4253ECB}"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DCC5C-542E-4891-B28D-7A9A60CC54AE}" type="slidenum">
              <a:rPr lang="en-GB" smtClean="0"/>
              <a:t>‹N›</a:t>
            </a:fld>
            <a:endParaRPr lang="en-GB"/>
          </a:p>
        </p:txBody>
      </p:sp>
    </p:spTree>
    <p:extLst>
      <p:ext uri="{BB962C8B-B14F-4D97-AF65-F5344CB8AC3E}">
        <p14:creationId xmlns:p14="http://schemas.microsoft.com/office/powerpoint/2010/main" val="81999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15</a:t>
            </a:r>
            <a:endParaRPr lang="en-GB"/>
          </a:p>
        </p:txBody>
      </p:sp>
      <p:sp>
        <p:nvSpPr>
          <p:cNvPr id="6" name="Segnaposto numero diapositiva 5"/>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73842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15</a:t>
            </a:r>
            <a:endParaRPr lang="en-GB"/>
          </a:p>
        </p:txBody>
      </p:sp>
      <p:sp>
        <p:nvSpPr>
          <p:cNvPr id="6" name="Segnaposto numero diapositiva 5"/>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298833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15</a:t>
            </a:r>
            <a:endParaRPr lang="en-GB"/>
          </a:p>
        </p:txBody>
      </p:sp>
      <p:sp>
        <p:nvSpPr>
          <p:cNvPr id="6" name="Segnaposto numero diapositiva 5"/>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133514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15</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6064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15</a:t>
            </a:r>
            <a:endParaRPr lang="en-GB"/>
          </a:p>
        </p:txBody>
      </p:sp>
      <p:sp>
        <p:nvSpPr>
          <p:cNvPr id="6" name="Segnaposto numero diapositiva 5"/>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70583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15</a:t>
            </a:r>
            <a:endParaRPr lang="en-GB"/>
          </a:p>
        </p:txBody>
      </p:sp>
      <p:sp>
        <p:nvSpPr>
          <p:cNvPr id="6" name="Segnaposto numero diapositiva 5"/>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342829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15</a:t>
            </a:r>
            <a:endParaRPr lang="en-GB"/>
          </a:p>
        </p:txBody>
      </p:sp>
      <p:sp>
        <p:nvSpPr>
          <p:cNvPr id="7" name="Segnaposto numero diapositiva 6"/>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326581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smtClean="0"/>
              <a:t>L. Bani - Elementi di statistica economica - LEZIONE 15</a:t>
            </a:r>
            <a:endParaRPr lang="en-GB"/>
          </a:p>
        </p:txBody>
      </p:sp>
      <p:sp>
        <p:nvSpPr>
          <p:cNvPr id="9" name="Segnaposto numero diapositiva 8"/>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220910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smtClean="0"/>
              <a:t>L. Bani - Elementi di statistica economica - LEZIONE 15</a:t>
            </a:r>
            <a:endParaRPr lang="en-GB"/>
          </a:p>
        </p:txBody>
      </p:sp>
      <p:sp>
        <p:nvSpPr>
          <p:cNvPr id="5" name="Segnaposto numero diapositiva 4"/>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58714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LEZIONE 15</a:t>
            </a:r>
            <a:endParaRPr lang="en-GB"/>
          </a:p>
        </p:txBody>
      </p:sp>
      <p:sp>
        <p:nvSpPr>
          <p:cNvPr id="4" name="Segnaposto numero diapositiva 3"/>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192529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15</a:t>
            </a:r>
            <a:endParaRPr lang="en-GB"/>
          </a:p>
        </p:txBody>
      </p:sp>
      <p:sp>
        <p:nvSpPr>
          <p:cNvPr id="7" name="Segnaposto numero diapositiva 6"/>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273098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15</a:t>
            </a:r>
            <a:endParaRPr lang="en-GB"/>
          </a:p>
        </p:txBody>
      </p:sp>
      <p:sp>
        <p:nvSpPr>
          <p:cNvPr id="7" name="Segnaposto numero diapositiva 6"/>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325210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15</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9B71B-365C-48A9-A852-EBA9947BAF75}" type="slidenum">
              <a:rPr lang="en-GB" smtClean="0"/>
              <a:t>‹N›</a:t>
            </a:fld>
            <a:endParaRPr lang="en-GB"/>
          </a:p>
        </p:txBody>
      </p:sp>
    </p:spTree>
    <p:extLst>
      <p:ext uri="{BB962C8B-B14F-4D97-AF65-F5344CB8AC3E}">
        <p14:creationId xmlns:p14="http://schemas.microsoft.com/office/powerpoint/2010/main" val="3782073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umup.com/it-it/fatture/dizionario/irap/" TargetMode="External"/><Relationship Id="rId2" Type="http://schemas.openxmlformats.org/officeDocument/2006/relationships/hyperlink" Target="https://www.sumup.com/it-it/fatture/dizionario/irpef/"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15</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Tree>
    <p:extLst>
      <p:ext uri="{BB962C8B-B14F-4D97-AF65-F5344CB8AC3E}">
        <p14:creationId xmlns:p14="http://schemas.microsoft.com/office/powerpoint/2010/main" val="4240744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ttps://openbdap.mef.gov.it/Content/img/CP01_schema_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3400" y="811847"/>
            <a:ext cx="5192395" cy="4502785"/>
          </a:xfrm>
          <a:prstGeom prst="rect">
            <a:avLst/>
          </a:prstGeom>
          <a:noFill/>
          <a:ln>
            <a:noFill/>
          </a:ln>
        </p:spPr>
      </p:pic>
      <p:sp>
        <p:nvSpPr>
          <p:cNvPr id="3" name="Segnaposto piè di pagina 2"/>
          <p:cNvSpPr>
            <a:spLocks noGrp="1"/>
          </p:cNvSpPr>
          <p:nvPr>
            <p:ph type="ftr" sz="quarter" idx="11"/>
          </p:nvPr>
        </p:nvSpPr>
        <p:spPr/>
        <p:txBody>
          <a:bodyPr/>
          <a:lstStyle/>
          <a:p>
            <a:r>
              <a:rPr lang="it-IT" smtClean="0"/>
              <a:t>L. Bani - Elementi di statistica economica - LEZIONE 15</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10</a:t>
            </a:fld>
            <a:endParaRPr lang="it-IT"/>
          </a:p>
        </p:txBody>
      </p:sp>
    </p:spTree>
    <p:extLst>
      <p:ext uri="{BB962C8B-B14F-4D97-AF65-F5344CB8AC3E}">
        <p14:creationId xmlns:p14="http://schemas.microsoft.com/office/powerpoint/2010/main" val="3608808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51375" y="1148703"/>
            <a:ext cx="2730235" cy="348813"/>
          </a:xfrm>
          <a:prstGeom prst="rect">
            <a:avLst/>
          </a:prstGeom>
        </p:spPr>
        <p:txBody>
          <a:bodyPr wrap="none">
            <a:spAutoFit/>
          </a:bodyPr>
          <a:lstStyle/>
          <a:p>
            <a:pPr>
              <a:lnSpc>
                <a:spcPts val="1950"/>
              </a:lnSpc>
              <a:spcAft>
                <a:spcPts val="800"/>
              </a:spcAf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Amministrazioni Centrali</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1051375" y="1497516"/>
            <a:ext cx="10096916" cy="1870512"/>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Le Amministrazioni Centrali comprendono, la Presidenza del Consiglio, i Ministeri, gli organi costituzionali (Camera, Senato, Presidenza della Repubblica, Corte costituzionale) e quelli a rilevanza costituzionale (Corte dei conti, CSM, CNEL…). Comprendono anche altri Enti centrali con competenza su tutto il territorio nazionale: Enti e istituzioni di ricerca, Enti di regolazione dell'attività economica, Enti produttori di servizi economici, Enti produttori di servizi </a:t>
            </a:r>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assistenziali </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e culturali, Enti a struttura associativa (ANCI, UPI; UNCEM, UNIONCAMERE, ecc..), Autorità amministrative indipendenti, Agenzie fiscali.</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1051375" y="3440245"/>
            <a:ext cx="2525050" cy="348813"/>
          </a:xfrm>
          <a:prstGeom prst="rect">
            <a:avLst/>
          </a:prstGeom>
        </p:spPr>
        <p:txBody>
          <a:bodyPr wrap="none">
            <a:spAutoFit/>
          </a:bodyPr>
          <a:lstStyle/>
          <a:p>
            <a:pPr>
              <a:lnSpc>
                <a:spcPts val="1950"/>
              </a:lnSpc>
              <a:spcAft>
                <a:spcPts val="800"/>
              </a:spcAf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Amministrazioni Locali</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1051375" y="3796178"/>
            <a:ext cx="10096916" cy="981423"/>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Le Amministrazioni Locali comprendono gli enti la cui competenza è limitata a una parte del territorio nazionale (Regioni, Province, Comuni, Comunità montane, Camere di commercio, Enti per il turismo, ASL, Aziende ospedaliere, IRCCS, Università, Autorità portuali, Enti parco, ecc.)</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15</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11</a:t>
            </a:fld>
            <a:endParaRPr lang="it-IT"/>
          </a:p>
        </p:txBody>
      </p:sp>
      <p:sp>
        <p:nvSpPr>
          <p:cNvPr id="8" name="Rettangolo 7"/>
          <p:cNvSpPr/>
          <p:nvPr/>
        </p:nvSpPr>
        <p:spPr>
          <a:xfrm>
            <a:off x="1016000" y="4973862"/>
            <a:ext cx="2001510" cy="348813"/>
          </a:xfrm>
          <a:prstGeom prst="rect">
            <a:avLst/>
          </a:prstGeom>
        </p:spPr>
        <p:txBody>
          <a:bodyPr wrap="none">
            <a:spAutoFit/>
          </a:bodyPr>
          <a:lstStyle/>
          <a:p>
            <a:pPr>
              <a:lnSpc>
                <a:spcPts val="1950"/>
              </a:lnSpc>
              <a:spcAft>
                <a:spcPts val="800"/>
              </a:spcAf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Enti di previdenza</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1016000" y="5367806"/>
            <a:ext cx="10132291" cy="646331"/>
          </a:xfrm>
          <a:prstGeom prst="rect">
            <a:avLst/>
          </a:prstGeom>
        </p:spPr>
        <p:txBody>
          <a:bodyPr wrap="square">
            <a:spAutoFit/>
          </a:bodyPr>
          <a:lstStyle/>
          <a:p>
            <a:pPr algn="just"/>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Gli Enti di previdenza e assistenza sono costituiti dall'INPS, dall’INAIL e dalle Casse previdenziali di categorie </a:t>
            </a:r>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professionali.</a:t>
            </a:r>
          </a:p>
        </p:txBody>
      </p:sp>
    </p:spTree>
    <p:extLst>
      <p:ext uri="{BB962C8B-B14F-4D97-AF65-F5344CB8AC3E}">
        <p14:creationId xmlns:p14="http://schemas.microsoft.com/office/powerpoint/2010/main" val="31093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5592" y="945171"/>
            <a:ext cx="4175936" cy="366393"/>
          </a:xfrm>
          <a:prstGeom prst="rect">
            <a:avLst/>
          </a:prstGeom>
        </p:spPr>
        <p:txBody>
          <a:bodyPr wrap="square">
            <a:spAutoFit/>
          </a:bodyPr>
          <a:lstStyle/>
          <a:p>
            <a:pPr algn="just"/>
            <a:r>
              <a:rPr lang="it-IT" dirty="0">
                <a:solidFill>
                  <a:srgbClr val="4A4A4A"/>
                </a:solidFill>
                <a:latin typeface="Times New Roman" panose="02020603050405020304" pitchFamily="18" charset="0"/>
                <a:cs typeface="Times New Roman" panose="02020603050405020304" pitchFamily="18" charset="0"/>
              </a:rPr>
              <a:t>La Tavola 2.1 riassume la </a:t>
            </a:r>
            <a:r>
              <a:rPr lang="it-IT" dirty="0" smtClean="0">
                <a:solidFill>
                  <a:srgbClr val="4A4A4A"/>
                </a:solidFill>
                <a:latin typeface="Times New Roman" panose="02020603050405020304" pitchFamily="18" charset="0"/>
                <a:cs typeface="Times New Roman" panose="02020603050405020304" pitchFamily="18" charset="0"/>
              </a:rPr>
              <a:t>classificazione </a:t>
            </a:r>
            <a:endParaRPr lang="it-IT" dirty="0">
              <a:solidFill>
                <a:srgbClr val="4A4A4A"/>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885592" y="1731530"/>
            <a:ext cx="9229725" cy="2914650"/>
          </a:xfrm>
          <a:prstGeom prst="rect">
            <a:avLst/>
          </a:prstGeom>
        </p:spPr>
      </p:pic>
      <p:sp>
        <p:nvSpPr>
          <p:cNvPr id="4" name="Segnaposto piè di pagina 3"/>
          <p:cNvSpPr>
            <a:spLocks noGrp="1"/>
          </p:cNvSpPr>
          <p:nvPr>
            <p:ph type="ftr" sz="quarter" idx="11"/>
          </p:nvPr>
        </p:nvSpPr>
        <p:spPr/>
        <p:txBody>
          <a:bodyPr/>
          <a:lstStyle/>
          <a:p>
            <a:r>
              <a:rPr lang="it-IT" smtClean="0"/>
              <a:t>L. Bani - Elementi di statistica economica - LEZIONE 15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12</a:t>
            </a:fld>
            <a:endParaRPr lang="it-IT"/>
          </a:p>
        </p:txBody>
      </p:sp>
    </p:spTree>
    <p:extLst>
      <p:ext uri="{BB962C8B-B14F-4D97-AF65-F5344CB8AC3E}">
        <p14:creationId xmlns:p14="http://schemas.microsoft.com/office/powerpoint/2010/main" val="1220457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13</a:t>
            </a:fld>
            <a:endParaRPr lang="it-IT"/>
          </a:p>
        </p:txBody>
      </p:sp>
      <p:pic>
        <p:nvPicPr>
          <p:cNvPr id="4" name="Immagine 3"/>
          <p:cNvPicPr>
            <a:picLocks noChangeAspect="1"/>
          </p:cNvPicPr>
          <p:nvPr/>
        </p:nvPicPr>
        <p:blipFill>
          <a:blip r:embed="rId2"/>
          <a:stretch>
            <a:fillRect/>
          </a:stretch>
        </p:blipFill>
        <p:spPr>
          <a:xfrm>
            <a:off x="292678" y="767917"/>
            <a:ext cx="11772900" cy="4029075"/>
          </a:xfrm>
          <a:prstGeom prst="rect">
            <a:avLst/>
          </a:prstGeom>
        </p:spPr>
      </p:pic>
    </p:spTree>
    <p:extLst>
      <p:ext uri="{BB962C8B-B14F-4D97-AF65-F5344CB8AC3E}">
        <p14:creationId xmlns:p14="http://schemas.microsoft.com/office/powerpoint/2010/main" val="3098905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14</a:t>
            </a:fld>
            <a:endParaRPr lang="it-IT"/>
          </a:p>
        </p:txBody>
      </p:sp>
      <p:pic>
        <p:nvPicPr>
          <p:cNvPr id="4" name="Immagine 3"/>
          <p:cNvPicPr>
            <a:picLocks noChangeAspect="1"/>
          </p:cNvPicPr>
          <p:nvPr/>
        </p:nvPicPr>
        <p:blipFill rotWithShape="1">
          <a:blip r:embed="rId2"/>
          <a:srcRect b="23552"/>
          <a:stretch/>
        </p:blipFill>
        <p:spPr>
          <a:xfrm>
            <a:off x="1016000" y="557645"/>
            <a:ext cx="10915650" cy="5621482"/>
          </a:xfrm>
          <a:prstGeom prst="rect">
            <a:avLst/>
          </a:prstGeom>
        </p:spPr>
      </p:pic>
    </p:spTree>
    <p:extLst>
      <p:ext uri="{BB962C8B-B14F-4D97-AF65-F5344CB8AC3E}">
        <p14:creationId xmlns:p14="http://schemas.microsoft.com/office/powerpoint/2010/main" val="511420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15</a:t>
            </a:fld>
            <a:endParaRPr lang="it-IT"/>
          </a:p>
        </p:txBody>
      </p:sp>
      <p:pic>
        <p:nvPicPr>
          <p:cNvPr id="4" name="Immagine 3"/>
          <p:cNvPicPr>
            <a:picLocks noChangeAspect="1"/>
          </p:cNvPicPr>
          <p:nvPr/>
        </p:nvPicPr>
        <p:blipFill rotWithShape="1">
          <a:blip r:embed="rId2"/>
          <a:srcRect b="10542"/>
          <a:stretch/>
        </p:blipFill>
        <p:spPr>
          <a:xfrm>
            <a:off x="1106055" y="437262"/>
            <a:ext cx="8998527" cy="5789777"/>
          </a:xfrm>
          <a:prstGeom prst="rect">
            <a:avLst/>
          </a:prstGeom>
        </p:spPr>
      </p:pic>
    </p:spTree>
    <p:extLst>
      <p:ext uri="{BB962C8B-B14F-4D97-AF65-F5344CB8AC3E}">
        <p14:creationId xmlns:p14="http://schemas.microsoft.com/office/powerpoint/2010/main" val="3805641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16</a:t>
            </a:fld>
            <a:endParaRPr lang="it-IT"/>
          </a:p>
        </p:txBody>
      </p:sp>
      <p:pic>
        <p:nvPicPr>
          <p:cNvPr id="4" name="Immagine 3"/>
          <p:cNvPicPr>
            <a:picLocks noChangeAspect="1"/>
          </p:cNvPicPr>
          <p:nvPr/>
        </p:nvPicPr>
        <p:blipFill>
          <a:blip r:embed="rId2"/>
          <a:stretch>
            <a:fillRect/>
          </a:stretch>
        </p:blipFill>
        <p:spPr>
          <a:xfrm>
            <a:off x="756234" y="441786"/>
            <a:ext cx="9422239" cy="5739072"/>
          </a:xfrm>
          <a:prstGeom prst="rect">
            <a:avLst/>
          </a:prstGeom>
        </p:spPr>
      </p:pic>
    </p:spTree>
    <p:extLst>
      <p:ext uri="{BB962C8B-B14F-4D97-AF65-F5344CB8AC3E}">
        <p14:creationId xmlns:p14="http://schemas.microsoft.com/office/powerpoint/2010/main" val="1277146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9744" y="2422298"/>
            <a:ext cx="6903493" cy="461665"/>
          </a:xfrm>
          <a:prstGeom prst="rect">
            <a:avLst/>
          </a:prstGeom>
        </p:spPr>
        <p:txBody>
          <a:bodyPr wrap="none">
            <a:spAutoFit/>
          </a:bodyPr>
          <a:lstStyle/>
          <a:p>
            <a:pPr algn="ctr"/>
            <a:r>
              <a:rPr lang="it-IT" sz="2400" b="1" dirty="0">
                <a:solidFill>
                  <a:srgbClr val="A80000"/>
                </a:solidFill>
                <a:latin typeface="Times New Roman" panose="02020603050405020304" pitchFamily="18" charset="0"/>
                <a:cs typeface="Times New Roman" panose="02020603050405020304" pitchFamily="18" charset="0"/>
              </a:rPr>
              <a:t>Conto consolidato delle Amministrazioni pubbliche</a:t>
            </a:r>
            <a:endParaRPr lang="it-IT" sz="2400" b="1" i="0" dirty="0">
              <a:solidFill>
                <a:srgbClr val="A80000"/>
              </a:solidFill>
              <a:effectLst/>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15</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17</a:t>
            </a:fld>
            <a:endParaRPr lang="it-IT"/>
          </a:p>
        </p:txBody>
      </p:sp>
      <p:pic>
        <p:nvPicPr>
          <p:cNvPr id="5" name="Immagine 4"/>
          <p:cNvPicPr>
            <a:picLocks noChangeAspect="1"/>
          </p:cNvPicPr>
          <p:nvPr/>
        </p:nvPicPr>
        <p:blipFill>
          <a:blip r:embed="rId2"/>
          <a:stretch>
            <a:fillRect/>
          </a:stretch>
        </p:blipFill>
        <p:spPr>
          <a:xfrm>
            <a:off x="3924572" y="3342583"/>
            <a:ext cx="4172026" cy="1839588"/>
          </a:xfrm>
          <a:prstGeom prst="rect">
            <a:avLst/>
          </a:prstGeom>
        </p:spPr>
      </p:pic>
    </p:spTree>
    <p:extLst>
      <p:ext uri="{BB962C8B-B14F-4D97-AF65-F5344CB8AC3E}">
        <p14:creationId xmlns:p14="http://schemas.microsoft.com/office/powerpoint/2010/main" val="367150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52269" y="1066672"/>
            <a:ext cx="10040850" cy="646331"/>
          </a:xfrm>
          <a:prstGeom prst="rect">
            <a:avLst/>
          </a:prstGeom>
        </p:spPr>
        <p:txBody>
          <a:bodyPr wrap="square">
            <a:spAutoFit/>
          </a:bodyPr>
          <a:lstStyle/>
          <a:p>
            <a:pPr algn="just"/>
            <a:r>
              <a:rPr lang="it-IT" dirty="0">
                <a:solidFill>
                  <a:srgbClr val="262626"/>
                </a:solidFill>
                <a:latin typeface="Times New Roman" panose="02020603050405020304" pitchFamily="18" charset="0"/>
                <a:ea typeface="Calibri" panose="020F0502020204030204" pitchFamily="34" charset="0"/>
              </a:rPr>
              <a:t>Lo strumento contabile che permette di ottenere un quadro unitario e completo di tutta l'attività pubblica è </a:t>
            </a:r>
            <a:r>
              <a:rPr lang="it-IT" b="1" dirty="0">
                <a:solidFill>
                  <a:srgbClr val="A80000"/>
                </a:solidFill>
                <a:latin typeface="Times New Roman" panose="02020603050405020304" pitchFamily="18" charset="0"/>
                <a:ea typeface="Calibri" panose="020F0502020204030204" pitchFamily="34" charset="0"/>
              </a:rPr>
              <a:t>il consolidamento dei conti</a:t>
            </a:r>
            <a:r>
              <a:rPr lang="it-IT" dirty="0">
                <a:solidFill>
                  <a:srgbClr val="262626"/>
                </a:solidFill>
                <a:latin typeface="Times New Roman" panose="02020603050405020304" pitchFamily="18" charset="0"/>
                <a:ea typeface="Calibri" panose="020F0502020204030204" pitchFamily="34" charset="0"/>
              </a:rPr>
              <a:t>. </a:t>
            </a:r>
            <a:endParaRPr lang="it-IT" dirty="0"/>
          </a:p>
        </p:txBody>
      </p:sp>
      <p:sp>
        <p:nvSpPr>
          <p:cNvPr id="3" name="Rettangolo 2"/>
          <p:cNvSpPr/>
          <p:nvPr/>
        </p:nvSpPr>
        <p:spPr>
          <a:xfrm>
            <a:off x="952269" y="3140513"/>
            <a:ext cx="10113818" cy="923330"/>
          </a:xfrm>
          <a:prstGeom prst="rect">
            <a:avLst/>
          </a:prstGeom>
        </p:spPr>
        <p:txBody>
          <a:bodyPr wrap="square">
            <a:spAutoFit/>
          </a:bodyPr>
          <a:lstStyle/>
          <a:p>
            <a:pPr marL="285750" indent="-285750" algn="just">
              <a:buFont typeface="Times New Roman" panose="02020603050405020304" pitchFamily="18" charset="0"/>
              <a:buChar char="►"/>
            </a:pPr>
            <a:r>
              <a:rPr lang="it-IT" dirty="0">
                <a:solidFill>
                  <a:srgbClr val="262626"/>
                </a:solidFill>
                <a:latin typeface="Times New Roman" panose="02020603050405020304" pitchFamily="18" charset="0"/>
                <a:ea typeface="Calibri" panose="020F0502020204030204" pitchFamily="34" charset="0"/>
              </a:rPr>
              <a:t>Il Conto consolidato delle Amministrazioni pubbliche è redatto annualmente dall'Istat e aggrega fra loro i conti delle Amministrazioni centrali, delle Amministrazioni locali e degli Enti di previdenza, con l'elisione dei trasferimenti che avvengono all'interno del sistema delle Amministrazioni pubbliche.</a:t>
            </a:r>
            <a:endParaRPr lang="it-IT" dirty="0"/>
          </a:p>
        </p:txBody>
      </p:sp>
      <p:sp>
        <p:nvSpPr>
          <p:cNvPr id="6" name="Segnaposto piè di pagina 5"/>
          <p:cNvSpPr>
            <a:spLocks noGrp="1"/>
          </p:cNvSpPr>
          <p:nvPr>
            <p:ph type="ftr" sz="quarter" idx="11"/>
          </p:nvPr>
        </p:nvSpPr>
        <p:spPr/>
        <p:txBody>
          <a:bodyPr/>
          <a:lstStyle/>
          <a:p>
            <a:r>
              <a:rPr lang="it-IT" smtClean="0"/>
              <a:t>L. Bani - Elementi di statistica economica - LEZIONE 15</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18</a:t>
            </a:fld>
            <a:endParaRPr lang="it-IT"/>
          </a:p>
        </p:txBody>
      </p:sp>
      <p:sp>
        <p:nvSpPr>
          <p:cNvPr id="4" name="Rettangolo 3"/>
          <p:cNvSpPr/>
          <p:nvPr/>
        </p:nvSpPr>
        <p:spPr>
          <a:xfrm>
            <a:off x="967509" y="4362493"/>
            <a:ext cx="10113818" cy="923330"/>
          </a:xfrm>
          <a:prstGeom prst="rect">
            <a:avLst/>
          </a:prstGeom>
        </p:spPr>
        <p:txBody>
          <a:bodyPr wrap="square">
            <a:spAutoFit/>
          </a:bodyPr>
          <a:lstStyle/>
          <a:p>
            <a:pPr marL="285750" indent="-285750" algn="just">
              <a:buFont typeface="Times New Roman" panose="02020603050405020304" pitchFamily="18" charset="0"/>
              <a:buChar char="►"/>
            </a:pPr>
            <a:r>
              <a:rPr lang="it-IT" dirty="0" smtClean="0">
                <a:solidFill>
                  <a:srgbClr val="222222"/>
                </a:solidFill>
                <a:latin typeface="Times New Roman" panose="02020603050405020304" pitchFamily="18" charset="0"/>
                <a:cs typeface="Times New Roman" panose="02020603050405020304" pitchFamily="18" charset="0"/>
              </a:rPr>
              <a:t>Nell’ambito delle statistiche di contabilità nazionale, per tale settore, l’Istat compila il conto economico consolidato che costituisce il riferimento per gli aggregati trasmessi alla Commissione Europea, in applicazione del Protocollo sulla Procedura per i Deficit Eccessivi annesso al Trattato di Maastricht.</a:t>
            </a:r>
          </a:p>
        </p:txBody>
      </p:sp>
      <p:sp>
        <p:nvSpPr>
          <p:cNvPr id="5" name="Rettangolo 4"/>
          <p:cNvSpPr/>
          <p:nvPr/>
        </p:nvSpPr>
        <p:spPr>
          <a:xfrm>
            <a:off x="952269" y="1881063"/>
            <a:ext cx="10113818" cy="923330"/>
          </a:xfrm>
          <a:prstGeom prst="rect">
            <a:avLst/>
          </a:prstGeom>
        </p:spPr>
        <p:txBody>
          <a:bodyPr wrap="square">
            <a:spAutoFit/>
          </a:bodyPr>
          <a:lstStyle/>
          <a:p>
            <a:pPr algn="just"/>
            <a:r>
              <a:rPr lang="it-IT" b="1" dirty="0">
                <a:solidFill>
                  <a:srgbClr val="A80000"/>
                </a:solidFill>
                <a:latin typeface="Times New Roman" panose="02020603050405020304" pitchFamily="18" charset="0"/>
                <a:ea typeface="Calibri" panose="020F0502020204030204" pitchFamily="34" charset="0"/>
              </a:rPr>
              <a:t>Il conto consolidato </a:t>
            </a:r>
            <a:r>
              <a:rPr lang="it-IT" dirty="0">
                <a:solidFill>
                  <a:srgbClr val="262626"/>
                </a:solidFill>
                <a:latin typeface="Times New Roman" panose="02020603050405020304" pitchFamily="18" charset="0"/>
                <a:ea typeface="Calibri" panose="020F0502020204030204" pitchFamily="34" charset="0"/>
              </a:rPr>
              <a:t>è un prospetto contabile che si forma fondendo i conti di tutte le amministrazioni, con l'eliminazione delle partite che, costituendo spese per un ente ed entrate per un altro, si compensano a vicenda (per esempio, i trasferimenti di somme erogati dallo Stato per finanziare altri enti). </a:t>
            </a:r>
            <a:endParaRPr lang="it-IT" dirty="0"/>
          </a:p>
        </p:txBody>
      </p:sp>
    </p:spTree>
    <p:extLst>
      <p:ext uri="{BB962C8B-B14F-4D97-AF65-F5344CB8AC3E}">
        <p14:creationId xmlns:p14="http://schemas.microsoft.com/office/powerpoint/2010/main" val="1685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16000" y="2942925"/>
            <a:ext cx="10400146" cy="923330"/>
          </a:xfrm>
          <a:prstGeom prst="rect">
            <a:avLst/>
          </a:prstGeom>
        </p:spPr>
        <p:txBody>
          <a:bodyPr wrap="square">
            <a:spAutoFit/>
          </a:bodyPr>
          <a:lstStyle/>
          <a:p>
            <a:pPr marL="285750" indent="-285750" algn="just">
              <a:buFont typeface="Times New Roman" panose="02020603050405020304" pitchFamily="18" charset="0"/>
              <a:buChar char="►"/>
            </a:pPr>
            <a:r>
              <a:rPr lang="it-IT" dirty="0">
                <a:solidFill>
                  <a:srgbClr val="262626"/>
                </a:solidFill>
                <a:latin typeface="Times New Roman" panose="02020603050405020304" pitchFamily="18" charset="0"/>
                <a:ea typeface="Calibri" panose="020F0502020204030204" pitchFamily="34" charset="0"/>
              </a:rPr>
              <a:t>È un conto economico, che non registra le partite finanziarie (concessione o riscossione di crediti, partecipazioni, accensione di prestiti, conferimenti ecc.) ma soltanto le operazioni economiche di acquisizione o impiego di risorse. </a:t>
            </a:r>
            <a:endParaRPr lang="it-IT" dirty="0"/>
          </a:p>
        </p:txBody>
      </p:sp>
      <p:sp>
        <p:nvSpPr>
          <p:cNvPr id="4" name="Rettangolo 3"/>
          <p:cNvSpPr/>
          <p:nvPr/>
        </p:nvSpPr>
        <p:spPr>
          <a:xfrm>
            <a:off x="1003069" y="3913600"/>
            <a:ext cx="10335490" cy="923330"/>
          </a:xfrm>
          <a:prstGeom prst="rect">
            <a:avLst/>
          </a:prstGeom>
        </p:spPr>
        <p:txBody>
          <a:bodyPr wrap="square">
            <a:spAutoFit/>
          </a:bodyPr>
          <a:lstStyle/>
          <a:p>
            <a:pPr marL="285750" indent="-285750" algn="just">
              <a:buFont typeface="Times New Roman" panose="02020603050405020304" pitchFamily="18" charset="0"/>
              <a:buChar char="►"/>
            </a:pPr>
            <a:r>
              <a:rPr lang="it-IT" dirty="0" smtClean="0">
                <a:solidFill>
                  <a:srgbClr val="262626"/>
                </a:solidFill>
                <a:latin typeface="Times New Roman" panose="02020603050405020304" pitchFamily="18" charset="0"/>
                <a:ea typeface="Calibri" panose="020F0502020204030204" pitchFamily="34" charset="0"/>
              </a:rPr>
              <a:t>È </a:t>
            </a:r>
            <a:r>
              <a:rPr lang="it-IT" dirty="0">
                <a:solidFill>
                  <a:srgbClr val="262626"/>
                </a:solidFill>
                <a:latin typeface="Times New Roman" panose="02020603050405020304" pitchFamily="18" charset="0"/>
                <a:ea typeface="Calibri" panose="020F0502020204030204" pitchFamily="34" charset="0"/>
              </a:rPr>
              <a:t>redatto con il </a:t>
            </a:r>
            <a:r>
              <a:rPr lang="it-IT" b="1" dirty="0">
                <a:solidFill>
                  <a:srgbClr val="262626"/>
                </a:solidFill>
                <a:latin typeface="Times New Roman" panose="02020603050405020304" pitchFamily="18" charset="0"/>
                <a:ea typeface="Calibri" panose="020F0502020204030204" pitchFamily="34" charset="0"/>
              </a:rPr>
              <a:t>criterio della competenza economica</a:t>
            </a:r>
            <a:r>
              <a:rPr lang="it-IT" dirty="0">
                <a:solidFill>
                  <a:srgbClr val="262626"/>
                </a:solidFill>
                <a:latin typeface="Times New Roman" panose="02020603050405020304" pitchFamily="18" charset="0"/>
                <a:ea typeface="Calibri" panose="020F0502020204030204" pitchFamily="34" charset="0"/>
              </a:rPr>
              <a:t>. Ciò vuol dire che le operazioni sono registrate con riferimento al momento in cui si realizza il fatto economico e gestionale che dà origine a un provento o a un costo, senza che abbiano rilevanza le modalità o i tempi di incasso </a:t>
            </a:r>
            <a:r>
              <a:rPr lang="it-IT" dirty="0" smtClean="0">
                <a:solidFill>
                  <a:srgbClr val="262626"/>
                </a:solidFill>
                <a:latin typeface="Times New Roman" panose="02020603050405020304" pitchFamily="18" charset="0"/>
                <a:ea typeface="Calibri" panose="020F0502020204030204" pitchFamily="34" charset="0"/>
              </a:rPr>
              <a:t>o di </a:t>
            </a:r>
            <a:r>
              <a:rPr lang="it-IT" dirty="0">
                <a:solidFill>
                  <a:srgbClr val="262626"/>
                </a:solidFill>
                <a:latin typeface="Times New Roman" panose="02020603050405020304" pitchFamily="18" charset="0"/>
                <a:ea typeface="Calibri" panose="020F0502020204030204" pitchFamily="34" charset="0"/>
              </a:rPr>
              <a:t>pagamento. </a:t>
            </a:r>
            <a:endParaRPr lang="it-IT" dirty="0"/>
          </a:p>
        </p:txBody>
      </p:sp>
      <p:sp>
        <p:nvSpPr>
          <p:cNvPr id="5" name="Rettangolo 4"/>
          <p:cNvSpPr/>
          <p:nvPr/>
        </p:nvSpPr>
        <p:spPr>
          <a:xfrm>
            <a:off x="1024775" y="986289"/>
            <a:ext cx="10313784" cy="923330"/>
          </a:xfrm>
          <a:prstGeom prst="rect">
            <a:avLst/>
          </a:prstGeom>
        </p:spPr>
        <p:txBody>
          <a:bodyPr wrap="square">
            <a:spAutoFit/>
          </a:bodyPr>
          <a:lstStyle/>
          <a:p>
            <a:pPr marL="285750" indent="-285750" algn="just">
              <a:buFont typeface="Times New Roman" panose="02020603050405020304" pitchFamily="18" charset="0"/>
              <a:buChar char="►"/>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Vengono acquisite le informazioni principali sui flussi finanziari originati dai bilanci dello Stato, delle Regioni, degli Enti locali, di altri Enti pubblici centrali e locali, e degli Enti di Previdenza in relazione alle fasi di competenza e di cassa e, per una parte degli enti, informazioni desunte dai conti economici. </a:t>
            </a:r>
          </a:p>
        </p:txBody>
      </p:sp>
      <p:sp>
        <p:nvSpPr>
          <p:cNvPr id="6" name="Rettangolo 5"/>
          <p:cNvSpPr/>
          <p:nvPr/>
        </p:nvSpPr>
        <p:spPr>
          <a:xfrm>
            <a:off x="1016000" y="1956964"/>
            <a:ext cx="10313784" cy="923330"/>
          </a:xfrm>
          <a:prstGeom prst="rect">
            <a:avLst/>
          </a:prstGeom>
        </p:spPr>
        <p:txBody>
          <a:bodyPr wrap="square">
            <a:spAutoFit/>
          </a:bodyPr>
          <a:lstStyle/>
          <a:p>
            <a:pPr marL="285750" indent="-285750" algn="just">
              <a:buFont typeface="Times New Roman" panose="02020603050405020304" pitchFamily="18" charset="0"/>
              <a:buChar char="►"/>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partire da tali dati vengono elaborati i conti delle amministrazioni pubbliche incluse nel settore S13 del SEC2010, per sottosettore e per tipologia di unità istituzionale procedendo con specifiche analisi e riclassificazioni secondo le regole del Sistema Europeo dei Conti </a:t>
            </a:r>
            <a:endParaRPr lang="en-GB" dirty="0"/>
          </a:p>
        </p:txBody>
      </p:sp>
      <p:sp>
        <p:nvSpPr>
          <p:cNvPr id="7" name="Segnaposto piè di pagina 6"/>
          <p:cNvSpPr>
            <a:spLocks noGrp="1"/>
          </p:cNvSpPr>
          <p:nvPr>
            <p:ph type="ftr" sz="quarter" idx="11"/>
          </p:nvPr>
        </p:nvSpPr>
        <p:spPr/>
        <p:txBody>
          <a:bodyPr/>
          <a:lstStyle/>
          <a:p>
            <a:r>
              <a:rPr lang="it-IT" smtClean="0"/>
              <a:t>L. Bani - Elementi di statistica economica - LEZIONE 15</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pPr/>
              <a:t>19</a:t>
            </a:fld>
            <a:endParaRPr lang="it-IT"/>
          </a:p>
        </p:txBody>
      </p:sp>
      <p:sp>
        <p:nvSpPr>
          <p:cNvPr id="9" name="Rettangolo 8"/>
          <p:cNvSpPr/>
          <p:nvPr/>
        </p:nvSpPr>
        <p:spPr>
          <a:xfrm>
            <a:off x="1003069" y="4810147"/>
            <a:ext cx="10169237" cy="685059"/>
          </a:xfrm>
          <a:prstGeom prst="rect">
            <a:avLst/>
          </a:prstGeom>
        </p:spPr>
        <p:txBody>
          <a:bodyPr wrap="square">
            <a:spAutoFit/>
          </a:bodyPr>
          <a:lstStyle/>
          <a:p>
            <a:pPr marL="285750" indent="-285750" algn="just">
              <a:lnSpc>
                <a:spcPct val="107000"/>
              </a:lnSpc>
              <a:spcAft>
                <a:spcPts val="800"/>
              </a:spcAft>
              <a:buFont typeface="Times New Roman" panose="02020603050405020304" pitchFamily="18" charset="0"/>
              <a:buChar char="►"/>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I dati del Conto consolidato costituiscono la base operativa per le politiche economiche e sociali, perché descrivono in forma quantitativa il funzionamento del sistema economico del Paese.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1003068" y="5593680"/>
            <a:ext cx="10169237" cy="685059"/>
          </a:xfrm>
          <a:prstGeom prst="rect">
            <a:avLst/>
          </a:prstGeom>
        </p:spPr>
        <p:txBody>
          <a:bodyPr wrap="square">
            <a:spAutoFit/>
          </a:bodyPr>
          <a:lstStyle/>
          <a:p>
            <a:pPr marL="285750" indent="-285750" algn="just">
              <a:lnSpc>
                <a:spcPct val="107000"/>
              </a:lnSpc>
              <a:spcAft>
                <a:spcPts val="800"/>
              </a:spcAft>
              <a:buFont typeface="Times New Roman" panose="02020603050405020304" pitchFamily="18" charset="0"/>
              <a:buChar char="►"/>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Considerando le entrate, le spese e i saldi del conto in rapporto al </a:t>
            </a:r>
            <a:r>
              <a:rPr lang="it-IT" dirty="0"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Pil, </a:t>
            </a: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si possono misurare l'incidenza </a:t>
            </a:r>
            <a:r>
              <a:rPr lang="it-IT" dirty="0">
                <a:latin typeface="Times New Roman" panose="02020603050405020304" pitchFamily="18" charset="0"/>
                <a:ea typeface="Calibri" panose="020F0502020204030204" pitchFamily="34" charset="0"/>
                <a:cs typeface="Times New Roman" panose="02020603050405020304" pitchFamily="18" charset="0"/>
              </a:rPr>
              <a:t>dell'economia pubblica </a:t>
            </a: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e gli effetti della politica economica rispetto al sistema economico nazionale.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08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a:t>
            </a:fld>
            <a:endParaRPr lang="it-IT"/>
          </a:p>
        </p:txBody>
      </p:sp>
      <p:sp>
        <p:nvSpPr>
          <p:cNvPr id="4" name="Rettangolo 3"/>
          <p:cNvSpPr/>
          <p:nvPr/>
        </p:nvSpPr>
        <p:spPr>
          <a:xfrm>
            <a:off x="3882995" y="2186931"/>
            <a:ext cx="3728585" cy="461665"/>
          </a:xfrm>
          <a:prstGeom prst="rect">
            <a:avLst/>
          </a:prstGeom>
        </p:spPr>
        <p:txBody>
          <a:bodyPr wrap="none">
            <a:spAutoFit/>
          </a:bodyPr>
          <a:lstStyle/>
          <a:p>
            <a:pPr algn="ctr"/>
            <a:r>
              <a:rPr lang="it-IT" sz="2400" b="1" dirty="0" smtClean="0">
                <a:solidFill>
                  <a:srgbClr val="A80000"/>
                </a:solidFill>
                <a:latin typeface="Times New Roman" panose="02020603050405020304" pitchFamily="18" charset="0"/>
                <a:cs typeface="Times New Roman" panose="02020603050405020304" pitchFamily="18" charset="0"/>
              </a:rPr>
              <a:t>LA FINANZA PUBBLICA</a:t>
            </a:r>
            <a:endParaRPr lang="en-GB" sz="2400" b="1" dirty="0">
              <a:solidFill>
                <a:srgbClr val="A80000"/>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4788965" y="2967644"/>
            <a:ext cx="1916644" cy="2002464"/>
          </a:xfrm>
          <a:prstGeom prst="rect">
            <a:avLst/>
          </a:prstGeom>
        </p:spPr>
      </p:pic>
    </p:spTree>
    <p:extLst>
      <p:ext uri="{BB962C8B-B14F-4D97-AF65-F5344CB8AC3E}">
        <p14:creationId xmlns:p14="http://schemas.microsoft.com/office/powerpoint/2010/main" val="1579791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3315" y="3497460"/>
            <a:ext cx="10095346" cy="98142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Il Conto consolidato delle Amministrazioni pubbliche costituisce il punto di riferimento in sede europea ai fini del monitoraggio sullo </a:t>
            </a:r>
            <a:r>
              <a:rPr lang="it-IT" dirty="0"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stato </a:t>
            </a: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di </a:t>
            </a:r>
            <a:r>
              <a:rPr lang="it-IT" dirty="0"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salute </a:t>
            </a: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dell'economia e sulla sostenibilità della </a:t>
            </a:r>
            <a:r>
              <a:rPr lang="it-IT" dirty="0">
                <a:latin typeface="Times New Roman" panose="02020603050405020304" pitchFamily="18" charset="0"/>
                <a:ea typeface="Calibri" panose="020F0502020204030204" pitchFamily="34" charset="0"/>
                <a:cs typeface="Times New Roman" panose="02020603050405020304" pitchFamily="18" charset="0"/>
              </a:rPr>
              <a:t>finanza pubblica</a:t>
            </a: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negli Stati membri.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p:cNvSpPr/>
          <p:nvPr/>
        </p:nvSpPr>
        <p:spPr>
          <a:xfrm>
            <a:off x="903315" y="4786609"/>
            <a:ext cx="10011296" cy="98142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In particolare, il dato riguardante l'indebitamento netto, cioè il saldo fra spese ed entrate risultante dal Conto consolidato, consente di verificare se sono stati rispettati i criteri di convergenza stabiliti per gli Stati che fanno parte dell'area della moneta unica.</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20</a:t>
            </a:fld>
            <a:endParaRPr lang="it-IT"/>
          </a:p>
        </p:txBody>
      </p:sp>
      <p:sp>
        <p:nvSpPr>
          <p:cNvPr id="6" name="Rettangolo 5"/>
          <p:cNvSpPr/>
          <p:nvPr/>
        </p:nvSpPr>
        <p:spPr>
          <a:xfrm>
            <a:off x="903315" y="960237"/>
            <a:ext cx="10169237" cy="1277786"/>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La rilevazione dei dati è effettuata in base ai principi e alle regole contabili del Sistema Europeo dei Conti. Il SEC (disciplinato dal Regolamento Ue n.1500/2000) definisce le poste di entrata e di spesa in maniera standardizzata, in modo da ottenere una uniformità di criteri che valga per tutti gli Stati membri dell'Unione europea.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903315" y="2391767"/>
            <a:ext cx="10169237" cy="98142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In tal modo si rende possibile la comparazione dei dati relativi alla contabilità degli Stati membri, la programmazione delle politiche comuni europee nei confronti dei singoli Stati e l'individuazione degli effetti delle politiche nazionali in sede europea.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09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2848" y="1047103"/>
            <a:ext cx="2736711" cy="348813"/>
          </a:xfrm>
          <a:prstGeom prst="rect">
            <a:avLst/>
          </a:prstGeom>
        </p:spPr>
        <p:txBody>
          <a:bodyPr wrap="none">
            <a:spAutoFit/>
          </a:bodyPr>
          <a:lstStyle/>
          <a:p>
            <a:pPr>
              <a:lnSpc>
                <a:spcPts val="1950"/>
              </a:lnSpc>
              <a:spcAft>
                <a:spcPts val="800"/>
              </a:spcAft>
            </a:pPr>
            <a:r>
              <a:rPr lang="it-IT" b="1">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I conti economici delle AP</a:t>
            </a:r>
            <a:endParaRPr lang="it-IT" sz="1100">
              <a:solidFill>
                <a:srgbClr val="A8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1012849" y="1686762"/>
            <a:ext cx="10275836" cy="1574149"/>
          </a:xfrm>
          <a:prstGeom prst="rect">
            <a:avLst/>
          </a:prstGeom>
        </p:spPr>
        <p:txBody>
          <a:bodyPr wrap="square">
            <a:spAutoFit/>
          </a:bodyPr>
          <a:lstStyle/>
          <a:p>
            <a:pPr marL="342900" lvl="0" indent="-342900" algn="just">
              <a:lnSpc>
                <a:spcPct val="107000"/>
              </a:lnSpc>
              <a:spcAft>
                <a:spcPts val="800"/>
              </a:spcAft>
              <a:buSzPct val="100000"/>
              <a:buFont typeface="Wingdings" panose="05000000000000000000" pitchFamily="2" charset="2"/>
              <a:buChar char="q"/>
              <a:tabLst>
                <a:tab pos="457200" algn="l"/>
              </a:tabLs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sono predisposti in base al principio della </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competenza economica (</a:t>
            </a:r>
            <a:r>
              <a:rPr lang="it-IT"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accrual</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secondo cui "i flussi sono registrati nel momento in cui il valore economico è creato, trasformato, scambiato, trasferito o estinto". La competenza, in altre parole, non riguarda il momento del pagamento o della riscossione (è cioè indipendente dalla sua regolazione monetaria), ma fa riferimento al periodo in cui si verificano i corrispondenti eventi economici</a:t>
            </a:r>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21</a:t>
            </a:fld>
            <a:endParaRPr lang="it-IT"/>
          </a:p>
        </p:txBody>
      </p:sp>
      <p:sp>
        <p:nvSpPr>
          <p:cNvPr id="6" name="Rettangolo 5"/>
          <p:cNvSpPr/>
          <p:nvPr/>
        </p:nvSpPr>
        <p:spPr>
          <a:xfrm>
            <a:off x="1012848" y="3346025"/>
            <a:ext cx="10275837" cy="981423"/>
          </a:xfrm>
          <a:prstGeom prst="rect">
            <a:avLst/>
          </a:prstGeom>
        </p:spPr>
        <p:txBody>
          <a:bodyPr wrap="square">
            <a:spAutoFit/>
          </a:bodyPr>
          <a:lstStyle/>
          <a:p>
            <a:pPr marL="285750" lvl="0" indent="-285750" algn="just">
              <a:lnSpc>
                <a:spcPct val="107000"/>
              </a:lnSpc>
              <a:spcAft>
                <a:spcPts val="800"/>
              </a:spcAft>
              <a:buSzPct val="100000"/>
              <a:buFont typeface="Wingdings" panose="05000000000000000000" pitchFamily="2" charset="2"/>
              <a:buChar char="q"/>
              <a:tabLst>
                <a:tab pos="457200" algn="l"/>
              </a:tabLs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sono </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consolidati</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perché mettono insieme, aggregano, le entrate e le uscite di Amministrazioni Centrali (AC), Amministrazioni Locali (AL) ed Enti Previdenziali (EP) al netto dei trasferimenti reciproci tra enti all'interno delle Amministrazioni Pubbliche (AP</a:t>
            </a:r>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1012848" y="4512218"/>
            <a:ext cx="10275837" cy="981423"/>
          </a:xfrm>
          <a:prstGeom prst="rect">
            <a:avLst/>
          </a:prstGeom>
        </p:spPr>
        <p:txBody>
          <a:bodyPr wrap="square">
            <a:spAutoFit/>
          </a:bodyPr>
          <a:lstStyle/>
          <a:p>
            <a:pPr marL="285750" lvl="0" indent="-285750" algn="just">
              <a:lnSpc>
                <a:spcPct val="107000"/>
              </a:lnSpc>
              <a:spcAft>
                <a:spcPts val="800"/>
              </a:spcAft>
              <a:buSzPct val="100000"/>
              <a:buFont typeface="Wingdings" panose="05000000000000000000" pitchFamily="2" charset="2"/>
              <a:buChar char="q"/>
              <a:tabLst>
                <a:tab pos="457200" algn="l"/>
              </a:tabLs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sono </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al netto delle partite finanziarie</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(ossia di tutte quelle entrate ed uscite che non danno luogo a modificazioni nella situazione patrimoniale degli enti considerati, che sono importanti solo a livello finanziario).</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79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2429" y="1595013"/>
            <a:ext cx="10344728" cy="665118"/>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Il Conto economico consolidato delle AP descrive le principali voci di entrata e spesa per classificazione economica, ovvero per la natura economica delle operazioni effettuate distinguendole in:</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920865" y="2599521"/>
            <a:ext cx="10243128" cy="1380378"/>
          </a:xfrm>
          <a:prstGeom prst="rect">
            <a:avLst/>
          </a:prstGeom>
        </p:spPr>
        <p:txBody>
          <a:bodyPr wrap="square">
            <a:spAutoFit/>
          </a:bodyPr>
          <a:lstStyle/>
          <a:p>
            <a:pPr marL="285750" lvl="0" indent="-285750" algn="just">
              <a:lnSpc>
                <a:spcPct val="107000"/>
              </a:lnSpc>
              <a:spcAft>
                <a:spcPts val="800"/>
              </a:spcAft>
              <a:buSzPct val="100000"/>
              <a:buFont typeface="Wingdings" panose="05000000000000000000" pitchFamily="2" charset="2"/>
              <a:buChar char="q"/>
              <a:tabLst>
                <a:tab pos="457200" algn="l"/>
              </a:tabLs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correnti</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per le voci relative al normale funzionamento delle AP (redditi da lavoro dipendente, prestazioni sociali, entrate tributarie, etc.)</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SzPct val="100000"/>
              <a:buFont typeface="Wingdings" panose="05000000000000000000" pitchFamily="2" charset="2"/>
              <a:buChar char="q"/>
              <a:tabLst>
                <a:tab pos="457200" algn="l"/>
              </a:tabLs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in conto capitale</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per le voci generalmente straordinarie e atte ad aumentare la capacità produttiva (investimenti fissi lordi, contributi agli investimenti dei soggetti privati, etc.)</a:t>
            </a:r>
            <a:endParaRPr lang="it-IT"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22</a:t>
            </a:fld>
            <a:endParaRPr lang="it-IT"/>
          </a:p>
        </p:txBody>
      </p:sp>
      <p:sp>
        <p:nvSpPr>
          <p:cNvPr id="8" name="Rettangolo 7"/>
          <p:cNvSpPr/>
          <p:nvPr/>
        </p:nvSpPr>
        <p:spPr>
          <a:xfrm>
            <a:off x="962429" y="938851"/>
            <a:ext cx="2787943"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Le </a:t>
            </a:r>
            <a:r>
              <a:rPr lang="it-IT" b="1" dirty="0" smtClean="0">
                <a:solidFill>
                  <a:srgbClr val="A80000"/>
                </a:solidFill>
                <a:latin typeface="Times New Roman" panose="02020603050405020304" pitchFamily="18" charset="0"/>
                <a:cs typeface="Times New Roman" panose="02020603050405020304" pitchFamily="18" charset="0"/>
              </a:rPr>
              <a:t>entrate e le spese totali </a:t>
            </a:r>
            <a:endParaRPr lang="en-GB" b="1" dirty="0">
              <a:solidFill>
                <a:srgbClr val="A80000"/>
              </a:solidFill>
            </a:endParaRPr>
          </a:p>
        </p:txBody>
      </p:sp>
    </p:spTree>
    <p:extLst>
      <p:ext uri="{BB962C8B-B14F-4D97-AF65-F5344CB8AC3E}">
        <p14:creationId xmlns:p14="http://schemas.microsoft.com/office/powerpoint/2010/main" val="30449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0866" y="1463218"/>
            <a:ext cx="4465782" cy="369332"/>
          </a:xfrm>
          <a:prstGeom prst="rect">
            <a:avLst/>
          </a:prstGeom>
        </p:spPr>
        <p:txBody>
          <a:bodyPr wrap="square">
            <a:spAutoFit/>
          </a:bodyPr>
          <a:lstStyle/>
          <a:p>
            <a:pPr marL="285750" indent="-285750" algn="just">
              <a:buFont typeface="Wingdings" panose="05000000000000000000" pitchFamily="2" charset="2"/>
              <a:buChar char="q"/>
            </a:pPr>
            <a:r>
              <a:rPr lang="en-GB" b="1" dirty="0" err="1" smtClean="0">
                <a:solidFill>
                  <a:srgbClr val="000000"/>
                </a:solidFill>
                <a:latin typeface="Times New Roman" panose="02020603050405020304" pitchFamily="18" charset="0"/>
                <a:cs typeface="Times New Roman" panose="02020603050405020304" pitchFamily="18" charset="0"/>
              </a:rPr>
              <a:t>entrate</a:t>
            </a:r>
            <a:r>
              <a:rPr lang="en-GB" b="1" dirty="0" smtClean="0">
                <a:solidFill>
                  <a:srgbClr val="000000"/>
                </a:solidFill>
                <a:latin typeface="Times New Roman" panose="02020603050405020304" pitchFamily="18" charset="0"/>
                <a:cs typeface="Times New Roman" panose="02020603050405020304" pitchFamily="18" charset="0"/>
              </a:rPr>
              <a:t> </a:t>
            </a:r>
            <a:r>
              <a:rPr lang="en-GB" b="1" dirty="0" err="1">
                <a:solidFill>
                  <a:srgbClr val="000000"/>
                </a:solidFill>
                <a:latin typeface="Times New Roman" panose="02020603050405020304" pitchFamily="18" charset="0"/>
                <a:cs typeface="Times New Roman" panose="02020603050405020304" pitchFamily="18" charset="0"/>
              </a:rPr>
              <a:t>tributarie</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suddivise</a:t>
            </a:r>
            <a:r>
              <a:rPr lang="en-GB" dirty="0">
                <a:solidFill>
                  <a:srgbClr val="000000"/>
                </a:solidFill>
                <a:latin typeface="Times New Roman" panose="02020603050405020304" pitchFamily="18" charset="0"/>
                <a:cs typeface="Times New Roman" panose="02020603050405020304" pitchFamily="18" charset="0"/>
              </a:rPr>
              <a:t> in: </a:t>
            </a:r>
          </a:p>
        </p:txBody>
      </p:sp>
      <p:sp>
        <p:nvSpPr>
          <p:cNvPr id="3" name="Rettangolo 2"/>
          <p:cNvSpPr/>
          <p:nvPr/>
        </p:nvSpPr>
        <p:spPr>
          <a:xfrm>
            <a:off x="920865" y="919487"/>
            <a:ext cx="5278048" cy="369332"/>
          </a:xfrm>
          <a:prstGeom prst="rect">
            <a:avLst/>
          </a:prstGeom>
        </p:spPr>
        <p:txBody>
          <a:bodyPr wrap="non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Le </a:t>
            </a:r>
            <a:r>
              <a:rPr lang="it-IT" b="1" dirty="0" smtClean="0">
                <a:solidFill>
                  <a:srgbClr val="000000"/>
                </a:solidFill>
                <a:latin typeface="Times New Roman" panose="02020603050405020304" pitchFamily="18" charset="0"/>
                <a:cs typeface="Times New Roman" panose="02020603050405020304" pitchFamily="18" charset="0"/>
              </a:rPr>
              <a:t>entrate correnti </a:t>
            </a:r>
            <a:r>
              <a:rPr lang="it-IT" dirty="0" smtClean="0">
                <a:solidFill>
                  <a:srgbClr val="000000"/>
                </a:solidFill>
                <a:latin typeface="Times New Roman" panose="02020603050405020304" pitchFamily="18" charset="0"/>
                <a:cs typeface="Times New Roman" panose="02020603050405020304" pitchFamily="18" charset="0"/>
              </a:rPr>
              <a:t>sono costituite principalmente da: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4" name="Rettangolo 3"/>
          <p:cNvSpPr/>
          <p:nvPr/>
        </p:nvSpPr>
        <p:spPr>
          <a:xfrm>
            <a:off x="920865" y="2003165"/>
            <a:ext cx="10208030" cy="1200329"/>
          </a:xfrm>
          <a:prstGeom prst="rect">
            <a:avLst/>
          </a:prstGeom>
        </p:spPr>
        <p:txBody>
          <a:bodyPr wrap="square">
            <a:spAutoFit/>
          </a:bodyPr>
          <a:lstStyle/>
          <a:p>
            <a:pPr algn="just" fontAlgn="base"/>
            <a:r>
              <a:rPr lang="it-IT" dirty="0">
                <a:solidFill>
                  <a:srgbClr val="0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entrate derivanti da </a:t>
            </a:r>
            <a:r>
              <a:rPr lang="it-IT" b="1" dirty="0">
                <a:latin typeface="Times New Roman" panose="02020603050405020304" pitchFamily="18" charset="0"/>
                <a:cs typeface="Times New Roman" panose="02020603050405020304" pitchFamily="18" charset="0"/>
              </a:rPr>
              <a:t>imposte dirette</a:t>
            </a:r>
            <a:r>
              <a:rPr lang="it-IT" dirty="0">
                <a:latin typeface="Times New Roman" panose="02020603050405020304" pitchFamily="18" charset="0"/>
                <a:cs typeface="Times New Roman" panose="02020603050405020304" pitchFamily="18" charset="0"/>
              </a:rPr>
              <a:t>, </a:t>
            </a:r>
            <a:r>
              <a:rPr lang="it-IT" dirty="0">
                <a:solidFill>
                  <a:srgbClr val="1A1A1A"/>
                </a:solidFill>
                <a:latin typeface="Times New Roman" panose="02020603050405020304" pitchFamily="18" charset="0"/>
                <a:cs typeface="Times New Roman" panose="02020603050405020304" pitchFamily="18" charset="0"/>
              </a:rPr>
              <a:t>sono quelle che si applicano a patrimonio e reddito e i contribuenti sono responsabili del pagamento</a:t>
            </a:r>
            <a:r>
              <a:rPr lang="it-IT" dirty="0" smtClean="0">
                <a:solidFill>
                  <a:srgbClr val="1A1A1A"/>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Esempi di imposte dirette sono: Imposta sul reddito delle persone fisiche (</a:t>
            </a:r>
            <a:r>
              <a:rPr lang="it-IT" u="sng" dirty="0">
                <a:latin typeface="Times New Roman" panose="02020603050405020304" pitchFamily="18" charset="0"/>
                <a:cs typeface="Times New Roman" panose="02020603050405020304" pitchFamily="18" charset="0"/>
                <a:hlinkClick r:id="rId2"/>
              </a:rPr>
              <a:t>IRPEF</a:t>
            </a:r>
            <a:r>
              <a:rPr lang="it-IT" dirty="0">
                <a:latin typeface="Times New Roman" panose="02020603050405020304" pitchFamily="18" charset="0"/>
                <a:cs typeface="Times New Roman" panose="02020603050405020304" pitchFamily="18" charset="0"/>
              </a:rPr>
              <a:t>), Imposta regionale sulle attività produttive (</a:t>
            </a:r>
            <a:r>
              <a:rPr lang="it-IT" u="sng" dirty="0">
                <a:latin typeface="Times New Roman" panose="02020603050405020304" pitchFamily="18" charset="0"/>
                <a:cs typeface="Times New Roman" panose="02020603050405020304" pitchFamily="18" charset="0"/>
                <a:hlinkClick r:id="rId3"/>
              </a:rPr>
              <a:t>IRAP</a:t>
            </a:r>
            <a:r>
              <a:rPr lang="it-IT" dirty="0">
                <a:latin typeface="Times New Roman" panose="02020603050405020304" pitchFamily="18" charset="0"/>
                <a:cs typeface="Times New Roman" panose="02020603050405020304" pitchFamily="18" charset="0"/>
              </a:rPr>
              <a:t>), Imposta municipale propria (</a:t>
            </a:r>
            <a:r>
              <a:rPr lang="it-IT" u="sng" dirty="0">
                <a:latin typeface="Times New Roman" panose="02020603050405020304" pitchFamily="18" charset="0"/>
                <a:cs typeface="Times New Roman" panose="02020603050405020304" pitchFamily="18" charset="0"/>
              </a:rPr>
              <a:t>IMU</a:t>
            </a:r>
            <a:r>
              <a:rPr lang="it-IT" dirty="0">
                <a:latin typeface="Times New Roman" panose="02020603050405020304" pitchFamily="18" charset="0"/>
                <a:cs typeface="Times New Roman" panose="02020603050405020304" pitchFamily="18" charset="0"/>
              </a:rPr>
              <a:t>), Contributi previdenziali, ecc</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920865" y="3481729"/>
            <a:ext cx="10117513"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entrate derivanti da </a:t>
            </a:r>
            <a:r>
              <a:rPr lang="it-IT" b="1" dirty="0">
                <a:latin typeface="Times New Roman" panose="02020603050405020304" pitchFamily="18" charset="0"/>
                <a:cs typeface="Times New Roman" panose="02020603050405020304" pitchFamily="18" charset="0"/>
              </a:rPr>
              <a:t>imposte indirette, </a:t>
            </a:r>
            <a:r>
              <a:rPr lang="it-IT" dirty="0">
                <a:latin typeface="Times New Roman" panose="02020603050405020304" pitchFamily="18" charset="0"/>
                <a:cs typeface="Times New Roman" panose="02020603050405020304" pitchFamily="18" charset="0"/>
              </a:rPr>
              <a:t>si applicano al trasferimento o consumo di un bene o servizio. Sono quelle </a:t>
            </a:r>
            <a:r>
              <a:rPr lang="it-IT" b="1" dirty="0">
                <a:latin typeface="Times New Roman" panose="02020603050405020304" pitchFamily="18" charset="0"/>
                <a:cs typeface="Times New Roman" panose="02020603050405020304" pitchFamily="18" charset="0"/>
              </a:rPr>
              <a:t>prelevate su beni e servizi</a:t>
            </a:r>
            <a:r>
              <a:rPr lang="it-IT" dirty="0">
                <a:latin typeface="Times New Roman" panose="02020603050405020304" pitchFamily="18" charset="0"/>
                <a:cs typeface="Times New Roman" panose="02020603050405020304" pitchFamily="18" charset="0"/>
              </a:rPr>
              <a:t>, ad esempio </a:t>
            </a:r>
            <a:r>
              <a:rPr lang="it-IT" b="1" dirty="0">
                <a:latin typeface="Times New Roman" panose="02020603050405020304" pitchFamily="18" charset="0"/>
                <a:cs typeface="Times New Roman" panose="02020603050405020304" pitchFamily="18" charset="0"/>
              </a:rPr>
              <a:t>l’IVA</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l’accisa sulle sigarette </a:t>
            </a:r>
            <a:r>
              <a:rPr lang="it-IT" dirty="0">
                <a:latin typeface="Times New Roman" panose="02020603050405020304" pitchFamily="18" charset="0"/>
                <a:cs typeface="Times New Roman" panose="02020603050405020304" pitchFamily="18" charset="0"/>
              </a:rPr>
              <a:t>o </a:t>
            </a:r>
            <a:r>
              <a:rPr lang="it-IT" b="1" dirty="0">
                <a:latin typeface="Times New Roman" panose="02020603050405020304" pitchFamily="18" charset="0"/>
                <a:cs typeface="Times New Roman" panose="02020603050405020304" pitchFamily="18" charset="0"/>
              </a:rPr>
              <a:t>l’imposta</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sul valore aggiunto sui beni di lusso</a:t>
            </a:r>
            <a:r>
              <a:rPr lang="it-IT" dirty="0">
                <a:latin typeface="Times New Roman" panose="02020603050405020304" pitchFamily="18" charset="0"/>
                <a:cs typeface="Times New Roman" panose="02020603050405020304" pitchFamily="18" charset="0"/>
              </a:rPr>
              <a:t>. L’imposta indiretta è pagata dal consumatore finale del prodotto o del servizio, e non dal produttore o dal venditore</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LEZIONE 15</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t>23</a:t>
            </a:fld>
            <a:endParaRPr lang="it-IT"/>
          </a:p>
        </p:txBody>
      </p:sp>
    </p:spTree>
    <p:extLst>
      <p:ext uri="{BB962C8B-B14F-4D97-AF65-F5344CB8AC3E}">
        <p14:creationId xmlns:p14="http://schemas.microsoft.com/office/powerpoint/2010/main" val="25757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31271" y="856730"/>
            <a:ext cx="10108276" cy="369332"/>
          </a:xfrm>
          <a:prstGeom prst="rect">
            <a:avLst/>
          </a:prstGeom>
        </p:spPr>
        <p:txBody>
          <a:bodyPr wrap="square">
            <a:spAutoFit/>
          </a:bodyPr>
          <a:lstStyle/>
          <a:p>
            <a:pPr marL="285750" indent="-285750" algn="just">
              <a:buFont typeface="Wingdings" panose="05000000000000000000" pitchFamily="2" charset="2"/>
              <a:buChar char="q"/>
            </a:pPr>
            <a:r>
              <a:rPr lang="en-GB" b="1" dirty="0" err="1" smtClean="0">
                <a:solidFill>
                  <a:srgbClr val="000000"/>
                </a:solidFill>
                <a:latin typeface="Times New Roman" panose="02020603050405020304" pitchFamily="18" charset="0"/>
                <a:cs typeface="Times New Roman" panose="02020603050405020304" pitchFamily="18" charset="0"/>
              </a:rPr>
              <a:t>contributi</a:t>
            </a:r>
            <a:r>
              <a:rPr lang="en-GB" b="1" dirty="0" smtClean="0">
                <a:solidFill>
                  <a:srgbClr val="000000"/>
                </a:solidFill>
                <a:latin typeface="Times New Roman" panose="02020603050405020304" pitchFamily="18" charset="0"/>
                <a:cs typeface="Times New Roman" panose="02020603050405020304" pitchFamily="18" charset="0"/>
              </a:rPr>
              <a:t> </a:t>
            </a:r>
            <a:r>
              <a:rPr lang="en-GB" b="1" dirty="0" err="1" smtClean="0">
                <a:solidFill>
                  <a:srgbClr val="000000"/>
                </a:solidFill>
                <a:latin typeface="Times New Roman" panose="02020603050405020304" pitchFamily="18" charset="0"/>
                <a:cs typeface="Times New Roman" panose="02020603050405020304" pitchFamily="18" charset="0"/>
              </a:rPr>
              <a:t>sociali</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suddivisi</a:t>
            </a:r>
            <a:r>
              <a:rPr lang="en-GB" dirty="0" smtClean="0">
                <a:solidFill>
                  <a:srgbClr val="000000"/>
                </a:solidFill>
                <a:latin typeface="Times New Roman" panose="02020603050405020304" pitchFamily="18" charset="0"/>
                <a:cs typeface="Times New Roman" panose="02020603050405020304" pitchFamily="18" charset="0"/>
              </a:rPr>
              <a:t> in: </a:t>
            </a:r>
          </a:p>
        </p:txBody>
      </p:sp>
      <p:sp>
        <p:nvSpPr>
          <p:cNvPr id="5" name="Rettangolo 4"/>
          <p:cNvSpPr/>
          <p:nvPr/>
        </p:nvSpPr>
        <p:spPr>
          <a:xfrm>
            <a:off x="623453" y="1333450"/>
            <a:ext cx="10690169" cy="1754326"/>
          </a:xfrm>
          <a:prstGeom prst="rect">
            <a:avLst/>
          </a:prstGeom>
        </p:spPr>
        <p:txBody>
          <a:bodyPr wrap="square">
            <a:spAutoFit/>
          </a:bodyPr>
          <a:lstStyle/>
          <a:p>
            <a:pPr lvl="1" algn="just"/>
            <a:r>
              <a:rPr lang="it-IT" dirty="0">
                <a:solidFill>
                  <a:srgbClr val="000000"/>
                </a:solidFill>
                <a:latin typeface="Times New Roman" panose="02020603050405020304" pitchFamily="18" charset="0"/>
                <a:cs typeface="Times New Roman" panose="02020603050405020304" pitchFamily="18" charset="0"/>
              </a:rPr>
              <a:t>− contributi sociali </a:t>
            </a:r>
            <a:r>
              <a:rPr lang="it-IT" b="1" dirty="0">
                <a:solidFill>
                  <a:srgbClr val="000000"/>
                </a:solidFill>
                <a:latin typeface="Times New Roman" panose="02020603050405020304" pitchFamily="18" charset="0"/>
                <a:cs typeface="Times New Roman" panose="02020603050405020304" pitchFamily="18" charset="0"/>
              </a:rPr>
              <a:t>effettivi</a:t>
            </a:r>
            <a:r>
              <a:rPr lang="it-IT" dirty="0">
                <a:solidFill>
                  <a:srgbClr val="000000"/>
                </a:solidFill>
                <a:latin typeface="Times New Roman" panose="02020603050405020304" pitchFamily="18" charset="0"/>
                <a:cs typeface="Times New Roman" panose="02020603050405020304" pitchFamily="18" charset="0"/>
              </a:rPr>
              <a:t>, che comprendono i versamenti effettuati agli organismi della sicurezza sociale dai datori di lavoro, a beneficio dei loro dipendenti, e dai lavoratori dipendenti o non dipendenti o anche da persone non occupate, a proprio beneficio al fine di garantirsi le prestazioni sociali. Tali versamenti comprendono tutti i contributi obbligatori e volontari, relativi all'assicurazione contro i rischi di malattia, maternità, invalidità, vecchiaia e superstiti, disoccupazione, infortuni sul lavoro e malattie professionali e per gli assegni familiari; </a:t>
            </a:r>
          </a:p>
        </p:txBody>
      </p:sp>
      <p:sp>
        <p:nvSpPr>
          <p:cNvPr id="6" name="Rettangolo 5"/>
          <p:cNvSpPr/>
          <p:nvPr/>
        </p:nvSpPr>
        <p:spPr>
          <a:xfrm>
            <a:off x="623452" y="3195164"/>
            <a:ext cx="10690169" cy="1754326"/>
          </a:xfrm>
          <a:prstGeom prst="rect">
            <a:avLst/>
          </a:prstGeom>
        </p:spPr>
        <p:txBody>
          <a:bodyPr wrap="square">
            <a:spAutoFit/>
          </a:bodyPr>
          <a:lstStyle/>
          <a:p>
            <a:pPr lvl="1" algn="just"/>
            <a:r>
              <a:rPr lang="it-IT" dirty="0">
                <a:solidFill>
                  <a:srgbClr val="000000"/>
                </a:solidFill>
                <a:latin typeface="Times New Roman" panose="02020603050405020304" pitchFamily="18" charset="0"/>
                <a:cs typeface="Times New Roman" panose="02020603050405020304" pitchFamily="18" charset="0"/>
              </a:rPr>
              <a:t>− contributi sociali </a:t>
            </a:r>
            <a:r>
              <a:rPr lang="it-IT" b="1" dirty="0">
                <a:solidFill>
                  <a:srgbClr val="000000"/>
                </a:solidFill>
                <a:latin typeface="Times New Roman" panose="02020603050405020304" pitchFamily="18" charset="0"/>
                <a:cs typeface="Times New Roman" panose="02020603050405020304" pitchFamily="18" charset="0"/>
              </a:rPr>
              <a:t>figurativi, </a:t>
            </a:r>
            <a:r>
              <a:rPr lang="it-IT" dirty="0">
                <a:solidFill>
                  <a:srgbClr val="000000"/>
                </a:solidFill>
                <a:latin typeface="Times New Roman" panose="02020603050405020304" pitchFamily="18" charset="0"/>
                <a:cs typeface="Times New Roman" panose="02020603050405020304" pitchFamily="18" charset="0"/>
              </a:rPr>
              <a:t>definiti, in base al SEC2010, come la contropartita delle prestazioni sociali erogate direttamente – cioè senza passare per gli organismi della sicurezza sociale - dai datori di lavoro pubblici ai loro dipendenti, ex dipendenti ed aventi diritto. Comprendono le pensioni provvisorie corrisposte dallo Stato e da altre amministrazioni pubbliche ai propri dipendenti in quiescenza (da contabilizzare al netto delle ritenute pensionistiche), le aggiunte di famiglia, l’equo indennizzo, i sussidi al personale, le rendite, le indennità temporanee e le spese per cure e infortuni. </a:t>
            </a:r>
          </a:p>
        </p:txBody>
      </p:sp>
      <p:sp>
        <p:nvSpPr>
          <p:cNvPr id="7" name="Rettangolo 6"/>
          <p:cNvSpPr/>
          <p:nvPr/>
        </p:nvSpPr>
        <p:spPr>
          <a:xfrm>
            <a:off x="1016000" y="5294019"/>
            <a:ext cx="10297621"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Tra le entrate correnti vi sono anche </a:t>
            </a:r>
            <a:r>
              <a:rPr lang="it-IT" dirty="0" smtClean="0">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proventi derivanti da </a:t>
            </a:r>
            <a:r>
              <a:rPr lang="it-IT" dirty="0" smtClean="0">
                <a:latin typeface="Times New Roman" panose="02020603050405020304" pitchFamily="18" charset="0"/>
                <a:cs typeface="Times New Roman" panose="02020603050405020304" pitchFamily="18" charset="0"/>
              </a:rPr>
              <a:t>tariffe</a:t>
            </a:r>
            <a:r>
              <a:rPr lang="it-IT" dirty="0">
                <a:latin typeface="Times New Roman" panose="02020603050405020304" pitchFamily="18" charset="0"/>
                <a:cs typeface="Times New Roman" panose="02020603050405020304" pitchFamily="18" charset="0"/>
              </a:rPr>
              <a:t>, multe e </a:t>
            </a:r>
            <a:r>
              <a:rPr lang="it-IT" dirty="0" smtClean="0">
                <a:latin typeface="Times New Roman" panose="02020603050405020304" pitchFamily="18" charset="0"/>
                <a:cs typeface="Times New Roman" panose="02020603050405020304" pitchFamily="18" charset="0"/>
              </a:rPr>
              <a:t>canoni. </a:t>
            </a:r>
            <a:endParaRPr lang="en-GB" dirty="0">
              <a:latin typeface="Times New Roman" panose="02020603050405020304" pitchFamily="18" charset="0"/>
              <a:cs typeface="Times New Roman" panose="02020603050405020304" pitchFamily="18" charset="0"/>
            </a:endParaRPr>
          </a:p>
        </p:txBody>
      </p:sp>
      <p:sp>
        <p:nvSpPr>
          <p:cNvPr id="10" name="Segnaposto piè di pagina 9"/>
          <p:cNvSpPr>
            <a:spLocks noGrp="1"/>
          </p:cNvSpPr>
          <p:nvPr>
            <p:ph type="ftr" sz="quarter" idx="11"/>
          </p:nvPr>
        </p:nvSpPr>
        <p:spPr/>
        <p:txBody>
          <a:bodyPr/>
          <a:lstStyle/>
          <a:p>
            <a:r>
              <a:rPr lang="it-IT" smtClean="0"/>
              <a:t>L. Bani - Elementi di statistica economica - LEZIONE 15</a:t>
            </a:r>
            <a:endParaRPr lang="it-IT"/>
          </a:p>
        </p:txBody>
      </p:sp>
      <p:sp>
        <p:nvSpPr>
          <p:cNvPr id="11" name="Segnaposto numero diapositiva 10"/>
          <p:cNvSpPr>
            <a:spLocks noGrp="1"/>
          </p:cNvSpPr>
          <p:nvPr>
            <p:ph type="sldNum" sz="quarter" idx="12"/>
          </p:nvPr>
        </p:nvSpPr>
        <p:spPr/>
        <p:txBody>
          <a:bodyPr/>
          <a:lstStyle/>
          <a:p>
            <a:fld id="{2933ED56-FB12-4384-AF6C-E94CA198BBEC}" type="slidenum">
              <a:rPr lang="it-IT" smtClean="0"/>
              <a:t>24</a:t>
            </a:fld>
            <a:endParaRPr lang="it-IT"/>
          </a:p>
        </p:txBody>
      </p:sp>
    </p:spTree>
    <p:extLst>
      <p:ext uri="{BB962C8B-B14F-4D97-AF65-F5344CB8AC3E}">
        <p14:creationId xmlns:p14="http://schemas.microsoft.com/office/powerpoint/2010/main" val="345276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64523" y="926392"/>
            <a:ext cx="10116589"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a:t>
            </a:r>
            <a:r>
              <a:rPr lang="it-IT" b="1" dirty="0">
                <a:solidFill>
                  <a:srgbClr val="000000"/>
                </a:solidFill>
                <a:latin typeface="Times New Roman" panose="02020603050405020304" pitchFamily="18" charset="0"/>
                <a:cs typeface="Times New Roman" panose="02020603050405020304" pitchFamily="18" charset="0"/>
              </a:rPr>
              <a:t>entrate in conto capitale </a:t>
            </a:r>
            <a:r>
              <a:rPr lang="it-IT" dirty="0">
                <a:solidFill>
                  <a:srgbClr val="000000"/>
                </a:solidFill>
                <a:latin typeface="Times New Roman" panose="02020603050405020304" pitchFamily="18" charset="0"/>
                <a:cs typeface="Times New Roman" panose="02020603050405020304" pitchFamily="18" charset="0"/>
              </a:rPr>
              <a:t>sono le entrate derivanti da imposte in conto capitale, da cofinanziamenti dell’Unione europea e da trasferimenti in conto capitale delle imprese e delle famiglie. </a:t>
            </a:r>
          </a:p>
        </p:txBody>
      </p:sp>
      <p:sp>
        <p:nvSpPr>
          <p:cNvPr id="3" name="Rettangolo 2"/>
          <p:cNvSpPr/>
          <p:nvPr/>
        </p:nvSpPr>
        <p:spPr>
          <a:xfrm>
            <a:off x="864520" y="1743236"/>
            <a:ext cx="10116589"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Le </a:t>
            </a:r>
            <a:r>
              <a:rPr lang="it-IT" b="1" dirty="0" smtClean="0">
                <a:solidFill>
                  <a:srgbClr val="000000"/>
                </a:solidFill>
                <a:latin typeface="Times New Roman" panose="02020603050405020304" pitchFamily="18" charset="0"/>
                <a:cs typeface="Times New Roman" panose="02020603050405020304" pitchFamily="18" charset="0"/>
              </a:rPr>
              <a:t>imposte in conto capitale</a:t>
            </a:r>
            <a:r>
              <a:rPr lang="it-IT" dirty="0" smtClean="0">
                <a:solidFill>
                  <a:srgbClr val="000000"/>
                </a:solidFill>
                <a:latin typeface="Times New Roman" panose="02020603050405020304" pitchFamily="18" charset="0"/>
                <a:cs typeface="Times New Roman" panose="02020603050405020304" pitchFamily="18" charset="0"/>
              </a:rPr>
              <a:t>: si tratta delle imposte percepite a intervalli irregolari, e solo saltuariamente, sul valore delle attività o del patrimonio netto o sul valore dei beni trasferiti per effetto di lasciti, donazioni o altri trasferimenti. Comprendono: </a:t>
            </a:r>
          </a:p>
        </p:txBody>
      </p:sp>
      <p:sp>
        <p:nvSpPr>
          <p:cNvPr id="4" name="Rettangolo 3"/>
          <p:cNvSpPr/>
          <p:nvPr/>
        </p:nvSpPr>
        <p:spPr>
          <a:xfrm>
            <a:off x="864519" y="4400767"/>
            <a:ext cx="10116589" cy="369332"/>
          </a:xfrm>
          <a:prstGeom prst="rect">
            <a:avLst/>
          </a:prstGeom>
        </p:spPr>
        <p:txBody>
          <a:bodyPr wrap="square">
            <a:spAutoFit/>
          </a:bodyPr>
          <a:lstStyle/>
          <a:p>
            <a:pPr algn="just"/>
            <a:r>
              <a:rPr lang="it-IT" dirty="0" smtClean="0">
                <a:solidFill>
                  <a:srgbClr val="A80000"/>
                </a:solidFill>
                <a:latin typeface="Times New Roman" panose="02020603050405020304" pitchFamily="18" charset="0"/>
                <a:cs typeface="Times New Roman" panose="02020603050405020304" pitchFamily="18" charset="0"/>
              </a:rPr>
              <a:t>Le </a:t>
            </a:r>
            <a:r>
              <a:rPr lang="it-IT" b="1" dirty="0" smtClean="0">
                <a:solidFill>
                  <a:srgbClr val="A80000"/>
                </a:solidFill>
                <a:latin typeface="Times New Roman" panose="02020603050405020304" pitchFamily="18" charset="0"/>
                <a:cs typeface="Times New Roman" panose="02020603050405020304" pitchFamily="18" charset="0"/>
              </a:rPr>
              <a:t>entrate complessive </a:t>
            </a:r>
            <a:r>
              <a:rPr lang="it-IT" dirty="0" smtClean="0">
                <a:solidFill>
                  <a:srgbClr val="A80000"/>
                </a:solidFill>
                <a:latin typeface="Times New Roman" panose="02020603050405020304" pitchFamily="18" charset="0"/>
                <a:cs typeface="Times New Roman" panose="02020603050405020304" pitchFamily="18" charset="0"/>
              </a:rPr>
              <a:t>corrispondono alla somma delle entrate correnti e delle entrate in conto capitale. </a:t>
            </a:r>
          </a:p>
        </p:txBody>
      </p:sp>
      <p:sp>
        <p:nvSpPr>
          <p:cNvPr id="8" name="Rettangolo 7"/>
          <p:cNvSpPr/>
          <p:nvPr/>
        </p:nvSpPr>
        <p:spPr>
          <a:xfrm>
            <a:off x="864520" y="2770577"/>
            <a:ext cx="9784084" cy="923330"/>
          </a:xfrm>
          <a:prstGeom prst="rect">
            <a:avLst/>
          </a:prstGeom>
        </p:spPr>
        <p:txBody>
          <a:bodyPr wrap="square">
            <a:spAutoFit/>
          </a:bodyPr>
          <a:lstStyle/>
          <a:p>
            <a:pPr marL="285750"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le </a:t>
            </a:r>
            <a:r>
              <a:rPr lang="it-IT" dirty="0">
                <a:solidFill>
                  <a:srgbClr val="000000"/>
                </a:solidFill>
                <a:latin typeface="Times New Roman" panose="02020603050405020304" pitchFamily="18" charset="0"/>
                <a:cs typeface="Times New Roman" panose="02020603050405020304" pitchFamily="18" charset="0"/>
              </a:rPr>
              <a:t>imposte sui trasferimenti in conto capitale, quali le imposte sulle successioni e sulle donazioni, con esclusione delle imposte sulle vendite di beni (che non costituiscono trasferimenti); </a:t>
            </a:r>
          </a:p>
          <a:p>
            <a:pPr marL="285750"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le </a:t>
            </a:r>
            <a:r>
              <a:rPr lang="it-IT" dirty="0">
                <a:solidFill>
                  <a:srgbClr val="000000"/>
                </a:solidFill>
                <a:latin typeface="Times New Roman" panose="02020603050405020304" pitchFamily="18" charset="0"/>
                <a:cs typeface="Times New Roman" panose="02020603050405020304" pitchFamily="18" charset="0"/>
              </a:rPr>
              <a:t>imposte straordinarie sulle attività o sul patrimonio netto (quali i condoni). </a:t>
            </a:r>
          </a:p>
        </p:txBody>
      </p:sp>
      <p:sp>
        <p:nvSpPr>
          <p:cNvPr id="9" name="Segnaposto piè di pagina 8"/>
          <p:cNvSpPr>
            <a:spLocks noGrp="1"/>
          </p:cNvSpPr>
          <p:nvPr>
            <p:ph type="ftr" sz="quarter" idx="11"/>
          </p:nvPr>
        </p:nvSpPr>
        <p:spPr/>
        <p:txBody>
          <a:bodyPr/>
          <a:lstStyle/>
          <a:p>
            <a:r>
              <a:rPr lang="it-IT" smtClean="0"/>
              <a:t>L. Bani - Elementi di statistica economica - LEZIONE 15</a:t>
            </a:r>
            <a:endParaRPr lang="it-IT"/>
          </a:p>
        </p:txBody>
      </p:sp>
      <p:sp>
        <p:nvSpPr>
          <p:cNvPr id="10" name="Segnaposto numero diapositiva 9"/>
          <p:cNvSpPr>
            <a:spLocks noGrp="1"/>
          </p:cNvSpPr>
          <p:nvPr>
            <p:ph type="sldNum" sz="quarter" idx="12"/>
          </p:nvPr>
        </p:nvSpPr>
        <p:spPr/>
        <p:txBody>
          <a:bodyPr/>
          <a:lstStyle/>
          <a:p>
            <a:fld id="{2933ED56-FB12-4384-AF6C-E94CA198BBEC}" type="slidenum">
              <a:rPr lang="it-IT" smtClean="0"/>
              <a:t>25</a:t>
            </a:fld>
            <a:endParaRPr lang="it-IT"/>
          </a:p>
        </p:txBody>
      </p:sp>
    </p:spTree>
    <p:extLst>
      <p:ext uri="{BB962C8B-B14F-4D97-AF65-F5344CB8AC3E}">
        <p14:creationId xmlns:p14="http://schemas.microsoft.com/office/powerpoint/2010/main" val="18912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87826" y="1269765"/>
            <a:ext cx="8269125" cy="3948780"/>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15</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26</a:t>
            </a:fld>
            <a:endParaRPr lang="it-IT"/>
          </a:p>
        </p:txBody>
      </p:sp>
    </p:spTree>
    <p:extLst>
      <p:ext uri="{BB962C8B-B14F-4D97-AF65-F5344CB8AC3E}">
        <p14:creationId xmlns:p14="http://schemas.microsoft.com/office/powerpoint/2010/main" val="547717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073400" y="2273875"/>
            <a:ext cx="5049078" cy="675861"/>
          </a:xfrm>
          <a:prstGeom prst="rect">
            <a:avLst/>
          </a:prstGeom>
          <a:ln w="28575">
            <a:solidFill>
              <a:srgbClr val="A80000"/>
            </a:solidFill>
          </a:ln>
        </p:spPr>
      </p:pic>
      <p:sp>
        <p:nvSpPr>
          <p:cNvPr id="4" name="Rettangolo 3"/>
          <p:cNvSpPr/>
          <p:nvPr/>
        </p:nvSpPr>
        <p:spPr>
          <a:xfrm>
            <a:off x="830095" y="4257162"/>
            <a:ext cx="10541716"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La </a:t>
            </a:r>
            <a:r>
              <a:rPr lang="it-IT" b="1" dirty="0" smtClean="0">
                <a:latin typeface="Times New Roman" panose="02020603050405020304" pitchFamily="18" charset="0"/>
                <a:cs typeface="Times New Roman" panose="02020603050405020304" pitchFamily="18" charset="0"/>
              </a:rPr>
              <a:t>pressione tributaria </a:t>
            </a:r>
            <a:r>
              <a:rPr lang="it-IT" dirty="0" smtClean="0">
                <a:latin typeface="Times New Roman" panose="02020603050405020304" pitchFamily="18" charset="0"/>
                <a:cs typeface="Times New Roman" panose="02020603050405020304" pitchFamily="18" charset="0"/>
              </a:rPr>
              <a:t>indica invece l'ammontare di risorse che la Pubblica Amministrazione  preleva sotto forma </a:t>
            </a:r>
            <a:r>
              <a:rPr lang="en-GB" dirty="0" smtClean="0">
                <a:latin typeface="Times New Roman" panose="02020603050405020304" pitchFamily="18" charset="0"/>
                <a:cs typeface="Times New Roman" panose="02020603050405020304" pitchFamily="18" charset="0"/>
              </a:rPr>
              <a:t>di </a:t>
            </a:r>
            <a:r>
              <a:rPr lang="en-GB" dirty="0" err="1" smtClean="0">
                <a:latin typeface="Times New Roman" panose="02020603050405020304" pitchFamily="18" charset="0"/>
                <a:cs typeface="Times New Roman" panose="02020603050405020304" pitchFamily="18" charset="0"/>
              </a:rPr>
              <a:t>imposte</a:t>
            </a:r>
            <a:r>
              <a:rPr lang="en-GB" dirty="0" smtClean="0">
                <a:latin typeface="Times New Roman" panose="02020603050405020304" pitchFamily="18" charset="0"/>
                <a:cs typeface="Times New Roman" panose="02020603050405020304" pitchFamily="18" charset="0"/>
              </a:rPr>
              <a:t>, ad </a:t>
            </a:r>
            <a:r>
              <a:rPr lang="en-GB" dirty="0" err="1" smtClean="0">
                <a:latin typeface="Times New Roman" panose="02020603050405020304" pitchFamily="18" charset="0"/>
                <a:cs typeface="Times New Roman" panose="02020603050405020304" pitchFamily="18" charset="0"/>
              </a:rPr>
              <a:t>eccezione</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dei</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contributi</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sociali</a:t>
            </a:r>
            <a:r>
              <a:rPr lang="en-GB" dirty="0" smtClean="0">
                <a:latin typeface="Times New Roman" panose="02020603050405020304" pitchFamily="18" charset="0"/>
                <a:cs typeface="Times New Roman" panose="02020603050405020304" pitchFamily="18" charset="0"/>
              </a:rPr>
              <a:t>, e </a:t>
            </a:r>
            <a:r>
              <a:rPr lang="en-GB" dirty="0" err="1" smtClean="0">
                <a:latin typeface="Times New Roman" panose="02020603050405020304" pitchFamily="18" charset="0"/>
                <a:cs typeface="Times New Roman" panose="02020603050405020304" pitchFamily="18" charset="0"/>
              </a:rPr>
              <a:t>si</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calcola</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così</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3"/>
          <a:stretch>
            <a:fillRect/>
          </a:stretch>
        </p:blipFill>
        <p:spPr>
          <a:xfrm>
            <a:off x="3928165" y="5297453"/>
            <a:ext cx="3339548" cy="685800"/>
          </a:xfrm>
          <a:prstGeom prst="rect">
            <a:avLst/>
          </a:prstGeom>
          <a:ln w="28575">
            <a:solidFill>
              <a:srgbClr val="A80000"/>
            </a:solidFill>
          </a:ln>
        </p:spPr>
      </p:pic>
      <p:sp>
        <p:nvSpPr>
          <p:cNvPr id="6" name="Rettangolo 5"/>
          <p:cNvSpPr/>
          <p:nvPr/>
        </p:nvSpPr>
        <p:spPr>
          <a:xfrm>
            <a:off x="872352" y="765146"/>
            <a:ext cx="10499459" cy="1200329"/>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La </a:t>
            </a:r>
            <a:r>
              <a:rPr lang="it-IT" b="1" dirty="0" smtClean="0">
                <a:solidFill>
                  <a:srgbClr val="000000"/>
                </a:solidFill>
                <a:latin typeface="Times New Roman" panose="02020603050405020304" pitchFamily="18" charset="0"/>
                <a:cs typeface="Times New Roman" panose="02020603050405020304" pitchFamily="18" charset="0"/>
              </a:rPr>
              <a:t>pressione fiscale </a:t>
            </a:r>
            <a:r>
              <a:rPr lang="it-IT" dirty="0" smtClean="0">
                <a:solidFill>
                  <a:srgbClr val="000000"/>
                </a:solidFill>
                <a:latin typeface="Times New Roman" panose="02020603050405020304" pitchFamily="18" charset="0"/>
                <a:cs typeface="Times New Roman" panose="02020603050405020304" pitchFamily="18" charset="0"/>
              </a:rPr>
              <a:t>indica l’incidenza percentuale sul PIL dell’ammontare complessivo delle entrate tributarie (imposte dirette, indirette e in conto capitale) e contributive (contributi sociali effettivi e figurativi). </a:t>
            </a:r>
          </a:p>
          <a:p>
            <a:pPr algn="just"/>
            <a:r>
              <a:rPr lang="it-IT" dirty="0">
                <a:solidFill>
                  <a:srgbClr val="000000"/>
                </a:solidFill>
                <a:latin typeface="Times New Roman" panose="02020603050405020304" pitchFamily="18" charset="0"/>
                <a:cs typeface="Times New Roman" panose="02020603050405020304" pitchFamily="18" charset="0"/>
              </a:rPr>
              <a:t>Indica </a:t>
            </a:r>
            <a:r>
              <a:rPr lang="it-IT" b="1" dirty="0">
                <a:solidFill>
                  <a:srgbClr val="3333CD"/>
                </a:solidFill>
                <a:latin typeface="Times New Roman" panose="02020603050405020304" pitchFamily="18" charset="0"/>
                <a:cs typeface="Times New Roman" panose="02020603050405020304" pitchFamily="18" charset="0"/>
              </a:rPr>
              <a:t>l’ammontare di risorse che </a:t>
            </a:r>
            <a:r>
              <a:rPr lang="it-IT" b="1" dirty="0" smtClean="0">
                <a:solidFill>
                  <a:srgbClr val="3333CD"/>
                </a:solidFill>
                <a:latin typeface="Times New Roman" panose="02020603050405020304" pitchFamily="18" charset="0"/>
                <a:cs typeface="Times New Roman" panose="02020603050405020304" pitchFamily="18" charset="0"/>
              </a:rPr>
              <a:t>la Pubblica </a:t>
            </a:r>
            <a:r>
              <a:rPr lang="it-IT" b="1" dirty="0">
                <a:solidFill>
                  <a:srgbClr val="3333CD"/>
                </a:solidFill>
                <a:latin typeface="Times New Roman" panose="02020603050405020304" pitchFamily="18" charset="0"/>
                <a:cs typeface="Times New Roman" panose="02020603050405020304" pitchFamily="18" charset="0"/>
              </a:rPr>
              <a:t>Amministrazione preleva </a:t>
            </a:r>
            <a:r>
              <a:rPr lang="it-IT" b="1" dirty="0" smtClean="0">
                <a:solidFill>
                  <a:srgbClr val="3333CD"/>
                </a:solidFill>
                <a:latin typeface="Times New Roman" panose="02020603050405020304" pitchFamily="18" charset="0"/>
                <a:cs typeface="Times New Roman" panose="02020603050405020304" pitchFamily="18" charset="0"/>
              </a:rPr>
              <a:t>ogni anno </a:t>
            </a:r>
            <a:r>
              <a:rPr lang="it-IT" b="1" dirty="0">
                <a:solidFill>
                  <a:srgbClr val="3333CD"/>
                </a:solidFill>
                <a:latin typeface="Times New Roman" panose="02020603050405020304" pitchFamily="18" charset="0"/>
                <a:cs typeface="Times New Roman" panose="02020603050405020304" pitchFamily="18" charset="0"/>
              </a:rPr>
              <a:t>sotto forma di imposte e </a:t>
            </a:r>
            <a:r>
              <a:rPr lang="it-IT" b="1" dirty="0" smtClean="0">
                <a:solidFill>
                  <a:srgbClr val="3333CD"/>
                </a:solidFill>
                <a:latin typeface="Times New Roman" panose="02020603050405020304" pitchFamily="18" charset="0"/>
                <a:cs typeface="Times New Roman" panose="02020603050405020304" pitchFamily="18" charset="0"/>
              </a:rPr>
              <a:t>contributi </a:t>
            </a:r>
            <a:r>
              <a:rPr lang="it-IT" dirty="0" smtClean="0">
                <a:latin typeface="Times New Roman" panose="02020603050405020304" pitchFamily="18" charset="0"/>
                <a:cs typeface="Times New Roman" panose="02020603050405020304" pitchFamily="18" charset="0"/>
              </a:rPr>
              <a:t>e si calcola così:</a:t>
            </a:r>
            <a:endParaRPr lang="en-GB" dirty="0">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LEZIONE 15</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pPr/>
              <a:t>27</a:t>
            </a:fld>
            <a:endParaRPr lang="it-IT"/>
          </a:p>
        </p:txBody>
      </p:sp>
      <p:sp>
        <p:nvSpPr>
          <p:cNvPr id="2" name="Rettangolo 1"/>
          <p:cNvSpPr/>
          <p:nvPr/>
        </p:nvSpPr>
        <p:spPr>
          <a:xfrm>
            <a:off x="830095" y="3272901"/>
            <a:ext cx="1054171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Misura la quota del reddito prelevato dallo Stato o dagli enti locali tramite imposte, tasse, tributi allo scopo di finanziare la spesa pubblica.</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62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03318" y="1227914"/>
            <a:ext cx="9667702"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spese totali </a:t>
            </a:r>
            <a:r>
              <a:rPr lang="it-IT" dirty="0" smtClean="0">
                <a:latin typeface="Times New Roman" panose="02020603050405020304" pitchFamily="18" charset="0"/>
                <a:cs typeface="Times New Roman" panose="02020603050405020304" pitchFamily="18" charset="0"/>
              </a:rPr>
              <a:t>sono </a:t>
            </a:r>
            <a:r>
              <a:rPr lang="it-IT" dirty="0">
                <a:latin typeface="Times New Roman" panose="02020603050405020304" pitchFamily="18" charset="0"/>
                <a:cs typeface="Times New Roman" panose="02020603050405020304" pitchFamily="18" charset="0"/>
              </a:rPr>
              <a:t>date da domanda diretta di beni e servizi, trasferimenti e interessi</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2" name="Rettangolo 1"/>
          <p:cNvSpPr/>
          <p:nvPr/>
        </p:nvSpPr>
        <p:spPr>
          <a:xfrm>
            <a:off x="903318" y="858582"/>
            <a:ext cx="1640193"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Le spese totali </a:t>
            </a:r>
            <a:endParaRPr lang="en-GB" b="1" dirty="0">
              <a:solidFill>
                <a:srgbClr val="A80000"/>
              </a:solidFill>
            </a:endParaRPr>
          </a:p>
        </p:txBody>
      </p:sp>
      <p:sp>
        <p:nvSpPr>
          <p:cNvPr id="5" name="Rettangolo 4"/>
          <p:cNvSpPr/>
          <p:nvPr/>
        </p:nvSpPr>
        <p:spPr>
          <a:xfrm>
            <a:off x="903318" y="1676323"/>
            <a:ext cx="10252362" cy="369332"/>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Le spese (o uscite) si dividono in: </a:t>
            </a:r>
          </a:p>
        </p:txBody>
      </p:sp>
      <p:sp>
        <p:nvSpPr>
          <p:cNvPr id="4" name="Segnaposto piè di pagina 3"/>
          <p:cNvSpPr>
            <a:spLocks noGrp="1"/>
          </p:cNvSpPr>
          <p:nvPr>
            <p:ph type="ftr" sz="quarter" idx="11"/>
          </p:nvPr>
        </p:nvSpPr>
        <p:spPr/>
        <p:txBody>
          <a:bodyPr/>
          <a:lstStyle/>
          <a:p>
            <a:r>
              <a:rPr lang="it-IT" smtClean="0"/>
              <a:t>L. Bani - Elementi di statistica economica - LEZIONE 15</a:t>
            </a:r>
            <a:endParaRPr lang="it-IT"/>
          </a:p>
        </p:txBody>
      </p:sp>
      <p:sp>
        <p:nvSpPr>
          <p:cNvPr id="10" name="Segnaposto numero diapositiva 9"/>
          <p:cNvSpPr>
            <a:spLocks noGrp="1"/>
          </p:cNvSpPr>
          <p:nvPr>
            <p:ph type="sldNum" sz="quarter" idx="12"/>
          </p:nvPr>
        </p:nvSpPr>
        <p:spPr/>
        <p:txBody>
          <a:bodyPr/>
          <a:lstStyle/>
          <a:p>
            <a:fld id="{2933ED56-FB12-4384-AF6C-E94CA198BBEC}" type="slidenum">
              <a:rPr lang="it-IT" smtClean="0"/>
              <a:t>28</a:t>
            </a:fld>
            <a:endParaRPr lang="it-IT"/>
          </a:p>
        </p:txBody>
      </p:sp>
      <p:sp>
        <p:nvSpPr>
          <p:cNvPr id="11" name="Rettangolo 10"/>
          <p:cNvSpPr/>
          <p:nvPr/>
        </p:nvSpPr>
        <p:spPr>
          <a:xfrm>
            <a:off x="895002" y="2106189"/>
            <a:ext cx="10260678" cy="1477328"/>
          </a:xfrm>
          <a:prstGeom prst="rect">
            <a:avLst/>
          </a:prstGeom>
        </p:spPr>
        <p:txBody>
          <a:bodyPr wrap="square">
            <a:spAutoFit/>
          </a:bodyPr>
          <a:lstStyle/>
          <a:p>
            <a:pPr marL="285750" indent="-285750" algn="just">
              <a:buFont typeface="Wingdings" panose="05000000000000000000" pitchFamily="2" charset="2"/>
              <a:buChar char="§"/>
            </a:pPr>
            <a:r>
              <a:rPr lang="it-IT" b="1" dirty="0">
                <a:solidFill>
                  <a:srgbClr val="000000"/>
                </a:solidFill>
                <a:latin typeface="Times New Roman" panose="02020603050405020304" pitchFamily="18" charset="0"/>
                <a:cs typeface="Times New Roman" panose="02020603050405020304" pitchFamily="18" charset="0"/>
              </a:rPr>
              <a:t>spese correnti </a:t>
            </a:r>
            <a:r>
              <a:rPr lang="it-IT" dirty="0">
                <a:solidFill>
                  <a:srgbClr val="000000"/>
                </a:solidFill>
                <a:latin typeface="Times New Roman" panose="02020603050405020304" pitchFamily="18" charset="0"/>
                <a:cs typeface="Times New Roman" panose="02020603050405020304" pitchFamily="18" charset="0"/>
              </a:rPr>
              <a:t>(o uscite correnti), destinate alla produzione ed al funzionamento dei vari servizi delle amministrazioni pubbliche, nonché alla redistribuzione dei redditi per fini non direttamente produttivi; </a:t>
            </a:r>
          </a:p>
          <a:p>
            <a:pPr marL="285750" indent="-285750" algn="just">
              <a:buFont typeface="Wingdings" panose="05000000000000000000" pitchFamily="2" charset="2"/>
              <a:buChar char="§"/>
            </a:pPr>
            <a:r>
              <a:rPr lang="it-IT" b="1" dirty="0">
                <a:solidFill>
                  <a:srgbClr val="000000"/>
                </a:solidFill>
                <a:latin typeface="Times New Roman" panose="02020603050405020304" pitchFamily="18" charset="0"/>
                <a:cs typeface="Times New Roman" panose="02020603050405020304" pitchFamily="18" charset="0"/>
              </a:rPr>
              <a:t>spese in conto capitale </a:t>
            </a:r>
            <a:r>
              <a:rPr lang="it-IT" dirty="0">
                <a:solidFill>
                  <a:srgbClr val="000000"/>
                </a:solidFill>
                <a:latin typeface="Times New Roman" panose="02020603050405020304" pitchFamily="18" charset="0"/>
                <a:cs typeface="Times New Roman" panose="02020603050405020304" pitchFamily="18" charset="0"/>
              </a:rPr>
              <a:t>(o uscite in conto capitale), che incidono direttamente o indirettamente sulla formazione di </a:t>
            </a:r>
            <a:r>
              <a:rPr lang="it-IT" dirty="0" smtClean="0">
                <a:solidFill>
                  <a:srgbClr val="000000"/>
                </a:solidFill>
                <a:latin typeface="Times New Roman" panose="02020603050405020304" pitchFamily="18" charset="0"/>
                <a:cs typeface="Times New Roman" panose="02020603050405020304" pitchFamily="18" charset="0"/>
              </a:rPr>
              <a:t>capitale, c</a:t>
            </a:r>
            <a:r>
              <a:rPr lang="it-IT" dirty="0" smtClean="0">
                <a:latin typeface="Times New Roman" panose="02020603050405020304" pitchFamily="18" charset="0"/>
                <a:cs typeface="Times New Roman" panose="02020603050405020304" pitchFamily="18" charset="0"/>
              </a:rPr>
              <a:t>onsistono </a:t>
            </a:r>
            <a:r>
              <a:rPr lang="it-IT" dirty="0">
                <a:latin typeface="Times New Roman" panose="02020603050405020304" pitchFamily="18" charset="0"/>
                <a:cs typeface="Times New Roman" panose="02020603050405020304" pitchFamily="18" charset="0"/>
              </a:rPr>
              <a:t>nel valore degli investimenti effettuatati dalla Pubblica </a:t>
            </a:r>
            <a:r>
              <a:rPr lang="it-IT" dirty="0" smtClean="0">
                <a:latin typeface="Times New Roman" panose="02020603050405020304" pitchFamily="18" charset="0"/>
                <a:cs typeface="Times New Roman" panose="02020603050405020304" pitchFamily="18" charset="0"/>
              </a:rPr>
              <a:t>Amministrazione.</a:t>
            </a:r>
            <a:r>
              <a:rPr lang="it-IT" dirty="0" smtClean="0">
                <a:solidFill>
                  <a:srgbClr val="000000"/>
                </a:solidFill>
                <a:latin typeface="Times New Roman" panose="02020603050405020304" pitchFamily="18" charset="0"/>
                <a:cs typeface="Times New Roman" panose="02020603050405020304" pitchFamily="18" charset="0"/>
              </a:rPr>
              <a:t>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895002" y="3805339"/>
            <a:ext cx="10083338" cy="369332"/>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principali </a:t>
            </a:r>
            <a:r>
              <a:rPr lang="it-IT" b="1" dirty="0">
                <a:solidFill>
                  <a:srgbClr val="000000"/>
                </a:solidFill>
                <a:latin typeface="Times New Roman" panose="02020603050405020304" pitchFamily="18" charset="0"/>
                <a:cs typeface="Times New Roman" panose="02020603050405020304" pitchFamily="18" charset="0"/>
              </a:rPr>
              <a:t>spese correnti </a:t>
            </a:r>
            <a:r>
              <a:rPr lang="it-IT" dirty="0">
                <a:solidFill>
                  <a:srgbClr val="000000"/>
                </a:solidFill>
                <a:latin typeface="Times New Roman" panose="02020603050405020304" pitchFamily="18" charset="0"/>
                <a:cs typeface="Times New Roman" panose="02020603050405020304" pitchFamily="18" charset="0"/>
              </a:rPr>
              <a:t>sono: </a:t>
            </a:r>
          </a:p>
        </p:txBody>
      </p:sp>
      <p:sp>
        <p:nvSpPr>
          <p:cNvPr id="13" name="Rettangolo 12"/>
          <p:cNvSpPr/>
          <p:nvPr/>
        </p:nvSpPr>
        <p:spPr>
          <a:xfrm>
            <a:off x="895002" y="4283130"/>
            <a:ext cx="10443558" cy="1754326"/>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le spese per </a:t>
            </a:r>
            <a:r>
              <a:rPr lang="it-IT" b="1" dirty="0">
                <a:solidFill>
                  <a:srgbClr val="000000"/>
                </a:solidFill>
                <a:latin typeface="Times New Roman" panose="02020603050405020304" pitchFamily="18" charset="0"/>
                <a:cs typeface="Times New Roman" panose="02020603050405020304" pitchFamily="18" charset="0"/>
              </a:rPr>
              <a:t>redditi da lavoro dipendente, </a:t>
            </a:r>
            <a:r>
              <a:rPr lang="it-IT" dirty="0">
                <a:solidFill>
                  <a:srgbClr val="000000"/>
                </a:solidFill>
                <a:latin typeface="Times New Roman" panose="02020603050405020304" pitchFamily="18" charset="0"/>
                <a:cs typeface="Times New Roman" panose="02020603050405020304" pitchFamily="18" charset="0"/>
              </a:rPr>
              <a:t>cioè il costo sostenuto dalle amministrazioni pubbliche a titolo di remunerazione dell'attività prestata alle proprie dipendenze dai lavoratori sia manuali che intellettuali;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le spese per </a:t>
            </a:r>
            <a:r>
              <a:rPr lang="it-IT" b="1" dirty="0">
                <a:solidFill>
                  <a:srgbClr val="000000"/>
                </a:solidFill>
                <a:latin typeface="Times New Roman" panose="02020603050405020304" pitchFamily="18" charset="0"/>
                <a:cs typeface="Times New Roman" panose="02020603050405020304" pitchFamily="18" charset="0"/>
              </a:rPr>
              <a:t>consumi intermedi</a:t>
            </a:r>
            <a:r>
              <a:rPr lang="it-IT" dirty="0">
                <a:solidFill>
                  <a:srgbClr val="000000"/>
                </a:solidFill>
                <a:latin typeface="Times New Roman" panose="02020603050405020304" pitchFamily="18" charset="0"/>
                <a:cs typeface="Times New Roman" panose="02020603050405020304" pitchFamily="18" charset="0"/>
              </a:rPr>
              <a:t>, che corrispondono al valore dei beni e dei servizi consumati quali </a:t>
            </a:r>
            <a:r>
              <a:rPr lang="it-IT" i="1" dirty="0">
                <a:solidFill>
                  <a:srgbClr val="000000"/>
                </a:solidFill>
                <a:latin typeface="Times New Roman" panose="02020603050405020304" pitchFamily="18" charset="0"/>
                <a:cs typeface="Times New Roman" panose="02020603050405020304" pitchFamily="18" charset="0"/>
              </a:rPr>
              <a:t>input </a:t>
            </a:r>
            <a:r>
              <a:rPr lang="it-IT" dirty="0">
                <a:solidFill>
                  <a:srgbClr val="000000"/>
                </a:solidFill>
                <a:latin typeface="Times New Roman" panose="02020603050405020304" pitchFamily="18" charset="0"/>
                <a:cs typeface="Times New Roman" panose="02020603050405020304" pitchFamily="18" charset="0"/>
              </a:rPr>
              <a:t>nel processo produttivo e nelle attività delle pubbliche amministrazioni, con esclusione del capitale fisso (il cui consumo è registrato come ammortamento). I beni e i servizi possono essere trasformati oppure esauriti nel processo </a:t>
            </a:r>
            <a:r>
              <a:rPr lang="it-IT" dirty="0" smtClean="0">
                <a:solidFill>
                  <a:srgbClr val="000000"/>
                </a:solidFill>
                <a:latin typeface="Times New Roman" panose="02020603050405020304" pitchFamily="18" charset="0"/>
                <a:cs typeface="Times New Roman" panose="02020603050405020304" pitchFamily="18" charset="0"/>
              </a:rPr>
              <a:t>produttivo </a:t>
            </a:r>
            <a:endParaRPr lang="it-IT"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6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1000"/>
                                        <p:tgtEl>
                                          <p:spTgt spid="11">
                                            <p:txEl>
                                              <p:pRg st="1" end="1"/>
                                            </p:txEl>
                                          </p:spTgt>
                                        </p:tgtEl>
                                      </p:cBhvr>
                                    </p:animEffect>
                                    <p:anim calcmode="lin" valueType="num">
                                      <p:cBhvr>
                                        <p:cTn id="2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1000"/>
                                        <p:tgtEl>
                                          <p:spTgt spid="13">
                                            <p:txEl>
                                              <p:pRg st="0" end="0"/>
                                            </p:txEl>
                                          </p:spTgt>
                                        </p:tgtEl>
                                      </p:cBhvr>
                                    </p:animEffect>
                                    <p:anim calcmode="lin" valueType="num">
                                      <p:cBhvr>
                                        <p:cTn id="3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fade">
                                      <p:cBhvr>
                                        <p:cTn id="42" dur="1000"/>
                                        <p:tgtEl>
                                          <p:spTgt spid="13">
                                            <p:txEl>
                                              <p:pRg st="1" end="1"/>
                                            </p:txEl>
                                          </p:spTgt>
                                        </p:tgtEl>
                                      </p:cBhvr>
                                    </p:animEffect>
                                    <p:anim calcmode="lin" valueType="num">
                                      <p:cBhvr>
                                        <p:cTn id="4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build="p"/>
      <p:bldP spid="12" grpId="0"/>
      <p:bldP spid="1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15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29</a:t>
            </a:fld>
            <a:endParaRPr lang="it-IT"/>
          </a:p>
        </p:txBody>
      </p:sp>
      <p:sp>
        <p:nvSpPr>
          <p:cNvPr id="6" name="Rettangolo 5"/>
          <p:cNvSpPr/>
          <p:nvPr/>
        </p:nvSpPr>
        <p:spPr>
          <a:xfrm>
            <a:off x="1016000" y="1655094"/>
            <a:ext cx="10116589" cy="1754326"/>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le spese per </a:t>
            </a:r>
            <a:r>
              <a:rPr lang="it-IT" b="1" dirty="0">
                <a:solidFill>
                  <a:srgbClr val="000000"/>
                </a:solidFill>
                <a:latin typeface="Times New Roman" panose="02020603050405020304" pitchFamily="18" charset="0"/>
                <a:cs typeface="Times New Roman" panose="02020603050405020304" pitchFamily="18" charset="0"/>
              </a:rPr>
              <a:t>prestazioni sociali in denaro e in natura</a:t>
            </a:r>
            <a:r>
              <a:rPr lang="it-IT" dirty="0">
                <a:solidFill>
                  <a:srgbClr val="0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comprendono i trasferimenti correnti, in denaro o in natura, corrisposti alle famiglie al fine di coprire gli oneri alle stesse per il verificarsi di determinati eventi (malattia, vecchiaia, morte, disoccupazione, assegni familiari, infortuni sul lavoro, spese assistenziali, spese sanitarie </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Le prestazioni sociali comprendono i trasferimenti correnti e forfettari dai sistemi di sicurezza sociale, i trasferimenti correnti da amministrazioni pubbliche e istituzioni senza scopo di lucro al servizio delle famiglie non subordinati al pagamento di contributi (assistenza</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1016000" y="877603"/>
            <a:ext cx="1002330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Tra le spese </a:t>
            </a:r>
            <a:r>
              <a:rPr lang="it-IT" dirty="0" smtClean="0">
                <a:latin typeface="Times New Roman" panose="02020603050405020304" pitchFamily="18" charset="0"/>
                <a:cs typeface="Times New Roman" panose="02020603050405020304" pitchFamily="18" charset="0"/>
              </a:rPr>
              <a:t>correnti </a:t>
            </a:r>
            <a:r>
              <a:rPr lang="it-IT" dirty="0">
                <a:latin typeface="Times New Roman" panose="02020603050405020304" pitchFamily="18" charset="0"/>
                <a:cs typeface="Times New Roman" panose="02020603050405020304" pitchFamily="18" charset="0"/>
              </a:rPr>
              <a:t>troviamo anche i trasferimenti prevalentemente destinati alle famiglie, che sono spese di fronte alle quali non si ha una controprestazione di un bene o servizio da parte del beneficiario. </a:t>
            </a:r>
          </a:p>
        </p:txBody>
      </p:sp>
      <p:sp>
        <p:nvSpPr>
          <p:cNvPr id="2" name="Rettangolo 1"/>
          <p:cNvSpPr/>
          <p:nvPr/>
        </p:nvSpPr>
        <p:spPr>
          <a:xfrm>
            <a:off x="1015999" y="3963418"/>
            <a:ext cx="10116589" cy="646331"/>
          </a:xfrm>
          <a:prstGeom prst="rect">
            <a:avLst/>
          </a:prstGeom>
        </p:spPr>
        <p:txBody>
          <a:bodyPr wrap="square">
            <a:spAutoFit/>
          </a:bodyPr>
          <a:lstStyle/>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vi </a:t>
            </a:r>
            <a:r>
              <a:rPr lang="it-IT" dirty="0">
                <a:latin typeface="Times New Roman" panose="02020603050405020304" pitchFamily="18" charset="0"/>
                <a:cs typeface="Times New Roman" panose="02020603050405020304" pitchFamily="18" charset="0"/>
              </a:rPr>
              <a:t>sono poi </a:t>
            </a:r>
            <a:r>
              <a:rPr lang="it-IT" b="1" dirty="0">
                <a:latin typeface="Times New Roman" panose="02020603050405020304" pitchFamily="18" charset="0"/>
                <a:cs typeface="Times New Roman" panose="02020603050405020304" pitchFamily="18" charset="0"/>
              </a:rPr>
              <a:t>i contributi alla produzione </a:t>
            </a:r>
            <a:r>
              <a:rPr lang="it-IT" dirty="0">
                <a:latin typeface="Times New Roman" panose="02020603050405020304" pitchFamily="18" charset="0"/>
                <a:cs typeface="Times New Roman" panose="02020603050405020304" pitchFamily="18" charset="0"/>
              </a:rPr>
              <a:t>che possono essere in conto corrente o in conto </a:t>
            </a:r>
            <a:r>
              <a:rPr lang="it-IT" dirty="0" smtClean="0">
                <a:latin typeface="Times New Roman" panose="02020603050405020304" pitchFamily="18" charset="0"/>
                <a:cs typeface="Times New Roman" panose="02020603050405020304" pitchFamily="18" charset="0"/>
              </a:rPr>
              <a:t>capitale. Sono </a:t>
            </a:r>
            <a:r>
              <a:rPr lang="it-IT" dirty="0">
                <a:latin typeface="Times New Roman" panose="02020603050405020304" pitchFamily="18" charset="0"/>
                <a:cs typeface="Times New Roman" panose="02020603050405020304" pitchFamily="18" charset="0"/>
              </a:rPr>
              <a:t>sussidi che lo Stato </a:t>
            </a:r>
            <a:r>
              <a:rPr lang="it-IT" dirty="0" smtClean="0">
                <a:latin typeface="Times New Roman" panose="02020603050405020304" pitchFamily="18" charset="0"/>
                <a:cs typeface="Times New Roman" panose="02020603050405020304" pitchFamily="18" charset="0"/>
              </a:rPr>
              <a:t>dà </a:t>
            </a:r>
            <a:r>
              <a:rPr lang="it-IT" dirty="0">
                <a:latin typeface="Times New Roman" panose="02020603050405020304" pitchFamily="18" charset="0"/>
                <a:cs typeface="Times New Roman" panose="02020603050405020304" pitchFamily="18" charset="0"/>
              </a:rPr>
              <a:t>alle imprese per sostenere la produzione di servizi che hanno un'utilità collettiva  </a:t>
            </a:r>
          </a:p>
        </p:txBody>
      </p:sp>
      <p:sp>
        <p:nvSpPr>
          <p:cNvPr id="3" name="Rettangolo 2"/>
          <p:cNvSpPr/>
          <p:nvPr/>
        </p:nvSpPr>
        <p:spPr>
          <a:xfrm>
            <a:off x="1015998" y="4635678"/>
            <a:ext cx="10116590" cy="646331"/>
          </a:xfrm>
          <a:prstGeom prst="rect">
            <a:avLst/>
          </a:prstGeom>
        </p:spPr>
        <p:txBody>
          <a:bodyPr wrap="square">
            <a:spAutoFit/>
          </a:bodyPr>
          <a:lstStyle/>
          <a:p>
            <a:pPr marL="285750"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fra </a:t>
            </a:r>
            <a:r>
              <a:rPr lang="it-IT" dirty="0">
                <a:solidFill>
                  <a:srgbClr val="000000"/>
                </a:solidFill>
                <a:latin typeface="Times New Roman" panose="02020603050405020304" pitchFamily="18" charset="0"/>
                <a:cs typeface="Times New Roman" panose="02020603050405020304" pitchFamily="18" charset="0"/>
              </a:rPr>
              <a:t>le ulteriori spese correnti si ricordano gli ammortamenti, gli aiuti internazionali e gli ulteriori trasferimenti correnti (all’UE, alle istituzioni sociali private, alle famiglie e alle imprese). </a:t>
            </a:r>
          </a:p>
        </p:txBody>
      </p:sp>
      <p:sp>
        <p:nvSpPr>
          <p:cNvPr id="9" name="Rettangolo 8"/>
          <p:cNvSpPr/>
          <p:nvPr/>
        </p:nvSpPr>
        <p:spPr>
          <a:xfrm>
            <a:off x="1015998" y="3363254"/>
            <a:ext cx="10023301" cy="646331"/>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le spese per </a:t>
            </a:r>
            <a:r>
              <a:rPr lang="it-IT" b="1" dirty="0">
                <a:solidFill>
                  <a:srgbClr val="000000"/>
                </a:solidFill>
                <a:latin typeface="Times New Roman" panose="02020603050405020304" pitchFamily="18" charset="0"/>
                <a:cs typeface="Times New Roman" panose="02020603050405020304" pitchFamily="18" charset="0"/>
              </a:rPr>
              <a:t>interessi passivi</a:t>
            </a:r>
            <a:r>
              <a:rPr lang="it-IT" dirty="0">
                <a:solidFill>
                  <a:srgbClr val="000000"/>
                </a:solidFill>
                <a:latin typeface="Times New Roman" panose="02020603050405020304" pitchFamily="18" charset="0"/>
                <a:cs typeface="Times New Roman" panose="02020603050405020304" pitchFamily="18" charset="0"/>
              </a:rPr>
              <a:t>, relativi principalmente agli interessi da corrispondere su titoli del debito </a:t>
            </a:r>
            <a:r>
              <a:rPr lang="it-IT" dirty="0" smtClean="0">
                <a:solidFill>
                  <a:srgbClr val="000000"/>
                </a:solidFill>
                <a:latin typeface="Times New Roman" panose="02020603050405020304" pitchFamily="18" charset="0"/>
                <a:cs typeface="Times New Roman" panose="02020603050405020304" pitchFamily="18" charset="0"/>
              </a:rPr>
              <a:t>pubblico </a:t>
            </a:r>
            <a:endParaRPr lang="it-IT"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75854" y="769449"/>
            <a:ext cx="10390910" cy="646331"/>
          </a:xfrm>
          <a:prstGeom prst="rect">
            <a:avLst/>
          </a:prstGeom>
        </p:spPr>
        <p:txBody>
          <a:bodyPr wrap="square">
            <a:spAutoFit/>
          </a:bodyPr>
          <a:lstStyle/>
          <a:p>
            <a:pPr algn="just" fontAlgn="base"/>
            <a:r>
              <a:rPr lang="it-IT" b="0" i="0" dirty="0" smtClean="0">
                <a:solidFill>
                  <a:srgbClr val="000000"/>
                </a:solidFill>
                <a:effectLst/>
                <a:latin typeface="Times New Roman" panose="02020603050405020304" pitchFamily="18" charset="0"/>
                <a:cs typeface="Times New Roman" panose="02020603050405020304" pitchFamily="18" charset="0"/>
              </a:rPr>
              <a:t>I soggetti che agiscono in un sistema economico vengono distinti in gruppi che costituiscono gli operatori del sistema. Essi sono: famiglie, imprese, Stato, resto del mondo. </a:t>
            </a:r>
          </a:p>
        </p:txBody>
      </p:sp>
      <p:sp>
        <p:nvSpPr>
          <p:cNvPr id="3" name="Rettangolo 2"/>
          <p:cNvSpPr/>
          <p:nvPr/>
        </p:nvSpPr>
        <p:spPr>
          <a:xfrm>
            <a:off x="775854" y="2334009"/>
            <a:ext cx="10390910" cy="1200329"/>
          </a:xfrm>
          <a:prstGeom prst="rect">
            <a:avLst/>
          </a:prstGeom>
        </p:spPr>
        <p:txBody>
          <a:bodyPr wrap="square">
            <a:spAutoFit/>
          </a:bodyPr>
          <a:lstStyle/>
          <a:p>
            <a:pPr algn="just" fontAlgn="base"/>
            <a:r>
              <a:rPr lang="it-IT" dirty="0">
                <a:latin typeface="Times New Roman" panose="02020603050405020304" pitchFamily="18" charset="0"/>
                <a:cs typeface="Times New Roman" panose="02020603050405020304" pitchFamily="18" charset="0"/>
              </a:rPr>
              <a:t>Il settore </a:t>
            </a:r>
            <a:r>
              <a:rPr lang="it-IT" dirty="0" smtClean="0">
                <a:latin typeface="Times New Roman" panose="02020603050405020304" pitchFamily="18" charset="0"/>
                <a:cs typeface="Times New Roman" panose="02020603050405020304" pitchFamily="18" charset="0"/>
              </a:rPr>
              <a:t>privato è </a:t>
            </a:r>
            <a:r>
              <a:rPr lang="it-IT" dirty="0">
                <a:latin typeface="Times New Roman" panose="02020603050405020304" pitchFamily="18" charset="0"/>
                <a:cs typeface="Times New Roman" panose="02020603050405020304" pitchFamily="18" charset="0"/>
              </a:rPr>
              <a:t>caratterizzato da decisioni </a:t>
            </a:r>
            <a:r>
              <a:rPr lang="it-IT" dirty="0" smtClean="0">
                <a:latin typeface="Times New Roman" panose="02020603050405020304" pitchFamily="18" charset="0"/>
                <a:cs typeface="Times New Roman" panose="02020603050405020304" pitchFamily="18" charset="0"/>
              </a:rPr>
              <a:t>individuali, </a:t>
            </a:r>
            <a:r>
              <a:rPr lang="it-IT" dirty="0">
                <a:latin typeface="Times New Roman" panose="02020603050405020304" pitchFamily="18" charset="0"/>
                <a:cs typeface="Times New Roman" panose="02020603050405020304" pitchFamily="18" charset="0"/>
              </a:rPr>
              <a:t>effettuate per soddisfare obiettivi di singoli. </a:t>
            </a:r>
            <a:endParaRPr lang="it-IT" dirty="0" smtClean="0">
              <a:latin typeface="Times New Roman" panose="02020603050405020304" pitchFamily="18" charset="0"/>
              <a:cs typeface="Times New Roman" panose="02020603050405020304" pitchFamily="18" charset="0"/>
            </a:endParaRPr>
          </a:p>
          <a:p>
            <a:pPr algn="just" fontAlgn="base"/>
            <a:endParaRPr lang="it-IT" dirty="0" smtClean="0">
              <a:latin typeface="Times New Roman" panose="02020603050405020304" pitchFamily="18" charset="0"/>
              <a:cs typeface="Times New Roman" panose="02020603050405020304" pitchFamily="18" charset="0"/>
            </a:endParaRPr>
          </a:p>
          <a:p>
            <a:pPr algn="just" fontAlgn="base"/>
            <a:r>
              <a:rPr lang="it-IT" dirty="0" smtClean="0">
                <a:latin typeface="Times New Roman" panose="02020603050405020304" pitchFamily="18" charset="0"/>
                <a:cs typeface="Times New Roman" panose="02020603050405020304" pitchFamily="18" charset="0"/>
              </a:rPr>
              <a:t>Es</a:t>
            </a:r>
            <a:r>
              <a:rPr lang="it-IT" dirty="0">
                <a:latin typeface="Times New Roman" panose="02020603050405020304" pitchFamily="18" charset="0"/>
                <a:cs typeface="Times New Roman" panose="02020603050405020304" pitchFamily="18" charset="0"/>
              </a:rPr>
              <a:t>. un consumatore acquista un bene per soddisfare un bisogno mediante il consumo del bene </a:t>
            </a:r>
            <a:r>
              <a:rPr lang="it-IT" dirty="0" smtClean="0">
                <a:latin typeface="Times New Roman" panose="02020603050405020304" pitchFamily="18" charset="0"/>
                <a:cs typeface="Times New Roman" panose="02020603050405020304" pitchFamily="18" charset="0"/>
              </a:rPr>
              <a:t>stesso, </a:t>
            </a:r>
            <a:r>
              <a:rPr lang="it-IT" dirty="0">
                <a:latin typeface="Times New Roman" panose="02020603050405020304" pitchFamily="18" charset="0"/>
                <a:cs typeface="Times New Roman" panose="02020603050405020304" pitchFamily="18" charset="0"/>
              </a:rPr>
              <a:t>un soggetto </a:t>
            </a:r>
            <a:r>
              <a:rPr lang="it-IT" dirty="0" smtClean="0">
                <a:latin typeface="Times New Roman" panose="02020603050405020304" pitchFamily="18" charset="0"/>
                <a:cs typeface="Times New Roman" panose="02020603050405020304" pitchFamily="18" charset="0"/>
              </a:rPr>
              <a:t>risparmia </a:t>
            </a:r>
            <a:r>
              <a:rPr lang="it-IT" dirty="0">
                <a:latin typeface="Times New Roman" panose="02020603050405020304" pitchFamily="18" charset="0"/>
                <a:cs typeface="Times New Roman" panose="02020603050405020304" pitchFamily="18" charset="0"/>
              </a:rPr>
              <a:t>per garantire il futuro per se </a:t>
            </a:r>
            <a:r>
              <a:rPr lang="it-IT" dirty="0" smtClean="0">
                <a:latin typeface="Times New Roman" panose="02020603050405020304" pitchFamily="18" charset="0"/>
                <a:cs typeface="Times New Roman" panose="02020603050405020304" pitchFamily="18" charset="0"/>
              </a:rPr>
              <a:t>e </a:t>
            </a:r>
            <a:r>
              <a:rPr lang="it-IT" dirty="0">
                <a:latin typeface="Times New Roman" panose="02020603050405020304" pitchFamily="18" charset="0"/>
                <a:cs typeface="Times New Roman" panose="02020603050405020304" pitchFamily="18" charset="0"/>
              </a:rPr>
              <a:t>per la sua famiglia. </a:t>
            </a:r>
          </a:p>
        </p:txBody>
      </p:sp>
      <p:sp>
        <p:nvSpPr>
          <p:cNvPr id="5" name="Rettangolo 4"/>
          <p:cNvSpPr/>
          <p:nvPr/>
        </p:nvSpPr>
        <p:spPr>
          <a:xfrm>
            <a:off x="775854" y="3612324"/>
            <a:ext cx="10474037" cy="646331"/>
          </a:xfrm>
          <a:prstGeom prst="rect">
            <a:avLst/>
          </a:prstGeom>
        </p:spPr>
        <p:txBody>
          <a:bodyPr wrap="square">
            <a:spAutoFit/>
          </a:bodyPr>
          <a:lstStyle/>
          <a:p>
            <a:pPr algn="just" fontAlgn="base"/>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settore pubblico è invece </a:t>
            </a:r>
            <a:r>
              <a:rPr lang="it-IT" dirty="0" smtClean="0">
                <a:latin typeface="Times New Roman" panose="02020603050405020304" pitchFamily="18" charset="0"/>
                <a:cs typeface="Times New Roman" panose="02020603050405020304" pitchFamily="18" charset="0"/>
              </a:rPr>
              <a:t>caratterizzato, </a:t>
            </a:r>
            <a:r>
              <a:rPr lang="it-IT" dirty="0">
                <a:latin typeface="Times New Roman" panose="02020603050405020304" pitchFamily="18" charset="0"/>
                <a:cs typeface="Times New Roman" panose="02020603050405020304" pitchFamily="18" charset="0"/>
              </a:rPr>
              <a:t>da </a:t>
            </a:r>
            <a:r>
              <a:rPr lang="it-IT" b="1" dirty="0">
                <a:solidFill>
                  <a:srgbClr val="A80000"/>
                </a:solidFill>
                <a:latin typeface="Times New Roman" panose="02020603050405020304" pitchFamily="18" charset="0"/>
                <a:cs typeface="Times New Roman" panose="02020603050405020304" pitchFamily="18" charset="0"/>
              </a:rPr>
              <a:t>decisioni </a:t>
            </a:r>
            <a:r>
              <a:rPr lang="it-IT" b="1" dirty="0" smtClean="0">
                <a:solidFill>
                  <a:srgbClr val="A80000"/>
                </a:solidFill>
                <a:latin typeface="Times New Roman" panose="02020603050405020304" pitchFamily="18" charset="0"/>
                <a:cs typeface="Times New Roman" panose="02020603050405020304" pitchFamily="18" charset="0"/>
              </a:rPr>
              <a:t>collettive</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finalizzate al raggiungimento di obiettivi di interesse pubblico</a:t>
            </a:r>
          </a:p>
        </p:txBody>
      </p:sp>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pPr/>
              <a:t>3</a:t>
            </a:fld>
            <a:endParaRPr lang="it-IT"/>
          </a:p>
        </p:txBody>
      </p:sp>
      <p:sp>
        <p:nvSpPr>
          <p:cNvPr id="9" name="Rettangolo 8"/>
          <p:cNvSpPr/>
          <p:nvPr/>
        </p:nvSpPr>
        <p:spPr>
          <a:xfrm>
            <a:off x="775854" y="1634714"/>
            <a:ext cx="6079374" cy="369332"/>
          </a:xfrm>
          <a:prstGeom prst="rect">
            <a:avLst/>
          </a:prstGeom>
        </p:spPr>
        <p:txBody>
          <a:bodyPr wrap="square">
            <a:spAutoFit/>
          </a:bodyPr>
          <a:lstStyle/>
          <a:p>
            <a:pPr algn="just" fontAlgn="base"/>
            <a:r>
              <a:rPr lang="it-IT" dirty="0">
                <a:solidFill>
                  <a:srgbClr val="000000"/>
                </a:solidFill>
                <a:latin typeface="Times New Roman" panose="02020603050405020304" pitchFamily="18" charset="0"/>
                <a:cs typeface="Times New Roman" panose="02020603050405020304" pitchFamily="18" charset="0"/>
              </a:rPr>
              <a:t>L’attività realizzata dagli operatori economici si distingue </a:t>
            </a:r>
            <a:r>
              <a:rPr lang="it-IT" dirty="0" smtClean="0">
                <a:solidFill>
                  <a:srgbClr val="000000"/>
                </a:solidFill>
                <a:latin typeface="Times New Roman" panose="02020603050405020304" pitchFamily="18" charset="0"/>
                <a:cs typeface="Times New Roman" panose="02020603050405020304" pitchFamily="18" charset="0"/>
              </a:rPr>
              <a:t>in:</a:t>
            </a:r>
            <a:endParaRPr lang="it-IT" dirty="0">
              <a:latin typeface="Times New Roman" panose="02020603050405020304" pitchFamily="18" charset="0"/>
              <a:cs typeface="Times New Roman" panose="02020603050405020304" pitchFamily="18" charset="0"/>
            </a:endParaRPr>
          </a:p>
        </p:txBody>
      </p:sp>
      <p:sp>
        <p:nvSpPr>
          <p:cNvPr id="10" name="Rettangolo 9"/>
          <p:cNvSpPr/>
          <p:nvPr/>
        </p:nvSpPr>
        <p:spPr>
          <a:xfrm>
            <a:off x="6802554" y="1626587"/>
            <a:ext cx="2127505" cy="369332"/>
          </a:xfrm>
          <a:prstGeom prst="rect">
            <a:avLst/>
          </a:prstGeom>
        </p:spPr>
        <p:txBody>
          <a:bodyPr wrap="none">
            <a:spAutoFit/>
          </a:bodyPr>
          <a:lstStyle/>
          <a:p>
            <a:pPr algn="just" fontAlgn="base"/>
            <a:r>
              <a:rPr lang="it-IT" dirty="0" smtClean="0">
                <a:solidFill>
                  <a:srgbClr val="A80000"/>
                </a:solidFill>
                <a:latin typeface="Times New Roman" panose="02020603050405020304" pitchFamily="18" charset="0"/>
                <a:cs typeface="Times New Roman" panose="02020603050405020304" pitchFamily="18" charset="0"/>
              </a:rPr>
              <a:t>privata   e   </a:t>
            </a:r>
            <a:r>
              <a:rPr lang="it-IT" dirty="0">
                <a:solidFill>
                  <a:srgbClr val="A80000"/>
                </a:solidFill>
                <a:latin typeface="Times New Roman" panose="02020603050405020304" pitchFamily="18" charset="0"/>
                <a:cs typeface="Times New Roman" panose="02020603050405020304" pitchFamily="18" charset="0"/>
              </a:rPr>
              <a:t>pubblica </a:t>
            </a:r>
          </a:p>
        </p:txBody>
      </p:sp>
      <p:sp>
        <p:nvSpPr>
          <p:cNvPr id="12" name="Rettangolo 11"/>
          <p:cNvSpPr/>
          <p:nvPr/>
        </p:nvSpPr>
        <p:spPr>
          <a:xfrm>
            <a:off x="768001" y="5044242"/>
            <a:ext cx="10398763"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La finanza pubblica è l'insieme degli atti economici dello stato e degli enti </a:t>
            </a:r>
            <a:r>
              <a:rPr lang="it-IT" dirty="0" smtClean="0">
                <a:latin typeface="Times New Roman" panose="02020603050405020304" pitchFamily="18" charset="0"/>
                <a:cs typeface="Times New Roman" panose="02020603050405020304" pitchFamily="18" charset="0"/>
              </a:rPr>
              <a:t>pubblici </a:t>
            </a:r>
            <a:r>
              <a:rPr lang="it-IT" dirty="0">
                <a:latin typeface="Times New Roman" panose="02020603050405020304" pitchFamily="18" charset="0"/>
                <a:cs typeface="Times New Roman" panose="02020603050405020304" pitchFamily="18" charset="0"/>
              </a:rPr>
              <a:t>minori che si esplicano nell'acquisizione, nell'amministrazione e nell'erogazione di mezzi finanziari ai fini del perseguimento delle loro finalità</a:t>
            </a:r>
            <a:r>
              <a:rPr lang="it-IT" dirty="0" smtClean="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13" name="Rettangolo 12"/>
          <p:cNvSpPr/>
          <p:nvPr/>
        </p:nvSpPr>
        <p:spPr>
          <a:xfrm>
            <a:off x="773539" y="4439994"/>
            <a:ext cx="10490203" cy="646331"/>
          </a:xfrm>
          <a:prstGeom prst="rect">
            <a:avLst/>
          </a:prstGeom>
        </p:spPr>
        <p:txBody>
          <a:bodyPr wrap="square">
            <a:spAutoFit/>
          </a:bodyPr>
          <a:lstStyle/>
          <a:p>
            <a:pPr marL="285750" indent="-285750" algn="just">
              <a:buFont typeface="Wingdings" panose="05000000000000000000" pitchFamily="2" charset="2"/>
              <a:buChar char="q"/>
            </a:pPr>
            <a:r>
              <a:rPr lang="it-IT" b="0" i="0" dirty="0" smtClean="0">
                <a:effectLst/>
                <a:latin typeface="Times New Roman" panose="02020603050405020304" pitchFamily="18" charset="0"/>
                <a:cs typeface="Times New Roman" panose="02020603050405020304" pitchFamily="18" charset="0"/>
              </a:rPr>
              <a:t>La finanza pubblica è quella branca dell’economia che si occupa di studiare l’interazione del settore pubblico con l’economia.</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1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9" grpId="0"/>
      <p:bldP spid="10"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7404" y="1134761"/>
            <a:ext cx="10374284"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Le </a:t>
            </a:r>
            <a:r>
              <a:rPr lang="it-IT" b="1" dirty="0">
                <a:solidFill>
                  <a:srgbClr val="000000"/>
                </a:solidFill>
                <a:latin typeface="Times New Roman" panose="02020603050405020304" pitchFamily="18" charset="0"/>
                <a:cs typeface="Times New Roman" panose="02020603050405020304" pitchFamily="18" charset="0"/>
              </a:rPr>
              <a:t>spese in conto capitale </a:t>
            </a:r>
            <a:r>
              <a:rPr lang="it-IT" dirty="0">
                <a:solidFill>
                  <a:srgbClr val="000000"/>
                </a:solidFill>
                <a:latin typeface="Times New Roman" panose="02020603050405020304" pitchFamily="18" charset="0"/>
                <a:cs typeface="Times New Roman" panose="02020603050405020304" pitchFamily="18" charset="0"/>
              </a:rPr>
              <a:t>(o uscite in conto capitale) sono costituite principalmente dagli </a:t>
            </a:r>
            <a:r>
              <a:rPr lang="it-IT" b="1" dirty="0">
                <a:solidFill>
                  <a:srgbClr val="000000"/>
                </a:solidFill>
                <a:latin typeface="Times New Roman" panose="02020603050405020304" pitchFamily="18" charset="0"/>
                <a:cs typeface="Times New Roman" panose="02020603050405020304" pitchFamily="18" charset="0"/>
              </a:rPr>
              <a:t>investimenti fissi lordi</a:t>
            </a:r>
            <a:r>
              <a:rPr lang="it-IT" dirty="0">
                <a:solidFill>
                  <a:srgbClr val="000000"/>
                </a:solidFill>
                <a:latin typeface="Times New Roman" panose="02020603050405020304" pitchFamily="18" charset="0"/>
                <a:cs typeface="Times New Roman" panose="02020603050405020304" pitchFamily="18" charset="0"/>
              </a:rPr>
              <a:t>, costituti dalle acquisizioni, al netto delle cessioni, di capitale fisso effettuate dalle pubbliche amministrazioni. </a:t>
            </a:r>
            <a:endParaRPr lang="it-IT" dirty="0" smtClean="0">
              <a:solidFill>
                <a:srgbClr val="000000"/>
              </a:solidFill>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15</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30</a:t>
            </a:fld>
            <a:endParaRPr lang="it-IT"/>
          </a:p>
        </p:txBody>
      </p:sp>
      <p:sp>
        <p:nvSpPr>
          <p:cNvPr id="5" name="Rettangolo 4"/>
          <p:cNvSpPr/>
          <p:nvPr/>
        </p:nvSpPr>
        <p:spPr>
          <a:xfrm>
            <a:off x="1047404" y="2164093"/>
            <a:ext cx="10374284"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capitale fisso consiste di beni materiali e immateriali destinati a essere utilizzati nei processi produttivi per un periodo superiore a un anno.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1047403" y="3053058"/>
            <a:ext cx="1027453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Fra le ulteriori spese in conto capitale si ricordano i contributi agli investimenti (soprattutto in favore di imprese) e altri trasferimenti in conto capitale (anch’essi soprattutto in favore di imprese). </a:t>
            </a:r>
          </a:p>
        </p:txBody>
      </p:sp>
      <p:sp>
        <p:nvSpPr>
          <p:cNvPr id="7" name="Rettangolo 6"/>
          <p:cNvSpPr/>
          <p:nvPr/>
        </p:nvSpPr>
        <p:spPr>
          <a:xfrm>
            <a:off x="1047402" y="4068720"/>
            <a:ext cx="10274531" cy="369332"/>
          </a:xfrm>
          <a:prstGeom prst="rect">
            <a:avLst/>
          </a:prstGeom>
        </p:spPr>
        <p:txBody>
          <a:bodyPr wrap="square">
            <a:spAutoFit/>
          </a:bodyPr>
          <a:lstStyle/>
          <a:p>
            <a:pPr algn="just"/>
            <a:r>
              <a:rPr lang="it-IT" dirty="0">
                <a:solidFill>
                  <a:srgbClr val="A80000"/>
                </a:solidFill>
                <a:latin typeface="Times New Roman" panose="02020603050405020304" pitchFamily="18" charset="0"/>
                <a:cs typeface="Times New Roman" panose="02020603050405020304" pitchFamily="18" charset="0"/>
              </a:rPr>
              <a:t>Le </a:t>
            </a:r>
            <a:r>
              <a:rPr lang="it-IT" b="1" dirty="0">
                <a:solidFill>
                  <a:srgbClr val="A80000"/>
                </a:solidFill>
                <a:latin typeface="Times New Roman" panose="02020603050405020304" pitchFamily="18" charset="0"/>
                <a:cs typeface="Times New Roman" panose="02020603050405020304" pitchFamily="18" charset="0"/>
              </a:rPr>
              <a:t>spese </a:t>
            </a:r>
            <a:r>
              <a:rPr lang="it-IT" dirty="0">
                <a:solidFill>
                  <a:srgbClr val="A80000"/>
                </a:solidFill>
                <a:latin typeface="Times New Roman" panose="02020603050405020304" pitchFamily="18" charset="0"/>
                <a:cs typeface="Times New Roman" panose="02020603050405020304" pitchFamily="18" charset="0"/>
              </a:rPr>
              <a:t>(o uscite) </a:t>
            </a:r>
            <a:r>
              <a:rPr lang="it-IT" b="1" dirty="0">
                <a:solidFill>
                  <a:srgbClr val="A80000"/>
                </a:solidFill>
                <a:latin typeface="Times New Roman" panose="02020603050405020304" pitchFamily="18" charset="0"/>
                <a:cs typeface="Times New Roman" panose="02020603050405020304" pitchFamily="18" charset="0"/>
              </a:rPr>
              <a:t>complessive </a:t>
            </a:r>
            <a:r>
              <a:rPr lang="it-IT" dirty="0">
                <a:solidFill>
                  <a:srgbClr val="A80000"/>
                </a:solidFill>
                <a:latin typeface="Times New Roman" panose="02020603050405020304" pitchFamily="18" charset="0"/>
                <a:cs typeface="Times New Roman" panose="02020603050405020304" pitchFamily="18" charset="0"/>
              </a:rPr>
              <a:t>corrispondono alla somma delle spese correnti e delle spese in conto capitale. </a:t>
            </a:r>
          </a:p>
        </p:txBody>
      </p:sp>
    </p:spTree>
    <p:extLst>
      <p:ext uri="{BB962C8B-B14F-4D97-AF65-F5344CB8AC3E}">
        <p14:creationId xmlns:p14="http://schemas.microsoft.com/office/powerpoint/2010/main" val="364484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41782" y="942110"/>
            <a:ext cx="9180749" cy="4765964"/>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15</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31</a:t>
            </a:fld>
            <a:endParaRPr lang="it-IT"/>
          </a:p>
        </p:txBody>
      </p:sp>
    </p:spTree>
    <p:extLst>
      <p:ext uri="{BB962C8B-B14F-4D97-AF65-F5344CB8AC3E}">
        <p14:creationId xmlns:p14="http://schemas.microsoft.com/office/powerpoint/2010/main" val="1653373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7814" y="817118"/>
            <a:ext cx="5536516" cy="348813"/>
          </a:xfrm>
          <a:prstGeom prst="rect">
            <a:avLst/>
          </a:prstGeom>
        </p:spPr>
        <p:txBody>
          <a:bodyPr wrap="none">
            <a:spAutoFit/>
          </a:bodyPr>
          <a:lstStyle/>
          <a:p>
            <a:pPr>
              <a:lnSpc>
                <a:spcPts val="1950"/>
              </a:lnSpc>
              <a:spcAft>
                <a:spcPts val="800"/>
              </a:spcAft>
            </a:pPr>
            <a:r>
              <a:rPr lang="it-IT" b="1" dirty="0">
                <a:solidFill>
                  <a:srgbClr val="A80000"/>
                </a:solidFill>
                <a:latin typeface="inherit"/>
                <a:ea typeface="Times New Roman" panose="02020603050405020304" pitchFamily="18" charset="0"/>
                <a:cs typeface="Arial" panose="020B0604020202020204" pitchFamily="34" charset="0"/>
              </a:rPr>
              <a:t>I saldi del conto economico consolidato delle AP</a:t>
            </a:r>
            <a:endParaRPr lang="it-IT" sz="1100" dirty="0">
              <a:solidFill>
                <a:srgbClr val="A8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p:cNvSpPr/>
          <p:nvPr/>
        </p:nvSpPr>
        <p:spPr>
          <a:xfrm>
            <a:off x="907814" y="1284925"/>
            <a:ext cx="9250340" cy="369332"/>
          </a:xfrm>
          <a:prstGeom prst="rect">
            <a:avLst/>
          </a:prstGeom>
        </p:spPr>
        <p:txBody>
          <a:bodyPr wrap="square">
            <a:spAutoFit/>
          </a:bodyPr>
          <a:lstStyle/>
          <a:p>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Il </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conto economico consolidato delle Amministrazioni Pubbliche evidenzia tre saldi principali:</a:t>
            </a:r>
            <a:endParaRPr lang="it-IT" dirty="0">
              <a:latin typeface="Times New Roman" panose="02020603050405020304" pitchFamily="18" charset="0"/>
              <a:cs typeface="Times New Roman" panose="02020603050405020304" pitchFamily="18" charset="0"/>
            </a:endParaRPr>
          </a:p>
        </p:txBody>
      </p:sp>
      <p:sp>
        <p:nvSpPr>
          <p:cNvPr id="4" name="Rettangolo 3"/>
          <p:cNvSpPr/>
          <p:nvPr/>
        </p:nvSpPr>
        <p:spPr>
          <a:xfrm>
            <a:off x="832998" y="1869686"/>
            <a:ext cx="10166587" cy="961482"/>
          </a:xfrm>
          <a:prstGeom prst="rect">
            <a:avLst/>
          </a:prstGeom>
        </p:spPr>
        <p:txBody>
          <a:bodyPr wrap="square">
            <a:spAutoFit/>
          </a:bodyPr>
          <a:lstStyle/>
          <a:p>
            <a:pPr marL="342900" indent="-342900" algn="just">
              <a:lnSpc>
                <a:spcPct val="107000"/>
              </a:lnSpc>
              <a:spcAft>
                <a:spcPts val="800"/>
              </a:spcAft>
              <a:buSzPct val="100000"/>
              <a:buFont typeface="Wingdings" panose="05000000000000000000" pitchFamily="2" charset="2"/>
              <a:buChar char="q"/>
              <a:tabLst>
                <a:tab pos="457200" algn="l"/>
              </a:tabLs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il </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saldo </a:t>
            </a:r>
            <a:r>
              <a:rPr lang="it-IT" b="1"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corrente o </a:t>
            </a:r>
            <a:r>
              <a:rPr lang="it-IT" b="1" dirty="0" smtClean="0">
                <a:solidFill>
                  <a:srgbClr val="1A1A1A"/>
                </a:solidFill>
                <a:latin typeface="Times New Roman" panose="02020603050405020304" pitchFamily="18" charset="0"/>
                <a:ea typeface="Times New Roman" panose="02020603050405020304" pitchFamily="18" charset="0"/>
              </a:rPr>
              <a:t>risparmio </a:t>
            </a:r>
            <a:r>
              <a:rPr lang="it-IT" b="1" dirty="0">
                <a:solidFill>
                  <a:srgbClr val="1A1A1A"/>
                </a:solidFill>
                <a:latin typeface="Times New Roman" panose="02020603050405020304" pitchFamily="18" charset="0"/>
                <a:ea typeface="Times New Roman" panose="02020603050405020304" pitchFamily="18" charset="0"/>
              </a:rPr>
              <a:t>pubblico </a:t>
            </a:r>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è il </a:t>
            </a:r>
            <a:r>
              <a:rPr lang="it-IT" dirty="0">
                <a:solidFill>
                  <a:srgbClr val="000000"/>
                </a:solidFill>
                <a:latin typeface="Times New Roman" panose="02020603050405020304" pitchFamily="18" charset="0"/>
                <a:cs typeface="Times New Roman" panose="02020603050405020304" pitchFamily="18" charset="0"/>
              </a:rPr>
              <a:t>saldo (avanzo o </a:t>
            </a:r>
            <a:r>
              <a:rPr lang="it-IT" dirty="0" smtClean="0">
                <a:solidFill>
                  <a:srgbClr val="000000"/>
                </a:solidFill>
                <a:latin typeface="Times New Roman" panose="02020603050405020304" pitchFamily="18" charset="0"/>
                <a:cs typeface="Times New Roman" panose="02020603050405020304" pitchFamily="18" charset="0"/>
              </a:rPr>
              <a:t>disavanzo) </a:t>
            </a:r>
            <a:r>
              <a:rPr lang="it-IT" dirty="0" smtClean="0">
                <a:solidFill>
                  <a:srgbClr val="1A1A1A"/>
                </a:solidFill>
                <a:latin typeface="Times New Roman" panose="02020603050405020304" pitchFamily="18" charset="0"/>
                <a:ea typeface="Times New Roman" panose="02020603050405020304" pitchFamily="18" charset="0"/>
              </a:rPr>
              <a:t>della </a:t>
            </a:r>
            <a:r>
              <a:rPr lang="it-IT" dirty="0">
                <a:solidFill>
                  <a:srgbClr val="1A1A1A"/>
                </a:solidFill>
                <a:latin typeface="Times New Roman" panose="02020603050405020304" pitchFamily="18" charset="0"/>
                <a:ea typeface="Times New Roman" panose="02020603050405020304" pitchFamily="18" charset="0"/>
              </a:rPr>
              <a:t>parte corrente del conto economico, ottenuto come differenza tra le entrate correnti (tributarie ed extra-tributarie) e le spese </a:t>
            </a:r>
            <a:r>
              <a:rPr lang="it-IT" dirty="0" smtClean="0">
                <a:solidFill>
                  <a:srgbClr val="1A1A1A"/>
                </a:solidFill>
                <a:latin typeface="Times New Roman" panose="02020603050405020304" pitchFamily="18" charset="0"/>
                <a:ea typeface="Times New Roman" panose="02020603050405020304" pitchFamily="18" charset="0"/>
              </a:rPr>
              <a:t>correnti</a:t>
            </a:r>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egnaposto piè di pagina 4"/>
          <p:cNvSpPr>
            <a:spLocks noGrp="1"/>
          </p:cNvSpPr>
          <p:nvPr>
            <p:ph type="ftr" sz="quarter" idx="11"/>
          </p:nvPr>
        </p:nvSpPr>
        <p:spPr/>
        <p:txBody>
          <a:bodyPr/>
          <a:lstStyle/>
          <a:p>
            <a:r>
              <a:rPr lang="it-IT" smtClean="0"/>
              <a:t>L. Bani - Elementi di statistica economica - LEZIONE 15</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pPr/>
              <a:t>32</a:t>
            </a:fld>
            <a:endParaRPr lang="it-IT"/>
          </a:p>
        </p:txBody>
      </p:sp>
      <p:sp>
        <p:nvSpPr>
          <p:cNvPr id="10" name="Rettangolo 9"/>
          <p:cNvSpPr/>
          <p:nvPr/>
        </p:nvSpPr>
        <p:spPr>
          <a:xfrm>
            <a:off x="1136071" y="2936786"/>
            <a:ext cx="9863513"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Esso costituisce il parametro in base al quale si verifica il rispetto dell’obbligo di copertura da parte della legge di stabilità: questa può infatti introdurre nuovi oneri correnti (nella forma di maggiori spese e/o di minori entrate) solo in presenza di un ammontare equivalente di risorse correnti (minori spese e/o maggiori entrate) previste dalla legge finanziaria stessa.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0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33</a:t>
            </a:fld>
            <a:endParaRPr lang="it-IT"/>
          </a:p>
        </p:txBody>
      </p:sp>
      <p:sp>
        <p:nvSpPr>
          <p:cNvPr id="4" name="Rettangolo 3"/>
          <p:cNvSpPr/>
          <p:nvPr/>
        </p:nvSpPr>
        <p:spPr>
          <a:xfrm>
            <a:off x="1182255" y="2464834"/>
            <a:ext cx="9881984" cy="1662122"/>
          </a:xfrm>
          <a:prstGeom prst="rect">
            <a:avLst/>
          </a:prstGeom>
        </p:spPr>
        <p:txBody>
          <a:bodyPr wrap="square">
            <a:spAutoFit/>
          </a:bodyPr>
          <a:lstStyle/>
          <a:p>
            <a:pPr algn="just">
              <a:lnSpc>
                <a:spcPct val="107000"/>
              </a:lnSpc>
              <a:spcAft>
                <a:spcPts val="800"/>
              </a:spcAft>
            </a:pPr>
            <a:r>
              <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Riporta </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differenziale tra le entrate complessive delle amministrazioni pubbliche e le uscite, con esclusione della spesa per interessi. Di fatto esso indica </a:t>
            </a:r>
            <a:r>
              <a:rPr lang="it-IT"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risultato d’esercizio</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al netto degli oneri, (costituiti dagli interessi) derivanti dai risultati negativi degli anni finanziari precedenti. </a:t>
            </a:r>
            <a:endPar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tratta di un saldo che costituisce uno dei principali fattori che concorrono alla variazione annua del debito pubblico, ed ha pertanto uno specifico rilievo per l’analisi di sostenibilità del debito medesimo.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897653" y="1026640"/>
            <a:ext cx="10166586" cy="1200329"/>
          </a:xfrm>
          <a:prstGeom prst="rect">
            <a:avLst/>
          </a:prstGeom>
        </p:spPr>
        <p:txBody>
          <a:bodyPr wrap="square">
            <a:spAutoFit/>
          </a:bodyPr>
          <a:lstStyle/>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il </a:t>
            </a:r>
            <a:r>
              <a:rPr lang="it-IT" b="1" dirty="0">
                <a:solidFill>
                  <a:srgbClr val="000000"/>
                </a:solidFill>
                <a:latin typeface="Times New Roman" panose="02020603050405020304" pitchFamily="18" charset="0"/>
                <a:cs typeface="Times New Roman" panose="02020603050405020304" pitchFamily="18" charset="0"/>
              </a:rPr>
              <a:t>saldo primario </a:t>
            </a:r>
            <a:r>
              <a:rPr lang="it-IT" dirty="0">
                <a:solidFill>
                  <a:srgbClr val="000000"/>
                </a:solidFill>
                <a:latin typeface="Times New Roman" panose="02020603050405020304" pitchFamily="18" charset="0"/>
                <a:cs typeface="Times New Roman" panose="02020603050405020304" pitchFamily="18" charset="0"/>
              </a:rPr>
              <a:t>è il saldo (avanzo o disavanzo) risultante dalla differenza tra entrate complessive ed uscite complessive </a:t>
            </a:r>
            <a:r>
              <a:rPr lang="it-IT" dirty="0">
                <a:solidFill>
                  <a:srgbClr val="A80000"/>
                </a:solidFill>
                <a:latin typeface="Times New Roman" panose="02020603050405020304" pitchFamily="18" charset="0"/>
                <a:cs typeface="Times New Roman" panose="02020603050405020304" pitchFamily="18" charset="0"/>
              </a:rPr>
              <a:t>al netto della spesa per interessi passivi sul debito pubblico</a:t>
            </a:r>
            <a:r>
              <a:rPr lang="it-IT" dirty="0">
                <a:solidFill>
                  <a:srgbClr val="000000"/>
                </a:solidFill>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Può </a:t>
            </a:r>
            <a:r>
              <a:rPr lang="it-IT" dirty="0">
                <a:solidFill>
                  <a:srgbClr val="000000"/>
                </a:solidFill>
                <a:latin typeface="Times New Roman" panose="02020603050405020304" pitchFamily="18" charset="0"/>
                <a:cs typeface="Times New Roman" panose="02020603050405020304" pitchFamily="18" charset="0"/>
              </a:rPr>
              <a:t>essere scomposto in saldo corrente primario (differenza tra entrate correnti e uscite correnti al netto degli interessi passivi) e saldo in conto capitale (differenza tra entrate in conto capitale e uscite in conto capitale). </a:t>
            </a:r>
          </a:p>
        </p:txBody>
      </p:sp>
    </p:spTree>
    <p:extLst>
      <p:ext uri="{BB962C8B-B14F-4D97-AF65-F5344CB8AC3E}">
        <p14:creationId xmlns:p14="http://schemas.microsoft.com/office/powerpoint/2010/main" val="230823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34</a:t>
            </a:fld>
            <a:endParaRPr lang="it-IT"/>
          </a:p>
        </p:txBody>
      </p:sp>
      <p:sp>
        <p:nvSpPr>
          <p:cNvPr id="5" name="Rettangolo 4"/>
          <p:cNvSpPr/>
          <p:nvPr/>
        </p:nvSpPr>
        <p:spPr>
          <a:xfrm>
            <a:off x="694452" y="1064498"/>
            <a:ext cx="10785424" cy="1754326"/>
          </a:xfrm>
          <a:prstGeom prst="rect">
            <a:avLst/>
          </a:prstGeom>
        </p:spPr>
        <p:txBody>
          <a:bodyPr wrap="square">
            <a:spAutoFit/>
          </a:bodyPr>
          <a:lstStyle/>
          <a:p>
            <a:pPr marL="285750" indent="-285750" algn="just">
              <a:buSzPct val="100000"/>
              <a:buFont typeface="Wingdings" panose="05000000000000000000" pitchFamily="2" charset="2"/>
              <a:buChar char="q"/>
              <a:tabLst>
                <a:tab pos="457200" algn="l"/>
              </a:tabLst>
            </a:pPr>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saldo del conto economico delle amministrazioni pubbliche, </a:t>
            </a:r>
            <a:r>
              <a:rPr lang="it-IT" b="1" dirty="0">
                <a:solidFill>
                  <a:srgbClr val="1A1A1A"/>
                </a:solidFill>
                <a:latin typeface="Times New Roman" panose="02020603050405020304" pitchFamily="18" charset="0"/>
                <a:ea typeface="Times New Roman" panose="02020603050405020304" pitchFamily="18" charset="0"/>
                <a:cs typeface="Times New Roman" panose="02020603050405020304" pitchFamily="18" charset="0"/>
              </a:rPr>
              <a:t>l'indebitamento (o accreditamento) netto </a:t>
            </a:r>
            <a:r>
              <a:rPr lang="it-IT" dirty="0" smtClean="0">
                <a:latin typeface="Times New Roman" panose="02020603050405020304" pitchFamily="18" charset="0"/>
                <a:cs typeface="Times New Roman" panose="02020603050405020304" pitchFamily="18" charset="0"/>
              </a:rPr>
              <a:t>o </a:t>
            </a:r>
            <a:r>
              <a:rPr lang="it-IT" dirty="0">
                <a:latin typeface="Times New Roman" panose="02020603050405020304" pitchFamily="18" charset="0"/>
                <a:cs typeface="Times New Roman" panose="02020603050405020304" pitchFamily="18" charset="0"/>
              </a:rPr>
              <a:t>anche, rispettivamente, surplus o avanzo pubblico, oppure </a:t>
            </a:r>
            <a:r>
              <a:rPr lang="en-GB" b="1" dirty="0">
                <a:latin typeface="Times New Roman" panose="02020603050405020304" pitchFamily="18" charset="0"/>
                <a:cs typeface="Times New Roman" panose="02020603050405020304" pitchFamily="18" charset="0"/>
              </a:rPr>
              <a:t>deficit</a:t>
            </a:r>
            <a:r>
              <a:rPr lang="en-GB" dirty="0">
                <a:latin typeface="Times New Roman" panose="02020603050405020304" pitchFamily="18" charset="0"/>
                <a:cs typeface="Times New Roman" panose="02020603050405020304" pitchFamily="18" charset="0"/>
              </a:rPr>
              <a:t> o </a:t>
            </a:r>
            <a:r>
              <a:rPr lang="en-GB" b="1" dirty="0" err="1">
                <a:latin typeface="Times New Roman" panose="02020603050405020304" pitchFamily="18" charset="0"/>
                <a:cs typeface="Times New Roman" panose="02020603050405020304" pitchFamily="18" charset="0"/>
              </a:rPr>
              <a:t>disavanzo</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pubblico</a:t>
            </a:r>
            <a:r>
              <a:rPr lang="en-GB" dirty="0" smtClean="0">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ottenuto dalla differenza tra tutte le entrate e tutte le </a:t>
            </a:r>
            <a:r>
              <a:rPr lang="it-IT" dirty="0" smtClean="0">
                <a:solidFill>
                  <a:srgbClr val="000000"/>
                </a:solidFill>
                <a:latin typeface="Times New Roman" panose="02020603050405020304" pitchFamily="18" charset="0"/>
                <a:cs typeface="Times New Roman" panose="02020603050405020304" pitchFamily="18" charset="0"/>
              </a:rPr>
              <a:t>spese </a:t>
            </a:r>
            <a:r>
              <a:rPr lang="it-IT" dirty="0">
                <a:solidFill>
                  <a:srgbClr val="000000"/>
                </a:solidFill>
                <a:latin typeface="Times New Roman" panose="02020603050405020304" pitchFamily="18" charset="0"/>
                <a:cs typeface="Times New Roman" panose="02020603050405020304" pitchFamily="18" charset="0"/>
              </a:rPr>
              <a:t>iscritte in bilancio, entrambe depurate delle operazioni di natura finanziaria (concessioni e riscossioni di credito, operazioni relative a partecipazioni azionarie e i conferimenti, </a:t>
            </a:r>
            <a:r>
              <a:rPr lang="it-IT" dirty="0" smtClean="0">
                <a:solidFill>
                  <a:srgbClr val="000000"/>
                </a:solidFill>
                <a:latin typeface="Times New Roman" panose="02020603050405020304" pitchFamily="18" charset="0"/>
                <a:cs typeface="Times New Roman" panose="02020603050405020304" pitchFamily="18" charset="0"/>
              </a:rPr>
              <a:t>l’accensione </a:t>
            </a:r>
            <a:r>
              <a:rPr lang="it-IT" dirty="0">
                <a:solidFill>
                  <a:srgbClr val="000000"/>
                </a:solidFill>
                <a:latin typeface="Times New Roman" panose="02020603050405020304" pitchFamily="18" charset="0"/>
                <a:cs typeface="Times New Roman" panose="02020603050405020304" pitchFamily="18" charset="0"/>
              </a:rPr>
              <a:t>ed il rimborso di prestiti</a:t>
            </a:r>
            <a:r>
              <a:rPr lang="it-IT" dirty="0" smtClean="0">
                <a:solidFill>
                  <a:srgbClr val="000000"/>
                </a:solidFill>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È </a:t>
            </a:r>
            <a:r>
              <a:rPr lang="it-IT" dirty="0">
                <a:solidFill>
                  <a:srgbClr val="000000"/>
                </a:solidFill>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parametro di riferimento </a:t>
            </a:r>
            <a:r>
              <a:rPr lang="it-IT" dirty="0">
                <a:solidFill>
                  <a:srgbClr val="000000"/>
                </a:solidFill>
                <a:latin typeface="Times New Roman" panose="02020603050405020304" pitchFamily="18" charset="0"/>
                <a:cs typeface="Times New Roman" panose="02020603050405020304" pitchFamily="18" charset="0"/>
              </a:rPr>
              <a:t>per il rispetto dei vincoli sul disavanzo (o </a:t>
            </a:r>
            <a:r>
              <a:rPr lang="it-IT" i="1" dirty="0">
                <a:solidFill>
                  <a:srgbClr val="000000"/>
                </a:solidFill>
                <a:latin typeface="Times New Roman" panose="02020603050405020304" pitchFamily="18" charset="0"/>
                <a:cs typeface="Times New Roman" panose="02020603050405020304" pitchFamily="18" charset="0"/>
              </a:rPr>
              <a:t>deficit</a:t>
            </a:r>
            <a:r>
              <a:rPr lang="it-IT" dirty="0">
                <a:solidFill>
                  <a:srgbClr val="000000"/>
                </a:solidFill>
                <a:latin typeface="Times New Roman" panose="02020603050405020304" pitchFamily="18" charset="0"/>
                <a:cs typeface="Times New Roman" panose="02020603050405020304" pitchFamily="18" charset="0"/>
              </a:rPr>
              <a:t>) previsti a livello europeo.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1015998" y="3110258"/>
            <a:ext cx="10463878" cy="1477328"/>
          </a:xfrm>
          <a:prstGeom prst="rect">
            <a:avLst/>
          </a:prstGeom>
        </p:spPr>
        <p:txBody>
          <a:bodyPr wrap="square">
            <a:spAutoFit/>
          </a:bodyPr>
          <a:lstStyle/>
          <a:p>
            <a:pPr algn="just"/>
            <a:r>
              <a:rPr lang="it-IT" dirty="0">
                <a:solidFill>
                  <a:srgbClr val="000000"/>
                </a:solidFill>
                <a:latin typeface="Times New Roman" panose="02020603050405020304" pitchFamily="18" charset="0"/>
                <a:ea typeface="Times New Roman" panose="02020603050405020304" pitchFamily="18" charset="0"/>
              </a:rPr>
              <a:t>L’indebitamento netto, in concreto, misura l’eccedenza della spesa rispetto alle risorse a disposizione del settore pubblico, da finanziare attraverso la vendita di attività o l’aumento delle passività: ne consegue che </a:t>
            </a:r>
            <a:r>
              <a:rPr lang="it-IT" i="1" dirty="0">
                <a:solidFill>
                  <a:srgbClr val="A80000"/>
                </a:solidFill>
                <a:latin typeface="Times New Roman" panose="02020603050405020304" pitchFamily="18" charset="0"/>
                <a:ea typeface="Times New Roman" panose="02020603050405020304" pitchFamily="18" charset="0"/>
              </a:rPr>
              <a:t>di fatto esso misura la variazione del debito pubblico prodotta a seguito del risultato di esercizio nell’anno di riferimento</a:t>
            </a:r>
            <a:r>
              <a:rPr lang="it-IT" dirty="0">
                <a:solidFill>
                  <a:srgbClr val="000000"/>
                </a:solidFill>
                <a:latin typeface="Times New Roman" panose="02020603050405020304" pitchFamily="18" charset="0"/>
                <a:ea typeface="Times New Roman" panose="02020603050405020304" pitchFamily="18" charset="0"/>
              </a:rPr>
              <a:t>. Qualora abbia valore positivo, tale saldo indica invece l’ammontare delle risorse nette e disposizione dell’operatore pubblico, venendo in tal caso definito accreditamento netto.</a:t>
            </a:r>
            <a:endParaRPr lang="it-IT" sz="1200" dirty="0">
              <a:effectLst/>
              <a:latin typeface="Times New Roman" panose="02020603050405020304" pitchFamily="18" charset="0"/>
              <a:ea typeface="Times New Roman" panose="02020603050405020304" pitchFamily="18" charset="0"/>
            </a:endParaRPr>
          </a:p>
        </p:txBody>
      </p:sp>
      <p:sp>
        <p:nvSpPr>
          <p:cNvPr id="10" name="Rettangolo 9"/>
          <p:cNvSpPr/>
          <p:nvPr/>
        </p:nvSpPr>
        <p:spPr>
          <a:xfrm>
            <a:off x="1015998" y="4879020"/>
            <a:ext cx="10463876" cy="646331"/>
          </a:xfrm>
          <a:prstGeom prst="rect">
            <a:avLst/>
          </a:prstGeom>
        </p:spPr>
        <p:txBody>
          <a:bodyPr wrap="square">
            <a:spAutoFit/>
          </a:bodyPr>
          <a:lstStyle/>
          <a:p>
            <a:pPr algn="just">
              <a:spcAft>
                <a:spcPts val="750"/>
              </a:spcAft>
            </a:pPr>
            <a:r>
              <a:rPr lang="it-IT" b="1" dirty="0">
                <a:solidFill>
                  <a:srgbClr val="A80000"/>
                </a:solidFill>
                <a:latin typeface="Times New Roman" panose="02020603050405020304" pitchFamily="18" charset="0"/>
                <a:ea typeface="Times New Roman" panose="02020603050405020304" pitchFamily="18" charset="0"/>
              </a:rPr>
              <a:t>Tale saldo è il numeratore del rapporto deficit/PIL calcolato ai fini della verifica del rispetto del limite del 3% introdotto dal Trattato di Maastricht.</a:t>
            </a:r>
            <a:endParaRPr lang="en-GB" sz="1200" b="1" dirty="0">
              <a:solidFill>
                <a:srgbClr val="A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494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35</a:t>
            </a:fld>
            <a:endParaRPr lang="it-IT"/>
          </a:p>
        </p:txBody>
      </p:sp>
      <p:sp>
        <p:nvSpPr>
          <p:cNvPr id="4" name="Rettangolo 3"/>
          <p:cNvSpPr/>
          <p:nvPr/>
        </p:nvSpPr>
        <p:spPr>
          <a:xfrm>
            <a:off x="912090" y="945694"/>
            <a:ext cx="2161310" cy="646331"/>
          </a:xfrm>
          <a:prstGeom prst="rect">
            <a:avLst/>
          </a:prstGeom>
        </p:spPr>
        <p:txBody>
          <a:bodyPr wrap="square">
            <a:spAutoFit/>
          </a:bodyPr>
          <a:lstStyle/>
          <a:p>
            <a:r>
              <a:rPr lang="it-IT" b="1" i="0" dirty="0" smtClean="0">
                <a:solidFill>
                  <a:srgbClr val="A80000"/>
                </a:solidFill>
                <a:effectLst/>
                <a:latin typeface="Times New Roman" panose="02020603050405020304" pitchFamily="18" charset="0"/>
                <a:cs typeface="Times New Roman" panose="02020603050405020304" pitchFamily="18" charset="0"/>
              </a:rPr>
              <a:t>il deficit </a:t>
            </a:r>
            <a:r>
              <a:rPr lang="it-IT" b="1" dirty="0" smtClean="0">
                <a:solidFill>
                  <a:srgbClr val="A80000"/>
                </a:solidFill>
                <a:latin typeface="Times New Roman" panose="02020603050405020304" pitchFamily="18" charset="0"/>
                <a:cs typeface="Times New Roman" panose="02020603050405020304" pitchFamily="18" charset="0"/>
              </a:rPr>
              <a:t>o disavanzo </a:t>
            </a:r>
            <a:r>
              <a:rPr lang="it-IT" b="1" i="0" dirty="0" smtClean="0">
                <a:solidFill>
                  <a:srgbClr val="A80000"/>
                </a:solidFill>
                <a:effectLst/>
                <a:latin typeface="Times New Roman" panose="02020603050405020304" pitchFamily="18" charset="0"/>
                <a:cs typeface="Times New Roman" panose="02020603050405020304" pitchFamily="18" charset="0"/>
              </a:rPr>
              <a:t>pubblico</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3765665" y="1873113"/>
            <a:ext cx="7556270"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valore </a:t>
            </a:r>
            <a:r>
              <a:rPr lang="it-IT" dirty="0">
                <a:latin typeface="Times New Roman" panose="02020603050405020304" pitchFamily="18" charset="0"/>
                <a:cs typeface="Times New Roman" panose="02020603050405020304" pitchFamily="18" charset="0"/>
              </a:rPr>
              <a:t>derivato dall’indebitamento </a:t>
            </a:r>
            <a:r>
              <a:rPr lang="it-IT" b="1" dirty="0">
                <a:latin typeface="Times New Roman" panose="02020603050405020304" pitchFamily="18" charset="0"/>
                <a:cs typeface="Times New Roman" panose="02020603050405020304" pitchFamily="18" charset="0"/>
              </a:rPr>
              <a:t>accumulato</a:t>
            </a:r>
            <a:r>
              <a:rPr lang="it-IT" dirty="0">
                <a:latin typeface="Times New Roman" panose="02020603050405020304" pitchFamily="18" charset="0"/>
                <a:cs typeface="Times New Roman" panose="02020603050405020304" pitchFamily="18" charset="0"/>
              </a:rPr>
              <a:t> dallo Stato negli </a:t>
            </a:r>
            <a:r>
              <a:rPr lang="it-IT" dirty="0" smtClean="0">
                <a:latin typeface="Times New Roman" panose="02020603050405020304" pitchFamily="18" charset="0"/>
                <a:cs typeface="Times New Roman" panose="02020603050405020304" pitchFamily="18" charset="0"/>
              </a:rPr>
              <a:t>anni</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3765666" y="853361"/>
            <a:ext cx="7175732"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differenza tra le spese sostenute dallo Stato in un anno e le entrate finanziarie di cui ha </a:t>
            </a:r>
            <a:r>
              <a:rPr lang="it-IT" dirty="0" smtClean="0">
                <a:latin typeface="Times New Roman" panose="02020603050405020304" pitchFamily="18" charset="0"/>
                <a:cs typeface="Times New Roman" panose="02020603050405020304" pitchFamily="18" charset="0"/>
              </a:rPr>
              <a:t>beneficiato (nel </a:t>
            </a:r>
            <a:r>
              <a:rPr lang="it-IT" dirty="0">
                <a:latin typeface="Times New Roman" panose="02020603050405020304" pitchFamily="18" charset="0"/>
                <a:cs typeface="Times New Roman" panose="02020603050405020304" pitchFamily="18" charset="0"/>
              </a:rPr>
              <a:t>caso in cui le entrate siano superiori alle uscite si avrà un </a:t>
            </a:r>
            <a:r>
              <a:rPr lang="it-IT" dirty="0" smtClean="0">
                <a:latin typeface="Times New Roman" panose="02020603050405020304" pitchFamily="18" charset="0"/>
                <a:cs typeface="Times New Roman" panose="02020603050405020304" pitchFamily="18" charset="0"/>
              </a:rPr>
              <a:t>avanzo)</a:t>
            </a:r>
            <a:endParaRPr lang="en-GB" dirty="0"/>
          </a:p>
        </p:txBody>
      </p:sp>
      <p:sp>
        <p:nvSpPr>
          <p:cNvPr id="7" name="Rettangolo 6"/>
          <p:cNvSpPr/>
          <p:nvPr/>
        </p:nvSpPr>
        <p:spPr>
          <a:xfrm>
            <a:off x="912090" y="1909113"/>
            <a:ext cx="1986743"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debito </a:t>
            </a:r>
            <a:r>
              <a:rPr lang="it-IT" b="1" dirty="0" smtClean="0">
                <a:solidFill>
                  <a:srgbClr val="A80000"/>
                </a:solidFill>
                <a:latin typeface="Times New Roman" panose="02020603050405020304" pitchFamily="18" charset="0"/>
                <a:cs typeface="Times New Roman" panose="02020603050405020304" pitchFamily="18" charset="0"/>
              </a:rPr>
              <a:t>pubblico</a:t>
            </a:r>
            <a:endParaRPr lang="en-GB" dirty="0"/>
          </a:p>
        </p:txBody>
      </p:sp>
      <p:sp>
        <p:nvSpPr>
          <p:cNvPr id="8" name="Freccia a destra 7"/>
          <p:cNvSpPr/>
          <p:nvPr/>
        </p:nvSpPr>
        <p:spPr>
          <a:xfrm>
            <a:off x="3275215" y="1072342"/>
            <a:ext cx="324196" cy="22843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ccia a destra 8"/>
          <p:cNvSpPr/>
          <p:nvPr/>
        </p:nvSpPr>
        <p:spPr>
          <a:xfrm>
            <a:off x="3246121" y="1980636"/>
            <a:ext cx="324196" cy="22843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876068" y="2998830"/>
            <a:ext cx="7418649" cy="369332"/>
          </a:xfrm>
          <a:prstGeom prst="rect">
            <a:avLst/>
          </a:prstGeom>
        </p:spPr>
        <p:txBody>
          <a:bodyPr wrap="square">
            <a:spAutoFit/>
          </a:bodyPr>
          <a:lstStyle/>
          <a:p>
            <a:r>
              <a:rPr lang="it-IT" b="1" dirty="0">
                <a:latin typeface="Times New Roman" panose="02020603050405020304" pitchFamily="18" charset="0"/>
                <a:cs typeface="Times New Roman" panose="02020603050405020304" pitchFamily="18" charset="0"/>
              </a:rPr>
              <a:t>Relazione tra indebitamento </a:t>
            </a:r>
            <a:r>
              <a:rPr lang="it-IT" b="1" dirty="0" smtClean="0">
                <a:latin typeface="Times New Roman" panose="02020603050405020304" pitchFamily="18" charset="0"/>
                <a:cs typeface="Times New Roman" panose="02020603050405020304" pitchFamily="18" charset="0"/>
              </a:rPr>
              <a:t>netto (disavanzo</a:t>
            </a:r>
            <a:r>
              <a:rPr lang="it-IT" b="1" dirty="0">
                <a:latin typeface="Times New Roman" panose="02020603050405020304" pitchFamily="18" charset="0"/>
                <a:cs typeface="Times New Roman" panose="02020603050405020304" pitchFamily="18" charset="0"/>
              </a:rPr>
              <a:t>) e debito</a:t>
            </a:r>
            <a:endParaRPr lang="it-IT" dirty="0">
              <a:latin typeface="Times New Roman" panose="02020603050405020304" pitchFamily="18" charset="0"/>
              <a:cs typeface="Times New Roman" panose="02020603050405020304" pitchFamily="18" charset="0"/>
            </a:endParaRPr>
          </a:p>
        </p:txBody>
      </p:sp>
      <p:sp>
        <p:nvSpPr>
          <p:cNvPr id="11" name="Rettangolo 10"/>
          <p:cNvSpPr/>
          <p:nvPr/>
        </p:nvSpPr>
        <p:spPr>
          <a:xfrm>
            <a:off x="876068" y="3518885"/>
            <a:ext cx="7823201"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Bt-1 = Stock del debito </a:t>
            </a:r>
            <a:r>
              <a:rPr lang="it-IT" dirty="0" smtClean="0">
                <a:latin typeface="Times New Roman" panose="02020603050405020304" pitchFamily="18" charset="0"/>
                <a:cs typeface="Times New Roman" panose="02020603050405020304" pitchFamily="18" charset="0"/>
              </a:rPr>
              <a:t>pubblico alla </a:t>
            </a:r>
            <a:r>
              <a:rPr lang="it-IT" dirty="0">
                <a:latin typeface="Times New Roman" panose="02020603050405020304" pitchFamily="18" charset="0"/>
                <a:cs typeface="Times New Roman" panose="02020603050405020304" pitchFamily="18" charset="0"/>
              </a:rPr>
              <a:t>fine del periodo </a:t>
            </a:r>
            <a:r>
              <a:rPr lang="it-IT" dirty="0" smtClean="0">
                <a:latin typeface="Times New Roman" panose="02020603050405020304" pitchFamily="18" charset="0"/>
                <a:cs typeface="Times New Roman" panose="02020603050405020304" pitchFamily="18" charset="0"/>
              </a:rPr>
              <a:t>t-1</a:t>
            </a:r>
            <a:endParaRPr lang="it-IT" dirty="0">
              <a:latin typeface="Times New Roman" panose="02020603050405020304" pitchFamily="18" charset="0"/>
              <a:cs typeface="Times New Roman" panose="02020603050405020304" pitchFamily="18" charset="0"/>
            </a:endParaRPr>
          </a:p>
        </p:txBody>
      </p:sp>
      <p:sp>
        <p:nvSpPr>
          <p:cNvPr id="12" name="Rettangolo 11"/>
          <p:cNvSpPr/>
          <p:nvPr/>
        </p:nvSpPr>
        <p:spPr>
          <a:xfrm>
            <a:off x="876068" y="4002063"/>
            <a:ext cx="6096000" cy="369332"/>
          </a:xfrm>
          <a:prstGeom prst="rect">
            <a:avLst/>
          </a:prstGeom>
        </p:spPr>
        <p:txBody>
          <a:bodyPr>
            <a:spAutoFit/>
          </a:bodyPr>
          <a:lstStyle/>
          <a:p>
            <a:r>
              <a:rPr lang="it-IT" dirty="0" err="1">
                <a:latin typeface="Times New Roman" panose="02020603050405020304" pitchFamily="18" charset="0"/>
                <a:cs typeface="Times New Roman" panose="02020603050405020304" pitchFamily="18" charset="0"/>
              </a:rPr>
              <a:t>Dt</a:t>
            </a:r>
            <a:r>
              <a:rPr lang="it-IT" dirty="0">
                <a:latin typeface="Times New Roman" panose="02020603050405020304" pitchFamily="18" charset="0"/>
                <a:cs typeface="Times New Roman" panose="02020603050405020304" pitchFamily="18" charset="0"/>
              </a:rPr>
              <a:t> = Disavanzo </a:t>
            </a:r>
            <a:r>
              <a:rPr lang="it-IT" dirty="0" smtClean="0">
                <a:latin typeface="Times New Roman" panose="02020603050405020304" pitchFamily="18" charset="0"/>
                <a:cs typeface="Times New Roman" panose="02020603050405020304" pitchFamily="18" charset="0"/>
              </a:rPr>
              <a:t>(indebitamento </a:t>
            </a:r>
            <a:r>
              <a:rPr lang="it-IT" dirty="0">
                <a:latin typeface="Times New Roman" panose="02020603050405020304" pitchFamily="18" charset="0"/>
                <a:cs typeface="Times New Roman" panose="02020603050405020304" pitchFamily="18" charset="0"/>
              </a:rPr>
              <a:t>netto) del periodo </a:t>
            </a:r>
            <a:r>
              <a:rPr lang="it-IT" dirty="0" smtClean="0">
                <a:latin typeface="Times New Roman" panose="02020603050405020304" pitchFamily="18" charset="0"/>
                <a:cs typeface="Times New Roman" panose="02020603050405020304" pitchFamily="18" charset="0"/>
              </a:rPr>
              <a:t>t</a:t>
            </a:r>
            <a:endParaRPr lang="it-IT" dirty="0">
              <a:latin typeface="Times New Roman" panose="02020603050405020304" pitchFamily="18" charset="0"/>
              <a:cs typeface="Times New Roman" panose="02020603050405020304" pitchFamily="18" charset="0"/>
            </a:endParaRPr>
          </a:p>
        </p:txBody>
      </p:sp>
      <p:sp>
        <p:nvSpPr>
          <p:cNvPr id="13" name="Rettangolo 12"/>
          <p:cNvSpPr/>
          <p:nvPr/>
        </p:nvSpPr>
        <p:spPr>
          <a:xfrm>
            <a:off x="876068" y="4485241"/>
            <a:ext cx="6096000" cy="369332"/>
          </a:xfrm>
          <a:prstGeom prst="rect">
            <a:avLst/>
          </a:prstGeom>
        </p:spPr>
        <p:txBody>
          <a:bodyPr>
            <a:spAutoFit/>
          </a:bodyPr>
          <a:lstStyle/>
          <a:p>
            <a:r>
              <a:rPr lang="it-IT" dirty="0" err="1">
                <a:latin typeface="Times New Roman" panose="02020603050405020304" pitchFamily="18" charset="0"/>
                <a:cs typeface="Times New Roman" panose="02020603050405020304" pitchFamily="18" charset="0"/>
              </a:rPr>
              <a:t>Bt</a:t>
            </a:r>
            <a:r>
              <a:rPr lang="it-IT" dirty="0">
                <a:latin typeface="Times New Roman" panose="02020603050405020304" pitchFamily="18" charset="0"/>
                <a:cs typeface="Times New Roman" panose="02020603050405020304" pitchFamily="18" charset="0"/>
              </a:rPr>
              <a:t> = Stock del debito pubblico alla fine del periodo </a:t>
            </a:r>
            <a:r>
              <a:rPr lang="it-IT" dirty="0" smtClean="0">
                <a:latin typeface="Times New Roman" panose="02020603050405020304" pitchFamily="18" charset="0"/>
                <a:cs typeface="Times New Roman" panose="02020603050405020304" pitchFamily="18" charset="0"/>
              </a:rPr>
              <a:t>t</a:t>
            </a:r>
            <a:endParaRPr lang="it-IT" dirty="0">
              <a:latin typeface="Times New Roman" panose="02020603050405020304" pitchFamily="18" charset="0"/>
              <a:cs typeface="Times New Roman" panose="02020603050405020304" pitchFamily="18" charset="0"/>
            </a:endParaRPr>
          </a:p>
        </p:txBody>
      </p:sp>
      <p:sp>
        <p:nvSpPr>
          <p:cNvPr id="14" name="Rettangolo 13"/>
          <p:cNvSpPr/>
          <p:nvPr/>
        </p:nvSpPr>
        <p:spPr>
          <a:xfrm>
            <a:off x="3020008" y="5164656"/>
            <a:ext cx="1893737"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Bt-1 </a:t>
            </a:r>
            <a:r>
              <a:rPr lang="it-IT" b="1" dirty="0">
                <a:solidFill>
                  <a:srgbClr val="A80000"/>
                </a:solidFill>
                <a:latin typeface="Times New Roman" panose="02020603050405020304" pitchFamily="18" charset="0"/>
                <a:cs typeface="Times New Roman" panose="02020603050405020304" pitchFamily="18" charset="0"/>
              </a:rPr>
              <a:t>+ </a:t>
            </a:r>
            <a:r>
              <a:rPr lang="it-IT" b="1" dirty="0" err="1">
                <a:solidFill>
                  <a:srgbClr val="A80000"/>
                </a:solidFill>
                <a:latin typeface="Times New Roman" panose="02020603050405020304" pitchFamily="18" charset="0"/>
                <a:cs typeface="Times New Roman" panose="02020603050405020304" pitchFamily="18" charset="0"/>
              </a:rPr>
              <a:t>Dt</a:t>
            </a:r>
            <a:r>
              <a:rPr lang="it-IT" b="1" dirty="0">
                <a:solidFill>
                  <a:srgbClr val="A80000"/>
                </a:solidFill>
                <a:latin typeface="Times New Roman" panose="02020603050405020304" pitchFamily="18" charset="0"/>
                <a:cs typeface="Times New Roman" panose="02020603050405020304" pitchFamily="18" charset="0"/>
              </a:rPr>
              <a:t> = </a:t>
            </a:r>
            <a:r>
              <a:rPr lang="it-IT" b="1" dirty="0" err="1">
                <a:solidFill>
                  <a:srgbClr val="A80000"/>
                </a:solidFill>
                <a:latin typeface="Times New Roman" panose="02020603050405020304" pitchFamily="18" charset="0"/>
                <a:cs typeface="Times New Roman" panose="02020603050405020304" pitchFamily="18" charset="0"/>
              </a:rPr>
              <a:t>Bt</a:t>
            </a:r>
            <a:endParaRPr lang="it-IT"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43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36</a:t>
            </a:fld>
            <a:endParaRPr lang="it-IT"/>
          </a:p>
        </p:txBody>
      </p:sp>
      <p:sp>
        <p:nvSpPr>
          <p:cNvPr id="4" name="Rettangolo 3"/>
          <p:cNvSpPr/>
          <p:nvPr/>
        </p:nvSpPr>
        <p:spPr>
          <a:xfrm>
            <a:off x="1016000" y="877511"/>
            <a:ext cx="5484553"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differenza</a:t>
            </a:r>
            <a:r>
              <a:rPr lang="it-IT" dirty="0">
                <a:latin typeface="Times New Roman" panose="02020603050405020304" pitchFamily="18" charset="0"/>
                <a:cs typeface="Times New Roman" panose="02020603050405020304" pitchFamily="18" charset="0"/>
              </a:rPr>
              <a:t> fondamentale </a:t>
            </a:r>
            <a:r>
              <a:rPr lang="it-IT" b="1" dirty="0">
                <a:latin typeface="Times New Roman" panose="02020603050405020304" pitchFamily="18" charset="0"/>
                <a:cs typeface="Times New Roman" panose="02020603050405020304" pitchFamily="18" charset="0"/>
              </a:rPr>
              <a:t>tra debito e deficit </a:t>
            </a:r>
            <a:r>
              <a:rPr lang="it-IT" dirty="0">
                <a:latin typeface="Times New Roman" panose="02020603050405020304" pitchFamily="18" charset="0"/>
                <a:cs typeface="Times New Roman" panose="02020603050405020304" pitchFamily="18" charset="0"/>
              </a:rPr>
              <a:t>è </a:t>
            </a:r>
            <a:r>
              <a:rPr lang="it-IT" dirty="0" smtClean="0">
                <a:latin typeface="Times New Roman" panose="02020603050405020304" pitchFamily="18" charset="0"/>
                <a:cs typeface="Times New Roman" panose="02020603050405020304" pitchFamily="18" charset="0"/>
              </a:rPr>
              <a:t>che:</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0" y="1629124"/>
            <a:ext cx="9773920" cy="369332"/>
          </a:xfrm>
          <a:prstGeom prst="rect">
            <a:avLst/>
          </a:prstGeom>
          <a:ln>
            <a:solidFill>
              <a:srgbClr val="A80000"/>
            </a:solidFill>
          </a:ln>
        </p:spPr>
        <p:txBody>
          <a:bodyPr wrap="square">
            <a:spAutoFit/>
          </a:bodyPr>
          <a:lstStyle/>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il debito </a:t>
            </a:r>
            <a:r>
              <a:rPr lang="it-IT" dirty="0">
                <a:latin typeface="Times New Roman" panose="02020603050405020304" pitchFamily="18" charset="0"/>
                <a:cs typeface="Times New Roman" panose="02020603050405020304" pitchFamily="18" charset="0"/>
              </a:rPr>
              <a:t>è un valore stock dato dalla somma dei deficit degli anni precedenti non ancora </a:t>
            </a:r>
            <a:r>
              <a:rPr lang="it-IT" dirty="0" smtClean="0">
                <a:latin typeface="Times New Roman" panose="02020603050405020304" pitchFamily="18" charset="0"/>
                <a:cs typeface="Times New Roman" panose="02020603050405020304" pitchFamily="18" charset="0"/>
              </a:rPr>
              <a:t>ripagati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1016000" y="2206270"/>
            <a:ext cx="9773919" cy="646331"/>
          </a:xfrm>
          <a:prstGeom prst="rect">
            <a:avLst/>
          </a:prstGeom>
          <a:ln>
            <a:solidFill>
              <a:srgbClr val="A80000"/>
            </a:solidFill>
          </a:ln>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mentre il </a:t>
            </a:r>
            <a:r>
              <a:rPr lang="it-IT" dirty="0" smtClean="0">
                <a:latin typeface="Times New Roman" panose="02020603050405020304" pitchFamily="18" charset="0"/>
                <a:cs typeface="Times New Roman" panose="02020603050405020304" pitchFamily="18" charset="0"/>
              </a:rPr>
              <a:t>deficit </a:t>
            </a:r>
            <a:r>
              <a:rPr lang="it-IT" dirty="0">
                <a:latin typeface="Times New Roman" panose="02020603050405020304" pitchFamily="18" charset="0"/>
                <a:cs typeface="Times New Roman" panose="02020603050405020304" pitchFamily="18" charset="0"/>
              </a:rPr>
              <a:t>è un valore flusso che riflette la situazione di indebitamento entro un intervallo di tempo, di solito un </a:t>
            </a:r>
            <a:r>
              <a:rPr lang="it-IT" dirty="0" smtClean="0">
                <a:latin typeface="Times New Roman" panose="02020603050405020304" pitchFamily="18" charset="0"/>
                <a:cs typeface="Times New Roman" panose="02020603050405020304" pitchFamily="18" charset="0"/>
              </a:rPr>
              <a:t>anno</a:t>
            </a:r>
          </a:p>
        </p:txBody>
      </p:sp>
      <p:sp>
        <p:nvSpPr>
          <p:cNvPr id="7" name="Rettangolo 6"/>
          <p:cNvSpPr/>
          <p:nvPr/>
        </p:nvSpPr>
        <p:spPr>
          <a:xfrm>
            <a:off x="949496" y="3165696"/>
            <a:ext cx="9840423"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 presenza di un deficit pubblico il debito pubblico aumenta, in presenza di un avanzo invece il debito pubblico diminuisce.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56661" y="552756"/>
            <a:ext cx="9848895" cy="5687391"/>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15</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37</a:t>
            </a:fld>
            <a:endParaRPr lang="it-IT"/>
          </a:p>
        </p:txBody>
      </p:sp>
    </p:spTree>
    <p:extLst>
      <p:ext uri="{BB962C8B-B14F-4D97-AF65-F5344CB8AC3E}">
        <p14:creationId xmlns:p14="http://schemas.microsoft.com/office/powerpoint/2010/main" val="1228396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16000" y="1723752"/>
            <a:ext cx="10124901" cy="923330"/>
          </a:xfrm>
          <a:prstGeom prst="rect">
            <a:avLst/>
          </a:prstGeom>
        </p:spPr>
        <p:txBody>
          <a:bodyPr wrap="square">
            <a:spAutoFit/>
          </a:bodyPr>
          <a:lstStyle/>
          <a:p>
            <a:pPr marL="285750" indent="-285750" algn="just">
              <a:buFont typeface="Wingdings" panose="05000000000000000000" pitchFamily="2" charset="2"/>
              <a:buChar char="Ø"/>
            </a:pPr>
            <a:r>
              <a:rPr lang="it-IT" dirty="0" smtClean="0">
                <a:solidFill>
                  <a:srgbClr val="000000"/>
                </a:solidFill>
                <a:latin typeface="Times New Roman" panose="02020603050405020304" pitchFamily="18" charset="0"/>
                <a:cs typeface="Times New Roman" panose="02020603050405020304" pitchFamily="18" charset="0"/>
              </a:rPr>
              <a:t>Calcolato </a:t>
            </a:r>
            <a:r>
              <a:rPr lang="it-IT" dirty="0">
                <a:solidFill>
                  <a:srgbClr val="000000"/>
                </a:solidFill>
                <a:latin typeface="Times New Roman" panose="02020603050405020304" pitchFamily="18" charset="0"/>
                <a:cs typeface="Times New Roman" panose="02020603050405020304" pitchFamily="18" charset="0"/>
              </a:rPr>
              <a:t>in coerenza con la definizione adottata ai fini della Procedura per i disavanzi eccessivi dell’Unione europea (Regolamento del Consiglio delle Comunità Europee n. 479/2009), sommando le passività finanziarie del </a:t>
            </a:r>
            <a:r>
              <a:rPr lang="it-IT" dirty="0" smtClean="0">
                <a:solidFill>
                  <a:srgbClr val="000000"/>
                </a:solidFill>
                <a:latin typeface="Times New Roman" panose="02020603050405020304" pitchFamily="18" charset="0"/>
                <a:cs typeface="Times New Roman" panose="02020603050405020304" pitchFamily="18" charset="0"/>
              </a:rPr>
              <a:t>settore</a:t>
            </a:r>
            <a:endParaRPr lang="en-GB" strike="sngStrike"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38</a:t>
            </a:fld>
            <a:endParaRPr lang="it-IT"/>
          </a:p>
        </p:txBody>
      </p:sp>
      <p:sp>
        <p:nvSpPr>
          <p:cNvPr id="12" name="Rettangolo 11"/>
          <p:cNvSpPr/>
          <p:nvPr/>
        </p:nvSpPr>
        <p:spPr>
          <a:xfrm>
            <a:off x="985055" y="2903907"/>
            <a:ext cx="10124901" cy="646331"/>
          </a:xfrm>
          <a:prstGeom prst="rect">
            <a:avLst/>
          </a:prstGeom>
        </p:spPr>
        <p:txBody>
          <a:bodyPr wrap="square">
            <a:spAutoFit/>
          </a:bodyPr>
          <a:lstStyle/>
          <a:p>
            <a:pPr marL="285750" indent="-285750" algn="just">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Il debito è inoltre consolidato ossia esclude le passività che costituiscono attività, nei medesimi strumenti, di enti appartenenti alle Amministrazioni pubbliche. </a:t>
            </a:r>
            <a:endParaRPr lang="en-GB" dirty="0">
              <a:latin typeface="Times New Roman" panose="02020603050405020304" pitchFamily="18" charset="0"/>
              <a:cs typeface="Times New Roman" panose="02020603050405020304" pitchFamily="18" charset="0"/>
            </a:endParaRPr>
          </a:p>
        </p:txBody>
      </p:sp>
      <p:sp>
        <p:nvSpPr>
          <p:cNvPr id="13" name="Rettangolo 12"/>
          <p:cNvSpPr/>
          <p:nvPr/>
        </p:nvSpPr>
        <p:spPr>
          <a:xfrm>
            <a:off x="985056" y="3807063"/>
            <a:ext cx="10124901" cy="646331"/>
          </a:xfrm>
          <a:prstGeom prst="rect">
            <a:avLst/>
          </a:prstGeom>
        </p:spPr>
        <p:txBody>
          <a:bodyPr wrap="square">
            <a:spAutoFit/>
          </a:bodyPr>
          <a:lstStyle/>
          <a:p>
            <a:pPr marL="285750" indent="-285750" algn="just">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La Banca d’Italia elabora, sulla base delle regole statistiche fissate in ambito europeo, il debito delle Amministrazioni pubbliche (cosiddetto “debito di Maastricht”). </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985056" y="878962"/>
            <a:ext cx="1813317"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Debito </a:t>
            </a:r>
            <a:r>
              <a:rPr lang="it-IT" b="1" dirty="0" smtClean="0">
                <a:solidFill>
                  <a:srgbClr val="A80000"/>
                </a:solidFill>
                <a:latin typeface="Times New Roman" panose="02020603050405020304" pitchFamily="18" charset="0"/>
                <a:cs typeface="Times New Roman" panose="02020603050405020304" pitchFamily="18" charset="0"/>
              </a:rPr>
              <a:t>pubblico </a:t>
            </a:r>
            <a:endParaRPr lang="en-GB" dirty="0">
              <a:solidFill>
                <a:srgbClr val="A80000"/>
              </a:solidFill>
            </a:endParaRPr>
          </a:p>
        </p:txBody>
      </p:sp>
    </p:spTree>
    <p:extLst>
      <p:ext uri="{BB962C8B-B14F-4D97-AF65-F5344CB8AC3E}">
        <p14:creationId xmlns:p14="http://schemas.microsoft.com/office/powerpoint/2010/main" val="369912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39</a:t>
            </a:fld>
            <a:endParaRPr lang="it-IT"/>
          </a:p>
        </p:txBody>
      </p:sp>
      <p:sp>
        <p:nvSpPr>
          <p:cNvPr id="4" name="Rettangolo 3"/>
          <p:cNvSpPr/>
          <p:nvPr/>
        </p:nvSpPr>
        <p:spPr>
          <a:xfrm>
            <a:off x="918732" y="2106184"/>
            <a:ext cx="10368103" cy="646331"/>
          </a:xfrm>
          <a:prstGeom prst="rect">
            <a:avLst/>
          </a:prstGeom>
        </p:spPr>
        <p:txBody>
          <a:bodyPr wrap="square">
            <a:spAutoFit/>
          </a:bodyPr>
          <a:lstStyle/>
          <a:p>
            <a:pPr algn="just">
              <a:spcBef>
                <a:spcPts val="600"/>
              </a:spcBef>
              <a:spcAft>
                <a:spcPts val="600"/>
              </a:spcAft>
            </a:pPr>
            <a:r>
              <a:rPr lang="it-IT" dirty="0">
                <a:solidFill>
                  <a:srgbClr val="202122"/>
                </a:solidFill>
                <a:latin typeface="Times New Roman" panose="02020603050405020304" pitchFamily="18" charset="0"/>
                <a:ea typeface="Times New Roman" panose="02020603050405020304" pitchFamily="18" charset="0"/>
              </a:rPr>
              <a:t>Il trattato stabilisce che: "La sostenibilità della situazione della finanza pubblica [...] risulterà dal conseguimento di una situazione di bilancio pubblico non caratterizzata da un disavanzo eccessivo </a:t>
            </a:r>
            <a:r>
              <a:rPr lang="it-IT" dirty="0" smtClean="0">
                <a:solidFill>
                  <a:srgbClr val="202122"/>
                </a:solidFill>
                <a:latin typeface="Times New Roman" panose="02020603050405020304" pitchFamily="18" charset="0"/>
                <a:ea typeface="Times New Roman" panose="02020603050405020304" pitchFamily="18" charset="0"/>
              </a:rPr>
              <a:t>[...]"</a:t>
            </a:r>
            <a:endParaRPr lang="it-IT" dirty="0">
              <a:solidFill>
                <a:srgbClr val="202122"/>
              </a:solidFill>
              <a:latin typeface="Times New Roman" panose="02020603050405020304" pitchFamily="18" charset="0"/>
              <a:ea typeface="Times New Roman" panose="02020603050405020304" pitchFamily="18" charset="0"/>
            </a:endParaRPr>
          </a:p>
        </p:txBody>
      </p:sp>
      <p:sp>
        <p:nvSpPr>
          <p:cNvPr id="5" name="Rettangolo 4"/>
          <p:cNvSpPr/>
          <p:nvPr/>
        </p:nvSpPr>
        <p:spPr>
          <a:xfrm>
            <a:off x="918731" y="1057939"/>
            <a:ext cx="1036810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a:t>
            </a:r>
            <a:r>
              <a:rPr lang="it-IT" b="1" dirty="0">
                <a:latin typeface="Times New Roman" panose="02020603050405020304" pitchFamily="18" charset="0"/>
                <a:cs typeface="Times New Roman" panose="02020603050405020304" pitchFamily="18" charset="0"/>
              </a:rPr>
              <a:t>parametri di Maastricht</a:t>
            </a:r>
            <a:r>
              <a:rPr lang="it-IT" dirty="0">
                <a:latin typeface="Times New Roman" panose="02020603050405020304" pitchFamily="18" charset="0"/>
                <a:cs typeface="Times New Roman" panose="02020603050405020304" pitchFamily="18" charset="0"/>
              </a:rPr>
              <a:t> o </a:t>
            </a:r>
            <a:r>
              <a:rPr lang="it-IT" b="1" dirty="0">
                <a:latin typeface="Times New Roman" panose="02020603050405020304" pitchFamily="18" charset="0"/>
                <a:cs typeface="Times New Roman" panose="02020603050405020304" pitchFamily="18" charset="0"/>
              </a:rPr>
              <a:t>criteri di convergenza</a:t>
            </a:r>
            <a:r>
              <a:rPr lang="it-IT" dirty="0">
                <a:latin typeface="Times New Roman" panose="02020603050405020304" pitchFamily="18" charset="0"/>
                <a:cs typeface="Times New Roman" panose="02020603050405020304" pitchFamily="18" charset="0"/>
              </a:rPr>
              <a:t> sono i requisiti economici e finanziari che gli Stati dell'Unione europea devono soddisfare per l'ingresso nell'Unione economica e monetaria dell'Unione europea (UEM).</a:t>
            </a:r>
          </a:p>
        </p:txBody>
      </p:sp>
      <p:sp>
        <p:nvSpPr>
          <p:cNvPr id="6" name="Rettangolo 5"/>
          <p:cNvSpPr/>
          <p:nvPr/>
        </p:nvSpPr>
        <p:spPr>
          <a:xfrm>
            <a:off x="918732" y="2877430"/>
            <a:ext cx="10368101" cy="646331"/>
          </a:xfrm>
          <a:prstGeom prst="rect">
            <a:avLst/>
          </a:prstGeom>
        </p:spPr>
        <p:txBody>
          <a:bodyPr wrap="square">
            <a:spAutoFit/>
          </a:bodyPr>
          <a:lstStyle/>
          <a:p>
            <a:pPr algn="just">
              <a:spcBef>
                <a:spcPts val="600"/>
              </a:spcBef>
              <a:spcAft>
                <a:spcPts val="600"/>
              </a:spcAft>
            </a:pPr>
            <a:r>
              <a:rPr lang="it-IT" dirty="0" smtClean="0">
                <a:latin typeface="Times New Roman" panose="02020603050405020304" pitchFamily="18" charset="0"/>
                <a:ea typeface="Times New Roman" panose="02020603050405020304" pitchFamily="18" charset="0"/>
              </a:rPr>
              <a:t>La</a:t>
            </a:r>
            <a:r>
              <a:rPr lang="it-IT" dirty="0">
                <a:latin typeface="Times New Roman" panose="02020603050405020304" pitchFamily="18" charset="0"/>
                <a:ea typeface="Times New Roman" panose="02020603050405020304" pitchFamily="18" charset="0"/>
              </a:rPr>
              <a:t> Commissione </a:t>
            </a:r>
            <a:r>
              <a:rPr lang="it-IT" dirty="0" smtClean="0">
                <a:latin typeface="Times New Roman" panose="02020603050405020304" pitchFamily="18" charset="0"/>
                <a:ea typeface="Times New Roman" panose="02020603050405020304" pitchFamily="18" charset="0"/>
              </a:rPr>
              <a:t>europea esamina </a:t>
            </a:r>
            <a:r>
              <a:rPr lang="it-IT" dirty="0">
                <a:latin typeface="Times New Roman" panose="02020603050405020304" pitchFamily="18" charset="0"/>
                <a:ea typeface="Times New Roman" panose="02020603050405020304" pitchFamily="18" charset="0"/>
              </a:rPr>
              <a:t>se la disciplina di bilancio sia stata rispettata in base ai due seguenti parametri</a:t>
            </a:r>
            <a:r>
              <a:rPr lang="it-IT" dirty="0" smtClean="0">
                <a:latin typeface="Times New Roman" panose="02020603050405020304" pitchFamily="18" charset="0"/>
                <a:ea typeface="Times New Roman" panose="02020603050405020304" pitchFamily="18" charset="0"/>
              </a:rPr>
              <a:t>:</a:t>
            </a:r>
            <a:endParaRPr lang="it-IT" sz="1200" dirty="0">
              <a:latin typeface="Times New Roman" panose="02020603050405020304" pitchFamily="18" charset="0"/>
              <a:ea typeface="Times New Roman" panose="02020603050405020304" pitchFamily="18" charset="0"/>
            </a:endParaRPr>
          </a:p>
        </p:txBody>
      </p:sp>
      <p:sp>
        <p:nvSpPr>
          <p:cNvPr id="7" name="Rettangolo 6"/>
          <p:cNvSpPr/>
          <p:nvPr/>
        </p:nvSpPr>
        <p:spPr>
          <a:xfrm>
            <a:off x="918731" y="3907549"/>
            <a:ext cx="10368103" cy="2321148"/>
          </a:xfrm>
          <a:prstGeom prst="rect">
            <a:avLst/>
          </a:prstGeom>
        </p:spPr>
        <p:txBody>
          <a:bodyPr wrap="square">
            <a:spAutoFit/>
          </a:bodyPr>
          <a:lstStyle/>
          <a:p>
            <a:pPr marL="342900" lvl="0" indent="-342900" algn="just">
              <a:spcAft>
                <a:spcPts val="120"/>
              </a:spcAft>
              <a:buSzPct val="100000"/>
              <a:buFont typeface="Wingdings" panose="05000000000000000000" pitchFamily="2" charset="2"/>
              <a:buChar char="§"/>
              <a:tabLst>
                <a:tab pos="457200" algn="l"/>
              </a:tabLst>
            </a:pPr>
            <a:r>
              <a:rPr lang="it-IT" dirty="0" smtClean="0">
                <a:latin typeface="Times New Roman" panose="02020603050405020304" pitchFamily="18" charset="0"/>
                <a:ea typeface="Times New Roman" panose="02020603050405020304" pitchFamily="18" charset="0"/>
              </a:rPr>
              <a:t>il</a:t>
            </a:r>
            <a:r>
              <a:rPr lang="it-IT" dirty="0">
                <a:latin typeface="Times New Roman" panose="02020603050405020304" pitchFamily="18" charset="0"/>
                <a:ea typeface="Times New Roman" panose="02020603050405020304" pitchFamily="18" charset="0"/>
              </a:rPr>
              <a:t> </a:t>
            </a:r>
            <a:r>
              <a:rPr lang="it-IT" b="1" dirty="0">
                <a:latin typeface="Times New Roman" panose="02020603050405020304" pitchFamily="18" charset="0"/>
                <a:ea typeface="Times New Roman" panose="02020603050405020304" pitchFamily="18" charset="0"/>
              </a:rPr>
              <a:t>disavanzo pubblico</a:t>
            </a:r>
            <a:r>
              <a:rPr lang="it-IT" dirty="0">
                <a:latin typeface="Times New Roman" panose="02020603050405020304" pitchFamily="18" charset="0"/>
                <a:ea typeface="Times New Roman" panose="02020603050405020304" pitchFamily="18" charset="0"/>
              </a:rPr>
              <a:t> annuale: il rapporto tra il disavanzo pubblico annuale e il PIL non deve superare il </a:t>
            </a:r>
            <a:r>
              <a:rPr lang="it-IT" dirty="0" smtClean="0">
                <a:latin typeface="Times New Roman" panose="02020603050405020304" pitchFamily="18" charset="0"/>
                <a:ea typeface="Times New Roman" panose="02020603050405020304" pitchFamily="18" charset="0"/>
              </a:rPr>
              <a:t>3% </a:t>
            </a:r>
            <a:r>
              <a:rPr lang="it-IT" dirty="0">
                <a:latin typeface="Times New Roman" panose="02020603050405020304" pitchFamily="18" charset="0"/>
                <a:ea typeface="Times New Roman" panose="02020603050405020304" pitchFamily="18" charset="0"/>
              </a:rPr>
              <a:t>alla fine dell'ultimo esercizio finanziario concluso. In caso contrario, tale rapporto deve essere diminuito in modo sostanziale e costante e aver raggiunto un livello prossimo al 3% o, in alternativa, il superamento del valore di riferimento deve essere solo eccezionale e temporaneo e il rapporto deve restare vicino al valore di riferimento;</a:t>
            </a:r>
            <a:endParaRPr lang="it-IT" sz="1200" dirty="0">
              <a:latin typeface="Times New Roman" panose="02020603050405020304" pitchFamily="18" charset="0"/>
              <a:ea typeface="Times New Roman" panose="02020603050405020304" pitchFamily="18" charset="0"/>
            </a:endParaRPr>
          </a:p>
          <a:p>
            <a:pPr marL="342900" lvl="0" indent="-342900" algn="just">
              <a:spcAft>
                <a:spcPts val="120"/>
              </a:spcAft>
              <a:buSzPct val="100000"/>
              <a:buFont typeface="Wingdings" panose="05000000000000000000" pitchFamily="2" charset="2"/>
              <a:buChar char="§"/>
              <a:tabLst>
                <a:tab pos="457200" algn="l"/>
              </a:tabLst>
            </a:pPr>
            <a:r>
              <a:rPr lang="it-IT" dirty="0">
                <a:latin typeface="Times New Roman" panose="02020603050405020304" pitchFamily="18" charset="0"/>
                <a:ea typeface="Times New Roman" panose="02020603050405020304" pitchFamily="18" charset="0"/>
              </a:rPr>
              <a:t>il </a:t>
            </a:r>
            <a:r>
              <a:rPr lang="it-IT" b="1" dirty="0">
                <a:latin typeface="Times New Roman" panose="02020603050405020304" pitchFamily="18" charset="0"/>
                <a:ea typeface="Times New Roman" panose="02020603050405020304" pitchFamily="18" charset="0"/>
              </a:rPr>
              <a:t>debito pubblico</a:t>
            </a:r>
            <a:r>
              <a:rPr lang="it-IT" dirty="0">
                <a:latin typeface="Times New Roman" panose="02020603050405020304" pitchFamily="18" charset="0"/>
                <a:ea typeface="Times New Roman" panose="02020603050405020304" pitchFamily="18" charset="0"/>
              </a:rPr>
              <a:t>: il rapporto tra il debito pubblico lord</a:t>
            </a:r>
            <a:r>
              <a:rPr lang="it-IT" dirty="0">
                <a:solidFill>
                  <a:srgbClr val="202122"/>
                </a:solidFill>
                <a:latin typeface="Times New Roman" panose="02020603050405020304" pitchFamily="18" charset="0"/>
                <a:ea typeface="Times New Roman" panose="02020603050405020304" pitchFamily="18" charset="0"/>
              </a:rPr>
              <a:t>o e il PIL non deve superare il </a:t>
            </a:r>
            <a:r>
              <a:rPr lang="it-IT" dirty="0" smtClean="0">
                <a:solidFill>
                  <a:srgbClr val="202122"/>
                </a:solidFill>
                <a:latin typeface="Times New Roman" panose="02020603050405020304" pitchFamily="18" charset="0"/>
                <a:ea typeface="Times New Roman" panose="02020603050405020304" pitchFamily="18" charset="0"/>
              </a:rPr>
              <a:t>60% </a:t>
            </a:r>
            <a:r>
              <a:rPr lang="it-IT" dirty="0">
                <a:solidFill>
                  <a:srgbClr val="202122"/>
                </a:solidFill>
                <a:latin typeface="Times New Roman" panose="02020603050405020304" pitchFamily="18" charset="0"/>
                <a:ea typeface="Times New Roman" panose="02020603050405020304" pitchFamily="18" charset="0"/>
              </a:rPr>
              <a:t>alla fine dell'ultimo esercizio di bilancio concluso. In caso contrario, tale rapporto deve essersi ridotto in misura sufficiente e deve avvicinarsi al valore di riferimento con ritmo adeguato.</a:t>
            </a:r>
            <a:endParaRPr lang="it-IT"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391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39413" y="907535"/>
            <a:ext cx="4918975"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Gli aggregati istituzionali della finanza pubblica</a:t>
            </a:r>
            <a:endParaRPr lang="it-IT" dirty="0">
              <a:solidFill>
                <a:srgbClr val="A80000"/>
              </a:solidFill>
              <a:latin typeface="Times New Roman" panose="02020603050405020304" pitchFamily="18" charset="0"/>
              <a:cs typeface="Times New Roman" panose="02020603050405020304" pitchFamily="18" charset="0"/>
            </a:endParaRPr>
          </a:p>
        </p:txBody>
      </p:sp>
      <p:sp>
        <p:nvSpPr>
          <p:cNvPr id="4" name="Rettangolo 3"/>
          <p:cNvSpPr/>
          <p:nvPr/>
        </p:nvSpPr>
        <p:spPr>
          <a:xfrm>
            <a:off x="839412" y="1461717"/>
            <a:ext cx="10777428"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Quando si parla di finanza pubblica, un primo aspetto da definire è l’aggregato istituzionale di riferimento. </a:t>
            </a:r>
            <a:endParaRPr lang="it-IT" b="0" i="0" dirty="0">
              <a:effectLst/>
              <a:latin typeface="Times New Roman" panose="02020603050405020304" pitchFamily="18" charset="0"/>
              <a:cs typeface="Times New Roman" panose="02020603050405020304" pitchFamily="18" charset="0"/>
            </a:endParaRPr>
          </a:p>
        </p:txBody>
      </p:sp>
      <p:sp>
        <p:nvSpPr>
          <p:cNvPr id="6" name="Rettangolo 5"/>
          <p:cNvSpPr/>
          <p:nvPr/>
        </p:nvSpPr>
        <p:spPr>
          <a:xfrm>
            <a:off x="839411" y="1932816"/>
            <a:ext cx="10262695"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Esistono tre principali settori per cui dati di finanza pubblica vengono presentati e discussi nel dibattito politico.</a:t>
            </a:r>
            <a:endParaRPr lang="it-IT" dirty="0"/>
          </a:p>
        </p:txBody>
      </p:sp>
      <p:sp>
        <p:nvSpPr>
          <p:cNvPr id="7" name="Rettangolo 6"/>
          <p:cNvSpPr/>
          <p:nvPr/>
        </p:nvSpPr>
        <p:spPr>
          <a:xfrm>
            <a:off x="839410" y="2727665"/>
            <a:ext cx="10262697"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Il primo è quello su cui si concentrano le discussioni annuali sulla legge di bilancio: si tratta del </a:t>
            </a:r>
            <a:r>
              <a:rPr lang="it-IT" b="1" dirty="0">
                <a:latin typeface="Times New Roman" panose="02020603050405020304" pitchFamily="18" charset="0"/>
                <a:cs typeface="Times New Roman" panose="02020603050405020304" pitchFamily="18" charset="0"/>
              </a:rPr>
              <a:t>“settore statale”</a:t>
            </a:r>
            <a:r>
              <a:rPr lang="it-IT" dirty="0">
                <a:latin typeface="Times New Roman" panose="02020603050405020304" pitchFamily="18" charset="0"/>
                <a:cs typeface="Times New Roman" panose="02020603050405020304" pitchFamily="18" charset="0"/>
              </a:rPr>
              <a:t> (o “</a:t>
            </a:r>
            <a:r>
              <a:rPr lang="it-IT" dirty="0" err="1">
                <a:latin typeface="Times New Roman" panose="02020603050405020304" pitchFamily="18" charset="0"/>
                <a:cs typeface="Times New Roman" panose="02020603050405020304" pitchFamily="18" charset="0"/>
              </a:rPr>
              <a:t>central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government</a:t>
            </a:r>
            <a:r>
              <a:rPr lang="it-IT" dirty="0">
                <a:latin typeface="Times New Roman" panose="02020603050405020304" pitchFamily="18" charset="0"/>
                <a:cs typeface="Times New Roman" panose="02020603050405020304" pitchFamily="18" charset="0"/>
              </a:rPr>
              <a:t>” nella terminologia internazionale).</a:t>
            </a:r>
          </a:p>
        </p:txBody>
      </p:sp>
      <p:sp>
        <p:nvSpPr>
          <p:cNvPr id="8" name="Rettangolo 7"/>
          <p:cNvSpPr/>
          <p:nvPr/>
        </p:nvSpPr>
        <p:spPr>
          <a:xfrm>
            <a:off x="839409" y="3475763"/>
            <a:ext cx="10262697"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Il secondo, più ampio, comprende le cosiddette </a:t>
            </a:r>
            <a:r>
              <a:rPr lang="it-IT" b="1" dirty="0">
                <a:latin typeface="Times New Roman" panose="02020603050405020304" pitchFamily="18" charset="0"/>
                <a:cs typeface="Times New Roman" panose="02020603050405020304" pitchFamily="18" charset="0"/>
              </a:rPr>
              <a:t>“amministrazioni pubbliche” </a:t>
            </a:r>
            <a:r>
              <a:rPr lang="it-IT" dirty="0">
                <a:latin typeface="Times New Roman" panose="02020603050405020304" pitchFamily="18" charset="0"/>
                <a:cs typeface="Times New Roman" panose="02020603050405020304" pitchFamily="18" charset="0"/>
              </a:rPr>
              <a:t>(o “general </a:t>
            </a:r>
            <a:r>
              <a:rPr lang="it-IT" dirty="0" err="1">
                <a:latin typeface="Times New Roman" panose="02020603050405020304" pitchFamily="18" charset="0"/>
                <a:cs typeface="Times New Roman" panose="02020603050405020304" pitchFamily="18" charset="0"/>
              </a:rPr>
              <a:t>government</a:t>
            </a:r>
            <a:r>
              <a:rPr lang="it-IT" dirty="0">
                <a:latin typeface="Times New Roman" panose="02020603050405020304" pitchFamily="18" charset="0"/>
                <a:cs typeface="Times New Roman" panose="02020603050405020304" pitchFamily="18" charset="0"/>
              </a:rPr>
              <a:t>”). Questo settore viene monitorato a livello delle regole europee sui conti pubblici.</a:t>
            </a:r>
          </a:p>
        </p:txBody>
      </p:sp>
      <p:sp>
        <p:nvSpPr>
          <p:cNvPr id="9" name="Rettangolo 8"/>
          <p:cNvSpPr/>
          <p:nvPr/>
        </p:nvSpPr>
        <p:spPr>
          <a:xfrm>
            <a:off x="839409" y="4270612"/>
            <a:ext cx="10262697" cy="1200329"/>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Infine, c’è il </a:t>
            </a:r>
            <a:r>
              <a:rPr lang="it-IT" b="1" dirty="0">
                <a:latin typeface="Times New Roman" panose="02020603050405020304" pitchFamily="18" charset="0"/>
                <a:cs typeface="Times New Roman" panose="02020603050405020304" pitchFamily="18" charset="0"/>
              </a:rPr>
              <a:t>“settore pubblico” </a:t>
            </a:r>
            <a:r>
              <a:rPr lang="it-IT" dirty="0">
                <a:latin typeface="Times New Roman" panose="02020603050405020304" pitchFamily="18" charset="0"/>
                <a:cs typeface="Times New Roman" panose="02020603050405020304" pitchFamily="18" charset="0"/>
              </a:rPr>
              <a:t>(o “public </a:t>
            </a:r>
            <a:r>
              <a:rPr lang="it-IT" dirty="0" err="1">
                <a:latin typeface="Times New Roman" panose="02020603050405020304" pitchFamily="18" charset="0"/>
                <a:cs typeface="Times New Roman" panose="02020603050405020304" pitchFamily="18" charset="0"/>
              </a:rPr>
              <a:t>sector</a:t>
            </a:r>
            <a:r>
              <a:rPr lang="it-IT" dirty="0">
                <a:latin typeface="Times New Roman" panose="02020603050405020304" pitchFamily="18" charset="0"/>
                <a:cs typeface="Times New Roman" panose="02020603050405020304" pitchFamily="18" charset="0"/>
              </a:rPr>
              <a:t>”). Questo aggregato è utilizzato più che altro per fini statistici, ma raramente è oggetto di monitoraggio ai fini di politica economica, tranne in quei paesi, per esempio dell’America Latina, dove le imprese pubbliche sono state in passato fonti di squilibri di finanza pubblica.</a:t>
            </a:r>
          </a:p>
        </p:txBody>
      </p:sp>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4</a:t>
            </a:fld>
            <a:endParaRPr lang="it-IT"/>
          </a:p>
        </p:txBody>
      </p:sp>
    </p:spTree>
    <p:extLst>
      <p:ext uri="{BB962C8B-B14F-4D97-AF65-F5344CB8AC3E}">
        <p14:creationId xmlns:p14="http://schemas.microsoft.com/office/powerpoint/2010/main" val="40110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L. Bani - Elementi di statistica economica - LEZIONE 15</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40</a:t>
            </a:fld>
            <a:endParaRPr lang="it-IT"/>
          </a:p>
        </p:txBody>
      </p:sp>
      <p:pic>
        <p:nvPicPr>
          <p:cNvPr id="5" name="Immagine 4"/>
          <p:cNvPicPr>
            <a:picLocks noChangeAspect="1"/>
          </p:cNvPicPr>
          <p:nvPr/>
        </p:nvPicPr>
        <p:blipFill>
          <a:blip r:embed="rId2"/>
          <a:stretch>
            <a:fillRect/>
          </a:stretch>
        </p:blipFill>
        <p:spPr>
          <a:xfrm>
            <a:off x="2384185" y="473407"/>
            <a:ext cx="6862861" cy="5811015"/>
          </a:xfrm>
          <a:prstGeom prst="rect">
            <a:avLst/>
          </a:prstGeom>
        </p:spPr>
      </p:pic>
    </p:spTree>
    <p:extLst>
      <p:ext uri="{BB962C8B-B14F-4D97-AF65-F5344CB8AC3E}">
        <p14:creationId xmlns:p14="http://schemas.microsoft.com/office/powerpoint/2010/main" val="4022644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41</a:t>
            </a:fld>
            <a:endParaRPr lang="it-IT"/>
          </a:p>
        </p:txBody>
      </p:sp>
      <p:pic>
        <p:nvPicPr>
          <p:cNvPr id="4" name="Immagine 3"/>
          <p:cNvPicPr>
            <a:picLocks noChangeAspect="1"/>
          </p:cNvPicPr>
          <p:nvPr/>
        </p:nvPicPr>
        <p:blipFill>
          <a:blip r:embed="rId2"/>
          <a:stretch>
            <a:fillRect/>
          </a:stretch>
        </p:blipFill>
        <p:spPr>
          <a:xfrm>
            <a:off x="1760732" y="1592951"/>
            <a:ext cx="8587409" cy="3011557"/>
          </a:xfrm>
          <a:prstGeom prst="rect">
            <a:avLst/>
          </a:prstGeom>
        </p:spPr>
      </p:pic>
    </p:spTree>
    <p:extLst>
      <p:ext uri="{BB962C8B-B14F-4D97-AF65-F5344CB8AC3E}">
        <p14:creationId xmlns:p14="http://schemas.microsoft.com/office/powerpoint/2010/main" val="1108132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28736" y="885124"/>
            <a:ext cx="10018643" cy="3558209"/>
          </a:xfrm>
          <a:prstGeom prst="rect">
            <a:avLst/>
          </a:prstGeom>
        </p:spPr>
      </p:pic>
      <p:sp>
        <p:nvSpPr>
          <p:cNvPr id="3" name="Rettangolo 2"/>
          <p:cNvSpPr/>
          <p:nvPr/>
        </p:nvSpPr>
        <p:spPr>
          <a:xfrm>
            <a:off x="928736" y="4443333"/>
            <a:ext cx="9836246"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L’indebitamento </a:t>
            </a:r>
            <a:r>
              <a:rPr lang="it-IT" dirty="0">
                <a:solidFill>
                  <a:srgbClr val="000000"/>
                </a:solidFill>
                <a:latin typeface="Times New Roman" panose="02020603050405020304" pitchFamily="18" charset="0"/>
                <a:cs typeface="Times New Roman" panose="02020603050405020304" pitchFamily="18" charset="0"/>
              </a:rPr>
              <a:t>netto delle AP in rapporto al Pil è stato pari a -</a:t>
            </a:r>
            <a:r>
              <a:rPr lang="it-IT" dirty="0" smtClean="0">
                <a:solidFill>
                  <a:srgbClr val="000000"/>
                </a:solidFill>
                <a:latin typeface="Times New Roman" panose="02020603050405020304" pitchFamily="18" charset="0"/>
                <a:cs typeface="Times New Roman" panose="02020603050405020304" pitchFamily="18" charset="0"/>
              </a:rPr>
              <a:t>7,2% </a:t>
            </a:r>
            <a:r>
              <a:rPr lang="it-IT" dirty="0">
                <a:solidFill>
                  <a:srgbClr val="000000"/>
                </a:solidFill>
                <a:latin typeface="Times New Roman" panose="02020603050405020304" pitchFamily="18" charset="0"/>
                <a:cs typeface="Times New Roman" panose="02020603050405020304" pitchFamily="18" charset="0"/>
              </a:rPr>
              <a:t>(-</a:t>
            </a:r>
            <a:r>
              <a:rPr lang="it-IT" dirty="0" smtClean="0">
                <a:solidFill>
                  <a:srgbClr val="000000"/>
                </a:solidFill>
                <a:latin typeface="Times New Roman" panose="02020603050405020304" pitchFamily="18" charset="0"/>
                <a:cs typeface="Times New Roman" panose="02020603050405020304" pitchFamily="18" charset="0"/>
              </a:rPr>
              <a:t>9,6% </a:t>
            </a:r>
            <a:r>
              <a:rPr lang="it-IT" dirty="0">
                <a:solidFill>
                  <a:srgbClr val="000000"/>
                </a:solidFill>
                <a:latin typeface="Times New Roman" panose="02020603050405020304" pitchFamily="18" charset="0"/>
                <a:cs typeface="Times New Roman" panose="02020603050405020304" pitchFamily="18" charset="0"/>
              </a:rPr>
              <a:t>l’anno precedente). In valore assoluto l’indebitamento è di -127.389 milioni di euro, in miglioramento di circa 31,6 miliardi rispetto a quello dell’anno </a:t>
            </a:r>
            <a:r>
              <a:rPr lang="it-IT" dirty="0" smtClean="0">
                <a:solidFill>
                  <a:srgbClr val="000000"/>
                </a:solidFill>
                <a:latin typeface="Times New Roman" panose="02020603050405020304" pitchFamily="18" charset="0"/>
                <a:cs typeface="Times New Roman" panose="02020603050405020304" pitchFamily="18" charset="0"/>
              </a:rPr>
              <a:t>precedente</a:t>
            </a:r>
            <a:endParaRPr lang="en-GB"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42</a:t>
            </a:fld>
            <a:endParaRPr lang="it-IT"/>
          </a:p>
        </p:txBody>
      </p:sp>
      <p:sp>
        <p:nvSpPr>
          <p:cNvPr id="6" name="Rettangolo 5"/>
          <p:cNvSpPr/>
          <p:nvPr/>
        </p:nvSpPr>
        <p:spPr>
          <a:xfrm>
            <a:off x="8603673" y="2003367"/>
            <a:ext cx="2161309" cy="31588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928736" y="5504931"/>
            <a:ext cx="990274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pressione fiscale complessiva (ammontare delle imposte dirette, indirette, in conto capitale e dei contributi sociali in rapporto al Pil) è risultata pari al 43,4%, in aumento rispetto all’anno </a:t>
            </a:r>
            <a:r>
              <a:rPr lang="it-IT" dirty="0" smtClean="0">
                <a:solidFill>
                  <a:srgbClr val="000000"/>
                </a:solidFill>
                <a:latin typeface="Times New Roman" panose="02020603050405020304" pitchFamily="18" charset="0"/>
                <a:cs typeface="Times New Roman" panose="02020603050405020304" pitchFamily="18" charset="0"/>
              </a:rPr>
              <a:t>precedente</a:t>
            </a:r>
            <a:endParaRPr lang="en-GB" dirty="0">
              <a:latin typeface="Times New Roman" panose="02020603050405020304" pitchFamily="18" charset="0"/>
              <a:cs typeface="Times New Roman" panose="02020603050405020304" pitchFamily="18" charset="0"/>
            </a:endParaRPr>
          </a:p>
        </p:txBody>
      </p:sp>
      <p:sp>
        <p:nvSpPr>
          <p:cNvPr id="8" name="Ovale 7"/>
          <p:cNvSpPr/>
          <p:nvPr/>
        </p:nvSpPr>
        <p:spPr>
          <a:xfrm>
            <a:off x="10183090" y="3125585"/>
            <a:ext cx="648392" cy="24695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2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85613" y="556952"/>
            <a:ext cx="8966068" cy="4895473"/>
          </a:xfrm>
          <a:prstGeom prst="rect">
            <a:avLst/>
          </a:prstGeom>
        </p:spPr>
      </p:pic>
      <p:sp>
        <p:nvSpPr>
          <p:cNvPr id="3" name="Rettangolo 2"/>
          <p:cNvSpPr/>
          <p:nvPr/>
        </p:nvSpPr>
        <p:spPr>
          <a:xfrm>
            <a:off x="785613" y="5648865"/>
            <a:ext cx="10719201" cy="584775"/>
          </a:xfrm>
          <a:prstGeom prst="rect">
            <a:avLst/>
          </a:prstGeom>
        </p:spPr>
        <p:txBody>
          <a:bodyPr wrap="square">
            <a:spAutoFit/>
          </a:bodyPr>
          <a:lstStyle/>
          <a:p>
            <a:pPr algn="just"/>
            <a:r>
              <a:rPr lang="it-IT" sz="1600" dirty="0">
                <a:solidFill>
                  <a:srgbClr val="000000"/>
                </a:solidFill>
                <a:latin typeface="Times New Roman" panose="02020603050405020304" pitchFamily="18" charset="0"/>
                <a:cs typeface="Times New Roman" panose="02020603050405020304" pitchFamily="18" charset="0"/>
              </a:rPr>
              <a:t>Nel 2021 le entrate totali delle Amministrazioni pubbliche sono cresciute del 9,1% rispetto all’anno </a:t>
            </a:r>
            <a:r>
              <a:rPr lang="it-IT" sz="1600" dirty="0" smtClean="0">
                <a:solidFill>
                  <a:srgbClr val="000000"/>
                </a:solidFill>
                <a:latin typeface="Times New Roman" panose="02020603050405020304" pitchFamily="18" charset="0"/>
                <a:cs typeface="Times New Roman" panose="02020603050405020304" pitchFamily="18" charset="0"/>
              </a:rPr>
              <a:t>precedente. Le </a:t>
            </a:r>
            <a:r>
              <a:rPr lang="it-IT" sz="1600" dirty="0">
                <a:solidFill>
                  <a:srgbClr val="000000"/>
                </a:solidFill>
                <a:latin typeface="Times New Roman" panose="02020603050405020304" pitchFamily="18" charset="0"/>
                <a:cs typeface="Times New Roman" panose="02020603050405020304" pitchFamily="18" charset="0"/>
              </a:rPr>
              <a:t>entrate correnti hanno registrato un aumento dell’8,8</a:t>
            </a:r>
            <a:r>
              <a:rPr lang="it-IT" sz="1600" dirty="0" smtClean="0">
                <a:solidFill>
                  <a:srgbClr val="000000"/>
                </a:solidFill>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5" name="Segnaposto piè di pagina 4"/>
          <p:cNvSpPr>
            <a:spLocks noGrp="1"/>
          </p:cNvSpPr>
          <p:nvPr>
            <p:ph type="ftr" sz="quarter" idx="11"/>
          </p:nvPr>
        </p:nvSpPr>
        <p:spPr/>
        <p:txBody>
          <a:bodyPr/>
          <a:lstStyle/>
          <a:p>
            <a:r>
              <a:rPr lang="it-IT" smtClean="0"/>
              <a:t>L. Bani - Elementi di statistica economica - LEZIONE 15</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t>43</a:t>
            </a:fld>
            <a:endParaRPr lang="it-IT"/>
          </a:p>
        </p:txBody>
      </p:sp>
      <p:sp>
        <p:nvSpPr>
          <p:cNvPr id="7" name="Rettangolo 6"/>
          <p:cNvSpPr/>
          <p:nvPr/>
        </p:nvSpPr>
        <p:spPr>
          <a:xfrm>
            <a:off x="9011848" y="2971436"/>
            <a:ext cx="739833" cy="28263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9011847" y="2492363"/>
            <a:ext cx="739833" cy="28263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858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36346" y="867900"/>
            <a:ext cx="9334382" cy="3429780"/>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15</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44</a:t>
            </a:fld>
            <a:endParaRPr lang="it-IT"/>
          </a:p>
        </p:txBody>
      </p:sp>
    </p:spTree>
    <p:extLst>
      <p:ext uri="{BB962C8B-B14F-4D97-AF65-F5344CB8AC3E}">
        <p14:creationId xmlns:p14="http://schemas.microsoft.com/office/powerpoint/2010/main" val="2722142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8378" y="892282"/>
            <a:ext cx="10227426" cy="981423"/>
          </a:xfrm>
          <a:prstGeom prst="rect">
            <a:avLst/>
          </a:prstGeom>
        </p:spPr>
        <p:txBody>
          <a:bodyPr wrap="square">
            <a:spAutoFit/>
          </a:bodyPr>
          <a:lstStyle/>
          <a:p>
            <a:pPr algn="just">
              <a:lnSpc>
                <a:spcPct val="107000"/>
              </a:lnSpc>
              <a:spcAft>
                <a:spcPts val="800"/>
              </a:spcAft>
            </a:pPr>
            <a:r>
              <a:rPr lang="it-IT" b="1" dirty="0">
                <a:latin typeface="Times New Roman" panose="02020603050405020304" pitchFamily="18" charset="0"/>
                <a:ea typeface="Calibri" panose="020F0502020204030204" pitchFamily="34" charset="0"/>
                <a:cs typeface="Times New Roman" panose="02020603050405020304" pitchFamily="18" charset="0"/>
              </a:rPr>
              <a:t>Amministrazioni pubbliche (</a:t>
            </a:r>
            <a:r>
              <a:rPr lang="it-IT" b="1" dirty="0" err="1">
                <a:latin typeface="Times New Roman" panose="02020603050405020304" pitchFamily="18" charset="0"/>
                <a:ea typeface="Calibri" panose="020F0502020204030204" pitchFamily="34" charset="0"/>
                <a:cs typeface="Times New Roman" panose="02020603050405020304" pitchFamily="18" charset="0"/>
              </a:rPr>
              <a:t>Ap</a:t>
            </a:r>
            <a:r>
              <a:rPr lang="it-IT" b="1" dirty="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Unità istituzionali le cui funzioni principali consistono nella produzione e offerta di beni e servizi non destinabili alla vendita, destinati a consumi collettivi e individuali, e nella redistribuzione del reddito e della ricchezza del Paese.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15</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5</a:t>
            </a:fld>
            <a:endParaRPr lang="it-IT"/>
          </a:p>
        </p:txBody>
      </p:sp>
      <p:sp>
        <p:nvSpPr>
          <p:cNvPr id="5" name="Rettangolo 4"/>
          <p:cNvSpPr/>
          <p:nvPr/>
        </p:nvSpPr>
        <p:spPr>
          <a:xfrm>
            <a:off x="878376" y="2215081"/>
            <a:ext cx="10227427"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Tali unità sono finanziate da versamenti obbligatori (imposte e contributi) effettuati da unità istituzionali appartenenti ad altri settori dell’economia (famiglie, imprese e istituzioni).</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magine 6"/>
          <p:cNvPicPr>
            <a:picLocks noChangeAspect="1"/>
          </p:cNvPicPr>
          <p:nvPr/>
        </p:nvPicPr>
        <p:blipFill rotWithShape="1">
          <a:blip r:embed="rId2"/>
          <a:srcRect l="13757" t="18536" r="17731" b="13036"/>
          <a:stretch/>
        </p:blipFill>
        <p:spPr>
          <a:xfrm>
            <a:off x="1016000" y="4093678"/>
            <a:ext cx="2618509" cy="1974613"/>
          </a:xfrm>
          <a:prstGeom prst="rect">
            <a:avLst/>
          </a:prstGeom>
        </p:spPr>
      </p:pic>
      <p:pic>
        <p:nvPicPr>
          <p:cNvPr id="8" name="Immagine 7"/>
          <p:cNvPicPr>
            <a:picLocks noChangeAspect="1"/>
          </p:cNvPicPr>
          <p:nvPr/>
        </p:nvPicPr>
        <p:blipFill rotWithShape="1">
          <a:blip r:embed="rId3"/>
          <a:srcRect l="4782" t="5996" b="12191"/>
          <a:stretch/>
        </p:blipFill>
        <p:spPr>
          <a:xfrm>
            <a:off x="7905405" y="3839326"/>
            <a:ext cx="3607724" cy="2328718"/>
          </a:xfrm>
          <a:prstGeom prst="rect">
            <a:avLst/>
          </a:prstGeom>
        </p:spPr>
      </p:pic>
    </p:spTree>
    <p:extLst>
      <p:ext uri="{BB962C8B-B14F-4D97-AF65-F5344CB8AC3E}">
        <p14:creationId xmlns:p14="http://schemas.microsoft.com/office/powerpoint/2010/main" val="1212167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9818" y="963044"/>
            <a:ext cx="10353964"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Per ognuno dei </a:t>
            </a:r>
            <a:r>
              <a:rPr lang="it-IT" dirty="0" smtClean="0">
                <a:solidFill>
                  <a:srgbClr val="000000"/>
                </a:solidFill>
                <a:latin typeface="Times New Roman" panose="02020603050405020304" pitchFamily="18" charset="0"/>
                <a:cs typeface="Times New Roman" panose="02020603050405020304" pitchFamily="18" charset="0"/>
              </a:rPr>
              <a:t>settori, </a:t>
            </a:r>
            <a:r>
              <a:rPr lang="it-IT" dirty="0">
                <a:solidFill>
                  <a:srgbClr val="000000"/>
                </a:solidFill>
                <a:latin typeface="Times New Roman" panose="02020603050405020304" pitchFamily="18" charset="0"/>
                <a:cs typeface="Times New Roman" panose="02020603050405020304" pitchFamily="18" charset="0"/>
              </a:rPr>
              <a:t>si possono definire importanti concetti di finanza pubblica in termini sia di flussi sia di consistenze. </a:t>
            </a:r>
            <a:endParaRPr lang="it-IT" dirty="0">
              <a:latin typeface="Times New Roman" panose="02020603050405020304" pitchFamily="18" charset="0"/>
              <a:cs typeface="Times New Roman" panose="02020603050405020304" pitchFamily="18" charset="0"/>
            </a:endParaRPr>
          </a:p>
        </p:txBody>
      </p:sp>
      <p:sp>
        <p:nvSpPr>
          <p:cNvPr id="3" name="Rettangolo 2"/>
          <p:cNvSpPr/>
          <p:nvPr/>
        </p:nvSpPr>
        <p:spPr>
          <a:xfrm>
            <a:off x="969818" y="2274731"/>
            <a:ext cx="10353964"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Nella </a:t>
            </a:r>
            <a:r>
              <a:rPr lang="it-IT" dirty="0">
                <a:solidFill>
                  <a:srgbClr val="000000"/>
                </a:solidFill>
                <a:latin typeface="Times New Roman" panose="02020603050405020304" pitchFamily="18" charset="0"/>
                <a:cs typeface="Times New Roman" panose="02020603050405020304" pitchFamily="18" charset="0"/>
              </a:rPr>
              <a:t>sua rappresentazione più semplice, il bilancio in termini di flussi di un ente pubblico può rappresentarsi </a:t>
            </a:r>
            <a:r>
              <a:rPr lang="it-IT" dirty="0" smtClean="0">
                <a:solidFill>
                  <a:srgbClr val="000000"/>
                </a:solidFill>
                <a:latin typeface="Times New Roman" panose="02020603050405020304" pitchFamily="18" charset="0"/>
                <a:cs typeface="Times New Roman" panose="02020603050405020304" pitchFamily="18" charset="0"/>
              </a:rPr>
              <a:t>come</a:t>
            </a:r>
            <a:r>
              <a:rPr lang="it-IT" i="1" dirty="0">
                <a:solidFill>
                  <a:srgbClr val="000000"/>
                </a:solidFill>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4" name="Rettangolo 3"/>
          <p:cNvSpPr/>
          <p:nvPr/>
        </p:nvSpPr>
        <p:spPr>
          <a:xfrm>
            <a:off x="969818" y="1899008"/>
            <a:ext cx="902811"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I flussi </a:t>
            </a:r>
          </a:p>
        </p:txBody>
      </p:sp>
      <p:sp>
        <p:nvSpPr>
          <p:cNvPr id="5" name="Rettangolo 4"/>
          <p:cNvSpPr/>
          <p:nvPr/>
        </p:nvSpPr>
        <p:spPr>
          <a:xfrm>
            <a:off x="3631510" y="3115255"/>
            <a:ext cx="4663521" cy="369332"/>
          </a:xfrm>
          <a:prstGeom prst="rect">
            <a:avLst/>
          </a:prstGeom>
        </p:spPr>
        <p:txBody>
          <a:bodyPr wrap="none">
            <a:spAutoFit/>
          </a:bodyPr>
          <a:lstStyle/>
          <a:p>
            <a:r>
              <a:rPr lang="it-IT" b="1" i="1" dirty="0" smtClean="0">
                <a:solidFill>
                  <a:srgbClr val="A80000"/>
                </a:solidFill>
                <a:latin typeface="Times New Roman" panose="02020603050405020304" pitchFamily="18" charset="0"/>
                <a:cs typeface="Times New Roman" panose="02020603050405020304" pitchFamily="18" charset="0"/>
              </a:rPr>
              <a:t>ENTRATE – SPESE = SALDO </a:t>
            </a:r>
            <a:r>
              <a:rPr lang="it-IT" b="1" i="1" dirty="0">
                <a:solidFill>
                  <a:srgbClr val="A80000"/>
                </a:solidFill>
                <a:latin typeface="Times New Roman" panose="02020603050405020304" pitchFamily="18" charset="0"/>
                <a:cs typeface="Times New Roman" panose="02020603050405020304" pitchFamily="18" charset="0"/>
              </a:rPr>
              <a:t>DI BILANCIO</a:t>
            </a:r>
            <a:endParaRPr lang="it-IT" b="1" dirty="0">
              <a:solidFill>
                <a:srgbClr val="A80000"/>
              </a:solidFill>
            </a:endParaRPr>
          </a:p>
        </p:txBody>
      </p:sp>
      <p:sp>
        <p:nvSpPr>
          <p:cNvPr id="6" name="Rettangolo 5"/>
          <p:cNvSpPr/>
          <p:nvPr/>
        </p:nvSpPr>
        <p:spPr>
          <a:xfrm>
            <a:off x="969818" y="3937153"/>
            <a:ext cx="10353964"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Visto che spesso le spese eccedono le entrate, questa identità viene scritta in un modo leggermente diverso ossia: </a:t>
            </a:r>
            <a:endParaRPr 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3631510" y="4851384"/>
            <a:ext cx="4650697" cy="369332"/>
          </a:xfrm>
          <a:prstGeom prst="rect">
            <a:avLst/>
          </a:prstGeom>
        </p:spPr>
        <p:txBody>
          <a:bodyPr wrap="none">
            <a:spAutoFit/>
          </a:bodyPr>
          <a:lstStyle/>
          <a:p>
            <a:r>
              <a:rPr lang="it-IT" b="1" i="1" dirty="0" smtClean="0">
                <a:solidFill>
                  <a:srgbClr val="A80000"/>
                </a:solidFill>
                <a:latin typeface="Times New Roman" panose="02020603050405020304" pitchFamily="18" charset="0"/>
                <a:cs typeface="Times New Roman" panose="02020603050405020304" pitchFamily="18" charset="0"/>
              </a:rPr>
              <a:t>SPESE – ENTRATE = DEFICIT </a:t>
            </a:r>
            <a:r>
              <a:rPr lang="it-IT" b="1" i="1" dirty="0">
                <a:solidFill>
                  <a:srgbClr val="A80000"/>
                </a:solidFill>
                <a:latin typeface="Times New Roman" panose="02020603050405020304" pitchFamily="18" charset="0"/>
                <a:cs typeface="Times New Roman" panose="02020603050405020304" pitchFamily="18" charset="0"/>
              </a:rPr>
              <a:t>PUBBLICO </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952964" y="5488616"/>
            <a:ext cx="10215418"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(o “indebitamento netto”, un termine talvolta ingannevole perché potrebbe essere confuso con il termine “debito pubblico” che invece si riferisce a un concetto di consistenze, come </a:t>
            </a:r>
            <a:r>
              <a:rPr lang="it-IT" dirty="0" smtClean="0">
                <a:solidFill>
                  <a:srgbClr val="000000"/>
                </a:solidFill>
                <a:latin typeface="Times New Roman" panose="02020603050405020304" pitchFamily="18" charset="0"/>
                <a:cs typeface="Times New Roman" panose="02020603050405020304" pitchFamily="18" charset="0"/>
              </a:rPr>
              <a:t>vedremo </a:t>
            </a:r>
            <a:r>
              <a:rPr lang="it-IT" dirty="0">
                <a:solidFill>
                  <a:srgbClr val="000000"/>
                </a:solidFill>
                <a:latin typeface="Times New Roman" panose="02020603050405020304" pitchFamily="18" charset="0"/>
                <a:cs typeface="Times New Roman" panose="02020603050405020304" pitchFamily="18" charset="0"/>
              </a:rPr>
              <a:t>in seguito) </a:t>
            </a:r>
            <a:endParaRPr lang="it-IT" dirty="0">
              <a:latin typeface="Times New Roman" panose="02020603050405020304" pitchFamily="18" charset="0"/>
              <a:cs typeface="Times New Roman" panose="02020603050405020304" pitchFamily="18" charset="0"/>
            </a:endParaRPr>
          </a:p>
        </p:txBody>
      </p:sp>
      <p:sp>
        <p:nvSpPr>
          <p:cNvPr id="9" name="Segnaposto piè di pagina 8"/>
          <p:cNvSpPr>
            <a:spLocks noGrp="1"/>
          </p:cNvSpPr>
          <p:nvPr>
            <p:ph type="ftr" sz="quarter" idx="11"/>
          </p:nvPr>
        </p:nvSpPr>
        <p:spPr/>
        <p:txBody>
          <a:bodyPr/>
          <a:lstStyle/>
          <a:p>
            <a:r>
              <a:rPr lang="it-IT" smtClean="0"/>
              <a:t>L. Bani - Elementi di statistica economica - LEZIONE 15</a:t>
            </a:r>
            <a:endParaRPr lang="it-IT"/>
          </a:p>
        </p:txBody>
      </p:sp>
      <p:sp>
        <p:nvSpPr>
          <p:cNvPr id="10" name="Segnaposto numero diapositiva 9"/>
          <p:cNvSpPr>
            <a:spLocks noGrp="1"/>
          </p:cNvSpPr>
          <p:nvPr>
            <p:ph type="sldNum" sz="quarter" idx="12"/>
          </p:nvPr>
        </p:nvSpPr>
        <p:spPr/>
        <p:txBody>
          <a:bodyPr/>
          <a:lstStyle/>
          <a:p>
            <a:fld id="{2933ED56-FB12-4384-AF6C-E94CA198BBEC}" type="slidenum">
              <a:rPr lang="it-IT" smtClean="0"/>
              <a:t>6</a:t>
            </a:fld>
            <a:endParaRPr lang="it-IT"/>
          </a:p>
        </p:txBody>
      </p:sp>
    </p:spTree>
    <p:extLst>
      <p:ext uri="{BB962C8B-B14F-4D97-AF65-F5344CB8AC3E}">
        <p14:creationId xmlns:p14="http://schemas.microsoft.com/office/powerpoint/2010/main" val="398738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7</a:t>
            </a:fld>
            <a:endParaRPr lang="it-IT"/>
          </a:p>
        </p:txBody>
      </p:sp>
      <p:sp>
        <p:nvSpPr>
          <p:cNvPr id="4" name="Rettangolo 3"/>
          <p:cNvSpPr/>
          <p:nvPr/>
        </p:nvSpPr>
        <p:spPr>
          <a:xfrm>
            <a:off x="1015999" y="4472629"/>
            <a:ext cx="7764087" cy="646331"/>
          </a:xfrm>
          <a:prstGeom prst="rect">
            <a:avLst/>
          </a:prstGeom>
        </p:spPr>
        <p:txBody>
          <a:bodyPr wrap="square">
            <a:spAutoFit/>
          </a:bodyPr>
          <a:lstStyle/>
          <a:p>
            <a:pPr marL="285750" indent="-285750" algn="just">
              <a:buFont typeface="Wingdings" panose="05000000000000000000" pitchFamily="2" charset="2"/>
              <a:buChar char="Ø"/>
            </a:pPr>
            <a:r>
              <a:rPr lang="it-IT" b="1" dirty="0" smtClean="0">
                <a:solidFill>
                  <a:srgbClr val="A80000"/>
                </a:solidFill>
                <a:latin typeface="Times New Roman" panose="02020603050405020304" pitchFamily="18" charset="0"/>
                <a:cs typeface="Times New Roman" panose="02020603050405020304" pitchFamily="18" charset="0"/>
              </a:rPr>
              <a:t>i </a:t>
            </a:r>
            <a:r>
              <a:rPr lang="it-IT" b="1" dirty="0">
                <a:solidFill>
                  <a:srgbClr val="A80000"/>
                </a:solidFill>
                <a:latin typeface="Times New Roman" panose="02020603050405020304" pitchFamily="18" charset="0"/>
                <a:cs typeface="Times New Roman" panose="02020603050405020304" pitchFamily="18" charset="0"/>
              </a:rPr>
              <a:t>conti compilati secondo i criteri della contabilità </a:t>
            </a:r>
            <a:r>
              <a:rPr lang="it-IT" b="1" dirty="0" smtClean="0">
                <a:solidFill>
                  <a:srgbClr val="A80000"/>
                </a:solidFill>
                <a:latin typeface="Times New Roman" panose="02020603050405020304" pitchFamily="18" charset="0"/>
                <a:cs typeface="Times New Roman" panose="02020603050405020304" pitchFamily="18" charset="0"/>
              </a:rPr>
              <a:t>nazionale</a:t>
            </a:r>
          </a:p>
          <a:p>
            <a:pPr marL="285750" indent="-285750" algn="just">
              <a:buFont typeface="Wingdings" panose="05000000000000000000" pitchFamily="2" charset="2"/>
              <a:buChar char="Ø"/>
            </a:pPr>
            <a:r>
              <a:rPr lang="it-IT" b="1" dirty="0" smtClean="0">
                <a:solidFill>
                  <a:srgbClr val="A80000"/>
                </a:solidFill>
                <a:latin typeface="Times New Roman" panose="02020603050405020304" pitchFamily="18" charset="0"/>
                <a:cs typeface="Times New Roman" panose="02020603050405020304" pitchFamily="18" charset="0"/>
              </a:rPr>
              <a:t>i </a:t>
            </a:r>
            <a:r>
              <a:rPr lang="it-IT" b="1" dirty="0">
                <a:solidFill>
                  <a:srgbClr val="A80000"/>
                </a:solidFill>
                <a:latin typeface="Times New Roman" panose="02020603050405020304" pitchFamily="18" charset="0"/>
                <a:cs typeface="Times New Roman" panose="02020603050405020304" pitchFamily="18" charset="0"/>
              </a:rPr>
              <a:t>conti compilati secondo il principio della </a:t>
            </a:r>
            <a:r>
              <a:rPr lang="it-IT" b="1" dirty="0" smtClean="0">
                <a:solidFill>
                  <a:srgbClr val="A80000"/>
                </a:solidFill>
                <a:latin typeface="Times New Roman" panose="02020603050405020304" pitchFamily="18" charset="0"/>
                <a:cs typeface="Times New Roman" panose="02020603050405020304" pitchFamily="18" charset="0"/>
              </a:rPr>
              <a:t>cassa</a:t>
            </a:r>
            <a:endParaRPr lang="it-IT" b="1" dirty="0">
              <a:solidFill>
                <a:srgbClr val="A80000"/>
              </a:solidFill>
              <a:effectLst/>
              <a:latin typeface="Times New Roman" panose="02020603050405020304" pitchFamily="18" charset="0"/>
              <a:cs typeface="Times New Roman" panose="02020603050405020304" pitchFamily="18" charset="0"/>
            </a:endParaRPr>
          </a:p>
        </p:txBody>
      </p:sp>
      <p:sp>
        <p:nvSpPr>
          <p:cNvPr id="5" name="Rettangolo 4"/>
          <p:cNvSpPr/>
          <p:nvPr/>
        </p:nvSpPr>
        <p:spPr>
          <a:xfrm>
            <a:off x="1016000" y="742380"/>
            <a:ext cx="4660250"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Conti pubblici, diversi criteri di compilazione</a:t>
            </a:r>
          </a:p>
        </p:txBody>
      </p:sp>
      <p:sp>
        <p:nvSpPr>
          <p:cNvPr id="6" name="Rettangolo 5"/>
          <p:cNvSpPr/>
          <p:nvPr/>
        </p:nvSpPr>
        <p:spPr>
          <a:xfrm>
            <a:off x="1015999" y="1321553"/>
            <a:ext cx="10280997" cy="1200329"/>
          </a:xfrm>
          <a:prstGeom prst="rect">
            <a:avLst/>
          </a:prstGeom>
        </p:spPr>
        <p:txBody>
          <a:bodyPr wrap="square">
            <a:spAutoFit/>
          </a:bodyPr>
          <a:lstStyle/>
          <a:p>
            <a:pPr algn="just"/>
            <a:r>
              <a:rPr lang="it-IT" dirty="0">
                <a:solidFill>
                  <a:srgbClr val="212529"/>
                </a:solidFill>
                <a:latin typeface="Times New Roman" panose="02020603050405020304" pitchFamily="18" charset="0"/>
                <a:cs typeface="Times New Roman" panose="02020603050405020304" pitchFamily="18" charset="0"/>
              </a:rPr>
              <a:t>Conti pubblici, enti pubblici, pubblica amministrazione, partite finanziarie, conto capitale, saldo corrente, avanzo/disavanzo, fabbisogno, settore pubblico, settore statale, contabilità nazionale o principio di cassa: sono queste e molte altre le parole diventate di uso comune quando si cerca di comprendere come si articolano i conti pubblici.</a:t>
            </a:r>
          </a:p>
        </p:txBody>
      </p:sp>
      <p:sp>
        <p:nvSpPr>
          <p:cNvPr id="7" name="Rettangolo 6"/>
          <p:cNvSpPr/>
          <p:nvPr/>
        </p:nvSpPr>
        <p:spPr>
          <a:xfrm>
            <a:off x="1015998" y="3642479"/>
            <a:ext cx="10280998" cy="646331"/>
          </a:xfrm>
          <a:prstGeom prst="rect">
            <a:avLst/>
          </a:prstGeom>
        </p:spPr>
        <p:txBody>
          <a:bodyPr wrap="square">
            <a:spAutoFit/>
          </a:bodyPr>
          <a:lstStyle/>
          <a:p>
            <a:pPr algn="just"/>
            <a:r>
              <a:rPr lang="it-IT" dirty="0" smtClean="0">
                <a:solidFill>
                  <a:srgbClr val="212529"/>
                </a:solidFill>
                <a:latin typeface="Times New Roman" panose="02020603050405020304" pitchFamily="18" charset="0"/>
                <a:cs typeface="Times New Roman" panose="02020603050405020304" pitchFamily="18" charset="0"/>
              </a:rPr>
              <a:t>Ma </a:t>
            </a:r>
            <a:r>
              <a:rPr lang="it-IT" dirty="0">
                <a:solidFill>
                  <a:srgbClr val="212529"/>
                </a:solidFill>
                <a:latin typeface="Times New Roman" panose="02020603050405020304" pitchFamily="18" charset="0"/>
                <a:cs typeface="Times New Roman" panose="02020603050405020304" pitchFamily="18" charset="0"/>
              </a:rPr>
              <a:t>lo può fare seguendo criteri differenti che rispondono ad altrettanti sistemi di regole. Tra questi consideriamo due dei principali approcci:</a:t>
            </a:r>
          </a:p>
        </p:txBody>
      </p:sp>
      <p:sp>
        <p:nvSpPr>
          <p:cNvPr id="8" name="Rettangolo 7"/>
          <p:cNvSpPr/>
          <p:nvPr/>
        </p:nvSpPr>
        <p:spPr>
          <a:xfrm>
            <a:off x="1015998" y="2705701"/>
            <a:ext cx="10280998" cy="677108"/>
          </a:xfrm>
          <a:prstGeom prst="rect">
            <a:avLst/>
          </a:prstGeom>
        </p:spPr>
        <p:txBody>
          <a:bodyPr wrap="square">
            <a:spAutoFit/>
          </a:bodyPr>
          <a:lstStyle/>
          <a:p>
            <a:r>
              <a:rPr lang="it-IT" dirty="0">
                <a:solidFill>
                  <a:srgbClr val="212529"/>
                </a:solidFill>
                <a:latin typeface="Times New Roman" panose="02020603050405020304" pitchFamily="18" charset="0"/>
                <a:cs typeface="Times New Roman" panose="02020603050405020304" pitchFamily="18" charset="0"/>
              </a:rPr>
              <a:t>un "soggetto", l'ente </a:t>
            </a:r>
            <a:r>
              <a:rPr lang="it-IT" dirty="0" smtClean="0">
                <a:solidFill>
                  <a:srgbClr val="212529"/>
                </a:solidFill>
                <a:latin typeface="Times New Roman" panose="02020603050405020304" pitchFamily="18" charset="0"/>
                <a:cs typeface="Times New Roman" panose="02020603050405020304" pitchFamily="18" charset="0"/>
              </a:rPr>
              <a:t>pubblico </a:t>
            </a:r>
            <a:r>
              <a:rPr lang="it-IT" sz="2000" b="1" dirty="0" smtClean="0">
                <a:solidFill>
                  <a:srgbClr val="C00000"/>
                </a:solidFill>
                <a:latin typeface="Times New Roman" panose="02020603050405020304" pitchFamily="18" charset="0"/>
                <a:cs typeface="Times New Roman" panose="02020603050405020304" pitchFamily="18" charset="0"/>
              </a:rPr>
              <a:t>→</a:t>
            </a:r>
            <a:r>
              <a:rPr lang="it-IT" b="1" dirty="0" smtClean="0">
                <a:solidFill>
                  <a:srgbClr val="212529"/>
                </a:solidFill>
                <a:latin typeface="Times New Roman" panose="02020603050405020304" pitchFamily="18" charset="0"/>
                <a:cs typeface="Times New Roman" panose="02020603050405020304" pitchFamily="18" charset="0"/>
              </a:rPr>
              <a:t> </a:t>
            </a:r>
            <a:r>
              <a:rPr lang="it-IT" dirty="0">
                <a:solidFill>
                  <a:srgbClr val="212529"/>
                </a:solidFill>
                <a:latin typeface="Times New Roman" panose="02020603050405020304" pitchFamily="18" charset="0"/>
                <a:cs typeface="Times New Roman" panose="02020603050405020304" pitchFamily="18" charset="0"/>
              </a:rPr>
              <a:t>che incassa e spende </a:t>
            </a:r>
            <a:r>
              <a:rPr lang="it-IT" dirty="0" smtClean="0">
                <a:solidFill>
                  <a:srgbClr val="212529"/>
                </a:solidFill>
                <a:latin typeface="Times New Roman" panose="02020603050405020304" pitchFamily="18" charset="0"/>
                <a:cs typeface="Times New Roman" panose="02020603050405020304" pitchFamily="18" charset="0"/>
              </a:rPr>
              <a:t>soldi </a:t>
            </a:r>
            <a:r>
              <a:rPr lang="it-IT" sz="2000" b="1" dirty="0" smtClean="0">
                <a:solidFill>
                  <a:srgbClr val="C00000"/>
                </a:solidFill>
                <a:latin typeface="Times New Roman" panose="02020603050405020304" pitchFamily="18" charset="0"/>
                <a:cs typeface="Times New Roman" panose="02020603050405020304" pitchFamily="18" charset="0"/>
              </a:rPr>
              <a:t>→</a:t>
            </a:r>
            <a:r>
              <a:rPr lang="it-IT" b="1" dirty="0" smtClean="0">
                <a:solidFill>
                  <a:srgbClr val="C00000"/>
                </a:solidFill>
                <a:latin typeface="Times New Roman" panose="02020603050405020304" pitchFamily="18" charset="0"/>
                <a:cs typeface="Times New Roman" panose="02020603050405020304" pitchFamily="18" charset="0"/>
              </a:rPr>
              <a:t> </a:t>
            </a:r>
            <a:r>
              <a:rPr lang="it-IT" dirty="0">
                <a:solidFill>
                  <a:srgbClr val="212529"/>
                </a:solidFill>
                <a:latin typeface="Times New Roman" panose="02020603050405020304" pitchFamily="18" charset="0"/>
                <a:cs typeface="Times New Roman" panose="02020603050405020304" pitchFamily="18" charset="0"/>
              </a:rPr>
              <a:t>generando scritture </a:t>
            </a:r>
            <a:r>
              <a:rPr lang="it-IT" dirty="0" smtClean="0">
                <a:solidFill>
                  <a:srgbClr val="212529"/>
                </a:solidFill>
                <a:latin typeface="Times New Roman" panose="02020603050405020304" pitchFamily="18" charset="0"/>
                <a:cs typeface="Times New Roman" panose="02020603050405020304" pitchFamily="18" charset="0"/>
              </a:rPr>
              <a:t>contabili </a:t>
            </a:r>
            <a:r>
              <a:rPr lang="it-IT" sz="2000" b="1" dirty="0">
                <a:solidFill>
                  <a:srgbClr val="C00000"/>
                </a:solidFill>
                <a:latin typeface="Times New Roman" panose="02020603050405020304" pitchFamily="18" charset="0"/>
                <a:cs typeface="Times New Roman" panose="02020603050405020304" pitchFamily="18" charset="0"/>
              </a:rPr>
              <a:t>→</a:t>
            </a:r>
            <a:r>
              <a:rPr lang="it-IT" dirty="0" smtClean="0">
                <a:solidFill>
                  <a:srgbClr val="212529"/>
                </a:solidFill>
                <a:latin typeface="Times New Roman" panose="02020603050405020304" pitchFamily="18" charset="0"/>
                <a:cs typeface="Times New Roman" panose="02020603050405020304" pitchFamily="18" charset="0"/>
              </a:rPr>
              <a:t> </a:t>
            </a:r>
            <a:r>
              <a:rPr lang="it-IT" dirty="0">
                <a:solidFill>
                  <a:srgbClr val="212529"/>
                </a:solidFill>
                <a:latin typeface="Times New Roman" panose="02020603050405020304" pitchFamily="18" charset="0"/>
                <a:cs typeface="Times New Roman" panose="02020603050405020304" pitchFamily="18" charset="0"/>
              </a:rPr>
              <a:t>ovvero i Conti Pubblici</a:t>
            </a:r>
            <a:endParaRPr lang="en-GB" b="1" dirty="0"/>
          </a:p>
        </p:txBody>
      </p:sp>
    </p:spTree>
    <p:extLst>
      <p:ext uri="{BB962C8B-B14F-4D97-AF65-F5344CB8AC3E}">
        <p14:creationId xmlns:p14="http://schemas.microsoft.com/office/powerpoint/2010/main" val="35751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2036" y="965225"/>
            <a:ext cx="6052589" cy="368755"/>
          </a:xfrm>
          <a:prstGeom prst="rect">
            <a:avLst/>
          </a:prstGeom>
        </p:spPr>
        <p:txBody>
          <a:bodyPr wrap="square">
            <a:spAutoFit/>
          </a:bodyPr>
          <a:lstStyle/>
          <a:p>
            <a:pPr>
              <a:lnSpc>
                <a:spcPct val="107000"/>
              </a:lnSpc>
              <a:spcAft>
                <a:spcPts val="800"/>
              </a:spcAft>
            </a:pPr>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conti pubblici secondo i criteri della contabilità nazionale</a:t>
            </a:r>
            <a:endParaRPr lang="it-IT" sz="1600" dirty="0">
              <a:solidFill>
                <a:srgbClr val="A8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822036" y="1478866"/>
            <a:ext cx="10603346" cy="685059"/>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Se il criterio è il primo, quello della contabilità nazionale, il "soggetto" si chiama Pubblica Amministrazione (AP). </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822036" y="2993872"/>
            <a:ext cx="10603346" cy="685059"/>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 conti pubblici della contabilità nazionale si riferiscono ad Enti considerati pubblici quando svolgono le seguenti funzioni:</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822036" y="3923193"/>
            <a:ext cx="10400146" cy="1084015"/>
          </a:xfrm>
          <a:prstGeom prst="rect">
            <a:avLst/>
          </a:prstGeom>
        </p:spPr>
        <p:txBody>
          <a:bodyPr wrap="square">
            <a:spAutoFit/>
          </a:bodyPr>
          <a:lstStyle/>
          <a:p>
            <a:pPr marL="342900" lvl="0" indent="-342900" algn="just">
              <a:lnSpc>
                <a:spcPct val="107000"/>
              </a:lnSpc>
              <a:spcAft>
                <a:spcPts val="800"/>
              </a:spcAft>
              <a:buSzPct val="100000"/>
              <a:buFont typeface="Wingdings" panose="05000000000000000000" pitchFamily="2" charset="2"/>
              <a:buChar char="q"/>
              <a:tabLst>
                <a:tab pos="457200" algn="l"/>
              </a:tabLst>
            </a:pPr>
            <a:r>
              <a:rPr lang="it-IT" i="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La produzione di beni e servizi non destinabili alla vendita, la cui produzione è finanziata in prevalenza da versamenti obbligatori effettuati da unità appartenenti ad altri settori (soggetti non pubblici).</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ct val="100000"/>
              <a:buFont typeface="Wingdings" panose="05000000000000000000" pitchFamily="2" charset="2"/>
              <a:buChar char="q"/>
              <a:tabLst>
                <a:tab pos="457200" algn="l"/>
              </a:tabLst>
            </a:pPr>
            <a:r>
              <a:rPr lang="it-IT" i="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La redistribuzione del reddito e della ricchezza.</a:t>
            </a:r>
            <a:endParaRPr lang="it-IT"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15</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8</a:t>
            </a:fld>
            <a:endParaRPr lang="it-IT"/>
          </a:p>
        </p:txBody>
      </p:sp>
      <p:sp>
        <p:nvSpPr>
          <p:cNvPr id="8" name="Rettangolo 7"/>
          <p:cNvSpPr/>
          <p:nvPr/>
        </p:nvSpPr>
        <p:spPr>
          <a:xfrm>
            <a:off x="822036" y="2210034"/>
            <a:ext cx="10603346" cy="685059"/>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In questo caso, in base alla definizione del Sistema europeo dei Conti 2010, l'Ente è considerato pubblico in quanto svolge una funzione </a:t>
            </a:r>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pubblica, la </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distinzione, riguarda sostanzialmente quello che fa.</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4399" y="1503280"/>
            <a:ext cx="10233891" cy="685059"/>
          </a:xfrm>
          <a:prstGeom prst="rect">
            <a:avLst/>
          </a:prstGeom>
        </p:spPr>
        <p:txBody>
          <a:bodyPr wrap="square">
            <a:spAutoFit/>
          </a:bodyPr>
          <a:lstStyle/>
          <a:p>
            <a:pPr algn="just">
              <a:lnSpc>
                <a:spcPct val="107000"/>
              </a:lnSpc>
              <a:spcBef>
                <a:spcPts val="3000"/>
              </a:spcBef>
              <a:spcAft>
                <a:spcPts val="3000"/>
              </a:spcAft>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Annualmente </a:t>
            </a:r>
            <a:r>
              <a:rPr lang="it-IT" dirty="0">
                <a:latin typeface="Times New Roman" panose="02020603050405020304" pitchFamily="18" charset="0"/>
                <a:ea typeface="Times New Roman" panose="02020603050405020304" pitchFamily="18" charset="0"/>
                <a:cs typeface="Times New Roman" panose="02020603050405020304" pitchFamily="18" charset="0"/>
              </a:rPr>
              <a:t>l'Istat predispone l'elenco delle unità istituzionali appartenenti al settore delle Amministrazioni Pubbliche (Lista S13). </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914397" y="908609"/>
            <a:ext cx="4335546" cy="348813"/>
          </a:xfrm>
          <a:prstGeom prst="rect">
            <a:avLst/>
          </a:prstGeom>
        </p:spPr>
        <p:txBody>
          <a:bodyPr wrap="none">
            <a:spAutoFit/>
          </a:bodyPr>
          <a:lstStyle/>
          <a:p>
            <a:pPr>
              <a:lnSpc>
                <a:spcPts val="1950"/>
              </a:lnSpc>
              <a:spcAft>
                <a:spcPts val="800"/>
              </a:spcAft>
            </a:pP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Il settore delle Amministrazioni Pubbliche</a:t>
            </a:r>
            <a:endParaRPr lang="it-IT" sz="1100"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9</a:t>
            </a:fld>
            <a:endParaRPr lang="it-IT"/>
          </a:p>
        </p:txBody>
      </p:sp>
      <p:sp>
        <p:nvSpPr>
          <p:cNvPr id="6" name="Rettangolo 5"/>
          <p:cNvSpPr/>
          <p:nvPr/>
        </p:nvSpPr>
        <p:spPr>
          <a:xfrm>
            <a:off x="914397" y="2234447"/>
            <a:ext cx="10233891"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 criteri utilizzati per la classificazione delle unità all’interno del perimetro del Settore S.13 hanno natura statistico-economica. La forma giuridica dell’unità non è determinante ai fini classificatori. </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914396" y="3724514"/>
            <a:ext cx="3699168"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Secondo il SEC 2010, il Settore </a:t>
            </a:r>
            <a:r>
              <a:rPr lang="it-IT" dirty="0" smtClean="0">
                <a:latin typeface="Times New Roman" panose="02020603050405020304" pitchFamily="18" charset="0"/>
                <a:cs typeface="Times New Roman" panose="02020603050405020304" pitchFamily="18" charset="0"/>
              </a:rPr>
              <a:t>S.13</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5309062" y="3217772"/>
            <a:ext cx="6096000" cy="2031325"/>
          </a:xfrm>
          <a:prstGeom prst="rect">
            <a:avLst/>
          </a:prstGeom>
          <a:ln>
            <a:solidFill>
              <a:srgbClr val="A80000"/>
            </a:solidFill>
          </a:ln>
        </p:spPr>
        <p:txBody>
          <a:bodyPr>
            <a:spAutoFit/>
          </a:bodyPr>
          <a:lstStyle/>
          <a:p>
            <a:pPr algn="just"/>
            <a:r>
              <a:rPr lang="it-IT" dirty="0">
                <a:latin typeface="Times New Roman" panose="02020603050405020304" pitchFamily="18" charset="0"/>
                <a:cs typeface="Times New Roman" panose="02020603050405020304" pitchFamily="18" charset="0"/>
              </a:rPr>
              <a:t>“è costituito dalle unità istituzionali che agiscono da produttori di beni e servizi non destinabili alla vendita, la cui produzione è destinata a consumi collettivi e individuali e sono finanziate da versamenti obbligatori effettuati da unità appartenenti ad altri settori, nonché dalle unità istituzionali la cui funzione principale consiste nella redistribuzione del reddito della ricchezza del paese”</a:t>
            </a:r>
            <a:endParaRPr lang="en-GB" dirty="0">
              <a:latin typeface="Times New Roman" panose="02020603050405020304" pitchFamily="18" charset="0"/>
              <a:cs typeface="Times New Roman" panose="02020603050405020304" pitchFamily="18" charset="0"/>
            </a:endParaRPr>
          </a:p>
        </p:txBody>
      </p:sp>
      <p:sp>
        <p:nvSpPr>
          <p:cNvPr id="10" name="Freccia a destra 9"/>
          <p:cNvSpPr/>
          <p:nvPr/>
        </p:nvSpPr>
        <p:spPr>
          <a:xfrm>
            <a:off x="4671753" y="3857803"/>
            <a:ext cx="374072" cy="18466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38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animBg="1"/>
      <p:bldP spid="10"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9043</TotalTime>
  <Words>4687</Words>
  <Application>Microsoft Office PowerPoint</Application>
  <PresentationFormat>Widescreen</PresentationFormat>
  <Paragraphs>236</Paragraphs>
  <Slides>44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44</vt:i4>
      </vt:variant>
    </vt:vector>
  </HeadingPairs>
  <TitlesOfParts>
    <vt:vector size="51" baseType="lpstr">
      <vt:lpstr>Arial</vt:lpstr>
      <vt:lpstr>Calibri</vt:lpstr>
      <vt:lpstr>Calibri Light</vt:lpstr>
      <vt:lpstr>inherit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187</cp:revision>
  <dcterms:created xsi:type="dcterms:W3CDTF">2022-05-14T18:47:06Z</dcterms:created>
  <dcterms:modified xsi:type="dcterms:W3CDTF">2024-08-11T08:49:47Z</dcterms:modified>
</cp:coreProperties>
</file>