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79" r:id="rId2"/>
    <p:sldId id="582" r:id="rId3"/>
    <p:sldId id="408" r:id="rId4"/>
    <p:sldId id="580" r:id="rId5"/>
    <p:sldId id="412" r:id="rId6"/>
    <p:sldId id="413" r:id="rId7"/>
    <p:sldId id="416" r:id="rId8"/>
    <p:sldId id="419" r:id="rId9"/>
    <p:sldId id="423" r:id="rId10"/>
    <p:sldId id="439" r:id="rId11"/>
    <p:sldId id="444" r:id="rId12"/>
    <p:sldId id="449" r:id="rId13"/>
    <p:sldId id="463" r:id="rId14"/>
    <p:sldId id="465" r:id="rId15"/>
    <p:sldId id="468" r:id="rId16"/>
    <p:sldId id="470" r:id="rId17"/>
    <p:sldId id="473" r:id="rId18"/>
    <p:sldId id="474" r:id="rId19"/>
    <p:sldId id="476" r:id="rId20"/>
    <p:sldId id="477" r:id="rId21"/>
    <p:sldId id="478" r:id="rId22"/>
    <p:sldId id="480" r:id="rId23"/>
    <p:sldId id="481" r:id="rId24"/>
    <p:sldId id="486" r:id="rId25"/>
    <p:sldId id="487" r:id="rId26"/>
    <p:sldId id="488" r:id="rId27"/>
    <p:sldId id="491" r:id="rId28"/>
    <p:sldId id="494" r:id="rId29"/>
    <p:sldId id="496" r:id="rId30"/>
    <p:sldId id="498" r:id="rId31"/>
    <p:sldId id="502" r:id="rId32"/>
    <p:sldId id="503" r:id="rId33"/>
    <p:sldId id="506" r:id="rId34"/>
    <p:sldId id="514" r:id="rId35"/>
    <p:sldId id="517" r:id="rId36"/>
    <p:sldId id="520" r:id="rId37"/>
    <p:sldId id="521" r:id="rId38"/>
    <p:sldId id="524" r:id="rId39"/>
    <p:sldId id="525" r:id="rId40"/>
    <p:sldId id="528" r:id="rId41"/>
    <p:sldId id="581" r:id="rId42"/>
    <p:sldId id="541" r:id="rId43"/>
    <p:sldId id="532" r:id="rId44"/>
    <p:sldId id="543" r:id="rId45"/>
    <p:sldId id="545" r:id="rId46"/>
    <p:sldId id="546" r:id="rId47"/>
    <p:sldId id="549" r:id="rId48"/>
    <p:sldId id="552" r:id="rId49"/>
    <p:sldId id="556" r:id="rId50"/>
    <p:sldId id="557" r:id="rId51"/>
    <p:sldId id="560" r:id="rId52"/>
    <p:sldId id="561" r:id="rId53"/>
    <p:sldId id="562" r:id="rId54"/>
    <p:sldId id="563" r:id="rId55"/>
    <p:sldId id="564" r:id="rId56"/>
    <p:sldId id="566" r:id="rId57"/>
    <p:sldId id="569" r:id="rId58"/>
    <p:sldId id="574" r:id="rId59"/>
    <p:sldId id="572" r:id="rId60"/>
    <p:sldId id="577" r:id="rId61"/>
    <p:sldId id="579"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FF6969"/>
    <a:srgbClr val="E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40" autoAdjust="0"/>
    <p:restoredTop sz="96395" autoAdjust="0"/>
  </p:normalViewPr>
  <p:slideViewPr>
    <p:cSldViewPr snapToGrid="0">
      <p:cViewPr varScale="1">
        <p:scale>
          <a:sx n="115" d="100"/>
          <a:sy n="115" d="100"/>
        </p:scale>
        <p:origin x="7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7603C-5704-46D5-AA6F-E8D42D7D5042}" type="datetimeFigureOut">
              <a:rPr lang="en-GB" smtClean="0"/>
              <a:t>11/08/2024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96F78-A5A4-4BAF-9681-1D8110566307}" type="slidenum">
              <a:rPr lang="en-GB" smtClean="0"/>
              <a:t>‹N›</a:t>
            </a:fld>
            <a:endParaRPr lang="en-GB"/>
          </a:p>
        </p:txBody>
      </p:sp>
    </p:spTree>
    <p:extLst>
      <p:ext uri="{BB962C8B-B14F-4D97-AF65-F5344CB8AC3E}">
        <p14:creationId xmlns:p14="http://schemas.microsoft.com/office/powerpoint/2010/main" val="2820805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GB"/>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Riepilogo corso</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4035481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Riepilogo corso</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752648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Riepilogo corso</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4181033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a:xfrm>
            <a:off x="1016000" y="6356349"/>
            <a:ext cx="4114800" cy="365125"/>
          </a:xfrm>
        </p:spPr>
        <p:txBody>
          <a:bodyPr/>
          <a:lstStyle/>
          <a:p>
            <a:r>
              <a:rPr lang="it-IT" smtClean="0"/>
              <a:t>L. Bani - Elementi di statistica economica - Riepilogo corso</a:t>
            </a:r>
            <a:endParaRPr lang="it-IT"/>
          </a:p>
        </p:txBody>
      </p:sp>
      <p:sp>
        <p:nvSpPr>
          <p:cNvPr id="6" name="Segnaposto numero diapositiva 5"/>
          <p:cNvSpPr>
            <a:spLocks noGrp="1"/>
          </p:cNvSpPr>
          <p:nvPr>
            <p:ph type="sldNum" sz="quarter" idx="12"/>
          </p:nvPr>
        </p:nvSpPr>
        <p:spPr>
          <a:xfrm>
            <a:off x="9116008" y="6377213"/>
            <a:ext cx="2743200" cy="365125"/>
          </a:xfrm>
        </p:spPr>
        <p:txBody>
          <a:bodyPr/>
          <a:lstStyle/>
          <a:p>
            <a:fld id="{2933ED56-FB12-4384-AF6C-E94CA198BBEC}" type="slidenum">
              <a:rPr lang="it-IT" smtClean="0"/>
              <a:t>‹N›</a:t>
            </a:fld>
            <a:endParaRPr lang="it-IT"/>
          </a:p>
        </p:txBody>
      </p:sp>
      <p:sp>
        <p:nvSpPr>
          <p:cNvPr id="9" name="Rettangolo 8"/>
          <p:cNvSpPr/>
          <p:nvPr userDrawn="1"/>
        </p:nvSpPr>
        <p:spPr>
          <a:xfrm>
            <a:off x="1016000" y="0"/>
            <a:ext cx="10843208" cy="428626"/>
          </a:xfrm>
          <a:prstGeom prst="rect">
            <a:avLst/>
          </a:prstGeom>
          <a:solidFill>
            <a:srgbClr val="D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4" descr="Logo Università degli Studi di Teram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16000" cy="50800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Connettore diritto 11"/>
          <p:cNvCxnSpPr/>
          <p:nvPr userDrawn="1"/>
        </p:nvCxnSpPr>
        <p:spPr>
          <a:xfrm>
            <a:off x="1016000" y="6309695"/>
            <a:ext cx="10843208" cy="37322"/>
          </a:xfrm>
          <a:prstGeom prst="line">
            <a:avLst/>
          </a:prstGeom>
          <a:ln w="22225">
            <a:solidFill>
              <a:srgbClr val="D6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536403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dirty="0" smtClean="0"/>
              <a:t>Fare clic per modificare stili del testo dello schema</a:t>
            </a:r>
          </a:p>
        </p:txBody>
      </p:sp>
    </p:spTree>
    <p:extLst>
      <p:ext uri="{BB962C8B-B14F-4D97-AF65-F5344CB8AC3E}">
        <p14:creationId xmlns:p14="http://schemas.microsoft.com/office/powerpoint/2010/main" val="3063364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dirty="0" smtClean="0"/>
              <a:t>Fare clic per modificare stili del testo dello schema</a:t>
            </a:r>
          </a:p>
        </p:txBody>
      </p:sp>
    </p:spTree>
    <p:extLst>
      <p:ext uri="{BB962C8B-B14F-4D97-AF65-F5344CB8AC3E}">
        <p14:creationId xmlns:p14="http://schemas.microsoft.com/office/powerpoint/2010/main" val="3072762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dirty="0" smtClean="0"/>
              <a:t>Fare clic per modificare stili del testo dello schema</a:t>
            </a:r>
          </a:p>
        </p:txBody>
      </p:sp>
    </p:spTree>
    <p:extLst>
      <p:ext uri="{BB962C8B-B14F-4D97-AF65-F5344CB8AC3E}">
        <p14:creationId xmlns:p14="http://schemas.microsoft.com/office/powerpoint/2010/main" val="2205766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dirty="0" smtClean="0"/>
              <a:t>Fare clic per modificare stili del testo dello schema</a:t>
            </a:r>
          </a:p>
        </p:txBody>
      </p:sp>
    </p:spTree>
    <p:extLst>
      <p:ext uri="{BB962C8B-B14F-4D97-AF65-F5344CB8AC3E}">
        <p14:creationId xmlns:p14="http://schemas.microsoft.com/office/powerpoint/2010/main" val="3991289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0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2720501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1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102863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2_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695180"/>
          </a:xfrm>
        </p:spPr>
        <p:txBody>
          <a:bodyPr/>
          <a:lstStyle>
            <a:lvl1pPr algn="l">
              <a:defRPr>
                <a:effectLst/>
              </a:defRPr>
            </a:lvl1pPr>
          </a:lstStyle>
          <a:p>
            <a:r>
              <a:rPr lang="it-IT" smtClean="0"/>
              <a:t>Fare clic per modificare lo stile del titolo</a:t>
            </a:r>
            <a:endParaRPr lang="it-IT" dirty="0"/>
          </a:p>
        </p:txBody>
      </p:sp>
      <p:sp>
        <p:nvSpPr>
          <p:cNvPr id="5" name="Segnaposto testo 4"/>
          <p:cNvSpPr>
            <a:spLocks noGrp="1"/>
          </p:cNvSpPr>
          <p:nvPr>
            <p:ph type="body" sz="quarter" idx="10"/>
          </p:nvPr>
        </p:nvSpPr>
        <p:spPr>
          <a:xfrm>
            <a:off x="1200151" y="1628775"/>
            <a:ext cx="10079567" cy="4248150"/>
          </a:xfrm>
        </p:spPr>
        <p:txBody>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Tree>
    <p:extLst>
      <p:ext uri="{BB962C8B-B14F-4D97-AF65-F5344CB8AC3E}">
        <p14:creationId xmlns:p14="http://schemas.microsoft.com/office/powerpoint/2010/main" val="106195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Riepilogo corso</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364295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GB"/>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endParaRPr lang="en-GB"/>
          </a:p>
        </p:txBody>
      </p:sp>
      <p:sp>
        <p:nvSpPr>
          <p:cNvPr id="5" name="Segnaposto piè di pagina 4"/>
          <p:cNvSpPr>
            <a:spLocks noGrp="1"/>
          </p:cNvSpPr>
          <p:nvPr>
            <p:ph type="ftr" sz="quarter" idx="11"/>
          </p:nvPr>
        </p:nvSpPr>
        <p:spPr/>
        <p:txBody>
          <a:bodyPr/>
          <a:lstStyle/>
          <a:p>
            <a:r>
              <a:rPr lang="it-IT" smtClean="0"/>
              <a:t>L. Bani - Elementi di statistica economica - Riepilogo corso</a:t>
            </a:r>
            <a:endParaRPr lang="en-GB"/>
          </a:p>
        </p:txBody>
      </p:sp>
      <p:sp>
        <p:nvSpPr>
          <p:cNvPr id="6" name="Segnaposto numero diapositiva 5"/>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275525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Riepilogo corso</a:t>
            </a:r>
            <a:endParaRPr lang="en-GB"/>
          </a:p>
        </p:txBody>
      </p:sp>
      <p:sp>
        <p:nvSpPr>
          <p:cNvPr id="7" name="Segnaposto numero diapositiva 6"/>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2880409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GB"/>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endParaRPr lang="en-GB"/>
          </a:p>
        </p:txBody>
      </p:sp>
      <p:sp>
        <p:nvSpPr>
          <p:cNvPr id="8" name="Segnaposto piè di pagina 7"/>
          <p:cNvSpPr>
            <a:spLocks noGrp="1"/>
          </p:cNvSpPr>
          <p:nvPr>
            <p:ph type="ftr" sz="quarter" idx="11"/>
          </p:nvPr>
        </p:nvSpPr>
        <p:spPr/>
        <p:txBody>
          <a:bodyPr/>
          <a:lstStyle/>
          <a:p>
            <a:r>
              <a:rPr lang="it-IT" smtClean="0"/>
              <a:t>L. Bani - Elementi di statistica economica - Riepilogo corso</a:t>
            </a:r>
            <a:endParaRPr lang="en-GB"/>
          </a:p>
        </p:txBody>
      </p:sp>
      <p:sp>
        <p:nvSpPr>
          <p:cNvPr id="9" name="Segnaposto numero diapositiva 8"/>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1398665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endParaRPr lang="en-GB"/>
          </a:p>
        </p:txBody>
      </p:sp>
      <p:sp>
        <p:nvSpPr>
          <p:cNvPr id="4" name="Segnaposto piè di pagina 3"/>
          <p:cNvSpPr>
            <a:spLocks noGrp="1"/>
          </p:cNvSpPr>
          <p:nvPr>
            <p:ph type="ftr" sz="quarter" idx="11"/>
          </p:nvPr>
        </p:nvSpPr>
        <p:spPr/>
        <p:txBody>
          <a:bodyPr/>
          <a:lstStyle/>
          <a:p>
            <a:r>
              <a:rPr lang="it-IT" smtClean="0"/>
              <a:t>L. Bani - Elementi di statistica economica - Riepilogo corso</a:t>
            </a:r>
            <a:endParaRPr lang="en-GB"/>
          </a:p>
        </p:txBody>
      </p:sp>
      <p:sp>
        <p:nvSpPr>
          <p:cNvPr id="5" name="Segnaposto numero diapositiva 4"/>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263134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endParaRPr lang="en-GB"/>
          </a:p>
        </p:txBody>
      </p:sp>
      <p:sp>
        <p:nvSpPr>
          <p:cNvPr id="3" name="Segnaposto piè di pagina 2"/>
          <p:cNvSpPr>
            <a:spLocks noGrp="1"/>
          </p:cNvSpPr>
          <p:nvPr>
            <p:ph type="ftr" sz="quarter" idx="11"/>
          </p:nvPr>
        </p:nvSpPr>
        <p:spPr/>
        <p:txBody>
          <a:bodyPr/>
          <a:lstStyle/>
          <a:p>
            <a:r>
              <a:rPr lang="it-IT" smtClean="0"/>
              <a:t>L. Bani - Elementi di statistica economica - Riepilogo corso</a:t>
            </a:r>
            <a:endParaRPr lang="en-GB"/>
          </a:p>
        </p:txBody>
      </p:sp>
      <p:sp>
        <p:nvSpPr>
          <p:cNvPr id="4" name="Segnaposto numero diapositiva 3"/>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148354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Riepilogo corso</a:t>
            </a:r>
            <a:endParaRPr lang="en-GB"/>
          </a:p>
        </p:txBody>
      </p:sp>
      <p:sp>
        <p:nvSpPr>
          <p:cNvPr id="7" name="Segnaposto numero diapositiva 6"/>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276144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GB"/>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endParaRPr lang="en-GB"/>
          </a:p>
        </p:txBody>
      </p:sp>
      <p:sp>
        <p:nvSpPr>
          <p:cNvPr id="6" name="Segnaposto piè di pagina 5"/>
          <p:cNvSpPr>
            <a:spLocks noGrp="1"/>
          </p:cNvSpPr>
          <p:nvPr>
            <p:ph type="ftr" sz="quarter" idx="11"/>
          </p:nvPr>
        </p:nvSpPr>
        <p:spPr/>
        <p:txBody>
          <a:bodyPr/>
          <a:lstStyle/>
          <a:p>
            <a:r>
              <a:rPr lang="it-IT" smtClean="0"/>
              <a:t>L. Bani - Elementi di statistica economica - Riepilogo corso</a:t>
            </a:r>
            <a:endParaRPr lang="en-GB"/>
          </a:p>
        </p:txBody>
      </p:sp>
      <p:sp>
        <p:nvSpPr>
          <p:cNvPr id="7" name="Segnaposto numero diapositiva 6"/>
          <p:cNvSpPr>
            <a:spLocks noGrp="1"/>
          </p:cNvSpPr>
          <p:nvPr>
            <p:ph type="sldNum" sz="quarter" idx="12"/>
          </p:nvPr>
        </p:nvSpPr>
        <p:spPr/>
        <p:txBody>
          <a:bodyPr/>
          <a:lstStyle/>
          <a:p>
            <a:fld id="{A8BB04C3-D922-4A9F-8240-CC458D14A610}" type="slidenum">
              <a:rPr lang="en-GB" smtClean="0"/>
              <a:t>‹N›</a:t>
            </a:fld>
            <a:endParaRPr lang="en-GB"/>
          </a:p>
        </p:txBody>
      </p:sp>
    </p:spTree>
    <p:extLst>
      <p:ext uri="{BB962C8B-B14F-4D97-AF65-F5344CB8AC3E}">
        <p14:creationId xmlns:p14="http://schemas.microsoft.com/office/powerpoint/2010/main" val="3069270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L. Bani - Elementi di statistica economica - Riepilogo corso</a:t>
            </a:r>
            <a:endParaRPr lang="en-GB"/>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B04C3-D922-4A9F-8240-CC458D14A610}" type="slidenum">
              <a:rPr lang="en-GB" smtClean="0"/>
              <a:t>‹N›</a:t>
            </a:fld>
            <a:endParaRPr lang="en-GB"/>
          </a:p>
        </p:txBody>
      </p:sp>
    </p:spTree>
    <p:extLst>
      <p:ext uri="{BB962C8B-B14F-4D97-AF65-F5344CB8AC3E}">
        <p14:creationId xmlns:p14="http://schemas.microsoft.com/office/powerpoint/2010/main" val="3868701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6" r:id="rId13"/>
    <p:sldLayoutId id="2147483667" r:id="rId14"/>
    <p:sldLayoutId id="2147483668" r:id="rId15"/>
    <p:sldLayoutId id="2147483669" r:id="rId16"/>
    <p:sldLayoutId id="2147483670" r:id="rId17"/>
    <p:sldLayoutId id="2147483671" r:id="rId18"/>
    <p:sldLayoutId id="2147483672"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 Id="rId4" Type="http://schemas.openxmlformats.org/officeDocument/2006/relationships/hyperlink" Target="https://www.istat.it/it/archivio/paniere+dei+prezz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Segnaposto contenuto 8"/>
          <p:cNvSpPr txBox="1">
            <a:spLocks/>
          </p:cNvSpPr>
          <p:nvPr/>
        </p:nvSpPr>
        <p:spPr>
          <a:xfrm>
            <a:off x="1016000" y="995555"/>
            <a:ext cx="10058400" cy="5016758"/>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2400" b="1" dirty="0" smtClean="0">
                <a:solidFill>
                  <a:srgbClr val="000000"/>
                </a:solidFill>
                <a:latin typeface="Times New Roman" panose="02020603050405020304" pitchFamily="18" charset="0"/>
                <a:cs typeface="Times New Roman" panose="02020603050405020304" pitchFamily="18" charset="0"/>
              </a:rPr>
              <a:t>Università degli Studi di Teramo</a:t>
            </a: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b="1" dirty="0" smtClean="0">
                <a:latin typeface="Times New Roman" panose="02020603050405020304" pitchFamily="18" charset="0"/>
                <a:cs typeface="Times New Roman" panose="02020603050405020304" pitchFamily="18" charset="0"/>
              </a:rPr>
              <a:t>CORSO DI LAUREA IN SERVIZI GIURIDICI </a:t>
            </a:r>
            <a:r>
              <a:rPr lang="it-IT" b="1" dirty="0" smtClean="0">
                <a:solidFill>
                  <a:srgbClr val="000000"/>
                </a:solidFill>
                <a:latin typeface="Times New Roman" panose="02020603050405020304" pitchFamily="18" charset="0"/>
                <a:cs typeface="Times New Roman" panose="02020603050405020304" pitchFamily="18" charset="0"/>
              </a:rPr>
              <a:t>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sz="2400" b="1" dirty="0" smtClean="0">
                <a:latin typeface="Times New Roman" panose="02020603050405020304" pitchFamily="18" charset="0"/>
                <a:cs typeface="Times New Roman" panose="02020603050405020304" pitchFamily="18" charset="0"/>
              </a:rPr>
              <a:t>Elementi di statistica economica</a:t>
            </a:r>
            <a:endParaRPr lang="it-IT" sz="2400"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dirty="0" err="1" smtClean="0">
                <a:latin typeface="Times New Roman" panose="02020603050405020304" pitchFamily="18" charset="0"/>
                <a:cs typeface="Times New Roman" panose="02020603050405020304" pitchFamily="18" charset="0"/>
              </a:rPr>
              <a:t>a.a</a:t>
            </a:r>
            <a:r>
              <a:rPr lang="it-IT" dirty="0" smtClean="0">
                <a:latin typeface="Times New Roman" panose="02020603050405020304" pitchFamily="18" charset="0"/>
                <a:cs typeface="Times New Roman" panose="02020603050405020304" pitchFamily="18" charset="0"/>
              </a:rPr>
              <a:t>. 2024-2025</a:t>
            </a:r>
          </a:p>
          <a:p>
            <a:pPr marL="0" indent="0" algn="ctr">
              <a:buFont typeface="Arial" panose="020B0604020202020204" pitchFamily="34" charset="0"/>
              <a:buNone/>
            </a:pPr>
            <a:r>
              <a:rPr lang="it-IT" dirty="0" smtClean="0">
                <a:latin typeface="Times New Roman" panose="02020603050405020304" pitchFamily="18" charset="0"/>
                <a:cs typeface="Times New Roman" panose="02020603050405020304" pitchFamily="18" charset="0"/>
              </a:rPr>
              <a:t/>
            </a:r>
            <a:br>
              <a:rPr lang="it-IT" dirty="0" smtClean="0">
                <a:latin typeface="Times New Roman" panose="02020603050405020304" pitchFamily="18" charset="0"/>
                <a:cs typeface="Times New Roman" panose="02020603050405020304" pitchFamily="18" charset="0"/>
              </a:rPr>
            </a:br>
            <a:r>
              <a:rPr lang="it-IT" u="sng" dirty="0" smtClean="0">
                <a:solidFill>
                  <a:srgbClr val="C00000"/>
                </a:solidFill>
                <a:latin typeface="Times New Roman" panose="02020603050405020304" pitchFamily="18" charset="0"/>
                <a:cs typeface="Times New Roman" panose="02020603050405020304" pitchFamily="18" charset="0"/>
              </a:rPr>
              <a:t>Riepilogo corso: i concetti più importanti</a:t>
            </a:r>
            <a:endParaRPr lang="it-IT" dirty="0" smtClean="0">
              <a:solidFill>
                <a:srgbClr val="C00000"/>
              </a:solidFill>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dirty="0" smtClean="0"/>
              <a:t/>
            </a:r>
            <a:br>
              <a:rPr lang="it-IT" dirty="0" smtClean="0"/>
            </a:br>
            <a:r>
              <a:rPr lang="it-IT" sz="1400" b="1" dirty="0" smtClean="0">
                <a:solidFill>
                  <a:srgbClr val="000000"/>
                </a:solidFill>
                <a:latin typeface="Times New Roman" panose="02020603050405020304" pitchFamily="18" charset="0"/>
                <a:cs typeface="Times New Roman" panose="02020603050405020304" pitchFamily="18" charset="0"/>
              </a:rPr>
              <a:t>prof. Letizia Bani </a:t>
            </a:r>
            <a:endParaRPr lang="it-IT"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it-IT" sz="1400" b="1" dirty="0" smtClean="0">
                <a:solidFill>
                  <a:srgbClr val="C00000"/>
                </a:solidFill>
                <a:latin typeface="Times New Roman" panose="02020603050405020304" pitchFamily="18" charset="0"/>
                <a:cs typeface="Times New Roman" panose="02020603050405020304" pitchFamily="18" charset="0"/>
              </a:rPr>
              <a:t>lbani@unite.it</a:t>
            </a:r>
            <a:endParaRPr lang="it-IT" dirty="0">
              <a:solidFill>
                <a:srgbClr val="C00000"/>
              </a:solidFill>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dirty="0"/>
          </a:p>
        </p:txBody>
      </p:sp>
    </p:spTree>
    <p:extLst>
      <p:ext uri="{BB962C8B-B14F-4D97-AF65-F5344CB8AC3E}">
        <p14:creationId xmlns:p14="http://schemas.microsoft.com/office/powerpoint/2010/main" val="1881257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Riepilogo corso</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10</a:t>
            </a:fld>
            <a:endParaRPr lang="it-IT" dirty="0"/>
          </a:p>
        </p:txBody>
      </p:sp>
      <p:sp>
        <p:nvSpPr>
          <p:cNvPr id="7" name="Rettangolo 6"/>
          <p:cNvSpPr/>
          <p:nvPr/>
        </p:nvSpPr>
        <p:spPr>
          <a:xfrm>
            <a:off x="818342" y="753335"/>
            <a:ext cx="2159746" cy="461665"/>
          </a:xfrm>
          <a:prstGeom prst="rect">
            <a:avLst/>
          </a:prstGeom>
        </p:spPr>
        <p:txBody>
          <a:bodyPr wrap="square">
            <a:spAutoFit/>
          </a:bodyPr>
          <a:lstStyle/>
          <a:p>
            <a:r>
              <a:rPr lang="it-IT" sz="2400" b="1" dirty="0" smtClean="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Numeri indici </a:t>
            </a:r>
            <a:endParaRPr lang="it-IT" dirty="0"/>
          </a:p>
        </p:txBody>
      </p:sp>
      <p:sp>
        <p:nvSpPr>
          <p:cNvPr id="12" name="Freccia a destra 11"/>
          <p:cNvSpPr/>
          <p:nvPr/>
        </p:nvSpPr>
        <p:spPr>
          <a:xfrm>
            <a:off x="3456479" y="882260"/>
            <a:ext cx="1311966" cy="36213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3" name="Immagine 12"/>
          <p:cNvPicPr>
            <a:picLocks noChangeAspect="1"/>
          </p:cNvPicPr>
          <p:nvPr/>
        </p:nvPicPr>
        <p:blipFill>
          <a:blip r:embed="rId2"/>
          <a:stretch>
            <a:fillRect/>
          </a:stretch>
        </p:blipFill>
        <p:spPr>
          <a:xfrm>
            <a:off x="9901494" y="5128414"/>
            <a:ext cx="1322947" cy="841321"/>
          </a:xfrm>
          <a:prstGeom prst="rect">
            <a:avLst/>
          </a:prstGeom>
        </p:spPr>
      </p:pic>
      <p:sp>
        <p:nvSpPr>
          <p:cNvPr id="10" name="Rettangolo 9"/>
          <p:cNvSpPr/>
          <p:nvPr/>
        </p:nvSpPr>
        <p:spPr>
          <a:xfrm>
            <a:off x="5130800" y="753335"/>
            <a:ext cx="5634182" cy="981423"/>
          </a:xfrm>
          <a:prstGeom prst="rect">
            <a:avLst/>
          </a:prstGeom>
          <a:ln w="25400">
            <a:solidFill>
              <a:srgbClr val="A80000"/>
            </a:solidFill>
            <a:prstDash val="lgDashDotDot"/>
          </a:ln>
        </p:spPr>
        <p:txBody>
          <a:bodyPr wrap="square">
            <a:spAutoFit/>
          </a:bodyPr>
          <a:lstStyle/>
          <a:p>
            <a:pPr algn="just">
              <a:lnSpc>
                <a:spcPct val="107000"/>
              </a:lnSpc>
              <a:spcAft>
                <a:spcPts val="800"/>
              </a:spcAft>
            </a:pPr>
            <a:r>
              <a:rPr lang="it-IT" b="1" dirty="0">
                <a:latin typeface="Times New Roman" panose="02020603050405020304" pitchFamily="18" charset="0"/>
                <a:ea typeface="Calibri" panose="020F0502020204030204" pitchFamily="34" charset="0"/>
                <a:cs typeface="Times New Roman" panose="02020603050405020304" pitchFamily="18" charset="0"/>
              </a:rPr>
              <a:t>I numeri </a:t>
            </a:r>
            <a:r>
              <a:rPr lang="it-IT" b="1" dirty="0" smtClean="0">
                <a:latin typeface="Times New Roman" panose="02020603050405020304" pitchFamily="18" charset="0"/>
                <a:ea typeface="Calibri" panose="020F0502020204030204" pitchFamily="34" charset="0"/>
                <a:cs typeface="Times New Roman" panose="02020603050405020304" pitchFamily="18" charset="0"/>
              </a:rPr>
              <a:t>indici </a:t>
            </a:r>
            <a:r>
              <a:rPr lang="it-IT" b="1" dirty="0">
                <a:latin typeface="Times New Roman" panose="02020603050405020304" pitchFamily="18" charset="0"/>
                <a:ea typeface="Calibri" panose="020F0502020204030204" pitchFamily="34" charset="0"/>
                <a:cs typeface="Times New Roman" panose="02020603050405020304" pitchFamily="18" charset="0"/>
              </a:rPr>
              <a:t>sono particolari rapporti statistici calcolati per misurare le variazioni relative di un fenomeno in diverse situazioni di tempo o di luogo.</a:t>
            </a:r>
            <a:endParaRPr lang="en-GB"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ttangolo 13"/>
          <p:cNvSpPr/>
          <p:nvPr/>
        </p:nvSpPr>
        <p:spPr>
          <a:xfrm>
            <a:off x="4890776" y="2278502"/>
            <a:ext cx="6564159" cy="646331"/>
          </a:xfrm>
          <a:prstGeom prst="rect">
            <a:avLst/>
          </a:prstGeom>
          <a:ln>
            <a:solidFill>
              <a:srgbClr val="C0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qualora l’obiettivo sia fissato sulla variazione del prezzo (o della quantità) di un singolo bene (o servizio) in due “situazioni” </a:t>
            </a:r>
            <a:r>
              <a:rPr lang="it-IT" dirty="0" smtClean="0">
                <a:latin typeface="Times New Roman" panose="02020603050405020304" pitchFamily="18" charset="0"/>
                <a:cs typeface="Times New Roman" panose="02020603050405020304" pitchFamily="18" charset="0"/>
              </a:rPr>
              <a:t>differenti</a:t>
            </a:r>
            <a:endParaRPr lang="it-IT" dirty="0">
              <a:latin typeface="Times New Roman" panose="02020603050405020304" pitchFamily="18" charset="0"/>
              <a:cs typeface="Times New Roman" panose="02020603050405020304" pitchFamily="18" charset="0"/>
            </a:endParaRPr>
          </a:p>
        </p:txBody>
      </p:sp>
      <p:sp>
        <p:nvSpPr>
          <p:cNvPr id="15" name="Rettangolo 14"/>
          <p:cNvSpPr/>
          <p:nvPr/>
        </p:nvSpPr>
        <p:spPr>
          <a:xfrm>
            <a:off x="4890777" y="3111299"/>
            <a:ext cx="6564159" cy="923330"/>
          </a:xfrm>
          <a:prstGeom prst="rect">
            <a:avLst/>
          </a:prstGeom>
          <a:ln>
            <a:solidFill>
              <a:srgbClr val="C0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qualora l’obiettivo sia quello di descrivere in modo sintetico la variazione di un gruppo di n beni e/o servizi </a:t>
            </a:r>
            <a:r>
              <a:rPr lang="it-IT" dirty="0" smtClean="0">
                <a:latin typeface="Times New Roman" panose="02020603050405020304" pitchFamily="18" charset="0"/>
                <a:cs typeface="Times New Roman" panose="02020603050405020304" pitchFamily="18" charset="0"/>
              </a:rPr>
              <a:t>simultaneamente e sinteticamente, </a:t>
            </a:r>
            <a:r>
              <a:rPr lang="it-IT" dirty="0">
                <a:latin typeface="Times New Roman" panose="02020603050405020304" pitchFamily="18" charset="0"/>
                <a:cs typeface="Times New Roman" panose="02020603050405020304" pitchFamily="18" charset="0"/>
              </a:rPr>
              <a:t>in due “situazioni” </a:t>
            </a:r>
            <a:r>
              <a:rPr lang="it-IT" dirty="0" smtClean="0">
                <a:latin typeface="Times New Roman" panose="02020603050405020304" pitchFamily="18" charset="0"/>
                <a:cs typeface="Times New Roman" panose="02020603050405020304" pitchFamily="18" charset="0"/>
              </a:rPr>
              <a:t>differenti</a:t>
            </a:r>
            <a:endParaRPr lang="en-GB" dirty="0">
              <a:latin typeface="Times New Roman" panose="02020603050405020304" pitchFamily="18" charset="0"/>
              <a:cs typeface="Times New Roman" panose="02020603050405020304" pitchFamily="18" charset="0"/>
            </a:endParaRPr>
          </a:p>
        </p:txBody>
      </p:sp>
      <p:sp>
        <p:nvSpPr>
          <p:cNvPr id="16" name="Freccia in giù 15"/>
          <p:cNvSpPr/>
          <p:nvPr/>
        </p:nvSpPr>
        <p:spPr>
          <a:xfrm rot="16200000" flipH="1">
            <a:off x="3984171" y="2236730"/>
            <a:ext cx="221453" cy="79305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ttangolo 16"/>
          <p:cNvSpPr/>
          <p:nvPr/>
        </p:nvSpPr>
        <p:spPr>
          <a:xfrm>
            <a:off x="849746" y="2260292"/>
            <a:ext cx="2377574" cy="646331"/>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numeri indici </a:t>
            </a:r>
            <a:r>
              <a:rPr lang="it-IT" b="1" dirty="0" smtClean="0">
                <a:solidFill>
                  <a:srgbClr val="C00000"/>
                </a:solidFill>
                <a:latin typeface="Times New Roman" panose="02020603050405020304" pitchFamily="18" charset="0"/>
                <a:cs typeface="Times New Roman" panose="02020603050405020304" pitchFamily="18" charset="0"/>
              </a:rPr>
              <a:t>semplici</a:t>
            </a:r>
          </a:p>
          <a:p>
            <a:pPr algn="just"/>
            <a:r>
              <a:rPr lang="it-IT" b="1" dirty="0" smtClean="0">
                <a:solidFill>
                  <a:srgbClr val="C00000"/>
                </a:solidFill>
                <a:latin typeface="Times New Roman" panose="02020603050405020304" pitchFamily="18" charset="0"/>
                <a:cs typeface="Times New Roman" panose="02020603050405020304" pitchFamily="18" charset="0"/>
              </a:rPr>
              <a:t>(o elementari) </a:t>
            </a:r>
            <a:endParaRPr lang="en-GB" dirty="0"/>
          </a:p>
        </p:txBody>
      </p:sp>
      <p:sp>
        <p:nvSpPr>
          <p:cNvPr id="18" name="Rettangolo 17"/>
          <p:cNvSpPr/>
          <p:nvPr/>
        </p:nvSpPr>
        <p:spPr>
          <a:xfrm>
            <a:off x="849746" y="3397860"/>
            <a:ext cx="2576346" cy="369332"/>
          </a:xfrm>
          <a:prstGeom prst="rect">
            <a:avLst/>
          </a:prstGeom>
        </p:spPr>
        <p:txBody>
          <a:bodyPr wrap="none">
            <a:spAutoFit/>
          </a:bodyPr>
          <a:lstStyle/>
          <a:p>
            <a:r>
              <a:rPr lang="it-IT" b="1" dirty="0">
                <a:solidFill>
                  <a:srgbClr val="C00000"/>
                </a:solidFill>
                <a:latin typeface="Times New Roman" panose="02020603050405020304" pitchFamily="18" charset="0"/>
                <a:cs typeface="Times New Roman" panose="02020603050405020304" pitchFamily="18" charset="0"/>
              </a:rPr>
              <a:t>numeri indici complessi </a:t>
            </a:r>
            <a:endParaRPr lang="en-GB" dirty="0"/>
          </a:p>
        </p:txBody>
      </p:sp>
      <p:sp>
        <p:nvSpPr>
          <p:cNvPr id="19" name="Freccia in giù 18"/>
          <p:cNvSpPr/>
          <p:nvPr/>
        </p:nvSpPr>
        <p:spPr>
          <a:xfrm rot="16200000" flipH="1">
            <a:off x="3984171" y="3186000"/>
            <a:ext cx="221453" cy="793052"/>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ttangolo 20"/>
          <p:cNvSpPr/>
          <p:nvPr/>
        </p:nvSpPr>
        <p:spPr>
          <a:xfrm>
            <a:off x="818342" y="4421069"/>
            <a:ext cx="10305590"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numeri indici semplici si costruiscono rapportando due valori </a:t>
            </a:r>
            <a:r>
              <a:rPr lang="it-IT" dirty="0" smtClean="0">
                <a:latin typeface="Times New Roman" panose="02020603050405020304" pitchFamily="18" charset="0"/>
                <a:cs typeface="Times New Roman" panose="02020603050405020304" pitchFamily="18" charset="0"/>
              </a:rPr>
              <a:t>della serie </a:t>
            </a:r>
            <a:r>
              <a:rPr lang="it-IT" dirty="0">
                <a:latin typeface="Times New Roman" panose="02020603050405020304" pitchFamily="18" charset="0"/>
                <a:cs typeface="Times New Roman" panose="02020603050405020304" pitchFamily="18" charset="0"/>
              </a:rPr>
              <a:t>storica del fenomeno, dei quali quello posto al </a:t>
            </a:r>
            <a:r>
              <a:rPr lang="it-IT" dirty="0" smtClean="0">
                <a:latin typeface="Times New Roman" panose="02020603050405020304" pitchFamily="18" charset="0"/>
                <a:cs typeface="Times New Roman" panose="02020603050405020304" pitchFamily="18" charset="0"/>
              </a:rPr>
              <a:t>denominatore, detto </a:t>
            </a:r>
            <a:r>
              <a:rPr lang="it-IT" b="1" dirty="0">
                <a:solidFill>
                  <a:srgbClr val="A80000"/>
                </a:solidFill>
                <a:latin typeface="Times New Roman" panose="02020603050405020304" pitchFamily="18" charset="0"/>
                <a:cs typeface="Times New Roman" panose="02020603050405020304" pitchFamily="18" charset="0"/>
              </a:rPr>
              <a:t>base degli indici</a:t>
            </a:r>
            <a:r>
              <a:rPr lang="it-IT" dirty="0">
                <a:latin typeface="Times New Roman" panose="02020603050405020304" pitchFamily="18" charset="0"/>
                <a:cs typeface="Times New Roman" panose="02020603050405020304" pitchFamily="18" charset="0"/>
              </a:rPr>
              <a:t>, viene assunto come termine di confronto</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22" name="Rettangolo 21"/>
          <p:cNvSpPr/>
          <p:nvPr/>
        </p:nvSpPr>
        <p:spPr>
          <a:xfrm>
            <a:off x="818342" y="5058149"/>
            <a:ext cx="8890923" cy="646331"/>
          </a:xfrm>
          <a:prstGeom prst="rect">
            <a:avLst/>
          </a:prstGeom>
        </p:spPr>
        <p:txBody>
          <a:bodyPr wrap="square">
            <a:spAutoFit/>
          </a:bodyPr>
          <a:lstStyle/>
          <a:p>
            <a:pPr algn="just">
              <a:defRPr/>
            </a:pPr>
            <a:r>
              <a:rPr lang="it-IT" dirty="0">
                <a:latin typeface="Times New Roman" panose="02020603050405020304" pitchFamily="18" charset="0"/>
                <a:cs typeface="Times New Roman" panose="02020603050405020304" pitchFamily="18" charset="0"/>
              </a:rPr>
              <a:t>La base scelta costituirà il termine di confronto per le variazioni subite nel tempo, luogo o situazione dall’intensità posta al numeratore.</a:t>
            </a:r>
          </a:p>
        </p:txBody>
      </p:sp>
    </p:spTree>
    <p:extLst>
      <p:ext uri="{BB962C8B-B14F-4D97-AF65-F5344CB8AC3E}">
        <p14:creationId xmlns:p14="http://schemas.microsoft.com/office/powerpoint/2010/main" val="359169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0" grpId="0" animBg="1"/>
      <p:bldP spid="14" grpId="0" animBg="1"/>
      <p:bldP spid="15" grpId="0" animBg="1"/>
      <p:bldP spid="16" grpId="0" animBg="1"/>
      <p:bldP spid="17" grpId="0"/>
      <p:bldP spid="18" grpId="0"/>
      <p:bldP spid="19" grpId="0" animBg="1"/>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11</a:t>
            </a:fld>
            <a:endParaRPr lang="it-IT"/>
          </a:p>
        </p:txBody>
      </p:sp>
      <p:sp>
        <p:nvSpPr>
          <p:cNvPr id="4" name="Rectangle 2"/>
          <p:cNvSpPr>
            <a:spLocks noChangeArrowheads="1"/>
          </p:cNvSpPr>
          <p:nvPr/>
        </p:nvSpPr>
        <p:spPr bwMode="auto">
          <a:xfrm>
            <a:off x="889000" y="1418482"/>
            <a:ext cx="1053166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28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Indicando con p</a:t>
            </a:r>
            <a:r>
              <a:rPr kumimoji="0" lang="it-IT" altLang="en-US" b="0" i="0" u="none" strike="noStrike" cap="none" normalizeH="0" baseline="-2500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r>
              <a:rPr kumimoji="0" lang="it-IT"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il prezzo di un bene (o di un servizio) nel tempo preso come base, e con </a:t>
            </a:r>
            <a:r>
              <a:rPr kumimoji="0" lang="it-IT" altLang="en-US" b="0" i="0" u="none" strike="noStrike" cap="none" normalizeH="0" baseline="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p</a:t>
            </a:r>
            <a:r>
              <a:rPr kumimoji="0" lang="it-IT" altLang="en-US" b="0" i="0" u="none" strike="noStrike" cap="none" normalizeH="0" baseline="-25000" dirty="0" err="1"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a:t>
            </a:r>
            <a:r>
              <a:rPr kumimoji="0" lang="it-IT" altLang="en-US"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il prezzo dello stesso bene (o servizio) al tempo “t”, un generico numero indice che esprima la variazione del prezzo tra l’anno t e l’anno preso come base sarà sintetizzato dalla formula: </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3574123740"/>
              </p:ext>
            </p:extLst>
          </p:nvPr>
        </p:nvGraphicFramePr>
        <p:xfrm>
          <a:off x="1537393" y="2743557"/>
          <a:ext cx="774189" cy="661988"/>
        </p:xfrm>
        <a:graphic>
          <a:graphicData uri="http://schemas.openxmlformats.org/presentationml/2006/ole">
            <mc:AlternateContent xmlns:mc="http://schemas.openxmlformats.org/markup-compatibility/2006">
              <mc:Choice xmlns:v="urn:schemas-microsoft-com:vml" Requires="v">
                <p:oleObj spid="_x0000_s1096" r:id="rId3" imgW="660400" imgH="558800" progId="Equation.3">
                  <p:embed/>
                </p:oleObj>
              </mc:Choice>
              <mc:Fallback>
                <p:oleObj r:id="rId3" imgW="660400" imgH="558800" progId="Equation.3">
                  <p:embed/>
                  <p:pic>
                    <p:nvPicPr>
                      <p:cNvPr id="5" name="Oggetto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7393" y="2743557"/>
                        <a:ext cx="774189" cy="661988"/>
                      </a:xfrm>
                      <a:prstGeom prst="rect">
                        <a:avLst/>
                      </a:prstGeom>
                      <a:noFill/>
                      <a:ln w="28575">
                        <a:solidFill>
                          <a:srgbClr val="C00000"/>
                        </a:solidFill>
                      </a:ln>
                    </p:spPr>
                  </p:pic>
                </p:oleObj>
              </mc:Fallback>
            </mc:AlternateContent>
          </a:graphicData>
        </a:graphic>
      </p:graphicFrame>
      <p:pic>
        <p:nvPicPr>
          <p:cNvPr id="7" name="Immagine 6"/>
          <p:cNvPicPr>
            <a:picLocks noChangeAspect="1"/>
          </p:cNvPicPr>
          <p:nvPr/>
        </p:nvPicPr>
        <p:blipFill>
          <a:blip r:embed="rId5"/>
          <a:stretch>
            <a:fillRect/>
          </a:stretch>
        </p:blipFill>
        <p:spPr>
          <a:xfrm>
            <a:off x="1397182" y="3728291"/>
            <a:ext cx="1828800" cy="974035"/>
          </a:xfrm>
          <a:prstGeom prst="rect">
            <a:avLst/>
          </a:prstGeom>
          <a:ln w="28575">
            <a:solidFill>
              <a:srgbClr val="C00000"/>
            </a:solidFill>
          </a:ln>
        </p:spPr>
      </p:pic>
      <p:sp>
        <p:nvSpPr>
          <p:cNvPr id="8" name="Rettangolo 7"/>
          <p:cNvSpPr/>
          <p:nvPr/>
        </p:nvSpPr>
        <p:spPr>
          <a:xfrm>
            <a:off x="4486101" y="2612886"/>
            <a:ext cx="6096000" cy="923330"/>
          </a:xfrm>
          <a:prstGeom prst="rect">
            <a:avLst/>
          </a:prstGeom>
        </p:spPr>
        <p:txBody>
          <a:bodyPr>
            <a:spAutoFit/>
          </a:bodyPr>
          <a:lstStyle/>
          <a:p>
            <a:pPr lvl="0" algn="just" eaLnBrk="0" fontAlgn="base" hangingPunct="0">
              <a:spcBef>
                <a:spcPct val="0"/>
              </a:spcBef>
              <a:spcAft>
                <a:spcPct val="0"/>
              </a:spcAft>
            </a:pPr>
            <a:r>
              <a:rPr lang="it-IT" altLang="en-US" dirty="0">
                <a:latin typeface="Times New Roman" panose="02020603050405020304" pitchFamily="18" charset="0"/>
                <a:ea typeface="Times New Roman" panose="02020603050405020304" pitchFamily="18" charset="0"/>
                <a:cs typeface="Times New Roman" panose="02020603050405020304" pitchFamily="18" charset="0"/>
              </a:rPr>
              <a:t>Tale indice sarà maggiore o minore di 1 a seconda che il prezzo nell’anno t sia maggiore o minore rispetto a quello dell’anno preso come </a:t>
            </a:r>
            <a:r>
              <a:rPr lang="it-IT" altLang="en-US" dirty="0" smtClean="0">
                <a:latin typeface="Times New Roman" panose="02020603050405020304" pitchFamily="18" charset="0"/>
                <a:ea typeface="Times New Roman" panose="02020603050405020304" pitchFamily="18" charset="0"/>
                <a:cs typeface="Times New Roman" panose="02020603050405020304" pitchFamily="18" charset="0"/>
              </a:rPr>
              <a:t>base </a:t>
            </a:r>
            <a:endParaRPr lang="it-IT" alt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ttangolo 8"/>
          <p:cNvSpPr/>
          <p:nvPr/>
        </p:nvSpPr>
        <p:spPr>
          <a:xfrm>
            <a:off x="4486101" y="3843147"/>
            <a:ext cx="6096000" cy="646331"/>
          </a:xfrm>
          <a:prstGeom prst="rect">
            <a:avLst/>
          </a:prstGeom>
        </p:spPr>
        <p:txBody>
          <a:bodyPr>
            <a:spAutoFit/>
          </a:bodyPr>
          <a:lstStyle/>
          <a:p>
            <a:pPr lvl="0" algn="just" eaLnBrk="0" fontAlgn="base" hangingPunct="0">
              <a:spcBef>
                <a:spcPct val="0"/>
              </a:spcBef>
              <a:spcAft>
                <a:spcPct val="0"/>
              </a:spcAft>
            </a:pPr>
            <a:r>
              <a:rPr lang="it-IT" altLang="en-US" dirty="0">
                <a:latin typeface="Times New Roman" panose="02020603050405020304" pitchFamily="18" charset="0"/>
                <a:ea typeface="Times New Roman" panose="02020603050405020304" pitchFamily="18" charset="0"/>
                <a:cs typeface="Times New Roman" panose="02020603050405020304" pitchFamily="18" charset="0"/>
              </a:rPr>
              <a:t>solitamente, per rendere le informazioni più leggibili, tali numeri indici vengono moltiplicati per </a:t>
            </a:r>
            <a:r>
              <a:rPr lang="it-IT" altLang="en-US" dirty="0" smtClean="0">
                <a:latin typeface="Times New Roman" panose="02020603050405020304" pitchFamily="18" charset="0"/>
                <a:ea typeface="Times New Roman" panose="02020603050405020304" pitchFamily="18" charset="0"/>
                <a:cs typeface="Times New Roman" panose="02020603050405020304" pitchFamily="18" charset="0"/>
              </a:rPr>
              <a:t>100</a:t>
            </a:r>
            <a:endParaRPr lang="it-IT" alt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Rettangolo 9"/>
          <p:cNvSpPr/>
          <p:nvPr/>
        </p:nvSpPr>
        <p:spPr>
          <a:xfrm>
            <a:off x="889000" y="904868"/>
            <a:ext cx="6085378"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esempi sui numeri </a:t>
            </a:r>
            <a:r>
              <a:rPr lang="it-IT" b="1" dirty="0" smtClean="0">
                <a:solidFill>
                  <a:srgbClr val="A80000"/>
                </a:solidFill>
                <a:latin typeface="Times New Roman" panose="02020603050405020304" pitchFamily="18" charset="0"/>
                <a:cs typeface="Times New Roman" panose="02020603050405020304" pitchFamily="18" charset="0"/>
              </a:rPr>
              <a:t>indici: indice semplice dei prezzi</a:t>
            </a:r>
            <a:endParaRPr lang="en-GB" dirty="0">
              <a:solidFill>
                <a:srgbClr val="A80000"/>
              </a:solidFill>
            </a:endParaRPr>
          </a:p>
        </p:txBody>
      </p:sp>
    </p:spTree>
    <p:extLst>
      <p:ext uri="{BB962C8B-B14F-4D97-AF65-F5344CB8AC3E}">
        <p14:creationId xmlns:p14="http://schemas.microsoft.com/office/powerpoint/2010/main" val="90228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3" name="Rettangolo 2"/>
          <p:cNvSpPr/>
          <p:nvPr/>
        </p:nvSpPr>
        <p:spPr>
          <a:xfrm>
            <a:off x="949958" y="766660"/>
            <a:ext cx="3467681" cy="369332"/>
          </a:xfrm>
          <a:prstGeom prst="rect">
            <a:avLst/>
          </a:prstGeom>
        </p:spPr>
        <p:txBody>
          <a:bodyPr wrap="none">
            <a:spAutoFit/>
          </a:bodyPr>
          <a:lstStyle/>
          <a:p>
            <a:r>
              <a:rPr lang="en-GB" b="1" dirty="0" smtClean="0">
                <a:solidFill>
                  <a:srgbClr val="A80000"/>
                </a:solidFill>
                <a:latin typeface="Times New Roman" panose="02020603050405020304" pitchFamily="18" charset="0"/>
                <a:cs typeface="Times New Roman" panose="02020603050405020304" pitchFamily="18" charset="0"/>
              </a:rPr>
              <a:t>LA BASE DEI NUMERI INDICI</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949958" y="1241949"/>
            <a:ext cx="9670473"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A seconda della base, ossia della misura rispetto alla quale si effettua </a:t>
            </a:r>
            <a:r>
              <a:rPr lang="it-IT" dirty="0" smtClean="0">
                <a:latin typeface="Times New Roman" panose="02020603050405020304" pitchFamily="18" charset="0"/>
                <a:cs typeface="Times New Roman" panose="02020603050405020304" pitchFamily="18" charset="0"/>
              </a:rPr>
              <a:t>il </a:t>
            </a:r>
            <a:r>
              <a:rPr lang="en-GB" dirty="0" err="1" smtClean="0">
                <a:latin typeface="Times New Roman" panose="02020603050405020304" pitchFamily="18" charset="0"/>
                <a:cs typeface="Times New Roman" panose="02020603050405020304" pitchFamily="18" charset="0"/>
              </a:rPr>
              <a:t>confronto</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si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hanno</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2" name="Rettangolo 1"/>
          <p:cNvSpPr/>
          <p:nvPr/>
        </p:nvSpPr>
        <p:spPr>
          <a:xfrm>
            <a:off x="999086" y="2507550"/>
            <a:ext cx="2266687" cy="646331"/>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numeri indici semplici a base </a:t>
            </a:r>
            <a:r>
              <a:rPr lang="it-IT" b="1" dirty="0" smtClean="0">
                <a:solidFill>
                  <a:srgbClr val="A80000"/>
                </a:solidFill>
                <a:latin typeface="Times New Roman" panose="02020603050405020304" pitchFamily="18" charset="0"/>
                <a:cs typeface="Times New Roman" panose="02020603050405020304" pitchFamily="18" charset="0"/>
              </a:rPr>
              <a:t>fissa</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10" name="Rettangolo 9"/>
          <p:cNvSpPr/>
          <p:nvPr/>
        </p:nvSpPr>
        <p:spPr>
          <a:xfrm>
            <a:off x="4499691" y="1807337"/>
            <a:ext cx="6842325" cy="923330"/>
          </a:xfrm>
          <a:prstGeom prst="rect">
            <a:avLst/>
          </a:prstGeom>
          <a:ln>
            <a:solidFill>
              <a:srgbClr val="C00000"/>
            </a:solidFill>
          </a:ln>
        </p:spPr>
        <p:txBody>
          <a:bodyPr wrap="square">
            <a:spAutoFit/>
          </a:bodyPr>
          <a:lstStyle/>
          <a:p>
            <a:pPr marL="285750" indent="-285750" algn="just">
              <a:buClr>
                <a:srgbClr val="C00000"/>
              </a:buClr>
              <a:buSzPct val="100000"/>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se </a:t>
            </a:r>
            <a:r>
              <a:rPr lang="it-IT" dirty="0">
                <a:latin typeface="Times New Roman" panose="02020603050405020304" pitchFamily="18" charset="0"/>
                <a:cs typeface="Times New Roman" panose="02020603050405020304" pitchFamily="18" charset="0"/>
              </a:rPr>
              <a:t>ciascuna intensità è rapportata ad un’unica intensità che resta </a:t>
            </a:r>
            <a:r>
              <a:rPr lang="it-IT" dirty="0" smtClean="0">
                <a:latin typeface="Times New Roman" panose="02020603050405020304" pitchFamily="18" charset="0"/>
                <a:cs typeface="Times New Roman" panose="02020603050405020304" pitchFamily="18" charset="0"/>
              </a:rPr>
              <a:t>costante </a:t>
            </a:r>
            <a:r>
              <a:rPr lang="it-IT" dirty="0">
                <a:latin typeface="Times New Roman" panose="02020603050405020304" pitchFamily="18" charset="0"/>
                <a:cs typeface="Times New Roman" panose="02020603050405020304" pitchFamily="18" charset="0"/>
              </a:rPr>
              <a:t>cioè il denominatore scelto è sempre uguale ad una stessa intensità base </a:t>
            </a:r>
            <a:endParaRPr lang="en-GB" dirty="0">
              <a:latin typeface="Times New Roman" panose="02020603050405020304" pitchFamily="18" charset="0"/>
              <a:cs typeface="Times New Roman" panose="02020603050405020304" pitchFamily="18" charset="0"/>
            </a:endParaRPr>
          </a:p>
        </p:txBody>
      </p:sp>
      <p:sp>
        <p:nvSpPr>
          <p:cNvPr id="11" name="Freccia a destra 10"/>
          <p:cNvSpPr/>
          <p:nvPr/>
        </p:nvSpPr>
        <p:spPr>
          <a:xfrm>
            <a:off x="3478672" y="2733321"/>
            <a:ext cx="601688" cy="32574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ttangolo 28"/>
          <p:cNvSpPr/>
          <p:nvPr/>
        </p:nvSpPr>
        <p:spPr>
          <a:xfrm>
            <a:off x="4499691" y="2788222"/>
            <a:ext cx="6835859" cy="646331"/>
          </a:xfrm>
          <a:prstGeom prst="rect">
            <a:avLst/>
          </a:prstGeom>
          <a:ln>
            <a:solidFill>
              <a:srgbClr val="C00000"/>
            </a:solidFill>
          </a:ln>
        </p:spPr>
        <p:txBody>
          <a:bodyPr wrap="square">
            <a:spAutoFit/>
          </a:bodyPr>
          <a:lstStyle/>
          <a:p>
            <a:pPr marL="285750" indent="-285750" algn="just">
              <a:buClr>
                <a:srgbClr val="C00000"/>
              </a:buClr>
              <a:buFont typeface="Wingdings" panose="05000000000000000000" pitchFamily="2" charset="2"/>
              <a:buChar char="Ø"/>
            </a:pPr>
            <a:r>
              <a:rPr lang="it-IT" dirty="0" smtClean="0">
                <a:latin typeface="Times New Roman" panose="02020603050405020304" pitchFamily="18" charset="0"/>
                <a:cs typeface="Times New Roman" panose="02020603050405020304" pitchFamily="18" charset="0"/>
              </a:rPr>
              <a:t>quando </a:t>
            </a:r>
            <a:r>
              <a:rPr lang="it-IT" dirty="0">
                <a:latin typeface="Times New Roman" panose="02020603050405020304" pitchFamily="18" charset="0"/>
                <a:cs typeface="Times New Roman" panose="02020603050405020304" pitchFamily="18" charset="0"/>
              </a:rPr>
              <a:t>il confronto è tra i differenti anni ed un </a:t>
            </a:r>
            <a:r>
              <a:rPr lang="it-IT" dirty="0" smtClean="0">
                <a:latin typeface="Times New Roman" panose="02020603050405020304" pitchFamily="18" charset="0"/>
                <a:cs typeface="Times New Roman" panose="02020603050405020304" pitchFamily="18" charset="0"/>
              </a:rPr>
              <a:t>solo anno è scelto </a:t>
            </a:r>
            <a:r>
              <a:rPr lang="it-IT" dirty="0">
                <a:latin typeface="Times New Roman" panose="02020603050405020304" pitchFamily="18" charset="0"/>
                <a:cs typeface="Times New Roman" panose="02020603050405020304" pitchFamily="18" charset="0"/>
              </a:rPr>
              <a:t>come base (che rimane sempre la stessa</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smtClean="0"/>
              <a:t>L. Bani - Elementi di statistica economica - Riepilogo corso</a:t>
            </a:r>
            <a:endParaRPr lang="it-IT"/>
          </a:p>
        </p:txBody>
      </p:sp>
      <p:sp>
        <p:nvSpPr>
          <p:cNvPr id="31" name="Rettangolo 30"/>
          <p:cNvSpPr/>
          <p:nvPr/>
        </p:nvSpPr>
        <p:spPr>
          <a:xfrm>
            <a:off x="999087" y="4431949"/>
            <a:ext cx="2384194" cy="646331"/>
          </a:xfrm>
          <a:prstGeom prst="rect">
            <a:avLst/>
          </a:prstGeom>
        </p:spPr>
        <p:txBody>
          <a:bodyPr wrap="square">
            <a:spAutoFit/>
          </a:bodyPr>
          <a:lstStyle/>
          <a:p>
            <a:pPr algn="just"/>
            <a:r>
              <a:rPr lang="it-IT" b="1" dirty="0">
                <a:solidFill>
                  <a:srgbClr val="A80000"/>
                </a:solidFill>
                <a:latin typeface="Times New Roman" panose="02020603050405020304" pitchFamily="18" charset="0"/>
                <a:cs typeface="Times New Roman" panose="02020603050405020304" pitchFamily="18" charset="0"/>
              </a:rPr>
              <a:t>numeri indici semplici a base </a:t>
            </a:r>
            <a:r>
              <a:rPr lang="it-IT" b="1" dirty="0" smtClean="0">
                <a:solidFill>
                  <a:srgbClr val="A80000"/>
                </a:solidFill>
                <a:latin typeface="Times New Roman" panose="02020603050405020304" pitchFamily="18" charset="0"/>
                <a:cs typeface="Times New Roman" panose="02020603050405020304" pitchFamily="18" charset="0"/>
              </a:rPr>
              <a:t>mobile</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32" name="Rettangolo 31"/>
          <p:cNvSpPr/>
          <p:nvPr/>
        </p:nvSpPr>
        <p:spPr>
          <a:xfrm>
            <a:off x="4499691" y="4535248"/>
            <a:ext cx="5969400" cy="646331"/>
          </a:xfrm>
          <a:prstGeom prst="rect">
            <a:avLst/>
          </a:prstGeom>
          <a:ln>
            <a:solidFill>
              <a:srgbClr val="A80000"/>
            </a:solidFill>
          </a:ln>
        </p:spPr>
        <p:txBody>
          <a:bodyPr wrap="square">
            <a:spAutoFit/>
          </a:bodyPr>
          <a:lstStyle/>
          <a:p>
            <a:pPr algn="just"/>
            <a:r>
              <a:rPr lang="it-IT" dirty="0">
                <a:latin typeface="Times New Roman" panose="02020603050405020304" pitchFamily="18" charset="0"/>
                <a:cs typeface="Times New Roman" panose="02020603050405020304" pitchFamily="18" charset="0"/>
              </a:rPr>
              <a:t>se ciascuna intensità è rapportata a quella del termine precedente</a:t>
            </a:r>
            <a:endParaRPr lang="en-GB" dirty="0">
              <a:latin typeface="Times New Roman" panose="02020603050405020304" pitchFamily="18" charset="0"/>
              <a:cs typeface="Times New Roman" panose="02020603050405020304" pitchFamily="18" charset="0"/>
            </a:endParaRPr>
          </a:p>
        </p:txBody>
      </p:sp>
      <p:sp>
        <p:nvSpPr>
          <p:cNvPr id="12" name="Freccia a destra 11"/>
          <p:cNvSpPr/>
          <p:nvPr/>
        </p:nvSpPr>
        <p:spPr>
          <a:xfrm>
            <a:off x="3478672" y="4598803"/>
            <a:ext cx="601688" cy="325741"/>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550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29" grpId="0" animBg="1"/>
      <p:bldP spid="31" grpId="0"/>
      <p:bldP spid="32"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3" name="Rettangolo 2"/>
          <p:cNvSpPr/>
          <p:nvPr/>
        </p:nvSpPr>
        <p:spPr>
          <a:xfrm>
            <a:off x="3172863" y="780793"/>
            <a:ext cx="4986686" cy="400110"/>
          </a:xfrm>
          <a:prstGeom prst="rect">
            <a:avLst/>
          </a:prstGeom>
        </p:spPr>
        <p:txBody>
          <a:bodyPr wrap="none">
            <a:spAutoFit/>
          </a:bodyPr>
          <a:lstStyle/>
          <a:p>
            <a:r>
              <a:rPr lang="it-IT" sz="2000" b="1" cap="small" dirty="0">
                <a:solidFill>
                  <a:srgbClr val="C00000"/>
                </a:solidFill>
                <a:effectLst>
                  <a:outerShdw blurRad="38100" dist="38100" dir="2700000" algn="tl">
                    <a:srgbClr val="000000">
                      <a:alpha val="43137"/>
                    </a:srgbClr>
                  </a:outerShdw>
                </a:effectLst>
                <a:latin typeface="Times New Roman" panose="02020603050405020304" pitchFamily="18" charset="0"/>
              </a:rPr>
              <a:t>IL SISTEMA DEI PREZZI AL CONSUMO</a:t>
            </a:r>
          </a:p>
        </p:txBody>
      </p:sp>
      <p:sp>
        <p:nvSpPr>
          <p:cNvPr id="6" name="Rettangolo 5"/>
          <p:cNvSpPr/>
          <p:nvPr/>
        </p:nvSpPr>
        <p:spPr>
          <a:xfrm>
            <a:off x="674256" y="1582341"/>
            <a:ext cx="10323372" cy="646331"/>
          </a:xfrm>
          <a:prstGeom prst="rect">
            <a:avLst/>
          </a:prstGeom>
        </p:spPr>
        <p:txBody>
          <a:bodyPr wrap="square">
            <a:spAutoFit/>
          </a:bodyPr>
          <a:lstStyle/>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t>
            </a:r>
            <a:r>
              <a:rPr lang="it-IT"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inflazione</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è un processo di aumento continuo e generalizzato del livello dei prezzi dei beni e servizi destinati al consumo delle famiglie. </a:t>
            </a:r>
            <a:endPar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9977589" y="698269"/>
            <a:ext cx="1234474" cy="691305"/>
          </a:xfrm>
          <a:prstGeom prst="rect">
            <a:avLst/>
          </a:prstGeom>
        </p:spPr>
      </p:pic>
      <p:sp>
        <p:nvSpPr>
          <p:cNvPr id="2" name="Rettangolo 1"/>
          <p:cNvSpPr/>
          <p:nvPr/>
        </p:nvSpPr>
        <p:spPr>
          <a:xfrm>
            <a:off x="674256" y="5018432"/>
            <a:ext cx="10381672" cy="923330"/>
          </a:xfrm>
          <a:prstGeom prst="rect">
            <a:avLst/>
          </a:prstGeom>
        </p:spPr>
        <p:txBody>
          <a:bodyPr wrap="square">
            <a:spAutoFit/>
          </a:bodyPr>
          <a:lstStyle/>
          <a:p>
            <a:pPr algn="just"/>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L’inflazione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si misura attraverso la costruzione di un </a:t>
            </a:r>
            <a:r>
              <a:rPr lang="it-IT"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indice dei prezzi al consumo</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uno strumento statistico che misura le variazioni nel tempo dei prezzi di un insieme di beni e servizi, chiamato </a:t>
            </a:r>
            <a:r>
              <a:rPr lang="it-IT"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paniere</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rappresentativo degli effettivi consumi delle famiglie in uno specifico anno.</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ttangolo 11"/>
          <p:cNvSpPr/>
          <p:nvPr/>
        </p:nvSpPr>
        <p:spPr>
          <a:xfrm>
            <a:off x="674256" y="2736243"/>
            <a:ext cx="2441694" cy="369332"/>
          </a:xfrm>
          <a:prstGeom prst="rect">
            <a:avLst/>
          </a:prstGeom>
        </p:spPr>
        <p:txBody>
          <a:bodyPr wrap="none">
            <a:spAutoFit/>
          </a:bodyPr>
          <a:lstStyle/>
          <a:p>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aumento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dell’inflazione </a:t>
            </a:r>
            <a:endParaRPr lang="en-GB" dirty="0"/>
          </a:p>
        </p:txBody>
      </p:sp>
      <p:sp>
        <p:nvSpPr>
          <p:cNvPr id="13" name="Rettangolo 12"/>
          <p:cNvSpPr/>
          <p:nvPr/>
        </p:nvSpPr>
        <p:spPr>
          <a:xfrm>
            <a:off x="4810298" y="2643259"/>
            <a:ext cx="6096000" cy="646331"/>
          </a:xfrm>
          <a:prstGeom prst="rect">
            <a:avLst/>
          </a:prstGeom>
          <a:ln>
            <a:solidFill>
              <a:srgbClr val="C00000"/>
            </a:solidFill>
          </a:ln>
        </p:spPr>
        <p:txBody>
          <a:bodyPr>
            <a:spAutoFit/>
          </a:bodyPr>
          <a:lstStyle/>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corrisponde ad una situazione in cui aumenta la velocità di crescita dei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prezzi </a:t>
            </a:r>
            <a:endParaRPr lang="en-GB" dirty="0"/>
          </a:p>
        </p:txBody>
      </p:sp>
      <p:sp>
        <p:nvSpPr>
          <p:cNvPr id="14" name="Rettangolo 13"/>
          <p:cNvSpPr/>
          <p:nvPr/>
        </p:nvSpPr>
        <p:spPr>
          <a:xfrm>
            <a:off x="674256" y="3823322"/>
            <a:ext cx="2518638" cy="369332"/>
          </a:xfrm>
          <a:prstGeom prst="rect">
            <a:avLst/>
          </a:prstGeom>
        </p:spPr>
        <p:txBody>
          <a:bodyPr wrap="none">
            <a:spAutoFit/>
          </a:bodyPr>
          <a:lstStyle/>
          <a:p>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riduzione dell’inflazione </a:t>
            </a:r>
            <a:endParaRPr lang="en-GB" dirty="0"/>
          </a:p>
        </p:txBody>
      </p:sp>
      <p:sp>
        <p:nvSpPr>
          <p:cNvPr id="15" name="Rettangolo 14"/>
          <p:cNvSpPr/>
          <p:nvPr/>
        </p:nvSpPr>
        <p:spPr>
          <a:xfrm>
            <a:off x="4810298" y="3684822"/>
            <a:ext cx="6096000" cy="646331"/>
          </a:xfrm>
          <a:prstGeom prst="rect">
            <a:avLst/>
          </a:prstGeom>
          <a:ln>
            <a:solidFill>
              <a:srgbClr val="C00000"/>
            </a:solidFill>
          </a:ln>
        </p:spPr>
        <p:txBody>
          <a:bodyPr>
            <a:spAutoFit/>
          </a:bodyPr>
          <a:lstStyle/>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si verifica nel caso in cui i prezzi, pur essendo in aumento, crescono a una velocità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minore</a:t>
            </a:r>
            <a:endPar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6" name="Freccia a destra 15"/>
          <p:cNvSpPr/>
          <p:nvPr/>
        </p:nvSpPr>
        <p:spPr>
          <a:xfrm>
            <a:off x="3676335" y="2880837"/>
            <a:ext cx="573578" cy="17361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ccia a destra 16"/>
          <p:cNvSpPr/>
          <p:nvPr/>
        </p:nvSpPr>
        <p:spPr>
          <a:xfrm>
            <a:off x="3676335" y="3957513"/>
            <a:ext cx="573578" cy="17361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Segnaposto piè di pagina 6"/>
          <p:cNvSpPr>
            <a:spLocks noGrp="1"/>
          </p:cNvSpPr>
          <p:nvPr>
            <p:ph type="ftr" sz="quarter" idx="11"/>
          </p:nvPr>
        </p:nvSpPr>
        <p:spPr/>
        <p:txBody>
          <a:bodyPr/>
          <a:lstStyle/>
          <a:p>
            <a:r>
              <a:rPr lang="it-IT" smtClean="0"/>
              <a:t>L. Bani - Elementi di statistica economica - Riepilogo corso</a:t>
            </a:r>
            <a:endParaRPr lang="it-IT"/>
          </a:p>
        </p:txBody>
      </p:sp>
    </p:spTree>
    <p:extLst>
      <p:ext uri="{BB962C8B-B14F-4D97-AF65-F5344CB8AC3E}">
        <p14:creationId xmlns:p14="http://schemas.microsoft.com/office/powerpoint/2010/main" val="132010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12" grpId="0"/>
      <p:bldP spid="13" grpId="0" animBg="1"/>
      <p:bldP spid="14" grpId="0"/>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14</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858982" y="1379042"/>
            <a:ext cx="8061224" cy="685059"/>
          </a:xfrm>
          <a:prstGeom prst="rect">
            <a:avLst/>
          </a:prstGeom>
        </p:spPr>
        <p:txBody>
          <a:bodyPr wrap="square">
            <a:spAutoFit/>
          </a:bodyPr>
          <a:lstStyle/>
          <a:p>
            <a:pPr marL="285750" indent="-285750">
              <a:lnSpc>
                <a:spcPct val="107000"/>
              </a:lnSpc>
              <a:spcAft>
                <a:spcPts val="0"/>
              </a:spcAft>
              <a:buFont typeface="Wingdings" panose="05000000000000000000" pitchFamily="2" charset="2"/>
              <a:buChar char="ü"/>
            </a:pPr>
            <a:r>
              <a:rPr lang="it-IT" dirty="0" smtClean="0">
                <a:latin typeface="Times New Roman" panose="02020603050405020304" pitchFamily="18" charset="0"/>
                <a:ea typeface="Calibri" panose="020F0502020204030204" pitchFamily="34" charset="0"/>
                <a:cs typeface="Times New Roman" panose="02020603050405020304" pitchFamily="18" charset="0"/>
              </a:rPr>
              <a:t>l’</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indice </a:t>
            </a:r>
            <a:r>
              <a:rPr lang="it-IT"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nazionale dei prezzi al consumo per l’intera collettività </a:t>
            </a:r>
            <a:r>
              <a:rPr lang="it-IT"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NIC</a:t>
            </a:r>
            <a:r>
              <a:rPr lang="it-IT"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endParaRPr lang="en-GB"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    fornisce una misura dell’inflazione a livello del nostro intero sistema economico</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858982" y="2232666"/>
            <a:ext cx="8351520" cy="1277786"/>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ü"/>
            </a:pPr>
            <a:r>
              <a:rPr lang="it-IT" dirty="0" smtClean="0">
                <a:latin typeface="Times New Roman" panose="02020603050405020304" pitchFamily="18" charset="0"/>
                <a:ea typeface="Calibri" panose="020F0502020204030204" pitchFamily="34" charset="0"/>
                <a:cs typeface="Times New Roman" panose="02020603050405020304" pitchFamily="18" charset="0"/>
              </a:rPr>
              <a:t>l</a:t>
            </a:r>
            <a:r>
              <a:rPr lang="it-IT"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indice </a:t>
            </a:r>
            <a:r>
              <a:rPr lang="it-IT"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dei prezzi al consumo per le famiglie di operai e </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impiegati </a:t>
            </a:r>
            <a:r>
              <a:rPr lang="it-IT"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FOI</a:t>
            </a:r>
            <a:r>
              <a:rPr lang="it-IT"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misura </a:t>
            </a:r>
            <a:r>
              <a:rPr lang="it-IT" dirty="0">
                <a:latin typeface="Times New Roman" panose="02020603050405020304" pitchFamily="18" charset="0"/>
                <a:ea typeface="Calibri" panose="020F0502020204030204" pitchFamily="34" charset="0"/>
                <a:cs typeface="Times New Roman" panose="02020603050405020304" pitchFamily="18" charset="0"/>
              </a:rPr>
              <a:t>le variazioni nel tempo dei prezzi al dettaglio dei </a:t>
            </a:r>
            <a:r>
              <a:rPr lang="it-IT" dirty="0" smtClean="0">
                <a:latin typeface="Times New Roman" panose="02020603050405020304" pitchFamily="18" charset="0"/>
                <a:ea typeface="Calibri" panose="020F0502020204030204" pitchFamily="34" charset="0"/>
                <a:cs typeface="Times New Roman" panose="02020603050405020304" pitchFamily="18" charset="0"/>
              </a:rPr>
              <a:t>beni e </a:t>
            </a:r>
            <a:r>
              <a:rPr lang="it-IT" dirty="0">
                <a:latin typeface="Times New Roman" panose="02020603050405020304" pitchFamily="18" charset="0"/>
                <a:ea typeface="Calibri" panose="020F0502020204030204" pitchFamily="34" charset="0"/>
                <a:cs typeface="Times New Roman" panose="02020603050405020304" pitchFamily="18" charset="0"/>
              </a:rPr>
              <a:t>servizi correntemente </a:t>
            </a: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acquistati </a:t>
            </a:r>
            <a:r>
              <a:rPr lang="it-IT" dirty="0">
                <a:latin typeface="Times New Roman" panose="02020603050405020304" pitchFamily="18" charset="0"/>
                <a:ea typeface="Calibri" panose="020F0502020204030204" pitchFamily="34" charset="0"/>
                <a:cs typeface="Times New Roman" panose="02020603050405020304" pitchFamily="18" charset="0"/>
              </a:rPr>
              <a:t>dalle famiglie dei lavoratori </a:t>
            </a:r>
            <a:r>
              <a:rPr lang="it-IT" dirty="0" smtClean="0">
                <a:latin typeface="Times New Roman" panose="02020603050405020304" pitchFamily="18" charset="0"/>
                <a:ea typeface="Calibri" panose="020F0502020204030204" pitchFamily="34" charset="0"/>
                <a:cs typeface="Times New Roman" panose="02020603050405020304" pitchFamily="18" charset="0"/>
              </a:rPr>
              <a:t>dipendenti non </a:t>
            </a:r>
            <a:r>
              <a:rPr lang="it-IT" dirty="0">
                <a:latin typeface="Times New Roman" panose="02020603050405020304" pitchFamily="18" charset="0"/>
                <a:ea typeface="Calibri" panose="020F0502020204030204" pitchFamily="34" charset="0"/>
                <a:cs typeface="Times New Roman" panose="02020603050405020304" pitchFamily="18" charset="0"/>
              </a:rPr>
              <a:t>agricoli. È usato per adeguare </a:t>
            </a: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periodicamente </a:t>
            </a:r>
            <a:r>
              <a:rPr lang="it-IT" dirty="0">
                <a:latin typeface="Times New Roman" panose="02020603050405020304" pitchFamily="18" charset="0"/>
                <a:ea typeface="Calibri" panose="020F0502020204030204" pitchFamily="34" charset="0"/>
                <a:cs typeface="Times New Roman" panose="02020603050405020304" pitchFamily="18" charset="0"/>
              </a:rPr>
              <a:t>i valori </a:t>
            </a:r>
            <a:r>
              <a:rPr lang="it-IT" dirty="0" smtClean="0">
                <a:latin typeface="Times New Roman" panose="02020603050405020304" pitchFamily="18" charset="0"/>
                <a:ea typeface="Calibri" panose="020F0502020204030204" pitchFamily="34" charset="0"/>
                <a:cs typeface="Times New Roman" panose="02020603050405020304" pitchFamily="18" charset="0"/>
              </a:rPr>
              <a:t>monetari, come </a:t>
            </a:r>
            <a:r>
              <a:rPr lang="it-IT" dirty="0">
                <a:latin typeface="Times New Roman" panose="02020603050405020304" pitchFamily="18" charset="0"/>
                <a:ea typeface="Calibri" panose="020F0502020204030204" pitchFamily="34" charset="0"/>
                <a:cs typeface="Times New Roman" panose="02020603050405020304" pitchFamily="18" charset="0"/>
              </a:rPr>
              <a:t>affitti o assegni </a:t>
            </a:r>
            <a:r>
              <a:rPr lang="it-IT" dirty="0" smtClean="0">
                <a:latin typeface="Times New Roman" panose="02020603050405020304" pitchFamily="18" charset="0"/>
                <a:ea typeface="Calibri" panose="020F0502020204030204" pitchFamily="34" charset="0"/>
                <a:cs typeface="Times New Roman" panose="02020603050405020304" pitchFamily="18" charset="0"/>
              </a:rPr>
              <a:t>familiari</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858982" y="3679017"/>
            <a:ext cx="10464800" cy="1574149"/>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ü"/>
            </a:pPr>
            <a:r>
              <a:rPr lang="it-IT" dirty="0" smtClean="0">
                <a:latin typeface="Times New Roman" panose="02020603050405020304" pitchFamily="18" charset="0"/>
                <a:ea typeface="Calibri" panose="020F0502020204030204" pitchFamily="34" charset="0"/>
                <a:cs typeface="Times New Roman" panose="02020603050405020304" pitchFamily="18" charset="0"/>
              </a:rPr>
              <a:t>l’</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indice </a:t>
            </a:r>
            <a:r>
              <a:rPr lang="it-IT"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dei prezzi al consumo armonizzato per i paesi </a:t>
            </a: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dell’Unione Europea </a:t>
            </a:r>
            <a:r>
              <a:rPr lang="it-IT"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r>
              <a:rPr lang="it-IT"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IPCA</a:t>
            </a:r>
            <a:r>
              <a:rPr lang="it-IT"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è stato creato da </a:t>
            </a:r>
            <a:r>
              <a:rPr lang="it-IT" dirty="0" smtClean="0">
                <a:latin typeface="Times New Roman" panose="02020603050405020304" pitchFamily="18" charset="0"/>
                <a:ea typeface="Calibri" panose="020F0502020204030204" pitchFamily="34" charset="0"/>
                <a:cs typeface="Times New Roman" panose="02020603050405020304" pitchFamily="18" charset="0"/>
              </a:rPr>
              <a:t>EUROSTAT </a:t>
            </a:r>
            <a:r>
              <a:rPr lang="it-IT" dirty="0">
                <a:latin typeface="Times New Roman" panose="02020603050405020304" pitchFamily="18" charset="0"/>
                <a:ea typeface="Calibri" panose="020F0502020204030204" pitchFamily="34" charset="0"/>
                <a:cs typeface="Times New Roman" panose="02020603050405020304" pitchFamily="18" charset="0"/>
              </a:rPr>
              <a:t>per rendere confrontabili i prezzi dei paesi </a:t>
            </a:r>
            <a:r>
              <a:rPr lang="it-IT" dirty="0" smtClean="0">
                <a:latin typeface="Times New Roman" panose="02020603050405020304" pitchFamily="18" charset="0"/>
                <a:ea typeface="Calibri" panose="020F0502020204030204" pitchFamily="34" charset="0"/>
                <a:cs typeface="Times New Roman" panose="02020603050405020304" pitchFamily="18" charset="0"/>
              </a:rPr>
              <a:t>dell’Unione Europea </a:t>
            </a:r>
            <a:r>
              <a:rPr lang="it-IT" dirty="0">
                <a:latin typeface="Times New Roman" panose="02020603050405020304" pitchFamily="18" charset="0"/>
                <a:ea typeface="Calibri" panose="020F0502020204030204" pitchFamily="34" charset="0"/>
                <a:cs typeface="Times New Roman" panose="02020603050405020304" pitchFamily="18" charset="0"/>
              </a:rPr>
              <a:t>nel corso </a:t>
            </a: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della </a:t>
            </a:r>
            <a:r>
              <a:rPr lang="it-IT" dirty="0">
                <a:latin typeface="Times New Roman" panose="02020603050405020304" pitchFamily="18" charset="0"/>
                <a:ea typeface="Calibri" panose="020F0502020204030204" pitchFamily="34" charset="0"/>
                <a:cs typeface="Times New Roman" panose="02020603050405020304" pitchFamily="18" charset="0"/>
              </a:rPr>
              <a:t>seconda fase dell’Unione Economica e </a:t>
            </a:r>
            <a:r>
              <a:rPr lang="it-IT" dirty="0" smtClean="0">
                <a:latin typeface="Times New Roman" panose="02020603050405020304" pitchFamily="18" charset="0"/>
                <a:ea typeface="Calibri" panose="020F0502020204030204" pitchFamily="34" charset="0"/>
                <a:cs typeface="Times New Roman" panose="02020603050405020304" pitchFamily="18" charset="0"/>
              </a:rPr>
              <a:t>Monetaria E’ </a:t>
            </a:r>
            <a:r>
              <a:rPr lang="it-IT" dirty="0">
                <a:latin typeface="Times New Roman" panose="02020603050405020304" pitchFamily="18" charset="0"/>
                <a:ea typeface="Calibri" panose="020F0502020204030204" pitchFamily="34" charset="0"/>
                <a:cs typeface="Times New Roman" panose="02020603050405020304" pitchFamily="18" charset="0"/>
              </a:rPr>
              <a:t>calcolato e pubblicato dall’ISTAT e inviato </a:t>
            </a:r>
            <a:r>
              <a:rPr lang="it-IT" dirty="0" smtClean="0">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all’EUROSTAT</a:t>
            </a: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mensilmente. L’EUROSTAT</a:t>
            </a:r>
            <a:r>
              <a:rPr lang="it-IT" dirty="0">
                <a:latin typeface="Times New Roman" panose="02020603050405020304" pitchFamily="18" charset="0"/>
                <a:ea typeface="Calibri" panose="020F0502020204030204" pitchFamily="34" charset="0"/>
                <a:cs typeface="Times New Roman" panose="02020603050405020304" pitchFamily="18" charset="0"/>
              </a:rPr>
              <a:t>, a sua volta, diffonde gli </a:t>
            </a:r>
            <a:r>
              <a:rPr lang="it-IT" dirty="0" smtClean="0">
                <a:latin typeface="Times New Roman" panose="02020603050405020304" pitchFamily="18" charset="0"/>
                <a:ea typeface="Calibri" panose="020F0502020204030204" pitchFamily="34" charset="0"/>
                <a:cs typeface="Times New Roman" panose="02020603050405020304" pitchFamily="18" charset="0"/>
              </a:rPr>
              <a:t>indici </a:t>
            </a:r>
            <a:r>
              <a:rPr lang="it-IT" dirty="0">
                <a:latin typeface="Times New Roman" panose="02020603050405020304" pitchFamily="18" charset="0"/>
                <a:ea typeface="Calibri" panose="020F0502020204030204" pitchFamily="34" charset="0"/>
                <a:cs typeface="Times New Roman" panose="02020603050405020304" pitchFamily="18" charset="0"/>
              </a:rPr>
              <a:t>armonizzati dei </a:t>
            </a:r>
            <a:r>
              <a:rPr lang="it-IT" dirty="0" smtClean="0">
                <a:latin typeface="Times New Roman" panose="02020603050405020304" pitchFamily="18" charset="0"/>
                <a:ea typeface="Calibri" panose="020F0502020204030204" pitchFamily="34" charset="0"/>
                <a:cs typeface="Times New Roman" panose="02020603050405020304" pitchFamily="18" charset="0"/>
              </a:rPr>
              <a:t>singoli paesi  </a:t>
            </a:r>
          </a:p>
          <a:p>
            <a:pPr algn="just">
              <a:lnSpc>
                <a:spcPct val="107000"/>
              </a:lnSpc>
              <a:spcAft>
                <a:spcPts val="0"/>
              </a:spcAft>
            </a:pPr>
            <a:r>
              <a:rPr lang="it-IT" dirty="0">
                <a:latin typeface="Times New Roman" panose="02020603050405020304" pitchFamily="18" charset="0"/>
                <a:ea typeface="Calibri" panose="020F0502020204030204" pitchFamily="34" charset="0"/>
                <a:cs typeface="Times New Roman" panose="02020603050405020304" pitchFamily="18" charset="0"/>
              </a:rPr>
              <a:t> </a:t>
            </a:r>
            <a:r>
              <a:rPr lang="it-IT" dirty="0" smtClean="0">
                <a:latin typeface="Times New Roman" panose="02020603050405020304" pitchFamily="18" charset="0"/>
                <a:ea typeface="Calibri" panose="020F0502020204030204" pitchFamily="34" charset="0"/>
                <a:cs typeface="Times New Roman" panose="02020603050405020304" pitchFamily="18" charset="0"/>
              </a:rPr>
              <a:t>   dell’UE </a:t>
            </a:r>
            <a:r>
              <a:rPr lang="it-IT" dirty="0">
                <a:latin typeface="Times New Roman" panose="02020603050405020304" pitchFamily="18" charset="0"/>
                <a:ea typeface="Calibri" panose="020F0502020204030204" pitchFamily="34" charset="0"/>
                <a:cs typeface="Times New Roman" panose="02020603050405020304" pitchFamily="18" charset="0"/>
              </a:rPr>
              <a:t>ed elabora e diffonde l’indice sintetico europeo, </a:t>
            </a:r>
            <a:r>
              <a:rPr lang="it-IT" dirty="0" smtClean="0">
                <a:latin typeface="Times New Roman" panose="02020603050405020304" pitchFamily="18" charset="0"/>
                <a:ea typeface="Calibri" panose="020F0502020204030204" pitchFamily="34" charset="0"/>
                <a:cs typeface="Times New Roman" panose="02020603050405020304" pitchFamily="18" charset="0"/>
              </a:rPr>
              <a:t>calcolato </a:t>
            </a:r>
            <a:r>
              <a:rPr lang="en-GB" dirty="0" err="1" smtClean="0">
                <a:latin typeface="Times New Roman" panose="02020603050405020304" pitchFamily="18" charset="0"/>
                <a:ea typeface="Calibri" panose="020F0502020204030204" pitchFamily="34" charset="0"/>
                <a:cs typeface="Times New Roman" panose="02020603050405020304" pitchFamily="18" charset="0"/>
              </a:rPr>
              <a:t>sulla</a:t>
            </a:r>
            <a:r>
              <a:rPr lang="en-GB" dirty="0" smtClean="0">
                <a:latin typeface="Times New Roman" panose="02020603050405020304" pitchFamily="18" charset="0"/>
                <a:ea typeface="Calibri" panose="020F0502020204030204" pitchFamily="34" charset="0"/>
                <a:cs typeface="Times New Roman" panose="02020603050405020304" pitchFamily="18" charset="0"/>
              </a:rPr>
              <a:t> </a:t>
            </a:r>
            <a:r>
              <a:rPr lang="en-GB" dirty="0">
                <a:latin typeface="Times New Roman" panose="02020603050405020304" pitchFamily="18" charset="0"/>
                <a:ea typeface="Calibri" panose="020F0502020204030204" pitchFamily="34" charset="0"/>
                <a:cs typeface="Times New Roman" panose="02020603050405020304" pitchFamily="18" charset="0"/>
              </a:rPr>
              <a:t>base </a:t>
            </a:r>
            <a:r>
              <a:rPr lang="en-GB" dirty="0" err="1">
                <a:latin typeface="Times New Roman" panose="02020603050405020304" pitchFamily="18" charset="0"/>
                <a:ea typeface="Calibri" panose="020F0502020204030204" pitchFamily="34" charset="0"/>
                <a:cs typeface="Times New Roman" panose="02020603050405020304" pitchFamily="18" charset="0"/>
              </a:rPr>
              <a:t>dei</a:t>
            </a:r>
            <a:r>
              <a:rPr lang="en-GB" dirty="0">
                <a:latin typeface="Times New Roman" panose="02020603050405020304" pitchFamily="18" charset="0"/>
                <a:ea typeface="Calibri" panose="020F0502020204030204" pitchFamily="34" charset="0"/>
                <a:cs typeface="Times New Roman" panose="02020603050405020304" pitchFamily="18" charset="0"/>
              </a:rPr>
              <a:t> </a:t>
            </a:r>
            <a:r>
              <a:rPr lang="en-GB" dirty="0" err="1" smtClean="0">
                <a:latin typeface="Times New Roman" panose="02020603050405020304" pitchFamily="18" charset="0"/>
                <a:ea typeface="Calibri" panose="020F0502020204030204" pitchFamily="34" charset="0"/>
                <a:cs typeface="Times New Roman" panose="02020603050405020304" pitchFamily="18" charset="0"/>
              </a:rPr>
              <a:t>primi</a:t>
            </a:r>
            <a:endParaRPr lang="en-GB"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Immagine 6"/>
          <p:cNvPicPr>
            <a:picLocks noChangeAspect="1"/>
          </p:cNvPicPr>
          <p:nvPr/>
        </p:nvPicPr>
        <p:blipFill>
          <a:blip r:embed="rId2"/>
          <a:stretch>
            <a:fillRect/>
          </a:stretch>
        </p:blipFill>
        <p:spPr>
          <a:xfrm>
            <a:off x="9612934" y="1075208"/>
            <a:ext cx="1710848" cy="1116661"/>
          </a:xfrm>
          <a:prstGeom prst="rect">
            <a:avLst/>
          </a:prstGeom>
        </p:spPr>
      </p:pic>
      <p:sp>
        <p:nvSpPr>
          <p:cNvPr id="8" name="Segnaposto piè di pagina 7"/>
          <p:cNvSpPr>
            <a:spLocks noGrp="1"/>
          </p:cNvSpPr>
          <p:nvPr>
            <p:ph type="ftr" sz="quarter" idx="11"/>
          </p:nvPr>
        </p:nvSpPr>
        <p:spPr/>
        <p:txBody>
          <a:bodyPr/>
          <a:lstStyle/>
          <a:p>
            <a:r>
              <a:rPr lang="it-IT" smtClean="0"/>
              <a:t>L. Bani - Elementi di statistica economica - Riepilogo corso</a:t>
            </a:r>
            <a:endParaRPr lang="it-IT"/>
          </a:p>
        </p:txBody>
      </p:sp>
      <p:sp>
        <p:nvSpPr>
          <p:cNvPr id="9" name="Rettangolo 8"/>
          <p:cNvSpPr/>
          <p:nvPr/>
        </p:nvSpPr>
        <p:spPr>
          <a:xfrm>
            <a:off x="858982" y="786649"/>
            <a:ext cx="7638472" cy="369332"/>
          </a:xfrm>
          <a:prstGeom prst="rect">
            <a:avLst/>
          </a:prstGeom>
        </p:spPr>
        <p:txBody>
          <a:bodyPr wrap="square">
            <a:spAutoFit/>
          </a:bodyPr>
          <a:lstStyle/>
          <a:p>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L’Istat produce </a:t>
            </a:r>
            <a:r>
              <a:rPr lang="it-IT" b="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tre diversi indici dei prezzi al consumo</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612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15</a:t>
            </a:fld>
            <a:endParaRPr lang="it-IT"/>
          </a:p>
        </p:txBody>
      </p:sp>
      <p:sp>
        <p:nvSpPr>
          <p:cNvPr id="4" name="Rettangolo 3"/>
          <p:cNvSpPr/>
          <p:nvPr/>
        </p:nvSpPr>
        <p:spPr>
          <a:xfrm>
            <a:off x="5661044" y="1025599"/>
            <a:ext cx="5669203" cy="981423"/>
          </a:xfrm>
          <a:prstGeom prst="rect">
            <a:avLst/>
          </a:prstGeom>
          <a:ln>
            <a:solidFill>
              <a:srgbClr val="C00000"/>
            </a:solidFill>
          </a:ln>
        </p:spPr>
        <p:txBody>
          <a:bodyPr wrap="square">
            <a:spAutoFit/>
          </a:bodyPr>
          <a:lstStyle/>
          <a:p>
            <a:pPr algn="just">
              <a:lnSpc>
                <a:spcPct val="107000"/>
              </a:lnSpc>
              <a:spcAft>
                <a:spcPts val="800"/>
              </a:spcAft>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è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condotta dagli Uffici comunali di statistica, dei comuni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capoluogo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di provincia e dei comuni con più di 30.000 abitanti e un ufficio di statistica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idoneo </a:t>
            </a:r>
            <a:endParaRPr lang="en-GB"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ttangolo 4"/>
          <p:cNvSpPr/>
          <p:nvPr/>
        </p:nvSpPr>
        <p:spPr>
          <a:xfrm>
            <a:off x="891309" y="1770612"/>
            <a:ext cx="3198554" cy="646331"/>
          </a:xfrm>
          <a:prstGeom prst="rect">
            <a:avLst/>
          </a:prstGeom>
        </p:spPr>
        <p:txBody>
          <a:bodyPr wrap="square">
            <a:spAutoFit/>
          </a:bodyPr>
          <a:lstStyle/>
          <a:p>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La</a:t>
            </a:r>
            <a:r>
              <a:rPr lang="it-IT" b="1" i="1"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 rilevazione territoriale dei prezzi al consumo</a:t>
            </a:r>
            <a:endParaRPr lang="en-GB" dirty="0"/>
          </a:p>
        </p:txBody>
      </p:sp>
      <p:sp>
        <p:nvSpPr>
          <p:cNvPr id="6" name="Freccia a destra 5"/>
          <p:cNvSpPr/>
          <p:nvPr/>
        </p:nvSpPr>
        <p:spPr>
          <a:xfrm>
            <a:off x="4307840" y="1960799"/>
            <a:ext cx="822960" cy="41563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5661044" y="2705292"/>
            <a:ext cx="5669203" cy="1574149"/>
          </a:xfrm>
          <a:prstGeom prst="rect">
            <a:avLst/>
          </a:prstGeom>
          <a:ln>
            <a:solidFill>
              <a:srgbClr val="C00000"/>
            </a:solidFill>
          </a:ln>
        </p:spPr>
        <p:txBody>
          <a:bodyPr wrap="square">
            <a:spAutoFit/>
          </a:bodyPr>
          <a:lstStyle/>
          <a:p>
            <a:pPr algn="just">
              <a:lnSpc>
                <a:spcPct val="107000"/>
              </a:lnSpc>
              <a:spcAft>
                <a:spcPts val="800"/>
              </a:spcAft>
            </a:pP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le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unità di rilevazione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sono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punti vendita, imprese e istituzioni dove gli Uffici comunali di statistica (UCS) monitorano il prezzo di almeno un prodotto; a queste si aggiungono le famiglie, presso le quali sono rilevati i canoni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d’affitto</a:t>
            </a:r>
            <a:endParaRPr lang="en-GB" sz="11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5661044" y="2168617"/>
            <a:ext cx="5669203" cy="369332"/>
          </a:xfrm>
          <a:prstGeom prst="rect">
            <a:avLst/>
          </a:prstGeom>
          <a:ln>
            <a:solidFill>
              <a:srgbClr val="C00000"/>
            </a:solidFill>
          </a:ln>
        </p:spPr>
        <p:txBody>
          <a:bodyPr wrap="square">
            <a:spAutoFit/>
          </a:bodyPr>
          <a:lstStyle/>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 Comuni rappresentano l'organo intermedio di rilevazione</a:t>
            </a:r>
            <a:endParaRPr lang="en-GB" dirty="0"/>
          </a:p>
        </p:txBody>
      </p:sp>
    </p:spTree>
    <p:extLst>
      <p:ext uri="{BB962C8B-B14F-4D97-AF65-F5344CB8AC3E}">
        <p14:creationId xmlns:p14="http://schemas.microsoft.com/office/powerpoint/2010/main" val="353313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16</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101378" name="Picture 2" descr="Il paniere dei prezzi al consumo. Anno 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20574000"/>
            <a:ext cx="12193524" cy="6859524"/>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descr="Paniere dei prezzi al consumo. Anno 202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040" y="931375"/>
            <a:ext cx="5680891" cy="2858750"/>
          </a:xfrm>
          <a:prstGeom prst="rect">
            <a:avLst/>
          </a:prstGeom>
          <a:noFill/>
          <a:ln>
            <a:noFill/>
          </a:ln>
        </p:spPr>
      </p:pic>
      <p:sp>
        <p:nvSpPr>
          <p:cNvPr id="2" name="Rettangolo 1"/>
          <p:cNvSpPr/>
          <p:nvPr/>
        </p:nvSpPr>
        <p:spPr>
          <a:xfrm>
            <a:off x="789028" y="3790125"/>
            <a:ext cx="10926617" cy="2308324"/>
          </a:xfrm>
          <a:prstGeom prst="rect">
            <a:avLst/>
          </a:prstGeom>
        </p:spPr>
        <p:txBody>
          <a:bodyPr wrap="square">
            <a:spAutoFit/>
          </a:bodyPr>
          <a:lstStyle/>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Ogni anno, l’Istat </a:t>
            </a:r>
            <a:r>
              <a:rPr lang="it-IT"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rivede l’elenco dei prodotti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che compongono il paniere di riferimento per la rilevazione dei prezzi al consumo, aggiornando contestualmente le tecniche d’indagine </a:t>
            </a:r>
            <a:r>
              <a:rPr lang="it-IT"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e i pesi con i quali i diversi prodotti contribuiscono alla misura dell’inflazione</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Le novità del 2022, con riferimento sia ai pesi sia al paniere, riflettono la costante evoluzione dei comportamenti di spesa delle famiglie ma anche l’impatto di eventi, come la pandemia tuttora in corso, che condizionano le scelte d’acquisto e la struttura della spesa per consumi.</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Nel paniere del 2022 utilizzato per il calcolo degli indici NIC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FOI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figurano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1.772 prodotti </a:t>
            </a:r>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elementari.</a:t>
            </a:r>
          </a:p>
          <a:p>
            <a:pPr algn="just"/>
            <a:r>
              <a:rPr lang="it-IT" dirty="0" smtClean="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Per </a:t>
            </a:r>
            <a:r>
              <a:rPr lang="it-IT" dirty="0">
                <a:solidFill>
                  <a:srgbClr val="222222"/>
                </a:solidFill>
                <a:latin typeface="Times New Roman" panose="02020603050405020304" pitchFamily="18" charset="0"/>
                <a:ea typeface="Times New Roman" panose="02020603050405020304" pitchFamily="18" charset="0"/>
                <a:cs typeface="Times New Roman" panose="02020603050405020304" pitchFamily="18" charset="0"/>
              </a:rPr>
              <a:t>il calcolo dell’indice IPCA (armonizzato a livello europeo) il paniere comprende 1.792 prodotti elementari </a:t>
            </a:r>
            <a:endParaRPr lang="en-GB"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Ovale 2"/>
          <p:cNvSpPr/>
          <p:nvPr/>
        </p:nvSpPr>
        <p:spPr>
          <a:xfrm>
            <a:off x="7158182" y="1265382"/>
            <a:ext cx="4350327" cy="2318327"/>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entrano nel paniere 2022: sedia da PC, friggitrice ad aria, </a:t>
            </a:r>
            <a:r>
              <a:rPr lang="it-IT" sz="1700" dirty="0" err="1"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saturimetro</a:t>
            </a:r>
            <a:r>
              <a:rPr lang="it-IT" sz="17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psicoterapia individuale, test sierologico, molecolare e rapido per Covid-19, </a:t>
            </a:r>
            <a:r>
              <a:rPr lang="it-IT" sz="17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poke</a:t>
            </a:r>
            <a:r>
              <a:rPr lang="it-IT"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take </a:t>
            </a:r>
            <a:r>
              <a:rPr lang="it-IT" sz="17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away</a:t>
            </a:r>
            <a:r>
              <a:rPr lang="it-IT"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e streaming di contenuti </a:t>
            </a:r>
            <a:r>
              <a:rPr lang="it-IT" sz="17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musicali</a:t>
            </a:r>
            <a:endParaRPr lang="en-GB" sz="17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ttangolo 8"/>
          <p:cNvSpPr/>
          <p:nvPr/>
        </p:nvSpPr>
        <p:spPr>
          <a:xfrm>
            <a:off x="7769934" y="808292"/>
            <a:ext cx="3276474" cy="276614"/>
          </a:xfrm>
          <a:prstGeom prst="rect">
            <a:avLst/>
          </a:prstGeom>
        </p:spPr>
        <p:txBody>
          <a:bodyPr wrap="none">
            <a:spAutoFit/>
          </a:bodyPr>
          <a:lstStyle/>
          <a:p>
            <a:pPr>
              <a:lnSpc>
                <a:spcPct val="107000"/>
              </a:lnSpc>
              <a:spcAft>
                <a:spcPts val="800"/>
              </a:spcAft>
            </a:pPr>
            <a:r>
              <a:rPr lang="en-GB" sz="12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4"/>
              </a:rPr>
              <a:t>https://www.istat.it/it/archivio/paniere+dei+prezzi</a:t>
            </a:r>
            <a:endParaRPr lang="en-GB" sz="1200" u="sng" dirty="0">
              <a:solidFill>
                <a:srgbClr val="0563C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ttangolo 9"/>
          <p:cNvSpPr/>
          <p:nvPr/>
        </p:nvSpPr>
        <p:spPr>
          <a:xfrm>
            <a:off x="1016000" y="534744"/>
            <a:ext cx="1979966" cy="388696"/>
          </a:xfrm>
          <a:prstGeom prst="rect">
            <a:avLst/>
          </a:prstGeom>
        </p:spPr>
        <p:txBody>
          <a:bodyPr wrap="none">
            <a:spAutoFit/>
          </a:bodyPr>
          <a:lstStyle/>
          <a:p>
            <a:pPr>
              <a:lnSpc>
                <a:spcPct val="107000"/>
              </a:lnSpc>
              <a:spcAft>
                <a:spcPts val="800"/>
              </a:spcAft>
            </a:pPr>
            <a:r>
              <a:rPr lang="it-IT" b="1"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IL PANIERE 2022</a:t>
            </a:r>
            <a:endParaRPr lang="en-GB" sz="1100" b="1" i="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Riepilogo corso</a:t>
            </a:r>
            <a:endParaRPr lang="it-IT"/>
          </a:p>
        </p:txBody>
      </p:sp>
    </p:spTree>
    <p:extLst>
      <p:ext uri="{BB962C8B-B14F-4D97-AF65-F5344CB8AC3E}">
        <p14:creationId xmlns:p14="http://schemas.microsoft.com/office/powerpoint/2010/main" val="2087660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17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759244" y="1942052"/>
            <a:ext cx="8728364" cy="646331"/>
          </a:xfrm>
          <a:prstGeom prst="rect">
            <a:avLst/>
          </a:prstGeom>
          <a:ln>
            <a:noFill/>
          </a:ln>
          <a:effectLst>
            <a:outerShdw blurRad="50800" dist="38100" dir="2700000" algn="tl" rotWithShape="0">
              <a:prstClr val="black">
                <a:alpha val="40000"/>
              </a:prstClr>
            </a:outerShdw>
          </a:effectLst>
        </p:spPr>
        <p:txBody>
          <a:bodyPr wrap="square">
            <a:spAutoFit/>
          </a:bodyPr>
          <a:lstStyle/>
          <a:p>
            <a:pPr algn="ctr"/>
            <a:r>
              <a:rPr lang="en-GB" sz="3600" b="1" cap="small" dirty="0">
                <a:solidFill>
                  <a:srgbClr val="A80000"/>
                </a:solidFill>
                <a:latin typeface="Times New Roman" panose="02020603050405020304" pitchFamily="18" charset="0"/>
                <a:cs typeface="Times New Roman" panose="02020603050405020304" pitchFamily="18" charset="0"/>
              </a:rPr>
              <a:t>LA CONTABILITÀ </a:t>
            </a:r>
            <a:r>
              <a:rPr lang="en-GB" sz="3600" b="1" cap="small" dirty="0" smtClean="0">
                <a:solidFill>
                  <a:srgbClr val="A80000"/>
                </a:solidFill>
                <a:latin typeface="Times New Roman" panose="02020603050405020304" pitchFamily="18" charset="0"/>
                <a:cs typeface="Times New Roman" panose="02020603050405020304" pitchFamily="18" charset="0"/>
              </a:rPr>
              <a:t>NAZIONALE</a:t>
            </a:r>
            <a:endParaRPr lang="en-GB" sz="3600" b="1" cap="small" dirty="0">
              <a:solidFill>
                <a:srgbClr val="A8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1346661" y="4062672"/>
            <a:ext cx="2331489" cy="1655069"/>
          </a:xfrm>
          <a:prstGeom prst="rect">
            <a:avLst/>
          </a:prstGeom>
        </p:spPr>
      </p:pic>
      <p:pic>
        <p:nvPicPr>
          <p:cNvPr id="6" name="Immagine 5"/>
          <p:cNvPicPr>
            <a:picLocks noChangeAspect="1"/>
          </p:cNvPicPr>
          <p:nvPr/>
        </p:nvPicPr>
        <p:blipFill>
          <a:blip r:embed="rId3"/>
          <a:stretch>
            <a:fillRect/>
          </a:stretch>
        </p:blipFill>
        <p:spPr>
          <a:xfrm>
            <a:off x="9116008" y="4221131"/>
            <a:ext cx="2243138" cy="1496610"/>
          </a:xfrm>
          <a:prstGeom prst="rect">
            <a:avLst/>
          </a:prstGeom>
        </p:spPr>
      </p:pic>
      <p:sp>
        <p:nvSpPr>
          <p:cNvPr id="7" name="Segnaposto piè di pagina 6"/>
          <p:cNvSpPr>
            <a:spLocks noGrp="1"/>
          </p:cNvSpPr>
          <p:nvPr>
            <p:ph type="ftr" sz="quarter" idx="11"/>
          </p:nvPr>
        </p:nvSpPr>
        <p:spPr/>
        <p:txBody>
          <a:bodyPr/>
          <a:lstStyle/>
          <a:p>
            <a:r>
              <a:rPr lang="it-IT" smtClean="0"/>
              <a:t>L. Bani - Elementi di statistica economica - Riepilogo corso</a:t>
            </a:r>
            <a:endParaRPr lang="it-IT"/>
          </a:p>
        </p:txBody>
      </p:sp>
    </p:spTree>
    <p:extLst>
      <p:ext uri="{BB962C8B-B14F-4D97-AF65-F5344CB8AC3E}">
        <p14:creationId xmlns:p14="http://schemas.microsoft.com/office/powerpoint/2010/main" val="1767101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18</a:t>
            </a:fld>
            <a:endParaRPr lang="it-IT"/>
          </a:p>
        </p:txBody>
      </p:sp>
      <p:sp>
        <p:nvSpPr>
          <p:cNvPr id="4" name="Rettangolo 3"/>
          <p:cNvSpPr/>
          <p:nvPr/>
        </p:nvSpPr>
        <p:spPr>
          <a:xfrm>
            <a:off x="1348510" y="1120785"/>
            <a:ext cx="9873672"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contabilità nazionale </a:t>
            </a:r>
            <a:r>
              <a:rPr lang="it-IT" dirty="0">
                <a:latin typeface="Times New Roman" panose="02020603050405020304" pitchFamily="18" charset="0"/>
                <a:cs typeface="Times New Roman" panose="02020603050405020304" pitchFamily="18" charset="0"/>
              </a:rPr>
              <a:t>può essere definita come una tecnica di </a:t>
            </a:r>
            <a:r>
              <a:rPr lang="it-IT" dirty="0" smtClean="0">
                <a:latin typeface="Times New Roman" panose="02020603050405020304" pitchFamily="18" charset="0"/>
                <a:cs typeface="Times New Roman" panose="02020603050405020304" pitchFamily="18" charset="0"/>
              </a:rPr>
              <a:t>sintesi statistica capace di descrivere </a:t>
            </a:r>
            <a:r>
              <a:rPr lang="it-IT" dirty="0">
                <a:latin typeface="Times New Roman" panose="02020603050405020304" pitchFamily="18" charset="0"/>
                <a:cs typeface="Times New Roman" panose="02020603050405020304" pitchFamily="18" charset="0"/>
              </a:rPr>
              <a:t>l’attività economica di un paese o di una </a:t>
            </a:r>
            <a:r>
              <a:rPr lang="it-IT" dirty="0" smtClean="0">
                <a:latin typeface="Times New Roman" panose="02020603050405020304" pitchFamily="18" charset="0"/>
                <a:cs typeface="Times New Roman" panose="02020603050405020304" pitchFamily="18" charset="0"/>
              </a:rPr>
              <a:t>circoscrizione territoriale </a:t>
            </a:r>
            <a:r>
              <a:rPr lang="it-IT" dirty="0">
                <a:latin typeface="Times New Roman" panose="02020603050405020304" pitchFamily="18" charset="0"/>
                <a:cs typeface="Times New Roman" panose="02020603050405020304" pitchFamily="18" charset="0"/>
              </a:rPr>
              <a:t>attraverso un quadro contabile coerente. </a:t>
            </a:r>
          </a:p>
        </p:txBody>
      </p:sp>
      <p:pic>
        <p:nvPicPr>
          <p:cNvPr id="5" name="Immagine 4"/>
          <p:cNvPicPr>
            <a:picLocks noChangeAspect="1"/>
          </p:cNvPicPr>
          <p:nvPr/>
        </p:nvPicPr>
        <p:blipFill>
          <a:blip r:embed="rId2"/>
          <a:stretch>
            <a:fillRect/>
          </a:stretch>
        </p:blipFill>
        <p:spPr>
          <a:xfrm>
            <a:off x="373065" y="1224712"/>
            <a:ext cx="975445" cy="701101"/>
          </a:xfrm>
          <a:prstGeom prst="rect">
            <a:avLst/>
          </a:prstGeom>
        </p:spPr>
      </p:pic>
      <p:sp>
        <p:nvSpPr>
          <p:cNvPr id="6" name="Rettangolo 5"/>
          <p:cNvSpPr/>
          <p:nvPr/>
        </p:nvSpPr>
        <p:spPr>
          <a:xfrm>
            <a:off x="613936" y="2410838"/>
            <a:ext cx="10608246" cy="1477328"/>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E’ disciplina economica che si occupa di analizzare, misurare e descrivere le grandezze quantitative macroeconomiche del </a:t>
            </a:r>
            <a:r>
              <a:rPr lang="it-IT" dirty="0">
                <a:solidFill>
                  <a:srgbClr val="A80000"/>
                </a:solidFill>
                <a:latin typeface="Times New Roman" panose="02020603050405020304" pitchFamily="18" charset="0"/>
                <a:cs typeface="Times New Roman" panose="02020603050405020304" pitchFamily="18" charset="0"/>
              </a:rPr>
              <a:t>sistema economico </a:t>
            </a:r>
            <a:r>
              <a:rPr lang="it-IT" dirty="0">
                <a:latin typeface="Times New Roman" panose="02020603050405020304" pitchFamily="18" charset="0"/>
                <a:cs typeface="Times New Roman" panose="02020603050405020304" pitchFamily="18" charset="0"/>
              </a:rPr>
              <a:t>in un determinato periodo di tempo. Per sistema economico si intende invece il complesso delle relazioni che si realizzano tra persone, imprese, enti ed altri operatori economici che agiscono in un determinato territorio svolgendo quattro funzioni fondamentali: </a:t>
            </a:r>
            <a:r>
              <a:rPr lang="it-IT" i="1" dirty="0">
                <a:solidFill>
                  <a:srgbClr val="A80000"/>
                </a:solidFill>
                <a:latin typeface="Times New Roman" panose="02020603050405020304" pitchFamily="18" charset="0"/>
                <a:cs typeface="Times New Roman" panose="02020603050405020304" pitchFamily="18" charset="0"/>
              </a:rPr>
              <a:t>produzione</a:t>
            </a:r>
            <a:r>
              <a:rPr lang="it-IT" dirty="0">
                <a:solidFill>
                  <a:srgbClr val="A80000"/>
                </a:solidFill>
                <a:latin typeface="Times New Roman" panose="02020603050405020304" pitchFamily="18" charset="0"/>
                <a:cs typeface="Times New Roman" panose="02020603050405020304" pitchFamily="18" charset="0"/>
              </a:rPr>
              <a:t>, </a:t>
            </a:r>
            <a:r>
              <a:rPr lang="it-IT" i="1" dirty="0">
                <a:solidFill>
                  <a:srgbClr val="A80000"/>
                </a:solidFill>
                <a:latin typeface="Times New Roman" panose="02020603050405020304" pitchFamily="18" charset="0"/>
                <a:cs typeface="Times New Roman" panose="02020603050405020304" pitchFamily="18" charset="0"/>
              </a:rPr>
              <a:t>consumo</a:t>
            </a:r>
            <a:r>
              <a:rPr lang="it-IT" dirty="0">
                <a:solidFill>
                  <a:srgbClr val="A80000"/>
                </a:solidFill>
                <a:latin typeface="Times New Roman" panose="02020603050405020304" pitchFamily="18" charset="0"/>
                <a:cs typeface="Times New Roman" panose="02020603050405020304" pitchFamily="18" charset="0"/>
              </a:rPr>
              <a:t>, </a:t>
            </a:r>
            <a:r>
              <a:rPr lang="it-IT" i="1" dirty="0">
                <a:solidFill>
                  <a:srgbClr val="A80000"/>
                </a:solidFill>
                <a:latin typeface="Times New Roman" panose="02020603050405020304" pitchFamily="18" charset="0"/>
                <a:cs typeface="Times New Roman" panose="02020603050405020304" pitchFamily="18" charset="0"/>
              </a:rPr>
              <a:t>accumulazione </a:t>
            </a:r>
            <a:r>
              <a:rPr lang="it-IT" dirty="0">
                <a:solidFill>
                  <a:srgbClr val="A80000"/>
                </a:solidFill>
                <a:latin typeface="Times New Roman" panose="02020603050405020304" pitchFamily="18" charset="0"/>
                <a:cs typeface="Times New Roman" panose="02020603050405020304" pitchFamily="18" charset="0"/>
              </a:rPr>
              <a:t>e la </a:t>
            </a:r>
            <a:r>
              <a:rPr lang="it-IT" i="1" dirty="0">
                <a:solidFill>
                  <a:srgbClr val="A80000"/>
                </a:solidFill>
                <a:latin typeface="Times New Roman" panose="02020603050405020304" pitchFamily="18" charset="0"/>
                <a:cs typeface="Times New Roman" panose="02020603050405020304" pitchFamily="18" charset="0"/>
              </a:rPr>
              <a:t>distribuzione del reddito e della ricchezza</a:t>
            </a:r>
            <a:r>
              <a:rPr lang="it-IT" dirty="0">
                <a:solidFill>
                  <a:srgbClr val="A80000"/>
                </a:solidFill>
                <a:latin typeface="Times New Roman" panose="02020603050405020304" pitchFamily="18" charset="0"/>
                <a:cs typeface="Times New Roman" panose="02020603050405020304" pitchFamily="18" charset="0"/>
              </a:rPr>
              <a:t>. </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613936" y="4254889"/>
            <a:ext cx="9873672"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Fornisce alcuni parametri fondamentali sullo stato di salute dell’economia, come il PIL del paese. </a:t>
            </a:r>
          </a:p>
        </p:txBody>
      </p:sp>
      <p:pic>
        <p:nvPicPr>
          <p:cNvPr id="8" name="Immagine 7"/>
          <p:cNvPicPr>
            <a:picLocks noChangeAspect="1"/>
          </p:cNvPicPr>
          <p:nvPr/>
        </p:nvPicPr>
        <p:blipFill>
          <a:blip r:embed="rId3"/>
          <a:stretch>
            <a:fillRect/>
          </a:stretch>
        </p:blipFill>
        <p:spPr>
          <a:xfrm>
            <a:off x="9031122" y="4836196"/>
            <a:ext cx="2359356" cy="1329043"/>
          </a:xfrm>
          <a:prstGeom prst="rect">
            <a:avLst/>
          </a:prstGeom>
        </p:spPr>
      </p:pic>
    </p:spTree>
    <p:extLst>
      <p:ext uri="{BB962C8B-B14F-4D97-AF65-F5344CB8AC3E}">
        <p14:creationId xmlns:p14="http://schemas.microsoft.com/office/powerpoint/2010/main" val="213859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19</a:t>
            </a:fld>
            <a:endParaRPr lang="it-IT"/>
          </a:p>
        </p:txBody>
      </p:sp>
      <p:pic>
        <p:nvPicPr>
          <p:cNvPr id="4" name="Immagine 3"/>
          <p:cNvPicPr>
            <a:picLocks noChangeAspect="1"/>
          </p:cNvPicPr>
          <p:nvPr/>
        </p:nvPicPr>
        <p:blipFill>
          <a:blip r:embed="rId2"/>
          <a:stretch>
            <a:fillRect/>
          </a:stretch>
        </p:blipFill>
        <p:spPr>
          <a:xfrm>
            <a:off x="7085626" y="1033666"/>
            <a:ext cx="4773582" cy="3682303"/>
          </a:xfrm>
          <a:prstGeom prst="rect">
            <a:avLst/>
          </a:prstGeom>
        </p:spPr>
      </p:pic>
      <p:sp>
        <p:nvSpPr>
          <p:cNvPr id="6" name="Rettangolo 5"/>
          <p:cNvSpPr/>
          <p:nvPr/>
        </p:nvSpPr>
        <p:spPr>
          <a:xfrm>
            <a:off x="516954" y="978248"/>
            <a:ext cx="5872120" cy="369332"/>
          </a:xfrm>
          <a:prstGeom prst="rect">
            <a:avLst/>
          </a:prstGeom>
        </p:spPr>
        <p:txBody>
          <a:bodyPr wrap="none">
            <a:spAutoFit/>
          </a:bodyPr>
          <a:lstStyle/>
          <a:p>
            <a:pPr marL="285750" indent="-285750">
              <a:buFont typeface="Wingdings" panose="05000000000000000000" pitchFamily="2" charset="2"/>
              <a:buChar char="§"/>
            </a:pPr>
            <a:r>
              <a:rPr lang="it-IT"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le </a:t>
            </a:r>
            <a:r>
              <a:rPr lang="it-IT"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imprese producono una certa quantità di beni e servizi</a:t>
            </a:r>
            <a:endParaRPr lang="it-IT" dirty="0">
              <a:solidFill>
                <a:srgbClr val="A80000"/>
              </a:solidFill>
              <a:latin typeface="Times New Roman" panose="02020603050405020304" pitchFamily="18" charset="0"/>
              <a:cs typeface="Times New Roman" panose="02020603050405020304" pitchFamily="18" charset="0"/>
            </a:endParaRPr>
          </a:p>
        </p:txBody>
      </p:sp>
      <p:sp>
        <p:nvSpPr>
          <p:cNvPr id="7" name="Rettangolo 6"/>
          <p:cNvSpPr/>
          <p:nvPr/>
        </p:nvSpPr>
        <p:spPr>
          <a:xfrm>
            <a:off x="516954" y="1345350"/>
            <a:ext cx="6096000" cy="923330"/>
          </a:xfrm>
          <a:prstGeom prst="rect">
            <a:avLst/>
          </a:prstGeom>
        </p:spPr>
        <p:txBody>
          <a:bodyPr>
            <a:spAutoFit/>
          </a:bodyPr>
          <a:lstStyle/>
          <a:p>
            <a:pPr marL="285750" indent="-285750" algn="just">
              <a:buFont typeface="Wingdings" panose="05000000000000000000" pitchFamily="2" charset="2"/>
              <a:buChar char="§"/>
            </a:pPr>
            <a:r>
              <a:rPr lang="it-IT"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per </a:t>
            </a:r>
            <a:r>
              <a:rPr lang="it-IT"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poter ottenere tale produzione, è necessario impiegare alcuni fattori produttivi (ed in particolare lavoro) che dovranno essere </a:t>
            </a:r>
            <a:r>
              <a:rPr lang="it-IT" dirty="0" smtClean="0">
                <a:solidFill>
                  <a:srgbClr val="0070C0"/>
                </a:solidFill>
                <a:latin typeface="Times New Roman" panose="02020603050405020304" pitchFamily="18" charset="0"/>
                <a:ea typeface="Calibri" panose="020F0502020204030204" pitchFamily="34" charset="0"/>
                <a:cs typeface="Times New Roman" panose="02020603050405020304" pitchFamily="18" charset="0"/>
              </a:rPr>
              <a:t>retribuiti </a:t>
            </a:r>
            <a:endParaRPr lang="it-IT" dirty="0">
              <a:solidFill>
                <a:srgbClr val="0070C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485679" y="2303395"/>
            <a:ext cx="6096000" cy="646331"/>
          </a:xfrm>
          <a:prstGeom prst="rect">
            <a:avLst/>
          </a:prstGeom>
        </p:spPr>
        <p:txBody>
          <a:bodyPr>
            <a:spAutoFit/>
          </a:bodyPr>
          <a:lstStyle/>
          <a:p>
            <a:pPr marL="285750" indent="-285750" algn="just">
              <a:buFont typeface="Wingdings" panose="05000000000000000000" pitchFamily="2" charset="2"/>
              <a:buChar char="§"/>
            </a:pPr>
            <a:r>
              <a:rPr lang="it-IT"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il </a:t>
            </a:r>
            <a:r>
              <a:rPr lang="it-IT"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reddito percepito dalle famiglie sarà consumato per acquistare i beni prodotti dalle varie </a:t>
            </a:r>
            <a:r>
              <a:rPr lang="it-IT"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imprese</a:t>
            </a:r>
          </a:p>
        </p:txBody>
      </p:sp>
      <p:sp>
        <p:nvSpPr>
          <p:cNvPr id="9" name="Rettangolo 8"/>
          <p:cNvSpPr/>
          <p:nvPr/>
        </p:nvSpPr>
        <p:spPr>
          <a:xfrm>
            <a:off x="641350" y="3975276"/>
            <a:ext cx="6096000" cy="369332"/>
          </a:xfrm>
          <a:prstGeom prst="rect">
            <a:avLst/>
          </a:prstGeom>
        </p:spPr>
        <p:txBody>
          <a:bodyPr>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Il circuito che si stabilisce nel sistema economico è quindi </a:t>
            </a:r>
            <a:r>
              <a:rPr lang="it-IT" dirty="0" smtClean="0">
                <a:latin typeface="Times New Roman" panose="02020603050405020304" pitchFamily="18" charset="0"/>
                <a:ea typeface="Calibri" panose="020F0502020204030204" pitchFamily="34" charset="0"/>
                <a:cs typeface="Times New Roman" panose="02020603050405020304" pitchFamily="18" charset="0"/>
              </a:rPr>
              <a:t>dato:</a:t>
            </a:r>
            <a:endParaRPr lang="it-IT" dirty="0">
              <a:latin typeface="Times New Roman" panose="02020603050405020304" pitchFamily="18" charset="0"/>
              <a:cs typeface="Times New Roman" panose="02020603050405020304" pitchFamily="18" charset="0"/>
            </a:endParaRPr>
          </a:p>
        </p:txBody>
      </p:sp>
      <p:sp>
        <p:nvSpPr>
          <p:cNvPr id="10" name="Ovale 9"/>
          <p:cNvSpPr/>
          <p:nvPr/>
        </p:nvSpPr>
        <p:spPr>
          <a:xfrm>
            <a:off x="10298545" y="2105891"/>
            <a:ext cx="1376219" cy="923636"/>
          </a:xfrm>
          <a:prstGeom prst="ellipse">
            <a:avLst/>
          </a:prstGeom>
          <a:noFill/>
          <a:ln w="28575">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8719127" y="3334328"/>
            <a:ext cx="1376219" cy="92363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p:cNvSpPr/>
          <p:nvPr/>
        </p:nvSpPr>
        <p:spPr>
          <a:xfrm>
            <a:off x="7015301" y="2105891"/>
            <a:ext cx="1376219" cy="923636"/>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485679" y="3075038"/>
            <a:ext cx="6096000" cy="646331"/>
          </a:xfrm>
          <a:prstGeom prst="rect">
            <a:avLst/>
          </a:prstGeom>
        </p:spPr>
        <p:txBody>
          <a:bodyPr>
            <a:spAutoFit/>
          </a:bodyPr>
          <a:lstStyle/>
          <a:p>
            <a:pPr marL="285750" indent="-285750">
              <a:buFont typeface="Wingdings" panose="05000000000000000000" pitchFamily="2" charset="2"/>
              <a:buChar char="§"/>
            </a:pPr>
            <a:r>
              <a:rPr lang="it-IT" dirty="0">
                <a:solidFill>
                  <a:srgbClr val="7030A0"/>
                </a:solidFill>
                <a:latin typeface="Times New Roman" panose="02020603050405020304" pitchFamily="18" charset="0"/>
                <a:ea typeface="Calibri" panose="020F0502020204030204" pitchFamily="34" charset="0"/>
                <a:cs typeface="Times New Roman" panose="02020603050405020304" pitchFamily="18" charset="0"/>
              </a:rPr>
              <a:t>attraverso la vendita dei propri prodotti l'impresa disporrà dei mezzi finanziari necessari per poter ricominciare </a:t>
            </a:r>
            <a:endParaRPr lang="en-GB" dirty="0">
              <a:solidFill>
                <a:srgbClr val="7030A0"/>
              </a:solidFill>
            </a:endParaRPr>
          </a:p>
        </p:txBody>
      </p:sp>
      <p:sp>
        <p:nvSpPr>
          <p:cNvPr id="13" name="Ovale 12"/>
          <p:cNvSpPr/>
          <p:nvPr/>
        </p:nvSpPr>
        <p:spPr>
          <a:xfrm>
            <a:off x="8719126" y="926669"/>
            <a:ext cx="1376219" cy="923636"/>
          </a:xfrm>
          <a:prstGeom prst="ellipse">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Rettangolo 15"/>
          <p:cNvSpPr/>
          <p:nvPr/>
        </p:nvSpPr>
        <p:spPr>
          <a:xfrm>
            <a:off x="641350" y="4569342"/>
            <a:ext cx="1787669" cy="369332"/>
          </a:xfrm>
          <a:prstGeom prst="rect">
            <a:avLst/>
          </a:prstGeom>
        </p:spPr>
        <p:txBody>
          <a:bodyPr wrap="none">
            <a:spAutoFit/>
          </a:bodyPr>
          <a:lstStyle/>
          <a:p>
            <a:r>
              <a:rPr lang="it-IT" dirty="0">
                <a:latin typeface="Times New Roman" panose="02020603050405020304" pitchFamily="18" charset="0"/>
                <a:ea typeface="Calibri" panose="020F0502020204030204" pitchFamily="34" charset="0"/>
                <a:cs typeface="Times New Roman" panose="02020603050405020304" pitchFamily="18" charset="0"/>
              </a:rPr>
              <a:t>dalla produzione </a:t>
            </a:r>
            <a:endParaRPr lang="en-GB" dirty="0"/>
          </a:p>
        </p:txBody>
      </p:sp>
      <p:sp>
        <p:nvSpPr>
          <p:cNvPr id="17" name="Freccia a destra 16"/>
          <p:cNvSpPr/>
          <p:nvPr/>
        </p:nvSpPr>
        <p:spPr>
          <a:xfrm>
            <a:off x="2600137" y="4712445"/>
            <a:ext cx="290946" cy="166254"/>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ttangolo 17"/>
          <p:cNvSpPr/>
          <p:nvPr/>
        </p:nvSpPr>
        <p:spPr>
          <a:xfrm>
            <a:off x="2993911" y="4569342"/>
            <a:ext cx="1838965" cy="369332"/>
          </a:xfrm>
          <a:prstGeom prst="rect">
            <a:avLst/>
          </a:prstGeom>
        </p:spPr>
        <p:txBody>
          <a:bodyPr wrap="none">
            <a:spAutoFit/>
          </a:bodyPr>
          <a:lstStyle/>
          <a:p>
            <a:r>
              <a:rPr lang="it-IT" dirty="0">
                <a:latin typeface="Times New Roman" panose="02020603050405020304" pitchFamily="18" charset="0"/>
                <a:ea typeface="Calibri" panose="020F0502020204030204" pitchFamily="34" charset="0"/>
                <a:cs typeface="Times New Roman" panose="02020603050405020304" pitchFamily="18" charset="0"/>
              </a:rPr>
              <a:t>che genera redditi</a:t>
            </a:r>
            <a:endParaRPr lang="en-GB" dirty="0"/>
          </a:p>
        </p:txBody>
      </p:sp>
      <p:sp>
        <p:nvSpPr>
          <p:cNvPr id="19" name="Freccia a destra 18"/>
          <p:cNvSpPr/>
          <p:nvPr/>
        </p:nvSpPr>
        <p:spPr>
          <a:xfrm>
            <a:off x="4994389" y="4680117"/>
            <a:ext cx="290946" cy="166254"/>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ttangolo 19"/>
          <p:cNvSpPr/>
          <p:nvPr/>
        </p:nvSpPr>
        <p:spPr>
          <a:xfrm>
            <a:off x="5395124" y="4569342"/>
            <a:ext cx="4585486" cy="646331"/>
          </a:xfrm>
          <a:prstGeom prst="rect">
            <a:avLst/>
          </a:prstGeom>
        </p:spPr>
        <p:txBody>
          <a:bodyPr wrap="square">
            <a:spAutoFit/>
          </a:bodyPr>
          <a:lstStyle/>
          <a:p>
            <a:r>
              <a:rPr lang="it-IT" dirty="0">
                <a:latin typeface="Times New Roman" panose="02020603050405020304" pitchFamily="18" charset="0"/>
                <a:ea typeface="Calibri" panose="020F0502020204030204" pitchFamily="34" charset="0"/>
                <a:cs typeface="Times New Roman" panose="02020603050405020304" pitchFamily="18" charset="0"/>
              </a:rPr>
              <a:t>i quali saranno spesi per acquistare i beni e i servizi in precedenza prodotti</a:t>
            </a:r>
            <a:endParaRPr lang="en-GB" dirty="0"/>
          </a:p>
        </p:txBody>
      </p:sp>
      <p:sp>
        <p:nvSpPr>
          <p:cNvPr id="21" name="Freccia a destra 20"/>
          <p:cNvSpPr/>
          <p:nvPr/>
        </p:nvSpPr>
        <p:spPr>
          <a:xfrm rot="5400000">
            <a:off x="6786701" y="5344837"/>
            <a:ext cx="290946" cy="166254"/>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ttangolo 21"/>
          <p:cNvSpPr/>
          <p:nvPr/>
        </p:nvSpPr>
        <p:spPr>
          <a:xfrm>
            <a:off x="5285335" y="5603568"/>
            <a:ext cx="6493800"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attraverso la vendita dei propri prodotti l'impresa disporrà dei mezzi finanziari necessari per poter ricominciare un nuovo ciclo produttivo</a:t>
            </a:r>
            <a:endParaRPr lang="en-GB" dirty="0"/>
          </a:p>
        </p:txBody>
      </p:sp>
      <p:sp>
        <p:nvSpPr>
          <p:cNvPr id="23" name="Freccia curva 22"/>
          <p:cNvSpPr/>
          <p:nvPr/>
        </p:nvSpPr>
        <p:spPr>
          <a:xfrm rot="16200000">
            <a:off x="2988884" y="3695225"/>
            <a:ext cx="498769" cy="3964248"/>
          </a:xfrm>
          <a:prstGeom prst="ben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ttangolo 24"/>
          <p:cNvSpPr/>
          <p:nvPr/>
        </p:nvSpPr>
        <p:spPr>
          <a:xfrm>
            <a:off x="791274" y="566076"/>
            <a:ext cx="4720064" cy="369332"/>
          </a:xfrm>
          <a:prstGeom prst="rect">
            <a:avLst/>
          </a:prstGeom>
        </p:spPr>
        <p:txBody>
          <a:bodyPr wrap="square">
            <a:spAutoFit/>
          </a:bodyPr>
          <a:lstStyle/>
          <a:p>
            <a:pPr algn="just"/>
            <a:r>
              <a:rPr lang="it-IT" b="1" dirty="0" smtClean="0">
                <a:solidFill>
                  <a:srgbClr val="A80000"/>
                </a:solidFill>
                <a:latin typeface="Times New Roman" panose="02020603050405020304" pitchFamily="18" charset="0"/>
                <a:cs typeface="Times New Roman" panose="02020603050405020304" pitchFamily="18" charset="0"/>
              </a:rPr>
              <a:t>IL FLUSSO CIRCOLARE DEL REDDITO</a:t>
            </a:r>
            <a:endParaRPr lang="en-GB" b="1"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58293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ppt_x"/>
                                          </p:val>
                                        </p:tav>
                                        <p:tav tm="100000">
                                          <p:val>
                                            <p:strVal val="#ppt_x"/>
                                          </p:val>
                                        </p:tav>
                                      </p:tavLst>
                                    </p:anim>
                                    <p:anim calcmode="lin" valueType="num">
                                      <p:cBhvr additive="base">
                                        <p:cTn id="66" dur="500" fill="hold"/>
                                        <p:tgtEl>
                                          <p:spTgt spid="17"/>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8"/>
                                        </p:tgtEl>
                                        <p:attrNameLst>
                                          <p:attrName>style.visibility</p:attrName>
                                        </p:attrNameLst>
                                      </p:cBhvr>
                                      <p:to>
                                        <p:strVal val="visible"/>
                                      </p:to>
                                    </p:set>
                                    <p:anim calcmode="lin" valueType="num">
                                      <p:cBhvr additive="base">
                                        <p:cTn id="69" dur="500" fill="hold"/>
                                        <p:tgtEl>
                                          <p:spTgt spid="18"/>
                                        </p:tgtEl>
                                        <p:attrNameLst>
                                          <p:attrName>ppt_x</p:attrName>
                                        </p:attrNameLst>
                                      </p:cBhvr>
                                      <p:tavLst>
                                        <p:tav tm="0">
                                          <p:val>
                                            <p:strVal val="#ppt_x"/>
                                          </p:val>
                                        </p:tav>
                                        <p:tav tm="100000">
                                          <p:val>
                                            <p:strVal val="#ppt_x"/>
                                          </p:val>
                                        </p:tav>
                                      </p:tavLst>
                                    </p:anim>
                                    <p:anim calcmode="lin" valueType="num">
                                      <p:cBhvr additive="base">
                                        <p:cTn id="7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additive="base">
                                        <p:cTn id="79" dur="500" fill="hold"/>
                                        <p:tgtEl>
                                          <p:spTgt spid="20"/>
                                        </p:tgtEl>
                                        <p:attrNameLst>
                                          <p:attrName>ppt_x</p:attrName>
                                        </p:attrNameLst>
                                      </p:cBhvr>
                                      <p:tavLst>
                                        <p:tav tm="0">
                                          <p:val>
                                            <p:strVal val="#ppt_x"/>
                                          </p:val>
                                        </p:tav>
                                        <p:tav tm="100000">
                                          <p:val>
                                            <p:strVal val="#ppt_x"/>
                                          </p:val>
                                        </p:tav>
                                      </p:tavLst>
                                    </p:anim>
                                    <p:anim calcmode="lin" valueType="num">
                                      <p:cBhvr additive="base">
                                        <p:cTn id="8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ppt_x"/>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fill="hold"/>
                                        <p:tgtEl>
                                          <p:spTgt spid="23"/>
                                        </p:tgtEl>
                                        <p:attrNameLst>
                                          <p:attrName>ppt_x</p:attrName>
                                        </p:attrNameLst>
                                      </p:cBhvr>
                                      <p:tavLst>
                                        <p:tav tm="0">
                                          <p:val>
                                            <p:strVal val="#ppt_x"/>
                                          </p:val>
                                        </p:tav>
                                        <p:tav tm="100000">
                                          <p:val>
                                            <p:strVal val="#ppt_x"/>
                                          </p:val>
                                        </p:tav>
                                      </p:tavLst>
                                    </p:anim>
                                    <p:anim calcmode="lin" valueType="num">
                                      <p:cBhvr additive="base">
                                        <p:cTn id="9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2" grpId="0" animBg="1"/>
      <p:bldP spid="5" grpId="0"/>
      <p:bldP spid="13" grpId="0" animBg="1"/>
      <p:bldP spid="16" grpId="0"/>
      <p:bldP spid="17" grpId="0" animBg="1"/>
      <p:bldP spid="18" grpId="0"/>
      <p:bldP spid="19" grpId="0" animBg="1"/>
      <p:bldP spid="20" grpId="0"/>
      <p:bldP spid="21" grpId="0" animBg="1"/>
      <p:bldP spid="22" grpId="0"/>
      <p:bldP spid="23"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a:t>
            </a:fld>
            <a:endParaRPr lang="it-IT"/>
          </a:p>
        </p:txBody>
      </p:sp>
      <p:sp>
        <p:nvSpPr>
          <p:cNvPr id="4" name="Rettangolo 3"/>
          <p:cNvSpPr/>
          <p:nvPr/>
        </p:nvSpPr>
        <p:spPr>
          <a:xfrm>
            <a:off x="3116811" y="2791362"/>
            <a:ext cx="6118167" cy="461665"/>
          </a:xfrm>
          <a:prstGeom prst="rect">
            <a:avLst/>
          </a:prstGeom>
        </p:spPr>
        <p:txBody>
          <a:bodyPr wrap="square">
            <a:spAutoFit/>
          </a:bodyPr>
          <a:lstStyle/>
          <a:p>
            <a:pPr>
              <a:defRPr/>
            </a:pPr>
            <a:r>
              <a:rPr lang="it-IT" sz="2400" b="1" dirty="0" smtClean="0">
                <a:solidFill>
                  <a:srgbClr val="A80000"/>
                </a:solidFill>
                <a:latin typeface="Times New Roman" panose="02020603050405020304" pitchFamily="18" charset="0"/>
                <a:cs typeface="Times New Roman" panose="02020603050405020304" pitchFamily="18" charset="0"/>
              </a:rPr>
              <a:t>Riepilogo del corso: i concetti più importanti </a:t>
            </a:r>
            <a:endParaRPr lang="en-GB" sz="2400"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175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20</a:t>
            </a:fld>
            <a:endParaRPr lang="it-IT"/>
          </a:p>
        </p:txBody>
      </p:sp>
      <p:sp>
        <p:nvSpPr>
          <p:cNvPr id="4" name="Rettangolo 3"/>
          <p:cNvSpPr/>
          <p:nvPr/>
        </p:nvSpPr>
        <p:spPr>
          <a:xfrm>
            <a:off x="1011381" y="732688"/>
            <a:ext cx="10487891"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Da quanto detto risulta evidente come in un circuito economico la produzione, la spesa ed il reddito costituiscano tre possibili </a:t>
            </a:r>
            <a:r>
              <a:rPr lang="it-IT" dirty="0" smtClean="0">
                <a:latin typeface="Times New Roman" panose="02020603050405020304" pitchFamily="18" charset="0"/>
                <a:ea typeface="Calibri" panose="020F0502020204030204" pitchFamily="34" charset="0"/>
                <a:cs typeface="Times New Roman" panose="02020603050405020304" pitchFamily="18" charset="0"/>
              </a:rPr>
              <a:t>aspetti </a:t>
            </a:r>
            <a:r>
              <a:rPr lang="it-IT" dirty="0">
                <a:latin typeface="Times New Roman" panose="02020603050405020304" pitchFamily="18" charset="0"/>
                <a:ea typeface="Calibri" panose="020F0502020204030204" pitchFamily="34" charset="0"/>
                <a:cs typeface="Times New Roman" panose="02020603050405020304" pitchFamily="18" charset="0"/>
              </a:rPr>
              <a:t>o</a:t>
            </a:r>
            <a:r>
              <a:rPr lang="it-IT" dirty="0" smtClean="0">
                <a:latin typeface="Times New Roman" panose="02020603050405020304" pitchFamily="18" charset="0"/>
                <a:ea typeface="Calibri" panose="020F0502020204030204" pitchFamily="34" charset="0"/>
                <a:cs typeface="Times New Roman" panose="02020603050405020304" pitchFamily="18" charset="0"/>
              </a:rPr>
              <a:t> «configurazioni» </a:t>
            </a:r>
            <a:r>
              <a:rPr lang="it-IT" dirty="0">
                <a:latin typeface="Times New Roman" panose="02020603050405020304" pitchFamily="18" charset="0"/>
                <a:ea typeface="Calibri" panose="020F0502020204030204" pitchFamily="34" charset="0"/>
                <a:cs typeface="Times New Roman" panose="02020603050405020304" pitchFamily="18" charset="0"/>
              </a:rPr>
              <a:t>del medesimo </a:t>
            </a:r>
            <a:r>
              <a:rPr lang="it-IT" dirty="0" smtClean="0">
                <a:latin typeface="Times New Roman" panose="02020603050405020304" pitchFamily="18" charset="0"/>
                <a:ea typeface="Calibri" panose="020F0502020204030204" pitchFamily="34" charset="0"/>
                <a:cs typeface="Times New Roman" panose="02020603050405020304" pitchFamily="18" charset="0"/>
              </a:rPr>
              <a:t>«aggregato»</a:t>
            </a:r>
            <a:endParaRPr lang="it-IT" dirty="0">
              <a:latin typeface="Times New Roman" panose="02020603050405020304" pitchFamily="18" charset="0"/>
              <a:cs typeface="Times New Roman" panose="02020603050405020304" pitchFamily="18" charset="0"/>
            </a:endParaRPr>
          </a:p>
        </p:txBody>
      </p:sp>
      <p:sp>
        <p:nvSpPr>
          <p:cNvPr id="6" name="Rettangolo 5"/>
          <p:cNvSpPr/>
          <p:nvPr/>
        </p:nvSpPr>
        <p:spPr>
          <a:xfrm>
            <a:off x="1011381" y="1807202"/>
            <a:ext cx="5131724" cy="369332"/>
          </a:xfrm>
          <a:prstGeom prst="rect">
            <a:avLst/>
          </a:prstGeom>
        </p:spPr>
        <p:txBody>
          <a:bodyPr wrap="square">
            <a:spAutoFit/>
          </a:bodyPr>
          <a:lstStyle/>
          <a:p>
            <a:r>
              <a:rPr lang="it-IT" dirty="0">
                <a:latin typeface="Times New Roman" panose="02020603050405020304" pitchFamily="18" charset="0"/>
                <a:ea typeface="Calibri" panose="020F0502020204030204" pitchFamily="34" charset="0"/>
                <a:cs typeface="Times New Roman" panose="02020603050405020304" pitchFamily="18" charset="0"/>
              </a:rPr>
              <a:t>La produzione dell'impresa, infatti, sarà </a:t>
            </a:r>
            <a:r>
              <a:rPr lang="it-IT" dirty="0" smtClean="0">
                <a:latin typeface="Times New Roman" panose="02020603050405020304" pitchFamily="18" charset="0"/>
                <a:ea typeface="Calibri" panose="020F0502020204030204" pitchFamily="34" charset="0"/>
                <a:cs typeface="Times New Roman" panose="02020603050405020304" pitchFamily="18" charset="0"/>
              </a:rPr>
              <a:t>acquistata</a:t>
            </a:r>
            <a:endParaRPr lang="it-IT" dirty="0"/>
          </a:p>
        </p:txBody>
      </p:sp>
      <p:sp>
        <p:nvSpPr>
          <p:cNvPr id="7" name="Rettangolo 6"/>
          <p:cNvSpPr/>
          <p:nvPr/>
        </p:nvSpPr>
        <p:spPr>
          <a:xfrm>
            <a:off x="1011382" y="2393567"/>
            <a:ext cx="4732714"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ciò che le famiglie potranno acquistare sarà pari al reddito </a:t>
            </a:r>
            <a:r>
              <a:rPr lang="it-IT" dirty="0" smtClean="0">
                <a:latin typeface="Times New Roman" panose="02020603050405020304" pitchFamily="18" charset="0"/>
                <a:ea typeface="Calibri" panose="020F0502020204030204" pitchFamily="34" charset="0"/>
                <a:cs typeface="Times New Roman" panose="02020603050405020304" pitchFamily="18" charset="0"/>
              </a:rPr>
              <a:t>percepito</a:t>
            </a:r>
            <a:endParaRPr lang="it-IT" dirty="0"/>
          </a:p>
        </p:txBody>
      </p:sp>
      <p:sp>
        <p:nvSpPr>
          <p:cNvPr id="8" name="Rettangolo 7"/>
          <p:cNvSpPr/>
          <p:nvPr/>
        </p:nvSpPr>
        <p:spPr>
          <a:xfrm>
            <a:off x="1011381" y="3105843"/>
            <a:ext cx="4732715" cy="646331"/>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cs typeface="Times New Roman" panose="02020603050405020304" pitchFamily="18" charset="0"/>
              </a:rPr>
              <a:t>mentre il reddito percepito sarà pari al contributo fornito alla produzione di beni e </a:t>
            </a:r>
            <a:r>
              <a:rPr lang="it-IT" dirty="0" smtClean="0">
                <a:latin typeface="Times New Roman" panose="02020603050405020304" pitchFamily="18" charset="0"/>
                <a:ea typeface="Calibri" panose="020F0502020204030204" pitchFamily="34" charset="0"/>
                <a:cs typeface="Times New Roman" panose="02020603050405020304" pitchFamily="18" charset="0"/>
              </a:rPr>
              <a:t>servizi</a:t>
            </a:r>
            <a:endParaRPr lang="it-IT" dirty="0"/>
          </a:p>
        </p:txBody>
      </p:sp>
      <p:sp>
        <p:nvSpPr>
          <p:cNvPr id="9" name="Rettangolo 8"/>
          <p:cNvSpPr/>
          <p:nvPr/>
        </p:nvSpPr>
        <p:spPr>
          <a:xfrm>
            <a:off x="7993745" y="1798898"/>
            <a:ext cx="2126544" cy="369332"/>
          </a:xfrm>
          <a:prstGeom prst="rect">
            <a:avLst/>
          </a:prstGeom>
        </p:spPr>
        <p:txBody>
          <a:bodyPr wrap="none">
            <a:spAutoFit/>
          </a:bodyPr>
          <a:lstStyle/>
          <a:p>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produzione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spesa </a:t>
            </a:r>
            <a:endParaRPr lang="it-IT" b="1" dirty="0">
              <a:solidFill>
                <a:srgbClr val="A80000"/>
              </a:solidFill>
            </a:endParaRPr>
          </a:p>
        </p:txBody>
      </p:sp>
      <p:sp>
        <p:nvSpPr>
          <p:cNvPr id="10" name="Rettangolo 9"/>
          <p:cNvSpPr/>
          <p:nvPr/>
        </p:nvSpPr>
        <p:spPr>
          <a:xfrm>
            <a:off x="8016172" y="2393567"/>
            <a:ext cx="1728999" cy="369332"/>
          </a:xfrm>
          <a:prstGeom prst="rect">
            <a:avLst/>
          </a:prstGeom>
        </p:spPr>
        <p:txBody>
          <a:bodyPr wrap="none">
            <a:spAutoFit/>
          </a:bodyPr>
          <a:lstStyle/>
          <a:p>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spesa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reddito </a:t>
            </a:r>
            <a:endParaRPr lang="it-IT" b="1" dirty="0">
              <a:solidFill>
                <a:srgbClr val="A80000"/>
              </a:solidFill>
            </a:endParaRPr>
          </a:p>
        </p:txBody>
      </p:sp>
      <p:sp>
        <p:nvSpPr>
          <p:cNvPr id="11" name="Rettangolo 10"/>
          <p:cNvSpPr/>
          <p:nvPr/>
        </p:nvSpPr>
        <p:spPr>
          <a:xfrm>
            <a:off x="7993745" y="3229332"/>
            <a:ext cx="2355273" cy="369332"/>
          </a:xfrm>
          <a:prstGeom prst="rect">
            <a:avLst/>
          </a:prstGeom>
        </p:spPr>
        <p:txBody>
          <a:bodyPr wrap="square">
            <a:spAutoFit/>
          </a:bodyPr>
          <a:lstStyle/>
          <a:p>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reddito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produzione</a:t>
            </a:r>
            <a:endParaRPr lang="en-GB" b="1" dirty="0">
              <a:solidFill>
                <a:srgbClr val="A80000"/>
              </a:solidFill>
            </a:endParaRPr>
          </a:p>
        </p:txBody>
      </p:sp>
      <p:sp>
        <p:nvSpPr>
          <p:cNvPr id="12" name="Freccia a destra 11"/>
          <p:cNvSpPr/>
          <p:nvPr/>
        </p:nvSpPr>
        <p:spPr>
          <a:xfrm>
            <a:off x="6143105" y="1887529"/>
            <a:ext cx="1330037" cy="25256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Freccia a destra 13"/>
          <p:cNvSpPr/>
          <p:nvPr/>
        </p:nvSpPr>
        <p:spPr>
          <a:xfrm>
            <a:off x="6143105" y="2496686"/>
            <a:ext cx="1330037" cy="25256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Freccia a destra 14"/>
          <p:cNvSpPr/>
          <p:nvPr/>
        </p:nvSpPr>
        <p:spPr>
          <a:xfrm>
            <a:off x="6143104" y="3287714"/>
            <a:ext cx="1330037" cy="25256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700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randombar(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4"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21</a:t>
            </a:fld>
            <a:endParaRPr lang="it-IT"/>
          </a:p>
        </p:txBody>
      </p:sp>
      <p:sp>
        <p:nvSpPr>
          <p:cNvPr id="4" name="Rettangolo 3"/>
          <p:cNvSpPr/>
          <p:nvPr/>
        </p:nvSpPr>
        <p:spPr>
          <a:xfrm>
            <a:off x="1102821" y="1947998"/>
            <a:ext cx="10426931" cy="1200329"/>
          </a:xfrm>
          <a:prstGeom prst="rect">
            <a:avLst/>
          </a:prstGeom>
        </p:spPr>
        <p:txBody>
          <a:bodyPr wrap="square">
            <a:spAutoFit/>
          </a:bodyPr>
          <a:lstStyle/>
          <a:p>
            <a:pPr algn="just"/>
            <a:r>
              <a:rPr lang="it-IT" dirty="0">
                <a:latin typeface="Times New Roman" panose="02020603050405020304" pitchFamily="18" charset="0"/>
              </a:rPr>
              <a:t>Le unità che individuano l'economia di un dato paese, e le </a:t>
            </a:r>
            <a:r>
              <a:rPr lang="it-IT" dirty="0" smtClean="0">
                <a:latin typeface="Times New Roman" panose="02020603050405020304" pitchFamily="18" charset="0"/>
              </a:rPr>
              <a:t>cui operazioni </a:t>
            </a:r>
            <a:r>
              <a:rPr lang="it-IT" dirty="0">
                <a:latin typeface="Times New Roman" panose="02020603050405020304" pitchFamily="18" charset="0"/>
              </a:rPr>
              <a:t>sono </a:t>
            </a:r>
            <a:r>
              <a:rPr lang="it-IT" dirty="0" smtClean="0">
                <a:latin typeface="Times New Roman" panose="02020603050405020304" pitchFamily="18" charset="0"/>
              </a:rPr>
              <a:t>registrate </a:t>
            </a:r>
            <a:r>
              <a:rPr lang="it-IT" dirty="0">
                <a:latin typeface="Times New Roman" panose="02020603050405020304" pitchFamily="18" charset="0"/>
              </a:rPr>
              <a:t>nel Sistema Europeo dei Conti (</a:t>
            </a:r>
            <a:r>
              <a:rPr lang="it-IT" dirty="0" smtClean="0">
                <a:latin typeface="Times New Roman" panose="02020603050405020304" pitchFamily="18" charset="0"/>
              </a:rPr>
              <a:t>SEC 2010), </a:t>
            </a:r>
            <a:r>
              <a:rPr lang="it-IT" dirty="0">
                <a:latin typeface="Times New Roman" panose="02020603050405020304" pitchFamily="18" charset="0"/>
              </a:rPr>
              <a:t>sono quelle </a:t>
            </a:r>
            <a:r>
              <a:rPr lang="it-IT" b="1" dirty="0">
                <a:latin typeface="Times New Roman" panose="02020603050405020304" pitchFamily="18" charset="0"/>
              </a:rPr>
              <a:t>aventi centro di interesse nel </a:t>
            </a:r>
            <a:r>
              <a:rPr lang="it-IT" b="1" dirty="0" smtClean="0">
                <a:latin typeface="Times New Roman" panose="02020603050405020304" pitchFamily="18" charset="0"/>
              </a:rPr>
              <a:t>territorio economico </a:t>
            </a:r>
            <a:r>
              <a:rPr lang="it-IT" b="1" dirty="0">
                <a:latin typeface="Times New Roman" panose="02020603050405020304" pitchFamily="18" charset="0"/>
              </a:rPr>
              <a:t>del paese </a:t>
            </a:r>
            <a:r>
              <a:rPr lang="it-IT" dirty="0">
                <a:latin typeface="Times New Roman" panose="02020603050405020304" pitchFamily="18" charset="0"/>
              </a:rPr>
              <a:t>stesso. Le unità anzidette sono </a:t>
            </a:r>
            <a:r>
              <a:rPr lang="it-IT" dirty="0" smtClean="0">
                <a:latin typeface="Times New Roman" panose="02020603050405020304" pitchFamily="18" charset="0"/>
              </a:rPr>
              <a:t>denominate </a:t>
            </a:r>
            <a:r>
              <a:rPr lang="it-IT" b="1" dirty="0" smtClean="0">
                <a:latin typeface="Times New Roman" panose="02020603050405020304" pitchFamily="18" charset="0"/>
              </a:rPr>
              <a:t>unità </a:t>
            </a:r>
            <a:r>
              <a:rPr lang="it-IT" b="1" dirty="0">
                <a:latin typeface="Times New Roman" panose="02020603050405020304" pitchFamily="18" charset="0"/>
              </a:rPr>
              <a:t>residenti </a:t>
            </a:r>
            <a:r>
              <a:rPr lang="it-IT" dirty="0">
                <a:latin typeface="Times New Roman" panose="02020603050405020304" pitchFamily="18" charset="0"/>
              </a:rPr>
              <a:t>a prescindere dalla loro cittadinanza, </a:t>
            </a:r>
            <a:r>
              <a:rPr lang="it-IT" dirty="0" smtClean="0">
                <a:latin typeface="Times New Roman" panose="02020603050405020304" pitchFamily="18" charset="0"/>
              </a:rPr>
              <a:t>dalla personalità </a:t>
            </a:r>
            <a:r>
              <a:rPr lang="it-IT" dirty="0">
                <a:latin typeface="Times New Roman" panose="02020603050405020304" pitchFamily="18" charset="0"/>
              </a:rPr>
              <a:t>giuridica e della effettiva presenza sul </a:t>
            </a:r>
            <a:r>
              <a:rPr lang="it-IT" dirty="0" smtClean="0">
                <a:latin typeface="Times New Roman" panose="02020603050405020304" pitchFamily="18" charset="0"/>
              </a:rPr>
              <a:t>territorio </a:t>
            </a:r>
            <a:r>
              <a:rPr lang="en-GB" dirty="0" err="1" smtClean="0">
                <a:latin typeface="Times New Roman" panose="02020603050405020304" pitchFamily="18" charset="0"/>
              </a:rPr>
              <a:t>economico</a:t>
            </a:r>
            <a:r>
              <a:rPr lang="en-GB" dirty="0" smtClean="0">
                <a:latin typeface="Times New Roman" panose="02020603050405020304" pitchFamily="18" charset="0"/>
              </a:rPr>
              <a:t> </a:t>
            </a:r>
            <a:r>
              <a:rPr lang="en-GB" dirty="0">
                <a:latin typeface="Times New Roman" panose="02020603050405020304" pitchFamily="18" charset="0"/>
              </a:rPr>
              <a:t>del </a:t>
            </a:r>
            <a:r>
              <a:rPr lang="en-GB" dirty="0" err="1">
                <a:latin typeface="Times New Roman" panose="02020603050405020304" pitchFamily="18" charset="0"/>
              </a:rPr>
              <a:t>paese</a:t>
            </a:r>
            <a:r>
              <a:rPr lang="en-GB" dirty="0">
                <a:latin typeface="Times New Roman" panose="02020603050405020304" pitchFamily="18" charset="0"/>
              </a:rPr>
              <a:t>.</a:t>
            </a:r>
            <a:endParaRPr lang="en-GB" dirty="0"/>
          </a:p>
        </p:txBody>
      </p:sp>
      <p:sp>
        <p:nvSpPr>
          <p:cNvPr id="7" name="Rettangolo 6"/>
          <p:cNvSpPr/>
          <p:nvPr/>
        </p:nvSpPr>
        <p:spPr>
          <a:xfrm>
            <a:off x="1185949" y="1301403"/>
            <a:ext cx="7060277" cy="369332"/>
          </a:xfrm>
          <a:prstGeom prst="rect">
            <a:avLst/>
          </a:prstGeom>
          <a:ln>
            <a:solidFill>
              <a:srgbClr val="C00000"/>
            </a:solidFill>
          </a:ln>
        </p:spPr>
        <p:txBody>
          <a:bodyPr wrap="square">
            <a:spAutoFit/>
          </a:bodyPr>
          <a:lstStyle/>
          <a:p>
            <a:r>
              <a:rPr lang="it-IT" b="1" dirty="0">
                <a:latin typeface="Times New Roman" panose="02020603050405020304" pitchFamily="18" charset="0"/>
                <a:cs typeface="Times New Roman" panose="02020603050405020304" pitchFamily="18" charset="0"/>
              </a:rPr>
              <a:t>Il totale dell’economia è definito </a:t>
            </a:r>
            <a:r>
              <a:rPr lang="it-IT" b="1" dirty="0" smtClean="0">
                <a:latin typeface="Times New Roman" panose="02020603050405020304" pitchFamily="18" charset="0"/>
                <a:cs typeface="Times New Roman" panose="02020603050405020304" pitchFamily="18" charset="0"/>
              </a:rPr>
              <a:t>dal SEC in </a:t>
            </a:r>
            <a:r>
              <a:rPr lang="it-IT" b="1" dirty="0">
                <a:latin typeface="Times New Roman" panose="02020603050405020304" pitchFamily="18" charset="0"/>
                <a:cs typeface="Times New Roman" panose="02020603050405020304" pitchFamily="18" charset="0"/>
              </a:rPr>
              <a:t>termini di unità </a:t>
            </a:r>
            <a:r>
              <a:rPr lang="it-IT" b="1" dirty="0" smtClean="0">
                <a:latin typeface="Times New Roman" panose="02020603050405020304" pitchFamily="18" charset="0"/>
                <a:cs typeface="Times New Roman" panose="02020603050405020304" pitchFamily="18" charset="0"/>
              </a:rPr>
              <a:t>residenti </a:t>
            </a:r>
            <a:endParaRPr lang="en-GB" b="1" dirty="0">
              <a:latin typeface="Times New Roman" panose="02020603050405020304" pitchFamily="18" charset="0"/>
              <a:cs typeface="Times New Roman" panose="02020603050405020304" pitchFamily="18" charset="0"/>
            </a:endParaRPr>
          </a:p>
        </p:txBody>
      </p:sp>
      <p:sp>
        <p:nvSpPr>
          <p:cNvPr id="11" name="Rettangolo 10"/>
          <p:cNvSpPr/>
          <p:nvPr/>
        </p:nvSpPr>
        <p:spPr>
          <a:xfrm>
            <a:off x="1102821" y="727266"/>
            <a:ext cx="8369069"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Definizione di operatori residenti nel territorio economico</a:t>
            </a:r>
            <a:endParaRPr lang="en-GB"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297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Riepilogo corso</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22</a:t>
            </a:fld>
            <a:endParaRPr lang="it-IT" dirty="0"/>
          </a:p>
        </p:txBody>
      </p:sp>
      <p:sp>
        <p:nvSpPr>
          <p:cNvPr id="3" name="Rettangolo 2"/>
          <p:cNvSpPr/>
          <p:nvPr/>
        </p:nvSpPr>
        <p:spPr>
          <a:xfrm>
            <a:off x="820188" y="947578"/>
            <a:ext cx="10457411" cy="646331"/>
          </a:xfrm>
          <a:prstGeom prst="rect">
            <a:avLst/>
          </a:prstGeom>
        </p:spPr>
        <p:txBody>
          <a:bodyPr wrap="square">
            <a:spAutoFit/>
          </a:bodyPr>
          <a:lstStyle/>
          <a:p>
            <a:pPr algn="just"/>
            <a:r>
              <a:rPr lang="it-IT" dirty="0">
                <a:latin typeface="Times New Roman" panose="02020603050405020304" pitchFamily="18" charset="0"/>
              </a:rPr>
              <a:t>L</a:t>
            </a:r>
            <a:r>
              <a:rPr lang="it-IT" dirty="0" smtClean="0">
                <a:latin typeface="Times New Roman" panose="02020603050405020304" pitchFamily="18" charset="0"/>
              </a:rPr>
              <a:t>e </a:t>
            </a:r>
            <a:r>
              <a:rPr lang="it-IT" dirty="0">
                <a:latin typeface="Times New Roman" panose="02020603050405020304" pitchFamily="18" charset="0"/>
              </a:rPr>
              <a:t>definizioni di unità residenti e di territorio </a:t>
            </a:r>
            <a:r>
              <a:rPr lang="it-IT" dirty="0" smtClean="0">
                <a:latin typeface="Times New Roman" panose="02020603050405020304" pitchFamily="18" charset="0"/>
              </a:rPr>
              <a:t>economico permettono </a:t>
            </a:r>
            <a:r>
              <a:rPr lang="it-IT" dirty="0">
                <a:latin typeface="Times New Roman" panose="02020603050405020304" pitchFamily="18" charset="0"/>
              </a:rPr>
              <a:t>di precisare ulteriormente le caratteristiche </a:t>
            </a:r>
            <a:r>
              <a:rPr lang="it-IT" dirty="0" smtClean="0">
                <a:latin typeface="Times New Roman" panose="02020603050405020304" pitchFamily="18" charset="0"/>
              </a:rPr>
              <a:t>delle operazioni </a:t>
            </a:r>
            <a:r>
              <a:rPr lang="it-IT" dirty="0">
                <a:latin typeface="Times New Roman" panose="02020603050405020304" pitchFamily="18" charset="0"/>
              </a:rPr>
              <a:t>individuate dalla contabilità nazionale.</a:t>
            </a:r>
            <a:endParaRPr lang="en-GB" dirty="0"/>
          </a:p>
        </p:txBody>
      </p:sp>
      <p:sp>
        <p:nvSpPr>
          <p:cNvPr id="6" name="Rettangolo 5"/>
          <p:cNvSpPr/>
          <p:nvPr/>
        </p:nvSpPr>
        <p:spPr>
          <a:xfrm>
            <a:off x="809104" y="2450442"/>
            <a:ext cx="10468495" cy="646331"/>
          </a:xfrm>
          <a:prstGeom prst="rect">
            <a:avLst/>
          </a:prstGeom>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rPr>
              <a:t>Alle operazioni realizzate sul territorio economico del </a:t>
            </a:r>
            <a:r>
              <a:rPr lang="it-IT" dirty="0" smtClean="0">
                <a:latin typeface="Times New Roman" panose="02020603050405020304" pitchFamily="18" charset="0"/>
              </a:rPr>
              <a:t>paese, indipendentemente </a:t>
            </a:r>
            <a:r>
              <a:rPr lang="it-IT" dirty="0">
                <a:latin typeface="Times New Roman" panose="02020603050405020304" pitchFamily="18" charset="0"/>
              </a:rPr>
              <a:t>dalla residenza degli operatori, si </a:t>
            </a:r>
            <a:r>
              <a:rPr lang="it-IT" dirty="0" smtClean="0">
                <a:latin typeface="Times New Roman" panose="02020603050405020304" pitchFamily="18" charset="0"/>
              </a:rPr>
              <a:t>attribuirà la </a:t>
            </a:r>
            <a:r>
              <a:rPr lang="it-IT" dirty="0">
                <a:latin typeface="Times New Roman" panose="02020603050405020304" pitchFamily="18" charset="0"/>
              </a:rPr>
              <a:t>qualifica di </a:t>
            </a:r>
            <a:r>
              <a:rPr lang="it-IT" b="1" dirty="0">
                <a:latin typeface="Times New Roman" panose="02020603050405020304" pitchFamily="18" charset="0"/>
              </a:rPr>
              <a:t>operazioni </a:t>
            </a:r>
            <a:r>
              <a:rPr lang="it-IT" b="1" dirty="0" smtClean="0">
                <a:latin typeface="Times New Roman" panose="02020603050405020304" pitchFamily="18" charset="0"/>
              </a:rPr>
              <a:t>interne</a:t>
            </a:r>
            <a:r>
              <a:rPr lang="it-IT" dirty="0" smtClean="0">
                <a:latin typeface="Times New Roman" panose="02020603050405020304" pitchFamily="18" charset="0"/>
              </a:rPr>
              <a:t> </a:t>
            </a:r>
            <a:endParaRPr lang="en-GB" dirty="0"/>
          </a:p>
        </p:txBody>
      </p:sp>
      <p:sp>
        <p:nvSpPr>
          <p:cNvPr id="7" name="Rettangolo 6"/>
          <p:cNvSpPr/>
          <p:nvPr/>
        </p:nvSpPr>
        <p:spPr>
          <a:xfrm>
            <a:off x="809104" y="2032774"/>
            <a:ext cx="4807528" cy="369332"/>
          </a:xfrm>
          <a:prstGeom prst="rect">
            <a:avLst/>
          </a:prstGeom>
        </p:spPr>
        <p:txBody>
          <a:bodyPr wrap="square">
            <a:spAutoFit/>
          </a:bodyPr>
          <a:lstStyle/>
          <a:p>
            <a:r>
              <a:rPr lang="en-GB" b="1" dirty="0" smtClean="0">
                <a:solidFill>
                  <a:srgbClr val="A80000"/>
                </a:solidFill>
                <a:latin typeface="Times New Roman" panose="02020603050405020304" pitchFamily="18" charset="0"/>
              </a:rPr>
              <a:t>Operazioni Interne ed operazioni Nazionali</a:t>
            </a:r>
            <a:endParaRPr lang="en-GB" dirty="0">
              <a:solidFill>
                <a:srgbClr val="A80000"/>
              </a:solidFill>
            </a:endParaRPr>
          </a:p>
        </p:txBody>
      </p:sp>
      <p:sp>
        <p:nvSpPr>
          <p:cNvPr id="10" name="Rettangolo 9"/>
          <p:cNvSpPr/>
          <p:nvPr/>
        </p:nvSpPr>
        <p:spPr>
          <a:xfrm>
            <a:off x="820183" y="3073973"/>
            <a:ext cx="10307787" cy="646331"/>
          </a:xfrm>
          <a:prstGeom prst="rect">
            <a:avLst/>
          </a:prstGeom>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rPr>
              <a:t>mentre le operazioni realizzate dagli operatori residenti del paese considerato, indipendentemente dal luogo in cui operano, saranno </a:t>
            </a:r>
            <a:r>
              <a:rPr lang="it-IT" dirty="0" smtClean="0">
                <a:latin typeface="Times New Roman" panose="02020603050405020304" pitchFamily="18" charset="0"/>
              </a:rPr>
              <a:t>definite </a:t>
            </a:r>
            <a:r>
              <a:rPr lang="en-GB" b="1" dirty="0" smtClean="0">
                <a:latin typeface="Times New Roman" panose="02020603050405020304" pitchFamily="18" charset="0"/>
              </a:rPr>
              <a:t>operazioni </a:t>
            </a:r>
            <a:r>
              <a:rPr lang="en-GB" b="1" dirty="0">
                <a:latin typeface="Times New Roman" panose="02020603050405020304" pitchFamily="18" charset="0"/>
              </a:rPr>
              <a:t>nazionali.</a:t>
            </a:r>
            <a:endParaRPr lang="en-GB" dirty="0"/>
          </a:p>
        </p:txBody>
      </p:sp>
      <p:sp>
        <p:nvSpPr>
          <p:cNvPr id="8" name="Rettangolo 7"/>
          <p:cNvSpPr/>
          <p:nvPr/>
        </p:nvSpPr>
        <p:spPr>
          <a:xfrm>
            <a:off x="809104" y="4391820"/>
            <a:ext cx="10468495" cy="369332"/>
          </a:xfrm>
          <a:prstGeom prst="rect">
            <a:avLst/>
          </a:prstGeom>
        </p:spPr>
        <p:txBody>
          <a:bodyPr wrap="square">
            <a:spAutoFit/>
          </a:bodyPr>
          <a:lstStyle/>
          <a:p>
            <a:pPr marL="285750" indent="-285750" algn="just">
              <a:buFont typeface="Wingdings" panose="05000000000000000000" pitchFamily="2" charset="2"/>
              <a:buChar char="ü"/>
            </a:pPr>
            <a:r>
              <a:rPr lang="it-IT" dirty="0" smtClean="0">
                <a:latin typeface="Times New Roman" panose="02020603050405020304" pitchFamily="18" charset="0"/>
              </a:rPr>
              <a:t>La produzione di un’impresa straniera realizzata in Italia viene considerata un’</a:t>
            </a:r>
            <a:r>
              <a:rPr lang="it-IT" b="1" dirty="0" smtClean="0">
                <a:latin typeface="Times New Roman" panose="02020603050405020304" pitchFamily="18" charset="0"/>
              </a:rPr>
              <a:t>operazioni interna</a:t>
            </a:r>
            <a:r>
              <a:rPr lang="it-IT" dirty="0" smtClean="0">
                <a:latin typeface="Times New Roman" panose="02020603050405020304" pitchFamily="18" charset="0"/>
              </a:rPr>
              <a:t> </a:t>
            </a:r>
            <a:endParaRPr lang="en-GB" dirty="0"/>
          </a:p>
        </p:txBody>
      </p:sp>
      <p:sp>
        <p:nvSpPr>
          <p:cNvPr id="9" name="Rettangolo 8"/>
          <p:cNvSpPr/>
          <p:nvPr/>
        </p:nvSpPr>
        <p:spPr>
          <a:xfrm>
            <a:off x="820183" y="5033176"/>
            <a:ext cx="10468495" cy="369332"/>
          </a:xfrm>
          <a:prstGeom prst="rect">
            <a:avLst/>
          </a:prstGeom>
        </p:spPr>
        <p:txBody>
          <a:bodyPr wrap="square">
            <a:spAutoFit/>
          </a:bodyPr>
          <a:lstStyle/>
          <a:p>
            <a:pPr marL="285750" indent="-285750" algn="just">
              <a:buFont typeface="Wingdings" panose="05000000000000000000" pitchFamily="2" charset="2"/>
              <a:buChar char="ü"/>
            </a:pPr>
            <a:r>
              <a:rPr lang="it-IT" dirty="0" smtClean="0">
                <a:latin typeface="Times New Roman" panose="02020603050405020304" pitchFamily="18" charset="0"/>
              </a:rPr>
              <a:t>La produzione di un’impresa italiana realizzata all’estero viene considerata un’</a:t>
            </a:r>
            <a:r>
              <a:rPr lang="it-IT" b="1" dirty="0" smtClean="0">
                <a:latin typeface="Times New Roman" panose="02020603050405020304" pitchFamily="18" charset="0"/>
              </a:rPr>
              <a:t>operazioni nazionale</a:t>
            </a:r>
            <a:r>
              <a:rPr lang="it-IT" dirty="0" smtClean="0">
                <a:latin typeface="Times New Roman" panose="02020603050405020304" pitchFamily="18" charset="0"/>
              </a:rPr>
              <a:t> </a:t>
            </a:r>
            <a:endParaRPr lang="en-GB" dirty="0"/>
          </a:p>
        </p:txBody>
      </p:sp>
    </p:spTree>
    <p:extLst>
      <p:ext uri="{BB962C8B-B14F-4D97-AF65-F5344CB8AC3E}">
        <p14:creationId xmlns:p14="http://schemas.microsoft.com/office/powerpoint/2010/main" val="3148112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23</a:t>
            </a:fld>
            <a:endParaRPr lang="it-IT"/>
          </a:p>
        </p:txBody>
      </p:sp>
      <p:sp>
        <p:nvSpPr>
          <p:cNvPr id="4" name="Rettangolo 3"/>
          <p:cNvSpPr/>
          <p:nvPr/>
        </p:nvSpPr>
        <p:spPr>
          <a:xfrm>
            <a:off x="1016000" y="993784"/>
            <a:ext cx="10289309" cy="646331"/>
          </a:xfrm>
          <a:prstGeom prst="rect">
            <a:avLst/>
          </a:prstGeom>
        </p:spPr>
        <p:txBody>
          <a:bodyPr wrap="square">
            <a:spAutoFit/>
          </a:bodyPr>
          <a:lstStyle/>
          <a:p>
            <a:pPr algn="just"/>
            <a:r>
              <a:rPr lang="it-IT" dirty="0">
                <a:latin typeface="Times New Roman" panose="02020603050405020304" pitchFamily="18" charset="0"/>
              </a:rPr>
              <a:t>Nel sistema europeo di contabilità nazionale l’approccio descrittivo dell’economia di un paese si basa due principali elementi di riferimento</a:t>
            </a:r>
            <a:r>
              <a:rPr lang="it-IT" dirty="0" smtClean="0">
                <a:latin typeface="Times New Roman" panose="02020603050405020304" pitchFamily="18" charset="0"/>
              </a:rPr>
              <a:t>:</a:t>
            </a:r>
            <a:endParaRPr lang="it-IT" b="1" i="1" dirty="0">
              <a:latin typeface="Times New Roman" panose="02020603050405020304" pitchFamily="18" charset="0"/>
            </a:endParaRPr>
          </a:p>
        </p:txBody>
      </p:sp>
      <p:sp>
        <p:nvSpPr>
          <p:cNvPr id="5" name="Rettangolo 4"/>
          <p:cNvSpPr/>
          <p:nvPr/>
        </p:nvSpPr>
        <p:spPr>
          <a:xfrm>
            <a:off x="1016000" y="1811827"/>
            <a:ext cx="8801332" cy="369332"/>
          </a:xfrm>
          <a:prstGeom prst="rect">
            <a:avLst/>
          </a:prstGeom>
        </p:spPr>
        <p:txBody>
          <a:bodyPr wrap="square">
            <a:spAutoFit/>
          </a:bodyPr>
          <a:lstStyle/>
          <a:p>
            <a:pPr marL="285750" indent="-285750" algn="just">
              <a:spcAft>
                <a:spcPts val="600"/>
              </a:spcAft>
              <a:buFont typeface="Wingdings" panose="05000000000000000000" pitchFamily="2" charset="2"/>
              <a:buChar char="ü"/>
            </a:pPr>
            <a:r>
              <a:rPr lang="it-IT" b="1" i="1" dirty="0" smtClean="0">
                <a:latin typeface="Times New Roman" panose="02020603050405020304" pitchFamily="18" charset="0"/>
              </a:rPr>
              <a:t>unità </a:t>
            </a:r>
            <a:r>
              <a:rPr lang="it-IT" b="1" i="1" dirty="0">
                <a:latin typeface="Times New Roman" panose="02020603050405020304" pitchFamily="18" charset="0"/>
              </a:rPr>
              <a:t>istituzionali</a:t>
            </a:r>
            <a:r>
              <a:rPr lang="it-IT" i="1" dirty="0">
                <a:latin typeface="Times New Roman" panose="02020603050405020304" pitchFamily="18" charset="0"/>
              </a:rPr>
              <a:t>, </a:t>
            </a:r>
            <a:r>
              <a:rPr lang="it-IT" dirty="0">
                <a:latin typeface="Times New Roman" panose="02020603050405020304" pitchFamily="18" charset="0"/>
              </a:rPr>
              <a:t>raggruppate in </a:t>
            </a:r>
            <a:r>
              <a:rPr lang="it-IT" b="1" i="1" dirty="0">
                <a:latin typeface="Times New Roman" panose="02020603050405020304" pitchFamily="18" charset="0"/>
              </a:rPr>
              <a:t>settori</a:t>
            </a:r>
            <a:r>
              <a:rPr lang="it-IT" i="1" dirty="0">
                <a:latin typeface="Times New Roman" panose="02020603050405020304" pitchFamily="18" charset="0"/>
              </a:rPr>
              <a:t>, </a:t>
            </a:r>
            <a:r>
              <a:rPr lang="it-IT" dirty="0">
                <a:latin typeface="Times New Roman" panose="02020603050405020304" pitchFamily="18" charset="0"/>
              </a:rPr>
              <a:t>secondo le loro funzioni </a:t>
            </a:r>
            <a:r>
              <a:rPr lang="it-IT" dirty="0" smtClean="0">
                <a:latin typeface="Times New Roman" panose="02020603050405020304" pitchFamily="18" charset="0"/>
              </a:rPr>
              <a:t>principali</a:t>
            </a:r>
          </a:p>
        </p:txBody>
      </p:sp>
      <p:sp>
        <p:nvSpPr>
          <p:cNvPr id="6" name="Rettangolo 5"/>
          <p:cNvSpPr/>
          <p:nvPr/>
        </p:nvSpPr>
        <p:spPr>
          <a:xfrm>
            <a:off x="882996" y="3611314"/>
            <a:ext cx="4794597" cy="2416046"/>
          </a:xfrm>
          <a:prstGeom prst="rect">
            <a:avLst/>
          </a:prstGeom>
        </p:spPr>
        <p:txBody>
          <a:bodyPr wrap="square">
            <a:spAutoFit/>
          </a:bodyPr>
          <a:lstStyle/>
          <a:p>
            <a:pPr marL="285750" indent="-285750">
              <a:spcAft>
                <a:spcPts val="600"/>
              </a:spcAft>
              <a:buFont typeface="Wingdings" panose="05000000000000000000" pitchFamily="2" charset="2"/>
              <a:buChar char="q"/>
            </a:pPr>
            <a:r>
              <a:rPr lang="it-IT" b="1" i="1" dirty="0" smtClean="0">
                <a:solidFill>
                  <a:srgbClr val="A80000"/>
                </a:solidFill>
                <a:latin typeface="Times New Roman" panose="02020603050405020304" pitchFamily="18" charset="0"/>
                <a:cs typeface="Times New Roman" panose="02020603050405020304" pitchFamily="18" charset="0"/>
              </a:rPr>
              <a:t>Società </a:t>
            </a:r>
            <a:r>
              <a:rPr lang="it-IT" b="1" i="1" dirty="0">
                <a:solidFill>
                  <a:srgbClr val="A80000"/>
                </a:solidFill>
                <a:latin typeface="Times New Roman" panose="02020603050405020304" pitchFamily="18" charset="0"/>
                <a:cs typeface="Times New Roman" panose="02020603050405020304" pitchFamily="18" charset="0"/>
              </a:rPr>
              <a:t>e “quasi società” non finanziarie;</a:t>
            </a:r>
          </a:p>
          <a:p>
            <a:pPr marL="285750" indent="-285750">
              <a:spcAft>
                <a:spcPts val="600"/>
              </a:spcAft>
              <a:buFont typeface="Wingdings" panose="05000000000000000000" pitchFamily="2" charset="2"/>
              <a:buChar char="q"/>
            </a:pPr>
            <a:r>
              <a:rPr lang="en-GB" b="1" i="1" dirty="0" err="1" smtClean="0">
                <a:solidFill>
                  <a:srgbClr val="A80000"/>
                </a:solidFill>
                <a:latin typeface="Times New Roman" panose="02020603050405020304" pitchFamily="18" charset="0"/>
                <a:cs typeface="Times New Roman" panose="02020603050405020304" pitchFamily="18" charset="0"/>
              </a:rPr>
              <a:t>Società</a:t>
            </a:r>
            <a:r>
              <a:rPr lang="en-GB" b="1" i="1" dirty="0" smtClean="0">
                <a:solidFill>
                  <a:srgbClr val="A80000"/>
                </a:solidFill>
                <a:latin typeface="Times New Roman" panose="02020603050405020304" pitchFamily="18" charset="0"/>
                <a:cs typeface="Times New Roman" panose="02020603050405020304" pitchFamily="18" charset="0"/>
              </a:rPr>
              <a:t> </a:t>
            </a:r>
            <a:r>
              <a:rPr lang="en-GB" b="1" i="1" dirty="0" err="1">
                <a:solidFill>
                  <a:srgbClr val="A80000"/>
                </a:solidFill>
                <a:latin typeface="Times New Roman" panose="02020603050405020304" pitchFamily="18" charset="0"/>
                <a:cs typeface="Times New Roman" panose="02020603050405020304" pitchFamily="18" charset="0"/>
              </a:rPr>
              <a:t>finanziarie</a:t>
            </a:r>
            <a:r>
              <a:rPr lang="en-GB" b="1" i="1" dirty="0">
                <a:solidFill>
                  <a:srgbClr val="A80000"/>
                </a:solidFill>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q"/>
            </a:pPr>
            <a:r>
              <a:rPr lang="en-GB" b="1" i="1" dirty="0" err="1" smtClean="0">
                <a:solidFill>
                  <a:srgbClr val="A80000"/>
                </a:solidFill>
                <a:latin typeface="Times New Roman" panose="02020603050405020304" pitchFamily="18" charset="0"/>
                <a:cs typeface="Times New Roman" panose="02020603050405020304" pitchFamily="18" charset="0"/>
              </a:rPr>
              <a:t>Amministrazioni</a:t>
            </a:r>
            <a:r>
              <a:rPr lang="en-GB" b="1" i="1" dirty="0" smtClean="0">
                <a:solidFill>
                  <a:srgbClr val="A80000"/>
                </a:solidFill>
                <a:latin typeface="Times New Roman" panose="02020603050405020304" pitchFamily="18" charset="0"/>
                <a:cs typeface="Times New Roman" panose="02020603050405020304" pitchFamily="18" charset="0"/>
              </a:rPr>
              <a:t> </a:t>
            </a:r>
            <a:r>
              <a:rPr lang="en-GB" b="1" i="1" dirty="0" err="1">
                <a:solidFill>
                  <a:srgbClr val="A80000"/>
                </a:solidFill>
                <a:latin typeface="Times New Roman" panose="02020603050405020304" pitchFamily="18" charset="0"/>
                <a:cs typeface="Times New Roman" panose="02020603050405020304" pitchFamily="18" charset="0"/>
              </a:rPr>
              <a:t>pubbliche</a:t>
            </a:r>
            <a:r>
              <a:rPr lang="en-GB" b="1" i="1" dirty="0">
                <a:solidFill>
                  <a:srgbClr val="A80000"/>
                </a:solidFill>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q"/>
            </a:pPr>
            <a:r>
              <a:rPr lang="en-GB" b="1" i="1" dirty="0" err="1" smtClean="0">
                <a:solidFill>
                  <a:srgbClr val="A80000"/>
                </a:solidFill>
                <a:latin typeface="Times New Roman" panose="02020603050405020304" pitchFamily="18" charset="0"/>
                <a:cs typeface="Times New Roman" panose="02020603050405020304" pitchFamily="18" charset="0"/>
              </a:rPr>
              <a:t>Famiglie</a:t>
            </a:r>
            <a:r>
              <a:rPr lang="en-GB" b="1" i="1" dirty="0">
                <a:solidFill>
                  <a:srgbClr val="A80000"/>
                </a:solidFill>
                <a:latin typeface="Times New Roman" panose="02020603050405020304" pitchFamily="18" charset="0"/>
                <a:cs typeface="Times New Roman" panose="02020603050405020304" pitchFamily="18" charset="0"/>
              </a:rPr>
              <a:t>;</a:t>
            </a:r>
          </a:p>
          <a:p>
            <a:pPr marL="285750" indent="-285750">
              <a:spcAft>
                <a:spcPts val="600"/>
              </a:spcAft>
              <a:buFont typeface="Wingdings" panose="05000000000000000000" pitchFamily="2" charset="2"/>
              <a:buChar char="q"/>
            </a:pPr>
            <a:r>
              <a:rPr lang="it-IT" b="1" i="1" dirty="0" smtClean="0">
                <a:solidFill>
                  <a:srgbClr val="A80000"/>
                </a:solidFill>
                <a:latin typeface="Times New Roman" panose="02020603050405020304" pitchFamily="18" charset="0"/>
                <a:cs typeface="Times New Roman" panose="02020603050405020304" pitchFamily="18" charset="0"/>
              </a:rPr>
              <a:t>Istituzioni </a:t>
            </a:r>
            <a:r>
              <a:rPr lang="it-IT" b="1" i="1" dirty="0">
                <a:solidFill>
                  <a:srgbClr val="A80000"/>
                </a:solidFill>
                <a:latin typeface="Times New Roman" panose="02020603050405020304" pitchFamily="18" charset="0"/>
                <a:cs typeface="Times New Roman" panose="02020603050405020304" pitchFamily="18" charset="0"/>
              </a:rPr>
              <a:t>senza scopo di lucro al servizio delle famiglie;</a:t>
            </a:r>
          </a:p>
          <a:p>
            <a:pPr marL="285750" indent="-285750">
              <a:spcAft>
                <a:spcPts val="600"/>
              </a:spcAft>
              <a:buFont typeface="Wingdings" panose="05000000000000000000" pitchFamily="2" charset="2"/>
              <a:buChar char="q"/>
            </a:pPr>
            <a:r>
              <a:rPr lang="en-GB" b="1" i="1" dirty="0" smtClean="0">
                <a:solidFill>
                  <a:srgbClr val="A80000"/>
                </a:solidFill>
                <a:latin typeface="Times New Roman" panose="02020603050405020304" pitchFamily="18" charset="0"/>
                <a:cs typeface="Times New Roman" panose="02020603050405020304" pitchFamily="18" charset="0"/>
              </a:rPr>
              <a:t>Resto </a:t>
            </a:r>
            <a:r>
              <a:rPr lang="en-GB" b="1" i="1" dirty="0">
                <a:solidFill>
                  <a:srgbClr val="A80000"/>
                </a:solidFill>
                <a:latin typeface="Times New Roman" panose="02020603050405020304" pitchFamily="18" charset="0"/>
                <a:cs typeface="Times New Roman" panose="02020603050405020304" pitchFamily="18" charset="0"/>
              </a:rPr>
              <a:t>del Mondo</a:t>
            </a:r>
          </a:p>
        </p:txBody>
      </p:sp>
      <p:sp>
        <p:nvSpPr>
          <p:cNvPr id="8" name="Rettangolo 7"/>
          <p:cNvSpPr/>
          <p:nvPr/>
        </p:nvSpPr>
        <p:spPr>
          <a:xfrm>
            <a:off x="6752708" y="3611314"/>
            <a:ext cx="4868485" cy="2031325"/>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Per </a:t>
            </a:r>
            <a:r>
              <a:rPr lang="it-IT" dirty="0">
                <a:solidFill>
                  <a:srgbClr val="000000"/>
                </a:solidFill>
                <a:latin typeface="Times New Roman" panose="02020603050405020304" pitchFamily="18" charset="0"/>
                <a:cs typeface="Times New Roman" panose="02020603050405020304" pitchFamily="18" charset="0"/>
              </a:rPr>
              <a:t>definizione, </a:t>
            </a:r>
            <a:r>
              <a:rPr lang="it-IT" b="1" dirty="0">
                <a:solidFill>
                  <a:srgbClr val="A80000"/>
                </a:solidFill>
                <a:latin typeface="Times New Roman" panose="02020603050405020304" pitchFamily="18" charset="0"/>
                <a:cs typeface="Times New Roman" panose="02020603050405020304" pitchFamily="18" charset="0"/>
              </a:rPr>
              <a:t>una branca di attività economica è costituita da un gruppo di UAE locali che esercitano uno stesso tipo di attività produttiva,</a:t>
            </a:r>
            <a:r>
              <a:rPr lang="it-IT" dirty="0">
                <a:solidFill>
                  <a:srgbClr val="000000"/>
                </a:solidFill>
                <a:latin typeface="Times New Roman" panose="02020603050405020304" pitchFamily="18" charset="0"/>
                <a:cs typeface="Times New Roman" panose="02020603050405020304" pitchFamily="18" charset="0"/>
              </a:rPr>
              <a:t> indipendentemente dal fatto che le unità istituzionali a cui esse appartengono producano prodotti destinabili o non destinabili alla vendita.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1016000" y="2181159"/>
            <a:ext cx="5295039" cy="369332"/>
          </a:xfrm>
          <a:prstGeom prst="rect">
            <a:avLst/>
          </a:prstGeom>
        </p:spPr>
        <p:txBody>
          <a:bodyPr wrap="none">
            <a:spAutoFit/>
          </a:bodyPr>
          <a:lstStyle/>
          <a:p>
            <a:pPr marL="285750" indent="-285750" algn="just">
              <a:spcAft>
                <a:spcPts val="600"/>
              </a:spcAft>
              <a:buFont typeface="Wingdings" panose="05000000000000000000" pitchFamily="2" charset="2"/>
              <a:buChar char="ü"/>
            </a:pPr>
            <a:r>
              <a:rPr lang="it-IT" b="1" i="1" dirty="0">
                <a:latin typeface="Times New Roman" panose="02020603050405020304" pitchFamily="18" charset="0"/>
              </a:rPr>
              <a:t>unità di attività economica </a:t>
            </a:r>
            <a:r>
              <a:rPr lang="it-IT" i="1" dirty="0">
                <a:latin typeface="Times New Roman" panose="02020603050405020304" pitchFamily="18" charset="0"/>
              </a:rPr>
              <a:t>raggruppate in </a:t>
            </a:r>
            <a:r>
              <a:rPr lang="it-IT" b="1" i="1" dirty="0">
                <a:latin typeface="Times New Roman" panose="02020603050405020304" pitchFamily="18" charset="0"/>
              </a:rPr>
              <a:t>branche</a:t>
            </a:r>
          </a:p>
        </p:txBody>
      </p:sp>
    </p:spTree>
    <p:extLst>
      <p:ext uri="{BB962C8B-B14F-4D97-AF65-F5344CB8AC3E}">
        <p14:creationId xmlns:p14="http://schemas.microsoft.com/office/powerpoint/2010/main" val="170651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ppt_x"/>
                                          </p:val>
                                        </p:tav>
                                        <p:tav tm="100000">
                                          <p:val>
                                            <p:strVal val="#ppt_x"/>
                                          </p:val>
                                        </p:tav>
                                      </p:tavLst>
                                    </p:anim>
                                    <p:anim calcmode="lin" valueType="num">
                                      <p:cBhvr additive="base">
                                        <p:cTn id="5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24</a:t>
            </a:fld>
            <a:endParaRPr lang="it-IT"/>
          </a:p>
        </p:txBody>
      </p:sp>
      <p:sp>
        <p:nvSpPr>
          <p:cNvPr id="4" name="Rettangolo 3"/>
          <p:cNvSpPr/>
          <p:nvPr/>
        </p:nvSpPr>
        <p:spPr>
          <a:xfrm>
            <a:off x="847898" y="935053"/>
            <a:ext cx="3116259" cy="369332"/>
          </a:xfrm>
          <a:prstGeom prst="rect">
            <a:avLst/>
          </a:prstGeom>
        </p:spPr>
        <p:txBody>
          <a:bodyPr wrap="square">
            <a:spAutoFit/>
          </a:bodyPr>
          <a:lstStyle/>
          <a:p>
            <a:r>
              <a:rPr lang="en-GB" b="1" dirty="0" err="1" smtClean="0">
                <a:solidFill>
                  <a:srgbClr val="A80000"/>
                </a:solidFill>
                <a:latin typeface="Times New Roman" panose="02020603050405020304" pitchFamily="18" charset="0"/>
                <a:cs typeface="Times New Roman" panose="02020603050405020304" pitchFamily="18" charset="0"/>
              </a:rPr>
              <a:t>Aggregati</a:t>
            </a:r>
            <a:r>
              <a:rPr lang="en-GB" b="1" dirty="0" smtClean="0">
                <a:solidFill>
                  <a:srgbClr val="A80000"/>
                </a:solidFill>
                <a:latin typeface="Times New Roman" panose="02020603050405020304" pitchFamily="18" charset="0"/>
                <a:cs typeface="Times New Roman" panose="02020603050405020304" pitchFamily="18" charset="0"/>
              </a:rPr>
              <a:t> </a:t>
            </a:r>
            <a:r>
              <a:rPr lang="en-GB" b="1" dirty="0" err="1" smtClean="0">
                <a:solidFill>
                  <a:srgbClr val="A80000"/>
                </a:solidFill>
                <a:latin typeface="Times New Roman" panose="02020603050405020304" pitchFamily="18" charset="0"/>
                <a:cs typeface="Times New Roman" panose="02020603050405020304" pitchFamily="18" charset="0"/>
              </a:rPr>
              <a:t>economici</a:t>
            </a:r>
            <a:r>
              <a:rPr lang="en-GB" b="1" i="1" dirty="0" smtClean="0">
                <a:solidFill>
                  <a:srgbClr val="A80000"/>
                </a:solidFill>
                <a:latin typeface="Times New Roman" panose="02020603050405020304" pitchFamily="18" charset="0"/>
                <a:cs typeface="Times New Roman" panose="02020603050405020304" pitchFamily="18" charset="0"/>
              </a:rPr>
              <a:t> </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834921" y="1921151"/>
            <a:ext cx="10598728" cy="1754326"/>
          </a:xfrm>
          <a:prstGeom prst="rect">
            <a:avLst/>
          </a:prstGeom>
        </p:spPr>
        <p:txBody>
          <a:bodyPr wrap="square">
            <a:spAutoFit/>
          </a:bodyPr>
          <a:lstStyle/>
          <a:p>
            <a:pPr marL="285750" indent="-285750" algn="jus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aggregati </a:t>
            </a:r>
            <a:r>
              <a:rPr lang="it-IT" dirty="0">
                <a:solidFill>
                  <a:srgbClr val="000000"/>
                </a:solidFill>
                <a:latin typeface="Times New Roman" panose="02020603050405020304" pitchFamily="18" charset="0"/>
                <a:cs typeface="Times New Roman" panose="02020603050405020304" pitchFamily="18" charset="0"/>
              </a:rPr>
              <a:t>che si riferiscono </a:t>
            </a:r>
            <a:r>
              <a:rPr lang="it-IT" b="1" dirty="0">
                <a:solidFill>
                  <a:srgbClr val="000000"/>
                </a:solidFill>
                <a:latin typeface="Times New Roman" panose="02020603050405020304" pitchFamily="18" charset="0"/>
                <a:cs typeface="Times New Roman" panose="02020603050405020304" pitchFamily="18" charset="0"/>
              </a:rPr>
              <a:t>direttamente alle operazioni </a:t>
            </a:r>
            <a:r>
              <a:rPr lang="it-IT" dirty="0">
                <a:solidFill>
                  <a:srgbClr val="000000"/>
                </a:solidFill>
                <a:latin typeface="Times New Roman" panose="02020603050405020304" pitchFamily="18" charset="0"/>
                <a:cs typeface="Times New Roman" panose="02020603050405020304" pitchFamily="18" charset="0"/>
              </a:rPr>
              <a:t>nel sistema SEC 2010: produzione di beni e servizi, consumi finali, investimenti fissi lordi, redditi da lavoro dipendente, ecc.; </a:t>
            </a:r>
            <a:endParaRPr lang="it-IT" dirty="0" smtClean="0">
              <a:solidFill>
                <a:srgbClr val="000000"/>
              </a:solidFill>
              <a:latin typeface="Times New Roman" panose="02020603050405020304" pitchFamily="18" charset="0"/>
              <a:cs typeface="Times New Roman" panose="02020603050405020304" pitchFamily="18" charset="0"/>
            </a:endParaRPr>
          </a:p>
          <a:p>
            <a:endParaRPr lang="it-IT" dirty="0">
              <a:solidFill>
                <a:srgbClr val="00000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aggregati </a:t>
            </a:r>
            <a:r>
              <a:rPr lang="it-IT" dirty="0">
                <a:solidFill>
                  <a:srgbClr val="000000"/>
                </a:solidFill>
                <a:latin typeface="Times New Roman" panose="02020603050405020304" pitchFamily="18" charset="0"/>
                <a:cs typeface="Times New Roman" panose="02020603050405020304" pitchFamily="18" charset="0"/>
              </a:rPr>
              <a:t>che rappresentano </a:t>
            </a:r>
            <a:r>
              <a:rPr lang="it-IT" b="1" dirty="0">
                <a:solidFill>
                  <a:srgbClr val="000000"/>
                </a:solidFill>
                <a:latin typeface="Times New Roman" panose="02020603050405020304" pitchFamily="18" charset="0"/>
                <a:cs typeface="Times New Roman" panose="02020603050405020304" pitchFamily="18" charset="0"/>
              </a:rPr>
              <a:t>saldi contabili</a:t>
            </a:r>
            <a:r>
              <a:rPr lang="it-IT" dirty="0">
                <a:solidFill>
                  <a:srgbClr val="000000"/>
                </a:solidFill>
                <a:latin typeface="Times New Roman" panose="02020603050405020304" pitchFamily="18" charset="0"/>
                <a:cs typeface="Times New Roman" panose="02020603050405020304" pitchFamily="18" charset="0"/>
              </a:rPr>
              <a:t>: PIL ai prezzi di mercato, risultato di gestione del totale dell’economia, </a:t>
            </a:r>
            <a:r>
              <a:rPr lang="it-IT" dirty="0" smtClean="0">
                <a:solidFill>
                  <a:srgbClr val="000000"/>
                </a:solidFill>
                <a:latin typeface="Times New Roman" panose="02020603050405020304" pitchFamily="18" charset="0"/>
                <a:cs typeface="Times New Roman" panose="02020603050405020304" pitchFamily="18" charset="0"/>
              </a:rPr>
              <a:t>reddito nazionale lordo, </a:t>
            </a:r>
            <a:r>
              <a:rPr lang="it-IT" dirty="0">
                <a:solidFill>
                  <a:srgbClr val="000000"/>
                </a:solidFill>
                <a:latin typeface="Times New Roman" panose="02020603050405020304" pitchFamily="18" charset="0"/>
                <a:cs typeface="Times New Roman" panose="02020603050405020304" pitchFamily="18" charset="0"/>
              </a:rPr>
              <a:t>reddito nazionale disponibile, risparmio, saldo delle operazioni correnti con il resto del mondo e patrimonio netto del totale dell’economia (ricchezza nazionale). </a:t>
            </a:r>
          </a:p>
        </p:txBody>
      </p:sp>
      <p:sp>
        <p:nvSpPr>
          <p:cNvPr id="7" name="Rettangolo 6"/>
          <p:cNvSpPr/>
          <p:nvPr/>
        </p:nvSpPr>
        <p:spPr>
          <a:xfrm>
            <a:off x="847898" y="1444728"/>
            <a:ext cx="3557384" cy="369332"/>
          </a:xfrm>
          <a:prstGeom prst="rect">
            <a:avLst/>
          </a:prstGeom>
        </p:spPr>
        <p:txBody>
          <a:bodyPr wrap="none">
            <a:spAutoFit/>
          </a:bodyPr>
          <a:lstStyle/>
          <a:p>
            <a:r>
              <a:rPr lang="it-IT" dirty="0">
                <a:solidFill>
                  <a:srgbClr val="000000"/>
                </a:solidFill>
                <a:latin typeface="Times New Roman" panose="02020603050405020304" pitchFamily="18" charset="0"/>
                <a:cs typeface="Times New Roman" panose="02020603050405020304" pitchFamily="18" charset="0"/>
              </a:rPr>
              <a:t>Si distinguono due tipi di aggregati: </a:t>
            </a:r>
          </a:p>
        </p:txBody>
      </p:sp>
    </p:spTree>
    <p:extLst>
      <p:ext uri="{BB962C8B-B14F-4D97-AF65-F5344CB8AC3E}">
        <p14:creationId xmlns:p14="http://schemas.microsoft.com/office/powerpoint/2010/main" val="274739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25</a:t>
            </a:fld>
            <a:endParaRPr lang="it-IT"/>
          </a:p>
        </p:txBody>
      </p:sp>
      <p:sp>
        <p:nvSpPr>
          <p:cNvPr id="6" name="Rettangolo 5"/>
          <p:cNvSpPr/>
          <p:nvPr/>
        </p:nvSpPr>
        <p:spPr>
          <a:xfrm>
            <a:off x="745374" y="970897"/>
            <a:ext cx="9697074" cy="369332"/>
          </a:xfrm>
          <a:prstGeom prst="rect">
            <a:avLst/>
          </a:prstGeom>
        </p:spPr>
        <p:txBody>
          <a:bodyPr wrap="square">
            <a:spAutoFit/>
          </a:bodyPr>
          <a:lstStyle/>
          <a:p>
            <a:r>
              <a:rPr lang="it-IT" dirty="0" smtClean="0">
                <a:latin typeface="Times New Roman" panose="02020603050405020304" pitchFamily="18" charset="0"/>
                <a:cs typeface="Times New Roman" panose="02020603050405020304" pitchFamily="18" charset="0"/>
              </a:rPr>
              <a:t>I principali aggregati </a:t>
            </a:r>
            <a:r>
              <a:rPr lang="it-IT" b="1" dirty="0">
                <a:latin typeface="Times New Roman" panose="02020603050405020304" pitchFamily="18" charset="0"/>
                <a:cs typeface="Times New Roman" panose="02020603050405020304" pitchFamily="18" charset="0"/>
              </a:rPr>
              <a:t>connessi direttamente alle operazioni del sistema dei </a:t>
            </a:r>
            <a:r>
              <a:rPr lang="it-IT" b="1" dirty="0" smtClean="0">
                <a:latin typeface="Times New Roman" panose="02020603050405020304" pitchFamily="18" charset="0"/>
                <a:cs typeface="Times New Roman" panose="02020603050405020304" pitchFamily="18" charset="0"/>
              </a:rPr>
              <a:t>conti </a:t>
            </a:r>
            <a:r>
              <a:rPr lang="it-IT" dirty="0" smtClean="0">
                <a:latin typeface="Times New Roman" panose="02020603050405020304" pitchFamily="18" charset="0"/>
                <a:cs typeface="Times New Roman" panose="02020603050405020304" pitchFamily="18" charset="0"/>
              </a:rPr>
              <a:t>sono: </a:t>
            </a:r>
            <a:endParaRPr lang="en-GB" dirty="0"/>
          </a:p>
        </p:txBody>
      </p:sp>
      <p:sp>
        <p:nvSpPr>
          <p:cNvPr id="7" name="Rettangolo 6"/>
          <p:cNvSpPr/>
          <p:nvPr/>
        </p:nvSpPr>
        <p:spPr>
          <a:xfrm>
            <a:off x="745374" y="1718069"/>
            <a:ext cx="6096000" cy="2954655"/>
          </a:xfrm>
          <a:prstGeom prst="rect">
            <a:avLst/>
          </a:prstGeom>
        </p:spPr>
        <p:txBody>
          <a:bodyPr>
            <a:spAutoFit/>
          </a:bodyPr>
          <a:lstStyle/>
          <a:p>
            <a:pPr marL="285750" indent="-285750" algn="just">
              <a:spcAft>
                <a:spcPts val="1200"/>
              </a:spcAft>
              <a:buFont typeface="Symbol" panose="05050102010706020507" pitchFamily="18" charset="2"/>
              <a:buChar char=""/>
            </a:pPr>
            <a:r>
              <a:rPr lang="en-GB" dirty="0" err="1" smtClean="0">
                <a:latin typeface="Times New Roman" panose="02020603050405020304" pitchFamily="18" charset="0"/>
                <a:cs typeface="Times New Roman" panose="02020603050405020304" pitchFamily="18" charset="0"/>
              </a:rPr>
              <a:t>Produzione</a:t>
            </a:r>
            <a:r>
              <a:rPr lang="en-GB" dirty="0" smtClean="0">
                <a:latin typeface="Times New Roman" panose="02020603050405020304" pitchFamily="18" charset="0"/>
                <a:cs typeface="Times New Roman" panose="02020603050405020304" pitchFamily="18" charset="0"/>
              </a:rPr>
              <a:t> </a:t>
            </a:r>
          </a:p>
          <a:p>
            <a:pPr marL="285750" indent="-285750" algn="just">
              <a:spcAft>
                <a:spcPts val="1200"/>
              </a:spcAft>
              <a:buFont typeface="Symbol" panose="05050102010706020507" pitchFamily="18" charset="2"/>
              <a:buChar char=""/>
            </a:pPr>
            <a:r>
              <a:rPr lang="en-GB" dirty="0" err="1">
                <a:latin typeface="Times New Roman" panose="02020603050405020304" pitchFamily="18" charset="0"/>
                <a:cs typeface="Times New Roman" panose="02020603050405020304" pitchFamily="18" charset="0"/>
              </a:rPr>
              <a:t>Spesa</a:t>
            </a:r>
            <a:r>
              <a:rPr lang="en-GB" dirty="0">
                <a:latin typeface="Times New Roman" panose="02020603050405020304" pitchFamily="18" charset="0"/>
                <a:cs typeface="Times New Roman" panose="02020603050405020304" pitchFamily="18" charset="0"/>
              </a:rPr>
              <a:t> per </a:t>
            </a:r>
            <a:r>
              <a:rPr lang="en-GB" dirty="0" err="1">
                <a:latin typeface="Times New Roman" panose="02020603050405020304" pitchFamily="18" charset="0"/>
                <a:cs typeface="Times New Roman" panose="02020603050405020304" pitchFamily="18" charset="0"/>
              </a:rPr>
              <a:t>consumi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finali</a:t>
            </a:r>
            <a:r>
              <a:rPr lang="en-GB" dirty="0">
                <a:latin typeface="Times New Roman" panose="02020603050405020304" pitchFamily="18" charset="0"/>
                <a:cs typeface="Times New Roman" panose="02020603050405020304" pitchFamily="18" charset="0"/>
              </a:rPr>
              <a:t> </a:t>
            </a:r>
          </a:p>
          <a:p>
            <a:pPr marL="285750" indent="-285750" algn="just">
              <a:spcAft>
                <a:spcPts val="1200"/>
              </a:spcAft>
              <a:buFont typeface="Symbol" panose="05050102010706020507" pitchFamily="18" charset="2"/>
              <a:buChar char=""/>
            </a:pPr>
            <a:r>
              <a:rPr lang="en-GB" dirty="0" err="1">
                <a:latin typeface="Times New Roman" panose="02020603050405020304" pitchFamily="18" charset="0"/>
                <a:cs typeface="Times New Roman" panose="02020603050405020304" pitchFamily="18" charset="0"/>
              </a:rPr>
              <a:t>Consumi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finali</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effettivi</a:t>
            </a:r>
            <a:r>
              <a:rPr lang="en-GB" dirty="0">
                <a:latin typeface="Times New Roman" panose="02020603050405020304" pitchFamily="18" charset="0"/>
                <a:cs typeface="Times New Roman" panose="02020603050405020304" pitchFamily="18" charset="0"/>
              </a:rPr>
              <a:t> </a:t>
            </a:r>
          </a:p>
          <a:p>
            <a:pPr marL="285750" indent="-285750" algn="just">
              <a:spcAft>
                <a:spcPts val="1200"/>
              </a:spcAft>
              <a:buFont typeface="Symbol" panose="05050102010706020507" pitchFamily="18" charset="2"/>
              <a:buChar char=""/>
            </a:pPr>
            <a:r>
              <a:rPr lang="en-GB" dirty="0" err="1" smtClean="0">
                <a:latin typeface="Times New Roman" panose="02020603050405020304" pitchFamily="18" charset="0"/>
                <a:cs typeface="Times New Roman" panose="02020603050405020304" pitchFamily="18" charset="0"/>
              </a:rPr>
              <a:t>Consumi</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intermedi</a:t>
            </a:r>
            <a:r>
              <a:rPr lang="en-GB" dirty="0">
                <a:latin typeface="Times New Roman" panose="02020603050405020304" pitchFamily="18" charset="0"/>
                <a:cs typeface="Times New Roman" panose="02020603050405020304" pitchFamily="18" charset="0"/>
              </a:rPr>
              <a:t> </a:t>
            </a:r>
          </a:p>
          <a:p>
            <a:pPr marL="285750" indent="-285750" algn="just">
              <a:spcAft>
                <a:spcPts val="1200"/>
              </a:spcAft>
              <a:buFont typeface="Symbol" panose="05050102010706020507" pitchFamily="18" charset="2"/>
              <a:buChar char=""/>
            </a:pPr>
            <a:r>
              <a:rPr lang="en-GB" dirty="0" err="1" smtClean="0">
                <a:latin typeface="Times New Roman" panose="02020603050405020304" pitchFamily="18" charset="0"/>
                <a:cs typeface="Times New Roman" panose="02020603050405020304" pitchFamily="18" charset="0"/>
              </a:rPr>
              <a:t>Investimenti</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lordi</a:t>
            </a:r>
            <a:r>
              <a:rPr lang="en-GB" dirty="0">
                <a:latin typeface="Times New Roman" panose="02020603050405020304" pitchFamily="18" charset="0"/>
                <a:cs typeface="Times New Roman" panose="02020603050405020304" pitchFamily="18" charset="0"/>
              </a:rPr>
              <a:t> </a:t>
            </a:r>
          </a:p>
          <a:p>
            <a:pPr marL="285750" indent="-285750" algn="just">
              <a:spcAft>
                <a:spcPts val="1200"/>
              </a:spcAft>
              <a:buFont typeface="Symbol" panose="05050102010706020507" pitchFamily="18" charset="2"/>
              <a:buChar char=""/>
            </a:pPr>
            <a:r>
              <a:rPr lang="it-IT" dirty="0" smtClean="0">
                <a:latin typeface="Times New Roman" panose="02020603050405020304" pitchFamily="18" charset="0"/>
                <a:cs typeface="Times New Roman" panose="02020603050405020304" pitchFamily="18" charset="0"/>
              </a:rPr>
              <a:t>Esportazioni </a:t>
            </a:r>
            <a:r>
              <a:rPr lang="it-IT" dirty="0">
                <a:latin typeface="Times New Roman" panose="02020603050405020304" pitchFamily="18" charset="0"/>
                <a:cs typeface="Times New Roman" panose="02020603050405020304" pitchFamily="18" charset="0"/>
              </a:rPr>
              <a:t>di beni e servizi </a:t>
            </a:r>
          </a:p>
          <a:p>
            <a:pPr marL="285750" indent="-285750" algn="just">
              <a:spcAft>
                <a:spcPts val="1200"/>
              </a:spcAft>
              <a:buFont typeface="Symbol" panose="05050102010706020507" pitchFamily="18" charset="2"/>
              <a:buChar char=""/>
            </a:pPr>
            <a:r>
              <a:rPr lang="it-IT" dirty="0" smtClean="0">
                <a:latin typeface="Times New Roman" panose="02020603050405020304" pitchFamily="18" charset="0"/>
                <a:cs typeface="Times New Roman" panose="02020603050405020304" pitchFamily="18" charset="0"/>
              </a:rPr>
              <a:t>Importazioni </a:t>
            </a:r>
            <a:r>
              <a:rPr lang="it-IT" dirty="0">
                <a:latin typeface="Times New Roman" panose="02020603050405020304" pitchFamily="18" charset="0"/>
                <a:cs typeface="Times New Roman" panose="02020603050405020304" pitchFamily="18" charset="0"/>
              </a:rPr>
              <a:t>di beni e </a:t>
            </a:r>
            <a:r>
              <a:rPr lang="it-IT" dirty="0" smtClean="0">
                <a:latin typeface="Times New Roman" panose="02020603050405020304" pitchFamily="18" charset="0"/>
                <a:cs typeface="Times New Roman" panose="02020603050405020304" pitchFamily="18" charset="0"/>
              </a:rPr>
              <a:t>servizi</a:t>
            </a:r>
          </a:p>
        </p:txBody>
      </p:sp>
    </p:spTree>
    <p:extLst>
      <p:ext uri="{BB962C8B-B14F-4D97-AF65-F5344CB8AC3E}">
        <p14:creationId xmlns:p14="http://schemas.microsoft.com/office/powerpoint/2010/main" val="16997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52176" y="833617"/>
            <a:ext cx="2867891" cy="461665"/>
          </a:xfrm>
          <a:prstGeom prst="rect">
            <a:avLst/>
          </a:prstGeom>
          <a:noFill/>
        </p:spPr>
        <p:txBody>
          <a:bodyPr wrap="square" rtlCol="0">
            <a:spAutoFit/>
          </a:bodyPr>
          <a:lstStyle/>
          <a:p>
            <a:pPr algn="ctr"/>
            <a:r>
              <a:rPr lang="it-IT" sz="2400" b="1" dirty="0" smtClean="0">
                <a:solidFill>
                  <a:srgbClr val="C00000"/>
                </a:solidFill>
                <a:latin typeface="Times New Roman" panose="02020603050405020304" pitchFamily="18" charset="0"/>
                <a:cs typeface="Times New Roman" panose="02020603050405020304" pitchFamily="18" charset="0"/>
              </a:rPr>
              <a:t>LA PRODUZIONE</a:t>
            </a:r>
            <a:endParaRPr lang="en-GB" sz="2400" b="1" dirty="0">
              <a:solidFill>
                <a:srgbClr val="C00000"/>
              </a:solidFill>
              <a:latin typeface="Times New Roman" panose="02020603050405020304" pitchFamily="18"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Riepilogo corso</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26</a:t>
            </a:fld>
            <a:endParaRPr lang="it-IT"/>
          </a:p>
        </p:txBody>
      </p:sp>
      <p:sp>
        <p:nvSpPr>
          <p:cNvPr id="19" name="Rettangolo 18"/>
          <p:cNvSpPr/>
          <p:nvPr/>
        </p:nvSpPr>
        <p:spPr>
          <a:xfrm>
            <a:off x="5415864" y="1424771"/>
            <a:ext cx="5798005" cy="1200329"/>
          </a:xfrm>
          <a:prstGeom prst="rect">
            <a:avLst/>
          </a:prstGeom>
        </p:spPr>
        <p:txBody>
          <a:bodyPr wrap="square">
            <a:spAutoFit/>
          </a:bodyPr>
          <a:lstStyle/>
          <a:p>
            <a:pPr algn="just"/>
            <a:r>
              <a:rPr lang="it-IT" b="1" dirty="0">
                <a:latin typeface="Times New Roman" panose="02020603050405020304" pitchFamily="18" charset="0"/>
              </a:rPr>
              <a:t>L’attività di produzione </a:t>
            </a:r>
            <a:r>
              <a:rPr lang="it-IT" dirty="0">
                <a:latin typeface="Times New Roman" panose="02020603050405020304" pitchFamily="18" charset="0"/>
              </a:rPr>
              <a:t>è una attività esercitata sotto il controllo e la responsabilità di una unità istituzionale che impiega beni e servizi, lavoro e capitale quali input per produrre beni e servizi.</a:t>
            </a:r>
          </a:p>
        </p:txBody>
      </p:sp>
      <p:sp>
        <p:nvSpPr>
          <p:cNvPr id="20" name="Rettangolo 19"/>
          <p:cNvSpPr/>
          <p:nvPr/>
        </p:nvSpPr>
        <p:spPr>
          <a:xfrm>
            <a:off x="924560" y="1676652"/>
            <a:ext cx="3053080"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Produzione (di beni e servizi</a:t>
            </a:r>
            <a:r>
              <a:rPr lang="it-IT" b="1" dirty="0" smtClean="0">
                <a:solidFill>
                  <a:srgbClr val="A80000"/>
                </a:solidFill>
                <a:latin typeface="Times New Roman" panose="02020603050405020304" pitchFamily="18" charset="0"/>
                <a:cs typeface="Times New Roman" panose="02020603050405020304" pitchFamily="18" charset="0"/>
              </a:rPr>
              <a:t>)</a:t>
            </a:r>
            <a:endParaRPr lang="it-IT" sz="1400" b="1" i="1" dirty="0">
              <a:solidFill>
                <a:srgbClr val="A80000"/>
              </a:solidFill>
              <a:latin typeface="Times New Roman" panose="02020603050405020304" pitchFamily="18" charset="0"/>
              <a:cs typeface="Times New Roman" panose="02020603050405020304" pitchFamily="18" charset="0"/>
            </a:endParaRPr>
          </a:p>
        </p:txBody>
      </p:sp>
      <p:sp>
        <p:nvSpPr>
          <p:cNvPr id="21" name="Freccia a destra 20"/>
          <p:cNvSpPr/>
          <p:nvPr/>
        </p:nvSpPr>
        <p:spPr>
          <a:xfrm>
            <a:off x="4264996" y="1741189"/>
            <a:ext cx="689957" cy="304795"/>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A80000"/>
              </a:solidFill>
              <a:latin typeface="Times New Roman" panose="02020603050405020304" pitchFamily="18" charset="0"/>
              <a:cs typeface="Times New Roman" panose="02020603050405020304" pitchFamily="18" charset="0"/>
            </a:endParaRPr>
          </a:p>
        </p:txBody>
      </p:sp>
      <p:pic>
        <p:nvPicPr>
          <p:cNvPr id="22" name="Immagine 21"/>
          <p:cNvPicPr>
            <a:picLocks noChangeAspect="1"/>
          </p:cNvPicPr>
          <p:nvPr/>
        </p:nvPicPr>
        <p:blipFill>
          <a:blip r:embed="rId2"/>
          <a:stretch>
            <a:fillRect/>
          </a:stretch>
        </p:blipFill>
        <p:spPr>
          <a:xfrm>
            <a:off x="10241492" y="5081827"/>
            <a:ext cx="1518036" cy="1140051"/>
          </a:xfrm>
          <a:prstGeom prst="rect">
            <a:avLst/>
          </a:prstGeom>
        </p:spPr>
      </p:pic>
      <p:sp>
        <p:nvSpPr>
          <p:cNvPr id="12" name="Rettangolo 11"/>
          <p:cNvSpPr/>
          <p:nvPr/>
        </p:nvSpPr>
        <p:spPr>
          <a:xfrm>
            <a:off x="1016000" y="4387239"/>
            <a:ext cx="7240386" cy="1574149"/>
          </a:xfrm>
          <a:prstGeom prst="rect">
            <a:avLst/>
          </a:prstGeom>
        </p:spPr>
        <p:txBody>
          <a:bodyPr wrap="square">
            <a:spAutoFit/>
          </a:bodyPr>
          <a:lstStyle/>
          <a:p>
            <a:pPr algn="just">
              <a:lnSpc>
                <a:spcPct val="107000"/>
              </a:lnSpc>
              <a:spcAft>
                <a:spcPts val="80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La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produzione finale</a:t>
            </a:r>
            <a:r>
              <a:rPr lang="it-IT" dirty="0" smtClean="0">
                <a:latin typeface="Times New Roman" panose="02020603050405020304" pitchFamily="18" charset="0"/>
                <a:ea typeface="Calibri" panose="020F0502020204030204" pitchFamily="34" charset="0"/>
                <a:cs typeface="Times New Roman" panose="02020603050405020304" pitchFamily="18" charset="0"/>
              </a:rPr>
              <a:t>, intesa quale risultato finale dell’attività di produzione delle unità residenti, viene calcolata come differenza tra il valore della produzione di beni e servizi conseguita dalle branche produttive e il valore dei beni e servizi intermedi dalle stesse consumati nel periodo considerato (</a:t>
            </a:r>
            <a:r>
              <a:rPr lang="it-IT" sz="1600" i="1" dirty="0" smtClean="0">
                <a:latin typeface="Times New Roman" panose="02020603050405020304" pitchFamily="18" charset="0"/>
                <a:ea typeface="Calibri" panose="020F0502020204030204" pitchFamily="34" charset="0"/>
                <a:cs typeface="Times New Roman" panose="02020603050405020304" pitchFamily="18" charset="0"/>
              </a:rPr>
              <a:t>Sistema europeo dei conti, Sec 2010</a:t>
            </a:r>
            <a:r>
              <a:rPr lang="it-IT" dirty="0" smtClean="0">
                <a:latin typeface="Times New Roman" panose="02020603050405020304" pitchFamily="18" charset="0"/>
                <a:ea typeface="Calibri" panose="020F0502020204030204" pitchFamily="34" charset="0"/>
                <a:cs typeface="Times New Roman" panose="02020603050405020304" pitchFamily="18" charset="0"/>
              </a:rPr>
              <a:t>).</a:t>
            </a:r>
            <a:endParaRPr lang="it-IT" sz="1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magine 12"/>
          <p:cNvPicPr>
            <a:picLocks noChangeAspect="1"/>
          </p:cNvPicPr>
          <p:nvPr/>
        </p:nvPicPr>
        <p:blipFill>
          <a:blip r:embed="rId3"/>
          <a:stretch>
            <a:fillRect/>
          </a:stretch>
        </p:blipFill>
        <p:spPr>
          <a:xfrm>
            <a:off x="9168503" y="2997400"/>
            <a:ext cx="2145978" cy="1207113"/>
          </a:xfrm>
          <a:prstGeom prst="rect">
            <a:avLst/>
          </a:prstGeom>
        </p:spPr>
      </p:pic>
    </p:spTree>
    <p:extLst>
      <p:ext uri="{BB962C8B-B14F-4D97-AF65-F5344CB8AC3E}">
        <p14:creationId xmlns:p14="http://schemas.microsoft.com/office/powerpoint/2010/main" val="19765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animBg="1"/>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27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16000" y="1490625"/>
            <a:ext cx="10033462" cy="1200329"/>
          </a:xfrm>
          <a:prstGeom prst="rect">
            <a:avLst/>
          </a:prstGeom>
        </p:spPr>
        <p:txBody>
          <a:bodyPr wrap="square">
            <a:spAutoFit/>
          </a:bodyPr>
          <a:lstStyle/>
          <a:p>
            <a:pPr algn="just"/>
            <a:r>
              <a:rPr lang="it-IT" dirty="0">
                <a:latin typeface="Times New Roman" panose="02020603050405020304" pitchFamily="18" charset="0"/>
              </a:rPr>
              <a:t>La produzione può essere utilizzata per essere consumata, impiegata per l'investimento oppure inviata all'estero. </a:t>
            </a:r>
            <a:r>
              <a:rPr lang="it-IT" dirty="0" smtClean="0">
                <a:latin typeface="Times New Roman" panose="02020603050405020304" pitchFamily="18" charset="0"/>
              </a:rPr>
              <a:t>Per </a:t>
            </a:r>
            <a:r>
              <a:rPr lang="it-IT" dirty="0">
                <a:latin typeface="Times New Roman" panose="02020603050405020304" pitchFamily="18" charset="0"/>
              </a:rPr>
              <a:t>quanto concerne l'operazione di consumo occorre distinguere se i beni sono consumati direttamente, oppure sono impiegati per essere ulteriormente  rielaborati o comunque utilizzati nel processo produttivo. </a:t>
            </a:r>
            <a:endParaRPr lang="it-IT" dirty="0" smtClean="0">
              <a:latin typeface="Times New Roman" panose="02020603050405020304" pitchFamily="18" charset="0"/>
            </a:endParaRPr>
          </a:p>
        </p:txBody>
      </p:sp>
      <p:sp>
        <p:nvSpPr>
          <p:cNvPr id="8" name="Rettangolo 7"/>
          <p:cNvSpPr/>
          <p:nvPr/>
        </p:nvSpPr>
        <p:spPr>
          <a:xfrm>
            <a:off x="1001222" y="904638"/>
            <a:ext cx="1505540" cy="368755"/>
          </a:xfrm>
          <a:prstGeom prst="rect">
            <a:avLst/>
          </a:prstGeom>
        </p:spPr>
        <p:txBody>
          <a:bodyPr wrap="none">
            <a:spAutoFit/>
          </a:bodyPr>
          <a:lstStyle/>
          <a:p>
            <a:pPr algn="just">
              <a:lnSpc>
                <a:spcPct val="107000"/>
              </a:lnSpc>
              <a:spcAft>
                <a:spcPts val="0"/>
              </a:spcAft>
            </a:pP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 CONSUMI </a:t>
            </a:r>
            <a:endParaRPr lang="en-GB" sz="1600"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8859060" y="4171831"/>
            <a:ext cx="2423159" cy="1363027"/>
          </a:xfrm>
          <a:prstGeom prst="rect">
            <a:avLst/>
          </a:prstGeom>
        </p:spPr>
      </p:pic>
      <p:sp>
        <p:nvSpPr>
          <p:cNvPr id="6" name="Rettangolo 5"/>
          <p:cNvSpPr/>
          <p:nvPr/>
        </p:nvSpPr>
        <p:spPr>
          <a:xfrm>
            <a:off x="1016000" y="3630205"/>
            <a:ext cx="2800767" cy="369332"/>
          </a:xfrm>
          <a:prstGeom prst="rect">
            <a:avLst/>
          </a:prstGeom>
        </p:spPr>
        <p:txBody>
          <a:bodyPr wrap="none">
            <a:spAutoFit/>
          </a:bodyPr>
          <a:lstStyle/>
          <a:p>
            <a:r>
              <a:rPr lang="it-IT" dirty="0">
                <a:latin typeface="Times New Roman" panose="02020603050405020304" pitchFamily="18" charset="0"/>
              </a:rPr>
              <a:t>Nel primo caso si parlerà di </a:t>
            </a:r>
            <a:endParaRPr lang="it-IT" dirty="0"/>
          </a:p>
        </p:txBody>
      </p:sp>
      <p:sp>
        <p:nvSpPr>
          <p:cNvPr id="7" name="Rettangolo 6"/>
          <p:cNvSpPr/>
          <p:nvPr/>
        </p:nvSpPr>
        <p:spPr>
          <a:xfrm>
            <a:off x="4888036" y="3630205"/>
            <a:ext cx="2165978" cy="369332"/>
          </a:xfrm>
          <a:prstGeom prst="rect">
            <a:avLst/>
          </a:prstGeom>
        </p:spPr>
        <p:txBody>
          <a:bodyPr wrap="none">
            <a:spAutoFit/>
          </a:bodyPr>
          <a:lstStyle/>
          <a:p>
            <a:r>
              <a:rPr lang="it-IT" b="1" dirty="0" smtClean="0">
                <a:solidFill>
                  <a:srgbClr val="A80000"/>
                </a:solidFill>
                <a:latin typeface="Times New Roman" panose="02020603050405020304" pitchFamily="18" charset="0"/>
              </a:rPr>
              <a:t>CONSUMI FINALI</a:t>
            </a:r>
            <a:endParaRPr lang="it-IT" dirty="0"/>
          </a:p>
        </p:txBody>
      </p:sp>
      <p:sp>
        <p:nvSpPr>
          <p:cNvPr id="9" name="Rettangolo 8"/>
          <p:cNvSpPr/>
          <p:nvPr/>
        </p:nvSpPr>
        <p:spPr>
          <a:xfrm>
            <a:off x="1001222" y="4511481"/>
            <a:ext cx="2044149" cy="369332"/>
          </a:xfrm>
          <a:prstGeom prst="rect">
            <a:avLst/>
          </a:prstGeom>
        </p:spPr>
        <p:txBody>
          <a:bodyPr wrap="none">
            <a:spAutoFit/>
          </a:bodyPr>
          <a:lstStyle/>
          <a:p>
            <a:r>
              <a:rPr lang="it-IT" dirty="0">
                <a:latin typeface="Times New Roman" panose="02020603050405020304" pitchFamily="18" charset="0"/>
              </a:rPr>
              <a:t>nel secondo </a:t>
            </a:r>
            <a:r>
              <a:rPr lang="en-GB" dirty="0" err="1">
                <a:latin typeface="Times New Roman" panose="02020603050405020304" pitchFamily="18" charset="0"/>
              </a:rPr>
              <a:t>caso</a:t>
            </a:r>
            <a:r>
              <a:rPr lang="en-GB" dirty="0">
                <a:latin typeface="Times New Roman" panose="02020603050405020304" pitchFamily="18" charset="0"/>
              </a:rPr>
              <a:t> di </a:t>
            </a:r>
            <a:endParaRPr lang="it-IT" dirty="0"/>
          </a:p>
        </p:txBody>
      </p:sp>
      <p:sp>
        <p:nvSpPr>
          <p:cNvPr id="10" name="Rettangolo 9"/>
          <p:cNvSpPr/>
          <p:nvPr/>
        </p:nvSpPr>
        <p:spPr>
          <a:xfrm>
            <a:off x="4888036" y="4484012"/>
            <a:ext cx="2781531" cy="369332"/>
          </a:xfrm>
          <a:prstGeom prst="rect">
            <a:avLst/>
          </a:prstGeom>
        </p:spPr>
        <p:txBody>
          <a:bodyPr wrap="none">
            <a:spAutoFit/>
          </a:bodyPr>
          <a:lstStyle/>
          <a:p>
            <a:pPr algn="just"/>
            <a:r>
              <a:rPr lang="en-GB" b="1" dirty="0" smtClean="0">
                <a:solidFill>
                  <a:srgbClr val="A80000"/>
                </a:solidFill>
                <a:latin typeface="Times New Roman" panose="02020603050405020304" pitchFamily="18" charset="0"/>
              </a:rPr>
              <a:t>CONSUMI INTERMEDI</a:t>
            </a:r>
            <a:endParaRPr lang="en-GB" dirty="0">
              <a:latin typeface="Times New Roman" panose="02020603050405020304" pitchFamily="18" charset="0"/>
            </a:endParaRPr>
          </a:p>
        </p:txBody>
      </p:sp>
      <p:sp>
        <p:nvSpPr>
          <p:cNvPr id="11" name="Segnaposto piè di pagina 10"/>
          <p:cNvSpPr>
            <a:spLocks noGrp="1"/>
          </p:cNvSpPr>
          <p:nvPr>
            <p:ph type="ftr" sz="quarter" idx="11"/>
          </p:nvPr>
        </p:nvSpPr>
        <p:spPr/>
        <p:txBody>
          <a:bodyPr/>
          <a:lstStyle/>
          <a:p>
            <a:r>
              <a:rPr lang="it-IT" smtClean="0"/>
              <a:t>L. Bani - Elementi di statistica economica - Riepilogo corso</a:t>
            </a:r>
            <a:endParaRPr lang="it-IT"/>
          </a:p>
        </p:txBody>
      </p:sp>
    </p:spTree>
    <p:extLst>
      <p:ext uri="{BB962C8B-B14F-4D97-AF65-F5344CB8AC3E}">
        <p14:creationId xmlns:p14="http://schemas.microsoft.com/office/powerpoint/2010/main" val="183041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07159" y="1314959"/>
            <a:ext cx="10748356" cy="923330"/>
          </a:xfrm>
          <a:prstGeom prst="rect">
            <a:avLst/>
          </a:prstGeom>
        </p:spPr>
        <p:txBody>
          <a:bodyPr wrap="square">
            <a:spAutoFit/>
          </a:bodyPr>
          <a:lstStyle/>
          <a:p>
            <a:pPr algn="just"/>
            <a:r>
              <a:rPr lang="it-IT"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it-IT"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consumi finali </a:t>
            </a:r>
            <a:r>
              <a:rPr lang="it-IT"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a:t>
            </a:r>
            <a:r>
              <a:rPr lang="it-IT" dirty="0" smtClean="0">
                <a:latin typeface="Times New Roman" panose="02020603050405020304" pitchFamily="18" charset="0"/>
                <a:cs typeface="Times New Roman" panose="02020603050405020304" pitchFamily="18" charset="0"/>
              </a:rPr>
              <a:t>appresentano </a:t>
            </a:r>
            <a:r>
              <a:rPr lang="it-IT" dirty="0">
                <a:latin typeface="Times New Roman" panose="02020603050405020304" pitchFamily="18" charset="0"/>
                <a:cs typeface="Times New Roman" panose="02020603050405020304" pitchFamily="18" charset="0"/>
              </a:rPr>
              <a:t>il valore dei beni e servizi utilizzati per </a:t>
            </a:r>
            <a:r>
              <a:rPr lang="it-IT" dirty="0" smtClean="0">
                <a:latin typeface="Times New Roman" panose="02020603050405020304" pitchFamily="18" charset="0"/>
                <a:cs typeface="Times New Roman" panose="02020603050405020304" pitchFamily="18" charset="0"/>
              </a:rPr>
              <a:t>appagare </a:t>
            </a:r>
            <a:r>
              <a:rPr lang="it-IT" dirty="0">
                <a:latin typeface="Times New Roman" panose="02020603050405020304" pitchFamily="18" charset="0"/>
                <a:cs typeface="Times New Roman" panose="02020603050405020304" pitchFamily="18" charset="0"/>
              </a:rPr>
              <a:t>direttamente i bisogni umani, </a:t>
            </a:r>
            <a:r>
              <a:rPr lang="it-IT" dirty="0" smtClean="0">
                <a:latin typeface="Times New Roman" panose="02020603050405020304" pitchFamily="18" charset="0"/>
                <a:cs typeface="Times New Roman" panose="02020603050405020304" pitchFamily="18" charset="0"/>
              </a:rPr>
              <a:t>siano essi </a:t>
            </a:r>
            <a:r>
              <a:rPr lang="it-IT" b="1" dirty="0">
                <a:latin typeface="Times New Roman" panose="02020603050405020304" pitchFamily="18" charset="0"/>
                <a:cs typeface="Times New Roman" panose="02020603050405020304" pitchFamily="18" charset="0"/>
              </a:rPr>
              <a:t>individuali</a:t>
            </a:r>
            <a:r>
              <a:rPr lang="it-IT" dirty="0">
                <a:latin typeface="Times New Roman" panose="02020603050405020304" pitchFamily="18" charset="0"/>
                <a:cs typeface="Times New Roman" panose="02020603050405020304" pitchFamily="18" charset="0"/>
              </a:rPr>
              <a:t> (consumi finali delle famiglie) o </a:t>
            </a:r>
            <a:r>
              <a:rPr lang="it-IT" b="1" dirty="0">
                <a:latin typeface="Times New Roman" panose="02020603050405020304" pitchFamily="18" charset="0"/>
                <a:cs typeface="Times New Roman" panose="02020603050405020304" pitchFamily="18" charset="0"/>
              </a:rPr>
              <a:t>collettivi</a:t>
            </a:r>
            <a:r>
              <a:rPr lang="it-IT" dirty="0">
                <a:latin typeface="Times New Roman" panose="02020603050405020304" pitchFamily="18" charset="0"/>
                <a:cs typeface="Times New Roman" panose="02020603050405020304" pitchFamily="18" charset="0"/>
              </a:rPr>
              <a:t> (consumi finali delle Amministrazioni </a:t>
            </a:r>
            <a:r>
              <a:rPr lang="it-IT" dirty="0" smtClean="0">
                <a:latin typeface="Times New Roman" panose="02020603050405020304" pitchFamily="18" charset="0"/>
                <a:cs typeface="Times New Roman" panose="02020603050405020304" pitchFamily="18" charset="0"/>
              </a:rPr>
              <a:t>pubbliche e </a:t>
            </a:r>
            <a:r>
              <a:rPr lang="it-IT" dirty="0">
                <a:latin typeface="Times New Roman" panose="02020603050405020304" pitchFamily="18" charset="0"/>
                <a:cs typeface="Times New Roman" panose="02020603050405020304" pitchFamily="18" charset="0"/>
              </a:rPr>
              <a:t>delle Istituzioni sociali private). </a:t>
            </a:r>
            <a:endParaRPr lang="en-GB"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807159" y="846984"/>
            <a:ext cx="1640193" cy="388696"/>
          </a:xfrm>
          <a:prstGeom prst="rect">
            <a:avLst/>
          </a:prstGeom>
        </p:spPr>
        <p:txBody>
          <a:bodyPr wrap="none">
            <a:spAutoFit/>
          </a:bodyPr>
          <a:lstStyle/>
          <a:p>
            <a:pPr algn="just">
              <a:lnSpc>
                <a:spcPct val="107000"/>
              </a:lnSpc>
              <a:spcAft>
                <a:spcPts val="0"/>
              </a:spcAft>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C</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onsumi finali</a:t>
            </a:r>
            <a:endParaRPr lang="en-GB" sz="1600" dirty="0" smtClean="0">
              <a:solidFill>
                <a:srgbClr val="A8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1376033" y="3563853"/>
            <a:ext cx="3611603" cy="1200329"/>
          </a:xfrm>
          <a:prstGeom prst="rect">
            <a:avLst/>
          </a:prstGeom>
          <a:ln>
            <a:solidFill>
              <a:srgbClr val="A80000"/>
            </a:solidFill>
          </a:ln>
        </p:spPr>
        <p:txBody>
          <a:bodyPr wrap="square">
            <a:spAutoFit/>
          </a:bodyPr>
          <a:lstStyle/>
          <a:p>
            <a:pPr algn="just"/>
            <a:r>
              <a:rPr lang="it-IT" dirty="0">
                <a:latin typeface="Times New Roman" panose="02020603050405020304" pitchFamily="18" charset="0"/>
              </a:rPr>
              <a:t>I </a:t>
            </a:r>
            <a:r>
              <a:rPr lang="it-IT" b="1" dirty="0">
                <a:latin typeface="Times New Roman" panose="02020603050405020304" pitchFamily="18" charset="0"/>
              </a:rPr>
              <a:t>consumi individuali </a:t>
            </a:r>
            <a:r>
              <a:rPr lang="it-IT" dirty="0">
                <a:latin typeface="Times New Roman" panose="02020603050405020304" pitchFamily="18" charset="0"/>
              </a:rPr>
              <a:t>detti anche </a:t>
            </a:r>
            <a:r>
              <a:rPr lang="it-IT" b="1" dirty="0">
                <a:latin typeface="Times New Roman" panose="02020603050405020304" pitchFamily="18" charset="0"/>
              </a:rPr>
              <a:t>consumi </a:t>
            </a:r>
            <a:r>
              <a:rPr lang="it-IT" b="1" dirty="0" smtClean="0">
                <a:latin typeface="Times New Roman" panose="02020603050405020304" pitchFamily="18" charset="0"/>
              </a:rPr>
              <a:t>finali delle </a:t>
            </a:r>
            <a:r>
              <a:rPr lang="it-IT" b="1" dirty="0">
                <a:latin typeface="Times New Roman" panose="02020603050405020304" pitchFamily="18" charset="0"/>
              </a:rPr>
              <a:t>famiglie </a:t>
            </a:r>
            <a:r>
              <a:rPr lang="it-IT" dirty="0">
                <a:latin typeface="Times New Roman" panose="02020603050405020304" pitchFamily="18" charset="0"/>
              </a:rPr>
              <a:t>comprendono i beni e i servizi acquistati direttamente dalle </a:t>
            </a:r>
            <a:r>
              <a:rPr lang="it-IT" dirty="0" smtClean="0">
                <a:latin typeface="Times New Roman" panose="02020603050405020304" pitchFamily="18" charset="0"/>
              </a:rPr>
              <a:t>famiglie</a:t>
            </a:r>
            <a:endParaRPr lang="en-GB" strike="sngStrike" dirty="0">
              <a:latin typeface="Times New Roman" panose="02020603050405020304" pitchFamily="18" charset="0"/>
            </a:endParaRPr>
          </a:p>
        </p:txBody>
      </p:sp>
      <p:sp>
        <p:nvSpPr>
          <p:cNvPr id="9" name="Rettangolo 8"/>
          <p:cNvSpPr/>
          <p:nvPr/>
        </p:nvSpPr>
        <p:spPr>
          <a:xfrm>
            <a:off x="6034140" y="3563853"/>
            <a:ext cx="4698515" cy="1754326"/>
          </a:xfrm>
          <a:prstGeom prst="rect">
            <a:avLst/>
          </a:prstGeom>
          <a:ln>
            <a:solidFill>
              <a:srgbClr val="A80000"/>
            </a:solidFill>
          </a:ln>
        </p:spPr>
        <p:txBody>
          <a:bodyPr wrap="square">
            <a:spAutoFit/>
          </a:bodyPr>
          <a:lstStyle/>
          <a:p>
            <a:pPr algn="just"/>
            <a:r>
              <a:rPr lang="it-IT" dirty="0" smtClean="0">
                <a:solidFill>
                  <a:srgbClr val="202122"/>
                </a:solidFill>
                <a:latin typeface="Times New Roman" panose="02020603050405020304" pitchFamily="18" charset="0"/>
                <a:cs typeface="Times New Roman" panose="02020603050405020304" pitchFamily="18" charset="0"/>
              </a:rPr>
              <a:t>Le </a:t>
            </a:r>
            <a:r>
              <a:rPr lang="it-IT" dirty="0">
                <a:solidFill>
                  <a:srgbClr val="202122"/>
                </a:solidFill>
                <a:latin typeface="Times New Roman" panose="02020603050405020304" pitchFamily="18" charset="0"/>
                <a:cs typeface="Times New Roman" panose="02020603050405020304" pitchFamily="18" charset="0"/>
              </a:rPr>
              <a:t>spese per i servizi che vanno a beneficio dell'intera collettività nel suo </a:t>
            </a:r>
            <a:r>
              <a:rPr lang="it-IT" dirty="0" smtClean="0">
                <a:solidFill>
                  <a:srgbClr val="202122"/>
                </a:solidFill>
                <a:latin typeface="Times New Roman" panose="02020603050405020304" pitchFamily="18" charset="0"/>
                <a:cs typeface="Times New Roman" panose="02020603050405020304" pitchFamily="18" charset="0"/>
              </a:rPr>
              <a:t>complesso </a:t>
            </a:r>
            <a:r>
              <a:rPr lang="it-IT" dirty="0">
                <a:solidFill>
                  <a:srgbClr val="202122"/>
                </a:solidFill>
                <a:latin typeface="Times New Roman" panose="02020603050405020304" pitchFamily="18" charset="0"/>
                <a:cs typeface="Times New Roman" panose="02020603050405020304" pitchFamily="18" charset="0"/>
              </a:rPr>
              <a:t>(difesa, ordine pubblico, giustizia).</a:t>
            </a:r>
            <a:endParaRPr lang="it-IT" dirty="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Sono </a:t>
            </a:r>
            <a:r>
              <a:rPr lang="it-IT" dirty="0">
                <a:latin typeface="Times New Roman" panose="02020603050405020304" pitchFamily="18" charset="0"/>
                <a:cs typeface="Times New Roman" panose="02020603050405020304" pitchFamily="18" charset="0"/>
              </a:rPr>
              <a:t>forniti simultaneamente </a:t>
            </a:r>
            <a:r>
              <a:rPr lang="it-IT" dirty="0" smtClean="0">
                <a:latin typeface="Times New Roman" panose="02020603050405020304" pitchFamily="18" charset="0"/>
                <a:cs typeface="Times New Roman" panose="02020603050405020304" pitchFamily="18" charset="0"/>
              </a:rPr>
              <a:t>a tutti </a:t>
            </a:r>
            <a:r>
              <a:rPr lang="it-IT" dirty="0">
                <a:latin typeface="Times New Roman" panose="02020603050405020304" pitchFamily="18" charset="0"/>
                <a:cs typeface="Times New Roman" panose="02020603050405020304" pitchFamily="18" charset="0"/>
              </a:rPr>
              <a:t>i membri della collettività oppure a tutti i membri di </a:t>
            </a:r>
            <a:r>
              <a:rPr lang="it-IT" dirty="0" smtClean="0">
                <a:latin typeface="Times New Roman" panose="02020603050405020304" pitchFamily="18" charset="0"/>
                <a:cs typeface="Times New Roman" panose="02020603050405020304" pitchFamily="18" charset="0"/>
              </a:rPr>
              <a:t>una </a:t>
            </a:r>
            <a:r>
              <a:rPr lang="en-GB" dirty="0" err="1" smtClean="0">
                <a:latin typeface="Times New Roman" panose="02020603050405020304" pitchFamily="18" charset="0"/>
                <a:cs typeface="Times New Roman" panose="02020603050405020304" pitchFamily="18" charset="0"/>
              </a:rPr>
              <a:t>particolare</a:t>
            </a:r>
            <a:r>
              <a:rPr lang="en-GB" dirty="0" smtClean="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categoria</a:t>
            </a:r>
            <a:r>
              <a:rPr lang="en-GB" dirty="0">
                <a:latin typeface="Times New Roman" panose="02020603050405020304" pitchFamily="18" charset="0"/>
                <a:cs typeface="Times New Roman" panose="02020603050405020304" pitchFamily="18" charset="0"/>
              </a:rPr>
              <a:t> </a:t>
            </a:r>
            <a:r>
              <a:rPr lang="en-GB" dirty="0" err="1" smtClean="0">
                <a:latin typeface="Times New Roman" panose="02020603050405020304" pitchFamily="18" charset="0"/>
                <a:cs typeface="Times New Roman" panose="02020603050405020304" pitchFamily="18" charset="0"/>
              </a:rPr>
              <a:t>collettiva</a:t>
            </a:r>
            <a:endParaRPr lang="en-GB" dirty="0">
              <a:latin typeface="Times New Roman" panose="02020603050405020304" pitchFamily="18" charset="0"/>
              <a:cs typeface="Times New Roman" panose="02020603050405020304" pitchFamily="18" charset="0"/>
            </a:endParaRPr>
          </a:p>
        </p:txBody>
      </p:sp>
      <p:sp>
        <p:nvSpPr>
          <p:cNvPr id="5" name="Segnaposto piè di pagina 4"/>
          <p:cNvSpPr>
            <a:spLocks noGrp="1"/>
          </p:cNvSpPr>
          <p:nvPr>
            <p:ph type="ftr" sz="quarter" idx="11"/>
          </p:nvPr>
        </p:nvSpPr>
        <p:spPr/>
        <p:txBody>
          <a:bodyPr/>
          <a:lstStyle/>
          <a:p>
            <a:r>
              <a:rPr lang="it-IT" smtClean="0"/>
              <a:t>L. Bani - Elementi di statistica economica - Riepilogo corso</a:t>
            </a:r>
            <a:endParaRPr lang="it-IT"/>
          </a:p>
        </p:txBody>
      </p:sp>
      <p:sp>
        <p:nvSpPr>
          <p:cNvPr id="6" name="Segnaposto numero diapositiva 5"/>
          <p:cNvSpPr>
            <a:spLocks noGrp="1"/>
          </p:cNvSpPr>
          <p:nvPr>
            <p:ph type="sldNum" sz="quarter" idx="12"/>
          </p:nvPr>
        </p:nvSpPr>
        <p:spPr/>
        <p:txBody>
          <a:bodyPr/>
          <a:lstStyle/>
          <a:p>
            <a:fld id="{2933ED56-FB12-4384-AF6C-E94CA198BBEC}" type="slidenum">
              <a:rPr lang="it-IT" smtClean="0"/>
              <a:t>28</a:t>
            </a:fld>
            <a:endParaRPr lang="it-IT"/>
          </a:p>
        </p:txBody>
      </p:sp>
      <p:sp>
        <p:nvSpPr>
          <p:cNvPr id="4" name="Freccia in giù 3"/>
          <p:cNvSpPr/>
          <p:nvPr/>
        </p:nvSpPr>
        <p:spPr>
          <a:xfrm>
            <a:off x="2634170" y="2706264"/>
            <a:ext cx="440546" cy="541919"/>
          </a:xfrm>
          <a:prstGeom prst="down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in giù 9"/>
          <p:cNvSpPr/>
          <p:nvPr/>
        </p:nvSpPr>
        <p:spPr>
          <a:xfrm>
            <a:off x="7468298" y="2706264"/>
            <a:ext cx="440546" cy="541919"/>
          </a:xfrm>
          <a:prstGeom prst="down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8023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L. Bani - Elementi di statistica economica - Riepilogo corso</a:t>
            </a:r>
            <a:endParaRPr lang="it-IT" dirty="0"/>
          </a:p>
        </p:txBody>
      </p:sp>
      <p:sp>
        <p:nvSpPr>
          <p:cNvPr id="5" name="Segnaposto numero diapositiva 4"/>
          <p:cNvSpPr>
            <a:spLocks noGrp="1"/>
          </p:cNvSpPr>
          <p:nvPr>
            <p:ph type="sldNum" sz="quarter" idx="12"/>
          </p:nvPr>
        </p:nvSpPr>
        <p:spPr/>
        <p:txBody>
          <a:bodyPr/>
          <a:lstStyle/>
          <a:p>
            <a:fld id="{2933ED56-FB12-4384-AF6C-E94CA198BBEC}" type="slidenum">
              <a:rPr lang="it-IT" smtClean="0"/>
              <a:pPr/>
              <a:t>29</a:t>
            </a:fld>
            <a:endParaRPr lang="it-IT" dirty="0"/>
          </a:p>
        </p:txBody>
      </p:sp>
      <p:sp>
        <p:nvSpPr>
          <p:cNvPr id="2" name="Rettangolo 1"/>
          <p:cNvSpPr/>
          <p:nvPr/>
        </p:nvSpPr>
        <p:spPr>
          <a:xfrm>
            <a:off x="1016219" y="1342713"/>
            <a:ext cx="9973205" cy="923330"/>
          </a:xfrm>
          <a:prstGeom prst="rect">
            <a:avLst/>
          </a:prstGeom>
          <a:ln>
            <a:solidFill>
              <a:srgbClr val="C00000"/>
            </a:solidFill>
          </a:ln>
        </p:spPr>
        <p:txBody>
          <a:bodyPr wrap="square">
            <a:spAutoFit/>
          </a:bodyPr>
          <a:lstStyle/>
          <a:p>
            <a:pPr algn="just"/>
            <a:r>
              <a:rPr lang="it-IT" dirty="0">
                <a:latin typeface="Times New Roman" panose="02020603050405020304" pitchFamily="18" charset="0"/>
              </a:rPr>
              <a:t>I </a:t>
            </a:r>
            <a:r>
              <a:rPr lang="it-IT" b="1" dirty="0">
                <a:latin typeface="Times New Roman" panose="02020603050405020304" pitchFamily="18" charset="0"/>
              </a:rPr>
              <a:t>consumi intermedi (o impieghi intermedi) </a:t>
            </a:r>
            <a:r>
              <a:rPr lang="it-IT" dirty="0">
                <a:latin typeface="Times New Roman" panose="02020603050405020304" pitchFamily="18" charset="0"/>
              </a:rPr>
              <a:t>rappresentano </a:t>
            </a:r>
            <a:r>
              <a:rPr lang="it-IT" dirty="0" smtClean="0">
                <a:latin typeface="Times New Roman" panose="02020603050405020304" pitchFamily="18" charset="0"/>
              </a:rPr>
              <a:t>il valore dei </a:t>
            </a:r>
            <a:r>
              <a:rPr lang="it-IT" dirty="0">
                <a:latin typeface="Times New Roman" panose="02020603050405020304" pitchFamily="18" charset="0"/>
              </a:rPr>
              <a:t>beni e servizi consumati quali input in processo </a:t>
            </a:r>
            <a:r>
              <a:rPr lang="it-IT" dirty="0" smtClean="0">
                <a:latin typeface="Times New Roman" panose="02020603050405020304" pitchFamily="18" charset="0"/>
              </a:rPr>
              <a:t>di produzione</a:t>
            </a:r>
            <a:r>
              <a:rPr lang="it-IT" dirty="0">
                <a:latin typeface="Times New Roman" panose="02020603050405020304" pitchFamily="18" charset="0"/>
              </a:rPr>
              <a:t>, escluso il </a:t>
            </a:r>
            <a:r>
              <a:rPr lang="it-IT" dirty="0" smtClean="0">
                <a:latin typeface="Times New Roman" panose="02020603050405020304" pitchFamily="18" charset="0"/>
              </a:rPr>
              <a:t>capitale </a:t>
            </a:r>
            <a:r>
              <a:rPr lang="it-IT" dirty="0">
                <a:latin typeface="Times New Roman" panose="02020603050405020304" pitchFamily="18" charset="0"/>
              </a:rPr>
              <a:t>fisso il cui consumo è </a:t>
            </a:r>
            <a:r>
              <a:rPr lang="it-IT" dirty="0" smtClean="0">
                <a:latin typeface="Times New Roman" panose="02020603050405020304" pitchFamily="18" charset="0"/>
              </a:rPr>
              <a:t>registrato come </a:t>
            </a:r>
            <a:r>
              <a:rPr lang="it-IT" dirty="0">
                <a:latin typeface="Times New Roman" panose="02020603050405020304" pitchFamily="18" charset="0"/>
              </a:rPr>
              <a:t>ammortamento. </a:t>
            </a:r>
            <a:endParaRPr lang="it-IT" dirty="0" smtClean="0">
              <a:latin typeface="Times New Roman" panose="02020603050405020304" pitchFamily="18" charset="0"/>
            </a:endParaRPr>
          </a:p>
          <a:p>
            <a:pPr algn="just"/>
            <a:r>
              <a:rPr lang="it-IT" dirty="0" smtClean="0">
                <a:latin typeface="Times New Roman" panose="02020603050405020304" pitchFamily="18" charset="0"/>
              </a:rPr>
              <a:t>I </a:t>
            </a:r>
            <a:r>
              <a:rPr lang="it-IT" dirty="0">
                <a:latin typeface="Times New Roman" panose="02020603050405020304" pitchFamily="18" charset="0"/>
              </a:rPr>
              <a:t>beni e servizi possono essere </a:t>
            </a:r>
            <a:r>
              <a:rPr lang="it-IT" dirty="0" smtClean="0">
                <a:latin typeface="Times New Roman" panose="02020603050405020304" pitchFamily="18" charset="0"/>
              </a:rPr>
              <a:t>trasformati oppure </a:t>
            </a:r>
            <a:r>
              <a:rPr lang="it-IT" dirty="0">
                <a:latin typeface="Times New Roman" panose="02020603050405020304" pitchFamily="18" charset="0"/>
              </a:rPr>
              <a:t>esauriti nel processo produttivo.</a:t>
            </a:r>
            <a:endParaRPr lang="en-GB" dirty="0"/>
          </a:p>
        </p:txBody>
      </p:sp>
      <p:sp>
        <p:nvSpPr>
          <p:cNvPr id="3" name="Rettangolo 2"/>
          <p:cNvSpPr/>
          <p:nvPr/>
        </p:nvSpPr>
        <p:spPr>
          <a:xfrm>
            <a:off x="924099" y="2464536"/>
            <a:ext cx="10033462" cy="646331"/>
          </a:xfrm>
          <a:prstGeom prst="rect">
            <a:avLst/>
          </a:prstGeom>
        </p:spPr>
        <p:txBody>
          <a:bodyPr wrap="square">
            <a:spAutoFit/>
          </a:bodyPr>
          <a:lstStyle/>
          <a:p>
            <a:pPr marL="285750" indent="-285750" algn="just">
              <a:buClr>
                <a:srgbClr val="A80000"/>
              </a:buClr>
              <a:buFont typeface="Times New Roman" panose="02020603050405020304" pitchFamily="18" charset="0"/>
              <a:buChar char="►"/>
            </a:pPr>
            <a:r>
              <a:rPr lang="it-IT" dirty="0" smtClean="0">
                <a:latin typeface="Times New Roman" panose="02020603050405020304" pitchFamily="18" charset="0"/>
              </a:rPr>
              <a:t>Si tratta di </a:t>
            </a:r>
            <a:r>
              <a:rPr lang="it-IT" dirty="0">
                <a:latin typeface="Times New Roman" panose="02020603050405020304" pitchFamily="18" charset="0"/>
              </a:rPr>
              <a:t>beni che subiscono un processo di trasformazione (materie </a:t>
            </a:r>
            <a:r>
              <a:rPr lang="it-IT" dirty="0" smtClean="0">
                <a:latin typeface="Times New Roman" panose="02020603050405020304" pitchFamily="18" charset="0"/>
              </a:rPr>
              <a:t>prime, semilavorati</a:t>
            </a:r>
            <a:r>
              <a:rPr lang="it-IT" dirty="0">
                <a:latin typeface="Times New Roman" panose="02020603050405020304" pitchFamily="18" charset="0"/>
              </a:rPr>
              <a:t>) oppure sono utilizzati nel processo produttivo </a:t>
            </a:r>
            <a:r>
              <a:rPr lang="it-IT" dirty="0" smtClean="0">
                <a:latin typeface="Times New Roman" panose="02020603050405020304" pitchFamily="18" charset="0"/>
              </a:rPr>
              <a:t>come materie </a:t>
            </a:r>
            <a:r>
              <a:rPr lang="it-IT" dirty="0">
                <a:latin typeface="Times New Roman" panose="02020603050405020304" pitchFamily="18" charset="0"/>
              </a:rPr>
              <a:t>ausiliarie (prodotti energetici, imballaggi ecc</a:t>
            </a:r>
            <a:r>
              <a:rPr lang="it-IT" dirty="0" smtClean="0">
                <a:latin typeface="Times New Roman" panose="02020603050405020304" pitchFamily="18" charset="0"/>
              </a:rPr>
              <a:t>.)</a:t>
            </a:r>
            <a:endParaRPr lang="en-GB" dirty="0"/>
          </a:p>
        </p:txBody>
      </p:sp>
      <p:sp>
        <p:nvSpPr>
          <p:cNvPr id="8" name="Rettangolo 7"/>
          <p:cNvSpPr/>
          <p:nvPr/>
        </p:nvSpPr>
        <p:spPr>
          <a:xfrm>
            <a:off x="896816" y="694821"/>
            <a:ext cx="2717411" cy="368755"/>
          </a:xfrm>
          <a:prstGeom prst="rect">
            <a:avLst/>
          </a:prstGeom>
        </p:spPr>
        <p:txBody>
          <a:bodyPr wrap="none">
            <a:spAutoFit/>
          </a:bodyPr>
          <a:lstStyle/>
          <a:p>
            <a:pPr algn="just">
              <a:lnSpc>
                <a:spcPct val="107000"/>
              </a:lnSpc>
              <a:spcAft>
                <a:spcPts val="0"/>
              </a:spcAft>
            </a:pPr>
            <a:r>
              <a:rPr lang="it-IT" b="1" dirty="0" smtClean="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CONSUMI INTERMEDI</a:t>
            </a:r>
            <a:endParaRPr lang="en-GB"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ttangolo 8"/>
          <p:cNvSpPr/>
          <p:nvPr/>
        </p:nvSpPr>
        <p:spPr>
          <a:xfrm>
            <a:off x="953194" y="3348613"/>
            <a:ext cx="10092608" cy="1754326"/>
          </a:xfrm>
          <a:prstGeom prst="rect">
            <a:avLst/>
          </a:prstGeom>
        </p:spPr>
        <p:txBody>
          <a:bodyPr wrap="square">
            <a:spAutoFit/>
          </a:bodyPr>
          <a:lstStyle/>
          <a:p>
            <a:pPr marL="285750" indent="-285750" algn="just">
              <a:buClr>
                <a:srgbClr val="A80000"/>
              </a:buClr>
              <a:buFont typeface="Times New Roman" panose="02020603050405020304" pitchFamily="18" charset="0"/>
              <a:buChar char="►"/>
            </a:pPr>
            <a:r>
              <a:rPr lang="it-IT" dirty="0">
                <a:latin typeface="Times New Roman" panose="02020603050405020304" pitchFamily="18" charset="0"/>
              </a:rPr>
              <a:t>I consumi intermedi sono, quindi, costituiti dai beni </a:t>
            </a:r>
            <a:r>
              <a:rPr lang="it-IT" dirty="0">
                <a:latin typeface="Times New Roman" panose="02020603050405020304" pitchFamily="18" charset="0"/>
                <a:cs typeface="Times New Roman" panose="02020603050405020304" pitchFamily="18" charset="0"/>
              </a:rPr>
              <a:t>che entrano una volta soltanto nel processo produttivo (come le materie prime e i semilavorati), per essere consumati (si pensi all'energia elettrica), o trasformati (si pensi alla farina trasformata in </a:t>
            </a:r>
            <a:r>
              <a:rPr lang="it-IT" dirty="0" smtClean="0">
                <a:latin typeface="Times New Roman" panose="02020603050405020304" pitchFamily="18" charset="0"/>
                <a:cs typeface="Times New Roman" panose="02020603050405020304" pitchFamily="18" charset="0"/>
              </a:rPr>
              <a:t>pane) </a:t>
            </a:r>
            <a:r>
              <a:rPr lang="it-IT" dirty="0" smtClean="0">
                <a:latin typeface="Times New Roman" panose="02020603050405020304" pitchFamily="18" charset="0"/>
              </a:rPr>
              <a:t>allo </a:t>
            </a:r>
            <a:r>
              <a:rPr lang="it-IT" dirty="0">
                <a:latin typeface="Times New Roman" panose="02020603050405020304" pitchFamily="18" charset="0"/>
              </a:rPr>
              <a:t>scopo di produrre altri beni e servizi. </a:t>
            </a:r>
            <a:r>
              <a:rPr lang="it-IT" dirty="0" smtClean="0">
                <a:latin typeface="Times New Roman" panose="02020603050405020304" pitchFamily="18" charset="0"/>
              </a:rPr>
              <a:t>S</a:t>
            </a:r>
            <a:r>
              <a:rPr lang="it-IT" dirty="0" smtClean="0">
                <a:latin typeface="Times New Roman" panose="02020603050405020304" pitchFamily="18" charset="0"/>
                <a:cs typeface="Times New Roman" panose="02020603050405020304" pitchFamily="18" charset="0"/>
              </a:rPr>
              <a:t>ono</a:t>
            </a:r>
            <a:r>
              <a:rPr lang="it-IT" dirty="0">
                <a:latin typeface="Times New Roman" panose="02020603050405020304" pitchFamily="18" charset="0"/>
                <a:cs typeface="Times New Roman" panose="02020603050405020304" pitchFamily="18" charset="0"/>
              </a:rPr>
              <a:t>, invece, esclusi dalla definizione i </a:t>
            </a:r>
            <a:r>
              <a:rPr lang="it-IT" i="1" dirty="0">
                <a:latin typeface="Times New Roman" panose="02020603050405020304" pitchFamily="18" charset="0"/>
                <a:cs typeface="Times New Roman" panose="02020603050405020304" pitchFamily="18" charset="0"/>
              </a:rPr>
              <a:t>beni capitali</a:t>
            </a:r>
            <a:r>
              <a:rPr lang="it-IT" dirty="0">
                <a:latin typeface="Times New Roman" panose="02020603050405020304" pitchFamily="18" charset="0"/>
                <a:cs typeface="Times New Roman" panose="02020603050405020304" pitchFamily="18" charset="0"/>
              </a:rPr>
              <a:t> - il cui consumo è rappresentato dall'ammortamento - intendendosi per beni capitali quelli che entrano più volte nel processo di produzione (come gli impianti e gli edifici</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endParaRPr>
          </a:p>
        </p:txBody>
      </p:sp>
      <p:sp>
        <p:nvSpPr>
          <p:cNvPr id="14" name="Rettangolo 13"/>
          <p:cNvSpPr/>
          <p:nvPr/>
        </p:nvSpPr>
        <p:spPr>
          <a:xfrm>
            <a:off x="1070529" y="5257547"/>
            <a:ext cx="9975273"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 consumi intermedi possono essere calcolati per una singola impresa o, come aggregato, per un intero settore o per l'intero sistema economico. Sottraendo i consumi intermedi dal valore della produzione si ottiene il </a:t>
            </a:r>
            <a:r>
              <a:rPr lang="it-IT" i="1" dirty="0">
                <a:latin typeface="Times New Roman" panose="02020603050405020304" pitchFamily="18" charset="0"/>
                <a:cs typeface="Times New Roman" panose="02020603050405020304" pitchFamily="18" charset="0"/>
              </a:rPr>
              <a:t>valore aggiunto</a:t>
            </a:r>
            <a:r>
              <a:rPr lang="it-IT" dirty="0">
                <a:latin typeface="Times New Roman" panose="02020603050405020304" pitchFamily="18" charset="0"/>
                <a:cs typeface="Times New Roman" panose="02020603050405020304" pitchFamily="18" charset="0"/>
              </a:rPr>
              <a:t> o, a livello di sistema economico, il </a:t>
            </a:r>
            <a:r>
              <a:rPr lang="it-IT" i="1" dirty="0">
                <a:latin typeface="Times New Roman" panose="02020603050405020304" pitchFamily="18" charset="0"/>
                <a:cs typeface="Times New Roman" panose="02020603050405020304" pitchFamily="18" charset="0"/>
              </a:rPr>
              <a:t>prodotto interno lordo</a:t>
            </a:r>
            <a:r>
              <a:rPr lang="it-IT" dirty="0">
                <a:latin typeface="Times New Roman" panose="02020603050405020304" pitchFamily="18" charset="0"/>
                <a:cs typeface="Times New Roman" panose="02020603050405020304" pitchFamily="18" charset="0"/>
              </a:rPr>
              <a:t> (PIL).</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917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9"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9" name="Rettangolo 8"/>
          <p:cNvSpPr/>
          <p:nvPr/>
        </p:nvSpPr>
        <p:spPr>
          <a:xfrm>
            <a:off x="4330932" y="1313403"/>
            <a:ext cx="6724996" cy="1277786"/>
          </a:xfrm>
          <a:prstGeom prst="rect">
            <a:avLst/>
          </a:prstGeom>
        </p:spPr>
        <p:txBody>
          <a:bodyPr wrap="square">
            <a:spAutoFit/>
          </a:bodyPr>
          <a:lstStyle/>
          <a:p>
            <a:pPr algn="just">
              <a:lnSpc>
                <a:spcPct val="107000"/>
              </a:lnSpc>
              <a:spcAft>
                <a:spcPts val="800"/>
              </a:spcAft>
            </a:pP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Scienza che ha per oggetto lo studio dei fenomeni collettivi suscettibili di misura e di descrizione </a:t>
            </a:r>
            <a:r>
              <a:rPr lang="it-IT"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quantitativa </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basandosi sulla raccolta di un grande numero di dati inerenti ai fenomeni in </a:t>
            </a:r>
            <a:r>
              <a:rPr lang="it-IT"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esame. I dati vengono raccolti attraverso le indagini (totali e campionarie)</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4"/>
          <p:cNvSpPr txBox="1">
            <a:spLocks noChangeArrowheads="1"/>
          </p:cNvSpPr>
          <p:nvPr/>
        </p:nvSpPr>
        <p:spPr bwMode="auto">
          <a:xfrm>
            <a:off x="830003" y="1584086"/>
            <a:ext cx="1412566" cy="400110"/>
          </a:xfrm>
          <a:prstGeom prst="rect">
            <a:avLst/>
          </a:prstGeom>
          <a:noFill/>
          <a:ln w="9525">
            <a:noFill/>
            <a:miter lim="800000"/>
            <a:headEnd/>
            <a:tailEnd/>
          </a:ln>
          <a:effectLst/>
        </p:spPr>
        <p:txBody>
          <a:bodyPr wrap="none">
            <a:spAutoFit/>
          </a:bodyPr>
          <a:lstStyle/>
          <a:p>
            <a:pPr algn="l">
              <a:defRPr/>
            </a:pPr>
            <a:r>
              <a:rPr lang="it-IT" sz="2000" b="1" dirty="0" smtClean="0">
                <a:solidFill>
                  <a:srgbClr val="C00000"/>
                </a:solidFill>
                <a:latin typeface="Times New Roman" panose="02020603050405020304" pitchFamily="18" charset="0"/>
                <a:cs typeface="Times New Roman" panose="02020603050405020304" pitchFamily="18" charset="0"/>
              </a:rPr>
              <a:t>la statistica</a:t>
            </a:r>
            <a:endParaRPr lang="it-IT" sz="2000" b="1" dirty="0">
              <a:solidFill>
                <a:srgbClr val="C00000"/>
              </a:solidFill>
              <a:latin typeface="Times New Roman" panose="02020603050405020304" pitchFamily="18" charset="0"/>
              <a:cs typeface="Times New Roman" panose="02020603050405020304" pitchFamily="18" charset="0"/>
            </a:endParaRPr>
          </a:p>
        </p:txBody>
      </p:sp>
      <p:sp>
        <p:nvSpPr>
          <p:cNvPr id="11" name="Freccia a destra 10"/>
          <p:cNvSpPr/>
          <p:nvPr/>
        </p:nvSpPr>
        <p:spPr>
          <a:xfrm>
            <a:off x="2951019" y="1759538"/>
            <a:ext cx="1014152" cy="15267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C00000"/>
                </a:solidFill>
              </a:rPr>
              <a:t>       </a:t>
            </a:r>
            <a:endParaRPr lang="en-GB" dirty="0">
              <a:solidFill>
                <a:srgbClr val="C00000"/>
              </a:solidFill>
            </a:endParaRPr>
          </a:p>
        </p:txBody>
      </p:sp>
      <p:sp>
        <p:nvSpPr>
          <p:cNvPr id="15" name="CasellaDiTesto 14"/>
          <p:cNvSpPr txBox="1"/>
          <p:nvPr/>
        </p:nvSpPr>
        <p:spPr>
          <a:xfrm>
            <a:off x="813378" y="4294001"/>
            <a:ext cx="10242550" cy="646331"/>
          </a:xfrm>
          <a:prstGeom prst="rect">
            <a:avLst/>
          </a:prstGeom>
          <a:noFill/>
        </p:spPr>
        <p:txBody>
          <a:bodyPr wrap="square" rtlCol="0">
            <a:spAutoFit/>
          </a:bodyPr>
          <a:lstStyle/>
          <a:p>
            <a:pPr algn="just"/>
            <a:r>
              <a:rPr lang="it-IT" dirty="0" smtClean="0">
                <a:latin typeface="Times New Roman" panose="02020603050405020304" pitchFamily="18" charset="0"/>
                <a:cs typeface="Times New Roman" panose="02020603050405020304" pitchFamily="18" charset="0"/>
              </a:rPr>
              <a:t>Come tutti i processi produttivi, anche quello della creazione di statistiche (dati) è suscettibile di essere valutato per quanto attiene il rispetto di condivisi canoni di qualità. </a:t>
            </a:r>
            <a:endParaRPr lang="en-GB" dirty="0">
              <a:latin typeface="Times New Roman" panose="02020603050405020304" pitchFamily="18" charset="0"/>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14" name="Rettangolo 13"/>
          <p:cNvSpPr/>
          <p:nvPr/>
        </p:nvSpPr>
        <p:spPr>
          <a:xfrm>
            <a:off x="830003" y="2755833"/>
            <a:ext cx="10266218"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 particolare: </a:t>
            </a:r>
            <a:r>
              <a:rPr lang="it-IT" dirty="0" smtClean="0">
                <a:latin typeface="Times New Roman" panose="02020603050405020304" pitchFamily="18" charset="0"/>
                <a:cs typeface="Times New Roman" panose="02020603050405020304" pitchFamily="18" charset="0"/>
              </a:rPr>
              <a:t>la </a:t>
            </a:r>
            <a:r>
              <a:rPr lang="it-IT" dirty="0" smtClean="0">
                <a:solidFill>
                  <a:srgbClr val="A80000"/>
                </a:solidFill>
                <a:latin typeface="Times New Roman" panose="02020603050405020304" pitchFamily="18" charset="0"/>
                <a:cs typeface="Times New Roman" panose="02020603050405020304" pitchFamily="18" charset="0"/>
              </a:rPr>
              <a:t>statistica </a:t>
            </a:r>
            <a:r>
              <a:rPr lang="it-IT" dirty="0">
                <a:solidFill>
                  <a:srgbClr val="A80000"/>
                </a:solidFill>
                <a:latin typeface="Times New Roman" panose="02020603050405020304" pitchFamily="18" charset="0"/>
                <a:cs typeface="Times New Roman" panose="02020603050405020304" pitchFamily="18" charset="0"/>
              </a:rPr>
              <a:t>economica </a:t>
            </a:r>
            <a:r>
              <a:rPr lang="it-IT" dirty="0">
                <a:latin typeface="Times New Roman" panose="02020603050405020304" pitchFamily="18" charset="0"/>
                <a:cs typeface="Times New Roman" panose="02020603050405020304" pitchFamily="18" charset="0"/>
              </a:rPr>
              <a:t>è</a:t>
            </a:r>
            <a:r>
              <a:rPr lang="it-IT" dirty="0" smtClean="0">
                <a:latin typeface="Times New Roman" panose="02020603050405020304" pitchFamily="18" charset="0"/>
                <a:cs typeface="Times New Roman" panose="02020603050405020304" pitchFamily="18" charset="0"/>
              </a:rPr>
              <a:t> </a:t>
            </a:r>
            <a:r>
              <a:rPr lang="it-IT" dirty="0">
                <a:latin typeface="Times New Roman" panose="02020603050405020304" pitchFamily="18" charset="0"/>
                <a:cs typeface="Times New Roman" panose="02020603050405020304" pitchFamily="18" charset="0"/>
              </a:rPr>
              <a:t>quella scienza che ha </a:t>
            </a:r>
            <a:r>
              <a:rPr lang="it-IT" dirty="0" smtClean="0">
                <a:latin typeface="Times New Roman" panose="02020603050405020304" pitchFamily="18" charset="0"/>
                <a:cs typeface="Times New Roman" panose="02020603050405020304" pitchFamily="18" charset="0"/>
              </a:rPr>
              <a:t>il compito </a:t>
            </a:r>
            <a:r>
              <a:rPr lang="it-IT" dirty="0">
                <a:latin typeface="Times New Roman" panose="02020603050405020304" pitchFamily="18" charset="0"/>
                <a:cs typeface="Times New Roman" panose="02020603050405020304" pitchFamily="18" charset="0"/>
              </a:rPr>
              <a:t>di individuare, definire, misurare, classificare ed </a:t>
            </a:r>
            <a:r>
              <a:rPr lang="it-IT" dirty="0" smtClean="0">
                <a:latin typeface="Times New Roman" panose="02020603050405020304" pitchFamily="18" charset="0"/>
                <a:cs typeface="Times New Roman" panose="02020603050405020304" pitchFamily="18" charset="0"/>
              </a:rPr>
              <a:t>organizzare, secondo </a:t>
            </a:r>
            <a:r>
              <a:rPr lang="it-IT" dirty="0">
                <a:latin typeface="Times New Roman" panose="02020603050405020304" pitchFamily="18" charset="0"/>
                <a:cs typeface="Times New Roman" panose="02020603050405020304" pitchFamily="18" charset="0"/>
              </a:rPr>
              <a:t>i metodi e le procedure tipiche della Statistica, tutte </a:t>
            </a:r>
            <a:r>
              <a:rPr lang="it-IT" dirty="0" smtClean="0">
                <a:latin typeface="Times New Roman" panose="02020603050405020304" pitchFamily="18" charset="0"/>
                <a:cs typeface="Times New Roman" panose="02020603050405020304" pitchFamily="18" charset="0"/>
              </a:rPr>
              <a:t>le informazioni </a:t>
            </a:r>
            <a:r>
              <a:rPr lang="it-IT" dirty="0">
                <a:latin typeface="Times New Roman" panose="02020603050405020304" pitchFamily="18" charset="0"/>
                <a:cs typeface="Times New Roman" panose="02020603050405020304" pitchFamily="18" charset="0"/>
              </a:rPr>
              <a:t>che riguardano lo stato e l’andamento, in relazione </a:t>
            </a:r>
            <a:r>
              <a:rPr lang="it-IT" dirty="0" smtClean="0">
                <a:latin typeface="Times New Roman" panose="02020603050405020304" pitchFamily="18" charset="0"/>
                <a:cs typeface="Times New Roman" panose="02020603050405020304" pitchFamily="18" charset="0"/>
              </a:rPr>
              <a:t>allo spazio </a:t>
            </a:r>
            <a:r>
              <a:rPr lang="it-IT" dirty="0">
                <a:latin typeface="Times New Roman" panose="02020603050405020304" pitchFamily="18" charset="0"/>
                <a:cs typeface="Times New Roman" panose="02020603050405020304" pitchFamily="18" charset="0"/>
              </a:rPr>
              <a:t>ed al tempo, dei fenomeni economici</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837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dow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5"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30</a:t>
            </a:fld>
            <a:endParaRPr lang="it-IT"/>
          </a:p>
        </p:txBody>
      </p:sp>
      <p:sp>
        <p:nvSpPr>
          <p:cNvPr id="7" name="Rettangolo 6"/>
          <p:cNvSpPr/>
          <p:nvPr/>
        </p:nvSpPr>
        <p:spPr>
          <a:xfrm>
            <a:off x="836851" y="1114985"/>
            <a:ext cx="9537434" cy="1200329"/>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Il </a:t>
            </a:r>
            <a:r>
              <a:rPr lang="it-IT" dirty="0">
                <a:solidFill>
                  <a:srgbClr val="000000"/>
                </a:solidFill>
                <a:latin typeface="Times New Roman" panose="02020603050405020304" pitchFamily="18" charset="0"/>
                <a:cs typeface="Times New Roman" panose="02020603050405020304" pitchFamily="18" charset="0"/>
              </a:rPr>
              <a:t>valore dei beni materiali acquisiti dalle unità produttive, che procureranno reddito in un periodo successivo. Comprendono: gli investimenti fissi lordi; la variazione delle scorte; le acquisizioni meno le cessioni di oggetti di valore. Gli investimenti lordi includono gli ammortamenti, mentre gli investimenti netti li escludono.</a:t>
            </a:r>
            <a:endParaRPr lang="it-IT" dirty="0">
              <a:latin typeface="Times New Roman" panose="02020603050405020304" pitchFamily="18" charset="0"/>
              <a:cs typeface="Times New Roman" panose="02020603050405020304" pitchFamily="18" charset="0"/>
            </a:endParaRPr>
          </a:p>
        </p:txBody>
      </p:sp>
      <p:sp>
        <p:nvSpPr>
          <p:cNvPr id="14" name="Rettangolo 13"/>
          <p:cNvSpPr/>
          <p:nvPr/>
        </p:nvSpPr>
        <p:spPr>
          <a:xfrm>
            <a:off x="836850" y="780605"/>
            <a:ext cx="2730235" cy="368755"/>
          </a:xfrm>
          <a:prstGeom prst="rect">
            <a:avLst/>
          </a:prstGeom>
        </p:spPr>
        <p:txBody>
          <a:bodyPr wrap="none">
            <a:spAutoFit/>
          </a:bodyPr>
          <a:lstStyle/>
          <a:p>
            <a:pPr algn="just">
              <a:lnSpc>
                <a:spcPct val="107000"/>
              </a:lnSpc>
              <a:spcAft>
                <a:spcPts val="0"/>
              </a:spcAft>
            </a:pP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INVESTIMENTI LORDI</a:t>
            </a:r>
            <a:endParaRPr lang="en-GB" sz="1600"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5" name="Immagine 14"/>
          <p:cNvPicPr>
            <a:picLocks noChangeAspect="1"/>
          </p:cNvPicPr>
          <p:nvPr/>
        </p:nvPicPr>
        <p:blipFill>
          <a:blip r:embed="rId2"/>
          <a:stretch>
            <a:fillRect/>
          </a:stretch>
        </p:blipFill>
        <p:spPr>
          <a:xfrm>
            <a:off x="10397841" y="1284189"/>
            <a:ext cx="962883" cy="674776"/>
          </a:xfrm>
          <a:prstGeom prst="rect">
            <a:avLst/>
          </a:prstGeom>
        </p:spPr>
      </p:pic>
      <p:sp>
        <p:nvSpPr>
          <p:cNvPr id="11" name="CasellaDiTesto 10"/>
          <p:cNvSpPr txBox="1"/>
          <p:nvPr/>
        </p:nvSpPr>
        <p:spPr>
          <a:xfrm>
            <a:off x="1028657" y="3067468"/>
            <a:ext cx="1496290" cy="369332"/>
          </a:xfrm>
          <a:prstGeom prst="rect">
            <a:avLst/>
          </a:prstGeom>
          <a:noFill/>
          <a:ln>
            <a:noFill/>
          </a:ln>
        </p:spPr>
        <p:txBody>
          <a:bodyPr wrap="square" rtlCol="0">
            <a:spAutoFit/>
          </a:bodyPr>
          <a:lstStyle/>
          <a:p>
            <a:r>
              <a:rPr lang="it-IT" b="1" dirty="0" smtClean="0">
                <a:solidFill>
                  <a:srgbClr val="A80000"/>
                </a:solidFill>
                <a:latin typeface="Times New Roman" panose="02020603050405020304" pitchFamily="18" charset="0"/>
                <a:cs typeface="Times New Roman" panose="02020603050405020304" pitchFamily="18" charset="0"/>
              </a:rPr>
              <a:t>Importazioni</a:t>
            </a:r>
            <a:endParaRPr lang="en-GB" b="1" dirty="0">
              <a:solidFill>
                <a:srgbClr val="A80000"/>
              </a:solidFill>
              <a:latin typeface="Times New Roman" panose="02020603050405020304" pitchFamily="18" charset="0"/>
              <a:cs typeface="Times New Roman" panose="02020603050405020304" pitchFamily="18" charset="0"/>
            </a:endParaRPr>
          </a:p>
        </p:txBody>
      </p:sp>
      <p:pic>
        <p:nvPicPr>
          <p:cNvPr id="12" name="Immagine 11"/>
          <p:cNvPicPr>
            <a:picLocks noChangeAspect="1"/>
          </p:cNvPicPr>
          <p:nvPr/>
        </p:nvPicPr>
        <p:blipFill>
          <a:blip r:embed="rId3"/>
          <a:stretch>
            <a:fillRect/>
          </a:stretch>
        </p:blipFill>
        <p:spPr>
          <a:xfrm>
            <a:off x="7483682" y="4496333"/>
            <a:ext cx="1252994" cy="609254"/>
          </a:xfrm>
          <a:prstGeom prst="rect">
            <a:avLst/>
          </a:prstGeom>
        </p:spPr>
      </p:pic>
      <p:sp>
        <p:nvSpPr>
          <p:cNvPr id="13" name="Rettangolo 12"/>
          <p:cNvSpPr/>
          <p:nvPr/>
        </p:nvSpPr>
        <p:spPr>
          <a:xfrm>
            <a:off x="4646628" y="2421137"/>
            <a:ext cx="6737652" cy="2031325"/>
          </a:xfrm>
          <a:prstGeom prst="rect">
            <a:avLst/>
          </a:prstGeom>
        </p:spPr>
        <p:txBody>
          <a:bodyPr wrap="square">
            <a:spAutoFit/>
          </a:bodyPr>
          <a:lstStyle/>
          <a:p>
            <a:pPr algn="just"/>
            <a:r>
              <a:rPr lang="it-IT" dirty="0">
                <a:latin typeface="Times New Roman" panose="02020603050405020304" pitchFamily="18" charset="0"/>
              </a:rPr>
              <a:t>Le </a:t>
            </a:r>
            <a:r>
              <a:rPr lang="it-IT" b="1" dirty="0">
                <a:latin typeface="Times New Roman" panose="02020603050405020304" pitchFamily="18" charset="0"/>
              </a:rPr>
              <a:t>importazioni di beni e </a:t>
            </a:r>
            <a:r>
              <a:rPr lang="it-IT" b="1" dirty="0" smtClean="0">
                <a:latin typeface="Times New Roman" panose="02020603050405020304" pitchFamily="18" charset="0"/>
              </a:rPr>
              <a:t>servizi </a:t>
            </a:r>
            <a:r>
              <a:rPr lang="it-IT" dirty="0" smtClean="0">
                <a:latin typeface="Times New Roman" panose="02020603050405020304" pitchFamily="18" charset="0"/>
              </a:rPr>
              <a:t>sono </a:t>
            </a:r>
            <a:r>
              <a:rPr lang="it-IT" dirty="0">
                <a:latin typeface="Times New Roman" panose="02020603050405020304" pitchFamily="18" charset="0"/>
              </a:rPr>
              <a:t>costituite da beni che, prodotti al di fuori del territorio nazionale, sono trasferiti all'interno del suddetto </a:t>
            </a:r>
            <a:r>
              <a:rPr lang="it-IT" dirty="0" smtClean="0">
                <a:latin typeface="Times New Roman" panose="02020603050405020304" pitchFamily="18" charset="0"/>
              </a:rPr>
              <a:t>territorio ovvero </a:t>
            </a:r>
            <a:r>
              <a:rPr lang="it-IT" dirty="0">
                <a:latin typeface="Times New Roman" panose="02020603050405020304" pitchFamily="18" charset="0"/>
              </a:rPr>
              <a:t>comprendono tutti i beni (nuovi o usati) che a titolo oneroso o gratuito entrano definitivamente nel territorio economico del paese in provenienza dal Resto del Mondo, nonché i servizi (trasporti, assicurazioni,...) prestati da unità non residenti a unità residenti</a:t>
            </a:r>
            <a:r>
              <a:rPr lang="it-IT" i="1" dirty="0">
                <a:latin typeface="Times New Roman" panose="02020603050405020304" pitchFamily="18" charset="0"/>
              </a:rPr>
              <a:t>. </a:t>
            </a:r>
            <a:r>
              <a:rPr lang="it-IT" dirty="0" smtClean="0">
                <a:latin typeface="Times New Roman" panose="02020603050405020304" pitchFamily="18" charset="0"/>
              </a:rPr>
              <a:t> </a:t>
            </a:r>
            <a:endParaRPr lang="it-IT" dirty="0"/>
          </a:p>
        </p:txBody>
      </p:sp>
      <p:sp>
        <p:nvSpPr>
          <p:cNvPr id="16" name="Freccia a destra 15"/>
          <p:cNvSpPr/>
          <p:nvPr/>
        </p:nvSpPr>
        <p:spPr>
          <a:xfrm>
            <a:off x="3073400" y="3092335"/>
            <a:ext cx="1024775" cy="344774"/>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asellaDiTesto 16"/>
          <p:cNvSpPr txBox="1"/>
          <p:nvPr/>
        </p:nvSpPr>
        <p:spPr>
          <a:xfrm>
            <a:off x="1028657" y="4903798"/>
            <a:ext cx="1496290" cy="369332"/>
          </a:xfrm>
          <a:prstGeom prst="rect">
            <a:avLst/>
          </a:prstGeom>
          <a:noFill/>
          <a:ln>
            <a:noFill/>
          </a:ln>
        </p:spPr>
        <p:txBody>
          <a:bodyPr wrap="square" rtlCol="0">
            <a:spAutoFit/>
          </a:bodyPr>
          <a:lstStyle/>
          <a:p>
            <a:r>
              <a:rPr lang="it-IT" b="1" dirty="0" smtClean="0">
                <a:solidFill>
                  <a:srgbClr val="A80000"/>
                </a:solidFill>
                <a:latin typeface="Times New Roman" panose="02020603050405020304" pitchFamily="18" charset="0"/>
                <a:cs typeface="Times New Roman" panose="02020603050405020304" pitchFamily="18" charset="0"/>
              </a:rPr>
              <a:t>Esportazioni</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18" name="Rettangolo 17"/>
          <p:cNvSpPr/>
          <p:nvPr/>
        </p:nvSpPr>
        <p:spPr>
          <a:xfrm>
            <a:off x="1028657" y="5256590"/>
            <a:ext cx="10355623" cy="923330"/>
          </a:xfrm>
          <a:prstGeom prst="rect">
            <a:avLst/>
          </a:prstGeom>
        </p:spPr>
        <p:txBody>
          <a:bodyPr wrap="square">
            <a:spAutoFit/>
          </a:bodyPr>
          <a:lstStyle/>
          <a:p>
            <a:pPr algn="just"/>
            <a:r>
              <a:rPr lang="it-IT" dirty="0">
                <a:latin typeface="Times New Roman" panose="02020603050405020304" pitchFamily="18" charset="0"/>
              </a:rPr>
              <a:t>Le </a:t>
            </a:r>
            <a:r>
              <a:rPr lang="it-IT" b="1" dirty="0">
                <a:latin typeface="Times New Roman" panose="02020603050405020304" pitchFamily="18" charset="0"/>
              </a:rPr>
              <a:t>esportazioni di beni e servizi </a:t>
            </a:r>
            <a:r>
              <a:rPr lang="it-IT" dirty="0">
                <a:latin typeface="Times New Roman" panose="02020603050405020304" pitchFamily="18" charset="0"/>
              </a:rPr>
              <a:t>sono costituite da quei beni che, prodotti sul territorio nazionale, vengono </a:t>
            </a:r>
            <a:r>
              <a:rPr lang="en-GB" dirty="0" err="1">
                <a:latin typeface="Times New Roman" panose="02020603050405020304" pitchFamily="18" charset="0"/>
              </a:rPr>
              <a:t>trasferiti</a:t>
            </a:r>
            <a:r>
              <a:rPr lang="en-GB" dirty="0">
                <a:latin typeface="Times New Roman" panose="02020603050405020304" pitchFamily="18" charset="0"/>
              </a:rPr>
              <a:t> </a:t>
            </a:r>
            <a:r>
              <a:rPr lang="en-GB" dirty="0" err="1">
                <a:latin typeface="Times New Roman" panose="02020603050405020304" pitchFamily="18" charset="0"/>
              </a:rPr>
              <a:t>all'estero</a:t>
            </a:r>
            <a:r>
              <a:rPr lang="en-GB" dirty="0">
                <a:latin typeface="Times New Roman" panose="02020603050405020304" pitchFamily="18" charset="0"/>
              </a:rPr>
              <a:t> </a:t>
            </a:r>
            <a:r>
              <a:rPr lang="en-GB" dirty="0" smtClean="0">
                <a:latin typeface="Times New Roman" panose="02020603050405020304" pitchFamily="18" charset="0"/>
              </a:rPr>
              <a:t>e </a:t>
            </a:r>
            <a:r>
              <a:rPr lang="it-IT" dirty="0" smtClean="0">
                <a:latin typeface="Times New Roman" panose="02020603050405020304" pitchFamily="18" charset="0"/>
              </a:rPr>
              <a:t>comprendono </a:t>
            </a:r>
            <a:r>
              <a:rPr lang="it-IT" dirty="0">
                <a:latin typeface="Times New Roman" panose="02020603050405020304" pitchFamily="18" charset="0"/>
              </a:rPr>
              <a:t>tutti i beni (</a:t>
            </a:r>
            <a:r>
              <a:rPr lang="it-IT" dirty="0" smtClean="0">
                <a:latin typeface="Times New Roman" panose="02020603050405020304" pitchFamily="18" charset="0"/>
              </a:rPr>
              <a:t>nuovi o </a:t>
            </a:r>
            <a:r>
              <a:rPr lang="it-IT" dirty="0">
                <a:latin typeface="Times New Roman" panose="02020603050405020304" pitchFamily="18" charset="0"/>
              </a:rPr>
              <a:t>usati) che a titolo oneroso o gratuito escono dal </a:t>
            </a:r>
            <a:r>
              <a:rPr lang="it-IT" dirty="0" smtClean="0">
                <a:latin typeface="Times New Roman" panose="02020603050405020304" pitchFamily="18" charset="0"/>
              </a:rPr>
              <a:t>territorio economico </a:t>
            </a:r>
            <a:r>
              <a:rPr lang="it-IT" dirty="0">
                <a:latin typeface="Times New Roman" panose="02020603050405020304" pitchFamily="18" charset="0"/>
              </a:rPr>
              <a:t>del paese per essere destinati al Resto del </a:t>
            </a:r>
            <a:r>
              <a:rPr lang="it-IT" dirty="0" smtClean="0">
                <a:latin typeface="Times New Roman" panose="02020603050405020304" pitchFamily="18" charset="0"/>
              </a:rPr>
              <a:t>Mondo</a:t>
            </a:r>
            <a:endParaRPr lang="en-GB" dirty="0">
              <a:latin typeface="Times New Roman" panose="02020603050405020304" pitchFamily="18" charset="0"/>
            </a:endParaRPr>
          </a:p>
        </p:txBody>
      </p:sp>
    </p:spTree>
    <p:extLst>
      <p:ext uri="{BB962C8B-B14F-4D97-AF65-F5344CB8AC3E}">
        <p14:creationId xmlns:p14="http://schemas.microsoft.com/office/powerpoint/2010/main" val="200747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6" grpId="0" animBg="1"/>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014504" y="1213070"/>
            <a:ext cx="10469418" cy="1477328"/>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Un </a:t>
            </a:r>
            <a:r>
              <a:rPr lang="it-IT" dirty="0">
                <a:solidFill>
                  <a:srgbClr val="000000"/>
                </a:solidFill>
                <a:latin typeface="Times New Roman" panose="02020603050405020304" pitchFamily="18" charset="0"/>
                <a:cs typeface="Times New Roman" panose="02020603050405020304" pitchFamily="18" charset="0"/>
              </a:rPr>
              <a:t>saldo contabile è ottenuto come differenza tra il valore totale delle registrazioni in una sezione di un conto e il valore totale delle registrazioni nell’altra sezione dello stesso conto. </a:t>
            </a:r>
          </a:p>
          <a:p>
            <a:pPr algn="just"/>
            <a:r>
              <a:rPr lang="it-IT" dirty="0">
                <a:solidFill>
                  <a:srgbClr val="000000"/>
                </a:solidFill>
                <a:latin typeface="Times New Roman" panose="02020603050405020304" pitchFamily="18" charset="0"/>
                <a:cs typeface="Times New Roman" panose="02020603050405020304" pitchFamily="18" charset="0"/>
              </a:rPr>
              <a:t>I saldi tengono conto di una grande quantità di informazioni e tra essi figurano alcune delle voci più importanti dei conti come dimostrano i seguenti esempi di saldi contabili: valore aggiunto, risultato di gestione, reddito disponibile, risparmio, accreditamento/indebitamento. </a:t>
            </a:r>
          </a:p>
        </p:txBody>
      </p:sp>
      <p:sp>
        <p:nvSpPr>
          <p:cNvPr id="4" name="Rettangolo 3"/>
          <p:cNvSpPr/>
          <p:nvPr/>
        </p:nvSpPr>
        <p:spPr>
          <a:xfrm>
            <a:off x="1014504" y="734381"/>
            <a:ext cx="1659429" cy="369332"/>
          </a:xfrm>
          <a:prstGeom prst="rect">
            <a:avLst/>
          </a:prstGeom>
        </p:spPr>
        <p:txBody>
          <a:bodyPr wrap="none">
            <a:spAutoFit/>
          </a:bodyPr>
          <a:lstStyle/>
          <a:p>
            <a:r>
              <a:rPr lang="en-GB" b="1" dirty="0" err="1">
                <a:solidFill>
                  <a:srgbClr val="A80000"/>
                </a:solidFill>
                <a:latin typeface="Times New Roman" panose="02020603050405020304" pitchFamily="18" charset="0"/>
                <a:cs typeface="Times New Roman" panose="02020603050405020304" pitchFamily="18" charset="0"/>
              </a:rPr>
              <a:t>Saldi</a:t>
            </a:r>
            <a:r>
              <a:rPr lang="en-GB" b="1" dirty="0">
                <a:solidFill>
                  <a:srgbClr val="000000"/>
                </a:solidFill>
                <a:latin typeface="Times New Roman" panose="02020603050405020304" pitchFamily="18" charset="0"/>
                <a:cs typeface="Times New Roman" panose="02020603050405020304" pitchFamily="18" charset="0"/>
              </a:rPr>
              <a:t> </a:t>
            </a:r>
            <a:r>
              <a:rPr lang="en-GB" b="1" dirty="0" err="1">
                <a:solidFill>
                  <a:srgbClr val="A80000"/>
                </a:solidFill>
                <a:latin typeface="Times New Roman" panose="02020603050405020304" pitchFamily="18" charset="0"/>
                <a:cs typeface="Times New Roman" panose="02020603050405020304" pitchFamily="18" charset="0"/>
              </a:rPr>
              <a:t>contabili</a:t>
            </a:r>
            <a:r>
              <a:rPr lang="en-GB" b="1" dirty="0">
                <a:solidFill>
                  <a:srgbClr val="000000"/>
                </a:solidFill>
                <a:latin typeface="Times New Roman" panose="02020603050405020304" pitchFamily="18" charset="0"/>
                <a:cs typeface="Times New Roman" panose="02020603050405020304" pitchFamily="18" charset="0"/>
              </a:rPr>
              <a:t> </a:t>
            </a:r>
            <a:endParaRPr lang="en-GB" dirty="0">
              <a:solidFill>
                <a:srgbClr val="00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4504" y="3302699"/>
            <a:ext cx="6096000" cy="1231106"/>
          </a:xfrm>
          <a:prstGeom prst="rect">
            <a:avLst/>
          </a:prstGeom>
        </p:spPr>
        <p:txBody>
          <a:bodyPr>
            <a:spAutoFit/>
          </a:bodyPr>
          <a:lstStyle/>
          <a:p>
            <a:pPr marL="285750" indent="-285750" algn="just">
              <a:spcAft>
                <a:spcPts val="1200"/>
              </a:spcAft>
              <a:buFont typeface="Symbol" panose="05050102010706020507" pitchFamily="18" charset="2"/>
              <a:buChar char=""/>
            </a:pPr>
            <a:r>
              <a:rPr lang="it-IT" b="1" dirty="0">
                <a:latin typeface="Times New Roman" panose="02020603050405020304" pitchFamily="18" charset="0"/>
                <a:cs typeface="Times New Roman" panose="02020603050405020304" pitchFamily="18" charset="0"/>
              </a:rPr>
              <a:t>Valore </a:t>
            </a:r>
            <a:r>
              <a:rPr lang="it-IT" b="1" dirty="0" smtClean="0">
                <a:latin typeface="Times New Roman" panose="02020603050405020304" pitchFamily="18" charset="0"/>
                <a:cs typeface="Times New Roman" panose="02020603050405020304" pitchFamily="18" charset="0"/>
              </a:rPr>
              <a:t>aggiunto</a:t>
            </a:r>
            <a:endParaRPr lang="en-GB" b="1" dirty="0" smtClean="0">
              <a:latin typeface="Times New Roman" panose="02020603050405020304" pitchFamily="18" charset="0"/>
              <a:cs typeface="Times New Roman" panose="02020603050405020304" pitchFamily="18" charset="0"/>
            </a:endParaRPr>
          </a:p>
          <a:p>
            <a:pPr marL="285750" indent="-285750" algn="just">
              <a:spcAft>
                <a:spcPts val="1200"/>
              </a:spcAft>
              <a:buFont typeface="Symbol" panose="05050102010706020507" pitchFamily="18" charset="2"/>
              <a:buChar char=""/>
            </a:pPr>
            <a:r>
              <a:rPr lang="en-GB" b="1" dirty="0" err="1" smtClean="0">
                <a:latin typeface="Times New Roman" panose="02020603050405020304" pitchFamily="18" charset="0"/>
                <a:cs typeface="Times New Roman" panose="02020603050405020304" pitchFamily="18" charset="0"/>
              </a:rPr>
              <a:t>Prodotto</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interno</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lordo</a:t>
            </a:r>
            <a:r>
              <a:rPr lang="en-GB" b="1" dirty="0" smtClean="0">
                <a:latin typeface="Times New Roman" panose="02020603050405020304" pitchFamily="18" charset="0"/>
                <a:cs typeface="Times New Roman" panose="02020603050405020304" pitchFamily="18" charset="0"/>
              </a:rPr>
              <a:t> (</a:t>
            </a:r>
            <a:r>
              <a:rPr lang="en-GB" b="1" dirty="0" err="1" smtClean="0">
                <a:latin typeface="Times New Roman" panose="02020603050405020304" pitchFamily="18" charset="0"/>
                <a:cs typeface="Times New Roman" panose="02020603050405020304" pitchFamily="18" charset="0"/>
              </a:rPr>
              <a:t>Pil</a:t>
            </a:r>
            <a:r>
              <a:rPr lang="en-GB" b="1" dirty="0" smtClean="0">
                <a:latin typeface="Times New Roman" panose="02020603050405020304" pitchFamily="18" charset="0"/>
                <a:cs typeface="Times New Roman" panose="02020603050405020304" pitchFamily="18" charset="0"/>
              </a:rPr>
              <a:t>) </a:t>
            </a:r>
          </a:p>
          <a:p>
            <a:pPr marL="285750" indent="-285750" algn="just">
              <a:spcAft>
                <a:spcPts val="1200"/>
              </a:spcAft>
              <a:buFont typeface="Symbol" panose="05050102010706020507" pitchFamily="18" charset="2"/>
              <a:buChar char=""/>
            </a:pPr>
            <a:r>
              <a:rPr lang="it-IT" b="1" dirty="0" smtClean="0">
                <a:solidFill>
                  <a:srgbClr val="000000"/>
                </a:solidFill>
                <a:latin typeface="Times New Roman" panose="02020603050405020304" pitchFamily="18" charset="0"/>
                <a:cs typeface="Times New Roman" panose="02020603050405020304" pitchFamily="18" charset="0"/>
              </a:rPr>
              <a:t>Reddito Nazionale Lordo </a:t>
            </a:r>
          </a:p>
        </p:txBody>
      </p:sp>
      <p:sp>
        <p:nvSpPr>
          <p:cNvPr id="5" name="Segnaposto piè di pagina 4"/>
          <p:cNvSpPr>
            <a:spLocks noGrp="1"/>
          </p:cNvSpPr>
          <p:nvPr>
            <p:ph type="ftr" sz="quarter" idx="11"/>
          </p:nvPr>
        </p:nvSpPr>
        <p:spPr/>
        <p:txBody>
          <a:bodyPr/>
          <a:lstStyle/>
          <a:p>
            <a:r>
              <a:rPr lang="it-IT" smtClean="0"/>
              <a:t>L. Bani - Elementi di statistica economica - Riepilogo corso</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31</a:t>
            </a:fld>
            <a:endParaRPr lang="it-IT"/>
          </a:p>
        </p:txBody>
      </p:sp>
    </p:spTree>
    <p:extLst>
      <p:ext uri="{BB962C8B-B14F-4D97-AF65-F5344CB8AC3E}">
        <p14:creationId xmlns:p14="http://schemas.microsoft.com/office/powerpoint/2010/main" val="427200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ccia in giù 2"/>
          <p:cNvSpPr/>
          <p:nvPr/>
        </p:nvSpPr>
        <p:spPr>
          <a:xfrm rot="16200000">
            <a:off x="4123325" y="1207331"/>
            <a:ext cx="540327" cy="823384"/>
          </a:xfrm>
          <a:prstGeom prst="downArrow">
            <a:avLst/>
          </a:prstGeom>
          <a:solidFill>
            <a:srgbClr val="A8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ttangolo 6"/>
          <p:cNvSpPr/>
          <p:nvPr/>
        </p:nvSpPr>
        <p:spPr>
          <a:xfrm>
            <a:off x="749993" y="1383090"/>
            <a:ext cx="2721642" cy="400110"/>
          </a:xfrm>
          <a:prstGeom prst="rect">
            <a:avLst/>
          </a:prstGeom>
        </p:spPr>
        <p:txBody>
          <a:bodyPr wrap="none">
            <a:spAutoFit/>
          </a:bodyPr>
          <a:lstStyle/>
          <a:p>
            <a:r>
              <a:rPr lang="it-IT" sz="2000" b="1" u="sng" dirty="0" smtClean="0">
                <a:solidFill>
                  <a:srgbClr val="A8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VALORE AGGIUNTO</a:t>
            </a:r>
            <a:endParaRPr lang="en-GB" sz="2000" u="sng" dirty="0">
              <a:solidFill>
                <a:srgbClr val="A80000"/>
              </a:solidFill>
              <a:effectLst>
                <a:outerShdw blurRad="38100" dist="38100" dir="2700000" algn="tl">
                  <a:srgbClr val="000000">
                    <a:alpha val="43137"/>
                  </a:srgbClr>
                </a:outerShdw>
              </a:effectLst>
            </a:endParaRPr>
          </a:p>
        </p:txBody>
      </p:sp>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32</a:t>
            </a:fld>
            <a:endParaRPr lang="it-IT"/>
          </a:p>
        </p:txBody>
      </p:sp>
      <p:pic>
        <p:nvPicPr>
          <p:cNvPr id="6" name="Immagine 5"/>
          <p:cNvPicPr>
            <a:picLocks noChangeAspect="1"/>
          </p:cNvPicPr>
          <p:nvPr/>
        </p:nvPicPr>
        <p:blipFill>
          <a:blip r:embed="rId2"/>
          <a:stretch>
            <a:fillRect/>
          </a:stretch>
        </p:blipFill>
        <p:spPr>
          <a:xfrm>
            <a:off x="1284173" y="4902893"/>
            <a:ext cx="1786283" cy="1060796"/>
          </a:xfrm>
          <a:prstGeom prst="rect">
            <a:avLst/>
          </a:prstGeom>
        </p:spPr>
      </p:pic>
      <p:sp>
        <p:nvSpPr>
          <p:cNvPr id="8" name="Rettangolo 7"/>
          <p:cNvSpPr/>
          <p:nvPr/>
        </p:nvSpPr>
        <p:spPr>
          <a:xfrm>
            <a:off x="3981797" y="4087627"/>
            <a:ext cx="7439891" cy="1754326"/>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L'impresa acquista beni e servizi necessari a produrre altri beni e servizi: la differenza tra il valore finale dei beni e servizi prodotti e il valore dei beni e servizi acquistati per essere impiegati nel processo produttivo è </a:t>
            </a:r>
            <a:r>
              <a:rPr lang="it-IT" b="1" dirty="0">
                <a:latin typeface="Times New Roman" panose="02020603050405020304" pitchFamily="18" charset="0"/>
                <a:cs typeface="Times New Roman" panose="02020603050405020304" pitchFamily="18" charset="0"/>
              </a:rPr>
              <a:t>il valore aggiunto</a:t>
            </a:r>
            <a:r>
              <a:rPr lang="it-IT" dirty="0">
                <a:latin typeface="Times New Roman" panose="02020603050405020304" pitchFamily="18" charset="0"/>
                <a:cs typeface="Times New Roman" panose="02020603050405020304" pitchFamily="18" charset="0"/>
              </a:rPr>
              <a:t>. Pertanto si può dire che esso è una misura dell'</a:t>
            </a:r>
            <a:r>
              <a:rPr lang="it-IT" i="1" dirty="0">
                <a:latin typeface="Times New Roman" panose="02020603050405020304" pitchFamily="18" charset="0"/>
                <a:cs typeface="Times New Roman" panose="02020603050405020304" pitchFamily="18" charset="0"/>
              </a:rPr>
              <a:t>incremento lordo</a:t>
            </a:r>
            <a:r>
              <a:rPr lang="it-IT" dirty="0">
                <a:latin typeface="Times New Roman" panose="02020603050405020304" pitchFamily="18" charset="0"/>
                <a:cs typeface="Times New Roman" panose="02020603050405020304" pitchFamily="18" charset="0"/>
              </a:rPr>
              <a:t> del valore risultante dell'attività economica, cioè nel processo di trasformazione delle materie prime iniziali in prodotto finale.</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5315341" y="673469"/>
            <a:ext cx="6039843" cy="2431435"/>
          </a:xfrm>
          <a:prstGeom prst="rect">
            <a:avLst/>
          </a:prstGeom>
        </p:spPr>
        <p:txBody>
          <a:bodyPr wrap="square">
            <a:spAutoFit/>
          </a:bodyPr>
          <a:lstStyle/>
          <a:p>
            <a:pPr algn="just"/>
            <a:r>
              <a:rPr lang="it-IT" dirty="0" smtClean="0">
                <a:solidFill>
                  <a:srgbClr val="3E3F3E"/>
                </a:solidFill>
                <a:latin typeface="Times New Roman" panose="02020603050405020304" pitchFamily="18" charset="0"/>
                <a:cs typeface="Times New Roman" panose="02020603050405020304" pitchFamily="18" charset="0"/>
              </a:rPr>
              <a:t>Differenza </a:t>
            </a:r>
            <a:r>
              <a:rPr lang="it-IT" dirty="0">
                <a:solidFill>
                  <a:srgbClr val="3E3F3E"/>
                </a:solidFill>
                <a:latin typeface="Times New Roman" panose="02020603050405020304" pitchFamily="18" charset="0"/>
                <a:cs typeface="Times New Roman" panose="02020603050405020304" pitchFamily="18" charset="0"/>
              </a:rPr>
              <a:t>fra il valore della produzione di beni e servizi e i costi sostenuti da parte delle singole unità produttive per l’acquisto di input produttivi, a essa necessari, presso altre aziende</a:t>
            </a:r>
            <a:r>
              <a:rPr lang="it-IT" dirty="0" smtClean="0">
                <a:solidFill>
                  <a:srgbClr val="3E3F3E"/>
                </a:solidFill>
                <a:latin typeface="Times New Roman" panose="02020603050405020304" pitchFamily="18" charset="0"/>
                <a:cs typeface="Times New Roman" panose="02020603050405020304" pitchFamily="18" charset="0"/>
              </a:rPr>
              <a:t>. </a:t>
            </a:r>
          </a:p>
          <a:p>
            <a:pPr algn="just"/>
            <a:endParaRPr lang="it-IT" sz="800" dirty="0">
              <a:solidFill>
                <a:srgbClr val="3E3F3E"/>
              </a:solidFill>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Esso </a:t>
            </a:r>
            <a:r>
              <a:rPr lang="it-IT" dirty="0">
                <a:latin typeface="Times New Roman" panose="02020603050405020304" pitchFamily="18" charset="0"/>
                <a:cs typeface="Times New Roman" panose="02020603050405020304" pitchFamily="18" charset="0"/>
              </a:rPr>
              <a:t>rappresenta quindi il valore che i fattori produttivi utilizzati dall’impresa hanno ‘aggiunto’ agli input acquistati dall’esterno (materie prime), in modo da ottenere una data produzione  </a:t>
            </a:r>
            <a:r>
              <a:rPr lang="it-IT" dirty="0" smtClean="0">
                <a:solidFill>
                  <a:srgbClr val="3E3F3E"/>
                </a:solidFill>
                <a:latin typeface="Times New Roman" panose="02020603050405020304" pitchFamily="18" charset="0"/>
                <a:cs typeface="Times New Roman" panose="02020603050405020304" pitchFamily="18" charset="0"/>
              </a:rPr>
              <a:t> </a:t>
            </a:r>
            <a:endParaRPr lang="it-IT" b="0" i="0" dirty="0">
              <a:solidFill>
                <a:srgbClr val="3E3F3E"/>
              </a:solidFill>
              <a:effectLst/>
              <a:latin typeface="Times New Roman" panose="02020603050405020304" pitchFamily="18" charset="0"/>
              <a:cs typeface="Times New Roman" panose="02020603050405020304" pitchFamily="18" charset="0"/>
            </a:endParaRPr>
          </a:p>
        </p:txBody>
      </p:sp>
      <p:sp>
        <p:nvSpPr>
          <p:cNvPr id="10" name="Rettangolo 9"/>
          <p:cNvSpPr/>
          <p:nvPr/>
        </p:nvSpPr>
        <p:spPr>
          <a:xfrm>
            <a:off x="1905330" y="3357501"/>
            <a:ext cx="8955464" cy="430887"/>
          </a:xfrm>
          <a:prstGeom prst="rect">
            <a:avLst/>
          </a:prstGeom>
        </p:spPr>
        <p:txBody>
          <a:bodyPr wrap="square">
            <a:spAutoFit/>
          </a:bodyPr>
          <a:lstStyle/>
          <a:p>
            <a:pPr algn="just"/>
            <a:r>
              <a:rPr lang="it-IT" sz="2200" b="1" dirty="0" smtClean="0">
                <a:solidFill>
                  <a:srgbClr val="A80000"/>
                </a:solidFill>
                <a:latin typeface="Times New Roman" panose="02020603050405020304" pitchFamily="18" charset="0"/>
                <a:cs typeface="Times New Roman" panose="02020603050405020304" pitchFamily="18" charset="0"/>
              </a:rPr>
              <a:t>Valore Aggiunto </a:t>
            </a:r>
            <a:r>
              <a:rPr lang="it-IT" sz="2200" b="1" dirty="0">
                <a:solidFill>
                  <a:srgbClr val="A80000"/>
                </a:solidFill>
                <a:latin typeface="Times New Roman" panose="02020603050405020304" pitchFamily="18" charset="0"/>
                <a:cs typeface="Times New Roman" panose="02020603050405020304" pitchFamily="18" charset="0"/>
              </a:rPr>
              <a:t>= Produzione – Consumi </a:t>
            </a:r>
            <a:r>
              <a:rPr lang="it-IT" sz="2200" b="1" dirty="0" smtClean="0">
                <a:solidFill>
                  <a:srgbClr val="A80000"/>
                </a:solidFill>
                <a:latin typeface="Times New Roman" panose="02020603050405020304" pitchFamily="18" charset="0"/>
                <a:cs typeface="Times New Roman" panose="02020603050405020304" pitchFamily="18" charset="0"/>
              </a:rPr>
              <a:t>intermedi (o costi intermedi)</a:t>
            </a:r>
            <a:endParaRPr lang="en-GB" sz="2200" b="1"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413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10041" y="1967906"/>
            <a:ext cx="6788147" cy="1200329"/>
          </a:xfrm>
          <a:prstGeom prst="rect">
            <a:avLst/>
          </a:prstGeom>
        </p:spPr>
        <p:txBody>
          <a:bodyPr wrap="square">
            <a:spAutoFit/>
          </a:bodyPr>
          <a:lstStyle/>
          <a:p>
            <a:pPr algn="just"/>
            <a:r>
              <a:rPr lang="it-IT" b="0" i="0" dirty="0" smtClean="0">
                <a:solidFill>
                  <a:srgbClr val="333333"/>
                </a:solidFill>
                <a:effectLst/>
                <a:latin typeface="Times New Roman" panose="02020603050405020304" pitchFamily="18" charset="0"/>
                <a:cs typeface="Times New Roman" panose="02020603050405020304" pitchFamily="18" charset="0"/>
              </a:rPr>
              <a:t>Il risultato finale dell’attività di produzione delle unità produttrici residenti. Corrisponde alla produzione totale di beni e servizi dell’economia, diminuita dei consumi intermedi e aumentata dell’Iva gravante e delle imposte indirette sulle importazioni. </a:t>
            </a:r>
            <a:endParaRPr lang="en-GB"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895278" y="2271153"/>
            <a:ext cx="2803381" cy="1794164"/>
          </a:xfrm>
          <a:prstGeom prst="rect">
            <a:avLst/>
          </a:prstGeom>
        </p:spPr>
      </p:pic>
      <p:sp>
        <p:nvSpPr>
          <p:cNvPr id="5" name="Rettangolo 4"/>
          <p:cNvSpPr/>
          <p:nvPr/>
        </p:nvSpPr>
        <p:spPr>
          <a:xfrm>
            <a:off x="2497588" y="4678447"/>
            <a:ext cx="7351410" cy="461665"/>
          </a:xfrm>
          <a:prstGeom prst="rect">
            <a:avLst/>
          </a:prstGeom>
          <a:ln>
            <a:noFill/>
          </a:ln>
          <a:effectLst>
            <a:glow rad="228600">
              <a:schemeClr val="accent3">
                <a:satMod val="175000"/>
                <a:alpha val="40000"/>
              </a:schemeClr>
            </a:glow>
          </a:effectLst>
        </p:spPr>
        <p:txBody>
          <a:bodyPr wrap="square">
            <a:spAutoFit/>
          </a:bodyPr>
          <a:lstStyle/>
          <a:p>
            <a:r>
              <a:rPr lang="it-IT" sz="2400" b="1" cap="small" dirty="0" smtClean="0">
                <a:ln>
                  <a:solidFill>
                    <a:srgbClr val="A80000"/>
                  </a:solidFill>
                </a:ln>
                <a:solidFill>
                  <a:srgbClr val="A80000"/>
                </a:solidFill>
                <a:latin typeface="Times New Roman" panose="02020603050405020304" pitchFamily="18" charset="0"/>
                <a:cs typeface="Times New Roman" panose="02020603050405020304" pitchFamily="18" charset="0"/>
              </a:rPr>
              <a:t>Pil = Valore aggiunto – Imposte Indirette Nette</a:t>
            </a:r>
            <a:endParaRPr lang="en-GB" sz="2400" cap="small" dirty="0">
              <a:ln>
                <a:solidFill>
                  <a:srgbClr val="A80000"/>
                </a:solidFill>
              </a:ln>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4610042" y="5339100"/>
            <a:ext cx="6986578" cy="707886"/>
          </a:xfrm>
          <a:prstGeom prst="rect">
            <a:avLst/>
          </a:prstGeom>
        </p:spPr>
        <p:txBody>
          <a:bodyPr wrap="square">
            <a:spAutoFit/>
          </a:bodyPr>
          <a:lstStyle/>
          <a:p>
            <a:r>
              <a:rPr lang="it-IT" sz="2000" b="1" cap="small" dirty="0" smtClean="0">
                <a:solidFill>
                  <a:srgbClr val="A80000"/>
                </a:solidFill>
                <a:latin typeface="Times New Roman" panose="02020603050405020304" pitchFamily="18" charset="0"/>
                <a:cs typeface="Times New Roman" panose="02020603050405020304" pitchFamily="18" charset="0"/>
              </a:rPr>
              <a:t>Iva + Imposte sui prodotti – Contributi sui prodotti + Imposte sulle importazioni</a:t>
            </a:r>
            <a:endParaRPr lang="en-GB" sz="2000" dirty="0">
              <a:solidFill>
                <a:srgbClr val="A80000"/>
              </a:solidFill>
            </a:endParaRPr>
          </a:p>
        </p:txBody>
      </p:sp>
      <p:sp>
        <p:nvSpPr>
          <p:cNvPr id="4" name="Segnaposto piè di pagina 3"/>
          <p:cNvSpPr>
            <a:spLocks noGrp="1"/>
          </p:cNvSpPr>
          <p:nvPr>
            <p:ph type="ftr" sz="quarter" idx="11"/>
          </p:nvPr>
        </p:nvSpPr>
        <p:spPr/>
        <p:txBody>
          <a:bodyPr/>
          <a:lstStyle/>
          <a:p>
            <a:r>
              <a:rPr lang="it-IT" smtClean="0"/>
              <a:t>L. Bani - Elementi di statistica economica - Riepilogo corso</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33</a:t>
            </a:fld>
            <a:endParaRPr lang="it-IT"/>
          </a:p>
        </p:txBody>
      </p:sp>
      <p:sp>
        <p:nvSpPr>
          <p:cNvPr id="8" name="Rettangolo 7"/>
          <p:cNvSpPr/>
          <p:nvPr/>
        </p:nvSpPr>
        <p:spPr>
          <a:xfrm>
            <a:off x="1195378" y="5475035"/>
            <a:ext cx="3514104" cy="400110"/>
          </a:xfrm>
          <a:prstGeom prst="rect">
            <a:avLst/>
          </a:prstGeom>
        </p:spPr>
        <p:txBody>
          <a:bodyPr wrap="none">
            <a:spAutoFit/>
          </a:bodyPr>
          <a:lstStyle/>
          <a:p>
            <a:r>
              <a:rPr lang="it-IT" sz="2000" b="1" cap="small" dirty="0">
                <a:solidFill>
                  <a:srgbClr val="A80000"/>
                </a:solidFill>
                <a:latin typeface="Times New Roman" panose="02020603050405020304" pitchFamily="18" charset="0"/>
                <a:cs typeface="Times New Roman" panose="02020603050405020304" pitchFamily="18" charset="0"/>
              </a:rPr>
              <a:t>Imposte Indirette Nette </a:t>
            </a:r>
            <a:r>
              <a:rPr lang="it-IT" sz="2000" b="1" cap="small" dirty="0" smtClean="0">
                <a:solidFill>
                  <a:srgbClr val="A80000"/>
                </a:solidFill>
                <a:latin typeface="Times New Roman" panose="02020603050405020304" pitchFamily="18" charset="0"/>
                <a:cs typeface="Times New Roman" panose="02020603050405020304" pitchFamily="18" charset="0"/>
              </a:rPr>
              <a:t> = </a:t>
            </a:r>
            <a:endParaRPr lang="it-IT" sz="2000" dirty="0">
              <a:solidFill>
                <a:srgbClr val="A80000"/>
              </a:solidFill>
            </a:endParaRPr>
          </a:p>
        </p:txBody>
      </p:sp>
      <p:sp>
        <p:nvSpPr>
          <p:cNvPr id="9" name="Rettangolo 8"/>
          <p:cNvSpPr/>
          <p:nvPr/>
        </p:nvSpPr>
        <p:spPr>
          <a:xfrm>
            <a:off x="4610041" y="3298005"/>
            <a:ext cx="6788147" cy="1200329"/>
          </a:xfrm>
          <a:prstGeom prst="rect">
            <a:avLst/>
          </a:prstGeom>
        </p:spPr>
        <p:txBody>
          <a:bodyPr wrap="square">
            <a:spAutoFit/>
          </a:bodyPr>
          <a:lstStyle/>
          <a:p>
            <a:pPr algn="just"/>
            <a:r>
              <a:rPr lang="it-IT" dirty="0">
                <a:solidFill>
                  <a:srgbClr val="333333"/>
                </a:solidFill>
                <a:latin typeface="Times New Roman" panose="02020603050405020304" pitchFamily="18" charset="0"/>
                <a:cs typeface="Times New Roman" panose="02020603050405020304" pitchFamily="18" charset="0"/>
              </a:rPr>
              <a:t>È altresì pari alla somma dei valori aggiunti a prezzi base delle varie branche di attività economica, aumentata delle imposte sui prodotti (compresa l’Iva e le imposte sulle importazioni), al netto dei contributi ai prodotti (</a:t>
            </a:r>
            <a:r>
              <a:rPr lang="it-IT" sz="1400" i="1" dirty="0">
                <a:solidFill>
                  <a:srgbClr val="333333"/>
                </a:solidFill>
                <a:latin typeface="Times New Roman" panose="02020603050405020304" pitchFamily="18" charset="0"/>
                <a:cs typeface="Times New Roman" panose="02020603050405020304" pitchFamily="18" charset="0"/>
              </a:rPr>
              <a:t>Sistema europeo dei conti, Sec 2010</a:t>
            </a:r>
            <a:r>
              <a:rPr lang="it-IT" dirty="0">
                <a:solidFill>
                  <a:srgbClr val="333333"/>
                </a:solidFill>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11" name="Rettangolo 10"/>
          <p:cNvSpPr/>
          <p:nvPr/>
        </p:nvSpPr>
        <p:spPr>
          <a:xfrm>
            <a:off x="895278" y="872735"/>
            <a:ext cx="10502910" cy="923330"/>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Prodotto interno lordo o PIL </a:t>
            </a:r>
            <a:r>
              <a:rPr lang="it-IT" dirty="0">
                <a:latin typeface="Times New Roman" panose="02020603050405020304" pitchFamily="18" charset="0"/>
                <a:cs typeface="Times New Roman" panose="02020603050405020304" pitchFamily="18" charset="0"/>
              </a:rPr>
              <a:t>è la </a:t>
            </a:r>
            <a:r>
              <a:rPr lang="it-IT" b="1" dirty="0">
                <a:latin typeface="Times New Roman" panose="02020603050405020304" pitchFamily="18" charset="0"/>
                <a:cs typeface="Times New Roman" panose="02020603050405020304" pitchFamily="18" charset="0"/>
              </a:rPr>
              <a:t>misura della produzione finale </a:t>
            </a:r>
            <a:r>
              <a:rPr lang="it-IT" dirty="0">
                <a:latin typeface="Times New Roman" panose="02020603050405020304" pitchFamily="18" charset="0"/>
                <a:cs typeface="Times New Roman" panose="02020603050405020304" pitchFamily="18" charset="0"/>
              </a:rPr>
              <a:t>del paese, infatti, rappresenta il valore complessivo di tutti i beni e servizi finali prodotti all’interno del territorio economico in un determinato periodo di tempo.</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41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ppt_x"/>
                                          </p:val>
                                        </p:tav>
                                        <p:tav tm="100000">
                                          <p:val>
                                            <p:strVal val="#ppt_x"/>
                                          </p:val>
                                        </p:tav>
                                      </p:tavLst>
                                    </p:anim>
                                    <p:anim calcmode="lin" valueType="num">
                                      <p:cBhvr additive="base">
                                        <p:cTn id="27" dur="500" fill="hold"/>
                                        <p:tgtEl>
                                          <p:spTgt spid="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957809" y="1978589"/>
            <a:ext cx="6678815" cy="341632"/>
          </a:xfrm>
          <a:prstGeom prst="rect">
            <a:avLst/>
          </a:prstGeom>
        </p:spPr>
        <p:txBody>
          <a:bodyPr wrap="square">
            <a:spAutoFit/>
          </a:bodyPr>
          <a:lstStyle/>
          <a:p>
            <a:pPr>
              <a:lnSpc>
                <a:spcPct val="90000"/>
              </a:lnSpc>
            </a:pPr>
            <a:r>
              <a:rPr lang="it-IT" altLang="en-US" dirty="0" smtClean="0">
                <a:latin typeface="Times New Roman" panose="02020603050405020304" pitchFamily="18" charset="0"/>
              </a:rPr>
              <a:t>Il </a:t>
            </a:r>
            <a:r>
              <a:rPr lang="it-IT" altLang="en-US" b="1" dirty="0" smtClean="0">
                <a:solidFill>
                  <a:srgbClr val="A80000"/>
                </a:solidFill>
                <a:latin typeface="Times New Roman" panose="02020603050405020304" pitchFamily="18" charset="0"/>
              </a:rPr>
              <a:t>PIL</a:t>
            </a:r>
            <a:r>
              <a:rPr lang="it-IT" altLang="en-US" dirty="0" smtClean="0">
                <a:latin typeface="Times New Roman" panose="02020603050405020304" pitchFamily="18" charset="0"/>
              </a:rPr>
              <a:t> misura contemporaneamente </a:t>
            </a:r>
            <a:r>
              <a:rPr lang="it-IT" altLang="en-US" b="1" dirty="0" smtClean="0">
                <a:solidFill>
                  <a:srgbClr val="A80000"/>
                </a:solidFill>
                <a:latin typeface="Times New Roman" panose="02020603050405020304" pitchFamily="18" charset="0"/>
              </a:rPr>
              <a:t>REDDITO</a:t>
            </a:r>
            <a:r>
              <a:rPr lang="it-IT" altLang="en-US" dirty="0" smtClean="0">
                <a:latin typeface="Times New Roman" panose="02020603050405020304" pitchFamily="18" charset="0"/>
              </a:rPr>
              <a:t> e </a:t>
            </a:r>
            <a:r>
              <a:rPr lang="it-IT" altLang="en-US" b="1" dirty="0" smtClean="0">
                <a:solidFill>
                  <a:srgbClr val="A80000"/>
                </a:solidFill>
                <a:latin typeface="Times New Roman" panose="02020603050405020304" pitchFamily="18" charset="0"/>
              </a:rPr>
              <a:t>SPESA</a:t>
            </a:r>
            <a:r>
              <a:rPr lang="it-IT" altLang="en-US" dirty="0" smtClean="0">
                <a:solidFill>
                  <a:srgbClr val="C00000"/>
                </a:solidFill>
                <a:latin typeface="Times New Roman" panose="02020603050405020304" pitchFamily="18" charset="0"/>
              </a:rPr>
              <a:t> </a:t>
            </a:r>
            <a:r>
              <a:rPr lang="it-IT" altLang="en-US" dirty="0" smtClean="0">
                <a:latin typeface="Times New Roman" panose="02020603050405020304" pitchFamily="18" charset="0"/>
              </a:rPr>
              <a:t>ovvero</a:t>
            </a:r>
          </a:p>
        </p:txBody>
      </p:sp>
      <p:sp>
        <p:nvSpPr>
          <p:cNvPr id="6" name="Rectangle 3"/>
          <p:cNvSpPr txBox="1">
            <a:spLocks noChangeArrowheads="1"/>
          </p:cNvSpPr>
          <p:nvPr/>
        </p:nvSpPr>
        <p:spPr>
          <a:xfrm>
            <a:off x="1016000" y="4248368"/>
            <a:ext cx="10191403" cy="1999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altLang="en-US" sz="1800" dirty="0" smtClean="0">
                <a:latin typeface="Times New Roman" panose="02020603050405020304" pitchFamily="18" charset="0"/>
              </a:rPr>
              <a:t>Perché in un sistema economico il reddito deve essere uguale alla spesa</a:t>
            </a:r>
          </a:p>
          <a:p>
            <a:pPr marL="0" indent="0" algn="just">
              <a:lnSpc>
                <a:spcPct val="100000"/>
              </a:lnSpc>
              <a:spcBef>
                <a:spcPts val="0"/>
              </a:spcBef>
              <a:buNone/>
            </a:pPr>
            <a:r>
              <a:rPr lang="it-IT" altLang="en-US" sz="1800" dirty="0" smtClean="0">
                <a:latin typeface="Times New Roman" panose="02020603050405020304" pitchFamily="18" charset="0"/>
              </a:rPr>
              <a:t>Infatti, in ogni transazione che avviene nel sistema, e quindi nell’aggregato delle transazioni, vi è un compratore e un venditore e </a:t>
            </a:r>
          </a:p>
          <a:p>
            <a:pPr algn="just">
              <a:lnSpc>
                <a:spcPct val="100000"/>
              </a:lnSpc>
              <a:spcBef>
                <a:spcPts val="0"/>
              </a:spcBef>
              <a:buFont typeface="Wingdings" panose="05000000000000000000" pitchFamily="2" charset="2"/>
              <a:buChar char="ü"/>
            </a:pPr>
            <a:r>
              <a:rPr lang="it-IT" altLang="en-US" sz="1800" dirty="0" smtClean="0">
                <a:latin typeface="Times New Roman" panose="02020603050405020304" pitchFamily="18" charset="0"/>
              </a:rPr>
              <a:t>La spesa dell’acquirente deve essere identica al reddito del venditore.</a:t>
            </a:r>
          </a:p>
          <a:p>
            <a:pPr algn="just">
              <a:lnSpc>
                <a:spcPct val="100000"/>
              </a:lnSpc>
              <a:spcBef>
                <a:spcPts val="0"/>
              </a:spcBef>
              <a:buFont typeface="Wingdings" panose="05000000000000000000" pitchFamily="2" charset="2"/>
              <a:buChar char="ü"/>
            </a:pPr>
            <a:r>
              <a:rPr lang="it-IT" altLang="en-US" sz="1800" dirty="0" smtClean="0">
                <a:latin typeface="Times New Roman" panose="02020603050405020304" pitchFamily="18" charset="0"/>
              </a:rPr>
              <a:t>Quindi, se si è misurato il reddito percepito, si è automaticamente misurata la spesa.</a:t>
            </a:r>
          </a:p>
          <a:p>
            <a:pPr marL="0" indent="0" algn="just">
              <a:lnSpc>
                <a:spcPct val="100000"/>
              </a:lnSpc>
              <a:spcBef>
                <a:spcPts val="0"/>
              </a:spcBef>
              <a:buNone/>
            </a:pPr>
            <a:endParaRPr lang="it-IT" altLang="en-US" sz="1800" dirty="0" smtClean="0">
              <a:latin typeface="Times New Roman" panose="02020603050405020304" pitchFamily="18" charset="0"/>
            </a:endParaRPr>
          </a:p>
          <a:p>
            <a:pPr marL="0" indent="0" algn="just">
              <a:lnSpc>
                <a:spcPct val="100000"/>
              </a:lnSpc>
              <a:spcBef>
                <a:spcPts val="0"/>
              </a:spcBef>
              <a:buNone/>
            </a:pPr>
            <a:r>
              <a:rPr lang="it-IT" altLang="en-US" sz="1800" dirty="0" smtClean="0">
                <a:latin typeface="Times New Roman" panose="02020603050405020304" pitchFamily="18" charset="0"/>
              </a:rPr>
              <a:t>(Ricordate il semplice modello del flusso circolare)</a:t>
            </a:r>
            <a:endParaRPr lang="it-IT" altLang="en-US" sz="1800" dirty="0"/>
          </a:p>
        </p:txBody>
      </p:sp>
      <p:sp>
        <p:nvSpPr>
          <p:cNvPr id="8" name="Rettangolo 7"/>
          <p:cNvSpPr/>
          <p:nvPr/>
        </p:nvSpPr>
        <p:spPr>
          <a:xfrm>
            <a:off x="4214092" y="3480890"/>
            <a:ext cx="3191002" cy="369332"/>
          </a:xfrm>
          <a:prstGeom prst="rect">
            <a:avLst/>
          </a:prstGeom>
          <a:ln>
            <a:solidFill>
              <a:srgbClr val="C00000"/>
            </a:solidFill>
          </a:ln>
        </p:spPr>
        <p:txBody>
          <a:bodyPr wrap="none">
            <a:spAutoFit/>
          </a:bodyPr>
          <a:lstStyle/>
          <a:p>
            <a:pPr lvl="0" algn="ctr">
              <a:lnSpc>
                <a:spcPct val="90000"/>
              </a:lnSpc>
            </a:pPr>
            <a:r>
              <a:rPr lang="it-IT" altLang="en-US" sz="2000" b="1" u="sng" dirty="0">
                <a:solidFill>
                  <a:srgbClr val="A80000"/>
                </a:solidFill>
                <a:latin typeface="Times New Roman" panose="02020603050405020304" pitchFamily="18" charset="0"/>
                <a:cs typeface="Times New Roman" panose="02020603050405020304" pitchFamily="18" charset="0"/>
              </a:rPr>
              <a:t>REDDITO = SPESA = PIL</a:t>
            </a:r>
            <a:r>
              <a:rPr lang="it-IT" altLang="en-US" sz="2000" b="1" dirty="0">
                <a:solidFill>
                  <a:srgbClr val="A80000"/>
                </a:solidFill>
                <a:latin typeface="Times New Roman" panose="02020603050405020304" pitchFamily="18" charset="0"/>
              </a:rPr>
              <a:t> </a:t>
            </a:r>
          </a:p>
        </p:txBody>
      </p:sp>
      <p:sp>
        <p:nvSpPr>
          <p:cNvPr id="9" name="Rettangolo 8"/>
          <p:cNvSpPr/>
          <p:nvPr/>
        </p:nvSpPr>
        <p:spPr>
          <a:xfrm>
            <a:off x="944789" y="2491814"/>
            <a:ext cx="8372022" cy="590931"/>
          </a:xfrm>
          <a:prstGeom prst="rect">
            <a:avLst/>
          </a:prstGeom>
        </p:spPr>
        <p:txBody>
          <a:bodyPr wrap="square">
            <a:spAutoFit/>
          </a:bodyPr>
          <a:lstStyle/>
          <a:p>
            <a:pPr marL="285750" indent="-285750" algn="just">
              <a:lnSpc>
                <a:spcPct val="90000"/>
              </a:lnSpc>
              <a:buFont typeface="Wingdings" panose="05000000000000000000" pitchFamily="2" charset="2"/>
              <a:buChar char="Ø"/>
            </a:pPr>
            <a:r>
              <a:rPr lang="it-IT" altLang="en-US" dirty="0" smtClean="0">
                <a:latin typeface="Times New Roman" panose="02020603050405020304" pitchFamily="18" charset="0"/>
              </a:rPr>
              <a:t>Reddito totale (la somma di tutti i redditi guadagnati dai componenti dell’economia)</a:t>
            </a:r>
          </a:p>
          <a:p>
            <a:pPr marL="285750" indent="-285750" algn="just">
              <a:lnSpc>
                <a:spcPct val="90000"/>
              </a:lnSpc>
              <a:buFont typeface="Wingdings" panose="05000000000000000000" pitchFamily="2" charset="2"/>
              <a:buChar char="Ø"/>
            </a:pPr>
            <a:r>
              <a:rPr lang="it-IT" altLang="en-US" dirty="0" smtClean="0">
                <a:latin typeface="Times New Roman" panose="02020603050405020304" pitchFamily="18" charset="0"/>
              </a:rPr>
              <a:t>Spesa totale per beni e servizi prodotti nell’economia</a:t>
            </a:r>
          </a:p>
        </p:txBody>
      </p:sp>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dirty="0"/>
          </a:p>
        </p:txBody>
      </p:sp>
      <p:sp>
        <p:nvSpPr>
          <p:cNvPr id="3" name="Segnaposto numero diapositiva 2"/>
          <p:cNvSpPr>
            <a:spLocks noGrp="1"/>
          </p:cNvSpPr>
          <p:nvPr>
            <p:ph type="sldNum" sz="quarter" idx="12"/>
          </p:nvPr>
        </p:nvSpPr>
        <p:spPr/>
        <p:txBody>
          <a:bodyPr/>
          <a:lstStyle/>
          <a:p>
            <a:fld id="{2933ED56-FB12-4384-AF6C-E94CA198BBEC}" type="slidenum">
              <a:rPr lang="it-IT" smtClean="0"/>
              <a:pPr/>
              <a:t>34</a:t>
            </a:fld>
            <a:endParaRPr lang="it-IT" dirty="0"/>
          </a:p>
        </p:txBody>
      </p:sp>
      <p:sp>
        <p:nvSpPr>
          <p:cNvPr id="10" name="Rettangolo 9"/>
          <p:cNvSpPr/>
          <p:nvPr/>
        </p:nvSpPr>
        <p:spPr>
          <a:xfrm>
            <a:off x="957809" y="883666"/>
            <a:ext cx="10191403" cy="923330"/>
          </a:xfrm>
          <a:prstGeom prst="rect">
            <a:avLst/>
          </a:prstGeom>
        </p:spPr>
        <p:txBody>
          <a:bodyPr wrap="square">
            <a:spAutoFit/>
          </a:bodyPr>
          <a:lstStyle/>
          <a:p>
            <a:pPr algn="just"/>
            <a:r>
              <a:rPr lang="it-IT" dirty="0" smtClean="0">
                <a:latin typeface="Times New Roman" panose="02020603050405020304" pitchFamily="18" charset="0"/>
              </a:rPr>
              <a:t>La produzione </a:t>
            </a:r>
            <a:r>
              <a:rPr lang="it-IT" dirty="0">
                <a:latin typeface="Times New Roman" panose="02020603050405020304" pitchFamily="18" charset="0"/>
              </a:rPr>
              <a:t>finale, il reddito e la </a:t>
            </a:r>
            <a:r>
              <a:rPr lang="it-IT" dirty="0" smtClean="0">
                <a:latin typeface="Times New Roman" panose="02020603050405020304" pitchFamily="18" charset="0"/>
              </a:rPr>
              <a:t>spesa (domanda) finale</a:t>
            </a:r>
            <a:r>
              <a:rPr lang="it-IT" dirty="0">
                <a:latin typeface="Times New Roman" panose="02020603050405020304" pitchFamily="18" charset="0"/>
              </a:rPr>
              <a:t>, che emergono in fasi diverse del processo economico, </a:t>
            </a:r>
            <a:r>
              <a:rPr lang="it-IT" b="1" dirty="0">
                <a:latin typeface="Times New Roman" panose="02020603050405020304" pitchFamily="18" charset="0"/>
              </a:rPr>
              <a:t>assumono lo stesso </a:t>
            </a:r>
            <a:r>
              <a:rPr lang="it-IT" b="1" dirty="0" smtClean="0">
                <a:latin typeface="Times New Roman" panose="02020603050405020304" pitchFamily="18" charset="0"/>
              </a:rPr>
              <a:t>valore monetario</a:t>
            </a:r>
            <a:r>
              <a:rPr lang="it-IT" dirty="0">
                <a:latin typeface="Times New Roman" panose="02020603050405020304" pitchFamily="18" charset="0"/>
              </a:rPr>
              <a:t>. Da qui la centralità </a:t>
            </a:r>
            <a:r>
              <a:rPr lang="it-IT" dirty="0" smtClean="0">
                <a:latin typeface="Times New Roman" panose="02020603050405020304" pitchFamily="18" charset="0"/>
              </a:rPr>
              <a:t>del PIL </a:t>
            </a:r>
            <a:r>
              <a:rPr lang="it-IT" dirty="0">
                <a:latin typeface="Times New Roman" panose="02020603050405020304" pitchFamily="18" charset="0"/>
              </a:rPr>
              <a:t>nei sistemi di CN e nell’analisi economica</a:t>
            </a:r>
            <a:endParaRPr lang="it-IT" dirty="0"/>
          </a:p>
        </p:txBody>
      </p:sp>
    </p:spTree>
    <p:extLst>
      <p:ext uri="{BB962C8B-B14F-4D97-AF65-F5344CB8AC3E}">
        <p14:creationId xmlns:p14="http://schemas.microsoft.com/office/powerpoint/2010/main" val="4287883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35</a:t>
            </a:fld>
            <a:endParaRPr lang="it-IT"/>
          </a:p>
        </p:txBody>
      </p:sp>
      <p:sp>
        <p:nvSpPr>
          <p:cNvPr id="4" name="Rettangolo 3"/>
          <p:cNvSpPr/>
          <p:nvPr/>
        </p:nvSpPr>
        <p:spPr>
          <a:xfrm>
            <a:off x="866371" y="1048988"/>
            <a:ext cx="10418901" cy="923330"/>
          </a:xfrm>
          <a:prstGeom prst="rect">
            <a:avLst/>
          </a:prstGeom>
        </p:spPr>
        <p:txBody>
          <a:bodyPr wrap="square">
            <a:spAutoFit/>
          </a:bodyPr>
          <a:lstStyle/>
          <a:p>
            <a:pPr algn="just"/>
            <a:r>
              <a:rPr lang="it-IT" dirty="0">
                <a:solidFill>
                  <a:srgbClr val="282828"/>
                </a:solidFill>
                <a:latin typeface="Times New Roman" panose="02020603050405020304" pitchFamily="18" charset="0"/>
                <a:cs typeface="Times New Roman" panose="02020603050405020304" pitchFamily="18" charset="0"/>
              </a:rPr>
              <a:t>Il </a:t>
            </a:r>
            <a:r>
              <a:rPr lang="it-IT" b="1" dirty="0">
                <a:solidFill>
                  <a:srgbClr val="282828"/>
                </a:solidFill>
                <a:latin typeface="Times New Roman" panose="02020603050405020304" pitchFamily="18" charset="0"/>
                <a:cs typeface="Times New Roman" panose="02020603050405020304" pitchFamily="18" charset="0"/>
              </a:rPr>
              <a:t>reddito nazionale</a:t>
            </a:r>
            <a:r>
              <a:rPr lang="it-IT" dirty="0">
                <a:solidFill>
                  <a:srgbClr val="282828"/>
                </a:solidFill>
                <a:latin typeface="Times New Roman" panose="02020603050405020304" pitchFamily="18" charset="0"/>
                <a:cs typeface="Times New Roman" panose="02020603050405020304" pitchFamily="18" charset="0"/>
              </a:rPr>
              <a:t> non è altro che la nuova ricchezza prodotta ogni anno (o comunque nell'intervallo di tempo considerato) dal sistema economico nel suo complesso e distribuita tra coloro che hanno concorso a formarla. </a:t>
            </a:r>
            <a:endParaRPr lang="it-IT" dirty="0">
              <a:latin typeface="Times New Roman" panose="02020603050405020304" pitchFamily="18" charset="0"/>
              <a:cs typeface="Times New Roman" panose="02020603050405020304" pitchFamily="18" charset="0"/>
            </a:endParaRPr>
          </a:p>
        </p:txBody>
      </p:sp>
      <p:sp>
        <p:nvSpPr>
          <p:cNvPr id="7" name="Rettangolo 6"/>
          <p:cNvSpPr/>
          <p:nvPr/>
        </p:nvSpPr>
        <p:spPr>
          <a:xfrm>
            <a:off x="866371" y="2246454"/>
            <a:ext cx="3345852" cy="369332"/>
          </a:xfrm>
          <a:prstGeom prst="rect">
            <a:avLst/>
          </a:prstGeom>
        </p:spPr>
        <p:txBody>
          <a:bodyPr wrap="none">
            <a:spAutoFit/>
          </a:bodyPr>
          <a:lstStyle/>
          <a:p>
            <a:r>
              <a:rPr lang="it-IT" b="1" i="0" dirty="0" smtClean="0">
                <a:solidFill>
                  <a:srgbClr val="A80000"/>
                </a:solidFill>
                <a:latin typeface="Times New Roman" panose="02020603050405020304" pitchFamily="18" charset="0"/>
                <a:cs typeface="Times New Roman" panose="02020603050405020304" pitchFamily="18" charset="0"/>
              </a:rPr>
              <a:t>Reddito </a:t>
            </a:r>
            <a:r>
              <a:rPr lang="it-IT" b="1" dirty="0">
                <a:solidFill>
                  <a:srgbClr val="A80000"/>
                </a:solidFill>
                <a:latin typeface="Times New Roman" panose="02020603050405020304" pitchFamily="18" charset="0"/>
                <a:cs typeface="Times New Roman" panose="02020603050405020304" pitchFamily="18" charset="0"/>
              </a:rPr>
              <a:t>nazionale lordo </a:t>
            </a:r>
            <a:r>
              <a:rPr lang="it-IT" b="1" dirty="0" smtClean="0">
                <a:solidFill>
                  <a:srgbClr val="A80000"/>
                </a:solidFill>
                <a:latin typeface="Times New Roman" panose="02020603050405020304" pitchFamily="18" charset="0"/>
                <a:cs typeface="Times New Roman" panose="02020603050405020304" pitchFamily="18" charset="0"/>
              </a:rPr>
              <a:t>(RNL) </a:t>
            </a:r>
            <a:endParaRPr lang="en-GB" b="1" dirty="0">
              <a:solidFill>
                <a:srgbClr val="A8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850028" y="2645698"/>
            <a:ext cx="10435244" cy="1200329"/>
          </a:xfrm>
          <a:prstGeom prst="rect">
            <a:avLst/>
          </a:prstGeom>
        </p:spPr>
        <p:txBody>
          <a:bodyPr wrap="square">
            <a:spAutoFit/>
          </a:bodyPr>
          <a:lstStyle/>
          <a:p>
            <a:pPr algn="just"/>
            <a:r>
              <a:rPr lang="it-IT" b="0" i="0" dirty="0" smtClean="0">
                <a:solidFill>
                  <a:srgbClr val="000000"/>
                </a:solidFill>
                <a:effectLst/>
                <a:latin typeface="Times New Roman" panose="02020603050405020304" pitchFamily="18" charset="0"/>
                <a:cs typeface="Times New Roman" panose="02020603050405020304" pitchFamily="18" charset="0"/>
              </a:rPr>
              <a:t>Il reddito nazionale lordo (RNL) </a:t>
            </a:r>
            <a:r>
              <a:rPr lang="it-IT" dirty="0">
                <a:latin typeface="Times New Roman" panose="02020603050405020304" pitchFamily="18" charset="0"/>
                <a:ea typeface="Calibri" panose="020F0502020204030204" pitchFamily="34" charset="0"/>
              </a:rPr>
              <a:t>rappresenta il totale dei redditi </a:t>
            </a:r>
            <a:r>
              <a:rPr lang="it-IT" dirty="0" smtClean="0">
                <a:latin typeface="Times New Roman" panose="02020603050405020304" pitchFamily="18" charset="0"/>
                <a:ea typeface="Calibri" panose="020F0502020204030204" pitchFamily="34" charset="0"/>
              </a:rPr>
              <a:t>percepibili </a:t>
            </a:r>
            <a:r>
              <a:rPr lang="it-IT" dirty="0">
                <a:latin typeface="Times New Roman" panose="02020603050405020304" pitchFamily="18" charset="0"/>
                <a:ea typeface="Calibri" panose="020F0502020204030204" pitchFamily="34" charset="0"/>
              </a:rPr>
              <a:t>dalle unità istituzionali </a:t>
            </a:r>
            <a:r>
              <a:rPr lang="it-IT" dirty="0" smtClean="0">
                <a:latin typeface="Times New Roman" panose="02020603050405020304" pitchFamily="18" charset="0"/>
                <a:ea typeface="Calibri" panose="020F0502020204030204" pitchFamily="34" charset="0"/>
              </a:rPr>
              <a:t>residenti, ed </a:t>
            </a:r>
            <a:r>
              <a:rPr lang="it-IT" b="0" i="0" dirty="0" smtClean="0">
                <a:solidFill>
                  <a:srgbClr val="000000"/>
                </a:solidFill>
                <a:effectLst/>
                <a:latin typeface="Times New Roman" panose="02020603050405020304" pitchFamily="18" charset="0"/>
                <a:cs typeface="Times New Roman" panose="02020603050405020304" pitchFamily="18" charset="0"/>
              </a:rPr>
              <a:t>è il reddito effettivo delle famiglie e delle imprese di un paese. E’ la somma dei redditi distribuiti alle imprese e agli individui che hanno fornito i fattori della produzione (capitale, lavoro) alle attività produttive, in un determinato periodo di tempo e in un determinato paese. </a:t>
            </a:r>
          </a:p>
        </p:txBody>
      </p:sp>
    </p:spTree>
    <p:extLst>
      <p:ext uri="{BB962C8B-B14F-4D97-AF65-F5344CB8AC3E}">
        <p14:creationId xmlns:p14="http://schemas.microsoft.com/office/powerpoint/2010/main" val="137106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36</a:t>
            </a:fld>
            <a:endParaRPr lang="it-IT" dirty="0">
              <a:solidFill>
                <a:schemeClr val="tx1"/>
              </a:solidFill>
              <a:latin typeface="Times New Roman" panose="02020603050405020304" pitchFamily="18" charset="0"/>
              <a:cs typeface="Times New Roman" panose="02020603050405020304" pitchFamily="18" charset="0"/>
            </a:endParaRPr>
          </a:p>
        </p:txBody>
      </p:sp>
      <p:pic>
        <p:nvPicPr>
          <p:cNvPr id="2" name="Immagine 1"/>
          <p:cNvPicPr>
            <a:picLocks noChangeAspect="1"/>
          </p:cNvPicPr>
          <p:nvPr/>
        </p:nvPicPr>
        <p:blipFill rotWithShape="1">
          <a:blip r:embed="rId2"/>
          <a:srcRect t="4373"/>
          <a:stretch/>
        </p:blipFill>
        <p:spPr>
          <a:xfrm>
            <a:off x="4618864" y="578742"/>
            <a:ext cx="6675120" cy="5585327"/>
          </a:xfrm>
          <a:prstGeom prst="rect">
            <a:avLst/>
          </a:prstGeom>
        </p:spPr>
      </p:pic>
      <p:sp>
        <p:nvSpPr>
          <p:cNvPr id="3" name="Rettangolo 2"/>
          <p:cNvSpPr/>
          <p:nvPr/>
        </p:nvSpPr>
        <p:spPr>
          <a:xfrm>
            <a:off x="396240" y="2124911"/>
            <a:ext cx="3427615" cy="369332"/>
          </a:xfrm>
          <a:prstGeom prst="rect">
            <a:avLst/>
          </a:prstGeom>
        </p:spPr>
        <p:txBody>
          <a:bodyPr wrap="square">
            <a:spAutoFit/>
          </a:bodyPr>
          <a:lstStyle/>
          <a:p>
            <a:pPr lvl="0" algn="ctr" fontAlgn="base">
              <a:lnSpc>
                <a:spcPct val="90000"/>
              </a:lnSpc>
              <a:spcBef>
                <a:spcPct val="20000"/>
              </a:spcBef>
              <a:spcAft>
                <a:spcPct val="0"/>
              </a:spcAft>
            </a:pPr>
            <a:r>
              <a:rPr lang="it-IT" altLang="en-US" sz="2000" b="1" u="sng" dirty="0" smtClean="0">
                <a:solidFill>
                  <a:srgbClr val="A80000"/>
                </a:solidFill>
                <a:latin typeface="Times New Roman" panose="02020603050405020304" pitchFamily="18" charset="0"/>
                <a:cs typeface="Times New Roman" panose="02020603050405020304" pitchFamily="18" charset="0"/>
              </a:rPr>
              <a:t>REDDITO </a:t>
            </a:r>
            <a:r>
              <a:rPr lang="it-IT" altLang="en-US" sz="2000" b="1" u="sng" dirty="0">
                <a:solidFill>
                  <a:srgbClr val="A80000"/>
                </a:solidFill>
                <a:latin typeface="Times New Roman" panose="02020603050405020304" pitchFamily="18" charset="0"/>
                <a:cs typeface="Times New Roman" panose="02020603050405020304" pitchFamily="18" charset="0"/>
              </a:rPr>
              <a:t>= SPESA = PIL</a:t>
            </a:r>
            <a:r>
              <a:rPr lang="it-IT" altLang="en-US" sz="2000" dirty="0">
                <a:solidFill>
                  <a:srgbClr val="A80000"/>
                </a:solidFill>
                <a:latin typeface="Times New Roman" panose="02020603050405020304" pitchFamily="18" charset="0"/>
              </a:rPr>
              <a:t> </a:t>
            </a:r>
          </a:p>
        </p:txBody>
      </p:sp>
      <p:sp>
        <p:nvSpPr>
          <p:cNvPr id="6" name="Segnaposto piè di pagina 5"/>
          <p:cNvSpPr>
            <a:spLocks noGrp="1"/>
          </p:cNvSpPr>
          <p:nvPr>
            <p:ph type="ftr" sz="quarter" idx="11"/>
          </p:nvPr>
        </p:nvSpPr>
        <p:spPr/>
        <p:txBody>
          <a:bodyPr/>
          <a:lstStyle/>
          <a:p>
            <a:r>
              <a:rPr lang="it-IT" smtClean="0"/>
              <a:t>L. Bani - Elementi di statistica economica - Riepilogo corso</a:t>
            </a:r>
            <a:endParaRPr lang="it-IT"/>
          </a:p>
        </p:txBody>
      </p:sp>
    </p:spTree>
    <p:extLst>
      <p:ext uri="{BB962C8B-B14F-4D97-AF65-F5344CB8AC3E}">
        <p14:creationId xmlns:p14="http://schemas.microsoft.com/office/powerpoint/2010/main" val="13243768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37</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2" name="Rettangolo 1"/>
          <p:cNvSpPr/>
          <p:nvPr/>
        </p:nvSpPr>
        <p:spPr>
          <a:xfrm>
            <a:off x="1097279" y="741081"/>
            <a:ext cx="2144684" cy="369332"/>
          </a:xfrm>
          <a:prstGeom prst="rect">
            <a:avLst/>
          </a:prstGeom>
        </p:spPr>
        <p:txBody>
          <a:bodyPr wrap="square">
            <a:spAutoFit/>
          </a:bodyPr>
          <a:lstStyle/>
          <a:p>
            <a:r>
              <a:rPr lang="it-IT" b="1" dirty="0">
                <a:solidFill>
                  <a:srgbClr val="A80000"/>
                </a:solidFill>
                <a:latin typeface="Times New Roman" panose="02020603050405020304" pitchFamily="18" charset="0"/>
                <a:cs typeface="Times New Roman" panose="02020603050405020304" pitchFamily="18" charset="0"/>
              </a:rPr>
              <a:t>A cosa serve il </a:t>
            </a:r>
            <a:r>
              <a:rPr lang="it-IT" b="1" dirty="0" smtClean="0">
                <a:solidFill>
                  <a:srgbClr val="A80000"/>
                </a:solidFill>
                <a:latin typeface="Times New Roman" panose="02020603050405020304" pitchFamily="18" charset="0"/>
                <a:cs typeface="Times New Roman" panose="02020603050405020304" pitchFamily="18" charset="0"/>
              </a:rPr>
              <a:t>PIL</a:t>
            </a:r>
            <a:endParaRPr lang="it-IT" b="1" dirty="0">
              <a:solidFill>
                <a:srgbClr val="A8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1097278" y="1413114"/>
            <a:ext cx="10000211" cy="646331"/>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Il Prodotto Interno Lordo è il </a:t>
            </a:r>
            <a:r>
              <a:rPr lang="it-IT" b="1" dirty="0">
                <a:solidFill>
                  <a:srgbClr val="252631"/>
                </a:solidFill>
                <a:latin typeface="Times New Roman" panose="02020603050405020304" pitchFamily="18" charset="0"/>
                <a:cs typeface="Times New Roman" panose="02020603050405020304" pitchFamily="18" charset="0"/>
              </a:rPr>
              <a:t>principale indicatore di salute di un sistema economico</a:t>
            </a:r>
            <a:r>
              <a:rPr lang="it-IT" dirty="0">
                <a:solidFill>
                  <a:srgbClr val="252631"/>
                </a:solidFill>
                <a:latin typeface="Times New Roman" panose="02020603050405020304" pitchFamily="18" charset="0"/>
                <a:cs typeface="Times New Roman" panose="02020603050405020304" pitchFamily="18" charset="0"/>
              </a:rPr>
              <a:t>, dato che rappresenta la capacità del sistema stesso di produrre e vendere beni. </a:t>
            </a:r>
          </a:p>
        </p:txBody>
      </p:sp>
      <p:pic>
        <p:nvPicPr>
          <p:cNvPr id="7" name="Immagine 6"/>
          <p:cNvPicPr>
            <a:picLocks noChangeAspect="1"/>
          </p:cNvPicPr>
          <p:nvPr/>
        </p:nvPicPr>
        <p:blipFill>
          <a:blip r:embed="rId2"/>
          <a:stretch>
            <a:fillRect/>
          </a:stretch>
        </p:blipFill>
        <p:spPr>
          <a:xfrm>
            <a:off x="9694542" y="4231142"/>
            <a:ext cx="1735762" cy="1707400"/>
          </a:xfrm>
          <a:prstGeom prst="rect">
            <a:avLst/>
          </a:prstGeom>
        </p:spPr>
      </p:pic>
      <p:sp>
        <p:nvSpPr>
          <p:cNvPr id="6" name="Rettangolo 5"/>
          <p:cNvSpPr/>
          <p:nvPr/>
        </p:nvSpPr>
        <p:spPr>
          <a:xfrm>
            <a:off x="1097278" y="2289987"/>
            <a:ext cx="10000211" cy="923330"/>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E' sull'analisi dell'andamento passato e presente del PIL e sulle stime delle sue evoluzioni future che si concentrano le attenzioni di analisti ed economisti, e non solo: il PIL è infatti la variabile più importante nelle decisioni di politica economica. </a:t>
            </a:r>
          </a:p>
        </p:txBody>
      </p:sp>
      <p:sp>
        <p:nvSpPr>
          <p:cNvPr id="12" name="Rettangolo 11"/>
          <p:cNvSpPr/>
          <p:nvPr/>
        </p:nvSpPr>
        <p:spPr>
          <a:xfrm>
            <a:off x="1097278" y="3574072"/>
            <a:ext cx="8321046" cy="1200329"/>
          </a:xfrm>
          <a:prstGeom prst="rect">
            <a:avLst/>
          </a:prstGeom>
        </p:spPr>
        <p:txBody>
          <a:bodyPr wrap="square">
            <a:spAutoFit/>
          </a:bodyPr>
          <a:lstStyle/>
          <a:p>
            <a:pPr algn="just"/>
            <a:r>
              <a:rPr lang="it-IT" dirty="0">
                <a:solidFill>
                  <a:srgbClr val="252631"/>
                </a:solidFill>
                <a:latin typeface="Times New Roman" panose="02020603050405020304" pitchFamily="18" charset="0"/>
                <a:cs typeface="Times New Roman" panose="02020603050405020304" pitchFamily="18" charset="0"/>
              </a:rPr>
              <a:t>Inoltre i rapporti e le interazioni tra PIL, deficit e debito pubblico sono i parametri fondamentali che i Paesi membri dell'eurozona si sono impegnati a rispettare al fine di garantire la convergenza dei conti pubblici e rendere solida l'unione economica e monetaria.</a:t>
            </a:r>
          </a:p>
        </p:txBody>
      </p:sp>
      <p:sp>
        <p:nvSpPr>
          <p:cNvPr id="8" name="Segnaposto piè di pagina 7"/>
          <p:cNvSpPr>
            <a:spLocks noGrp="1"/>
          </p:cNvSpPr>
          <p:nvPr>
            <p:ph type="ftr" sz="quarter" idx="11"/>
          </p:nvPr>
        </p:nvSpPr>
        <p:spPr/>
        <p:txBody>
          <a:bodyPr/>
          <a:lstStyle/>
          <a:p>
            <a:r>
              <a:rPr lang="it-IT" smtClean="0"/>
              <a:t>L. Bani - Elementi di statistica economica - Riepilogo corso</a:t>
            </a:r>
            <a:endParaRPr lang="it-IT"/>
          </a:p>
        </p:txBody>
      </p:sp>
    </p:spTree>
    <p:extLst>
      <p:ext uri="{BB962C8B-B14F-4D97-AF65-F5344CB8AC3E}">
        <p14:creationId xmlns:p14="http://schemas.microsoft.com/office/powerpoint/2010/main" val="376559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38</a:t>
            </a:fld>
            <a:endParaRPr lang="it-IT"/>
          </a:p>
        </p:txBody>
      </p:sp>
      <p:sp>
        <p:nvSpPr>
          <p:cNvPr id="4" name="Rettangolo 3"/>
          <p:cNvSpPr/>
          <p:nvPr/>
        </p:nvSpPr>
        <p:spPr>
          <a:xfrm>
            <a:off x="3452110" y="2754807"/>
            <a:ext cx="5362622" cy="400110"/>
          </a:xfrm>
          <a:prstGeom prst="rect">
            <a:avLst/>
          </a:prstGeom>
        </p:spPr>
        <p:txBody>
          <a:bodyPr wrap="none">
            <a:spAutoFit/>
          </a:bodyPr>
          <a:lstStyle/>
          <a:p>
            <a:r>
              <a:rPr lang="it-IT" sz="2000"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Il Sistema dei Conti </a:t>
            </a:r>
            <a:r>
              <a:rPr lang="it-IT" sz="2000"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Nazionali </a:t>
            </a:r>
            <a:r>
              <a:rPr lang="it-IT" sz="2000"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Annuali in Italia </a:t>
            </a:r>
            <a:endParaRPr lang="it-IT" sz="2000" dirty="0"/>
          </a:p>
        </p:txBody>
      </p:sp>
    </p:spTree>
    <p:extLst>
      <p:ext uri="{BB962C8B-B14F-4D97-AF65-F5344CB8AC3E}">
        <p14:creationId xmlns:p14="http://schemas.microsoft.com/office/powerpoint/2010/main" val="598951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39</a:t>
            </a:fld>
            <a:endParaRPr lang="it-IT"/>
          </a:p>
        </p:txBody>
      </p:sp>
      <p:sp>
        <p:nvSpPr>
          <p:cNvPr id="4" name="Rettangolo 3"/>
          <p:cNvSpPr/>
          <p:nvPr/>
        </p:nvSpPr>
        <p:spPr>
          <a:xfrm>
            <a:off x="766617" y="1548446"/>
            <a:ext cx="3863571" cy="369332"/>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rPr>
              <a:t>Il sistema dei </a:t>
            </a: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Conti Nazionali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Annuali</a:t>
            </a:r>
            <a:endParaRPr lang="it-IT" dirty="0"/>
          </a:p>
        </p:txBody>
      </p:sp>
      <p:sp>
        <p:nvSpPr>
          <p:cNvPr id="6" name="Rettangolo 5"/>
          <p:cNvSpPr/>
          <p:nvPr/>
        </p:nvSpPr>
        <p:spPr>
          <a:xfrm>
            <a:off x="766616" y="3711701"/>
            <a:ext cx="10031617" cy="1200329"/>
          </a:xfrm>
          <a:prstGeom prst="rect">
            <a:avLst/>
          </a:prstGeom>
        </p:spPr>
        <p:txBody>
          <a:bodyPr wrap="square">
            <a:spAutoFit/>
          </a:bodyPr>
          <a:lstStyle/>
          <a:p>
            <a:pPr algn="just"/>
            <a:r>
              <a:rPr lang="it-IT" dirty="0">
                <a:latin typeface="Times New Roman" panose="02020603050405020304" pitchFamily="18" charset="0"/>
                <a:ea typeface="Calibri" panose="020F0502020204030204" pitchFamily="34" charset="0"/>
              </a:rPr>
              <a:t>Le stime dei conti nazionali sono prodotte in conformità </a:t>
            </a:r>
            <a:r>
              <a:rPr lang="it-IT" dirty="0" smtClean="0">
                <a:latin typeface="Times New Roman" panose="02020603050405020304" pitchFamily="18" charset="0"/>
                <a:ea typeface="Calibri" panose="020F0502020204030204" pitchFamily="34" charset="0"/>
              </a:rPr>
              <a:t>dall’Istat con </a:t>
            </a:r>
            <a:r>
              <a:rPr lang="it-IT" dirty="0">
                <a:latin typeface="Times New Roman" panose="02020603050405020304" pitchFamily="18" charset="0"/>
                <a:ea typeface="Calibri" panose="020F0502020204030204" pitchFamily="34" charset="0"/>
              </a:rPr>
              <a:t>quanto stabilito dal manuale del Sistema europeo dei conti nazionali e regionali (SEC </a:t>
            </a:r>
            <a:r>
              <a:rPr lang="it-IT" dirty="0" smtClean="0">
                <a:latin typeface="Times New Roman" panose="02020603050405020304" pitchFamily="18" charset="0"/>
                <a:ea typeface="Calibri" panose="020F0502020204030204" pitchFamily="34" charset="0"/>
              </a:rPr>
              <a:t>2010). Le </a:t>
            </a:r>
            <a:r>
              <a:rPr lang="it-IT" dirty="0">
                <a:latin typeface="Times New Roman" panose="02020603050405020304" pitchFamily="18" charset="0"/>
                <a:ea typeface="Calibri" panose="020F0502020204030204" pitchFamily="34" charset="0"/>
              </a:rPr>
              <a:t>disposizioni metodologiche da esso stabilite costituiscono delle regole stringenti per i paesi dell’Unione europea, assicurando la comparabilità delle stime. Il SEC 2010 </a:t>
            </a:r>
            <a:r>
              <a:rPr lang="it-IT" dirty="0" smtClean="0">
                <a:latin typeface="Times New Roman" panose="02020603050405020304" pitchFamily="18" charset="0"/>
                <a:ea typeface="Calibri" panose="020F0502020204030204" pitchFamily="34" charset="0"/>
              </a:rPr>
              <a:t>inoltre prevede </a:t>
            </a:r>
            <a:r>
              <a:rPr lang="it-IT" dirty="0">
                <a:latin typeface="Times New Roman" panose="02020603050405020304" pitchFamily="18" charset="0"/>
                <a:ea typeface="Calibri" panose="020F0502020204030204" pitchFamily="34" charset="0"/>
              </a:rPr>
              <a:t>un programma di trasmissione obbligatoria dei dati. </a:t>
            </a:r>
            <a:endParaRPr lang="it-IT" dirty="0"/>
          </a:p>
        </p:txBody>
      </p:sp>
      <p:sp>
        <p:nvSpPr>
          <p:cNvPr id="5" name="Rettangolo 4"/>
          <p:cNvSpPr/>
          <p:nvPr/>
        </p:nvSpPr>
        <p:spPr>
          <a:xfrm>
            <a:off x="5433754" y="1072177"/>
            <a:ext cx="5364480" cy="1477328"/>
          </a:xfrm>
          <a:prstGeom prst="rect">
            <a:avLst/>
          </a:prstGeom>
          <a:ln>
            <a:solidFill>
              <a:srgbClr val="A80000"/>
            </a:solidFill>
          </a:ln>
        </p:spPr>
        <p:txBody>
          <a:bodyPr wrap="square">
            <a:spAutoFit/>
          </a:bodyPr>
          <a:lstStyle/>
          <a:p>
            <a:pPr algn="just"/>
            <a:r>
              <a:rPr lang="it-IT" dirty="0">
                <a:latin typeface="Times New Roman" panose="02020603050405020304" pitchFamily="18" charset="0"/>
                <a:ea typeface="Calibri" panose="020F0502020204030204" pitchFamily="34" charset="0"/>
              </a:rPr>
              <a:t>descrive in termini quantitativi e sotto forma contabile l’attività economica e finanziaria del nostro Paese o di sue determinate ripartizioni territoriali, per periodi coincidenti con l’anno solare e/o per intervalli temporali più brevi (trimestri</a:t>
            </a:r>
            <a:r>
              <a:rPr lang="it-IT" dirty="0" smtClean="0">
                <a:latin typeface="Times New Roman" panose="02020603050405020304" pitchFamily="18" charset="0"/>
                <a:ea typeface="Calibri" panose="020F0502020204030204" pitchFamily="34" charset="0"/>
              </a:rPr>
              <a:t>) </a:t>
            </a:r>
            <a:endParaRPr lang="it-IT" dirty="0"/>
          </a:p>
        </p:txBody>
      </p:sp>
      <p:sp>
        <p:nvSpPr>
          <p:cNvPr id="8" name="Freccia a destra 7"/>
          <p:cNvSpPr/>
          <p:nvPr/>
        </p:nvSpPr>
        <p:spPr>
          <a:xfrm>
            <a:off x="4844934" y="1616733"/>
            <a:ext cx="374073" cy="256955"/>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1079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a:t>
            </a:fld>
            <a:endParaRPr lang="it-IT"/>
          </a:p>
        </p:txBody>
      </p:sp>
      <p:sp>
        <p:nvSpPr>
          <p:cNvPr id="4" name="Rettangolo 3"/>
          <p:cNvSpPr/>
          <p:nvPr/>
        </p:nvSpPr>
        <p:spPr>
          <a:xfrm>
            <a:off x="889291" y="729806"/>
            <a:ext cx="8100008" cy="369332"/>
          </a:xfrm>
          <a:prstGeom prst="rect">
            <a:avLst/>
          </a:prstGeom>
        </p:spPr>
        <p:txBody>
          <a:bodyPr wrap="square">
            <a:spAutoFit/>
          </a:bodyPr>
          <a:lstStyle/>
          <a:p>
            <a:pPr>
              <a:defRPr/>
            </a:pPr>
            <a:r>
              <a:rPr lang="it-IT" b="1" dirty="0">
                <a:solidFill>
                  <a:srgbClr val="A80000"/>
                </a:solidFill>
                <a:latin typeface="Times New Roman" panose="02020603050405020304" pitchFamily="18" charset="0"/>
                <a:cs typeface="Times New Roman" panose="02020603050405020304" pitchFamily="18" charset="0"/>
              </a:rPr>
              <a:t>Le dimensioni della qualità </a:t>
            </a:r>
            <a:r>
              <a:rPr lang="it-IT" b="1" dirty="0" smtClean="0">
                <a:solidFill>
                  <a:srgbClr val="A80000"/>
                </a:solidFill>
                <a:latin typeface="Times New Roman" panose="02020603050405020304" pitchFamily="18" charset="0"/>
                <a:cs typeface="Times New Roman" panose="02020603050405020304" pitchFamily="18" charset="0"/>
              </a:rPr>
              <a:t>dell’informazione statistica </a:t>
            </a:r>
            <a:endParaRPr lang="en-GB" dirty="0">
              <a:solidFill>
                <a:srgbClr val="A80000"/>
              </a:solidFill>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889291" y="1244512"/>
            <a:ext cx="1076625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just" eaLnBrk="0" fontAlgn="base" hangingPunct="0">
              <a:spcBef>
                <a:spcPct val="0"/>
              </a:spcBef>
              <a:spcAft>
                <a:spcPct val="0"/>
              </a:spcAft>
              <a:defRPr sz="2000">
                <a:solidFill>
                  <a:schemeClr val="tx1"/>
                </a:solidFill>
                <a:latin typeface="Arial" panose="020B0604020202020204" pitchFamily="34" charset="0"/>
              </a:defRPr>
            </a:lvl6pPr>
            <a:lvl7pPr marL="2971800" indent="-228600" algn="just" eaLnBrk="0" fontAlgn="base" hangingPunct="0">
              <a:spcBef>
                <a:spcPct val="0"/>
              </a:spcBef>
              <a:spcAft>
                <a:spcPct val="0"/>
              </a:spcAft>
              <a:defRPr sz="2000">
                <a:solidFill>
                  <a:schemeClr val="tx1"/>
                </a:solidFill>
                <a:latin typeface="Arial" panose="020B0604020202020204" pitchFamily="34" charset="0"/>
              </a:defRPr>
            </a:lvl7pPr>
            <a:lvl8pPr marL="3429000" indent="-228600" algn="just" eaLnBrk="0" fontAlgn="base" hangingPunct="0">
              <a:spcBef>
                <a:spcPct val="0"/>
              </a:spcBef>
              <a:spcAft>
                <a:spcPct val="0"/>
              </a:spcAft>
              <a:defRPr sz="2000">
                <a:solidFill>
                  <a:schemeClr val="tx1"/>
                </a:solidFill>
                <a:latin typeface="Arial" panose="020B0604020202020204" pitchFamily="34" charset="0"/>
              </a:defRPr>
            </a:lvl8pPr>
            <a:lvl9pPr marL="3886200" indent="-228600" algn="just" eaLnBrk="0" fontAlgn="base" hangingPunct="0">
              <a:spcBef>
                <a:spcPct val="0"/>
              </a:spcBef>
              <a:spcAft>
                <a:spcPct val="0"/>
              </a:spcAft>
              <a:defRPr sz="2000">
                <a:solidFill>
                  <a:schemeClr val="tx1"/>
                </a:solidFill>
                <a:latin typeface="Arial" panose="020B0604020202020204" pitchFamily="34" charset="0"/>
              </a:defRPr>
            </a:lvl9pPr>
          </a:lstStyle>
          <a:p>
            <a:pPr marL="400050" indent="-400050" algn="just" eaLnBrk="1" hangingPunct="1">
              <a:buFont typeface="Wingdings" panose="05000000000000000000" pitchFamily="2" charset="2"/>
              <a:buChar char="Ø"/>
            </a:pPr>
            <a:r>
              <a:rPr lang="it-IT" altLang="en-US" sz="1600" b="1" i="1" dirty="0" smtClean="0">
                <a:solidFill>
                  <a:srgbClr val="A80000"/>
                </a:solidFill>
                <a:latin typeface="Times New Roman" panose="02020603050405020304" pitchFamily="18" charset="0"/>
                <a:cs typeface="Times New Roman" panose="02020603050405020304" pitchFamily="18" charset="0"/>
              </a:rPr>
              <a:t>Pertinenza </a:t>
            </a:r>
            <a:r>
              <a:rPr lang="it-IT" altLang="en-US" sz="1600" b="1" i="1" dirty="0">
                <a:solidFill>
                  <a:srgbClr val="A80000"/>
                </a:solidFill>
                <a:latin typeface="Times New Roman" panose="02020603050405020304" pitchFamily="18" charset="0"/>
                <a:cs typeface="Times New Roman" panose="02020603050405020304" pitchFamily="18" charset="0"/>
              </a:rPr>
              <a:t>o </a:t>
            </a:r>
            <a:r>
              <a:rPr lang="it-IT" altLang="en-US" sz="1600" b="1" i="1" dirty="0" smtClean="0">
                <a:solidFill>
                  <a:srgbClr val="A80000"/>
                </a:solidFill>
                <a:latin typeface="Times New Roman" panose="02020603050405020304" pitchFamily="18" charset="0"/>
                <a:cs typeface="Times New Roman" panose="02020603050405020304" pitchFamily="18" charset="0"/>
              </a:rPr>
              <a:t>Rilevanza</a:t>
            </a:r>
            <a:r>
              <a:rPr lang="it-IT" altLang="en-US" sz="1600" dirty="0" smtClean="0">
                <a:latin typeface="Times New Roman" panose="02020603050405020304" pitchFamily="18" charset="0"/>
                <a:cs typeface="Times New Roman" panose="02020603050405020304" pitchFamily="18" charset="0"/>
              </a:rPr>
              <a:t>: </a:t>
            </a:r>
            <a:r>
              <a:rPr lang="it-IT" altLang="en-US" sz="1600" dirty="0">
                <a:latin typeface="Times New Roman" panose="02020603050405020304" pitchFamily="18" charset="0"/>
                <a:cs typeface="Times New Roman" panose="02020603050405020304" pitchFamily="18" charset="0"/>
              </a:rPr>
              <a:t>capacità dell'informazione di soddisfare le esigenze conoscitive degli utenti. </a:t>
            </a:r>
            <a:endParaRPr lang="it-IT" altLang="en-US" sz="1600" dirty="0"/>
          </a:p>
        </p:txBody>
      </p:sp>
      <p:sp>
        <p:nvSpPr>
          <p:cNvPr id="6" name="Rettangolo 5"/>
          <p:cNvSpPr/>
          <p:nvPr/>
        </p:nvSpPr>
        <p:spPr>
          <a:xfrm>
            <a:off x="889291" y="1635857"/>
            <a:ext cx="10657087" cy="584775"/>
          </a:xfrm>
          <a:prstGeom prst="rect">
            <a:avLst/>
          </a:prstGeom>
        </p:spPr>
        <p:txBody>
          <a:bodyPr wrap="square">
            <a:spAutoFit/>
          </a:bodyPr>
          <a:lstStyle/>
          <a:p>
            <a:pPr marL="400050" indent="-400050" algn="just">
              <a:buFont typeface="Wingdings" panose="05000000000000000000" pitchFamily="2" charset="2"/>
              <a:buChar char="Ø"/>
            </a:pPr>
            <a:r>
              <a:rPr lang="it-IT" altLang="en-US" sz="1600" b="1" i="1" dirty="0" smtClean="0">
                <a:solidFill>
                  <a:srgbClr val="A80000"/>
                </a:solidFill>
                <a:latin typeface="Times New Roman" panose="02020603050405020304" pitchFamily="18" charset="0"/>
                <a:cs typeface="Times New Roman" panose="02020603050405020304" pitchFamily="18" charset="0"/>
              </a:rPr>
              <a:t>Precisione </a:t>
            </a:r>
            <a:r>
              <a:rPr lang="it-IT" altLang="en-US" sz="1600" b="1" i="1" dirty="0">
                <a:solidFill>
                  <a:srgbClr val="A80000"/>
                </a:solidFill>
                <a:latin typeface="Times New Roman" panose="02020603050405020304" pitchFamily="18" charset="0"/>
                <a:cs typeface="Times New Roman" panose="02020603050405020304" pitchFamily="18" charset="0"/>
              </a:rPr>
              <a:t>o </a:t>
            </a:r>
            <a:r>
              <a:rPr lang="it-IT" altLang="en-US" sz="1600" b="1" i="1" dirty="0" smtClean="0">
                <a:solidFill>
                  <a:srgbClr val="A80000"/>
                </a:solidFill>
                <a:latin typeface="Times New Roman" panose="02020603050405020304" pitchFamily="18" charset="0"/>
                <a:cs typeface="Times New Roman" panose="02020603050405020304" pitchFamily="18" charset="0"/>
              </a:rPr>
              <a:t>Accuratezza</a:t>
            </a:r>
            <a:r>
              <a:rPr lang="it-IT" altLang="en-US" sz="1600" dirty="0" smtClean="0">
                <a:latin typeface="Times New Roman" panose="02020603050405020304" pitchFamily="18" charset="0"/>
                <a:cs typeface="Times New Roman" panose="02020603050405020304" pitchFamily="18" charset="0"/>
              </a:rPr>
              <a:t>: </a:t>
            </a:r>
            <a:r>
              <a:rPr lang="it-IT" altLang="en-US" sz="1600" dirty="0">
                <a:latin typeface="Times New Roman" panose="02020603050405020304" pitchFamily="18" charset="0"/>
                <a:cs typeface="Times New Roman" panose="02020603050405020304" pitchFamily="18" charset="0"/>
              </a:rPr>
              <a:t>grado di corrispondenza fra la stima ottenuta dall'indagine e il vero (ma ignoto) valore della caratteristica in oggetto nella popolazione obiettivo. </a:t>
            </a:r>
          </a:p>
        </p:txBody>
      </p:sp>
      <p:sp>
        <p:nvSpPr>
          <p:cNvPr id="7" name="Rectangle 2"/>
          <p:cNvSpPr>
            <a:spLocks noChangeArrowheads="1"/>
          </p:cNvSpPr>
          <p:nvPr/>
        </p:nvSpPr>
        <p:spPr bwMode="auto">
          <a:xfrm>
            <a:off x="889200" y="2176208"/>
            <a:ext cx="106985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just" eaLnBrk="0" fontAlgn="base" hangingPunct="0">
              <a:spcBef>
                <a:spcPct val="0"/>
              </a:spcBef>
              <a:spcAft>
                <a:spcPct val="0"/>
              </a:spcAft>
              <a:defRPr sz="2000">
                <a:solidFill>
                  <a:schemeClr val="tx1"/>
                </a:solidFill>
                <a:latin typeface="Arial" panose="020B0604020202020204" pitchFamily="34" charset="0"/>
              </a:defRPr>
            </a:lvl6pPr>
            <a:lvl7pPr marL="2971800" indent="-228600" algn="just" eaLnBrk="0" fontAlgn="base" hangingPunct="0">
              <a:spcBef>
                <a:spcPct val="0"/>
              </a:spcBef>
              <a:spcAft>
                <a:spcPct val="0"/>
              </a:spcAft>
              <a:defRPr sz="2000">
                <a:solidFill>
                  <a:schemeClr val="tx1"/>
                </a:solidFill>
                <a:latin typeface="Arial" panose="020B0604020202020204" pitchFamily="34" charset="0"/>
              </a:defRPr>
            </a:lvl7pPr>
            <a:lvl8pPr marL="3429000" indent="-228600" algn="just" eaLnBrk="0" fontAlgn="base" hangingPunct="0">
              <a:spcBef>
                <a:spcPct val="0"/>
              </a:spcBef>
              <a:spcAft>
                <a:spcPct val="0"/>
              </a:spcAft>
              <a:defRPr sz="2000">
                <a:solidFill>
                  <a:schemeClr val="tx1"/>
                </a:solidFill>
                <a:latin typeface="Arial" panose="020B0604020202020204" pitchFamily="34" charset="0"/>
              </a:defRPr>
            </a:lvl8pPr>
            <a:lvl9pPr marL="3886200" indent="-228600" algn="just" eaLnBrk="0" fontAlgn="base" hangingPunct="0">
              <a:spcBef>
                <a:spcPct val="0"/>
              </a:spcBef>
              <a:spcAft>
                <a:spcPct val="0"/>
              </a:spcAft>
              <a:defRPr sz="2000">
                <a:solidFill>
                  <a:schemeClr val="tx1"/>
                </a:solidFill>
                <a:latin typeface="Arial" panose="020B0604020202020204" pitchFamily="34" charset="0"/>
              </a:defRPr>
            </a:lvl9pPr>
          </a:lstStyle>
          <a:p>
            <a:pPr marL="400050" indent="-400050" algn="just" eaLnBrk="1" hangingPunct="1">
              <a:buFont typeface="Wingdings" panose="05000000000000000000" pitchFamily="2" charset="2"/>
              <a:buChar char="Ø"/>
            </a:pPr>
            <a:r>
              <a:rPr lang="it-IT" altLang="en-US" sz="1600" b="1" i="1" dirty="0" smtClean="0">
                <a:solidFill>
                  <a:srgbClr val="A80000"/>
                </a:solidFill>
                <a:latin typeface="Times New Roman" panose="02020603050405020304" pitchFamily="18" charset="0"/>
                <a:cs typeface="Times New Roman" panose="02020603050405020304" pitchFamily="18" charset="0"/>
              </a:rPr>
              <a:t>Tempestività</a:t>
            </a:r>
            <a:r>
              <a:rPr lang="it-IT" altLang="en-US" sz="1600" i="1" dirty="0" smtClean="0">
                <a:solidFill>
                  <a:srgbClr val="A80000"/>
                </a:solidFill>
              </a:rPr>
              <a:t> </a:t>
            </a:r>
            <a:r>
              <a:rPr lang="it-IT" altLang="en-US" sz="1600" i="1" dirty="0" smtClean="0">
                <a:solidFill>
                  <a:srgbClr val="A80000"/>
                </a:solidFill>
                <a:latin typeface="Times New Roman" panose="02020603050405020304" pitchFamily="18" charset="0"/>
                <a:cs typeface="Times New Roman" panose="02020603050405020304" pitchFamily="18" charset="0"/>
              </a:rPr>
              <a:t>e </a:t>
            </a:r>
            <a:r>
              <a:rPr lang="it-IT" altLang="en-US" sz="1600" b="1" i="1" dirty="0">
                <a:solidFill>
                  <a:srgbClr val="A80000"/>
                </a:solidFill>
                <a:latin typeface="Times New Roman" panose="02020603050405020304" pitchFamily="18" charset="0"/>
                <a:cs typeface="Times New Roman" panose="02020603050405020304" pitchFamily="18" charset="0"/>
              </a:rPr>
              <a:t>pu</a:t>
            </a:r>
            <a:r>
              <a:rPr lang="it-IT" altLang="en-US" sz="1600" b="1" i="1" dirty="0" smtClean="0">
                <a:solidFill>
                  <a:srgbClr val="A80000"/>
                </a:solidFill>
                <a:latin typeface="Times New Roman" panose="02020603050405020304" pitchFamily="18" charset="0"/>
                <a:cs typeface="Times New Roman" panose="02020603050405020304" pitchFamily="18" charset="0"/>
              </a:rPr>
              <a:t>ntualità</a:t>
            </a:r>
            <a:r>
              <a:rPr lang="it-IT" altLang="en-US" sz="1600" dirty="0" smtClean="0">
                <a:latin typeface="Times New Roman" panose="02020603050405020304" pitchFamily="18" charset="0"/>
                <a:cs typeface="Times New Roman" panose="02020603050405020304" pitchFamily="18" charset="0"/>
              </a:rPr>
              <a:t>: </a:t>
            </a:r>
            <a:r>
              <a:rPr lang="it-IT" altLang="en-US" sz="1600" dirty="0">
                <a:latin typeface="Times New Roman" panose="02020603050405020304" pitchFamily="18" charset="0"/>
                <a:cs typeface="Times New Roman" panose="02020603050405020304" pitchFamily="18" charset="0"/>
              </a:rPr>
              <a:t>intervallo di tempo intercorrente fra il momento della diffusione dell'informazione prodotta e l'epoca di riferimento della stessa. </a:t>
            </a:r>
            <a:endParaRPr lang="it-IT" altLang="en-US" sz="1600" dirty="0"/>
          </a:p>
        </p:txBody>
      </p:sp>
      <p:sp>
        <p:nvSpPr>
          <p:cNvPr id="8" name="Rettangolo 7"/>
          <p:cNvSpPr/>
          <p:nvPr/>
        </p:nvSpPr>
        <p:spPr>
          <a:xfrm>
            <a:off x="889200" y="2810510"/>
            <a:ext cx="10686182" cy="584775"/>
          </a:xfrm>
          <a:prstGeom prst="rect">
            <a:avLst/>
          </a:prstGeom>
        </p:spPr>
        <p:txBody>
          <a:bodyPr wrap="square">
            <a:spAutoFit/>
          </a:bodyPr>
          <a:lstStyle/>
          <a:p>
            <a:pPr marL="400050" indent="-400050" algn="just">
              <a:buFont typeface="Wingdings" panose="05000000000000000000" pitchFamily="2" charset="2"/>
              <a:buChar char="Ø"/>
            </a:pPr>
            <a:r>
              <a:rPr lang="it-IT" altLang="en-US" sz="1600" b="1" i="1" dirty="0" smtClean="0">
                <a:solidFill>
                  <a:srgbClr val="A80000"/>
                </a:solidFill>
                <a:latin typeface="Times New Roman" panose="02020603050405020304" pitchFamily="18" charset="0"/>
                <a:cs typeface="Times New Roman" panose="02020603050405020304" pitchFamily="18" charset="0"/>
              </a:rPr>
              <a:t>Accessibilità</a:t>
            </a:r>
            <a:r>
              <a:rPr lang="it-IT" altLang="en-US" sz="1600" i="1" dirty="0" smtClean="0">
                <a:solidFill>
                  <a:srgbClr val="A80000"/>
                </a:solidFill>
                <a:latin typeface="Times New Roman" panose="02020603050405020304" pitchFamily="18" charset="0"/>
                <a:cs typeface="Times New Roman" panose="02020603050405020304" pitchFamily="18" charset="0"/>
              </a:rPr>
              <a:t> e </a:t>
            </a:r>
            <a:r>
              <a:rPr lang="it-IT" altLang="en-US" sz="1600" b="1" i="1" dirty="0" smtClean="0">
                <a:solidFill>
                  <a:srgbClr val="A80000"/>
                </a:solidFill>
                <a:latin typeface="Times New Roman" panose="02020603050405020304" pitchFamily="18" charset="0"/>
                <a:cs typeface="Times New Roman" panose="02020603050405020304" pitchFamily="18" charset="0"/>
              </a:rPr>
              <a:t>chiarezza</a:t>
            </a:r>
            <a:r>
              <a:rPr lang="it-IT" altLang="en-US" sz="1600" dirty="0" smtClean="0">
                <a:latin typeface="Times New Roman" panose="02020603050405020304" pitchFamily="18" charset="0"/>
                <a:cs typeface="Times New Roman" panose="02020603050405020304" pitchFamily="18" charset="0"/>
              </a:rPr>
              <a:t>: </a:t>
            </a:r>
            <a:r>
              <a:rPr lang="it-IT" altLang="en-US" sz="1600" dirty="0">
                <a:latin typeface="Times New Roman" panose="02020603050405020304" pitchFamily="18" charset="0"/>
                <a:cs typeface="Times New Roman" panose="02020603050405020304" pitchFamily="18" charset="0"/>
              </a:rPr>
              <a:t>nota anche col nome di </a:t>
            </a:r>
            <a:r>
              <a:rPr lang="it-IT" altLang="en-US" sz="1600" i="1" dirty="0">
                <a:latin typeface="Times New Roman" panose="02020603050405020304" pitchFamily="18" charset="0"/>
                <a:cs typeface="Times New Roman" panose="02020603050405020304" pitchFamily="18" charset="0"/>
              </a:rPr>
              <a:t>trasparenza</a:t>
            </a:r>
            <a:r>
              <a:rPr lang="it-IT" altLang="en-US" sz="1600" dirty="0">
                <a:latin typeface="Times New Roman" panose="02020603050405020304" pitchFamily="18" charset="0"/>
                <a:cs typeface="Times New Roman" panose="02020603050405020304" pitchFamily="18" charset="0"/>
              </a:rPr>
              <a:t>, questa caratteristica corrisponde alla semplicità per l'utente di reperire, acquisire e comprendere l'informazione disponibile in relazione alle proprie finalità. </a:t>
            </a:r>
          </a:p>
        </p:txBody>
      </p:sp>
      <p:sp>
        <p:nvSpPr>
          <p:cNvPr id="9" name="Rettangolo 8"/>
          <p:cNvSpPr/>
          <p:nvPr/>
        </p:nvSpPr>
        <p:spPr>
          <a:xfrm>
            <a:off x="889200" y="3444812"/>
            <a:ext cx="10715276" cy="584775"/>
          </a:xfrm>
          <a:prstGeom prst="rect">
            <a:avLst/>
          </a:prstGeom>
        </p:spPr>
        <p:txBody>
          <a:bodyPr wrap="square">
            <a:spAutoFit/>
          </a:bodyPr>
          <a:lstStyle/>
          <a:p>
            <a:pPr marL="400050" indent="-400050" algn="just">
              <a:buFont typeface="Wingdings" panose="05000000000000000000" pitchFamily="2" charset="2"/>
              <a:buChar char="Ø"/>
            </a:pPr>
            <a:r>
              <a:rPr lang="it-IT" altLang="en-US" sz="1600" b="1" i="1" dirty="0" smtClean="0">
                <a:solidFill>
                  <a:srgbClr val="A80000"/>
                </a:solidFill>
                <a:latin typeface="Times New Roman" panose="02020603050405020304" pitchFamily="18" charset="0"/>
                <a:cs typeface="Times New Roman" panose="02020603050405020304" pitchFamily="18" charset="0"/>
              </a:rPr>
              <a:t>Confrontabilità </a:t>
            </a:r>
            <a:r>
              <a:rPr lang="it-IT" altLang="en-US" sz="1600" b="1" i="1" dirty="0">
                <a:solidFill>
                  <a:srgbClr val="A80000"/>
                </a:solidFill>
                <a:latin typeface="Times New Roman" panose="02020603050405020304" pitchFamily="18" charset="0"/>
                <a:cs typeface="Times New Roman" panose="02020603050405020304" pitchFamily="18" charset="0"/>
              </a:rPr>
              <a:t>o </a:t>
            </a:r>
            <a:r>
              <a:rPr lang="it-IT" altLang="en-US" sz="1600" b="1" i="1" dirty="0" smtClean="0">
                <a:solidFill>
                  <a:srgbClr val="A80000"/>
                </a:solidFill>
                <a:latin typeface="Times New Roman" panose="02020603050405020304" pitchFamily="18" charset="0"/>
                <a:cs typeface="Times New Roman" panose="02020603050405020304" pitchFamily="18" charset="0"/>
              </a:rPr>
              <a:t>Interpretabilità</a:t>
            </a:r>
            <a:r>
              <a:rPr lang="it-IT" altLang="en-US" sz="1600" dirty="0" smtClean="0">
                <a:latin typeface="Times New Roman" panose="02020603050405020304" pitchFamily="18" charset="0"/>
                <a:cs typeface="Times New Roman" panose="02020603050405020304" pitchFamily="18" charset="0"/>
              </a:rPr>
              <a:t>: </a:t>
            </a:r>
            <a:r>
              <a:rPr lang="it-IT" altLang="en-US" sz="1600" dirty="0">
                <a:latin typeface="Times New Roman" panose="02020603050405020304" pitchFamily="18" charset="0"/>
                <a:cs typeface="Times New Roman" panose="02020603050405020304" pitchFamily="18" charset="0"/>
              </a:rPr>
              <a:t>possibilità di paragonare nel tempo e nello spazio le statistiche riguardanti il fenomeno di interesse. </a:t>
            </a:r>
          </a:p>
        </p:txBody>
      </p:sp>
      <p:sp>
        <p:nvSpPr>
          <p:cNvPr id="10" name="Rectangle 2"/>
          <p:cNvSpPr>
            <a:spLocks noChangeArrowheads="1"/>
          </p:cNvSpPr>
          <p:nvPr/>
        </p:nvSpPr>
        <p:spPr bwMode="auto">
          <a:xfrm>
            <a:off x="889200" y="4079114"/>
            <a:ext cx="97822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algn="just" eaLnBrk="0" fontAlgn="base" hangingPunct="0">
              <a:spcBef>
                <a:spcPct val="0"/>
              </a:spcBef>
              <a:spcAft>
                <a:spcPct val="0"/>
              </a:spcAft>
              <a:defRPr sz="2000">
                <a:solidFill>
                  <a:schemeClr val="tx1"/>
                </a:solidFill>
                <a:latin typeface="Arial" panose="020B0604020202020204" pitchFamily="34" charset="0"/>
              </a:defRPr>
            </a:lvl6pPr>
            <a:lvl7pPr marL="2971800" indent="-228600" algn="just" eaLnBrk="0" fontAlgn="base" hangingPunct="0">
              <a:spcBef>
                <a:spcPct val="0"/>
              </a:spcBef>
              <a:spcAft>
                <a:spcPct val="0"/>
              </a:spcAft>
              <a:defRPr sz="2000">
                <a:solidFill>
                  <a:schemeClr val="tx1"/>
                </a:solidFill>
                <a:latin typeface="Arial" panose="020B0604020202020204" pitchFamily="34" charset="0"/>
              </a:defRPr>
            </a:lvl7pPr>
            <a:lvl8pPr marL="3429000" indent="-228600" algn="just" eaLnBrk="0" fontAlgn="base" hangingPunct="0">
              <a:spcBef>
                <a:spcPct val="0"/>
              </a:spcBef>
              <a:spcAft>
                <a:spcPct val="0"/>
              </a:spcAft>
              <a:defRPr sz="2000">
                <a:solidFill>
                  <a:schemeClr val="tx1"/>
                </a:solidFill>
                <a:latin typeface="Arial" panose="020B0604020202020204" pitchFamily="34" charset="0"/>
              </a:defRPr>
            </a:lvl8pPr>
            <a:lvl9pPr marL="3886200" indent="-228600" algn="just" eaLnBrk="0" fontAlgn="base" hangingPunct="0">
              <a:spcBef>
                <a:spcPct val="0"/>
              </a:spcBef>
              <a:spcAft>
                <a:spcPct val="0"/>
              </a:spcAft>
              <a:defRPr sz="2000">
                <a:solidFill>
                  <a:schemeClr val="tx1"/>
                </a:solidFill>
                <a:latin typeface="Arial" panose="020B0604020202020204" pitchFamily="34" charset="0"/>
              </a:defRPr>
            </a:lvl9pPr>
          </a:lstStyle>
          <a:p>
            <a:pPr marL="400050" indent="-400050" algn="just" eaLnBrk="1" hangingPunct="1">
              <a:buFont typeface="Wingdings" panose="05000000000000000000" pitchFamily="2" charset="2"/>
              <a:buChar char="Ø"/>
            </a:pPr>
            <a:r>
              <a:rPr lang="it-IT" altLang="en-US" sz="1600" b="1" i="1" dirty="0" smtClean="0">
                <a:solidFill>
                  <a:srgbClr val="A80000"/>
                </a:solidFill>
                <a:latin typeface="Times New Roman" panose="02020603050405020304" pitchFamily="18" charset="0"/>
                <a:cs typeface="Times New Roman" panose="02020603050405020304" pitchFamily="18" charset="0"/>
              </a:rPr>
              <a:t>Coerenza</a:t>
            </a:r>
            <a:r>
              <a:rPr lang="it-IT" altLang="en-US" sz="1600" dirty="0" smtClean="0">
                <a:latin typeface="Times New Roman" panose="02020603050405020304" pitchFamily="18" charset="0"/>
                <a:cs typeface="Times New Roman" panose="02020603050405020304" pitchFamily="18" charset="0"/>
              </a:rPr>
              <a:t>: </a:t>
            </a:r>
            <a:r>
              <a:rPr lang="it-IT" sz="1600" dirty="0">
                <a:latin typeface="Times New Roman" panose="02020603050405020304" pitchFamily="18" charset="0"/>
                <a:cs typeface="Times New Roman" panose="02020603050405020304" pitchFamily="18" charset="0"/>
              </a:rPr>
              <a:t>vi è coerenza tra dati statistici quando tra di essi non esiste contraddittorietà o incompatibilità. </a:t>
            </a:r>
            <a:endParaRPr lang="it-IT" altLang="en-US" sz="1600" dirty="0"/>
          </a:p>
        </p:txBody>
      </p:sp>
      <p:sp>
        <p:nvSpPr>
          <p:cNvPr id="11" name="Rettangolo 10"/>
          <p:cNvSpPr/>
          <p:nvPr/>
        </p:nvSpPr>
        <p:spPr>
          <a:xfrm>
            <a:off x="889200" y="4463743"/>
            <a:ext cx="9482482" cy="338554"/>
          </a:xfrm>
          <a:prstGeom prst="rect">
            <a:avLst/>
          </a:prstGeom>
        </p:spPr>
        <p:txBody>
          <a:bodyPr wrap="square">
            <a:spAutoFit/>
          </a:bodyPr>
          <a:lstStyle/>
          <a:p>
            <a:pPr marL="400050" indent="-400050" algn="just">
              <a:buFont typeface="Wingdings" panose="05000000000000000000" pitchFamily="2" charset="2"/>
              <a:buChar char="Ø"/>
            </a:pPr>
            <a:r>
              <a:rPr lang="it-IT" altLang="en-US" sz="1600" b="1" i="1" dirty="0" smtClean="0">
                <a:solidFill>
                  <a:srgbClr val="A80000"/>
                </a:solidFill>
                <a:latin typeface="Times New Roman" panose="02020603050405020304" pitchFamily="18" charset="0"/>
                <a:cs typeface="Times New Roman" panose="02020603050405020304" pitchFamily="18" charset="0"/>
              </a:rPr>
              <a:t>Credibilità</a:t>
            </a:r>
            <a:r>
              <a:rPr lang="it-IT" altLang="en-US" sz="1600" dirty="0">
                <a:latin typeface="Times New Roman" panose="02020603050405020304" pitchFamily="18" charset="0"/>
                <a:cs typeface="Times New Roman" panose="02020603050405020304" pitchFamily="18" charset="0"/>
              </a:rPr>
              <a:t>: Fiducia che gli utilizzatori ripongono nel soggetto che l’ha prodotta</a:t>
            </a:r>
            <a:r>
              <a:rPr lang="it-IT" altLang="en-US" sz="1600" dirty="0" smtClean="0">
                <a:latin typeface="Times New Roman" panose="02020603050405020304" pitchFamily="18" charset="0"/>
                <a:cs typeface="Times New Roman" panose="02020603050405020304" pitchFamily="18" charset="0"/>
              </a:rPr>
              <a:t>.</a:t>
            </a:r>
            <a:endParaRPr lang="it-IT" altLang="en-US" sz="1600" dirty="0">
              <a:latin typeface="Times New Roman" panose="02020603050405020304" pitchFamily="18" charset="0"/>
              <a:cs typeface="Times New Roman" panose="02020603050405020304" pitchFamily="18" charset="0"/>
            </a:endParaRPr>
          </a:p>
        </p:txBody>
      </p:sp>
      <p:sp>
        <p:nvSpPr>
          <p:cNvPr id="12" name="Rettangolo 11"/>
          <p:cNvSpPr/>
          <p:nvPr/>
        </p:nvSpPr>
        <p:spPr>
          <a:xfrm>
            <a:off x="889200" y="4848372"/>
            <a:ext cx="10715276" cy="584775"/>
          </a:xfrm>
          <a:prstGeom prst="rect">
            <a:avLst/>
          </a:prstGeom>
        </p:spPr>
        <p:txBody>
          <a:bodyPr wrap="square">
            <a:spAutoFit/>
          </a:bodyPr>
          <a:lstStyle/>
          <a:p>
            <a:pPr marL="400050" indent="-400050" algn="just">
              <a:buFont typeface="Wingdings" panose="05000000000000000000" pitchFamily="2" charset="2"/>
              <a:buChar char="Ø"/>
            </a:pPr>
            <a:r>
              <a:rPr lang="it-IT" altLang="en-US" sz="1600" b="1" i="1" dirty="0" smtClean="0">
                <a:solidFill>
                  <a:srgbClr val="A80000"/>
                </a:solidFill>
                <a:latin typeface="Times New Roman" panose="02020603050405020304" pitchFamily="18" charset="0"/>
                <a:cs typeface="Times New Roman" panose="02020603050405020304" pitchFamily="18" charset="0"/>
              </a:rPr>
              <a:t>Completezza</a:t>
            </a:r>
            <a:r>
              <a:rPr lang="it-IT" altLang="en-US" sz="1600" b="1" i="1" dirty="0" smtClean="0">
                <a:solidFill>
                  <a:srgbClr val="C00000"/>
                </a:solidFill>
                <a:latin typeface="Times New Roman" panose="02020603050405020304" pitchFamily="18" charset="0"/>
                <a:cs typeface="Times New Roman" panose="02020603050405020304" pitchFamily="18" charset="0"/>
              </a:rPr>
              <a:t>:</a:t>
            </a:r>
            <a:r>
              <a:rPr lang="it-IT" sz="1600" dirty="0">
                <a:latin typeface="Times New Roman" panose="02020603050405020304" pitchFamily="18" charset="0"/>
                <a:cs typeface="Times New Roman" panose="02020603050405020304" pitchFamily="18" charset="0"/>
              </a:rPr>
              <a:t> dell’informazione prodotta (tutte le statistiche necessarie agli utenti devono essere prodotte) e il livello in cui i concetti utilizzati (definizioni, classificazioni,…) riflettono le esigenze degli utenti. </a:t>
            </a:r>
            <a:endParaRPr lang="it-IT"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90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ppt_x"/>
                                          </p:val>
                                        </p:tav>
                                        <p:tav tm="100000">
                                          <p:val>
                                            <p:strVal val="#ppt_x"/>
                                          </p:val>
                                        </p:tav>
                                      </p:tavLst>
                                    </p:anim>
                                    <p:anim calcmode="lin" valueType="num">
                                      <p:cBhvr additive="base">
                                        <p:cTn id="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40</a:t>
            </a:fld>
            <a:endParaRPr lang="it-IT"/>
          </a:p>
        </p:txBody>
      </p:sp>
      <p:sp>
        <p:nvSpPr>
          <p:cNvPr id="4" name="Rettangolo 3"/>
          <p:cNvSpPr/>
          <p:nvPr/>
        </p:nvSpPr>
        <p:spPr>
          <a:xfrm>
            <a:off x="1119447" y="939307"/>
            <a:ext cx="10144298"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A partire dalla definizione e misura del PIL si </a:t>
            </a:r>
            <a:r>
              <a:rPr lang="it-IT" dirty="0" smtClean="0">
                <a:latin typeface="Times New Roman" panose="02020603050405020304" pitchFamily="18" charset="0"/>
                <a:cs typeface="Times New Roman" panose="02020603050405020304" pitchFamily="18" charset="0"/>
              </a:rPr>
              <a:t>apre il </a:t>
            </a:r>
            <a:r>
              <a:rPr lang="it-IT" dirty="0">
                <a:latin typeface="Times New Roman" panose="02020603050405020304" pitchFamily="18" charset="0"/>
                <a:cs typeface="Times New Roman" panose="02020603050405020304" pitchFamily="18" charset="0"/>
              </a:rPr>
              <a:t>SISTEMA dei Conti Nazionali, costituito da </a:t>
            </a:r>
            <a:r>
              <a:rPr lang="it-IT" dirty="0" smtClean="0">
                <a:latin typeface="Times New Roman" panose="02020603050405020304" pitchFamily="18" charset="0"/>
                <a:cs typeface="Times New Roman" panose="02020603050405020304" pitchFamily="18" charset="0"/>
              </a:rPr>
              <a:t>un insieme </a:t>
            </a:r>
            <a:r>
              <a:rPr lang="it-IT" dirty="0">
                <a:latin typeface="Times New Roman" panose="02020603050405020304" pitchFamily="18" charset="0"/>
                <a:cs typeface="Times New Roman" panose="02020603050405020304" pitchFamily="18" charset="0"/>
              </a:rPr>
              <a:t>di </a:t>
            </a:r>
            <a:r>
              <a:rPr lang="it-IT" dirty="0" smtClean="0">
                <a:latin typeface="Times New Roman" panose="02020603050405020304" pitchFamily="18" charset="0"/>
                <a:cs typeface="Times New Roman" panose="02020603050405020304" pitchFamily="18" charset="0"/>
              </a:rPr>
              <a:t>Conti </a:t>
            </a:r>
            <a:r>
              <a:rPr lang="it-IT" dirty="0">
                <a:latin typeface="Times New Roman" panose="02020603050405020304" pitchFamily="18" charset="0"/>
                <a:cs typeface="Times New Roman" panose="02020603050405020304" pitchFamily="18" charset="0"/>
              </a:rPr>
              <a:t>in sequenza, ognuno dei </a:t>
            </a:r>
            <a:r>
              <a:rPr lang="it-IT" dirty="0" smtClean="0">
                <a:latin typeface="Times New Roman" panose="02020603050405020304" pitchFamily="18" charset="0"/>
                <a:cs typeface="Times New Roman" panose="02020603050405020304" pitchFamily="18" charset="0"/>
              </a:rPr>
              <a:t>quali descrive </a:t>
            </a:r>
            <a:r>
              <a:rPr lang="it-IT" dirty="0">
                <a:latin typeface="Times New Roman" panose="02020603050405020304" pitchFamily="18" charset="0"/>
                <a:cs typeface="Times New Roman" panose="02020603050405020304" pitchFamily="18" charset="0"/>
              </a:rPr>
              <a:t>una specifica fase del </a:t>
            </a:r>
            <a:r>
              <a:rPr lang="it-IT" dirty="0" smtClean="0">
                <a:latin typeface="Times New Roman" panose="02020603050405020304" pitchFamily="18" charset="0"/>
                <a:cs typeface="Times New Roman" panose="02020603050405020304" pitchFamily="18" charset="0"/>
              </a:rPr>
              <a:t>circuito e</a:t>
            </a:r>
            <a:r>
              <a:rPr lang="en-GB" dirty="0" err="1" smtClean="0">
                <a:latin typeface="Times New Roman" panose="02020603050405020304" pitchFamily="18" charset="0"/>
                <a:cs typeface="Times New Roman" panose="02020603050405020304" pitchFamily="18" charset="0"/>
              </a:rPr>
              <a:t>conomico</a:t>
            </a:r>
            <a:r>
              <a:rPr lang="en-GB"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1119446" y="4269445"/>
            <a:ext cx="10144299"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Sistema comprende inoltre 2 Conti </a:t>
            </a:r>
            <a:r>
              <a:rPr lang="it-IT" dirty="0" smtClean="0">
                <a:latin typeface="Times New Roman" panose="02020603050405020304" pitchFamily="18" charset="0"/>
                <a:cs typeface="Times New Roman" panose="02020603050405020304" pitchFamily="18" charset="0"/>
              </a:rPr>
              <a:t>che descrivono </a:t>
            </a:r>
            <a:r>
              <a:rPr lang="it-IT" dirty="0">
                <a:latin typeface="Times New Roman" panose="02020603050405020304" pitchFamily="18" charset="0"/>
                <a:cs typeface="Times New Roman" panose="02020603050405020304" pitchFamily="18" charset="0"/>
              </a:rPr>
              <a:t>gli scambi di beni e servizi </a:t>
            </a:r>
            <a:r>
              <a:rPr lang="it-IT" dirty="0" smtClean="0">
                <a:latin typeface="Times New Roman" panose="02020603050405020304" pitchFamily="18" charset="0"/>
                <a:cs typeface="Times New Roman" panose="02020603050405020304" pitchFamily="18" charset="0"/>
              </a:rPr>
              <a:t>che chiudono </a:t>
            </a:r>
            <a:r>
              <a:rPr lang="it-IT" dirty="0">
                <a:latin typeface="Times New Roman" panose="02020603050405020304" pitchFamily="18" charset="0"/>
                <a:cs typeface="Times New Roman" panose="02020603050405020304" pitchFamily="18" charset="0"/>
              </a:rPr>
              <a:t>per definizione </a:t>
            </a:r>
            <a:r>
              <a:rPr lang="it-IT" b="1" dirty="0">
                <a:latin typeface="Times New Roman" panose="02020603050405020304" pitchFamily="18" charset="0"/>
                <a:cs typeface="Times New Roman" panose="02020603050405020304" pitchFamily="18" charset="0"/>
              </a:rPr>
              <a:t>IN EQUILIBRIO</a:t>
            </a:r>
            <a:endParaRPr lang="en-GB" b="1" dirty="0">
              <a:latin typeface="Times New Roman" panose="02020603050405020304" pitchFamily="18" charset="0"/>
              <a:cs typeface="Times New Roman" panose="02020603050405020304" pitchFamily="18" charset="0"/>
            </a:endParaRPr>
          </a:p>
        </p:txBody>
      </p:sp>
      <p:sp>
        <p:nvSpPr>
          <p:cNvPr id="7" name="Rettangolo 6"/>
          <p:cNvSpPr/>
          <p:nvPr/>
        </p:nvSpPr>
        <p:spPr>
          <a:xfrm>
            <a:off x="1119446" y="1577088"/>
            <a:ext cx="10268989" cy="2383473"/>
          </a:xfrm>
          <a:prstGeom prst="rect">
            <a:avLst/>
          </a:prstGeom>
        </p:spPr>
        <p:txBody>
          <a:bodyPr wrap="square">
            <a:spAutoFit/>
          </a:bodyPr>
          <a:lstStyle/>
          <a:p>
            <a:pPr marL="285750" indent="-285750">
              <a:lnSpc>
                <a:spcPct val="107000"/>
              </a:lnSpc>
              <a:spcAft>
                <a:spcPts val="800"/>
              </a:spcAft>
              <a:buFont typeface="Wingdings" panose="05000000000000000000" pitchFamily="2" charset="2"/>
              <a:buChar char="§"/>
            </a:pPr>
            <a:r>
              <a:rPr lang="it-IT"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Conto </a:t>
            </a: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della produzione</a:t>
            </a:r>
            <a:endParaRPr lang="en-GB"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it-IT"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Conto </a:t>
            </a: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della generazione dei redditi primari</a:t>
            </a:r>
            <a:endParaRPr lang="en-GB"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it-IT"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Conto </a:t>
            </a: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della attribuzione dei redditi primari</a:t>
            </a:r>
            <a:endParaRPr lang="en-GB"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it-IT"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Conto </a:t>
            </a: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della distribuzione secondaria del reddito</a:t>
            </a:r>
            <a:endParaRPr lang="en-GB"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it-IT"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Conto </a:t>
            </a: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di utilizzazione del reddito disponibile</a:t>
            </a:r>
            <a:endParaRPr lang="en-GB"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
            </a:pPr>
            <a:r>
              <a:rPr lang="en-GB" b="1" dirty="0" err="1"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Conto</a:t>
            </a:r>
            <a:r>
              <a:rPr lang="en-GB"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GB" b="1" dirty="0" err="1"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delle</a:t>
            </a:r>
            <a:r>
              <a:rPr lang="en-GB" b="1" dirty="0"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 transazioni </a:t>
            </a:r>
            <a:r>
              <a:rPr lang="en-GB" b="1" dirty="0" err="1" smtClean="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internazionali</a:t>
            </a:r>
            <a:endParaRPr lang="en-GB"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ttangolo 8"/>
          <p:cNvSpPr/>
          <p:nvPr/>
        </p:nvSpPr>
        <p:spPr>
          <a:xfrm>
            <a:off x="1119446" y="5084170"/>
            <a:ext cx="3865161" cy="368755"/>
          </a:xfrm>
          <a:prstGeom prst="rect">
            <a:avLst/>
          </a:prstGeom>
        </p:spPr>
        <p:txBody>
          <a:bodyPr wrap="none">
            <a:spAutoFit/>
          </a:bodyPr>
          <a:lstStyle/>
          <a:p>
            <a:pPr marL="285750" indent="-285750" algn="just">
              <a:lnSpc>
                <a:spcPct val="107000"/>
              </a:lnSpc>
              <a:spcAft>
                <a:spcPts val="800"/>
              </a:spcAft>
              <a:buFont typeface="Wingdings" panose="05000000000000000000" pitchFamily="2" charset="2"/>
              <a:buChar char="§"/>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Conto delle risorse e degli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impeghi</a:t>
            </a:r>
            <a:endParaRPr lang="it-IT"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ttangolo 9"/>
          <p:cNvSpPr/>
          <p:nvPr/>
        </p:nvSpPr>
        <p:spPr>
          <a:xfrm>
            <a:off x="1119446" y="5555108"/>
            <a:ext cx="4038285" cy="368755"/>
          </a:xfrm>
          <a:prstGeom prst="rect">
            <a:avLst/>
          </a:prstGeom>
        </p:spPr>
        <p:txBody>
          <a:bodyPr wrap="none">
            <a:spAutoFit/>
          </a:bodyPr>
          <a:lstStyle/>
          <a:p>
            <a:pPr marL="285750" indent="-285750" algn="just">
              <a:lnSpc>
                <a:spcPct val="107000"/>
              </a:lnSpc>
              <a:spcAft>
                <a:spcPts val="800"/>
              </a:spcAft>
              <a:buFont typeface="Wingdings" panose="05000000000000000000" pitchFamily="2" charset="2"/>
              <a:buChar char="§"/>
            </a:pPr>
            <a:r>
              <a:rPr lang="it-IT" b="1"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Conto </a:t>
            </a:r>
            <a:r>
              <a:rPr lang="it-IT" b="1"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di equilibrio dei beni e servizi</a:t>
            </a:r>
            <a:endParaRPr lang="it-IT"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151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randombar(horizont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randombar(horizont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randombar(horizontal)">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randombar(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ppt_x"/>
                                          </p:val>
                                        </p:tav>
                                        <p:tav tm="100000">
                                          <p:val>
                                            <p:strVal val="#ppt_x"/>
                                          </p:val>
                                        </p:tav>
                                      </p:tavLst>
                                    </p:anim>
                                    <p:anim calcmode="lin" valueType="num">
                                      <p:cBhvr additive="base">
                                        <p:cTn id="4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P spid="9" grpId="0"/>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41</a:t>
            </a:fld>
            <a:endParaRPr lang="it-IT"/>
          </a:p>
        </p:txBody>
      </p:sp>
      <p:sp>
        <p:nvSpPr>
          <p:cNvPr id="4" name="Rettangolo 3"/>
          <p:cNvSpPr/>
          <p:nvPr/>
        </p:nvSpPr>
        <p:spPr>
          <a:xfrm>
            <a:off x="1015997" y="896401"/>
            <a:ext cx="5537093" cy="369332"/>
          </a:xfrm>
          <a:prstGeom prst="rect">
            <a:avLst/>
          </a:prstGeom>
          <a:ln>
            <a:noFill/>
          </a:ln>
          <a:effectLst>
            <a:glow rad="228600">
              <a:schemeClr val="accent3">
                <a:satMod val="175000"/>
                <a:alpha val="40000"/>
              </a:schemeClr>
            </a:glow>
          </a:effectLst>
          <a:scene3d>
            <a:camera prst="orthographicFront"/>
            <a:lightRig rig="threePt" dir="t"/>
          </a:scene3d>
          <a:sp3d>
            <a:bevelT/>
          </a:sp3d>
        </p:spPr>
        <p:txBody>
          <a:bodyPr wrap="none">
            <a:spAutoFit/>
          </a:bodyPr>
          <a:lstStyle/>
          <a:p>
            <a:r>
              <a:rPr lang="it-IT" b="1" cap="small" dirty="0">
                <a:solidFill>
                  <a:srgbClr val="A80000"/>
                </a:solidFill>
                <a:latin typeface="Times New Roman" panose="02020603050405020304" pitchFamily="18" charset="0"/>
                <a:cs typeface="Times New Roman" panose="02020603050405020304" pitchFamily="18" charset="0"/>
              </a:rPr>
              <a:t>CONTO </a:t>
            </a:r>
            <a:r>
              <a:rPr lang="it-IT" b="1" cap="small" dirty="0" smtClean="0">
                <a:solidFill>
                  <a:srgbClr val="A80000"/>
                </a:solidFill>
                <a:latin typeface="Times New Roman" panose="02020603050405020304" pitchFamily="18" charset="0"/>
                <a:cs typeface="Times New Roman" panose="02020603050405020304" pitchFamily="18" charset="0"/>
              </a:rPr>
              <a:t>DELLA PRODUZIONE (il valore creato)</a:t>
            </a:r>
            <a:endParaRPr lang="en-GB" cap="small" dirty="0">
              <a:solidFill>
                <a:srgbClr val="A80000"/>
              </a:solidFill>
              <a:latin typeface="Times New Roman" panose="02020603050405020304" pitchFamily="18" charset="0"/>
              <a:cs typeface="Times New Roman" panose="02020603050405020304" pitchFamily="18" charset="0"/>
            </a:endParaRPr>
          </a:p>
        </p:txBody>
      </p:sp>
      <p:sp>
        <p:nvSpPr>
          <p:cNvPr id="6" name="Rettangolo 5"/>
          <p:cNvSpPr/>
          <p:nvPr/>
        </p:nvSpPr>
        <p:spPr>
          <a:xfrm>
            <a:off x="1015990" y="1340407"/>
            <a:ext cx="10264373" cy="923330"/>
          </a:xfrm>
          <a:prstGeom prst="rect">
            <a:avLst/>
          </a:prstGeom>
        </p:spPr>
        <p:txBody>
          <a:bodyPr wrap="square">
            <a:spAutoFit/>
          </a:bodyPr>
          <a:lstStyle/>
          <a:p>
            <a:pPr algn="just"/>
            <a:r>
              <a:rPr lang="it-IT" i="1" dirty="0" smtClean="0">
                <a:latin typeface="Times New Roman" panose="02020603050405020304" pitchFamily="18" charset="0"/>
                <a:ea typeface="Calibri" panose="020F0502020204030204" pitchFamily="34" charset="0"/>
              </a:rPr>
              <a:t>Il </a:t>
            </a:r>
            <a:r>
              <a:rPr lang="it-IT" i="1" dirty="0">
                <a:latin typeface="Times New Roman" panose="02020603050405020304" pitchFamily="18" charset="0"/>
                <a:ea typeface="Calibri" panose="020F0502020204030204" pitchFamily="34" charset="0"/>
              </a:rPr>
              <a:t>conto della produzione esprime il valore della produzione totale come somma dei costi sostenuti per ottenerla: i costi per beni e servizi intermedi </a:t>
            </a:r>
            <a:r>
              <a:rPr lang="it-IT" i="1" dirty="0" smtClean="0">
                <a:latin typeface="Times New Roman" panose="02020603050405020304" pitchFamily="18" charset="0"/>
                <a:ea typeface="Calibri" panose="020F0502020204030204" pitchFamily="34" charset="0"/>
              </a:rPr>
              <a:t>(CI) e </a:t>
            </a:r>
            <a:r>
              <a:rPr lang="it-IT" i="1" dirty="0">
                <a:latin typeface="Times New Roman" panose="02020603050405020304" pitchFamily="18" charset="0"/>
                <a:ea typeface="Calibri" panose="020F0502020204030204" pitchFamily="34" charset="0"/>
              </a:rPr>
              <a:t>quelli per la remunerazione dei fattori </a:t>
            </a:r>
            <a:r>
              <a:rPr lang="it-IT" i="1" dirty="0" smtClean="0">
                <a:latin typeface="Times New Roman" panose="02020603050405020304" pitchFamily="18" charset="0"/>
                <a:ea typeface="Calibri" panose="020F0502020204030204" pitchFamily="34" charset="0"/>
              </a:rPr>
              <a:t>produttivi primari lavoro e capitale (PIL)</a:t>
            </a:r>
            <a:r>
              <a:rPr lang="it-IT" dirty="0" smtClean="0">
                <a:latin typeface="Times New Roman" panose="02020603050405020304" pitchFamily="18" charset="0"/>
                <a:ea typeface="Calibri" panose="020F0502020204030204" pitchFamily="34" charset="0"/>
              </a:rPr>
              <a:t>. </a:t>
            </a:r>
            <a:endParaRPr lang="en-GB" dirty="0"/>
          </a:p>
        </p:txBody>
      </p:sp>
      <p:sp>
        <p:nvSpPr>
          <p:cNvPr id="7" name="Rettangolo 6"/>
          <p:cNvSpPr/>
          <p:nvPr/>
        </p:nvSpPr>
        <p:spPr>
          <a:xfrm>
            <a:off x="725055" y="2619501"/>
            <a:ext cx="10355811" cy="1200329"/>
          </a:xfrm>
          <a:prstGeom prst="rect">
            <a:avLst/>
          </a:prstGeom>
        </p:spPr>
        <p:txBody>
          <a:bodyPr wrap="square">
            <a:spAutoFit/>
          </a:bodyPr>
          <a:lstStyle/>
          <a:p>
            <a:pPr marL="285750" indent="-285750" algn="just">
              <a:buFont typeface="Wingdings" panose="05000000000000000000" pitchFamily="2" charset="2"/>
              <a:buChar char="Ø"/>
            </a:pPr>
            <a:r>
              <a:rPr lang="it-IT" b="1" i="1" dirty="0" smtClean="0">
                <a:latin typeface="Times New Roman" panose="02020603050405020304" pitchFamily="18" charset="0"/>
              </a:rPr>
              <a:t>Il Conto </a:t>
            </a:r>
            <a:r>
              <a:rPr lang="it-IT" b="1" i="1" dirty="0">
                <a:latin typeface="Times New Roman" panose="02020603050405020304" pitchFamily="18" charset="0"/>
              </a:rPr>
              <a:t>della produzione </a:t>
            </a:r>
            <a:r>
              <a:rPr lang="it-IT" dirty="0">
                <a:latin typeface="Times New Roman" panose="02020603050405020304" pitchFamily="18" charset="0"/>
              </a:rPr>
              <a:t>(uno dei primi del sistema di CN) è una </a:t>
            </a:r>
            <a:r>
              <a:rPr lang="it-IT" dirty="0" smtClean="0">
                <a:latin typeface="Times New Roman" panose="02020603050405020304" pitchFamily="18" charset="0"/>
              </a:rPr>
              <a:t>equazione contabile </a:t>
            </a:r>
            <a:r>
              <a:rPr lang="it-IT" dirty="0">
                <a:latin typeface="Times New Roman" panose="02020603050405020304" pitchFamily="18" charset="0"/>
              </a:rPr>
              <a:t>molto semplice che esprime il valore della produzione come somma dei </a:t>
            </a:r>
            <a:r>
              <a:rPr lang="it-IT" dirty="0" smtClean="0">
                <a:latin typeface="Times New Roman" panose="02020603050405020304" pitchFamily="18" charset="0"/>
              </a:rPr>
              <a:t>costi sostenuti </a:t>
            </a:r>
            <a:r>
              <a:rPr lang="it-IT" dirty="0">
                <a:latin typeface="Times New Roman" panose="02020603050405020304" pitchFamily="18" charset="0"/>
              </a:rPr>
              <a:t>per realizzarla: costo per gli acquisti di beni e </a:t>
            </a:r>
            <a:r>
              <a:rPr lang="it-IT" dirty="0" smtClean="0">
                <a:latin typeface="Times New Roman" panose="02020603050405020304" pitchFamily="18" charset="0"/>
              </a:rPr>
              <a:t> servizi </a:t>
            </a:r>
            <a:r>
              <a:rPr lang="it-IT" dirty="0">
                <a:latin typeface="Times New Roman" panose="02020603050405020304" pitchFamily="18" charset="0"/>
              </a:rPr>
              <a:t>intermedi (</a:t>
            </a:r>
            <a:r>
              <a:rPr lang="it-IT" dirty="0" smtClean="0">
                <a:latin typeface="Times New Roman" panose="02020603050405020304" pitchFamily="18" charset="0"/>
              </a:rPr>
              <a:t>l’aggregato </a:t>
            </a:r>
            <a:r>
              <a:rPr lang="it-IT" i="1" dirty="0" smtClean="0">
                <a:latin typeface="Times New Roman" panose="02020603050405020304" pitchFamily="18" charset="0"/>
              </a:rPr>
              <a:t>consumi </a:t>
            </a:r>
            <a:r>
              <a:rPr lang="it-IT" i="1" dirty="0">
                <a:latin typeface="Times New Roman" panose="02020603050405020304" pitchFamily="18" charset="0"/>
              </a:rPr>
              <a:t>intermedi</a:t>
            </a:r>
            <a:r>
              <a:rPr lang="it-IT" dirty="0">
                <a:latin typeface="Times New Roman" panose="02020603050405020304" pitchFamily="18" charset="0"/>
              </a:rPr>
              <a:t>) e costo per la remunerazione dei </a:t>
            </a:r>
            <a:r>
              <a:rPr lang="it-IT" i="1" dirty="0">
                <a:latin typeface="Times New Roman" panose="02020603050405020304" pitchFamily="18" charset="0"/>
              </a:rPr>
              <a:t>fattori produttivi primari </a:t>
            </a:r>
            <a:r>
              <a:rPr lang="it-IT" dirty="0">
                <a:latin typeface="Times New Roman" panose="02020603050405020304" pitchFamily="18" charset="0"/>
              </a:rPr>
              <a:t>(lavoro </a:t>
            </a:r>
            <a:r>
              <a:rPr lang="it-IT" dirty="0" smtClean="0">
                <a:latin typeface="Times New Roman" panose="02020603050405020304" pitchFamily="18" charset="0"/>
              </a:rPr>
              <a:t>e capitale</a:t>
            </a:r>
            <a:r>
              <a:rPr lang="it-IT" dirty="0">
                <a:latin typeface="Times New Roman" panose="02020603050405020304" pitchFamily="18" charset="0"/>
              </a:rPr>
              <a:t>), che </a:t>
            </a:r>
            <a:r>
              <a:rPr lang="it-IT" dirty="0" smtClean="0">
                <a:latin typeface="Times New Roman" panose="02020603050405020304" pitchFamily="18" charset="0"/>
              </a:rPr>
              <a:t>abbiamo visto </a:t>
            </a:r>
            <a:r>
              <a:rPr lang="it-IT" dirty="0">
                <a:latin typeface="Times New Roman" panose="02020603050405020304" pitchFamily="18" charset="0"/>
              </a:rPr>
              <a:t>è l’aggregato </a:t>
            </a:r>
            <a:r>
              <a:rPr lang="it-IT" i="1" dirty="0">
                <a:latin typeface="Times New Roman" panose="02020603050405020304" pitchFamily="18" charset="0"/>
              </a:rPr>
              <a:t>valore aggiunto </a:t>
            </a:r>
            <a:r>
              <a:rPr lang="it-IT" dirty="0">
                <a:latin typeface="Times New Roman" panose="02020603050405020304" pitchFamily="18" charset="0"/>
              </a:rPr>
              <a:t>o </a:t>
            </a:r>
            <a:r>
              <a:rPr lang="it-IT" i="1" dirty="0">
                <a:latin typeface="Times New Roman" panose="02020603050405020304" pitchFamily="18" charset="0"/>
              </a:rPr>
              <a:t>prodotto </a:t>
            </a:r>
            <a:r>
              <a:rPr lang="it-IT" i="1" dirty="0" smtClean="0">
                <a:latin typeface="Times New Roman" panose="02020603050405020304" pitchFamily="18" charset="0"/>
              </a:rPr>
              <a:t>interno lordo</a:t>
            </a:r>
            <a:r>
              <a:rPr lang="it-IT" dirty="0">
                <a:latin typeface="Times New Roman" panose="02020603050405020304" pitchFamily="18" charset="0"/>
              </a:rPr>
              <a:t>.</a:t>
            </a:r>
            <a:endParaRPr lang="en-GB" dirty="0"/>
          </a:p>
        </p:txBody>
      </p:sp>
    </p:spTree>
    <p:extLst>
      <p:ext uri="{BB962C8B-B14F-4D97-AF65-F5344CB8AC3E}">
        <p14:creationId xmlns:p14="http://schemas.microsoft.com/office/powerpoint/2010/main" val="178317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42</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8" name="Rettangolo 7"/>
          <p:cNvSpPr/>
          <p:nvPr/>
        </p:nvSpPr>
        <p:spPr>
          <a:xfrm>
            <a:off x="1015999" y="1751799"/>
            <a:ext cx="10277050" cy="1200329"/>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Fra </a:t>
            </a:r>
            <a:r>
              <a:rPr lang="it-IT" dirty="0">
                <a:latin typeface="Times New Roman" panose="02020603050405020304" pitchFamily="18" charset="0"/>
                <a:cs typeface="Times New Roman" panose="02020603050405020304" pitchFamily="18" charset="0"/>
              </a:rPr>
              <a:t>le risorse, il prodotto interno lordo e le importazioni di beni e servizi e, fra gli </a:t>
            </a:r>
            <a:r>
              <a:rPr lang="it-IT" dirty="0" smtClean="0">
                <a:latin typeface="Times New Roman" panose="02020603050405020304" pitchFamily="18" charset="0"/>
                <a:cs typeface="Times New Roman" panose="02020603050405020304" pitchFamily="18" charset="0"/>
              </a:rPr>
              <a:t>impieghi finali, </a:t>
            </a:r>
            <a:r>
              <a:rPr lang="it-IT" dirty="0">
                <a:latin typeface="Times New Roman" panose="02020603050405020304" pitchFamily="18" charset="0"/>
                <a:cs typeface="Times New Roman" panose="02020603050405020304" pitchFamily="18" charset="0"/>
              </a:rPr>
              <a:t>la spesa per consumi finali, gli investimenti lordi e le esportazioni di beni e servizi. </a:t>
            </a:r>
            <a:endParaRPr lang="it-IT" dirty="0" smtClean="0">
              <a:latin typeface="Times New Roman" panose="02020603050405020304" pitchFamily="18" charset="0"/>
              <a:cs typeface="Times New Roman" panose="02020603050405020304" pitchFamily="18" charset="0"/>
            </a:endParaRPr>
          </a:p>
          <a:p>
            <a:pPr algn="just"/>
            <a:r>
              <a:rPr lang="it-IT" dirty="0" smtClean="0">
                <a:latin typeface="Times New Roman" panose="02020603050405020304" pitchFamily="18" charset="0"/>
                <a:cs typeface="Times New Roman" panose="02020603050405020304" pitchFamily="18" charset="0"/>
              </a:rPr>
              <a:t>Esso </a:t>
            </a:r>
            <a:r>
              <a:rPr lang="it-IT" dirty="0">
                <a:latin typeface="Times New Roman" panose="02020603050405020304" pitchFamily="18" charset="0"/>
                <a:cs typeface="Times New Roman" panose="02020603050405020304" pitchFamily="18" charset="0"/>
              </a:rPr>
              <a:t>pone in evidenza l’equilibrio esistente tra le diverse componenti dell’offerta e della domanda finale di beni e </a:t>
            </a:r>
            <a:r>
              <a:rPr lang="it-IT" dirty="0" smtClean="0">
                <a:latin typeface="Times New Roman" panose="02020603050405020304" pitchFamily="18" charset="0"/>
                <a:cs typeface="Times New Roman" panose="02020603050405020304" pitchFamily="18" charset="0"/>
              </a:rPr>
              <a:t>servizi</a:t>
            </a:r>
            <a:endParaRPr lang="it-IT" strike="sngStrike" dirty="0">
              <a:latin typeface="Times New Roman" panose="02020603050405020304" pitchFamily="18" charset="0"/>
              <a:cs typeface="Times New Roman" panose="02020603050405020304" pitchFamily="18" charset="0"/>
            </a:endParaRPr>
          </a:p>
        </p:txBody>
      </p:sp>
      <p:sp>
        <p:nvSpPr>
          <p:cNvPr id="9" name="Rettangolo 8"/>
          <p:cNvSpPr/>
          <p:nvPr/>
        </p:nvSpPr>
        <p:spPr>
          <a:xfrm>
            <a:off x="1015997" y="1283339"/>
            <a:ext cx="10237795"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È il conto che riflette l’uguaglianza tra le risorse </a:t>
            </a:r>
            <a:r>
              <a:rPr lang="it-IT" dirty="0" smtClean="0">
                <a:latin typeface="Times New Roman" panose="02020603050405020304" pitchFamily="18" charset="0"/>
                <a:cs typeface="Times New Roman" panose="02020603050405020304" pitchFamily="18" charset="0"/>
              </a:rPr>
              <a:t>e </a:t>
            </a:r>
            <a:r>
              <a:rPr lang="it-IT" dirty="0">
                <a:latin typeface="Times New Roman" panose="02020603050405020304" pitchFamily="18" charset="0"/>
                <a:cs typeface="Times New Roman" panose="02020603050405020304" pitchFamily="18" charset="0"/>
              </a:rPr>
              <a:t>gli impieghi </a:t>
            </a:r>
            <a:r>
              <a:rPr lang="it-IT" dirty="0" smtClean="0">
                <a:latin typeface="Times New Roman" panose="02020603050405020304" pitchFamily="18" charset="0"/>
                <a:cs typeface="Times New Roman" panose="02020603050405020304" pitchFamily="18" charset="0"/>
              </a:rPr>
              <a:t>di </a:t>
            </a:r>
            <a:r>
              <a:rPr lang="it-IT" dirty="0">
                <a:latin typeface="Times New Roman" panose="02020603050405020304" pitchFamily="18" charset="0"/>
                <a:cs typeface="Times New Roman" panose="02020603050405020304" pitchFamily="18" charset="0"/>
              </a:rPr>
              <a:t>beni e servizi </a:t>
            </a:r>
            <a:r>
              <a:rPr lang="it-IT" b="1" dirty="0">
                <a:solidFill>
                  <a:srgbClr val="A80000"/>
                </a:solidFill>
                <a:latin typeface="Times New Roman" panose="02020603050405020304" pitchFamily="18" charset="0"/>
                <a:cs typeface="Times New Roman" panose="02020603050405020304" pitchFamily="18" charset="0"/>
              </a:rPr>
              <a:t>finali </a:t>
            </a:r>
            <a:r>
              <a:rPr lang="it-IT" dirty="0">
                <a:latin typeface="Times New Roman" panose="02020603050405020304" pitchFamily="18" charset="0"/>
                <a:cs typeface="Times New Roman" panose="02020603050405020304" pitchFamily="18" charset="0"/>
              </a:rPr>
              <a:t>dell’intera economia.</a:t>
            </a:r>
          </a:p>
        </p:txBody>
      </p:sp>
      <p:sp>
        <p:nvSpPr>
          <p:cNvPr id="7" name="Rettangolo 6"/>
          <p:cNvSpPr/>
          <p:nvPr/>
        </p:nvSpPr>
        <p:spPr>
          <a:xfrm>
            <a:off x="1016000" y="3080935"/>
            <a:ext cx="10095345" cy="923330"/>
          </a:xfrm>
          <a:prstGeom prst="rect">
            <a:avLst/>
          </a:prstGeom>
        </p:spPr>
        <p:txBody>
          <a:bodyPr wrap="square">
            <a:spAutoFit/>
          </a:bodyPr>
          <a:lstStyle/>
          <a:p>
            <a:pPr algn="just"/>
            <a:r>
              <a:rPr lang="it-IT" dirty="0">
                <a:latin typeface="Times New Roman" panose="02020603050405020304" pitchFamily="18" charset="0"/>
              </a:rPr>
              <a:t>In questo conto non compaiono più né la produzione totale, né i consumi intermedi, </a:t>
            </a:r>
            <a:r>
              <a:rPr lang="it-IT" dirty="0" smtClean="0">
                <a:latin typeface="Times New Roman" panose="02020603050405020304" pitchFamily="18" charset="0"/>
              </a:rPr>
              <a:t>ma soltanto </a:t>
            </a:r>
            <a:r>
              <a:rPr lang="it-IT" dirty="0">
                <a:latin typeface="Times New Roman" panose="02020603050405020304" pitchFamily="18" charset="0"/>
              </a:rPr>
              <a:t>risorse e impieghi finali. Il conto esprime pertanto </a:t>
            </a:r>
            <a:r>
              <a:rPr lang="it-IT" b="1" i="1" dirty="0">
                <a:latin typeface="Times New Roman" panose="02020603050405020304" pitchFamily="18" charset="0"/>
              </a:rPr>
              <a:t>il bilancio tra le risorse </a:t>
            </a:r>
            <a:r>
              <a:rPr lang="it-IT" b="1" i="1" dirty="0" smtClean="0">
                <a:latin typeface="Times New Roman" panose="02020603050405020304" pitchFamily="18" charset="0"/>
              </a:rPr>
              <a:t>e gli </a:t>
            </a:r>
            <a:r>
              <a:rPr lang="it-IT" b="1" i="1" dirty="0">
                <a:latin typeface="Times New Roman" panose="02020603050405020304" pitchFamily="18" charset="0"/>
              </a:rPr>
              <a:t>impieghi di beni e servizi per usi finali</a:t>
            </a:r>
            <a:r>
              <a:rPr lang="it-IT" dirty="0">
                <a:latin typeface="Times New Roman" panose="02020603050405020304" pitchFamily="18" charset="0"/>
              </a:rPr>
              <a:t>.</a:t>
            </a:r>
            <a:endParaRPr lang="it-IT" dirty="0"/>
          </a:p>
        </p:txBody>
      </p:sp>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10" name="Rettangolo 9"/>
          <p:cNvSpPr/>
          <p:nvPr/>
        </p:nvSpPr>
        <p:spPr>
          <a:xfrm>
            <a:off x="1015997" y="815709"/>
            <a:ext cx="4594015" cy="338554"/>
          </a:xfrm>
          <a:prstGeom prst="rect">
            <a:avLst/>
          </a:prstGeom>
          <a:ln>
            <a:noFill/>
          </a:ln>
          <a:effectLst>
            <a:glow rad="228600">
              <a:schemeClr val="accent3">
                <a:satMod val="175000"/>
                <a:alpha val="40000"/>
              </a:schemeClr>
            </a:glow>
          </a:effectLst>
          <a:scene3d>
            <a:camera prst="orthographicFront"/>
            <a:lightRig rig="threePt" dir="t"/>
          </a:scene3d>
          <a:sp3d>
            <a:bevelT/>
          </a:sp3d>
        </p:spPr>
        <p:txBody>
          <a:bodyPr wrap="none">
            <a:spAutoFit/>
          </a:bodyPr>
          <a:lstStyle/>
          <a:p>
            <a:r>
              <a:rPr lang="it-IT" sz="1600" b="1" cap="small" dirty="0">
                <a:solidFill>
                  <a:srgbClr val="A80000"/>
                </a:solidFill>
                <a:latin typeface="Times New Roman" panose="02020603050405020304" pitchFamily="18" charset="0"/>
                <a:cs typeface="Times New Roman" panose="02020603050405020304" pitchFamily="18" charset="0"/>
              </a:rPr>
              <a:t>CONTO DELLE RISORSE E DEGLI IMPIEGHI</a:t>
            </a:r>
            <a:endParaRPr lang="en-GB" sz="1600" b="1" cap="small"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581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43</a:t>
            </a:fld>
            <a:endParaRPr lang="it-IT"/>
          </a:p>
        </p:txBody>
      </p:sp>
      <p:sp>
        <p:nvSpPr>
          <p:cNvPr id="4" name="Rettangolo 3"/>
          <p:cNvSpPr/>
          <p:nvPr/>
        </p:nvSpPr>
        <p:spPr>
          <a:xfrm>
            <a:off x="941184" y="1750862"/>
            <a:ext cx="10480503" cy="646331"/>
          </a:xfrm>
          <a:prstGeom prst="rect">
            <a:avLst/>
          </a:prstGeom>
        </p:spPr>
        <p:txBody>
          <a:bodyPr wrap="square">
            <a:spAutoFit/>
          </a:bodyPr>
          <a:lstStyle/>
          <a:p>
            <a:pPr algn="just"/>
            <a:r>
              <a:rPr lang="it-IT" dirty="0">
                <a:latin typeface="Times New Roman" panose="02020603050405020304" pitchFamily="18" charset="0"/>
              </a:rPr>
              <a:t>Il conto esamina tutte le operazioni di produzione e di scambio che si realizzano sul territorio economico del </a:t>
            </a:r>
            <a:r>
              <a:rPr lang="it-IT" dirty="0" smtClean="0">
                <a:latin typeface="Times New Roman" panose="02020603050405020304" pitchFamily="18" charset="0"/>
              </a:rPr>
              <a:t>Paese. E</a:t>
            </a:r>
            <a:r>
              <a:rPr lang="it-IT" dirty="0">
                <a:latin typeface="Times New Roman" panose="02020603050405020304" pitchFamily="18" charset="0"/>
              </a:rPr>
              <a:t>' un </a:t>
            </a:r>
            <a:r>
              <a:rPr lang="it-IT" i="1" dirty="0">
                <a:solidFill>
                  <a:srgbClr val="A80000"/>
                </a:solidFill>
                <a:latin typeface="Times New Roman" panose="02020603050405020304" pitchFamily="18" charset="0"/>
              </a:rPr>
              <a:t>conto equilibrato</a:t>
            </a:r>
            <a:r>
              <a:rPr lang="it-IT" dirty="0">
                <a:latin typeface="Times New Roman" panose="02020603050405020304" pitchFamily="18" charset="0"/>
              </a:rPr>
              <a:t>, nel quale le risorse disponibili sono confrontate con i possibili impieghi.</a:t>
            </a:r>
            <a:r>
              <a:rPr lang="it-IT" dirty="0" smtClean="0">
                <a:latin typeface="Times New Roman" panose="02020603050405020304" pitchFamily="18" charset="0"/>
              </a:rPr>
              <a:t> </a:t>
            </a:r>
            <a:endParaRPr lang="en-GB" dirty="0"/>
          </a:p>
        </p:txBody>
      </p:sp>
      <p:sp>
        <p:nvSpPr>
          <p:cNvPr id="5" name="Rettangolo 4"/>
          <p:cNvSpPr/>
          <p:nvPr/>
        </p:nvSpPr>
        <p:spPr>
          <a:xfrm>
            <a:off x="941184" y="3405014"/>
            <a:ext cx="3472874" cy="369332"/>
          </a:xfrm>
          <a:prstGeom prst="rect">
            <a:avLst/>
          </a:prstGeom>
        </p:spPr>
        <p:txBody>
          <a:bodyPr wrap="square">
            <a:spAutoFit/>
          </a:bodyPr>
          <a:lstStyle/>
          <a:p>
            <a:r>
              <a:rPr lang="it-IT" dirty="0">
                <a:latin typeface="Times New Roman" panose="02020603050405020304" pitchFamily="18" charset="0"/>
              </a:rPr>
              <a:t>In altri termini è un bilancio in </a:t>
            </a:r>
            <a:r>
              <a:rPr lang="it-IT" dirty="0" smtClean="0">
                <a:latin typeface="Times New Roman" panose="02020603050405020304" pitchFamily="18" charset="0"/>
              </a:rPr>
              <a:t>cui </a:t>
            </a:r>
            <a:endParaRPr lang="en-GB" dirty="0"/>
          </a:p>
        </p:txBody>
      </p:sp>
      <p:sp>
        <p:nvSpPr>
          <p:cNvPr id="6" name="Rettangolo 5"/>
          <p:cNvSpPr/>
          <p:nvPr/>
        </p:nvSpPr>
        <p:spPr>
          <a:xfrm>
            <a:off x="5541818" y="2740220"/>
            <a:ext cx="5879869" cy="646331"/>
          </a:xfrm>
          <a:prstGeom prst="rect">
            <a:avLst/>
          </a:prstGeom>
          <a:ln>
            <a:solidFill>
              <a:srgbClr val="A80000"/>
            </a:solidFill>
          </a:ln>
        </p:spPr>
        <p:txBody>
          <a:bodyPr wrap="square">
            <a:spAutoFit/>
          </a:bodyPr>
          <a:lstStyle/>
          <a:p>
            <a:pPr algn="just"/>
            <a:r>
              <a:rPr lang="it-IT" dirty="0">
                <a:latin typeface="Times New Roman" panose="02020603050405020304" pitchFamily="18" charset="0"/>
              </a:rPr>
              <a:t>da un lato, figura l'</a:t>
            </a:r>
            <a:r>
              <a:rPr lang="it-IT" i="1" dirty="0">
                <a:latin typeface="Times New Roman" panose="02020603050405020304" pitchFamily="18" charset="0"/>
              </a:rPr>
              <a:t>offerta totale</a:t>
            </a:r>
            <a:r>
              <a:rPr lang="it-IT" dirty="0">
                <a:latin typeface="Times New Roman" panose="02020603050405020304" pitchFamily="18" charset="0"/>
              </a:rPr>
              <a:t>, costituita dai beni e servizi prodotti e da quelli importati </a:t>
            </a:r>
            <a:endParaRPr lang="en-GB" dirty="0"/>
          </a:p>
        </p:txBody>
      </p:sp>
      <p:sp>
        <p:nvSpPr>
          <p:cNvPr id="7" name="Rettangolo 6"/>
          <p:cNvSpPr/>
          <p:nvPr/>
        </p:nvSpPr>
        <p:spPr>
          <a:xfrm>
            <a:off x="5541818" y="3550887"/>
            <a:ext cx="5879869" cy="923330"/>
          </a:xfrm>
          <a:prstGeom prst="rect">
            <a:avLst/>
          </a:prstGeom>
          <a:ln>
            <a:solidFill>
              <a:srgbClr val="A80000"/>
            </a:solidFill>
          </a:ln>
        </p:spPr>
        <p:txBody>
          <a:bodyPr wrap="square">
            <a:spAutoFit/>
          </a:bodyPr>
          <a:lstStyle/>
          <a:p>
            <a:pPr algn="just"/>
            <a:r>
              <a:rPr lang="it-IT" dirty="0" smtClean="0">
                <a:latin typeface="Times New Roman" panose="02020603050405020304" pitchFamily="18" charset="0"/>
              </a:rPr>
              <a:t>dall'altro</a:t>
            </a:r>
            <a:r>
              <a:rPr lang="it-IT" dirty="0">
                <a:latin typeface="Times New Roman" panose="02020603050405020304" pitchFamily="18" charset="0"/>
              </a:rPr>
              <a:t>, è riportata la </a:t>
            </a:r>
            <a:r>
              <a:rPr lang="it-IT" i="1" dirty="0">
                <a:latin typeface="Times New Roman" panose="02020603050405020304" pitchFamily="18" charset="0"/>
              </a:rPr>
              <a:t>domanda totale</a:t>
            </a:r>
            <a:r>
              <a:rPr lang="it-IT" dirty="0">
                <a:latin typeface="Times New Roman" panose="02020603050405020304" pitchFamily="18" charset="0"/>
              </a:rPr>
              <a:t>, costituita dai consumi intermedi, dai consumi finali, dagli investimenti </a:t>
            </a:r>
            <a:r>
              <a:rPr lang="it-IT" dirty="0" smtClean="0">
                <a:latin typeface="Times New Roman" panose="02020603050405020304" pitchFamily="18" charset="0"/>
              </a:rPr>
              <a:t>e </a:t>
            </a:r>
            <a:r>
              <a:rPr lang="it-IT" dirty="0">
                <a:latin typeface="Times New Roman" panose="02020603050405020304" pitchFamily="18" charset="0"/>
              </a:rPr>
              <a:t>dalle esportazioni.</a:t>
            </a:r>
            <a:endParaRPr lang="en-GB" dirty="0">
              <a:latin typeface="Times New Roman" panose="02020603050405020304" pitchFamily="18" charset="0"/>
            </a:endParaRPr>
          </a:p>
        </p:txBody>
      </p:sp>
      <p:sp>
        <p:nvSpPr>
          <p:cNvPr id="8" name="Freccia a destra 7"/>
          <p:cNvSpPr/>
          <p:nvPr/>
        </p:nvSpPr>
        <p:spPr>
          <a:xfrm>
            <a:off x="4547062" y="3449783"/>
            <a:ext cx="583738" cy="279795"/>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ttangolo 12"/>
          <p:cNvSpPr/>
          <p:nvPr/>
        </p:nvSpPr>
        <p:spPr>
          <a:xfrm>
            <a:off x="941184" y="1059156"/>
            <a:ext cx="5505803" cy="400110"/>
          </a:xfrm>
          <a:prstGeom prst="rect">
            <a:avLst/>
          </a:prstGeom>
          <a:ln>
            <a:noFill/>
          </a:ln>
          <a:effectLst>
            <a:glow rad="228600">
              <a:schemeClr val="accent3">
                <a:satMod val="175000"/>
                <a:alpha val="40000"/>
              </a:schemeClr>
            </a:glow>
          </a:effectLst>
          <a:scene3d>
            <a:camera prst="orthographicFront"/>
            <a:lightRig rig="threePt" dir="t"/>
          </a:scene3d>
          <a:sp3d>
            <a:bevelT/>
          </a:sp3d>
        </p:spPr>
        <p:txBody>
          <a:bodyPr wrap="none">
            <a:spAutoFit/>
          </a:bodyPr>
          <a:lstStyle/>
          <a:p>
            <a:r>
              <a:rPr lang="it-IT" sz="2000" b="1" cap="small" dirty="0">
                <a:solidFill>
                  <a:srgbClr val="A80000"/>
                </a:solidFill>
                <a:latin typeface="Times New Roman" panose="02020603050405020304" pitchFamily="18" charset="0"/>
                <a:cs typeface="Times New Roman" panose="02020603050405020304" pitchFamily="18" charset="0"/>
              </a:rPr>
              <a:t>CONTO DI EQUILIBRIO DI BENI E SERVIZI</a:t>
            </a:r>
            <a:endParaRPr lang="en-GB" sz="2000" cap="small"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922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randombar(horizont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8378" y="892282"/>
            <a:ext cx="10227426" cy="981423"/>
          </a:xfrm>
          <a:prstGeom prst="rect">
            <a:avLst/>
          </a:prstGeom>
        </p:spPr>
        <p:txBody>
          <a:bodyPr wrap="square">
            <a:spAutoFit/>
          </a:bodyPr>
          <a:lstStyle/>
          <a:p>
            <a:pPr algn="just">
              <a:lnSpc>
                <a:spcPct val="107000"/>
              </a:lnSpc>
              <a:spcAft>
                <a:spcPts val="800"/>
              </a:spcAft>
            </a:pPr>
            <a:r>
              <a:rPr lang="it-IT" b="1" dirty="0">
                <a:latin typeface="Times New Roman" panose="02020603050405020304" pitchFamily="18" charset="0"/>
                <a:ea typeface="Calibri" panose="020F0502020204030204" pitchFamily="34" charset="0"/>
                <a:cs typeface="Times New Roman" panose="02020603050405020304" pitchFamily="18" charset="0"/>
              </a:rPr>
              <a:t>Amministrazioni pubbliche (</a:t>
            </a:r>
            <a:r>
              <a:rPr lang="it-IT" b="1" dirty="0" err="1">
                <a:latin typeface="Times New Roman" panose="02020603050405020304" pitchFamily="18" charset="0"/>
                <a:ea typeface="Calibri" panose="020F0502020204030204" pitchFamily="34" charset="0"/>
                <a:cs typeface="Times New Roman" panose="02020603050405020304" pitchFamily="18" charset="0"/>
              </a:rPr>
              <a:t>Ap</a:t>
            </a:r>
            <a:r>
              <a:rPr lang="it-IT" b="1" dirty="0">
                <a:latin typeface="Times New Roman" panose="02020603050405020304" pitchFamily="18" charset="0"/>
                <a:ea typeface="Calibri" panose="020F0502020204030204" pitchFamily="34" charset="0"/>
                <a:cs typeface="Times New Roman" panose="02020603050405020304" pitchFamily="18" charset="0"/>
              </a:rPr>
              <a:t>): </a:t>
            </a:r>
            <a:r>
              <a:rPr lang="it-IT" dirty="0">
                <a:latin typeface="Times New Roman" panose="02020603050405020304" pitchFamily="18" charset="0"/>
                <a:ea typeface="Calibri" panose="020F0502020204030204" pitchFamily="34" charset="0"/>
                <a:cs typeface="Times New Roman" panose="02020603050405020304" pitchFamily="18" charset="0"/>
              </a:rPr>
              <a:t>Unità istituzionali le cui funzioni principali consistono nella produzione e offerta di beni e servizi non destinabili alla vendita, destinati a consumi collettivi e individuali, e nella redistribuzione del reddito e della ricchezza del Paese.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egnaposto piè di pagina 2"/>
          <p:cNvSpPr>
            <a:spLocks noGrp="1"/>
          </p:cNvSpPr>
          <p:nvPr>
            <p:ph type="ftr" sz="quarter" idx="11"/>
          </p:nvPr>
        </p:nvSpPr>
        <p:spPr/>
        <p:txBody>
          <a:bodyPr/>
          <a:lstStyle/>
          <a:p>
            <a:r>
              <a:rPr lang="it-IT" smtClean="0"/>
              <a:t>L. Bani - Elementi di statistica economica - Riepilogo corso</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44</a:t>
            </a:fld>
            <a:endParaRPr lang="it-IT"/>
          </a:p>
        </p:txBody>
      </p:sp>
      <p:sp>
        <p:nvSpPr>
          <p:cNvPr id="5" name="Rettangolo 4"/>
          <p:cNvSpPr/>
          <p:nvPr/>
        </p:nvSpPr>
        <p:spPr>
          <a:xfrm>
            <a:off x="878376" y="2215081"/>
            <a:ext cx="10227427" cy="685059"/>
          </a:xfrm>
          <a:prstGeom prst="rect">
            <a:avLst/>
          </a:prstGeom>
        </p:spPr>
        <p:txBody>
          <a:bodyPr wrap="square">
            <a:spAutoFit/>
          </a:bodyPr>
          <a:lstStyle/>
          <a:p>
            <a:pPr algn="just">
              <a:lnSpc>
                <a:spcPct val="107000"/>
              </a:lnSpc>
              <a:spcAft>
                <a:spcPts val="800"/>
              </a:spcAft>
            </a:pPr>
            <a:r>
              <a:rPr lang="it-IT" dirty="0">
                <a:latin typeface="Times New Roman" panose="02020603050405020304" pitchFamily="18" charset="0"/>
                <a:ea typeface="Calibri" panose="020F0502020204030204" pitchFamily="34" charset="0"/>
                <a:cs typeface="Times New Roman" panose="02020603050405020304" pitchFamily="18" charset="0"/>
              </a:rPr>
              <a:t>Tali unità sono finanziate da versamenti obbligatori (imposte e contributi) effettuati da unità istituzionali appartenenti ad altri settori dell’economia (famiglie, imprese e istituzioni).</a:t>
            </a:r>
            <a:endParaRPr lang="en-GB" sz="11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magine 6"/>
          <p:cNvPicPr>
            <a:picLocks noChangeAspect="1"/>
          </p:cNvPicPr>
          <p:nvPr/>
        </p:nvPicPr>
        <p:blipFill rotWithShape="1">
          <a:blip r:embed="rId2"/>
          <a:srcRect l="13757" t="18536" r="17731" b="13036"/>
          <a:stretch/>
        </p:blipFill>
        <p:spPr>
          <a:xfrm>
            <a:off x="1016000" y="4093678"/>
            <a:ext cx="2618509" cy="1974613"/>
          </a:xfrm>
          <a:prstGeom prst="rect">
            <a:avLst/>
          </a:prstGeom>
        </p:spPr>
      </p:pic>
      <p:pic>
        <p:nvPicPr>
          <p:cNvPr id="8" name="Immagine 7"/>
          <p:cNvPicPr>
            <a:picLocks noChangeAspect="1"/>
          </p:cNvPicPr>
          <p:nvPr/>
        </p:nvPicPr>
        <p:blipFill rotWithShape="1">
          <a:blip r:embed="rId3"/>
          <a:srcRect l="4782" t="5996" b="12191"/>
          <a:stretch/>
        </p:blipFill>
        <p:spPr>
          <a:xfrm>
            <a:off x="7905405" y="3839326"/>
            <a:ext cx="3607724" cy="2328718"/>
          </a:xfrm>
          <a:prstGeom prst="rect">
            <a:avLst/>
          </a:prstGeom>
        </p:spPr>
      </p:pic>
    </p:spTree>
    <p:extLst>
      <p:ext uri="{BB962C8B-B14F-4D97-AF65-F5344CB8AC3E}">
        <p14:creationId xmlns:p14="http://schemas.microsoft.com/office/powerpoint/2010/main" val="257787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14399" y="1503280"/>
            <a:ext cx="10233891" cy="685059"/>
          </a:xfrm>
          <a:prstGeom prst="rect">
            <a:avLst/>
          </a:prstGeom>
        </p:spPr>
        <p:txBody>
          <a:bodyPr wrap="square">
            <a:spAutoFit/>
          </a:bodyPr>
          <a:lstStyle/>
          <a:p>
            <a:pPr algn="just">
              <a:lnSpc>
                <a:spcPct val="107000"/>
              </a:lnSpc>
              <a:spcBef>
                <a:spcPts val="3000"/>
              </a:spcBef>
              <a:spcAft>
                <a:spcPts val="3000"/>
              </a:spcAft>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Annualmente </a:t>
            </a:r>
            <a:r>
              <a:rPr lang="it-IT" dirty="0">
                <a:latin typeface="Times New Roman" panose="02020603050405020304" pitchFamily="18" charset="0"/>
                <a:ea typeface="Times New Roman" panose="02020603050405020304" pitchFamily="18" charset="0"/>
                <a:cs typeface="Times New Roman" panose="02020603050405020304" pitchFamily="18" charset="0"/>
              </a:rPr>
              <a:t>l'Istat predispone l'elenco delle unità istituzionali appartenenti al settore delle Amministrazioni Pubbliche (Lista S13). </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914397" y="908609"/>
            <a:ext cx="4335546" cy="348813"/>
          </a:xfrm>
          <a:prstGeom prst="rect">
            <a:avLst/>
          </a:prstGeom>
        </p:spPr>
        <p:txBody>
          <a:bodyPr wrap="none">
            <a:spAutoFit/>
          </a:bodyPr>
          <a:lstStyle/>
          <a:p>
            <a:pPr>
              <a:lnSpc>
                <a:spcPts val="1950"/>
              </a:lnSpc>
              <a:spcAft>
                <a:spcPts val="800"/>
              </a:spcAft>
            </a:pPr>
            <a:r>
              <a:rPr lang="it-IT" b="1"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Il settore delle Amministrazioni Pubbliche</a:t>
            </a:r>
            <a:endParaRPr lang="it-IT" sz="1100" dirty="0">
              <a:solidFill>
                <a:srgbClr val="A8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Riepilogo corso</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45</a:t>
            </a:fld>
            <a:endParaRPr lang="it-IT"/>
          </a:p>
        </p:txBody>
      </p:sp>
      <p:sp>
        <p:nvSpPr>
          <p:cNvPr id="6" name="Rettangolo 5"/>
          <p:cNvSpPr/>
          <p:nvPr/>
        </p:nvSpPr>
        <p:spPr>
          <a:xfrm>
            <a:off x="914397" y="2234447"/>
            <a:ext cx="10233891" cy="646331"/>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I criteri utilizzati per la classificazione delle unità all’interno del perimetro del Settore S.13 hanno natura statistico-economica. La forma giuridica dell’unità non è determinante ai fini classificatori. </a:t>
            </a:r>
            <a:endParaRPr lang="en-GB" dirty="0">
              <a:latin typeface="Times New Roman" panose="02020603050405020304" pitchFamily="18" charset="0"/>
              <a:cs typeface="Times New Roman" panose="02020603050405020304" pitchFamily="18" charset="0"/>
            </a:endParaRPr>
          </a:p>
        </p:txBody>
      </p:sp>
      <p:sp>
        <p:nvSpPr>
          <p:cNvPr id="8" name="Rettangolo 7"/>
          <p:cNvSpPr/>
          <p:nvPr/>
        </p:nvSpPr>
        <p:spPr>
          <a:xfrm>
            <a:off x="914396" y="3724514"/>
            <a:ext cx="3699168"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Secondo il SEC 2010, il Settore </a:t>
            </a:r>
            <a:r>
              <a:rPr lang="it-IT" dirty="0" smtClean="0">
                <a:latin typeface="Times New Roman" panose="02020603050405020304" pitchFamily="18" charset="0"/>
                <a:cs typeface="Times New Roman" panose="02020603050405020304" pitchFamily="18" charset="0"/>
              </a:rPr>
              <a:t>S.13</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5309062" y="3217772"/>
            <a:ext cx="6096000" cy="2031325"/>
          </a:xfrm>
          <a:prstGeom prst="rect">
            <a:avLst/>
          </a:prstGeom>
          <a:ln>
            <a:solidFill>
              <a:srgbClr val="A80000"/>
            </a:solidFill>
          </a:ln>
        </p:spPr>
        <p:txBody>
          <a:bodyPr>
            <a:spAutoFit/>
          </a:bodyPr>
          <a:lstStyle/>
          <a:p>
            <a:pPr algn="just"/>
            <a:r>
              <a:rPr lang="it-IT" dirty="0">
                <a:latin typeface="Times New Roman" panose="02020603050405020304" pitchFamily="18" charset="0"/>
                <a:cs typeface="Times New Roman" panose="02020603050405020304" pitchFamily="18" charset="0"/>
              </a:rPr>
              <a:t>“è costituito dalle unità istituzionali che agiscono da produttori di beni e servizi non destinabili alla vendita, la cui produzione è destinata a consumi collettivi e individuali e sono finanziate da versamenti obbligatori effettuati da unità appartenenti ad altri settori, nonché dalle unità istituzionali la cui funzione principale consiste nella redistribuzione del reddito della ricchezza del paese”</a:t>
            </a:r>
            <a:endParaRPr lang="en-GB" dirty="0">
              <a:latin typeface="Times New Roman" panose="02020603050405020304" pitchFamily="18" charset="0"/>
              <a:cs typeface="Times New Roman" panose="02020603050405020304" pitchFamily="18" charset="0"/>
            </a:endParaRPr>
          </a:p>
        </p:txBody>
      </p:sp>
      <p:sp>
        <p:nvSpPr>
          <p:cNvPr id="10" name="Freccia a destra 9"/>
          <p:cNvSpPr/>
          <p:nvPr/>
        </p:nvSpPr>
        <p:spPr>
          <a:xfrm>
            <a:off x="4671753" y="3857803"/>
            <a:ext cx="374072" cy="18466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860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8" grpId="0"/>
      <p:bldP spid="9"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https://openbdap.mef.gov.it/Content/img/CP01_schema_2.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3400" y="811847"/>
            <a:ext cx="5192395" cy="4502785"/>
          </a:xfrm>
          <a:prstGeom prst="rect">
            <a:avLst/>
          </a:prstGeom>
          <a:noFill/>
          <a:ln>
            <a:noFill/>
          </a:ln>
        </p:spPr>
      </p:pic>
      <p:sp>
        <p:nvSpPr>
          <p:cNvPr id="3" name="Segnaposto piè di pagina 2"/>
          <p:cNvSpPr>
            <a:spLocks noGrp="1"/>
          </p:cNvSpPr>
          <p:nvPr>
            <p:ph type="ftr" sz="quarter" idx="11"/>
          </p:nvPr>
        </p:nvSpPr>
        <p:spPr/>
        <p:txBody>
          <a:bodyPr/>
          <a:lstStyle/>
          <a:p>
            <a:r>
              <a:rPr lang="it-IT" smtClean="0"/>
              <a:t>L. Bani - Elementi di statistica economica - Riepilogo corso</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46</a:t>
            </a:fld>
            <a:endParaRPr lang="it-IT"/>
          </a:p>
        </p:txBody>
      </p:sp>
    </p:spTree>
    <p:extLst>
      <p:ext uri="{BB962C8B-B14F-4D97-AF65-F5344CB8AC3E}">
        <p14:creationId xmlns:p14="http://schemas.microsoft.com/office/powerpoint/2010/main" val="40924326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52269" y="1292849"/>
            <a:ext cx="10040850" cy="646331"/>
          </a:xfrm>
          <a:prstGeom prst="rect">
            <a:avLst/>
          </a:prstGeom>
        </p:spPr>
        <p:txBody>
          <a:bodyPr wrap="square">
            <a:spAutoFit/>
          </a:bodyPr>
          <a:lstStyle/>
          <a:p>
            <a:pPr algn="just"/>
            <a:r>
              <a:rPr lang="it-IT" dirty="0">
                <a:solidFill>
                  <a:srgbClr val="262626"/>
                </a:solidFill>
                <a:latin typeface="Times New Roman" panose="02020603050405020304" pitchFamily="18" charset="0"/>
                <a:ea typeface="Calibri" panose="020F0502020204030204" pitchFamily="34" charset="0"/>
              </a:rPr>
              <a:t>Lo strumento contabile che permette di ottenere un quadro unitario e completo di tutta l'attività pubblica è </a:t>
            </a:r>
            <a:r>
              <a:rPr lang="it-IT" b="1" dirty="0">
                <a:solidFill>
                  <a:srgbClr val="A80000"/>
                </a:solidFill>
                <a:latin typeface="Times New Roman" panose="02020603050405020304" pitchFamily="18" charset="0"/>
                <a:ea typeface="Calibri" panose="020F0502020204030204" pitchFamily="34" charset="0"/>
              </a:rPr>
              <a:t>il consolidamento dei conti</a:t>
            </a:r>
            <a:r>
              <a:rPr lang="it-IT" dirty="0">
                <a:solidFill>
                  <a:srgbClr val="262626"/>
                </a:solidFill>
                <a:latin typeface="Times New Roman" panose="02020603050405020304" pitchFamily="18" charset="0"/>
                <a:ea typeface="Calibri" panose="020F0502020204030204" pitchFamily="34" charset="0"/>
              </a:rPr>
              <a:t>. </a:t>
            </a:r>
            <a:endParaRPr lang="it-IT" dirty="0"/>
          </a:p>
        </p:txBody>
      </p:sp>
      <p:sp>
        <p:nvSpPr>
          <p:cNvPr id="3" name="Rettangolo 2"/>
          <p:cNvSpPr/>
          <p:nvPr/>
        </p:nvSpPr>
        <p:spPr>
          <a:xfrm>
            <a:off x="952269" y="3269405"/>
            <a:ext cx="10113818" cy="923330"/>
          </a:xfrm>
          <a:prstGeom prst="rect">
            <a:avLst/>
          </a:prstGeom>
        </p:spPr>
        <p:txBody>
          <a:bodyPr wrap="square">
            <a:spAutoFit/>
          </a:bodyPr>
          <a:lstStyle/>
          <a:p>
            <a:pPr marL="285750" indent="-285750" algn="just">
              <a:buFont typeface="Times New Roman" panose="02020603050405020304" pitchFamily="18" charset="0"/>
              <a:buChar char="►"/>
            </a:pPr>
            <a:r>
              <a:rPr lang="it-IT" dirty="0">
                <a:solidFill>
                  <a:srgbClr val="262626"/>
                </a:solidFill>
                <a:latin typeface="Times New Roman" panose="02020603050405020304" pitchFamily="18" charset="0"/>
                <a:ea typeface="Calibri" panose="020F0502020204030204" pitchFamily="34" charset="0"/>
              </a:rPr>
              <a:t>Il Conto consolidato delle Amministrazioni pubbliche è redatto annualmente dall'Istat e aggrega fra loro i conti delle Amministrazioni centrali, delle Amministrazioni locali e degli Enti di previdenza, con l'elisione dei trasferimenti che avvengono all'interno del sistema delle Amministrazioni pubbliche.</a:t>
            </a:r>
            <a:endParaRPr lang="it-IT" dirty="0"/>
          </a:p>
        </p:txBody>
      </p:sp>
      <p:sp>
        <p:nvSpPr>
          <p:cNvPr id="6" name="Segnaposto piè di pagina 5"/>
          <p:cNvSpPr>
            <a:spLocks noGrp="1"/>
          </p:cNvSpPr>
          <p:nvPr>
            <p:ph type="ftr" sz="quarter" idx="11"/>
          </p:nvPr>
        </p:nvSpPr>
        <p:spPr/>
        <p:txBody>
          <a:bodyPr/>
          <a:lstStyle/>
          <a:p>
            <a:r>
              <a:rPr lang="it-IT" smtClean="0"/>
              <a:t>L. Bani - Elementi di statistica economica - Riepilogo corso</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47</a:t>
            </a:fld>
            <a:endParaRPr lang="it-IT"/>
          </a:p>
        </p:txBody>
      </p:sp>
      <p:sp>
        <p:nvSpPr>
          <p:cNvPr id="4" name="Rettangolo 3"/>
          <p:cNvSpPr/>
          <p:nvPr/>
        </p:nvSpPr>
        <p:spPr>
          <a:xfrm>
            <a:off x="967509" y="4362493"/>
            <a:ext cx="10113818" cy="923330"/>
          </a:xfrm>
          <a:prstGeom prst="rect">
            <a:avLst/>
          </a:prstGeom>
        </p:spPr>
        <p:txBody>
          <a:bodyPr wrap="square">
            <a:spAutoFit/>
          </a:bodyPr>
          <a:lstStyle/>
          <a:p>
            <a:pPr marL="285750" indent="-285750" algn="just">
              <a:buFont typeface="Times New Roman" panose="02020603050405020304" pitchFamily="18" charset="0"/>
              <a:buChar char="►"/>
            </a:pPr>
            <a:r>
              <a:rPr lang="it-IT" dirty="0" smtClean="0">
                <a:solidFill>
                  <a:srgbClr val="222222"/>
                </a:solidFill>
                <a:latin typeface="Times New Roman" panose="02020603050405020304" pitchFamily="18" charset="0"/>
                <a:cs typeface="Times New Roman" panose="02020603050405020304" pitchFamily="18" charset="0"/>
              </a:rPr>
              <a:t>Nell’ambito delle statistiche di contabilità nazionale, per tale settore, l’Istat compila il conto economico consolidato che costituisce il riferimento per gli aggregati trasmessi alla Commissione Europea, in applicazione del Protocollo sulla Procedura per i Deficit Eccessivi annesso al Trattato di Maastricht.</a:t>
            </a:r>
          </a:p>
        </p:txBody>
      </p:sp>
      <p:sp>
        <p:nvSpPr>
          <p:cNvPr id="5" name="Rettangolo 4"/>
          <p:cNvSpPr/>
          <p:nvPr/>
        </p:nvSpPr>
        <p:spPr>
          <a:xfrm>
            <a:off x="952269" y="2115708"/>
            <a:ext cx="10113818" cy="923330"/>
          </a:xfrm>
          <a:prstGeom prst="rect">
            <a:avLst/>
          </a:prstGeom>
        </p:spPr>
        <p:txBody>
          <a:bodyPr wrap="square">
            <a:spAutoFit/>
          </a:bodyPr>
          <a:lstStyle/>
          <a:p>
            <a:pPr algn="just"/>
            <a:r>
              <a:rPr lang="it-IT" b="1" dirty="0">
                <a:solidFill>
                  <a:srgbClr val="A80000"/>
                </a:solidFill>
                <a:latin typeface="Times New Roman" panose="02020603050405020304" pitchFamily="18" charset="0"/>
                <a:ea typeface="Calibri" panose="020F0502020204030204" pitchFamily="34" charset="0"/>
              </a:rPr>
              <a:t>Il conto consolidato </a:t>
            </a:r>
            <a:r>
              <a:rPr lang="it-IT" dirty="0">
                <a:solidFill>
                  <a:srgbClr val="262626"/>
                </a:solidFill>
                <a:latin typeface="Times New Roman" panose="02020603050405020304" pitchFamily="18" charset="0"/>
                <a:ea typeface="Calibri" panose="020F0502020204030204" pitchFamily="34" charset="0"/>
              </a:rPr>
              <a:t>è un prospetto contabile che si forma fondendo i conti di tutte le amministrazioni, con l'eliminazione delle partite che, costituendo spese per un ente ed entrate per un altro, si compensano a vicenda (per esempio, i trasferimenti di somme erogati dallo Stato per finanziare altri enti). </a:t>
            </a:r>
            <a:endParaRPr lang="it-IT" dirty="0"/>
          </a:p>
        </p:txBody>
      </p:sp>
      <p:sp>
        <p:nvSpPr>
          <p:cNvPr id="8" name="Rettangolo 7"/>
          <p:cNvSpPr/>
          <p:nvPr/>
        </p:nvSpPr>
        <p:spPr>
          <a:xfrm>
            <a:off x="879381" y="716000"/>
            <a:ext cx="6903493" cy="461665"/>
          </a:xfrm>
          <a:prstGeom prst="rect">
            <a:avLst/>
          </a:prstGeom>
        </p:spPr>
        <p:txBody>
          <a:bodyPr wrap="none">
            <a:spAutoFit/>
          </a:bodyPr>
          <a:lstStyle/>
          <a:p>
            <a:pPr algn="ctr"/>
            <a:r>
              <a:rPr lang="it-IT" sz="2400" b="1" dirty="0">
                <a:solidFill>
                  <a:srgbClr val="A80000"/>
                </a:solidFill>
                <a:latin typeface="Times New Roman" panose="02020603050405020304" pitchFamily="18" charset="0"/>
                <a:cs typeface="Times New Roman" panose="02020603050405020304" pitchFamily="18" charset="0"/>
              </a:rPr>
              <a:t>Conto consolidato delle Amministrazioni pubbliche</a:t>
            </a:r>
            <a:endParaRPr lang="it-IT" sz="2400" b="1" i="0" dirty="0">
              <a:solidFill>
                <a:srgbClr val="A8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105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62429" y="1595013"/>
            <a:ext cx="10344728" cy="665118"/>
          </a:xfrm>
          <a:prstGeom prst="rect">
            <a:avLst/>
          </a:prstGeom>
        </p:spPr>
        <p:txBody>
          <a:bodyPr wrap="square">
            <a:spAutoFit/>
          </a:bodyPr>
          <a:lstStyle/>
          <a:p>
            <a:pPr algn="just">
              <a:lnSpc>
                <a:spcPct val="107000"/>
              </a:lnSpc>
              <a:spcBef>
                <a:spcPts val="3000"/>
              </a:spcBef>
              <a:spcAft>
                <a:spcPts val="3000"/>
              </a:spcAf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Il Conto economico consolidato delle AP descrive le principali voci di entrata e spesa per classificazione economica, ovvero per la natura economica delle operazioni effettuate distinguendole in:</a:t>
            </a:r>
            <a:endParaRPr lang="it-IT"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p:cNvSpPr/>
          <p:nvPr/>
        </p:nvSpPr>
        <p:spPr>
          <a:xfrm>
            <a:off x="920865" y="2599521"/>
            <a:ext cx="10243128" cy="1380378"/>
          </a:xfrm>
          <a:prstGeom prst="rect">
            <a:avLst/>
          </a:prstGeom>
        </p:spPr>
        <p:txBody>
          <a:bodyPr wrap="square">
            <a:spAutoFit/>
          </a:bodyPr>
          <a:lstStyle/>
          <a:p>
            <a:pPr marL="285750" lvl="0" indent="-285750" algn="just">
              <a:lnSpc>
                <a:spcPct val="107000"/>
              </a:lnSpc>
              <a:spcAft>
                <a:spcPts val="800"/>
              </a:spcAft>
              <a:buSzPct val="100000"/>
              <a:buFont typeface="Wingdings" panose="05000000000000000000" pitchFamily="2" charset="2"/>
              <a:buChar char="q"/>
              <a:tabLst>
                <a:tab pos="457200" algn="l"/>
              </a:tabLst>
            </a:pP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correnti</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per le voci relative al normale funzionamento delle AP (redditi da lavoro dipendente, prestazioni sociali, entrate tributarie, etc.)</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a:p>
            <a:pPr marL="285750" lvl="0" indent="-285750" algn="just">
              <a:lnSpc>
                <a:spcPct val="107000"/>
              </a:lnSpc>
              <a:spcAft>
                <a:spcPts val="800"/>
              </a:spcAft>
              <a:buSzPct val="100000"/>
              <a:buFont typeface="Wingdings" panose="05000000000000000000" pitchFamily="2" charset="2"/>
              <a:buChar char="q"/>
              <a:tabLst>
                <a:tab pos="457200" algn="l"/>
              </a:tabLst>
            </a:pP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in conto capitale</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 per le voci generalmente straordinarie e atte ad aumentare la capacità produttiva (investimenti fissi lordi, contributi agli investimenti dei soggetti privati, etc.)</a:t>
            </a:r>
            <a:endParaRPr lang="it-IT" dirty="0">
              <a:solidFill>
                <a:srgbClr val="212529"/>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Riepilogo corso</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48</a:t>
            </a:fld>
            <a:endParaRPr lang="it-IT"/>
          </a:p>
        </p:txBody>
      </p:sp>
      <p:sp>
        <p:nvSpPr>
          <p:cNvPr id="8" name="Rettangolo 7"/>
          <p:cNvSpPr/>
          <p:nvPr/>
        </p:nvSpPr>
        <p:spPr>
          <a:xfrm>
            <a:off x="962429" y="938851"/>
            <a:ext cx="2787943"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Le </a:t>
            </a:r>
            <a:r>
              <a:rPr lang="it-IT" b="1" dirty="0" smtClean="0">
                <a:solidFill>
                  <a:srgbClr val="A80000"/>
                </a:solidFill>
                <a:latin typeface="Times New Roman" panose="02020603050405020304" pitchFamily="18" charset="0"/>
                <a:cs typeface="Times New Roman" panose="02020603050405020304" pitchFamily="18" charset="0"/>
              </a:rPr>
              <a:t>entrate e le spese totali </a:t>
            </a:r>
            <a:endParaRPr lang="en-GB" b="1" dirty="0">
              <a:solidFill>
                <a:srgbClr val="A80000"/>
              </a:solidFill>
            </a:endParaRPr>
          </a:p>
        </p:txBody>
      </p:sp>
      <p:sp>
        <p:nvSpPr>
          <p:cNvPr id="7" name="Rettangolo 6"/>
          <p:cNvSpPr/>
          <p:nvPr/>
        </p:nvSpPr>
        <p:spPr>
          <a:xfrm>
            <a:off x="864519" y="4400767"/>
            <a:ext cx="10116589" cy="369332"/>
          </a:xfrm>
          <a:prstGeom prst="rect">
            <a:avLst/>
          </a:prstGeom>
        </p:spPr>
        <p:txBody>
          <a:bodyPr wrap="square">
            <a:spAutoFit/>
          </a:bodyPr>
          <a:lstStyle/>
          <a:p>
            <a:pPr algn="just"/>
            <a:r>
              <a:rPr lang="it-IT" dirty="0" smtClean="0">
                <a:solidFill>
                  <a:srgbClr val="A80000"/>
                </a:solidFill>
                <a:latin typeface="Times New Roman" panose="02020603050405020304" pitchFamily="18" charset="0"/>
                <a:cs typeface="Times New Roman" panose="02020603050405020304" pitchFamily="18" charset="0"/>
              </a:rPr>
              <a:t>Le </a:t>
            </a:r>
            <a:r>
              <a:rPr lang="it-IT" b="1" dirty="0" smtClean="0">
                <a:solidFill>
                  <a:srgbClr val="A80000"/>
                </a:solidFill>
                <a:latin typeface="Times New Roman" panose="02020603050405020304" pitchFamily="18" charset="0"/>
                <a:cs typeface="Times New Roman" panose="02020603050405020304" pitchFamily="18" charset="0"/>
              </a:rPr>
              <a:t>entrate complessive </a:t>
            </a:r>
            <a:r>
              <a:rPr lang="it-IT" dirty="0" smtClean="0">
                <a:solidFill>
                  <a:srgbClr val="A80000"/>
                </a:solidFill>
                <a:latin typeface="Times New Roman" panose="02020603050405020304" pitchFamily="18" charset="0"/>
                <a:cs typeface="Times New Roman" panose="02020603050405020304" pitchFamily="18" charset="0"/>
              </a:rPr>
              <a:t>corrispondono alla somma delle entrate correnti e delle entrate in conto capitale. </a:t>
            </a:r>
          </a:p>
        </p:txBody>
      </p:sp>
    </p:spTree>
    <p:extLst>
      <p:ext uri="{BB962C8B-B14F-4D97-AF65-F5344CB8AC3E}">
        <p14:creationId xmlns:p14="http://schemas.microsoft.com/office/powerpoint/2010/main" val="56114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3073400" y="3046957"/>
            <a:ext cx="5049078" cy="675861"/>
          </a:xfrm>
          <a:prstGeom prst="rect">
            <a:avLst/>
          </a:prstGeom>
          <a:ln w="28575">
            <a:solidFill>
              <a:srgbClr val="A80000"/>
            </a:solidFill>
          </a:ln>
        </p:spPr>
      </p:pic>
      <p:sp>
        <p:nvSpPr>
          <p:cNvPr id="6" name="Rettangolo 5"/>
          <p:cNvSpPr/>
          <p:nvPr/>
        </p:nvSpPr>
        <p:spPr>
          <a:xfrm>
            <a:off x="872352" y="1247284"/>
            <a:ext cx="10499459" cy="1200329"/>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La </a:t>
            </a:r>
            <a:r>
              <a:rPr lang="it-IT" b="1" dirty="0" smtClean="0">
                <a:solidFill>
                  <a:srgbClr val="000000"/>
                </a:solidFill>
                <a:latin typeface="Times New Roman" panose="02020603050405020304" pitchFamily="18" charset="0"/>
                <a:cs typeface="Times New Roman" panose="02020603050405020304" pitchFamily="18" charset="0"/>
              </a:rPr>
              <a:t>pressione fiscale </a:t>
            </a:r>
            <a:r>
              <a:rPr lang="it-IT" dirty="0" smtClean="0">
                <a:solidFill>
                  <a:srgbClr val="000000"/>
                </a:solidFill>
                <a:latin typeface="Times New Roman" panose="02020603050405020304" pitchFamily="18" charset="0"/>
                <a:cs typeface="Times New Roman" panose="02020603050405020304" pitchFamily="18" charset="0"/>
              </a:rPr>
              <a:t>indica l’incidenza percentuale sul PIL dell’ammontare complessivo delle entrate tributarie (imposte dirette, indirette e in conto capitale) e contributive (contributi sociali effettivi e figurativi). </a:t>
            </a:r>
          </a:p>
          <a:p>
            <a:pPr algn="just"/>
            <a:r>
              <a:rPr lang="it-IT" dirty="0">
                <a:solidFill>
                  <a:srgbClr val="000000"/>
                </a:solidFill>
                <a:latin typeface="Times New Roman" panose="02020603050405020304" pitchFamily="18" charset="0"/>
                <a:cs typeface="Times New Roman" panose="02020603050405020304" pitchFamily="18" charset="0"/>
              </a:rPr>
              <a:t>Indica </a:t>
            </a:r>
            <a:r>
              <a:rPr lang="it-IT" b="1" dirty="0">
                <a:solidFill>
                  <a:srgbClr val="3333CD"/>
                </a:solidFill>
                <a:latin typeface="Times New Roman" panose="02020603050405020304" pitchFamily="18" charset="0"/>
                <a:cs typeface="Times New Roman" panose="02020603050405020304" pitchFamily="18" charset="0"/>
              </a:rPr>
              <a:t>l’ammontare di risorse che </a:t>
            </a:r>
            <a:r>
              <a:rPr lang="it-IT" b="1" dirty="0" smtClean="0">
                <a:solidFill>
                  <a:srgbClr val="3333CD"/>
                </a:solidFill>
                <a:latin typeface="Times New Roman" panose="02020603050405020304" pitchFamily="18" charset="0"/>
                <a:cs typeface="Times New Roman" panose="02020603050405020304" pitchFamily="18" charset="0"/>
              </a:rPr>
              <a:t>la Pubblica </a:t>
            </a:r>
            <a:r>
              <a:rPr lang="it-IT" b="1" dirty="0">
                <a:solidFill>
                  <a:srgbClr val="3333CD"/>
                </a:solidFill>
                <a:latin typeface="Times New Roman" panose="02020603050405020304" pitchFamily="18" charset="0"/>
                <a:cs typeface="Times New Roman" panose="02020603050405020304" pitchFamily="18" charset="0"/>
              </a:rPr>
              <a:t>Amministrazione preleva </a:t>
            </a:r>
            <a:r>
              <a:rPr lang="it-IT" b="1" dirty="0" smtClean="0">
                <a:solidFill>
                  <a:srgbClr val="3333CD"/>
                </a:solidFill>
                <a:latin typeface="Times New Roman" panose="02020603050405020304" pitchFamily="18" charset="0"/>
                <a:cs typeface="Times New Roman" panose="02020603050405020304" pitchFamily="18" charset="0"/>
              </a:rPr>
              <a:t>ogni anno </a:t>
            </a:r>
            <a:r>
              <a:rPr lang="it-IT" b="1" dirty="0">
                <a:solidFill>
                  <a:srgbClr val="3333CD"/>
                </a:solidFill>
                <a:latin typeface="Times New Roman" panose="02020603050405020304" pitchFamily="18" charset="0"/>
                <a:cs typeface="Times New Roman" panose="02020603050405020304" pitchFamily="18" charset="0"/>
              </a:rPr>
              <a:t>sotto forma di imposte e </a:t>
            </a:r>
            <a:r>
              <a:rPr lang="it-IT" b="1" dirty="0" smtClean="0">
                <a:solidFill>
                  <a:srgbClr val="3333CD"/>
                </a:solidFill>
                <a:latin typeface="Times New Roman" panose="02020603050405020304" pitchFamily="18" charset="0"/>
                <a:cs typeface="Times New Roman" panose="02020603050405020304" pitchFamily="18" charset="0"/>
              </a:rPr>
              <a:t>contributi </a:t>
            </a:r>
            <a:r>
              <a:rPr lang="it-IT" dirty="0" smtClean="0">
                <a:latin typeface="Times New Roman" panose="02020603050405020304" pitchFamily="18" charset="0"/>
                <a:cs typeface="Times New Roman" panose="02020603050405020304" pitchFamily="18" charset="0"/>
              </a:rPr>
              <a:t>e si calcola così:</a:t>
            </a:r>
            <a:endParaRPr lang="en-GB" dirty="0">
              <a:latin typeface="Times New Roman" panose="02020603050405020304" pitchFamily="18"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smtClean="0"/>
              <a:t>L. Bani - Elementi di statistica economica - Riepilogo corso</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pPr/>
              <a:t>49</a:t>
            </a:fld>
            <a:endParaRPr lang="it-IT"/>
          </a:p>
        </p:txBody>
      </p:sp>
      <p:sp>
        <p:nvSpPr>
          <p:cNvPr id="2" name="Rettangolo 1"/>
          <p:cNvSpPr/>
          <p:nvPr/>
        </p:nvSpPr>
        <p:spPr>
          <a:xfrm>
            <a:off x="830095" y="4328616"/>
            <a:ext cx="10541716"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Misura la quota del reddito prelevato dallo Stato o dagli enti locali tramite imposte, tasse, tributi allo scopo di finanziare la spesa pubblica.</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61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5</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ext Box 4"/>
          <p:cNvSpPr txBox="1">
            <a:spLocks noChangeArrowheads="1"/>
          </p:cNvSpPr>
          <p:nvPr/>
        </p:nvSpPr>
        <p:spPr bwMode="auto">
          <a:xfrm>
            <a:off x="889435" y="842963"/>
            <a:ext cx="5591787" cy="400110"/>
          </a:xfrm>
          <a:prstGeom prst="rect">
            <a:avLst/>
          </a:prstGeom>
          <a:noFill/>
          <a:ln w="9525">
            <a:noFill/>
            <a:miter lim="800000"/>
            <a:headEnd/>
            <a:tailEnd/>
          </a:ln>
          <a:effectLst/>
        </p:spPr>
        <p:txBody>
          <a:bodyPr wrap="none">
            <a:spAutoFit/>
          </a:bodyPr>
          <a:lstStyle/>
          <a:p>
            <a:pPr algn="l">
              <a:defRPr/>
            </a:pPr>
            <a:r>
              <a:rPr lang="it-IT" sz="20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Il quadro concettuale delle statistiche economiche</a:t>
            </a:r>
          </a:p>
        </p:txBody>
      </p:sp>
      <p:sp>
        <p:nvSpPr>
          <p:cNvPr id="7" name="Rettangolo 5"/>
          <p:cNvSpPr>
            <a:spLocks noChangeArrowheads="1"/>
          </p:cNvSpPr>
          <p:nvPr/>
        </p:nvSpPr>
        <p:spPr bwMode="auto">
          <a:xfrm>
            <a:off x="887847" y="1363663"/>
            <a:ext cx="10425776"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chemeClr val="tx1"/>
                </a:solidFill>
                <a:latin typeface="Times New Roman" panose="02020603050405020304" pitchFamily="18" charset="0"/>
              </a:defRPr>
            </a:lvl1pPr>
            <a:lvl2pPr marL="742950" indent="-285750" eaLnBrk="0" hangingPunct="0">
              <a:defRPr sz="1400">
                <a:solidFill>
                  <a:schemeClr val="tx1"/>
                </a:solidFill>
                <a:latin typeface="Times New Roman" panose="02020603050405020304" pitchFamily="18" charset="0"/>
              </a:defRPr>
            </a:lvl2pPr>
            <a:lvl3pPr marL="1143000" indent="-228600" eaLnBrk="0" hangingPunct="0">
              <a:defRPr sz="1400">
                <a:solidFill>
                  <a:schemeClr val="tx1"/>
                </a:solidFill>
                <a:latin typeface="Times New Roman" panose="02020603050405020304" pitchFamily="18" charset="0"/>
              </a:defRPr>
            </a:lvl3pPr>
            <a:lvl4pPr marL="1600200" indent="-228600" eaLnBrk="0" hangingPunct="0">
              <a:defRPr sz="1400">
                <a:solidFill>
                  <a:schemeClr val="tx1"/>
                </a:solidFill>
                <a:latin typeface="Times New Roman" panose="02020603050405020304" pitchFamily="18" charset="0"/>
              </a:defRPr>
            </a:lvl4pPr>
            <a:lvl5pPr marL="2057400" indent="-228600" eaLnBrk="0" hangingPunct="0">
              <a:defRPr sz="1400">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1400">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1400">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1400">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1400">
                <a:solidFill>
                  <a:schemeClr val="tx1"/>
                </a:solidFill>
                <a:latin typeface="Times New Roman" panose="02020603050405020304" pitchFamily="18" charset="0"/>
              </a:defRPr>
            </a:lvl9pPr>
          </a:lstStyle>
          <a:p>
            <a:pPr algn="just" eaLnBrk="1" hangingPunct="1"/>
            <a:r>
              <a:rPr lang="it-IT" altLang="it-IT" sz="1800" dirty="0">
                <a:cs typeface="Times New Roman" panose="02020603050405020304" pitchFamily="18" charset="0"/>
              </a:rPr>
              <a:t>Pur esistendo varie teorie sul funzionamento dei sistemi economici, si può affermare che una parte consistente di statistiche economiche è oggi basata su un </a:t>
            </a:r>
            <a:r>
              <a:rPr lang="it-IT" altLang="it-IT" sz="1800" i="1" dirty="0">
                <a:cs typeface="Times New Roman" panose="02020603050405020304" pitchFamily="18" charset="0"/>
              </a:rPr>
              <a:t>corpus</a:t>
            </a:r>
            <a:r>
              <a:rPr lang="it-IT" altLang="it-IT" sz="1800" dirty="0">
                <a:cs typeface="Times New Roman" panose="02020603050405020304" pitchFamily="18" charset="0"/>
              </a:rPr>
              <a:t> di concetti e definizioni ampiamente condivisi a livello </a:t>
            </a:r>
            <a:r>
              <a:rPr lang="it-IT" altLang="it-IT" sz="1800" dirty="0" smtClean="0">
                <a:cs typeface="Times New Roman" panose="02020603050405020304" pitchFamily="18" charset="0"/>
              </a:rPr>
              <a:t>internazionale</a:t>
            </a:r>
            <a:endParaRPr lang="it-IT" altLang="it-IT" sz="1800" dirty="0">
              <a:cs typeface="Times New Roman" panose="02020603050405020304" pitchFamily="18" charset="0"/>
            </a:endParaRPr>
          </a:p>
          <a:p>
            <a:pPr algn="just" eaLnBrk="1" hangingPunct="1"/>
            <a:endParaRPr lang="it-IT" altLang="it-IT" sz="1800" dirty="0">
              <a:cs typeface="Times New Roman" panose="02020603050405020304" pitchFamily="18" charset="0"/>
            </a:endParaRPr>
          </a:p>
          <a:p>
            <a:pPr algn="just" eaLnBrk="1" hangingPunct="1"/>
            <a:r>
              <a:rPr lang="it-IT" altLang="it-IT" sz="1800" dirty="0">
                <a:cs typeface="Times New Roman" panose="02020603050405020304" pitchFamily="18" charset="0"/>
              </a:rPr>
              <a:t>Il quadro concettuale di carattere generale maggiormente impiegato è quello codificato </a:t>
            </a:r>
            <a:r>
              <a:rPr lang="it-IT" altLang="it-IT" sz="1800" dirty="0" smtClean="0">
                <a:cs typeface="Times New Roman" panose="02020603050405020304" pitchFamily="18" charset="0"/>
              </a:rPr>
              <a:t>nel</a:t>
            </a:r>
            <a:r>
              <a:rPr lang="it-IT" sz="1800" dirty="0">
                <a:cs typeface="Times New Roman" panose="02020603050405020304" pitchFamily="18" charset="0"/>
              </a:rPr>
              <a:t> </a:t>
            </a:r>
            <a:r>
              <a:rPr lang="it-IT" altLang="it-IT" sz="1800" dirty="0">
                <a:solidFill>
                  <a:srgbClr val="C00000"/>
                </a:solidFill>
                <a:cs typeface="Times New Roman" panose="02020603050405020304" pitchFamily="18" charset="0"/>
              </a:rPr>
              <a:t> </a:t>
            </a:r>
            <a:r>
              <a:rPr lang="it-IT" altLang="it-IT" sz="1800" dirty="0" smtClean="0">
                <a:solidFill>
                  <a:srgbClr val="C00000"/>
                </a:solidFill>
                <a:cs typeface="Times New Roman" panose="02020603050405020304" pitchFamily="18" charset="0"/>
              </a:rPr>
              <a:t>“</a:t>
            </a:r>
            <a:r>
              <a:rPr lang="it-IT" sz="1800" dirty="0" smtClean="0">
                <a:solidFill>
                  <a:srgbClr val="C00000"/>
                </a:solidFill>
                <a:cs typeface="Times New Roman" panose="02020603050405020304" pitchFamily="18" charset="0"/>
              </a:rPr>
              <a:t>Sistema </a:t>
            </a:r>
            <a:r>
              <a:rPr lang="it-IT" sz="1800" dirty="0">
                <a:solidFill>
                  <a:srgbClr val="C00000"/>
                </a:solidFill>
                <a:cs typeface="Times New Roman" panose="02020603050405020304" pitchFamily="18" charset="0"/>
              </a:rPr>
              <a:t>dei conti nazionali </a:t>
            </a:r>
            <a:r>
              <a:rPr lang="it-IT" sz="1800" dirty="0" smtClean="0">
                <a:solidFill>
                  <a:srgbClr val="C00000"/>
                </a:solidFill>
                <a:cs typeface="Times New Roman" panose="02020603050405020304" pitchFamily="18" charset="0"/>
              </a:rPr>
              <a:t>2008</a:t>
            </a:r>
            <a:r>
              <a:rPr lang="it-IT" altLang="it-IT" sz="1800" dirty="0" smtClean="0">
                <a:solidFill>
                  <a:srgbClr val="C00000"/>
                </a:solidFill>
                <a:cs typeface="Times New Roman" panose="02020603050405020304" pitchFamily="18" charset="0"/>
              </a:rPr>
              <a:t>” </a:t>
            </a:r>
            <a:r>
              <a:rPr lang="it-IT" sz="1800" dirty="0" smtClean="0">
                <a:cs typeface="Times New Roman" panose="02020603050405020304" pitchFamily="18" charset="0"/>
              </a:rPr>
              <a:t>(</a:t>
            </a:r>
            <a:r>
              <a:rPr lang="it-IT" altLang="it-IT" sz="1800" i="1" u="sng" dirty="0" smtClean="0">
                <a:cs typeface="Times New Roman" panose="02020603050405020304" pitchFamily="18" charset="0"/>
              </a:rPr>
              <a:t>System of National Accounts, </a:t>
            </a:r>
            <a:r>
              <a:rPr lang="it-IT" altLang="it-IT" sz="1800" u="sng" dirty="0" smtClean="0">
                <a:cs typeface="Times New Roman" panose="02020603050405020304" pitchFamily="18" charset="0"/>
              </a:rPr>
              <a:t>SNA</a:t>
            </a:r>
            <a:r>
              <a:rPr lang="it-IT" sz="1800" dirty="0" smtClean="0">
                <a:cs typeface="Times New Roman" panose="02020603050405020304" pitchFamily="18" charset="0"/>
              </a:rPr>
              <a:t>) che è </a:t>
            </a:r>
            <a:r>
              <a:rPr lang="it-IT" sz="1800" dirty="0">
                <a:cs typeface="Times New Roman" panose="02020603050405020304" pitchFamily="18" charset="0"/>
              </a:rPr>
              <a:t>l'ultima versione dello standard statistico internazionale per i conti nazionali, adottato dalla Commissione S</a:t>
            </a:r>
            <a:r>
              <a:rPr lang="it-IT" sz="1800" dirty="0" smtClean="0">
                <a:cs typeface="Times New Roman" panose="02020603050405020304" pitchFamily="18" charset="0"/>
              </a:rPr>
              <a:t>tatistica </a:t>
            </a:r>
            <a:r>
              <a:rPr lang="it-IT" sz="1800" dirty="0">
                <a:cs typeface="Times New Roman" panose="02020603050405020304" pitchFamily="18" charset="0"/>
              </a:rPr>
              <a:t>delle Nazioni Unite (UNSC).</a:t>
            </a:r>
          </a:p>
          <a:p>
            <a:pPr algn="just" eaLnBrk="1" hangingPunct="1"/>
            <a:endParaRPr lang="it-IT" altLang="it-IT" sz="1800" dirty="0" smtClean="0">
              <a:cs typeface="Times New Roman" panose="02020603050405020304" pitchFamily="18" charset="0"/>
            </a:endParaRPr>
          </a:p>
          <a:p>
            <a:pPr algn="just" eaLnBrk="1" hangingPunct="1"/>
            <a:r>
              <a:rPr lang="it-IT" altLang="it-IT" sz="1800" dirty="0" smtClean="0">
                <a:cs typeface="Times New Roman" panose="02020603050405020304" pitchFamily="18" charset="0"/>
              </a:rPr>
              <a:t>Lo </a:t>
            </a:r>
            <a:r>
              <a:rPr lang="it-IT" altLang="it-IT" sz="1800" dirty="0">
                <a:cs typeface="Times New Roman" panose="02020603050405020304" pitchFamily="18" charset="0"/>
              </a:rPr>
              <a:t>SNA, così come la versione europea denominata </a:t>
            </a:r>
            <a:r>
              <a:rPr lang="it-IT" altLang="it-IT" sz="1800" u="sng" dirty="0">
                <a:solidFill>
                  <a:srgbClr val="C00000"/>
                </a:solidFill>
                <a:cs typeface="Times New Roman" panose="02020603050405020304" pitchFamily="18" charset="0"/>
              </a:rPr>
              <a:t>“Sistema europeo dei conti nazionali e </a:t>
            </a:r>
            <a:r>
              <a:rPr lang="it-IT" altLang="it-IT" sz="1800" u="sng" dirty="0" smtClean="0">
                <a:solidFill>
                  <a:srgbClr val="C00000"/>
                </a:solidFill>
                <a:cs typeface="Times New Roman" panose="02020603050405020304" pitchFamily="18" charset="0"/>
              </a:rPr>
              <a:t>regionali </a:t>
            </a:r>
            <a:r>
              <a:rPr lang="it-IT" altLang="it-IT" sz="1800" u="sng" dirty="0">
                <a:solidFill>
                  <a:srgbClr val="C00000"/>
                </a:solidFill>
                <a:cs typeface="Times New Roman" panose="02020603050405020304" pitchFamily="18" charset="0"/>
              </a:rPr>
              <a:t>(SEC</a:t>
            </a:r>
            <a:r>
              <a:rPr lang="it-IT" altLang="it-IT" sz="1800" u="sng" dirty="0" smtClean="0">
                <a:solidFill>
                  <a:srgbClr val="C00000"/>
                </a:solidFill>
                <a:cs typeface="Times New Roman" panose="02020603050405020304" pitchFamily="18" charset="0"/>
              </a:rPr>
              <a:t>)”</a:t>
            </a:r>
            <a:r>
              <a:rPr lang="it-IT" altLang="it-IT" sz="1800" dirty="0" smtClean="0">
                <a:solidFill>
                  <a:srgbClr val="C00000"/>
                </a:solidFill>
                <a:cs typeface="Times New Roman" panose="02020603050405020304" pitchFamily="18" charset="0"/>
              </a:rPr>
              <a:t> </a:t>
            </a:r>
            <a:r>
              <a:rPr lang="it-IT" altLang="it-IT" sz="1800" dirty="0">
                <a:cs typeface="Times New Roman" panose="02020603050405020304" pitchFamily="18" charset="0"/>
              </a:rPr>
              <a:t>e ufficialmente approvata come regolamento del Consiglio </a:t>
            </a:r>
            <a:r>
              <a:rPr lang="it-IT" altLang="it-IT" sz="1800" dirty="0" smtClean="0">
                <a:cs typeface="Times New Roman" panose="02020603050405020304" pitchFamily="18" charset="0"/>
              </a:rPr>
              <a:t>Europeo </a:t>
            </a:r>
            <a:r>
              <a:rPr lang="it-IT" altLang="it-IT" sz="1800" dirty="0">
                <a:cs typeface="Times New Roman" panose="02020603050405020304" pitchFamily="18" charset="0"/>
              </a:rPr>
              <a:t>nel 1996, contiene un vasto insieme di concetti, definizioni e classificazioni, coerenti tra loro, per la misurazione dell’attività economica e la rappresentazione di numerosi fenomeni economici.</a:t>
            </a:r>
          </a:p>
        </p:txBody>
      </p:sp>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Tree>
    <p:extLst>
      <p:ext uri="{BB962C8B-B14F-4D97-AF65-F5344CB8AC3E}">
        <p14:creationId xmlns:p14="http://schemas.microsoft.com/office/powerpoint/2010/main" val="420760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03318" y="1227914"/>
            <a:ext cx="9667702" cy="369332"/>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Le spese totali </a:t>
            </a:r>
            <a:r>
              <a:rPr lang="it-IT" dirty="0" smtClean="0">
                <a:latin typeface="Times New Roman" panose="02020603050405020304" pitchFamily="18" charset="0"/>
                <a:cs typeface="Times New Roman" panose="02020603050405020304" pitchFamily="18" charset="0"/>
              </a:rPr>
              <a:t>sono </a:t>
            </a:r>
            <a:r>
              <a:rPr lang="it-IT" dirty="0">
                <a:latin typeface="Times New Roman" panose="02020603050405020304" pitchFamily="18" charset="0"/>
                <a:cs typeface="Times New Roman" panose="02020603050405020304" pitchFamily="18" charset="0"/>
              </a:rPr>
              <a:t>date da domanda diretta di beni e servizi, trasferimenti e interessi</a:t>
            </a:r>
            <a:r>
              <a:rPr lang="it-IT" dirty="0" smtClean="0">
                <a:latin typeface="Times New Roman" panose="02020603050405020304" pitchFamily="18" charset="0"/>
                <a:cs typeface="Times New Roman" panose="02020603050405020304" pitchFamily="18" charset="0"/>
              </a:rPr>
              <a:t>.</a:t>
            </a:r>
            <a:endParaRPr lang="it-IT" dirty="0">
              <a:latin typeface="Times New Roman" panose="02020603050405020304" pitchFamily="18" charset="0"/>
              <a:cs typeface="Times New Roman" panose="02020603050405020304" pitchFamily="18" charset="0"/>
            </a:endParaRPr>
          </a:p>
        </p:txBody>
      </p:sp>
      <p:sp>
        <p:nvSpPr>
          <p:cNvPr id="2" name="Rettangolo 1"/>
          <p:cNvSpPr/>
          <p:nvPr/>
        </p:nvSpPr>
        <p:spPr>
          <a:xfrm>
            <a:off x="903318" y="858582"/>
            <a:ext cx="1640193" cy="369332"/>
          </a:xfrm>
          <a:prstGeom prst="rect">
            <a:avLst/>
          </a:prstGeom>
        </p:spPr>
        <p:txBody>
          <a:bodyPr wrap="none">
            <a:spAutoFit/>
          </a:bodyPr>
          <a:lstStyle/>
          <a:p>
            <a:r>
              <a:rPr lang="it-IT" b="1" dirty="0">
                <a:solidFill>
                  <a:srgbClr val="A80000"/>
                </a:solidFill>
                <a:latin typeface="Times New Roman" panose="02020603050405020304" pitchFamily="18" charset="0"/>
                <a:cs typeface="Times New Roman" panose="02020603050405020304" pitchFamily="18" charset="0"/>
              </a:rPr>
              <a:t>Le spese totali </a:t>
            </a:r>
            <a:endParaRPr lang="en-GB" b="1" dirty="0">
              <a:solidFill>
                <a:srgbClr val="A80000"/>
              </a:solidFill>
            </a:endParaRPr>
          </a:p>
        </p:txBody>
      </p:sp>
      <p:sp>
        <p:nvSpPr>
          <p:cNvPr id="5" name="Rettangolo 4"/>
          <p:cNvSpPr/>
          <p:nvPr/>
        </p:nvSpPr>
        <p:spPr>
          <a:xfrm>
            <a:off x="903318" y="1676323"/>
            <a:ext cx="10252362" cy="369332"/>
          </a:xfrm>
          <a:prstGeom prst="rect">
            <a:avLst/>
          </a:prstGeom>
        </p:spPr>
        <p:txBody>
          <a:bodyPr wrap="square">
            <a:spAutoFit/>
          </a:bodyPr>
          <a:lstStyle/>
          <a:p>
            <a:pPr algn="just"/>
            <a:r>
              <a:rPr lang="it-IT" dirty="0" smtClean="0">
                <a:solidFill>
                  <a:srgbClr val="000000"/>
                </a:solidFill>
                <a:latin typeface="Times New Roman" panose="02020603050405020304" pitchFamily="18" charset="0"/>
                <a:cs typeface="Times New Roman" panose="02020603050405020304" pitchFamily="18" charset="0"/>
              </a:rPr>
              <a:t>Le spese (o uscite) si dividono in: </a:t>
            </a:r>
          </a:p>
        </p:txBody>
      </p:sp>
      <p:sp>
        <p:nvSpPr>
          <p:cNvPr id="4" name="Segnaposto piè di pagina 3"/>
          <p:cNvSpPr>
            <a:spLocks noGrp="1"/>
          </p:cNvSpPr>
          <p:nvPr>
            <p:ph type="ftr" sz="quarter" idx="11"/>
          </p:nvPr>
        </p:nvSpPr>
        <p:spPr/>
        <p:txBody>
          <a:bodyPr/>
          <a:lstStyle/>
          <a:p>
            <a:r>
              <a:rPr lang="it-IT" smtClean="0"/>
              <a:t>L. Bani - Elementi di statistica economica - Riepilogo corso</a:t>
            </a:r>
            <a:endParaRPr lang="it-IT"/>
          </a:p>
        </p:txBody>
      </p:sp>
      <p:sp>
        <p:nvSpPr>
          <p:cNvPr id="10" name="Segnaposto numero diapositiva 9"/>
          <p:cNvSpPr>
            <a:spLocks noGrp="1"/>
          </p:cNvSpPr>
          <p:nvPr>
            <p:ph type="sldNum" sz="quarter" idx="12"/>
          </p:nvPr>
        </p:nvSpPr>
        <p:spPr/>
        <p:txBody>
          <a:bodyPr/>
          <a:lstStyle/>
          <a:p>
            <a:fld id="{2933ED56-FB12-4384-AF6C-E94CA198BBEC}" type="slidenum">
              <a:rPr lang="it-IT" smtClean="0"/>
              <a:t>50</a:t>
            </a:fld>
            <a:endParaRPr lang="it-IT"/>
          </a:p>
        </p:txBody>
      </p:sp>
      <p:sp>
        <p:nvSpPr>
          <p:cNvPr id="11" name="Rettangolo 10"/>
          <p:cNvSpPr/>
          <p:nvPr/>
        </p:nvSpPr>
        <p:spPr>
          <a:xfrm>
            <a:off x="895002" y="2106189"/>
            <a:ext cx="10260678" cy="1477328"/>
          </a:xfrm>
          <a:prstGeom prst="rect">
            <a:avLst/>
          </a:prstGeom>
        </p:spPr>
        <p:txBody>
          <a:bodyPr wrap="square">
            <a:spAutoFit/>
          </a:bodyPr>
          <a:lstStyle/>
          <a:p>
            <a:pPr marL="285750" indent="-285750" algn="just">
              <a:buFont typeface="Wingdings" panose="05000000000000000000" pitchFamily="2" charset="2"/>
              <a:buChar char="§"/>
            </a:pPr>
            <a:r>
              <a:rPr lang="it-IT" b="1" dirty="0">
                <a:solidFill>
                  <a:srgbClr val="000000"/>
                </a:solidFill>
                <a:latin typeface="Times New Roman" panose="02020603050405020304" pitchFamily="18" charset="0"/>
                <a:cs typeface="Times New Roman" panose="02020603050405020304" pitchFamily="18" charset="0"/>
              </a:rPr>
              <a:t>spese correnti </a:t>
            </a:r>
            <a:r>
              <a:rPr lang="it-IT" dirty="0">
                <a:solidFill>
                  <a:srgbClr val="000000"/>
                </a:solidFill>
                <a:latin typeface="Times New Roman" panose="02020603050405020304" pitchFamily="18" charset="0"/>
                <a:cs typeface="Times New Roman" panose="02020603050405020304" pitchFamily="18" charset="0"/>
              </a:rPr>
              <a:t>(o uscite correnti), destinate alla produzione ed al funzionamento dei vari servizi delle amministrazioni pubbliche, nonché alla redistribuzione dei redditi per fini non direttamente produttivi; </a:t>
            </a:r>
          </a:p>
          <a:p>
            <a:pPr marL="285750" indent="-285750" algn="just">
              <a:buFont typeface="Wingdings" panose="05000000000000000000" pitchFamily="2" charset="2"/>
              <a:buChar char="§"/>
            </a:pPr>
            <a:r>
              <a:rPr lang="it-IT" b="1" dirty="0">
                <a:solidFill>
                  <a:srgbClr val="000000"/>
                </a:solidFill>
                <a:latin typeface="Times New Roman" panose="02020603050405020304" pitchFamily="18" charset="0"/>
                <a:cs typeface="Times New Roman" panose="02020603050405020304" pitchFamily="18" charset="0"/>
              </a:rPr>
              <a:t>spese in conto capitale </a:t>
            </a:r>
            <a:r>
              <a:rPr lang="it-IT" dirty="0">
                <a:solidFill>
                  <a:srgbClr val="000000"/>
                </a:solidFill>
                <a:latin typeface="Times New Roman" panose="02020603050405020304" pitchFamily="18" charset="0"/>
                <a:cs typeface="Times New Roman" panose="02020603050405020304" pitchFamily="18" charset="0"/>
              </a:rPr>
              <a:t>(o uscite in conto capitale), che incidono direttamente o indirettamente sulla formazione di </a:t>
            </a:r>
            <a:r>
              <a:rPr lang="it-IT" dirty="0" smtClean="0">
                <a:solidFill>
                  <a:srgbClr val="000000"/>
                </a:solidFill>
                <a:latin typeface="Times New Roman" panose="02020603050405020304" pitchFamily="18" charset="0"/>
                <a:cs typeface="Times New Roman" panose="02020603050405020304" pitchFamily="18" charset="0"/>
              </a:rPr>
              <a:t>capitale, c</a:t>
            </a:r>
            <a:r>
              <a:rPr lang="it-IT" dirty="0" smtClean="0">
                <a:latin typeface="Times New Roman" panose="02020603050405020304" pitchFamily="18" charset="0"/>
                <a:cs typeface="Times New Roman" panose="02020603050405020304" pitchFamily="18" charset="0"/>
              </a:rPr>
              <a:t>onsistono </a:t>
            </a:r>
            <a:r>
              <a:rPr lang="it-IT" dirty="0">
                <a:latin typeface="Times New Roman" panose="02020603050405020304" pitchFamily="18" charset="0"/>
                <a:cs typeface="Times New Roman" panose="02020603050405020304" pitchFamily="18" charset="0"/>
              </a:rPr>
              <a:t>nel valore degli investimenti effettuatati dalla Pubblica </a:t>
            </a:r>
            <a:r>
              <a:rPr lang="it-IT" dirty="0" smtClean="0">
                <a:latin typeface="Times New Roman" panose="02020603050405020304" pitchFamily="18" charset="0"/>
                <a:cs typeface="Times New Roman" panose="02020603050405020304" pitchFamily="18" charset="0"/>
              </a:rPr>
              <a:t>Amministrazione.</a:t>
            </a:r>
            <a:r>
              <a:rPr lang="it-IT" dirty="0" smtClean="0">
                <a:solidFill>
                  <a:srgbClr val="000000"/>
                </a:solidFill>
                <a:latin typeface="Times New Roman" panose="02020603050405020304" pitchFamily="18" charset="0"/>
                <a:cs typeface="Times New Roman" panose="02020603050405020304" pitchFamily="18" charset="0"/>
              </a:rPr>
              <a:t> </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14" name="Rettangolo 13"/>
          <p:cNvSpPr/>
          <p:nvPr/>
        </p:nvSpPr>
        <p:spPr>
          <a:xfrm>
            <a:off x="1047402" y="4068720"/>
            <a:ext cx="10274531" cy="369332"/>
          </a:xfrm>
          <a:prstGeom prst="rect">
            <a:avLst/>
          </a:prstGeom>
        </p:spPr>
        <p:txBody>
          <a:bodyPr wrap="square">
            <a:spAutoFit/>
          </a:bodyPr>
          <a:lstStyle/>
          <a:p>
            <a:pPr algn="just"/>
            <a:r>
              <a:rPr lang="it-IT" dirty="0">
                <a:solidFill>
                  <a:srgbClr val="A80000"/>
                </a:solidFill>
                <a:latin typeface="Times New Roman" panose="02020603050405020304" pitchFamily="18" charset="0"/>
                <a:cs typeface="Times New Roman" panose="02020603050405020304" pitchFamily="18" charset="0"/>
              </a:rPr>
              <a:t>Le </a:t>
            </a:r>
            <a:r>
              <a:rPr lang="it-IT" b="1" dirty="0">
                <a:solidFill>
                  <a:srgbClr val="A80000"/>
                </a:solidFill>
                <a:latin typeface="Times New Roman" panose="02020603050405020304" pitchFamily="18" charset="0"/>
                <a:cs typeface="Times New Roman" panose="02020603050405020304" pitchFamily="18" charset="0"/>
              </a:rPr>
              <a:t>spese </a:t>
            </a:r>
            <a:r>
              <a:rPr lang="it-IT" dirty="0">
                <a:solidFill>
                  <a:srgbClr val="A80000"/>
                </a:solidFill>
                <a:latin typeface="Times New Roman" panose="02020603050405020304" pitchFamily="18" charset="0"/>
                <a:cs typeface="Times New Roman" panose="02020603050405020304" pitchFamily="18" charset="0"/>
              </a:rPr>
              <a:t>(o uscite) </a:t>
            </a:r>
            <a:r>
              <a:rPr lang="it-IT" b="1" dirty="0">
                <a:solidFill>
                  <a:srgbClr val="A80000"/>
                </a:solidFill>
                <a:latin typeface="Times New Roman" panose="02020603050405020304" pitchFamily="18" charset="0"/>
                <a:cs typeface="Times New Roman" panose="02020603050405020304" pitchFamily="18" charset="0"/>
              </a:rPr>
              <a:t>complessive </a:t>
            </a:r>
            <a:r>
              <a:rPr lang="it-IT" dirty="0">
                <a:solidFill>
                  <a:srgbClr val="A80000"/>
                </a:solidFill>
                <a:latin typeface="Times New Roman" panose="02020603050405020304" pitchFamily="18" charset="0"/>
                <a:cs typeface="Times New Roman" panose="02020603050405020304" pitchFamily="18" charset="0"/>
              </a:rPr>
              <a:t>corrispondono alla somma delle spese correnti e delle spese in conto capitale. </a:t>
            </a:r>
          </a:p>
        </p:txBody>
      </p:sp>
    </p:spTree>
    <p:extLst>
      <p:ext uri="{BB962C8B-B14F-4D97-AF65-F5344CB8AC3E}">
        <p14:creationId xmlns:p14="http://schemas.microsoft.com/office/powerpoint/2010/main" val="424682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Effect transition="in" filter="fade">
                                      <p:cBhvr>
                                        <p:cTn id="21" dur="1000"/>
                                        <p:tgtEl>
                                          <p:spTgt spid="11">
                                            <p:txEl>
                                              <p:pRg st="1" end="1"/>
                                            </p:txEl>
                                          </p:spTgt>
                                        </p:tgtEl>
                                      </p:cBhvr>
                                    </p:animEffect>
                                    <p:anim calcmode="lin" valueType="num">
                                      <p:cBhvr>
                                        <p:cTn id="22"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build="p"/>
      <p:bldP spid="1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7814" y="817118"/>
            <a:ext cx="5536516" cy="348813"/>
          </a:xfrm>
          <a:prstGeom prst="rect">
            <a:avLst/>
          </a:prstGeom>
        </p:spPr>
        <p:txBody>
          <a:bodyPr wrap="none">
            <a:spAutoFit/>
          </a:bodyPr>
          <a:lstStyle/>
          <a:p>
            <a:pPr>
              <a:lnSpc>
                <a:spcPts val="1950"/>
              </a:lnSpc>
              <a:spcAft>
                <a:spcPts val="800"/>
              </a:spcAft>
            </a:pPr>
            <a:r>
              <a:rPr lang="it-IT" b="1" dirty="0">
                <a:solidFill>
                  <a:srgbClr val="A80000"/>
                </a:solidFill>
                <a:latin typeface="inherit"/>
                <a:ea typeface="Times New Roman" panose="02020603050405020304" pitchFamily="18" charset="0"/>
                <a:cs typeface="Arial" panose="020B0604020202020204" pitchFamily="34" charset="0"/>
              </a:rPr>
              <a:t>I saldi del conto economico consolidato delle AP</a:t>
            </a:r>
            <a:endParaRPr lang="it-IT" sz="1100" dirty="0">
              <a:solidFill>
                <a:srgbClr val="A8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ttangolo 2"/>
          <p:cNvSpPr/>
          <p:nvPr/>
        </p:nvSpPr>
        <p:spPr>
          <a:xfrm>
            <a:off x="907814" y="1284925"/>
            <a:ext cx="9250340" cy="369332"/>
          </a:xfrm>
          <a:prstGeom prst="rect">
            <a:avLst/>
          </a:prstGeom>
        </p:spPr>
        <p:txBody>
          <a:bodyPr wrap="square">
            <a:spAutoFit/>
          </a:bodyPr>
          <a:lstStyle/>
          <a:p>
            <a:r>
              <a:rPr lang="it-IT"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Il </a:t>
            </a: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conto economico consolidato delle Amministrazioni Pubbliche evidenzia tre saldi principali:</a:t>
            </a:r>
            <a:endParaRPr lang="it-IT" dirty="0">
              <a:latin typeface="Times New Roman" panose="02020603050405020304" pitchFamily="18" charset="0"/>
              <a:cs typeface="Times New Roman" panose="02020603050405020304" pitchFamily="18" charset="0"/>
            </a:endParaRPr>
          </a:p>
        </p:txBody>
      </p:sp>
      <p:sp>
        <p:nvSpPr>
          <p:cNvPr id="4" name="Rettangolo 3"/>
          <p:cNvSpPr/>
          <p:nvPr/>
        </p:nvSpPr>
        <p:spPr>
          <a:xfrm>
            <a:off x="832998" y="1869686"/>
            <a:ext cx="10166587" cy="961482"/>
          </a:xfrm>
          <a:prstGeom prst="rect">
            <a:avLst/>
          </a:prstGeom>
        </p:spPr>
        <p:txBody>
          <a:bodyPr wrap="square">
            <a:spAutoFit/>
          </a:bodyPr>
          <a:lstStyle/>
          <a:p>
            <a:pPr marL="342900" indent="-342900" algn="just">
              <a:lnSpc>
                <a:spcPct val="107000"/>
              </a:lnSpc>
              <a:spcAft>
                <a:spcPts val="800"/>
              </a:spcAft>
              <a:buSzPct val="100000"/>
              <a:buFont typeface="Wingdings" panose="05000000000000000000" pitchFamily="2" charset="2"/>
              <a:buChar char="q"/>
              <a:tabLst>
                <a:tab pos="457200" algn="l"/>
              </a:tabLst>
            </a:pPr>
            <a:r>
              <a:rPr lang="it-IT"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il </a:t>
            </a:r>
            <a:r>
              <a:rPr lang="it-IT" b="1" dirty="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saldo </a:t>
            </a:r>
            <a:r>
              <a:rPr lang="it-IT" b="1"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corrente o </a:t>
            </a:r>
            <a:r>
              <a:rPr lang="it-IT" b="1" dirty="0" smtClean="0">
                <a:solidFill>
                  <a:srgbClr val="1A1A1A"/>
                </a:solidFill>
                <a:latin typeface="Times New Roman" panose="02020603050405020304" pitchFamily="18" charset="0"/>
                <a:ea typeface="Times New Roman" panose="02020603050405020304" pitchFamily="18" charset="0"/>
              </a:rPr>
              <a:t>risparmio </a:t>
            </a:r>
            <a:r>
              <a:rPr lang="it-IT" b="1" dirty="0">
                <a:solidFill>
                  <a:srgbClr val="1A1A1A"/>
                </a:solidFill>
                <a:latin typeface="Times New Roman" panose="02020603050405020304" pitchFamily="18" charset="0"/>
                <a:ea typeface="Times New Roman" panose="02020603050405020304" pitchFamily="18" charset="0"/>
              </a:rPr>
              <a:t>pubblico </a:t>
            </a:r>
            <a:r>
              <a:rPr lang="it-IT"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è il </a:t>
            </a:r>
            <a:r>
              <a:rPr lang="it-IT" dirty="0">
                <a:solidFill>
                  <a:srgbClr val="000000"/>
                </a:solidFill>
                <a:latin typeface="Times New Roman" panose="02020603050405020304" pitchFamily="18" charset="0"/>
                <a:cs typeface="Times New Roman" panose="02020603050405020304" pitchFamily="18" charset="0"/>
              </a:rPr>
              <a:t>saldo (avanzo o </a:t>
            </a:r>
            <a:r>
              <a:rPr lang="it-IT" dirty="0" smtClean="0">
                <a:solidFill>
                  <a:srgbClr val="000000"/>
                </a:solidFill>
                <a:latin typeface="Times New Roman" panose="02020603050405020304" pitchFamily="18" charset="0"/>
                <a:cs typeface="Times New Roman" panose="02020603050405020304" pitchFamily="18" charset="0"/>
              </a:rPr>
              <a:t>disavanzo) </a:t>
            </a:r>
            <a:r>
              <a:rPr lang="it-IT" dirty="0" smtClean="0">
                <a:solidFill>
                  <a:srgbClr val="1A1A1A"/>
                </a:solidFill>
                <a:latin typeface="Times New Roman" panose="02020603050405020304" pitchFamily="18" charset="0"/>
                <a:ea typeface="Times New Roman" panose="02020603050405020304" pitchFamily="18" charset="0"/>
              </a:rPr>
              <a:t>della </a:t>
            </a:r>
            <a:r>
              <a:rPr lang="it-IT" dirty="0">
                <a:solidFill>
                  <a:srgbClr val="1A1A1A"/>
                </a:solidFill>
                <a:latin typeface="Times New Roman" panose="02020603050405020304" pitchFamily="18" charset="0"/>
                <a:ea typeface="Times New Roman" panose="02020603050405020304" pitchFamily="18" charset="0"/>
              </a:rPr>
              <a:t>parte corrente del conto economico, ottenuto come differenza tra le entrate correnti (tributarie ed extra-tributarie) e le spese </a:t>
            </a:r>
            <a:r>
              <a:rPr lang="it-IT" dirty="0" smtClean="0">
                <a:solidFill>
                  <a:srgbClr val="1A1A1A"/>
                </a:solidFill>
                <a:latin typeface="Times New Roman" panose="02020603050405020304" pitchFamily="18" charset="0"/>
                <a:ea typeface="Times New Roman" panose="02020603050405020304" pitchFamily="18" charset="0"/>
              </a:rPr>
              <a:t>correnti</a:t>
            </a:r>
            <a:r>
              <a:rPr lang="it-IT" dirty="0" smtClean="0">
                <a:solidFill>
                  <a:srgbClr val="212529"/>
                </a:solidFill>
                <a:latin typeface="Times New Roman" panose="02020603050405020304" pitchFamily="18" charset="0"/>
                <a:ea typeface="Times New Roman" panose="02020603050405020304" pitchFamily="18" charset="0"/>
                <a:cs typeface="Times New Roman" panose="02020603050405020304" pitchFamily="18" charset="0"/>
              </a:rPr>
              <a:t>;</a:t>
            </a:r>
            <a:endParaRPr lang="it-IT" dirty="0">
              <a:solidFill>
                <a:srgbClr val="212529"/>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Segnaposto piè di pagina 4"/>
          <p:cNvSpPr>
            <a:spLocks noGrp="1"/>
          </p:cNvSpPr>
          <p:nvPr>
            <p:ph type="ftr" sz="quarter" idx="11"/>
          </p:nvPr>
        </p:nvSpPr>
        <p:spPr/>
        <p:txBody>
          <a:bodyPr/>
          <a:lstStyle/>
          <a:p>
            <a:r>
              <a:rPr lang="it-IT" smtClean="0"/>
              <a:t>L. Bani - Elementi di statistica economica - Riepilogo corso</a:t>
            </a:r>
            <a:endParaRPr lang="it-IT"/>
          </a:p>
        </p:txBody>
      </p:sp>
      <p:sp>
        <p:nvSpPr>
          <p:cNvPr id="6" name="Segnaposto numero diapositiva 5"/>
          <p:cNvSpPr>
            <a:spLocks noGrp="1"/>
          </p:cNvSpPr>
          <p:nvPr>
            <p:ph type="sldNum" sz="quarter" idx="12"/>
          </p:nvPr>
        </p:nvSpPr>
        <p:spPr/>
        <p:txBody>
          <a:bodyPr/>
          <a:lstStyle/>
          <a:p>
            <a:fld id="{2933ED56-FB12-4384-AF6C-E94CA198BBEC}" type="slidenum">
              <a:rPr lang="it-IT" smtClean="0"/>
              <a:pPr/>
              <a:t>51</a:t>
            </a:fld>
            <a:endParaRPr lang="it-IT"/>
          </a:p>
        </p:txBody>
      </p:sp>
      <p:sp>
        <p:nvSpPr>
          <p:cNvPr id="10" name="Rettangolo 9"/>
          <p:cNvSpPr/>
          <p:nvPr/>
        </p:nvSpPr>
        <p:spPr>
          <a:xfrm>
            <a:off x="1136071" y="2936786"/>
            <a:ext cx="9863513"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Esso costituisce il parametro in base al quale si verifica il rispetto dell’obbligo di copertura da parte della legge di stabilità: questa può infatti introdurre nuovi oneri correnti (nella forma di maggiori spese e/o di minori entrate) solo in presenza di un ammontare equivalente di risorse correnti (minori spese e/o maggiori entrate) previste dalla legge finanziaria stessa. </a:t>
            </a: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9655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52</a:t>
            </a:fld>
            <a:endParaRPr lang="it-IT"/>
          </a:p>
        </p:txBody>
      </p:sp>
      <p:sp>
        <p:nvSpPr>
          <p:cNvPr id="4" name="Rettangolo 3"/>
          <p:cNvSpPr/>
          <p:nvPr/>
        </p:nvSpPr>
        <p:spPr>
          <a:xfrm>
            <a:off x="1182255" y="2464834"/>
            <a:ext cx="9881984" cy="1662122"/>
          </a:xfrm>
          <a:prstGeom prst="rect">
            <a:avLst/>
          </a:prstGeom>
        </p:spPr>
        <p:txBody>
          <a:bodyPr wrap="square">
            <a:spAutoFit/>
          </a:bodyPr>
          <a:lstStyle/>
          <a:p>
            <a:pPr algn="just">
              <a:lnSpc>
                <a:spcPct val="107000"/>
              </a:lnSpc>
              <a:spcAft>
                <a:spcPts val="800"/>
              </a:spcAft>
            </a:pPr>
            <a:r>
              <a:rPr lang="it-IT"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Riporta </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differenziale tra le entrate complessive delle amministrazioni pubbliche e le uscite, con esclusione della spesa per interessi. Di fatto esso indica </a:t>
            </a:r>
            <a:r>
              <a:rPr lang="it-IT"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il risultato d’esercizio</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al netto degli oneri, (costituiti dagli interessi) derivanti dai risultati negativi degli anni finanziari precedenti. </a:t>
            </a:r>
            <a:endParaRPr lang="it-IT"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it-IT"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 </a:t>
            </a:r>
            <a:r>
              <a:rPr lang="it-IT"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tratta di un saldo che costituisce uno dei principali fattori che concorrono alla variazione annua del debito pubblico, ed ha pertanto uno specifico rilievo per l’analisi di sostenibilità del debito medesimo.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p:cNvSpPr/>
          <p:nvPr/>
        </p:nvSpPr>
        <p:spPr>
          <a:xfrm>
            <a:off x="897653" y="1026640"/>
            <a:ext cx="10166586" cy="1200329"/>
          </a:xfrm>
          <a:prstGeom prst="rect">
            <a:avLst/>
          </a:prstGeom>
        </p:spPr>
        <p:txBody>
          <a:bodyPr wrap="square">
            <a:spAutoFit/>
          </a:bodyPr>
          <a:lstStyle/>
          <a:p>
            <a:pPr marL="285750" indent="-285750" algn="just">
              <a:buFont typeface="Wingdings" panose="05000000000000000000" pitchFamily="2" charset="2"/>
              <a:buChar char="q"/>
            </a:pPr>
            <a:r>
              <a:rPr lang="it-IT" dirty="0" smtClean="0">
                <a:solidFill>
                  <a:srgbClr val="000000"/>
                </a:solidFill>
                <a:latin typeface="Times New Roman" panose="02020603050405020304" pitchFamily="18" charset="0"/>
                <a:cs typeface="Times New Roman" panose="02020603050405020304" pitchFamily="18" charset="0"/>
              </a:rPr>
              <a:t>il </a:t>
            </a:r>
            <a:r>
              <a:rPr lang="it-IT" b="1" dirty="0">
                <a:solidFill>
                  <a:srgbClr val="000000"/>
                </a:solidFill>
                <a:latin typeface="Times New Roman" panose="02020603050405020304" pitchFamily="18" charset="0"/>
                <a:cs typeface="Times New Roman" panose="02020603050405020304" pitchFamily="18" charset="0"/>
              </a:rPr>
              <a:t>saldo primario </a:t>
            </a:r>
            <a:r>
              <a:rPr lang="it-IT" dirty="0">
                <a:solidFill>
                  <a:srgbClr val="000000"/>
                </a:solidFill>
                <a:latin typeface="Times New Roman" panose="02020603050405020304" pitchFamily="18" charset="0"/>
                <a:cs typeface="Times New Roman" panose="02020603050405020304" pitchFamily="18" charset="0"/>
              </a:rPr>
              <a:t>è il saldo (avanzo o disavanzo) risultante dalla differenza tra entrate complessive ed uscite complessive </a:t>
            </a:r>
            <a:r>
              <a:rPr lang="it-IT" dirty="0">
                <a:solidFill>
                  <a:srgbClr val="A80000"/>
                </a:solidFill>
                <a:latin typeface="Times New Roman" panose="02020603050405020304" pitchFamily="18" charset="0"/>
                <a:cs typeface="Times New Roman" panose="02020603050405020304" pitchFamily="18" charset="0"/>
              </a:rPr>
              <a:t>al netto della spesa per interessi passivi sul debito pubblico</a:t>
            </a:r>
            <a:r>
              <a:rPr lang="it-IT" dirty="0">
                <a:solidFill>
                  <a:srgbClr val="000000"/>
                </a:solidFill>
                <a:latin typeface="Times New Roman" panose="02020603050405020304" pitchFamily="18" charset="0"/>
                <a:cs typeface="Times New Roman" panose="02020603050405020304" pitchFamily="18" charset="0"/>
              </a:rPr>
              <a:t>. </a:t>
            </a:r>
            <a:r>
              <a:rPr lang="it-IT" dirty="0" smtClean="0">
                <a:solidFill>
                  <a:srgbClr val="000000"/>
                </a:solidFill>
                <a:latin typeface="Times New Roman" panose="02020603050405020304" pitchFamily="18" charset="0"/>
                <a:cs typeface="Times New Roman" panose="02020603050405020304" pitchFamily="18" charset="0"/>
              </a:rPr>
              <a:t>Può </a:t>
            </a:r>
            <a:r>
              <a:rPr lang="it-IT" dirty="0">
                <a:solidFill>
                  <a:srgbClr val="000000"/>
                </a:solidFill>
                <a:latin typeface="Times New Roman" panose="02020603050405020304" pitchFamily="18" charset="0"/>
                <a:cs typeface="Times New Roman" panose="02020603050405020304" pitchFamily="18" charset="0"/>
              </a:rPr>
              <a:t>essere scomposto in saldo corrente primario (differenza tra entrate correnti e uscite correnti al netto degli interessi passivi) e saldo in conto capitale (differenza tra entrate in conto capitale e uscite in conto capitale). </a:t>
            </a:r>
          </a:p>
        </p:txBody>
      </p:sp>
    </p:spTree>
    <p:extLst>
      <p:ext uri="{BB962C8B-B14F-4D97-AF65-F5344CB8AC3E}">
        <p14:creationId xmlns:p14="http://schemas.microsoft.com/office/powerpoint/2010/main" val="3663530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53</a:t>
            </a:fld>
            <a:endParaRPr lang="it-IT"/>
          </a:p>
        </p:txBody>
      </p:sp>
      <p:sp>
        <p:nvSpPr>
          <p:cNvPr id="5" name="Rettangolo 4"/>
          <p:cNvSpPr/>
          <p:nvPr/>
        </p:nvSpPr>
        <p:spPr>
          <a:xfrm>
            <a:off x="694452" y="1064498"/>
            <a:ext cx="10785424" cy="1754326"/>
          </a:xfrm>
          <a:prstGeom prst="rect">
            <a:avLst/>
          </a:prstGeom>
        </p:spPr>
        <p:txBody>
          <a:bodyPr wrap="square">
            <a:spAutoFit/>
          </a:bodyPr>
          <a:lstStyle/>
          <a:p>
            <a:pPr marL="285750" indent="-285750" algn="just">
              <a:buSzPct val="100000"/>
              <a:buFont typeface="Wingdings" panose="05000000000000000000" pitchFamily="2" charset="2"/>
              <a:buChar char="q"/>
              <a:tabLst>
                <a:tab pos="457200" algn="l"/>
              </a:tabLst>
            </a:pPr>
            <a:r>
              <a:rPr lang="it-IT" dirty="0" smtClean="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saldo del conto economico</a:t>
            </a:r>
            <a:r>
              <a:rPr lang="it-IT" dirty="0">
                <a:latin typeface="Times New Roman" panose="02020603050405020304" pitchFamily="18" charset="0"/>
                <a:cs typeface="Times New Roman" panose="02020603050405020304" pitchFamily="18" charset="0"/>
              </a:rPr>
              <a:t> delle amministrazioni pubbliche, </a:t>
            </a:r>
            <a:r>
              <a:rPr lang="it-IT" dirty="0">
                <a:solidFill>
                  <a:srgbClr val="A80000"/>
                </a:solidFill>
                <a:latin typeface="Times New Roman" panose="02020603050405020304" pitchFamily="18" charset="0"/>
                <a:ea typeface="Times New Roman" panose="02020603050405020304" pitchFamily="18" charset="0"/>
                <a:cs typeface="Times New Roman" panose="02020603050405020304" pitchFamily="18" charset="0"/>
              </a:rPr>
              <a:t>l'indebitamento (o accreditamento) netto </a:t>
            </a:r>
            <a:r>
              <a:rPr lang="it-IT" dirty="0" smtClean="0">
                <a:latin typeface="Times New Roman" panose="02020603050405020304" pitchFamily="18" charset="0"/>
                <a:cs typeface="Times New Roman" panose="02020603050405020304" pitchFamily="18" charset="0"/>
              </a:rPr>
              <a:t>o </a:t>
            </a:r>
            <a:r>
              <a:rPr lang="it-IT" dirty="0">
                <a:latin typeface="Times New Roman" panose="02020603050405020304" pitchFamily="18" charset="0"/>
                <a:cs typeface="Times New Roman" panose="02020603050405020304" pitchFamily="18" charset="0"/>
              </a:rPr>
              <a:t>anche, rispettivamente, surplus o avanzo pubblico, oppure </a:t>
            </a:r>
            <a:r>
              <a:rPr lang="en-GB" dirty="0">
                <a:solidFill>
                  <a:srgbClr val="A80000"/>
                </a:solidFill>
                <a:latin typeface="Times New Roman" panose="02020603050405020304" pitchFamily="18" charset="0"/>
                <a:cs typeface="Times New Roman" panose="02020603050405020304" pitchFamily="18" charset="0"/>
              </a:rPr>
              <a:t>deficit o </a:t>
            </a:r>
            <a:r>
              <a:rPr lang="en-GB" dirty="0" err="1">
                <a:solidFill>
                  <a:srgbClr val="A80000"/>
                </a:solidFill>
                <a:latin typeface="Times New Roman" panose="02020603050405020304" pitchFamily="18" charset="0"/>
                <a:cs typeface="Times New Roman" panose="02020603050405020304" pitchFamily="18" charset="0"/>
              </a:rPr>
              <a:t>disavanzo</a:t>
            </a:r>
            <a:r>
              <a:rPr lang="en-GB" dirty="0">
                <a:solidFill>
                  <a:srgbClr val="A80000"/>
                </a:solidFill>
                <a:latin typeface="Times New Roman" panose="02020603050405020304" pitchFamily="18" charset="0"/>
                <a:cs typeface="Times New Roman" panose="02020603050405020304" pitchFamily="18" charset="0"/>
              </a:rPr>
              <a:t> </a:t>
            </a:r>
            <a:r>
              <a:rPr lang="en-GB" dirty="0" err="1" smtClean="0">
                <a:solidFill>
                  <a:srgbClr val="A80000"/>
                </a:solidFill>
                <a:latin typeface="Times New Roman" panose="02020603050405020304" pitchFamily="18" charset="0"/>
                <a:cs typeface="Times New Roman" panose="02020603050405020304" pitchFamily="18" charset="0"/>
              </a:rPr>
              <a:t>pubblico</a:t>
            </a:r>
            <a:r>
              <a:rPr lang="en-GB" dirty="0" smtClean="0">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ottenuto dalla differenza tra tutte le entrate e tutte le </a:t>
            </a:r>
            <a:r>
              <a:rPr lang="it-IT" dirty="0" smtClean="0">
                <a:solidFill>
                  <a:srgbClr val="000000"/>
                </a:solidFill>
                <a:latin typeface="Times New Roman" panose="02020603050405020304" pitchFamily="18" charset="0"/>
                <a:cs typeface="Times New Roman" panose="02020603050405020304" pitchFamily="18" charset="0"/>
              </a:rPr>
              <a:t>spese </a:t>
            </a:r>
            <a:r>
              <a:rPr lang="it-IT" dirty="0">
                <a:solidFill>
                  <a:srgbClr val="000000"/>
                </a:solidFill>
                <a:latin typeface="Times New Roman" panose="02020603050405020304" pitchFamily="18" charset="0"/>
                <a:cs typeface="Times New Roman" panose="02020603050405020304" pitchFamily="18" charset="0"/>
              </a:rPr>
              <a:t>iscritte in bilancio, entrambe depurate delle operazioni di natura finanziaria (concessioni e riscossioni di credito, operazioni relative a partecipazioni azionarie e i conferimenti, </a:t>
            </a:r>
            <a:r>
              <a:rPr lang="it-IT" dirty="0" smtClean="0">
                <a:solidFill>
                  <a:srgbClr val="000000"/>
                </a:solidFill>
                <a:latin typeface="Times New Roman" panose="02020603050405020304" pitchFamily="18" charset="0"/>
                <a:cs typeface="Times New Roman" panose="02020603050405020304" pitchFamily="18" charset="0"/>
              </a:rPr>
              <a:t>l’accensione </a:t>
            </a:r>
            <a:r>
              <a:rPr lang="it-IT" dirty="0">
                <a:solidFill>
                  <a:srgbClr val="000000"/>
                </a:solidFill>
                <a:latin typeface="Times New Roman" panose="02020603050405020304" pitchFamily="18" charset="0"/>
                <a:cs typeface="Times New Roman" panose="02020603050405020304" pitchFamily="18" charset="0"/>
              </a:rPr>
              <a:t>ed il rimborso di prestiti</a:t>
            </a:r>
            <a:r>
              <a:rPr lang="it-IT" dirty="0" smtClean="0">
                <a:solidFill>
                  <a:srgbClr val="000000"/>
                </a:solidFill>
                <a:latin typeface="Times New Roman" panose="02020603050405020304" pitchFamily="18" charset="0"/>
                <a:cs typeface="Times New Roman" panose="02020603050405020304" pitchFamily="18" charset="0"/>
              </a:rPr>
              <a:t>).</a:t>
            </a:r>
            <a:r>
              <a:rPr lang="en-GB" dirty="0" smtClean="0">
                <a:latin typeface="Times New Roman" panose="02020603050405020304" pitchFamily="18" charset="0"/>
                <a:cs typeface="Times New Roman" panose="02020603050405020304" pitchFamily="18" charset="0"/>
              </a:rPr>
              <a:t> </a:t>
            </a:r>
            <a:r>
              <a:rPr lang="it-IT" dirty="0" smtClean="0">
                <a:solidFill>
                  <a:srgbClr val="000000"/>
                </a:solidFill>
                <a:latin typeface="Times New Roman" panose="02020603050405020304" pitchFamily="18" charset="0"/>
                <a:cs typeface="Times New Roman" panose="02020603050405020304" pitchFamily="18" charset="0"/>
              </a:rPr>
              <a:t>È </a:t>
            </a:r>
            <a:r>
              <a:rPr lang="it-IT" dirty="0">
                <a:solidFill>
                  <a:srgbClr val="000000"/>
                </a:solidFill>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parametro di riferimento </a:t>
            </a:r>
            <a:r>
              <a:rPr lang="it-IT" dirty="0">
                <a:solidFill>
                  <a:srgbClr val="000000"/>
                </a:solidFill>
                <a:latin typeface="Times New Roman" panose="02020603050405020304" pitchFamily="18" charset="0"/>
                <a:cs typeface="Times New Roman" panose="02020603050405020304" pitchFamily="18" charset="0"/>
              </a:rPr>
              <a:t>per il rispetto dei vincoli sul disavanzo (o </a:t>
            </a:r>
            <a:r>
              <a:rPr lang="it-IT" i="1" dirty="0">
                <a:solidFill>
                  <a:srgbClr val="000000"/>
                </a:solidFill>
                <a:latin typeface="Times New Roman" panose="02020603050405020304" pitchFamily="18" charset="0"/>
                <a:cs typeface="Times New Roman" panose="02020603050405020304" pitchFamily="18" charset="0"/>
              </a:rPr>
              <a:t>deficit</a:t>
            </a:r>
            <a:r>
              <a:rPr lang="it-IT" dirty="0">
                <a:solidFill>
                  <a:srgbClr val="000000"/>
                </a:solidFill>
                <a:latin typeface="Times New Roman" panose="02020603050405020304" pitchFamily="18" charset="0"/>
                <a:cs typeface="Times New Roman" panose="02020603050405020304" pitchFamily="18" charset="0"/>
              </a:rPr>
              <a:t>) previsti a livello europeo. </a:t>
            </a:r>
            <a:endParaRPr lang="en-GB" dirty="0">
              <a:latin typeface="Times New Roman" panose="02020603050405020304" pitchFamily="18" charset="0"/>
              <a:cs typeface="Times New Roman" panose="02020603050405020304" pitchFamily="18" charset="0"/>
            </a:endParaRPr>
          </a:p>
        </p:txBody>
      </p:sp>
      <p:sp>
        <p:nvSpPr>
          <p:cNvPr id="9" name="Rettangolo 8"/>
          <p:cNvSpPr/>
          <p:nvPr/>
        </p:nvSpPr>
        <p:spPr>
          <a:xfrm>
            <a:off x="1015998" y="3110258"/>
            <a:ext cx="10463878" cy="923330"/>
          </a:xfrm>
          <a:prstGeom prst="rect">
            <a:avLst/>
          </a:prstGeom>
        </p:spPr>
        <p:txBody>
          <a:bodyPr wrap="square">
            <a:spAutoFit/>
          </a:bodyPr>
          <a:lstStyle/>
          <a:p>
            <a:pPr algn="just"/>
            <a:r>
              <a:rPr lang="it-IT" dirty="0">
                <a:solidFill>
                  <a:srgbClr val="000000"/>
                </a:solidFill>
                <a:latin typeface="Times New Roman" panose="02020603050405020304" pitchFamily="18" charset="0"/>
                <a:ea typeface="Times New Roman" panose="02020603050405020304" pitchFamily="18" charset="0"/>
              </a:rPr>
              <a:t>L’indebitamento netto, in concreto, misura l’eccedenza della spesa rispetto alle risorse a disposizione del settore pubblico, da finanziare attraverso la vendita di attività o l’aumento delle passività: ne consegue che </a:t>
            </a:r>
            <a:r>
              <a:rPr lang="it-IT" i="1" dirty="0">
                <a:solidFill>
                  <a:srgbClr val="A80000"/>
                </a:solidFill>
                <a:latin typeface="Times New Roman" panose="02020603050405020304" pitchFamily="18" charset="0"/>
                <a:ea typeface="Times New Roman" panose="02020603050405020304" pitchFamily="18" charset="0"/>
              </a:rPr>
              <a:t>di fatto esso misura la variazione del debito pubblico prodotta a seguito del risultato di esercizio nell’anno di riferimento</a:t>
            </a:r>
            <a:r>
              <a:rPr lang="it-IT" dirty="0">
                <a:solidFill>
                  <a:srgbClr val="000000"/>
                </a:solidFill>
                <a:latin typeface="Times New Roman" panose="02020603050405020304" pitchFamily="18" charset="0"/>
                <a:ea typeface="Times New Roman" panose="02020603050405020304" pitchFamily="18" charset="0"/>
              </a:rPr>
              <a:t>. </a:t>
            </a:r>
            <a:endParaRPr lang="it-IT" sz="1200" dirty="0">
              <a:effectLst/>
              <a:latin typeface="Times New Roman" panose="02020603050405020304" pitchFamily="18" charset="0"/>
              <a:ea typeface="Times New Roman" panose="02020603050405020304" pitchFamily="18" charset="0"/>
            </a:endParaRPr>
          </a:p>
        </p:txBody>
      </p:sp>
      <p:sp>
        <p:nvSpPr>
          <p:cNvPr id="10" name="Rettangolo 9"/>
          <p:cNvSpPr/>
          <p:nvPr/>
        </p:nvSpPr>
        <p:spPr>
          <a:xfrm>
            <a:off x="1016000" y="4818419"/>
            <a:ext cx="10463876" cy="646331"/>
          </a:xfrm>
          <a:prstGeom prst="rect">
            <a:avLst/>
          </a:prstGeom>
        </p:spPr>
        <p:txBody>
          <a:bodyPr wrap="square">
            <a:spAutoFit/>
          </a:bodyPr>
          <a:lstStyle/>
          <a:p>
            <a:pPr algn="just">
              <a:spcAft>
                <a:spcPts val="750"/>
              </a:spcAft>
            </a:pPr>
            <a:r>
              <a:rPr lang="it-IT" b="1" dirty="0">
                <a:solidFill>
                  <a:srgbClr val="A80000"/>
                </a:solidFill>
                <a:latin typeface="Times New Roman" panose="02020603050405020304" pitchFamily="18" charset="0"/>
                <a:ea typeface="Times New Roman" panose="02020603050405020304" pitchFamily="18" charset="0"/>
              </a:rPr>
              <a:t>Tale saldo è il numeratore del rapporto deficit/PIL calcolato ai fini della verifica del rispetto del limite del 3% introdotto dal Trattato di Maastricht.</a:t>
            </a:r>
            <a:endParaRPr lang="en-GB" sz="1200" b="1" dirty="0">
              <a:solidFill>
                <a:srgbClr val="A8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685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pPr/>
              <a:t>54</a:t>
            </a:fld>
            <a:endParaRPr lang="it-IT"/>
          </a:p>
        </p:txBody>
      </p:sp>
      <p:sp>
        <p:nvSpPr>
          <p:cNvPr id="4" name="Rettangolo 3"/>
          <p:cNvSpPr/>
          <p:nvPr/>
        </p:nvSpPr>
        <p:spPr>
          <a:xfrm>
            <a:off x="912090" y="945694"/>
            <a:ext cx="2161310" cy="646331"/>
          </a:xfrm>
          <a:prstGeom prst="rect">
            <a:avLst/>
          </a:prstGeom>
        </p:spPr>
        <p:txBody>
          <a:bodyPr wrap="square">
            <a:spAutoFit/>
          </a:bodyPr>
          <a:lstStyle/>
          <a:p>
            <a:r>
              <a:rPr lang="it-IT" b="1" i="0" dirty="0" smtClean="0">
                <a:solidFill>
                  <a:srgbClr val="A80000"/>
                </a:solidFill>
                <a:effectLst/>
                <a:latin typeface="Times New Roman" panose="02020603050405020304" pitchFamily="18" charset="0"/>
                <a:cs typeface="Times New Roman" panose="02020603050405020304" pitchFamily="18" charset="0"/>
              </a:rPr>
              <a:t>il deficit </a:t>
            </a:r>
            <a:r>
              <a:rPr lang="it-IT" b="1" dirty="0" smtClean="0">
                <a:solidFill>
                  <a:srgbClr val="A80000"/>
                </a:solidFill>
                <a:latin typeface="Times New Roman" panose="02020603050405020304" pitchFamily="18" charset="0"/>
                <a:cs typeface="Times New Roman" panose="02020603050405020304" pitchFamily="18" charset="0"/>
              </a:rPr>
              <a:t>o disavanzo </a:t>
            </a:r>
            <a:r>
              <a:rPr lang="it-IT" b="1" i="0" dirty="0" smtClean="0">
                <a:solidFill>
                  <a:srgbClr val="A80000"/>
                </a:solidFill>
                <a:effectLst/>
                <a:latin typeface="Times New Roman" panose="02020603050405020304" pitchFamily="18" charset="0"/>
                <a:cs typeface="Times New Roman" panose="02020603050405020304" pitchFamily="18" charset="0"/>
              </a:rPr>
              <a:t>pubblico</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3765665" y="1873113"/>
            <a:ext cx="7556270" cy="36933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valore </a:t>
            </a:r>
            <a:r>
              <a:rPr lang="it-IT" dirty="0">
                <a:latin typeface="Times New Roman" panose="02020603050405020304" pitchFamily="18" charset="0"/>
                <a:cs typeface="Times New Roman" panose="02020603050405020304" pitchFamily="18" charset="0"/>
              </a:rPr>
              <a:t>derivato dall’indebitamento </a:t>
            </a:r>
            <a:r>
              <a:rPr lang="it-IT" b="1" dirty="0">
                <a:latin typeface="Times New Roman" panose="02020603050405020304" pitchFamily="18" charset="0"/>
                <a:cs typeface="Times New Roman" panose="02020603050405020304" pitchFamily="18" charset="0"/>
              </a:rPr>
              <a:t>accumulato</a:t>
            </a:r>
            <a:r>
              <a:rPr lang="it-IT" dirty="0">
                <a:latin typeface="Times New Roman" panose="02020603050405020304" pitchFamily="18" charset="0"/>
                <a:cs typeface="Times New Roman" panose="02020603050405020304" pitchFamily="18" charset="0"/>
              </a:rPr>
              <a:t> dallo Stato negli </a:t>
            </a:r>
            <a:r>
              <a:rPr lang="it-IT" dirty="0" smtClean="0">
                <a:latin typeface="Times New Roman" panose="02020603050405020304" pitchFamily="18" charset="0"/>
                <a:cs typeface="Times New Roman" panose="02020603050405020304" pitchFamily="18" charset="0"/>
              </a:rPr>
              <a:t>anni</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3765666" y="853361"/>
            <a:ext cx="7175732" cy="923330"/>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differenza tra le spese sostenute dallo Stato in un anno e le entrate finanziarie di cui ha </a:t>
            </a:r>
            <a:r>
              <a:rPr lang="it-IT" dirty="0" smtClean="0">
                <a:latin typeface="Times New Roman" panose="02020603050405020304" pitchFamily="18" charset="0"/>
                <a:cs typeface="Times New Roman" panose="02020603050405020304" pitchFamily="18" charset="0"/>
              </a:rPr>
              <a:t>beneficiato (nel </a:t>
            </a:r>
            <a:r>
              <a:rPr lang="it-IT" dirty="0">
                <a:latin typeface="Times New Roman" panose="02020603050405020304" pitchFamily="18" charset="0"/>
                <a:cs typeface="Times New Roman" panose="02020603050405020304" pitchFamily="18" charset="0"/>
              </a:rPr>
              <a:t>caso in cui le entrate siano superiori alle uscite si avrà un </a:t>
            </a:r>
            <a:r>
              <a:rPr lang="it-IT" dirty="0" smtClean="0">
                <a:latin typeface="Times New Roman" panose="02020603050405020304" pitchFamily="18" charset="0"/>
                <a:cs typeface="Times New Roman" panose="02020603050405020304" pitchFamily="18" charset="0"/>
              </a:rPr>
              <a:t>avanzo)</a:t>
            </a:r>
            <a:endParaRPr lang="en-GB" dirty="0"/>
          </a:p>
        </p:txBody>
      </p:sp>
      <p:sp>
        <p:nvSpPr>
          <p:cNvPr id="7" name="Rettangolo 6"/>
          <p:cNvSpPr/>
          <p:nvPr/>
        </p:nvSpPr>
        <p:spPr>
          <a:xfrm>
            <a:off x="912090" y="1909113"/>
            <a:ext cx="1986743" cy="369332"/>
          </a:xfrm>
          <a:prstGeom prst="rect">
            <a:avLst/>
          </a:prstGeom>
        </p:spPr>
        <p:txBody>
          <a:bodyPr wrap="square">
            <a:spAutoFit/>
          </a:bodyPr>
          <a:lstStyle/>
          <a:p>
            <a:r>
              <a:rPr lang="it-IT" b="1" dirty="0" smtClean="0">
                <a:solidFill>
                  <a:srgbClr val="A80000"/>
                </a:solidFill>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debito </a:t>
            </a:r>
            <a:r>
              <a:rPr lang="it-IT" b="1" dirty="0" smtClean="0">
                <a:solidFill>
                  <a:srgbClr val="A80000"/>
                </a:solidFill>
                <a:latin typeface="Times New Roman" panose="02020603050405020304" pitchFamily="18" charset="0"/>
                <a:cs typeface="Times New Roman" panose="02020603050405020304" pitchFamily="18" charset="0"/>
              </a:rPr>
              <a:t>pubblico</a:t>
            </a:r>
            <a:endParaRPr lang="en-GB" dirty="0"/>
          </a:p>
        </p:txBody>
      </p:sp>
      <p:sp>
        <p:nvSpPr>
          <p:cNvPr id="8" name="Freccia a destra 7"/>
          <p:cNvSpPr/>
          <p:nvPr/>
        </p:nvSpPr>
        <p:spPr>
          <a:xfrm>
            <a:off x="3275215" y="1072342"/>
            <a:ext cx="324196" cy="22843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ccia a destra 8"/>
          <p:cNvSpPr/>
          <p:nvPr/>
        </p:nvSpPr>
        <p:spPr>
          <a:xfrm>
            <a:off x="3246121" y="1980636"/>
            <a:ext cx="324196" cy="228436"/>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876068" y="2998830"/>
            <a:ext cx="7418649" cy="369332"/>
          </a:xfrm>
          <a:prstGeom prst="rect">
            <a:avLst/>
          </a:prstGeom>
        </p:spPr>
        <p:txBody>
          <a:bodyPr wrap="square">
            <a:spAutoFit/>
          </a:bodyPr>
          <a:lstStyle/>
          <a:p>
            <a:r>
              <a:rPr lang="it-IT" b="1" dirty="0">
                <a:latin typeface="Times New Roman" panose="02020603050405020304" pitchFamily="18" charset="0"/>
                <a:cs typeface="Times New Roman" panose="02020603050405020304" pitchFamily="18" charset="0"/>
              </a:rPr>
              <a:t>Relazione tra indebitamento </a:t>
            </a:r>
            <a:r>
              <a:rPr lang="it-IT" b="1" dirty="0" smtClean="0">
                <a:latin typeface="Times New Roman" panose="02020603050405020304" pitchFamily="18" charset="0"/>
                <a:cs typeface="Times New Roman" panose="02020603050405020304" pitchFamily="18" charset="0"/>
              </a:rPr>
              <a:t>netto (disavanzo</a:t>
            </a:r>
            <a:r>
              <a:rPr lang="it-IT" b="1" dirty="0">
                <a:latin typeface="Times New Roman" panose="02020603050405020304" pitchFamily="18" charset="0"/>
                <a:cs typeface="Times New Roman" panose="02020603050405020304" pitchFamily="18" charset="0"/>
              </a:rPr>
              <a:t>) e debito</a:t>
            </a:r>
            <a:endParaRPr lang="it-IT" dirty="0">
              <a:latin typeface="Times New Roman" panose="02020603050405020304" pitchFamily="18" charset="0"/>
              <a:cs typeface="Times New Roman" panose="02020603050405020304" pitchFamily="18" charset="0"/>
            </a:endParaRPr>
          </a:p>
        </p:txBody>
      </p:sp>
      <p:sp>
        <p:nvSpPr>
          <p:cNvPr id="11" name="Rettangolo 10"/>
          <p:cNvSpPr/>
          <p:nvPr/>
        </p:nvSpPr>
        <p:spPr>
          <a:xfrm>
            <a:off x="876068" y="3518885"/>
            <a:ext cx="7823201" cy="369332"/>
          </a:xfrm>
          <a:prstGeom prst="rect">
            <a:avLst/>
          </a:prstGeom>
        </p:spPr>
        <p:txBody>
          <a:bodyPr wrap="square">
            <a:spAutoFit/>
          </a:bodyPr>
          <a:lstStyle/>
          <a:p>
            <a:r>
              <a:rPr lang="it-IT" dirty="0">
                <a:latin typeface="Times New Roman" panose="02020603050405020304" pitchFamily="18" charset="0"/>
                <a:cs typeface="Times New Roman" panose="02020603050405020304" pitchFamily="18" charset="0"/>
              </a:rPr>
              <a:t>Bt-1 = Stock del debito </a:t>
            </a:r>
            <a:r>
              <a:rPr lang="it-IT" dirty="0" smtClean="0">
                <a:latin typeface="Times New Roman" panose="02020603050405020304" pitchFamily="18" charset="0"/>
                <a:cs typeface="Times New Roman" panose="02020603050405020304" pitchFamily="18" charset="0"/>
              </a:rPr>
              <a:t>pubblico alla </a:t>
            </a:r>
            <a:r>
              <a:rPr lang="it-IT" dirty="0">
                <a:latin typeface="Times New Roman" panose="02020603050405020304" pitchFamily="18" charset="0"/>
                <a:cs typeface="Times New Roman" panose="02020603050405020304" pitchFamily="18" charset="0"/>
              </a:rPr>
              <a:t>fine del periodo </a:t>
            </a:r>
            <a:r>
              <a:rPr lang="it-IT" dirty="0" smtClean="0">
                <a:latin typeface="Times New Roman" panose="02020603050405020304" pitchFamily="18" charset="0"/>
                <a:cs typeface="Times New Roman" panose="02020603050405020304" pitchFamily="18" charset="0"/>
              </a:rPr>
              <a:t>t-1</a:t>
            </a:r>
            <a:endParaRPr lang="it-IT" dirty="0">
              <a:latin typeface="Times New Roman" panose="02020603050405020304" pitchFamily="18" charset="0"/>
              <a:cs typeface="Times New Roman" panose="02020603050405020304" pitchFamily="18" charset="0"/>
            </a:endParaRPr>
          </a:p>
        </p:txBody>
      </p:sp>
      <p:sp>
        <p:nvSpPr>
          <p:cNvPr id="12" name="Rettangolo 11"/>
          <p:cNvSpPr/>
          <p:nvPr/>
        </p:nvSpPr>
        <p:spPr>
          <a:xfrm>
            <a:off x="876068" y="4002063"/>
            <a:ext cx="6096000" cy="369332"/>
          </a:xfrm>
          <a:prstGeom prst="rect">
            <a:avLst/>
          </a:prstGeom>
        </p:spPr>
        <p:txBody>
          <a:bodyPr>
            <a:spAutoFit/>
          </a:bodyPr>
          <a:lstStyle/>
          <a:p>
            <a:r>
              <a:rPr lang="it-IT" dirty="0" err="1">
                <a:latin typeface="Times New Roman" panose="02020603050405020304" pitchFamily="18" charset="0"/>
                <a:cs typeface="Times New Roman" panose="02020603050405020304" pitchFamily="18" charset="0"/>
              </a:rPr>
              <a:t>Dt</a:t>
            </a:r>
            <a:r>
              <a:rPr lang="it-IT" dirty="0">
                <a:latin typeface="Times New Roman" panose="02020603050405020304" pitchFamily="18" charset="0"/>
                <a:cs typeface="Times New Roman" panose="02020603050405020304" pitchFamily="18" charset="0"/>
              </a:rPr>
              <a:t> = Disavanzo </a:t>
            </a:r>
            <a:r>
              <a:rPr lang="it-IT" dirty="0" smtClean="0">
                <a:latin typeface="Times New Roman" panose="02020603050405020304" pitchFamily="18" charset="0"/>
                <a:cs typeface="Times New Roman" panose="02020603050405020304" pitchFamily="18" charset="0"/>
              </a:rPr>
              <a:t>(indebitamento </a:t>
            </a:r>
            <a:r>
              <a:rPr lang="it-IT" dirty="0">
                <a:latin typeface="Times New Roman" panose="02020603050405020304" pitchFamily="18" charset="0"/>
                <a:cs typeface="Times New Roman" panose="02020603050405020304" pitchFamily="18" charset="0"/>
              </a:rPr>
              <a:t>netto) del periodo </a:t>
            </a:r>
            <a:r>
              <a:rPr lang="it-IT" dirty="0" smtClean="0">
                <a:latin typeface="Times New Roman" panose="02020603050405020304" pitchFamily="18" charset="0"/>
                <a:cs typeface="Times New Roman" panose="02020603050405020304" pitchFamily="18" charset="0"/>
              </a:rPr>
              <a:t>t</a:t>
            </a:r>
            <a:endParaRPr lang="it-IT" dirty="0">
              <a:latin typeface="Times New Roman" panose="02020603050405020304" pitchFamily="18" charset="0"/>
              <a:cs typeface="Times New Roman" panose="02020603050405020304" pitchFamily="18" charset="0"/>
            </a:endParaRPr>
          </a:p>
        </p:txBody>
      </p:sp>
      <p:sp>
        <p:nvSpPr>
          <p:cNvPr id="13" name="Rettangolo 12"/>
          <p:cNvSpPr/>
          <p:nvPr/>
        </p:nvSpPr>
        <p:spPr>
          <a:xfrm>
            <a:off x="876068" y="4485241"/>
            <a:ext cx="6096000" cy="369332"/>
          </a:xfrm>
          <a:prstGeom prst="rect">
            <a:avLst/>
          </a:prstGeom>
        </p:spPr>
        <p:txBody>
          <a:bodyPr>
            <a:spAutoFit/>
          </a:bodyPr>
          <a:lstStyle/>
          <a:p>
            <a:r>
              <a:rPr lang="it-IT" dirty="0" err="1">
                <a:latin typeface="Times New Roman" panose="02020603050405020304" pitchFamily="18" charset="0"/>
                <a:cs typeface="Times New Roman" panose="02020603050405020304" pitchFamily="18" charset="0"/>
              </a:rPr>
              <a:t>Bt</a:t>
            </a:r>
            <a:r>
              <a:rPr lang="it-IT" dirty="0">
                <a:latin typeface="Times New Roman" panose="02020603050405020304" pitchFamily="18" charset="0"/>
                <a:cs typeface="Times New Roman" panose="02020603050405020304" pitchFamily="18" charset="0"/>
              </a:rPr>
              <a:t> = Stock del debito pubblico alla fine del periodo </a:t>
            </a:r>
            <a:r>
              <a:rPr lang="it-IT" dirty="0" smtClean="0">
                <a:latin typeface="Times New Roman" panose="02020603050405020304" pitchFamily="18" charset="0"/>
                <a:cs typeface="Times New Roman" panose="02020603050405020304" pitchFamily="18" charset="0"/>
              </a:rPr>
              <a:t>t</a:t>
            </a:r>
            <a:endParaRPr lang="it-IT" dirty="0">
              <a:latin typeface="Times New Roman" panose="02020603050405020304" pitchFamily="18" charset="0"/>
              <a:cs typeface="Times New Roman" panose="02020603050405020304" pitchFamily="18" charset="0"/>
            </a:endParaRPr>
          </a:p>
        </p:txBody>
      </p:sp>
      <p:sp>
        <p:nvSpPr>
          <p:cNvPr id="14" name="Rettangolo 13"/>
          <p:cNvSpPr/>
          <p:nvPr/>
        </p:nvSpPr>
        <p:spPr>
          <a:xfrm>
            <a:off x="3020008" y="5164656"/>
            <a:ext cx="1893737" cy="369332"/>
          </a:xfrm>
          <a:prstGeom prst="rect">
            <a:avLst/>
          </a:prstGeom>
        </p:spPr>
        <p:txBody>
          <a:bodyPr wrap="square">
            <a:spAutoFit/>
          </a:bodyPr>
          <a:lstStyle/>
          <a:p>
            <a:r>
              <a:rPr lang="it-IT" b="1" dirty="0" smtClean="0">
                <a:solidFill>
                  <a:srgbClr val="A80000"/>
                </a:solidFill>
                <a:latin typeface="Times New Roman" panose="02020603050405020304" pitchFamily="18" charset="0"/>
                <a:cs typeface="Times New Roman" panose="02020603050405020304" pitchFamily="18" charset="0"/>
              </a:rPr>
              <a:t>Bt-1 </a:t>
            </a:r>
            <a:r>
              <a:rPr lang="it-IT" b="1" dirty="0">
                <a:solidFill>
                  <a:srgbClr val="A80000"/>
                </a:solidFill>
                <a:latin typeface="Times New Roman" panose="02020603050405020304" pitchFamily="18" charset="0"/>
                <a:cs typeface="Times New Roman" panose="02020603050405020304" pitchFamily="18" charset="0"/>
              </a:rPr>
              <a:t>+ </a:t>
            </a:r>
            <a:r>
              <a:rPr lang="it-IT" b="1" dirty="0" err="1">
                <a:solidFill>
                  <a:srgbClr val="A80000"/>
                </a:solidFill>
                <a:latin typeface="Times New Roman" panose="02020603050405020304" pitchFamily="18" charset="0"/>
                <a:cs typeface="Times New Roman" panose="02020603050405020304" pitchFamily="18" charset="0"/>
              </a:rPr>
              <a:t>Dt</a:t>
            </a:r>
            <a:r>
              <a:rPr lang="it-IT" b="1" dirty="0">
                <a:solidFill>
                  <a:srgbClr val="A80000"/>
                </a:solidFill>
                <a:latin typeface="Times New Roman" panose="02020603050405020304" pitchFamily="18" charset="0"/>
                <a:cs typeface="Times New Roman" panose="02020603050405020304" pitchFamily="18" charset="0"/>
              </a:rPr>
              <a:t> = </a:t>
            </a:r>
            <a:r>
              <a:rPr lang="it-IT" b="1" dirty="0" err="1">
                <a:solidFill>
                  <a:srgbClr val="A80000"/>
                </a:solidFill>
                <a:latin typeface="Times New Roman" panose="02020603050405020304" pitchFamily="18" charset="0"/>
                <a:cs typeface="Times New Roman" panose="02020603050405020304" pitchFamily="18" charset="0"/>
              </a:rPr>
              <a:t>Bt</a:t>
            </a:r>
            <a:endParaRPr lang="it-IT" dirty="0">
              <a:solidFill>
                <a:srgbClr val="A8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1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p:bldP spid="11" grpId="0"/>
      <p:bldP spid="12" grpId="0"/>
      <p:bldP spid="13"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55</a:t>
            </a:fld>
            <a:endParaRPr lang="it-IT"/>
          </a:p>
        </p:txBody>
      </p:sp>
      <p:sp>
        <p:nvSpPr>
          <p:cNvPr id="4" name="Rettangolo 3"/>
          <p:cNvSpPr/>
          <p:nvPr/>
        </p:nvSpPr>
        <p:spPr>
          <a:xfrm>
            <a:off x="1016000" y="877511"/>
            <a:ext cx="5484553" cy="369332"/>
          </a:xfrm>
          <a:prstGeom prst="rect">
            <a:avLst/>
          </a:prstGeom>
        </p:spPr>
        <p:txBody>
          <a:bodyPr wrap="square">
            <a:spAutoFit/>
          </a:bodyPr>
          <a:lstStyle/>
          <a:p>
            <a:pPr algn="just"/>
            <a:r>
              <a:rPr lang="it-IT" dirty="0" smtClean="0">
                <a:latin typeface="Times New Roman" panose="02020603050405020304" pitchFamily="18" charset="0"/>
                <a:cs typeface="Times New Roman" panose="02020603050405020304" pitchFamily="18" charset="0"/>
              </a:rPr>
              <a:t>La </a:t>
            </a:r>
            <a:r>
              <a:rPr lang="it-IT" b="1" dirty="0">
                <a:latin typeface="Times New Roman" panose="02020603050405020304" pitchFamily="18" charset="0"/>
                <a:cs typeface="Times New Roman" panose="02020603050405020304" pitchFamily="18" charset="0"/>
              </a:rPr>
              <a:t>differenza</a:t>
            </a:r>
            <a:r>
              <a:rPr lang="it-IT" dirty="0">
                <a:latin typeface="Times New Roman" panose="02020603050405020304" pitchFamily="18" charset="0"/>
                <a:cs typeface="Times New Roman" panose="02020603050405020304" pitchFamily="18" charset="0"/>
              </a:rPr>
              <a:t> fondamentale </a:t>
            </a:r>
            <a:r>
              <a:rPr lang="it-IT" b="1" dirty="0">
                <a:latin typeface="Times New Roman" panose="02020603050405020304" pitchFamily="18" charset="0"/>
                <a:cs typeface="Times New Roman" panose="02020603050405020304" pitchFamily="18" charset="0"/>
              </a:rPr>
              <a:t>tra debito e deficit </a:t>
            </a:r>
            <a:r>
              <a:rPr lang="it-IT" dirty="0">
                <a:latin typeface="Times New Roman" panose="02020603050405020304" pitchFamily="18" charset="0"/>
                <a:cs typeface="Times New Roman" panose="02020603050405020304" pitchFamily="18" charset="0"/>
              </a:rPr>
              <a:t>è </a:t>
            </a:r>
            <a:r>
              <a:rPr lang="it-IT" dirty="0" smtClean="0">
                <a:latin typeface="Times New Roman" panose="02020603050405020304" pitchFamily="18" charset="0"/>
                <a:cs typeface="Times New Roman" panose="02020603050405020304" pitchFamily="18" charset="0"/>
              </a:rPr>
              <a:t>che:</a:t>
            </a:r>
            <a:endParaRPr lang="en-GB" dirty="0">
              <a:latin typeface="Times New Roman" panose="02020603050405020304" pitchFamily="18" charset="0"/>
              <a:cs typeface="Times New Roman" panose="02020603050405020304" pitchFamily="18" charset="0"/>
            </a:endParaRPr>
          </a:p>
        </p:txBody>
      </p:sp>
      <p:sp>
        <p:nvSpPr>
          <p:cNvPr id="5" name="Rettangolo 4"/>
          <p:cNvSpPr/>
          <p:nvPr/>
        </p:nvSpPr>
        <p:spPr>
          <a:xfrm>
            <a:off x="1016000" y="1629124"/>
            <a:ext cx="9773920" cy="369332"/>
          </a:xfrm>
          <a:prstGeom prst="rect">
            <a:avLst/>
          </a:prstGeom>
          <a:ln>
            <a:solidFill>
              <a:srgbClr val="A80000"/>
            </a:solidFill>
          </a:ln>
        </p:spPr>
        <p:txBody>
          <a:bodyPr wrap="square">
            <a:spAutoFit/>
          </a:bodyPr>
          <a:lstStyle/>
          <a:p>
            <a:pPr marL="285750" indent="-285750" algn="just">
              <a:buFont typeface="Wingdings" panose="05000000000000000000" pitchFamily="2" charset="2"/>
              <a:buChar char="ü"/>
            </a:pPr>
            <a:r>
              <a:rPr lang="it-IT" dirty="0" smtClean="0">
                <a:latin typeface="Times New Roman" panose="02020603050405020304" pitchFamily="18" charset="0"/>
                <a:cs typeface="Times New Roman" panose="02020603050405020304" pitchFamily="18" charset="0"/>
              </a:rPr>
              <a:t>il debito </a:t>
            </a:r>
            <a:r>
              <a:rPr lang="it-IT" dirty="0">
                <a:latin typeface="Times New Roman" panose="02020603050405020304" pitchFamily="18" charset="0"/>
                <a:cs typeface="Times New Roman" panose="02020603050405020304" pitchFamily="18" charset="0"/>
              </a:rPr>
              <a:t>è un valore stock dato dalla somma dei deficit degli anni precedenti non ancora </a:t>
            </a:r>
            <a:r>
              <a:rPr lang="it-IT" dirty="0" smtClean="0">
                <a:latin typeface="Times New Roman" panose="02020603050405020304" pitchFamily="18" charset="0"/>
                <a:cs typeface="Times New Roman" panose="02020603050405020304" pitchFamily="18" charset="0"/>
              </a:rPr>
              <a:t>ripagati </a:t>
            </a:r>
            <a:endParaRPr lang="en-GB" dirty="0">
              <a:latin typeface="Times New Roman" panose="02020603050405020304" pitchFamily="18" charset="0"/>
              <a:cs typeface="Times New Roman" panose="02020603050405020304" pitchFamily="18" charset="0"/>
            </a:endParaRPr>
          </a:p>
        </p:txBody>
      </p:sp>
      <p:sp>
        <p:nvSpPr>
          <p:cNvPr id="6" name="Rettangolo 5"/>
          <p:cNvSpPr/>
          <p:nvPr/>
        </p:nvSpPr>
        <p:spPr>
          <a:xfrm>
            <a:off x="1016000" y="2206270"/>
            <a:ext cx="9773919" cy="646331"/>
          </a:xfrm>
          <a:prstGeom prst="rect">
            <a:avLst/>
          </a:prstGeom>
          <a:ln>
            <a:solidFill>
              <a:srgbClr val="A80000"/>
            </a:solidFill>
          </a:ln>
        </p:spPr>
        <p:txBody>
          <a:bodyPr wrap="square">
            <a:spAutoFit/>
          </a:bodyPr>
          <a:lstStyle/>
          <a:p>
            <a:pPr marL="285750" indent="-285750" algn="just">
              <a:buFont typeface="Wingdings" panose="05000000000000000000" pitchFamily="2" charset="2"/>
              <a:buChar char="ü"/>
            </a:pPr>
            <a:r>
              <a:rPr lang="it-IT" dirty="0">
                <a:latin typeface="Times New Roman" panose="02020603050405020304" pitchFamily="18" charset="0"/>
                <a:cs typeface="Times New Roman" panose="02020603050405020304" pitchFamily="18" charset="0"/>
              </a:rPr>
              <a:t>mentre il </a:t>
            </a:r>
            <a:r>
              <a:rPr lang="it-IT" dirty="0" smtClean="0">
                <a:latin typeface="Times New Roman" panose="02020603050405020304" pitchFamily="18" charset="0"/>
                <a:cs typeface="Times New Roman" panose="02020603050405020304" pitchFamily="18" charset="0"/>
              </a:rPr>
              <a:t>deficit </a:t>
            </a:r>
            <a:r>
              <a:rPr lang="it-IT" dirty="0">
                <a:latin typeface="Times New Roman" panose="02020603050405020304" pitchFamily="18" charset="0"/>
                <a:cs typeface="Times New Roman" panose="02020603050405020304" pitchFamily="18" charset="0"/>
              </a:rPr>
              <a:t>è un valore flusso che riflette la situazione di indebitamento entro un intervallo di tempo, di solito un </a:t>
            </a:r>
            <a:r>
              <a:rPr lang="it-IT" dirty="0" smtClean="0">
                <a:latin typeface="Times New Roman" panose="02020603050405020304" pitchFamily="18" charset="0"/>
                <a:cs typeface="Times New Roman" panose="02020603050405020304" pitchFamily="18" charset="0"/>
              </a:rPr>
              <a:t>anno</a:t>
            </a:r>
          </a:p>
        </p:txBody>
      </p:sp>
      <p:sp>
        <p:nvSpPr>
          <p:cNvPr id="7" name="Rettangolo 6"/>
          <p:cNvSpPr/>
          <p:nvPr/>
        </p:nvSpPr>
        <p:spPr>
          <a:xfrm>
            <a:off x="949496" y="3165696"/>
            <a:ext cx="9840423"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In presenza di un deficit pubblico il debito pubblico aumenta, in presenza di un avanzo invece il debito pubblico diminuisce.</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221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918745" y="1041888"/>
            <a:ext cx="10233349" cy="1200329"/>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In Italia le analisi sul mercato del lavoro si basano principalmente, sebbene non esclusivamente, sulle statistiche prodotte dall’Istat attraverso appunto la </a:t>
            </a:r>
            <a:r>
              <a:rPr lang="it-IT" b="1" i="1" dirty="0">
                <a:solidFill>
                  <a:srgbClr val="A80000"/>
                </a:solidFill>
                <a:latin typeface="Times New Roman" panose="02020603050405020304" pitchFamily="18" charset="0"/>
                <a:cs typeface="Times New Roman" panose="02020603050405020304" pitchFamily="18" charset="0"/>
              </a:rPr>
              <a:t>Rilevazione </a:t>
            </a:r>
            <a:r>
              <a:rPr lang="it-IT" b="1" i="1" dirty="0" smtClean="0">
                <a:solidFill>
                  <a:srgbClr val="A80000"/>
                </a:solidFill>
                <a:latin typeface="Times New Roman" panose="02020603050405020304" pitchFamily="18" charset="0"/>
                <a:cs typeface="Times New Roman" panose="02020603050405020304" pitchFamily="18" charset="0"/>
              </a:rPr>
              <a:t>sulle </a:t>
            </a:r>
            <a:r>
              <a:rPr lang="it-IT" b="1" i="1" dirty="0">
                <a:solidFill>
                  <a:srgbClr val="A80000"/>
                </a:solidFill>
                <a:latin typeface="Times New Roman" panose="02020603050405020304" pitchFamily="18" charset="0"/>
                <a:cs typeface="Times New Roman" panose="02020603050405020304" pitchFamily="18" charset="0"/>
              </a:rPr>
              <a:t>forze di lavoro </a:t>
            </a:r>
            <a:r>
              <a:rPr lang="it-IT" dirty="0">
                <a:solidFill>
                  <a:srgbClr val="A80000"/>
                </a:solidFill>
                <a:latin typeface="Times New Roman" panose="02020603050405020304" pitchFamily="18" charset="0"/>
                <a:cs typeface="Times New Roman" panose="02020603050405020304" pitchFamily="18" charset="0"/>
              </a:rPr>
              <a:t>(</a:t>
            </a:r>
            <a:r>
              <a:rPr lang="it-IT" b="1" dirty="0" err="1" smtClean="0">
                <a:solidFill>
                  <a:srgbClr val="A80000"/>
                </a:solidFill>
                <a:latin typeface="Times New Roman" panose="02020603050405020304" pitchFamily="18" charset="0"/>
                <a:cs typeface="Times New Roman" panose="02020603050405020304" pitchFamily="18" charset="0"/>
              </a:rPr>
              <a:t>Rfl</a:t>
            </a:r>
            <a:r>
              <a:rPr lang="it-IT" dirty="0">
                <a:solidFill>
                  <a:srgbClr val="A80000"/>
                </a:solidFill>
                <a:latin typeface="Times New Roman" panose="02020603050405020304" pitchFamily="18" charset="0"/>
                <a:cs typeface="Times New Roman" panose="02020603050405020304" pitchFamily="18" charset="0"/>
              </a:rPr>
              <a:t>), </a:t>
            </a:r>
            <a:r>
              <a:rPr lang="it-IT" dirty="0">
                <a:solidFill>
                  <a:srgbClr val="000000"/>
                </a:solidFill>
                <a:latin typeface="Times New Roman" panose="02020603050405020304" pitchFamily="18" charset="0"/>
                <a:cs typeface="Times New Roman" panose="02020603050405020304" pitchFamily="18" charset="0"/>
              </a:rPr>
              <a:t>indagine campionaria condotta mediante interviste alle famiglie, che riporta la stima dei principali aggregati dell’offerta di lavoro, occupati e </a:t>
            </a:r>
            <a:r>
              <a:rPr lang="it-IT" dirty="0" smtClean="0">
                <a:solidFill>
                  <a:srgbClr val="000000"/>
                </a:solidFill>
                <a:latin typeface="Times New Roman" panose="02020603050405020304" pitchFamily="18" charset="0"/>
                <a:cs typeface="Times New Roman" panose="02020603050405020304" pitchFamily="18" charset="0"/>
              </a:rPr>
              <a:t>disoccupati.</a:t>
            </a:r>
            <a:endParaRPr lang="it-IT" dirty="0">
              <a:solidFill>
                <a:srgbClr val="000000"/>
              </a:solidFill>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Riepilogo corso</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56</a:t>
            </a:fld>
            <a:endParaRPr lang="it-IT"/>
          </a:p>
        </p:txBody>
      </p:sp>
      <p:sp>
        <p:nvSpPr>
          <p:cNvPr id="5" name="Rettangolo 4"/>
          <p:cNvSpPr/>
          <p:nvPr/>
        </p:nvSpPr>
        <p:spPr>
          <a:xfrm>
            <a:off x="890494" y="2839782"/>
            <a:ext cx="4679486" cy="369332"/>
          </a:xfrm>
          <a:prstGeom prst="rect">
            <a:avLst/>
          </a:prstGeom>
        </p:spPr>
        <p:txBody>
          <a:bodyPr wrap="none">
            <a:spAutoFit/>
          </a:bodyPr>
          <a:lstStyle/>
          <a:p>
            <a:r>
              <a:rPr lang="it-IT" b="0" i="0" dirty="0" smtClean="0">
                <a:solidFill>
                  <a:srgbClr val="222222"/>
                </a:solidFill>
                <a:effectLst/>
                <a:latin typeface="Times New Roman" panose="02020603050405020304" pitchFamily="18" charset="0"/>
                <a:cs typeface="Times New Roman" panose="02020603050405020304" pitchFamily="18" charset="0"/>
              </a:rPr>
              <a:t>La rilevazione campionaria sulle forze di lavoro </a:t>
            </a:r>
            <a:endParaRPr lang="it-IT" dirty="0"/>
          </a:p>
        </p:txBody>
      </p:sp>
      <p:sp>
        <p:nvSpPr>
          <p:cNvPr id="8" name="Rettangolo 7"/>
          <p:cNvSpPr/>
          <p:nvPr/>
        </p:nvSpPr>
        <p:spPr>
          <a:xfrm>
            <a:off x="6377893" y="2701282"/>
            <a:ext cx="4774201" cy="646331"/>
          </a:xfrm>
          <a:prstGeom prst="rect">
            <a:avLst/>
          </a:prstGeom>
          <a:ln>
            <a:solidFill>
              <a:srgbClr val="A80000"/>
            </a:solidFill>
          </a:ln>
        </p:spPr>
        <p:txBody>
          <a:bodyPr wrap="square">
            <a:spAutoFit/>
          </a:bodyPr>
          <a:lstStyle/>
          <a:p>
            <a:pPr algn="just"/>
            <a:r>
              <a:rPr lang="it-IT" b="0" i="0" dirty="0" smtClean="0">
                <a:solidFill>
                  <a:srgbClr val="222222"/>
                </a:solidFill>
                <a:effectLst/>
                <a:latin typeface="Times New Roman" panose="02020603050405020304" pitchFamily="18" charset="0"/>
                <a:cs typeface="Times New Roman" panose="02020603050405020304" pitchFamily="18" charset="0"/>
              </a:rPr>
              <a:t>rappresenta la principale fonte di informazione statistica sul mercato del lavoro italiano</a:t>
            </a:r>
            <a:endParaRPr lang="it-IT" dirty="0"/>
          </a:p>
        </p:txBody>
      </p:sp>
      <p:sp>
        <p:nvSpPr>
          <p:cNvPr id="9" name="Rettangolo 8"/>
          <p:cNvSpPr/>
          <p:nvPr/>
        </p:nvSpPr>
        <p:spPr>
          <a:xfrm>
            <a:off x="890493" y="3821875"/>
            <a:ext cx="10261601" cy="923330"/>
          </a:xfrm>
          <a:prstGeom prst="rect">
            <a:avLst/>
          </a:prstGeom>
        </p:spPr>
        <p:txBody>
          <a:bodyPr wrap="square">
            <a:spAutoFit/>
          </a:bodyPr>
          <a:lstStyle/>
          <a:p>
            <a:pPr algn="just"/>
            <a:r>
              <a:rPr lang="it-IT" b="0" i="0" dirty="0" smtClean="0">
                <a:solidFill>
                  <a:srgbClr val="222222"/>
                </a:solidFill>
                <a:effectLst/>
                <a:latin typeface="Times New Roman" panose="02020603050405020304" pitchFamily="18" charset="0"/>
                <a:cs typeface="Times New Roman" panose="02020603050405020304" pitchFamily="18" charset="0"/>
              </a:rPr>
              <a:t>Le informazioni rilevate presso la popolazione costituiscono la base sulla quale vengono derivate le stime ufficiali degli occupati e dei disoccupati, nonché le informazioni sui principali aggregati dell’offerta di lavoro (professione, settore di attività economica, ore lavorate, tipologia e durata dei contratti, formazione…)</a:t>
            </a:r>
            <a:endParaRPr lang="it-IT" dirty="0"/>
          </a:p>
        </p:txBody>
      </p:sp>
      <p:sp>
        <p:nvSpPr>
          <p:cNvPr id="10" name="Freccia a destra 9"/>
          <p:cNvSpPr/>
          <p:nvPr/>
        </p:nvSpPr>
        <p:spPr>
          <a:xfrm>
            <a:off x="5713723" y="2959331"/>
            <a:ext cx="357447" cy="191193"/>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3641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77449" y="1533372"/>
            <a:ext cx="4775202" cy="369332"/>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La prima distinzione da </a:t>
            </a:r>
            <a:r>
              <a:rPr lang="it-IT" dirty="0" smtClean="0">
                <a:solidFill>
                  <a:srgbClr val="000000"/>
                </a:solidFill>
                <a:latin typeface="Times New Roman" panose="02020603050405020304" pitchFamily="18" charset="0"/>
                <a:cs typeface="Times New Roman" panose="02020603050405020304" pitchFamily="18" charset="0"/>
              </a:rPr>
              <a:t>introdurre </a:t>
            </a:r>
            <a:r>
              <a:rPr lang="it-IT" dirty="0">
                <a:solidFill>
                  <a:srgbClr val="000000"/>
                </a:solidFill>
                <a:latin typeface="Times New Roman" panose="02020603050405020304" pitchFamily="18" charset="0"/>
                <a:cs typeface="Times New Roman" panose="02020603050405020304" pitchFamily="18" charset="0"/>
              </a:rPr>
              <a:t>è quella </a:t>
            </a:r>
            <a:r>
              <a:rPr lang="it-IT" dirty="0" smtClean="0">
                <a:solidFill>
                  <a:srgbClr val="000000"/>
                </a:solidFill>
                <a:latin typeface="Times New Roman" panose="02020603050405020304" pitchFamily="18" charset="0"/>
                <a:cs typeface="Times New Roman" panose="02020603050405020304" pitchFamily="18" charset="0"/>
              </a:rPr>
              <a:t>tra:</a:t>
            </a:r>
            <a:endParaRPr lang="it-IT" dirty="0">
              <a:latin typeface="Times New Roman" panose="02020603050405020304" pitchFamily="18" charset="0"/>
              <a:cs typeface="Times New Roman" panose="02020603050405020304" pitchFamily="18" charset="0"/>
            </a:endParaRPr>
          </a:p>
        </p:txBody>
      </p:sp>
      <p:sp>
        <p:nvSpPr>
          <p:cNvPr id="6" name="Segnaposto piè di pagina 5"/>
          <p:cNvSpPr>
            <a:spLocks noGrp="1"/>
          </p:cNvSpPr>
          <p:nvPr>
            <p:ph type="ftr" sz="quarter" idx="11"/>
          </p:nvPr>
        </p:nvSpPr>
        <p:spPr/>
        <p:txBody>
          <a:bodyPr/>
          <a:lstStyle/>
          <a:p>
            <a:r>
              <a:rPr lang="it-IT" smtClean="0"/>
              <a:t>L. Bani - Elementi di statistica economica - Riepilogo corso</a:t>
            </a:r>
            <a:endParaRPr lang="it-IT"/>
          </a:p>
        </p:txBody>
      </p:sp>
      <p:sp>
        <p:nvSpPr>
          <p:cNvPr id="7" name="Segnaposto numero diapositiva 6"/>
          <p:cNvSpPr>
            <a:spLocks noGrp="1"/>
          </p:cNvSpPr>
          <p:nvPr>
            <p:ph type="sldNum" sz="quarter" idx="12"/>
          </p:nvPr>
        </p:nvSpPr>
        <p:spPr/>
        <p:txBody>
          <a:bodyPr/>
          <a:lstStyle/>
          <a:p>
            <a:fld id="{2933ED56-FB12-4384-AF6C-E94CA198BBEC}" type="slidenum">
              <a:rPr lang="it-IT" smtClean="0"/>
              <a:t>57</a:t>
            </a:fld>
            <a:endParaRPr lang="it-IT"/>
          </a:p>
        </p:txBody>
      </p:sp>
      <p:sp>
        <p:nvSpPr>
          <p:cNvPr id="8" name="Rettangolo 7"/>
          <p:cNvSpPr/>
          <p:nvPr/>
        </p:nvSpPr>
        <p:spPr>
          <a:xfrm>
            <a:off x="877451" y="2898889"/>
            <a:ext cx="10003910"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Attivi sono considerati coloro che manifestano l’effettiva disponibilità a svolgere un’attività lavorativa, salvo impedimenti temporanei. </a:t>
            </a:r>
            <a:endParaRPr lang="it-IT" dirty="0">
              <a:latin typeface="Times New Roman" panose="02020603050405020304" pitchFamily="18" charset="0"/>
              <a:cs typeface="Times New Roman" panose="02020603050405020304" pitchFamily="18" charset="0"/>
            </a:endParaRPr>
          </a:p>
        </p:txBody>
      </p:sp>
      <p:sp>
        <p:nvSpPr>
          <p:cNvPr id="9" name="Rettangolo 8"/>
          <p:cNvSpPr/>
          <p:nvPr/>
        </p:nvSpPr>
        <p:spPr>
          <a:xfrm>
            <a:off x="877450" y="3657098"/>
            <a:ext cx="10003912" cy="646331"/>
          </a:xfrm>
          <a:prstGeom prst="rect">
            <a:avLst/>
          </a:prstGeom>
        </p:spPr>
        <p:txBody>
          <a:bodyPr wrap="square">
            <a:spAutoFit/>
          </a:bodyPr>
          <a:lstStyle/>
          <a:p>
            <a:pPr algn="just"/>
            <a:r>
              <a:rPr lang="it-IT" dirty="0">
                <a:solidFill>
                  <a:srgbClr val="000000"/>
                </a:solidFill>
                <a:latin typeface="Times New Roman" panose="02020603050405020304" pitchFamily="18" charset="0"/>
                <a:cs typeface="Times New Roman" panose="02020603050405020304" pitchFamily="18" charset="0"/>
              </a:rPr>
              <a:t>Il resto della popolazione costituisce il raggruppamento degli inattivi, coloro, cioè, che per ragioni connesse all’età o a condizioni e scelte personali, non lavorano e non sono alla ricerca di un lavoro. </a:t>
            </a:r>
            <a:endParaRPr lang="it-IT" dirty="0">
              <a:latin typeface="Times New Roman" panose="02020603050405020304" pitchFamily="18" charset="0"/>
              <a:cs typeface="Times New Roman" panose="02020603050405020304" pitchFamily="18" charset="0"/>
            </a:endParaRPr>
          </a:p>
        </p:txBody>
      </p:sp>
      <p:sp>
        <p:nvSpPr>
          <p:cNvPr id="10" name="Rettangolo 9"/>
          <p:cNvSpPr/>
          <p:nvPr/>
        </p:nvSpPr>
        <p:spPr>
          <a:xfrm>
            <a:off x="877449" y="4585067"/>
            <a:ext cx="10386296" cy="646331"/>
          </a:xfrm>
          <a:prstGeom prst="rect">
            <a:avLst/>
          </a:prstGeom>
        </p:spPr>
        <p:txBody>
          <a:bodyPr wrap="square">
            <a:spAutoFit/>
          </a:bodyPr>
          <a:lstStyle/>
          <a:p>
            <a:r>
              <a:rPr lang="it-IT" dirty="0">
                <a:solidFill>
                  <a:srgbClr val="000000"/>
                </a:solidFill>
                <a:latin typeface="Times New Roman" panose="02020603050405020304" pitchFamily="18" charset="0"/>
                <a:cs typeface="Times New Roman" panose="02020603050405020304" pitchFamily="18" charset="0"/>
              </a:rPr>
              <a:t>La </a:t>
            </a:r>
            <a:r>
              <a:rPr lang="it-IT" b="1" dirty="0">
                <a:solidFill>
                  <a:srgbClr val="000000"/>
                </a:solidFill>
                <a:latin typeface="Times New Roman" panose="02020603050405020304" pitchFamily="18" charset="0"/>
                <a:cs typeface="Times New Roman" panose="02020603050405020304" pitchFamily="18" charset="0"/>
              </a:rPr>
              <a:t>popolazione attiva </a:t>
            </a:r>
            <a:r>
              <a:rPr lang="it-IT" dirty="0">
                <a:solidFill>
                  <a:srgbClr val="000000"/>
                </a:solidFill>
                <a:latin typeface="Times New Roman" panose="02020603050405020304" pitchFamily="18" charset="0"/>
                <a:cs typeface="Times New Roman" panose="02020603050405020304" pitchFamily="18" charset="0"/>
              </a:rPr>
              <a:t>corrisponde all'offerta di lavoro, cioè al complesso di persone sul quale un Paese può contare per l'esercizio e lo sviluppo delle attività economiche. </a:t>
            </a:r>
            <a:endParaRPr lang="en-GB" dirty="0"/>
          </a:p>
        </p:txBody>
      </p:sp>
      <p:sp>
        <p:nvSpPr>
          <p:cNvPr id="11" name="Rettangolo 10"/>
          <p:cNvSpPr/>
          <p:nvPr/>
        </p:nvSpPr>
        <p:spPr>
          <a:xfrm>
            <a:off x="6876473" y="1184148"/>
            <a:ext cx="3860993" cy="369332"/>
          </a:xfrm>
          <a:prstGeom prst="rect">
            <a:avLst/>
          </a:prstGeom>
          <a:ln>
            <a:solidFill>
              <a:srgbClr val="A80000"/>
            </a:solidFill>
          </a:ln>
        </p:spPr>
        <p:txBody>
          <a:bodyPr wrap="none">
            <a:spAutoFit/>
          </a:bodyPr>
          <a:lstStyle/>
          <a:p>
            <a:r>
              <a:rPr lang="it-IT" b="1" dirty="0">
                <a:solidFill>
                  <a:srgbClr val="000000"/>
                </a:solidFill>
                <a:latin typeface="Times New Roman" panose="02020603050405020304" pitchFamily="18" charset="0"/>
                <a:cs typeface="Times New Roman" panose="02020603050405020304" pitchFamily="18" charset="0"/>
              </a:rPr>
              <a:t>popolazione attiva </a:t>
            </a:r>
            <a:r>
              <a:rPr lang="it-IT" dirty="0">
                <a:solidFill>
                  <a:srgbClr val="000000"/>
                </a:solidFill>
                <a:latin typeface="Times New Roman" panose="02020603050405020304" pitchFamily="18" charset="0"/>
                <a:cs typeface="Times New Roman" panose="02020603050405020304" pitchFamily="18" charset="0"/>
              </a:rPr>
              <a:t>(o </a:t>
            </a:r>
            <a:r>
              <a:rPr lang="it-IT" b="1" dirty="0">
                <a:solidFill>
                  <a:srgbClr val="000000"/>
                </a:solidFill>
                <a:latin typeface="Times New Roman" panose="02020603050405020304" pitchFamily="18" charset="0"/>
                <a:cs typeface="Times New Roman" panose="02020603050405020304" pitchFamily="18" charset="0"/>
              </a:rPr>
              <a:t>forze di lavoro</a:t>
            </a:r>
            <a:r>
              <a:rPr lang="it-IT" dirty="0">
                <a:solidFill>
                  <a:srgbClr val="000000"/>
                </a:solidFill>
                <a:latin typeface="Times New Roman" panose="02020603050405020304" pitchFamily="18" charset="0"/>
                <a:cs typeface="Times New Roman" panose="02020603050405020304" pitchFamily="18" charset="0"/>
              </a:rPr>
              <a:t>) </a:t>
            </a:r>
            <a:endParaRPr lang="en-GB" dirty="0"/>
          </a:p>
        </p:txBody>
      </p:sp>
      <p:sp>
        <p:nvSpPr>
          <p:cNvPr id="12" name="Rettangolo 11"/>
          <p:cNvSpPr/>
          <p:nvPr/>
        </p:nvSpPr>
        <p:spPr>
          <a:xfrm>
            <a:off x="6876473" y="1931667"/>
            <a:ext cx="2531462" cy="369332"/>
          </a:xfrm>
          <a:prstGeom prst="rect">
            <a:avLst/>
          </a:prstGeom>
          <a:ln>
            <a:solidFill>
              <a:srgbClr val="A80000"/>
            </a:solidFill>
          </a:ln>
        </p:spPr>
        <p:txBody>
          <a:bodyPr wrap="none">
            <a:spAutoFit/>
          </a:bodyPr>
          <a:lstStyle/>
          <a:p>
            <a:pPr algn="just"/>
            <a:r>
              <a:rPr lang="it-IT" b="1" dirty="0" smtClean="0">
                <a:solidFill>
                  <a:srgbClr val="000000"/>
                </a:solidFill>
                <a:latin typeface="Times New Roman" panose="02020603050405020304" pitchFamily="18" charset="0"/>
                <a:cs typeface="Times New Roman" panose="02020603050405020304" pitchFamily="18" charset="0"/>
              </a:rPr>
              <a:t>popolazione </a:t>
            </a:r>
            <a:r>
              <a:rPr lang="it-IT" b="1" dirty="0">
                <a:solidFill>
                  <a:srgbClr val="000000"/>
                </a:solidFill>
                <a:latin typeface="Times New Roman" panose="02020603050405020304" pitchFamily="18" charset="0"/>
                <a:cs typeface="Times New Roman" panose="02020603050405020304" pitchFamily="18" charset="0"/>
              </a:rPr>
              <a:t>non </a:t>
            </a:r>
            <a:r>
              <a:rPr lang="it-IT" b="1" dirty="0" smtClean="0">
                <a:solidFill>
                  <a:srgbClr val="000000"/>
                </a:solidFill>
                <a:latin typeface="Times New Roman" panose="02020603050405020304" pitchFamily="18" charset="0"/>
                <a:cs typeface="Times New Roman" panose="02020603050405020304" pitchFamily="18" charset="0"/>
              </a:rPr>
              <a:t>attiva</a:t>
            </a:r>
            <a:r>
              <a:rPr lang="it-IT" dirty="0" smtClean="0">
                <a:solidFill>
                  <a:srgbClr val="000000"/>
                </a:solidFill>
                <a:latin typeface="Times New Roman" panose="02020603050405020304" pitchFamily="18" charset="0"/>
                <a:cs typeface="Times New Roman" panose="02020603050405020304" pitchFamily="18" charset="0"/>
              </a:rPr>
              <a:t> </a:t>
            </a:r>
            <a:endParaRPr lang="it-IT" dirty="0">
              <a:latin typeface="Times New Roman" panose="02020603050405020304" pitchFamily="18" charset="0"/>
              <a:cs typeface="Times New Roman" panose="02020603050405020304" pitchFamily="18" charset="0"/>
            </a:endParaRPr>
          </a:p>
        </p:txBody>
      </p:sp>
      <p:sp>
        <p:nvSpPr>
          <p:cNvPr id="13" name="Freccia a destra 12"/>
          <p:cNvSpPr/>
          <p:nvPr/>
        </p:nvSpPr>
        <p:spPr>
          <a:xfrm>
            <a:off x="5724230" y="1626129"/>
            <a:ext cx="540331" cy="213629"/>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9760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animBg="1"/>
      <p:bldP spid="12"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2248946" y="488278"/>
            <a:ext cx="7640320" cy="5720080"/>
          </a:xfrm>
          <a:prstGeom prst="rect">
            <a:avLst/>
          </a:prstGeom>
        </p:spPr>
      </p:pic>
      <p:sp>
        <p:nvSpPr>
          <p:cNvPr id="3" name="Segnaposto piè di pagina 2"/>
          <p:cNvSpPr>
            <a:spLocks noGrp="1"/>
          </p:cNvSpPr>
          <p:nvPr>
            <p:ph type="ftr" sz="quarter" idx="11"/>
          </p:nvPr>
        </p:nvSpPr>
        <p:spPr/>
        <p:txBody>
          <a:bodyPr/>
          <a:lstStyle/>
          <a:p>
            <a:r>
              <a:rPr lang="it-IT" smtClean="0"/>
              <a:t>L. Bani - Elementi di statistica economica - Riepilogo corso</a:t>
            </a:r>
            <a:endParaRPr lang="it-IT"/>
          </a:p>
        </p:txBody>
      </p:sp>
      <p:sp>
        <p:nvSpPr>
          <p:cNvPr id="4" name="Segnaposto numero diapositiva 3"/>
          <p:cNvSpPr>
            <a:spLocks noGrp="1"/>
          </p:cNvSpPr>
          <p:nvPr>
            <p:ph type="sldNum" sz="quarter" idx="12"/>
          </p:nvPr>
        </p:nvSpPr>
        <p:spPr/>
        <p:txBody>
          <a:bodyPr/>
          <a:lstStyle/>
          <a:p>
            <a:fld id="{2933ED56-FB12-4384-AF6C-E94CA198BBEC}" type="slidenum">
              <a:rPr lang="it-IT" smtClean="0"/>
              <a:t>58</a:t>
            </a:fld>
            <a:endParaRPr lang="it-IT"/>
          </a:p>
        </p:txBody>
      </p:sp>
      <p:sp>
        <p:nvSpPr>
          <p:cNvPr id="5" name="Rettangolo 4"/>
          <p:cNvSpPr/>
          <p:nvPr/>
        </p:nvSpPr>
        <p:spPr>
          <a:xfrm>
            <a:off x="612371" y="636955"/>
            <a:ext cx="2987040" cy="369332"/>
          </a:xfrm>
          <a:prstGeom prst="rect">
            <a:avLst/>
          </a:prstGeom>
        </p:spPr>
        <p:txBody>
          <a:bodyPr wrap="square">
            <a:spAutoFit/>
          </a:bodyPr>
          <a:lstStyle/>
          <a:p>
            <a:endParaRPr lang="en-GB" dirty="0"/>
          </a:p>
        </p:txBody>
      </p:sp>
    </p:spTree>
    <p:extLst>
      <p:ext uri="{BB962C8B-B14F-4D97-AF65-F5344CB8AC3E}">
        <p14:creationId xmlns:p14="http://schemas.microsoft.com/office/powerpoint/2010/main" val="7478817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50257" y="1050575"/>
            <a:ext cx="6096000" cy="369332"/>
          </a:xfrm>
          <a:prstGeom prst="rect">
            <a:avLst/>
          </a:prstGeom>
        </p:spPr>
        <p:txBody>
          <a:bodyPr>
            <a:spAutoFit/>
          </a:bodyPr>
          <a:lstStyle/>
          <a:p>
            <a:r>
              <a:rPr lang="it-IT" dirty="0">
                <a:solidFill>
                  <a:srgbClr val="000000"/>
                </a:solidFill>
                <a:latin typeface="Times New Roman" panose="02020603050405020304" pitchFamily="18" charset="0"/>
                <a:cs typeface="Times New Roman" panose="02020603050405020304" pitchFamily="18" charset="0"/>
              </a:rPr>
              <a:t>Da questa prima distinzione si ricavano alcuni importanti indici: </a:t>
            </a:r>
          </a:p>
        </p:txBody>
      </p:sp>
      <p:sp>
        <p:nvSpPr>
          <p:cNvPr id="5" name="Rettangolo 4"/>
          <p:cNvSpPr/>
          <p:nvPr/>
        </p:nvSpPr>
        <p:spPr>
          <a:xfrm>
            <a:off x="950258" y="1703355"/>
            <a:ext cx="8561295" cy="369332"/>
          </a:xfrm>
          <a:prstGeom prst="rect">
            <a:avLst/>
          </a:prstGeom>
        </p:spPr>
        <p:txBody>
          <a:bodyPr wrap="square">
            <a:spAutoFit/>
          </a:bodyPr>
          <a:lstStyle/>
          <a:p>
            <a:pPr marL="285750" indent="-285750">
              <a:buFont typeface="Wingdings" panose="05000000000000000000" pitchFamily="2" charset="2"/>
              <a:buChar char="q"/>
            </a:pPr>
            <a:r>
              <a:rPr lang="it-IT" b="1" dirty="0" smtClean="0">
                <a:solidFill>
                  <a:srgbClr val="A80000"/>
                </a:solidFill>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tasso di attività </a:t>
            </a:r>
            <a:r>
              <a:rPr lang="it-IT" b="1" dirty="0" smtClean="0">
                <a:solidFill>
                  <a:srgbClr val="A80000"/>
                </a:solidFill>
                <a:latin typeface="Times New Roman" panose="02020603050405020304" pitchFamily="18" charset="0"/>
                <a:cs typeface="Times New Roman" panose="02020603050405020304" pitchFamily="18" charset="0"/>
              </a:rPr>
              <a:t>generico</a:t>
            </a:r>
            <a:endParaRPr lang="it-IT" b="1" dirty="0">
              <a:solidFill>
                <a:srgbClr val="000000"/>
              </a:solidFill>
              <a:latin typeface="Times New Roman" panose="02020603050405020304" pitchFamily="18" charset="0"/>
              <a:cs typeface="Times New Roman" panose="02020603050405020304" pitchFamily="18" charset="0"/>
            </a:endParaRPr>
          </a:p>
        </p:txBody>
      </p:sp>
      <p:pic>
        <p:nvPicPr>
          <p:cNvPr id="8" name="Immagine 7"/>
          <p:cNvPicPr>
            <a:picLocks noChangeAspect="1"/>
          </p:cNvPicPr>
          <p:nvPr/>
        </p:nvPicPr>
        <p:blipFill>
          <a:blip r:embed="rId2"/>
          <a:stretch>
            <a:fillRect/>
          </a:stretch>
        </p:blipFill>
        <p:spPr>
          <a:xfrm>
            <a:off x="950257" y="3087241"/>
            <a:ext cx="8006080" cy="1442720"/>
          </a:xfrm>
          <a:prstGeom prst="rect">
            <a:avLst/>
          </a:prstGeom>
        </p:spPr>
      </p:pic>
      <p:sp>
        <p:nvSpPr>
          <p:cNvPr id="2" name="Rettangolo 1"/>
          <p:cNvSpPr/>
          <p:nvPr/>
        </p:nvSpPr>
        <p:spPr>
          <a:xfrm>
            <a:off x="950257" y="4794106"/>
            <a:ext cx="10551459" cy="703911"/>
          </a:xfrm>
          <a:prstGeom prst="rect">
            <a:avLst/>
          </a:prstGeom>
        </p:spPr>
        <p:txBody>
          <a:bodyPr wrap="square">
            <a:spAutoFit/>
          </a:bodyPr>
          <a:lstStyle/>
          <a:p>
            <a:pPr algn="just">
              <a:lnSpc>
                <a:spcPct val="115000"/>
              </a:lnSpc>
              <a:spcAft>
                <a:spcPts val="1000"/>
              </a:spcAft>
            </a:pPr>
            <a:r>
              <a:rPr lang="it-IT" dirty="0" smtClean="0">
                <a:latin typeface="Times New Roman" panose="02020603050405020304" pitchFamily="18" charset="0"/>
                <a:ea typeface="Calibri" panose="020F0502020204030204" pitchFamily="34" charset="0"/>
                <a:cs typeface="Times New Roman" panose="02020603050405020304" pitchFamily="18" charset="0"/>
              </a:rPr>
              <a:t>Fornisce </a:t>
            </a:r>
            <a:r>
              <a:rPr lang="it-IT" dirty="0">
                <a:latin typeface="Times New Roman" panose="02020603050405020304" pitchFamily="18" charset="0"/>
                <a:ea typeface="Calibri" panose="020F0502020204030204" pitchFamily="34" charset="0"/>
                <a:cs typeface="Times New Roman" panose="02020603050405020304" pitchFamily="18" charset="0"/>
              </a:rPr>
              <a:t>una misura della partecipazione della popolazione al mercato del lavoro, ovvero da conto della diffusione della disponibilità effettiva al lavoro commisurandola alla sua consistenza demografica</a:t>
            </a:r>
            <a:endParaRPr lang="it-IT"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ttangolo 5"/>
          <p:cNvSpPr/>
          <p:nvPr/>
        </p:nvSpPr>
        <p:spPr>
          <a:xfrm>
            <a:off x="950257" y="2219279"/>
            <a:ext cx="10363201" cy="410882"/>
          </a:xfrm>
          <a:prstGeom prst="rect">
            <a:avLst/>
          </a:prstGeom>
        </p:spPr>
        <p:txBody>
          <a:bodyPr wrap="square">
            <a:spAutoFit/>
          </a:bodyPr>
          <a:lstStyle/>
          <a:p>
            <a:pPr algn="just">
              <a:lnSpc>
                <a:spcPct val="115000"/>
              </a:lnSpc>
              <a:spcAft>
                <a:spcPts val="1000"/>
              </a:spcAft>
            </a:pPr>
            <a:r>
              <a:rPr lang="it-IT" b="1" dirty="0">
                <a:latin typeface="Times New Roman" panose="02020603050405020304" pitchFamily="18" charset="0"/>
                <a:ea typeface="Calibri" panose="020F0502020204030204" pitchFamily="34" charset="0"/>
                <a:cs typeface="Times New Roman" panose="02020603050405020304" pitchFamily="18" charset="0"/>
              </a:rPr>
              <a:t>Tasso di attività</a:t>
            </a:r>
            <a:r>
              <a:rPr lang="it-IT" dirty="0">
                <a:latin typeface="Times New Roman" panose="02020603050405020304" pitchFamily="18" charset="0"/>
                <a:ea typeface="Calibri" panose="020F0502020204030204" pitchFamily="34" charset="0"/>
                <a:cs typeface="Times New Roman" panose="02020603050405020304" pitchFamily="18" charset="0"/>
              </a:rPr>
              <a:t>: rapporto percentuale tra le forze di lavoro e la corrispondente popolazione di </a:t>
            </a:r>
            <a:r>
              <a:rPr lang="it-IT" dirty="0" smtClean="0">
                <a:latin typeface="Times New Roman" panose="02020603050405020304" pitchFamily="18" charset="0"/>
                <a:ea typeface="Calibri" panose="020F0502020204030204" pitchFamily="34" charset="0"/>
                <a:cs typeface="Times New Roman" panose="02020603050405020304" pitchFamily="18" charset="0"/>
              </a:rPr>
              <a:t>riferimento </a:t>
            </a:r>
            <a:endParaRPr lang="it-IT"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Segnaposto piè di pagina 6"/>
          <p:cNvSpPr>
            <a:spLocks noGrp="1"/>
          </p:cNvSpPr>
          <p:nvPr>
            <p:ph type="ftr" sz="quarter" idx="11"/>
          </p:nvPr>
        </p:nvSpPr>
        <p:spPr/>
        <p:txBody>
          <a:bodyPr/>
          <a:lstStyle/>
          <a:p>
            <a:r>
              <a:rPr lang="it-IT" smtClean="0"/>
              <a:t>L. Bani - Elementi di statistica economica - Riepilogo corso</a:t>
            </a:r>
            <a:endParaRPr lang="it-IT"/>
          </a:p>
        </p:txBody>
      </p:sp>
      <p:sp>
        <p:nvSpPr>
          <p:cNvPr id="9" name="Segnaposto numero diapositiva 8"/>
          <p:cNvSpPr>
            <a:spLocks noGrp="1"/>
          </p:cNvSpPr>
          <p:nvPr>
            <p:ph type="sldNum" sz="quarter" idx="12"/>
          </p:nvPr>
        </p:nvSpPr>
        <p:spPr/>
        <p:txBody>
          <a:bodyPr/>
          <a:lstStyle/>
          <a:p>
            <a:fld id="{2933ED56-FB12-4384-AF6C-E94CA198BBEC}" type="slidenum">
              <a:rPr lang="it-IT" smtClean="0"/>
              <a:t>59</a:t>
            </a:fld>
            <a:endParaRPr lang="it-IT"/>
          </a:p>
        </p:txBody>
      </p:sp>
    </p:spTree>
    <p:extLst>
      <p:ext uri="{BB962C8B-B14F-4D97-AF65-F5344CB8AC3E}">
        <p14:creationId xmlns:p14="http://schemas.microsoft.com/office/powerpoint/2010/main" val="2046208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6</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7" name="Rettangolo 6"/>
          <p:cNvSpPr/>
          <p:nvPr/>
        </p:nvSpPr>
        <p:spPr>
          <a:xfrm>
            <a:off x="2000250" y="1716721"/>
            <a:ext cx="9161087" cy="923330"/>
          </a:xfrm>
          <a:prstGeom prst="rect">
            <a:avLst/>
          </a:prstGeom>
        </p:spPr>
        <p:txBody>
          <a:bodyPr wrap="square">
            <a:spAutoFit/>
          </a:bodyPr>
          <a:lstStyle/>
          <a:p>
            <a:pPr algn="just">
              <a:spcAft>
                <a:spcPts val="750"/>
              </a:spcAft>
            </a:pPr>
            <a:r>
              <a:rPr lang="it-IT" b="1" u="sng" dirty="0" smtClean="0">
                <a:latin typeface="Times New Roman" panose="02020603050405020304" pitchFamily="18" charset="0"/>
                <a:ea typeface="Times New Roman" panose="02020603050405020304" pitchFamily="18" charset="0"/>
                <a:cs typeface="Times New Roman" panose="02020603050405020304" pitchFamily="18" charset="0"/>
              </a:rPr>
              <a:t>L’Istat</a:t>
            </a:r>
            <a:r>
              <a:rPr lang="it-IT"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(Istituto Nazionale di Statistica) rappresenta il principale produttore italiano di dati statistici ufficiali in Italia, certificati secondo una serie di criteri e di logiche. Non è il solo a produrre statistiche ufficiali.</a:t>
            </a:r>
          </a:p>
        </p:txBody>
      </p:sp>
      <p:sp>
        <p:nvSpPr>
          <p:cNvPr id="8" name="Text Box 3"/>
          <p:cNvSpPr txBox="1">
            <a:spLocks noChangeArrowheads="1"/>
          </p:cNvSpPr>
          <p:nvPr/>
        </p:nvSpPr>
        <p:spPr bwMode="auto">
          <a:xfrm>
            <a:off x="871538" y="860347"/>
            <a:ext cx="2436886" cy="400110"/>
          </a:xfrm>
          <a:prstGeom prst="rect">
            <a:avLst/>
          </a:prstGeom>
          <a:noFill/>
          <a:ln w="9525">
            <a:noFill/>
            <a:miter lim="800000"/>
            <a:headEnd/>
            <a:tailEnd/>
          </a:ln>
          <a:effectLst/>
        </p:spPr>
        <p:txBody>
          <a:bodyPr wrap="none">
            <a:spAutoFit/>
          </a:bodyPr>
          <a:lstStyle/>
          <a:p>
            <a:pPr algn="l">
              <a:defRPr/>
            </a:pPr>
            <a:r>
              <a:rPr lang="it-IT" sz="2000" b="1" dirty="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La </a:t>
            </a:r>
            <a:r>
              <a:rPr lang="it-IT" sz="20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statistica in Italia</a:t>
            </a:r>
          </a:p>
        </p:txBody>
      </p:sp>
      <p:sp>
        <p:nvSpPr>
          <p:cNvPr id="3" name="Rettangolo 2"/>
          <p:cNvSpPr/>
          <p:nvPr/>
        </p:nvSpPr>
        <p:spPr>
          <a:xfrm>
            <a:off x="2000251" y="3169803"/>
            <a:ext cx="9161086" cy="1200329"/>
          </a:xfrm>
          <a:prstGeom prst="rect">
            <a:avLst/>
          </a:prstGeom>
        </p:spPr>
        <p:txBody>
          <a:bodyPr wrap="square">
            <a:spAutoFit/>
          </a:bodyPr>
          <a:lstStyle/>
          <a:p>
            <a:pPr algn="just">
              <a:spcAft>
                <a:spcPts val="750"/>
              </a:spcAft>
            </a:pPr>
            <a:r>
              <a:rPr lang="it-IT" b="1" dirty="0" smtClean="0">
                <a:latin typeface="Times New Roman" panose="02020603050405020304" pitchFamily="18" charset="0"/>
                <a:ea typeface="Times New Roman" panose="02020603050405020304" pitchFamily="18" charset="0"/>
                <a:cs typeface="Times New Roman" panose="02020603050405020304" pitchFamily="18" charset="0"/>
              </a:rPr>
              <a:t>L’</a:t>
            </a:r>
            <a:r>
              <a:rPr lang="it-IT" b="1" dirty="0" err="1" smtClean="0">
                <a:latin typeface="Times New Roman" panose="02020603050405020304" pitchFamily="18" charset="0"/>
                <a:ea typeface="Times New Roman" panose="02020603050405020304" pitchFamily="18" charset="0"/>
                <a:cs typeface="Times New Roman" panose="02020603050405020304" pitchFamily="18" charset="0"/>
              </a:rPr>
              <a:t>Eurostat</a:t>
            </a:r>
            <a:r>
              <a:rPr lang="it-IT" dirty="0" smtClean="0">
                <a:solidFill>
                  <a:srgbClr val="40404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è un ufficio statistico che di per sé non produce dati, l’Ufficio statistico della Comunità Europea ha un ruolo di coordinamento sulla produzione di statistiche di paesi Europei o candidati ad entrare nella Comunità Europea. L’</a:t>
            </a:r>
            <a:r>
              <a:rPr lang="it-IT" dirty="0" err="1" smtClean="0">
                <a:latin typeface="Times New Roman" panose="02020603050405020304" pitchFamily="18" charset="0"/>
                <a:ea typeface="Times New Roman" panose="02020603050405020304" pitchFamily="18" charset="0"/>
                <a:cs typeface="Times New Roman" panose="02020603050405020304" pitchFamily="18" charset="0"/>
              </a:rPr>
              <a:t>Eurostat</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 non è un produttore di dati ma è un coordinatore di modalità di raccolta dati. </a:t>
            </a:r>
          </a:p>
        </p:txBody>
      </p:sp>
      <p:pic>
        <p:nvPicPr>
          <p:cNvPr id="19458" name="Picture 2" descr="Visualizza immagine di orig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 y="1711589"/>
            <a:ext cx="1050925" cy="591145"/>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8"/>
          <p:cNvPicPr>
            <a:picLocks noChangeAspect="1"/>
          </p:cNvPicPr>
          <p:nvPr/>
        </p:nvPicPr>
        <p:blipFill>
          <a:blip r:embed="rId3"/>
          <a:stretch>
            <a:fillRect/>
          </a:stretch>
        </p:blipFill>
        <p:spPr>
          <a:xfrm>
            <a:off x="555625" y="3249761"/>
            <a:ext cx="1295400" cy="558641"/>
          </a:xfrm>
          <a:prstGeom prst="rect">
            <a:avLst/>
          </a:prstGeom>
        </p:spPr>
      </p:pic>
      <p:sp>
        <p:nvSpPr>
          <p:cNvPr id="10" name="Rettangolo 9"/>
          <p:cNvSpPr/>
          <p:nvPr/>
        </p:nvSpPr>
        <p:spPr>
          <a:xfrm>
            <a:off x="2000249" y="4385123"/>
            <a:ext cx="9093246" cy="646331"/>
          </a:xfrm>
          <a:prstGeom prst="rect">
            <a:avLst/>
          </a:prstGeom>
        </p:spPr>
        <p:txBody>
          <a:bodyPr wrap="square">
            <a:spAutoFit/>
          </a:bodyPr>
          <a:lstStyle/>
          <a:p>
            <a:pPr algn="just"/>
            <a:r>
              <a:rPr lang="it-IT" dirty="0" smtClean="0">
                <a:latin typeface="Times New Roman" panose="02020603050405020304" pitchFamily="18" charset="0"/>
                <a:ea typeface="Times New Roman" panose="02020603050405020304" pitchFamily="18" charset="0"/>
                <a:cs typeface="Times New Roman" panose="02020603050405020304" pitchFamily="18" charset="0"/>
              </a:rPr>
              <a:t>L’</a:t>
            </a:r>
            <a:r>
              <a:rPr lang="it-IT" dirty="0" err="1" smtClean="0">
                <a:latin typeface="Times New Roman" panose="02020603050405020304" pitchFamily="18" charset="0"/>
                <a:ea typeface="Times New Roman" panose="02020603050405020304" pitchFamily="18" charset="0"/>
                <a:cs typeface="Times New Roman" panose="02020603050405020304" pitchFamily="18" charset="0"/>
              </a:rPr>
              <a:t>Eurostat</a:t>
            </a: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 ha lo scopo di coordinare le attività di raccolta dati e di definire le statistiche e il modo in cui andare a produrle e calcolarle</a:t>
            </a:r>
            <a:endParaRPr lang="it-IT" dirty="0"/>
          </a:p>
        </p:txBody>
      </p:sp>
      <p:sp>
        <p:nvSpPr>
          <p:cNvPr id="11" name="Rettangolo 10"/>
          <p:cNvSpPr/>
          <p:nvPr/>
        </p:nvSpPr>
        <p:spPr>
          <a:xfrm>
            <a:off x="2000249" y="5094570"/>
            <a:ext cx="9161088" cy="685059"/>
          </a:xfrm>
          <a:prstGeom prst="rect">
            <a:avLst/>
          </a:prstGeom>
        </p:spPr>
        <p:txBody>
          <a:bodyPr wrap="square">
            <a:spAutoFit/>
          </a:bodyPr>
          <a:lstStyle/>
          <a:p>
            <a:pPr algn="just">
              <a:lnSpc>
                <a:spcPct val="107000"/>
              </a:lnSpc>
              <a:spcAft>
                <a:spcPts val="750"/>
              </a:spcAft>
            </a:pPr>
            <a:r>
              <a:rPr lang="it-IT" dirty="0" smtClean="0">
                <a:latin typeface="Times New Roman" panose="02020603050405020304" pitchFamily="18" charset="0"/>
                <a:ea typeface="Times New Roman" panose="02020603050405020304" pitchFamily="18" charset="0"/>
                <a:cs typeface="Times New Roman" panose="02020603050405020304" pitchFamily="18" charset="0"/>
              </a:rPr>
              <a:t>Ha il compito di assicurare che siano confrontabili ed armonizzate. L’obiettivo a lungo periodo sarebbe quello di avere un sistema statistico europeo unico, cosa ancora molto lontana</a:t>
            </a:r>
          </a:p>
        </p:txBody>
      </p:sp>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Tree>
    <p:extLst>
      <p:ext uri="{BB962C8B-B14F-4D97-AF65-F5344CB8AC3E}">
        <p14:creationId xmlns:p14="http://schemas.microsoft.com/office/powerpoint/2010/main" val="76663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9458"/>
                                        </p:tgtEl>
                                        <p:attrNameLst>
                                          <p:attrName>style.visibility</p:attrName>
                                        </p:attrNameLst>
                                      </p:cBhvr>
                                      <p:to>
                                        <p:strVal val="visible"/>
                                      </p:to>
                                    </p:set>
                                    <p:animEffect transition="in" filter="randombar(horizontal)">
                                      <p:cBhvr>
                                        <p:cTn id="10" dur="500"/>
                                        <p:tgtEl>
                                          <p:spTgt spid="194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10" grpId="0"/>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5436" y="1329335"/>
            <a:ext cx="3532093" cy="369332"/>
          </a:xfrm>
          <a:prstGeom prst="rect">
            <a:avLst/>
          </a:prstGeom>
        </p:spPr>
        <p:txBody>
          <a:bodyPr wrap="square">
            <a:spAutoFit/>
          </a:bodyPr>
          <a:lstStyle/>
          <a:p>
            <a:pPr marL="285750" indent="-285750">
              <a:buFont typeface="Wingdings" panose="05000000000000000000" pitchFamily="2" charset="2"/>
              <a:buChar char="q"/>
            </a:pPr>
            <a:r>
              <a:rPr lang="it-IT" dirty="0" smtClean="0">
                <a:solidFill>
                  <a:srgbClr val="A80000"/>
                </a:solidFill>
                <a:latin typeface="Times New Roman" panose="02020603050405020304" pitchFamily="18" charset="0"/>
                <a:cs typeface="Times New Roman" panose="02020603050405020304" pitchFamily="18" charset="0"/>
              </a:rPr>
              <a:t>il </a:t>
            </a:r>
            <a:r>
              <a:rPr lang="it-IT" b="1" i="1" dirty="0">
                <a:solidFill>
                  <a:srgbClr val="A80000"/>
                </a:solidFill>
                <a:latin typeface="Times New Roman" panose="02020603050405020304" pitchFamily="18" charset="0"/>
                <a:cs typeface="Times New Roman" panose="02020603050405020304" pitchFamily="18" charset="0"/>
              </a:rPr>
              <a:t>tasso di occupazione </a:t>
            </a:r>
            <a:r>
              <a:rPr lang="it-IT" i="1" dirty="0" smtClean="0">
                <a:solidFill>
                  <a:srgbClr val="A80000"/>
                </a:solidFill>
                <a:latin typeface="Times New Roman" panose="02020603050405020304" pitchFamily="18" charset="0"/>
                <a:cs typeface="Times New Roman" panose="02020603050405020304" pitchFamily="18" charset="0"/>
              </a:rPr>
              <a:t>generico</a:t>
            </a:r>
            <a:endParaRPr lang="it-IT" dirty="0">
              <a:solidFill>
                <a:srgbClr val="00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7210911" y="938606"/>
            <a:ext cx="3820160" cy="1341120"/>
          </a:xfrm>
          <a:prstGeom prst="rect">
            <a:avLst/>
          </a:prstGeom>
          <a:ln>
            <a:solidFill>
              <a:srgbClr val="A80000"/>
            </a:solidFill>
          </a:ln>
        </p:spPr>
      </p:pic>
      <p:sp>
        <p:nvSpPr>
          <p:cNvPr id="8" name="Rettangolo 7"/>
          <p:cNvSpPr/>
          <p:nvPr/>
        </p:nvSpPr>
        <p:spPr>
          <a:xfrm>
            <a:off x="793375" y="2692787"/>
            <a:ext cx="10820401" cy="410882"/>
          </a:xfrm>
          <a:prstGeom prst="rect">
            <a:avLst/>
          </a:prstGeom>
        </p:spPr>
        <p:txBody>
          <a:bodyPr wrap="square">
            <a:spAutoFit/>
          </a:bodyPr>
          <a:lstStyle/>
          <a:p>
            <a:pPr algn="just">
              <a:lnSpc>
                <a:spcPct val="115000"/>
              </a:lnSpc>
            </a:pPr>
            <a:r>
              <a:rPr lang="it-IT" b="1" dirty="0">
                <a:latin typeface="Times New Roman" panose="02020603050405020304" pitchFamily="18" charset="0"/>
                <a:ea typeface="Calibri" panose="020F0502020204030204" pitchFamily="34" charset="0"/>
                <a:cs typeface="Times New Roman" panose="02020603050405020304" pitchFamily="18" charset="0"/>
              </a:rPr>
              <a:t>Tasso di occupazione</a:t>
            </a:r>
            <a:r>
              <a:rPr lang="it-IT" dirty="0">
                <a:latin typeface="Times New Roman" panose="02020603050405020304" pitchFamily="18" charset="0"/>
                <a:ea typeface="Calibri" panose="020F0502020204030204" pitchFamily="34" charset="0"/>
                <a:cs typeface="Times New Roman" panose="02020603050405020304" pitchFamily="18" charset="0"/>
              </a:rPr>
              <a:t>: rapporto percentuale tra gli occupati e la corrispondente popolazione di riferimento.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p:cNvSpPr/>
          <p:nvPr/>
        </p:nvSpPr>
        <p:spPr>
          <a:xfrm>
            <a:off x="793375" y="3162909"/>
            <a:ext cx="10237696" cy="729430"/>
          </a:xfrm>
          <a:prstGeom prst="rect">
            <a:avLst/>
          </a:prstGeom>
        </p:spPr>
        <p:txBody>
          <a:bodyPr wrap="square">
            <a:spAutoFit/>
          </a:bodyPr>
          <a:lstStyle/>
          <a:p>
            <a:pPr algn="just">
              <a:lnSpc>
                <a:spcPct val="115000"/>
              </a:lnSpc>
            </a:pPr>
            <a:r>
              <a:rPr lang="it-IT" dirty="0">
                <a:latin typeface="Times New Roman" panose="02020603050405020304" pitchFamily="18" charset="0"/>
                <a:ea typeface="Calibri" panose="020F0502020204030204" pitchFamily="34" charset="0"/>
                <a:cs typeface="Times New Roman" panose="02020603050405020304" pitchFamily="18" charset="0"/>
              </a:rPr>
              <a:t>M</a:t>
            </a:r>
            <a:r>
              <a:rPr lang="it-IT" dirty="0" smtClean="0">
                <a:latin typeface="Times New Roman" panose="02020603050405020304" pitchFamily="18" charset="0"/>
                <a:ea typeface="Calibri" panose="020F0502020204030204" pitchFamily="34" charset="0"/>
                <a:cs typeface="Times New Roman" panose="02020603050405020304" pitchFamily="18" charset="0"/>
              </a:rPr>
              <a:t>isura </a:t>
            </a:r>
            <a:r>
              <a:rPr lang="it-IT" dirty="0">
                <a:latin typeface="Times New Roman" panose="02020603050405020304" pitchFamily="18" charset="0"/>
                <a:ea typeface="Calibri" panose="020F0502020204030204" pitchFamily="34" charset="0"/>
                <a:cs typeface="Times New Roman" panose="02020603050405020304" pitchFamily="18" charset="0"/>
              </a:rPr>
              <a:t>la quota di popolazione che svolge un lavoro: in un’ottica economica </a:t>
            </a:r>
            <a:r>
              <a:rPr lang="it-IT"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rappresenta la parte dell’offerta di lavoro che ha trovato incontro con la domanda</a:t>
            </a:r>
            <a:r>
              <a:rPr lang="it-IT" dirty="0">
                <a:latin typeface="Times New Roman" panose="02020603050405020304" pitchFamily="18" charset="0"/>
                <a:ea typeface="Calibri" panose="020F0502020204030204" pitchFamily="34" charset="0"/>
                <a:cs typeface="Times New Roman" panose="02020603050405020304" pitchFamily="18" charset="0"/>
              </a:rPr>
              <a:t>, in rapporto alla popolazione. </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p:cNvSpPr/>
          <p:nvPr/>
        </p:nvSpPr>
        <p:spPr>
          <a:xfrm>
            <a:off x="793375" y="3951579"/>
            <a:ext cx="10237696" cy="1047979"/>
          </a:xfrm>
          <a:prstGeom prst="rect">
            <a:avLst/>
          </a:prstGeom>
        </p:spPr>
        <p:txBody>
          <a:bodyPr wrap="square">
            <a:spAutoFit/>
          </a:bodyPr>
          <a:lstStyle/>
          <a:p>
            <a:pPr algn="just">
              <a:lnSpc>
                <a:spcPct val="115000"/>
              </a:lnSpc>
            </a:pPr>
            <a:r>
              <a:rPr lang="it-IT" dirty="0">
                <a:latin typeface="Times New Roman" panose="02020603050405020304" pitchFamily="18" charset="0"/>
                <a:ea typeface="Calibri" panose="020F0502020204030204" pitchFamily="34" charset="0"/>
                <a:cs typeface="Times New Roman" panose="02020603050405020304" pitchFamily="18" charset="0"/>
              </a:rPr>
              <a:t>Rappresenta quindi un indicatore indiretto di benessere economico, poiché indica la misura di quanto sono distribuiti i redditi da lavoro tra la popolazione, ma anche di quanta parte della popolazione partecipa alla produzione della ricchezza di un territorio.</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Freccia a destra 10"/>
          <p:cNvSpPr/>
          <p:nvPr/>
        </p:nvSpPr>
        <p:spPr>
          <a:xfrm>
            <a:off x="5221941" y="1415389"/>
            <a:ext cx="680095" cy="283278"/>
          </a:xfrm>
          <a:prstGeom prst="rightArrow">
            <a:avLst/>
          </a:prstGeom>
          <a:solidFill>
            <a:srgbClr val="A80000"/>
          </a:solidFill>
          <a:ln>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piè di pagina 3"/>
          <p:cNvSpPr>
            <a:spLocks noGrp="1"/>
          </p:cNvSpPr>
          <p:nvPr>
            <p:ph type="ftr" sz="quarter" idx="11"/>
          </p:nvPr>
        </p:nvSpPr>
        <p:spPr/>
        <p:txBody>
          <a:bodyPr/>
          <a:lstStyle/>
          <a:p>
            <a:r>
              <a:rPr lang="it-IT" smtClean="0"/>
              <a:t>L. Bani - Elementi di statistica economica - Riepilogo corso</a:t>
            </a:r>
            <a:endParaRPr lang="it-IT"/>
          </a:p>
        </p:txBody>
      </p:sp>
      <p:sp>
        <p:nvSpPr>
          <p:cNvPr id="5" name="Segnaposto numero diapositiva 4"/>
          <p:cNvSpPr>
            <a:spLocks noGrp="1"/>
          </p:cNvSpPr>
          <p:nvPr>
            <p:ph type="sldNum" sz="quarter" idx="12"/>
          </p:nvPr>
        </p:nvSpPr>
        <p:spPr/>
        <p:txBody>
          <a:bodyPr/>
          <a:lstStyle/>
          <a:p>
            <a:fld id="{2933ED56-FB12-4384-AF6C-E94CA198BBEC}" type="slidenum">
              <a:rPr lang="it-IT" smtClean="0"/>
              <a:t>60</a:t>
            </a:fld>
            <a:endParaRPr lang="it-IT"/>
          </a:p>
        </p:txBody>
      </p:sp>
    </p:spTree>
    <p:extLst>
      <p:ext uri="{BB962C8B-B14F-4D97-AF65-F5344CB8AC3E}">
        <p14:creationId xmlns:p14="http://schemas.microsoft.com/office/powerpoint/2010/main" val="108120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905435" y="872135"/>
            <a:ext cx="2976283" cy="369332"/>
          </a:xfrm>
          <a:prstGeom prst="rect">
            <a:avLst/>
          </a:prstGeom>
        </p:spPr>
        <p:txBody>
          <a:bodyPr wrap="square">
            <a:spAutoFit/>
          </a:bodyPr>
          <a:lstStyle/>
          <a:p>
            <a:pPr marL="285750" indent="-285750">
              <a:buFont typeface="Wingdings" panose="05000000000000000000" pitchFamily="2" charset="2"/>
              <a:buChar char="q"/>
            </a:pPr>
            <a:r>
              <a:rPr lang="it-IT" b="1" dirty="0" smtClean="0">
                <a:solidFill>
                  <a:srgbClr val="A80000"/>
                </a:solidFill>
                <a:latin typeface="Times New Roman" panose="02020603050405020304" pitchFamily="18" charset="0"/>
                <a:cs typeface="Times New Roman" panose="02020603050405020304" pitchFamily="18" charset="0"/>
              </a:rPr>
              <a:t>il </a:t>
            </a:r>
            <a:r>
              <a:rPr lang="it-IT" b="1" dirty="0">
                <a:solidFill>
                  <a:srgbClr val="A80000"/>
                </a:solidFill>
                <a:latin typeface="Times New Roman" panose="02020603050405020304" pitchFamily="18" charset="0"/>
                <a:cs typeface="Times New Roman" panose="02020603050405020304" pitchFamily="18" charset="0"/>
              </a:rPr>
              <a:t>tasso di </a:t>
            </a:r>
            <a:r>
              <a:rPr lang="it-IT" b="1" dirty="0" smtClean="0">
                <a:solidFill>
                  <a:srgbClr val="A80000"/>
                </a:solidFill>
                <a:latin typeface="Times New Roman" panose="02020603050405020304" pitchFamily="18" charset="0"/>
                <a:cs typeface="Times New Roman" panose="02020603050405020304" pitchFamily="18" charset="0"/>
              </a:rPr>
              <a:t>disoccupazione</a:t>
            </a:r>
            <a:endParaRPr lang="it-IT" b="1" dirty="0">
              <a:solidFill>
                <a:srgbClr val="000000"/>
              </a:solidFill>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802748" y="1344419"/>
            <a:ext cx="9387840" cy="1300480"/>
          </a:xfrm>
          <a:prstGeom prst="rect">
            <a:avLst/>
          </a:prstGeom>
        </p:spPr>
      </p:pic>
      <p:sp>
        <p:nvSpPr>
          <p:cNvPr id="5" name="Rettangolo 4"/>
          <p:cNvSpPr/>
          <p:nvPr/>
        </p:nvSpPr>
        <p:spPr>
          <a:xfrm>
            <a:off x="905433" y="2727998"/>
            <a:ext cx="10374938" cy="1027782"/>
          </a:xfrm>
          <a:prstGeom prst="rect">
            <a:avLst/>
          </a:prstGeom>
        </p:spPr>
        <p:txBody>
          <a:bodyPr wrap="square">
            <a:spAutoFit/>
          </a:bodyPr>
          <a:lstStyle/>
          <a:p>
            <a:pPr algn="just">
              <a:lnSpc>
                <a:spcPct val="115000"/>
              </a:lnSpc>
            </a:pPr>
            <a:r>
              <a:rPr lang="it-IT" b="1" dirty="0">
                <a:latin typeface="Times New Roman" panose="02020603050405020304" pitchFamily="18" charset="0"/>
                <a:ea typeface="Calibri" panose="020F0502020204030204" pitchFamily="34" charset="0"/>
                <a:cs typeface="Times New Roman" panose="02020603050405020304" pitchFamily="18" charset="0"/>
              </a:rPr>
              <a:t>Tasso di disoccupazione</a:t>
            </a:r>
            <a:r>
              <a:rPr lang="it-IT" dirty="0">
                <a:latin typeface="Times New Roman" panose="02020603050405020304" pitchFamily="18" charset="0"/>
                <a:ea typeface="Calibri" panose="020F0502020204030204" pitchFamily="34" charset="0"/>
                <a:cs typeface="Times New Roman" panose="02020603050405020304" pitchFamily="18" charset="0"/>
              </a:rPr>
              <a:t>: rapporto percentuale tra i disoccupati e le corrispondenti forze di </a:t>
            </a:r>
            <a:r>
              <a:rPr lang="it-IT" dirty="0" smtClean="0">
                <a:latin typeface="Times New Roman" panose="02020603050405020304" pitchFamily="18" charset="0"/>
                <a:ea typeface="Calibri" panose="020F0502020204030204" pitchFamily="34" charset="0"/>
                <a:cs typeface="Times New Roman" panose="02020603050405020304" pitchFamily="18" charset="0"/>
              </a:rPr>
              <a:t>lavoro  </a:t>
            </a:r>
          </a:p>
          <a:p>
            <a:pPr algn="just">
              <a:lnSpc>
                <a:spcPct val="115000"/>
              </a:lnSpc>
            </a:pPr>
            <a:r>
              <a:rPr lang="it-IT"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(rapporto </a:t>
            </a:r>
            <a:r>
              <a:rPr lang="it-IT"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percentuale tra i disoccupati in una determinata classe di età (in genere 15 anni e più) e l'insieme di occupati e disoccupati </a:t>
            </a:r>
            <a:r>
              <a:rPr lang="it-IT"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della </a:t>
            </a:r>
            <a:r>
              <a:rPr lang="it-IT"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stessa classe di età</a:t>
            </a:r>
            <a:r>
              <a:rPr lang="it-IT" dirty="0" smtClean="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endParaRPr lang="it-IT" sz="12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ttangolo 5"/>
          <p:cNvSpPr/>
          <p:nvPr/>
        </p:nvSpPr>
        <p:spPr>
          <a:xfrm>
            <a:off x="905434" y="3817772"/>
            <a:ext cx="10374937" cy="1047979"/>
          </a:xfrm>
          <a:prstGeom prst="rect">
            <a:avLst/>
          </a:prstGeom>
        </p:spPr>
        <p:txBody>
          <a:bodyPr wrap="square">
            <a:spAutoFit/>
          </a:bodyPr>
          <a:lstStyle/>
          <a:p>
            <a:pPr algn="just">
              <a:lnSpc>
                <a:spcPct val="115000"/>
              </a:lnSpc>
            </a:pPr>
            <a:r>
              <a:rPr lang="it-IT" dirty="0">
                <a:latin typeface="Times New Roman" panose="02020603050405020304" pitchFamily="18" charset="0"/>
                <a:ea typeface="Calibri" panose="020F0502020204030204" pitchFamily="34" charset="0"/>
                <a:cs typeface="Times New Roman" panose="02020603050405020304" pitchFamily="18" charset="0"/>
              </a:rPr>
              <a:t>R</a:t>
            </a:r>
            <a:r>
              <a:rPr lang="it-IT" dirty="0" smtClean="0">
                <a:latin typeface="Times New Roman" panose="02020603050405020304" pitchFamily="18" charset="0"/>
                <a:ea typeface="Calibri" panose="020F0502020204030204" pitchFamily="34" charset="0"/>
                <a:cs typeface="Times New Roman" panose="02020603050405020304" pitchFamily="18" charset="0"/>
              </a:rPr>
              <a:t>appresenta </a:t>
            </a:r>
            <a:r>
              <a:rPr lang="it-IT" dirty="0">
                <a:latin typeface="Times New Roman" panose="02020603050405020304" pitchFamily="18" charset="0"/>
                <a:ea typeface="Calibri" panose="020F0502020204030204" pitchFamily="34" charset="0"/>
                <a:cs typeface="Times New Roman" panose="02020603050405020304" pitchFamily="18" charset="0"/>
              </a:rPr>
              <a:t>quindi la quota di forza lavoro che non ha trovato un incontro con la domanda, in rapporto alla forza lavoro </a:t>
            </a:r>
            <a:r>
              <a:rPr lang="it-IT" dirty="0" smtClean="0">
                <a:latin typeface="Times New Roman" panose="02020603050405020304" pitchFamily="18" charset="0"/>
                <a:ea typeface="Calibri" panose="020F0502020204030204" pitchFamily="34" charset="0"/>
                <a:cs typeface="Times New Roman" panose="02020603050405020304" pitchFamily="18" charset="0"/>
              </a:rPr>
              <a:t>stessa, in altre parole, </a:t>
            </a:r>
            <a:r>
              <a:rPr lang="it-IT" dirty="0" smtClean="0">
                <a:solidFill>
                  <a:srgbClr val="A80000"/>
                </a:solidFill>
                <a:latin typeface="Times New Roman" panose="02020603050405020304" pitchFamily="18" charset="0"/>
                <a:ea typeface="Calibri" panose="020F0502020204030204" pitchFamily="34" charset="0"/>
                <a:cs typeface="Times New Roman" panose="02020603050405020304" pitchFamily="18" charset="0"/>
              </a:rPr>
              <a:t>misura </a:t>
            </a:r>
            <a:r>
              <a:rPr lang="it-IT" dirty="0">
                <a:solidFill>
                  <a:srgbClr val="A80000"/>
                </a:solidFill>
                <a:latin typeface="Times New Roman" panose="02020603050405020304" pitchFamily="18" charset="0"/>
                <a:ea typeface="Calibri" panose="020F0502020204030204" pitchFamily="34" charset="0"/>
                <a:cs typeface="Times New Roman" panose="02020603050405020304" pitchFamily="18" charset="0"/>
              </a:rPr>
              <a:t>la mancanza di lavoro tra coloro che sono disponibili a lavorare</a:t>
            </a:r>
            <a:r>
              <a:rPr lang="it-IT" dirty="0">
                <a:latin typeface="Times New Roman" panose="02020603050405020304" pitchFamily="18" charset="0"/>
                <a:ea typeface="Calibri" panose="020F0502020204030204" pitchFamily="34" charset="0"/>
                <a:cs typeface="Times New Roman" panose="02020603050405020304" pitchFamily="18" charset="0"/>
              </a:rPr>
              <a:t>, cioè le forze di lavoro. </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ttangolo 6"/>
          <p:cNvSpPr/>
          <p:nvPr/>
        </p:nvSpPr>
        <p:spPr>
          <a:xfrm>
            <a:off x="905433" y="4845554"/>
            <a:ext cx="10374938" cy="729430"/>
          </a:xfrm>
          <a:prstGeom prst="rect">
            <a:avLst/>
          </a:prstGeom>
        </p:spPr>
        <p:txBody>
          <a:bodyPr wrap="square">
            <a:spAutoFit/>
          </a:bodyPr>
          <a:lstStyle/>
          <a:p>
            <a:pPr algn="just">
              <a:lnSpc>
                <a:spcPct val="115000"/>
              </a:lnSpc>
            </a:pPr>
            <a:r>
              <a:rPr lang="it-IT" dirty="0" smtClean="0">
                <a:latin typeface="Times New Roman" panose="02020603050405020304" pitchFamily="18" charset="0"/>
                <a:ea typeface="Calibri" panose="020F0502020204030204" pitchFamily="34" charset="0"/>
                <a:cs typeface="Times New Roman" panose="02020603050405020304" pitchFamily="18" charset="0"/>
              </a:rPr>
              <a:t>Riproduce </a:t>
            </a:r>
            <a:r>
              <a:rPr lang="it-IT" dirty="0">
                <a:latin typeface="Times New Roman" panose="02020603050405020304" pitchFamily="18" charset="0"/>
                <a:ea typeface="Calibri" panose="020F0502020204030204" pitchFamily="34" charset="0"/>
                <a:cs typeface="Times New Roman" panose="02020603050405020304" pitchFamily="18" charset="0"/>
              </a:rPr>
              <a:t>quindi un indicatore indiretto di benessere sociale, poiché fornisce la misura dell’intensità della mancanza di lavoro tra la popolazione disponibile a lavorare in un determinato territorio. </a:t>
            </a:r>
            <a:endParaRPr lang="it-IT" sz="1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egnaposto piè di pagina 3"/>
          <p:cNvSpPr>
            <a:spLocks noGrp="1"/>
          </p:cNvSpPr>
          <p:nvPr>
            <p:ph type="ftr" sz="quarter" idx="11"/>
          </p:nvPr>
        </p:nvSpPr>
        <p:spPr/>
        <p:txBody>
          <a:bodyPr/>
          <a:lstStyle/>
          <a:p>
            <a:r>
              <a:rPr lang="it-IT" smtClean="0"/>
              <a:t>L. Bani - Elementi di statistica economica - Riepilogo corso</a:t>
            </a:r>
            <a:endParaRPr lang="it-IT"/>
          </a:p>
        </p:txBody>
      </p:sp>
      <p:sp>
        <p:nvSpPr>
          <p:cNvPr id="8" name="Segnaposto numero diapositiva 7"/>
          <p:cNvSpPr>
            <a:spLocks noGrp="1"/>
          </p:cNvSpPr>
          <p:nvPr>
            <p:ph type="sldNum" sz="quarter" idx="12"/>
          </p:nvPr>
        </p:nvSpPr>
        <p:spPr/>
        <p:txBody>
          <a:bodyPr/>
          <a:lstStyle/>
          <a:p>
            <a:fld id="{2933ED56-FB12-4384-AF6C-E94CA198BBEC}" type="slidenum">
              <a:rPr lang="it-IT" smtClean="0"/>
              <a:pPr/>
              <a:t>61</a:t>
            </a:fld>
            <a:endParaRPr lang="it-IT"/>
          </a:p>
        </p:txBody>
      </p:sp>
      <p:sp>
        <p:nvSpPr>
          <p:cNvPr id="9" name="Rettangolo 8"/>
          <p:cNvSpPr/>
          <p:nvPr/>
        </p:nvSpPr>
        <p:spPr>
          <a:xfrm>
            <a:off x="905433" y="5626919"/>
            <a:ext cx="10374938" cy="646331"/>
          </a:xfrm>
          <a:prstGeom prst="rect">
            <a:avLst/>
          </a:prstGeom>
        </p:spPr>
        <p:txBody>
          <a:bodyPr wrap="square">
            <a:spAutoFit/>
          </a:bodyPr>
          <a:lstStyle/>
          <a:p>
            <a:pPr algn="just"/>
            <a:r>
              <a:rPr lang="it-IT" dirty="0">
                <a:latin typeface="Times New Roman" panose="02020603050405020304" pitchFamily="18" charset="0"/>
                <a:cs typeface="Times New Roman" panose="02020603050405020304" pitchFamily="18" charset="0"/>
              </a:rPr>
              <a:t>Il </a:t>
            </a:r>
            <a:r>
              <a:rPr lang="it-IT" b="1" dirty="0">
                <a:latin typeface="Times New Roman" panose="02020603050405020304" pitchFamily="18" charset="0"/>
                <a:cs typeface="Times New Roman" panose="02020603050405020304" pitchFamily="18" charset="0"/>
              </a:rPr>
              <a:t>tasso di disoccupazione giovanile </a:t>
            </a:r>
            <a:r>
              <a:rPr lang="it-IT" dirty="0">
                <a:latin typeface="Times New Roman" panose="02020603050405020304" pitchFamily="18" charset="0"/>
                <a:cs typeface="Times New Roman" panose="02020603050405020304" pitchFamily="18" charset="0"/>
              </a:rPr>
              <a:t>è il rapporto percentuale fra la popolazione dai 15 ai 24 anni in cerca di occupazione e le forze di lavoro totali della stessa fascia di età.</a:t>
            </a:r>
          </a:p>
        </p:txBody>
      </p:sp>
    </p:spTree>
    <p:extLst>
      <p:ext uri="{BB962C8B-B14F-4D97-AF65-F5344CB8AC3E}">
        <p14:creationId xmlns:p14="http://schemas.microsoft.com/office/powerpoint/2010/main" val="2417570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3" name="Segnaposto numero diapositiva 2"/>
          <p:cNvSpPr>
            <a:spLocks noGrp="1"/>
          </p:cNvSpPr>
          <p:nvPr>
            <p:ph type="sldNum" sz="quarter" idx="12"/>
          </p:nvPr>
        </p:nvSpPr>
        <p:spPr/>
        <p:txBody>
          <a:bodyPr/>
          <a:lstStyle/>
          <a:p>
            <a:fld id="{2933ED56-FB12-4384-AF6C-E94CA198BBEC}" type="slidenum">
              <a:rPr lang="it-IT" smtClean="0"/>
              <a:t>7</a:t>
            </a:fld>
            <a:endParaRPr lang="it-IT"/>
          </a:p>
        </p:txBody>
      </p:sp>
      <p:sp>
        <p:nvSpPr>
          <p:cNvPr id="4" name="Text Box 3"/>
          <p:cNvSpPr txBox="1">
            <a:spLocks noChangeArrowheads="1"/>
          </p:cNvSpPr>
          <p:nvPr/>
        </p:nvSpPr>
        <p:spPr bwMode="auto">
          <a:xfrm>
            <a:off x="859153" y="846773"/>
            <a:ext cx="2068387" cy="400110"/>
          </a:xfrm>
          <a:prstGeom prst="rect">
            <a:avLst/>
          </a:prstGeom>
          <a:noFill/>
          <a:ln w="9525">
            <a:noFill/>
            <a:miter lim="800000"/>
            <a:headEnd/>
            <a:tailEnd/>
          </a:ln>
          <a:effectLst/>
        </p:spPr>
        <p:txBody>
          <a:bodyPr wrap="none">
            <a:spAutoFit/>
          </a:bodyPr>
          <a:lstStyle/>
          <a:p>
            <a:pPr algn="l">
              <a:defRPr/>
            </a:pPr>
            <a:r>
              <a:rPr lang="it-IT" sz="2000" b="1" dirty="0" smtClean="0">
                <a:solidFill>
                  <a:srgbClr val="C0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Cose è il SISTAN</a:t>
            </a:r>
          </a:p>
        </p:txBody>
      </p:sp>
      <p:pic>
        <p:nvPicPr>
          <p:cNvPr id="5" name="Immagine 4"/>
          <p:cNvPicPr>
            <a:picLocks noChangeAspect="1"/>
          </p:cNvPicPr>
          <p:nvPr/>
        </p:nvPicPr>
        <p:blipFill rotWithShape="1">
          <a:blip r:embed="rId2"/>
          <a:srcRect t="26945" b="54323"/>
          <a:stretch/>
        </p:blipFill>
        <p:spPr>
          <a:xfrm>
            <a:off x="310341" y="1231207"/>
            <a:ext cx="8326582" cy="1080654"/>
          </a:xfrm>
          <a:prstGeom prst="rect">
            <a:avLst/>
          </a:prstGeom>
        </p:spPr>
      </p:pic>
      <p:pic>
        <p:nvPicPr>
          <p:cNvPr id="6" name="Immagine 5"/>
          <p:cNvPicPr>
            <a:picLocks noChangeAspect="1"/>
          </p:cNvPicPr>
          <p:nvPr/>
        </p:nvPicPr>
        <p:blipFill>
          <a:blip r:embed="rId3"/>
          <a:stretch>
            <a:fillRect/>
          </a:stretch>
        </p:blipFill>
        <p:spPr>
          <a:xfrm>
            <a:off x="7921049" y="975562"/>
            <a:ext cx="3432345" cy="1731414"/>
          </a:xfrm>
          <a:prstGeom prst="rect">
            <a:avLst/>
          </a:prstGeom>
        </p:spPr>
      </p:pic>
      <p:sp>
        <p:nvSpPr>
          <p:cNvPr id="7" name="Rettangolo 6"/>
          <p:cNvSpPr/>
          <p:nvPr/>
        </p:nvSpPr>
        <p:spPr>
          <a:xfrm>
            <a:off x="859153" y="2458879"/>
            <a:ext cx="7362134" cy="646331"/>
          </a:xfrm>
          <a:prstGeom prst="rect">
            <a:avLst/>
          </a:prstGeom>
        </p:spPr>
        <p:txBody>
          <a:bodyPr wrap="square">
            <a:spAutoFit/>
          </a:bodyPr>
          <a:lstStyle/>
          <a:p>
            <a:pPr algn="just"/>
            <a:r>
              <a:rPr lang="en-US" altLang="it-IT" dirty="0">
                <a:latin typeface="Times New Roman" panose="02020603050405020304" pitchFamily="18" charset="0"/>
                <a:cs typeface="Times New Roman" panose="02020603050405020304" pitchFamily="18" charset="0"/>
              </a:rPr>
              <a:t>È </a:t>
            </a:r>
            <a:r>
              <a:rPr lang="it-IT" altLang="it-IT" dirty="0">
                <a:latin typeface="Times New Roman" panose="02020603050405020304" pitchFamily="18" charset="0"/>
                <a:cs typeface="Times New Roman" panose="02020603050405020304" pitchFamily="18" charset="0"/>
              </a:rPr>
              <a:t>una </a:t>
            </a:r>
            <a:r>
              <a:rPr lang="it-IT" altLang="it-IT" u="sng" dirty="0">
                <a:solidFill>
                  <a:srgbClr val="0070C0"/>
                </a:solidFill>
                <a:latin typeface="Times New Roman" panose="02020603050405020304" pitchFamily="18" charset="0"/>
                <a:cs typeface="Times New Roman" panose="02020603050405020304" pitchFamily="18" charset="0"/>
              </a:rPr>
              <a:t>rete</a:t>
            </a:r>
            <a:r>
              <a:rPr lang="it-IT" altLang="it-IT" dirty="0">
                <a:latin typeface="Times New Roman" panose="02020603050405020304" pitchFamily="18" charset="0"/>
                <a:cs typeface="Times New Roman" panose="02020603050405020304" pitchFamily="18" charset="0"/>
              </a:rPr>
              <a:t> di soggetti che svolge attività di rilevazione, elaborazione, analisi, diffusione e archiviazione dei dati </a:t>
            </a:r>
            <a:r>
              <a:rPr lang="it-IT" altLang="it-IT" dirty="0" smtClean="0">
                <a:latin typeface="Times New Roman" panose="02020603050405020304" pitchFamily="18" charset="0"/>
                <a:cs typeface="Times New Roman" panose="02020603050405020304" pitchFamily="18" charset="0"/>
              </a:rPr>
              <a:t>statistici.</a:t>
            </a:r>
          </a:p>
        </p:txBody>
      </p:sp>
      <p:sp>
        <p:nvSpPr>
          <p:cNvPr id="11" name="Rettangolo 10"/>
          <p:cNvSpPr/>
          <p:nvPr/>
        </p:nvSpPr>
        <p:spPr>
          <a:xfrm>
            <a:off x="859153" y="3536938"/>
            <a:ext cx="10130272" cy="1077218"/>
          </a:xfrm>
          <a:prstGeom prst="rect">
            <a:avLst/>
          </a:prstGeom>
        </p:spPr>
        <p:txBody>
          <a:bodyPr wrap="square">
            <a:spAutoFit/>
          </a:bodyPr>
          <a:lstStyle/>
          <a:p>
            <a:pPr algn="just">
              <a:spcBef>
                <a:spcPts val="600"/>
              </a:spcBef>
              <a:spcAft>
                <a:spcPts val="0"/>
              </a:spcAft>
            </a:pPr>
            <a:r>
              <a:rPr lang="it-IT" dirty="0">
                <a:solidFill>
                  <a:srgbClr val="000000"/>
                </a:solidFill>
                <a:latin typeface="Times New Roman" panose="02020603050405020304" pitchFamily="18" charset="0"/>
                <a:ea typeface="Times New Roman" panose="02020603050405020304" pitchFamily="18" charset="0"/>
              </a:rPr>
              <a:t>Il </a:t>
            </a:r>
            <a:r>
              <a:rPr lang="it-IT" sz="2800" b="1"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PSN </a:t>
            </a:r>
            <a:r>
              <a:rPr lang="it-IT" dirty="0">
                <a:solidFill>
                  <a:srgbClr val="000000"/>
                </a:solidFill>
                <a:latin typeface="Times New Roman" panose="02020603050405020304" pitchFamily="18" charset="0"/>
                <a:ea typeface="Times New Roman" panose="02020603050405020304" pitchFamily="18" charset="0"/>
              </a:rPr>
              <a:t>è l’atto normativo che, in base all’art. 13 del d.lgs. n. 322 del 1989 e successive integrazioni, stabilisce le rilevazioni statistiche di interesse pubblico affidate al Sistema statistico nazionale e i relativi obiettivi </a:t>
            </a:r>
            <a:r>
              <a:rPr lang="it-IT" dirty="0" smtClean="0">
                <a:solidFill>
                  <a:srgbClr val="000000"/>
                </a:solidFill>
                <a:latin typeface="Times New Roman" panose="02020603050405020304" pitchFamily="18" charset="0"/>
                <a:ea typeface="Times New Roman" panose="02020603050405020304" pitchFamily="18" charset="0"/>
              </a:rPr>
              <a:t>informativi. </a:t>
            </a:r>
            <a:r>
              <a:rPr lang="it-IT" dirty="0" smtClean="0">
                <a:latin typeface="Times New Roman" panose="02020603050405020304" pitchFamily="18" charset="0"/>
                <a:cs typeface="Times New Roman" panose="02020603050405020304" pitchFamily="18" charset="0"/>
              </a:rPr>
              <a:t>Ha </a:t>
            </a:r>
            <a:r>
              <a:rPr lang="it-IT" dirty="0">
                <a:latin typeface="Times New Roman" panose="02020603050405020304" pitchFamily="18" charset="0"/>
                <a:cs typeface="Times New Roman" panose="02020603050405020304" pitchFamily="18" charset="0"/>
              </a:rPr>
              <a:t>valenza triennale e viene aggiornato ogni anno.</a:t>
            </a:r>
            <a:endParaRPr lang="it-IT" dirty="0" smtClean="0">
              <a:solidFill>
                <a:srgbClr val="000000"/>
              </a:solidFill>
              <a:latin typeface="Times New Roman" panose="02020603050405020304" pitchFamily="18" charset="0"/>
              <a:ea typeface="Times New Roman" panose="02020603050405020304" pitchFamily="18" charset="0"/>
            </a:endParaRPr>
          </a:p>
        </p:txBody>
      </p:sp>
      <p:sp>
        <p:nvSpPr>
          <p:cNvPr id="12" name="CasellaDiTesto 11"/>
          <p:cNvSpPr txBox="1"/>
          <p:nvPr/>
        </p:nvSpPr>
        <p:spPr>
          <a:xfrm>
            <a:off x="859153" y="4868267"/>
            <a:ext cx="10078776" cy="707886"/>
          </a:xfrm>
          <a:prstGeom prst="rect">
            <a:avLst/>
          </a:prstGeom>
          <a:noFill/>
          <a:ln>
            <a:solidFill>
              <a:srgbClr val="C00000"/>
            </a:solidFill>
          </a:ln>
        </p:spPr>
        <p:txBody>
          <a:bodyPr wrap="square">
            <a:spAutoFit/>
          </a:bodyPr>
          <a:lstStyle/>
          <a:p>
            <a:pPr algn="just">
              <a:defRPr/>
            </a:pPr>
            <a:r>
              <a:rPr lang="it-IT" sz="2000" b="0" dirty="0">
                <a:solidFill>
                  <a:srgbClr val="C00000"/>
                </a:solidFill>
                <a:latin typeface="Times New Roman" panose="02020603050405020304" pitchFamily="18" charset="0"/>
                <a:cs typeface="Times New Roman" panose="02020603050405020304" pitchFamily="18" charset="0"/>
              </a:rPr>
              <a:t>Individua le </a:t>
            </a:r>
            <a:r>
              <a:rPr lang="it-IT" sz="2000" b="0" i="1" u="sng" dirty="0">
                <a:solidFill>
                  <a:srgbClr val="C00000"/>
                </a:solidFill>
                <a:latin typeface="Times New Roman" panose="02020603050405020304" pitchFamily="18" charset="0"/>
                <a:cs typeface="Times New Roman" panose="02020603050405020304" pitchFamily="18" charset="0"/>
              </a:rPr>
              <a:t>rilevazion</a:t>
            </a:r>
            <a:r>
              <a:rPr lang="it-IT" sz="2000" b="0" i="1" dirty="0">
                <a:solidFill>
                  <a:srgbClr val="C00000"/>
                </a:solidFill>
                <a:latin typeface="Times New Roman" panose="02020603050405020304" pitchFamily="18" charset="0"/>
                <a:cs typeface="Times New Roman" panose="02020603050405020304" pitchFamily="18" charset="0"/>
              </a:rPr>
              <a:t>i</a:t>
            </a:r>
            <a:r>
              <a:rPr lang="it-IT" sz="2000" b="0" dirty="0">
                <a:solidFill>
                  <a:srgbClr val="C00000"/>
                </a:solidFill>
                <a:latin typeface="Times New Roman" panose="02020603050405020304" pitchFamily="18" charset="0"/>
                <a:cs typeface="Times New Roman" panose="02020603050405020304" pitchFamily="18" charset="0"/>
              </a:rPr>
              <a:t>, le </a:t>
            </a:r>
            <a:r>
              <a:rPr lang="it-IT" sz="2000" b="0" i="1" u="sng" dirty="0">
                <a:solidFill>
                  <a:srgbClr val="C00000"/>
                </a:solidFill>
                <a:latin typeface="Times New Roman" panose="02020603050405020304" pitchFamily="18" charset="0"/>
                <a:cs typeface="Times New Roman" panose="02020603050405020304" pitchFamily="18" charset="0"/>
              </a:rPr>
              <a:t>elaborazion</a:t>
            </a:r>
            <a:r>
              <a:rPr lang="it-IT" sz="2000" b="0" i="1" dirty="0">
                <a:solidFill>
                  <a:srgbClr val="C00000"/>
                </a:solidFill>
                <a:latin typeface="Times New Roman" panose="02020603050405020304" pitchFamily="18" charset="0"/>
                <a:cs typeface="Times New Roman" panose="02020603050405020304" pitchFamily="18" charset="0"/>
              </a:rPr>
              <a:t>i</a:t>
            </a:r>
            <a:r>
              <a:rPr lang="it-IT" sz="2000" b="0" dirty="0">
                <a:solidFill>
                  <a:srgbClr val="C00000"/>
                </a:solidFill>
                <a:latin typeface="Times New Roman" panose="02020603050405020304" pitchFamily="18" charset="0"/>
                <a:cs typeface="Times New Roman" panose="02020603050405020304" pitchFamily="18" charset="0"/>
              </a:rPr>
              <a:t> e gli </a:t>
            </a:r>
            <a:r>
              <a:rPr lang="it-IT" sz="2000" b="0" i="1" u="sng" dirty="0">
                <a:solidFill>
                  <a:srgbClr val="C00000"/>
                </a:solidFill>
                <a:latin typeface="Times New Roman" panose="02020603050405020304" pitchFamily="18" charset="0"/>
                <a:cs typeface="Times New Roman" panose="02020603050405020304" pitchFamily="18" charset="0"/>
              </a:rPr>
              <a:t>studi progettual</a:t>
            </a:r>
            <a:r>
              <a:rPr lang="it-IT" sz="2000" b="0" i="1" dirty="0">
                <a:solidFill>
                  <a:srgbClr val="C00000"/>
                </a:solidFill>
                <a:latin typeface="Times New Roman" panose="02020603050405020304" pitchFamily="18" charset="0"/>
                <a:cs typeface="Times New Roman" panose="02020603050405020304" pitchFamily="18" charset="0"/>
              </a:rPr>
              <a:t>i</a:t>
            </a:r>
            <a:r>
              <a:rPr lang="it-IT" sz="2000" b="0" dirty="0">
                <a:solidFill>
                  <a:srgbClr val="C00000"/>
                </a:solidFill>
                <a:latin typeface="Times New Roman" panose="02020603050405020304" pitchFamily="18" charset="0"/>
                <a:cs typeface="Times New Roman" panose="02020603050405020304" pitchFamily="18" charset="0"/>
              </a:rPr>
              <a:t> che i soggetti del </a:t>
            </a:r>
            <a:r>
              <a:rPr lang="it-IT" sz="2000" b="0" dirty="0" err="1">
                <a:solidFill>
                  <a:srgbClr val="C00000"/>
                </a:solidFill>
                <a:latin typeface="Times New Roman" panose="02020603050405020304" pitchFamily="18" charset="0"/>
                <a:cs typeface="Times New Roman" panose="02020603050405020304" pitchFamily="18" charset="0"/>
              </a:rPr>
              <a:t>Sistan</a:t>
            </a:r>
            <a:r>
              <a:rPr lang="it-IT" sz="2000" b="0" dirty="0">
                <a:solidFill>
                  <a:srgbClr val="C00000"/>
                </a:solidFill>
                <a:latin typeface="Times New Roman" panose="02020603050405020304" pitchFamily="18" charset="0"/>
                <a:cs typeface="Times New Roman" panose="02020603050405020304" pitchFamily="18" charset="0"/>
              </a:rPr>
              <a:t> dovranno realizzare</a:t>
            </a:r>
            <a:r>
              <a:rPr lang="it-IT" sz="2000" b="0" dirty="0" smtClean="0">
                <a:solidFill>
                  <a:srgbClr val="C00000"/>
                </a:solidFill>
                <a:latin typeface="Times New Roman" panose="02020603050405020304" pitchFamily="18" charset="0"/>
                <a:cs typeface="Times New Roman" panose="02020603050405020304" pitchFamily="18" charset="0"/>
              </a:rPr>
              <a:t>.</a:t>
            </a:r>
            <a:endParaRPr lang="it-IT" dirty="0">
              <a:solidFill>
                <a:srgbClr val="C00000"/>
              </a:solidFill>
              <a:ea typeface="ＭＳ Ｐゴシック" charset="-128"/>
            </a:endParaRPr>
          </a:p>
        </p:txBody>
      </p:sp>
    </p:spTree>
    <p:extLst>
      <p:ext uri="{BB962C8B-B14F-4D97-AF65-F5344CB8AC3E}">
        <p14:creationId xmlns:p14="http://schemas.microsoft.com/office/powerpoint/2010/main" val="55457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randombar(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8</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Titolo 1">
            <a:extLst>
              <a:ext uri="{FF2B5EF4-FFF2-40B4-BE49-F238E27FC236}">
                <a16:creationId xmlns:a16="http://schemas.microsoft.com/office/drawing/2014/main" id="{50136AEB-6E78-443A-8961-20BEA8C34144}"/>
              </a:ext>
            </a:extLst>
          </p:cNvPr>
          <p:cNvSpPr>
            <a:spLocks/>
          </p:cNvSpPr>
          <p:nvPr/>
        </p:nvSpPr>
        <p:spPr bwMode="auto">
          <a:xfrm>
            <a:off x="776778" y="732518"/>
            <a:ext cx="3163455" cy="74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tabLst>
                <a:tab pos="6367463" algn="l"/>
              </a:tabLst>
              <a:defRPr/>
            </a:pPr>
            <a:r>
              <a:rPr lang="it-IT" sz="2800" b="1" dirty="0" smtClean="0">
                <a:solidFill>
                  <a:srgbClr val="A8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Rapporti statistici</a:t>
            </a:r>
            <a:endParaRPr lang="it-IT" sz="2800" b="1" dirty="0">
              <a:solidFill>
                <a:srgbClr val="A8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endParaRPr>
          </a:p>
        </p:txBody>
      </p:sp>
      <p:sp>
        <p:nvSpPr>
          <p:cNvPr id="2" name="Segnaposto piè di pagina 1"/>
          <p:cNvSpPr>
            <a:spLocks noGrp="1"/>
          </p:cNvSpPr>
          <p:nvPr>
            <p:ph type="ftr" sz="quarter" idx="11"/>
          </p:nvPr>
        </p:nvSpPr>
        <p:spPr/>
        <p:txBody>
          <a:bodyPr/>
          <a:lstStyle/>
          <a:p>
            <a:r>
              <a:rPr lang="it-IT" smtClean="0"/>
              <a:t>L. Bani - Elementi di statistica economica - Riepilogo corso</a:t>
            </a:r>
            <a:endParaRPr lang="it-IT"/>
          </a:p>
        </p:txBody>
      </p:sp>
      <p:sp>
        <p:nvSpPr>
          <p:cNvPr id="7" name="Rettangolo 6"/>
          <p:cNvSpPr/>
          <p:nvPr/>
        </p:nvSpPr>
        <p:spPr>
          <a:xfrm>
            <a:off x="1016000" y="2411433"/>
            <a:ext cx="1611747" cy="830997"/>
          </a:xfrm>
          <a:prstGeom prst="rect">
            <a:avLst/>
          </a:prstGeom>
        </p:spPr>
        <p:txBody>
          <a:bodyPr wrap="square">
            <a:spAutoFit/>
          </a:bodyPr>
          <a:lstStyle/>
          <a:p>
            <a:pPr algn="ctr"/>
            <a:r>
              <a:rPr lang="it-IT" sz="1600" b="1" dirty="0">
                <a:solidFill>
                  <a:srgbClr val="A80000"/>
                </a:solidFill>
                <a:latin typeface="Times New Roman" panose="02020603050405020304" pitchFamily="18" charset="0"/>
                <a:cs typeface="Times New Roman" panose="02020603050405020304" pitchFamily="18" charset="0"/>
              </a:rPr>
              <a:t>I RAPPORTI STATISTICI: </a:t>
            </a:r>
            <a:r>
              <a:rPr lang="it-IT" sz="1600" b="1" dirty="0" smtClean="0">
                <a:solidFill>
                  <a:srgbClr val="A80000"/>
                </a:solidFill>
                <a:latin typeface="Times New Roman" panose="02020603050405020304" pitchFamily="18" charset="0"/>
                <a:cs typeface="Times New Roman" panose="02020603050405020304" pitchFamily="18" charset="0"/>
              </a:rPr>
              <a:t>impiego</a:t>
            </a:r>
            <a:endParaRPr lang="it-IT" sz="1600" b="1" dirty="0">
              <a:solidFill>
                <a:srgbClr val="A80000"/>
              </a:solidFill>
              <a:latin typeface="Times New Roman" panose="02020603050405020304" pitchFamily="18" charset="0"/>
              <a:cs typeface="Times New Roman" panose="02020603050405020304" pitchFamily="18" charset="0"/>
            </a:endParaRPr>
          </a:p>
        </p:txBody>
      </p:sp>
      <p:sp>
        <p:nvSpPr>
          <p:cNvPr id="8" name="Rettangolo 7"/>
          <p:cNvSpPr/>
          <p:nvPr/>
        </p:nvSpPr>
        <p:spPr>
          <a:xfrm>
            <a:off x="4113874" y="1976514"/>
            <a:ext cx="7000242" cy="2062103"/>
          </a:xfrm>
          <a:prstGeom prst="rect">
            <a:avLst/>
          </a:prstGeom>
          <a:ln>
            <a:solidFill>
              <a:srgbClr val="C00000"/>
            </a:solidFill>
          </a:ln>
        </p:spPr>
        <p:txBody>
          <a:bodyPr wrap="square">
            <a:spAutoFit/>
          </a:bodyPr>
          <a:lstStyle/>
          <a:p>
            <a:pPr algn="just">
              <a:defRPr/>
            </a:pPr>
            <a:r>
              <a:rPr lang="it-IT" sz="1600" dirty="0" smtClean="0">
                <a:latin typeface="Times New Roman" panose="02020603050405020304" pitchFamily="18" charset="0"/>
                <a:cs typeface="Times New Roman" panose="02020603050405020304" pitchFamily="18" charset="0"/>
              </a:rPr>
              <a:t>consentono </a:t>
            </a:r>
            <a:r>
              <a:rPr lang="it-IT" sz="1600" dirty="0">
                <a:latin typeface="Times New Roman" panose="02020603050405020304" pitchFamily="18" charset="0"/>
                <a:cs typeface="Times New Roman" panose="02020603050405020304" pitchFamily="18" charset="0"/>
              </a:rPr>
              <a:t>di effettuare comparazioni nel tempo, nello spazio o in situazioni diverse tra:</a:t>
            </a:r>
          </a:p>
          <a:p>
            <a:pPr marL="285750" indent="-285750" algn="just">
              <a:buFont typeface="Arial" pitchFamily="34" charset="0"/>
              <a:buChar char="•"/>
              <a:defRPr/>
            </a:pPr>
            <a:r>
              <a:rPr lang="it-IT" sz="1600" dirty="0" smtClean="0">
                <a:latin typeface="Times New Roman" panose="02020603050405020304" pitchFamily="18" charset="0"/>
                <a:cs typeface="Times New Roman" panose="02020603050405020304" pitchFamily="18" charset="0"/>
              </a:rPr>
              <a:t>intensità totali </a:t>
            </a:r>
            <a:r>
              <a:rPr lang="it-IT" sz="1600" dirty="0">
                <a:latin typeface="Times New Roman" panose="02020603050405020304" pitchFamily="18" charset="0"/>
                <a:cs typeface="Times New Roman" panose="02020603050405020304" pitchFamily="18" charset="0"/>
              </a:rPr>
              <a:t>o medie (es. prezzi di determinati beni, reddito pro-capite, ecc.)</a:t>
            </a:r>
          </a:p>
          <a:p>
            <a:pPr marL="285750" indent="-285750" algn="just">
              <a:buFont typeface="Arial" pitchFamily="34" charset="0"/>
              <a:buChar char="•"/>
              <a:defRPr/>
            </a:pPr>
            <a:r>
              <a:rPr lang="it-IT" sz="1600" dirty="0" smtClean="0">
                <a:latin typeface="Times New Roman" panose="02020603050405020304" pitchFamily="18" charset="0"/>
                <a:cs typeface="Times New Roman" panose="02020603050405020304" pitchFamily="18" charset="0"/>
              </a:rPr>
              <a:t>frequenze </a:t>
            </a:r>
            <a:r>
              <a:rPr lang="it-IT" sz="1600" dirty="0">
                <a:latin typeface="Times New Roman" panose="02020603050405020304" pitchFamily="18" charset="0"/>
                <a:cs typeface="Times New Roman" panose="02020603050405020304" pitchFamily="18" charset="0"/>
              </a:rPr>
              <a:t>(es. </a:t>
            </a:r>
            <a:r>
              <a:rPr lang="it-IT" sz="1600" dirty="0" smtClean="0">
                <a:latin typeface="Times New Roman" panose="02020603050405020304" pitchFamily="18" charset="0"/>
                <a:cs typeface="Times New Roman" panose="02020603050405020304" pitchFamily="18" charset="0"/>
              </a:rPr>
              <a:t>morti </a:t>
            </a:r>
            <a:r>
              <a:rPr lang="it-IT" sz="1600" dirty="0">
                <a:latin typeface="Times New Roman" panose="02020603050405020304" pitchFamily="18" charset="0"/>
                <a:cs typeface="Times New Roman" panose="02020603050405020304" pitchFamily="18" charset="0"/>
              </a:rPr>
              <a:t>per una determinata causa; individui di una data classe d’età, stato civile, sesso, ecc.)</a:t>
            </a:r>
          </a:p>
          <a:p>
            <a:pPr algn="just">
              <a:defRPr/>
            </a:pPr>
            <a:r>
              <a:rPr lang="it-IT" sz="1600" dirty="0" smtClean="0">
                <a:latin typeface="Times New Roman" panose="02020603050405020304" pitchFamily="18" charset="0"/>
                <a:cs typeface="Times New Roman" panose="02020603050405020304" pitchFamily="18" charset="0"/>
              </a:rPr>
              <a:t>di </a:t>
            </a:r>
            <a:r>
              <a:rPr lang="it-IT" sz="1600" dirty="0">
                <a:latin typeface="Times New Roman" panose="02020603050405020304" pitchFamily="18" charset="0"/>
                <a:cs typeface="Times New Roman" panose="02020603050405020304" pitchFamily="18" charset="0"/>
              </a:rPr>
              <a:t>due fenomeni (caratteri) omogenei (ad esempio numero di nati e </a:t>
            </a:r>
            <a:r>
              <a:rPr lang="it-IT" sz="1600" dirty="0" smtClean="0">
                <a:latin typeface="Times New Roman" panose="02020603050405020304" pitchFamily="18" charset="0"/>
                <a:cs typeface="Times New Roman" panose="02020603050405020304" pitchFamily="18" charset="0"/>
              </a:rPr>
              <a:t>ammontare della popolazione) o eterogenei (ad esempio ammontare del reddito e ammontare della </a:t>
            </a:r>
            <a:r>
              <a:rPr lang="it-IT" sz="1600" dirty="0">
                <a:latin typeface="Times New Roman" panose="02020603050405020304" pitchFamily="18" charset="0"/>
                <a:cs typeface="Times New Roman" panose="02020603050405020304" pitchFamily="18" charset="0"/>
              </a:rPr>
              <a:t>popolazione</a:t>
            </a:r>
            <a:r>
              <a:rPr lang="it-IT" sz="1600" dirty="0" smtClean="0">
                <a:latin typeface="Times New Roman" panose="02020603050405020304" pitchFamily="18" charset="0"/>
                <a:cs typeface="Times New Roman" panose="02020603050405020304" pitchFamily="18" charset="0"/>
              </a:rPr>
              <a:t>)</a:t>
            </a:r>
            <a:endParaRPr lang="en-GB" dirty="0"/>
          </a:p>
        </p:txBody>
      </p:sp>
      <p:sp>
        <p:nvSpPr>
          <p:cNvPr id="9" name="Freccia a destra 8"/>
          <p:cNvSpPr/>
          <p:nvPr/>
        </p:nvSpPr>
        <p:spPr>
          <a:xfrm>
            <a:off x="3310774" y="2797631"/>
            <a:ext cx="508000" cy="15701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ttangolo 9"/>
          <p:cNvSpPr/>
          <p:nvPr/>
        </p:nvSpPr>
        <p:spPr>
          <a:xfrm>
            <a:off x="914397" y="1481384"/>
            <a:ext cx="9504219" cy="369332"/>
          </a:xfrm>
          <a:prstGeom prst="rect">
            <a:avLst/>
          </a:prstGeom>
        </p:spPr>
        <p:txBody>
          <a:bodyPr wrap="square">
            <a:spAutoFit/>
          </a:bodyPr>
          <a:lstStyle/>
          <a:p>
            <a:pPr algn="just">
              <a:spcBef>
                <a:spcPct val="50000"/>
              </a:spcBef>
              <a:defRPr/>
            </a:pPr>
            <a:r>
              <a:rPr lang="it-IT" dirty="0">
                <a:latin typeface="Times New Roman" panose="02020603050405020304" pitchFamily="18" charset="0"/>
                <a:cs typeface="Times New Roman" panose="02020603050405020304" pitchFamily="18" charset="0"/>
              </a:rPr>
              <a:t>I rapporti statistici rivestono grande importanza ed utilità nell’ambito delle elaborazioni </a:t>
            </a:r>
            <a:r>
              <a:rPr lang="it-IT" dirty="0" smtClean="0">
                <a:latin typeface="Times New Roman" panose="02020603050405020304" pitchFamily="18" charset="0"/>
                <a:cs typeface="Times New Roman" panose="02020603050405020304" pitchFamily="18" charset="0"/>
              </a:rPr>
              <a:t>statistiche</a:t>
            </a:r>
            <a:endParaRPr lang="it-IT" dirty="0">
              <a:latin typeface="Times New Roman" panose="02020603050405020304" pitchFamily="18" charset="0"/>
              <a:cs typeface="Times New Roman" panose="02020603050405020304" pitchFamily="18" charset="0"/>
            </a:endParaRPr>
          </a:p>
        </p:txBody>
      </p:sp>
      <p:pic>
        <p:nvPicPr>
          <p:cNvPr id="3" name="Immagine 2"/>
          <p:cNvPicPr>
            <a:picLocks noChangeAspect="1"/>
          </p:cNvPicPr>
          <p:nvPr/>
        </p:nvPicPr>
        <p:blipFill>
          <a:blip r:embed="rId2"/>
          <a:stretch>
            <a:fillRect/>
          </a:stretch>
        </p:blipFill>
        <p:spPr>
          <a:xfrm>
            <a:off x="9992797" y="699240"/>
            <a:ext cx="1335140" cy="999831"/>
          </a:xfrm>
          <a:prstGeom prst="rect">
            <a:avLst/>
          </a:prstGeom>
        </p:spPr>
      </p:pic>
      <p:sp>
        <p:nvSpPr>
          <p:cNvPr id="11" name="Text Box 9">
            <a:extLst>
              <a:ext uri="{FF2B5EF4-FFF2-40B4-BE49-F238E27FC236}">
                <a16:creationId xmlns:a16="http://schemas.microsoft.com/office/drawing/2014/main" id="{5E616968-442B-487A-A156-3DFB2A743B75}"/>
              </a:ext>
            </a:extLst>
          </p:cNvPr>
          <p:cNvSpPr txBox="1">
            <a:spLocks noChangeArrowheads="1"/>
          </p:cNvSpPr>
          <p:nvPr/>
        </p:nvSpPr>
        <p:spPr bwMode="auto">
          <a:xfrm>
            <a:off x="972126" y="4772949"/>
            <a:ext cx="10355811" cy="1301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Char char="•"/>
              <a:defRPr sz="3200">
                <a:solidFill>
                  <a:srgbClr val="595959"/>
                </a:solidFill>
                <a:latin typeface="Verdana" charset="0"/>
                <a:ea typeface="ＭＳ Ｐゴシック" charset="-128"/>
              </a:defRPr>
            </a:lvl1pPr>
            <a:lvl2pPr marL="742950" indent="-285750" eaLnBrk="0" hangingPunct="0">
              <a:spcBef>
                <a:spcPct val="20000"/>
              </a:spcBef>
              <a:buChar char="–"/>
              <a:defRPr sz="2800">
                <a:solidFill>
                  <a:srgbClr val="595959"/>
                </a:solidFill>
                <a:latin typeface="Verdana" charset="0"/>
                <a:ea typeface="ＭＳ Ｐゴシック" charset="-128"/>
              </a:defRPr>
            </a:lvl2pPr>
            <a:lvl3pPr marL="1143000" indent="-228600" eaLnBrk="0" hangingPunct="0">
              <a:spcBef>
                <a:spcPct val="20000"/>
              </a:spcBef>
              <a:buChar char="•"/>
              <a:defRPr sz="2400">
                <a:solidFill>
                  <a:srgbClr val="595959"/>
                </a:solidFill>
                <a:latin typeface="Verdana" charset="0"/>
                <a:ea typeface="ＭＳ Ｐゴシック" charset="-128"/>
              </a:defRPr>
            </a:lvl3pPr>
            <a:lvl4pPr marL="1600200" indent="-228600" eaLnBrk="0" hangingPunct="0">
              <a:spcBef>
                <a:spcPct val="20000"/>
              </a:spcBef>
              <a:buChar char="–"/>
              <a:defRPr sz="2000">
                <a:solidFill>
                  <a:srgbClr val="595959"/>
                </a:solidFill>
                <a:latin typeface="Verdana" charset="0"/>
                <a:ea typeface="ＭＳ Ｐゴシック" charset="-128"/>
              </a:defRPr>
            </a:lvl4pPr>
            <a:lvl5pPr marL="2057400" indent="-228600" eaLnBrk="0" hangingPunct="0">
              <a:spcBef>
                <a:spcPct val="20000"/>
              </a:spcBef>
              <a:buChar char="»"/>
              <a:defRPr sz="2000">
                <a:solidFill>
                  <a:srgbClr val="595959"/>
                </a:solidFill>
                <a:latin typeface="Verdana" charset="0"/>
                <a:ea typeface="ＭＳ Ｐゴシック" charset="-128"/>
              </a:defRPr>
            </a:lvl5pPr>
            <a:lvl6pPr marL="2514600" indent="-228600" eaLnBrk="0" fontAlgn="base" hangingPunct="0">
              <a:spcBef>
                <a:spcPct val="20000"/>
              </a:spcBef>
              <a:spcAft>
                <a:spcPct val="0"/>
              </a:spcAft>
              <a:buChar char="»"/>
              <a:defRPr sz="2000">
                <a:solidFill>
                  <a:srgbClr val="595959"/>
                </a:solidFill>
                <a:latin typeface="Verdana" charset="0"/>
                <a:ea typeface="ＭＳ Ｐゴシック" charset="-128"/>
              </a:defRPr>
            </a:lvl6pPr>
            <a:lvl7pPr marL="2971800" indent="-228600" eaLnBrk="0" fontAlgn="base" hangingPunct="0">
              <a:spcBef>
                <a:spcPct val="20000"/>
              </a:spcBef>
              <a:spcAft>
                <a:spcPct val="0"/>
              </a:spcAft>
              <a:buChar char="»"/>
              <a:defRPr sz="2000">
                <a:solidFill>
                  <a:srgbClr val="595959"/>
                </a:solidFill>
                <a:latin typeface="Verdana" charset="0"/>
                <a:ea typeface="ＭＳ Ｐゴシック" charset="-128"/>
              </a:defRPr>
            </a:lvl7pPr>
            <a:lvl8pPr marL="3429000" indent="-228600" eaLnBrk="0" fontAlgn="base" hangingPunct="0">
              <a:spcBef>
                <a:spcPct val="20000"/>
              </a:spcBef>
              <a:spcAft>
                <a:spcPct val="0"/>
              </a:spcAft>
              <a:buChar char="»"/>
              <a:defRPr sz="2000">
                <a:solidFill>
                  <a:srgbClr val="595959"/>
                </a:solidFill>
                <a:latin typeface="Verdana" charset="0"/>
                <a:ea typeface="ＭＳ Ｐゴシック" charset="-128"/>
              </a:defRPr>
            </a:lvl8pPr>
            <a:lvl9pPr marL="3886200" indent="-228600" eaLnBrk="0" fontAlgn="base" hangingPunct="0">
              <a:spcBef>
                <a:spcPct val="20000"/>
              </a:spcBef>
              <a:spcAft>
                <a:spcPct val="0"/>
              </a:spcAft>
              <a:buChar char="»"/>
              <a:defRPr sz="2000">
                <a:solidFill>
                  <a:srgbClr val="595959"/>
                </a:solidFill>
                <a:latin typeface="Verdana" charset="0"/>
                <a:ea typeface="ＭＳ Ｐゴシック" charset="-128"/>
              </a:defRPr>
            </a:lvl9pPr>
          </a:lstStyle>
          <a:p>
            <a:pPr eaLnBrk="1" fontAlgn="auto" hangingPunct="1">
              <a:spcBef>
                <a:spcPts val="0"/>
              </a:spcBef>
              <a:spcAft>
                <a:spcPts val="0"/>
              </a:spcAft>
              <a:buNone/>
              <a:defRPr/>
            </a:pPr>
            <a:r>
              <a:rPr lang="it-IT" altLang="it-IT" sz="1600" dirty="0">
                <a:latin typeface="Times New Roman" panose="02020603050405020304" pitchFamily="18" charset="0"/>
                <a:cs typeface="Times New Roman" panose="02020603050405020304" pitchFamily="18" charset="0"/>
              </a:rPr>
              <a:t> </a:t>
            </a:r>
            <a:r>
              <a:rPr lang="it-IT" altLang="it-IT" sz="1600" dirty="0" smtClean="0">
                <a:latin typeface="Times New Roman" panose="02020603050405020304" pitchFamily="18" charset="0"/>
                <a:cs typeface="Times New Roman" panose="02020603050405020304" pitchFamily="18" charset="0"/>
              </a:rPr>
              <a:t>- </a:t>
            </a:r>
            <a:r>
              <a:rPr lang="it-IT" altLang="it-IT" sz="1600" dirty="0" smtClean="0">
                <a:solidFill>
                  <a:schemeClr val="tx1"/>
                </a:solidFill>
                <a:latin typeface="Times New Roman" panose="02020603050405020304" pitchFamily="18" charset="0"/>
                <a:cs typeface="Times New Roman" panose="02020603050405020304" pitchFamily="18" charset="0"/>
              </a:rPr>
              <a:t>è </a:t>
            </a:r>
            <a:r>
              <a:rPr lang="it-IT" altLang="it-IT" sz="1600" dirty="0">
                <a:solidFill>
                  <a:schemeClr val="tx1"/>
                </a:solidFill>
                <a:latin typeface="Times New Roman" panose="02020603050405020304" pitchFamily="18" charset="0"/>
                <a:cs typeface="Times New Roman" panose="02020603050405020304" pitchFamily="18" charset="0"/>
              </a:rPr>
              <a:t>un </a:t>
            </a:r>
            <a:r>
              <a:rPr lang="it-IT" altLang="it-IT" sz="1600" u="sng" dirty="0">
                <a:solidFill>
                  <a:schemeClr val="tx1"/>
                </a:solidFill>
                <a:latin typeface="Times New Roman" panose="02020603050405020304" pitchFamily="18" charset="0"/>
                <a:cs typeface="Times New Roman" panose="02020603050405020304" pitchFamily="18" charset="0"/>
              </a:rPr>
              <a:t>quoziente</a:t>
            </a:r>
            <a:r>
              <a:rPr lang="it-IT" altLang="it-IT" sz="1600" dirty="0">
                <a:solidFill>
                  <a:schemeClr val="tx1"/>
                </a:solidFill>
                <a:latin typeface="Times New Roman" panose="02020603050405020304" pitchFamily="18" charset="0"/>
                <a:cs typeface="Times New Roman" panose="02020603050405020304" pitchFamily="18" charset="0"/>
              </a:rPr>
              <a:t> tra </a:t>
            </a:r>
            <a:r>
              <a:rPr lang="it-IT" altLang="it-IT" sz="1600" b="1" dirty="0">
                <a:solidFill>
                  <a:schemeClr val="tx1"/>
                </a:solidFill>
                <a:latin typeface="Times New Roman" panose="02020603050405020304" pitchFamily="18" charset="0"/>
                <a:cs typeface="Times New Roman" panose="02020603050405020304" pitchFamily="18" charset="0"/>
              </a:rPr>
              <a:t>frequenze</a:t>
            </a:r>
            <a:r>
              <a:rPr lang="it-IT" altLang="it-IT" sz="1600" dirty="0">
                <a:solidFill>
                  <a:schemeClr val="tx1"/>
                </a:solidFill>
                <a:latin typeface="Times New Roman" panose="02020603050405020304" pitchFamily="18" charset="0"/>
                <a:cs typeface="Times New Roman" panose="02020603050405020304" pitchFamily="18" charset="0"/>
              </a:rPr>
              <a:t> (</a:t>
            </a:r>
            <a:r>
              <a:rPr lang="it-IT" altLang="it-IT" sz="1600" i="1" dirty="0">
                <a:solidFill>
                  <a:schemeClr val="tx1"/>
                </a:solidFill>
                <a:latin typeface="Times New Roman" panose="02020603050405020304" pitchFamily="18" charset="0"/>
                <a:cs typeface="Times New Roman" panose="02020603050405020304" pitchFamily="18" charset="0"/>
              </a:rPr>
              <a:t>numero delle </a:t>
            </a:r>
            <a:r>
              <a:rPr lang="it-IT" altLang="it-IT" sz="1600" i="1" dirty="0" smtClean="0">
                <a:solidFill>
                  <a:schemeClr val="tx1"/>
                </a:solidFill>
                <a:latin typeface="Times New Roman" panose="02020603050405020304" pitchFamily="18" charset="0"/>
                <a:cs typeface="Times New Roman" panose="02020603050405020304" pitchFamily="18" charset="0"/>
              </a:rPr>
              <a:t>osservazioni</a:t>
            </a:r>
            <a:r>
              <a:rPr lang="it-IT" altLang="it-IT" sz="1600" dirty="0" smtClean="0">
                <a:solidFill>
                  <a:schemeClr val="tx1"/>
                </a:solidFill>
                <a:latin typeface="Times New Roman" panose="02020603050405020304" pitchFamily="18" charset="0"/>
                <a:cs typeface="Times New Roman" panose="02020603050405020304" pitchFamily="18" charset="0"/>
              </a:rPr>
              <a:t>) </a:t>
            </a:r>
            <a:r>
              <a:rPr lang="it-IT" altLang="it-IT" sz="1600" dirty="0">
                <a:solidFill>
                  <a:schemeClr val="tx1"/>
                </a:solidFill>
                <a:latin typeface="Times New Roman" panose="02020603050405020304" pitchFamily="18" charset="0"/>
                <a:cs typeface="Times New Roman" panose="02020603050405020304" pitchFamily="18" charset="0"/>
              </a:rPr>
              <a:t>o </a:t>
            </a:r>
            <a:r>
              <a:rPr lang="it-IT" altLang="it-IT" sz="1600" b="1" dirty="0">
                <a:solidFill>
                  <a:schemeClr val="tx1"/>
                </a:solidFill>
                <a:latin typeface="Times New Roman" panose="02020603050405020304" pitchFamily="18" charset="0"/>
                <a:cs typeface="Times New Roman" panose="02020603050405020304" pitchFamily="18" charset="0"/>
              </a:rPr>
              <a:t>intensità</a:t>
            </a:r>
            <a:r>
              <a:rPr lang="it-IT" altLang="it-IT" sz="1600" dirty="0">
                <a:solidFill>
                  <a:schemeClr val="tx1"/>
                </a:solidFill>
                <a:latin typeface="Times New Roman" panose="02020603050405020304" pitchFamily="18" charset="0"/>
                <a:cs typeface="Times New Roman" panose="02020603050405020304" pitchFamily="18" charset="0"/>
              </a:rPr>
              <a:t> (</a:t>
            </a:r>
            <a:r>
              <a:rPr lang="it-IT" altLang="it-IT" sz="1600" i="1" dirty="0">
                <a:solidFill>
                  <a:schemeClr val="tx1"/>
                </a:solidFill>
                <a:latin typeface="Times New Roman" panose="02020603050405020304" pitchFamily="18" charset="0"/>
                <a:cs typeface="Times New Roman" panose="02020603050405020304" pitchFamily="18" charset="0"/>
              </a:rPr>
              <a:t>misurazioni, ad es. prezzo, reddito, temperatura, </a:t>
            </a:r>
            <a:r>
              <a:rPr lang="it-IT" altLang="it-IT" sz="1600" i="1" dirty="0" smtClean="0">
                <a:solidFill>
                  <a:schemeClr val="tx1"/>
                </a:solidFill>
                <a:latin typeface="Times New Roman" panose="02020603050405020304" pitchFamily="18" charset="0"/>
                <a:cs typeface="Times New Roman" panose="02020603050405020304" pitchFamily="18" charset="0"/>
              </a:rPr>
              <a:t>peso</a:t>
            </a:r>
            <a:r>
              <a:rPr lang="it-IT" altLang="it-IT" sz="1600" dirty="0">
                <a:solidFill>
                  <a:schemeClr val="tx1"/>
                </a:solidFill>
                <a:latin typeface="Times New Roman" panose="02020603050405020304" pitchFamily="18" charset="0"/>
                <a:cs typeface="Times New Roman" panose="02020603050405020304" pitchFamily="18" charset="0"/>
              </a:rPr>
              <a:t>) di due </a:t>
            </a:r>
            <a:r>
              <a:rPr lang="it-IT" altLang="it-IT" sz="1600" dirty="0" smtClean="0">
                <a:solidFill>
                  <a:schemeClr val="tx1"/>
                </a:solidFill>
                <a:latin typeface="Times New Roman" panose="02020603050405020304" pitchFamily="18" charset="0"/>
                <a:cs typeface="Times New Roman" panose="02020603050405020304" pitchFamily="18" charset="0"/>
              </a:rPr>
              <a:t>fenomeni  </a:t>
            </a:r>
            <a:endParaRPr lang="it-IT" altLang="it-IT" sz="1600" dirty="0">
              <a:solidFill>
                <a:schemeClr val="tx1"/>
              </a:solidFill>
              <a:latin typeface="Times New Roman" panose="02020603050405020304" pitchFamily="18" charset="0"/>
              <a:cs typeface="Times New Roman" panose="02020603050405020304" pitchFamily="18" charset="0"/>
            </a:endParaRPr>
          </a:p>
          <a:p>
            <a:pPr eaLnBrk="1" fontAlgn="auto" hangingPunct="1">
              <a:spcBef>
                <a:spcPct val="50000"/>
              </a:spcBef>
              <a:spcAft>
                <a:spcPts val="0"/>
              </a:spcAft>
              <a:buNone/>
              <a:defRPr/>
            </a:pPr>
            <a:r>
              <a:rPr lang="it-IT" altLang="it-IT" sz="1600" dirty="0" smtClean="0">
                <a:solidFill>
                  <a:schemeClr val="tx1"/>
                </a:solidFill>
                <a:latin typeface="Times New Roman" panose="02020603050405020304" pitchFamily="18" charset="0"/>
                <a:cs typeface="Times New Roman" panose="02020603050405020304" pitchFamily="18" charset="0"/>
              </a:rPr>
              <a:t> - almeno </a:t>
            </a:r>
            <a:r>
              <a:rPr lang="it-IT" altLang="it-IT" sz="1600" dirty="0">
                <a:solidFill>
                  <a:schemeClr val="tx1"/>
                </a:solidFill>
                <a:latin typeface="Times New Roman" panose="02020603050405020304" pitchFamily="18" charset="0"/>
                <a:cs typeface="Times New Roman" panose="02020603050405020304" pitchFamily="18" charset="0"/>
              </a:rPr>
              <a:t>una delle due grandezze (a numeratore o denominatore) è di natura statistica</a:t>
            </a:r>
            <a:r>
              <a:rPr lang="it-IT" altLang="it-IT" sz="1600" dirty="0" smtClean="0">
                <a:solidFill>
                  <a:schemeClr val="tx1"/>
                </a:solidFill>
                <a:latin typeface="Times New Roman" panose="02020603050405020304" pitchFamily="18" charset="0"/>
                <a:cs typeface="Times New Roman" panose="02020603050405020304" pitchFamily="18" charset="0"/>
              </a:rPr>
              <a:t>, </a:t>
            </a:r>
            <a:r>
              <a:rPr lang="it-IT" altLang="it-IT" sz="1600" dirty="0">
                <a:solidFill>
                  <a:schemeClr val="tx1"/>
                </a:solidFill>
                <a:latin typeface="Times New Roman" panose="02020603050405020304" pitchFamily="18" charset="0"/>
                <a:cs typeface="Times New Roman" panose="02020603050405020304" pitchFamily="18" charset="0"/>
              </a:rPr>
              <a:t>ossia riferita ad un fenomeno collettivo</a:t>
            </a:r>
          </a:p>
          <a:p>
            <a:pPr algn="just" eaLnBrk="1" fontAlgn="auto" hangingPunct="1">
              <a:spcBef>
                <a:spcPct val="50000"/>
              </a:spcBef>
              <a:spcAft>
                <a:spcPts val="0"/>
              </a:spcAft>
              <a:buNone/>
              <a:defRPr/>
            </a:pPr>
            <a:r>
              <a:rPr lang="it-IT" altLang="it-IT" sz="1600" dirty="0" smtClean="0">
                <a:solidFill>
                  <a:schemeClr val="tx1"/>
                </a:solidFill>
                <a:latin typeface="Times New Roman" panose="02020603050405020304" pitchFamily="18" charset="0"/>
                <a:cs typeface="Times New Roman" panose="02020603050405020304" pitchFamily="18" charset="0"/>
              </a:rPr>
              <a:t> - tra </a:t>
            </a:r>
            <a:r>
              <a:rPr lang="it-IT" altLang="it-IT" sz="1600" dirty="0">
                <a:solidFill>
                  <a:schemeClr val="tx1"/>
                </a:solidFill>
                <a:latin typeface="Times New Roman" panose="02020603050405020304" pitchFamily="18" charset="0"/>
                <a:cs typeface="Times New Roman" panose="02020603050405020304" pitchFamily="18" charset="0"/>
              </a:rPr>
              <a:t>le grandezze vi è una chiara relazione logica</a:t>
            </a:r>
          </a:p>
        </p:txBody>
      </p:sp>
      <p:sp>
        <p:nvSpPr>
          <p:cNvPr id="12" name="Titolo 1">
            <a:extLst>
              <a:ext uri="{FF2B5EF4-FFF2-40B4-BE49-F238E27FC236}">
                <a16:creationId xmlns:a16="http://schemas.microsoft.com/office/drawing/2014/main" id="{50136AEB-6E78-443A-8961-20BEA8C34144}"/>
              </a:ext>
            </a:extLst>
          </p:cNvPr>
          <p:cNvSpPr>
            <a:spLocks/>
          </p:cNvSpPr>
          <p:nvPr/>
        </p:nvSpPr>
        <p:spPr bwMode="auto">
          <a:xfrm>
            <a:off x="914397" y="4319501"/>
            <a:ext cx="2066175" cy="5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tabLst>
                <a:tab pos="6367463" algn="l"/>
              </a:tabLst>
              <a:defRPr/>
            </a:pPr>
            <a:r>
              <a:rPr lang="it-IT" b="1" dirty="0">
                <a:solidFill>
                  <a:srgbClr val="A8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Rapporto statistico</a:t>
            </a:r>
          </a:p>
        </p:txBody>
      </p:sp>
      <p:sp>
        <p:nvSpPr>
          <p:cNvPr id="13" name="Rettangolo 12"/>
          <p:cNvSpPr/>
          <p:nvPr/>
        </p:nvSpPr>
        <p:spPr>
          <a:xfrm>
            <a:off x="1094509" y="5739791"/>
            <a:ext cx="4036291" cy="424872"/>
          </a:xfrm>
          <a:prstGeom prst="rect">
            <a:avLst/>
          </a:pr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5153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1000"/>
                                        <p:tgtEl>
                                          <p:spTgt spid="11">
                                            <p:txEl>
                                              <p:pRg st="0" end="0"/>
                                            </p:txEl>
                                          </p:spTgt>
                                        </p:tgtEl>
                                      </p:cBhvr>
                                    </p:animEffect>
                                    <p:anim calcmode="lin" valueType="num">
                                      <p:cBhvr>
                                        <p:cTn id="31"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1000"/>
                                        <p:tgtEl>
                                          <p:spTgt spid="11">
                                            <p:txEl>
                                              <p:pRg st="1" end="1"/>
                                            </p:txEl>
                                          </p:spTgt>
                                        </p:tgtEl>
                                      </p:cBhvr>
                                    </p:animEffect>
                                    <p:anim calcmode="lin" valueType="num">
                                      <p:cBhvr>
                                        <p:cTn id="38"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xEl>
                                              <p:pRg st="2" end="2"/>
                                            </p:txEl>
                                          </p:spTgt>
                                        </p:tgtEl>
                                        <p:attrNameLst>
                                          <p:attrName>style.visibility</p:attrName>
                                        </p:attrNameLst>
                                      </p:cBhvr>
                                      <p:to>
                                        <p:strVal val="visible"/>
                                      </p:to>
                                    </p:set>
                                    <p:animEffect transition="in" filter="fade">
                                      <p:cBhvr>
                                        <p:cTn id="44" dur="1000"/>
                                        <p:tgtEl>
                                          <p:spTgt spid="11">
                                            <p:txEl>
                                              <p:pRg st="2" end="2"/>
                                            </p:txEl>
                                          </p:spTgt>
                                        </p:tgtEl>
                                      </p:cBhvr>
                                    </p:animEffect>
                                    <p:anim calcmode="lin" valueType="num">
                                      <p:cBhvr>
                                        <p:cTn id="4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uiExpand="1" build="p"/>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2933ED56-FB12-4384-AF6C-E94CA198BBEC}" type="slidenum">
              <a:rPr lang="it-IT" smtClean="0">
                <a:solidFill>
                  <a:schemeClr val="tx1"/>
                </a:solidFill>
                <a:latin typeface="Times New Roman" panose="02020603050405020304" pitchFamily="18" charset="0"/>
                <a:cs typeface="Times New Roman" panose="02020603050405020304" pitchFamily="18" charset="0"/>
              </a:rPr>
              <a:t>9</a:t>
            </a:fld>
            <a:endParaRPr lang="it-IT" dirty="0">
              <a:solidFill>
                <a:schemeClr val="tx1"/>
              </a:solidFill>
              <a:latin typeface="Times New Roman" panose="02020603050405020304" pitchFamily="18" charset="0"/>
              <a:cs typeface="Times New Roman" panose="02020603050405020304" pitchFamily="18" charset="0"/>
            </a:endParaRPr>
          </a:p>
        </p:txBody>
      </p:sp>
      <p:sp>
        <p:nvSpPr>
          <p:cNvPr id="6" name="CasellaDiTesto 9"/>
          <p:cNvSpPr txBox="1">
            <a:spLocks noChangeArrowheads="1"/>
          </p:cNvSpPr>
          <p:nvPr/>
        </p:nvSpPr>
        <p:spPr bwMode="auto">
          <a:xfrm>
            <a:off x="719685" y="1386797"/>
            <a:ext cx="105856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rgbClr val="595959"/>
                </a:solidFill>
                <a:latin typeface="Verdana" charset="0"/>
                <a:ea typeface="ＭＳ Ｐゴシック" charset="-128"/>
              </a:defRPr>
            </a:lvl1pPr>
            <a:lvl2pPr marL="382588" indent="-192088" eaLnBrk="0" hangingPunct="0">
              <a:spcBef>
                <a:spcPct val="20000"/>
              </a:spcBef>
              <a:buChar char="–"/>
              <a:defRPr sz="2800">
                <a:solidFill>
                  <a:srgbClr val="595959"/>
                </a:solidFill>
                <a:latin typeface="Verdana" charset="0"/>
                <a:ea typeface="ＭＳ Ｐゴシック" charset="-128"/>
              </a:defRPr>
            </a:lvl2pPr>
            <a:lvl3pPr marL="1143000" indent="-228600" eaLnBrk="0" hangingPunct="0">
              <a:spcBef>
                <a:spcPct val="20000"/>
              </a:spcBef>
              <a:buChar char="•"/>
              <a:defRPr sz="2400">
                <a:solidFill>
                  <a:srgbClr val="595959"/>
                </a:solidFill>
                <a:latin typeface="Verdana" charset="0"/>
                <a:ea typeface="ＭＳ Ｐゴシック" charset="-128"/>
              </a:defRPr>
            </a:lvl3pPr>
            <a:lvl4pPr marL="1600200" indent="-228600" eaLnBrk="0" hangingPunct="0">
              <a:spcBef>
                <a:spcPct val="20000"/>
              </a:spcBef>
              <a:buChar char="–"/>
              <a:defRPr sz="2000">
                <a:solidFill>
                  <a:srgbClr val="595959"/>
                </a:solidFill>
                <a:latin typeface="Verdana" charset="0"/>
                <a:ea typeface="ＭＳ Ｐゴシック" charset="-128"/>
              </a:defRPr>
            </a:lvl4pPr>
            <a:lvl5pPr marL="2057400" indent="-228600" eaLnBrk="0" hangingPunct="0">
              <a:spcBef>
                <a:spcPct val="20000"/>
              </a:spcBef>
              <a:buChar char="»"/>
              <a:defRPr sz="2000">
                <a:solidFill>
                  <a:srgbClr val="595959"/>
                </a:solidFill>
                <a:latin typeface="Verdana" charset="0"/>
                <a:ea typeface="ＭＳ Ｐゴシック" charset="-128"/>
              </a:defRPr>
            </a:lvl5pPr>
            <a:lvl6pPr marL="2514600" indent="-228600" eaLnBrk="0" fontAlgn="base" hangingPunct="0">
              <a:spcBef>
                <a:spcPct val="20000"/>
              </a:spcBef>
              <a:spcAft>
                <a:spcPct val="0"/>
              </a:spcAft>
              <a:buChar char="»"/>
              <a:defRPr sz="2000">
                <a:solidFill>
                  <a:srgbClr val="595959"/>
                </a:solidFill>
                <a:latin typeface="Verdana" charset="0"/>
                <a:ea typeface="ＭＳ Ｐゴシック" charset="-128"/>
              </a:defRPr>
            </a:lvl6pPr>
            <a:lvl7pPr marL="2971800" indent="-228600" eaLnBrk="0" fontAlgn="base" hangingPunct="0">
              <a:spcBef>
                <a:spcPct val="20000"/>
              </a:spcBef>
              <a:spcAft>
                <a:spcPct val="0"/>
              </a:spcAft>
              <a:buChar char="»"/>
              <a:defRPr sz="2000">
                <a:solidFill>
                  <a:srgbClr val="595959"/>
                </a:solidFill>
                <a:latin typeface="Verdana" charset="0"/>
                <a:ea typeface="ＭＳ Ｐゴシック" charset="-128"/>
              </a:defRPr>
            </a:lvl7pPr>
            <a:lvl8pPr marL="3429000" indent="-228600" eaLnBrk="0" fontAlgn="base" hangingPunct="0">
              <a:spcBef>
                <a:spcPct val="20000"/>
              </a:spcBef>
              <a:spcAft>
                <a:spcPct val="0"/>
              </a:spcAft>
              <a:buChar char="»"/>
              <a:defRPr sz="2000">
                <a:solidFill>
                  <a:srgbClr val="595959"/>
                </a:solidFill>
                <a:latin typeface="Verdana" charset="0"/>
                <a:ea typeface="ＭＳ Ｐゴシック" charset="-128"/>
              </a:defRPr>
            </a:lvl8pPr>
            <a:lvl9pPr marL="3886200" indent="-228600" eaLnBrk="0" fontAlgn="base" hangingPunct="0">
              <a:spcBef>
                <a:spcPct val="20000"/>
              </a:spcBef>
              <a:spcAft>
                <a:spcPct val="0"/>
              </a:spcAft>
              <a:buChar char="»"/>
              <a:defRPr sz="2000">
                <a:solidFill>
                  <a:srgbClr val="595959"/>
                </a:solidFill>
                <a:latin typeface="Verdana" charset="0"/>
                <a:ea typeface="ＭＳ Ｐゴシック" charset="-128"/>
              </a:defRPr>
            </a:lvl9pPr>
          </a:lstStyle>
          <a:p>
            <a:pPr lvl="1" algn="just" eaLnBrk="1" hangingPunct="1">
              <a:spcBef>
                <a:spcPct val="50000"/>
              </a:spcBef>
              <a:spcAft>
                <a:spcPts val="600"/>
              </a:spcAft>
              <a:buFont typeface="Wingdings" panose="05000000000000000000" pitchFamily="2" charset="2"/>
              <a:buChar char="§"/>
              <a:defRPr/>
            </a:pPr>
            <a:r>
              <a:rPr lang="it-IT" altLang="it-IT" sz="1800" b="1" i="1" dirty="0" smtClean="0">
                <a:solidFill>
                  <a:schemeClr val="tx1"/>
                </a:solidFill>
                <a:latin typeface="Times New Roman" panose="02020603050405020304" pitchFamily="18" charset="0"/>
                <a:cs typeface="Times New Roman" panose="02020603050405020304" pitchFamily="18" charset="0"/>
              </a:rPr>
              <a:t> Rapporti </a:t>
            </a:r>
            <a:r>
              <a:rPr lang="it-IT" altLang="it-IT" sz="1800" b="1" i="1" dirty="0">
                <a:solidFill>
                  <a:schemeClr val="tx1"/>
                </a:solidFill>
                <a:latin typeface="Times New Roman" panose="02020603050405020304" pitchFamily="18" charset="0"/>
                <a:cs typeface="Times New Roman" panose="02020603050405020304" pitchFamily="18" charset="0"/>
              </a:rPr>
              <a:t>di </a:t>
            </a:r>
            <a:r>
              <a:rPr lang="it-IT" altLang="it-IT" sz="1800" b="1" i="1" dirty="0" smtClean="0">
                <a:solidFill>
                  <a:schemeClr val="tx1"/>
                </a:solidFill>
                <a:latin typeface="Times New Roman" panose="02020603050405020304" pitchFamily="18" charset="0"/>
                <a:cs typeface="Times New Roman" panose="02020603050405020304" pitchFamily="18" charset="0"/>
              </a:rPr>
              <a:t>composizione (o parte al tutto) </a:t>
            </a:r>
            <a:r>
              <a:rPr lang="it-IT" sz="1800" dirty="0">
                <a:solidFill>
                  <a:schemeClr val="tx1"/>
                </a:solidFill>
                <a:latin typeface="Times New Roman" panose="02020603050405020304" pitchFamily="18" charset="0"/>
                <a:cs typeface="Times New Roman" panose="02020603050405020304" pitchFamily="18" charset="0"/>
              </a:rPr>
              <a:t>Si ottengono dividendo l’intensità o la frequenza di un fenomeno per l’intensità o la frequenza totale (es. maschi residenti sul totale dei residenti </a:t>
            </a:r>
            <a:r>
              <a:rPr lang="it-IT" sz="1800" dirty="0" smtClean="0">
                <a:solidFill>
                  <a:schemeClr val="tx1"/>
                </a:solidFill>
                <a:latin typeface="Times New Roman" panose="02020603050405020304" pitchFamily="18" charset="0"/>
                <a:cs typeface="Times New Roman" panose="02020603050405020304" pitchFamily="18" charset="0"/>
              </a:rPr>
              <a:t>di un territorio)</a:t>
            </a:r>
            <a:r>
              <a:rPr lang="it-IT" altLang="it-IT" sz="1800" b="1" i="1" dirty="0" smtClean="0">
                <a:solidFill>
                  <a:schemeClr val="tx1"/>
                </a:solidFill>
                <a:latin typeface="Times New Roman" panose="02020603050405020304" pitchFamily="18" charset="0"/>
                <a:cs typeface="Times New Roman" panose="02020603050405020304" pitchFamily="18" charset="0"/>
              </a:rPr>
              <a:t> </a:t>
            </a:r>
            <a:endParaRPr lang="en-GB" sz="1800" dirty="0">
              <a:solidFill>
                <a:schemeClr val="tx1"/>
              </a:solidFill>
              <a:latin typeface="Times New Roman" panose="02020603050405020304" pitchFamily="18" charset="0"/>
              <a:cs typeface="Times New Roman" panose="02020603050405020304" pitchFamily="18" charset="0"/>
            </a:endParaRPr>
          </a:p>
        </p:txBody>
      </p:sp>
      <p:sp>
        <p:nvSpPr>
          <p:cNvPr id="7" name="Titolo 1"/>
          <p:cNvSpPr>
            <a:spLocks/>
          </p:cNvSpPr>
          <p:nvPr/>
        </p:nvSpPr>
        <p:spPr bwMode="auto">
          <a:xfrm>
            <a:off x="777875" y="744555"/>
            <a:ext cx="3240867" cy="60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tabLst>
                <a:tab pos="6367463" algn="l"/>
              </a:tabLst>
              <a:defRPr/>
            </a:pPr>
            <a:r>
              <a:rPr lang="it-IT" b="1" dirty="0" smtClean="0">
                <a:solidFill>
                  <a:srgbClr val="A8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Principali rapporti </a:t>
            </a:r>
            <a:r>
              <a:rPr lang="it-IT" b="1" dirty="0">
                <a:solidFill>
                  <a:srgbClr val="A80000"/>
                </a:solidFill>
                <a:effectLst>
                  <a:outerShdw blurRad="38100" dist="38100" dir="2700000" algn="tl">
                    <a:srgbClr val="C0C0C0"/>
                  </a:outerShdw>
                </a:effectLst>
                <a:latin typeface="Times New Roman" panose="02020603050405020304" pitchFamily="18" charset="0"/>
                <a:ea typeface="ＭＳ Ｐゴシック" charset="-128"/>
                <a:cs typeface="Times New Roman" panose="02020603050405020304" pitchFamily="18" charset="0"/>
              </a:rPr>
              <a:t>statistici</a:t>
            </a:r>
          </a:p>
        </p:txBody>
      </p:sp>
      <p:sp>
        <p:nvSpPr>
          <p:cNvPr id="8" name="Segnaposto piè di pagina 7"/>
          <p:cNvSpPr>
            <a:spLocks noGrp="1"/>
          </p:cNvSpPr>
          <p:nvPr>
            <p:ph type="ftr" sz="quarter" idx="11"/>
          </p:nvPr>
        </p:nvSpPr>
        <p:spPr/>
        <p:txBody>
          <a:bodyPr/>
          <a:lstStyle/>
          <a:p>
            <a:r>
              <a:rPr lang="it-IT" smtClean="0"/>
              <a:t>L. Bani - Elementi di statistica economica - Riepilogo corso</a:t>
            </a:r>
            <a:endParaRPr lang="it-IT"/>
          </a:p>
        </p:txBody>
      </p:sp>
      <p:sp>
        <p:nvSpPr>
          <p:cNvPr id="2" name="Rettangolo 1"/>
          <p:cNvSpPr/>
          <p:nvPr/>
        </p:nvSpPr>
        <p:spPr>
          <a:xfrm>
            <a:off x="471053" y="2229783"/>
            <a:ext cx="10834255" cy="646331"/>
          </a:xfrm>
          <a:prstGeom prst="rect">
            <a:avLst/>
          </a:prstGeom>
        </p:spPr>
        <p:txBody>
          <a:bodyPr wrap="square">
            <a:spAutoFit/>
          </a:bodyPr>
          <a:lstStyle/>
          <a:p>
            <a:pPr lvl="1" algn="just">
              <a:spcBef>
                <a:spcPct val="50000"/>
              </a:spcBef>
              <a:spcAft>
                <a:spcPts val="600"/>
              </a:spcAft>
              <a:buFont typeface="Wingdings" panose="05000000000000000000" pitchFamily="2" charset="2"/>
              <a:buChar char="§"/>
              <a:defRPr/>
            </a:pPr>
            <a:r>
              <a:rPr lang="it-IT" altLang="it-IT" b="1" i="1" dirty="0">
                <a:latin typeface="Times New Roman" panose="02020603050405020304" pitchFamily="18" charset="0"/>
                <a:cs typeface="Times New Roman" panose="02020603050405020304" pitchFamily="18" charset="0"/>
              </a:rPr>
              <a:t>Rapporti di derivazione </a:t>
            </a:r>
            <a:r>
              <a:rPr lang="it-IT" dirty="0">
                <a:latin typeface="Times New Roman" panose="02020603050405020304" pitchFamily="18" charset="0"/>
                <a:cs typeface="Times New Roman" panose="02020603050405020304" pitchFamily="18" charset="0"/>
              </a:rPr>
              <a:t>Mettono in relazione l’intensità o la frequenza di un carattere con quella di un altro che si ritiene la causa o il presupposto del primo (es. tasso di natalità = numero di nati/popolazione</a:t>
            </a:r>
            <a:r>
              <a:rPr lang="it-IT" dirty="0" smtClean="0">
                <a:latin typeface="Times New Roman" panose="02020603050405020304" pitchFamily="18" charset="0"/>
                <a:cs typeface="Times New Roman" panose="02020603050405020304" pitchFamily="18" charset="0"/>
              </a:rPr>
              <a:t>)</a:t>
            </a:r>
            <a:endParaRPr lang="it-IT" altLang="it-IT" b="1" i="1" dirty="0">
              <a:latin typeface="Times New Roman" panose="02020603050405020304" pitchFamily="18" charset="0"/>
              <a:cs typeface="Times New Roman" panose="02020603050405020304" pitchFamily="18" charset="0"/>
            </a:endParaRPr>
          </a:p>
        </p:txBody>
      </p:sp>
      <p:sp>
        <p:nvSpPr>
          <p:cNvPr id="3" name="Rettangolo 2"/>
          <p:cNvSpPr/>
          <p:nvPr/>
        </p:nvSpPr>
        <p:spPr>
          <a:xfrm>
            <a:off x="471054" y="3093847"/>
            <a:ext cx="10834254" cy="646331"/>
          </a:xfrm>
          <a:prstGeom prst="rect">
            <a:avLst/>
          </a:prstGeom>
        </p:spPr>
        <p:txBody>
          <a:bodyPr wrap="square">
            <a:spAutoFit/>
          </a:bodyPr>
          <a:lstStyle/>
          <a:p>
            <a:pPr lvl="1" algn="just">
              <a:spcBef>
                <a:spcPct val="50000"/>
              </a:spcBef>
              <a:spcAft>
                <a:spcPts val="600"/>
              </a:spcAft>
              <a:buFont typeface="Wingdings" panose="05000000000000000000" pitchFamily="2" charset="2"/>
              <a:buChar char="§"/>
              <a:defRPr/>
            </a:pPr>
            <a:r>
              <a:rPr lang="it-IT" altLang="it-IT" b="1" i="1" dirty="0">
                <a:latin typeface="Times New Roman" panose="02020603050405020304" pitchFamily="18" charset="0"/>
                <a:cs typeface="Times New Roman" panose="02020603050405020304" pitchFamily="18" charset="0"/>
              </a:rPr>
              <a:t> Rapporti di densità </a:t>
            </a:r>
            <a:r>
              <a:rPr lang="it-IT" dirty="0">
                <a:latin typeface="Times New Roman" panose="02020603050405020304" pitchFamily="18" charset="0"/>
                <a:cs typeface="Times New Roman" panose="02020603050405020304" pitchFamily="18" charset="0"/>
              </a:rPr>
              <a:t>Si ottengono dividendo l’intensità o la frequenza complessiva di un dato carattere per una dimensione spaziale o temporale (es. densità abitativa = residenti/kmq</a:t>
            </a:r>
            <a:r>
              <a:rPr lang="it-IT" dirty="0" smtClean="0">
                <a:latin typeface="Times New Roman" panose="02020603050405020304" pitchFamily="18" charset="0"/>
                <a:cs typeface="Times New Roman" panose="02020603050405020304" pitchFamily="18" charset="0"/>
              </a:rPr>
              <a:t>)</a:t>
            </a:r>
            <a:endParaRPr lang="en-GB" dirty="0">
              <a:latin typeface="Times New Roman" panose="02020603050405020304" pitchFamily="18" charset="0"/>
              <a:cs typeface="Times New Roman" panose="02020603050405020304" pitchFamily="18" charset="0"/>
            </a:endParaRPr>
          </a:p>
        </p:txBody>
      </p:sp>
      <p:sp>
        <p:nvSpPr>
          <p:cNvPr id="4" name="Rettangolo 3"/>
          <p:cNvSpPr/>
          <p:nvPr/>
        </p:nvSpPr>
        <p:spPr>
          <a:xfrm>
            <a:off x="471054" y="3957911"/>
            <a:ext cx="10834254" cy="923330"/>
          </a:xfrm>
          <a:prstGeom prst="rect">
            <a:avLst/>
          </a:prstGeom>
        </p:spPr>
        <p:txBody>
          <a:bodyPr wrap="square">
            <a:spAutoFit/>
          </a:bodyPr>
          <a:lstStyle/>
          <a:p>
            <a:pPr lvl="1" algn="just">
              <a:spcBef>
                <a:spcPct val="50000"/>
              </a:spcBef>
              <a:spcAft>
                <a:spcPts val="600"/>
              </a:spcAft>
              <a:buFont typeface="Wingdings" panose="05000000000000000000" pitchFamily="2" charset="2"/>
              <a:buChar char="§"/>
              <a:defRPr/>
            </a:pPr>
            <a:r>
              <a:rPr lang="it-IT" altLang="it-IT" b="1" i="1" dirty="0" smtClean="0">
                <a:latin typeface="Times New Roman" panose="02020603050405020304" pitchFamily="18" charset="0"/>
                <a:cs typeface="Times New Roman" panose="02020603050405020304" pitchFamily="18" charset="0"/>
              </a:rPr>
              <a:t> </a:t>
            </a:r>
            <a:r>
              <a:rPr lang="it-IT" altLang="it-IT" b="1" i="1" dirty="0">
                <a:latin typeface="Times New Roman" panose="02020603050405020304" pitchFamily="18" charset="0"/>
                <a:cs typeface="Times New Roman" panose="02020603050405020304" pitchFamily="18" charset="0"/>
              </a:rPr>
              <a:t>Rapporti di coesistenza </a:t>
            </a:r>
            <a:r>
              <a:rPr lang="it-IT" dirty="0">
                <a:latin typeface="Times New Roman" panose="02020603050405020304" pitchFamily="18" charset="0"/>
                <a:cs typeface="Times New Roman" panose="02020603050405020304" pitchFamily="18" charset="0"/>
              </a:rPr>
              <a:t>Mettono a confronto le frequenze o le quantità corrispondenti ad una modalità e la frequenza corrispondente ad un’altra modalità di uno stesso collettivo (es. indice di mascolinità = (maschi/femmine) x 100  </a:t>
            </a: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4874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19001</TotalTime>
  <Words>7316</Words>
  <Application>Microsoft Office PowerPoint</Application>
  <PresentationFormat>Widescreen</PresentationFormat>
  <Paragraphs>442</Paragraphs>
  <Slides>61</Slides>
  <Notes>0</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1</vt:i4>
      </vt:variant>
      <vt:variant>
        <vt:lpstr>Titoli diapositive</vt:lpstr>
      </vt:variant>
      <vt:variant>
        <vt:i4>61</vt:i4>
      </vt:variant>
    </vt:vector>
  </HeadingPairs>
  <TitlesOfParts>
    <vt:vector size="71" baseType="lpstr">
      <vt:lpstr>ＭＳ Ｐゴシック</vt:lpstr>
      <vt:lpstr>Arial</vt:lpstr>
      <vt:lpstr>Calibri</vt:lpstr>
      <vt:lpstr>Calibri Light</vt:lpstr>
      <vt:lpstr>inherit</vt:lpstr>
      <vt:lpstr>Symbol</vt:lpstr>
      <vt:lpstr>Times New Roman</vt:lpstr>
      <vt:lpstr>Wingdings</vt:lpstr>
      <vt:lpstr>Tema di Office</vt:lpstr>
      <vt:lpstr>Equation.3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Letizia Bani</dc:creator>
  <cp:lastModifiedBy>Letizia Bani</cp:lastModifiedBy>
  <cp:revision>363</cp:revision>
  <dcterms:created xsi:type="dcterms:W3CDTF">2022-03-01T21:27:53Z</dcterms:created>
  <dcterms:modified xsi:type="dcterms:W3CDTF">2024-08-11T10:49:08Z</dcterms:modified>
</cp:coreProperties>
</file>