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9"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showGuides="1">
      <p:cViewPr varScale="1">
        <p:scale>
          <a:sx n="51" d="100"/>
          <a:sy n="51" d="100"/>
        </p:scale>
        <p:origin x="27"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06/08/2024</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06/08/2024</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b="1" kern="1200">
                <a:solidFill>
                  <a:schemeClr val="tx1"/>
                </a:solidFill>
                <a:latin typeface="Times New Roman" panose="02020603050405020304" pitchFamily="18" charset="0"/>
                <a:cs typeface="Times New Roman" panose="02020603050405020304" pitchFamily="18" charset="0"/>
              </a:rPr>
              <a:t>MERCATO </a:t>
            </a:r>
            <a:r>
              <a:rPr lang="en-US" sz="2600" b="1" kern="1200" dirty="0">
                <a:solidFill>
                  <a:schemeClr val="tx1"/>
                </a:solidFill>
                <a:latin typeface="Times New Roman" panose="02020603050405020304" pitchFamily="18" charset="0"/>
                <a:cs typeface="Times New Roman" panose="02020603050405020304" pitchFamily="18" charset="0"/>
              </a:rPr>
              <a:t>DELL’ARTE</a:t>
            </a:r>
            <a:br>
              <a:rPr lang="en-US" sz="2600" b="1"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Musica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55920"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6865749" y="5261483"/>
            <a:ext cx="54154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XXX LEZIONE – </a:t>
            </a: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CC5F8F34-C658-653E-EB38-86DA7F5F7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962" y="5637242"/>
            <a:ext cx="2737765" cy="901751"/>
          </a:xfrm>
          <a:prstGeom prst="rect">
            <a:avLst/>
          </a:prstGeom>
        </p:spPr>
      </p:pic>
      <p:pic>
        <p:nvPicPr>
          <p:cNvPr id="7" name="Immagine 6">
            <a:extLst>
              <a:ext uri="{FF2B5EF4-FFF2-40B4-BE49-F238E27FC236}">
                <a16:creationId xmlns:a16="http://schemas.microsoft.com/office/drawing/2014/main" id="{5748C866-0DDA-7BEA-31EF-3A008024262F}"/>
              </a:ext>
            </a:extLst>
          </p:cNvPr>
          <p:cNvPicPr>
            <a:picLocks noChangeAspect="1"/>
          </p:cNvPicPr>
          <p:nvPr/>
        </p:nvPicPr>
        <p:blipFill>
          <a:blip r:embed="rId4"/>
          <a:stretch>
            <a:fillRect/>
          </a:stretch>
        </p:blipFill>
        <p:spPr>
          <a:xfrm>
            <a:off x="1653844" y="24916"/>
            <a:ext cx="1728788" cy="1234849"/>
          </a:xfrm>
          <a:prstGeom prst="rect">
            <a:avLst/>
          </a:prstGeom>
        </p:spPr>
      </p:pic>
    </p:spTree>
    <p:extLst>
      <p:ext uri="{BB962C8B-B14F-4D97-AF65-F5344CB8AC3E}">
        <p14:creationId xmlns:p14="http://schemas.microsoft.com/office/powerpoint/2010/main" val="36950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IL MORBO DEI COSTI</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8" name="Segnaposto contenuto 2">
            <a:extLst>
              <a:ext uri="{FF2B5EF4-FFF2-40B4-BE49-F238E27FC236}">
                <a16:creationId xmlns:a16="http://schemas.microsoft.com/office/drawing/2014/main" id="{7052A37A-B633-4C5B-2E43-F94A6D47646F}"/>
              </a:ext>
            </a:extLst>
          </p:cNvPr>
          <p:cNvSpPr txBox="1">
            <a:spLocks/>
          </p:cNvSpPr>
          <p:nvPr/>
        </p:nvSpPr>
        <p:spPr>
          <a:xfrm>
            <a:off x="92815" y="1501419"/>
            <a:ext cx="11636256"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ltLang="it-IT" dirty="0">
                <a:latin typeface="Times New Roman" panose="02020603050405020304" pitchFamily="18" charset="0"/>
                <a:cs typeface="Times New Roman" panose="02020603050405020304" pitchFamily="18" charset="0"/>
              </a:rPr>
              <a:t>I primi economisti a occuparsi di economia e cultura sono i “soliti noti”: Smith, Ricardo, Keynes, anche prima degli anni Sessanta, ma la svolta è rappresentata da </a:t>
            </a:r>
            <a:r>
              <a:rPr lang="it-IT" altLang="it-IT" u="sng" dirty="0">
                <a:latin typeface="Times New Roman" panose="02020603050405020304" pitchFamily="18" charset="0"/>
                <a:cs typeface="Times New Roman" panose="02020603050405020304" pitchFamily="18" charset="0"/>
              </a:rPr>
              <a:t>William J. </a:t>
            </a:r>
            <a:r>
              <a:rPr lang="it-IT" altLang="it-IT" u="sng" dirty="0" err="1">
                <a:latin typeface="Times New Roman" panose="02020603050405020304" pitchFamily="18" charset="0"/>
                <a:cs typeface="Times New Roman" panose="02020603050405020304" pitchFamily="18" charset="0"/>
              </a:rPr>
              <a:t>Baumol</a:t>
            </a:r>
            <a:r>
              <a:rPr lang="it-IT" altLang="it-IT" u="sng" dirty="0">
                <a:latin typeface="Times New Roman" panose="02020603050405020304" pitchFamily="18" charset="0"/>
                <a:cs typeface="Times New Roman" panose="02020603050405020304" pitchFamily="18" charset="0"/>
              </a:rPr>
              <a:t> </a:t>
            </a:r>
            <a:r>
              <a:rPr lang="it-IT" altLang="it-IT" dirty="0">
                <a:latin typeface="Times New Roman" panose="02020603050405020304" pitchFamily="18" charset="0"/>
                <a:cs typeface="Times New Roman" panose="02020603050405020304" pitchFamily="18" charset="0"/>
              </a:rPr>
              <a:t>e </a:t>
            </a:r>
            <a:r>
              <a:rPr lang="it-IT" altLang="it-IT" u="sng" dirty="0">
                <a:latin typeface="Times New Roman" panose="02020603050405020304" pitchFamily="18" charset="0"/>
                <a:cs typeface="Times New Roman" panose="02020603050405020304" pitchFamily="18" charset="0"/>
              </a:rPr>
              <a:t>William G. Bowen</a:t>
            </a:r>
            <a:r>
              <a:rPr lang="it-IT" altLang="it-IT" dirty="0">
                <a:latin typeface="Times New Roman" panose="02020603050405020304" pitchFamily="18" charset="0"/>
                <a:cs typeface="Times New Roman" panose="02020603050405020304" pitchFamily="18" charset="0"/>
              </a:rPr>
              <a:t> (“</a:t>
            </a:r>
            <a:r>
              <a:rPr lang="en-US" altLang="it-IT" dirty="0">
                <a:latin typeface="Times New Roman" panose="02020603050405020304" pitchFamily="18" charset="0"/>
                <a:cs typeface="Times New Roman" panose="02020603050405020304" pitchFamily="18" charset="0"/>
              </a:rPr>
              <a:t>Performing Arts, The Economic Dilemma”, 1966) </a:t>
            </a:r>
            <a:r>
              <a:rPr lang="it-IT" altLang="it-IT" dirty="0">
                <a:latin typeface="Times New Roman" panose="02020603050405020304" pitchFamily="18" charset="0"/>
                <a:cs typeface="Times New Roman" panose="02020603050405020304" pitchFamily="18" charset="0"/>
              </a:rPr>
              <a:t>i quali per primi evidenziano le difficoltà finanziarie in cui si dibattono le istituzioni culturali. </a:t>
            </a:r>
          </a:p>
          <a:p>
            <a:endParaRPr lang="it-IT" altLang="it-IT" dirty="0">
              <a:latin typeface="Times New Roman" panose="02020603050405020304" pitchFamily="18" charset="0"/>
              <a:cs typeface="Times New Roman" panose="02020603050405020304" pitchFamily="18" charset="0"/>
            </a:endParaRPr>
          </a:p>
          <a:p>
            <a:r>
              <a:rPr lang="it-IT" altLang="it-IT" dirty="0">
                <a:latin typeface="Times New Roman" panose="02020603050405020304" pitchFamily="18" charset="0"/>
                <a:cs typeface="Times New Roman" panose="02020603050405020304" pitchFamily="18" charset="0"/>
              </a:rPr>
              <a:t>Hanno elaborato la teoria della “</a:t>
            </a:r>
            <a:r>
              <a:rPr lang="it-IT" altLang="it-IT" b="1" dirty="0">
                <a:latin typeface="Times New Roman" panose="02020603050405020304" pitchFamily="18" charset="0"/>
                <a:cs typeface="Times New Roman" panose="02020603050405020304" pitchFamily="18" charset="0"/>
              </a:rPr>
              <a:t>legge di crescita sbilanciata</a:t>
            </a:r>
            <a:r>
              <a:rPr lang="it-IT" altLang="it-IT" dirty="0">
                <a:latin typeface="Times New Roman" panose="02020603050405020304" pitchFamily="18" charset="0"/>
                <a:cs typeface="Times New Roman" panose="02020603050405020304" pitchFamily="18" charset="0"/>
              </a:rPr>
              <a:t>”, spesso indicata come il “morbo di </a:t>
            </a:r>
            <a:r>
              <a:rPr lang="it-IT" altLang="it-IT" dirty="0" err="1">
                <a:latin typeface="Times New Roman" panose="02020603050405020304" pitchFamily="18" charset="0"/>
                <a:cs typeface="Times New Roman" panose="02020603050405020304" pitchFamily="18" charset="0"/>
              </a:rPr>
              <a:t>Baumol</a:t>
            </a:r>
            <a:r>
              <a:rPr lang="it-IT" altLang="it-IT" dirty="0">
                <a:latin typeface="Times New Roman" panose="02020603050405020304" pitchFamily="18" charset="0"/>
                <a:cs typeface="Times New Roman" panose="02020603050405020304" pitchFamily="18" charset="0"/>
              </a:rPr>
              <a:t>”, secondo la quale l’attività produttiva è divisa in due settori, uno </a:t>
            </a:r>
            <a:r>
              <a:rPr lang="it-IT" altLang="it-IT" b="1" dirty="0">
                <a:latin typeface="Times New Roman" panose="02020603050405020304" pitchFamily="18" charset="0"/>
                <a:cs typeface="Times New Roman" panose="02020603050405020304" pitchFamily="18" charset="0"/>
              </a:rPr>
              <a:t>stagnante</a:t>
            </a:r>
            <a:r>
              <a:rPr lang="it-IT" altLang="it-IT" dirty="0">
                <a:latin typeface="Times New Roman" panose="02020603050405020304" pitchFamily="18" charset="0"/>
                <a:cs typeface="Times New Roman" panose="02020603050405020304" pitchFamily="18" charset="0"/>
              </a:rPr>
              <a:t>, l’altro </a:t>
            </a:r>
            <a:r>
              <a:rPr lang="it-IT" altLang="it-IT" b="1" dirty="0">
                <a:latin typeface="Times New Roman" panose="02020603050405020304" pitchFamily="18" charset="0"/>
                <a:cs typeface="Times New Roman" panose="02020603050405020304" pitchFamily="18" charset="0"/>
              </a:rPr>
              <a:t>progressivo</a:t>
            </a:r>
            <a:r>
              <a:rPr lang="it-IT" alt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131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IL MORBO DEI COSTI</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9234AD0B-F253-84C8-BEE9-EB035B255FFB}"/>
              </a:ext>
            </a:extLst>
          </p:cNvPr>
          <p:cNvSpPr txBox="1">
            <a:spLocks/>
          </p:cNvSpPr>
          <p:nvPr/>
        </p:nvSpPr>
        <p:spPr>
          <a:xfrm>
            <a:off x="92814" y="1407479"/>
            <a:ext cx="12041893" cy="30641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ltLang="it-IT" dirty="0">
                <a:latin typeface="Times New Roman" panose="02020603050405020304" pitchFamily="18" charset="0"/>
                <a:cs typeface="Times New Roman" panose="02020603050405020304" pitchFamily="18" charset="0"/>
              </a:rPr>
              <a:t>La differenza è data dalla diversa opportunità che ciascuno dei due settori ha di incorporare il progresso tecnologico nella propria funzione di produzione.</a:t>
            </a:r>
          </a:p>
          <a:p>
            <a:endParaRPr lang="it-IT" altLang="it-IT" dirty="0">
              <a:latin typeface="Times New Roman" panose="02020603050405020304" pitchFamily="18" charset="0"/>
              <a:cs typeface="Times New Roman" panose="02020603050405020304" pitchFamily="18" charset="0"/>
            </a:endParaRPr>
          </a:p>
          <a:p>
            <a:r>
              <a:rPr lang="it-IT" altLang="it-IT" dirty="0">
                <a:latin typeface="Times New Roman" panose="02020603050405020304" pitchFamily="18" charset="0"/>
                <a:cs typeface="Times New Roman" panose="02020603050405020304" pitchFamily="18" charset="0"/>
              </a:rPr>
              <a:t>Le istituzioni artistiche e culturali, rientrano nel settore stagnante, in quanto bassa è la sostituibilità del fattore lavoro con il capitale, dunque, l’introduzione della tecnologia nei loro processi produttivi.</a:t>
            </a:r>
          </a:p>
        </p:txBody>
      </p:sp>
    </p:spTree>
    <p:extLst>
      <p:ext uri="{BB962C8B-B14F-4D97-AF65-F5344CB8AC3E}">
        <p14:creationId xmlns:p14="http://schemas.microsoft.com/office/powerpoint/2010/main" val="26815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TECNOLOGIA E BENE CULTURALE</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9234AD0B-F253-84C8-BEE9-EB035B255FFB}"/>
              </a:ext>
            </a:extLst>
          </p:cNvPr>
          <p:cNvSpPr txBox="1">
            <a:spLocks/>
          </p:cNvSpPr>
          <p:nvPr/>
        </p:nvSpPr>
        <p:spPr>
          <a:xfrm>
            <a:off x="92815" y="1838445"/>
            <a:ext cx="12041893" cy="30641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a:buFont typeface="Arial" panose="020B0604020202020204" pitchFamily="34" charset="0"/>
              <a:buNone/>
            </a:pPr>
            <a:r>
              <a:rPr lang="it-IT" altLang="it-IT" sz="2400" dirty="0">
                <a:latin typeface="Times New Roman" panose="02020603050405020304" pitchFamily="18" charset="0"/>
                <a:cs typeface="Times New Roman" panose="02020603050405020304" pitchFamily="18" charset="0"/>
              </a:rPr>
              <a:t>Nel settore progressivo, che produce solitamente beni standardizzati, le innovazioni tecnologiche sono facilmente incorporabili, questo permette di ottenere economie di scala, costi di produzione che incidono sempre meno nella funzione di produzione e livelli salariali per gli addetti sempre maggiori. Ma i salari nei due settori si evolvono in modo parallelo, per cause anche non strettamente economiche e dunque anche nel settore stagnante si registreranno incrementi nel livello redistributivo, ai quali non corrisponderanno aumenti di produttività per la bassa </a:t>
            </a:r>
            <a:r>
              <a:rPr lang="it-IT" altLang="it-IT" sz="2400" dirty="0" err="1">
                <a:latin typeface="Times New Roman" panose="02020603050405020304" pitchFamily="18" charset="0"/>
                <a:cs typeface="Times New Roman" panose="02020603050405020304" pitchFamily="18" charset="0"/>
              </a:rPr>
              <a:t>incorporabilità</a:t>
            </a:r>
            <a:r>
              <a:rPr lang="it-IT" altLang="it-IT" sz="2400" dirty="0">
                <a:latin typeface="Times New Roman" panose="02020603050405020304" pitchFamily="18" charset="0"/>
                <a:cs typeface="Times New Roman" panose="02020603050405020304" pitchFamily="18" charset="0"/>
              </a:rPr>
              <a:t> della tecnologia in questo settore.</a:t>
            </a:r>
          </a:p>
        </p:txBody>
      </p:sp>
    </p:spTree>
    <p:extLst>
      <p:ext uri="{BB962C8B-B14F-4D97-AF65-F5344CB8AC3E}">
        <p14:creationId xmlns:p14="http://schemas.microsoft.com/office/powerpoint/2010/main" val="345476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FALLIMENTO DI MERCATO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9234AD0B-F253-84C8-BEE9-EB035B255FFB}"/>
              </a:ext>
            </a:extLst>
          </p:cNvPr>
          <p:cNvSpPr txBox="1">
            <a:spLocks/>
          </p:cNvSpPr>
          <p:nvPr/>
        </p:nvSpPr>
        <p:spPr>
          <a:xfrm>
            <a:off x="92815" y="1838445"/>
            <a:ext cx="12041893" cy="30641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a:buFont typeface="Arial" panose="020B0604020202020204" pitchFamily="34" charset="0"/>
              <a:buNone/>
            </a:pPr>
            <a:r>
              <a:rPr lang="it-IT" altLang="it-IT" sz="2400" dirty="0">
                <a:latin typeface="Times New Roman" panose="02020603050405020304" pitchFamily="18" charset="0"/>
                <a:cs typeface="Times New Roman" panose="02020603050405020304" pitchFamily="18" charset="0"/>
              </a:rPr>
              <a:t>La conseguenza è che i costi per unità di prodotto nel settore stagnante saranno progressivamente crescenti a differenza del settore progressivo in cui saranno costanti, così che il produttore di servizi culturali e artistici si vedrà costretto a praticare prezzi sempre più alti per non incorrere in perdite.</a:t>
            </a:r>
          </a:p>
          <a:p>
            <a:pPr marL="0">
              <a:buFont typeface="Arial" panose="020B0604020202020204" pitchFamily="34" charset="0"/>
              <a:buNone/>
            </a:pPr>
            <a:endParaRPr lang="it-IT" altLang="it-IT" sz="2400" dirty="0">
              <a:latin typeface="Times New Roman" panose="02020603050405020304" pitchFamily="18" charset="0"/>
              <a:cs typeface="Times New Roman" panose="02020603050405020304" pitchFamily="18" charset="0"/>
            </a:endParaRPr>
          </a:p>
          <a:p>
            <a:pPr marL="0">
              <a:buFont typeface="Arial" panose="020B0604020202020204" pitchFamily="34" charset="0"/>
              <a:buNone/>
            </a:pPr>
            <a:r>
              <a:rPr lang="it-IT" altLang="it-IT" sz="2400" dirty="0">
                <a:latin typeface="Times New Roman" panose="02020603050405020304" pitchFamily="18" charset="0"/>
                <a:cs typeface="Times New Roman" panose="02020603050405020304" pitchFamily="18" charset="0"/>
              </a:rPr>
              <a:t>Ciò comporterà una contrazione della domanda, della produzione, per finire poi in una estinzione del settore, se non interverrà a supporto un finanziatore esterno che ne sostenga il fabbisogno finanziario con contributi, il cui ammontare dovrà essere sempre più elevato, eliminando il crescente divario fra costi e ricavi.</a:t>
            </a:r>
          </a:p>
        </p:txBody>
      </p:sp>
    </p:spTree>
    <p:extLst>
      <p:ext uri="{BB962C8B-B14F-4D97-AF65-F5344CB8AC3E}">
        <p14:creationId xmlns:p14="http://schemas.microsoft.com/office/powerpoint/2010/main" val="45401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SUPERAMENTO DEL MORBO DEI COSTI</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9234AD0B-F253-84C8-BEE9-EB035B255FFB}"/>
              </a:ext>
            </a:extLst>
          </p:cNvPr>
          <p:cNvSpPr txBox="1">
            <a:spLocks/>
          </p:cNvSpPr>
          <p:nvPr/>
        </p:nvSpPr>
        <p:spPr>
          <a:xfrm>
            <a:off x="92815" y="1838445"/>
            <a:ext cx="12041893" cy="306416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ltLang="it-IT" b="1" dirty="0">
                <a:latin typeface="Times New Roman" panose="02020603050405020304" pitchFamily="18" charset="0"/>
                <a:cs typeface="Times New Roman" panose="02020603050405020304" pitchFamily="18" charset="0"/>
              </a:rPr>
              <a:t>IL TERZO SETTORE</a:t>
            </a:r>
          </a:p>
          <a:p>
            <a:pPr algn="l"/>
            <a:r>
              <a:rPr lang="it-IT" altLang="it-IT" sz="2400" dirty="0">
                <a:latin typeface="Times New Roman" panose="02020603050405020304" pitchFamily="18" charset="0"/>
                <a:cs typeface="Times New Roman" panose="02020603050405020304" pitchFamily="18" charset="0"/>
              </a:rPr>
              <a:t>Il modello degli «enti senza scopo di lucro», che rappresenta il “terzo settore” (oltre al pubblico e al privato), si sviluppa come risposta ai fallimenti dello Stato e del mercato, data la carenza di fornitura pubblica e di imprese che operano in tale settore, con l’obiettivo di coprire la domanda insoddisfatta. Il vincolo per le non profit della non distribuzione dei profitti, determina un comportamento non massimizzante i profitti stessi, e ha come conseguenza un fine di prevalente utilità sociale e culturale. Questo fa sì che le non profit offrano maggiori garanzie alla collettività poiché hanno minori incentivi a sfruttare l’ignoranza dei consumatori, aspetto caratteristico, questo, dell’</a:t>
            </a:r>
            <a:r>
              <a:rPr lang="it-IT" altLang="it-IT" sz="2400" b="1" dirty="0">
                <a:latin typeface="Times New Roman" panose="02020603050405020304" pitchFamily="18" charset="0"/>
                <a:cs typeface="Times New Roman" panose="02020603050405020304" pitchFamily="18" charset="0"/>
              </a:rPr>
              <a:t>asimmetria informativa </a:t>
            </a:r>
            <a:r>
              <a:rPr lang="it-IT" altLang="it-IT" sz="2400" dirty="0">
                <a:latin typeface="Times New Roman" panose="02020603050405020304" pitchFamily="18" charset="0"/>
                <a:cs typeface="Times New Roman" panose="02020603050405020304" pitchFamily="18" charset="0"/>
              </a:rPr>
              <a:t>che si produce quando l’informazione è distribuita non in modo omogeneo, come nel caso di un produttore che detiene le informazioni sul prodotto e il consumatore è invece costretto a cercarle tramite fonti esterne.</a:t>
            </a:r>
          </a:p>
          <a:p>
            <a:pPr marL="0" algn="l">
              <a:buFont typeface="Arial" panose="020B0604020202020204" pitchFamily="34" charset="0"/>
              <a:buNone/>
            </a:pPr>
            <a:endParaRPr lang="it-IT" altLang="it-IT" dirty="0"/>
          </a:p>
          <a:p>
            <a:pPr marL="0">
              <a:buFont typeface="Arial" panose="020B0604020202020204" pitchFamily="34" charset="0"/>
              <a:buNone/>
            </a:pPr>
            <a:endParaRPr lang="it-IT" altLang="it-IT" sz="2400" dirty="0"/>
          </a:p>
        </p:txBody>
      </p:sp>
    </p:spTree>
    <p:extLst>
      <p:ext uri="{BB962C8B-B14F-4D97-AF65-F5344CB8AC3E}">
        <p14:creationId xmlns:p14="http://schemas.microsoft.com/office/powerpoint/2010/main" val="172305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SUPERAMENTO DEL MORBO DEI COSTI</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9234AD0B-F253-84C8-BEE9-EB035B255FFB}"/>
              </a:ext>
            </a:extLst>
          </p:cNvPr>
          <p:cNvSpPr txBox="1">
            <a:spLocks/>
          </p:cNvSpPr>
          <p:nvPr/>
        </p:nvSpPr>
        <p:spPr>
          <a:xfrm>
            <a:off x="92815" y="1838445"/>
            <a:ext cx="12041893" cy="30641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ltLang="it-IT" b="1" dirty="0">
                <a:latin typeface="Times New Roman" panose="02020603050405020304" pitchFamily="18" charset="0"/>
                <a:cs typeface="Times New Roman" panose="02020603050405020304" pitchFamily="18" charset="0"/>
              </a:rPr>
              <a:t>L’IMPATTO TECNOLOGICO</a:t>
            </a:r>
          </a:p>
          <a:p>
            <a:pPr algn="l"/>
            <a:r>
              <a:rPr lang="it-IT" altLang="it-IT" sz="2400" dirty="0">
                <a:latin typeface="Times New Roman" panose="02020603050405020304" pitchFamily="18" charset="0"/>
                <a:cs typeface="Times New Roman" panose="02020603050405020304" pitchFamily="18" charset="0"/>
              </a:rPr>
              <a:t>La tecnologia applicata ai Beni Culturali, sviluppata soprattutto a partire dall’ultimo quarto del secolo scorso, ha ridotto notevolmente l’impatto fallimentare dell’economia del mercato dell’arte tradizionale. Le Digital </a:t>
            </a:r>
            <a:r>
              <a:rPr lang="it-IT" altLang="it-IT" sz="2400" dirty="0" err="1">
                <a:latin typeface="Times New Roman" panose="02020603050405020304" pitchFamily="18" charset="0"/>
                <a:cs typeface="Times New Roman" panose="02020603050405020304" pitchFamily="18" charset="0"/>
              </a:rPr>
              <a:t>Humanities</a:t>
            </a:r>
            <a:r>
              <a:rPr lang="it-IT" altLang="it-IT" sz="2400" dirty="0">
                <a:latin typeface="Times New Roman" panose="02020603050405020304" pitchFamily="18" charset="0"/>
                <a:cs typeface="Times New Roman" panose="02020603050405020304" pitchFamily="18" charset="0"/>
              </a:rPr>
              <a:t>, i supporti di fruizione digitali, la Realtà Aumentata e la Realtà virtuale, l’Intelligenza Artificiale, ma anche le nuove tecnologie di diagnostica artistica, sono settori che hanno fatto progredire il mercato dell’arte creando nuove professioni e sbocchi lavorativi. </a:t>
            </a:r>
          </a:p>
          <a:p>
            <a:pPr algn="l"/>
            <a:r>
              <a:rPr lang="it-IT" altLang="it-IT" dirty="0">
                <a:latin typeface="Times New Roman" panose="02020603050405020304" pitchFamily="18" charset="0"/>
                <a:cs typeface="Times New Roman" panose="02020603050405020304" pitchFamily="18" charset="0"/>
              </a:rPr>
              <a:t>Anche nello scambio tradizionale delle opere d’arte, un notevole incentivo di mercato è stato offerto dagli NFT e dall’ausilio della tecnologia Block Chain.</a:t>
            </a:r>
            <a:endParaRPr lang="it-IT" altLang="it-IT" sz="2400" dirty="0">
              <a:latin typeface="Times New Roman" panose="02020603050405020304" pitchFamily="18" charset="0"/>
              <a:cs typeface="Times New Roman" panose="02020603050405020304" pitchFamily="18" charset="0"/>
            </a:endParaRPr>
          </a:p>
          <a:p>
            <a:pPr marL="0" algn="l">
              <a:buFont typeface="Arial" panose="020B0604020202020204" pitchFamily="34" charset="0"/>
              <a:buNone/>
            </a:pPr>
            <a:endParaRPr lang="it-IT" altLang="it-IT" dirty="0"/>
          </a:p>
          <a:p>
            <a:pPr marL="0">
              <a:buFont typeface="Arial" panose="020B0604020202020204" pitchFamily="34" charset="0"/>
              <a:buNone/>
            </a:pPr>
            <a:endParaRPr lang="it-IT" altLang="it-IT" sz="2400" dirty="0"/>
          </a:p>
        </p:txBody>
      </p:sp>
    </p:spTree>
    <p:extLst>
      <p:ext uri="{BB962C8B-B14F-4D97-AF65-F5344CB8AC3E}">
        <p14:creationId xmlns:p14="http://schemas.microsoft.com/office/powerpoint/2010/main" val="95786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NFT E BLOCK CHAIN</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9234AD0B-F253-84C8-BEE9-EB035B255FFB}"/>
              </a:ext>
            </a:extLst>
          </p:cNvPr>
          <p:cNvSpPr txBox="1">
            <a:spLocks/>
          </p:cNvSpPr>
          <p:nvPr/>
        </p:nvSpPr>
        <p:spPr>
          <a:xfrm>
            <a:off x="57292" y="1567543"/>
            <a:ext cx="12041893" cy="52415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Gli NFT (Non-</a:t>
            </a:r>
            <a:r>
              <a:rPr lang="it-IT" sz="2000" dirty="0" err="1">
                <a:latin typeface="Times New Roman" panose="02020603050405020304" pitchFamily="18" charset="0"/>
                <a:cs typeface="Times New Roman" panose="02020603050405020304" pitchFamily="18" charset="0"/>
              </a:rPr>
              <a:t>Fungible</a:t>
            </a:r>
            <a:r>
              <a:rPr lang="it-IT" sz="2000" dirty="0">
                <a:latin typeface="Times New Roman" panose="02020603050405020304" pitchFamily="18" charset="0"/>
                <a:cs typeface="Times New Roman" panose="02020603050405020304" pitchFamily="18" charset="0"/>
              </a:rPr>
              <a:t> Tokens) sono una tecnologia basata su blockchain che permette di creare e vendere opere d'arte digitali in modo unico e tracciabile. A differenza delle criptovalute come Bitcoin, che sono fungibili e intercambiabili tra loro, ogni NFT è unico e non può essere sostituito con un altro identico.</a:t>
            </a:r>
          </a:p>
          <a:p>
            <a:pPr algn="l"/>
            <a:endParaRPr lang="it-IT" sz="2000" dirty="0">
              <a:latin typeface="Times New Roman" panose="02020603050405020304" pitchFamily="18" charset="0"/>
              <a:cs typeface="Times New Roman" panose="02020603050405020304" pitchFamily="18" charset="0"/>
            </a:endParaRPr>
          </a:p>
          <a:p>
            <a:pPr algn="l"/>
            <a:r>
              <a:rPr lang="it-IT" sz="2000" dirty="0">
                <a:latin typeface="Times New Roman" panose="02020603050405020304" pitchFamily="18" charset="0"/>
                <a:cs typeface="Times New Roman" panose="02020603050405020304" pitchFamily="18" charset="0"/>
              </a:rPr>
              <a:t>Gli NFT hanno rivoluzionato il modo in cui l'arte digitale viene creata, venduta e collezionata, permettendo agli artisti di monetizzare direttamente le loro opere e ai collezionisti di investire in un nuovo tipo di asset digitale. Hanno inoltre aperto nuove possibilità creative, con opere che possono includere elementi interattivi o dinamici impossibili nel mondo fisico.</a:t>
            </a:r>
            <a:endParaRPr lang="it-IT" alt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502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NFT E BLOCK CHAIN</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9234AD0B-F253-84C8-BEE9-EB035B255FFB}"/>
              </a:ext>
            </a:extLst>
          </p:cNvPr>
          <p:cNvSpPr txBox="1">
            <a:spLocks/>
          </p:cNvSpPr>
          <p:nvPr/>
        </p:nvSpPr>
        <p:spPr>
          <a:xfrm>
            <a:off x="57292" y="1210741"/>
            <a:ext cx="12041893" cy="5598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a:buFont typeface="Arial" panose="020B0604020202020204" pitchFamily="34" charset="0"/>
              <a:buNone/>
            </a:pPr>
            <a:r>
              <a:rPr lang="it-IT" altLang="it-IT"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Caratteristiche principali degli NFT nell'arte:</a:t>
            </a:r>
          </a:p>
          <a:p>
            <a:pPr marL="0">
              <a:buFont typeface="Arial" panose="020B0604020202020204" pitchFamily="34" charset="0"/>
              <a:buNone/>
            </a:pPr>
            <a:r>
              <a:rPr lang="it-IT" sz="2000" b="1" dirty="0">
                <a:latin typeface="Times New Roman" panose="02020603050405020304" pitchFamily="18" charset="0"/>
                <a:cs typeface="Times New Roman" panose="02020603050405020304" pitchFamily="18" charset="0"/>
              </a:rPr>
              <a:t>Unicità e proprietà</a:t>
            </a:r>
            <a:r>
              <a:rPr lang="it-IT" sz="2000" dirty="0">
                <a:latin typeface="Times New Roman" panose="02020603050405020304" pitchFamily="18" charset="0"/>
                <a:cs typeface="Times New Roman" panose="02020603050405020304" pitchFamily="18" charset="0"/>
              </a:rPr>
              <a:t>: Ogni NFT rappresenta un'opera d'arte unica o una versione limitata, con informazioni di proprietà registrate su una blockchain. Questo garantisce che l'opera possa essere identificata come originale e che il proprietario possa dimostrarne il possesso.</a:t>
            </a:r>
          </a:p>
          <a:p>
            <a:pPr marL="0">
              <a:buFont typeface="Arial" panose="020B0604020202020204" pitchFamily="34" charset="0"/>
              <a:buNone/>
            </a:pPr>
            <a:r>
              <a:rPr lang="it-IT" sz="2000" b="1" dirty="0">
                <a:latin typeface="Times New Roman" panose="02020603050405020304" pitchFamily="18" charset="0"/>
                <a:cs typeface="Times New Roman" panose="02020603050405020304" pitchFamily="18" charset="0"/>
              </a:rPr>
              <a:t>Autenticità</a:t>
            </a:r>
            <a:r>
              <a:rPr lang="it-IT" sz="2000" dirty="0">
                <a:latin typeface="Times New Roman" panose="02020603050405020304" pitchFamily="18" charset="0"/>
                <a:cs typeface="Times New Roman" panose="02020603050405020304" pitchFamily="18" charset="0"/>
              </a:rPr>
              <a:t>: La blockchain fornisce una prova immutabile della provenienza e della storia di un'opera d'arte, rendendo più facile verificare l'autenticità di un pezzo.</a:t>
            </a:r>
          </a:p>
          <a:p>
            <a:pPr marL="0">
              <a:buFont typeface="Arial" panose="020B0604020202020204" pitchFamily="34" charset="0"/>
              <a:buNone/>
            </a:pPr>
            <a:r>
              <a:rPr lang="it-IT" sz="2000" b="1" dirty="0">
                <a:latin typeface="Times New Roman" panose="02020603050405020304" pitchFamily="18" charset="0"/>
                <a:cs typeface="Times New Roman" panose="02020603050405020304" pitchFamily="18" charset="0"/>
              </a:rPr>
              <a:t>Tracciabilità</a:t>
            </a:r>
            <a:r>
              <a:rPr lang="it-IT" sz="2000" dirty="0">
                <a:latin typeface="Times New Roman" panose="02020603050405020304" pitchFamily="18" charset="0"/>
                <a:cs typeface="Times New Roman" panose="02020603050405020304" pitchFamily="18" charset="0"/>
              </a:rPr>
              <a:t>: La tecnologia blockchain permette di tracciare la storia delle transazioni di un NFT, inclusi i passaggi di proprietà e i cambiamenti di valore nel tempo.</a:t>
            </a:r>
          </a:p>
          <a:p>
            <a:pPr marL="0">
              <a:buFont typeface="Arial" panose="020B0604020202020204" pitchFamily="34" charset="0"/>
              <a:buNone/>
            </a:pPr>
            <a:r>
              <a:rPr lang="it-IT" sz="2000" b="1" dirty="0">
                <a:latin typeface="Times New Roman" panose="02020603050405020304" pitchFamily="18" charset="0"/>
                <a:cs typeface="Times New Roman" panose="02020603050405020304" pitchFamily="18" charset="0"/>
              </a:rPr>
              <a:t>Accesso globale</a:t>
            </a:r>
            <a:r>
              <a:rPr lang="it-IT" sz="2000" dirty="0">
                <a:latin typeface="Times New Roman" panose="02020603050405020304" pitchFamily="18" charset="0"/>
                <a:cs typeface="Times New Roman" panose="02020603050405020304" pitchFamily="18" charset="0"/>
              </a:rPr>
              <a:t>: Gli artisti possono vendere le loro opere direttamente ai collezionisti in tutto il mondo senza intermediari, riducendo i costi di transazione e ampliando il loro mercato.</a:t>
            </a:r>
          </a:p>
          <a:p>
            <a:pPr marL="0">
              <a:buFont typeface="Arial" panose="020B0604020202020204" pitchFamily="34" charset="0"/>
              <a:buNone/>
            </a:pPr>
            <a:r>
              <a:rPr lang="it-IT" sz="2000" b="1" dirty="0">
                <a:latin typeface="Times New Roman" panose="02020603050405020304" pitchFamily="18" charset="0"/>
                <a:cs typeface="Times New Roman" panose="02020603050405020304" pitchFamily="18" charset="0"/>
              </a:rPr>
              <a:t>Contratti intelligenti</a:t>
            </a:r>
            <a:r>
              <a:rPr lang="it-IT" sz="2000" dirty="0">
                <a:latin typeface="Times New Roman" panose="02020603050405020304" pitchFamily="18" charset="0"/>
                <a:cs typeface="Times New Roman" panose="02020603050405020304" pitchFamily="18" charset="0"/>
              </a:rPr>
              <a:t>: Gli NFT possono includere "smart </a:t>
            </a:r>
            <a:r>
              <a:rPr lang="it-IT" sz="2000" dirty="0" err="1">
                <a:latin typeface="Times New Roman" panose="02020603050405020304" pitchFamily="18" charset="0"/>
                <a:cs typeface="Times New Roman" panose="02020603050405020304" pitchFamily="18" charset="0"/>
              </a:rPr>
              <a:t>contracts</a:t>
            </a:r>
            <a:r>
              <a:rPr lang="it-IT" sz="2000" dirty="0">
                <a:latin typeface="Times New Roman" panose="02020603050405020304" pitchFamily="18" charset="0"/>
                <a:cs typeface="Times New Roman" panose="02020603050405020304" pitchFamily="18" charset="0"/>
              </a:rPr>
              <a:t>" che automatizzano determinati processi, come il pagamento automatico di royalties all'artista ogni volta che l'opera viene rivenduta.</a:t>
            </a:r>
            <a:endParaRPr lang="it-IT" alt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02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036004" y="5752677"/>
            <a:ext cx="509870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DETERMINAZIONE DEL VALORE DI UN BENE ARTISTICO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15" name="Segnaposto contenuto 2">
            <a:extLst>
              <a:ext uri="{FF2B5EF4-FFF2-40B4-BE49-F238E27FC236}">
                <a16:creationId xmlns:a16="http://schemas.microsoft.com/office/drawing/2014/main" id="{ED420097-E297-FE5A-99C4-36680266285D}"/>
              </a:ext>
            </a:extLst>
          </p:cNvPr>
          <p:cNvSpPr txBox="1">
            <a:spLocks/>
          </p:cNvSpPr>
          <p:nvPr/>
        </p:nvSpPr>
        <p:spPr>
          <a:xfrm>
            <a:off x="92815" y="1274038"/>
            <a:ext cx="11944729" cy="45259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ltLang="it-IT" dirty="0">
                <a:latin typeface="Times New Roman" panose="02020603050405020304" pitchFamily="18" charset="0"/>
                <a:cs typeface="Times New Roman" panose="02020603050405020304" pitchFamily="18" charset="0"/>
              </a:rPr>
              <a:t>Il prezzo di un bene artistico, a differenza di un bene industriale, non dipende soltanto dal costo di produzione ma, soprattutto, dalla </a:t>
            </a:r>
            <a:r>
              <a:rPr lang="it-IT" altLang="it-IT" b="1" dirty="0">
                <a:latin typeface="Times New Roman" panose="02020603050405020304" pitchFamily="18" charset="0"/>
                <a:cs typeface="Times New Roman" panose="02020603050405020304" pitchFamily="18" charset="0"/>
              </a:rPr>
              <a:t>qualità artistica percepita.</a:t>
            </a:r>
          </a:p>
          <a:p>
            <a:endParaRPr lang="it-IT" altLang="it-IT" dirty="0">
              <a:latin typeface="Times New Roman" panose="02020603050405020304" pitchFamily="18" charset="0"/>
              <a:cs typeface="Times New Roman" panose="02020603050405020304" pitchFamily="18" charset="0"/>
            </a:endParaRPr>
          </a:p>
          <a:p>
            <a:r>
              <a:rPr lang="it-IT" altLang="it-IT" dirty="0">
                <a:latin typeface="Times New Roman" panose="02020603050405020304" pitchFamily="18" charset="0"/>
                <a:cs typeface="Times New Roman" panose="02020603050405020304" pitchFamily="18" charset="0"/>
              </a:rPr>
              <a:t>Non c’è convergenza di giudizio sul merito artistico; inoltre, il</a:t>
            </a:r>
          </a:p>
          <a:p>
            <a:r>
              <a:rPr lang="it-IT" altLang="it-IT" dirty="0">
                <a:latin typeface="Times New Roman" panose="02020603050405020304" pitchFamily="18" charset="0"/>
                <a:cs typeface="Times New Roman" panose="02020603050405020304" pitchFamily="18" charset="0"/>
              </a:rPr>
              <a:t>legame tra merito artistico e prezzo è labile: non tutte le</a:t>
            </a:r>
          </a:p>
          <a:p>
            <a:r>
              <a:rPr lang="it-IT" altLang="it-IT" dirty="0">
                <a:latin typeface="Times New Roman" panose="02020603050405020304" pitchFamily="18" charset="0"/>
                <a:cs typeface="Times New Roman" panose="02020603050405020304" pitchFamily="18" charset="0"/>
              </a:rPr>
              <a:t>caratteristiche del bene d’arte sono misurabili e osservabili o</a:t>
            </a:r>
          </a:p>
          <a:p>
            <a:r>
              <a:rPr lang="it-IT" altLang="it-IT" dirty="0">
                <a:latin typeface="Times New Roman" panose="02020603050405020304" pitchFamily="18" charset="0"/>
                <a:cs typeface="Times New Roman" panose="02020603050405020304" pitchFamily="18" charset="0"/>
              </a:rPr>
              <a:t>suscettibili di valutazione monetaria.</a:t>
            </a:r>
          </a:p>
          <a:p>
            <a:endParaRPr lang="it-IT" altLang="it-IT" dirty="0">
              <a:latin typeface="Times New Roman" panose="02020603050405020304" pitchFamily="18" charset="0"/>
              <a:cs typeface="Times New Roman" panose="02020603050405020304" pitchFamily="18" charset="0"/>
            </a:endParaRPr>
          </a:p>
          <a:p>
            <a:r>
              <a:rPr lang="it-IT" altLang="it-IT" dirty="0">
                <a:latin typeface="Times New Roman" panose="02020603050405020304" pitchFamily="18" charset="0"/>
                <a:cs typeface="Times New Roman" panose="02020603050405020304" pitchFamily="18" charset="0"/>
              </a:rPr>
              <a:t>Sul mercato agiscono la </a:t>
            </a:r>
            <a:r>
              <a:rPr lang="it-IT" altLang="it-IT" b="1" dirty="0">
                <a:latin typeface="Times New Roman" panose="02020603050405020304" pitchFamily="18" charset="0"/>
                <a:cs typeface="Times New Roman" panose="02020603050405020304" pitchFamily="18" charset="0"/>
              </a:rPr>
              <a:t>soggettività delle valutazioni </a:t>
            </a:r>
            <a:r>
              <a:rPr lang="it-IT" altLang="it-IT" dirty="0">
                <a:latin typeface="Times New Roman" panose="02020603050405020304" pitchFamily="18" charset="0"/>
                <a:cs typeface="Times New Roman" panose="02020603050405020304" pitchFamily="18" charset="0"/>
              </a:rPr>
              <a:t>e le</a:t>
            </a:r>
          </a:p>
          <a:p>
            <a:r>
              <a:rPr lang="it-IT" altLang="it-IT" b="1" dirty="0">
                <a:latin typeface="Times New Roman" panose="02020603050405020304" pitchFamily="18" charset="0"/>
                <a:cs typeface="Times New Roman" panose="02020603050405020304" pitchFamily="18" charset="0"/>
              </a:rPr>
              <a:t>differenze di reddito individuali: </a:t>
            </a:r>
            <a:r>
              <a:rPr lang="it-IT" altLang="it-IT" dirty="0">
                <a:latin typeface="Times New Roman" panose="02020603050405020304" pitchFamily="18" charset="0"/>
                <a:cs typeface="Times New Roman" panose="02020603050405020304" pitchFamily="18" charset="0"/>
              </a:rPr>
              <a:t>diversi agenti associano a un bene lo stesso merito artistico ma prezzi molto diversi. </a:t>
            </a:r>
          </a:p>
        </p:txBody>
      </p:sp>
    </p:spTree>
    <p:extLst>
      <p:ext uri="{BB962C8B-B14F-4D97-AF65-F5344CB8AC3E}">
        <p14:creationId xmlns:p14="http://schemas.microsoft.com/office/powerpoint/2010/main" val="26774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036004" y="5752677"/>
            <a:ext cx="509870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DETERMINAZIONE DEL VALORE DI UN BENE ARTISTICO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D3BEA9FA-50B3-6318-D6BF-7E0175A9337A}"/>
              </a:ext>
            </a:extLst>
          </p:cNvPr>
          <p:cNvSpPr txBox="1">
            <a:spLocks/>
          </p:cNvSpPr>
          <p:nvPr/>
        </p:nvSpPr>
        <p:spPr>
          <a:xfrm>
            <a:off x="92815" y="1786698"/>
            <a:ext cx="4549084" cy="34911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altLang="it-IT" dirty="0">
                <a:latin typeface="Times New Roman" panose="02020603050405020304" pitchFamily="18" charset="0"/>
                <a:cs typeface="Times New Roman" panose="02020603050405020304" pitchFamily="18" charset="0"/>
              </a:rPr>
              <a:t>Spesso acquirenti e offerenti sono disinformati riguardo alla qualità artistica del bene e vale quindi il principio del “</a:t>
            </a:r>
            <a:r>
              <a:rPr lang="it-IT" altLang="it-IT" dirty="0" err="1">
                <a:latin typeface="Times New Roman" panose="02020603050405020304" pitchFamily="18" charset="0"/>
                <a:cs typeface="Times New Roman" panose="02020603050405020304" pitchFamily="18" charset="0"/>
              </a:rPr>
              <a:t>nobody</a:t>
            </a:r>
            <a:r>
              <a:rPr lang="it-IT" altLang="it-IT" dirty="0">
                <a:latin typeface="Times New Roman" panose="02020603050405020304" pitchFamily="18" charset="0"/>
                <a:cs typeface="Times New Roman" panose="02020603050405020304" pitchFamily="18" charset="0"/>
              </a:rPr>
              <a:t> </a:t>
            </a:r>
            <a:r>
              <a:rPr lang="it-IT" altLang="it-IT" dirty="0" err="1">
                <a:latin typeface="Times New Roman" panose="02020603050405020304" pitchFamily="18" charset="0"/>
                <a:cs typeface="Times New Roman" panose="02020603050405020304" pitchFamily="18" charset="0"/>
              </a:rPr>
              <a:t>knows</a:t>
            </a:r>
            <a:r>
              <a:rPr lang="it-IT" altLang="it-IT" dirty="0">
                <a:latin typeface="Times New Roman" panose="02020603050405020304" pitchFamily="18" charset="0"/>
                <a:cs typeface="Times New Roman" panose="02020603050405020304" pitchFamily="18" charset="0"/>
              </a:rPr>
              <a:t>” (</a:t>
            </a:r>
            <a:r>
              <a:rPr lang="it-IT" altLang="it-IT" b="1" i="1" dirty="0">
                <a:latin typeface="Times New Roman" panose="02020603050405020304" pitchFamily="18" charset="0"/>
                <a:cs typeface="Times New Roman" panose="02020603050405020304" pitchFamily="18" charset="0"/>
              </a:rPr>
              <a:t>disinformazione simmetrica)</a:t>
            </a:r>
            <a:r>
              <a:rPr lang="it-IT" altLang="it-IT" dirty="0">
                <a:latin typeface="Times New Roman" panose="02020603050405020304" pitchFamily="18" charset="0"/>
                <a:cs typeface="Times New Roman" panose="02020603050405020304" pitchFamily="18" charset="0"/>
              </a:rPr>
              <a:t>, mentre in altri casi una parte ha uno svantaggio informativo rispetto all’offerente (</a:t>
            </a:r>
            <a:r>
              <a:rPr lang="it-IT" altLang="it-IT" b="1" i="1" dirty="0">
                <a:latin typeface="Times New Roman" panose="02020603050405020304" pitchFamily="18" charset="0"/>
                <a:cs typeface="Times New Roman" panose="02020603050405020304" pitchFamily="18" charset="0"/>
              </a:rPr>
              <a:t>informazione asimmetrica)</a:t>
            </a:r>
            <a:r>
              <a:rPr lang="it-IT" altLang="it-IT" dirty="0">
                <a:latin typeface="Times New Roman" panose="02020603050405020304" pitchFamily="18" charset="0"/>
                <a:cs typeface="Times New Roman" panose="02020603050405020304" pitchFamily="18" charset="0"/>
              </a:rPr>
              <a:t>.</a:t>
            </a:r>
          </a:p>
        </p:txBody>
      </p:sp>
      <p:pic>
        <p:nvPicPr>
          <p:cNvPr id="8" name="Immagine 7">
            <a:extLst>
              <a:ext uri="{FF2B5EF4-FFF2-40B4-BE49-F238E27FC236}">
                <a16:creationId xmlns:a16="http://schemas.microsoft.com/office/drawing/2014/main" id="{5302D3FB-1B44-CDDA-6FBF-8C4F34F2C98F}"/>
              </a:ext>
            </a:extLst>
          </p:cNvPr>
          <p:cNvPicPr>
            <a:picLocks noChangeAspect="1"/>
          </p:cNvPicPr>
          <p:nvPr/>
        </p:nvPicPr>
        <p:blipFill>
          <a:blip r:embed="rId5"/>
          <a:stretch>
            <a:fillRect/>
          </a:stretch>
        </p:blipFill>
        <p:spPr>
          <a:xfrm>
            <a:off x="7593217" y="1170555"/>
            <a:ext cx="4444328" cy="4723440"/>
          </a:xfrm>
          <a:prstGeom prst="rect">
            <a:avLst/>
          </a:prstGeom>
        </p:spPr>
      </p:pic>
      <p:sp>
        <p:nvSpPr>
          <p:cNvPr id="15" name="CasellaDiTesto 14">
            <a:extLst>
              <a:ext uri="{FF2B5EF4-FFF2-40B4-BE49-F238E27FC236}">
                <a16:creationId xmlns:a16="http://schemas.microsoft.com/office/drawing/2014/main" id="{792CAE4B-F70B-434D-1DA4-5C6CB1AE0B77}"/>
              </a:ext>
            </a:extLst>
          </p:cNvPr>
          <p:cNvSpPr txBox="1"/>
          <p:nvPr/>
        </p:nvSpPr>
        <p:spPr>
          <a:xfrm>
            <a:off x="4380641" y="2396276"/>
            <a:ext cx="3169462" cy="1477328"/>
          </a:xfrm>
          <a:prstGeom prst="rect">
            <a:avLst/>
          </a:prstGeom>
          <a:noFill/>
        </p:spPr>
        <p:txBody>
          <a:bodyPr wrap="square">
            <a:spAutoFit/>
          </a:bodyPr>
          <a:lstStyle/>
          <a:p>
            <a:pPr algn="r"/>
            <a:r>
              <a:rPr lang="it-IT" dirty="0">
                <a:effectLst/>
              </a:rPr>
              <a:t>Han van </a:t>
            </a:r>
            <a:r>
              <a:rPr lang="it-IT" dirty="0" err="1">
                <a:effectLst/>
              </a:rPr>
              <a:t>Megeeren</a:t>
            </a:r>
            <a:r>
              <a:rPr lang="it-IT" dirty="0">
                <a:effectLst/>
              </a:rPr>
              <a:t> (Deventer, 10 ottobre 1889 - Amsterdam, 30 dicembre 1947), Cristo e l’adultera, Attribuito a Johannes Vermeer</a:t>
            </a:r>
            <a:endParaRPr lang="it-IT" dirty="0"/>
          </a:p>
        </p:txBody>
      </p:sp>
    </p:spTree>
    <p:extLst>
      <p:ext uri="{BB962C8B-B14F-4D97-AF65-F5344CB8AC3E}">
        <p14:creationId xmlns:p14="http://schemas.microsoft.com/office/powerpoint/2010/main" val="189999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019365" y="5503563"/>
            <a:ext cx="5098704"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IL RUOLO DEI GATEKEEPER NELLA VALUTAZIONE DEL BENE ARTISTICO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8" name="Segnaposto contenuto 2">
            <a:extLst>
              <a:ext uri="{FF2B5EF4-FFF2-40B4-BE49-F238E27FC236}">
                <a16:creationId xmlns:a16="http://schemas.microsoft.com/office/drawing/2014/main" id="{7D5F2A3A-7AE8-7C3A-44CA-02C85D56ECE9}"/>
              </a:ext>
            </a:extLst>
          </p:cNvPr>
          <p:cNvSpPr txBox="1">
            <a:spLocks/>
          </p:cNvSpPr>
          <p:nvPr/>
        </p:nvSpPr>
        <p:spPr>
          <a:xfrm>
            <a:off x="0" y="1259610"/>
            <a:ext cx="11976732"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it-IT" dirty="0">
                <a:latin typeface="Times New Roman" panose="02020603050405020304" pitchFamily="18" charset="0"/>
                <a:cs typeface="Times New Roman" panose="02020603050405020304" pitchFamily="18" charset="0"/>
              </a:rPr>
              <a:t>I </a:t>
            </a:r>
            <a:r>
              <a:rPr lang="it-IT" dirty="0" err="1">
                <a:latin typeface="Times New Roman" panose="02020603050405020304" pitchFamily="18" charset="0"/>
                <a:cs typeface="Times New Roman" panose="02020603050405020304" pitchFamily="18" charset="0"/>
              </a:rPr>
              <a:t>gatekeeper</a:t>
            </a:r>
            <a:r>
              <a:rPr lang="it-IT" dirty="0">
                <a:latin typeface="Times New Roman" panose="02020603050405020304" pitchFamily="18" charset="0"/>
                <a:cs typeface="Times New Roman" panose="02020603050405020304" pitchFamily="18" charset="0"/>
              </a:rPr>
              <a:t> sono agenti che esercitano un ruolo di guida nella valutazione del merito artistico e, spesso, monetario di un’opera.</a:t>
            </a:r>
          </a:p>
          <a:p>
            <a:pPr algn="l">
              <a:defRPr/>
            </a:pPr>
            <a:endParaRPr lang="it-IT" sz="1200" dirty="0">
              <a:latin typeface="Times New Roman" panose="02020603050405020304" pitchFamily="18" charset="0"/>
              <a:cs typeface="Times New Roman" panose="02020603050405020304" pitchFamily="18" charset="0"/>
            </a:endParaRPr>
          </a:p>
          <a:p>
            <a:pPr algn="l">
              <a:defRPr/>
            </a:pPr>
            <a:r>
              <a:rPr lang="it-IT" dirty="0">
                <a:latin typeface="Times New Roman" panose="02020603050405020304" pitchFamily="18" charset="0"/>
                <a:cs typeface="Times New Roman" panose="02020603050405020304" pitchFamily="18" charset="0"/>
              </a:rPr>
              <a:t>• Se l’azione dei </a:t>
            </a:r>
            <a:r>
              <a:rPr lang="it-IT" dirty="0" err="1">
                <a:latin typeface="Times New Roman" panose="02020603050405020304" pitchFamily="18" charset="0"/>
                <a:cs typeface="Times New Roman" panose="02020603050405020304" pitchFamily="18" charset="0"/>
              </a:rPr>
              <a:t>gatekeeper</a:t>
            </a:r>
            <a:r>
              <a:rPr lang="it-IT" dirty="0">
                <a:latin typeface="Times New Roman" panose="02020603050405020304" pitchFamily="18" charset="0"/>
                <a:cs typeface="Times New Roman" panose="02020603050405020304" pitchFamily="18" charset="0"/>
              </a:rPr>
              <a:t> è efficace, il prezzo di scambio è un segnale significativo del valore artistico (giudizio oggettivo per beni </a:t>
            </a:r>
            <a:r>
              <a:rPr lang="it-IT" i="1" dirty="0" err="1">
                <a:latin typeface="Times New Roman" panose="02020603050405020304" pitchFamily="18" charset="0"/>
                <a:cs typeface="Times New Roman" panose="02020603050405020304" pitchFamily="18" charset="0"/>
              </a:rPr>
              <a:t>experience</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e</a:t>
            </a:r>
            <a:r>
              <a:rPr lang="it-IT" i="1" dirty="0">
                <a:latin typeface="Times New Roman" panose="02020603050405020304" pitchFamily="18" charset="0"/>
                <a:cs typeface="Times New Roman" panose="02020603050405020304" pitchFamily="18" charset="0"/>
              </a:rPr>
              <a:t> “impressioni” </a:t>
            </a:r>
            <a:r>
              <a:rPr lang="it-IT" dirty="0">
                <a:latin typeface="Times New Roman" panose="02020603050405020304" pitchFamily="18" charset="0"/>
                <a:cs typeface="Times New Roman" panose="02020603050405020304" pitchFamily="18" charset="0"/>
              </a:rPr>
              <a:t>per beni </a:t>
            </a:r>
            <a:r>
              <a:rPr lang="it-IT" dirty="0" err="1">
                <a:latin typeface="Times New Roman" panose="02020603050405020304" pitchFamily="18" charset="0"/>
                <a:cs typeface="Times New Roman" panose="02020603050405020304" pitchFamily="18" charset="0"/>
              </a:rPr>
              <a:t>credence</a:t>
            </a:r>
            <a:r>
              <a:rPr lang="it-IT" dirty="0">
                <a:latin typeface="Times New Roman" panose="02020603050405020304" pitchFamily="18" charset="0"/>
                <a:cs typeface="Times New Roman" panose="02020603050405020304" pitchFamily="18" charset="0"/>
              </a:rPr>
              <a:t>).</a:t>
            </a:r>
          </a:p>
          <a:p>
            <a:pPr algn="l">
              <a:defRPr/>
            </a:pPr>
            <a:r>
              <a:rPr lang="it-IT" dirty="0">
                <a:latin typeface="Times New Roman" panose="02020603050405020304" pitchFamily="18" charset="0"/>
                <a:cs typeface="Times New Roman" panose="02020603050405020304" pitchFamily="18" charset="0"/>
              </a:rPr>
              <a:t>• Se il </a:t>
            </a:r>
            <a:r>
              <a:rPr lang="it-IT" dirty="0" err="1">
                <a:latin typeface="Times New Roman" panose="02020603050405020304" pitchFamily="18" charset="0"/>
                <a:cs typeface="Times New Roman" panose="02020603050405020304" pitchFamily="18" charset="0"/>
              </a:rPr>
              <a:t>gatekeeper</a:t>
            </a:r>
            <a:r>
              <a:rPr lang="it-IT" dirty="0">
                <a:latin typeface="Times New Roman" panose="02020603050405020304" pitchFamily="18" charset="0"/>
                <a:cs typeface="Times New Roman" panose="02020603050405020304" pitchFamily="18" charset="0"/>
              </a:rPr>
              <a:t> non riesce a ridurre l’incertezza sul merito artistico del bene d’arte, il mercato non lo giudica più credibile e la sua funzione si perde.</a:t>
            </a:r>
          </a:p>
          <a:p>
            <a:pPr algn="l">
              <a:defRPr/>
            </a:pPr>
            <a:endParaRPr lang="it-IT" sz="1200" b="1" dirty="0">
              <a:latin typeface="Times New Roman" panose="02020603050405020304" pitchFamily="18" charset="0"/>
              <a:cs typeface="Times New Roman" panose="02020603050405020304" pitchFamily="18" charset="0"/>
            </a:endParaRPr>
          </a:p>
          <a:p>
            <a:pPr algn="l">
              <a:buFont typeface="Wingdings" pitchFamily="2" charset="2"/>
              <a:buChar char="Ø"/>
              <a:defRPr/>
            </a:pPr>
            <a:r>
              <a:rPr lang="it-IT" b="1" dirty="0">
                <a:latin typeface="Times New Roman" panose="02020603050405020304" pitchFamily="18" charset="0"/>
                <a:cs typeface="Times New Roman" panose="02020603050405020304" pitchFamily="18" charset="0"/>
              </a:rPr>
              <a:t>Il consumo artistico ha un’importante componente sociale: il merito artistico del bene non riflette solo la valutazione del singolo, ma dipende dal valore che gli altri gli imputano (beauty contest keynesiano).</a:t>
            </a:r>
          </a:p>
        </p:txBody>
      </p:sp>
    </p:spTree>
    <p:extLst>
      <p:ext uri="{BB962C8B-B14F-4D97-AF65-F5344CB8AC3E}">
        <p14:creationId xmlns:p14="http://schemas.microsoft.com/office/powerpoint/2010/main" val="343237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820353"/>
            <a:ext cx="5098704"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I GATEKEEPER</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796C4EE1-761B-E535-8E1E-DF85A0E4A9BB}"/>
              </a:ext>
            </a:extLst>
          </p:cNvPr>
          <p:cNvSpPr txBox="1">
            <a:spLocks/>
          </p:cNvSpPr>
          <p:nvPr/>
        </p:nvSpPr>
        <p:spPr>
          <a:xfrm>
            <a:off x="52445" y="1290952"/>
            <a:ext cx="12102547" cy="5643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Ø"/>
            </a:pPr>
            <a:r>
              <a:rPr lang="it-IT" altLang="it-IT" b="1" dirty="0">
                <a:latin typeface="Times New Roman" panose="02020603050405020304" pitchFamily="18" charset="0"/>
                <a:cs typeface="Times New Roman" panose="02020603050405020304" pitchFamily="18" charset="0"/>
              </a:rPr>
              <a:t>PROFESSIONISTI: </a:t>
            </a:r>
            <a:r>
              <a:rPr lang="it-IT" altLang="it-IT" dirty="0">
                <a:latin typeface="Times New Roman" panose="02020603050405020304" pitchFamily="18" charset="0"/>
                <a:cs typeface="Times New Roman" panose="02020603050405020304" pitchFamily="18" charset="0"/>
              </a:rPr>
              <a:t>in</a:t>
            </a:r>
            <a:r>
              <a:rPr lang="it-IT" altLang="it-IT" b="1" dirty="0">
                <a:latin typeface="Times New Roman" panose="02020603050405020304" pitchFamily="18" charset="0"/>
                <a:cs typeface="Times New Roman" panose="02020603050405020304" pitchFamily="18" charset="0"/>
              </a:rPr>
              <a:t> </a:t>
            </a:r>
            <a:r>
              <a:rPr lang="it-IT" altLang="it-IT" dirty="0">
                <a:latin typeface="Times New Roman" panose="02020603050405020304" pitchFamily="18" charset="0"/>
                <a:cs typeface="Times New Roman" panose="02020603050405020304" pitchFamily="18" charset="0"/>
              </a:rPr>
              <a:t>questo gruppo rientrano i critici (d’arte visiva, musicali, letterari, gastronomici, etc..) che valutano un bene o servizio artistico e formulano pubblicamente il loro giudizio.</a:t>
            </a:r>
          </a:p>
          <a:p>
            <a:pPr algn="l">
              <a:buFont typeface="Wingdings" panose="05000000000000000000" pitchFamily="2" charset="2"/>
              <a:buChar char="Ø"/>
            </a:pPr>
            <a:endParaRPr lang="it-IT" altLang="it-IT" sz="8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it-IT" altLang="it-IT" b="1" dirty="0">
                <a:latin typeface="Times New Roman" panose="02020603050405020304" pitchFamily="18" charset="0"/>
                <a:cs typeface="Times New Roman" panose="02020603050405020304" pitchFamily="18" charset="0"/>
              </a:rPr>
              <a:t>DILETTANTI: </a:t>
            </a:r>
            <a:r>
              <a:rPr lang="it-IT" altLang="it-IT" dirty="0">
                <a:latin typeface="Times New Roman" panose="02020603050405020304" pitchFamily="18" charset="0"/>
                <a:cs typeface="Times New Roman" panose="02020603050405020304" pitchFamily="18" charset="0"/>
              </a:rPr>
              <a:t>questo</a:t>
            </a:r>
            <a:r>
              <a:rPr lang="it-IT" altLang="it-IT" b="1" dirty="0">
                <a:latin typeface="Times New Roman" panose="02020603050405020304" pitchFamily="18" charset="0"/>
                <a:cs typeface="Times New Roman" panose="02020603050405020304" pitchFamily="18" charset="0"/>
              </a:rPr>
              <a:t> </a:t>
            </a:r>
            <a:r>
              <a:rPr lang="it-IT" altLang="it-IT" dirty="0">
                <a:latin typeface="Times New Roman" panose="02020603050405020304" pitchFamily="18" charset="0"/>
                <a:cs typeface="Times New Roman" panose="02020603050405020304" pitchFamily="18" charset="0"/>
              </a:rPr>
              <a:t>gruppo può essere identificato come “grande pubblico”; è il mercato stesso, in questo caso, che funziona da </a:t>
            </a:r>
            <a:r>
              <a:rPr lang="it-IT" altLang="it-IT" dirty="0" err="1">
                <a:latin typeface="Times New Roman" panose="02020603050405020304" pitchFamily="18" charset="0"/>
                <a:cs typeface="Times New Roman" panose="02020603050405020304" pitchFamily="18" charset="0"/>
              </a:rPr>
              <a:t>gatekeeper</a:t>
            </a:r>
            <a:r>
              <a:rPr lang="it-IT" altLang="it-IT" dirty="0">
                <a:latin typeface="Times New Roman" panose="02020603050405020304" pitchFamily="18" charset="0"/>
                <a:cs typeface="Times New Roman" panose="02020603050405020304" pitchFamily="18" charset="0"/>
              </a:rPr>
              <a:t>, determinando il valore artistico di un’opera.</a:t>
            </a:r>
          </a:p>
          <a:p>
            <a:pPr algn="l"/>
            <a:endParaRPr lang="it-IT" altLang="it-IT" sz="800" dirty="0">
              <a:latin typeface="Times New Roman" panose="02020603050405020304" pitchFamily="18" charset="0"/>
              <a:cs typeface="Times New Roman" panose="02020603050405020304" pitchFamily="18" charset="0"/>
            </a:endParaRPr>
          </a:p>
          <a:p>
            <a:pPr algn="l"/>
            <a:r>
              <a:rPr lang="it-IT" altLang="it-IT" dirty="0">
                <a:latin typeface="Times New Roman" panose="02020603050405020304" pitchFamily="18" charset="0"/>
                <a:cs typeface="Times New Roman" panose="02020603050405020304" pitchFamily="18" charset="0"/>
              </a:rPr>
              <a:t>• In alcune situazioni i </a:t>
            </a:r>
            <a:r>
              <a:rPr lang="it-IT" altLang="it-IT" dirty="0" err="1">
                <a:latin typeface="Times New Roman" panose="02020603050405020304" pitchFamily="18" charset="0"/>
                <a:cs typeface="Times New Roman" panose="02020603050405020304" pitchFamily="18" charset="0"/>
              </a:rPr>
              <a:t>gatekeeper</a:t>
            </a:r>
            <a:r>
              <a:rPr lang="it-IT" altLang="it-IT" dirty="0">
                <a:latin typeface="Times New Roman" panose="02020603050405020304" pitchFamily="18" charset="0"/>
                <a:cs typeface="Times New Roman" panose="02020603050405020304" pitchFamily="18" charset="0"/>
              </a:rPr>
              <a:t> hanno il potere di scremare l’offerta (esempio: giuria della Biennale di Venezia).</a:t>
            </a:r>
          </a:p>
          <a:p>
            <a:pPr algn="l"/>
            <a:endParaRPr lang="it-IT" altLang="it-IT" sz="800" dirty="0">
              <a:latin typeface="Times New Roman" panose="02020603050405020304" pitchFamily="18" charset="0"/>
              <a:cs typeface="Times New Roman" panose="02020603050405020304" pitchFamily="18" charset="0"/>
            </a:endParaRPr>
          </a:p>
          <a:p>
            <a:pPr algn="l"/>
            <a:r>
              <a:rPr lang="it-IT" altLang="it-IT" dirty="0">
                <a:latin typeface="Times New Roman" panose="02020603050405020304" pitchFamily="18" charset="0"/>
                <a:cs typeface="Times New Roman" panose="02020603050405020304" pitchFamily="18" charset="0"/>
              </a:rPr>
              <a:t>• In altri casi la valutazione complessiva del merito artistico non può prescindere dal giudizio del pubblico (successo di un film o di una canzone).</a:t>
            </a:r>
          </a:p>
        </p:txBody>
      </p:sp>
    </p:spTree>
    <p:extLst>
      <p:ext uri="{BB962C8B-B14F-4D97-AF65-F5344CB8AC3E}">
        <p14:creationId xmlns:p14="http://schemas.microsoft.com/office/powerpoint/2010/main" val="35833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DIMENSIONE DINAMICA DEL CONSUMO ARTISTICO</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8" name="Segnaposto contenuto 2">
            <a:extLst>
              <a:ext uri="{FF2B5EF4-FFF2-40B4-BE49-F238E27FC236}">
                <a16:creationId xmlns:a16="http://schemas.microsoft.com/office/drawing/2014/main" id="{065F9297-5364-1D45-FA45-356C516AEAAD}"/>
              </a:ext>
            </a:extLst>
          </p:cNvPr>
          <p:cNvSpPr txBox="1">
            <a:spLocks/>
          </p:cNvSpPr>
          <p:nvPr/>
        </p:nvSpPr>
        <p:spPr>
          <a:xfrm>
            <a:off x="-13116" y="1341008"/>
            <a:ext cx="12147824" cy="48291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altLang="it-IT" dirty="0">
                <a:latin typeface="Times New Roman" panose="02020603050405020304" pitchFamily="18" charset="0"/>
                <a:cs typeface="Times New Roman" panose="02020603050405020304" pitchFamily="18" charset="0"/>
              </a:rPr>
              <a:t>La riduzione dell’incertezza artistica e monetaria può riflettere</a:t>
            </a:r>
          </a:p>
          <a:p>
            <a:r>
              <a:rPr lang="it-IT" altLang="it-IT" dirty="0">
                <a:latin typeface="Times New Roman" panose="02020603050405020304" pitchFamily="18" charset="0"/>
                <a:cs typeface="Times New Roman" panose="02020603050405020304" pitchFamily="18" charset="0"/>
              </a:rPr>
              <a:t>anche meccanismi di apprendimento individuale:</a:t>
            </a:r>
          </a:p>
          <a:p>
            <a:r>
              <a:rPr lang="it-IT" altLang="it-IT" dirty="0">
                <a:latin typeface="Times New Roman" panose="02020603050405020304" pitchFamily="18" charset="0"/>
                <a:cs typeface="Times New Roman" panose="02020603050405020304" pitchFamily="18" charset="0"/>
              </a:rPr>
              <a:t>-    talvolta un consumatore anticipa il merito artistico di un certo bene sulla base di un consumo simile effettuato in passato (il nuovo libro di uno scrittore già conosciuto, etc.).</a:t>
            </a:r>
          </a:p>
          <a:p>
            <a:endParaRPr lang="it-IT" altLang="it-IT" dirty="0">
              <a:latin typeface="Times New Roman" panose="02020603050405020304" pitchFamily="18" charset="0"/>
              <a:cs typeface="Times New Roman" panose="02020603050405020304" pitchFamily="18" charset="0"/>
            </a:endParaRPr>
          </a:p>
          <a:p>
            <a:r>
              <a:rPr lang="it-IT" altLang="it-IT" dirty="0">
                <a:latin typeface="Times New Roman" panose="02020603050405020304" pitchFamily="18" charset="0"/>
                <a:cs typeface="Times New Roman" panose="02020603050405020304" pitchFamily="18" charset="0"/>
              </a:rPr>
              <a:t>Quando il consumo artistico si protrae nel tempo, il valore</a:t>
            </a:r>
          </a:p>
          <a:p>
            <a:r>
              <a:rPr lang="it-IT" altLang="it-IT" dirty="0">
                <a:latin typeface="Times New Roman" panose="02020603050405020304" pitchFamily="18" charset="0"/>
                <a:cs typeface="Times New Roman" panose="02020603050405020304" pitchFamily="18" charset="0"/>
              </a:rPr>
              <a:t>artistico corrente del bene riflette quello atteso in futuro: il</a:t>
            </a:r>
          </a:p>
          <a:p>
            <a:r>
              <a:rPr lang="it-IT" altLang="it-IT" dirty="0">
                <a:latin typeface="Times New Roman" panose="02020603050405020304" pitchFamily="18" charset="0"/>
                <a:cs typeface="Times New Roman" panose="02020603050405020304" pitchFamily="18" charset="0"/>
              </a:rPr>
              <a:t>mercato dell’arte è caratterizzato da comportamenti “</a:t>
            </a:r>
            <a:r>
              <a:rPr lang="it-IT" altLang="it-IT" i="1" dirty="0" err="1">
                <a:latin typeface="Times New Roman" panose="02020603050405020304" pitchFamily="18" charset="0"/>
                <a:cs typeface="Times New Roman" panose="02020603050405020304" pitchFamily="18" charset="0"/>
              </a:rPr>
              <a:t>forward</a:t>
            </a:r>
            <a:endParaRPr lang="it-IT" altLang="it-IT" i="1" dirty="0">
              <a:latin typeface="Times New Roman" panose="02020603050405020304" pitchFamily="18" charset="0"/>
              <a:cs typeface="Times New Roman" panose="02020603050405020304" pitchFamily="18" charset="0"/>
            </a:endParaRPr>
          </a:p>
          <a:p>
            <a:r>
              <a:rPr lang="it-IT" altLang="it-IT" i="1" dirty="0" err="1">
                <a:latin typeface="Times New Roman" panose="02020603050405020304" pitchFamily="18" charset="0"/>
                <a:cs typeface="Times New Roman" panose="02020603050405020304" pitchFamily="18" charset="0"/>
              </a:rPr>
              <a:t>looking</a:t>
            </a:r>
            <a:r>
              <a:rPr lang="it-IT" altLang="it-IT" i="1" dirty="0">
                <a:latin typeface="Times New Roman" panose="02020603050405020304" pitchFamily="18" charset="0"/>
                <a:cs typeface="Times New Roman" panose="02020603050405020304" pitchFamily="18" charset="0"/>
              </a:rPr>
              <a:t>”.</a:t>
            </a:r>
            <a:endParaRPr lang="it-IT" alt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9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CICLO DI VITA DELLE OPERE D’ARTE</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7353DB53-37BF-2E8C-A40C-6C4CFCED6C09}"/>
              </a:ext>
            </a:extLst>
          </p:cNvPr>
          <p:cNvSpPr txBox="1">
            <a:spLocks/>
          </p:cNvSpPr>
          <p:nvPr/>
        </p:nvSpPr>
        <p:spPr>
          <a:xfrm>
            <a:off x="114321" y="1592451"/>
            <a:ext cx="12134708" cy="4972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it-IT" dirty="0">
                <a:latin typeface="Times New Roman" panose="02020603050405020304" pitchFamily="18" charset="0"/>
                <a:cs typeface="Times New Roman" panose="02020603050405020304" pitchFamily="18" charset="0"/>
              </a:rPr>
              <a:t>Anche per i beni d’arte si può parlare di ciclo di vita. Possiamo identificare due fasi del ciclo di vita del bene d’arte, a seconda che esso riesca o meno ad acquisire e mantenere lo status di opera d’arte:</a:t>
            </a:r>
          </a:p>
          <a:p>
            <a:pPr algn="l">
              <a:defRPr/>
            </a:pPr>
            <a:r>
              <a:rPr lang="it-IT" dirty="0">
                <a:latin typeface="Times New Roman" panose="02020603050405020304" pitchFamily="18" charset="0"/>
                <a:cs typeface="Times New Roman" panose="02020603050405020304" pitchFamily="18" charset="0"/>
              </a:rPr>
              <a:t>- nella prima fase il numero degli scambi è crescente: inizialmente il bene non ha ancora acquisito lo status di opera d’arte e il simbolo di cui il bene è potenziale portatore deve essere identificato e trasmesso all’esterno attraverso lo scambio;</a:t>
            </a:r>
          </a:p>
          <a:p>
            <a:pPr algn="l">
              <a:defRPr/>
            </a:pPr>
            <a:r>
              <a:rPr lang="it-IT" dirty="0">
                <a:latin typeface="Times New Roman" panose="02020603050405020304" pitchFamily="18" charset="0"/>
                <a:cs typeface="Times New Roman" panose="02020603050405020304" pitchFamily="18" charset="0"/>
              </a:rPr>
              <a:t>- nella seconda fase l’oggetto raggiunge il massimo merito artistico: nel caso di un dipinto, esso viene allocato a chi ha il prezzo di riserva più elevato; nel caso di un film (o di un libro o di un’opera lirica) si raggiunge il numero massimo di consumatori.</a:t>
            </a:r>
          </a:p>
        </p:txBody>
      </p:sp>
    </p:spTree>
    <p:extLst>
      <p:ext uri="{BB962C8B-B14F-4D97-AF65-F5344CB8AC3E}">
        <p14:creationId xmlns:p14="http://schemas.microsoft.com/office/powerpoint/2010/main" val="382260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CICLO DI VITA DELLE OPERE D’ARTE</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8" name="Segnaposto contenuto 2">
            <a:extLst>
              <a:ext uri="{FF2B5EF4-FFF2-40B4-BE49-F238E27FC236}">
                <a16:creationId xmlns:a16="http://schemas.microsoft.com/office/drawing/2014/main" id="{4CA83225-D1F9-2AB1-F29E-422EB01D946F}"/>
              </a:ext>
            </a:extLst>
          </p:cNvPr>
          <p:cNvSpPr txBox="1">
            <a:spLocks/>
          </p:cNvSpPr>
          <p:nvPr/>
        </p:nvSpPr>
        <p:spPr>
          <a:xfrm>
            <a:off x="0" y="1504941"/>
            <a:ext cx="12037545"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it-IT" dirty="0">
                <a:latin typeface="Times New Roman" panose="02020603050405020304" pitchFamily="18" charset="0"/>
                <a:cs typeface="Times New Roman" panose="02020603050405020304" pitchFamily="18" charset="0"/>
              </a:rPr>
              <a:t>Il consumo del bene artistico raggiunge un certo livello d’equilibrio e si stabilizza:</a:t>
            </a:r>
          </a:p>
          <a:p>
            <a:pPr algn="l">
              <a:defRPr/>
            </a:pPr>
            <a:endParaRPr lang="it-IT" dirty="0">
              <a:latin typeface="Times New Roman" panose="02020603050405020304" pitchFamily="18" charset="0"/>
              <a:cs typeface="Times New Roman" panose="02020603050405020304" pitchFamily="18" charset="0"/>
            </a:endParaRPr>
          </a:p>
          <a:p>
            <a:pPr algn="l">
              <a:defRPr/>
            </a:pPr>
            <a:r>
              <a:rPr lang="it-IT" dirty="0">
                <a:latin typeface="Times New Roman" panose="02020603050405020304" pitchFamily="18" charset="0"/>
                <a:cs typeface="Times New Roman" panose="02020603050405020304" pitchFamily="18" charset="0"/>
              </a:rPr>
              <a:t>-  se il merito artistico è sufficientemente elevato, lo stock di capitale artistico incorporato nel bene stesso non si riduce, anche a seguito della riduzione del consumo (long-seller);</a:t>
            </a:r>
          </a:p>
          <a:p>
            <a:pPr algn="l">
              <a:defRPr/>
            </a:pPr>
            <a:endParaRPr lang="it-IT" dirty="0">
              <a:latin typeface="Times New Roman" panose="02020603050405020304" pitchFamily="18" charset="0"/>
              <a:cs typeface="Times New Roman" panose="02020603050405020304" pitchFamily="18" charset="0"/>
            </a:endParaRPr>
          </a:p>
          <a:p>
            <a:pPr algn="l">
              <a:defRPr/>
            </a:pPr>
            <a:r>
              <a:rPr lang="it-IT" dirty="0">
                <a:latin typeface="Times New Roman" panose="02020603050405020304" pitchFamily="18" charset="0"/>
                <a:cs typeface="Times New Roman" panose="02020603050405020304" pitchFamily="18" charset="0"/>
              </a:rPr>
              <a:t>-  se, invece, la storia degli scambi non ha consentito l’accumulo di un merito artistico adeguato, l’opera d’arte perde “liquidità” e il bene perde il suo valore simbolico uscendo dal mercato dell’arte medesimo, ma se su supporto durevole (libro, CD) il suo consumo rimane possibile.</a:t>
            </a:r>
          </a:p>
        </p:txBody>
      </p:sp>
    </p:spTree>
    <p:extLst>
      <p:ext uri="{BB962C8B-B14F-4D97-AF65-F5344CB8AC3E}">
        <p14:creationId xmlns:p14="http://schemas.microsoft.com/office/powerpoint/2010/main" val="1367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158298" y="5751601"/>
            <a:ext cx="509870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CICLO DI VITA DELLE OPERE D’ARTE</a:t>
            </a:r>
            <a:endParaRPr lang="it-IT" sz="24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768284" y="210467"/>
            <a:ext cx="636642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solidFill>
                  <a:prstClr val="black"/>
                </a:solidFill>
                <a:latin typeface="Times New Roman" panose="02020603050405020304" pitchFamily="18" charset="0"/>
                <a:cs typeface="Times New Roman" panose="02020603050405020304" pitchFamily="18" charset="0"/>
              </a:rPr>
              <a:t>VALUTAZIONE ARTISTICA ED ECONOMICA NELLO SCAMBIO</a:t>
            </a:r>
            <a:endParaRPr lang="it-IT" sz="2400" dirty="0"/>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Segnaposto contenuto 2">
            <a:extLst>
              <a:ext uri="{FF2B5EF4-FFF2-40B4-BE49-F238E27FC236}">
                <a16:creationId xmlns:a16="http://schemas.microsoft.com/office/drawing/2014/main" id="{A8236889-2C87-CC4C-38D9-3ED987225E14}"/>
              </a:ext>
            </a:extLst>
          </p:cNvPr>
          <p:cNvSpPr txBox="1">
            <a:spLocks/>
          </p:cNvSpPr>
          <p:nvPr/>
        </p:nvSpPr>
        <p:spPr>
          <a:xfrm>
            <a:off x="45200" y="1359231"/>
            <a:ext cx="4135425" cy="406475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altLang="it-IT" dirty="0">
                <a:latin typeface="Times New Roman" panose="02020603050405020304" pitchFamily="18" charset="0"/>
                <a:cs typeface="Times New Roman" panose="02020603050405020304" pitchFamily="18" charset="0"/>
              </a:rPr>
              <a:t>Per i beni d’arte il ciclo di vita non riflette necessariamente un efficiente processo di selezione  alla Darwin: anche un’opera di merito artistico elevato può infatti essere dimenticata e cadere nella considerazione del pubblico. Inoltre, la storia dell’arte non esclude neppure che sia possibile un processo di </a:t>
            </a:r>
            <a:r>
              <a:rPr lang="it-IT" altLang="it-IT" dirty="0" err="1">
                <a:latin typeface="Times New Roman" panose="02020603050405020304" pitchFamily="18" charset="0"/>
                <a:cs typeface="Times New Roman" panose="02020603050405020304" pitchFamily="18" charset="0"/>
              </a:rPr>
              <a:t>riselezione</a:t>
            </a:r>
            <a:r>
              <a:rPr lang="it-IT" altLang="it-IT" dirty="0">
                <a:latin typeface="Times New Roman" panose="02020603050405020304" pitchFamily="18" charset="0"/>
                <a:cs typeface="Times New Roman" panose="02020603050405020304" pitchFamily="18" charset="0"/>
              </a:rPr>
              <a:t>, cioè che un artista che è stato dimenticato possa tornare a essere rivalutato.</a:t>
            </a:r>
          </a:p>
        </p:txBody>
      </p:sp>
      <p:pic>
        <p:nvPicPr>
          <p:cNvPr id="8" name="Immagine 7">
            <a:extLst>
              <a:ext uri="{FF2B5EF4-FFF2-40B4-BE49-F238E27FC236}">
                <a16:creationId xmlns:a16="http://schemas.microsoft.com/office/drawing/2014/main" id="{6E15F519-7C99-1112-7029-5819B6B3D67D}"/>
              </a:ext>
            </a:extLst>
          </p:cNvPr>
          <p:cNvPicPr>
            <a:picLocks noChangeAspect="1"/>
          </p:cNvPicPr>
          <p:nvPr/>
        </p:nvPicPr>
        <p:blipFill>
          <a:blip r:embed="rId5"/>
          <a:stretch>
            <a:fillRect/>
          </a:stretch>
        </p:blipFill>
        <p:spPr>
          <a:xfrm>
            <a:off x="5739812" y="1259676"/>
            <a:ext cx="2859739" cy="4190427"/>
          </a:xfrm>
          <a:prstGeom prst="rect">
            <a:avLst/>
          </a:prstGeom>
        </p:spPr>
      </p:pic>
      <p:sp>
        <p:nvSpPr>
          <p:cNvPr id="13" name="CasellaDiTesto 12">
            <a:extLst>
              <a:ext uri="{FF2B5EF4-FFF2-40B4-BE49-F238E27FC236}">
                <a16:creationId xmlns:a16="http://schemas.microsoft.com/office/drawing/2014/main" id="{6F83BEA7-08A3-48E5-023D-3AF40ECDEE29}"/>
              </a:ext>
            </a:extLst>
          </p:cNvPr>
          <p:cNvSpPr txBox="1"/>
          <p:nvPr/>
        </p:nvSpPr>
        <p:spPr>
          <a:xfrm>
            <a:off x="3863902" y="2193239"/>
            <a:ext cx="1808174" cy="2031325"/>
          </a:xfrm>
          <a:prstGeom prst="rect">
            <a:avLst/>
          </a:prstGeom>
          <a:noFill/>
        </p:spPr>
        <p:txBody>
          <a:bodyPr wrap="square" rtlCol="0">
            <a:spAutoFit/>
          </a:bodyPr>
          <a:lstStyle/>
          <a:p>
            <a:pPr algn="r"/>
            <a:r>
              <a:rPr lang="it-IT" dirty="0"/>
              <a:t>Amedeo Modigliani, Ritratto di Jeanne </a:t>
            </a:r>
            <a:r>
              <a:rPr lang="it-IT" dirty="0" err="1"/>
              <a:t>Hébuterne</a:t>
            </a:r>
            <a:r>
              <a:rPr lang="it-IT" dirty="0"/>
              <a:t>, 1918, collezione privata</a:t>
            </a:r>
          </a:p>
        </p:txBody>
      </p:sp>
      <p:pic>
        <p:nvPicPr>
          <p:cNvPr id="15" name="Immagine 14">
            <a:extLst>
              <a:ext uri="{FF2B5EF4-FFF2-40B4-BE49-F238E27FC236}">
                <a16:creationId xmlns:a16="http://schemas.microsoft.com/office/drawing/2014/main" id="{B8A801F4-0A4A-0AB2-5E2B-5662953EEB21}"/>
              </a:ext>
            </a:extLst>
          </p:cNvPr>
          <p:cNvPicPr>
            <a:picLocks noChangeAspect="1"/>
          </p:cNvPicPr>
          <p:nvPr/>
        </p:nvPicPr>
        <p:blipFill>
          <a:blip r:embed="rId6"/>
          <a:stretch>
            <a:fillRect/>
          </a:stretch>
        </p:blipFill>
        <p:spPr>
          <a:xfrm>
            <a:off x="8806486" y="1359231"/>
            <a:ext cx="3170739" cy="2531125"/>
          </a:xfrm>
          <a:prstGeom prst="rect">
            <a:avLst/>
          </a:prstGeom>
        </p:spPr>
      </p:pic>
      <p:sp>
        <p:nvSpPr>
          <p:cNvPr id="17" name="CasellaDiTesto 16">
            <a:extLst>
              <a:ext uri="{FF2B5EF4-FFF2-40B4-BE49-F238E27FC236}">
                <a16:creationId xmlns:a16="http://schemas.microsoft.com/office/drawing/2014/main" id="{B2A883C8-0D5E-ED35-2449-8B80355986FF}"/>
              </a:ext>
            </a:extLst>
          </p:cNvPr>
          <p:cNvSpPr txBox="1"/>
          <p:nvPr/>
        </p:nvSpPr>
        <p:spPr>
          <a:xfrm>
            <a:off x="8806486" y="4123113"/>
            <a:ext cx="3170739" cy="646331"/>
          </a:xfrm>
          <a:prstGeom prst="rect">
            <a:avLst/>
          </a:prstGeom>
          <a:noFill/>
        </p:spPr>
        <p:txBody>
          <a:bodyPr wrap="square" rtlCol="0">
            <a:spAutoFit/>
          </a:bodyPr>
          <a:lstStyle/>
          <a:p>
            <a:pPr algn="ctr"/>
            <a:r>
              <a:rPr lang="it-IT" dirty="0"/>
              <a:t>Vincent Van Gogh, Notte stellata, 1889, New York, MoMA</a:t>
            </a:r>
          </a:p>
        </p:txBody>
      </p:sp>
    </p:spTree>
    <p:extLst>
      <p:ext uri="{BB962C8B-B14F-4D97-AF65-F5344CB8AC3E}">
        <p14:creationId xmlns:p14="http://schemas.microsoft.com/office/powerpoint/2010/main" val="335923784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1467</TotalTime>
  <Words>2010</Words>
  <Application>Microsoft Office PowerPoint</Application>
  <PresentationFormat>Widescreen</PresentationFormat>
  <Paragraphs>153</Paragraphs>
  <Slides>17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Calibri</vt:lpstr>
      <vt:lpstr>Calibri Light</vt:lpstr>
      <vt:lpstr>Times New Roman</vt:lpstr>
      <vt:lpstr>Wingdings</vt:lpstr>
      <vt:lpstr>Tema di Office</vt:lpstr>
      <vt:lpstr>MERCATO DELL’ARTE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46</cp:revision>
  <dcterms:created xsi:type="dcterms:W3CDTF">2022-04-26T11:54:05Z</dcterms:created>
  <dcterms:modified xsi:type="dcterms:W3CDTF">2024-08-06T07:53:19Z</dcterms:modified>
</cp:coreProperties>
</file>