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89" r:id="rId12"/>
    <p:sldId id="290" r:id="rId13"/>
    <p:sldId id="288" r:id="rId14"/>
    <p:sldId id="301" r:id="rId15"/>
    <p:sldId id="454" r:id="rId16"/>
    <p:sldId id="448" r:id="rId17"/>
    <p:sldId id="302" r:id="rId18"/>
    <p:sldId id="303" r:id="rId19"/>
    <p:sldId id="304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4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icola\Documents\Cartel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Foglio1!$J$11</c:f>
              <c:strCache>
                <c:ptCount val="1"/>
                <c:pt idx="0">
                  <c:v>anno</c:v>
                </c:pt>
              </c:strCache>
            </c:strRef>
          </c:tx>
          <c:marker>
            <c:symbol val="none"/>
          </c:marker>
          <c:cat>
            <c:numRef>
              <c:f>Foglio1!$I$12:$I$41</c:f>
              <c:numCache>
                <c:formatCode>General</c:formatCode>
                <c:ptCount val="3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</c:numCache>
            </c:numRef>
          </c:cat>
          <c:val>
            <c:numRef>
              <c:f>Foglio1!$J$12:$J$41</c:f>
              <c:numCache>
                <c:formatCode>General</c:formatCode>
                <c:ptCount val="30"/>
                <c:pt idx="0">
                  <c:v>213</c:v>
                </c:pt>
                <c:pt idx="1">
                  <c:v>235</c:v>
                </c:pt>
                <c:pt idx="2">
                  <c:v>562</c:v>
                </c:pt>
                <c:pt idx="3" formatCode="#,##0">
                  <c:v>1204</c:v>
                </c:pt>
                <c:pt idx="4" formatCode="#,##0">
                  <c:v>1961</c:v>
                </c:pt>
                <c:pt idx="5" formatCode="#,##0">
                  <c:v>5089</c:v>
                </c:pt>
                <c:pt idx="6" formatCode="#,##0">
                  <c:v>28174</c:v>
                </c:pt>
                <c:pt idx="7" formatCode="#,##0">
                  <c:v>80000</c:v>
                </c:pt>
                <c:pt idx="8" formatCode="#,##0">
                  <c:v>159000</c:v>
                </c:pt>
                <c:pt idx="9" formatCode="#,##0">
                  <c:v>376000</c:v>
                </c:pt>
                <c:pt idx="10" formatCode="#,##0">
                  <c:v>727000</c:v>
                </c:pt>
                <c:pt idx="11" formatCode="#,##0">
                  <c:v>1313000</c:v>
                </c:pt>
                <c:pt idx="12" formatCode="#,##0">
                  <c:v>2217000</c:v>
                </c:pt>
                <c:pt idx="13" formatCode="#,##0">
                  <c:v>5846000</c:v>
                </c:pt>
                <c:pt idx="14" formatCode="#,##0">
                  <c:v>14352000</c:v>
                </c:pt>
                <c:pt idx="15" formatCode="#,##0">
                  <c:v>21819000</c:v>
                </c:pt>
                <c:pt idx="16" formatCode="#,##0">
                  <c:v>29760000</c:v>
                </c:pt>
                <c:pt idx="17" formatCode="#,##0">
                  <c:v>43230000</c:v>
                </c:pt>
                <c:pt idx="18" formatCode="#,##0">
                  <c:v>72398000</c:v>
                </c:pt>
                <c:pt idx="19" formatCode="#,##0">
                  <c:v>109574000</c:v>
                </c:pt>
                <c:pt idx="20" formatCode="#,##0">
                  <c:v>147345000</c:v>
                </c:pt>
                <c:pt idx="21" formatCode="#,##0">
                  <c:v>171638000</c:v>
                </c:pt>
                <c:pt idx="22" formatCode="#,##0">
                  <c:v>233101000</c:v>
                </c:pt>
                <c:pt idx="23" formatCode="#,##0">
                  <c:v>317646000</c:v>
                </c:pt>
                <c:pt idx="24" formatCode="#,##0">
                  <c:v>394992000</c:v>
                </c:pt>
                <c:pt idx="25" formatCode="#,##0">
                  <c:v>433193000</c:v>
                </c:pt>
                <c:pt idx="26" formatCode="#,##0">
                  <c:v>541677000</c:v>
                </c:pt>
                <c:pt idx="27" formatCode="#,##0">
                  <c:v>625226000</c:v>
                </c:pt>
                <c:pt idx="28" formatCode="#,##0">
                  <c:v>732740000</c:v>
                </c:pt>
                <c:pt idx="29" formatCode="#,##0">
                  <c:v>818374000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C9-4E1C-967E-0682CA75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25664"/>
        <c:axId val="51658752"/>
      </c:lineChart>
      <c:catAx>
        <c:axId val="4982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658752"/>
        <c:crosses val="autoZero"/>
        <c:auto val="1"/>
        <c:lblAlgn val="ctr"/>
        <c:lblOffset val="100"/>
        <c:noMultiLvlLbl val="0"/>
      </c:catAx>
      <c:valAx>
        <c:axId val="5165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25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2939-6B62-4F5E-9C20-0035488245BA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7321-5914-4F51-980B-351C97D54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1B655-EA64-4311-8A5B-6981E6CBFA12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DEA3-7D29-4EE6-9827-739993DCE2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86C9-8AA9-4A15-80BB-ADBA86923774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B5D6-26BA-45AF-B816-5E0B540C81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BB98-4F56-4D86-A968-BA31DD461A56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2E7C-20DD-46C8-959A-5EAAB2B674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57B7-C684-443E-9F0F-710CE18C29AF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3497-91C3-4C8C-B598-3A56CE09FF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C218-3D4B-4840-B64E-EC6D5FA31A3E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0D15-20B9-4723-88C9-DFF7C27B71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AB82-3F86-4E9B-A194-7DFA15D60D14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3CE2-B2C2-48F7-9BB7-15ED02E099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9139-C064-43C4-9A3F-3833893FAD26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19C5-2602-438B-94A8-26303B8B51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F432-F0E5-4F36-931F-854E1258A62F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A84D-3C77-46F7-9643-553FCC8F86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E9F9-CB43-41C3-92A7-C42D73459678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2603-F9D2-473A-8A4F-97014C472F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FE4D-2851-4B8D-B5E2-A70DA7E82900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6E69-922E-477C-BE20-B9CCF9DF43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29EC8-FBBD-4523-A5BE-CB9B7DB01DC7}" type="datetimeFigureOut">
              <a:rPr lang="it-IT"/>
              <a:pPr>
                <a:defRPr/>
              </a:pPr>
              <a:t>29/04/2025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13E22-0640-4F66-A578-1DCFFF5A5C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Storia e diffusione di Internet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971550" y="69215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1991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411413" y="692150"/>
            <a:ext cx="510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Verdana" pitchFamily="34" charset="0"/>
              </a:rPr>
              <a:t>NSF toglie restrizioni commerciali alla rete</a:t>
            </a:r>
            <a:endParaRPr lang="it-IT">
              <a:latin typeface="Calibri" pitchFamily="34" charset="0"/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589213" y="2924175"/>
            <a:ext cx="5727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Verdana" pitchFamily="34" charset="0"/>
              </a:rPr>
              <a:t>CERN di Ginevra (Tim Berners-Lee)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Implementa World Wide Web 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Rete di contenuti collegati tra loro (ipertesto)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Contenuti multimediali</a:t>
            </a:r>
          </a:p>
          <a:p>
            <a:endParaRPr lang="it-IT">
              <a:latin typeface="Verdana" pitchFamily="34" charset="0"/>
            </a:endParaRPr>
          </a:p>
          <a:p>
            <a:r>
              <a:rPr lang="it-IT">
                <a:latin typeface="Verdana" pitchFamily="34" charset="0"/>
              </a:rPr>
              <a:t>Utenti possono produrre contenuto per il WEB</a:t>
            </a:r>
          </a:p>
          <a:p>
            <a:endParaRPr lang="it-IT">
              <a:latin typeface="Verdana" pitchFamily="34" charset="0"/>
            </a:endParaRPr>
          </a:p>
          <a:p>
            <a:endParaRPr lang="it-IT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Diffusione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internet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nel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mondo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numeri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host)</a:t>
            </a:r>
            <a:endParaRPr lang="it-IT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1115616" y="1556792"/>
          <a:ext cx="6877050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1475656" y="6021288"/>
            <a:ext cx="5940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fonte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1" i="1" dirty="0">
                <a:latin typeface="Calibri" pitchFamily="34" charset="0"/>
              </a:rPr>
              <a:t>Domain Survey - </a:t>
            </a:r>
            <a:r>
              <a:rPr lang="en-US" dirty="0">
                <a:latin typeface="Calibri" pitchFamily="34" charset="0"/>
              </a:rPr>
              <a:t>Internet Systems Consortium</a:t>
            </a:r>
          </a:p>
          <a:p>
            <a:r>
              <a:rPr lang="it-IT" dirty="0">
                <a:latin typeface="Calibri" pitchFamily="34" charset="0"/>
              </a:rPr>
              <a:t>www.isc.org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 </a:t>
            </a:r>
            <a:r>
              <a:rPr lang="it-IT" dirty="0" err="1"/>
              <a:t>host</a:t>
            </a:r>
            <a:r>
              <a:rPr lang="it-IT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Calibri" pitchFamily="34" charset="0"/>
              </a:rPr>
              <a:t>1. - Ospite. Computer della rete che ospita risorse e servizi disponibili ad altri sistemi.</a:t>
            </a:r>
            <a:br>
              <a:rPr lang="it-IT" dirty="0">
                <a:latin typeface="Calibri" pitchFamily="34" charset="0"/>
              </a:rPr>
            </a:br>
            <a:br>
              <a:rPr lang="it-IT" dirty="0">
                <a:latin typeface="Calibri" pitchFamily="34" charset="0"/>
              </a:rPr>
            </a:br>
            <a:r>
              <a:rPr lang="it-IT" dirty="0">
                <a:latin typeface="Calibri" pitchFamily="34" charset="0"/>
              </a:rPr>
              <a:t>2. - Disponibilità (a pagamento o gratuita) di spazio su un server Internet per la registrazione di file personali o per la realizzazione di un sito</a:t>
            </a:r>
          </a:p>
          <a:p>
            <a:pPr>
              <a:buNone/>
            </a:pPr>
            <a:r>
              <a:rPr lang="it-IT" dirty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it-IT" dirty="0">
                <a:latin typeface="Calibri" pitchFamily="34" charset="0"/>
              </a:rPr>
              <a:t>	www.pc-facile.com/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Le ICT dal 2001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77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11560" y="56612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http://www.itu.int/ITU-D/</a:t>
            </a:r>
            <a:r>
              <a:rPr lang="it-IT" dirty="0" err="1"/>
              <a:t>ict</a:t>
            </a:r>
            <a:r>
              <a:rPr lang="it-IT" dirty="0"/>
              <a:t>/</a:t>
            </a:r>
            <a:r>
              <a:rPr lang="it-IT" dirty="0" err="1"/>
              <a:t>publications</a:t>
            </a:r>
            <a:r>
              <a:rPr lang="it-IT" dirty="0"/>
              <a:t>/idi/material/2012/MIS2012_without_Annex_4.pdf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" y="0"/>
            <a:ext cx="910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Reinvenzione e compatibilità: caratteristiche per la</a:t>
            </a:r>
            <a:br>
              <a:rPr lang="it-IT" sz="2400" dirty="0">
                <a:latin typeface="Verdana" charset="0"/>
                <a:ea typeface="Verdana" charset="0"/>
                <a:cs typeface="Verdana" charset="0"/>
              </a:rPr>
            </a:b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diffusione di un’innovazione (Everett Rogers)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innovazioni che generano nuove innovazioni ed i cui confini di applicabilità sono sfumati, hanno ottime probabilità di diffondersi, ma anche di venire interpretate ed applicate in maniera diversa da quella originaria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invenzioni che sono compatibili con la cultura hanno più possibilità di diffondersi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886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Tecnologia che si “</a:t>
            </a:r>
            <a:r>
              <a:rPr lang="it-IT" sz="2400" dirty="0" err="1">
                <a:latin typeface="Verdana" charset="0"/>
                <a:ea typeface="Verdana" charset="0"/>
                <a:cs typeface="Verdana" charset="0"/>
              </a:rPr>
              <a:t>autolimenta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” </a:t>
            </a:r>
            <a:r>
              <a:rPr lang="mr-IN" sz="2400" dirty="0">
                <a:latin typeface="Verdana" charset="0"/>
                <a:ea typeface="Verdana" charset="0"/>
                <a:cs typeface="Verdana" charset="0"/>
              </a:rPr>
              <a:t>–</a:t>
            </a:r>
            <a:r>
              <a:rPr lang="it-IT" sz="2400" dirty="0">
                <a:latin typeface="Verdana" charset="0"/>
                <a:ea typeface="Verdana" charset="0"/>
                <a:cs typeface="Verdana" charset="0"/>
              </a:rPr>
              <a:t>&gt; diffusione senza pari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8" y="1935117"/>
            <a:ext cx="7036904" cy="3959591"/>
          </a:xfrm>
        </p:spPr>
      </p:pic>
    </p:spTree>
    <p:extLst>
      <p:ext uri="{BB962C8B-B14F-4D97-AF65-F5344CB8AC3E}">
        <p14:creationId xmlns:p14="http://schemas.microsoft.com/office/powerpoint/2010/main" val="1286127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6881222-BB81-3C05-B48B-A1317E23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644"/>
            <a:ext cx="9144000" cy="51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E45C5F5-F922-85C8-33E9-B8B846F3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327"/>
            <a:ext cx="9144000" cy="51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441F6B-3F8D-80A1-27C5-A2BB19D5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628"/>
            <a:ext cx="9144000" cy="51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1331913" y="1268413"/>
            <a:ext cx="1727200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867400" y="1268413"/>
            <a:ext cx="1728788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900738" y="4797425"/>
            <a:ext cx="172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331913" y="4797425"/>
            <a:ext cx="172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8" name="Connettore 1 7"/>
          <p:cNvCxnSpPr>
            <a:stCxn id="3" idx="6"/>
            <a:endCxn id="4" idx="2"/>
          </p:cNvCxnSpPr>
          <p:nvPr/>
        </p:nvCxnSpPr>
        <p:spPr>
          <a:xfrm>
            <a:off x="3059113" y="1916113"/>
            <a:ext cx="28082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rot="5400000" flipH="1" flipV="1">
            <a:off x="3150394" y="1993106"/>
            <a:ext cx="2636838" cy="334962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endCxn id="3" idx="4"/>
          </p:cNvCxnSpPr>
          <p:nvPr/>
        </p:nvCxnSpPr>
        <p:spPr>
          <a:xfrm rot="5400000" flipH="1" flipV="1">
            <a:off x="1079500" y="3681413"/>
            <a:ext cx="2232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059113" y="5445125"/>
            <a:ext cx="2808287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 flipH="1" flipV="1">
            <a:off x="5616575" y="3681413"/>
            <a:ext cx="22320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3" idx="5"/>
          </p:cNvCxnSpPr>
          <p:nvPr/>
        </p:nvCxnSpPr>
        <p:spPr>
          <a:xfrm rot="10800000">
            <a:off x="2806700" y="2374900"/>
            <a:ext cx="3494088" cy="25400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1619250" y="1412875"/>
            <a:ext cx="1512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Univ. California (LA)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6227763" y="1412875"/>
            <a:ext cx="1657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Univ. California (BERK)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1619250" y="5013325"/>
            <a:ext cx="1296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Stanford Res. Inst.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156325" y="5084763"/>
            <a:ext cx="1511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Verdana" pitchFamily="34" charset="0"/>
              </a:rPr>
              <a:t>Univ.  of Utah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014663" y="404813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1969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986213" y="404813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ARPA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5027613" y="404813"/>
            <a:ext cx="1225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94B1B5E-7A49-0C99-FAC5-A7A2D5B2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982"/>
            <a:ext cx="9144000" cy="52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4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BD84E-26D2-805F-E435-8D12E613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Mobile Connectivity - Febbraio 2025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DEE00C-ABCD-DDC0-C654-CE57C3112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5,78 miliardi di utenti unici mobile (70,5% della popolazione mondiale)</a:t>
            </a:r>
          </a:p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Crescita annuale: +2,0% (+112 milioni di nuovi utenti)</a:t>
            </a:r>
          </a:p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8,78 miliardi di connessioni mobili cellulari attive (escludendo IoT)</a:t>
            </a:r>
          </a:p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Media: 1,52 connessioni mobili per ogni utente</a:t>
            </a:r>
          </a:p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4,74 miliardi di utenti unici con connessione dati mobile</a:t>
            </a:r>
          </a:p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Crescita annuale utenti dati: +2,5% (+114 milioni)</a:t>
            </a:r>
          </a:p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8,31 miliardi di connessioni a banda larga mobile (94,6% del totale)</a:t>
            </a:r>
          </a:p>
          <a:p>
            <a:pPr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Quasi tutta la connettività mobile globale avviene su reti a banda larga (4G/5G)</a:t>
            </a:r>
          </a:p>
          <a:p>
            <a:pPr marL="0" indent="0">
              <a:buNone/>
            </a:pPr>
            <a:r>
              <a:rPr lang="it-IT" sz="2000" i="1" dirty="0">
                <a:latin typeface="Verdana" panose="020B0604030504040204" pitchFamily="34" charset="0"/>
                <a:ea typeface="Verdana" panose="020B0604030504040204" pitchFamily="34" charset="0"/>
              </a:rPr>
              <a:t>(Fonte: </a:t>
            </a:r>
            <a:r>
              <a:rPr lang="it-IT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sz="2000" i="1" dirty="0">
                <a:latin typeface="Verdana" panose="020B0604030504040204" pitchFamily="34" charset="0"/>
                <a:ea typeface="Verdana" panose="020B0604030504040204" pitchFamily="34" charset="0"/>
              </a:rPr>
              <a:t> Are Social, </a:t>
            </a:r>
            <a:r>
              <a:rPr lang="it-IT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Meltwater</a:t>
            </a:r>
            <a:r>
              <a:rPr lang="it-IT" sz="2000" i="1" dirty="0">
                <a:latin typeface="Verdana" panose="020B0604030504040204" pitchFamily="34" charset="0"/>
                <a:ea typeface="Verdana" panose="020B0604030504040204" pitchFamily="34" charset="0"/>
              </a:rPr>
              <a:t>, GSMA Intelligence)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196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B6A985-D658-B5EA-7472-9245FB67F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209"/>
            <a:ext cx="9144000" cy="52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2440E-88C8-421F-7094-201769FD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Connected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Devices - Febbraio 2025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D56801-5787-8986-3F91-7C3E9A0AC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770 milioni di telefoni fissi (2,3% delle connessioni totali).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8,65 miliardi di telefoni mobili di qualsiasi tipo (25,8% delle connessioni).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1,73 miliardi di PC, laptop e tablet (5,2% delle connessioni).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17,4 miliardi di dispositivi IoT a corto raggio (Wi-Fi, Bluetooth) (51,9% delle connessioni).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4,93 miliardi di dispositivi IoT a lungo raggio (su rete cellulare) (14,7% delle connessioni)</a:t>
            </a:r>
          </a:p>
          <a:p>
            <a:pPr marL="0" indent="0">
              <a:lnSpc>
                <a:spcPts val="2800"/>
              </a:lnSpc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(Fonte: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Are Social,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Meltwater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, basato su dati Ericsson e GSMA Intelligence)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78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799460E-59AF-622C-9509-79B20E97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668"/>
            <a:ext cx="9144000" cy="51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25519-B725-889F-F143-012B8037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of Internet Use –</a:t>
            </a:r>
            <a:b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Febbraio 2025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9B283AF-09C1-8E18-6B22-1AE952AA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5,56 miliardi di persone usano Internet (67,9% della popolazione globale)</a:t>
            </a:r>
          </a:p>
          <a:p>
            <a:pPr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Crescita annuale: +2,5% (+136 milioni di utenti)</a:t>
            </a:r>
          </a:p>
          <a:p>
            <a:pPr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Gli utenti trascorrono in media 6 ore e 38 minuti al giorno online (-2 minuti rispetto all’anno precedente)</a:t>
            </a:r>
          </a:p>
          <a:p>
            <a:pPr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96,3% degli utenti accede a Internet tramite smartphone</a:t>
            </a:r>
          </a:p>
          <a:p>
            <a:pPr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61,5% degli utenti accede anche tramite laptop o desktop.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Accesso a Internet:</a:t>
            </a:r>
          </a:p>
          <a:p>
            <a:pPr lvl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65,7% della popolazione femminile</a:t>
            </a:r>
          </a:p>
          <a:p>
            <a:pPr lvl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70,0% della popolazione maschile</a:t>
            </a:r>
          </a:p>
          <a:p>
            <a:pPr lvl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82,7% della popolazione urbana</a:t>
            </a:r>
          </a:p>
          <a:p>
            <a:pPr lvl="1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47,4% della popolazione rurale.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(Fonte: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 Are Social,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Meltwater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, su dati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Kepios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</a:rPr>
              <a:t>, GSMA Intelligence, ITU, ecc.)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927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56E34D-D337-1B51-6A19-650FF9AA3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061"/>
            <a:ext cx="9144000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9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A0A47B0-67FF-F6B3-1096-31EF4D667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6" y="847890"/>
            <a:ext cx="9144000" cy="51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0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F4A7D9E-9001-27F3-A7E6-E9BAD75A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151"/>
            <a:ext cx="9144000" cy="52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1D927C-6F51-F2C5-2B84-2440BE06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099"/>
            <a:ext cx="9144000" cy="52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8088313" y="404813"/>
            <a:ext cx="862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Verdana" pitchFamily="34" charset="0"/>
              </a:rPr>
              <a:t>NET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089775" y="411163"/>
            <a:ext cx="1144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latin typeface="Verdana" pitchFamily="34" charset="0"/>
              </a:rPr>
              <a:t>INTER</a:t>
            </a:r>
          </a:p>
        </p:txBody>
      </p:sp>
      <p:pic>
        <p:nvPicPr>
          <p:cNvPr id="26626" name="Picture 2" descr="http://www.mappedellarete.net/atlas/images/lumeta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9526"/>
            <a:ext cx="5153025" cy="6867526"/>
          </a:xfrm>
          <a:prstGeom prst="rect">
            <a:avLst/>
          </a:prstGeom>
          <a:noFill/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23850" y="404813"/>
            <a:ext cx="230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latin typeface="Verdana" pitchFamily="34" charset="0"/>
              </a:rPr>
              <a:t>30 anni dopo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B1E5A-E6D5-798B-A12F-4405AF79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Main Reasons for Using the Internet - Febbraio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B72A2F-1278-B3BB-8C28-17EC1FCC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9632"/>
            <a:ext cx="8229600" cy="5481736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62,8% usa Internet per trovare informazioni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60,2% per restare in contatto con amici e familiari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55,0% per aggiornarsi su notizie ed eventi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54,7% per guardare video, film o serie TV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51,1% per imparare come fare cose pratiche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46,9% per trovare nuove idee o ispirazione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46,7% per ascoltare musica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45,2% per navigazione generica o riempire il tempo libero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45,2% per ricercare prodotti e brand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38,9% per cercare informazioni su viaggi e vacanze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38,7% per scopi educativi e di studio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35,9% per gestione di finanze e risparmi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35,4% per ricerca di temi sanitari e prodotti per la salute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30,4% per giocare online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30,1% per ricerche legate al business</a:t>
            </a:r>
          </a:p>
          <a:p>
            <a:pPr marL="0" indent="0">
              <a:buNone/>
            </a:pPr>
            <a:r>
              <a:rPr lang="it-IT" sz="1800" i="1" dirty="0">
                <a:latin typeface="Verdana" panose="020B0604030504040204" pitchFamily="34" charset="0"/>
                <a:ea typeface="Verdana" panose="020B0604030504040204" pitchFamily="34" charset="0"/>
              </a:rPr>
              <a:t>(Fonte: GWI, </a:t>
            </a:r>
            <a:r>
              <a:rPr lang="it-IT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sz="1800" i="1" dirty="0">
                <a:latin typeface="Verdana" panose="020B0604030504040204" pitchFamily="34" charset="0"/>
                <a:ea typeface="Verdana" panose="020B0604030504040204" pitchFamily="34" charset="0"/>
              </a:rPr>
              <a:t> Are Social, </a:t>
            </a:r>
            <a:r>
              <a:rPr lang="it-IT" sz="1800" i="1" dirty="0" err="1">
                <a:latin typeface="Verdana" panose="020B0604030504040204" pitchFamily="34" charset="0"/>
                <a:ea typeface="Verdana" panose="020B0604030504040204" pitchFamily="34" charset="0"/>
              </a:rPr>
              <a:t>Meltwater</a:t>
            </a:r>
            <a:r>
              <a:rPr lang="it-IT" sz="1800" i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05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5D9E6E-D639-7226-88DB-733AFC7B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854"/>
            <a:ext cx="9144000" cy="51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8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04B7DB2-87EC-B551-703F-FA9730F0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314"/>
            <a:ext cx="9144000" cy="51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7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418BA8-4B5B-6E2D-60F8-E82A13778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415"/>
            <a:ext cx="9144000" cy="52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56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27159D-2873-C468-A5A2-C9A6B9D4B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826"/>
            <a:ext cx="9144000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4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17DF88-AE3F-C998-90FA-48CF9CF7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375"/>
            <a:ext cx="9144000" cy="52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48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EC740-6E67-796D-5B8B-E6DF00A6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Main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Reasons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for Using Social Media - Febbraio 2025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59EE0-5FC9-5469-5289-4A7CD216F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8707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50,8% usa i social media per restare in contatto con amici e familiari.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39,0% per riempire il tempo libero.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34,5% per leggere notizie.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30,5% per trovare contenuti (articoli, video).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29,2% per vedere di cosa si parla online.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27,3% per cercare prodotti da acquistare.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27,2% per trovare ispirazione per cose da fare o comprare.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23,6% per seguire o guardare eventi sportivi.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23,4% per guardare dirette streaming.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22,5% per vedere contenuti dei brand preferiti.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22,1% per fare nuovi contatti o networking professionale.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21,9% per condividere e discutere opinioni.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19,7% per seguire celebrità o influencer.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19,5% per non perdere eventi o novità (FOMO).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(Fonte: GWI,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 Are Social,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Meltwater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17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3E1E96-5D12-CC2B-8B46-1CBA4F242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062"/>
            <a:ext cx="9144000" cy="51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1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65116DA-461B-BE96-70BF-BBC4A548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484"/>
            <a:ext cx="9144000" cy="51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46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21E20DF-6993-59EF-9A0B-0D3D80C4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587"/>
            <a:ext cx="9144000" cy="51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5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2987675" y="4048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ARPA NET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827088" y="2276475"/>
            <a:ext cx="15843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Avanced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Research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Projects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Agency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427538" y="3068638"/>
            <a:ext cx="41767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Dipartimento della difesa</a:t>
            </a:r>
          </a:p>
          <a:p>
            <a:pPr>
              <a:lnSpc>
                <a:spcPct val="200000"/>
              </a:lnSpc>
            </a:pPr>
            <a:r>
              <a:rPr lang="it-IT" sz="2400">
                <a:latin typeface="Verdana" pitchFamily="34" charset="0"/>
              </a:rPr>
              <a:t>del governo americano</a:t>
            </a:r>
          </a:p>
        </p:txBody>
      </p:sp>
      <p:sp>
        <p:nvSpPr>
          <p:cNvPr id="6" name="Freccia a destra 5"/>
          <p:cNvSpPr/>
          <p:nvPr/>
        </p:nvSpPr>
        <p:spPr>
          <a:xfrm flipH="1">
            <a:off x="2627313" y="3284538"/>
            <a:ext cx="1657350" cy="1368425"/>
          </a:xfrm>
          <a:prstGeom prst="rightArrow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47864" y="3501008"/>
            <a:ext cx="64807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897B67-DBF6-9F44-CCD6-469F3895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941"/>
            <a:ext cx="9144000" cy="51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40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5C43DB-AA1B-CD1A-241F-9F930E6F3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846"/>
            <a:ext cx="9144000" cy="51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9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A9C119-5845-9BBA-16A2-51D7BFF0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995"/>
            <a:ext cx="9144000" cy="49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4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CDBEEF-1E2E-7900-C8EE-C8208E1A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599"/>
            <a:ext cx="9144000" cy="495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3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FD48E-4726-DFB0-66E7-0F82BB01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motivi di utilizzo di Internet in Italia (Febbraio 2025)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E249FA-57F9-C719-30AE-25B3C48C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Informarsi: 	- 71,5% cerca informazioni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- 64,7% segue notizie ed eventi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- 62,2% cerca come fare le cose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Ispirarsi e pianificare:	- 55,9% cerca nuove idee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- 55,9% organizza viaggi e vacanze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Socializzare e intrattenersi:	- 53,4% mantiene i contatti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	- 50% guarda video, film, serie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	- 49,7% ascolta musica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Studiare e comprare:	- 44,9% usa internet per studio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	- 44% ricerca prodotti e marchi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Altri usi:	- 42,8% naviga per riempire il tempo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- 39,9% fa ricerche di lavoro/business</a:t>
            </a:r>
          </a:p>
          <a:p>
            <a:pPr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- 35% si informa su salute e benessere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- 33,7% gestisce finanze online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- 28% condivide opinioni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87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05EE32-16EF-B410-736C-DBF737015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522"/>
            <a:ext cx="9144000" cy="49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3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4ED19D-1F5F-84A2-BF87-86552551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268"/>
            <a:ext cx="9144000" cy="48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21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3C6BA-42A5-667D-9D5A-29CF9B4E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Principali motivi di utilizzo dei social media in Italia (Febbraio 2025)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BB9BB-C7EC-2778-7C17-09B776E9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Informazione e intrattenimento: - 47,1% legge notizie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-46,4% riempie il tempo libero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- 43,4% mantiene contatti con amici e familiari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- 30,8% cerca ispirazione per attività e acquisti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- 29,3% trova contenuti (articoli, video)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Shopping e consumi:	- 21,8% cerca prodotti da acquistare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- 15% guarda contenuti dei brand preferiti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Espressione personale e community: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- 18,6% pubblica sulla propria vita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- 18,5% segue discussioni di tendenza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- 17,6% cerca comunità di interessi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- 16,6% condivide opinioni</a:t>
            </a:r>
          </a:p>
          <a:p>
            <a:pPr>
              <a:buFontTx/>
              <a:buChar char="-"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Eventi live e celebrity:	- 16,4% guarda live streaming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	- 15,9% segue influencer o celebrità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				- 15,7% segue sport</a:t>
            </a:r>
          </a:p>
          <a:p>
            <a:pPr marL="0" indent="0">
              <a:buNone/>
            </a:pP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</a:rPr>
              <a:t>FOMO (paura di perdersi qualcosa): 16,3% usa i social per non restare escluso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02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7C898B-B4F9-9ADB-0EB1-1223FA49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883"/>
            <a:ext cx="9144000" cy="49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1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2987675" y="4048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ARPA NET</a:t>
            </a:r>
          </a:p>
        </p:txBody>
      </p:sp>
      <p:sp>
        <p:nvSpPr>
          <p:cNvPr id="6147" name="CasellaDiTesto 2"/>
          <p:cNvSpPr txBox="1">
            <a:spLocks noChangeArrowheads="1"/>
          </p:cNvSpPr>
          <p:nvPr/>
        </p:nvSpPr>
        <p:spPr bwMode="auto">
          <a:xfrm>
            <a:off x="2986088" y="2008188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</a:t>
            </a:r>
          </a:p>
        </p:txBody>
      </p:sp>
      <p:sp>
        <p:nvSpPr>
          <p:cNvPr id="4" name="Freccia a destra 3"/>
          <p:cNvSpPr/>
          <p:nvPr/>
        </p:nvSpPr>
        <p:spPr>
          <a:xfrm rot="16200000" flipH="1">
            <a:off x="3952876" y="838200"/>
            <a:ext cx="863600" cy="1368425"/>
          </a:xfrm>
          <a:prstGeom prst="rightArrow">
            <a:avLst/>
          </a:prstGeom>
          <a:solidFill>
            <a:srgbClr val="FFFF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116013" y="3068638"/>
            <a:ext cx="7416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Sistema reticolare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Commutazione di pacchetti (</a:t>
            </a:r>
            <a:r>
              <a:rPr lang="it-IT">
                <a:latin typeface="Calibri" pitchFamily="34" charset="0"/>
                <a:sym typeface="Wingdings" pitchFamily="2" charset="2"/>
              </a:rPr>
              <a:t> ridondanza)</a:t>
            </a:r>
          </a:p>
          <a:p>
            <a:endParaRPr lang="it-IT">
              <a:latin typeface="Calibri" pitchFamily="34" charset="0"/>
              <a:sym typeface="Wingdings" pitchFamily="2" charset="2"/>
            </a:endParaRPr>
          </a:p>
          <a:p>
            <a:r>
              <a:rPr lang="it-IT">
                <a:latin typeface="Calibri" pitchFamily="34" charset="0"/>
                <a:sym typeface="Wingdings" pitchFamily="2" charset="2"/>
              </a:rPr>
              <a:t>Architettura policefala (pluralità di nodi)</a:t>
            </a:r>
            <a:endParaRPr lang="it-IT">
              <a:latin typeface="Calibri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116013" y="4868863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Sistema reticolare in grado di funzione anche in caso di distruzione di una delle sue parti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116013" y="5732463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ANCHE IN CASO DI UN ATTACCO NUCLEARE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1403350" y="4652963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916238" y="4652963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4427538" y="4652963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827088" y="908050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ARPA NET</a:t>
            </a:r>
          </a:p>
        </p:txBody>
      </p:sp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5024438" y="9144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</a:t>
            </a:r>
          </a:p>
        </p:txBody>
      </p:sp>
      <p:sp>
        <p:nvSpPr>
          <p:cNvPr id="7172" name="CasellaDiTesto 3"/>
          <p:cNvSpPr txBox="1">
            <a:spLocks noChangeArrowheads="1"/>
          </p:cNvSpPr>
          <p:nvPr/>
        </p:nvSpPr>
        <p:spPr bwMode="auto">
          <a:xfrm>
            <a:off x="827088" y="1773238"/>
            <a:ext cx="2881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Verdana" pitchFamily="34" charset="0"/>
              </a:rPr>
              <a:t>Militari</a:t>
            </a: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r>
              <a:rPr lang="it-IT">
                <a:latin typeface="Verdana" pitchFamily="34" charset="0"/>
              </a:rPr>
              <a:t>Università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3851275" y="1844675"/>
            <a:ext cx="1081088" cy="7207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956175" y="1773238"/>
            <a:ext cx="2881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Verdana" pitchFamily="34" charset="0"/>
              </a:rPr>
              <a:t>Multimedialità</a:t>
            </a: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endParaRPr lang="it-IT">
              <a:latin typeface="Verdana" pitchFamily="34" charset="0"/>
            </a:endParaRPr>
          </a:p>
          <a:p>
            <a:pPr algn="ctr"/>
            <a:r>
              <a:rPr lang="it-IT">
                <a:latin typeface="Verdana" pitchFamily="34" charset="0"/>
              </a:rPr>
              <a:t>Commercio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476375" y="3500438"/>
            <a:ext cx="6408738" cy="316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Triangolo rettangolo 19"/>
          <p:cNvSpPr/>
          <p:nvPr/>
        </p:nvSpPr>
        <p:spPr>
          <a:xfrm>
            <a:off x="1476375" y="3500438"/>
            <a:ext cx="6408738" cy="316865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6443663" y="4437063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QUANTITAVI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1547813" y="6165850"/>
            <a:ext cx="194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QUALITATIVI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2484438" y="3500438"/>
            <a:ext cx="50403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(nodi, host, pc collegati, server, utenti…)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Capacità del canale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Velocità del canale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Qualità del collegamento e del messaggi</a:t>
            </a:r>
          </a:p>
          <a:p>
            <a:pPr marL="800100" lvl="1" indent="-342900" algn="just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it-IT">
                <a:latin typeface="Calibri" pitchFamily="34" charset="0"/>
              </a:rPr>
              <a:t>Funzionalità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1"/>
          <p:cNvSpPr>
            <a:spLocks noChangeArrowheads="1"/>
          </p:cNvSpPr>
          <p:nvPr/>
        </p:nvSpPr>
        <p:spPr bwMode="auto">
          <a:xfrm>
            <a:off x="468313" y="117475"/>
            <a:ext cx="79914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1971 La rete ARPANET connette tra loro 23 computer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1971 Primo sistema di posta elettronica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1973 La Gran Bretagna e la Norvegia si uniscono alla rete con un computer ciascuna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1979 Creazione dei primi Newsgroup (forum di discussione) da parte di studenti americani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1987 Sono connessi 10 mila computer</a:t>
            </a:r>
            <a:br>
              <a:rPr lang="it-IT" sz="1500">
                <a:latin typeface="Verdana" pitchFamily="34" charset="0"/>
              </a:rPr>
            </a:br>
            <a:r>
              <a:rPr lang="it-IT" sz="1500">
                <a:latin typeface="Verdana" pitchFamily="34" charset="0"/>
              </a:rPr>
              <a:t>1989 Sono connessi 100mila computer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1991 nasce il world wide web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1992 Un milione di computer sono connessi alla rete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1996 Sono connessi 10 milioni di computer 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1999 Gli utenti di Internet sono 200 milioni in tutto il mondo 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2008 Gli utenti di Internet sono circa 600 milioni in tutto il mondo </a:t>
            </a:r>
          </a:p>
          <a:p>
            <a:pPr>
              <a:lnSpc>
                <a:spcPct val="200000"/>
              </a:lnSpc>
            </a:pPr>
            <a:r>
              <a:rPr lang="it-IT" sz="1500">
                <a:latin typeface="Verdana" pitchFamily="34" charset="0"/>
              </a:rPr>
              <a:t>2009 Gli utenti di Internet sono circa 1 miliardo in tutto il mondo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2"/>
          <p:cNvSpPr txBox="1">
            <a:spLocks noChangeArrowheads="1"/>
          </p:cNvSpPr>
          <p:nvPr/>
        </p:nvSpPr>
        <p:spPr bwMode="auto">
          <a:xfrm>
            <a:off x="2987675" y="4048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619250" y="2924175"/>
            <a:ext cx="6048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INTER NETWORKING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411413" y="1700213"/>
            <a:ext cx="388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Verdana" pitchFamily="34" charset="0"/>
              </a:rPr>
              <a:t>PRIMI ANNI 70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116013" y="393382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Capacità rete di collegare sistemi informatici eterogenei situati anche a grande distanza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42988" y="5229225"/>
            <a:ext cx="720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TRASMISSION CONTROL PROTOCOL /INTERNET PROTOCOL	(1973/1974)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Linguaggio condiviso dai computer in rete</a:t>
            </a:r>
          </a:p>
        </p:txBody>
      </p:sp>
      <p:sp>
        <p:nvSpPr>
          <p:cNvPr id="8" name="Freccia in su 7"/>
          <p:cNvSpPr/>
          <p:nvPr/>
        </p:nvSpPr>
        <p:spPr>
          <a:xfrm>
            <a:off x="4356100" y="4437063"/>
            <a:ext cx="576263" cy="647700"/>
          </a:xfrm>
          <a:prstGeom prst="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971550" y="69215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1971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411413" y="692150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Verdana" pitchFamily="34" charset="0"/>
              </a:rPr>
              <a:t>Primo sistema di posta elettronica</a:t>
            </a:r>
          </a:p>
          <a:p>
            <a:r>
              <a:rPr lang="it-IT">
                <a:latin typeface="Verdana" pitchFamily="34" charset="0"/>
              </a:rPr>
              <a:t>Sintassi indirizzi  user@computer</a:t>
            </a:r>
            <a:endParaRPr lang="it-IT">
              <a:latin typeface="Calibri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835150" y="1844675"/>
            <a:ext cx="612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Da una rete di calcolatori</a:t>
            </a:r>
          </a:p>
          <a:p>
            <a:r>
              <a:rPr lang="it-IT">
                <a:latin typeface="Calibri" pitchFamily="34" charset="0"/>
              </a:rPr>
              <a:t>a</a:t>
            </a:r>
          </a:p>
          <a:p>
            <a:r>
              <a:rPr lang="it-IT">
                <a:latin typeface="Calibri" pitchFamily="34" charset="0"/>
              </a:rPr>
              <a:t>Rete di persone (rete di comunicazione interpersonale)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4211638" y="1484313"/>
            <a:ext cx="1444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42988" y="29241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1986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589213" y="2924175"/>
            <a:ext cx="57277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Verdana" pitchFamily="34" charset="0"/>
              </a:rPr>
              <a:t>National Science Foundation</a:t>
            </a:r>
          </a:p>
          <a:p>
            <a:endParaRPr lang="it-IT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NSF Net: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Strumenti telematici e di cooperazione a distanza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Negli ambienti universitari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Sperimentazione reti di grandi dimensioni (100.000 nodi nel 1989)</a:t>
            </a:r>
          </a:p>
          <a:p>
            <a:pPr>
              <a:lnSpc>
                <a:spcPct val="150000"/>
              </a:lnSpc>
            </a:pPr>
            <a:r>
              <a:rPr lang="it-IT">
                <a:latin typeface="Verdana" pitchFamily="34" charset="0"/>
              </a:rPr>
              <a:t>Primi interessi industrie private</a:t>
            </a:r>
          </a:p>
          <a:p>
            <a:endParaRPr lang="it-IT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1525</Words>
  <Application>Microsoft Office PowerPoint</Application>
  <PresentationFormat>Presentazione su schermo (4:3)</PresentationFormat>
  <Paragraphs>198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2" baseType="lpstr">
      <vt:lpstr>Arial</vt:lpstr>
      <vt:lpstr>Calibri</vt:lpstr>
      <vt:lpstr>Verdana</vt:lpstr>
      <vt:lpstr>Tema di Office</vt:lpstr>
      <vt:lpstr>Storia e diffusione di Internet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Diffusione internet nel mondo  (numeri di host)</vt:lpstr>
      <vt:lpstr>Cos’è un host?</vt:lpstr>
      <vt:lpstr>Le ICT dal 2001</vt:lpstr>
      <vt:lpstr>Presentazione standard di PowerPoint</vt:lpstr>
      <vt:lpstr>Reinvenzione e compatibilità: caratteristiche per la diffusione di un’innovazione (Everett Rogers)</vt:lpstr>
      <vt:lpstr>Tecnologia che si “autolimenta” –&gt; diffusione senza pari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Mobile Connectivity - Febbraio 2025</vt:lpstr>
      <vt:lpstr>Presentazione standard di PowerPoint</vt:lpstr>
      <vt:lpstr>Connected Devices - Febbraio 2025</vt:lpstr>
      <vt:lpstr>Presentazione standard di PowerPoint</vt:lpstr>
      <vt:lpstr>Overview of Internet Use – Febbraio 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Reasons for Using the Internet - Febbraio 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Reasons for Using Social Media - Febbraio 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Principali motivi di utilizzo di Internet in Italia (Febbraio 2025)</vt:lpstr>
      <vt:lpstr>Presentazione standard di PowerPoint</vt:lpstr>
      <vt:lpstr>Presentazione standard di PowerPoint</vt:lpstr>
      <vt:lpstr>Principali motivi di utilizzo dei social media in Italia (Febbraio 2025)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</dc:creator>
  <cp:lastModifiedBy>nicola strizzolo</cp:lastModifiedBy>
  <cp:revision>96</cp:revision>
  <dcterms:created xsi:type="dcterms:W3CDTF">2011-03-06T09:22:09Z</dcterms:created>
  <dcterms:modified xsi:type="dcterms:W3CDTF">2025-04-29T06:06:11Z</dcterms:modified>
</cp:coreProperties>
</file>