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3"/>
  </p:notesMasterIdLst>
  <p:sldIdLst>
    <p:sldId id="256" r:id="rId2"/>
    <p:sldId id="495" r:id="rId3"/>
    <p:sldId id="496" r:id="rId4"/>
    <p:sldId id="497" r:id="rId5"/>
    <p:sldId id="498" r:id="rId6"/>
    <p:sldId id="499" r:id="rId7"/>
    <p:sldId id="500" r:id="rId8"/>
    <p:sldId id="501" r:id="rId9"/>
    <p:sldId id="470" r:id="rId10"/>
    <p:sldId id="471" r:id="rId11"/>
    <p:sldId id="472" r:id="rId12"/>
    <p:sldId id="473" r:id="rId13"/>
    <p:sldId id="474" r:id="rId14"/>
    <p:sldId id="475" r:id="rId15"/>
    <p:sldId id="476" r:id="rId16"/>
    <p:sldId id="477" r:id="rId17"/>
    <p:sldId id="478" r:id="rId18"/>
    <p:sldId id="479" r:id="rId19"/>
    <p:sldId id="480" r:id="rId20"/>
    <p:sldId id="481" r:id="rId21"/>
    <p:sldId id="482" r:id="rId22"/>
    <p:sldId id="483" r:id="rId23"/>
    <p:sldId id="484" r:id="rId24"/>
    <p:sldId id="485" r:id="rId25"/>
    <p:sldId id="486" r:id="rId26"/>
    <p:sldId id="487" r:id="rId27"/>
    <p:sldId id="488" r:id="rId28"/>
    <p:sldId id="489" r:id="rId29"/>
    <p:sldId id="502" r:id="rId30"/>
    <p:sldId id="503" r:id="rId31"/>
    <p:sldId id="504" r:id="rId32"/>
    <p:sldId id="505" r:id="rId33"/>
    <p:sldId id="506" r:id="rId34"/>
    <p:sldId id="507" r:id="rId35"/>
    <p:sldId id="508" r:id="rId36"/>
    <p:sldId id="509" r:id="rId37"/>
    <p:sldId id="510" r:id="rId38"/>
    <p:sldId id="511" r:id="rId39"/>
    <p:sldId id="512" r:id="rId40"/>
    <p:sldId id="513" r:id="rId41"/>
    <p:sldId id="315" r:id="rId42"/>
    <p:sldId id="316" r:id="rId43"/>
    <p:sldId id="317" r:id="rId44"/>
    <p:sldId id="318" r:id="rId45"/>
    <p:sldId id="319" r:id="rId46"/>
    <p:sldId id="320" r:id="rId47"/>
    <p:sldId id="321" r:id="rId48"/>
    <p:sldId id="323" r:id="rId49"/>
    <p:sldId id="324" r:id="rId50"/>
    <p:sldId id="325" r:id="rId51"/>
    <p:sldId id="326" r:id="rId52"/>
    <p:sldId id="327" r:id="rId53"/>
    <p:sldId id="328" r:id="rId54"/>
    <p:sldId id="329" r:id="rId55"/>
    <p:sldId id="453" r:id="rId56"/>
    <p:sldId id="331" r:id="rId57"/>
    <p:sldId id="332" r:id="rId58"/>
    <p:sldId id="333" r:id="rId59"/>
    <p:sldId id="334" r:id="rId60"/>
    <p:sldId id="335" r:id="rId61"/>
    <p:sldId id="336" r:id="rId62"/>
    <p:sldId id="339" r:id="rId63"/>
    <p:sldId id="340" r:id="rId64"/>
    <p:sldId id="343" r:id="rId65"/>
    <p:sldId id="344" r:id="rId66"/>
    <p:sldId id="345" r:id="rId67"/>
    <p:sldId id="346" r:id="rId68"/>
    <p:sldId id="347" r:id="rId69"/>
    <p:sldId id="348" r:id="rId70"/>
    <p:sldId id="352" r:id="rId71"/>
    <p:sldId id="353" r:id="rId72"/>
    <p:sldId id="354" r:id="rId73"/>
    <p:sldId id="355" r:id="rId74"/>
    <p:sldId id="382" r:id="rId75"/>
    <p:sldId id="383" r:id="rId76"/>
    <p:sldId id="384" r:id="rId77"/>
    <p:sldId id="385" r:id="rId78"/>
    <p:sldId id="386" r:id="rId79"/>
    <p:sldId id="387" r:id="rId80"/>
    <p:sldId id="388" r:id="rId81"/>
    <p:sldId id="389" r:id="rId82"/>
    <p:sldId id="390" r:id="rId83"/>
    <p:sldId id="391" r:id="rId84"/>
    <p:sldId id="392" r:id="rId85"/>
    <p:sldId id="393" r:id="rId86"/>
    <p:sldId id="394" r:id="rId87"/>
    <p:sldId id="395" r:id="rId88"/>
    <p:sldId id="396" r:id="rId89"/>
    <p:sldId id="397" r:id="rId90"/>
    <p:sldId id="398" r:id="rId91"/>
    <p:sldId id="399" r:id="rId9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06"/>
    <p:restoredTop sz="92676"/>
  </p:normalViewPr>
  <p:slideViewPr>
    <p:cSldViewPr snapToGrid="0" snapToObjects="1">
      <p:cViewPr>
        <p:scale>
          <a:sx n="63" d="100"/>
          <a:sy n="63" d="100"/>
        </p:scale>
        <p:origin x="110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Cartel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800" dirty="0">
                <a:latin typeface="Verdana" panose="020B0604030504040204" pitchFamily="34" charset="0"/>
                <a:ea typeface="Verdana" panose="020B0604030504040204" pitchFamily="34" charset="0"/>
                <a:cs typeface="Verdana" panose="020B0604030504040204" pitchFamily="34" charset="0"/>
              </a:rPr>
              <a:t>115 giovani raggiunto via FB</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860-4BAB-93E4-D223757C54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860-4BAB-93E4-D223757C548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860-4BAB-93E4-D223757C548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860-4BAB-93E4-D223757C548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860-4BAB-93E4-D223757C548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860-4BAB-93E4-D223757C548F}"/>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860-4BAB-93E4-D223757C548F}"/>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Foglio1!$L$16:$L$22</c:f>
              <c:strCache>
                <c:ptCount val="7"/>
                <c:pt idx="0">
                  <c:v>Bosnia</c:v>
                </c:pt>
                <c:pt idx="1">
                  <c:v>Serbia</c:v>
                </c:pt>
                <c:pt idx="2">
                  <c:v>Croatia</c:v>
                </c:pt>
                <c:pt idx="3">
                  <c:v>Montenegro</c:v>
                </c:pt>
                <c:pt idx="4">
                  <c:v>Slovenia</c:v>
                </c:pt>
                <c:pt idx="5">
                  <c:v>Macedonia</c:v>
                </c:pt>
                <c:pt idx="6">
                  <c:v>Kosovo</c:v>
                </c:pt>
              </c:strCache>
            </c:strRef>
          </c:cat>
          <c:val>
            <c:numRef>
              <c:f>Foglio1!$M$16:$M$22</c:f>
              <c:numCache>
                <c:formatCode>General</c:formatCode>
                <c:ptCount val="7"/>
                <c:pt idx="0">
                  <c:v>42</c:v>
                </c:pt>
                <c:pt idx="1">
                  <c:v>38</c:v>
                </c:pt>
                <c:pt idx="2">
                  <c:v>17</c:v>
                </c:pt>
                <c:pt idx="3">
                  <c:v>13</c:v>
                </c:pt>
                <c:pt idx="4">
                  <c:v>3</c:v>
                </c:pt>
                <c:pt idx="5">
                  <c:v>2</c:v>
                </c:pt>
                <c:pt idx="6">
                  <c:v>0</c:v>
                </c:pt>
              </c:numCache>
            </c:numRef>
          </c:val>
          <c:extLst>
            <c:ext xmlns:c16="http://schemas.microsoft.com/office/drawing/2014/chart" uri="{C3380CC4-5D6E-409C-BE32-E72D297353CC}">
              <c16:uniqueId val="{0000000E-F860-4BAB-93E4-D223757C548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34523-404B-D841-A6F3-975098042537}" type="datetimeFigureOut">
              <a:rPr lang="it-IT" smtClean="0"/>
              <a:t>30/04/2025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959A01-986E-5247-B15D-E609B9C5A829}" type="slidenum">
              <a:rPr lang="it-IT" smtClean="0"/>
              <a:t>‹N›</a:t>
            </a:fld>
            <a:endParaRPr lang="it-IT"/>
          </a:p>
        </p:txBody>
      </p:sp>
    </p:spTree>
    <p:extLst>
      <p:ext uri="{BB962C8B-B14F-4D97-AF65-F5344CB8AC3E}">
        <p14:creationId xmlns:p14="http://schemas.microsoft.com/office/powerpoint/2010/main" val="1270554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A181D57-8551-0949-ABFF-4792BE4A4331}" type="slidenum">
              <a:rPr lang="it-IT" smtClean="0"/>
              <a:t>67</a:t>
            </a:fld>
            <a:endParaRPr lang="it-IT"/>
          </a:p>
        </p:txBody>
      </p:sp>
    </p:spTree>
    <p:extLst>
      <p:ext uri="{BB962C8B-B14F-4D97-AF65-F5344CB8AC3E}">
        <p14:creationId xmlns:p14="http://schemas.microsoft.com/office/powerpoint/2010/main" val="1784957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F472563-7F96-2D44-9444-5D4369507956}" type="datetimeFigureOut">
              <a:rPr lang="it-IT" smtClean="0"/>
              <a:t>30/04/2025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1672172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F472563-7F96-2D44-9444-5D4369507956}" type="datetimeFigureOut">
              <a:rPr lang="it-IT" smtClean="0"/>
              <a:t>30/04/2025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45204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F472563-7F96-2D44-9444-5D4369507956}" type="datetimeFigureOut">
              <a:rPr lang="it-IT" smtClean="0"/>
              <a:t>30/04/2025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1819780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F472563-7F96-2D44-9444-5D4369507956}" type="datetimeFigureOut">
              <a:rPr lang="it-IT" smtClean="0"/>
              <a:t>30/04/2025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91845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1F472563-7F96-2D44-9444-5D4369507956}" type="datetimeFigureOut">
              <a:rPr lang="it-IT" smtClean="0"/>
              <a:t>30/04/2025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175202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F472563-7F96-2D44-9444-5D4369507956}" type="datetimeFigureOut">
              <a:rPr lang="it-IT" smtClean="0"/>
              <a:t>30/04/2025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10374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F472563-7F96-2D44-9444-5D4369507956}" type="datetimeFigureOut">
              <a:rPr lang="it-IT" smtClean="0"/>
              <a:t>30/04/2025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41107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1F472563-7F96-2D44-9444-5D4369507956}" type="datetimeFigureOut">
              <a:rPr lang="it-IT" smtClean="0"/>
              <a:t>30/04/2025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418564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F472563-7F96-2D44-9444-5D4369507956}" type="datetimeFigureOut">
              <a:rPr lang="it-IT" smtClean="0"/>
              <a:t>30/04/2025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1801531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1F472563-7F96-2D44-9444-5D4369507956}" type="datetimeFigureOut">
              <a:rPr lang="it-IT" smtClean="0"/>
              <a:t>30/04/2025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974603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1F472563-7F96-2D44-9444-5D4369507956}" type="datetimeFigureOut">
              <a:rPr lang="it-IT" smtClean="0"/>
              <a:t>30/04/2025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626E2B-FEB5-974C-8B51-9622C0293CC8}" type="slidenum">
              <a:rPr lang="it-IT" smtClean="0"/>
              <a:t>‹N›</a:t>
            </a:fld>
            <a:endParaRPr lang="it-IT"/>
          </a:p>
        </p:txBody>
      </p:sp>
    </p:spTree>
    <p:extLst>
      <p:ext uri="{BB962C8B-B14F-4D97-AF65-F5344CB8AC3E}">
        <p14:creationId xmlns:p14="http://schemas.microsoft.com/office/powerpoint/2010/main" val="130165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72563-7F96-2D44-9444-5D4369507956}" type="datetimeFigureOut">
              <a:rPr lang="it-IT" smtClean="0"/>
              <a:t>30/04/2025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26E2B-FEB5-974C-8B51-9622C0293CC8}" type="slidenum">
              <a:rPr lang="it-IT" smtClean="0"/>
              <a:t>‹N›</a:t>
            </a:fld>
            <a:endParaRPr lang="it-IT"/>
          </a:p>
        </p:txBody>
      </p:sp>
    </p:spTree>
    <p:extLst>
      <p:ext uri="{BB962C8B-B14F-4D97-AF65-F5344CB8AC3E}">
        <p14:creationId xmlns:p14="http://schemas.microsoft.com/office/powerpoint/2010/main" val="1819972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twitter.com/Kasparov63/status/835962669442215945"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041400"/>
            <a:ext cx="9144000" cy="2387600"/>
          </a:xfrm>
        </p:spPr>
        <p:txBody>
          <a:bodyPr>
            <a:noAutofit/>
          </a:bodyPr>
          <a:lstStyle/>
          <a:p>
            <a:pPr algn="just">
              <a:lnSpc>
                <a:spcPct val="150000"/>
              </a:lnSpc>
            </a:pPr>
            <a:r>
              <a:rPr lang="it-IT" sz="4400" dirty="0">
                <a:latin typeface="Verdana" panose="020B0604030504040204" pitchFamily="34" charset="0"/>
                <a:ea typeface="Verdana" panose="020B0604030504040204" pitchFamily="34" charset="0"/>
              </a:rPr>
              <a:t>Effetti sociali del web</a:t>
            </a:r>
            <a:br>
              <a:rPr lang="it-IT" sz="4400" dirty="0">
                <a:latin typeface="Verdana" panose="020B0604030504040204" pitchFamily="34" charset="0"/>
                <a:ea typeface="Verdana" panose="020B0604030504040204" pitchFamily="34" charset="0"/>
              </a:rPr>
            </a:br>
            <a:br>
              <a:rPr lang="it-IT" sz="4400" dirty="0">
                <a:latin typeface="Verdana" panose="020B0604030504040204" pitchFamily="34" charset="0"/>
                <a:ea typeface="Verdana" panose="020B0604030504040204" pitchFamily="34" charset="0"/>
              </a:rPr>
            </a:br>
            <a:endParaRPr lang="it-IT" sz="4400" dirty="0">
              <a:latin typeface="Verdana" panose="020B0604030504040204" pitchFamily="34" charset="0"/>
              <a:ea typeface="Verdana" panose="020B0604030504040204" pitchFamily="34" charset="0"/>
            </a:endParaRPr>
          </a:p>
        </p:txBody>
      </p:sp>
      <p:sp>
        <p:nvSpPr>
          <p:cNvPr id="4" name="CasellaDiTesto 3">
            <a:extLst>
              <a:ext uri="{FF2B5EF4-FFF2-40B4-BE49-F238E27FC236}">
                <a16:creationId xmlns:a16="http://schemas.microsoft.com/office/drawing/2014/main" id="{01CFB023-4400-99B3-00A5-3B6502CF464F}"/>
              </a:ext>
            </a:extLst>
          </p:cNvPr>
          <p:cNvSpPr txBox="1"/>
          <p:nvPr/>
        </p:nvSpPr>
        <p:spPr>
          <a:xfrm>
            <a:off x="3048000" y="2413338"/>
            <a:ext cx="6096000" cy="3416320"/>
          </a:xfrm>
          <a:prstGeom prst="rect">
            <a:avLst/>
          </a:prstGeom>
          <a:noFill/>
        </p:spPr>
        <p:txBody>
          <a:bodyPr wrap="square">
            <a:spAutoFit/>
          </a:bodyPr>
          <a:lstStyle/>
          <a:p>
            <a:pPr algn="just"/>
            <a:r>
              <a:rPr lang="it-IT" sz="2400" dirty="0">
                <a:latin typeface="Verdana" panose="020B0604030504040204" pitchFamily="34" charset="0"/>
                <a:ea typeface="Verdana" panose="020B0604030504040204" pitchFamily="34" charset="0"/>
              </a:rPr>
              <a:t>Nella comunicazione digitale non esiste (ancora) un modello teorico generale, causale e strutturato. Al suo posto troviamo approcci concettuali, frammentati e multidisciplinari: una sorta di </a:t>
            </a:r>
            <a:r>
              <a:rPr lang="it-IT" sz="2400" i="1" dirty="0">
                <a:latin typeface="Verdana" panose="020B0604030504040204" pitchFamily="34" charset="0"/>
                <a:ea typeface="Verdana" panose="020B0604030504040204" pitchFamily="34" charset="0"/>
              </a:rPr>
              <a:t>“cassetta degli attrezzi”</a:t>
            </a:r>
            <a:r>
              <a:rPr lang="it-IT" sz="2400" dirty="0">
                <a:latin typeface="Verdana" panose="020B0604030504040204" pitchFamily="34" charset="0"/>
                <a:ea typeface="Verdana" panose="020B0604030504040204" pitchFamily="34" charset="0"/>
              </a:rPr>
              <a:t> teorica, utile per leggere i fenomeni, ma non assimilabile ai modelli classici della comunicazione di massa.</a:t>
            </a:r>
            <a:endParaRPr lang="en-GB" sz="2400" dirty="0"/>
          </a:p>
        </p:txBody>
      </p:sp>
    </p:spTree>
    <p:extLst>
      <p:ext uri="{BB962C8B-B14F-4D97-AF65-F5344CB8AC3E}">
        <p14:creationId xmlns:p14="http://schemas.microsoft.com/office/powerpoint/2010/main" val="593334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p:txBody>
          <a:bodyPr/>
          <a:lstStyle/>
          <a:p>
            <a:pPr algn="ctr"/>
            <a:r>
              <a:rPr lang="it-IT" altLang="x-none" sz="3200" dirty="0">
                <a:latin typeface="Verdana" charset="0"/>
                <a:ea typeface="Verdana" charset="0"/>
                <a:cs typeface="Verdana" charset="0"/>
              </a:rPr>
              <a:t>SNO = SN?</a:t>
            </a:r>
          </a:p>
        </p:txBody>
      </p:sp>
      <p:sp>
        <p:nvSpPr>
          <p:cNvPr id="3" name="Segnaposto contenuto 2"/>
          <p:cNvSpPr>
            <a:spLocks noGrp="1"/>
          </p:cNvSpPr>
          <p:nvPr>
            <p:ph idx="1"/>
          </p:nvPr>
        </p:nvSpPr>
        <p:spPr/>
        <p:txBody>
          <a:bodyPr rtlCol="0">
            <a:normAutofit fontScale="25000" lnSpcReduction="20000"/>
          </a:bodyPr>
          <a:lstStyle/>
          <a:p>
            <a:pPr algn="just">
              <a:lnSpc>
                <a:spcPct val="210000"/>
              </a:lnSpc>
              <a:buNone/>
              <a:defRPr/>
            </a:pPr>
            <a:r>
              <a:rPr lang="it-IT" sz="1800" dirty="0">
                <a:latin typeface="Verdana" pitchFamily="34" charset="0"/>
                <a:ea typeface="Verdana" pitchFamily="34" charset="0"/>
                <a:cs typeface="Verdana" pitchFamily="34" charset="0"/>
              </a:rPr>
              <a:t>	</a:t>
            </a:r>
            <a:r>
              <a:rPr lang="it-IT" sz="8800" dirty="0">
                <a:latin typeface="Verdana" pitchFamily="34" charset="0"/>
                <a:ea typeface="Verdana" pitchFamily="34" charset="0"/>
                <a:cs typeface="Verdana" pitchFamily="34" charset="0"/>
              </a:rPr>
              <a:t>Corrispondenza a canali preesistenti spiegherebbe i risultati empirici di diverse ricerche che evidenziano proprio come le reti sociali online rispecchierebbero quella dei conoscenti </a:t>
            </a:r>
            <a:r>
              <a:rPr lang="it-IT" sz="8800" dirty="0" err="1">
                <a:latin typeface="Verdana" pitchFamily="34" charset="0"/>
                <a:ea typeface="Verdana" pitchFamily="34" charset="0"/>
                <a:cs typeface="Verdana" pitchFamily="34" charset="0"/>
              </a:rPr>
              <a:t>preacquisiti</a:t>
            </a:r>
            <a:r>
              <a:rPr lang="it-IT" sz="8800" dirty="0">
                <a:latin typeface="Verdana" pitchFamily="34" charset="0"/>
                <a:ea typeface="Verdana" pitchFamily="34" charset="0"/>
                <a:cs typeface="Verdana" pitchFamily="34" charset="0"/>
              </a:rPr>
              <a:t> offline, ovvero la mappa delle relazioni sociali e degli eventi comunicativi online rispecchierebbe la rete e le dinamiche offline. </a:t>
            </a:r>
          </a:p>
        </p:txBody>
      </p:sp>
    </p:spTree>
    <p:extLst>
      <p:ext uri="{BB962C8B-B14F-4D97-AF65-F5344CB8AC3E}">
        <p14:creationId xmlns:p14="http://schemas.microsoft.com/office/powerpoint/2010/main" val="2030389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pPr algn="ctr"/>
            <a:r>
              <a:rPr lang="it-IT" altLang="x-none" sz="3200" dirty="0">
                <a:latin typeface="Verdana" charset="0"/>
                <a:ea typeface="Verdana" charset="0"/>
                <a:cs typeface="Verdana" charset="0"/>
              </a:rPr>
              <a:t>Ego </a:t>
            </a:r>
            <a:r>
              <a:rPr lang="it-IT" altLang="x-none" sz="3200" dirty="0" err="1">
                <a:latin typeface="Verdana" charset="0"/>
                <a:ea typeface="Verdana" charset="0"/>
                <a:cs typeface="Verdana" charset="0"/>
              </a:rPr>
              <a:t>centered</a:t>
            </a:r>
            <a:r>
              <a:rPr lang="it-IT" altLang="x-none" sz="3200" dirty="0">
                <a:latin typeface="Verdana" charset="0"/>
                <a:ea typeface="Verdana" charset="0"/>
                <a:cs typeface="Verdana" charset="0"/>
              </a:rPr>
              <a:t> network</a:t>
            </a:r>
          </a:p>
        </p:txBody>
      </p:sp>
      <p:sp>
        <p:nvSpPr>
          <p:cNvPr id="3" name="Segnaposto contenuto 2"/>
          <p:cNvSpPr>
            <a:spLocks noGrp="1"/>
          </p:cNvSpPr>
          <p:nvPr>
            <p:ph idx="1"/>
          </p:nvPr>
        </p:nvSpPr>
        <p:spPr/>
        <p:txBody>
          <a:bodyPr rtlCol="0">
            <a:normAutofit fontScale="25000" lnSpcReduction="20000"/>
          </a:bodyPr>
          <a:lstStyle/>
          <a:p>
            <a:pPr algn="just">
              <a:lnSpc>
                <a:spcPct val="200000"/>
              </a:lnSpc>
              <a:buFont typeface="Verdana" pitchFamily="34" charset="0"/>
              <a:buChar char="-"/>
              <a:defRPr/>
            </a:pPr>
            <a:r>
              <a:rPr lang="it-IT" sz="7200" dirty="0">
                <a:latin typeface="Verdana" pitchFamily="34" charset="0"/>
                <a:ea typeface="Verdana" pitchFamily="34" charset="0"/>
                <a:cs typeface="Verdana" pitchFamily="34" charset="0"/>
              </a:rPr>
              <a:t>Rappresentazione della rete sociale tra un individuo (ego) e le altre persone (alter) con cui ego ha una relazione sociale proviene dall’antropologia</a:t>
            </a:r>
          </a:p>
          <a:p>
            <a:pPr algn="just">
              <a:lnSpc>
                <a:spcPct val="200000"/>
              </a:lnSpc>
              <a:buFont typeface="Verdana" pitchFamily="34" charset="0"/>
              <a:buChar char="-"/>
              <a:defRPr/>
            </a:pPr>
            <a:r>
              <a:rPr lang="it-IT" sz="7200" dirty="0">
                <a:latin typeface="Verdana" pitchFamily="34" charset="0"/>
                <a:ea typeface="Verdana" pitchFamily="34" charset="0"/>
                <a:cs typeface="Verdana" pitchFamily="34" charset="0"/>
              </a:rPr>
              <a:t>Ego è l’</a:t>
            </a:r>
            <a:r>
              <a:rPr lang="it-IT" sz="7200" dirty="0" err="1">
                <a:latin typeface="Verdana" pitchFamily="34" charset="0"/>
                <a:ea typeface="Verdana" pitchFamily="34" charset="0"/>
                <a:cs typeface="Verdana" pitchFamily="34" charset="0"/>
              </a:rPr>
              <a:t>hub</a:t>
            </a:r>
            <a:r>
              <a:rPr lang="it-IT" sz="7200" dirty="0">
                <a:latin typeface="Verdana" pitchFamily="34" charset="0"/>
                <a:ea typeface="Verdana" pitchFamily="34" charset="0"/>
                <a:cs typeface="Verdana" pitchFamily="34" charset="0"/>
              </a:rPr>
              <a:t> della suo ego network ed è connesso con tutti gli alter</a:t>
            </a:r>
          </a:p>
          <a:p>
            <a:pPr algn="just">
              <a:lnSpc>
                <a:spcPct val="200000"/>
              </a:lnSpc>
              <a:buFont typeface="Verdana" pitchFamily="34" charset="0"/>
              <a:buChar char="-"/>
              <a:defRPr/>
            </a:pPr>
            <a:r>
              <a:rPr lang="it-IT" sz="7200" dirty="0">
                <a:latin typeface="Verdana" pitchFamily="34" charset="0"/>
                <a:ea typeface="Verdana" pitchFamily="34" charset="0"/>
                <a:cs typeface="Verdana" pitchFamily="34" charset="0"/>
              </a:rPr>
              <a:t>Le dimensione del legami è l’intensità degli stessi, ovvero la frequenza degli scambi ed il coinvolgimento di risorse negli stessi</a:t>
            </a:r>
          </a:p>
          <a:p>
            <a:pPr algn="just">
              <a:lnSpc>
                <a:spcPct val="200000"/>
              </a:lnSpc>
              <a:buFont typeface="Verdana" pitchFamily="34" charset="0"/>
              <a:buChar char="-"/>
              <a:defRPr/>
            </a:pPr>
            <a:r>
              <a:rPr lang="it-IT" sz="7200" dirty="0">
                <a:latin typeface="Verdana" pitchFamily="34" charset="0"/>
                <a:ea typeface="Verdana" pitchFamily="34" charset="0"/>
                <a:cs typeface="Verdana" pitchFamily="34" charset="0"/>
              </a:rPr>
              <a:t>Struttura della rete sociali di ogni individuo: serie di cerchi concentrici </a:t>
            </a:r>
          </a:p>
          <a:p>
            <a:pPr>
              <a:buFont typeface="Arial" pitchFamily="34" charset="0"/>
              <a:buChar char="•"/>
              <a:defRPr/>
            </a:pPr>
            <a:endParaRPr lang="it-IT" dirty="0"/>
          </a:p>
        </p:txBody>
      </p:sp>
    </p:spTree>
    <p:extLst>
      <p:ext uri="{BB962C8B-B14F-4D97-AF65-F5344CB8AC3E}">
        <p14:creationId xmlns:p14="http://schemas.microsoft.com/office/powerpoint/2010/main" val="1238604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p:txBody>
          <a:bodyPr/>
          <a:lstStyle/>
          <a:p>
            <a:r>
              <a:rPr lang="it-IT" altLang="x-none" sz="3200">
                <a:latin typeface="Verdana" charset="0"/>
                <a:ea typeface="Verdana" charset="0"/>
                <a:cs typeface="Verdana" charset="0"/>
              </a:rPr>
              <a:t>La struttura di reti dell'Io</a:t>
            </a:r>
          </a:p>
        </p:txBody>
      </p:sp>
      <p:sp>
        <p:nvSpPr>
          <p:cNvPr id="3" name="Segnaposto contenuto 2"/>
          <p:cNvSpPr>
            <a:spLocks noGrp="1"/>
          </p:cNvSpPr>
          <p:nvPr>
            <p:ph idx="1"/>
          </p:nvPr>
        </p:nvSpPr>
        <p:spPr/>
        <p:txBody>
          <a:bodyPr rtlCol="0">
            <a:normAutofit/>
          </a:bodyPr>
          <a:lstStyle/>
          <a:p>
            <a:pPr algn="just">
              <a:lnSpc>
                <a:spcPct val="180000"/>
              </a:lnSpc>
              <a:buFont typeface="Verdana" pitchFamily="34" charset="0"/>
              <a:buChar char="-"/>
              <a:defRPr/>
            </a:pPr>
            <a:r>
              <a:rPr lang="it-IT" sz="2400" dirty="0">
                <a:latin typeface="Verdana" pitchFamily="34" charset="0"/>
                <a:ea typeface="Verdana" pitchFamily="34" charset="0"/>
                <a:cs typeface="Verdana" pitchFamily="34" charset="0"/>
              </a:rPr>
              <a:t>Consiste in una serie di strati concentrici di frequentazioni a numerosità crescente</a:t>
            </a:r>
          </a:p>
          <a:p>
            <a:pPr algn="just">
              <a:lnSpc>
                <a:spcPct val="180000"/>
              </a:lnSpc>
              <a:buFont typeface="Verdana" pitchFamily="34" charset="0"/>
              <a:buChar char="-"/>
              <a:defRPr/>
            </a:pPr>
            <a:endParaRPr lang="it-IT" sz="2400" dirty="0">
              <a:latin typeface="Verdana" pitchFamily="34" charset="0"/>
              <a:ea typeface="Verdana" pitchFamily="34" charset="0"/>
              <a:cs typeface="Verdana" pitchFamily="34" charset="0"/>
            </a:endParaRPr>
          </a:p>
          <a:p>
            <a:pPr algn="just">
              <a:lnSpc>
                <a:spcPct val="180000"/>
              </a:lnSpc>
              <a:buFont typeface="Verdana" pitchFamily="34" charset="0"/>
              <a:buChar char="-"/>
              <a:defRPr/>
            </a:pPr>
            <a:r>
              <a:rPr lang="it-IT" sz="2400" dirty="0">
                <a:latin typeface="Verdana" pitchFamily="34" charset="0"/>
                <a:ea typeface="Verdana" pitchFamily="34" charset="0"/>
                <a:cs typeface="Verdana" pitchFamily="34" charset="0"/>
              </a:rPr>
              <a:t>Andando dal nucleo interno al guscio esterno, la forza del legame sociale tra Ego ed alter diminuisce progressivamente, mentre il numero di alter aumenta</a:t>
            </a:r>
          </a:p>
          <a:p>
            <a:pPr>
              <a:buFont typeface="Arial" pitchFamily="34" charset="0"/>
              <a:buChar char="•"/>
              <a:defRPr/>
            </a:pPr>
            <a:endParaRPr lang="it-IT" dirty="0"/>
          </a:p>
          <a:p>
            <a:pPr>
              <a:buFont typeface="Arial" pitchFamily="34" charset="0"/>
              <a:buChar char="•"/>
              <a:defRPr/>
            </a:pPr>
            <a:endParaRPr lang="it-IT" dirty="0"/>
          </a:p>
        </p:txBody>
      </p:sp>
    </p:spTree>
    <p:extLst>
      <p:ext uri="{BB962C8B-B14F-4D97-AF65-F5344CB8AC3E}">
        <p14:creationId xmlns:p14="http://schemas.microsoft.com/office/powerpoint/2010/main" val="1661782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p:txBody>
          <a:bodyPr/>
          <a:lstStyle/>
          <a:p>
            <a:r>
              <a:rPr lang="it-IT" altLang="x-none" sz="3200">
                <a:latin typeface="Verdana" charset="0"/>
                <a:ea typeface="Verdana" charset="0"/>
                <a:cs typeface="Verdana" charset="0"/>
              </a:rPr>
              <a:t>I layer</a:t>
            </a:r>
          </a:p>
        </p:txBody>
      </p:sp>
      <p:pic>
        <p:nvPicPr>
          <p:cNvPr id="21507" name="Immagin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1773238"/>
            <a:ext cx="3771900" cy="346551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21508" name="CasellaDiTesto 4"/>
          <p:cNvSpPr txBox="1">
            <a:spLocks noChangeArrowheads="1"/>
          </p:cNvSpPr>
          <p:nvPr/>
        </p:nvSpPr>
        <p:spPr bwMode="auto">
          <a:xfrm>
            <a:off x="7680326" y="1989138"/>
            <a:ext cx="25193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r>
              <a:rPr lang="it-IT" altLang="x-none">
                <a:latin typeface="Verdana" charset="0"/>
                <a:ea typeface="Verdana" charset="0"/>
                <a:cs typeface="Verdana" charset="0"/>
              </a:rPr>
              <a:t>Clique : 5</a:t>
            </a:r>
          </a:p>
          <a:p>
            <a:pPr eaLnBrk="1" hangingPunct="1"/>
            <a:endParaRPr lang="it-IT" altLang="x-none">
              <a:latin typeface="Verdana" charset="0"/>
              <a:ea typeface="Verdana" charset="0"/>
              <a:cs typeface="Verdana" charset="0"/>
            </a:endParaRPr>
          </a:p>
          <a:p>
            <a:pPr eaLnBrk="1" hangingPunct="1"/>
            <a:endParaRPr lang="it-IT" altLang="x-none">
              <a:latin typeface="Verdana" charset="0"/>
              <a:ea typeface="Verdana" charset="0"/>
              <a:cs typeface="Verdana" charset="0"/>
            </a:endParaRPr>
          </a:p>
          <a:p>
            <a:pPr eaLnBrk="1" hangingPunct="1"/>
            <a:r>
              <a:rPr lang="it-IT" altLang="x-none">
                <a:latin typeface="Verdana" charset="0"/>
                <a:ea typeface="Verdana" charset="0"/>
                <a:cs typeface="Verdana" charset="0"/>
              </a:rPr>
              <a:t>Simpatizzanti: 12</a:t>
            </a:r>
          </a:p>
          <a:p>
            <a:pPr eaLnBrk="1" hangingPunct="1"/>
            <a:endParaRPr lang="it-IT" altLang="x-none">
              <a:latin typeface="Verdana" charset="0"/>
              <a:ea typeface="Verdana" charset="0"/>
              <a:cs typeface="Verdana" charset="0"/>
            </a:endParaRPr>
          </a:p>
          <a:p>
            <a:pPr eaLnBrk="1" hangingPunct="1"/>
            <a:endParaRPr lang="it-IT" altLang="x-none">
              <a:latin typeface="Verdana" charset="0"/>
              <a:ea typeface="Verdana" charset="0"/>
              <a:cs typeface="Verdana" charset="0"/>
            </a:endParaRPr>
          </a:p>
          <a:p>
            <a:pPr eaLnBrk="1" hangingPunct="1"/>
            <a:r>
              <a:rPr lang="it-IT" altLang="x-none">
                <a:latin typeface="Verdana" charset="0"/>
                <a:ea typeface="Verdana" charset="0"/>
                <a:cs typeface="Verdana" charset="0"/>
              </a:rPr>
              <a:t>Banda: 35</a:t>
            </a:r>
          </a:p>
          <a:p>
            <a:pPr eaLnBrk="1" hangingPunct="1"/>
            <a:endParaRPr lang="it-IT" altLang="x-none">
              <a:latin typeface="Verdana" charset="0"/>
              <a:ea typeface="Verdana" charset="0"/>
              <a:cs typeface="Verdana" charset="0"/>
            </a:endParaRPr>
          </a:p>
          <a:p>
            <a:pPr eaLnBrk="1" hangingPunct="1"/>
            <a:endParaRPr lang="it-IT" altLang="x-none">
              <a:latin typeface="Verdana" charset="0"/>
              <a:ea typeface="Verdana" charset="0"/>
              <a:cs typeface="Verdana" charset="0"/>
            </a:endParaRPr>
          </a:p>
          <a:p>
            <a:pPr eaLnBrk="1" hangingPunct="1"/>
            <a:r>
              <a:rPr lang="it-IT" altLang="x-none">
                <a:latin typeface="Verdana" charset="0"/>
                <a:ea typeface="Verdana" charset="0"/>
                <a:cs typeface="Verdana" charset="0"/>
              </a:rPr>
              <a:t>Rete attiva: 150</a:t>
            </a:r>
          </a:p>
          <a:p>
            <a:pPr eaLnBrk="1" hangingPunct="1"/>
            <a:endParaRPr lang="it-IT" altLang="x-none"/>
          </a:p>
          <a:p>
            <a:pPr eaLnBrk="1" hangingPunct="1"/>
            <a:endParaRPr lang="it-IT" altLang="x-none"/>
          </a:p>
        </p:txBody>
      </p:sp>
    </p:spTree>
    <p:extLst>
      <p:ext uri="{BB962C8B-B14F-4D97-AF65-F5344CB8AC3E}">
        <p14:creationId xmlns:p14="http://schemas.microsoft.com/office/powerpoint/2010/main" val="1548975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p:txBody>
          <a:bodyPr/>
          <a:lstStyle/>
          <a:p>
            <a:r>
              <a:rPr lang="it-IT" altLang="x-none" sz="3200">
                <a:latin typeface="Verdana" charset="0"/>
                <a:ea typeface="Verdana" charset="0"/>
                <a:cs typeface="Verdana" charset="0"/>
              </a:rPr>
              <a:t>2 ipotesi contrapposte e una terza via</a:t>
            </a:r>
          </a:p>
        </p:txBody>
      </p:sp>
      <p:sp>
        <p:nvSpPr>
          <p:cNvPr id="22531" name="Segnaposto contenuto 2"/>
          <p:cNvSpPr>
            <a:spLocks noGrp="1"/>
          </p:cNvSpPr>
          <p:nvPr>
            <p:ph idx="1"/>
          </p:nvPr>
        </p:nvSpPr>
        <p:spPr/>
        <p:txBody>
          <a:bodyPr/>
          <a:lstStyle/>
          <a:p>
            <a:endParaRPr lang="it-IT" altLang="x-none"/>
          </a:p>
          <a:p>
            <a:pPr>
              <a:lnSpc>
                <a:spcPct val="180000"/>
              </a:lnSpc>
              <a:buFont typeface="Verdana" charset="0"/>
              <a:buChar char="-"/>
            </a:pPr>
            <a:r>
              <a:rPr lang="it-IT" altLang="x-none" sz="2200">
                <a:latin typeface="Verdana" charset="0"/>
                <a:ea typeface="Verdana" charset="0"/>
                <a:cs typeface="Verdana" charset="0"/>
              </a:rPr>
              <a:t>Stesso numero di legami</a:t>
            </a:r>
          </a:p>
          <a:p>
            <a:pPr>
              <a:lnSpc>
                <a:spcPct val="180000"/>
              </a:lnSpc>
              <a:buFont typeface="Verdana" charset="0"/>
              <a:buChar char="-"/>
            </a:pPr>
            <a:endParaRPr lang="it-IT" altLang="x-none" sz="2200">
              <a:latin typeface="Verdana" charset="0"/>
              <a:ea typeface="Verdana" charset="0"/>
              <a:cs typeface="Verdana" charset="0"/>
            </a:endParaRPr>
          </a:p>
          <a:p>
            <a:pPr>
              <a:lnSpc>
                <a:spcPct val="180000"/>
              </a:lnSpc>
              <a:buFont typeface="Verdana" charset="0"/>
              <a:buChar char="-"/>
            </a:pPr>
            <a:r>
              <a:rPr lang="it-IT" altLang="x-none" sz="2200">
                <a:latin typeface="Verdana" charset="0"/>
                <a:ea typeface="Verdana" charset="0"/>
                <a:cs typeface="Verdana" charset="0"/>
              </a:rPr>
              <a:t>Numero maggiore</a:t>
            </a:r>
          </a:p>
          <a:p>
            <a:pPr>
              <a:lnSpc>
                <a:spcPct val="180000"/>
              </a:lnSpc>
              <a:buFont typeface="Verdana" charset="0"/>
              <a:buChar char="-"/>
            </a:pPr>
            <a:endParaRPr lang="it-IT" altLang="x-none" sz="2200">
              <a:latin typeface="Verdana" charset="0"/>
              <a:ea typeface="Verdana" charset="0"/>
              <a:cs typeface="Verdana" charset="0"/>
            </a:endParaRPr>
          </a:p>
          <a:p>
            <a:pPr>
              <a:lnSpc>
                <a:spcPct val="180000"/>
              </a:lnSpc>
              <a:buFont typeface="Verdana" charset="0"/>
              <a:buChar char="-"/>
            </a:pPr>
            <a:r>
              <a:rPr lang="it-IT" altLang="x-none" sz="2200">
                <a:latin typeface="Verdana" charset="0"/>
                <a:ea typeface="Verdana" charset="0"/>
                <a:cs typeface="Verdana" charset="0"/>
              </a:rPr>
              <a:t>Diversa tipologia di legami</a:t>
            </a:r>
          </a:p>
        </p:txBody>
      </p:sp>
    </p:spTree>
    <p:extLst>
      <p:ext uri="{BB962C8B-B14F-4D97-AF65-F5344CB8AC3E}">
        <p14:creationId xmlns:p14="http://schemas.microsoft.com/office/powerpoint/2010/main" val="1841501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p:txBody>
          <a:bodyPr/>
          <a:lstStyle/>
          <a:p>
            <a:r>
              <a:rPr lang="it-IT" altLang="x-none" sz="3200">
                <a:latin typeface="Verdana" charset="0"/>
                <a:ea typeface="Verdana" charset="0"/>
                <a:cs typeface="Verdana" charset="0"/>
              </a:rPr>
              <a:t>Stesso numero di legami</a:t>
            </a:r>
          </a:p>
        </p:txBody>
      </p:sp>
      <p:sp>
        <p:nvSpPr>
          <p:cNvPr id="3" name="Segnaposto contenuto 2"/>
          <p:cNvSpPr>
            <a:spLocks noGrp="1"/>
          </p:cNvSpPr>
          <p:nvPr>
            <p:ph idx="1"/>
          </p:nvPr>
        </p:nvSpPr>
        <p:spPr/>
        <p:txBody>
          <a:bodyPr rtlCol="0">
            <a:normAutofit/>
          </a:bodyPr>
          <a:lstStyle/>
          <a:p>
            <a:pPr algn="just">
              <a:lnSpc>
                <a:spcPct val="150000"/>
              </a:lnSpc>
              <a:buNone/>
              <a:defRPr/>
            </a:pPr>
            <a:r>
              <a:rPr lang="it-IT" sz="2400" dirty="0">
                <a:latin typeface="Verdana" pitchFamily="34" charset="0"/>
                <a:ea typeface="Verdana" pitchFamily="34" charset="0"/>
                <a:cs typeface="Verdana" pitchFamily="34" charset="0"/>
              </a:rPr>
              <a:t>	Alcuni risultati mostrano una sorprendente somiglianza tra la struttura delle reti di ego in OSN e in'' linea'' mondo, in termini di</a:t>
            </a:r>
          </a:p>
          <a:p>
            <a:pPr algn="just">
              <a:lnSpc>
                <a:spcPct val="180000"/>
              </a:lnSpc>
              <a:buFont typeface="Verdana" pitchFamily="34" charset="0"/>
              <a:buChar char="-"/>
              <a:defRPr/>
            </a:pPr>
            <a:r>
              <a:rPr lang="it-IT" sz="2400" dirty="0">
                <a:latin typeface="Verdana" pitchFamily="34" charset="0"/>
                <a:ea typeface="Verdana" pitchFamily="34" charset="0"/>
                <a:cs typeface="Verdana" pitchFamily="34" charset="0"/>
              </a:rPr>
              <a:t>presenza di strati concentrici di minore intimità e di dimensioni crescenti</a:t>
            </a:r>
          </a:p>
          <a:p>
            <a:pPr algn="just">
              <a:lnSpc>
                <a:spcPct val="180000"/>
              </a:lnSpc>
              <a:buFont typeface="Verdana" pitchFamily="34" charset="0"/>
              <a:buChar char="-"/>
              <a:defRPr/>
            </a:pPr>
            <a:r>
              <a:rPr lang="it-IT" sz="2400" dirty="0">
                <a:latin typeface="Verdana" pitchFamily="34" charset="0"/>
                <a:ea typeface="Verdana" pitchFamily="34" charset="0"/>
                <a:cs typeface="Verdana" pitchFamily="34" charset="0"/>
              </a:rPr>
              <a:t>fattore di scala tra gli strati consecutivi.</a:t>
            </a:r>
          </a:p>
        </p:txBody>
      </p:sp>
    </p:spTree>
    <p:extLst>
      <p:ext uri="{BB962C8B-B14F-4D97-AF65-F5344CB8AC3E}">
        <p14:creationId xmlns:p14="http://schemas.microsoft.com/office/powerpoint/2010/main" val="584734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lstStyle/>
          <a:p>
            <a:pPr algn="ctr"/>
            <a:r>
              <a:rPr lang="it-IT" altLang="x-none" sz="3200" dirty="0">
                <a:latin typeface="Verdana" charset="0"/>
                <a:ea typeface="Verdana" charset="0"/>
                <a:cs typeface="Verdana" charset="0"/>
              </a:rPr>
              <a:t>Da uno studio su FB</a:t>
            </a:r>
          </a:p>
        </p:txBody>
      </p:sp>
      <p:sp>
        <p:nvSpPr>
          <p:cNvPr id="24579" name="Segnaposto contenuto 2"/>
          <p:cNvSpPr>
            <a:spLocks noGrp="1"/>
          </p:cNvSpPr>
          <p:nvPr>
            <p:ph idx="1"/>
          </p:nvPr>
        </p:nvSpPr>
        <p:spPr>
          <a:xfrm>
            <a:off x="838200" y="1463040"/>
            <a:ext cx="10515600" cy="5394960"/>
          </a:xfrm>
        </p:spPr>
        <p:txBody>
          <a:bodyPr>
            <a:normAutofit/>
          </a:bodyPr>
          <a:lstStyle/>
          <a:p>
            <a:pPr marL="0" indent="0" algn="just">
              <a:lnSpc>
                <a:spcPts val="3400"/>
              </a:lnSpc>
              <a:spcBef>
                <a:spcPts val="0"/>
              </a:spcBef>
              <a:buFont typeface="Verdana" charset="0"/>
              <a:buChar char="-"/>
            </a:pPr>
            <a:r>
              <a:rPr lang="it-IT" altLang="x-none" sz="2400" dirty="0">
                <a:latin typeface="Verdana" charset="0"/>
                <a:ea typeface="Verdana" charset="0"/>
                <a:cs typeface="Verdana" charset="0"/>
              </a:rPr>
              <a:t>Proprietà degli Ego </a:t>
            </a:r>
            <a:r>
              <a:rPr lang="it-IT" altLang="x-none" sz="2400" dirty="0" err="1">
                <a:latin typeface="Verdana" charset="0"/>
                <a:ea typeface="Verdana" charset="0"/>
                <a:cs typeface="Verdana" charset="0"/>
              </a:rPr>
              <a:t>centered</a:t>
            </a:r>
            <a:r>
              <a:rPr lang="it-IT" altLang="x-none" sz="2400" dirty="0">
                <a:latin typeface="Verdana" charset="0"/>
                <a:ea typeface="Verdana" charset="0"/>
                <a:cs typeface="Verdana" charset="0"/>
              </a:rPr>
              <a:t> network forte somiglianza con quelle offline</a:t>
            </a:r>
          </a:p>
          <a:p>
            <a:pPr marL="0" indent="0" algn="just">
              <a:lnSpc>
                <a:spcPts val="3400"/>
              </a:lnSpc>
              <a:spcBef>
                <a:spcPts val="0"/>
              </a:spcBef>
              <a:buFont typeface="Verdana" charset="0"/>
              <a:buChar char="-"/>
            </a:pPr>
            <a:r>
              <a:rPr lang="it-IT" altLang="x-none" sz="2400" dirty="0">
                <a:latin typeface="Verdana" charset="0"/>
                <a:ea typeface="Verdana" charset="0"/>
                <a:cs typeface="Verdana" charset="0"/>
              </a:rPr>
              <a:t>Numero tipico di cerchi in media, pari a 4</a:t>
            </a:r>
          </a:p>
          <a:p>
            <a:pPr marL="0" indent="0" algn="just">
              <a:lnSpc>
                <a:spcPts val="3400"/>
              </a:lnSpc>
              <a:spcBef>
                <a:spcPts val="0"/>
              </a:spcBef>
              <a:buFont typeface="Verdana" charset="0"/>
              <a:buChar char="-"/>
            </a:pPr>
            <a:r>
              <a:rPr lang="it-IT" altLang="x-none" sz="2400" dirty="0">
                <a:latin typeface="Verdana" charset="0"/>
                <a:ea typeface="Verdana" charset="0"/>
                <a:cs typeface="Verdana" charset="0"/>
              </a:rPr>
              <a:t>Fattore di scala media tra i cerchi concentrici della struttura sociale è vicino a 3</a:t>
            </a:r>
          </a:p>
          <a:p>
            <a:pPr marL="0" indent="0" algn="just">
              <a:lnSpc>
                <a:spcPts val="3400"/>
              </a:lnSpc>
              <a:spcBef>
                <a:spcPts val="0"/>
              </a:spcBef>
              <a:buFont typeface="Verdana" charset="0"/>
              <a:buChar char="-"/>
            </a:pPr>
            <a:r>
              <a:rPr lang="it-IT" altLang="x-none" sz="2400" dirty="0">
                <a:latin typeface="Verdana" charset="0"/>
                <a:ea typeface="Verdana" charset="0"/>
                <a:cs typeface="Verdana" charset="0"/>
              </a:rPr>
              <a:t>Dimensioni dei cerchi, cioè il numero di relazioni sociali di ogni tipo, è molto simile a quelli Offline</a:t>
            </a:r>
          </a:p>
          <a:p>
            <a:pPr marL="0" indent="0" algn="just">
              <a:lnSpc>
                <a:spcPts val="3400"/>
              </a:lnSpc>
              <a:spcBef>
                <a:spcPts val="0"/>
              </a:spcBef>
              <a:buFont typeface="Verdana" charset="0"/>
              <a:buChar char="-"/>
            </a:pPr>
            <a:r>
              <a:rPr lang="it-IT" altLang="x-none" sz="2400" dirty="0">
                <a:latin typeface="Verdana" charset="0"/>
                <a:ea typeface="Verdana" charset="0"/>
                <a:cs typeface="Verdana" charset="0"/>
              </a:rPr>
              <a:t>Dimensione media degli Ego </a:t>
            </a:r>
            <a:r>
              <a:rPr lang="it-IT" altLang="x-none" sz="2400" dirty="0" err="1">
                <a:latin typeface="Verdana" charset="0"/>
                <a:ea typeface="Verdana" charset="0"/>
                <a:cs typeface="Verdana" charset="0"/>
              </a:rPr>
              <a:t>centered</a:t>
            </a:r>
            <a:r>
              <a:rPr lang="it-IT" altLang="x-none" sz="2400" dirty="0">
                <a:latin typeface="Verdana" charset="0"/>
                <a:ea typeface="Verdana" charset="0"/>
                <a:cs typeface="Verdana" charset="0"/>
              </a:rPr>
              <a:t> network è molto vicino al numero noto di </a:t>
            </a:r>
            <a:r>
              <a:rPr lang="it-IT" altLang="x-none" sz="2400" dirty="0" err="1">
                <a:latin typeface="Verdana" charset="0"/>
                <a:ea typeface="Verdana" charset="0"/>
                <a:cs typeface="Verdana" charset="0"/>
              </a:rPr>
              <a:t>Dunbar</a:t>
            </a:r>
            <a:r>
              <a:rPr lang="it-IT" altLang="x-none" sz="2400" dirty="0">
                <a:latin typeface="Verdana" charset="0"/>
                <a:ea typeface="Verdana" charset="0"/>
                <a:cs typeface="Verdana" charset="0"/>
              </a:rPr>
              <a:t> (</a:t>
            </a:r>
            <a:r>
              <a:rPr lang="it-IT" altLang="x-none" sz="2400" dirty="0" err="1">
                <a:latin typeface="Verdana" charset="0"/>
                <a:ea typeface="Verdana" charset="0"/>
                <a:cs typeface="Verdana" charset="0"/>
              </a:rPr>
              <a:t>www.britac.ac.uk</a:t>
            </a:r>
            <a:r>
              <a:rPr lang="it-IT" altLang="x-none" sz="2400" dirty="0">
                <a:latin typeface="Verdana" charset="0"/>
                <a:ea typeface="Verdana" charset="0"/>
                <a:cs typeface="Verdana" charset="0"/>
              </a:rPr>
              <a:t>/</a:t>
            </a:r>
            <a:r>
              <a:rPr lang="it-IT" altLang="x-none" sz="2400" dirty="0" err="1">
                <a:latin typeface="Verdana" charset="0"/>
                <a:ea typeface="Verdana" charset="0"/>
                <a:cs typeface="Verdana" charset="0"/>
              </a:rPr>
              <a:t>sites</a:t>
            </a:r>
            <a:r>
              <a:rPr lang="it-IT" altLang="x-none" sz="2400" dirty="0">
                <a:latin typeface="Verdana" charset="0"/>
                <a:ea typeface="Verdana" charset="0"/>
                <a:cs typeface="Verdana" charset="0"/>
              </a:rPr>
              <a:t>/default/</a:t>
            </a:r>
            <a:r>
              <a:rPr lang="it-IT" altLang="x-none" sz="2400" dirty="0" err="1">
                <a:latin typeface="Verdana" charset="0"/>
                <a:ea typeface="Verdana" charset="0"/>
                <a:cs typeface="Verdana" charset="0"/>
              </a:rPr>
              <a:t>files</a:t>
            </a:r>
            <a:r>
              <a:rPr lang="it-IT" altLang="x-none" sz="2400" dirty="0">
                <a:latin typeface="Verdana" charset="0"/>
                <a:ea typeface="Verdana" charset="0"/>
                <a:cs typeface="Verdana" charset="0"/>
              </a:rPr>
              <a:t>/ba-review09.pdf)</a:t>
            </a:r>
          </a:p>
          <a:p>
            <a:pPr marL="0" indent="0" algn="just">
              <a:lnSpc>
                <a:spcPts val="3400"/>
              </a:lnSpc>
              <a:spcBef>
                <a:spcPts val="0"/>
              </a:spcBef>
              <a:buFont typeface="Verdana" charset="0"/>
              <a:buChar char="-"/>
            </a:pPr>
            <a:r>
              <a:rPr lang="it-IT" altLang="x-none" sz="2400" dirty="0">
                <a:latin typeface="Verdana" charset="0"/>
                <a:ea typeface="Verdana" charset="0"/>
                <a:cs typeface="Verdana" charset="0"/>
              </a:rPr>
              <a:t>Struttura delle reti sociali personali degli utenti che mantiene le stesse proprietà delle reti ego formate offline</a:t>
            </a:r>
          </a:p>
        </p:txBody>
      </p:sp>
    </p:spTree>
    <p:extLst>
      <p:ext uri="{BB962C8B-B14F-4D97-AF65-F5344CB8AC3E}">
        <p14:creationId xmlns:p14="http://schemas.microsoft.com/office/powerpoint/2010/main" val="748060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pPr algn="ctr"/>
            <a:r>
              <a:rPr lang="it-IT" altLang="x-none" dirty="0"/>
              <a:t>4/5 gradi di separazione</a:t>
            </a:r>
          </a:p>
        </p:txBody>
      </p:sp>
      <p:sp>
        <p:nvSpPr>
          <p:cNvPr id="25603" name="Segnaposto contenuto 2"/>
          <p:cNvSpPr>
            <a:spLocks noGrp="1"/>
          </p:cNvSpPr>
          <p:nvPr>
            <p:ph idx="1"/>
          </p:nvPr>
        </p:nvSpPr>
        <p:spPr/>
        <p:txBody>
          <a:bodyPr>
            <a:normAutofit fontScale="85000" lnSpcReduction="20000"/>
          </a:bodyPr>
          <a:lstStyle/>
          <a:p>
            <a:pPr>
              <a:lnSpc>
                <a:spcPct val="210000"/>
              </a:lnSpc>
              <a:buFont typeface="Verdana" charset="0"/>
              <a:buChar char="-"/>
            </a:pPr>
            <a:r>
              <a:rPr lang="it-IT" altLang="x-none" sz="2000" dirty="0">
                <a:latin typeface="Verdana" charset="0"/>
                <a:ea typeface="Verdana" charset="0"/>
                <a:cs typeface="Verdana" charset="0"/>
              </a:rPr>
              <a:t>Investimento minore per contatti</a:t>
            </a:r>
          </a:p>
          <a:p>
            <a:pPr>
              <a:lnSpc>
                <a:spcPct val="210000"/>
              </a:lnSpc>
              <a:buFont typeface="Verdana" charset="0"/>
              <a:buChar char="-"/>
            </a:pPr>
            <a:r>
              <a:rPr lang="it-IT" altLang="x-none" sz="2000" dirty="0">
                <a:latin typeface="Verdana" charset="0"/>
                <a:ea typeface="Verdana" charset="0"/>
                <a:cs typeface="Verdana" charset="0"/>
              </a:rPr>
              <a:t>Motori che promuovono ricerca</a:t>
            </a:r>
          </a:p>
          <a:p>
            <a:pPr>
              <a:lnSpc>
                <a:spcPct val="210000"/>
              </a:lnSpc>
              <a:buFont typeface="Verdana" charset="0"/>
              <a:buChar char="-"/>
            </a:pPr>
            <a:r>
              <a:rPr lang="it-IT" altLang="x-none" sz="2000" dirty="0">
                <a:latin typeface="Verdana" charset="0"/>
                <a:ea typeface="Verdana" charset="0"/>
                <a:cs typeface="Verdana" charset="0"/>
                <a:sym typeface="Wingdings" charset="2"/>
              </a:rPr>
              <a:t> 4/5 gradi di separazione (</a:t>
            </a:r>
            <a:r>
              <a:rPr lang="it-IT" altLang="x-none" sz="2000" dirty="0" err="1">
                <a:latin typeface="Verdana" charset="0"/>
                <a:ea typeface="Verdana" charset="0"/>
                <a:cs typeface="Verdana" charset="0"/>
                <a:sym typeface="Wingdings" charset="2"/>
              </a:rPr>
              <a:t>Milgram</a:t>
            </a:r>
            <a:r>
              <a:rPr lang="it-IT" altLang="x-none" sz="2000" dirty="0">
                <a:latin typeface="Verdana" charset="0"/>
                <a:ea typeface="Verdana" charset="0"/>
                <a:cs typeface="Verdana" charset="0"/>
                <a:sym typeface="Wingdings" charset="2"/>
              </a:rPr>
              <a:t> nella realtà 6)</a:t>
            </a:r>
          </a:p>
          <a:p>
            <a:pPr>
              <a:lnSpc>
                <a:spcPct val="210000"/>
              </a:lnSpc>
              <a:buFont typeface="Verdana" charset="0"/>
              <a:buChar char="-"/>
            </a:pPr>
            <a:endParaRPr lang="it-IT" altLang="x-none" sz="2000" dirty="0">
              <a:latin typeface="Verdana" charset="0"/>
              <a:ea typeface="Verdana" charset="0"/>
              <a:cs typeface="Verdana" charset="0"/>
              <a:sym typeface="Wingdings" charset="2"/>
            </a:endParaRPr>
          </a:p>
          <a:p>
            <a:pPr>
              <a:lnSpc>
                <a:spcPct val="210000"/>
              </a:lnSpc>
              <a:buFont typeface="Verdana" charset="0"/>
              <a:buChar char="-"/>
            </a:pPr>
            <a:r>
              <a:rPr lang="it-IT" altLang="x-none" sz="2000" dirty="0">
                <a:latin typeface="Verdana" charset="0"/>
                <a:ea typeface="Verdana" charset="0"/>
                <a:cs typeface="Verdana" charset="0"/>
                <a:sym typeface="Wingdings" charset="2"/>
              </a:rPr>
              <a:t>Ma ora si può parlare di una realtà puramente offline?</a:t>
            </a:r>
          </a:p>
          <a:p>
            <a:pPr>
              <a:lnSpc>
                <a:spcPct val="210000"/>
              </a:lnSpc>
              <a:buFont typeface="Verdana" charset="0"/>
              <a:buChar char="-"/>
            </a:pPr>
            <a:r>
              <a:rPr lang="it-IT" altLang="x-none" sz="2000" dirty="0">
                <a:latin typeface="Verdana" charset="0"/>
                <a:ea typeface="Verdana" charset="0"/>
                <a:cs typeface="Verdana" charset="0"/>
                <a:sym typeface="Wingdings" charset="2"/>
              </a:rPr>
              <a:t> ridotti gradi di separazione offline</a:t>
            </a:r>
          </a:p>
          <a:p>
            <a:pPr>
              <a:lnSpc>
                <a:spcPct val="210000"/>
              </a:lnSpc>
              <a:buFont typeface="Verdana" charset="0"/>
              <a:buChar char="-"/>
            </a:pPr>
            <a:r>
              <a:rPr lang="it-IT" altLang="x-none" sz="2000" dirty="0">
                <a:latin typeface="Verdana" charset="0"/>
                <a:ea typeface="Verdana" charset="0"/>
                <a:cs typeface="Verdana" charset="0"/>
                <a:sym typeface="Wingdings" charset="2"/>
              </a:rPr>
              <a:t>Esiste differenza tra SN offline e online?</a:t>
            </a:r>
          </a:p>
        </p:txBody>
      </p:sp>
    </p:spTree>
    <p:extLst>
      <p:ext uri="{BB962C8B-B14F-4D97-AF65-F5344CB8AC3E}">
        <p14:creationId xmlns:p14="http://schemas.microsoft.com/office/powerpoint/2010/main" val="1279032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pPr algn="ctr"/>
            <a:r>
              <a:rPr lang="it-IT" altLang="x-none" sz="3200" dirty="0">
                <a:latin typeface="Verdana" charset="0"/>
                <a:ea typeface="Verdana" charset="0"/>
                <a:cs typeface="Verdana" charset="0"/>
              </a:rPr>
              <a:t>Diverso numero per diversi utenti</a:t>
            </a:r>
          </a:p>
        </p:txBody>
      </p:sp>
      <p:sp>
        <p:nvSpPr>
          <p:cNvPr id="26627" name="Segnaposto contenuto 2"/>
          <p:cNvSpPr>
            <a:spLocks noGrp="1"/>
          </p:cNvSpPr>
          <p:nvPr>
            <p:ph idx="1"/>
          </p:nvPr>
        </p:nvSpPr>
        <p:spPr/>
        <p:txBody>
          <a:bodyPr/>
          <a:lstStyle/>
          <a:p>
            <a:pPr>
              <a:lnSpc>
                <a:spcPct val="210000"/>
              </a:lnSpc>
              <a:buFont typeface="Verdana" charset="0"/>
              <a:buChar char="-"/>
            </a:pPr>
            <a:r>
              <a:rPr lang="it-IT" altLang="x-none" sz="2400" dirty="0">
                <a:latin typeface="Verdana" charset="0"/>
                <a:ea typeface="Verdana" charset="0"/>
                <a:cs typeface="Verdana" charset="0"/>
              </a:rPr>
              <a:t>Caratteristiche personali</a:t>
            </a:r>
          </a:p>
          <a:p>
            <a:pPr>
              <a:lnSpc>
                <a:spcPct val="210000"/>
              </a:lnSpc>
              <a:buFont typeface="Verdana" charset="0"/>
              <a:buChar char="-"/>
            </a:pPr>
            <a:r>
              <a:rPr lang="it-IT" altLang="x-none" sz="2400" dirty="0">
                <a:latin typeface="Verdana" charset="0"/>
                <a:ea typeface="Verdana" charset="0"/>
                <a:cs typeface="Verdana" charset="0"/>
              </a:rPr>
              <a:t>Tipologia utilizzo</a:t>
            </a:r>
          </a:p>
          <a:p>
            <a:pPr>
              <a:lnSpc>
                <a:spcPct val="210000"/>
              </a:lnSpc>
              <a:buFont typeface="Verdana" charset="0"/>
              <a:buChar char="-"/>
            </a:pPr>
            <a:r>
              <a:rPr lang="it-IT" altLang="x-none" sz="2400" dirty="0">
                <a:latin typeface="Verdana" charset="0"/>
                <a:ea typeface="Verdana" charset="0"/>
                <a:cs typeface="Verdana" charset="0"/>
              </a:rPr>
              <a:t>Strumenti utilizzati</a:t>
            </a:r>
          </a:p>
          <a:p>
            <a:pPr>
              <a:lnSpc>
                <a:spcPct val="210000"/>
              </a:lnSpc>
              <a:buFont typeface="Verdana" charset="0"/>
              <a:buChar char="-"/>
            </a:pPr>
            <a:r>
              <a:rPr lang="it-IT" altLang="x-none" sz="2400" dirty="0">
                <a:latin typeface="Verdana" charset="0"/>
                <a:ea typeface="Verdana" charset="0"/>
                <a:cs typeface="Verdana" charset="0"/>
              </a:rPr>
              <a:t>Vale sia per chi usa e chi non usa Internet</a:t>
            </a:r>
          </a:p>
        </p:txBody>
      </p:sp>
    </p:spTree>
    <p:extLst>
      <p:ext uri="{BB962C8B-B14F-4D97-AF65-F5344CB8AC3E}">
        <p14:creationId xmlns:p14="http://schemas.microsoft.com/office/powerpoint/2010/main" val="394290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pPr algn="ctr"/>
            <a:r>
              <a:rPr lang="it-IT" altLang="x-none" sz="3200" dirty="0">
                <a:latin typeface="Verdana" charset="0"/>
                <a:ea typeface="Verdana" charset="0"/>
                <a:cs typeface="Verdana" charset="0"/>
              </a:rPr>
              <a:t>Capitale sociale 1/2</a:t>
            </a:r>
          </a:p>
        </p:txBody>
      </p:sp>
      <p:sp>
        <p:nvSpPr>
          <p:cNvPr id="27651" name="Segnaposto contenuto 2"/>
          <p:cNvSpPr>
            <a:spLocks noGrp="1"/>
          </p:cNvSpPr>
          <p:nvPr>
            <p:ph idx="1"/>
          </p:nvPr>
        </p:nvSpPr>
        <p:spPr>
          <a:xfrm>
            <a:off x="838200" y="1442720"/>
            <a:ext cx="10515600" cy="5415280"/>
          </a:xfrm>
        </p:spPr>
        <p:txBody>
          <a:bodyPr>
            <a:noAutofit/>
          </a:bodyPr>
          <a:lstStyle/>
          <a:p>
            <a:pPr marL="0" indent="0" algn="just">
              <a:lnSpc>
                <a:spcPts val="3800"/>
              </a:lnSpc>
              <a:spcBef>
                <a:spcPts val="0"/>
              </a:spcBef>
              <a:buFont typeface="Verdana" charset="0"/>
              <a:buChar char="-"/>
            </a:pPr>
            <a:r>
              <a:rPr lang="it-IT" altLang="x-none" sz="2600" dirty="0">
                <a:latin typeface="Verdana" charset="0"/>
                <a:ea typeface="Verdana" charset="0"/>
                <a:cs typeface="Verdana" charset="0"/>
              </a:rPr>
              <a:t>Una rete sociale risorsa positiva che può influenzare l'attività e la produttività del singolo o della collettività.</a:t>
            </a:r>
          </a:p>
          <a:p>
            <a:pPr marL="0" indent="0" algn="just">
              <a:lnSpc>
                <a:spcPts val="3800"/>
              </a:lnSpc>
              <a:spcBef>
                <a:spcPts val="0"/>
              </a:spcBef>
              <a:buFont typeface="Verdana" charset="0"/>
              <a:buChar char="-"/>
            </a:pPr>
            <a:r>
              <a:rPr lang="it-IT" altLang="x-none" sz="2600" dirty="0">
                <a:latin typeface="Verdana" charset="0"/>
                <a:ea typeface="Verdana" charset="0"/>
                <a:cs typeface="Verdana" charset="0"/>
              </a:rPr>
              <a:t>La conseguenza positiva delle reti sociali efficaci è la costruzione di capitale sociale.</a:t>
            </a:r>
          </a:p>
          <a:p>
            <a:pPr marL="0" indent="0" algn="just">
              <a:lnSpc>
                <a:spcPts val="3800"/>
              </a:lnSpc>
              <a:spcBef>
                <a:spcPts val="0"/>
              </a:spcBef>
              <a:buFont typeface="Verdana" charset="0"/>
              <a:buChar char="-"/>
            </a:pPr>
            <a:r>
              <a:rPr lang="it-IT" altLang="x-none" sz="2600" dirty="0">
                <a:latin typeface="Verdana" charset="0"/>
                <a:ea typeface="Verdana" charset="0"/>
                <a:cs typeface="Verdana" charset="0"/>
              </a:rPr>
              <a:t>Capitale sociale è un concetto sociologico relativo alle connessioni tra le reti sociali.</a:t>
            </a:r>
          </a:p>
          <a:p>
            <a:pPr marL="0" indent="0" algn="just">
              <a:lnSpc>
                <a:spcPts val="3800"/>
              </a:lnSpc>
              <a:spcBef>
                <a:spcPts val="0"/>
              </a:spcBef>
              <a:buFont typeface="Verdana" charset="0"/>
              <a:buChar char="-"/>
            </a:pPr>
            <a:r>
              <a:rPr lang="it-IT" altLang="x-none" sz="2600" dirty="0" err="1">
                <a:latin typeface="Verdana" charset="0"/>
                <a:ea typeface="Verdana" charset="0"/>
                <a:cs typeface="Verdana" charset="0"/>
              </a:rPr>
              <a:t>Putnam</a:t>
            </a:r>
            <a:r>
              <a:rPr lang="it-IT" altLang="x-none" sz="2600" dirty="0">
                <a:latin typeface="Verdana" charset="0"/>
                <a:ea typeface="Verdana" charset="0"/>
                <a:cs typeface="Verdana" charset="0"/>
              </a:rPr>
              <a:t> (2001) definisce il capitale sociale come valore collettivo di tutti i social network e le inclinazioni che nascono da queste reti di fare le cose per l'altro.</a:t>
            </a:r>
          </a:p>
        </p:txBody>
      </p:sp>
    </p:spTree>
    <p:extLst>
      <p:ext uri="{BB962C8B-B14F-4D97-AF65-F5344CB8AC3E}">
        <p14:creationId xmlns:p14="http://schemas.microsoft.com/office/powerpoint/2010/main" val="185981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algn="ctr"/>
            <a:r>
              <a:rPr lang="it-IT" altLang="x-none" sz="3200" dirty="0">
                <a:latin typeface="Verdana" charset="0"/>
                <a:ea typeface="Verdana" charset="0"/>
                <a:cs typeface="Verdana" charset="0"/>
              </a:rPr>
              <a:t>Smart </a:t>
            </a:r>
            <a:r>
              <a:rPr lang="it-IT" altLang="x-none" sz="3200" dirty="0" err="1">
                <a:latin typeface="Verdana" charset="0"/>
                <a:ea typeface="Verdana" charset="0"/>
                <a:cs typeface="Verdana" charset="0"/>
              </a:rPr>
              <a:t>mob</a:t>
            </a:r>
            <a:endParaRPr lang="it-IT" altLang="x-none" sz="3200" dirty="0">
              <a:latin typeface="Verdana" charset="0"/>
              <a:ea typeface="Verdana" charset="0"/>
              <a:cs typeface="Verdana" charset="0"/>
            </a:endParaRPr>
          </a:p>
        </p:txBody>
      </p:sp>
      <p:sp>
        <p:nvSpPr>
          <p:cNvPr id="10243" name="Segnaposto contenuto 2"/>
          <p:cNvSpPr>
            <a:spLocks noGrp="1"/>
          </p:cNvSpPr>
          <p:nvPr>
            <p:ph idx="1"/>
          </p:nvPr>
        </p:nvSpPr>
        <p:spPr/>
        <p:txBody>
          <a:bodyPr>
            <a:normAutofit fontScale="92500" lnSpcReduction="20000"/>
          </a:bodyPr>
          <a:lstStyle/>
          <a:p>
            <a:pPr algn="just">
              <a:lnSpc>
                <a:spcPct val="150000"/>
              </a:lnSpc>
              <a:buFont typeface="Arial" charset="0"/>
              <a:buNone/>
            </a:pPr>
            <a:r>
              <a:rPr lang="it-IT" altLang="x-none" dirty="0">
                <a:latin typeface="Verdana" charset="0"/>
                <a:ea typeface="Verdana" charset="0"/>
                <a:cs typeface="Verdana" charset="0"/>
              </a:rPr>
              <a:t>Gruppi che si organizzano utilizzando le tecnologie di comunicazione mobile:</a:t>
            </a:r>
          </a:p>
          <a:p>
            <a:pPr algn="just">
              <a:lnSpc>
                <a:spcPct val="150000"/>
              </a:lnSpc>
              <a:buFont typeface="Symbol" charset="2"/>
              <a:buChar char=""/>
            </a:pPr>
            <a:r>
              <a:rPr lang="it-IT" altLang="x-none" dirty="0">
                <a:latin typeface="Verdana" charset="0"/>
                <a:ea typeface="Verdana" charset="0"/>
                <a:cs typeface="Verdana" charset="0"/>
              </a:rPr>
              <a:t>Spontaneità</a:t>
            </a:r>
          </a:p>
          <a:p>
            <a:pPr algn="just">
              <a:lnSpc>
                <a:spcPct val="150000"/>
              </a:lnSpc>
              <a:buFont typeface="Symbol" charset="2"/>
              <a:buChar char=""/>
            </a:pPr>
            <a:r>
              <a:rPr lang="it-IT" altLang="x-none" dirty="0">
                <a:latin typeface="Verdana" charset="0"/>
                <a:ea typeface="Verdana" charset="0"/>
                <a:cs typeface="Verdana" charset="0"/>
              </a:rPr>
              <a:t>Multimedialità</a:t>
            </a:r>
          </a:p>
          <a:p>
            <a:pPr algn="just">
              <a:lnSpc>
                <a:spcPct val="150000"/>
              </a:lnSpc>
              <a:buFont typeface="Symbol" charset="2"/>
              <a:buChar char=""/>
            </a:pPr>
            <a:r>
              <a:rPr lang="it-IT" altLang="x-none" dirty="0">
                <a:latin typeface="Verdana" charset="0"/>
                <a:ea typeface="Verdana" charset="0"/>
                <a:cs typeface="Verdana" charset="0"/>
              </a:rPr>
              <a:t>Riproducibilità</a:t>
            </a:r>
          </a:p>
          <a:p>
            <a:pPr algn="just">
              <a:lnSpc>
                <a:spcPct val="150000"/>
              </a:lnSpc>
              <a:buFont typeface="Symbol" charset="2"/>
              <a:buChar char=""/>
            </a:pPr>
            <a:r>
              <a:rPr lang="it-IT" altLang="x-none" dirty="0">
                <a:latin typeface="Verdana" charset="0"/>
                <a:ea typeface="Verdana" charset="0"/>
                <a:cs typeface="Verdana" charset="0"/>
              </a:rPr>
              <a:t>Velocità (istantaneità)</a:t>
            </a:r>
          </a:p>
          <a:p>
            <a:pPr algn="just">
              <a:lnSpc>
                <a:spcPct val="150000"/>
              </a:lnSpc>
              <a:buFont typeface="Symbol" charset="2"/>
              <a:buChar char=""/>
            </a:pPr>
            <a:r>
              <a:rPr lang="it-IT" altLang="x-none" dirty="0">
                <a:latin typeface="Verdana" charset="0"/>
                <a:ea typeface="Verdana" charset="0"/>
                <a:cs typeface="Verdana" charset="0"/>
              </a:rPr>
              <a:t>Fluidità</a:t>
            </a:r>
          </a:p>
        </p:txBody>
      </p:sp>
    </p:spTree>
    <p:extLst>
      <p:ext uri="{BB962C8B-B14F-4D97-AF65-F5344CB8AC3E}">
        <p14:creationId xmlns:p14="http://schemas.microsoft.com/office/powerpoint/2010/main" val="322020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lstStyle/>
          <a:p>
            <a:pPr algn="ctr"/>
            <a:r>
              <a:rPr lang="it-IT" altLang="x-none" sz="3200" dirty="0">
                <a:latin typeface="Verdana" charset="0"/>
                <a:ea typeface="Verdana" charset="0"/>
                <a:cs typeface="Verdana" charset="0"/>
              </a:rPr>
              <a:t>Capitale sociale 2/2</a:t>
            </a:r>
          </a:p>
        </p:txBody>
      </p:sp>
      <p:sp>
        <p:nvSpPr>
          <p:cNvPr id="28675" name="Segnaposto contenuto 2"/>
          <p:cNvSpPr>
            <a:spLocks noGrp="1"/>
          </p:cNvSpPr>
          <p:nvPr>
            <p:ph idx="1"/>
          </p:nvPr>
        </p:nvSpPr>
        <p:spPr/>
        <p:txBody>
          <a:bodyPr>
            <a:normAutofit fontScale="92500"/>
          </a:bodyPr>
          <a:lstStyle/>
          <a:p>
            <a:pPr marL="0" indent="0" algn="just">
              <a:lnSpc>
                <a:spcPct val="150000"/>
              </a:lnSpc>
              <a:spcBef>
                <a:spcPts val="0"/>
              </a:spcBef>
              <a:buFont typeface="Verdana" charset="0"/>
              <a:buChar char="-"/>
            </a:pPr>
            <a:r>
              <a:rPr lang="it-IT" altLang="x-none" sz="2600" dirty="0">
                <a:latin typeface="Verdana" charset="0"/>
                <a:ea typeface="Verdana" charset="0"/>
              </a:rPr>
              <a:t>Putnam (2001) ritiene che il capitale sociale può essere misurato dal livello di fiducia e di reciprocità in una comunità o tra individui.</a:t>
            </a:r>
          </a:p>
          <a:p>
            <a:pPr marL="0" indent="0" algn="just">
              <a:lnSpc>
                <a:spcPct val="150000"/>
              </a:lnSpc>
              <a:spcBef>
                <a:spcPts val="0"/>
              </a:spcBef>
              <a:buFont typeface="Verdana" charset="0"/>
              <a:buChar char="-"/>
            </a:pPr>
            <a:r>
              <a:rPr lang="it-IT" altLang="x-none" sz="2600" dirty="0">
                <a:latin typeface="Verdana" charset="0"/>
                <a:ea typeface="Verdana" charset="0"/>
              </a:rPr>
              <a:t>Altri ricercatori hanno scoperto che il capitale sociale aumenta l'autostima e migliora il benessere psicologico (Ellison, </a:t>
            </a:r>
            <a:r>
              <a:rPr lang="it-IT" altLang="x-none" sz="2600" dirty="0" err="1">
                <a:latin typeface="Verdana" charset="0"/>
                <a:ea typeface="Verdana" charset="0"/>
              </a:rPr>
              <a:t>Steinfeld</a:t>
            </a:r>
            <a:r>
              <a:rPr lang="it-IT" altLang="x-none" sz="2600" dirty="0">
                <a:latin typeface="Verdana" charset="0"/>
                <a:ea typeface="Verdana" charset="0"/>
              </a:rPr>
              <a:t> &amp; Lampe 2007).</a:t>
            </a:r>
          </a:p>
          <a:p>
            <a:pPr marL="0" indent="0" algn="just">
              <a:lnSpc>
                <a:spcPct val="150000"/>
              </a:lnSpc>
              <a:spcBef>
                <a:spcPts val="0"/>
              </a:spcBef>
              <a:buFont typeface="Verdana" charset="0"/>
              <a:buChar char="-"/>
            </a:pPr>
            <a:r>
              <a:rPr lang="it-IT" altLang="x-none" sz="2600" dirty="0">
                <a:latin typeface="Verdana" charset="0"/>
                <a:ea typeface="Verdana" charset="0"/>
              </a:rPr>
              <a:t>Ofcom (2008) suggerisce che gli individui acquisiscono benefici emotivi a sentirsi parte di un gruppo e guadagnando attenzione.</a:t>
            </a:r>
          </a:p>
        </p:txBody>
      </p:sp>
    </p:spTree>
    <p:extLst>
      <p:ext uri="{BB962C8B-B14F-4D97-AF65-F5344CB8AC3E}">
        <p14:creationId xmlns:p14="http://schemas.microsoft.com/office/powerpoint/2010/main" val="1363299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r>
              <a:rPr lang="it-IT" altLang="x-none" sz="3200" i="1" dirty="0">
                <a:latin typeface="Verdana" charset="0"/>
                <a:ea typeface="Verdana" charset="0"/>
                <a:cs typeface="Verdana" charset="0"/>
              </a:rPr>
              <a:t>Relazione positiva tra SNO e capitale sociale</a:t>
            </a:r>
          </a:p>
        </p:txBody>
      </p:sp>
      <p:sp>
        <p:nvSpPr>
          <p:cNvPr id="29699" name="Segnaposto contenuto 2"/>
          <p:cNvSpPr>
            <a:spLocks noGrp="1"/>
          </p:cNvSpPr>
          <p:nvPr>
            <p:ph idx="1"/>
          </p:nvPr>
        </p:nvSpPr>
        <p:spPr/>
        <p:txBody>
          <a:bodyPr/>
          <a:lstStyle/>
          <a:p>
            <a:pPr algn="just">
              <a:lnSpc>
                <a:spcPct val="210000"/>
              </a:lnSpc>
              <a:buFont typeface="Verdana" charset="0"/>
              <a:buChar char="-"/>
            </a:pPr>
            <a:r>
              <a:rPr lang="it-IT" altLang="x-none" sz="2400" dirty="0">
                <a:latin typeface="Verdana" charset="0"/>
                <a:ea typeface="Verdana" charset="0"/>
                <a:cs typeface="Verdana" charset="0"/>
              </a:rPr>
              <a:t>Natura collaborativa del social networking online</a:t>
            </a:r>
          </a:p>
          <a:p>
            <a:pPr algn="just">
              <a:lnSpc>
                <a:spcPct val="210000"/>
              </a:lnSpc>
              <a:buFont typeface="Verdana" charset="0"/>
              <a:buChar char="-"/>
            </a:pPr>
            <a:r>
              <a:rPr lang="it-IT" altLang="x-none" sz="2400" dirty="0">
                <a:latin typeface="Verdana" charset="0"/>
                <a:ea typeface="Verdana" charset="0"/>
                <a:cs typeface="Verdana" charset="0"/>
              </a:rPr>
              <a:t>Correlazione positiva tra le attività di comunicazione dirette su Facebook e la forza dei legami sociali e del capitale sociale percepita degli utenti</a:t>
            </a:r>
          </a:p>
          <a:p>
            <a:pPr algn="just">
              <a:lnSpc>
                <a:spcPct val="210000"/>
              </a:lnSpc>
              <a:buFont typeface="Verdana" charset="0"/>
              <a:buChar char="-"/>
            </a:pPr>
            <a:r>
              <a:rPr lang="it-IT" altLang="x-none" sz="2400" dirty="0">
                <a:latin typeface="Verdana" charset="0"/>
                <a:ea typeface="Verdana" charset="0"/>
                <a:cs typeface="Verdana" charset="0"/>
              </a:rPr>
              <a:t>Potenzialità della latenza dei legami</a:t>
            </a:r>
          </a:p>
          <a:p>
            <a:endParaRPr lang="it-IT" altLang="x-none" dirty="0"/>
          </a:p>
        </p:txBody>
      </p:sp>
    </p:spTree>
    <p:extLst>
      <p:ext uri="{BB962C8B-B14F-4D97-AF65-F5344CB8AC3E}">
        <p14:creationId xmlns:p14="http://schemas.microsoft.com/office/powerpoint/2010/main" val="1476994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p:txBody>
          <a:bodyPr/>
          <a:lstStyle/>
          <a:p>
            <a:pPr algn="ctr"/>
            <a:r>
              <a:rPr lang="it-IT" altLang="x-none" sz="3200" dirty="0">
                <a:latin typeface="Verdana" charset="0"/>
                <a:ea typeface="Verdana" charset="0"/>
                <a:cs typeface="Verdana" charset="0"/>
              </a:rPr>
              <a:t>Elementi emersi</a:t>
            </a:r>
          </a:p>
        </p:txBody>
      </p:sp>
      <p:sp>
        <p:nvSpPr>
          <p:cNvPr id="3" name="Segnaposto contenuto 2"/>
          <p:cNvSpPr>
            <a:spLocks noGrp="1"/>
          </p:cNvSpPr>
          <p:nvPr>
            <p:ph idx="1"/>
          </p:nvPr>
        </p:nvSpPr>
        <p:spPr/>
        <p:txBody>
          <a:bodyPr rtlCol="0">
            <a:normAutofit fontScale="92500" lnSpcReduction="20000"/>
          </a:bodyPr>
          <a:lstStyle/>
          <a:p>
            <a:pPr>
              <a:lnSpc>
                <a:spcPct val="230000"/>
              </a:lnSpc>
              <a:buFont typeface="Verdana" pitchFamily="34" charset="0"/>
              <a:buChar char="-"/>
              <a:defRPr/>
            </a:pPr>
            <a:r>
              <a:rPr lang="it-IT" sz="2500" dirty="0">
                <a:latin typeface="Verdana" pitchFamily="34" charset="0"/>
                <a:ea typeface="Verdana" pitchFamily="34" charset="0"/>
                <a:cs typeface="Verdana" pitchFamily="34" charset="0"/>
              </a:rPr>
              <a:t>Religiosità</a:t>
            </a:r>
          </a:p>
          <a:p>
            <a:pPr>
              <a:lnSpc>
                <a:spcPct val="230000"/>
              </a:lnSpc>
              <a:buFont typeface="Verdana" pitchFamily="34" charset="0"/>
              <a:buChar char="-"/>
              <a:defRPr/>
            </a:pPr>
            <a:r>
              <a:rPr lang="it-IT" sz="2500" dirty="0">
                <a:latin typeface="Verdana" pitchFamily="34" charset="0"/>
                <a:ea typeface="Verdana" pitchFamily="34" charset="0"/>
                <a:cs typeface="Verdana" pitchFamily="34" charset="0"/>
              </a:rPr>
              <a:t>Etnia</a:t>
            </a:r>
          </a:p>
          <a:p>
            <a:pPr>
              <a:lnSpc>
                <a:spcPct val="230000"/>
              </a:lnSpc>
              <a:buFont typeface="Verdana" pitchFamily="34" charset="0"/>
              <a:buChar char="-"/>
              <a:defRPr/>
            </a:pPr>
            <a:r>
              <a:rPr lang="it-IT" sz="2500" dirty="0">
                <a:latin typeface="Verdana" pitchFamily="34" charset="0"/>
                <a:ea typeface="Verdana" pitchFamily="34" charset="0"/>
                <a:cs typeface="Verdana" pitchFamily="34" charset="0"/>
              </a:rPr>
              <a:t>Provenienza</a:t>
            </a:r>
          </a:p>
          <a:p>
            <a:pPr>
              <a:lnSpc>
                <a:spcPct val="230000"/>
              </a:lnSpc>
              <a:buFont typeface="Verdana" pitchFamily="34" charset="0"/>
              <a:buChar char="-"/>
              <a:defRPr/>
            </a:pPr>
            <a:r>
              <a:rPr lang="it-IT" sz="2500" dirty="0">
                <a:latin typeface="Verdana" pitchFamily="34" charset="0"/>
                <a:ea typeface="Verdana" pitchFamily="34" charset="0"/>
                <a:cs typeface="Verdana" pitchFamily="34" charset="0"/>
              </a:rPr>
              <a:t>Donne: residenza più vicina</a:t>
            </a:r>
          </a:p>
          <a:p>
            <a:pPr>
              <a:lnSpc>
                <a:spcPct val="230000"/>
              </a:lnSpc>
              <a:buFont typeface="Verdana" pitchFamily="34" charset="0"/>
              <a:buChar char="-"/>
              <a:defRPr/>
            </a:pPr>
            <a:r>
              <a:rPr lang="it-IT" sz="2500" dirty="0">
                <a:latin typeface="Verdana" pitchFamily="34" charset="0"/>
                <a:ea typeface="Verdana" pitchFamily="34" charset="0"/>
                <a:cs typeface="Verdana" pitchFamily="34" charset="0"/>
              </a:rPr>
              <a:t>Uomini: maggiore differenziazione nelle amicizie</a:t>
            </a:r>
          </a:p>
          <a:p>
            <a:pPr>
              <a:buFont typeface="Arial" pitchFamily="34" charset="0"/>
              <a:buChar char="•"/>
              <a:defRPr/>
            </a:pPr>
            <a:endParaRPr lang="it-IT" dirty="0"/>
          </a:p>
        </p:txBody>
      </p:sp>
    </p:spTree>
    <p:extLst>
      <p:ext uri="{BB962C8B-B14F-4D97-AF65-F5344CB8AC3E}">
        <p14:creationId xmlns:p14="http://schemas.microsoft.com/office/powerpoint/2010/main" val="1082682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1"/>
          <p:cNvSpPr>
            <a:spLocks noGrp="1"/>
          </p:cNvSpPr>
          <p:nvPr>
            <p:ph type="title"/>
          </p:nvPr>
        </p:nvSpPr>
        <p:spPr/>
        <p:txBody>
          <a:bodyPr/>
          <a:lstStyle/>
          <a:p>
            <a:pPr algn="ctr"/>
            <a:r>
              <a:rPr lang="it-IT" altLang="x-none" sz="3200" dirty="0">
                <a:latin typeface="Verdana" charset="0"/>
                <a:ea typeface="Verdana" charset="0"/>
                <a:cs typeface="Verdana" charset="0"/>
              </a:rPr>
              <a:t>Da una ricerca</a:t>
            </a:r>
          </a:p>
        </p:txBody>
      </p:sp>
      <p:sp>
        <p:nvSpPr>
          <p:cNvPr id="3" name="Segnaposto contenuto 2"/>
          <p:cNvSpPr>
            <a:spLocks noGrp="1"/>
          </p:cNvSpPr>
          <p:nvPr>
            <p:ph idx="1"/>
          </p:nvPr>
        </p:nvSpPr>
        <p:spPr>
          <a:xfrm>
            <a:off x="838200" y="1341120"/>
            <a:ext cx="10515600" cy="5354320"/>
          </a:xfrm>
        </p:spPr>
        <p:txBody>
          <a:bodyPr rtlCol="0">
            <a:normAutofit/>
          </a:bodyPr>
          <a:lstStyle/>
          <a:p>
            <a:pPr indent="0" algn="just">
              <a:lnSpc>
                <a:spcPts val="3000"/>
              </a:lnSpc>
              <a:buFont typeface="Verdana" pitchFamily="34" charset="0"/>
              <a:buChar char="-"/>
              <a:defRPr/>
            </a:pPr>
            <a:r>
              <a:rPr lang="it-IT" sz="2400" dirty="0">
                <a:latin typeface="Verdana" pitchFamily="34" charset="0"/>
                <a:ea typeface="Verdana" pitchFamily="34" charset="0"/>
                <a:cs typeface="Verdana" pitchFamily="34" charset="0"/>
              </a:rPr>
              <a:t>30 miliardi di conversazioni online tra i circa 240 milioni di individui: le persone tendevano a comunicare di più con gli altri con simile</a:t>
            </a:r>
          </a:p>
          <a:p>
            <a:pPr lvl="1" indent="0" algn="just">
              <a:lnSpc>
                <a:spcPts val="3000"/>
              </a:lnSpc>
              <a:buFont typeface="Wingdings" pitchFamily="2" charset="2"/>
              <a:buChar char="Ø"/>
              <a:defRPr/>
            </a:pPr>
            <a:r>
              <a:rPr lang="it-IT" dirty="0">
                <a:latin typeface="Verdana" pitchFamily="34" charset="0"/>
                <a:ea typeface="Verdana" pitchFamily="34" charset="0"/>
                <a:cs typeface="Verdana" pitchFamily="34" charset="0"/>
              </a:rPr>
              <a:t>età</a:t>
            </a:r>
          </a:p>
          <a:p>
            <a:pPr lvl="1" indent="0" algn="just">
              <a:lnSpc>
                <a:spcPts val="3000"/>
              </a:lnSpc>
              <a:buFont typeface="Wingdings" pitchFamily="2" charset="2"/>
              <a:buChar char="Ø"/>
              <a:defRPr/>
            </a:pPr>
            <a:r>
              <a:rPr lang="it-IT" dirty="0">
                <a:latin typeface="Verdana" pitchFamily="34" charset="0"/>
                <a:ea typeface="Verdana" pitchFamily="34" charset="0"/>
                <a:cs typeface="Verdana" pitchFamily="34" charset="0"/>
              </a:rPr>
              <a:t>lingua</a:t>
            </a:r>
          </a:p>
          <a:p>
            <a:pPr lvl="1" indent="0" algn="just">
              <a:lnSpc>
                <a:spcPts val="3000"/>
              </a:lnSpc>
              <a:buFont typeface="Wingdings" pitchFamily="2" charset="2"/>
              <a:buChar char="Ø"/>
              <a:defRPr/>
            </a:pPr>
            <a:r>
              <a:rPr lang="it-IT" dirty="0">
                <a:latin typeface="Verdana" pitchFamily="34" charset="0"/>
                <a:ea typeface="Verdana" pitchFamily="34" charset="0"/>
                <a:cs typeface="Verdana" pitchFamily="34" charset="0"/>
              </a:rPr>
              <a:t>luoghi</a:t>
            </a:r>
          </a:p>
          <a:p>
            <a:pPr indent="0" algn="just">
              <a:lnSpc>
                <a:spcPts val="3000"/>
              </a:lnSpc>
              <a:buFont typeface="Verdana" pitchFamily="34" charset="0"/>
              <a:buChar char="-"/>
              <a:defRPr/>
            </a:pPr>
            <a:r>
              <a:rPr lang="it-IT" sz="2400" dirty="0">
                <a:latin typeface="Verdana" pitchFamily="34" charset="0"/>
                <a:ea typeface="Verdana" pitchFamily="34" charset="0"/>
                <a:cs typeface="Verdana" pitchFamily="34" charset="0"/>
              </a:rPr>
              <a:t>Uno studio sulle determinanti della messaggistica su un sito web di incontri online ha trovato che la somiglianza negli aspetti fisici, abitudine al fumo, livello di istruzione, religione, razza possono predire la frequenza dei tentativi di avviare una relazione romantica (Fiore &amp; </a:t>
            </a:r>
            <a:r>
              <a:rPr lang="it-IT" sz="2400" dirty="0" err="1">
                <a:latin typeface="Verdana" pitchFamily="34" charset="0"/>
                <a:ea typeface="Verdana" pitchFamily="34" charset="0"/>
                <a:cs typeface="Verdana" pitchFamily="34" charset="0"/>
              </a:rPr>
              <a:t>Donath</a:t>
            </a:r>
            <a:r>
              <a:rPr lang="it-IT" sz="2400" dirty="0">
                <a:latin typeface="Verdana" pitchFamily="34" charset="0"/>
                <a:ea typeface="Verdana" pitchFamily="34" charset="0"/>
                <a:cs typeface="Verdana" pitchFamily="34" charset="0"/>
              </a:rPr>
              <a:t> 2005).</a:t>
            </a:r>
          </a:p>
          <a:p>
            <a:pPr>
              <a:buFont typeface="Arial" pitchFamily="34" charset="0"/>
              <a:buChar char="•"/>
              <a:defRPr/>
            </a:pPr>
            <a:endParaRPr lang="it-IT" dirty="0"/>
          </a:p>
        </p:txBody>
      </p:sp>
    </p:spTree>
    <p:extLst>
      <p:ext uri="{BB962C8B-B14F-4D97-AF65-F5344CB8AC3E}">
        <p14:creationId xmlns:p14="http://schemas.microsoft.com/office/powerpoint/2010/main" val="1015147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p:txBody>
          <a:bodyPr/>
          <a:lstStyle/>
          <a:p>
            <a:pPr algn="ctr"/>
            <a:r>
              <a:rPr lang="it-IT" altLang="x-none" sz="3200" dirty="0">
                <a:latin typeface="Verdana" charset="0"/>
                <a:ea typeface="Verdana" charset="0"/>
                <a:cs typeface="Verdana" charset="0"/>
              </a:rPr>
              <a:t>Relazioni basate sull’omofilia</a:t>
            </a:r>
          </a:p>
        </p:txBody>
      </p:sp>
      <p:sp>
        <p:nvSpPr>
          <p:cNvPr id="32771" name="Segnaposto contenuto 2"/>
          <p:cNvSpPr>
            <a:spLocks noGrp="1"/>
          </p:cNvSpPr>
          <p:nvPr>
            <p:ph idx="1"/>
          </p:nvPr>
        </p:nvSpPr>
        <p:spPr/>
        <p:txBody>
          <a:bodyPr/>
          <a:lstStyle/>
          <a:p>
            <a:pPr indent="0" algn="just">
              <a:lnSpc>
                <a:spcPts val="3400"/>
              </a:lnSpc>
              <a:buFont typeface="Verdana" charset="0"/>
              <a:buChar char="-"/>
              <a:defRPr/>
            </a:pPr>
            <a:r>
              <a:rPr lang="it-IT" altLang="x-none" sz="2400" dirty="0">
                <a:latin typeface="Verdana" pitchFamily="34" charset="0"/>
                <a:ea typeface="Verdana" pitchFamily="34" charset="0"/>
              </a:rPr>
              <a:t>Una ricerca (</a:t>
            </a:r>
            <a:r>
              <a:rPr lang="it-IT" altLang="x-none" sz="2400" dirty="0" err="1">
                <a:latin typeface="Verdana" pitchFamily="34" charset="0"/>
                <a:ea typeface="Verdana" pitchFamily="34" charset="0"/>
              </a:rPr>
              <a:t>Hargittai</a:t>
            </a:r>
            <a:r>
              <a:rPr lang="it-IT" altLang="x-none" sz="2400" dirty="0">
                <a:latin typeface="Verdana" pitchFamily="34" charset="0"/>
                <a:ea typeface="Verdana" pitchFamily="34" charset="0"/>
              </a:rPr>
              <a:t> 2007) ha trovato che gli studenti ispanici erano significativamente meno propensi a utilizzare la rete on-line del sito Facebook e molto più propensi a utilizzare MySpace, mentre era vero il contrario per gli studenti bianchi e asiatici</a:t>
            </a:r>
          </a:p>
          <a:p>
            <a:pPr indent="0" algn="just">
              <a:lnSpc>
                <a:spcPts val="3400"/>
              </a:lnSpc>
              <a:buFont typeface="Verdana" charset="0"/>
              <a:buChar char="-"/>
              <a:defRPr/>
            </a:pPr>
            <a:r>
              <a:rPr lang="it-IT" altLang="x-none" sz="2400" dirty="0">
                <a:latin typeface="Verdana" pitchFamily="34" charset="0"/>
                <a:ea typeface="Verdana" pitchFamily="34" charset="0"/>
              </a:rPr>
              <a:t>I siti di networking online potrebbero contribuire ulteriormente a omofilia organizzando persone in gruppi di individui auto-similari</a:t>
            </a:r>
          </a:p>
          <a:p>
            <a:pPr indent="0" algn="just">
              <a:lnSpc>
                <a:spcPts val="3400"/>
              </a:lnSpc>
              <a:buFont typeface="Verdana" charset="0"/>
              <a:buChar char="-"/>
              <a:defRPr/>
            </a:pPr>
            <a:r>
              <a:rPr lang="it-IT" altLang="x-none" sz="2400" dirty="0">
                <a:latin typeface="Verdana" pitchFamily="34" charset="0"/>
                <a:ea typeface="Verdana" pitchFamily="34" charset="0"/>
              </a:rPr>
              <a:t>Sorprendentemente, nel cyberspazio, in cui gli individui hanno un maggiore senso di anonimato, omofilia influenza le connessioni sociali.</a:t>
            </a:r>
          </a:p>
        </p:txBody>
      </p:sp>
    </p:spTree>
    <p:extLst>
      <p:ext uri="{BB962C8B-B14F-4D97-AF65-F5344CB8AC3E}">
        <p14:creationId xmlns:p14="http://schemas.microsoft.com/office/powerpoint/2010/main" val="1971957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pPr algn="ctr"/>
            <a:r>
              <a:rPr lang="it-IT" altLang="x-none" sz="3200" dirty="0">
                <a:latin typeface="Verdana" charset="0"/>
                <a:ea typeface="Verdana" charset="0"/>
                <a:cs typeface="Verdana" charset="0"/>
              </a:rPr>
              <a:t>Da diadi a triadi (chiusura)</a:t>
            </a:r>
          </a:p>
        </p:txBody>
      </p:sp>
      <p:sp>
        <p:nvSpPr>
          <p:cNvPr id="3" name="Segnaposto contenuto 2"/>
          <p:cNvSpPr>
            <a:spLocks noGrp="1"/>
          </p:cNvSpPr>
          <p:nvPr>
            <p:ph idx="1"/>
          </p:nvPr>
        </p:nvSpPr>
        <p:spPr/>
        <p:txBody>
          <a:bodyPr rtlCol="0">
            <a:normAutofit fontScale="55000" lnSpcReduction="20000"/>
          </a:bodyPr>
          <a:lstStyle/>
          <a:p>
            <a:pPr algn="just">
              <a:lnSpc>
                <a:spcPct val="170000"/>
              </a:lnSpc>
              <a:buFontTx/>
              <a:buChar char="-"/>
              <a:defRPr/>
            </a:pPr>
            <a:r>
              <a:rPr lang="it-IT" sz="3800" dirty="0">
                <a:latin typeface="Verdana" pitchFamily="34" charset="0"/>
                <a:ea typeface="Verdana" pitchFamily="34" charset="0"/>
                <a:cs typeface="Verdana" pitchFamily="34" charset="0"/>
              </a:rPr>
              <a:t>Avere un contatto reciproco aumentato la tendenza per due studenti precedentemente non connessi a iniziare a comunicare via e-mail.</a:t>
            </a:r>
          </a:p>
          <a:p>
            <a:pPr algn="just">
              <a:lnSpc>
                <a:spcPct val="170000"/>
              </a:lnSpc>
              <a:buFontTx/>
              <a:buChar char="-"/>
              <a:defRPr/>
            </a:pPr>
            <a:r>
              <a:rPr lang="it-IT" sz="3800" dirty="0">
                <a:latin typeface="Verdana" pitchFamily="34" charset="0"/>
                <a:ea typeface="Verdana" pitchFamily="34" charset="0"/>
                <a:cs typeface="Verdana" pitchFamily="34" charset="0"/>
              </a:rPr>
              <a:t>Tra gli studenti che non condividevano una comune classe avere un contatto in comune aumenta la probabilità di comunicazione di un incredibile 140 volte.</a:t>
            </a:r>
          </a:p>
          <a:p>
            <a:pPr algn="just">
              <a:lnSpc>
                <a:spcPct val="170000"/>
              </a:lnSpc>
              <a:buFontTx/>
              <a:buChar char="-"/>
              <a:defRPr/>
            </a:pPr>
            <a:r>
              <a:rPr lang="it-IT" sz="3800" dirty="0">
                <a:latin typeface="Verdana" pitchFamily="34" charset="0"/>
                <a:ea typeface="Verdana" pitchFamily="34" charset="0"/>
                <a:cs typeface="Verdana" pitchFamily="34" charset="0"/>
              </a:rPr>
              <a:t>Anche studenti della stessa classe avevano tre volte più probabilità di iniziare a comunicare tra loro via e-mail se entrambi collegati ad un terzo individuo comune.</a:t>
            </a:r>
          </a:p>
          <a:p>
            <a:pPr>
              <a:buFont typeface="Arial" pitchFamily="34" charset="0"/>
              <a:buChar char="•"/>
              <a:defRPr/>
            </a:pPr>
            <a:endParaRPr lang="it-IT" dirty="0"/>
          </a:p>
        </p:txBody>
      </p:sp>
    </p:spTree>
    <p:extLst>
      <p:ext uri="{BB962C8B-B14F-4D97-AF65-F5344CB8AC3E}">
        <p14:creationId xmlns:p14="http://schemas.microsoft.com/office/powerpoint/2010/main" val="57467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p:cNvSpPr>
            <a:spLocks noGrp="1"/>
          </p:cNvSpPr>
          <p:nvPr>
            <p:ph type="title"/>
          </p:nvPr>
        </p:nvSpPr>
        <p:spPr/>
        <p:txBody>
          <a:bodyPr/>
          <a:lstStyle/>
          <a:p>
            <a:pPr algn="ctr"/>
            <a:r>
              <a:rPr lang="it-IT" altLang="x-none" sz="3200" dirty="0">
                <a:latin typeface="Verdana" charset="0"/>
                <a:ea typeface="Verdana" charset="0"/>
                <a:cs typeface="Verdana" charset="0"/>
              </a:rPr>
              <a:t>Posizionamento</a:t>
            </a:r>
          </a:p>
        </p:txBody>
      </p:sp>
      <p:sp>
        <p:nvSpPr>
          <p:cNvPr id="34819" name="Segnaposto contenuto 2"/>
          <p:cNvSpPr>
            <a:spLocks noGrp="1"/>
          </p:cNvSpPr>
          <p:nvPr>
            <p:ph idx="1"/>
          </p:nvPr>
        </p:nvSpPr>
        <p:spPr/>
        <p:txBody>
          <a:bodyPr/>
          <a:lstStyle/>
          <a:p>
            <a:pPr algn="just">
              <a:lnSpc>
                <a:spcPct val="150000"/>
              </a:lnSpc>
              <a:buFont typeface="Arial" charset="0"/>
              <a:buNone/>
            </a:pPr>
            <a:r>
              <a:rPr lang="it-IT" altLang="x-none" sz="2700" dirty="0">
                <a:latin typeface="Verdana" charset="0"/>
                <a:ea typeface="Verdana" charset="0"/>
                <a:cs typeface="Verdana" charset="0"/>
              </a:rPr>
              <a:t>	L'analisi delle amicizie on-line di 4,2 milioni di persone su </a:t>
            </a:r>
            <a:r>
              <a:rPr lang="it-IT" altLang="x-none" sz="2700" dirty="0" err="1">
                <a:latin typeface="Verdana" charset="0"/>
                <a:ea typeface="Verdana" charset="0"/>
                <a:cs typeface="Verdana" charset="0"/>
              </a:rPr>
              <a:t>Facebook</a:t>
            </a:r>
            <a:r>
              <a:rPr lang="it-IT" altLang="x-none" sz="2700" dirty="0">
                <a:latin typeface="Verdana" charset="0"/>
                <a:ea typeface="Verdana" charset="0"/>
                <a:cs typeface="Verdana" charset="0"/>
              </a:rPr>
              <a:t> ha individuato che alcuni individui hanno più di 10.000 «amici», più di 55 volte dell'utente medio di 180 (</a:t>
            </a:r>
            <a:r>
              <a:rPr lang="it-IT" altLang="x-none" sz="2700" dirty="0" err="1">
                <a:latin typeface="Verdana" charset="0"/>
                <a:ea typeface="Verdana" charset="0"/>
                <a:cs typeface="Verdana" charset="0"/>
              </a:rPr>
              <a:t>Golder</a:t>
            </a:r>
            <a:r>
              <a:rPr lang="it-IT" altLang="x-none" sz="2700" dirty="0">
                <a:latin typeface="Verdana" charset="0"/>
                <a:ea typeface="Verdana" charset="0"/>
                <a:cs typeface="Verdana" charset="0"/>
              </a:rPr>
              <a:t> et al. 2006).</a:t>
            </a:r>
          </a:p>
          <a:p>
            <a:pPr>
              <a:lnSpc>
                <a:spcPct val="170000"/>
              </a:lnSpc>
              <a:buFont typeface="Arial" charset="0"/>
              <a:buNone/>
            </a:pPr>
            <a:endParaRPr lang="it-IT" altLang="x-none" sz="2700" dirty="0">
              <a:latin typeface="Verdana" charset="0"/>
              <a:ea typeface="Verdana" charset="0"/>
              <a:cs typeface="Verdana" charset="0"/>
            </a:endParaRPr>
          </a:p>
          <a:p>
            <a:endParaRPr lang="it-IT" altLang="x-none" dirty="0"/>
          </a:p>
        </p:txBody>
      </p:sp>
    </p:spTree>
    <p:extLst>
      <p:ext uri="{BB962C8B-B14F-4D97-AF65-F5344CB8AC3E}">
        <p14:creationId xmlns:p14="http://schemas.microsoft.com/office/powerpoint/2010/main" val="139920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pPr algn="ctr"/>
            <a:r>
              <a:rPr lang="it-IT" altLang="x-none" sz="3200" dirty="0">
                <a:latin typeface="Verdana" charset="0"/>
                <a:ea typeface="Verdana" charset="0"/>
                <a:cs typeface="Verdana" charset="0"/>
              </a:rPr>
              <a:t>Focus sociali</a:t>
            </a:r>
          </a:p>
        </p:txBody>
      </p:sp>
      <p:sp>
        <p:nvSpPr>
          <p:cNvPr id="35843" name="Segnaposto contenuto 2"/>
          <p:cNvSpPr>
            <a:spLocks noGrp="1"/>
          </p:cNvSpPr>
          <p:nvPr>
            <p:ph idx="1"/>
          </p:nvPr>
        </p:nvSpPr>
        <p:spPr/>
        <p:txBody>
          <a:bodyPr/>
          <a:lstStyle/>
          <a:p>
            <a:pPr algn="just">
              <a:lnSpc>
                <a:spcPct val="150000"/>
              </a:lnSpc>
              <a:buFont typeface="Arial" charset="0"/>
              <a:buNone/>
            </a:pPr>
            <a:r>
              <a:rPr lang="it-IT" altLang="x-none" sz="2700">
                <a:latin typeface="Verdana" charset="0"/>
                <a:ea typeface="Verdana" charset="0"/>
                <a:cs typeface="Verdana" charset="0"/>
              </a:rPr>
              <a:t>	Golder et al. (2006) hanno esaminato 284 milioni di messaggi di Facebook inviati da 4,2 milioni di studenti di 496 diverse università e scoperto che quasi il 60% di tutti i messaggi sono stati scambiati da studenti della stessa università.</a:t>
            </a:r>
          </a:p>
          <a:p>
            <a:endParaRPr lang="it-IT" altLang="x-none"/>
          </a:p>
        </p:txBody>
      </p:sp>
    </p:spTree>
    <p:extLst>
      <p:ext uri="{BB962C8B-B14F-4D97-AF65-F5344CB8AC3E}">
        <p14:creationId xmlns:p14="http://schemas.microsoft.com/office/powerpoint/2010/main" val="1451793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p:txBody>
          <a:bodyPr/>
          <a:lstStyle/>
          <a:p>
            <a:pPr algn="ctr"/>
            <a:r>
              <a:rPr lang="it-IT" altLang="x-none" sz="3200" dirty="0">
                <a:latin typeface="Verdana" charset="0"/>
                <a:ea typeface="Verdana" charset="0"/>
                <a:cs typeface="Verdana" charset="0"/>
              </a:rPr>
              <a:t>Prossimità</a:t>
            </a:r>
          </a:p>
        </p:txBody>
      </p:sp>
      <p:sp>
        <p:nvSpPr>
          <p:cNvPr id="36867" name="Segnaposto contenuto 2"/>
          <p:cNvSpPr>
            <a:spLocks noGrp="1"/>
          </p:cNvSpPr>
          <p:nvPr>
            <p:ph idx="1"/>
          </p:nvPr>
        </p:nvSpPr>
        <p:spPr/>
        <p:txBody>
          <a:bodyPr>
            <a:noAutofit/>
          </a:bodyPr>
          <a:lstStyle/>
          <a:p>
            <a:pPr algn="just">
              <a:lnSpc>
                <a:spcPct val="150000"/>
              </a:lnSpc>
              <a:buFontTx/>
              <a:buChar char="-"/>
            </a:pPr>
            <a:r>
              <a:rPr lang="it-IT" altLang="x-none" sz="2200" dirty="0">
                <a:latin typeface="Verdana" charset="0"/>
                <a:ea typeface="Verdana" charset="0"/>
                <a:cs typeface="Verdana" charset="0"/>
              </a:rPr>
              <a:t>All'interno di una grande società </a:t>
            </a:r>
            <a:r>
              <a:rPr lang="it-IT" altLang="x-none" sz="2200" dirty="0" err="1">
                <a:latin typeface="Verdana" charset="0"/>
                <a:ea typeface="Verdana" charset="0"/>
                <a:cs typeface="Verdana" charset="0"/>
              </a:rPr>
              <a:t>multidivisionale</a:t>
            </a:r>
            <a:r>
              <a:rPr lang="it-IT" altLang="x-none" sz="2200" dirty="0">
                <a:latin typeface="Verdana" charset="0"/>
                <a:ea typeface="Verdana" charset="0"/>
                <a:cs typeface="Verdana" charset="0"/>
              </a:rPr>
              <a:t>, </a:t>
            </a:r>
            <a:r>
              <a:rPr lang="it-IT" altLang="x-none" sz="2200" dirty="0" err="1">
                <a:latin typeface="Verdana" charset="0"/>
                <a:ea typeface="Verdana" charset="0"/>
                <a:cs typeface="Verdana" charset="0"/>
              </a:rPr>
              <a:t>Kleinbaum</a:t>
            </a:r>
            <a:r>
              <a:rPr lang="it-IT" altLang="x-none" sz="2200" dirty="0">
                <a:latin typeface="Verdana" charset="0"/>
                <a:ea typeface="Verdana" charset="0"/>
                <a:cs typeface="Verdana" charset="0"/>
              </a:rPr>
              <a:t> et al. (2008) mostrano che gli individui che si trovano nella stessa unità di business, mansione o posizione in ufficio comunicano via e- mail circa 1000 volte di più di quanto non facciano le coppie di lavoratori che non condividono nessuna di queste categorie.</a:t>
            </a:r>
          </a:p>
          <a:p>
            <a:pPr algn="just">
              <a:lnSpc>
                <a:spcPct val="150000"/>
              </a:lnSpc>
              <a:buFontTx/>
              <a:buChar char="-"/>
            </a:pPr>
            <a:r>
              <a:rPr lang="it-IT" altLang="x-none" sz="2200" dirty="0">
                <a:latin typeface="Verdana" charset="0"/>
                <a:ea typeface="Verdana" charset="0"/>
                <a:cs typeface="Verdana" charset="0"/>
              </a:rPr>
              <a:t>Su scala planetaria, </a:t>
            </a:r>
            <a:r>
              <a:rPr lang="it-IT" altLang="x-none" sz="2200" dirty="0" err="1">
                <a:latin typeface="Verdana" charset="0"/>
                <a:ea typeface="Verdana" charset="0"/>
                <a:cs typeface="Verdana" charset="0"/>
              </a:rPr>
              <a:t>Leskovec</a:t>
            </a:r>
            <a:r>
              <a:rPr lang="it-IT" altLang="x-none" sz="2200" dirty="0">
                <a:latin typeface="Verdana" charset="0"/>
                <a:ea typeface="Verdana" charset="0"/>
                <a:cs typeface="Verdana" charset="0"/>
              </a:rPr>
              <a:t> e </a:t>
            </a:r>
            <a:r>
              <a:rPr lang="it-IT" altLang="x-none" sz="2200" dirty="0" err="1">
                <a:latin typeface="Verdana" charset="0"/>
                <a:ea typeface="Verdana" charset="0"/>
                <a:cs typeface="Verdana" charset="0"/>
              </a:rPr>
              <a:t>Horvitz</a:t>
            </a:r>
            <a:r>
              <a:rPr lang="it-IT" altLang="x-none" sz="2200" dirty="0">
                <a:latin typeface="Verdana" charset="0"/>
                <a:ea typeface="Verdana" charset="0"/>
                <a:cs typeface="Verdana" charset="0"/>
              </a:rPr>
              <a:t> (2007) hanno dimostrato che la frequenza e la durata di 1,8 miliardi di conversazioni di </a:t>
            </a:r>
            <a:r>
              <a:rPr lang="it-IT" altLang="x-none" sz="2200" i="1" dirty="0" err="1">
                <a:latin typeface="Verdana" charset="0"/>
                <a:ea typeface="Verdana" charset="0"/>
                <a:cs typeface="Verdana" charset="0"/>
              </a:rPr>
              <a:t>instant-messagges</a:t>
            </a:r>
            <a:r>
              <a:rPr lang="it-IT" altLang="x-none" sz="2200" dirty="0">
                <a:latin typeface="Verdana" charset="0"/>
                <a:ea typeface="Verdana" charset="0"/>
                <a:cs typeface="Verdana" charset="0"/>
              </a:rPr>
              <a:t> tra 180 milioni di persone in tutto il mondo sono diminuite quando la distanza geografica aumenta. </a:t>
            </a:r>
          </a:p>
        </p:txBody>
      </p:sp>
    </p:spTree>
    <p:extLst>
      <p:ext uri="{BB962C8B-B14F-4D97-AF65-F5344CB8AC3E}">
        <p14:creationId xmlns:p14="http://schemas.microsoft.com/office/powerpoint/2010/main" val="589132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1"/>
          <p:cNvSpPr>
            <a:spLocks noGrp="1"/>
          </p:cNvSpPr>
          <p:nvPr>
            <p:ph type="ctrTitle"/>
          </p:nvPr>
        </p:nvSpPr>
        <p:spPr>
          <a:xfrm>
            <a:off x="2208213" y="754064"/>
            <a:ext cx="7772400" cy="1470025"/>
          </a:xfrm>
        </p:spPr>
        <p:txBody>
          <a:bodyPr/>
          <a:lstStyle/>
          <a:p>
            <a:r>
              <a:rPr lang="en-GB" sz="3200" i="1"/>
              <a:t>Requiem for the virtual communities</a:t>
            </a:r>
            <a:br>
              <a:rPr lang="it-IT" sz="3200" i="1"/>
            </a:br>
            <a:r>
              <a:rPr lang="en-GB" sz="3200" i="1"/>
              <a:t>Long life to the Social Networks!</a:t>
            </a:r>
            <a:br>
              <a:rPr lang="it-IT" sz="3200"/>
            </a:br>
            <a:endParaRPr lang="it-IT" sz="2000"/>
          </a:p>
        </p:txBody>
      </p:sp>
      <p:sp>
        <p:nvSpPr>
          <p:cNvPr id="2051" name="CasellaDiTesto 3"/>
          <p:cNvSpPr txBox="1">
            <a:spLocks noChangeArrowheads="1"/>
          </p:cNvSpPr>
          <p:nvPr/>
        </p:nvSpPr>
        <p:spPr bwMode="auto">
          <a:xfrm>
            <a:off x="2495551" y="5518151"/>
            <a:ext cx="7129463" cy="830997"/>
          </a:xfrm>
          <a:prstGeom prst="rect">
            <a:avLst/>
          </a:prstGeom>
          <a:noFill/>
          <a:ln w="9525">
            <a:noFill/>
            <a:miter lim="800000"/>
            <a:headEnd/>
            <a:tailEnd/>
          </a:ln>
        </p:spPr>
        <p:txBody>
          <a:bodyPr>
            <a:spAutoFit/>
          </a:bodyPr>
          <a:lstStyle/>
          <a:p>
            <a:pPr algn="ctr">
              <a:lnSpc>
                <a:spcPct val="150000"/>
              </a:lnSpc>
            </a:pPr>
            <a:r>
              <a:rPr lang="it-IT" sz="1600"/>
              <a:t>Alessia </a:t>
            </a:r>
            <a:r>
              <a:rPr lang="it-IT" sz="1600">
                <a:solidFill>
                  <a:srgbClr val="FF0000"/>
                </a:solidFill>
              </a:rPr>
              <a:t>Bertolazzi</a:t>
            </a:r>
            <a:r>
              <a:rPr lang="it-IT" sz="1600"/>
              <a:t>		Università di </a:t>
            </a:r>
            <a:r>
              <a:rPr lang="it-IT" sz="1600">
                <a:solidFill>
                  <a:srgbClr val="FF0000"/>
                </a:solidFill>
              </a:rPr>
              <a:t>Macerata</a:t>
            </a:r>
          </a:p>
          <a:p>
            <a:pPr algn="ctr">
              <a:lnSpc>
                <a:spcPct val="150000"/>
              </a:lnSpc>
            </a:pPr>
            <a:r>
              <a:rPr lang="it-IT" sz="1600"/>
              <a:t>Nicola </a:t>
            </a:r>
            <a:r>
              <a:rPr lang="it-IT" sz="1600">
                <a:solidFill>
                  <a:srgbClr val="FF0000"/>
                </a:solidFill>
              </a:rPr>
              <a:t>Strizzolo</a:t>
            </a:r>
            <a:r>
              <a:rPr lang="it-IT" sz="1600"/>
              <a:t>		      Università di </a:t>
            </a:r>
            <a:r>
              <a:rPr lang="it-IT" sz="1600">
                <a:solidFill>
                  <a:srgbClr val="FF0000"/>
                </a:solidFill>
              </a:rPr>
              <a:t>Udine</a:t>
            </a:r>
          </a:p>
        </p:txBody>
      </p:sp>
      <p:pic>
        <p:nvPicPr>
          <p:cNvPr id="2052" name="Immagine 6" descr="S_M.gif"/>
          <p:cNvPicPr>
            <a:picLocks noChangeAspect="1"/>
          </p:cNvPicPr>
          <p:nvPr/>
        </p:nvPicPr>
        <p:blipFill>
          <a:blip r:embed="rId2" cstate="print"/>
          <a:srcRect/>
          <a:stretch>
            <a:fillRect/>
          </a:stretch>
        </p:blipFill>
        <p:spPr bwMode="auto">
          <a:xfrm>
            <a:off x="3216275" y="2232025"/>
            <a:ext cx="5715000" cy="2876550"/>
          </a:xfrm>
          <a:prstGeom prst="rect">
            <a:avLst/>
          </a:prstGeom>
          <a:noFill/>
          <a:ln w="9525">
            <a:noFill/>
            <a:miter lim="800000"/>
            <a:headEnd/>
            <a:tailEnd/>
          </a:ln>
        </p:spPr>
      </p:pic>
    </p:spTree>
    <p:extLst>
      <p:ext uri="{BB962C8B-B14F-4D97-AF65-F5344CB8AC3E}">
        <p14:creationId xmlns:p14="http://schemas.microsoft.com/office/powerpoint/2010/main" val="2067830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lgn="ctr">
              <a:defRPr/>
            </a:pPr>
            <a:r>
              <a:rPr lang="it-IT" sz="3200" dirty="0">
                <a:latin typeface="Verdana" charset="0"/>
                <a:ea typeface="Verdana" charset="0"/>
                <a:cs typeface="Verdana" charset="0"/>
              </a:rPr>
              <a:t>Elementi base </a:t>
            </a:r>
            <a:r>
              <a:rPr lang="it-IT" sz="3200" dirty="0" err="1">
                <a:latin typeface="Verdana" charset="0"/>
                <a:ea typeface="Verdana" charset="0"/>
                <a:cs typeface="Verdana" charset="0"/>
              </a:rPr>
              <a:t>smart</a:t>
            </a:r>
            <a:r>
              <a:rPr lang="it-IT" sz="3200" dirty="0">
                <a:latin typeface="Verdana" charset="0"/>
                <a:ea typeface="Verdana" charset="0"/>
                <a:cs typeface="Verdana" charset="0"/>
              </a:rPr>
              <a:t> </a:t>
            </a:r>
            <a:r>
              <a:rPr lang="it-IT" sz="3200" dirty="0" err="1">
                <a:latin typeface="Verdana" charset="0"/>
                <a:ea typeface="Verdana" charset="0"/>
                <a:cs typeface="Verdana" charset="0"/>
              </a:rPr>
              <a:t>mob</a:t>
            </a:r>
            <a:br>
              <a:rPr lang="it-IT" sz="3200" dirty="0">
                <a:latin typeface="Verdana" charset="0"/>
                <a:ea typeface="Verdana" charset="0"/>
                <a:cs typeface="Verdana" charset="0"/>
              </a:rPr>
            </a:br>
            <a:endParaRPr lang="it-IT" sz="3200" dirty="0">
              <a:latin typeface="Verdana" charset="0"/>
              <a:ea typeface="Verdana" charset="0"/>
              <a:cs typeface="Verdana" charset="0"/>
            </a:endParaRPr>
          </a:p>
        </p:txBody>
      </p:sp>
      <p:sp>
        <p:nvSpPr>
          <p:cNvPr id="11267" name="Segnaposto contenuto 2"/>
          <p:cNvSpPr>
            <a:spLocks noGrp="1"/>
          </p:cNvSpPr>
          <p:nvPr>
            <p:ph idx="1"/>
          </p:nvPr>
        </p:nvSpPr>
        <p:spPr/>
        <p:txBody>
          <a:bodyPr/>
          <a:lstStyle/>
          <a:p>
            <a:pPr>
              <a:buFont typeface="Symbol" charset="2"/>
              <a:buChar char=""/>
            </a:pPr>
            <a:endParaRPr lang="en-US" altLang="x-none" sz="2000" dirty="0">
              <a:latin typeface="Verdana" charset="0"/>
              <a:ea typeface="Verdana" charset="0"/>
              <a:cs typeface="Verdana" charset="0"/>
            </a:endParaRPr>
          </a:p>
          <a:p>
            <a:pPr>
              <a:lnSpc>
                <a:spcPct val="150000"/>
              </a:lnSpc>
              <a:buFont typeface="Symbol" charset="2"/>
              <a:buChar char=""/>
            </a:pPr>
            <a:r>
              <a:rPr lang="en-US" altLang="x-none" sz="2400" dirty="0" err="1">
                <a:latin typeface="Verdana" charset="0"/>
                <a:ea typeface="Verdana" charset="0"/>
                <a:cs typeface="Verdana" charset="0"/>
              </a:rPr>
              <a:t>Desiderio</a:t>
            </a:r>
            <a:r>
              <a:rPr lang="en-US" altLang="x-none" sz="2400" dirty="0">
                <a:latin typeface="Verdana" charset="0"/>
                <a:ea typeface="Verdana" charset="0"/>
                <a:cs typeface="Verdana" charset="0"/>
              </a:rPr>
              <a:t> di </a:t>
            </a:r>
            <a:r>
              <a:rPr lang="en-US" altLang="x-none" sz="2400" dirty="0" err="1">
                <a:latin typeface="Verdana" charset="0"/>
                <a:ea typeface="Verdana" charset="0"/>
                <a:cs typeface="Verdana" charset="0"/>
              </a:rPr>
              <a:t>comunicazione</a:t>
            </a:r>
            <a:endParaRPr lang="en-US" altLang="x-none" sz="2400" dirty="0">
              <a:latin typeface="Verdana" charset="0"/>
              <a:ea typeface="Verdana" charset="0"/>
              <a:cs typeface="Verdana" charset="0"/>
            </a:endParaRPr>
          </a:p>
          <a:p>
            <a:pPr>
              <a:lnSpc>
                <a:spcPct val="150000"/>
              </a:lnSpc>
              <a:buFont typeface="Symbol" charset="2"/>
              <a:buChar char=""/>
            </a:pPr>
            <a:r>
              <a:rPr lang="en-US" altLang="x-none" sz="2400" dirty="0" err="1">
                <a:latin typeface="Verdana" charset="0"/>
                <a:ea typeface="Verdana" charset="0"/>
                <a:cs typeface="Verdana" charset="0"/>
              </a:rPr>
              <a:t>Strumenti</a:t>
            </a:r>
            <a:r>
              <a:rPr lang="en-US" altLang="x-none" sz="2400" dirty="0">
                <a:latin typeface="Verdana" charset="0"/>
                <a:ea typeface="Verdana" charset="0"/>
                <a:cs typeface="Verdana" charset="0"/>
              </a:rPr>
              <a:t> di </a:t>
            </a:r>
            <a:r>
              <a:rPr lang="en-US" altLang="x-none" sz="2400" dirty="0" err="1">
                <a:latin typeface="Verdana" charset="0"/>
                <a:ea typeface="Verdana" charset="0"/>
                <a:cs typeface="Verdana" charset="0"/>
              </a:rPr>
              <a:t>comunicazione</a:t>
            </a:r>
            <a:r>
              <a:rPr lang="en-US" altLang="x-none" sz="2400" dirty="0">
                <a:latin typeface="Verdana" charset="0"/>
                <a:ea typeface="Verdana" charset="0"/>
                <a:cs typeface="Verdana" charset="0"/>
              </a:rPr>
              <a:t> a </a:t>
            </a:r>
            <a:r>
              <a:rPr lang="en-US" altLang="x-none" sz="2400" dirty="0" err="1">
                <a:latin typeface="Verdana" charset="0"/>
                <a:ea typeface="Verdana" charset="0"/>
                <a:cs typeface="Verdana" charset="0"/>
              </a:rPr>
              <a:t>disposizione</a:t>
            </a:r>
            <a:endParaRPr lang="en-US" altLang="x-none" sz="2400" dirty="0">
              <a:latin typeface="Verdana" charset="0"/>
              <a:ea typeface="Verdana" charset="0"/>
              <a:cs typeface="Verdana" charset="0"/>
            </a:endParaRPr>
          </a:p>
          <a:p>
            <a:pPr>
              <a:lnSpc>
                <a:spcPct val="150000"/>
              </a:lnSpc>
              <a:buFont typeface="Symbol" charset="2"/>
              <a:buChar char=""/>
            </a:pPr>
            <a:r>
              <a:rPr lang="en-US" altLang="x-none" sz="2400" dirty="0" err="1">
                <a:latin typeface="Verdana" charset="0"/>
                <a:ea typeface="Verdana" charset="0"/>
                <a:cs typeface="Verdana" charset="0"/>
              </a:rPr>
              <a:t>Opportunità</a:t>
            </a:r>
            <a:r>
              <a:rPr lang="en-US" altLang="x-none" sz="2400" dirty="0">
                <a:latin typeface="Verdana" charset="0"/>
                <a:ea typeface="Verdana" charset="0"/>
                <a:cs typeface="Verdana" charset="0"/>
              </a:rPr>
              <a:t> per la </a:t>
            </a:r>
            <a:r>
              <a:rPr lang="en-US" altLang="x-none" sz="2400" dirty="0" err="1">
                <a:latin typeface="Verdana" charset="0"/>
                <a:ea typeface="Verdana" charset="0"/>
                <a:cs typeface="Verdana" charset="0"/>
              </a:rPr>
              <a:t>comunicazione</a:t>
            </a:r>
            <a:r>
              <a:rPr lang="en-US" altLang="x-none" sz="2400" dirty="0">
                <a:latin typeface="Verdana" charset="0"/>
                <a:ea typeface="Verdana" charset="0"/>
                <a:cs typeface="Verdana" charset="0"/>
              </a:rPr>
              <a:t> </a:t>
            </a:r>
            <a:r>
              <a:rPr lang="en-US" altLang="x-none" sz="2400" dirty="0" err="1">
                <a:latin typeface="Verdana" charset="0"/>
                <a:ea typeface="Verdana" charset="0"/>
                <a:cs typeface="Verdana" charset="0"/>
              </a:rPr>
              <a:t>istantanea</a:t>
            </a:r>
            <a:endParaRPr lang="en-US" altLang="x-none" sz="2400" dirty="0">
              <a:latin typeface="Verdana" charset="0"/>
              <a:ea typeface="Verdana" charset="0"/>
              <a:cs typeface="Verdana" charset="0"/>
            </a:endParaRPr>
          </a:p>
          <a:p>
            <a:pPr>
              <a:lnSpc>
                <a:spcPct val="150000"/>
              </a:lnSpc>
              <a:buFont typeface="Symbol" charset="2"/>
              <a:buChar char=""/>
            </a:pPr>
            <a:r>
              <a:rPr lang="en-US" altLang="x-none" sz="2400" dirty="0" err="1">
                <a:latin typeface="Verdana" charset="0"/>
                <a:ea typeface="Verdana" charset="0"/>
                <a:cs typeface="Verdana" charset="0"/>
              </a:rPr>
              <a:t>Obiettivo</a:t>
            </a:r>
            <a:r>
              <a:rPr lang="en-US" altLang="x-none" sz="2400" dirty="0">
                <a:latin typeface="Verdana" charset="0"/>
                <a:ea typeface="Verdana" charset="0"/>
                <a:cs typeface="Verdana" charset="0"/>
              </a:rPr>
              <a:t> </a:t>
            </a:r>
            <a:r>
              <a:rPr lang="en-US" altLang="x-none" sz="2400" dirty="0" err="1">
                <a:latin typeface="Verdana" charset="0"/>
                <a:ea typeface="Verdana" charset="0"/>
                <a:cs typeface="Verdana" charset="0"/>
              </a:rPr>
              <a:t>condiviso</a:t>
            </a:r>
            <a:endParaRPr lang="en-US" altLang="x-none" sz="2400" dirty="0">
              <a:latin typeface="Verdana" charset="0"/>
              <a:ea typeface="Verdana" charset="0"/>
              <a:cs typeface="Verdana" charset="0"/>
            </a:endParaRPr>
          </a:p>
          <a:p>
            <a:pPr>
              <a:lnSpc>
                <a:spcPct val="150000"/>
              </a:lnSpc>
              <a:buFont typeface="Symbol" charset="2"/>
              <a:buChar char=""/>
            </a:pPr>
            <a:r>
              <a:rPr lang="en-US" altLang="x-none" sz="2400" dirty="0">
                <a:latin typeface="Verdana" charset="0"/>
                <a:ea typeface="Verdana" charset="0"/>
                <a:cs typeface="Verdana" charset="0"/>
              </a:rPr>
              <a:t>Breve </a:t>
            </a:r>
            <a:r>
              <a:rPr lang="en-US" altLang="x-none" sz="2400" dirty="0" err="1">
                <a:latin typeface="Verdana" charset="0"/>
                <a:ea typeface="Verdana" charset="0"/>
                <a:cs typeface="Verdana" charset="0"/>
              </a:rPr>
              <a:t>intervallo</a:t>
            </a:r>
            <a:r>
              <a:rPr lang="en-US" altLang="x-none" sz="2400" dirty="0">
                <a:latin typeface="Verdana" charset="0"/>
                <a:ea typeface="Verdana" charset="0"/>
                <a:cs typeface="Verdana" charset="0"/>
              </a:rPr>
              <a:t> di tempo</a:t>
            </a:r>
          </a:p>
          <a:p>
            <a:endParaRPr lang="it-IT" altLang="x-none" dirty="0"/>
          </a:p>
        </p:txBody>
      </p:sp>
    </p:spTree>
    <p:extLst>
      <p:ext uri="{BB962C8B-B14F-4D97-AF65-F5344CB8AC3E}">
        <p14:creationId xmlns:p14="http://schemas.microsoft.com/office/powerpoint/2010/main" val="546963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it-IT"/>
              <a:t>2009 – PAST RESEARCH</a:t>
            </a:r>
          </a:p>
        </p:txBody>
      </p:sp>
      <p:sp>
        <p:nvSpPr>
          <p:cNvPr id="3075" name="Segnaposto contenuto 2"/>
          <p:cNvSpPr>
            <a:spLocks noGrp="1"/>
          </p:cNvSpPr>
          <p:nvPr>
            <p:ph idx="1"/>
          </p:nvPr>
        </p:nvSpPr>
        <p:spPr/>
        <p:txBody>
          <a:bodyPr/>
          <a:lstStyle/>
          <a:p>
            <a:pPr marL="514350" indent="-514350">
              <a:buNone/>
            </a:pPr>
            <a:r>
              <a:rPr lang="en-GB" dirty="0"/>
              <a:t>7 </a:t>
            </a:r>
            <a:r>
              <a:rPr lang="en-GB" dirty="0" err="1"/>
              <a:t>comunità</a:t>
            </a:r>
            <a:r>
              <a:rPr lang="en-GB" dirty="0"/>
              <a:t> online </a:t>
            </a:r>
            <a:r>
              <a:rPr lang="en-GB" dirty="0" err="1"/>
              <a:t>collegate</a:t>
            </a:r>
            <a:r>
              <a:rPr lang="en-GB" dirty="0"/>
              <a:t> a party </a:t>
            </a:r>
            <a:r>
              <a:rPr lang="en-GB" dirty="0" err="1"/>
              <a:t>nei</a:t>
            </a:r>
            <a:r>
              <a:rPr lang="en-GB" dirty="0"/>
              <a:t> </a:t>
            </a:r>
            <a:r>
              <a:rPr lang="en-GB" dirty="0" err="1"/>
              <a:t>quali</a:t>
            </a:r>
            <a:r>
              <a:rPr lang="en-GB" dirty="0"/>
              <a:t> </a:t>
            </a:r>
            <a:r>
              <a:rPr lang="en-GB" dirty="0" err="1"/>
              <a:t>si</a:t>
            </a:r>
            <a:r>
              <a:rPr lang="en-GB" dirty="0"/>
              <a:t> </a:t>
            </a:r>
            <a:r>
              <a:rPr lang="en-GB" dirty="0" err="1"/>
              <a:t>fa</a:t>
            </a:r>
            <a:r>
              <a:rPr lang="en-GB" dirty="0"/>
              <a:t> </a:t>
            </a:r>
            <a:r>
              <a:rPr lang="en-GB" dirty="0" err="1"/>
              <a:t>uso</a:t>
            </a:r>
            <a:r>
              <a:rPr lang="en-GB" dirty="0"/>
              <a:t> </a:t>
            </a:r>
            <a:r>
              <a:rPr lang="en-GB" dirty="0" err="1"/>
              <a:t>di</a:t>
            </a:r>
            <a:r>
              <a:rPr lang="en-GB" dirty="0"/>
              <a:t> </a:t>
            </a:r>
            <a:r>
              <a:rPr lang="en-GB" dirty="0" err="1"/>
              <a:t>droga</a:t>
            </a:r>
            <a:endParaRPr lang="en-GB" dirty="0"/>
          </a:p>
          <a:p>
            <a:pPr marL="514350" indent="-514350">
              <a:buFont typeface="Calibri" pitchFamily="34" charset="0"/>
              <a:buAutoNum type="arabicPeriod"/>
            </a:pPr>
            <a:endParaRPr lang="en-GB" dirty="0"/>
          </a:p>
          <a:p>
            <a:pPr marL="514350" indent="-514350">
              <a:buFont typeface="Calibri" pitchFamily="34" charset="0"/>
              <a:buAutoNum type="arabicPeriod"/>
            </a:pPr>
            <a:r>
              <a:rPr lang="en-GB" sz="2400" dirty="0"/>
              <a:t>RND promotion</a:t>
            </a:r>
          </a:p>
          <a:p>
            <a:pPr marL="514350" indent="-514350">
              <a:buFont typeface="Calibri" pitchFamily="34" charset="0"/>
              <a:buAutoNum type="arabicPeriod"/>
            </a:pPr>
            <a:r>
              <a:rPr lang="en-GB" sz="2400" dirty="0"/>
              <a:t>Shockraver.free.fr</a:t>
            </a:r>
          </a:p>
          <a:p>
            <a:pPr marL="514350" indent="-514350">
              <a:buFont typeface="Calibri" pitchFamily="34" charset="0"/>
              <a:buAutoNum type="arabicPeriod"/>
            </a:pPr>
            <a:r>
              <a:rPr lang="en-GB" sz="2400" dirty="0" err="1">
                <a:solidFill>
                  <a:srgbClr val="FF0000"/>
                </a:solidFill>
              </a:rPr>
              <a:t>Goabase</a:t>
            </a:r>
            <a:r>
              <a:rPr lang="en-GB" sz="2400" dirty="0">
                <a:solidFill>
                  <a:srgbClr val="FF0000"/>
                </a:solidFill>
              </a:rPr>
              <a:t> </a:t>
            </a:r>
            <a:r>
              <a:rPr lang="en-GB" sz="2400" dirty="0" err="1">
                <a:solidFill>
                  <a:srgbClr val="FF0000"/>
                </a:solidFill>
              </a:rPr>
              <a:t>parties_and_people</a:t>
            </a:r>
            <a:endParaRPr lang="en-GB" sz="2400" dirty="0">
              <a:solidFill>
                <a:srgbClr val="FF0000"/>
              </a:solidFill>
            </a:endParaRPr>
          </a:p>
          <a:p>
            <a:pPr marL="514350" indent="-514350">
              <a:buFont typeface="Calibri" pitchFamily="34" charset="0"/>
              <a:buAutoNum type="arabicPeriod"/>
            </a:pPr>
            <a:r>
              <a:rPr lang="en-GB" sz="2400" dirty="0" err="1"/>
              <a:t>Rototomsunsplash</a:t>
            </a:r>
            <a:r>
              <a:rPr lang="en-GB" sz="2400" dirty="0"/>
              <a:t> Forum</a:t>
            </a:r>
          </a:p>
          <a:p>
            <a:pPr marL="514350" indent="-514350">
              <a:buFont typeface="Calibri" pitchFamily="34" charset="0"/>
              <a:buAutoNum type="arabicPeriod"/>
            </a:pPr>
            <a:r>
              <a:rPr lang="en-GB" sz="2400" dirty="0"/>
              <a:t>Www.mariuana.it </a:t>
            </a:r>
          </a:p>
          <a:p>
            <a:pPr marL="514350" indent="-514350">
              <a:buFont typeface="Calibri" pitchFamily="34" charset="0"/>
              <a:buAutoNum type="arabicPeriod"/>
            </a:pPr>
            <a:r>
              <a:rPr lang="en-GB" sz="2400" dirty="0"/>
              <a:t>Enjoy.com</a:t>
            </a:r>
          </a:p>
          <a:p>
            <a:pPr marL="514350" indent="-514350">
              <a:buFont typeface="Calibri" pitchFamily="34" charset="0"/>
              <a:buAutoNum type="arabicPeriod"/>
            </a:pPr>
            <a:r>
              <a:rPr lang="en-GB" sz="2400" dirty="0"/>
              <a:t>Marijuana-forum.net</a:t>
            </a:r>
            <a:endParaRPr lang="it-IT" sz="2400" dirty="0"/>
          </a:p>
        </p:txBody>
      </p:sp>
    </p:spTree>
    <p:extLst>
      <p:ext uri="{BB962C8B-B14F-4D97-AF65-F5344CB8AC3E}">
        <p14:creationId xmlns:p14="http://schemas.microsoft.com/office/powerpoint/2010/main" val="1298127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r>
              <a:rPr lang="it-IT"/>
              <a:t>WHAT HAS APPENED?</a:t>
            </a:r>
          </a:p>
        </p:txBody>
      </p:sp>
      <p:sp>
        <p:nvSpPr>
          <p:cNvPr id="3" name="Segnaposto contenuto 2"/>
          <p:cNvSpPr>
            <a:spLocks noGrp="1"/>
          </p:cNvSpPr>
          <p:nvPr>
            <p:ph idx="1"/>
          </p:nvPr>
        </p:nvSpPr>
        <p:spPr/>
        <p:txBody>
          <a:bodyPr/>
          <a:lstStyle/>
          <a:p>
            <a:pPr marL="514350" indent="-514350">
              <a:buNone/>
              <a:defRPr/>
            </a:pPr>
            <a:r>
              <a:rPr lang="en-GB" dirty="0" err="1"/>
              <a:t>Esploreremo</a:t>
            </a:r>
            <a:r>
              <a:rPr lang="en-GB" dirty="0"/>
              <a:t>:</a:t>
            </a:r>
          </a:p>
          <a:p>
            <a:pPr>
              <a:buNone/>
              <a:defRPr/>
            </a:pPr>
            <a:endParaRPr lang="en-GB" dirty="0"/>
          </a:p>
          <a:p>
            <a:pPr marL="514350" indent="-514350">
              <a:buFont typeface="+mj-lt"/>
              <a:buAutoNum type="arabicPeriod"/>
              <a:defRPr/>
            </a:pPr>
            <a:r>
              <a:rPr lang="en-GB" sz="2400" dirty="0"/>
              <a:t>Il </a:t>
            </a:r>
            <a:r>
              <a:rPr lang="en-GB" sz="2400" dirty="0" err="1"/>
              <a:t>concetto</a:t>
            </a:r>
            <a:r>
              <a:rPr lang="en-GB" sz="2400" dirty="0"/>
              <a:t> </a:t>
            </a:r>
            <a:r>
              <a:rPr lang="en-GB" sz="2400" dirty="0" err="1"/>
              <a:t>di</a:t>
            </a:r>
            <a:r>
              <a:rPr lang="en-GB" sz="2400" dirty="0"/>
              <a:t> </a:t>
            </a:r>
            <a:r>
              <a:rPr lang="en-GB" sz="2400" dirty="0" err="1"/>
              <a:t>comunità</a:t>
            </a:r>
            <a:r>
              <a:rPr lang="en-GB" sz="2400" dirty="0"/>
              <a:t>, </a:t>
            </a:r>
            <a:r>
              <a:rPr lang="en-GB" sz="2400" dirty="0" err="1"/>
              <a:t>di</a:t>
            </a:r>
            <a:r>
              <a:rPr lang="en-GB" sz="2400" dirty="0"/>
              <a:t> </a:t>
            </a:r>
            <a:r>
              <a:rPr lang="en-GB" sz="2400" dirty="0" err="1">
                <a:solidFill>
                  <a:srgbClr val="FF0000"/>
                </a:solidFill>
              </a:rPr>
              <a:t>comunità</a:t>
            </a:r>
            <a:r>
              <a:rPr lang="en-GB" sz="2400" dirty="0">
                <a:solidFill>
                  <a:srgbClr val="FF0000"/>
                </a:solidFill>
              </a:rPr>
              <a:t> </a:t>
            </a:r>
            <a:r>
              <a:rPr lang="en-GB" sz="2400" dirty="0" err="1">
                <a:solidFill>
                  <a:srgbClr val="FF0000"/>
                </a:solidFill>
              </a:rPr>
              <a:t>virtuale</a:t>
            </a:r>
            <a:r>
              <a:rPr lang="en-GB" sz="2400" dirty="0">
                <a:solidFill>
                  <a:srgbClr val="FF0000"/>
                </a:solidFill>
              </a:rPr>
              <a:t> </a:t>
            </a:r>
            <a:r>
              <a:rPr lang="en-GB" sz="2400" dirty="0"/>
              <a:t>e </a:t>
            </a:r>
            <a:r>
              <a:rPr lang="en-GB" sz="2400" dirty="0" err="1"/>
              <a:t>di</a:t>
            </a:r>
            <a:r>
              <a:rPr lang="en-GB" sz="2400" dirty="0"/>
              <a:t> </a:t>
            </a:r>
            <a:r>
              <a:rPr lang="en-GB" sz="2400" dirty="0" err="1">
                <a:solidFill>
                  <a:schemeClr val="tx2">
                    <a:lumMod val="60000"/>
                    <a:lumOff val="40000"/>
                  </a:schemeClr>
                </a:solidFill>
              </a:rPr>
              <a:t>moderno</a:t>
            </a:r>
            <a:r>
              <a:rPr lang="en-GB" sz="2400" dirty="0">
                <a:solidFill>
                  <a:schemeClr val="tx2">
                    <a:lumMod val="60000"/>
                    <a:lumOff val="40000"/>
                  </a:schemeClr>
                </a:solidFill>
              </a:rPr>
              <a:t> social network</a:t>
            </a:r>
          </a:p>
          <a:p>
            <a:pPr marL="514350" indent="-514350">
              <a:buFont typeface="+mj-lt"/>
              <a:buAutoNum type="arabicPeriod"/>
              <a:defRPr/>
            </a:pPr>
            <a:endParaRPr lang="it-IT" sz="2400" dirty="0"/>
          </a:p>
          <a:p>
            <a:pPr marL="514350" indent="-514350">
              <a:buFont typeface="+mj-lt"/>
              <a:buAutoNum type="arabicPeriod"/>
              <a:defRPr/>
            </a:pPr>
            <a:r>
              <a:rPr lang="en-GB" sz="2400" dirty="0"/>
              <a:t>La </a:t>
            </a:r>
            <a:r>
              <a:rPr lang="en-GB" sz="2400" dirty="0" err="1"/>
              <a:t>differenza</a:t>
            </a:r>
            <a:r>
              <a:rPr lang="en-GB" sz="2400" dirty="0"/>
              <a:t> </a:t>
            </a:r>
            <a:r>
              <a:rPr lang="en-GB" sz="2400" dirty="0" err="1"/>
              <a:t>tra</a:t>
            </a:r>
            <a:r>
              <a:rPr lang="en-GB" sz="2400" dirty="0"/>
              <a:t> le </a:t>
            </a:r>
            <a:r>
              <a:rPr lang="en-GB" sz="2400" dirty="0" err="1"/>
              <a:t>comunità</a:t>
            </a:r>
            <a:r>
              <a:rPr lang="en-GB" sz="2400" dirty="0"/>
              <a:t> </a:t>
            </a:r>
            <a:r>
              <a:rPr lang="en-GB" sz="2400" dirty="0" err="1"/>
              <a:t>che</a:t>
            </a:r>
            <a:r>
              <a:rPr lang="en-GB" sz="2400" dirty="0"/>
              <a:t> </a:t>
            </a:r>
            <a:r>
              <a:rPr lang="en-GB" sz="2400" dirty="0" err="1"/>
              <a:t>si</a:t>
            </a:r>
            <a:r>
              <a:rPr lang="en-GB" sz="2400" dirty="0"/>
              <a:t> </a:t>
            </a:r>
            <a:r>
              <a:rPr lang="en-GB" sz="2400" dirty="0" err="1"/>
              <a:t>sono</a:t>
            </a:r>
            <a:r>
              <a:rPr lang="en-GB" sz="2400" dirty="0"/>
              <a:t> </a:t>
            </a:r>
            <a:r>
              <a:rPr lang="en-GB" sz="2400" dirty="0" err="1"/>
              <a:t>estinte</a:t>
            </a:r>
            <a:r>
              <a:rPr lang="en-GB" sz="2400" dirty="0"/>
              <a:t> e </a:t>
            </a:r>
            <a:r>
              <a:rPr lang="en-GB" sz="2400" dirty="0" err="1"/>
              <a:t>quelle</a:t>
            </a:r>
            <a:r>
              <a:rPr lang="en-GB" sz="2400" dirty="0"/>
              <a:t> </a:t>
            </a:r>
            <a:r>
              <a:rPr lang="en-GB" sz="2400" dirty="0" err="1"/>
              <a:t>che</a:t>
            </a:r>
            <a:r>
              <a:rPr lang="en-GB" sz="2400" dirty="0"/>
              <a:t> </a:t>
            </a:r>
            <a:r>
              <a:rPr lang="en-GB" sz="2400" dirty="0" err="1"/>
              <a:t>sono</a:t>
            </a:r>
            <a:r>
              <a:rPr lang="en-GB" sz="2400" dirty="0"/>
              <a:t> </a:t>
            </a:r>
            <a:r>
              <a:rPr lang="en-GB" sz="2400" dirty="0" err="1"/>
              <a:t>scomparese</a:t>
            </a:r>
            <a:r>
              <a:rPr lang="en-GB" sz="2400" dirty="0"/>
              <a:t> o </a:t>
            </a:r>
            <a:r>
              <a:rPr lang="en-GB" sz="2400" dirty="0" err="1"/>
              <a:t>completamente</a:t>
            </a:r>
            <a:r>
              <a:rPr lang="en-GB" sz="2400" dirty="0"/>
              <a:t> </a:t>
            </a:r>
            <a:r>
              <a:rPr lang="en-GB" sz="2400" dirty="0" err="1"/>
              <a:t>cambiate</a:t>
            </a:r>
            <a:endParaRPr lang="en-GB" sz="2400" dirty="0"/>
          </a:p>
        </p:txBody>
      </p:sp>
    </p:spTree>
    <p:extLst>
      <p:ext uri="{BB962C8B-B14F-4D97-AF65-F5344CB8AC3E}">
        <p14:creationId xmlns:p14="http://schemas.microsoft.com/office/powerpoint/2010/main" val="1337278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r>
              <a:rPr lang="it-IT"/>
              <a:t>COMMUNITY VS SOCIETY</a:t>
            </a:r>
            <a:br>
              <a:rPr lang="it-IT"/>
            </a:br>
            <a:r>
              <a:rPr lang="it-IT" sz="2400"/>
              <a:t>Tonnies Durkheim Theories ~ 1900</a:t>
            </a:r>
          </a:p>
        </p:txBody>
      </p:sp>
      <p:sp>
        <p:nvSpPr>
          <p:cNvPr id="3" name="Segnaposto contenuto 2"/>
          <p:cNvSpPr>
            <a:spLocks noGrp="1"/>
          </p:cNvSpPr>
          <p:nvPr>
            <p:ph idx="1"/>
          </p:nvPr>
        </p:nvSpPr>
        <p:spPr>
          <a:xfrm>
            <a:off x="1981200" y="1600201"/>
            <a:ext cx="4114800" cy="4525963"/>
          </a:xfrm>
        </p:spPr>
        <p:txBody>
          <a:bodyPr/>
          <a:lstStyle/>
          <a:p>
            <a:pPr marL="514350" indent="-514350">
              <a:buNone/>
              <a:defRPr/>
            </a:pPr>
            <a:r>
              <a:rPr lang="it-IT" dirty="0"/>
              <a:t>Community</a:t>
            </a:r>
          </a:p>
          <a:p>
            <a:pPr lvl="1">
              <a:buFont typeface="Arial" charset="0"/>
              <a:buNone/>
              <a:defRPr/>
            </a:pPr>
            <a:endParaRPr lang="it-IT" dirty="0"/>
          </a:p>
          <a:p>
            <a:pPr marL="514350" lvl="1" indent="-514350">
              <a:buFont typeface="Calibri" pitchFamily="34" charset="0"/>
              <a:buChar char="–"/>
              <a:defRPr/>
            </a:pPr>
            <a:r>
              <a:rPr lang="it-IT" dirty="0"/>
              <a:t>Solidarietà meccanica</a:t>
            </a:r>
          </a:p>
          <a:p>
            <a:pPr marL="514350" lvl="1" indent="-514350">
              <a:buFont typeface="Calibri" pitchFamily="34" charset="0"/>
              <a:buChar char="–"/>
              <a:defRPr/>
            </a:pPr>
            <a:r>
              <a:rPr lang="it-IT" dirty="0"/>
              <a:t>Perfetta unità delle volontà</a:t>
            </a:r>
          </a:p>
          <a:p>
            <a:pPr marL="514350" lvl="1" indent="-514350">
              <a:buFont typeface="Calibri" pitchFamily="34" charset="0"/>
              <a:buChar char="–"/>
              <a:defRPr/>
            </a:pPr>
            <a:r>
              <a:rPr lang="it-IT" dirty="0"/>
              <a:t>fratellanza</a:t>
            </a:r>
          </a:p>
          <a:p>
            <a:pPr lvl="1">
              <a:buFont typeface="Arial" charset="0"/>
              <a:buNone/>
              <a:defRPr/>
            </a:pPr>
            <a:endParaRPr lang="it-IT" dirty="0"/>
          </a:p>
        </p:txBody>
      </p:sp>
      <p:sp>
        <p:nvSpPr>
          <p:cNvPr id="4" name="Segnaposto contenuto 2"/>
          <p:cNvSpPr txBox="1">
            <a:spLocks/>
          </p:cNvSpPr>
          <p:nvPr/>
        </p:nvSpPr>
        <p:spPr bwMode="auto">
          <a:xfrm>
            <a:off x="6088063" y="1601788"/>
            <a:ext cx="4114800" cy="4525962"/>
          </a:xfrm>
          <a:prstGeom prst="rect">
            <a:avLst/>
          </a:prstGeom>
          <a:noFill/>
          <a:ln w="9525">
            <a:noFill/>
            <a:miter lim="800000"/>
            <a:headEnd/>
            <a:tailEnd/>
          </a:ln>
        </p:spPr>
        <p:txBody>
          <a:bodyPr/>
          <a:lstStyle/>
          <a:p>
            <a:pPr marL="514350" lvl="1" indent="-514350" eaLnBrk="0" hangingPunct="0">
              <a:spcBef>
                <a:spcPct val="20000"/>
              </a:spcBef>
              <a:defRPr/>
            </a:pPr>
            <a:r>
              <a:rPr lang="it-IT" sz="2800" dirty="0"/>
              <a:t>Society</a:t>
            </a:r>
          </a:p>
          <a:p>
            <a:pPr marL="742950" lvl="1" indent="-285750" eaLnBrk="0" hangingPunct="0">
              <a:spcBef>
                <a:spcPct val="20000"/>
              </a:spcBef>
              <a:defRPr/>
            </a:pPr>
            <a:endParaRPr lang="it-IT" sz="2800" dirty="0"/>
          </a:p>
          <a:p>
            <a:pPr marL="514350" lvl="1" indent="-514350" eaLnBrk="0" hangingPunct="0">
              <a:spcBef>
                <a:spcPct val="20000"/>
              </a:spcBef>
              <a:buFont typeface="Calibri" pitchFamily="34" charset="0"/>
              <a:buChar char="–"/>
              <a:defRPr/>
            </a:pPr>
            <a:r>
              <a:rPr lang="it-IT" sz="2400" dirty="0"/>
              <a:t>Solidarietà organica</a:t>
            </a:r>
          </a:p>
          <a:p>
            <a:pPr marL="514350" lvl="1" indent="-514350" eaLnBrk="0" hangingPunct="0">
              <a:spcBef>
                <a:spcPct val="20000"/>
              </a:spcBef>
              <a:buFont typeface="Calibri" pitchFamily="34" charset="0"/>
              <a:buChar char="–"/>
              <a:defRPr/>
            </a:pPr>
            <a:r>
              <a:rPr lang="it-IT" sz="2400" dirty="0"/>
              <a:t>Specializzazione</a:t>
            </a:r>
          </a:p>
          <a:p>
            <a:pPr marL="514350" lvl="1" indent="-514350" eaLnBrk="0" hangingPunct="0">
              <a:spcBef>
                <a:spcPct val="20000"/>
              </a:spcBef>
              <a:buFont typeface="Calibri" pitchFamily="34" charset="0"/>
              <a:buChar char="–"/>
              <a:defRPr/>
            </a:pPr>
            <a:r>
              <a:rPr lang="it-IT" sz="2400" dirty="0"/>
              <a:t>Differenziazione</a:t>
            </a:r>
          </a:p>
          <a:p>
            <a:pPr marL="514350" lvl="1" indent="-514350" eaLnBrk="0" hangingPunct="0">
              <a:spcBef>
                <a:spcPct val="20000"/>
              </a:spcBef>
              <a:buFont typeface="Calibri" pitchFamily="34" charset="0"/>
              <a:buChar char="–"/>
              <a:defRPr/>
            </a:pPr>
            <a:r>
              <a:rPr lang="it-IT" sz="2400" dirty="0"/>
              <a:t>Anomia</a:t>
            </a:r>
          </a:p>
          <a:p>
            <a:pPr marL="514350" lvl="1" indent="-514350" eaLnBrk="0" hangingPunct="0">
              <a:spcBef>
                <a:spcPct val="20000"/>
              </a:spcBef>
              <a:buFont typeface="Calibri" pitchFamily="34" charset="0"/>
              <a:buChar char="–"/>
              <a:defRPr/>
            </a:pPr>
            <a:r>
              <a:rPr lang="it-IT" sz="2400" dirty="0"/>
              <a:t>Competizione</a:t>
            </a:r>
          </a:p>
          <a:p>
            <a:pPr marL="742950" lvl="1" indent="-285750" eaLnBrk="0" hangingPunct="0">
              <a:spcBef>
                <a:spcPct val="20000"/>
              </a:spcBef>
              <a:defRPr/>
            </a:pPr>
            <a:endParaRPr lang="it-IT" sz="2800" dirty="0"/>
          </a:p>
          <a:p>
            <a:pPr marL="742950" lvl="1" indent="-285750" eaLnBrk="0" hangingPunct="0">
              <a:spcBef>
                <a:spcPct val="20000"/>
              </a:spcBef>
              <a:defRPr/>
            </a:pPr>
            <a:endParaRPr lang="it-IT" sz="2800" dirty="0"/>
          </a:p>
          <a:p>
            <a:pPr marL="742950" lvl="1" indent="-285750" eaLnBrk="0" hangingPunct="0">
              <a:spcBef>
                <a:spcPct val="20000"/>
              </a:spcBef>
              <a:defRPr/>
            </a:pPr>
            <a:endParaRPr lang="it-IT" sz="2800" dirty="0"/>
          </a:p>
        </p:txBody>
      </p:sp>
    </p:spTree>
    <p:extLst>
      <p:ext uri="{BB962C8B-B14F-4D97-AF65-F5344CB8AC3E}">
        <p14:creationId xmlns:p14="http://schemas.microsoft.com/office/powerpoint/2010/main" val="81664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it-IT"/>
              <a:t>SIMMEL – MODERN SOCIETY</a:t>
            </a:r>
            <a:br>
              <a:rPr lang="it-IT"/>
            </a:br>
            <a:r>
              <a:rPr lang="it-IT" sz="2400"/>
              <a:t>Simmel 1900</a:t>
            </a:r>
          </a:p>
        </p:txBody>
      </p:sp>
      <p:sp>
        <p:nvSpPr>
          <p:cNvPr id="3" name="Segnaposto contenuto 2"/>
          <p:cNvSpPr>
            <a:spLocks noGrp="1"/>
          </p:cNvSpPr>
          <p:nvPr>
            <p:ph idx="1"/>
          </p:nvPr>
        </p:nvSpPr>
        <p:spPr/>
        <p:txBody>
          <a:bodyPr/>
          <a:lstStyle/>
          <a:p>
            <a:pPr marL="514350" indent="-514350">
              <a:buNone/>
              <a:defRPr/>
            </a:pPr>
            <a:r>
              <a:rPr lang="it-IT" sz="2400" dirty="0"/>
              <a:t>Lo straniero</a:t>
            </a:r>
          </a:p>
          <a:p>
            <a:pPr marL="514350" lvl="1" indent="-514350">
              <a:buFont typeface="Calibri" pitchFamily="34" charset="0"/>
              <a:buChar char="–"/>
              <a:defRPr/>
            </a:pPr>
            <a:r>
              <a:rPr lang="it-IT" sz="2200" dirty="0"/>
              <a:t>Arriva oggi e domani potrà essere ancora qui</a:t>
            </a:r>
          </a:p>
          <a:p>
            <a:pPr marL="514350" lvl="1" indent="-514350">
              <a:buFont typeface="Calibri" pitchFamily="34" charset="0"/>
              <a:buChar char="–"/>
              <a:defRPr/>
            </a:pPr>
            <a:r>
              <a:rPr lang="it-IT" sz="2200" dirty="0"/>
              <a:t>Flessibile: non appartiene alla comunità</a:t>
            </a:r>
          </a:p>
          <a:p>
            <a:pPr marL="514350" lvl="1" indent="-514350">
              <a:buFont typeface="Calibri" pitchFamily="34" charset="0"/>
              <a:buChar char="–"/>
              <a:defRPr/>
            </a:pPr>
            <a:r>
              <a:rPr lang="it-IT" sz="2200" dirty="0"/>
              <a:t>La comunità cerca di definire la sua posizione</a:t>
            </a:r>
          </a:p>
          <a:p>
            <a:pPr marL="514350" lvl="1" indent="-514350">
              <a:buFont typeface="Calibri" pitchFamily="34" charset="0"/>
              <a:buChar char="–"/>
              <a:defRPr/>
            </a:pPr>
            <a:r>
              <a:rPr lang="it-IT" sz="2200" dirty="0"/>
              <a:t>Nella condizione dello straniero vicino e lontano si confondono:</a:t>
            </a:r>
          </a:p>
          <a:p>
            <a:pPr marL="514350" lvl="1" indent="-514350">
              <a:buNone/>
              <a:defRPr/>
            </a:pPr>
            <a:r>
              <a:rPr lang="it-IT" sz="2200" dirty="0"/>
              <a:t>	“l’oggetto vicino è lontano, l’oggetto lontano è vicino”</a:t>
            </a:r>
          </a:p>
          <a:p>
            <a:pPr marL="514350" lvl="1" indent="-514350">
              <a:buNone/>
              <a:defRPr/>
            </a:pPr>
            <a:r>
              <a:rPr lang="en-GB" dirty="0"/>
              <a:t>La </a:t>
            </a:r>
            <a:r>
              <a:rPr lang="en-GB" dirty="0" err="1"/>
              <a:t>possibilità</a:t>
            </a:r>
            <a:r>
              <a:rPr lang="en-GB" dirty="0"/>
              <a:t> </a:t>
            </a:r>
            <a:r>
              <a:rPr lang="en-GB" dirty="0" err="1"/>
              <a:t>di</a:t>
            </a:r>
            <a:endParaRPr lang="en-GB" dirty="0"/>
          </a:p>
          <a:p>
            <a:pPr marL="514350" lvl="1" indent="-514350">
              <a:buFont typeface="Calibri" pitchFamily="34" charset="0"/>
              <a:buChar char="–"/>
              <a:defRPr/>
            </a:pPr>
            <a:r>
              <a:rPr lang="en-GB" sz="2200" dirty="0" err="1"/>
              <a:t>Costantemente</a:t>
            </a:r>
            <a:r>
              <a:rPr lang="en-GB" sz="2200" dirty="0"/>
              <a:t> venire </a:t>
            </a:r>
            <a:r>
              <a:rPr lang="en-GB" sz="2200" dirty="0" err="1"/>
              <a:t>coinvolti</a:t>
            </a:r>
            <a:r>
              <a:rPr lang="en-GB" sz="2200" dirty="0"/>
              <a:t> in </a:t>
            </a:r>
            <a:r>
              <a:rPr lang="en-GB" sz="2200" dirty="0" err="1"/>
              <a:t>nuove</a:t>
            </a:r>
            <a:r>
              <a:rPr lang="en-GB" sz="2200" dirty="0"/>
              <a:t> </a:t>
            </a:r>
            <a:r>
              <a:rPr lang="en-GB" sz="2200" dirty="0" err="1"/>
              <a:t>relazioni</a:t>
            </a:r>
            <a:r>
              <a:rPr lang="en-GB" sz="2200" dirty="0"/>
              <a:t>, </a:t>
            </a:r>
            <a:r>
              <a:rPr lang="en-GB" sz="2200" dirty="0" err="1"/>
              <a:t>aprirle</a:t>
            </a:r>
            <a:r>
              <a:rPr lang="en-GB" sz="2200" dirty="0"/>
              <a:t> e </a:t>
            </a:r>
            <a:r>
              <a:rPr lang="en-GB" sz="2200" dirty="0" err="1"/>
              <a:t>chiuderle</a:t>
            </a:r>
            <a:endParaRPr lang="en-GB" sz="2200" dirty="0"/>
          </a:p>
          <a:p>
            <a:pPr marL="514350" lvl="1" indent="-514350">
              <a:buFont typeface="Calibri" pitchFamily="34" charset="0"/>
              <a:buChar char="–"/>
              <a:defRPr/>
            </a:pPr>
            <a:r>
              <a:rPr lang="en-GB" sz="2200" dirty="0" err="1"/>
              <a:t>Uscire</a:t>
            </a:r>
            <a:r>
              <a:rPr lang="en-GB" sz="2200" dirty="0"/>
              <a:t> </a:t>
            </a:r>
            <a:r>
              <a:rPr lang="en-GB" sz="2200" dirty="0" err="1"/>
              <a:t>ed</a:t>
            </a:r>
            <a:r>
              <a:rPr lang="en-GB" sz="2200" dirty="0"/>
              <a:t> </a:t>
            </a:r>
            <a:r>
              <a:rPr lang="en-GB" sz="2200" dirty="0" err="1"/>
              <a:t>entrare</a:t>
            </a:r>
            <a:r>
              <a:rPr lang="en-GB" sz="2200" dirty="0"/>
              <a:t> </a:t>
            </a:r>
            <a:r>
              <a:rPr lang="en-GB" sz="2200" dirty="0" err="1"/>
              <a:t>da</a:t>
            </a:r>
            <a:r>
              <a:rPr lang="en-GB" sz="2200" dirty="0"/>
              <a:t> </a:t>
            </a:r>
            <a:r>
              <a:rPr lang="en-GB" sz="2200" dirty="0" err="1"/>
              <a:t>illimitate</a:t>
            </a:r>
            <a:r>
              <a:rPr lang="en-GB" sz="2200" dirty="0"/>
              <a:t> </a:t>
            </a:r>
            <a:r>
              <a:rPr lang="en-GB" sz="2200" dirty="0" err="1"/>
              <a:t>cerchie</a:t>
            </a:r>
            <a:r>
              <a:rPr lang="en-GB" sz="2200" dirty="0"/>
              <a:t> </a:t>
            </a:r>
            <a:r>
              <a:rPr lang="en-GB" sz="2200" dirty="0" err="1"/>
              <a:t>sociali</a:t>
            </a:r>
            <a:r>
              <a:rPr lang="en-GB" sz="2200" dirty="0"/>
              <a:t> produce un </a:t>
            </a:r>
            <a:r>
              <a:rPr lang="en-GB" sz="2200" dirty="0" err="1"/>
              <a:t>senso</a:t>
            </a:r>
            <a:r>
              <a:rPr lang="en-GB" sz="2200" dirty="0"/>
              <a:t> </a:t>
            </a:r>
            <a:r>
              <a:rPr lang="en-GB" sz="2200" dirty="0" err="1"/>
              <a:t>di</a:t>
            </a:r>
            <a:r>
              <a:rPr lang="en-GB" sz="2200" dirty="0"/>
              <a:t> </a:t>
            </a:r>
            <a:r>
              <a:rPr lang="en-GB" sz="2200" dirty="0" err="1"/>
              <a:t>intercambiabilità</a:t>
            </a:r>
            <a:r>
              <a:rPr lang="en-GB" sz="2200" dirty="0"/>
              <a:t> </a:t>
            </a:r>
            <a:r>
              <a:rPr lang="en-GB" sz="2200" dirty="0" err="1"/>
              <a:t>delle</a:t>
            </a:r>
            <a:r>
              <a:rPr lang="en-GB" sz="2200" dirty="0"/>
              <a:t> </a:t>
            </a:r>
            <a:r>
              <a:rPr lang="en-GB" sz="2200" dirty="0" err="1"/>
              <a:t>altre</a:t>
            </a:r>
            <a:r>
              <a:rPr lang="en-GB" sz="2200" dirty="0"/>
              <a:t> </a:t>
            </a:r>
            <a:r>
              <a:rPr lang="en-GB" sz="2200" dirty="0" err="1"/>
              <a:t>persone</a:t>
            </a:r>
            <a:r>
              <a:rPr lang="en-GB" sz="2200" dirty="0"/>
              <a:t> </a:t>
            </a:r>
            <a:r>
              <a:rPr lang="en-GB" sz="2200" dirty="0" err="1"/>
              <a:t>ed</a:t>
            </a:r>
            <a:r>
              <a:rPr lang="en-GB" sz="2200" dirty="0"/>
              <a:t> </a:t>
            </a:r>
            <a:r>
              <a:rPr lang="en-GB" sz="2200" dirty="0" err="1"/>
              <a:t>una</a:t>
            </a:r>
            <a:r>
              <a:rPr lang="en-GB" sz="2200" dirty="0"/>
              <a:t> </a:t>
            </a:r>
            <a:r>
              <a:rPr lang="en-GB" sz="2200" dirty="0" err="1"/>
              <a:t>perdita</a:t>
            </a:r>
            <a:r>
              <a:rPr lang="en-GB" sz="2200" dirty="0"/>
              <a:t> </a:t>
            </a:r>
            <a:r>
              <a:rPr lang="en-GB" sz="2200" dirty="0" err="1"/>
              <a:t>della</a:t>
            </a:r>
            <a:r>
              <a:rPr lang="en-GB" sz="2200" dirty="0"/>
              <a:t> </a:t>
            </a:r>
            <a:r>
              <a:rPr lang="en-GB" sz="2200" dirty="0" err="1"/>
              <a:t>loro</a:t>
            </a:r>
            <a:r>
              <a:rPr lang="en-GB" sz="2200" dirty="0"/>
              <a:t> </a:t>
            </a:r>
            <a:r>
              <a:rPr lang="en-GB" sz="2200" dirty="0" err="1"/>
              <a:t>unicità</a:t>
            </a:r>
            <a:r>
              <a:rPr lang="en-GB" sz="2200" dirty="0"/>
              <a:t> (</a:t>
            </a:r>
            <a:r>
              <a:rPr lang="en-GB" sz="2200" dirty="0" err="1"/>
              <a:t>intercambiabilità</a:t>
            </a:r>
            <a:r>
              <a:rPr lang="en-GB" sz="2200" dirty="0"/>
              <a:t> del </a:t>
            </a:r>
            <a:r>
              <a:rPr lang="en-GB" sz="2200" dirty="0" err="1"/>
              <a:t>valore</a:t>
            </a:r>
            <a:r>
              <a:rPr lang="en-GB" sz="2200" dirty="0"/>
              <a:t> </a:t>
            </a:r>
            <a:r>
              <a:rPr lang="en-GB" sz="2200" dirty="0" err="1"/>
              <a:t>economico</a:t>
            </a:r>
            <a:r>
              <a:rPr lang="en-GB" sz="2200" dirty="0"/>
              <a:t> </a:t>
            </a:r>
            <a:r>
              <a:rPr lang="en-GB" sz="2200" dirty="0" err="1"/>
              <a:t>delle</a:t>
            </a:r>
            <a:r>
              <a:rPr lang="en-GB" sz="2200" dirty="0"/>
              <a:t> </a:t>
            </a:r>
            <a:r>
              <a:rPr lang="en-GB" sz="2200" dirty="0" err="1"/>
              <a:t>loro</a:t>
            </a:r>
            <a:r>
              <a:rPr lang="en-GB" sz="2200" dirty="0"/>
              <a:t> performance)</a:t>
            </a:r>
            <a:endParaRPr lang="it-IT" sz="2200" dirty="0"/>
          </a:p>
          <a:p>
            <a:pPr>
              <a:defRPr/>
            </a:pPr>
            <a:endParaRPr lang="it-IT" dirty="0"/>
          </a:p>
        </p:txBody>
      </p:sp>
    </p:spTree>
    <p:extLst>
      <p:ext uri="{BB962C8B-B14F-4D97-AF65-F5344CB8AC3E}">
        <p14:creationId xmlns:p14="http://schemas.microsoft.com/office/powerpoint/2010/main" val="2982263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it-IT"/>
              <a:t>VIRTUAL COMMUNITIES</a:t>
            </a:r>
          </a:p>
        </p:txBody>
      </p:sp>
      <p:sp>
        <p:nvSpPr>
          <p:cNvPr id="7171" name="Segnaposto contenuto 2"/>
          <p:cNvSpPr>
            <a:spLocks noGrp="1"/>
          </p:cNvSpPr>
          <p:nvPr>
            <p:ph idx="1"/>
          </p:nvPr>
        </p:nvSpPr>
        <p:spPr/>
        <p:txBody>
          <a:bodyPr/>
          <a:lstStyle/>
          <a:p>
            <a:pPr marL="514350" indent="-514350">
              <a:buFont typeface="Calibri" pitchFamily="34" charset="0"/>
              <a:buAutoNum type="arabicPeriod"/>
            </a:pPr>
            <a:r>
              <a:rPr lang="en-GB" sz="2400" dirty="0"/>
              <a:t>Un </a:t>
            </a:r>
            <a:r>
              <a:rPr lang="en-GB" sz="2400" dirty="0" err="1"/>
              <a:t>gruppo</a:t>
            </a:r>
            <a:r>
              <a:rPr lang="en-GB" sz="2400" dirty="0"/>
              <a:t> </a:t>
            </a:r>
            <a:r>
              <a:rPr lang="en-GB" sz="2400" dirty="0" err="1"/>
              <a:t>di</a:t>
            </a:r>
            <a:r>
              <a:rPr lang="en-GB" sz="2400" dirty="0"/>
              <a:t> </a:t>
            </a:r>
            <a:r>
              <a:rPr lang="en-GB" sz="2400" dirty="0" err="1"/>
              <a:t>persone</a:t>
            </a:r>
            <a:r>
              <a:rPr lang="en-GB" sz="2400" dirty="0"/>
              <a:t> </a:t>
            </a:r>
            <a:r>
              <a:rPr lang="en-GB" sz="2400" dirty="0" err="1"/>
              <a:t>che</a:t>
            </a:r>
            <a:r>
              <a:rPr lang="en-GB" sz="2400" dirty="0"/>
              <a:t> </a:t>
            </a:r>
            <a:r>
              <a:rPr lang="en-GB" sz="2400" dirty="0" err="1"/>
              <a:t>si</a:t>
            </a:r>
            <a:r>
              <a:rPr lang="en-GB" sz="2400" dirty="0"/>
              <a:t> </a:t>
            </a:r>
            <a:r>
              <a:rPr lang="en-GB" sz="2400" dirty="0" err="1"/>
              <a:t>tiene</a:t>
            </a:r>
            <a:r>
              <a:rPr lang="en-GB" sz="2400" dirty="0"/>
              <a:t> in </a:t>
            </a:r>
            <a:r>
              <a:rPr lang="en-GB" sz="2400" dirty="0" err="1"/>
              <a:t>contatto</a:t>
            </a:r>
            <a:r>
              <a:rPr lang="en-GB" sz="2400" dirty="0"/>
              <a:t> </a:t>
            </a:r>
            <a:r>
              <a:rPr lang="en-GB" sz="2400" dirty="0" err="1"/>
              <a:t>attraverso</a:t>
            </a:r>
            <a:r>
              <a:rPr lang="en-GB" sz="2400" dirty="0"/>
              <a:t> internet, </a:t>
            </a:r>
            <a:r>
              <a:rPr lang="en-GB" sz="2400" dirty="0" err="1"/>
              <a:t>sente</a:t>
            </a:r>
            <a:r>
              <a:rPr lang="en-GB" sz="2400" dirty="0"/>
              <a:t> </a:t>
            </a:r>
            <a:r>
              <a:rPr lang="en-GB" sz="2400" dirty="0" err="1"/>
              <a:t>di</a:t>
            </a:r>
            <a:r>
              <a:rPr lang="en-GB" sz="2400" dirty="0"/>
              <a:t> </a:t>
            </a:r>
            <a:r>
              <a:rPr lang="en-GB" sz="2400" dirty="0" err="1"/>
              <a:t>essere</a:t>
            </a:r>
            <a:r>
              <a:rPr lang="en-GB" sz="2400" dirty="0"/>
              <a:t> parte del </a:t>
            </a:r>
            <a:r>
              <a:rPr lang="en-GB" sz="2400" dirty="0" err="1"/>
              <a:t>gruppo</a:t>
            </a:r>
            <a:r>
              <a:rPr lang="en-GB" sz="2400" dirty="0"/>
              <a:t>, </a:t>
            </a:r>
            <a:r>
              <a:rPr lang="en-GB" sz="2400" dirty="0" err="1"/>
              <a:t>che</a:t>
            </a:r>
            <a:endParaRPr lang="en-GB" sz="2400" dirty="0"/>
          </a:p>
          <a:p>
            <a:pPr marL="514350" indent="-514350">
              <a:buFont typeface="Calibri" pitchFamily="34" charset="0"/>
              <a:buAutoNum type="arabicPeriod"/>
            </a:pPr>
            <a:r>
              <a:rPr lang="en-GB" sz="2400" dirty="0"/>
              <a:t>«</a:t>
            </a:r>
            <a:r>
              <a:rPr lang="it-IT" sz="2400" dirty="0"/>
              <a:t>un gruppo formato da persone che sono entrate in contatto grazie alle rete (www, canali </a:t>
            </a:r>
            <a:r>
              <a:rPr lang="it-IT" sz="2400" dirty="0" err="1"/>
              <a:t>irc</a:t>
            </a:r>
            <a:r>
              <a:rPr lang="it-IT" sz="2400" dirty="0"/>
              <a:t>, </a:t>
            </a:r>
            <a:r>
              <a:rPr lang="it-IT" sz="2400" dirty="0" err="1"/>
              <a:t>mud</a:t>
            </a:r>
            <a:r>
              <a:rPr lang="it-IT" sz="2400" dirty="0"/>
              <a:t>, ecc.), si percepiscono parte di questo gruppo, vi partecipano e creano rapporti di comunicazione e, a volte, relazioni interpersonali con gli altri membri» (</a:t>
            </a:r>
            <a:r>
              <a:rPr lang="it-IT" sz="2400" dirty="0" err="1"/>
              <a:t>Pravettoni</a:t>
            </a:r>
            <a:r>
              <a:rPr lang="it-IT" sz="2400" dirty="0"/>
              <a:t> 2002 173)</a:t>
            </a:r>
            <a:r>
              <a:rPr lang="en-GB" sz="2400" dirty="0"/>
              <a:t>» (</a:t>
            </a:r>
            <a:r>
              <a:rPr lang="en-GB" sz="2400" dirty="0" err="1"/>
              <a:t>Pravettoni</a:t>
            </a:r>
            <a:r>
              <a:rPr lang="en-GB" sz="2400" dirty="0"/>
              <a:t> 2002 173);</a:t>
            </a:r>
            <a:endParaRPr lang="it-IT" sz="2400" dirty="0"/>
          </a:p>
          <a:p>
            <a:pPr marL="514350" indent="-514350">
              <a:buFont typeface="Calibri" pitchFamily="34" charset="0"/>
              <a:buAutoNum type="arabicPeriod"/>
            </a:pPr>
            <a:endParaRPr lang="en-US" sz="2400" dirty="0"/>
          </a:p>
          <a:p>
            <a:pPr marL="514350" indent="-514350">
              <a:buFont typeface="Calibri" pitchFamily="34" charset="0"/>
              <a:buAutoNum type="arabicPeriod"/>
            </a:pPr>
            <a:r>
              <a:rPr lang="en-US" sz="2400" dirty="0"/>
              <a:t>«</a:t>
            </a:r>
            <a:r>
              <a:rPr lang="it-IT" sz="2400" dirty="0"/>
              <a:t>insieme di persone che sono entra in contatto tramite la Rete, spinte da una comunione di interessi, e che hanno sviluppato e mantengono una forte sensazione di appartenenza alla comunità stessa</a:t>
            </a:r>
            <a:r>
              <a:rPr lang="en-US" sz="2400" dirty="0"/>
              <a:t>»</a:t>
            </a:r>
            <a:r>
              <a:rPr lang="en-GB" sz="2400" dirty="0"/>
              <a:t> (</a:t>
            </a:r>
            <a:r>
              <a:rPr lang="en-GB" sz="2400" dirty="0" err="1"/>
              <a:t>Metitieri</a:t>
            </a:r>
            <a:r>
              <a:rPr lang="en-GB" sz="2400" dirty="0"/>
              <a:t> 2003).</a:t>
            </a:r>
            <a:endParaRPr lang="it-IT" sz="2400" dirty="0"/>
          </a:p>
          <a:p>
            <a:pPr marL="514350" indent="-514350">
              <a:buFont typeface="Calibri" pitchFamily="34" charset="0"/>
              <a:buAutoNum type="arabicPeriod"/>
            </a:pPr>
            <a:endParaRPr lang="it-IT" sz="2400" dirty="0"/>
          </a:p>
        </p:txBody>
      </p:sp>
    </p:spTree>
    <p:extLst>
      <p:ext uri="{BB962C8B-B14F-4D97-AF65-F5344CB8AC3E}">
        <p14:creationId xmlns:p14="http://schemas.microsoft.com/office/powerpoint/2010/main" val="636004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a:t>SOME CRITICS</a:t>
            </a:r>
            <a:br>
              <a:rPr lang="it-IT"/>
            </a:br>
            <a:r>
              <a:rPr lang="it-IT" sz="2400"/>
              <a:t>(Maldonado – Baumann)</a:t>
            </a:r>
          </a:p>
        </p:txBody>
      </p:sp>
      <p:sp>
        <p:nvSpPr>
          <p:cNvPr id="3" name="Segnaposto contenuto 2"/>
          <p:cNvSpPr>
            <a:spLocks noGrp="1"/>
          </p:cNvSpPr>
          <p:nvPr>
            <p:ph idx="1"/>
          </p:nvPr>
        </p:nvSpPr>
        <p:spPr>
          <a:xfrm>
            <a:off x="1981200" y="1600201"/>
            <a:ext cx="4114800" cy="4525963"/>
          </a:xfrm>
        </p:spPr>
        <p:txBody>
          <a:bodyPr/>
          <a:lstStyle/>
          <a:p>
            <a:pPr marL="514350" indent="-514350">
              <a:buNone/>
              <a:defRPr/>
            </a:pPr>
            <a:r>
              <a:rPr lang="it-IT" dirty="0" err="1"/>
              <a:t>Maldonado</a:t>
            </a:r>
            <a:endParaRPr lang="it-IT" dirty="0"/>
          </a:p>
          <a:p>
            <a:pPr>
              <a:buFont typeface="Arial" charset="0"/>
              <a:buNone/>
              <a:defRPr/>
            </a:pPr>
            <a:endParaRPr lang="it-IT" dirty="0"/>
          </a:p>
          <a:p>
            <a:pPr marL="514350" lvl="1" indent="-514350">
              <a:buFont typeface="Calibri" pitchFamily="34" charset="0"/>
              <a:buChar char="–"/>
              <a:defRPr/>
            </a:pPr>
            <a:r>
              <a:rPr lang="it-IT" dirty="0"/>
              <a:t>Povertà di dinamiche interne</a:t>
            </a:r>
          </a:p>
          <a:p>
            <a:pPr marL="514350" lvl="1" indent="-514350">
              <a:buFont typeface="Calibri" pitchFamily="34" charset="0"/>
              <a:buChar char="–"/>
              <a:defRPr/>
            </a:pPr>
            <a:r>
              <a:rPr lang="it-IT" dirty="0"/>
              <a:t>Autoreferenziali</a:t>
            </a:r>
          </a:p>
          <a:p>
            <a:pPr marL="514350" lvl="1" indent="-514350">
              <a:buFont typeface="Calibri" pitchFamily="34" charset="0"/>
              <a:buChar char="–"/>
              <a:defRPr/>
            </a:pPr>
            <a:r>
              <a:rPr lang="it-IT" dirty="0"/>
              <a:t>Settarie</a:t>
            </a:r>
          </a:p>
          <a:p>
            <a:pPr marL="514350" lvl="1" indent="-514350">
              <a:buFont typeface="Calibri" pitchFamily="34" charset="0"/>
              <a:buChar char="–"/>
              <a:defRPr/>
            </a:pPr>
            <a:r>
              <a:rPr lang="it-IT" dirty="0"/>
              <a:t>Estremizzazione del senso di appartenenza</a:t>
            </a:r>
          </a:p>
          <a:p>
            <a:pPr marL="514350" lvl="1" indent="-514350">
              <a:buFont typeface="Calibri" pitchFamily="34" charset="0"/>
              <a:buChar char="–"/>
              <a:defRPr/>
            </a:pPr>
            <a:r>
              <a:rPr lang="it-IT" dirty="0"/>
              <a:t>Esclusione delle opinioni differenti</a:t>
            </a:r>
          </a:p>
          <a:p>
            <a:pPr>
              <a:buFont typeface="Arial" charset="0"/>
              <a:buNone/>
              <a:defRPr/>
            </a:pPr>
            <a:endParaRPr lang="it-IT" dirty="0"/>
          </a:p>
        </p:txBody>
      </p:sp>
      <p:sp>
        <p:nvSpPr>
          <p:cNvPr id="4" name="Segnaposto contenuto 2"/>
          <p:cNvSpPr txBox="1">
            <a:spLocks/>
          </p:cNvSpPr>
          <p:nvPr/>
        </p:nvSpPr>
        <p:spPr bwMode="auto">
          <a:xfrm>
            <a:off x="6110288" y="1600201"/>
            <a:ext cx="4114800" cy="4525963"/>
          </a:xfrm>
          <a:prstGeom prst="rect">
            <a:avLst/>
          </a:prstGeom>
          <a:noFill/>
          <a:ln w="9525">
            <a:noFill/>
            <a:miter lim="800000"/>
            <a:headEnd/>
            <a:tailEnd/>
          </a:ln>
        </p:spPr>
        <p:txBody>
          <a:bodyPr/>
          <a:lstStyle/>
          <a:p>
            <a:pPr marL="514350" indent="-514350" eaLnBrk="0" hangingPunct="0">
              <a:spcBef>
                <a:spcPct val="20000"/>
              </a:spcBef>
              <a:defRPr/>
            </a:pPr>
            <a:r>
              <a:rPr lang="it-IT" sz="2800" dirty="0" err="1"/>
              <a:t>Baumann</a:t>
            </a:r>
            <a:endParaRPr lang="it-IT" sz="2800" dirty="0"/>
          </a:p>
          <a:p>
            <a:pPr marL="342900" indent="-342900" eaLnBrk="0" hangingPunct="0">
              <a:spcBef>
                <a:spcPct val="20000"/>
              </a:spcBef>
              <a:defRPr/>
            </a:pPr>
            <a:endParaRPr lang="it-IT" sz="2800" dirty="0"/>
          </a:p>
          <a:p>
            <a:pPr marL="514350" lvl="1" indent="-514350" eaLnBrk="0" hangingPunct="0">
              <a:spcBef>
                <a:spcPct val="20000"/>
              </a:spcBef>
              <a:buFont typeface="Calibri" pitchFamily="34" charset="0"/>
              <a:buChar char="–"/>
              <a:defRPr/>
            </a:pPr>
            <a:r>
              <a:rPr lang="it-IT" sz="2400" dirty="0"/>
              <a:t>Estrema transitorietà</a:t>
            </a:r>
          </a:p>
          <a:p>
            <a:pPr marL="514350" lvl="1" indent="-514350" eaLnBrk="0" hangingPunct="0">
              <a:spcBef>
                <a:spcPct val="20000"/>
              </a:spcBef>
              <a:buFont typeface="Calibri" pitchFamily="34" charset="0"/>
              <a:buChar char="–"/>
              <a:defRPr/>
            </a:pPr>
            <a:r>
              <a:rPr lang="it-IT" sz="2400" dirty="0"/>
              <a:t>Mancanza di legami significativi</a:t>
            </a:r>
          </a:p>
          <a:p>
            <a:pPr marL="514350" lvl="1" indent="-514350" eaLnBrk="0" hangingPunct="0">
              <a:spcBef>
                <a:spcPct val="20000"/>
              </a:spcBef>
              <a:buFont typeface="Calibri" pitchFamily="34" charset="0"/>
              <a:buChar char="–"/>
              <a:defRPr/>
            </a:pPr>
            <a:r>
              <a:rPr lang="it-IT" sz="2400" dirty="0"/>
              <a:t>Comunità grucce:</a:t>
            </a:r>
          </a:p>
          <a:p>
            <a:pPr marL="514350" lvl="1" indent="-514350" eaLnBrk="0" hangingPunct="0">
              <a:spcBef>
                <a:spcPct val="20000"/>
              </a:spcBef>
              <a:defRPr/>
            </a:pPr>
            <a:r>
              <a:rPr lang="it-IT" sz="2400" dirty="0"/>
              <a:t>	superficiali, frivole, legami transitori, fragili e legami a breve termine</a:t>
            </a:r>
          </a:p>
        </p:txBody>
      </p:sp>
    </p:spTree>
    <p:extLst>
      <p:ext uri="{BB962C8B-B14F-4D97-AF65-F5344CB8AC3E}">
        <p14:creationId xmlns:p14="http://schemas.microsoft.com/office/powerpoint/2010/main" val="1632919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r>
              <a:rPr lang="it-IT"/>
              <a:t>SOCIAL NETWORK SITES</a:t>
            </a:r>
          </a:p>
        </p:txBody>
      </p:sp>
      <p:sp>
        <p:nvSpPr>
          <p:cNvPr id="3" name="Segnaposto contenuto 2"/>
          <p:cNvSpPr>
            <a:spLocks noGrp="1"/>
          </p:cNvSpPr>
          <p:nvPr>
            <p:ph idx="1"/>
          </p:nvPr>
        </p:nvSpPr>
        <p:spPr/>
        <p:txBody>
          <a:bodyPr>
            <a:normAutofit/>
          </a:bodyPr>
          <a:lstStyle/>
          <a:p>
            <a:pPr marL="514350" indent="-514350">
              <a:lnSpc>
                <a:spcPts val="3000"/>
              </a:lnSpc>
              <a:buNone/>
              <a:defRPr/>
            </a:pPr>
            <a:r>
              <a:rPr lang="en-US" sz="2400" dirty="0" err="1"/>
              <a:t>Servizi</a:t>
            </a:r>
            <a:r>
              <a:rPr lang="en-US" sz="2400" dirty="0"/>
              <a:t> </a:t>
            </a:r>
            <a:r>
              <a:rPr lang="en-US" sz="2400" dirty="0" err="1"/>
              <a:t>basati</a:t>
            </a:r>
            <a:r>
              <a:rPr lang="en-US" sz="2400" dirty="0"/>
              <a:t> </a:t>
            </a:r>
            <a:r>
              <a:rPr lang="en-US" sz="2400" dirty="0" err="1"/>
              <a:t>sul</a:t>
            </a:r>
            <a:r>
              <a:rPr lang="en-US" sz="2400" dirty="0"/>
              <a:t> web </a:t>
            </a:r>
            <a:r>
              <a:rPr lang="en-US" sz="2400" dirty="0" err="1"/>
              <a:t>che</a:t>
            </a:r>
            <a:r>
              <a:rPr lang="en-US" sz="2400" dirty="0"/>
              <a:t> </a:t>
            </a:r>
            <a:r>
              <a:rPr lang="en-US" sz="2400" dirty="0" err="1"/>
              <a:t>permettono</a:t>
            </a:r>
            <a:r>
              <a:rPr lang="en-US" sz="2400" dirty="0"/>
              <a:t> </a:t>
            </a:r>
            <a:r>
              <a:rPr lang="en-US" sz="2400" dirty="0" err="1"/>
              <a:t>agli</a:t>
            </a:r>
            <a:r>
              <a:rPr lang="en-US" sz="2400" dirty="0"/>
              <a:t> </a:t>
            </a:r>
            <a:r>
              <a:rPr lang="en-US" sz="2400" dirty="0" err="1"/>
              <a:t>individui</a:t>
            </a:r>
            <a:r>
              <a:rPr lang="en-US" sz="2400" dirty="0"/>
              <a:t> </a:t>
            </a:r>
            <a:r>
              <a:rPr lang="en-US" sz="2400" dirty="0" err="1"/>
              <a:t>di</a:t>
            </a:r>
            <a:endParaRPr lang="en-US" sz="2400" dirty="0"/>
          </a:p>
          <a:p>
            <a:pPr marL="514350" lvl="1" indent="-514350">
              <a:lnSpc>
                <a:spcPts val="3000"/>
              </a:lnSpc>
              <a:buFont typeface="Calibri" pitchFamily="34" charset="0"/>
              <a:buChar char="–"/>
              <a:defRPr/>
            </a:pPr>
            <a:r>
              <a:rPr lang="en-US" sz="2200" dirty="0" err="1"/>
              <a:t>costruire</a:t>
            </a:r>
            <a:r>
              <a:rPr lang="en-US" sz="2200" dirty="0"/>
              <a:t> un </a:t>
            </a:r>
            <a:r>
              <a:rPr lang="en-US" sz="2200" dirty="0" err="1"/>
              <a:t>profilo</a:t>
            </a:r>
            <a:r>
              <a:rPr lang="en-US" sz="2200" dirty="0"/>
              <a:t> </a:t>
            </a:r>
            <a:r>
              <a:rPr lang="en-US" sz="2200" dirty="0" err="1"/>
              <a:t>pubblico</a:t>
            </a:r>
            <a:r>
              <a:rPr lang="en-US" sz="2200" dirty="0"/>
              <a:t> o semi </a:t>
            </a:r>
            <a:r>
              <a:rPr lang="en-US" sz="2200" dirty="0" err="1"/>
              <a:t>pubblico</a:t>
            </a:r>
            <a:r>
              <a:rPr lang="en-US" sz="2200" dirty="0"/>
              <a:t> </a:t>
            </a:r>
            <a:r>
              <a:rPr lang="en-US" sz="2200" dirty="0" err="1"/>
              <a:t>all’interno</a:t>
            </a:r>
            <a:r>
              <a:rPr lang="en-US" sz="2200" dirty="0"/>
              <a:t> </a:t>
            </a:r>
            <a:r>
              <a:rPr lang="en-US" sz="2200" dirty="0" err="1"/>
              <a:t>di</a:t>
            </a:r>
            <a:r>
              <a:rPr lang="en-US" sz="2200" dirty="0"/>
              <a:t> un </a:t>
            </a:r>
            <a:r>
              <a:rPr lang="en-US" sz="2200" dirty="0" err="1"/>
              <a:t>sistema</a:t>
            </a:r>
            <a:r>
              <a:rPr lang="en-US" sz="2200" dirty="0"/>
              <a:t> </a:t>
            </a:r>
            <a:r>
              <a:rPr lang="en-US" sz="2200" dirty="0" err="1"/>
              <a:t>reticolare</a:t>
            </a:r>
            <a:endParaRPr lang="en-US" sz="2200" dirty="0"/>
          </a:p>
          <a:p>
            <a:pPr marL="514350" lvl="1" indent="-514350">
              <a:lnSpc>
                <a:spcPts val="3000"/>
              </a:lnSpc>
              <a:buFont typeface="Calibri" pitchFamily="34" charset="0"/>
              <a:buChar char="–"/>
              <a:defRPr/>
            </a:pPr>
            <a:r>
              <a:rPr lang="en-US" sz="2200" dirty="0" err="1"/>
              <a:t>Selezionare</a:t>
            </a:r>
            <a:r>
              <a:rPr lang="en-US" sz="2200" dirty="0"/>
              <a:t> </a:t>
            </a:r>
            <a:r>
              <a:rPr lang="en-US" sz="2200" dirty="0" err="1"/>
              <a:t>una</a:t>
            </a:r>
            <a:r>
              <a:rPr lang="en-US" sz="2200" dirty="0"/>
              <a:t> </a:t>
            </a:r>
            <a:r>
              <a:rPr lang="en-US" sz="2200" dirty="0" err="1"/>
              <a:t>lista</a:t>
            </a:r>
            <a:r>
              <a:rPr lang="en-US" sz="2200" dirty="0"/>
              <a:t> </a:t>
            </a:r>
            <a:r>
              <a:rPr lang="en-US" sz="2200" dirty="0" err="1"/>
              <a:t>di</a:t>
            </a:r>
            <a:r>
              <a:rPr lang="en-US" sz="2200" dirty="0"/>
              <a:t> </a:t>
            </a:r>
            <a:r>
              <a:rPr lang="en-US" sz="2200" dirty="0" err="1"/>
              <a:t>altri</a:t>
            </a:r>
            <a:r>
              <a:rPr lang="en-US" sz="2200" dirty="0"/>
              <a:t> </a:t>
            </a:r>
            <a:r>
              <a:rPr lang="en-US" sz="2200" dirty="0" err="1"/>
              <a:t>utenti</a:t>
            </a:r>
            <a:r>
              <a:rPr lang="en-US" sz="2200" dirty="0"/>
              <a:t> con </a:t>
            </a:r>
            <a:r>
              <a:rPr lang="en-US" sz="2200" dirty="0" err="1"/>
              <a:t>i</a:t>
            </a:r>
            <a:r>
              <a:rPr lang="en-US" sz="2200" dirty="0"/>
              <a:t> </a:t>
            </a:r>
            <a:r>
              <a:rPr lang="en-US" sz="2200" dirty="0" err="1"/>
              <a:t>quali</a:t>
            </a:r>
            <a:r>
              <a:rPr lang="en-US" sz="2200" dirty="0"/>
              <a:t> </a:t>
            </a:r>
            <a:r>
              <a:rPr lang="en-US" sz="2200" dirty="0" err="1"/>
              <a:t>condividere</a:t>
            </a:r>
            <a:r>
              <a:rPr lang="en-US" sz="2200" dirty="0"/>
              <a:t> </a:t>
            </a:r>
            <a:r>
              <a:rPr lang="en-US" sz="2200" dirty="0" err="1"/>
              <a:t>i</a:t>
            </a:r>
            <a:r>
              <a:rPr lang="en-US" sz="2200" dirty="0"/>
              <a:t> </a:t>
            </a:r>
            <a:r>
              <a:rPr lang="en-US" sz="2200" dirty="0" err="1"/>
              <a:t>contatti</a:t>
            </a:r>
            <a:endParaRPr lang="en-US" sz="2200" dirty="0"/>
          </a:p>
          <a:p>
            <a:pPr marL="514350" lvl="1" indent="-514350">
              <a:lnSpc>
                <a:spcPts val="3000"/>
              </a:lnSpc>
              <a:buFont typeface="Calibri" pitchFamily="34" charset="0"/>
              <a:buChar char="–"/>
              <a:defRPr/>
            </a:pPr>
            <a:r>
              <a:rPr lang="en-US" sz="2200" dirty="0" err="1"/>
              <a:t>Vedere</a:t>
            </a:r>
            <a:r>
              <a:rPr lang="en-US" sz="2200" dirty="0"/>
              <a:t> e </a:t>
            </a:r>
            <a:r>
              <a:rPr lang="en-US" sz="2200" dirty="0" err="1"/>
              <a:t>navigare</a:t>
            </a:r>
            <a:r>
              <a:rPr lang="en-US" sz="2200" dirty="0"/>
              <a:t> le </a:t>
            </a:r>
            <a:r>
              <a:rPr lang="en-US" sz="2200" dirty="0" err="1"/>
              <a:t>loro</a:t>
            </a:r>
            <a:r>
              <a:rPr lang="en-US" sz="2200" dirty="0"/>
              <a:t> </a:t>
            </a:r>
            <a:r>
              <a:rPr lang="en-US" sz="2200" dirty="0" err="1"/>
              <a:t>proprie</a:t>
            </a:r>
            <a:r>
              <a:rPr lang="en-US" sz="2200" dirty="0"/>
              <a:t> </a:t>
            </a:r>
            <a:r>
              <a:rPr lang="en-US" sz="2200" dirty="0" err="1"/>
              <a:t>liste</a:t>
            </a:r>
            <a:r>
              <a:rPr lang="en-US" sz="2200" dirty="0"/>
              <a:t> </a:t>
            </a:r>
            <a:r>
              <a:rPr lang="en-US" sz="2200" dirty="0" err="1"/>
              <a:t>di</a:t>
            </a:r>
            <a:r>
              <a:rPr lang="en-US" sz="2200" dirty="0"/>
              <a:t> </a:t>
            </a:r>
            <a:r>
              <a:rPr lang="en-US" sz="2200" dirty="0" err="1"/>
              <a:t>contatti</a:t>
            </a:r>
            <a:r>
              <a:rPr lang="en-US" sz="2200" dirty="0"/>
              <a:t> e </a:t>
            </a:r>
            <a:r>
              <a:rPr lang="en-US" sz="2200" dirty="0" err="1"/>
              <a:t>quelle</a:t>
            </a:r>
            <a:r>
              <a:rPr lang="en-US" sz="2200" dirty="0"/>
              <a:t> </a:t>
            </a:r>
            <a:r>
              <a:rPr lang="en-US" sz="2200" dirty="0" err="1"/>
              <a:t>degli</a:t>
            </a:r>
            <a:r>
              <a:rPr lang="en-US" sz="2200" dirty="0"/>
              <a:t> </a:t>
            </a:r>
            <a:r>
              <a:rPr lang="en-US" sz="2200" dirty="0" err="1"/>
              <a:t>altri</a:t>
            </a:r>
            <a:r>
              <a:rPr lang="en-US" sz="2200" dirty="0"/>
              <a:t> </a:t>
            </a:r>
            <a:r>
              <a:rPr lang="en-US" sz="2200" dirty="0" err="1"/>
              <a:t>utenti</a:t>
            </a:r>
            <a:r>
              <a:rPr lang="en-US" sz="2200" dirty="0"/>
              <a:t> del </a:t>
            </a:r>
            <a:r>
              <a:rPr lang="en-US" sz="2200" dirty="0" err="1"/>
              <a:t>sistema</a:t>
            </a:r>
            <a:endParaRPr lang="en-US" sz="2200" dirty="0"/>
          </a:p>
          <a:p>
            <a:pPr marL="514350" lvl="1" indent="-514350">
              <a:lnSpc>
                <a:spcPts val="3000"/>
              </a:lnSpc>
              <a:buFont typeface="Calibri" pitchFamily="34" charset="0"/>
              <a:buChar char="–"/>
              <a:defRPr/>
            </a:pPr>
            <a:r>
              <a:rPr lang="en-US" sz="2200" dirty="0" err="1"/>
              <a:t>Sviluppare</a:t>
            </a:r>
            <a:r>
              <a:rPr lang="en-US" sz="2200" dirty="0"/>
              <a:t> e </a:t>
            </a:r>
            <a:r>
              <a:rPr lang="en-US" sz="2200" dirty="0" err="1"/>
              <a:t>rendere</a:t>
            </a:r>
            <a:r>
              <a:rPr lang="en-US" sz="2200" dirty="0"/>
              <a:t> </a:t>
            </a:r>
            <a:r>
              <a:rPr lang="en-US" sz="2200" dirty="0" err="1"/>
              <a:t>visibili</a:t>
            </a:r>
            <a:r>
              <a:rPr lang="en-US" sz="2200" dirty="0"/>
              <a:t> le </a:t>
            </a:r>
            <a:r>
              <a:rPr lang="en-US" sz="2200" dirty="0" err="1"/>
              <a:t>proprie</a:t>
            </a:r>
            <a:r>
              <a:rPr lang="en-US" sz="2200" dirty="0"/>
              <a:t> </a:t>
            </a:r>
            <a:r>
              <a:rPr lang="en-US" sz="2200" dirty="0" err="1"/>
              <a:t>reti</a:t>
            </a:r>
            <a:r>
              <a:rPr lang="en-US" sz="2200" dirty="0"/>
              <a:t> </a:t>
            </a:r>
            <a:r>
              <a:rPr lang="en-US" sz="2200" dirty="0" err="1"/>
              <a:t>sociali</a:t>
            </a:r>
            <a:endParaRPr lang="en-US" sz="2200" dirty="0"/>
          </a:p>
          <a:p>
            <a:pPr marL="514350" lvl="1" indent="-514350">
              <a:lnSpc>
                <a:spcPts val="3000"/>
              </a:lnSpc>
              <a:buNone/>
              <a:defRPr/>
            </a:pPr>
            <a:r>
              <a:rPr lang="en-US" sz="2200" dirty="0"/>
              <a:t>	[Boyd, Ellison 2007].</a:t>
            </a:r>
            <a:endParaRPr lang="it-IT" sz="2200" dirty="0"/>
          </a:p>
          <a:p>
            <a:pPr marL="514350" lvl="1" indent="-514350">
              <a:lnSpc>
                <a:spcPts val="3000"/>
              </a:lnSpc>
              <a:buNone/>
              <a:defRPr/>
            </a:pPr>
            <a:r>
              <a:rPr lang="en-US" sz="2200" dirty="0"/>
              <a:t> </a:t>
            </a:r>
          </a:p>
          <a:p>
            <a:pPr marL="514350" lvl="1" indent="-514350">
              <a:lnSpc>
                <a:spcPts val="3000"/>
              </a:lnSpc>
              <a:buNone/>
              <a:defRPr/>
            </a:pPr>
            <a:r>
              <a:rPr lang="en-US" dirty="0"/>
              <a:t>Le </a:t>
            </a:r>
            <a:r>
              <a:rPr lang="en-US" dirty="0" err="1"/>
              <a:t>persone</a:t>
            </a:r>
            <a:r>
              <a:rPr lang="en-US" dirty="0"/>
              <a:t> </a:t>
            </a:r>
            <a:r>
              <a:rPr lang="en-US" dirty="0" err="1"/>
              <a:t>usano</a:t>
            </a:r>
            <a:r>
              <a:rPr lang="en-US" dirty="0"/>
              <a:t> </a:t>
            </a:r>
            <a:r>
              <a:rPr lang="en-US" dirty="0" err="1"/>
              <a:t>i</a:t>
            </a:r>
            <a:r>
              <a:rPr lang="en-US" dirty="0"/>
              <a:t> SNS come FB per </a:t>
            </a:r>
            <a:r>
              <a:rPr lang="en-US" dirty="0" err="1"/>
              <a:t>connettersi</a:t>
            </a:r>
            <a:r>
              <a:rPr lang="en-US" dirty="0"/>
              <a:t> </a:t>
            </a:r>
            <a:r>
              <a:rPr lang="en-US" dirty="0" err="1"/>
              <a:t>alle</a:t>
            </a:r>
            <a:r>
              <a:rPr lang="en-US" dirty="0"/>
              <a:t> </a:t>
            </a:r>
            <a:r>
              <a:rPr lang="en-US" dirty="0" err="1"/>
              <a:t>persone</a:t>
            </a:r>
            <a:r>
              <a:rPr lang="en-US" dirty="0"/>
              <a:t> </a:t>
            </a:r>
            <a:r>
              <a:rPr lang="en-US" dirty="0" err="1"/>
              <a:t>che</a:t>
            </a:r>
            <a:r>
              <a:rPr lang="en-US" dirty="0"/>
              <a:t> </a:t>
            </a:r>
            <a:r>
              <a:rPr lang="en-US" dirty="0" err="1"/>
              <a:t>già</a:t>
            </a:r>
            <a:r>
              <a:rPr lang="en-US" dirty="0"/>
              <a:t> </a:t>
            </a:r>
            <a:r>
              <a:rPr lang="en-US" dirty="0" err="1"/>
              <a:t>conoscono</a:t>
            </a:r>
            <a:r>
              <a:rPr lang="en-US" dirty="0"/>
              <a:t> </a:t>
            </a:r>
            <a:r>
              <a:rPr lang="en-US" dirty="0" err="1"/>
              <a:t>fuori</a:t>
            </a:r>
            <a:r>
              <a:rPr lang="en-US" dirty="0"/>
              <a:t> </a:t>
            </a:r>
            <a:r>
              <a:rPr lang="en-US" dirty="0" err="1"/>
              <a:t>dall’online</a:t>
            </a:r>
            <a:r>
              <a:rPr lang="en-US" dirty="0"/>
              <a:t> </a:t>
            </a:r>
            <a:r>
              <a:rPr lang="en-GB" sz="2200" dirty="0"/>
              <a:t>(Ellison et al., 2011).</a:t>
            </a:r>
            <a:endParaRPr lang="it-IT" sz="2200" dirty="0"/>
          </a:p>
          <a:p>
            <a:pPr>
              <a:defRPr/>
            </a:pPr>
            <a:endParaRPr lang="it-IT" dirty="0"/>
          </a:p>
        </p:txBody>
      </p:sp>
    </p:spTree>
    <p:extLst>
      <p:ext uri="{BB962C8B-B14F-4D97-AF65-F5344CB8AC3E}">
        <p14:creationId xmlns:p14="http://schemas.microsoft.com/office/powerpoint/2010/main" val="1792830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a:t>VC </a:t>
            </a:r>
            <a:r>
              <a:rPr lang="it-IT" sz="1600"/>
              <a:t>VS</a:t>
            </a:r>
            <a:r>
              <a:rPr lang="it-IT"/>
              <a:t> SNS</a:t>
            </a:r>
          </a:p>
        </p:txBody>
      </p:sp>
      <p:sp>
        <p:nvSpPr>
          <p:cNvPr id="10243" name="Segnaposto contenuto 2"/>
          <p:cNvSpPr>
            <a:spLocks noGrp="1"/>
          </p:cNvSpPr>
          <p:nvPr>
            <p:ph idx="1"/>
          </p:nvPr>
        </p:nvSpPr>
        <p:spPr>
          <a:xfrm>
            <a:off x="1981200" y="1597026"/>
            <a:ext cx="4114800" cy="4525963"/>
          </a:xfrm>
        </p:spPr>
        <p:txBody>
          <a:bodyPr/>
          <a:lstStyle/>
          <a:p>
            <a:pPr marL="514350" indent="-514350">
              <a:buNone/>
            </a:pPr>
            <a:r>
              <a:rPr lang="it-IT" dirty="0" err="1"/>
              <a:t>Virtual</a:t>
            </a:r>
            <a:r>
              <a:rPr lang="it-IT" dirty="0"/>
              <a:t> </a:t>
            </a:r>
            <a:r>
              <a:rPr lang="it-IT" dirty="0" err="1"/>
              <a:t>communities</a:t>
            </a:r>
            <a:endParaRPr lang="it-IT" dirty="0"/>
          </a:p>
          <a:p>
            <a:pPr marL="514350" lvl="1" indent="-514350">
              <a:buFont typeface="Calibri" pitchFamily="34" charset="0"/>
              <a:buChar char="–"/>
            </a:pPr>
            <a:endParaRPr lang="it-IT" dirty="0"/>
          </a:p>
          <a:p>
            <a:pPr marL="514350" lvl="1" indent="-514350">
              <a:buFont typeface="Calibri" pitchFamily="34" charset="0"/>
              <a:buChar char="–"/>
            </a:pPr>
            <a:r>
              <a:rPr lang="it-IT" dirty="0"/>
              <a:t>Monolitiche</a:t>
            </a:r>
          </a:p>
          <a:p>
            <a:pPr marL="514350" lvl="1" indent="-514350">
              <a:buFont typeface="Calibri" pitchFamily="34" charset="0"/>
              <a:buChar char="–"/>
            </a:pPr>
            <a:r>
              <a:rPr lang="it-IT" dirty="0"/>
              <a:t>Concentrate su un argomento</a:t>
            </a:r>
          </a:p>
          <a:p>
            <a:pPr marL="514350" lvl="1" indent="-514350">
              <a:buFont typeface="Calibri" pitchFamily="34" charset="0"/>
              <a:buChar char="–"/>
            </a:pPr>
            <a:r>
              <a:rPr lang="it-IT" dirty="0"/>
              <a:t>Senso di appartenenza</a:t>
            </a:r>
          </a:p>
        </p:txBody>
      </p:sp>
      <p:sp>
        <p:nvSpPr>
          <p:cNvPr id="4" name="Segnaposto contenuto 2"/>
          <p:cNvSpPr txBox="1">
            <a:spLocks/>
          </p:cNvSpPr>
          <p:nvPr/>
        </p:nvSpPr>
        <p:spPr bwMode="auto">
          <a:xfrm>
            <a:off x="5980113" y="1601788"/>
            <a:ext cx="4114800" cy="4525962"/>
          </a:xfrm>
          <a:prstGeom prst="rect">
            <a:avLst/>
          </a:prstGeom>
          <a:noFill/>
          <a:ln w="9525">
            <a:noFill/>
            <a:miter lim="800000"/>
            <a:headEnd/>
            <a:tailEnd/>
          </a:ln>
        </p:spPr>
        <p:txBody>
          <a:bodyPr/>
          <a:lstStyle/>
          <a:p>
            <a:pPr marL="514350" indent="-514350" eaLnBrk="0" hangingPunct="0">
              <a:spcBef>
                <a:spcPct val="20000"/>
              </a:spcBef>
              <a:defRPr/>
            </a:pPr>
            <a:r>
              <a:rPr lang="it-IT" sz="2800" dirty="0"/>
              <a:t>Social Network </a:t>
            </a:r>
            <a:r>
              <a:rPr lang="it-IT" sz="2800" dirty="0" err="1"/>
              <a:t>Sites</a:t>
            </a:r>
            <a:endParaRPr lang="it-IT" sz="2800" dirty="0"/>
          </a:p>
          <a:p>
            <a:pPr marL="514350" lvl="1" indent="-514350" eaLnBrk="0" hangingPunct="0">
              <a:spcBef>
                <a:spcPct val="20000"/>
              </a:spcBef>
              <a:buFont typeface="Calibri" pitchFamily="34" charset="0"/>
              <a:buChar char="–"/>
              <a:defRPr/>
            </a:pPr>
            <a:endParaRPr lang="it-IT" sz="2400" dirty="0"/>
          </a:p>
          <a:p>
            <a:pPr marL="514350" lvl="1" indent="-514350" eaLnBrk="0" hangingPunct="0">
              <a:spcBef>
                <a:spcPct val="20000"/>
              </a:spcBef>
              <a:buFont typeface="Calibri" pitchFamily="34" charset="0"/>
              <a:buChar char="–"/>
              <a:defRPr/>
            </a:pPr>
            <a:r>
              <a:rPr lang="it-IT" sz="2400" dirty="0"/>
              <a:t>Aperte, basate sulla libertà delle’espressione del </a:t>
            </a:r>
            <a:r>
              <a:rPr lang="it-IT" sz="2400" dirty="0" err="1"/>
              <a:t>sè</a:t>
            </a:r>
            <a:endParaRPr lang="it-IT" sz="2400" dirty="0"/>
          </a:p>
          <a:p>
            <a:pPr marL="514350" lvl="1" indent="-514350" eaLnBrk="0" hangingPunct="0">
              <a:spcBef>
                <a:spcPct val="20000"/>
              </a:spcBef>
              <a:buFont typeface="Calibri" pitchFamily="34" charset="0"/>
              <a:buChar char="–"/>
              <a:defRPr/>
            </a:pPr>
            <a:r>
              <a:rPr lang="it-IT" sz="2400" dirty="0"/>
              <a:t>Concentrate sulla relazione e sul profilo</a:t>
            </a:r>
          </a:p>
          <a:p>
            <a:pPr marL="514350" lvl="1" indent="-514350" eaLnBrk="0" hangingPunct="0">
              <a:spcBef>
                <a:spcPct val="20000"/>
              </a:spcBef>
              <a:buFont typeface="Calibri" pitchFamily="34" charset="0"/>
              <a:buChar char="–"/>
              <a:defRPr/>
            </a:pPr>
            <a:r>
              <a:rPr lang="it-IT" sz="2400" dirty="0"/>
              <a:t>Senso di amicizia liquida</a:t>
            </a:r>
          </a:p>
          <a:p>
            <a:pPr marL="514350" lvl="1" indent="-514350" eaLnBrk="0" hangingPunct="0">
              <a:spcBef>
                <a:spcPct val="20000"/>
              </a:spcBef>
              <a:buFont typeface="Calibri" pitchFamily="34" charset="0"/>
              <a:buChar char="–"/>
              <a:defRPr/>
            </a:pPr>
            <a:r>
              <a:rPr lang="it-IT" sz="2400" dirty="0"/>
              <a:t>Diffusione virale dell’</a:t>
            </a:r>
            <a:r>
              <a:rPr lang="en-GB" sz="2400" dirty="0" err="1"/>
              <a:t>informazione</a:t>
            </a:r>
            <a:endParaRPr lang="it-IT" sz="2400" dirty="0"/>
          </a:p>
        </p:txBody>
      </p:sp>
    </p:spTree>
    <p:extLst>
      <p:ext uri="{BB962C8B-B14F-4D97-AF65-F5344CB8AC3E}">
        <p14:creationId xmlns:p14="http://schemas.microsoft.com/office/powerpoint/2010/main" val="7667592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r>
              <a:rPr lang="it-IT"/>
              <a:t>2009-2012</a:t>
            </a:r>
            <a:br>
              <a:rPr lang="it-IT"/>
            </a:br>
            <a:r>
              <a:rPr lang="it-IT"/>
              <a:t>A ONLY ONE SURVIVED: WHY?</a:t>
            </a:r>
          </a:p>
        </p:txBody>
      </p:sp>
      <p:sp>
        <p:nvSpPr>
          <p:cNvPr id="11267" name="Segnaposto contenuto 2"/>
          <p:cNvSpPr>
            <a:spLocks noGrp="1"/>
          </p:cNvSpPr>
          <p:nvPr>
            <p:ph idx="1"/>
          </p:nvPr>
        </p:nvSpPr>
        <p:spPr>
          <a:xfrm>
            <a:off x="838200" y="1825624"/>
            <a:ext cx="10515600" cy="4900295"/>
          </a:xfrm>
        </p:spPr>
        <p:txBody>
          <a:bodyPr>
            <a:normAutofit/>
          </a:bodyPr>
          <a:lstStyle/>
          <a:p>
            <a:pPr marL="514350" indent="-514350">
              <a:lnSpc>
                <a:spcPts val="3400"/>
              </a:lnSpc>
              <a:buNone/>
            </a:pPr>
            <a:r>
              <a:rPr lang="en-GB" sz="2400" dirty="0" err="1"/>
              <a:t>Goabase</a:t>
            </a:r>
            <a:r>
              <a:rPr lang="en-GB" sz="2400" dirty="0"/>
              <a:t> </a:t>
            </a:r>
            <a:r>
              <a:rPr lang="en-GB" sz="2400" dirty="0" err="1"/>
              <a:t>parties_and_people</a:t>
            </a:r>
            <a:endParaRPr lang="en-GB" sz="2400" dirty="0"/>
          </a:p>
          <a:p>
            <a:pPr marL="514350" lvl="1" indent="-514350">
              <a:lnSpc>
                <a:spcPts val="3400"/>
              </a:lnSpc>
              <a:buFont typeface="Calibri" pitchFamily="34" charset="0"/>
              <a:buChar char="–"/>
            </a:pPr>
            <a:r>
              <a:rPr lang="en-GB" sz="2200" dirty="0" err="1"/>
              <a:t>Giorno</a:t>
            </a:r>
            <a:r>
              <a:rPr lang="en-GB" sz="2200" dirty="0"/>
              <a:t> </a:t>
            </a:r>
            <a:r>
              <a:rPr lang="en-GB" sz="2200" dirty="0" err="1"/>
              <a:t>dopo</a:t>
            </a:r>
            <a:r>
              <a:rPr lang="en-GB" sz="2200" dirty="0"/>
              <a:t> </a:t>
            </a:r>
            <a:r>
              <a:rPr lang="en-GB" sz="2200" dirty="0" err="1"/>
              <a:t>giorno</a:t>
            </a:r>
            <a:r>
              <a:rPr lang="en-GB" sz="2200" dirty="0"/>
              <a:t> </a:t>
            </a:r>
            <a:r>
              <a:rPr lang="en-GB" sz="2200" dirty="0" err="1"/>
              <a:t>nuovi</a:t>
            </a:r>
            <a:r>
              <a:rPr lang="en-GB" sz="2200" dirty="0"/>
              <a:t> </a:t>
            </a:r>
            <a:r>
              <a:rPr lang="en-GB" sz="2200" dirty="0" err="1"/>
              <a:t>utenti</a:t>
            </a:r>
            <a:r>
              <a:rPr lang="en-GB" sz="2200" dirty="0"/>
              <a:t> </a:t>
            </a:r>
            <a:r>
              <a:rPr lang="en-GB" sz="2200" dirty="0" err="1"/>
              <a:t>sono</a:t>
            </a:r>
            <a:r>
              <a:rPr lang="en-GB" sz="2200" dirty="0"/>
              <a:t> </a:t>
            </a:r>
            <a:r>
              <a:rPr lang="en-GB" sz="2200" dirty="0" err="1"/>
              <a:t>visibili</a:t>
            </a:r>
            <a:r>
              <a:rPr lang="en-GB" sz="2200" dirty="0"/>
              <a:t>, quasi </a:t>
            </a:r>
            <a:r>
              <a:rPr lang="en-GB" sz="2200" dirty="0" err="1"/>
              <a:t>radoppiati</a:t>
            </a:r>
            <a:r>
              <a:rPr lang="en-GB" sz="2200" dirty="0"/>
              <a:t> in </a:t>
            </a:r>
            <a:r>
              <a:rPr lang="en-GB" sz="2200" dirty="0" err="1"/>
              <a:t>tre</a:t>
            </a:r>
            <a:r>
              <a:rPr lang="en-GB" sz="2200" dirty="0"/>
              <a:t> </a:t>
            </a:r>
            <a:r>
              <a:rPr lang="en-GB" sz="2200" dirty="0" err="1"/>
              <a:t>anni</a:t>
            </a:r>
            <a:endParaRPr lang="en-GB" sz="2200" dirty="0"/>
          </a:p>
          <a:p>
            <a:pPr marL="514350" lvl="1" indent="-514350">
              <a:lnSpc>
                <a:spcPts val="3400"/>
              </a:lnSpc>
              <a:buFont typeface="Calibri" pitchFamily="34" charset="0"/>
              <a:buChar char="–"/>
            </a:pPr>
            <a:r>
              <a:rPr lang="en-GB" sz="2200" dirty="0" err="1"/>
              <a:t>L’interazione</a:t>
            </a:r>
            <a:r>
              <a:rPr lang="en-GB" sz="2200" dirty="0"/>
              <a:t> </a:t>
            </a:r>
            <a:r>
              <a:rPr lang="en-GB" sz="2200" dirty="0" err="1"/>
              <a:t>intorno</a:t>
            </a:r>
            <a:r>
              <a:rPr lang="en-GB" sz="2200" dirty="0"/>
              <a:t> un </a:t>
            </a:r>
            <a:r>
              <a:rPr lang="en-GB" sz="2200" dirty="0" err="1"/>
              <a:t>genere</a:t>
            </a:r>
            <a:r>
              <a:rPr lang="en-GB" sz="2200" dirty="0"/>
              <a:t> </a:t>
            </a:r>
            <a:r>
              <a:rPr lang="en-GB" sz="2200" dirty="0" err="1"/>
              <a:t>di</a:t>
            </a:r>
            <a:r>
              <a:rPr lang="en-GB" sz="2200" dirty="0"/>
              <a:t> </a:t>
            </a:r>
            <a:r>
              <a:rPr lang="en-GB" sz="2200" dirty="0" err="1"/>
              <a:t>musica</a:t>
            </a:r>
            <a:r>
              <a:rPr lang="en-GB" sz="2200" dirty="0"/>
              <a:t> e party </a:t>
            </a:r>
            <a:r>
              <a:rPr lang="en-GB" sz="2200" dirty="0" err="1"/>
              <a:t>di</a:t>
            </a:r>
            <a:r>
              <a:rPr lang="en-GB" sz="2200" dirty="0"/>
              <a:t> </a:t>
            </a:r>
            <a:r>
              <a:rPr lang="en-GB" sz="2200" dirty="0" err="1"/>
              <a:t>nicchia</a:t>
            </a:r>
            <a:r>
              <a:rPr lang="en-GB" sz="2200" dirty="0"/>
              <a:t> </a:t>
            </a:r>
            <a:r>
              <a:rPr lang="en-GB" sz="2200" dirty="0" err="1"/>
              <a:t>si</a:t>
            </a:r>
            <a:r>
              <a:rPr lang="en-GB" sz="2200" dirty="0"/>
              <a:t> </a:t>
            </a:r>
            <a:r>
              <a:rPr lang="en-GB" sz="2200" dirty="0" err="1"/>
              <a:t>svolge</a:t>
            </a:r>
            <a:r>
              <a:rPr lang="en-GB" sz="2200" dirty="0"/>
              <a:t> </a:t>
            </a:r>
            <a:r>
              <a:rPr lang="en-GB" sz="2200" dirty="0" err="1"/>
              <a:t>ogni</a:t>
            </a:r>
            <a:r>
              <a:rPr lang="en-GB" sz="2200" dirty="0"/>
              <a:t> </a:t>
            </a:r>
            <a:r>
              <a:rPr lang="en-GB" sz="2200" dirty="0" err="1"/>
              <a:t>giorno</a:t>
            </a:r>
            <a:r>
              <a:rPr lang="en-GB" sz="2200" dirty="0"/>
              <a:t>, come in </a:t>
            </a:r>
            <a:r>
              <a:rPr lang="en-GB" sz="2200" dirty="0" err="1"/>
              <a:t>molti</a:t>
            </a:r>
            <a:r>
              <a:rPr lang="en-GB" sz="2200" dirty="0"/>
              <a:t> </a:t>
            </a:r>
            <a:r>
              <a:rPr lang="en-GB" sz="2200" dirty="0" err="1"/>
              <a:t>altri</a:t>
            </a:r>
            <a:r>
              <a:rPr lang="en-GB" sz="2200" dirty="0"/>
              <a:t> SNSs, </a:t>
            </a:r>
            <a:r>
              <a:rPr lang="en-GB" sz="2200" dirty="0" err="1"/>
              <a:t>offrendo</a:t>
            </a:r>
            <a:r>
              <a:rPr lang="en-GB" sz="2200" dirty="0"/>
              <a:t> le </a:t>
            </a:r>
            <a:r>
              <a:rPr lang="en-GB" sz="2200" dirty="0" err="1"/>
              <a:t>stesse</a:t>
            </a:r>
            <a:r>
              <a:rPr lang="en-GB" sz="2200" dirty="0"/>
              <a:t> </a:t>
            </a:r>
            <a:r>
              <a:rPr lang="en-GB" sz="2200" dirty="0" err="1"/>
              <a:t>opportunità</a:t>
            </a:r>
            <a:r>
              <a:rPr lang="en-GB" sz="2200" dirty="0"/>
              <a:t> </a:t>
            </a:r>
            <a:r>
              <a:rPr lang="en-GB" sz="2200" dirty="0" err="1"/>
              <a:t>di</a:t>
            </a:r>
            <a:r>
              <a:rPr lang="en-GB" sz="2200" dirty="0"/>
              <a:t> </a:t>
            </a:r>
            <a:r>
              <a:rPr lang="en-GB" sz="2200" dirty="0" err="1"/>
              <a:t>questi</a:t>
            </a:r>
            <a:r>
              <a:rPr lang="en-GB" sz="2200" dirty="0"/>
              <a:t> come un </a:t>
            </a:r>
            <a:r>
              <a:rPr lang="en-GB" sz="2200" dirty="0" err="1"/>
              <a:t>uso</a:t>
            </a:r>
            <a:r>
              <a:rPr lang="en-GB" sz="2200" dirty="0"/>
              <a:t> </a:t>
            </a:r>
            <a:r>
              <a:rPr lang="en-GB" sz="2200" dirty="0" err="1"/>
              <a:t>multiplo</a:t>
            </a:r>
            <a:r>
              <a:rPr lang="en-GB" sz="2200" dirty="0"/>
              <a:t> </a:t>
            </a:r>
            <a:r>
              <a:rPr lang="en-GB" sz="2200" dirty="0" err="1"/>
              <a:t>di</a:t>
            </a:r>
            <a:r>
              <a:rPr lang="en-GB" sz="2200" dirty="0"/>
              <a:t> </a:t>
            </a:r>
            <a:r>
              <a:rPr lang="en-GB" sz="2200" dirty="0" err="1"/>
              <a:t>formati</a:t>
            </a:r>
            <a:r>
              <a:rPr lang="en-GB" sz="2200" dirty="0"/>
              <a:t> e </a:t>
            </a:r>
            <a:r>
              <a:rPr lang="en-GB" sz="2200" dirty="0" err="1"/>
              <a:t>canali</a:t>
            </a:r>
            <a:endParaRPr lang="en-GB" sz="2200" dirty="0"/>
          </a:p>
          <a:p>
            <a:pPr marL="514350" lvl="1" indent="-514350">
              <a:lnSpc>
                <a:spcPts val="3400"/>
              </a:lnSpc>
              <a:buNone/>
            </a:pPr>
            <a:r>
              <a:rPr lang="en-GB" dirty="0"/>
              <a:t>Le </a:t>
            </a:r>
            <a:r>
              <a:rPr lang="en-GB" dirty="0" err="1"/>
              <a:t>ragioni</a:t>
            </a:r>
            <a:r>
              <a:rPr lang="en-GB" dirty="0"/>
              <a:t> </a:t>
            </a:r>
            <a:r>
              <a:rPr lang="en-GB" dirty="0" err="1"/>
              <a:t>della</a:t>
            </a:r>
            <a:r>
              <a:rPr lang="en-GB" dirty="0"/>
              <a:t> </a:t>
            </a:r>
            <a:r>
              <a:rPr lang="en-GB" dirty="0" err="1"/>
              <a:t>sopravvivenza</a:t>
            </a:r>
            <a:endParaRPr lang="en-GB" dirty="0"/>
          </a:p>
          <a:p>
            <a:pPr marL="514350" lvl="1" indent="-514350">
              <a:lnSpc>
                <a:spcPts val="3400"/>
              </a:lnSpc>
              <a:buFont typeface="Calibri" pitchFamily="34" charset="0"/>
              <a:buChar char="–"/>
            </a:pPr>
            <a:r>
              <a:rPr lang="it-IT" sz="2200" dirty="0"/>
              <a:t>offre la possibilità di creare liberamente le identità attraverso un profilo e utilizzando le proprietà reticolari all'interno della rete per alimentare la rete esterna di frequentatori di feste Goa, puntando direttamente sui rapporti tra le persone che vanno alle feste Goa, su eventi e rituali, fonde, le feste, ma anche i suoi partecipanti</a:t>
            </a:r>
          </a:p>
          <a:p>
            <a:pPr marL="514350" lvl="1" indent="-514350">
              <a:buFont typeface="Calibri" pitchFamily="34" charset="0"/>
              <a:buChar char="–"/>
            </a:pPr>
            <a:endParaRPr lang="it-IT" dirty="0"/>
          </a:p>
        </p:txBody>
      </p:sp>
    </p:spTree>
    <p:extLst>
      <p:ext uri="{BB962C8B-B14F-4D97-AF65-F5344CB8AC3E}">
        <p14:creationId xmlns:p14="http://schemas.microsoft.com/office/powerpoint/2010/main" val="2020110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r>
              <a:rPr lang="it-IT"/>
              <a:t>DIFFUSION OF INNOVATION</a:t>
            </a:r>
            <a:br>
              <a:rPr lang="it-IT"/>
            </a:br>
            <a:r>
              <a:rPr lang="it-IT" sz="2400"/>
              <a:t>EVERETT (2003)</a:t>
            </a:r>
          </a:p>
        </p:txBody>
      </p:sp>
      <p:sp>
        <p:nvSpPr>
          <p:cNvPr id="3" name="Segnaposto contenuto 2"/>
          <p:cNvSpPr>
            <a:spLocks noGrp="1"/>
          </p:cNvSpPr>
          <p:nvPr>
            <p:ph idx="1"/>
          </p:nvPr>
        </p:nvSpPr>
        <p:spPr/>
        <p:txBody>
          <a:bodyPr/>
          <a:lstStyle/>
          <a:p>
            <a:pPr marL="514350" indent="-514350">
              <a:buNone/>
              <a:defRPr/>
            </a:pPr>
            <a:r>
              <a:rPr lang="en-GB" dirty="0"/>
              <a:t>I SNS </a:t>
            </a:r>
            <a:r>
              <a:rPr lang="en-GB" dirty="0" err="1"/>
              <a:t>presentano</a:t>
            </a:r>
            <a:r>
              <a:rPr lang="en-GB" dirty="0"/>
              <a:t> </a:t>
            </a:r>
            <a:r>
              <a:rPr lang="en-GB" dirty="0" err="1"/>
              <a:t>tre</a:t>
            </a:r>
            <a:r>
              <a:rPr lang="en-GB" dirty="0"/>
              <a:t> </a:t>
            </a:r>
            <a:r>
              <a:rPr lang="en-GB" dirty="0" err="1"/>
              <a:t>attributi</a:t>
            </a:r>
            <a:r>
              <a:rPr lang="en-GB" dirty="0"/>
              <a:t> </a:t>
            </a:r>
            <a:r>
              <a:rPr lang="en-GB" dirty="0" err="1"/>
              <a:t>che</a:t>
            </a:r>
            <a:r>
              <a:rPr lang="en-GB" dirty="0"/>
              <a:t> </a:t>
            </a:r>
            <a:r>
              <a:rPr lang="en-GB" dirty="0" err="1"/>
              <a:t>aumentano</a:t>
            </a:r>
            <a:r>
              <a:rPr lang="en-GB" dirty="0"/>
              <a:t> la </a:t>
            </a:r>
            <a:r>
              <a:rPr lang="en-GB" dirty="0" err="1"/>
              <a:t>probabilità</a:t>
            </a:r>
            <a:r>
              <a:rPr lang="en-GB" dirty="0"/>
              <a:t> </a:t>
            </a:r>
            <a:r>
              <a:rPr lang="en-GB" dirty="0" err="1"/>
              <a:t>della</a:t>
            </a:r>
            <a:r>
              <a:rPr lang="en-GB" dirty="0"/>
              <a:t> </a:t>
            </a:r>
            <a:r>
              <a:rPr lang="en-GB" dirty="0" err="1"/>
              <a:t>loro</a:t>
            </a:r>
            <a:r>
              <a:rPr lang="en-GB" dirty="0"/>
              <a:t> </a:t>
            </a:r>
            <a:r>
              <a:rPr lang="en-GB" dirty="0" err="1"/>
              <a:t>diffusione</a:t>
            </a:r>
            <a:r>
              <a:rPr lang="en-GB" dirty="0"/>
              <a:t> e </a:t>
            </a:r>
            <a:r>
              <a:rPr lang="en-GB" dirty="0" err="1"/>
              <a:t>adozione</a:t>
            </a:r>
            <a:endParaRPr lang="en-GB" dirty="0"/>
          </a:p>
          <a:p>
            <a:pPr marL="514350" indent="-514350">
              <a:buNone/>
              <a:defRPr/>
            </a:pPr>
            <a:endParaRPr lang="en-GB" dirty="0"/>
          </a:p>
          <a:p>
            <a:pPr marL="514350" indent="-514350">
              <a:buFont typeface="+mj-lt"/>
              <a:buAutoNum type="arabicPeriod"/>
              <a:defRPr/>
            </a:pPr>
            <a:r>
              <a:rPr lang="en-GB" sz="2400" dirty="0" err="1"/>
              <a:t>Compatilibilità</a:t>
            </a:r>
            <a:r>
              <a:rPr lang="en-GB" sz="2400" dirty="0"/>
              <a:t> con </a:t>
            </a:r>
            <a:r>
              <a:rPr lang="en-GB" sz="2400" dirty="0" err="1"/>
              <a:t>ciò</a:t>
            </a:r>
            <a:r>
              <a:rPr lang="en-GB" sz="2400" dirty="0"/>
              <a:t> </a:t>
            </a:r>
            <a:r>
              <a:rPr lang="en-GB" sz="2400" dirty="0" err="1"/>
              <a:t>che</a:t>
            </a:r>
            <a:r>
              <a:rPr lang="en-GB" sz="2400" dirty="0"/>
              <a:t> </a:t>
            </a:r>
            <a:r>
              <a:rPr lang="en-GB" sz="2400" dirty="0" err="1"/>
              <a:t>preesiste</a:t>
            </a:r>
            <a:endParaRPr lang="en-GB" sz="2400" dirty="0"/>
          </a:p>
          <a:p>
            <a:pPr marL="514350" indent="-514350">
              <a:buFont typeface="+mj-lt"/>
              <a:buAutoNum type="arabicPeriod"/>
              <a:defRPr/>
            </a:pPr>
            <a:r>
              <a:rPr lang="en-GB" sz="2400" dirty="0" err="1"/>
              <a:t>Visibilità</a:t>
            </a:r>
            <a:r>
              <a:rPr lang="en-GB" sz="2400" dirty="0"/>
              <a:t> del </a:t>
            </a:r>
            <a:r>
              <a:rPr lang="en-GB" sz="2400" dirty="0" err="1"/>
              <a:t>loro</a:t>
            </a:r>
            <a:r>
              <a:rPr lang="en-GB" sz="2400" dirty="0"/>
              <a:t> </a:t>
            </a:r>
            <a:r>
              <a:rPr lang="en-GB" sz="2400" dirty="0" err="1"/>
              <a:t>effetto</a:t>
            </a:r>
            <a:endParaRPr lang="en-GB" sz="2400" dirty="0"/>
          </a:p>
          <a:p>
            <a:pPr marL="514350" indent="-514350">
              <a:buFont typeface="+mj-lt"/>
              <a:buAutoNum type="arabicPeriod"/>
              <a:defRPr/>
            </a:pPr>
            <a:r>
              <a:rPr lang="en-GB" sz="2400" dirty="0"/>
              <a:t>La </a:t>
            </a:r>
            <a:r>
              <a:rPr lang="en-GB" sz="2400" dirty="0" err="1"/>
              <a:t>possibilità</a:t>
            </a:r>
            <a:r>
              <a:rPr lang="en-GB" sz="2400" dirty="0"/>
              <a:t> </a:t>
            </a:r>
            <a:r>
              <a:rPr lang="en-GB" sz="2400" dirty="0" err="1"/>
              <a:t>di</a:t>
            </a:r>
            <a:r>
              <a:rPr lang="en-GB" sz="2400" dirty="0"/>
              <a:t> </a:t>
            </a:r>
            <a:r>
              <a:rPr lang="en-GB" sz="2400" dirty="0" err="1"/>
              <a:t>sviluppare</a:t>
            </a:r>
            <a:r>
              <a:rPr lang="en-GB" sz="2400" dirty="0"/>
              <a:t> </a:t>
            </a:r>
            <a:r>
              <a:rPr lang="en-GB" sz="2400" dirty="0" err="1"/>
              <a:t>nuove</a:t>
            </a:r>
            <a:r>
              <a:rPr lang="en-GB" sz="2400" dirty="0"/>
              <a:t> </a:t>
            </a:r>
            <a:r>
              <a:rPr lang="en-GB" sz="2400" dirty="0" err="1"/>
              <a:t>innovazioni</a:t>
            </a:r>
            <a:endParaRPr lang="en-GB" sz="2400" dirty="0"/>
          </a:p>
          <a:p>
            <a:pPr>
              <a:defRPr/>
            </a:pPr>
            <a:endParaRPr lang="it-IT" dirty="0"/>
          </a:p>
        </p:txBody>
      </p:sp>
    </p:spTree>
    <p:extLst>
      <p:ext uri="{BB962C8B-B14F-4D97-AF65-F5344CB8AC3E}">
        <p14:creationId xmlns:p14="http://schemas.microsoft.com/office/powerpoint/2010/main" val="273134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pPr algn="ctr"/>
            <a:r>
              <a:rPr lang="it-IT" altLang="x-none" sz="3200" dirty="0">
                <a:latin typeface="Verdana" charset="0"/>
                <a:ea typeface="Verdana" charset="0"/>
                <a:cs typeface="Verdana" charset="0"/>
              </a:rPr>
              <a:t>Smart </a:t>
            </a:r>
            <a:r>
              <a:rPr lang="it-IT" altLang="x-none" sz="3200" dirty="0" err="1">
                <a:latin typeface="Verdana" charset="0"/>
                <a:ea typeface="Verdana" charset="0"/>
                <a:cs typeface="Verdana" charset="0"/>
              </a:rPr>
              <a:t>mobs</a:t>
            </a:r>
            <a:r>
              <a:rPr lang="it-IT" altLang="x-none" sz="3200" dirty="0">
                <a:latin typeface="Verdana" charset="0"/>
                <a:ea typeface="Verdana" charset="0"/>
                <a:cs typeface="Verdana" charset="0"/>
              </a:rPr>
              <a:t>: spiegazioni sociologiche</a:t>
            </a:r>
          </a:p>
        </p:txBody>
      </p:sp>
      <p:sp>
        <p:nvSpPr>
          <p:cNvPr id="12291" name="Segnaposto contenuto 2"/>
          <p:cNvSpPr>
            <a:spLocks noGrp="1"/>
          </p:cNvSpPr>
          <p:nvPr>
            <p:ph idx="1"/>
          </p:nvPr>
        </p:nvSpPr>
        <p:spPr/>
        <p:txBody>
          <a:bodyPr>
            <a:normAutofit lnSpcReduction="10000"/>
          </a:bodyPr>
          <a:lstStyle/>
          <a:p>
            <a:pPr>
              <a:lnSpc>
                <a:spcPct val="180000"/>
              </a:lnSpc>
              <a:buFont typeface="Verdana" charset="0"/>
              <a:buChar char="-"/>
            </a:pPr>
            <a:r>
              <a:rPr lang="it-IT" altLang="x-none" sz="2400" dirty="0">
                <a:latin typeface="Verdana" charset="0"/>
                <a:ea typeface="Verdana" charset="0"/>
                <a:cs typeface="Verdana" charset="0"/>
              </a:rPr>
              <a:t>La folla diventa un medium</a:t>
            </a:r>
          </a:p>
          <a:p>
            <a:pPr>
              <a:lnSpc>
                <a:spcPct val="180000"/>
              </a:lnSpc>
              <a:buFont typeface="Verdana" charset="0"/>
              <a:buChar char="-"/>
            </a:pPr>
            <a:endParaRPr lang="it-IT" altLang="x-none" sz="2400" dirty="0">
              <a:latin typeface="Verdana" charset="0"/>
              <a:ea typeface="Verdana" charset="0"/>
              <a:cs typeface="Verdana" charset="0"/>
            </a:endParaRPr>
          </a:p>
          <a:p>
            <a:pPr>
              <a:lnSpc>
                <a:spcPct val="180000"/>
              </a:lnSpc>
              <a:buFont typeface="Verdana" charset="0"/>
              <a:buChar char="-"/>
            </a:pPr>
            <a:r>
              <a:rPr lang="it-IT" altLang="x-none" sz="2400" dirty="0">
                <a:latin typeface="Verdana" charset="0"/>
                <a:ea typeface="Verdana" charset="0"/>
                <a:cs typeface="Verdana" charset="0"/>
              </a:rPr>
              <a:t>Non solamente effetto dei dispositivi tecnologici, ma una specie di tecnologia essa stessa</a:t>
            </a:r>
          </a:p>
          <a:p>
            <a:pPr>
              <a:lnSpc>
                <a:spcPct val="180000"/>
              </a:lnSpc>
              <a:buFont typeface="Verdana" charset="0"/>
              <a:buChar char="-"/>
            </a:pPr>
            <a:endParaRPr lang="it-IT" altLang="x-none" sz="2400" dirty="0">
              <a:latin typeface="Verdana" charset="0"/>
              <a:ea typeface="Verdana" charset="0"/>
              <a:cs typeface="Verdana" charset="0"/>
            </a:endParaRPr>
          </a:p>
          <a:p>
            <a:pPr>
              <a:lnSpc>
                <a:spcPct val="180000"/>
              </a:lnSpc>
              <a:buFont typeface="Verdana" charset="0"/>
              <a:buChar char="-"/>
            </a:pPr>
            <a:r>
              <a:rPr lang="it-IT" altLang="x-none" sz="2400" dirty="0">
                <a:latin typeface="Verdana" charset="0"/>
                <a:ea typeface="Verdana" charset="0"/>
                <a:cs typeface="Verdana" charset="0"/>
              </a:rPr>
              <a:t>NETWAR</a:t>
            </a:r>
          </a:p>
        </p:txBody>
      </p:sp>
    </p:spTree>
    <p:extLst>
      <p:ext uri="{BB962C8B-B14F-4D97-AF65-F5344CB8AC3E}">
        <p14:creationId xmlns:p14="http://schemas.microsoft.com/office/powerpoint/2010/main" val="15815520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it-IT"/>
              <a:t>CONCLUSION</a:t>
            </a:r>
          </a:p>
        </p:txBody>
      </p:sp>
      <p:sp>
        <p:nvSpPr>
          <p:cNvPr id="15363" name="Segnaposto contenuto 2"/>
          <p:cNvSpPr>
            <a:spLocks noGrp="1"/>
          </p:cNvSpPr>
          <p:nvPr>
            <p:ph idx="1"/>
          </p:nvPr>
        </p:nvSpPr>
        <p:spPr>
          <a:xfrm>
            <a:off x="1981200" y="1341438"/>
            <a:ext cx="8229600" cy="4779962"/>
          </a:xfrm>
        </p:spPr>
        <p:txBody>
          <a:bodyPr>
            <a:normAutofit lnSpcReduction="10000"/>
          </a:bodyPr>
          <a:lstStyle/>
          <a:p>
            <a:pPr marL="514350" indent="-514350">
              <a:buNone/>
            </a:pPr>
            <a:r>
              <a:rPr lang="en-GB" sz="2400"/>
              <a:t>We can therefore predict a long life span for SNSs, as well as the extinction of the type of virtual communities which first appeared on Internet</a:t>
            </a:r>
          </a:p>
          <a:p>
            <a:pPr marL="514350" indent="-514350">
              <a:buNone/>
            </a:pPr>
            <a:endParaRPr lang="en-GB" sz="1400"/>
          </a:p>
          <a:p>
            <a:pPr marL="514350" indent="-514350" algn="ctr">
              <a:buNone/>
            </a:pPr>
            <a:r>
              <a:rPr lang="en-GB" sz="2400" i="1"/>
              <a:t>Requiem for the virtual communities</a:t>
            </a:r>
            <a:endParaRPr lang="it-IT" sz="2400" i="1"/>
          </a:p>
          <a:p>
            <a:pPr marL="514350" indent="-514350" algn="ctr">
              <a:buNone/>
            </a:pPr>
            <a:r>
              <a:rPr lang="en-GB" sz="2400" i="1"/>
              <a:t>Long life to the Social Networks!</a:t>
            </a:r>
          </a:p>
          <a:p>
            <a:pPr marL="514350" indent="-514350" algn="ctr">
              <a:buNone/>
            </a:pPr>
            <a:endParaRPr lang="en-GB" i="1"/>
          </a:p>
          <a:p>
            <a:pPr marL="514350" indent="-514350" algn="ctr">
              <a:buNone/>
            </a:pPr>
            <a:endParaRPr lang="en-GB" i="1"/>
          </a:p>
          <a:p>
            <a:pPr marL="514350" indent="-514350" algn="ctr">
              <a:buNone/>
            </a:pPr>
            <a:endParaRPr lang="it-IT"/>
          </a:p>
          <a:p>
            <a:pPr marL="514350" lvl="1" indent="-514350">
              <a:buFont typeface="Calibri" pitchFamily="34" charset="0"/>
              <a:buChar char="–"/>
            </a:pPr>
            <a:endParaRPr lang="it-IT"/>
          </a:p>
          <a:p>
            <a:pPr marL="514350" lvl="1" indent="-514350">
              <a:buFont typeface="Calibri" pitchFamily="34" charset="0"/>
              <a:buChar char="–"/>
            </a:pPr>
            <a:r>
              <a:rPr lang="it-IT"/>
              <a:t>Alessia Bertolazzi			alessia.bertolazzi@unimc.it</a:t>
            </a:r>
          </a:p>
          <a:p>
            <a:pPr marL="514350" lvl="1" indent="-514350">
              <a:buFont typeface="Calibri" pitchFamily="34" charset="0"/>
              <a:buChar char="–"/>
            </a:pPr>
            <a:r>
              <a:rPr lang="it-IT"/>
              <a:t>Nicola Strizzolo			nicola.strizzolo@uniud.it</a:t>
            </a:r>
          </a:p>
        </p:txBody>
      </p:sp>
      <p:pic>
        <p:nvPicPr>
          <p:cNvPr id="15364" name="Immagine 3" descr="S_M.gif"/>
          <p:cNvPicPr>
            <a:picLocks noChangeAspect="1"/>
          </p:cNvPicPr>
          <p:nvPr/>
        </p:nvPicPr>
        <p:blipFill>
          <a:blip r:embed="rId2" cstate="print"/>
          <a:srcRect/>
          <a:stretch>
            <a:fillRect/>
          </a:stretch>
        </p:blipFill>
        <p:spPr bwMode="auto">
          <a:xfrm>
            <a:off x="4800601" y="4076700"/>
            <a:ext cx="2689225" cy="1500188"/>
          </a:xfrm>
          <a:prstGeom prst="rect">
            <a:avLst/>
          </a:prstGeom>
          <a:noFill/>
          <a:ln w="9525">
            <a:noFill/>
            <a:miter lim="800000"/>
            <a:headEnd/>
            <a:tailEnd/>
          </a:ln>
        </p:spPr>
      </p:pic>
    </p:spTree>
    <p:extLst>
      <p:ext uri="{BB962C8B-B14F-4D97-AF65-F5344CB8AC3E}">
        <p14:creationId xmlns:p14="http://schemas.microsoft.com/office/powerpoint/2010/main" val="13985340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200" dirty="0">
                <a:latin typeface="Verdana" charset="0"/>
                <a:ea typeface="Verdana" charset="0"/>
                <a:cs typeface="Verdana" charset="0"/>
              </a:rPr>
              <a:t>The post-</a:t>
            </a:r>
            <a:r>
              <a:rPr lang="it-IT" sz="4200" dirty="0" err="1">
                <a:latin typeface="Verdana" charset="0"/>
                <a:ea typeface="Verdana" charset="0"/>
                <a:cs typeface="Verdana" charset="0"/>
              </a:rPr>
              <a:t>thruth</a:t>
            </a:r>
            <a:r>
              <a:rPr lang="it-IT" sz="4200" dirty="0">
                <a:latin typeface="Verdana" charset="0"/>
                <a:ea typeface="Verdana" charset="0"/>
                <a:cs typeface="Verdana" charset="0"/>
              </a:rPr>
              <a:t> Era</a:t>
            </a:r>
          </a:p>
        </p:txBody>
      </p:sp>
      <p:sp>
        <p:nvSpPr>
          <p:cNvPr id="4" name="Sottotitolo 3"/>
          <p:cNvSpPr>
            <a:spLocks noGrp="1"/>
          </p:cNvSpPr>
          <p:nvPr>
            <p:ph type="subTitle" idx="1"/>
          </p:nvPr>
        </p:nvSpPr>
        <p:spPr/>
        <p:txBody>
          <a:bodyPr/>
          <a:lstStyle/>
          <a:p>
            <a:endParaRPr lang="it-IT"/>
          </a:p>
        </p:txBody>
      </p:sp>
    </p:spTree>
    <p:extLst>
      <p:ext uri="{BB962C8B-B14F-4D97-AF65-F5344CB8AC3E}">
        <p14:creationId xmlns:p14="http://schemas.microsoft.com/office/powerpoint/2010/main" val="15508542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Quadro del fenomeno FAKE NEWS (FN)</a:t>
            </a:r>
          </a:p>
        </p:txBody>
      </p:sp>
      <p:sp>
        <p:nvSpPr>
          <p:cNvPr id="3" name="Segnaposto contenuto 2"/>
          <p:cNvSpPr>
            <a:spLocks noGrp="1"/>
          </p:cNvSpPr>
          <p:nvPr>
            <p:ph idx="1"/>
          </p:nvPr>
        </p:nvSpPr>
        <p:spPr/>
        <p:txBody>
          <a:bodyPr>
            <a:normAutofit fontScale="92500"/>
          </a:bodyPr>
          <a:lstStyle/>
          <a:p>
            <a:pPr marL="0" lvl="0" indent="0" algn="just">
              <a:buNone/>
            </a:pPr>
            <a:r>
              <a:rPr lang="it-IT" sz="2400" dirty="0">
                <a:latin typeface="Verdana" charset="0"/>
                <a:ea typeface="Verdana" charset="0"/>
                <a:cs typeface="Verdana" charset="0"/>
              </a:rPr>
              <a:t>NUCLEO: FN sono notizie inventate o distorte intenzionalmente (</a:t>
            </a:r>
            <a:r>
              <a:rPr lang="it-IT" sz="2400" dirty="0" err="1">
                <a:latin typeface="Verdana" charset="0"/>
                <a:ea typeface="Verdana" charset="0"/>
                <a:cs typeface="Verdana" charset="0"/>
              </a:rPr>
              <a:t>reutersinstitute.politics.ox.ac.uk</a:t>
            </a:r>
            <a:r>
              <a:rPr lang="it-IT" sz="2400" dirty="0">
                <a:latin typeface="Verdana" charset="0"/>
                <a:ea typeface="Verdana" charset="0"/>
                <a:cs typeface="Verdana" charset="0"/>
              </a:rPr>
              <a:t>/</a:t>
            </a:r>
            <a:r>
              <a:rPr lang="it-IT" sz="2400" dirty="0" err="1">
                <a:latin typeface="Verdana" charset="0"/>
                <a:ea typeface="Verdana" charset="0"/>
                <a:cs typeface="Verdana" charset="0"/>
              </a:rPr>
              <a:t>risj-review</a:t>
            </a:r>
            <a:r>
              <a:rPr lang="it-IT" sz="2400" dirty="0">
                <a:latin typeface="Verdana" charset="0"/>
                <a:ea typeface="Verdana" charset="0"/>
                <a:cs typeface="Verdana" charset="0"/>
              </a:rPr>
              <a:t>/fake-news-propaganda-and-influence-operations-guide-journalism-new-and-more-chaotic</a:t>
            </a:r>
            <a:r>
              <a:rPr lang="it-IT" sz="2400" dirty="0">
                <a:effectLst/>
                <a:latin typeface="Verdana" charset="0"/>
                <a:ea typeface="Verdana" charset="0"/>
                <a:cs typeface="Verdana" charset="0"/>
              </a:rPr>
              <a:t>)</a:t>
            </a:r>
            <a:endParaRPr lang="it-IT" sz="2400" dirty="0">
              <a:latin typeface="Verdana" charset="0"/>
              <a:ea typeface="Verdana" charset="0"/>
              <a:cs typeface="Verdana" charset="0"/>
            </a:endParaRPr>
          </a:p>
          <a:p>
            <a:pPr marL="0" lvl="0" indent="0" algn="just">
              <a:buNone/>
            </a:pPr>
            <a:r>
              <a:rPr lang="it-IT" sz="2400" dirty="0">
                <a:latin typeface="Verdana" charset="0"/>
                <a:ea typeface="Verdana" charset="0"/>
                <a:cs typeface="Verdana" charset="0"/>
              </a:rPr>
              <a:t>Le </a:t>
            </a:r>
            <a:r>
              <a:rPr lang="it-IT" sz="2400" dirty="0" err="1">
                <a:latin typeface="Verdana" charset="0"/>
                <a:ea typeface="Verdana" charset="0"/>
                <a:cs typeface="Verdana" charset="0"/>
              </a:rPr>
              <a:t>Fake</a:t>
            </a:r>
            <a:r>
              <a:rPr lang="it-IT" sz="2400" dirty="0">
                <a:latin typeface="Verdana" charset="0"/>
                <a:ea typeface="Verdana" charset="0"/>
                <a:cs typeface="Verdana" charset="0"/>
              </a:rPr>
              <a:t> news non sono riducibili al loro contenuto, ma sono tali per l’effetto congiunto di almeno 5 elementi:</a:t>
            </a:r>
          </a:p>
          <a:p>
            <a:pPr marL="514350" lvl="0" indent="-514350" algn="just">
              <a:buAutoNum type="arabicPeriod"/>
            </a:pPr>
            <a:r>
              <a:rPr lang="it-IT" sz="2400" dirty="0">
                <a:latin typeface="Verdana" charset="0"/>
                <a:ea typeface="Verdana" charset="0"/>
                <a:cs typeface="Verdana" charset="0"/>
              </a:rPr>
              <a:t>I diversi tipi di contenuti che vengono creati e condivisi</a:t>
            </a:r>
          </a:p>
          <a:p>
            <a:pPr marL="514350" lvl="0" indent="-514350" algn="just">
              <a:buAutoNum type="arabicPeriod"/>
            </a:pPr>
            <a:r>
              <a:rPr lang="it-IT" sz="2400" dirty="0">
                <a:latin typeface="Verdana" charset="0"/>
                <a:ea typeface="Verdana" charset="0"/>
                <a:cs typeface="Verdana" charset="0"/>
              </a:rPr>
              <a:t>Le motivazioni di chi crea questo contenuto</a:t>
            </a:r>
          </a:p>
          <a:p>
            <a:pPr marL="514350" lvl="0" indent="-514350" algn="just">
              <a:buAutoNum type="arabicPeriod"/>
            </a:pPr>
            <a:r>
              <a:rPr lang="it-IT" sz="2400" dirty="0">
                <a:latin typeface="Verdana" charset="0"/>
                <a:ea typeface="Verdana" charset="0"/>
                <a:cs typeface="Verdana" charset="0"/>
              </a:rPr>
              <a:t>I modi in cui questo contenuto viene diffuso</a:t>
            </a:r>
          </a:p>
          <a:p>
            <a:pPr marL="0" lvl="0" indent="0" algn="just">
              <a:buNone/>
            </a:pPr>
            <a:r>
              <a:rPr lang="it-IT" sz="2400" dirty="0">
                <a:latin typeface="Verdana" charset="0"/>
                <a:ea typeface="Verdana" charset="0"/>
                <a:cs typeface="Verdana" charset="0"/>
              </a:rPr>
              <a:t>(</a:t>
            </a:r>
            <a:r>
              <a:rPr lang="it-IT" sz="2400" dirty="0" err="1">
                <a:latin typeface="Verdana" charset="0"/>
                <a:ea typeface="Verdana" charset="0"/>
                <a:cs typeface="Verdana" charset="0"/>
              </a:rPr>
              <a:t>medium.com</a:t>
            </a:r>
            <a:r>
              <a:rPr lang="it-IT" sz="2400" dirty="0">
                <a:latin typeface="Verdana" charset="0"/>
                <a:ea typeface="Verdana" charset="0"/>
                <a:cs typeface="Verdana" charset="0"/>
              </a:rPr>
              <a:t>/1st-draft/fake-news-its-complicated-d0f773766c79)</a:t>
            </a:r>
          </a:p>
          <a:p>
            <a:pPr marL="514350" lvl="0" indent="-514350" algn="just">
              <a:buFont typeface="+mj-lt"/>
              <a:buAutoNum type="arabicPeriod" startAt="4"/>
            </a:pPr>
            <a:r>
              <a:rPr lang="it-IT" sz="2400" dirty="0">
                <a:latin typeface="Verdana" charset="0"/>
                <a:ea typeface="Verdana" charset="0"/>
                <a:cs typeface="Verdana" charset="0"/>
              </a:rPr>
              <a:t>Le caratteristiche personali</a:t>
            </a:r>
          </a:p>
          <a:p>
            <a:pPr marL="514350" lvl="0" indent="-514350" algn="just">
              <a:buAutoNum type="arabicPeriod" startAt="4"/>
            </a:pPr>
            <a:r>
              <a:rPr lang="it-IT" sz="2400" dirty="0">
                <a:latin typeface="Verdana" charset="0"/>
                <a:ea typeface="Verdana" charset="0"/>
                <a:cs typeface="Verdana" charset="0"/>
              </a:rPr>
              <a:t>Ecosistema mediale</a:t>
            </a:r>
          </a:p>
          <a:p>
            <a:pPr marL="514350" lvl="0" indent="-514350">
              <a:buAutoNum type="arabicPeriod" startAt="4"/>
            </a:pPr>
            <a:endParaRPr lang="it-IT" dirty="0"/>
          </a:p>
        </p:txBody>
      </p:sp>
    </p:spTree>
    <p:extLst>
      <p:ext uri="{BB962C8B-B14F-4D97-AF65-F5344CB8AC3E}">
        <p14:creationId xmlns:p14="http://schemas.microsoft.com/office/powerpoint/2010/main" val="11991796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lgn="ctr"/>
            <a:r>
              <a:rPr lang="it-IT" sz="3200" dirty="0">
                <a:latin typeface="Verdana" charset="0"/>
                <a:ea typeface="Verdana" charset="0"/>
                <a:cs typeface="Verdana" charset="0"/>
              </a:rPr>
              <a:t>1. I diversi tipi di contenuti</a:t>
            </a:r>
          </a:p>
        </p:txBody>
      </p:sp>
      <p:sp>
        <p:nvSpPr>
          <p:cNvPr id="3" name="Segnaposto contenuto 2"/>
          <p:cNvSpPr>
            <a:spLocks noGrp="1"/>
          </p:cNvSpPr>
          <p:nvPr>
            <p:ph idx="1"/>
          </p:nvPr>
        </p:nvSpPr>
        <p:spPr/>
        <p:txBody>
          <a:bodyPr>
            <a:normAutofit lnSpcReduction="10000"/>
          </a:bodyPr>
          <a:lstStyle/>
          <a:p>
            <a:pPr marL="514350" lvl="0" indent="-514350" algn="just">
              <a:buFont typeface="+mj-lt"/>
              <a:buAutoNum type="arabicPeriod"/>
            </a:pPr>
            <a:r>
              <a:rPr lang="it-IT" sz="2200" dirty="0">
                <a:latin typeface="Verdana" charset="0"/>
                <a:ea typeface="Verdana" charset="0"/>
                <a:cs typeface="Verdana" charset="0"/>
              </a:rPr>
              <a:t>False connessioni: quando i titoli e la comunicazione visiva non è legata al contenuto</a:t>
            </a:r>
          </a:p>
          <a:p>
            <a:pPr marL="514350" lvl="0" indent="-514350" algn="just">
              <a:buFont typeface="+mj-lt"/>
              <a:buAutoNum type="arabicPeriod"/>
            </a:pPr>
            <a:r>
              <a:rPr lang="it-IT" sz="2200" dirty="0">
                <a:latin typeface="Verdana" charset="0"/>
                <a:ea typeface="Verdana" charset="0"/>
                <a:cs typeface="Verdana" charset="0"/>
              </a:rPr>
              <a:t>Falso contesto: l’informazione è vera ma non il contesto</a:t>
            </a:r>
          </a:p>
          <a:p>
            <a:pPr marL="514350" lvl="0" indent="-514350" algn="just">
              <a:buFont typeface="+mj-lt"/>
              <a:buAutoNum type="arabicPeriod"/>
            </a:pPr>
            <a:r>
              <a:rPr lang="it-IT" sz="2200" dirty="0">
                <a:latin typeface="Verdana" charset="0"/>
                <a:ea typeface="Verdana" charset="0"/>
                <a:cs typeface="Verdana" charset="0"/>
              </a:rPr>
              <a:t>Manipolazione del contenuto: l’informazione o l’immagine è manipolata</a:t>
            </a:r>
          </a:p>
          <a:p>
            <a:pPr marL="514350" lvl="0" indent="-514350" algn="just">
              <a:buFont typeface="+mj-lt"/>
              <a:buAutoNum type="arabicPeriod"/>
            </a:pPr>
            <a:r>
              <a:rPr lang="it-IT" sz="2200" dirty="0">
                <a:latin typeface="Verdana" charset="0"/>
                <a:ea typeface="Verdana" charset="0"/>
                <a:cs typeface="Verdana" charset="0"/>
              </a:rPr>
              <a:t>Contenuto fabbricato: 100 % della notizia è falsa, costruita per ingannare o ferire</a:t>
            </a:r>
          </a:p>
          <a:p>
            <a:pPr marL="514350" lvl="0" indent="-514350" algn="just">
              <a:buFont typeface="+mj-lt"/>
              <a:buAutoNum type="arabicPeriod"/>
            </a:pPr>
            <a:r>
              <a:rPr lang="it-IT" sz="2200" dirty="0">
                <a:latin typeface="Verdana" charset="0"/>
                <a:ea typeface="Verdana" charset="0"/>
                <a:cs typeface="Verdana" charset="0"/>
              </a:rPr>
              <a:t>Contenuto di impostori: quando la fonte originale viene copiata</a:t>
            </a:r>
          </a:p>
          <a:p>
            <a:pPr marL="514350" lvl="0" indent="-514350" algn="just">
              <a:buFont typeface="+mj-lt"/>
              <a:buAutoNum type="arabicPeriod"/>
            </a:pPr>
            <a:r>
              <a:rPr lang="it-IT" sz="2200" dirty="0">
                <a:latin typeface="Verdana" charset="0"/>
                <a:ea typeface="Verdana" charset="0"/>
                <a:cs typeface="Verdana" charset="0"/>
              </a:rPr>
              <a:t>Uso deviato dell’informazione per inquadrare una questione o una persona</a:t>
            </a:r>
          </a:p>
          <a:p>
            <a:pPr marL="514350" lvl="0" indent="-514350" algn="just">
              <a:buFont typeface="+mj-lt"/>
              <a:buAutoNum type="arabicPeriod"/>
            </a:pPr>
            <a:r>
              <a:rPr lang="it-IT" sz="2200" dirty="0">
                <a:latin typeface="Verdana" charset="0"/>
                <a:ea typeface="Verdana" charset="0"/>
                <a:cs typeface="Verdana" charset="0"/>
              </a:rPr>
              <a:t>Satira o parodia: non ha intenzione di fare del male ma ha il potenziale per ingannare</a:t>
            </a:r>
          </a:p>
          <a:p>
            <a:endParaRPr lang="it-IT" dirty="0"/>
          </a:p>
        </p:txBody>
      </p:sp>
    </p:spTree>
    <p:extLst>
      <p:ext uri="{BB962C8B-B14F-4D97-AF65-F5344CB8AC3E}">
        <p14:creationId xmlns:p14="http://schemas.microsoft.com/office/powerpoint/2010/main" val="4784176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Contenuti più diffusi</a:t>
            </a:r>
          </a:p>
        </p:txBody>
      </p:sp>
      <p:pic>
        <p:nvPicPr>
          <p:cNvPr id="4" name="Immagin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460919"/>
            <a:ext cx="10277340" cy="5318976"/>
          </a:xfrm>
          <a:prstGeom prst="rect">
            <a:avLst/>
          </a:prstGeom>
          <a:noFill/>
          <a:ln>
            <a:noFill/>
          </a:ln>
        </p:spPr>
      </p:pic>
    </p:spTree>
    <p:extLst>
      <p:ext uri="{BB962C8B-B14F-4D97-AF65-F5344CB8AC3E}">
        <p14:creationId xmlns:p14="http://schemas.microsoft.com/office/powerpoint/2010/main" val="5872238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Una ricerca sul New York Times</a:t>
            </a:r>
          </a:p>
        </p:txBody>
      </p:sp>
      <p:sp>
        <p:nvSpPr>
          <p:cNvPr id="3" name="Segnaposto contenuto 2"/>
          <p:cNvSpPr>
            <a:spLocks noGrp="1"/>
          </p:cNvSpPr>
          <p:nvPr>
            <p:ph idx="1"/>
          </p:nvPr>
        </p:nvSpPr>
        <p:spPr/>
        <p:txBody>
          <a:bodyPr>
            <a:normAutofit fontScale="92500" lnSpcReduction="10000"/>
          </a:bodyPr>
          <a:lstStyle/>
          <a:p>
            <a:pPr>
              <a:buFontTx/>
              <a:buChar char="-"/>
            </a:pPr>
            <a:endParaRPr lang="en-GB" dirty="0"/>
          </a:p>
          <a:p>
            <a:pPr algn="just">
              <a:lnSpc>
                <a:spcPct val="150000"/>
              </a:lnSpc>
              <a:buFontTx/>
              <a:buChar char="-"/>
            </a:pPr>
            <a:r>
              <a:rPr lang="en-GB" dirty="0">
                <a:latin typeface="Verdana" charset="0"/>
                <a:ea typeface="Verdana" charset="0"/>
                <a:cs typeface="Verdana" charset="0"/>
              </a:rPr>
              <a:t>7000 </a:t>
            </a:r>
            <a:r>
              <a:rPr lang="en-GB" dirty="0" err="1">
                <a:latin typeface="Verdana" charset="0"/>
                <a:ea typeface="Verdana" charset="0"/>
                <a:cs typeface="Verdana" charset="0"/>
              </a:rPr>
              <a:t>articoli</a:t>
            </a:r>
            <a:r>
              <a:rPr lang="en-GB" dirty="0">
                <a:latin typeface="Verdana" charset="0"/>
                <a:ea typeface="Verdana" charset="0"/>
                <a:cs typeface="Verdana" charset="0"/>
              </a:rPr>
              <a:t> del </a:t>
            </a:r>
            <a:r>
              <a:rPr lang="en-GB" i="1" dirty="0">
                <a:latin typeface="Verdana" charset="0"/>
                <a:ea typeface="Verdana" charset="0"/>
                <a:cs typeface="Verdana" charset="0"/>
              </a:rPr>
              <a:t>New York Times </a:t>
            </a:r>
            <a:r>
              <a:rPr lang="en-GB" dirty="0" err="1">
                <a:latin typeface="Verdana" charset="0"/>
                <a:ea typeface="Verdana" charset="0"/>
                <a:cs typeface="Verdana" charset="0"/>
              </a:rPr>
              <a:t>maggiormente</a:t>
            </a:r>
            <a:r>
              <a:rPr lang="en-GB" dirty="0">
                <a:latin typeface="Verdana" charset="0"/>
                <a:ea typeface="Verdana" charset="0"/>
                <a:cs typeface="Verdana" charset="0"/>
              </a:rPr>
              <a:t> diffuse </a:t>
            </a:r>
            <a:r>
              <a:rPr lang="en-GB" dirty="0" err="1">
                <a:latin typeface="Verdana" charset="0"/>
                <a:ea typeface="Verdana" charset="0"/>
                <a:cs typeface="Verdana" charset="0"/>
              </a:rPr>
              <a:t>dai</a:t>
            </a:r>
            <a:r>
              <a:rPr lang="en-GB" dirty="0">
                <a:latin typeface="Verdana" charset="0"/>
                <a:ea typeface="Verdana" charset="0"/>
                <a:cs typeface="Verdana" charset="0"/>
              </a:rPr>
              <a:t> </a:t>
            </a:r>
            <a:r>
              <a:rPr lang="en-GB" dirty="0" err="1">
                <a:latin typeface="Verdana" charset="0"/>
                <a:ea typeface="Verdana" charset="0"/>
                <a:cs typeface="Verdana" charset="0"/>
              </a:rPr>
              <a:t>lettori</a:t>
            </a:r>
            <a:endParaRPr lang="en-GB" dirty="0">
              <a:latin typeface="Verdana" charset="0"/>
              <a:ea typeface="Verdana" charset="0"/>
              <a:cs typeface="Verdana" charset="0"/>
            </a:endParaRPr>
          </a:p>
          <a:p>
            <a:pPr algn="just">
              <a:lnSpc>
                <a:spcPct val="150000"/>
              </a:lnSpc>
              <a:buFontTx/>
              <a:buChar char="-"/>
            </a:pPr>
            <a:endParaRPr lang="en-GB" dirty="0">
              <a:latin typeface="Verdana" charset="0"/>
              <a:ea typeface="Verdana" charset="0"/>
              <a:cs typeface="Verdana" charset="0"/>
            </a:endParaRPr>
          </a:p>
          <a:p>
            <a:pPr algn="just">
              <a:lnSpc>
                <a:spcPct val="150000"/>
              </a:lnSpc>
              <a:buFontTx/>
              <a:buChar char="-"/>
            </a:pPr>
            <a:r>
              <a:rPr lang="en-GB" dirty="0">
                <a:latin typeface="Verdana" charset="0"/>
                <a:ea typeface="Verdana" charset="0"/>
                <a:cs typeface="Verdana" charset="0"/>
              </a:rPr>
              <a:t>+ </a:t>
            </a:r>
            <a:r>
              <a:rPr lang="en-GB" dirty="0" err="1">
                <a:latin typeface="Verdana" charset="0"/>
                <a:ea typeface="Verdana" charset="0"/>
                <a:cs typeface="Verdana" charset="0"/>
              </a:rPr>
              <a:t>costruito</a:t>
            </a:r>
            <a:r>
              <a:rPr lang="en-GB" dirty="0">
                <a:latin typeface="Verdana" charset="0"/>
                <a:ea typeface="Verdana" charset="0"/>
                <a:cs typeface="Verdana" charset="0"/>
              </a:rPr>
              <a:t> </a:t>
            </a:r>
            <a:r>
              <a:rPr lang="en-GB" dirty="0" err="1">
                <a:latin typeface="Verdana" charset="0"/>
                <a:ea typeface="Verdana" charset="0"/>
                <a:cs typeface="Verdana" charset="0"/>
              </a:rPr>
              <a:t>delle</a:t>
            </a:r>
            <a:r>
              <a:rPr lang="en-GB" dirty="0">
                <a:latin typeface="Verdana" charset="0"/>
                <a:ea typeface="Verdana" charset="0"/>
                <a:cs typeface="Verdana" charset="0"/>
              </a:rPr>
              <a:t> </a:t>
            </a:r>
            <a:r>
              <a:rPr lang="en-GB" dirty="0" err="1">
                <a:latin typeface="Verdana" charset="0"/>
                <a:ea typeface="Verdana" charset="0"/>
                <a:cs typeface="Verdana" charset="0"/>
              </a:rPr>
              <a:t>storie</a:t>
            </a:r>
            <a:r>
              <a:rPr lang="en-GB" dirty="0">
                <a:latin typeface="Verdana" charset="0"/>
                <a:ea typeface="Verdana" charset="0"/>
                <a:cs typeface="Verdana" charset="0"/>
              </a:rPr>
              <a:t> ad hoc (</a:t>
            </a:r>
            <a:r>
              <a:rPr lang="en-GB" dirty="0" err="1">
                <a:latin typeface="Verdana" charset="0"/>
                <a:ea typeface="Verdana" charset="0"/>
                <a:cs typeface="Verdana" charset="0"/>
              </a:rPr>
              <a:t>utilizzando</a:t>
            </a:r>
            <a:r>
              <a:rPr lang="en-GB" dirty="0">
                <a:latin typeface="Verdana" charset="0"/>
                <a:ea typeface="Verdana" charset="0"/>
                <a:cs typeface="Verdana" charset="0"/>
              </a:rPr>
              <a:t> </a:t>
            </a:r>
            <a:r>
              <a:rPr lang="en-GB" dirty="0" err="1">
                <a:latin typeface="Verdana" charset="0"/>
                <a:ea typeface="Verdana" charset="0"/>
                <a:cs typeface="Verdana" charset="0"/>
              </a:rPr>
              <a:t>quanto</a:t>
            </a:r>
            <a:r>
              <a:rPr lang="en-GB" dirty="0">
                <a:latin typeface="Verdana" charset="0"/>
                <a:ea typeface="Verdana" charset="0"/>
                <a:cs typeface="Verdana" charset="0"/>
              </a:rPr>
              <a:t> </a:t>
            </a:r>
            <a:r>
              <a:rPr lang="en-GB" dirty="0" err="1">
                <a:latin typeface="Verdana" charset="0"/>
                <a:ea typeface="Verdana" charset="0"/>
                <a:cs typeface="Verdana" charset="0"/>
              </a:rPr>
              <a:t>emerso</a:t>
            </a:r>
            <a:r>
              <a:rPr lang="en-GB" dirty="0">
                <a:latin typeface="Verdana" charset="0"/>
                <a:ea typeface="Verdana" charset="0"/>
                <a:cs typeface="Verdana" charset="0"/>
              </a:rPr>
              <a:t> </a:t>
            </a:r>
            <a:r>
              <a:rPr lang="en-GB" dirty="0" err="1">
                <a:latin typeface="Verdana" charset="0"/>
                <a:ea typeface="Verdana" charset="0"/>
                <a:cs typeface="Verdana" charset="0"/>
              </a:rPr>
              <a:t>dalla</a:t>
            </a:r>
            <a:r>
              <a:rPr lang="en-GB" dirty="0">
                <a:latin typeface="Verdana" charset="0"/>
                <a:ea typeface="Verdana" charset="0"/>
                <a:cs typeface="Verdana" charset="0"/>
              </a:rPr>
              <a:t> </a:t>
            </a:r>
            <a:r>
              <a:rPr lang="en-GB" dirty="0" err="1">
                <a:latin typeface="Verdana" charset="0"/>
                <a:ea typeface="Verdana" charset="0"/>
                <a:cs typeface="Verdana" charset="0"/>
              </a:rPr>
              <a:t>ricerca</a:t>
            </a:r>
            <a:r>
              <a:rPr lang="en-GB" dirty="0">
                <a:latin typeface="Verdana" charset="0"/>
                <a:ea typeface="Verdana" charset="0"/>
                <a:cs typeface="Verdana" charset="0"/>
              </a:rPr>
              <a:t> e da </a:t>
            </a:r>
            <a:r>
              <a:rPr lang="en-GB" dirty="0" err="1">
                <a:latin typeface="Verdana" charset="0"/>
                <a:ea typeface="Verdana" charset="0"/>
                <a:cs typeface="Verdana" charset="0"/>
              </a:rPr>
              <a:t>studi</a:t>
            </a:r>
            <a:r>
              <a:rPr lang="en-GB" dirty="0">
                <a:latin typeface="Verdana" charset="0"/>
                <a:ea typeface="Verdana" charset="0"/>
                <a:cs typeface="Verdana" charset="0"/>
              </a:rPr>
              <a:t> </a:t>
            </a:r>
            <a:r>
              <a:rPr lang="en-GB" dirty="0" err="1">
                <a:latin typeface="Verdana" charset="0"/>
                <a:ea typeface="Verdana" charset="0"/>
                <a:cs typeface="Verdana" charset="0"/>
              </a:rPr>
              <a:t>pregressi</a:t>
            </a:r>
            <a:r>
              <a:rPr lang="en-GB" dirty="0">
                <a:latin typeface="Verdana" charset="0"/>
                <a:ea typeface="Verdana" charset="0"/>
                <a:cs typeface="Verdana" charset="0"/>
              </a:rPr>
              <a:t>) e </a:t>
            </a:r>
            <a:r>
              <a:rPr lang="en-GB" dirty="0" err="1">
                <a:latin typeface="Verdana" charset="0"/>
                <a:ea typeface="Verdana" charset="0"/>
                <a:cs typeface="Verdana" charset="0"/>
              </a:rPr>
              <a:t>sottoposte</a:t>
            </a:r>
            <a:r>
              <a:rPr lang="en-GB" dirty="0">
                <a:latin typeface="Verdana" charset="0"/>
                <a:ea typeface="Verdana" charset="0"/>
                <a:cs typeface="Verdana" charset="0"/>
              </a:rPr>
              <a:t> ad un </a:t>
            </a:r>
            <a:r>
              <a:rPr lang="en-GB" dirty="0" err="1">
                <a:latin typeface="Verdana" charset="0"/>
                <a:ea typeface="Verdana" charset="0"/>
                <a:cs typeface="Verdana" charset="0"/>
              </a:rPr>
              <a:t>campione</a:t>
            </a:r>
            <a:endParaRPr lang="en-GB" dirty="0">
              <a:latin typeface="Verdana" charset="0"/>
              <a:ea typeface="Verdana" charset="0"/>
              <a:cs typeface="Verdana" charset="0"/>
            </a:endParaRPr>
          </a:p>
          <a:p>
            <a:endParaRPr lang="it-IT" dirty="0"/>
          </a:p>
        </p:txBody>
      </p:sp>
    </p:spTree>
    <p:extLst>
      <p:ext uri="{BB962C8B-B14F-4D97-AF65-F5344CB8AC3E}">
        <p14:creationId xmlns:p14="http://schemas.microsoft.com/office/powerpoint/2010/main" val="1783267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Immagine 3"/>
          <p:cNvPicPr>
            <a:picLocks noChangeAspect="1"/>
          </p:cNvPicPr>
          <p:nvPr/>
        </p:nvPicPr>
        <p:blipFill>
          <a:blip r:embed="rId2" cstate="print"/>
          <a:stretch>
            <a:fillRect/>
          </a:stretch>
        </p:blipFill>
        <p:spPr>
          <a:xfrm>
            <a:off x="699247" y="215153"/>
            <a:ext cx="10832951" cy="6642847"/>
          </a:xfrm>
          <a:prstGeom prst="rect">
            <a:avLst/>
          </a:prstGeom>
        </p:spPr>
      </p:pic>
    </p:spTree>
    <p:extLst>
      <p:ext uri="{BB962C8B-B14F-4D97-AF65-F5344CB8AC3E}">
        <p14:creationId xmlns:p14="http://schemas.microsoft.com/office/powerpoint/2010/main" val="10888091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lgn="ctr"/>
            <a:r>
              <a:rPr lang="it-IT" sz="3600" dirty="0">
                <a:latin typeface="Verdana" charset="0"/>
                <a:ea typeface="Verdana" charset="0"/>
                <a:cs typeface="Verdana" charset="0"/>
              </a:rPr>
              <a:t>2. Le motivazioni</a:t>
            </a:r>
          </a:p>
        </p:txBody>
      </p:sp>
      <p:sp>
        <p:nvSpPr>
          <p:cNvPr id="3" name="Segnaposto contenuto 2"/>
          <p:cNvSpPr>
            <a:spLocks noGrp="1"/>
          </p:cNvSpPr>
          <p:nvPr>
            <p:ph idx="1"/>
          </p:nvPr>
        </p:nvSpPr>
        <p:spPr/>
        <p:txBody>
          <a:bodyPr/>
          <a:lstStyle/>
          <a:p>
            <a:pPr marL="514350" indent="-514350">
              <a:buFont typeface="+mj-lt"/>
              <a:buAutoNum type="arabicPeriod"/>
            </a:pPr>
            <a:r>
              <a:rPr lang="it-IT" dirty="0">
                <a:latin typeface="Verdana" charset="0"/>
                <a:ea typeface="Verdana" charset="0"/>
                <a:cs typeface="Verdana" charset="0"/>
              </a:rPr>
              <a:t>Giornalismo povero</a:t>
            </a:r>
          </a:p>
          <a:p>
            <a:pPr marL="514350" indent="-514350">
              <a:buFont typeface="+mj-lt"/>
              <a:buAutoNum type="arabicPeriod"/>
            </a:pPr>
            <a:r>
              <a:rPr lang="it-IT" dirty="0">
                <a:latin typeface="Verdana" charset="0"/>
                <a:ea typeface="Verdana" charset="0"/>
                <a:cs typeface="Verdana" charset="0"/>
              </a:rPr>
              <a:t>Parodia</a:t>
            </a:r>
          </a:p>
          <a:p>
            <a:pPr marL="514350" indent="-514350">
              <a:buFont typeface="+mj-lt"/>
              <a:buAutoNum type="arabicPeriod"/>
            </a:pPr>
            <a:r>
              <a:rPr lang="it-IT" dirty="0">
                <a:latin typeface="Verdana" charset="0"/>
                <a:ea typeface="Verdana" charset="0"/>
                <a:cs typeface="Verdana" charset="0"/>
              </a:rPr>
              <a:t>Provocazione o ribellione</a:t>
            </a:r>
          </a:p>
          <a:p>
            <a:pPr marL="514350" indent="-514350">
              <a:buFont typeface="+mj-lt"/>
              <a:buAutoNum type="arabicPeriod"/>
            </a:pPr>
            <a:r>
              <a:rPr lang="it-IT" dirty="0">
                <a:latin typeface="Verdana" charset="0"/>
                <a:ea typeface="Verdana" charset="0"/>
                <a:cs typeface="Verdana" charset="0"/>
              </a:rPr>
              <a:t>passione</a:t>
            </a:r>
          </a:p>
          <a:p>
            <a:pPr marL="514350" indent="-514350">
              <a:buFont typeface="+mj-lt"/>
              <a:buAutoNum type="arabicPeriod"/>
            </a:pPr>
            <a:r>
              <a:rPr lang="it-IT" dirty="0">
                <a:latin typeface="Verdana" charset="0"/>
                <a:ea typeface="Verdana" charset="0"/>
                <a:cs typeface="Verdana" charset="0"/>
              </a:rPr>
              <a:t>partigianeria</a:t>
            </a:r>
          </a:p>
          <a:p>
            <a:pPr marL="514350" indent="-514350">
              <a:buFont typeface="+mj-lt"/>
              <a:buAutoNum type="arabicPeriod"/>
            </a:pPr>
            <a:r>
              <a:rPr lang="it-IT" dirty="0">
                <a:latin typeface="Verdana" charset="0"/>
                <a:ea typeface="Verdana" charset="0"/>
                <a:cs typeface="Verdana" charset="0"/>
              </a:rPr>
              <a:t>profitto</a:t>
            </a:r>
          </a:p>
          <a:p>
            <a:pPr marL="514350" indent="-514350">
              <a:buFont typeface="+mj-lt"/>
              <a:buAutoNum type="arabicPeriod"/>
            </a:pPr>
            <a:r>
              <a:rPr lang="it-IT" dirty="0">
                <a:latin typeface="Verdana" charset="0"/>
                <a:ea typeface="Verdana" charset="0"/>
                <a:cs typeface="Verdana" charset="0"/>
              </a:rPr>
              <a:t>influenza/potere politico</a:t>
            </a:r>
          </a:p>
          <a:p>
            <a:pPr marL="514350" indent="-514350">
              <a:buFont typeface="+mj-lt"/>
              <a:buAutoNum type="arabicPeriod"/>
            </a:pPr>
            <a:r>
              <a:rPr lang="it-IT" dirty="0">
                <a:latin typeface="Verdana" charset="0"/>
                <a:ea typeface="Verdana" charset="0"/>
                <a:cs typeface="Verdana" charset="0"/>
              </a:rPr>
              <a:t>propaganda</a:t>
            </a:r>
          </a:p>
          <a:p>
            <a:endParaRPr lang="it-IT" dirty="0"/>
          </a:p>
        </p:txBody>
      </p:sp>
    </p:spTree>
    <p:extLst>
      <p:ext uri="{BB962C8B-B14F-4D97-AF65-F5344CB8AC3E}">
        <p14:creationId xmlns:p14="http://schemas.microsoft.com/office/powerpoint/2010/main" val="9072279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lgn="ctr"/>
            <a:r>
              <a:rPr lang="it-IT" sz="3600" dirty="0">
                <a:latin typeface="Verdana" charset="0"/>
                <a:ea typeface="Verdana" charset="0"/>
                <a:cs typeface="Verdana" charset="0"/>
              </a:rPr>
              <a:t>3. I modi</a:t>
            </a:r>
          </a:p>
        </p:txBody>
      </p:sp>
      <p:sp>
        <p:nvSpPr>
          <p:cNvPr id="3" name="Segnaposto contenuto 2"/>
          <p:cNvSpPr>
            <a:spLocks noGrp="1"/>
          </p:cNvSpPr>
          <p:nvPr>
            <p:ph idx="1"/>
          </p:nvPr>
        </p:nvSpPr>
        <p:spPr/>
        <p:txBody>
          <a:bodyPr>
            <a:normAutofit fontScale="92500" lnSpcReduction="10000"/>
          </a:bodyPr>
          <a:lstStyle/>
          <a:p>
            <a:pPr marL="514350" indent="-514350" algn="just">
              <a:lnSpc>
                <a:spcPct val="150000"/>
              </a:lnSpc>
              <a:buAutoNum type="arabicPeriod"/>
            </a:pPr>
            <a:r>
              <a:rPr lang="it-IT" dirty="0">
                <a:latin typeface="Verdana" charset="0"/>
                <a:ea typeface="Verdana" charset="0"/>
                <a:cs typeface="Verdana" charset="0"/>
              </a:rPr>
              <a:t>Condivisi involontariamente cliccando più o meno inavvertitamente</a:t>
            </a:r>
          </a:p>
          <a:p>
            <a:pPr marL="514350" indent="-514350" algn="just">
              <a:lnSpc>
                <a:spcPct val="150000"/>
              </a:lnSpc>
              <a:buAutoNum type="arabicPeriod"/>
            </a:pPr>
            <a:r>
              <a:rPr lang="it-IT" dirty="0">
                <a:latin typeface="Verdana" charset="0"/>
                <a:ea typeface="Verdana" charset="0"/>
                <a:cs typeface="Verdana" charset="0"/>
              </a:rPr>
              <a:t>Amplificati dai giornalisti sono sotto pressione</a:t>
            </a:r>
          </a:p>
          <a:p>
            <a:pPr marL="514350" indent="-514350" algn="just">
              <a:lnSpc>
                <a:spcPct val="150000"/>
              </a:lnSpc>
              <a:buAutoNum type="arabicPeriod"/>
            </a:pPr>
            <a:r>
              <a:rPr lang="it-IT" dirty="0">
                <a:latin typeface="Verdana" charset="0"/>
                <a:ea typeface="Verdana" charset="0"/>
                <a:cs typeface="Verdana" charset="0"/>
              </a:rPr>
              <a:t>Spacciati da gruppi che stanno deliberatamente tentando di influenzare l'opinione pubblica</a:t>
            </a:r>
          </a:p>
          <a:p>
            <a:pPr marL="514350" indent="-514350" algn="just">
              <a:lnSpc>
                <a:spcPct val="150000"/>
              </a:lnSpc>
              <a:buAutoNum type="arabicPeriod"/>
            </a:pPr>
            <a:r>
              <a:rPr lang="it-IT" dirty="0">
                <a:latin typeface="Verdana" charset="0"/>
                <a:ea typeface="Verdana" charset="0"/>
                <a:cs typeface="Verdana" charset="0"/>
              </a:rPr>
              <a:t>Diffusi come parte di sofisticate campagne di disinformazione, attraverso bot e troll</a:t>
            </a:r>
          </a:p>
        </p:txBody>
      </p:sp>
    </p:spTree>
    <p:extLst>
      <p:ext uri="{BB962C8B-B14F-4D97-AF65-F5344CB8AC3E}">
        <p14:creationId xmlns:p14="http://schemas.microsoft.com/office/powerpoint/2010/main" val="12770017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Come</a:t>
            </a:r>
          </a:p>
        </p:txBody>
      </p:sp>
      <p:sp>
        <p:nvSpPr>
          <p:cNvPr id="3" name="Segnaposto contenuto 2"/>
          <p:cNvSpPr>
            <a:spLocks noGrp="1"/>
          </p:cNvSpPr>
          <p:nvPr>
            <p:ph idx="1"/>
          </p:nvPr>
        </p:nvSpPr>
        <p:spPr/>
        <p:txBody>
          <a:bodyPr>
            <a:normAutofit fontScale="92500"/>
          </a:bodyPr>
          <a:lstStyle/>
          <a:p>
            <a:pPr algn="just">
              <a:lnSpc>
                <a:spcPct val="150000"/>
              </a:lnSpc>
              <a:buFontTx/>
              <a:buChar char="-"/>
            </a:pPr>
            <a:r>
              <a:rPr lang="it-IT" sz="2200" dirty="0">
                <a:latin typeface="Verdana" charset="0"/>
                <a:ea typeface="Verdana" charset="0"/>
                <a:cs typeface="Verdana" charset="0"/>
              </a:rPr>
              <a:t>Atteggiamento mimetico</a:t>
            </a:r>
          </a:p>
          <a:p>
            <a:pPr algn="just">
              <a:lnSpc>
                <a:spcPct val="150000"/>
              </a:lnSpc>
              <a:buFontTx/>
              <a:buChar char="-"/>
            </a:pPr>
            <a:r>
              <a:rPr lang="it-IT" sz="2200" dirty="0">
                <a:latin typeface="Verdana" charset="0"/>
                <a:ea typeface="Verdana" charset="0"/>
                <a:cs typeface="Verdana" charset="0"/>
              </a:rPr>
              <a:t>Utilizza marche di </a:t>
            </a:r>
            <a:r>
              <a:rPr lang="it-IT" sz="2200" dirty="0" err="1">
                <a:latin typeface="Verdana" charset="0"/>
                <a:ea typeface="Verdana" charset="0"/>
                <a:cs typeface="Verdana" charset="0"/>
              </a:rPr>
              <a:t>veridizione</a:t>
            </a:r>
            <a:r>
              <a:rPr lang="it-IT" sz="2200" dirty="0">
                <a:latin typeface="Verdana" charset="0"/>
                <a:ea typeface="Verdana" charset="0"/>
                <a:cs typeface="Verdana" charset="0"/>
              </a:rPr>
              <a:t>, frame, linguaggi e forme del giornalismo (che a sua volta ha assimilato le forme del web)</a:t>
            </a:r>
          </a:p>
          <a:p>
            <a:pPr algn="just">
              <a:lnSpc>
                <a:spcPct val="150000"/>
              </a:lnSpc>
              <a:buFontTx/>
              <a:buChar char="-"/>
            </a:pPr>
            <a:r>
              <a:rPr lang="it-IT" sz="2200" dirty="0">
                <a:latin typeface="Verdana" charset="0"/>
                <a:ea typeface="Verdana" charset="0"/>
                <a:cs typeface="Verdana" charset="0"/>
              </a:rPr>
              <a:t>Contaminazione formale reciproca</a:t>
            </a:r>
          </a:p>
          <a:p>
            <a:pPr algn="just">
              <a:lnSpc>
                <a:spcPct val="150000"/>
              </a:lnSpc>
              <a:buFontTx/>
              <a:buChar char="-"/>
            </a:pPr>
            <a:r>
              <a:rPr lang="it-IT" sz="2200" dirty="0">
                <a:latin typeface="Verdana" charset="0"/>
                <a:ea typeface="Verdana" charset="0"/>
                <a:cs typeface="Verdana" charset="0"/>
              </a:rPr>
              <a:t>Qualcosa che sembra informazione ma non è informazione</a:t>
            </a:r>
          </a:p>
          <a:p>
            <a:pPr algn="just">
              <a:lnSpc>
                <a:spcPct val="150000"/>
              </a:lnSpc>
              <a:buFontTx/>
              <a:buChar char="-"/>
            </a:pPr>
            <a:r>
              <a:rPr lang="it-IT" sz="2200" dirty="0">
                <a:latin typeface="Verdana" charset="0"/>
                <a:ea typeface="Verdana" charset="0"/>
                <a:cs typeface="Verdana" charset="0"/>
              </a:rPr>
              <a:t>È come se fossero entrati in redazione e stampassero copie del giornale utilizzando l’impaginazione e le rotativa bypassando i processi di news </a:t>
            </a:r>
            <a:r>
              <a:rPr lang="it-IT" sz="2200" dirty="0" err="1">
                <a:latin typeface="Verdana" charset="0"/>
                <a:ea typeface="Verdana" charset="0"/>
                <a:cs typeface="Verdana" charset="0"/>
              </a:rPr>
              <a:t>making</a:t>
            </a:r>
            <a:r>
              <a:rPr lang="it-IT" sz="2200" dirty="0">
                <a:latin typeface="Verdana" charset="0"/>
                <a:ea typeface="Verdana" charset="0"/>
                <a:cs typeface="Verdana" charset="0"/>
              </a:rPr>
              <a:t> classici, per altro già in crisi dall’industrializzazione dell’informazione</a:t>
            </a:r>
          </a:p>
          <a:p>
            <a:endParaRPr lang="it-IT" dirty="0"/>
          </a:p>
          <a:p>
            <a:endParaRPr lang="it-IT" dirty="0"/>
          </a:p>
        </p:txBody>
      </p:sp>
    </p:spTree>
    <p:extLst>
      <p:ext uri="{BB962C8B-B14F-4D97-AF65-F5344CB8AC3E}">
        <p14:creationId xmlns:p14="http://schemas.microsoft.com/office/powerpoint/2010/main" val="616239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algn="ctr"/>
            <a:r>
              <a:rPr lang="it-IT" altLang="x-none" sz="3200" dirty="0">
                <a:latin typeface="Verdana" charset="0"/>
                <a:ea typeface="Verdana" charset="0"/>
                <a:cs typeface="Verdana" charset="0"/>
              </a:rPr>
              <a:t>Mobile ad hoc social network</a:t>
            </a:r>
          </a:p>
        </p:txBody>
      </p:sp>
      <p:sp>
        <p:nvSpPr>
          <p:cNvPr id="13315" name="Segnaposto contenuto 2"/>
          <p:cNvSpPr>
            <a:spLocks noGrp="1"/>
          </p:cNvSpPr>
          <p:nvPr>
            <p:ph idx="1"/>
          </p:nvPr>
        </p:nvSpPr>
        <p:spPr/>
        <p:txBody>
          <a:bodyPr>
            <a:normAutofit lnSpcReduction="10000"/>
          </a:bodyPr>
          <a:lstStyle/>
          <a:p>
            <a:pPr algn="just">
              <a:lnSpc>
                <a:spcPct val="180000"/>
              </a:lnSpc>
              <a:buFont typeface="Verdana" charset="0"/>
              <a:buChar char="-"/>
            </a:pPr>
            <a:r>
              <a:rPr lang="it-IT" altLang="x-none" sz="2200" dirty="0">
                <a:latin typeface="Verdana" charset="0"/>
                <a:ea typeface="Verdana" charset="0"/>
                <a:cs typeface="Verdana" charset="0"/>
              </a:rPr>
              <a:t>Termine più lungo e più tecnico di “</a:t>
            </a:r>
            <a:r>
              <a:rPr lang="it-IT" altLang="x-none" sz="2200" dirty="0" err="1">
                <a:latin typeface="Verdana" charset="0"/>
                <a:ea typeface="Verdana" charset="0"/>
                <a:cs typeface="Verdana" charset="0"/>
              </a:rPr>
              <a:t>smart</a:t>
            </a:r>
            <a:r>
              <a:rPr lang="it-IT" altLang="x-none" sz="2200" dirty="0">
                <a:latin typeface="Verdana" charset="0"/>
                <a:ea typeface="Verdana" charset="0"/>
                <a:cs typeface="Verdana" charset="0"/>
              </a:rPr>
              <a:t> </a:t>
            </a:r>
            <a:r>
              <a:rPr lang="it-IT" altLang="x-none" sz="2200" dirty="0" err="1">
                <a:latin typeface="Verdana" charset="0"/>
                <a:ea typeface="Verdana" charset="0"/>
                <a:cs typeface="Verdana" charset="0"/>
              </a:rPr>
              <a:t>mob</a:t>
            </a:r>
            <a:r>
              <a:rPr lang="it-IT" altLang="x-none" sz="2200" dirty="0">
                <a:latin typeface="Verdana" charset="0"/>
                <a:ea typeface="Verdana" charset="0"/>
                <a:cs typeface="Verdana" charset="0"/>
              </a:rPr>
              <a:t>”. </a:t>
            </a:r>
          </a:p>
          <a:p>
            <a:pPr algn="just">
              <a:lnSpc>
                <a:spcPct val="180000"/>
              </a:lnSpc>
              <a:buFont typeface="Verdana" charset="0"/>
              <a:buChar char="-"/>
            </a:pPr>
            <a:r>
              <a:rPr lang="it-IT" altLang="x-none" sz="2200" dirty="0">
                <a:latin typeface="Verdana" charset="0"/>
                <a:ea typeface="Verdana" charset="0"/>
                <a:cs typeface="Verdana" charset="0"/>
              </a:rPr>
              <a:t>Entrambi i termini descrivono la nuova forma sociale resa possibile dalla combinazione di computazione, comunicazione, reputazione e consapevolezza locale</a:t>
            </a:r>
          </a:p>
          <a:p>
            <a:pPr algn="just">
              <a:lnSpc>
                <a:spcPct val="180000"/>
              </a:lnSpc>
              <a:buFont typeface="Verdana" charset="0"/>
              <a:buChar char="-"/>
            </a:pPr>
            <a:r>
              <a:rPr lang="it-IT" altLang="x-none" sz="2200" dirty="0">
                <a:latin typeface="Verdana" charset="0"/>
                <a:ea typeface="Verdana" charset="0"/>
                <a:cs typeface="Verdana" charset="0"/>
              </a:rPr>
              <a:t>Sistemi mobili ad hoc forniscono opportunità per incontri ad hoc, monitoraggio mobile dei pazienti, comandi e sistemi di controllo diffusi e “</a:t>
            </a:r>
            <a:r>
              <a:rPr lang="it-IT" altLang="x-none" sz="2200" dirty="0" err="1">
                <a:latin typeface="Verdana" charset="0"/>
                <a:ea typeface="Verdana" charset="0"/>
                <a:cs typeface="Verdana" charset="0"/>
              </a:rPr>
              <a:t>ubiquitous</a:t>
            </a:r>
            <a:r>
              <a:rPr lang="it-IT" altLang="x-none" sz="2200" dirty="0">
                <a:latin typeface="Verdana" charset="0"/>
                <a:ea typeface="Verdana" charset="0"/>
                <a:cs typeface="Verdana" charset="0"/>
              </a:rPr>
              <a:t> </a:t>
            </a:r>
            <a:r>
              <a:rPr lang="it-IT" altLang="x-none" sz="2200" dirty="0" err="1">
                <a:latin typeface="Verdana" charset="0"/>
                <a:ea typeface="Verdana" charset="0"/>
                <a:cs typeface="Verdana" charset="0"/>
              </a:rPr>
              <a:t>computing</a:t>
            </a:r>
            <a:r>
              <a:rPr lang="it-IT" altLang="x-none" sz="2200" dirty="0">
                <a:latin typeface="Verdana" charset="0"/>
                <a:ea typeface="Verdana" charset="0"/>
                <a:cs typeface="Verdana" charset="0"/>
              </a:rPr>
              <a:t>”</a:t>
            </a:r>
          </a:p>
        </p:txBody>
      </p:sp>
    </p:spTree>
    <p:extLst>
      <p:ext uri="{BB962C8B-B14F-4D97-AF65-F5344CB8AC3E}">
        <p14:creationId xmlns:p14="http://schemas.microsoft.com/office/powerpoint/2010/main" val="17407264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4. Le caratteristiche personali</a:t>
            </a:r>
          </a:p>
        </p:txBody>
      </p:sp>
      <p:sp>
        <p:nvSpPr>
          <p:cNvPr id="3" name="Segnaposto contenuto 2"/>
          <p:cNvSpPr>
            <a:spLocks noGrp="1"/>
          </p:cNvSpPr>
          <p:nvPr>
            <p:ph idx="1"/>
          </p:nvPr>
        </p:nvSpPr>
        <p:spPr>
          <a:xfrm>
            <a:off x="838200" y="1524411"/>
            <a:ext cx="10515600" cy="4351338"/>
          </a:xfrm>
        </p:spPr>
        <p:txBody>
          <a:bodyPr>
            <a:noAutofit/>
          </a:bodyPr>
          <a:lstStyle/>
          <a:p>
            <a:pPr algn="just">
              <a:lnSpc>
                <a:spcPct val="160000"/>
              </a:lnSpc>
              <a:buFontTx/>
              <a:buChar char="-"/>
            </a:pPr>
            <a:r>
              <a:rPr lang="it-IT" sz="2100" dirty="0">
                <a:latin typeface="Verdana" charset="0"/>
                <a:ea typeface="Verdana" charset="0"/>
                <a:cs typeface="Verdana" charset="0"/>
              </a:rPr>
              <a:t>Gli individui tendono a leggere notizie che sono ideologicamente più vicine a loro, che confermano la loro mappa cognitiva e valoriale</a:t>
            </a:r>
          </a:p>
          <a:p>
            <a:pPr algn="just">
              <a:lnSpc>
                <a:spcPct val="160000"/>
              </a:lnSpc>
              <a:buFontTx/>
              <a:buChar char="-"/>
            </a:pPr>
            <a:r>
              <a:rPr lang="it-IT" sz="2100" dirty="0">
                <a:latin typeface="Verdana" charset="0"/>
                <a:ea typeface="Verdana" charset="0"/>
                <a:cs typeface="Verdana" charset="0"/>
              </a:rPr>
              <a:t>"le persone cercherebbero esposizione ai contenuti dei mass media che supportano il loro atteggiamento verso il problema o il candidato preferito ed eviterebbero esposizione a comunicazioni elettorali in disaccordo con la loro predisposizione "(</a:t>
            </a:r>
            <a:r>
              <a:rPr lang="it-IT" sz="2100" dirty="0" err="1">
                <a:latin typeface="Verdana" charset="0"/>
                <a:ea typeface="Verdana" charset="0"/>
                <a:cs typeface="Verdana" charset="0"/>
              </a:rPr>
              <a:t>Gall</a:t>
            </a:r>
            <a:r>
              <a:rPr lang="it-IT" sz="2100" dirty="0">
                <a:latin typeface="Verdana" charset="0"/>
                <a:ea typeface="Verdana" charset="0"/>
                <a:cs typeface="Verdana" charset="0"/>
              </a:rPr>
              <a:t>, 1983, p.2)</a:t>
            </a:r>
          </a:p>
          <a:p>
            <a:pPr algn="just">
              <a:lnSpc>
                <a:spcPct val="160000"/>
              </a:lnSpc>
              <a:buFontTx/>
              <a:buChar char="-"/>
            </a:pPr>
            <a:r>
              <a:rPr lang="it-IT" sz="2100" dirty="0">
                <a:latin typeface="Verdana" charset="0"/>
                <a:ea typeface="Verdana" charset="0"/>
                <a:cs typeface="Verdana" charset="0"/>
              </a:rPr>
              <a:t>Third-</a:t>
            </a:r>
            <a:r>
              <a:rPr lang="it-IT" sz="2100" dirty="0" err="1">
                <a:latin typeface="Verdana" charset="0"/>
                <a:ea typeface="Verdana" charset="0"/>
                <a:cs typeface="Verdana" charset="0"/>
              </a:rPr>
              <a:t>person</a:t>
            </a:r>
            <a:r>
              <a:rPr lang="it-IT" sz="2100" dirty="0">
                <a:latin typeface="Verdana" charset="0"/>
                <a:ea typeface="Verdana" charset="0"/>
                <a:cs typeface="Verdana" charset="0"/>
              </a:rPr>
              <a:t> </a:t>
            </a:r>
            <a:r>
              <a:rPr lang="it-IT" sz="2100" dirty="0" err="1">
                <a:latin typeface="Verdana" charset="0"/>
                <a:ea typeface="Verdana" charset="0"/>
                <a:cs typeface="Verdana" charset="0"/>
              </a:rPr>
              <a:t>effect</a:t>
            </a:r>
            <a:endParaRPr lang="it-IT" sz="2100" dirty="0">
              <a:latin typeface="Verdana" charset="0"/>
              <a:ea typeface="Verdana" charset="0"/>
              <a:cs typeface="Verdana" charset="0"/>
            </a:endParaRPr>
          </a:p>
          <a:p>
            <a:pPr algn="just">
              <a:lnSpc>
                <a:spcPct val="160000"/>
              </a:lnSpc>
              <a:buFontTx/>
              <a:buChar char="-"/>
            </a:pPr>
            <a:r>
              <a:rPr lang="it-IT" sz="2100" dirty="0">
                <a:latin typeface="Verdana" charset="0"/>
                <a:ea typeface="Verdana" charset="0"/>
                <a:cs typeface="Verdana" charset="0"/>
              </a:rPr>
              <a:t>Big </a:t>
            </a:r>
            <a:r>
              <a:rPr lang="it-IT" sz="2100" dirty="0" err="1">
                <a:latin typeface="Verdana" charset="0"/>
                <a:ea typeface="Verdana" charset="0"/>
                <a:cs typeface="Verdana" charset="0"/>
              </a:rPr>
              <a:t>five</a:t>
            </a:r>
            <a:endParaRPr lang="it-IT" sz="2100" dirty="0">
              <a:latin typeface="Verdana" charset="0"/>
              <a:ea typeface="Verdana" charset="0"/>
              <a:cs typeface="Verdana" charset="0"/>
            </a:endParaRPr>
          </a:p>
        </p:txBody>
      </p:sp>
    </p:spTree>
    <p:extLst>
      <p:ext uri="{BB962C8B-B14F-4D97-AF65-F5344CB8AC3E}">
        <p14:creationId xmlns:p14="http://schemas.microsoft.com/office/powerpoint/2010/main" val="19640717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600" dirty="0">
                <a:latin typeface="Verdana" charset="0"/>
                <a:ea typeface="Verdana" charset="0"/>
                <a:cs typeface="Verdana" charset="0"/>
              </a:rPr>
              <a:t>Self Versus Others: Media, </a:t>
            </a:r>
            <a:r>
              <a:rPr lang="it-IT" sz="3600" dirty="0" err="1">
                <a:latin typeface="Verdana" charset="0"/>
                <a:ea typeface="Verdana" charset="0"/>
                <a:cs typeface="Verdana" charset="0"/>
              </a:rPr>
              <a:t>Messages</a:t>
            </a:r>
            <a:r>
              <a:rPr lang="it-IT" sz="3600" dirty="0">
                <a:latin typeface="Verdana" charset="0"/>
                <a:ea typeface="Verdana" charset="0"/>
                <a:cs typeface="Verdana" charset="0"/>
              </a:rPr>
              <a:t>, and the Third-</a:t>
            </a:r>
            <a:r>
              <a:rPr lang="it-IT" sz="3600" dirty="0" err="1">
                <a:latin typeface="Verdana" charset="0"/>
                <a:ea typeface="Verdana" charset="0"/>
                <a:cs typeface="Verdana" charset="0"/>
              </a:rPr>
              <a:t>Person</a:t>
            </a:r>
            <a:r>
              <a:rPr lang="it-IT" sz="3600" dirty="0">
                <a:latin typeface="Verdana" charset="0"/>
                <a:ea typeface="Verdana" charset="0"/>
                <a:cs typeface="Verdana" charset="0"/>
              </a:rPr>
              <a:t> </a:t>
            </a:r>
            <a:r>
              <a:rPr lang="it-IT" sz="3600" dirty="0" err="1">
                <a:latin typeface="Verdana" charset="0"/>
                <a:ea typeface="Verdana" charset="0"/>
                <a:cs typeface="Verdana" charset="0"/>
              </a:rPr>
              <a:t>Effect</a:t>
            </a:r>
            <a:br>
              <a:rPr lang="it-IT" sz="3600" dirty="0">
                <a:latin typeface="Verdana" charset="0"/>
                <a:ea typeface="Verdana" charset="0"/>
                <a:cs typeface="Verdana" charset="0"/>
              </a:rPr>
            </a:br>
            <a:r>
              <a:rPr lang="it-IT" sz="2400" dirty="0">
                <a:latin typeface="Verdana" charset="0"/>
                <a:ea typeface="Verdana" charset="0"/>
                <a:cs typeface="Verdana" charset="0"/>
              </a:rPr>
              <a:t>Julie L. </a:t>
            </a:r>
            <a:r>
              <a:rPr lang="it-IT" sz="2400" dirty="0" err="1">
                <a:latin typeface="Verdana" charset="0"/>
                <a:ea typeface="Verdana" charset="0"/>
                <a:cs typeface="Verdana" charset="0"/>
              </a:rPr>
              <a:t>Andsager</a:t>
            </a:r>
            <a:r>
              <a:rPr lang="it-IT" sz="2400" dirty="0">
                <a:latin typeface="Verdana" charset="0"/>
                <a:ea typeface="Verdana" charset="0"/>
                <a:cs typeface="Verdana" charset="0"/>
              </a:rPr>
              <a:t>, H. Allen White</a:t>
            </a:r>
          </a:p>
        </p:txBody>
      </p:sp>
      <p:sp>
        <p:nvSpPr>
          <p:cNvPr id="3" name="Segnaposto contenuto 2"/>
          <p:cNvSpPr>
            <a:spLocks noGrp="1"/>
          </p:cNvSpPr>
          <p:nvPr>
            <p:ph idx="1"/>
          </p:nvPr>
        </p:nvSpPr>
        <p:spPr/>
        <p:txBody>
          <a:bodyPr>
            <a:normAutofit fontScale="92500"/>
          </a:bodyPr>
          <a:lstStyle/>
          <a:p>
            <a:pPr algn="just">
              <a:lnSpc>
                <a:spcPct val="150000"/>
              </a:lnSpc>
              <a:buFontTx/>
              <a:buChar char="-"/>
            </a:pPr>
            <a:r>
              <a:rPr lang="it-IT" sz="2400" dirty="0">
                <a:latin typeface="Verdana" charset="0"/>
                <a:ea typeface="Verdana" charset="0"/>
                <a:cs typeface="Verdana" charset="0"/>
              </a:rPr>
              <a:t>Gli altri sono influenzati dai messaggi non noi: sovrastima proprie capacita e sottostima di quelle altrui</a:t>
            </a:r>
          </a:p>
          <a:p>
            <a:pPr algn="just">
              <a:lnSpc>
                <a:spcPct val="150000"/>
              </a:lnSpc>
              <a:buFontTx/>
              <a:buChar char="-"/>
            </a:pPr>
            <a:r>
              <a:rPr lang="it-IT" sz="2400" dirty="0">
                <a:latin typeface="Verdana" charset="0"/>
                <a:ea typeface="Verdana" charset="0"/>
                <a:cs typeface="Verdana" charset="0"/>
              </a:rPr>
              <a:t>Effetto di desiderabilità sociale, della distanza sociale da coloro che si farebbero influenzare e dalla percezione che si ha nell’esposizione ai messaggi (</a:t>
            </a:r>
            <a:r>
              <a:rPr lang="it-IT" sz="2400" dirty="0" err="1">
                <a:latin typeface="Verdana" charset="0"/>
                <a:ea typeface="Verdana" charset="0"/>
                <a:cs typeface="Verdana" charset="0"/>
              </a:rPr>
              <a:t>academic.oup.com</a:t>
            </a:r>
            <a:r>
              <a:rPr lang="it-IT" sz="2400" dirty="0">
                <a:latin typeface="Verdana" charset="0"/>
                <a:ea typeface="Verdana" charset="0"/>
                <a:cs typeface="Verdana" charset="0"/>
              </a:rPr>
              <a:t>/</a:t>
            </a:r>
            <a:r>
              <a:rPr lang="it-IT" sz="2400" dirty="0" err="1">
                <a:latin typeface="Verdana" charset="0"/>
                <a:ea typeface="Verdana" charset="0"/>
                <a:cs typeface="Verdana" charset="0"/>
              </a:rPr>
              <a:t>poq</a:t>
            </a:r>
            <a:r>
              <a:rPr lang="it-IT" sz="2400" dirty="0">
                <a:latin typeface="Verdana" charset="0"/>
                <a:ea typeface="Verdana" charset="0"/>
                <a:cs typeface="Verdana" charset="0"/>
              </a:rPr>
              <a:t>/</a:t>
            </a:r>
            <a:r>
              <a:rPr lang="it-IT" sz="2400" dirty="0" err="1">
                <a:latin typeface="Verdana" charset="0"/>
                <a:ea typeface="Verdana" charset="0"/>
                <a:cs typeface="Verdana" charset="0"/>
              </a:rPr>
              <a:t>article-abstract</a:t>
            </a:r>
            <a:r>
              <a:rPr lang="it-IT" sz="2400" dirty="0">
                <a:latin typeface="Verdana" charset="0"/>
                <a:ea typeface="Verdana" charset="0"/>
                <a:cs typeface="Verdana" charset="0"/>
              </a:rPr>
              <a:t>/47/1/1/1906961?redirectedFrom=</a:t>
            </a:r>
            <a:r>
              <a:rPr lang="it-IT" sz="2400" dirty="0" err="1">
                <a:latin typeface="Verdana" charset="0"/>
                <a:ea typeface="Verdana" charset="0"/>
                <a:cs typeface="Verdana" charset="0"/>
              </a:rPr>
              <a:t>fulltext</a:t>
            </a:r>
            <a:r>
              <a:rPr lang="it-IT" sz="2400" dirty="0">
                <a:latin typeface="Verdana" charset="0"/>
                <a:ea typeface="Verdana" charset="0"/>
                <a:cs typeface="Verdana" charset="0"/>
              </a:rPr>
              <a:t>)</a:t>
            </a:r>
          </a:p>
          <a:p>
            <a:pPr algn="just">
              <a:lnSpc>
                <a:spcPct val="150000"/>
              </a:lnSpc>
              <a:buFontTx/>
              <a:buChar char="-"/>
            </a:pPr>
            <a:r>
              <a:rPr lang="it-IT" sz="2400" dirty="0">
                <a:latin typeface="Verdana" charset="0"/>
                <a:ea typeface="Verdana" charset="0"/>
                <a:cs typeface="Verdana" charset="0"/>
              </a:rPr>
              <a:t>Dal 2015: Web Third-</a:t>
            </a:r>
            <a:r>
              <a:rPr lang="it-IT" sz="2400" dirty="0" err="1">
                <a:latin typeface="Verdana" charset="0"/>
                <a:ea typeface="Verdana" charset="0"/>
                <a:cs typeface="Verdana" charset="0"/>
              </a:rPr>
              <a:t>person</a:t>
            </a:r>
            <a:r>
              <a:rPr lang="it-IT" sz="2400" dirty="0">
                <a:latin typeface="Verdana" charset="0"/>
                <a:ea typeface="Verdana" charset="0"/>
                <a:cs typeface="Verdana" charset="0"/>
              </a:rPr>
              <a:t> </a:t>
            </a:r>
            <a:r>
              <a:rPr lang="it-IT" sz="2400" dirty="0" err="1">
                <a:latin typeface="Verdana" charset="0"/>
                <a:ea typeface="Verdana" charset="0"/>
                <a:cs typeface="Verdana" charset="0"/>
              </a:rPr>
              <a:t>effect</a:t>
            </a:r>
            <a:r>
              <a:rPr lang="it-IT" sz="2400" dirty="0">
                <a:latin typeface="Verdana" charset="0"/>
                <a:ea typeface="Verdana" charset="0"/>
                <a:cs typeface="Verdana" charset="0"/>
              </a:rPr>
              <a:t> </a:t>
            </a:r>
            <a:r>
              <a:rPr lang="en-US" sz="2400" dirty="0">
                <a:latin typeface="Verdana" charset="0"/>
                <a:ea typeface="Verdana" charset="0"/>
                <a:cs typeface="Verdana" charset="0"/>
              </a:rPr>
              <a:t>(</a:t>
            </a:r>
            <a:r>
              <a:rPr lang="en-US" sz="2400" dirty="0" err="1">
                <a:latin typeface="Verdana" charset="0"/>
                <a:ea typeface="Verdana" charset="0"/>
                <a:cs typeface="Verdana" charset="0"/>
              </a:rPr>
              <a:t>journals.sagepub.com</a:t>
            </a:r>
            <a:r>
              <a:rPr lang="en-US" sz="2400" dirty="0">
                <a:latin typeface="Verdana" charset="0"/>
                <a:ea typeface="Verdana" charset="0"/>
                <a:cs typeface="Verdana" charset="0"/>
              </a:rPr>
              <a:t>/</a:t>
            </a:r>
            <a:r>
              <a:rPr lang="en-US" sz="2400" dirty="0" err="1">
                <a:latin typeface="Verdana" charset="0"/>
                <a:ea typeface="Verdana" charset="0"/>
                <a:cs typeface="Verdana" charset="0"/>
              </a:rPr>
              <a:t>doi</a:t>
            </a:r>
            <a:r>
              <a:rPr lang="en-US" sz="2400" dirty="0">
                <a:latin typeface="Verdana" charset="0"/>
                <a:ea typeface="Verdana" charset="0"/>
                <a:cs typeface="Verdana" charset="0"/>
              </a:rPr>
              <a:t>/pdf/10.1177/009365097024002003)</a:t>
            </a:r>
            <a:endParaRPr lang="it-IT" sz="2400" dirty="0">
              <a:latin typeface="Verdana" charset="0"/>
              <a:ea typeface="Verdana" charset="0"/>
              <a:cs typeface="Verdana" charset="0"/>
            </a:endParaRPr>
          </a:p>
        </p:txBody>
      </p:sp>
    </p:spTree>
    <p:extLst>
      <p:ext uri="{BB962C8B-B14F-4D97-AF65-F5344CB8AC3E}">
        <p14:creationId xmlns:p14="http://schemas.microsoft.com/office/powerpoint/2010/main" val="11823608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Gli effetti del </a:t>
            </a:r>
            <a:r>
              <a:rPr lang="it-IT" sz="3600" dirty="0" err="1">
                <a:latin typeface="Verdana" charset="0"/>
                <a:ea typeface="Verdana" charset="0"/>
                <a:cs typeface="Verdana" charset="0"/>
              </a:rPr>
              <a:t>third-person</a:t>
            </a:r>
            <a:r>
              <a:rPr lang="it-IT" sz="3600" dirty="0">
                <a:latin typeface="Verdana" charset="0"/>
                <a:ea typeface="Verdana" charset="0"/>
                <a:cs typeface="Verdana" charset="0"/>
              </a:rPr>
              <a:t> </a:t>
            </a:r>
            <a:r>
              <a:rPr lang="it-IT" sz="3600" dirty="0" err="1">
                <a:latin typeface="Verdana" charset="0"/>
                <a:ea typeface="Verdana" charset="0"/>
                <a:cs typeface="Verdana" charset="0"/>
              </a:rPr>
              <a:t>effect</a:t>
            </a:r>
            <a:endParaRPr lang="it-IT" sz="3600" dirty="0">
              <a:latin typeface="Verdana" charset="0"/>
              <a:ea typeface="Verdana" charset="0"/>
              <a:cs typeface="Verdana" charset="0"/>
            </a:endParaRPr>
          </a:p>
        </p:txBody>
      </p:sp>
      <p:sp>
        <p:nvSpPr>
          <p:cNvPr id="3" name="Segnaposto contenuto 2"/>
          <p:cNvSpPr>
            <a:spLocks noGrp="1"/>
          </p:cNvSpPr>
          <p:nvPr>
            <p:ph idx="1"/>
          </p:nvPr>
        </p:nvSpPr>
        <p:spPr>
          <a:xfrm>
            <a:off x="838200" y="1578198"/>
            <a:ext cx="10515600" cy="4715025"/>
          </a:xfrm>
        </p:spPr>
        <p:txBody>
          <a:bodyPr>
            <a:normAutofit fontScale="25000" lnSpcReduction="20000"/>
          </a:bodyPr>
          <a:lstStyle/>
          <a:p>
            <a:pPr algn="just">
              <a:lnSpc>
                <a:spcPct val="160000"/>
              </a:lnSpc>
              <a:buFontTx/>
              <a:buChar char="-"/>
            </a:pPr>
            <a:r>
              <a:rPr lang="it-IT" sz="8000" dirty="0"/>
              <a:t>Il senso di appartenenza ad un gruppo fa sentire che gli esterni al gruppo sono maggiormente influenzabili dalle </a:t>
            </a:r>
            <a:r>
              <a:rPr lang="it-IT" sz="8000" dirty="0" err="1"/>
              <a:t>fake</a:t>
            </a:r>
            <a:r>
              <a:rPr lang="it-IT" sz="8000" dirty="0"/>
              <a:t> news (più forte ad es. è il senso di appartenenza ad un partito, più aumenta la percezione che gli esterni siano influenzabili)</a:t>
            </a:r>
          </a:p>
          <a:p>
            <a:pPr algn="just">
              <a:lnSpc>
                <a:spcPct val="160000"/>
              </a:lnSpc>
              <a:buFontTx/>
              <a:buChar char="-"/>
            </a:pPr>
            <a:r>
              <a:rPr lang="it-IT" sz="8000" dirty="0"/>
              <a:t>La messa in atto di comportamenti sociali indesiderabili è vista maggiormente come effetto di </a:t>
            </a:r>
            <a:r>
              <a:rPr lang="it-IT" sz="8000" dirty="0" err="1"/>
              <a:t>fake</a:t>
            </a:r>
            <a:r>
              <a:rPr lang="it-IT" sz="8000" dirty="0"/>
              <a:t> news</a:t>
            </a:r>
          </a:p>
          <a:p>
            <a:pPr algn="just">
              <a:lnSpc>
                <a:spcPct val="160000"/>
              </a:lnSpc>
              <a:buFontTx/>
              <a:buChar char="-"/>
            </a:pPr>
            <a:r>
              <a:rPr lang="it-IT" sz="8000" dirty="0"/>
              <a:t>Coloro che hanno un alto di livello di percezione che gli altri si fanno influenzare dalle </a:t>
            </a:r>
            <a:r>
              <a:rPr lang="it-IT" sz="8000" dirty="0" err="1"/>
              <a:t>fake</a:t>
            </a:r>
            <a:r>
              <a:rPr lang="it-IT" sz="8000" dirty="0"/>
              <a:t> news, tendono maggiormente ad auspicare un’alfabetizzazione ai media per gli altri (piuttosto che la regolamentazione normativa)</a:t>
            </a:r>
          </a:p>
          <a:p>
            <a:pPr algn="just">
              <a:lnSpc>
                <a:spcPct val="160000"/>
              </a:lnSpc>
              <a:buFontTx/>
              <a:buChar char="-"/>
            </a:pPr>
            <a:r>
              <a:rPr lang="it-IT" sz="8000" dirty="0"/>
              <a:t>Questa differenziale tra autostima ed etero sottostima fa sì che che avvenga una rapida amplificazione di messaggi caricati (emotivamente) su piattaforme come </a:t>
            </a:r>
            <a:r>
              <a:rPr lang="it-IT" sz="8000" dirty="0" err="1"/>
              <a:t>Twitter</a:t>
            </a:r>
            <a:endParaRPr lang="it-IT" sz="8000" dirty="0"/>
          </a:p>
          <a:p>
            <a:endParaRPr lang="it-IT" dirty="0"/>
          </a:p>
        </p:txBody>
      </p:sp>
    </p:spTree>
    <p:extLst>
      <p:ext uri="{BB962C8B-B14F-4D97-AF65-F5344CB8AC3E}">
        <p14:creationId xmlns:p14="http://schemas.microsoft.com/office/powerpoint/2010/main" val="12725362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Dai cluster sociali</a:t>
            </a:r>
            <a:br>
              <a:rPr lang="it-IT" sz="3600" dirty="0">
                <a:latin typeface="Verdana" charset="0"/>
                <a:ea typeface="Verdana" charset="0"/>
                <a:cs typeface="Verdana" charset="0"/>
              </a:rPr>
            </a:br>
            <a:r>
              <a:rPr lang="it-IT" sz="3600" dirty="0">
                <a:latin typeface="Verdana" charset="0"/>
                <a:ea typeface="Verdana" charset="0"/>
                <a:cs typeface="Verdana" charset="0"/>
              </a:rPr>
              <a:t>alla struttura della personalità</a:t>
            </a:r>
          </a:p>
        </p:txBody>
      </p:sp>
      <p:sp>
        <p:nvSpPr>
          <p:cNvPr id="3" name="Segnaposto contenuto 2"/>
          <p:cNvSpPr>
            <a:spLocks noGrp="1"/>
          </p:cNvSpPr>
          <p:nvPr>
            <p:ph idx="1"/>
          </p:nvPr>
        </p:nvSpPr>
        <p:spPr>
          <a:xfrm>
            <a:off x="838200" y="1432505"/>
            <a:ext cx="10515600" cy="4914507"/>
          </a:xfrm>
        </p:spPr>
        <p:txBody>
          <a:bodyPr>
            <a:normAutofit fontScale="25000" lnSpcReduction="20000"/>
          </a:bodyPr>
          <a:lstStyle/>
          <a:p>
            <a:pPr marL="0" indent="0" algn="just">
              <a:lnSpc>
                <a:spcPct val="170000"/>
              </a:lnSpc>
              <a:buNone/>
            </a:pPr>
            <a:r>
              <a:rPr lang="it-IT" sz="8000" dirty="0">
                <a:latin typeface="Verdana" charset="0"/>
                <a:ea typeface="Verdana" charset="0"/>
                <a:cs typeface="Verdana" charset="0"/>
              </a:rPr>
              <a:t>Cluster in Sociologia: raggruppamenti per categorie sulla base del reddito, incrociando titolo di studio, genere, idee politiche, propensione al consumo, utilizzo dei media</a:t>
            </a:r>
          </a:p>
          <a:p>
            <a:pPr marL="0" indent="0" algn="just">
              <a:lnSpc>
                <a:spcPct val="170000"/>
              </a:lnSpc>
              <a:buNone/>
            </a:pPr>
            <a:r>
              <a:rPr lang="it-IT" sz="8000" dirty="0">
                <a:latin typeface="Verdana" charset="0"/>
                <a:ea typeface="Verdana" charset="0"/>
                <a:cs typeface="Verdana" charset="0"/>
              </a:rPr>
              <a:t>Ma sono sempre delle scatole, degli insiemi con un numero tendenzialmente limitato di caratteristiche</a:t>
            </a:r>
          </a:p>
          <a:p>
            <a:pPr marL="0" indent="0" algn="just">
              <a:lnSpc>
                <a:spcPct val="170000"/>
              </a:lnSpc>
              <a:buNone/>
            </a:pPr>
            <a:r>
              <a:rPr lang="it-IT" sz="8000" dirty="0">
                <a:latin typeface="Verdana" charset="0"/>
                <a:ea typeface="Verdana" charset="0"/>
                <a:cs typeface="Verdana" charset="0"/>
              </a:rPr>
              <a:t>Personalità in Psicologia:</a:t>
            </a:r>
          </a:p>
          <a:p>
            <a:pPr marL="0" indent="0" algn="just">
              <a:lnSpc>
                <a:spcPct val="170000"/>
              </a:lnSpc>
              <a:buNone/>
            </a:pPr>
            <a:r>
              <a:rPr lang="it-IT" sz="8000" dirty="0">
                <a:latin typeface="Verdana" charset="0"/>
                <a:ea typeface="Verdana" charset="0"/>
                <a:cs typeface="Verdana" charset="0"/>
              </a:rPr>
              <a:t>“ Insieme di caratteristiche psichiche e modalità di comportamento che, nella loro integrazione, costituiscono il nucleo irriducibile di un individuo che rimane tale nella molteplicità e diversità delle situazioni ambientali in cui si esprime e si trova ad operare” </a:t>
            </a:r>
            <a:r>
              <a:rPr lang="it-IT" sz="4800" dirty="0" err="1">
                <a:latin typeface="Verdana" charset="0"/>
                <a:ea typeface="Verdana" charset="0"/>
                <a:cs typeface="Verdana" charset="0"/>
              </a:rPr>
              <a:t>U.Galimberti</a:t>
            </a:r>
            <a:r>
              <a:rPr lang="it-IT" sz="4800" dirty="0">
                <a:latin typeface="Verdana" charset="0"/>
                <a:ea typeface="Verdana" charset="0"/>
                <a:cs typeface="Verdana" charset="0"/>
              </a:rPr>
              <a:t>,  Dizionario di psicologia Tratti i personali (es. Big </a:t>
            </a:r>
            <a:r>
              <a:rPr lang="it-IT" sz="4800" dirty="0" err="1">
                <a:latin typeface="Verdana" charset="0"/>
                <a:ea typeface="Verdana" charset="0"/>
                <a:cs typeface="Verdana" charset="0"/>
              </a:rPr>
              <a:t>Five</a:t>
            </a:r>
            <a:r>
              <a:rPr lang="it-IT" sz="4800" dirty="0">
                <a:latin typeface="Verdana" charset="0"/>
                <a:ea typeface="Verdana" charset="0"/>
                <a:cs typeface="Verdana" charset="0"/>
              </a:rPr>
              <a:t>: Estroversione, </a:t>
            </a:r>
            <a:r>
              <a:rPr lang="it-IT" sz="4800" dirty="0" err="1">
                <a:latin typeface="Verdana" charset="0"/>
                <a:ea typeface="Verdana" charset="0"/>
                <a:cs typeface="Verdana" charset="0"/>
              </a:rPr>
              <a:t>Amicalit</a:t>
            </a:r>
            <a:r>
              <a:rPr lang="it-IT" sz="4800" dirty="0">
                <a:latin typeface="Verdana" charset="0"/>
                <a:ea typeface="Verdana" charset="0"/>
                <a:cs typeface="Verdana" charset="0"/>
              </a:rPr>
              <a:t>., </a:t>
            </a:r>
            <a:r>
              <a:rPr lang="it-IT" sz="4800" dirty="0" err="1">
                <a:latin typeface="Verdana" charset="0"/>
                <a:ea typeface="Verdana" charset="0"/>
                <a:cs typeface="Verdana" charset="0"/>
              </a:rPr>
              <a:t>Coscienziosit</a:t>
            </a:r>
            <a:r>
              <a:rPr lang="it-IT" sz="4800" dirty="0">
                <a:latin typeface="Verdana" charset="0"/>
                <a:ea typeface="Verdana" charset="0"/>
                <a:cs typeface="Verdana" charset="0"/>
              </a:rPr>
              <a:t>., </a:t>
            </a:r>
            <a:r>
              <a:rPr lang="it-IT" sz="4800" dirty="0" err="1">
                <a:latin typeface="Verdana" charset="0"/>
                <a:ea typeface="Verdana" charset="0"/>
                <a:cs typeface="Verdana" charset="0"/>
              </a:rPr>
              <a:t>Nevroticismo</a:t>
            </a:r>
            <a:r>
              <a:rPr lang="it-IT" sz="4800" dirty="0">
                <a:latin typeface="Verdana" charset="0"/>
                <a:ea typeface="Verdana" charset="0"/>
                <a:cs typeface="Verdana" charset="0"/>
              </a:rPr>
              <a:t>, Apertura)</a:t>
            </a:r>
          </a:p>
          <a:p>
            <a:endParaRPr lang="it-IT" sz="4800" dirty="0"/>
          </a:p>
        </p:txBody>
      </p:sp>
    </p:spTree>
    <p:extLst>
      <p:ext uri="{BB962C8B-B14F-4D97-AF65-F5344CB8AC3E}">
        <p14:creationId xmlns:p14="http://schemas.microsoft.com/office/powerpoint/2010/main" val="7266762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5. Ecosistema mediale</a:t>
            </a:r>
          </a:p>
        </p:txBody>
      </p:sp>
      <p:sp>
        <p:nvSpPr>
          <p:cNvPr id="3" name="Segnaposto contenuto 2"/>
          <p:cNvSpPr>
            <a:spLocks noGrp="1"/>
          </p:cNvSpPr>
          <p:nvPr>
            <p:ph idx="1"/>
          </p:nvPr>
        </p:nvSpPr>
        <p:spPr>
          <a:xfrm>
            <a:off x="838200" y="1180167"/>
            <a:ext cx="10515600" cy="4351338"/>
          </a:xfrm>
        </p:spPr>
        <p:txBody>
          <a:bodyPr>
            <a:noAutofit/>
          </a:bodyPr>
          <a:lstStyle/>
          <a:p>
            <a:pPr marL="0" indent="0" algn="just">
              <a:lnSpc>
                <a:spcPct val="150000"/>
              </a:lnSpc>
              <a:buNone/>
            </a:pPr>
            <a:r>
              <a:rPr lang="it-IT" sz="2000" dirty="0">
                <a:latin typeface="Verdana" charset="0"/>
                <a:ea typeface="Verdana" charset="0"/>
                <a:cs typeface="Verdana" charset="0"/>
              </a:rPr>
              <a:t>Una rete di sistemi automatizzati che ingegnerizzano e manipolano le connessioni, tracciano i desideri codificando le relazioni tra persone, cose e idee in algoritmi per riconoscere ciò che le persone vogliono e come.</a:t>
            </a:r>
          </a:p>
          <a:p>
            <a:pPr marL="0" indent="0" algn="just">
              <a:lnSpc>
                <a:spcPct val="150000"/>
              </a:lnSpc>
              <a:buNone/>
            </a:pPr>
            <a:r>
              <a:rPr lang="it-IT" sz="2000" dirty="0">
                <a:latin typeface="Verdana" charset="0"/>
                <a:ea typeface="Verdana" charset="0"/>
                <a:cs typeface="Verdana" charset="0"/>
              </a:rPr>
              <a:t>Tale struttura algoritmica può suggerire, prevedere o filtrare le informazioni in base alle preferenze degli utenti, creando una camera di eco che potrebbe essere interessante per loro o confermare le loro convinzioni preesistenti: </a:t>
            </a:r>
            <a:r>
              <a:rPr lang="it-IT" sz="2000" dirty="0" err="1">
                <a:latin typeface="Verdana" charset="0"/>
                <a:ea typeface="Verdana" charset="0"/>
                <a:cs typeface="Verdana" charset="0"/>
              </a:rPr>
              <a:t>filter</a:t>
            </a:r>
            <a:r>
              <a:rPr lang="it-IT" sz="2000" dirty="0">
                <a:latin typeface="Verdana" charset="0"/>
                <a:ea typeface="Verdana" charset="0"/>
                <a:cs typeface="Verdana" charset="0"/>
              </a:rPr>
              <a:t> </a:t>
            </a:r>
            <a:r>
              <a:rPr lang="it-IT" sz="2000" dirty="0" err="1">
                <a:latin typeface="Verdana" charset="0"/>
                <a:ea typeface="Verdana" charset="0"/>
                <a:cs typeface="Verdana" charset="0"/>
              </a:rPr>
              <a:t>bubble</a:t>
            </a:r>
            <a:endParaRPr lang="it-IT" sz="2000" dirty="0">
              <a:latin typeface="Verdana" charset="0"/>
              <a:ea typeface="Verdana" charset="0"/>
              <a:cs typeface="Verdana" charset="0"/>
            </a:endParaRPr>
          </a:p>
          <a:p>
            <a:pPr marL="0" indent="0" algn="just">
              <a:lnSpc>
                <a:spcPct val="150000"/>
              </a:lnSpc>
              <a:buNone/>
            </a:pPr>
            <a:r>
              <a:rPr lang="it-IT" sz="2000" dirty="0">
                <a:latin typeface="Verdana" charset="0"/>
                <a:ea typeface="Verdana" charset="0"/>
                <a:cs typeface="Verdana" charset="0"/>
              </a:rPr>
              <a:t>Ipotizzate un sistema, ad esempio una </a:t>
            </a:r>
            <a:r>
              <a:rPr lang="it-IT" sz="2000" dirty="0" err="1">
                <a:latin typeface="Verdana" charset="0"/>
                <a:ea typeface="Verdana" charset="0"/>
                <a:cs typeface="Verdana" charset="0"/>
              </a:rPr>
              <a:t>App</a:t>
            </a:r>
            <a:r>
              <a:rPr lang="it-IT" sz="2000" dirty="0">
                <a:latin typeface="Verdana" charset="0"/>
                <a:ea typeface="Verdana" charset="0"/>
                <a:cs typeface="Verdana" charset="0"/>
              </a:rPr>
              <a:t> che offra gratuitamente un test psicologico, in cambio delle informazioni su FB: </a:t>
            </a:r>
            <a:r>
              <a:rPr lang="it-IT" sz="2000" dirty="0" err="1">
                <a:latin typeface="Verdana" charset="0"/>
                <a:ea typeface="Verdana" charset="0"/>
                <a:cs typeface="Verdana" charset="0"/>
              </a:rPr>
              <a:t>This</a:t>
            </a:r>
            <a:r>
              <a:rPr lang="it-IT" sz="2000" dirty="0">
                <a:latin typeface="Verdana" charset="0"/>
                <a:ea typeface="Verdana" charset="0"/>
                <a:cs typeface="Verdana" charset="0"/>
              </a:rPr>
              <a:t> </a:t>
            </a:r>
            <a:r>
              <a:rPr lang="it-IT" sz="2000" dirty="0" err="1">
                <a:latin typeface="Verdana" charset="0"/>
                <a:ea typeface="Verdana" charset="0"/>
                <a:cs typeface="Verdana" charset="0"/>
              </a:rPr>
              <a:t>is</a:t>
            </a:r>
            <a:r>
              <a:rPr lang="it-IT" sz="2000" dirty="0">
                <a:latin typeface="Verdana" charset="0"/>
                <a:ea typeface="Verdana" charset="0"/>
                <a:cs typeface="Verdana" charset="0"/>
              </a:rPr>
              <a:t> </a:t>
            </a:r>
            <a:r>
              <a:rPr lang="it-IT" sz="2000" dirty="0" err="1">
                <a:latin typeface="Verdana" charset="0"/>
                <a:ea typeface="Verdana" charset="0"/>
                <a:cs typeface="Verdana" charset="0"/>
              </a:rPr>
              <a:t>your</a:t>
            </a:r>
            <a:r>
              <a:rPr lang="it-IT" sz="2000" dirty="0">
                <a:latin typeface="Verdana" charset="0"/>
                <a:ea typeface="Verdana" charset="0"/>
                <a:cs typeface="Verdana" charset="0"/>
              </a:rPr>
              <a:t> </a:t>
            </a:r>
            <a:r>
              <a:rPr lang="it-IT" sz="2000" dirty="0" err="1">
                <a:latin typeface="Verdana" charset="0"/>
                <a:ea typeface="Verdana" charset="0"/>
                <a:cs typeface="Verdana" charset="0"/>
              </a:rPr>
              <a:t>digital</a:t>
            </a:r>
            <a:r>
              <a:rPr lang="it-IT" sz="2000" dirty="0">
                <a:latin typeface="Verdana" charset="0"/>
                <a:ea typeface="Verdana" charset="0"/>
                <a:cs typeface="Verdana" charset="0"/>
              </a:rPr>
              <a:t> life / Cambridge </a:t>
            </a:r>
            <a:r>
              <a:rPr lang="it-IT" sz="2000" dirty="0" err="1">
                <a:latin typeface="Verdana" charset="0"/>
                <a:ea typeface="Verdana" charset="0"/>
                <a:cs typeface="Verdana" charset="0"/>
              </a:rPr>
              <a:t>Analytica</a:t>
            </a:r>
            <a:endParaRPr lang="it-IT" sz="2000" dirty="0">
              <a:latin typeface="Verdana" charset="0"/>
              <a:ea typeface="Verdana" charset="0"/>
              <a:cs typeface="Verdana" charset="0"/>
            </a:endParaRPr>
          </a:p>
        </p:txBody>
      </p:sp>
    </p:spTree>
    <p:extLst>
      <p:ext uri="{BB962C8B-B14F-4D97-AF65-F5344CB8AC3E}">
        <p14:creationId xmlns:p14="http://schemas.microsoft.com/office/powerpoint/2010/main" val="5089895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Quali effetti?</a:t>
            </a:r>
          </a:p>
        </p:txBody>
      </p:sp>
      <p:sp>
        <p:nvSpPr>
          <p:cNvPr id="3" name="Segnaposto contenuto 2"/>
          <p:cNvSpPr>
            <a:spLocks noGrp="1"/>
          </p:cNvSpPr>
          <p:nvPr>
            <p:ph idx="1"/>
          </p:nvPr>
        </p:nvSpPr>
        <p:spPr>
          <a:xfrm>
            <a:off x="838200" y="1567207"/>
            <a:ext cx="10515600" cy="4982680"/>
          </a:xfrm>
        </p:spPr>
        <p:txBody>
          <a:bodyPr>
            <a:normAutofit fontScale="70000" lnSpcReduction="20000"/>
          </a:bodyPr>
          <a:lstStyle/>
          <a:p>
            <a:pPr marL="514350" indent="-514350" algn="just">
              <a:lnSpc>
                <a:spcPct val="160000"/>
              </a:lnSpc>
              <a:buAutoNum type="arabicPeriod"/>
            </a:pPr>
            <a:r>
              <a:rPr lang="it-IT" sz="2900" dirty="0">
                <a:latin typeface="Verdana" charset="0"/>
                <a:ea typeface="Verdana" charset="0"/>
                <a:cs typeface="Verdana" charset="0"/>
              </a:rPr>
              <a:t>Agenda </a:t>
            </a:r>
            <a:r>
              <a:rPr lang="it-IT" sz="2900" dirty="0" err="1">
                <a:latin typeface="Verdana" charset="0"/>
                <a:ea typeface="Verdana" charset="0"/>
                <a:cs typeface="Verdana" charset="0"/>
              </a:rPr>
              <a:t>Setting</a:t>
            </a:r>
            <a:r>
              <a:rPr lang="it-IT" sz="2900" dirty="0">
                <a:latin typeface="Verdana" charset="0"/>
                <a:ea typeface="Verdana" charset="0"/>
                <a:cs typeface="Verdana" charset="0"/>
              </a:rPr>
              <a:t>: i media non ci dicono che cosa pensare ma che cosa pensare</a:t>
            </a:r>
          </a:p>
          <a:p>
            <a:pPr marL="514350" indent="-514350" algn="just">
              <a:lnSpc>
                <a:spcPct val="160000"/>
              </a:lnSpc>
              <a:buAutoNum type="arabicPeriod"/>
            </a:pPr>
            <a:r>
              <a:rPr lang="it-IT" sz="2900" dirty="0" err="1">
                <a:latin typeface="Verdana" charset="0"/>
                <a:ea typeface="Verdana" charset="0"/>
                <a:cs typeface="Verdana" charset="0"/>
              </a:rPr>
              <a:t>Main</a:t>
            </a:r>
            <a:r>
              <a:rPr lang="it-IT" sz="2900" dirty="0">
                <a:latin typeface="Verdana" charset="0"/>
                <a:ea typeface="Verdana" charset="0"/>
                <a:cs typeface="Verdana" charset="0"/>
              </a:rPr>
              <a:t> </a:t>
            </a:r>
            <a:r>
              <a:rPr lang="it-IT" sz="2900" dirty="0" err="1">
                <a:latin typeface="Verdana" charset="0"/>
                <a:ea typeface="Verdana" charset="0"/>
                <a:cs typeface="Verdana" charset="0"/>
              </a:rPr>
              <a:t>stream</a:t>
            </a:r>
            <a:r>
              <a:rPr lang="it-IT" sz="2900" dirty="0">
                <a:latin typeface="Verdana" charset="0"/>
                <a:ea typeface="Verdana" charset="0"/>
                <a:cs typeface="Verdana" charset="0"/>
              </a:rPr>
              <a:t> </a:t>
            </a:r>
            <a:r>
              <a:rPr lang="it-IT" sz="2900" dirty="0" err="1">
                <a:latin typeface="Verdana" charset="0"/>
                <a:ea typeface="Verdana" charset="0"/>
                <a:cs typeface="Verdana" charset="0"/>
              </a:rPr>
              <a:t>Theory</a:t>
            </a:r>
            <a:endParaRPr lang="it-IT" sz="2900" dirty="0">
              <a:latin typeface="Verdana" charset="0"/>
              <a:ea typeface="Verdana" charset="0"/>
              <a:cs typeface="Verdana" charset="0"/>
            </a:endParaRPr>
          </a:p>
          <a:p>
            <a:pPr marL="514350" indent="-514350" algn="just">
              <a:lnSpc>
                <a:spcPct val="160000"/>
              </a:lnSpc>
              <a:buAutoNum type="arabicPeriod"/>
            </a:pPr>
            <a:r>
              <a:rPr lang="it-IT" sz="2900" dirty="0">
                <a:latin typeface="Verdana" charset="0"/>
                <a:ea typeface="Verdana" charset="0"/>
                <a:cs typeface="Verdana" charset="0"/>
              </a:rPr>
              <a:t>Bandura: apprendimento vicario</a:t>
            </a:r>
          </a:p>
          <a:p>
            <a:pPr marL="514350" indent="-514350" algn="just">
              <a:lnSpc>
                <a:spcPct val="160000"/>
              </a:lnSpc>
              <a:buAutoNum type="arabicPeriod"/>
            </a:pPr>
            <a:r>
              <a:rPr lang="it-IT" sz="2900" dirty="0">
                <a:latin typeface="Verdana" charset="0"/>
                <a:ea typeface="Verdana" charset="0"/>
                <a:cs typeface="Verdana" charset="0"/>
              </a:rPr>
              <a:t>Third-</a:t>
            </a:r>
            <a:r>
              <a:rPr lang="it-IT" sz="2900" dirty="0" err="1">
                <a:latin typeface="Verdana" charset="0"/>
                <a:ea typeface="Verdana" charset="0"/>
                <a:cs typeface="Verdana" charset="0"/>
              </a:rPr>
              <a:t>person</a:t>
            </a:r>
            <a:r>
              <a:rPr lang="it-IT" sz="2900" dirty="0">
                <a:latin typeface="Verdana" charset="0"/>
                <a:ea typeface="Verdana" charset="0"/>
                <a:cs typeface="Verdana" charset="0"/>
              </a:rPr>
              <a:t> </a:t>
            </a:r>
            <a:r>
              <a:rPr lang="it-IT" sz="2900" dirty="0" err="1">
                <a:latin typeface="Verdana" charset="0"/>
                <a:ea typeface="Verdana" charset="0"/>
                <a:cs typeface="Verdana" charset="0"/>
              </a:rPr>
              <a:t>effect</a:t>
            </a:r>
            <a:endParaRPr lang="it-IT" sz="2900" dirty="0">
              <a:latin typeface="Verdana" charset="0"/>
              <a:ea typeface="Verdana" charset="0"/>
              <a:cs typeface="Verdana" charset="0"/>
            </a:endParaRPr>
          </a:p>
          <a:p>
            <a:pPr marL="514350" indent="-514350" algn="just">
              <a:lnSpc>
                <a:spcPct val="160000"/>
              </a:lnSpc>
              <a:buAutoNum type="arabicPeriod"/>
            </a:pPr>
            <a:r>
              <a:rPr lang="it-IT" sz="2900" dirty="0">
                <a:latin typeface="Verdana" charset="0"/>
                <a:ea typeface="Verdana" charset="0"/>
                <a:cs typeface="Verdana" charset="0"/>
              </a:rPr>
              <a:t>Teoria dei </a:t>
            </a:r>
            <a:r>
              <a:rPr lang="it-IT" sz="2900" dirty="0" err="1">
                <a:latin typeface="Verdana" charset="0"/>
                <a:ea typeface="Verdana" charset="0"/>
                <a:cs typeface="Verdana" charset="0"/>
              </a:rPr>
              <a:t>memi</a:t>
            </a:r>
            <a:endParaRPr lang="it-IT" sz="2900" dirty="0">
              <a:latin typeface="Verdana" charset="0"/>
              <a:ea typeface="Verdana" charset="0"/>
              <a:cs typeface="Verdana" charset="0"/>
            </a:endParaRPr>
          </a:p>
          <a:p>
            <a:pPr marL="0" indent="0" algn="just">
              <a:lnSpc>
                <a:spcPct val="160000"/>
              </a:lnSpc>
              <a:buNone/>
            </a:pPr>
            <a:r>
              <a:rPr lang="it-IT" sz="2900" dirty="0">
                <a:latin typeface="Verdana" charset="0"/>
                <a:ea typeface="Verdana" charset="0"/>
                <a:cs typeface="Verdana" charset="0"/>
              </a:rPr>
              <a:t>Tutti i modelli concordano con degli effetti: deboli sul breve/lungo periodo o forti</a:t>
            </a:r>
          </a:p>
          <a:p>
            <a:pPr marL="0" indent="0" algn="just">
              <a:lnSpc>
                <a:spcPct val="160000"/>
              </a:lnSpc>
              <a:buNone/>
            </a:pPr>
            <a:r>
              <a:rPr lang="it-IT" sz="2900" dirty="0">
                <a:latin typeface="Verdana" charset="0"/>
                <a:ea typeface="Verdana" charset="0"/>
                <a:cs typeface="Verdana" charset="0"/>
              </a:rPr>
              <a:t>Un qualche effetto c’è, sulla costruzione del mondo così come lo conosciamo, sfocia in atteggiamenti o veri e propri comportamenti</a:t>
            </a:r>
          </a:p>
          <a:p>
            <a:endParaRPr lang="it-IT" dirty="0"/>
          </a:p>
        </p:txBody>
      </p:sp>
    </p:spTree>
    <p:extLst>
      <p:ext uri="{BB962C8B-B14F-4D97-AF65-F5344CB8AC3E}">
        <p14:creationId xmlns:p14="http://schemas.microsoft.com/office/powerpoint/2010/main" val="15502909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latin typeface="Verdana" charset="0"/>
                <a:ea typeface="Verdana" charset="0"/>
                <a:cs typeface="Verdana" charset="0"/>
              </a:rPr>
              <a:t>The Post-</a:t>
            </a:r>
            <a:r>
              <a:rPr lang="it-IT" sz="3600" dirty="0" err="1">
                <a:latin typeface="Verdana" charset="0"/>
                <a:ea typeface="Verdana" charset="0"/>
                <a:cs typeface="Verdana" charset="0"/>
              </a:rPr>
              <a:t>Truth</a:t>
            </a:r>
            <a:r>
              <a:rPr lang="it-IT" sz="3600" dirty="0">
                <a:latin typeface="Verdana" charset="0"/>
                <a:ea typeface="Verdana" charset="0"/>
                <a:cs typeface="Verdana" charset="0"/>
              </a:rPr>
              <a:t> Era</a:t>
            </a:r>
          </a:p>
        </p:txBody>
      </p:sp>
      <p:sp>
        <p:nvSpPr>
          <p:cNvPr id="3" name="Segnaposto contenuto 2"/>
          <p:cNvSpPr>
            <a:spLocks noGrp="1"/>
          </p:cNvSpPr>
          <p:nvPr>
            <p:ph idx="1"/>
          </p:nvPr>
        </p:nvSpPr>
        <p:spPr>
          <a:xfrm>
            <a:off x="838200" y="1190922"/>
            <a:ext cx="10515600" cy="5446546"/>
          </a:xfrm>
        </p:spPr>
        <p:txBody>
          <a:bodyPr>
            <a:noAutofit/>
          </a:bodyPr>
          <a:lstStyle/>
          <a:p>
            <a:pPr marL="0" indent="0" algn="just">
              <a:lnSpc>
                <a:spcPct val="170000"/>
              </a:lnSpc>
              <a:spcBef>
                <a:spcPts val="0"/>
              </a:spcBef>
              <a:buNone/>
            </a:pPr>
            <a:r>
              <a:rPr lang="en-US" sz="1800" dirty="0">
                <a:latin typeface="Verdana" charset="0"/>
                <a:ea typeface="Verdana" charset="0"/>
                <a:cs typeface="Verdana" charset="0"/>
              </a:rPr>
              <a:t>Se </a:t>
            </a:r>
            <a:r>
              <a:rPr lang="en-US" sz="1800" dirty="0" err="1">
                <a:latin typeface="Verdana" charset="0"/>
                <a:ea typeface="Verdana" charset="0"/>
                <a:cs typeface="Verdana" charset="0"/>
              </a:rPr>
              <a:t>riesci</a:t>
            </a:r>
            <a:r>
              <a:rPr lang="en-US" sz="1800" dirty="0">
                <a:latin typeface="Verdana" charset="0"/>
                <a:ea typeface="Verdana" charset="0"/>
                <a:cs typeface="Verdana" charset="0"/>
              </a:rPr>
              <a:t> a </a:t>
            </a:r>
            <a:r>
              <a:rPr lang="en-US" sz="1800" dirty="0" err="1">
                <a:latin typeface="Verdana" charset="0"/>
                <a:ea typeface="Verdana" charset="0"/>
                <a:cs typeface="Verdana" charset="0"/>
              </a:rPr>
              <a:t>convincere</a:t>
            </a:r>
            <a:r>
              <a:rPr lang="en-US" sz="1800" dirty="0">
                <a:latin typeface="Verdana" charset="0"/>
                <a:ea typeface="Verdana" charset="0"/>
                <a:cs typeface="Verdana" charset="0"/>
              </a:rPr>
              <a:t> le </a:t>
            </a:r>
            <a:r>
              <a:rPr lang="en-US" sz="1800" dirty="0" err="1">
                <a:latin typeface="Verdana" charset="0"/>
                <a:ea typeface="Verdana" charset="0"/>
                <a:cs typeface="Verdana" charset="0"/>
              </a:rPr>
              <a:t>persone</a:t>
            </a:r>
            <a:r>
              <a:rPr lang="en-US" sz="1800" dirty="0">
                <a:latin typeface="Verdana" charset="0"/>
                <a:ea typeface="Verdana" charset="0"/>
                <a:cs typeface="Verdana" charset="0"/>
              </a:rPr>
              <a:t> </a:t>
            </a:r>
            <a:r>
              <a:rPr lang="en-US" sz="1800" dirty="0" err="1">
                <a:latin typeface="Verdana" charset="0"/>
                <a:ea typeface="Verdana" charset="0"/>
                <a:cs typeface="Verdana" charset="0"/>
              </a:rPr>
              <a:t>che</a:t>
            </a:r>
            <a:r>
              <a:rPr lang="en-US" sz="1800" dirty="0">
                <a:latin typeface="Verdana" charset="0"/>
                <a:ea typeface="Verdana" charset="0"/>
                <a:cs typeface="Verdana" charset="0"/>
              </a:rPr>
              <a:t> le </a:t>
            </a:r>
            <a:r>
              <a:rPr lang="en-US" sz="1800" dirty="0" err="1">
                <a:latin typeface="Verdana" charset="0"/>
                <a:ea typeface="Verdana" charset="0"/>
                <a:cs typeface="Verdana" charset="0"/>
              </a:rPr>
              <a:t>notizie</a:t>
            </a:r>
            <a:r>
              <a:rPr lang="en-US" sz="1800" dirty="0">
                <a:latin typeface="Verdana" charset="0"/>
                <a:ea typeface="Verdana" charset="0"/>
                <a:cs typeface="Verdana" charset="0"/>
              </a:rPr>
              <a:t> </a:t>
            </a:r>
            <a:r>
              <a:rPr lang="en-US" sz="1800" dirty="0" err="1">
                <a:latin typeface="Verdana" charset="0"/>
                <a:ea typeface="Verdana" charset="0"/>
                <a:cs typeface="Verdana" charset="0"/>
              </a:rPr>
              <a:t>vere</a:t>
            </a:r>
            <a:r>
              <a:rPr lang="en-US" sz="1800" dirty="0">
                <a:latin typeface="Verdana" charset="0"/>
                <a:ea typeface="Verdana" charset="0"/>
                <a:cs typeface="Verdana" charset="0"/>
              </a:rPr>
              <a:t> </a:t>
            </a:r>
            <a:r>
              <a:rPr lang="en-US" sz="1800" dirty="0" err="1">
                <a:latin typeface="Verdana" charset="0"/>
                <a:ea typeface="Verdana" charset="0"/>
                <a:cs typeface="Verdana" charset="0"/>
              </a:rPr>
              <a:t>sono</a:t>
            </a:r>
            <a:r>
              <a:rPr lang="en-US" sz="1800" dirty="0">
                <a:latin typeface="Verdana" charset="0"/>
                <a:ea typeface="Verdana" charset="0"/>
                <a:cs typeface="Verdana" charset="0"/>
              </a:rPr>
              <a:t> false, </a:t>
            </a:r>
            <a:r>
              <a:rPr lang="en-US" sz="1800" dirty="0" err="1">
                <a:latin typeface="Verdana" charset="0"/>
                <a:ea typeface="Verdana" charset="0"/>
                <a:cs typeface="Verdana" charset="0"/>
              </a:rPr>
              <a:t>diventa</a:t>
            </a:r>
            <a:r>
              <a:rPr lang="en-US" sz="1800" dirty="0">
                <a:latin typeface="Verdana" charset="0"/>
                <a:ea typeface="Verdana" charset="0"/>
                <a:cs typeface="Verdana" charset="0"/>
              </a:rPr>
              <a:t> molto </a:t>
            </a:r>
            <a:r>
              <a:rPr lang="en-US" sz="1800" dirty="0" err="1">
                <a:latin typeface="Verdana" charset="0"/>
                <a:ea typeface="Verdana" charset="0"/>
                <a:cs typeface="Verdana" charset="0"/>
              </a:rPr>
              <a:t>più</a:t>
            </a:r>
            <a:r>
              <a:rPr lang="en-US" sz="1800" dirty="0">
                <a:latin typeface="Verdana" charset="0"/>
                <a:ea typeface="Verdana" charset="0"/>
                <a:cs typeface="Verdana" charset="0"/>
              </a:rPr>
              <a:t> facile </a:t>
            </a:r>
            <a:r>
              <a:rPr lang="en-US" sz="1800" dirty="0" err="1">
                <a:latin typeface="Verdana" charset="0"/>
                <a:ea typeface="Verdana" charset="0"/>
                <a:cs typeface="Verdana" charset="0"/>
              </a:rPr>
              <a:t>convincerle</a:t>
            </a:r>
            <a:r>
              <a:rPr lang="en-US" sz="1800" dirty="0">
                <a:latin typeface="Verdana" charset="0"/>
                <a:ea typeface="Verdana" charset="0"/>
                <a:cs typeface="Verdana" charset="0"/>
              </a:rPr>
              <a:t> </a:t>
            </a:r>
            <a:r>
              <a:rPr lang="en-US" sz="1800" dirty="0" err="1">
                <a:latin typeface="Verdana" charset="0"/>
                <a:ea typeface="Verdana" charset="0"/>
                <a:cs typeface="Verdana" charset="0"/>
              </a:rPr>
              <a:t>che</a:t>
            </a:r>
            <a:r>
              <a:rPr lang="en-US" sz="1800" dirty="0">
                <a:latin typeface="Verdana" charset="0"/>
                <a:ea typeface="Verdana" charset="0"/>
                <a:cs typeface="Verdana" charset="0"/>
              </a:rPr>
              <a:t> le </a:t>
            </a:r>
            <a:r>
              <a:rPr lang="en-US" sz="1800" dirty="0" err="1">
                <a:latin typeface="Verdana" charset="0"/>
                <a:ea typeface="Verdana" charset="0"/>
                <a:cs typeface="Verdana" charset="0"/>
              </a:rPr>
              <a:t>tue</a:t>
            </a:r>
            <a:r>
              <a:rPr lang="en-US" sz="1800" dirty="0">
                <a:latin typeface="Verdana" charset="0"/>
                <a:ea typeface="Verdana" charset="0"/>
                <a:cs typeface="Verdana" charset="0"/>
              </a:rPr>
              <a:t> </a:t>
            </a:r>
            <a:r>
              <a:rPr lang="en-US" sz="1800" dirty="0" err="1">
                <a:latin typeface="Verdana" charset="0"/>
                <a:ea typeface="Verdana" charset="0"/>
                <a:cs typeface="Verdana" charset="0"/>
              </a:rPr>
              <a:t>notizie</a:t>
            </a:r>
            <a:r>
              <a:rPr lang="en-US" sz="1800" dirty="0">
                <a:latin typeface="Verdana" charset="0"/>
                <a:ea typeface="Verdana" charset="0"/>
                <a:cs typeface="Verdana" charset="0"/>
              </a:rPr>
              <a:t> false </a:t>
            </a:r>
            <a:r>
              <a:rPr lang="en-US" sz="1800" dirty="0" err="1">
                <a:latin typeface="Verdana" charset="0"/>
                <a:ea typeface="Verdana" charset="0"/>
                <a:cs typeface="Verdana" charset="0"/>
              </a:rPr>
              <a:t>sono</a:t>
            </a:r>
            <a:r>
              <a:rPr lang="en-US" sz="1800" dirty="0">
                <a:latin typeface="Verdana" charset="0"/>
                <a:ea typeface="Verdana" charset="0"/>
                <a:cs typeface="Verdana" charset="0"/>
              </a:rPr>
              <a:t> </a:t>
            </a:r>
            <a:r>
              <a:rPr lang="en-US" sz="1800" dirty="0" err="1">
                <a:latin typeface="Verdana" charset="0"/>
                <a:ea typeface="Verdana" charset="0"/>
                <a:cs typeface="Verdana" charset="0"/>
              </a:rPr>
              <a:t>reali</a:t>
            </a:r>
            <a:r>
              <a:rPr lang="en-US" sz="1800" dirty="0">
                <a:latin typeface="Verdana" charset="0"/>
                <a:ea typeface="Verdana" charset="0"/>
                <a:cs typeface="Verdana" charset="0"/>
              </a:rPr>
              <a:t>.- </a:t>
            </a:r>
            <a:br>
              <a:rPr lang="en-US" sz="1800" dirty="0">
                <a:latin typeface="Verdana" charset="0"/>
                <a:ea typeface="Verdana" charset="0"/>
                <a:cs typeface="Verdana" charset="0"/>
              </a:rPr>
            </a:br>
            <a:r>
              <a:rPr lang="en-US" sz="1800" i="1" dirty="0">
                <a:latin typeface="Verdana" charset="0"/>
                <a:ea typeface="Verdana" charset="0"/>
                <a:cs typeface="Verdana" charset="0"/>
                <a:hlinkClick r:id="rId2"/>
              </a:rPr>
              <a:t>– Garry Kasparov</a:t>
            </a:r>
            <a:r>
              <a:rPr lang="en-US" sz="1800" i="1" dirty="0">
                <a:latin typeface="Verdana" charset="0"/>
                <a:ea typeface="Verdana" charset="0"/>
                <a:cs typeface="Verdana" charset="0"/>
              </a:rPr>
              <a:t> | Twitter</a:t>
            </a:r>
            <a:endParaRPr lang="en-US" sz="1800" dirty="0">
              <a:latin typeface="Verdana" charset="0"/>
              <a:ea typeface="Verdana" charset="0"/>
              <a:cs typeface="Verdana" charset="0"/>
            </a:endParaRPr>
          </a:p>
          <a:p>
            <a:pPr algn="just">
              <a:lnSpc>
                <a:spcPct val="170000"/>
              </a:lnSpc>
              <a:spcBef>
                <a:spcPts val="0"/>
              </a:spcBef>
              <a:buFontTx/>
              <a:buChar char="-"/>
            </a:pPr>
            <a:r>
              <a:rPr lang="en-US" sz="1800" dirty="0">
                <a:latin typeface="Verdana" charset="0"/>
                <a:ea typeface="Verdana" charset="0"/>
                <a:cs typeface="Verdana" charset="0"/>
              </a:rPr>
              <a:t>La </a:t>
            </a:r>
            <a:r>
              <a:rPr lang="en-US" sz="1800" dirty="0" err="1">
                <a:latin typeface="Verdana" charset="0"/>
                <a:ea typeface="Verdana" charset="0"/>
                <a:cs typeface="Verdana" charset="0"/>
              </a:rPr>
              <a:t>tattica</a:t>
            </a:r>
            <a:r>
              <a:rPr lang="en-US" sz="1800" dirty="0">
                <a:latin typeface="Verdana" charset="0"/>
                <a:ea typeface="Verdana" charset="0"/>
                <a:cs typeface="Verdana" charset="0"/>
              </a:rPr>
              <a:t> del </a:t>
            </a:r>
            <a:r>
              <a:rPr lang="en-US" sz="1800" i="1" dirty="0">
                <a:latin typeface="Verdana" charset="0"/>
                <a:ea typeface="Verdana" charset="0"/>
                <a:cs typeface="Verdana" charset="0"/>
              </a:rPr>
              <a:t>‘</a:t>
            </a:r>
            <a:r>
              <a:rPr lang="en-US" sz="1800" i="1" dirty="0" err="1">
                <a:latin typeface="Verdana" charset="0"/>
                <a:ea typeface="Verdana" charset="0"/>
                <a:cs typeface="Verdana" charset="0"/>
              </a:rPr>
              <a:t>Weaponised</a:t>
            </a:r>
            <a:r>
              <a:rPr lang="en-US" sz="1800" i="1" dirty="0">
                <a:latin typeface="Verdana" charset="0"/>
                <a:ea typeface="Verdana" charset="0"/>
                <a:cs typeface="Verdana" charset="0"/>
              </a:rPr>
              <a:t> Relativism’ </a:t>
            </a:r>
            <a:r>
              <a:rPr lang="en-US" sz="1800" dirty="0" err="1">
                <a:latin typeface="Verdana" charset="0"/>
                <a:ea typeface="Verdana" charset="0"/>
                <a:cs typeface="Verdana" charset="0"/>
              </a:rPr>
              <a:t>fu</a:t>
            </a:r>
            <a:r>
              <a:rPr lang="en-US" sz="1800" dirty="0">
                <a:latin typeface="Verdana" charset="0"/>
                <a:ea typeface="Verdana" charset="0"/>
                <a:cs typeface="Verdana" charset="0"/>
              </a:rPr>
              <a:t> </a:t>
            </a:r>
            <a:r>
              <a:rPr lang="en-US" sz="1800" dirty="0" err="1">
                <a:latin typeface="Verdana" charset="0"/>
                <a:ea typeface="Verdana" charset="0"/>
                <a:cs typeface="Verdana" charset="0"/>
              </a:rPr>
              <a:t>sviluppata</a:t>
            </a:r>
            <a:r>
              <a:rPr lang="en-US" sz="1800" dirty="0">
                <a:latin typeface="Verdana" charset="0"/>
                <a:ea typeface="Verdana" charset="0"/>
                <a:cs typeface="Verdana" charset="0"/>
              </a:rPr>
              <a:t> </a:t>
            </a:r>
            <a:r>
              <a:rPr lang="en-US" sz="1800" dirty="0" err="1">
                <a:latin typeface="Verdana" charset="0"/>
                <a:ea typeface="Verdana" charset="0"/>
                <a:cs typeface="Verdana" charset="0"/>
              </a:rPr>
              <a:t>dall'intelligence</a:t>
            </a:r>
            <a:r>
              <a:rPr lang="en-US" sz="1800" dirty="0">
                <a:latin typeface="Verdana" charset="0"/>
                <a:ea typeface="Verdana" charset="0"/>
                <a:cs typeface="Verdana" charset="0"/>
              </a:rPr>
              <a:t> </a:t>
            </a:r>
            <a:r>
              <a:rPr lang="en-US" sz="1800" dirty="0" err="1">
                <a:latin typeface="Verdana" charset="0"/>
                <a:ea typeface="Verdana" charset="0"/>
                <a:cs typeface="Verdana" charset="0"/>
              </a:rPr>
              <a:t>russa</a:t>
            </a:r>
            <a:r>
              <a:rPr lang="en-US" sz="1800" dirty="0">
                <a:latin typeface="Verdana" charset="0"/>
                <a:ea typeface="Verdana" charset="0"/>
                <a:cs typeface="Verdana" charset="0"/>
              </a:rPr>
              <a:t> KGB </a:t>
            </a:r>
            <a:r>
              <a:rPr lang="en-US" sz="1800" dirty="0" err="1">
                <a:latin typeface="Verdana" charset="0"/>
                <a:ea typeface="Verdana" charset="0"/>
                <a:cs typeface="Verdana" charset="0"/>
              </a:rPr>
              <a:t>negli</a:t>
            </a:r>
            <a:r>
              <a:rPr lang="en-US" sz="1800" dirty="0">
                <a:latin typeface="Verdana" charset="0"/>
                <a:ea typeface="Verdana" charset="0"/>
                <a:cs typeface="Verdana" charset="0"/>
              </a:rPr>
              <a:t> </a:t>
            </a:r>
            <a:r>
              <a:rPr lang="en-US" sz="1800" dirty="0" err="1">
                <a:latin typeface="Verdana" charset="0"/>
                <a:ea typeface="Verdana" charset="0"/>
                <a:cs typeface="Verdana" charset="0"/>
              </a:rPr>
              <a:t>anni</a:t>
            </a:r>
            <a:r>
              <a:rPr lang="en-US" sz="1800" dirty="0">
                <a:latin typeface="Verdana" charset="0"/>
                <a:ea typeface="Verdana" charset="0"/>
                <a:cs typeface="Verdana" charset="0"/>
              </a:rPr>
              <a:t> '70: se </a:t>
            </a:r>
            <a:r>
              <a:rPr lang="en-US" sz="1800" dirty="0" err="1">
                <a:latin typeface="Verdana" charset="0"/>
                <a:ea typeface="Verdana" charset="0"/>
                <a:cs typeface="Verdana" charset="0"/>
              </a:rPr>
              <a:t>offri</a:t>
            </a:r>
            <a:r>
              <a:rPr lang="en-US" sz="1800" dirty="0">
                <a:latin typeface="Verdana" charset="0"/>
                <a:ea typeface="Verdana" charset="0"/>
                <a:cs typeface="Verdana" charset="0"/>
              </a:rPr>
              <a:t> </a:t>
            </a:r>
            <a:r>
              <a:rPr lang="en-US" sz="1800" dirty="0" err="1">
                <a:latin typeface="Verdana" charset="0"/>
                <a:ea typeface="Verdana" charset="0"/>
                <a:cs typeface="Verdana" charset="0"/>
              </a:rPr>
              <a:t>abbastanza</a:t>
            </a:r>
            <a:r>
              <a:rPr lang="en-US" sz="1800" dirty="0">
                <a:latin typeface="Verdana" charset="0"/>
                <a:ea typeface="Verdana" charset="0"/>
                <a:cs typeface="Verdana" charset="0"/>
              </a:rPr>
              <a:t> alternative </a:t>
            </a:r>
            <a:r>
              <a:rPr lang="en-US" sz="1800" dirty="0" err="1">
                <a:latin typeface="Verdana" charset="0"/>
                <a:ea typeface="Verdana" charset="0"/>
                <a:cs typeface="Verdana" charset="0"/>
              </a:rPr>
              <a:t>alla</a:t>
            </a:r>
            <a:r>
              <a:rPr lang="en-US" sz="1800" dirty="0">
                <a:latin typeface="Verdana" charset="0"/>
                <a:ea typeface="Verdana" charset="0"/>
                <a:cs typeface="Verdana" charset="0"/>
              </a:rPr>
              <a:t> </a:t>
            </a:r>
            <a:r>
              <a:rPr lang="en-US" sz="1800" dirty="0" err="1">
                <a:latin typeface="Verdana" charset="0"/>
                <a:ea typeface="Verdana" charset="0"/>
                <a:cs typeface="Verdana" charset="0"/>
              </a:rPr>
              <a:t>verità</a:t>
            </a:r>
            <a:r>
              <a:rPr lang="en-US" sz="1800" dirty="0">
                <a:latin typeface="Verdana" charset="0"/>
                <a:ea typeface="Verdana" charset="0"/>
                <a:cs typeface="Verdana" charset="0"/>
              </a:rPr>
              <a:t>, la </a:t>
            </a:r>
            <a:r>
              <a:rPr lang="en-US" sz="1800" dirty="0" err="1">
                <a:latin typeface="Verdana" charset="0"/>
                <a:ea typeface="Verdana" charset="0"/>
                <a:cs typeface="Verdana" charset="0"/>
              </a:rPr>
              <a:t>verità</a:t>
            </a:r>
            <a:r>
              <a:rPr lang="en-US" sz="1800" dirty="0">
                <a:latin typeface="Verdana" charset="0"/>
                <a:ea typeface="Verdana" charset="0"/>
                <a:cs typeface="Verdana" charset="0"/>
              </a:rPr>
              <a:t> </a:t>
            </a:r>
            <a:r>
              <a:rPr lang="en-US" sz="1800" dirty="0" err="1">
                <a:latin typeface="Verdana" charset="0"/>
                <a:ea typeface="Verdana" charset="0"/>
                <a:cs typeface="Verdana" charset="0"/>
              </a:rPr>
              <a:t>diventerà</a:t>
            </a:r>
            <a:r>
              <a:rPr lang="en-US" sz="1800" dirty="0">
                <a:latin typeface="Verdana" charset="0"/>
                <a:ea typeface="Verdana" charset="0"/>
                <a:cs typeface="Verdana" charset="0"/>
              </a:rPr>
              <a:t> </a:t>
            </a:r>
            <a:r>
              <a:rPr lang="en-US" sz="1800" dirty="0" err="1">
                <a:latin typeface="Verdana" charset="0"/>
                <a:ea typeface="Verdana" charset="0"/>
                <a:cs typeface="Verdana" charset="0"/>
              </a:rPr>
              <a:t>sfocata</a:t>
            </a:r>
            <a:r>
              <a:rPr lang="en-US" sz="1800" dirty="0">
                <a:latin typeface="Verdana" charset="0"/>
                <a:ea typeface="Verdana" charset="0"/>
                <a:cs typeface="Verdana" charset="0"/>
              </a:rPr>
              <a:t>.</a:t>
            </a:r>
          </a:p>
          <a:p>
            <a:pPr algn="just">
              <a:lnSpc>
                <a:spcPct val="170000"/>
              </a:lnSpc>
              <a:spcBef>
                <a:spcPts val="0"/>
              </a:spcBef>
              <a:buFontTx/>
              <a:buChar char="-"/>
            </a:pPr>
            <a:r>
              <a:rPr lang="en-US" sz="1800" dirty="0" err="1">
                <a:latin typeface="Verdana" charset="0"/>
                <a:ea typeface="Verdana" charset="0"/>
                <a:cs typeface="Verdana" charset="0"/>
              </a:rPr>
              <a:t>Rimaniamo</a:t>
            </a:r>
            <a:r>
              <a:rPr lang="en-US" sz="1800" dirty="0">
                <a:latin typeface="Verdana" charset="0"/>
                <a:ea typeface="Verdana" charset="0"/>
                <a:cs typeface="Verdana" charset="0"/>
              </a:rPr>
              <a:t> </a:t>
            </a:r>
            <a:r>
              <a:rPr lang="en-US" sz="1800" dirty="0" err="1">
                <a:latin typeface="Verdana" charset="0"/>
                <a:ea typeface="Verdana" charset="0"/>
                <a:cs typeface="Verdana" charset="0"/>
              </a:rPr>
              <a:t>sempre</a:t>
            </a:r>
            <a:r>
              <a:rPr lang="en-US" sz="1800" dirty="0">
                <a:latin typeface="Verdana" charset="0"/>
                <a:ea typeface="Verdana" charset="0"/>
                <a:cs typeface="Verdana" charset="0"/>
              </a:rPr>
              <a:t> </a:t>
            </a:r>
            <a:r>
              <a:rPr lang="en-US" sz="1800" dirty="0" err="1">
                <a:latin typeface="Verdana" charset="0"/>
                <a:ea typeface="Verdana" charset="0"/>
                <a:cs typeface="Verdana" charset="0"/>
              </a:rPr>
              <a:t>attivi</a:t>
            </a:r>
            <a:r>
              <a:rPr lang="en-US" sz="1800" dirty="0">
                <a:latin typeface="Verdana" charset="0"/>
                <a:ea typeface="Verdana" charset="0"/>
                <a:cs typeface="Verdana" charset="0"/>
              </a:rPr>
              <a:t>, </a:t>
            </a:r>
            <a:r>
              <a:rPr lang="en-US" sz="1800" dirty="0" err="1">
                <a:latin typeface="Verdana" charset="0"/>
                <a:ea typeface="Verdana" charset="0"/>
                <a:cs typeface="Verdana" charset="0"/>
              </a:rPr>
              <a:t>sovvraccarichi</a:t>
            </a:r>
            <a:r>
              <a:rPr lang="en-US" sz="1800" dirty="0">
                <a:latin typeface="Verdana" charset="0"/>
                <a:ea typeface="Verdana" charset="0"/>
                <a:cs typeface="Verdana" charset="0"/>
              </a:rPr>
              <a:t> non solo di </a:t>
            </a:r>
            <a:r>
              <a:rPr lang="en-US" sz="1800" dirty="0" err="1">
                <a:latin typeface="Verdana" charset="0"/>
                <a:ea typeface="Verdana" charset="0"/>
                <a:cs typeface="Verdana" charset="0"/>
              </a:rPr>
              <a:t>informazioni</a:t>
            </a:r>
            <a:r>
              <a:rPr lang="en-US" sz="1800" dirty="0">
                <a:latin typeface="Verdana" charset="0"/>
                <a:ea typeface="Verdana" charset="0"/>
                <a:cs typeface="Verdana" charset="0"/>
              </a:rPr>
              <a:t>, ma di </a:t>
            </a:r>
            <a:r>
              <a:rPr lang="en-US" sz="1800" dirty="0" err="1">
                <a:latin typeface="Verdana" charset="0"/>
                <a:ea typeface="Verdana" charset="0"/>
                <a:cs typeface="Verdana" charset="0"/>
              </a:rPr>
              <a:t>processi</a:t>
            </a:r>
            <a:r>
              <a:rPr lang="en-US" sz="1800" dirty="0">
                <a:latin typeface="Verdana" charset="0"/>
                <a:ea typeface="Verdana" charset="0"/>
                <a:cs typeface="Verdana" charset="0"/>
              </a:rPr>
              <a:t> di </a:t>
            </a:r>
            <a:r>
              <a:rPr lang="en-US" sz="1800" dirty="0" err="1">
                <a:latin typeface="Verdana" charset="0"/>
                <a:ea typeface="Verdana" charset="0"/>
                <a:cs typeface="Verdana" charset="0"/>
              </a:rPr>
              <a:t>codifica</a:t>
            </a:r>
            <a:r>
              <a:rPr lang="en-US" sz="1800" dirty="0">
                <a:latin typeface="Verdana" charset="0"/>
                <a:ea typeface="Verdana" charset="0"/>
                <a:cs typeface="Verdana" charset="0"/>
              </a:rPr>
              <a:t>/</a:t>
            </a:r>
            <a:r>
              <a:rPr lang="en-US" sz="1800" dirty="0" err="1">
                <a:latin typeface="Verdana" charset="0"/>
                <a:ea typeface="Verdana" charset="0"/>
                <a:cs typeface="Verdana" charset="0"/>
              </a:rPr>
              <a:t>decodifica</a:t>
            </a:r>
            <a:r>
              <a:rPr lang="en-US" sz="1800" dirty="0">
                <a:latin typeface="Verdana" charset="0"/>
                <a:ea typeface="Verdana" charset="0"/>
                <a:cs typeface="Verdana" charset="0"/>
              </a:rPr>
              <a:t> di </a:t>
            </a:r>
            <a:r>
              <a:rPr lang="en-US" sz="1800" dirty="0" err="1">
                <a:latin typeface="Verdana" charset="0"/>
                <a:ea typeface="Verdana" charset="0"/>
                <a:cs typeface="Verdana" charset="0"/>
              </a:rPr>
              <a:t>ciò</a:t>
            </a:r>
            <a:r>
              <a:rPr lang="en-US" sz="1800" dirty="0">
                <a:latin typeface="Verdana" charset="0"/>
                <a:ea typeface="Verdana" charset="0"/>
                <a:cs typeface="Verdana" charset="0"/>
              </a:rPr>
              <a:t> </a:t>
            </a:r>
            <a:r>
              <a:rPr lang="en-US" sz="1800" dirty="0" err="1">
                <a:latin typeface="Verdana" charset="0"/>
                <a:ea typeface="Verdana" charset="0"/>
                <a:cs typeface="Verdana" charset="0"/>
              </a:rPr>
              <a:t>che</a:t>
            </a:r>
            <a:r>
              <a:rPr lang="en-US" sz="1800" dirty="0">
                <a:latin typeface="Verdana" charset="0"/>
                <a:ea typeface="Verdana" charset="0"/>
                <a:cs typeface="Verdana" charset="0"/>
              </a:rPr>
              <a:t> </a:t>
            </a:r>
            <a:r>
              <a:rPr lang="en-US" sz="1800" dirty="0" err="1">
                <a:latin typeface="Verdana" charset="0"/>
                <a:ea typeface="Verdana" charset="0"/>
                <a:cs typeface="Verdana" charset="0"/>
              </a:rPr>
              <a:t>è</a:t>
            </a:r>
            <a:r>
              <a:rPr lang="en-US" sz="1800" dirty="0">
                <a:latin typeface="Verdana" charset="0"/>
                <a:ea typeface="Verdana" charset="0"/>
                <a:cs typeface="Verdana" charset="0"/>
              </a:rPr>
              <a:t> </a:t>
            </a:r>
            <a:r>
              <a:rPr lang="en-US" sz="1800" dirty="0" err="1">
                <a:latin typeface="Verdana" charset="0"/>
                <a:ea typeface="Verdana" charset="0"/>
                <a:cs typeface="Verdana" charset="0"/>
              </a:rPr>
              <a:t>vero</a:t>
            </a:r>
            <a:r>
              <a:rPr lang="en-US" sz="1800" dirty="0">
                <a:latin typeface="Verdana" charset="0"/>
                <a:ea typeface="Verdana" charset="0"/>
                <a:cs typeface="Verdana" charset="0"/>
              </a:rPr>
              <a:t> e di </a:t>
            </a:r>
            <a:r>
              <a:rPr lang="en-US" sz="1800" dirty="0" err="1">
                <a:latin typeface="Verdana" charset="0"/>
                <a:ea typeface="Verdana" charset="0"/>
                <a:cs typeface="Verdana" charset="0"/>
              </a:rPr>
              <a:t>ciò</a:t>
            </a:r>
            <a:r>
              <a:rPr lang="en-US" sz="1800" dirty="0">
                <a:latin typeface="Verdana" charset="0"/>
                <a:ea typeface="Verdana" charset="0"/>
                <a:cs typeface="Verdana" charset="0"/>
              </a:rPr>
              <a:t> </a:t>
            </a:r>
            <a:r>
              <a:rPr lang="en-US" sz="1800" dirty="0" err="1">
                <a:latin typeface="Verdana" charset="0"/>
                <a:ea typeface="Verdana" charset="0"/>
                <a:cs typeface="Verdana" charset="0"/>
              </a:rPr>
              <a:t>che</a:t>
            </a:r>
            <a:r>
              <a:rPr lang="en-US" sz="1800" dirty="0">
                <a:latin typeface="Verdana" charset="0"/>
                <a:ea typeface="Verdana" charset="0"/>
                <a:cs typeface="Verdana" charset="0"/>
              </a:rPr>
              <a:t> </a:t>
            </a:r>
            <a:r>
              <a:rPr lang="en-US" sz="1800" dirty="0" err="1">
                <a:latin typeface="Verdana" charset="0"/>
                <a:ea typeface="Verdana" charset="0"/>
                <a:cs typeface="Verdana" charset="0"/>
              </a:rPr>
              <a:t>è</a:t>
            </a:r>
            <a:r>
              <a:rPr lang="en-US" sz="1800" dirty="0">
                <a:latin typeface="Verdana" charset="0"/>
                <a:ea typeface="Verdana" charset="0"/>
                <a:cs typeface="Verdana" charset="0"/>
              </a:rPr>
              <a:t> </a:t>
            </a:r>
            <a:r>
              <a:rPr lang="en-US" sz="1800" dirty="0" err="1">
                <a:latin typeface="Verdana" charset="0"/>
                <a:ea typeface="Verdana" charset="0"/>
                <a:cs typeface="Verdana" charset="0"/>
              </a:rPr>
              <a:t>falso</a:t>
            </a:r>
            <a:endParaRPr lang="en-US" sz="1800" dirty="0">
              <a:latin typeface="Verdana" charset="0"/>
              <a:ea typeface="Verdana" charset="0"/>
              <a:cs typeface="Verdana" charset="0"/>
            </a:endParaRPr>
          </a:p>
          <a:p>
            <a:pPr algn="just">
              <a:lnSpc>
                <a:spcPct val="170000"/>
              </a:lnSpc>
              <a:spcBef>
                <a:spcPts val="0"/>
              </a:spcBef>
              <a:buFontTx/>
              <a:buChar char="-"/>
            </a:pPr>
            <a:r>
              <a:rPr lang="en-US" sz="1800" dirty="0" err="1">
                <a:latin typeface="Verdana" charset="0"/>
                <a:ea typeface="Verdana" charset="0"/>
                <a:cs typeface="Verdana" charset="0"/>
              </a:rPr>
              <a:t>Eccitazioni</a:t>
            </a:r>
            <a:r>
              <a:rPr lang="en-US" sz="1800" dirty="0">
                <a:latin typeface="Verdana" charset="0"/>
                <a:ea typeface="Verdana" charset="0"/>
                <a:cs typeface="Verdana" charset="0"/>
              </a:rPr>
              <a:t> emotive, </a:t>
            </a:r>
            <a:r>
              <a:rPr lang="en-US" sz="1800" dirty="0" err="1">
                <a:latin typeface="Verdana" charset="0"/>
                <a:ea typeface="Verdana" charset="0"/>
                <a:cs typeface="Verdana" charset="0"/>
              </a:rPr>
              <a:t>attivazione</a:t>
            </a:r>
            <a:r>
              <a:rPr lang="en-US" sz="1800" dirty="0">
                <a:latin typeface="Verdana" charset="0"/>
                <a:ea typeface="Verdana" charset="0"/>
                <a:cs typeface="Verdana" charset="0"/>
              </a:rPr>
              <a:t> </a:t>
            </a:r>
            <a:r>
              <a:rPr lang="en-US" sz="1800" dirty="0" err="1">
                <a:latin typeface="Verdana" charset="0"/>
                <a:ea typeface="Verdana" charset="0"/>
                <a:cs typeface="Verdana" charset="0"/>
              </a:rPr>
              <a:t>pregiudizi</a:t>
            </a:r>
            <a:r>
              <a:rPr lang="en-US" sz="1800" dirty="0">
                <a:latin typeface="Verdana" charset="0"/>
                <a:ea typeface="Verdana" charset="0"/>
                <a:cs typeface="Verdana" charset="0"/>
              </a:rPr>
              <a:t> </a:t>
            </a:r>
            <a:r>
              <a:rPr lang="en-US" sz="1800" dirty="0" err="1">
                <a:latin typeface="Verdana" charset="0"/>
                <a:ea typeface="Verdana" charset="0"/>
                <a:cs typeface="Verdana" charset="0"/>
              </a:rPr>
              <a:t>cognitivi</a:t>
            </a:r>
            <a:r>
              <a:rPr lang="en-US" sz="1800" dirty="0">
                <a:latin typeface="Verdana" charset="0"/>
                <a:ea typeface="Verdana" charset="0"/>
                <a:cs typeface="Verdana" charset="0"/>
              </a:rPr>
              <a:t> a </a:t>
            </a:r>
            <a:r>
              <a:rPr lang="en-US" sz="1800" dirty="0" err="1">
                <a:latin typeface="Verdana" charset="0"/>
                <a:ea typeface="Verdana" charset="0"/>
                <a:cs typeface="Verdana" charset="0"/>
              </a:rPr>
              <a:t>danno</a:t>
            </a:r>
            <a:r>
              <a:rPr lang="en-US" sz="1800" dirty="0">
                <a:latin typeface="Verdana" charset="0"/>
                <a:ea typeface="Verdana" charset="0"/>
                <a:cs typeface="Verdana" charset="0"/>
              </a:rPr>
              <a:t> del </a:t>
            </a:r>
            <a:r>
              <a:rPr lang="en-US" sz="1800" dirty="0" err="1">
                <a:latin typeface="Verdana" charset="0"/>
                <a:ea typeface="Verdana" charset="0"/>
                <a:cs typeface="Verdana" charset="0"/>
              </a:rPr>
              <a:t>ragionamento</a:t>
            </a:r>
            <a:r>
              <a:rPr lang="en-US" sz="1800" dirty="0">
                <a:latin typeface="Verdana" charset="0"/>
                <a:ea typeface="Verdana" charset="0"/>
                <a:cs typeface="Verdana" charset="0"/>
              </a:rPr>
              <a:t> </a:t>
            </a:r>
            <a:r>
              <a:rPr lang="en-US" sz="1800" dirty="0" err="1">
                <a:latin typeface="Verdana" charset="0"/>
                <a:ea typeface="Verdana" charset="0"/>
                <a:cs typeface="Verdana" charset="0"/>
              </a:rPr>
              <a:t>critico</a:t>
            </a:r>
            <a:endParaRPr lang="en-US" sz="1800" dirty="0">
              <a:latin typeface="Verdana" charset="0"/>
              <a:ea typeface="Verdana" charset="0"/>
              <a:cs typeface="Verdana" charset="0"/>
            </a:endParaRPr>
          </a:p>
          <a:p>
            <a:pPr algn="just">
              <a:lnSpc>
                <a:spcPct val="170000"/>
              </a:lnSpc>
              <a:spcBef>
                <a:spcPts val="0"/>
              </a:spcBef>
              <a:buFontTx/>
              <a:buChar char="-"/>
            </a:pPr>
            <a:r>
              <a:rPr lang="it-IT" sz="1800" dirty="0">
                <a:latin typeface="Verdana" charset="0"/>
                <a:ea typeface="Verdana" charset="0"/>
                <a:cs typeface="Verdana" charset="0"/>
              </a:rPr>
              <a:t>Memi che ripetuti comunque si diffondo (sul lungo periodo il ricordo evoca la formula positiva e sintetica di un messaggio, non la sua negazione complessa)</a:t>
            </a:r>
          </a:p>
          <a:p>
            <a:pPr algn="just">
              <a:lnSpc>
                <a:spcPct val="170000"/>
              </a:lnSpc>
              <a:spcBef>
                <a:spcPts val="0"/>
              </a:spcBef>
              <a:buFontTx/>
              <a:buChar char="-"/>
            </a:pPr>
            <a:r>
              <a:rPr lang="it-IT" sz="1800" dirty="0">
                <a:latin typeface="Verdana" charset="0"/>
                <a:ea typeface="Verdana" charset="0"/>
                <a:cs typeface="Verdana" charset="0"/>
              </a:rPr>
              <a:t>Rallentata fruizione (aspetto positivo?) dell’informazione (per dubbio/ sospetto e riconoscere così se è </a:t>
            </a:r>
            <a:r>
              <a:rPr lang="it-IT" sz="1800" dirty="0" err="1">
                <a:latin typeface="Verdana" charset="0"/>
                <a:ea typeface="Verdana" charset="0"/>
                <a:cs typeface="Verdana" charset="0"/>
              </a:rPr>
              <a:t>fake</a:t>
            </a:r>
            <a:r>
              <a:rPr lang="it-IT" sz="1800" dirty="0">
                <a:latin typeface="Verdana" charset="0"/>
                <a:ea typeface="Verdana" charset="0"/>
                <a:cs typeface="Verdana" charset="0"/>
              </a:rPr>
              <a:t> o meno)</a:t>
            </a:r>
          </a:p>
        </p:txBody>
      </p:sp>
    </p:spTree>
    <p:extLst>
      <p:ext uri="{BB962C8B-B14F-4D97-AF65-F5344CB8AC3E}">
        <p14:creationId xmlns:p14="http://schemas.microsoft.com/office/powerpoint/2010/main" val="321435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pPr>
              <a:lnSpc>
                <a:spcPct val="150000"/>
              </a:lnSpc>
            </a:pPr>
            <a:r>
              <a:rPr lang="it-IT" sz="4400" dirty="0">
                <a:latin typeface="Verdana" charset="0"/>
                <a:ea typeface="Verdana" charset="0"/>
                <a:cs typeface="Verdana" charset="0"/>
              </a:rPr>
              <a:t>Comunità digitali:</a:t>
            </a:r>
            <a:br>
              <a:rPr lang="it-IT" sz="4400" dirty="0">
                <a:latin typeface="Verdana" charset="0"/>
                <a:ea typeface="Verdana" charset="0"/>
                <a:cs typeface="Verdana" charset="0"/>
              </a:rPr>
            </a:br>
            <a:r>
              <a:rPr lang="it-IT" sz="4400" dirty="0">
                <a:latin typeface="Verdana" charset="0"/>
                <a:ea typeface="Verdana" charset="0"/>
                <a:cs typeface="Verdana" charset="0"/>
              </a:rPr>
              <a:t>come l’allargamento di banda</a:t>
            </a:r>
            <a:br>
              <a:rPr lang="it-IT" sz="4400" dirty="0">
                <a:latin typeface="Verdana" charset="0"/>
                <a:ea typeface="Verdana" charset="0"/>
                <a:cs typeface="Verdana" charset="0"/>
              </a:rPr>
            </a:br>
            <a:r>
              <a:rPr lang="it-IT" sz="4400" dirty="0">
                <a:latin typeface="Verdana" charset="0"/>
                <a:ea typeface="Verdana" charset="0"/>
                <a:cs typeface="Verdana" charset="0"/>
              </a:rPr>
              <a:t>ha cambiato stili e qualità di vita</a:t>
            </a:r>
          </a:p>
        </p:txBody>
      </p:sp>
      <p:sp>
        <p:nvSpPr>
          <p:cNvPr id="4" name="Sottotitolo 3"/>
          <p:cNvSpPr>
            <a:spLocks noGrp="1"/>
          </p:cNvSpPr>
          <p:nvPr>
            <p:ph type="subTitle" idx="1"/>
          </p:nvPr>
        </p:nvSpPr>
        <p:spPr/>
        <p:txBody>
          <a:bodyPr/>
          <a:lstStyle/>
          <a:p>
            <a:endParaRPr lang="it-IT"/>
          </a:p>
        </p:txBody>
      </p:sp>
    </p:spTree>
    <p:extLst>
      <p:ext uri="{BB962C8B-B14F-4D97-AF65-F5344CB8AC3E}">
        <p14:creationId xmlns:p14="http://schemas.microsoft.com/office/powerpoint/2010/main" val="9364855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Pochi studi</a:t>
            </a:r>
          </a:p>
        </p:txBody>
      </p:sp>
      <p:sp>
        <p:nvSpPr>
          <p:cNvPr id="3" name="Segnaposto contenuto 2"/>
          <p:cNvSpPr>
            <a:spLocks noGrp="1"/>
          </p:cNvSpPr>
          <p:nvPr>
            <p:ph idx="1"/>
          </p:nvPr>
        </p:nvSpPr>
        <p:spPr>
          <a:xfrm>
            <a:off x="838200" y="1382005"/>
            <a:ext cx="10515600" cy="4351338"/>
          </a:xfrm>
        </p:spPr>
        <p:txBody>
          <a:bodyPr>
            <a:normAutofit fontScale="25000" lnSpcReduction="20000"/>
          </a:bodyPr>
          <a:lstStyle/>
          <a:p>
            <a:pPr algn="just">
              <a:lnSpc>
                <a:spcPct val="170000"/>
              </a:lnSpc>
              <a:buFontTx/>
              <a:buChar char="-"/>
            </a:pPr>
            <a:r>
              <a:rPr lang="en-US" sz="7200" dirty="0">
                <a:latin typeface="Verdana" charset="0"/>
                <a:ea typeface="Verdana" charset="0"/>
                <a:cs typeface="Verdana" charset="0"/>
              </a:rPr>
              <a:t>La </a:t>
            </a:r>
            <a:r>
              <a:rPr lang="en-US" sz="7200" dirty="0" err="1">
                <a:latin typeface="Verdana" charset="0"/>
                <a:ea typeface="Verdana" charset="0"/>
                <a:cs typeface="Verdana" charset="0"/>
              </a:rPr>
              <a:t>Commissione</a:t>
            </a:r>
            <a:r>
              <a:rPr lang="en-US" sz="7200" dirty="0">
                <a:latin typeface="Verdana" charset="0"/>
                <a:ea typeface="Verdana" charset="0"/>
                <a:cs typeface="Verdana" charset="0"/>
              </a:rPr>
              <a:t> </a:t>
            </a:r>
            <a:r>
              <a:rPr lang="en-US" sz="7200" dirty="0" err="1">
                <a:latin typeface="Verdana" charset="0"/>
                <a:ea typeface="Verdana" charset="0"/>
                <a:cs typeface="Verdana" charset="0"/>
              </a:rPr>
              <a:t>europea</a:t>
            </a:r>
            <a:r>
              <a:rPr lang="en-US" sz="7200" dirty="0">
                <a:latin typeface="Verdana" charset="0"/>
                <a:ea typeface="Verdana" charset="0"/>
                <a:cs typeface="Verdana" charset="0"/>
              </a:rPr>
              <a:t>:</a:t>
            </a:r>
          </a:p>
          <a:p>
            <a:pPr marL="0" indent="0" algn="just">
              <a:lnSpc>
                <a:spcPct val="170000"/>
              </a:lnSpc>
              <a:buNone/>
            </a:pPr>
            <a:r>
              <a:rPr lang="en-US" sz="7200" dirty="0">
                <a:latin typeface="Verdana" charset="0"/>
                <a:ea typeface="Verdana" charset="0"/>
                <a:cs typeface="Verdana" charset="0"/>
              </a:rPr>
              <a:t>"</a:t>
            </a:r>
            <a:r>
              <a:rPr lang="en-US" sz="7200" dirty="0" err="1">
                <a:latin typeface="Verdana" charset="0"/>
                <a:ea typeface="Verdana" charset="0"/>
                <a:cs typeface="Verdana" charset="0"/>
              </a:rPr>
              <a:t>l'impatto</a:t>
            </a:r>
            <a:r>
              <a:rPr lang="en-US" sz="7200" dirty="0">
                <a:latin typeface="Verdana" charset="0"/>
                <a:ea typeface="Verdana" charset="0"/>
                <a:cs typeface="Verdana" charset="0"/>
              </a:rPr>
              <a:t> </a:t>
            </a:r>
            <a:r>
              <a:rPr lang="en-US" sz="7200" dirty="0" err="1">
                <a:latin typeface="Verdana" charset="0"/>
                <a:ea typeface="Verdana" charset="0"/>
                <a:cs typeface="Verdana" charset="0"/>
              </a:rPr>
              <a:t>sociale</a:t>
            </a:r>
            <a:r>
              <a:rPr lang="en-US" sz="7200" dirty="0">
                <a:latin typeface="Verdana" charset="0"/>
                <a:ea typeface="Verdana" charset="0"/>
                <a:cs typeface="Verdana" charset="0"/>
              </a:rPr>
              <a:t> </a:t>
            </a:r>
            <a:r>
              <a:rPr lang="en-US" sz="7200" dirty="0" err="1">
                <a:latin typeface="Verdana" charset="0"/>
                <a:ea typeface="Verdana" charset="0"/>
                <a:cs typeface="Verdana" charset="0"/>
              </a:rPr>
              <a:t>delle</a:t>
            </a:r>
            <a:r>
              <a:rPr lang="en-US" sz="7200" dirty="0">
                <a:latin typeface="Verdana" charset="0"/>
                <a:ea typeface="Verdana" charset="0"/>
                <a:cs typeface="Verdana" charset="0"/>
              </a:rPr>
              <a:t> TIC </a:t>
            </a:r>
            <a:r>
              <a:rPr lang="en-US" sz="7200" dirty="0" err="1">
                <a:latin typeface="Verdana" charset="0"/>
                <a:ea typeface="Verdana" charset="0"/>
                <a:cs typeface="Verdana" charset="0"/>
              </a:rPr>
              <a:t>è</a:t>
            </a:r>
            <a:r>
              <a:rPr lang="en-US" sz="7200" dirty="0">
                <a:latin typeface="Verdana" charset="0"/>
                <a:ea typeface="Verdana" charset="0"/>
                <a:cs typeface="Verdana" charset="0"/>
              </a:rPr>
              <a:t> </a:t>
            </a:r>
            <a:r>
              <a:rPr lang="en-US" sz="7200" dirty="0" err="1">
                <a:latin typeface="Verdana" charset="0"/>
                <a:ea typeface="Verdana" charset="0"/>
                <a:cs typeface="Verdana" charset="0"/>
              </a:rPr>
              <a:t>ancora</a:t>
            </a:r>
            <a:r>
              <a:rPr lang="en-US" sz="7200" dirty="0">
                <a:latin typeface="Verdana" charset="0"/>
                <a:ea typeface="Verdana" charset="0"/>
                <a:cs typeface="Verdana" charset="0"/>
              </a:rPr>
              <a:t> </a:t>
            </a:r>
            <a:r>
              <a:rPr lang="en-US" sz="7200" dirty="0" err="1">
                <a:latin typeface="Verdana" charset="0"/>
                <a:ea typeface="Verdana" charset="0"/>
                <a:cs typeface="Verdana" charset="0"/>
              </a:rPr>
              <a:t>fondamentalmente</a:t>
            </a:r>
            <a:r>
              <a:rPr lang="en-US" sz="7200" dirty="0">
                <a:latin typeface="Verdana" charset="0"/>
                <a:ea typeface="Verdana" charset="0"/>
                <a:cs typeface="Verdana" charset="0"/>
              </a:rPr>
              <a:t> </a:t>
            </a:r>
            <a:r>
              <a:rPr lang="en-US" sz="7200" dirty="0" err="1">
                <a:latin typeface="Verdana" charset="0"/>
                <a:ea typeface="Verdana" charset="0"/>
                <a:cs typeface="Verdana" charset="0"/>
              </a:rPr>
              <a:t>inesplorato</a:t>
            </a:r>
            <a:r>
              <a:rPr lang="en-US" sz="7200" dirty="0">
                <a:latin typeface="Verdana" charset="0"/>
                <a:ea typeface="Verdana" charset="0"/>
                <a:cs typeface="Verdana" charset="0"/>
              </a:rPr>
              <a:t>” (* p. 16)</a:t>
            </a:r>
          </a:p>
          <a:p>
            <a:pPr marL="0" indent="0" algn="just">
              <a:lnSpc>
                <a:spcPct val="170000"/>
              </a:lnSpc>
              <a:buNone/>
            </a:pPr>
            <a:r>
              <a:rPr lang="en-US" sz="7200" dirty="0" err="1">
                <a:latin typeface="Verdana" charset="0"/>
                <a:ea typeface="Verdana" charset="0"/>
                <a:cs typeface="Verdana" charset="0"/>
              </a:rPr>
              <a:t>l'importanza</a:t>
            </a:r>
            <a:r>
              <a:rPr lang="en-US" sz="7200" dirty="0">
                <a:latin typeface="Verdana" charset="0"/>
                <a:ea typeface="Verdana" charset="0"/>
                <a:cs typeface="Verdana" charset="0"/>
              </a:rPr>
              <a:t> di </a:t>
            </a:r>
            <a:r>
              <a:rPr lang="en-US" sz="7200" dirty="0" err="1">
                <a:latin typeface="Verdana" charset="0"/>
                <a:ea typeface="Verdana" charset="0"/>
                <a:cs typeface="Verdana" charset="0"/>
              </a:rPr>
              <a:t>considerare</a:t>
            </a:r>
            <a:r>
              <a:rPr lang="en-US" sz="7200" dirty="0">
                <a:latin typeface="Verdana" charset="0"/>
                <a:ea typeface="Verdana" charset="0"/>
                <a:cs typeface="Verdana" charset="0"/>
              </a:rPr>
              <a:t> </a:t>
            </a:r>
            <a:r>
              <a:rPr lang="en-US" sz="7200" dirty="0" err="1">
                <a:latin typeface="Verdana" charset="0"/>
                <a:ea typeface="Verdana" charset="0"/>
                <a:cs typeface="Verdana" charset="0"/>
              </a:rPr>
              <a:t>l'impatto</a:t>
            </a:r>
            <a:r>
              <a:rPr lang="en-US" sz="7200" dirty="0">
                <a:latin typeface="Verdana" charset="0"/>
                <a:ea typeface="Verdana" charset="0"/>
                <a:cs typeface="Verdana" charset="0"/>
              </a:rPr>
              <a:t> </a:t>
            </a:r>
            <a:r>
              <a:rPr lang="en-US" sz="7200" dirty="0" err="1">
                <a:latin typeface="Verdana" charset="0"/>
                <a:ea typeface="Verdana" charset="0"/>
                <a:cs typeface="Verdana" charset="0"/>
              </a:rPr>
              <a:t>sulla</a:t>
            </a:r>
            <a:r>
              <a:rPr lang="en-US" sz="7200" dirty="0">
                <a:latin typeface="Verdana" charset="0"/>
                <a:ea typeface="Verdana" charset="0"/>
                <a:cs typeface="Verdana" charset="0"/>
              </a:rPr>
              <a:t> "vita </a:t>
            </a:r>
            <a:r>
              <a:rPr lang="en-US" sz="7200" dirty="0" err="1">
                <a:latin typeface="Verdana" charset="0"/>
                <a:ea typeface="Verdana" charset="0"/>
                <a:cs typeface="Verdana" charset="0"/>
              </a:rPr>
              <a:t>dei</a:t>
            </a:r>
            <a:r>
              <a:rPr lang="en-US" sz="7200" dirty="0">
                <a:latin typeface="Verdana" charset="0"/>
                <a:ea typeface="Verdana" charset="0"/>
                <a:cs typeface="Verdana" charset="0"/>
              </a:rPr>
              <a:t> </a:t>
            </a:r>
            <a:r>
              <a:rPr lang="en-US" sz="7200" dirty="0" err="1">
                <a:latin typeface="Verdana" charset="0"/>
                <a:ea typeface="Verdana" charset="0"/>
                <a:cs typeface="Verdana" charset="0"/>
              </a:rPr>
              <a:t>cittadini</a:t>
            </a:r>
            <a:r>
              <a:rPr lang="en-US" sz="7200" dirty="0">
                <a:latin typeface="Verdana" charset="0"/>
                <a:ea typeface="Verdana" charset="0"/>
                <a:cs typeface="Verdana" charset="0"/>
              </a:rPr>
              <a:t>, </a:t>
            </a:r>
            <a:r>
              <a:rPr lang="en-US" sz="7200" dirty="0" err="1">
                <a:latin typeface="Verdana" charset="0"/>
                <a:ea typeface="Verdana" charset="0"/>
                <a:cs typeface="Verdana" charset="0"/>
              </a:rPr>
              <a:t>studenti</a:t>
            </a:r>
            <a:r>
              <a:rPr lang="en-US" sz="7200" dirty="0">
                <a:latin typeface="Verdana" charset="0"/>
                <a:ea typeface="Verdana" charset="0"/>
                <a:cs typeface="Verdana" charset="0"/>
              </a:rPr>
              <a:t>, </a:t>
            </a:r>
            <a:r>
              <a:rPr lang="en-US" sz="7200" dirty="0" err="1">
                <a:latin typeface="Verdana" charset="0"/>
                <a:ea typeface="Verdana" charset="0"/>
                <a:cs typeface="Verdana" charset="0"/>
              </a:rPr>
              <a:t>lavoratori</a:t>
            </a:r>
            <a:r>
              <a:rPr lang="en-US" sz="7200" dirty="0">
                <a:latin typeface="Verdana" charset="0"/>
                <a:ea typeface="Verdana" charset="0"/>
                <a:cs typeface="Verdana" charset="0"/>
              </a:rPr>
              <a:t>, </a:t>
            </a:r>
            <a:r>
              <a:rPr lang="en-US" sz="7200" dirty="0" err="1">
                <a:latin typeface="Verdana" charset="0"/>
                <a:ea typeface="Verdana" charset="0"/>
                <a:cs typeface="Verdana" charset="0"/>
              </a:rPr>
              <a:t>consumatori</a:t>
            </a:r>
            <a:r>
              <a:rPr lang="en-US" sz="7200" dirty="0">
                <a:latin typeface="Verdana" charset="0"/>
                <a:ea typeface="Verdana" charset="0"/>
                <a:cs typeface="Verdana" charset="0"/>
              </a:rPr>
              <a:t>, </a:t>
            </a:r>
            <a:r>
              <a:rPr lang="en-US" sz="7200" dirty="0" err="1">
                <a:latin typeface="Verdana" charset="0"/>
                <a:ea typeface="Verdana" charset="0"/>
                <a:cs typeface="Verdana" charset="0"/>
              </a:rPr>
              <a:t>pazienti</a:t>
            </a:r>
            <a:r>
              <a:rPr lang="en-US" sz="7200" dirty="0">
                <a:latin typeface="Verdana" charset="0"/>
                <a:ea typeface="Verdana" charset="0"/>
                <a:cs typeface="Verdana" charset="0"/>
              </a:rPr>
              <a:t>, </a:t>
            </a:r>
            <a:r>
              <a:rPr lang="en-US" sz="7200" dirty="0" err="1">
                <a:latin typeface="Verdana" charset="0"/>
                <a:ea typeface="Verdana" charset="0"/>
                <a:cs typeface="Verdana" charset="0"/>
              </a:rPr>
              <a:t>comunicatori</a:t>
            </a:r>
            <a:r>
              <a:rPr lang="en-US" sz="7200" dirty="0">
                <a:latin typeface="Verdana" charset="0"/>
                <a:ea typeface="Verdana" charset="0"/>
                <a:cs typeface="Verdana" charset="0"/>
              </a:rPr>
              <a:t> e </a:t>
            </a:r>
            <a:r>
              <a:rPr lang="en-US" sz="7200" dirty="0" err="1">
                <a:latin typeface="Verdana" charset="0"/>
                <a:ea typeface="Verdana" charset="0"/>
                <a:cs typeface="Verdana" charset="0"/>
              </a:rPr>
              <a:t>creatori</a:t>
            </a:r>
            <a:r>
              <a:rPr lang="en-US" sz="7200" dirty="0">
                <a:latin typeface="Verdana" charset="0"/>
                <a:ea typeface="Verdana" charset="0"/>
                <a:cs typeface="Verdana" charset="0"/>
              </a:rPr>
              <a:t>, </a:t>
            </a:r>
            <a:r>
              <a:rPr lang="en-US" sz="7200" dirty="0" err="1">
                <a:latin typeface="Verdana" charset="0"/>
                <a:ea typeface="Verdana" charset="0"/>
                <a:cs typeface="Verdana" charset="0"/>
              </a:rPr>
              <a:t>oltre</a:t>
            </a:r>
            <a:r>
              <a:rPr lang="en-US" sz="7200" dirty="0">
                <a:latin typeface="Verdana" charset="0"/>
                <a:ea typeface="Verdana" charset="0"/>
                <a:cs typeface="Verdana" charset="0"/>
              </a:rPr>
              <a:t> al </a:t>
            </a:r>
            <a:r>
              <a:rPr lang="en-US" sz="7200" dirty="0" err="1">
                <a:latin typeface="Verdana" charset="0"/>
                <a:ea typeface="Verdana" charset="0"/>
                <a:cs typeface="Verdana" charset="0"/>
              </a:rPr>
              <a:t>ruolo</a:t>
            </a:r>
            <a:r>
              <a:rPr lang="en-US" sz="7200" dirty="0">
                <a:latin typeface="Verdana" charset="0"/>
                <a:ea typeface="Verdana" charset="0"/>
                <a:cs typeface="Verdana" charset="0"/>
              </a:rPr>
              <a:t> </a:t>
            </a:r>
            <a:r>
              <a:rPr lang="en-US" sz="7200" dirty="0" err="1">
                <a:latin typeface="Verdana" charset="0"/>
                <a:ea typeface="Verdana" charset="0"/>
                <a:cs typeface="Verdana" charset="0"/>
              </a:rPr>
              <a:t>delle</a:t>
            </a:r>
            <a:r>
              <a:rPr lang="en-US" sz="7200" dirty="0">
                <a:latin typeface="Verdana" charset="0"/>
                <a:ea typeface="Verdana" charset="0"/>
                <a:cs typeface="Verdana" charset="0"/>
              </a:rPr>
              <a:t> TIC </a:t>
            </a:r>
            <a:r>
              <a:rPr lang="en-US" sz="7200" dirty="0" err="1">
                <a:latin typeface="Verdana" charset="0"/>
                <a:ea typeface="Verdana" charset="0"/>
                <a:cs typeface="Verdana" charset="0"/>
              </a:rPr>
              <a:t>nella</a:t>
            </a:r>
            <a:r>
              <a:rPr lang="en-US" sz="7200" dirty="0">
                <a:latin typeface="Verdana" charset="0"/>
                <a:ea typeface="Verdana" charset="0"/>
                <a:cs typeface="Verdana" charset="0"/>
              </a:rPr>
              <a:t> </a:t>
            </a:r>
            <a:r>
              <a:rPr lang="en-US" sz="7200" dirty="0" err="1">
                <a:latin typeface="Verdana" charset="0"/>
                <a:ea typeface="Verdana" charset="0"/>
                <a:cs typeface="Verdana" charset="0"/>
              </a:rPr>
              <a:t>promozione</a:t>
            </a:r>
            <a:r>
              <a:rPr lang="en-US" sz="7200" dirty="0">
                <a:latin typeface="Verdana" charset="0"/>
                <a:ea typeface="Verdana" charset="0"/>
                <a:cs typeface="Verdana" charset="0"/>
              </a:rPr>
              <a:t> del </a:t>
            </a:r>
            <a:r>
              <a:rPr lang="en-US" sz="7200" dirty="0" err="1">
                <a:latin typeface="Verdana" charset="0"/>
                <a:ea typeface="Verdana" charset="0"/>
                <a:cs typeface="Verdana" charset="0"/>
              </a:rPr>
              <a:t>capitale</a:t>
            </a:r>
            <a:r>
              <a:rPr lang="en-US" sz="7200" dirty="0">
                <a:latin typeface="Verdana" charset="0"/>
                <a:ea typeface="Verdana" charset="0"/>
                <a:cs typeface="Verdana" charset="0"/>
              </a:rPr>
              <a:t> </a:t>
            </a:r>
            <a:r>
              <a:rPr lang="en-US" sz="7200" dirty="0" err="1">
                <a:latin typeface="Verdana" charset="0"/>
                <a:ea typeface="Verdana" charset="0"/>
                <a:cs typeface="Verdana" charset="0"/>
              </a:rPr>
              <a:t>sociale</a:t>
            </a:r>
            <a:r>
              <a:rPr lang="en-US" sz="7200" dirty="0">
                <a:latin typeface="Verdana" charset="0"/>
                <a:ea typeface="Verdana" charset="0"/>
                <a:cs typeface="Verdana" charset="0"/>
              </a:rPr>
              <a:t>" (* p.17).</a:t>
            </a:r>
            <a:endParaRPr lang="it-IT" sz="7200" dirty="0">
              <a:latin typeface="Verdana" charset="0"/>
              <a:ea typeface="Verdana" charset="0"/>
              <a:cs typeface="Verdana" charset="0"/>
            </a:endParaRPr>
          </a:p>
          <a:p>
            <a:pPr algn="just">
              <a:lnSpc>
                <a:spcPct val="170000"/>
              </a:lnSpc>
              <a:buFontTx/>
              <a:buChar char="-"/>
            </a:pPr>
            <a:r>
              <a:rPr lang="it-IT" sz="7200" dirty="0">
                <a:latin typeface="Verdana" charset="0"/>
                <a:ea typeface="Verdana" charset="0"/>
                <a:cs typeface="Verdana" charset="0"/>
              </a:rPr>
              <a:t>Si </a:t>
            </a:r>
            <a:r>
              <a:rPr lang="it-IT" sz="7200" b="1" u="sng" dirty="0">
                <a:latin typeface="Verdana" charset="0"/>
                <a:ea typeface="Verdana" charset="0"/>
                <a:cs typeface="Verdana" charset="0"/>
              </a:rPr>
              <a:t>prospettano</a:t>
            </a:r>
            <a:r>
              <a:rPr lang="it-IT" sz="7200" dirty="0">
                <a:latin typeface="Verdana" charset="0"/>
                <a:ea typeface="Verdana" charset="0"/>
                <a:cs typeface="Verdana" charset="0"/>
              </a:rPr>
              <a:t> ricadute positive nei settori dell’educazione, della salute e nello sviluppo della comunità, ma sono entusiasmi dei cosiddetti integrati e le argomentazioni degli innovatori: di fatto non esistono evidenze concrete (attraverso monitoraggio sugli effetti sociali)**</a:t>
            </a:r>
          </a:p>
          <a:p>
            <a:pPr marL="0" indent="0" algn="just">
              <a:lnSpc>
                <a:spcPct val="170000"/>
              </a:lnSpc>
              <a:buNone/>
            </a:pPr>
            <a:r>
              <a:rPr lang="en-US" sz="4800" dirty="0">
                <a:latin typeface="Verdana" charset="0"/>
                <a:ea typeface="Verdana" charset="0"/>
                <a:cs typeface="Verdana" charset="0"/>
              </a:rPr>
              <a:t>* </a:t>
            </a:r>
            <a:r>
              <a:rPr lang="it-IT" sz="4800" dirty="0">
                <a:latin typeface="Verdana" charset="0"/>
                <a:ea typeface="Verdana" charset="0"/>
                <a:cs typeface="Verdana" charset="0"/>
              </a:rPr>
              <a:t>EC (2009), </a:t>
            </a:r>
            <a:r>
              <a:rPr lang="it-IT" sz="4800" dirty="0" err="1">
                <a:latin typeface="Verdana" charset="0"/>
                <a:ea typeface="Verdana" charset="0"/>
                <a:cs typeface="Verdana" charset="0"/>
              </a:rPr>
              <a:t>European</a:t>
            </a:r>
            <a:r>
              <a:rPr lang="it-IT" sz="4800" dirty="0">
                <a:latin typeface="Verdana" charset="0"/>
                <a:ea typeface="Verdana" charset="0"/>
                <a:cs typeface="Verdana" charset="0"/>
              </a:rPr>
              <a:t> </a:t>
            </a:r>
            <a:r>
              <a:rPr lang="it-IT" sz="4800" dirty="0" err="1">
                <a:latin typeface="Verdana" charset="0"/>
                <a:ea typeface="Verdana" charset="0"/>
                <a:cs typeface="Verdana" charset="0"/>
              </a:rPr>
              <a:t>Commission</a:t>
            </a:r>
            <a:r>
              <a:rPr lang="it-IT" sz="4800" dirty="0">
                <a:latin typeface="Verdana" charset="0"/>
                <a:ea typeface="Verdana" charset="0"/>
                <a:cs typeface="Verdana" charset="0"/>
              </a:rPr>
              <a:t> i2010 High Level Group: </a:t>
            </a:r>
            <a:r>
              <a:rPr lang="it-IT" sz="4800" dirty="0" err="1">
                <a:latin typeface="Verdana" charset="0"/>
                <a:ea typeface="Verdana" charset="0"/>
                <a:cs typeface="Verdana" charset="0"/>
              </a:rPr>
              <a:t>Benchmarking</a:t>
            </a:r>
            <a:r>
              <a:rPr lang="it-IT" sz="4800" dirty="0">
                <a:latin typeface="Verdana" charset="0"/>
                <a:ea typeface="Verdana" charset="0"/>
                <a:cs typeface="Verdana" charset="0"/>
              </a:rPr>
              <a:t> Digital Europe 2011-2015 a </a:t>
            </a:r>
            <a:r>
              <a:rPr lang="it-IT" sz="4800" dirty="0" err="1">
                <a:latin typeface="Verdana" charset="0"/>
                <a:ea typeface="Verdana" charset="0"/>
                <a:cs typeface="Verdana" charset="0"/>
              </a:rPr>
              <a:t>Conceptual</a:t>
            </a:r>
            <a:r>
              <a:rPr lang="it-IT" sz="4800" dirty="0">
                <a:latin typeface="Verdana" charset="0"/>
                <a:ea typeface="Verdana" charset="0"/>
                <a:cs typeface="Verdana" charset="0"/>
              </a:rPr>
              <a:t> Framework’ </a:t>
            </a:r>
            <a:r>
              <a:rPr lang="it-IT" sz="4800" dirty="0" err="1">
                <a:latin typeface="Verdana" charset="0"/>
                <a:ea typeface="Verdana" charset="0"/>
                <a:cs typeface="Verdana" charset="0"/>
              </a:rPr>
              <a:t>European</a:t>
            </a:r>
            <a:r>
              <a:rPr lang="it-IT" sz="4800" dirty="0">
                <a:latin typeface="Verdana" charset="0"/>
                <a:ea typeface="Verdana" charset="0"/>
                <a:cs typeface="Verdana" charset="0"/>
              </a:rPr>
              <a:t> </a:t>
            </a:r>
            <a:r>
              <a:rPr lang="it-IT" sz="4800" dirty="0" err="1">
                <a:latin typeface="Verdana" charset="0"/>
                <a:ea typeface="Verdana" charset="0"/>
                <a:cs typeface="Verdana" charset="0"/>
              </a:rPr>
              <a:t>Commission</a:t>
            </a:r>
            <a:r>
              <a:rPr lang="it-IT" sz="4800" dirty="0">
                <a:latin typeface="Verdana" charset="0"/>
                <a:ea typeface="Verdana" charset="0"/>
                <a:cs typeface="Verdana" charset="0"/>
              </a:rPr>
              <a:t>: Information Society and Media</a:t>
            </a:r>
          </a:p>
          <a:p>
            <a:pPr marL="0" indent="0" algn="just">
              <a:lnSpc>
                <a:spcPct val="170000"/>
              </a:lnSpc>
              <a:buNone/>
            </a:pPr>
            <a:r>
              <a:rPr lang="it-IT" sz="4800" dirty="0">
                <a:latin typeface="Verdana" charset="0"/>
                <a:ea typeface="Verdana" charset="0"/>
                <a:cs typeface="Verdana" charset="0"/>
              </a:rPr>
              <a:t>** Giselle </a:t>
            </a:r>
            <a:r>
              <a:rPr lang="it-IT" sz="4800" dirty="0" err="1">
                <a:latin typeface="Verdana" charset="0"/>
                <a:ea typeface="Verdana" charset="0"/>
                <a:cs typeface="Verdana" charset="0"/>
              </a:rPr>
              <a:t>Rampersad</a:t>
            </a:r>
            <a:r>
              <a:rPr lang="it-IT" sz="4800" dirty="0">
                <a:latin typeface="Verdana" charset="0"/>
                <a:ea typeface="Verdana" charset="0"/>
                <a:cs typeface="Verdana" charset="0"/>
              </a:rPr>
              <a:t>, </a:t>
            </a:r>
            <a:r>
              <a:rPr lang="it-IT" sz="4800" dirty="0" err="1">
                <a:latin typeface="Verdana" charset="0"/>
                <a:ea typeface="Verdana" charset="0"/>
                <a:cs typeface="Verdana" charset="0"/>
              </a:rPr>
              <a:t>Indrit</a:t>
            </a:r>
            <a:r>
              <a:rPr lang="it-IT" sz="4800" dirty="0">
                <a:latin typeface="Verdana" charset="0"/>
                <a:ea typeface="Verdana" charset="0"/>
                <a:cs typeface="Verdana" charset="0"/>
              </a:rPr>
              <a:t> </a:t>
            </a:r>
            <a:r>
              <a:rPr lang="it-IT" sz="4800" dirty="0" err="1">
                <a:latin typeface="Verdana" charset="0"/>
                <a:ea typeface="Verdana" charset="0"/>
                <a:cs typeface="Verdana" charset="0"/>
              </a:rPr>
              <a:t>Troshani</a:t>
            </a:r>
            <a:r>
              <a:rPr lang="it-IT" sz="4800" dirty="0">
                <a:latin typeface="Verdana" charset="0"/>
                <a:ea typeface="Verdana" charset="0"/>
                <a:cs typeface="Verdana" charset="0"/>
              </a:rPr>
              <a:t>, (2013) "High‐ </a:t>
            </a:r>
            <a:r>
              <a:rPr lang="it-IT" sz="4800" dirty="0" err="1">
                <a:latin typeface="Verdana" charset="0"/>
                <a:ea typeface="Verdana" charset="0"/>
                <a:cs typeface="Verdana" charset="0"/>
              </a:rPr>
              <a:t>speed</a:t>
            </a:r>
            <a:r>
              <a:rPr lang="it-IT" sz="4800" dirty="0">
                <a:latin typeface="Verdana" charset="0"/>
                <a:ea typeface="Verdana" charset="0"/>
                <a:cs typeface="Verdana" charset="0"/>
              </a:rPr>
              <a:t> broadband: </a:t>
            </a:r>
            <a:r>
              <a:rPr lang="it-IT" sz="4800" dirty="0" err="1">
                <a:latin typeface="Verdana" charset="0"/>
                <a:ea typeface="Verdana" charset="0"/>
                <a:cs typeface="Verdana" charset="0"/>
              </a:rPr>
              <a:t>assessing</a:t>
            </a:r>
            <a:r>
              <a:rPr lang="it-IT" sz="4800" dirty="0">
                <a:latin typeface="Verdana" charset="0"/>
                <a:ea typeface="Verdana" charset="0"/>
                <a:cs typeface="Verdana" charset="0"/>
              </a:rPr>
              <a:t> </a:t>
            </a:r>
            <a:r>
              <a:rPr lang="it-IT" sz="4800" dirty="0" err="1">
                <a:latin typeface="Verdana" charset="0"/>
                <a:ea typeface="Verdana" charset="0"/>
                <a:cs typeface="Verdana" charset="0"/>
              </a:rPr>
              <a:t>its</a:t>
            </a:r>
            <a:r>
              <a:rPr lang="it-IT" sz="4800" dirty="0">
                <a:latin typeface="Verdana" charset="0"/>
                <a:ea typeface="Verdana" charset="0"/>
                <a:cs typeface="Verdana" charset="0"/>
              </a:rPr>
              <a:t> social impact", Industrial Management &amp; Data Systems, Vol. 113 </a:t>
            </a:r>
            <a:r>
              <a:rPr lang="it-IT" sz="4800" dirty="0" err="1">
                <a:latin typeface="Verdana" charset="0"/>
                <a:ea typeface="Verdana" charset="0"/>
                <a:cs typeface="Verdana" charset="0"/>
              </a:rPr>
              <a:t>Issue</a:t>
            </a:r>
            <a:r>
              <a:rPr lang="it-IT" sz="4800" dirty="0">
                <a:latin typeface="Verdana" charset="0"/>
                <a:ea typeface="Verdana" charset="0"/>
                <a:cs typeface="Verdana" charset="0"/>
              </a:rPr>
              <a:t>: 4, pp.541-557</a:t>
            </a:r>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6049563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Primo caso*</a:t>
            </a:r>
          </a:p>
        </p:txBody>
      </p:sp>
      <p:sp>
        <p:nvSpPr>
          <p:cNvPr id="3" name="Segnaposto contenuto 2"/>
          <p:cNvSpPr>
            <a:spLocks noGrp="1"/>
          </p:cNvSpPr>
          <p:nvPr>
            <p:ph idx="1"/>
          </p:nvPr>
        </p:nvSpPr>
        <p:spPr/>
        <p:txBody>
          <a:bodyPr>
            <a:normAutofit fontScale="77500" lnSpcReduction="20000"/>
          </a:bodyPr>
          <a:lstStyle/>
          <a:p>
            <a:pPr algn="just">
              <a:lnSpc>
                <a:spcPct val="150000"/>
              </a:lnSpc>
              <a:buFontTx/>
              <a:buChar char="-"/>
            </a:pPr>
            <a:r>
              <a:rPr lang="it-IT" dirty="0">
                <a:latin typeface="Verdana" charset="0"/>
                <a:ea typeface="Verdana" charset="0"/>
                <a:cs typeface="Verdana" charset="0"/>
              </a:rPr>
              <a:t>Il primo caso </a:t>
            </a:r>
            <a:r>
              <a:rPr lang="it-IT">
                <a:latin typeface="Verdana" charset="0"/>
                <a:ea typeface="Verdana" charset="0"/>
                <a:cs typeface="Verdana" charset="0"/>
              </a:rPr>
              <a:t>esaminato affronta la </a:t>
            </a:r>
            <a:r>
              <a:rPr lang="it-IT" dirty="0">
                <a:latin typeface="Verdana" charset="0"/>
                <a:ea typeface="Verdana" charset="0"/>
                <a:cs typeface="Verdana" charset="0"/>
              </a:rPr>
              <a:t>questione: “</a:t>
            </a:r>
            <a:r>
              <a:rPr lang="en-US" dirty="0">
                <a:latin typeface="Verdana" charset="0"/>
                <a:ea typeface="Verdana" charset="0"/>
                <a:cs typeface="Verdana" charset="0"/>
              </a:rPr>
              <a:t>how does HSB impact on key sectors including education, healthcare and community development?”</a:t>
            </a:r>
          </a:p>
          <a:p>
            <a:pPr algn="just">
              <a:lnSpc>
                <a:spcPct val="150000"/>
              </a:lnSpc>
              <a:buFontTx/>
              <a:buChar char="-"/>
            </a:pPr>
            <a:r>
              <a:rPr lang="en-US" dirty="0">
                <a:latin typeface="Verdana" charset="0"/>
                <a:ea typeface="Verdana" charset="0"/>
                <a:cs typeface="Verdana" charset="0"/>
              </a:rPr>
              <a:t>Come la super </a:t>
            </a:r>
            <a:r>
              <a:rPr lang="en-US" dirty="0" err="1">
                <a:latin typeface="Verdana" charset="0"/>
                <a:ea typeface="Verdana" charset="0"/>
                <a:cs typeface="Verdana" charset="0"/>
              </a:rPr>
              <a:t>bandalarga</a:t>
            </a:r>
            <a:r>
              <a:rPr lang="en-US" dirty="0">
                <a:latin typeface="Verdana" charset="0"/>
                <a:ea typeface="Verdana" charset="0"/>
                <a:cs typeface="Verdana" charset="0"/>
              </a:rPr>
              <a:t> </a:t>
            </a:r>
            <a:r>
              <a:rPr lang="it-IT" dirty="0">
                <a:latin typeface="Verdana" charset="0"/>
                <a:ea typeface="Verdana" charset="0"/>
                <a:cs typeface="Verdana" charset="0"/>
              </a:rPr>
              <a:t>-</a:t>
            </a:r>
            <a:r>
              <a:rPr lang="en-US" dirty="0">
                <a:latin typeface="Verdana" charset="0"/>
                <a:ea typeface="Verdana" charset="0"/>
                <a:cs typeface="Verdana" charset="0"/>
              </a:rPr>
              <a:t> </a:t>
            </a:r>
            <a:r>
              <a:rPr lang="en-US" dirty="0" err="1">
                <a:latin typeface="Verdana" charset="0"/>
                <a:ea typeface="Verdana" charset="0"/>
                <a:cs typeface="Verdana" charset="0"/>
              </a:rPr>
              <a:t>banda</a:t>
            </a:r>
            <a:r>
              <a:rPr lang="en-US" dirty="0">
                <a:latin typeface="Verdana" charset="0"/>
                <a:ea typeface="Verdana" charset="0"/>
                <a:cs typeface="Verdana" charset="0"/>
              </a:rPr>
              <a:t> </a:t>
            </a:r>
            <a:r>
              <a:rPr lang="en-US" dirty="0" err="1">
                <a:latin typeface="Verdana" charset="0"/>
                <a:ea typeface="Verdana" charset="0"/>
                <a:cs typeface="Verdana" charset="0"/>
              </a:rPr>
              <a:t>larga</a:t>
            </a:r>
            <a:r>
              <a:rPr lang="en-US" dirty="0">
                <a:latin typeface="Verdana" charset="0"/>
                <a:ea typeface="Verdana" charset="0"/>
                <a:cs typeface="Verdana" charset="0"/>
              </a:rPr>
              <a:t> ad </a:t>
            </a:r>
            <a:r>
              <a:rPr lang="en-US" dirty="0" err="1">
                <a:latin typeface="Verdana" charset="0"/>
                <a:ea typeface="Verdana" charset="0"/>
                <a:cs typeface="Verdana" charset="0"/>
              </a:rPr>
              <a:t>alta</a:t>
            </a:r>
            <a:r>
              <a:rPr lang="en-US" dirty="0">
                <a:latin typeface="Verdana" charset="0"/>
                <a:ea typeface="Verdana" charset="0"/>
                <a:cs typeface="Verdana" charset="0"/>
              </a:rPr>
              <a:t> </a:t>
            </a:r>
            <a:r>
              <a:rPr lang="en-US" dirty="0" err="1">
                <a:latin typeface="Verdana" charset="0"/>
                <a:ea typeface="Verdana" charset="0"/>
                <a:cs typeface="Verdana" charset="0"/>
              </a:rPr>
              <a:t>velocità</a:t>
            </a:r>
            <a:r>
              <a:rPr lang="en-US" dirty="0">
                <a:latin typeface="Verdana" charset="0"/>
                <a:ea typeface="Verdana" charset="0"/>
                <a:cs typeface="Verdana" charset="0"/>
              </a:rPr>
              <a:t> </a:t>
            </a:r>
            <a:r>
              <a:rPr lang="mr-IN" dirty="0">
                <a:latin typeface="Verdana" charset="0"/>
                <a:ea typeface="Verdana" charset="0"/>
                <a:cs typeface="Verdana" charset="0"/>
              </a:rPr>
              <a:t>–</a:t>
            </a:r>
            <a:r>
              <a:rPr lang="en-US" dirty="0">
                <a:latin typeface="Verdana" charset="0"/>
                <a:ea typeface="Verdana" charset="0"/>
                <a:cs typeface="Verdana" charset="0"/>
              </a:rPr>
              <a:t> </a:t>
            </a:r>
            <a:r>
              <a:rPr lang="en-US" dirty="0" err="1">
                <a:latin typeface="Verdana" charset="0"/>
                <a:ea typeface="Verdana" charset="0"/>
                <a:cs typeface="Verdana" charset="0"/>
              </a:rPr>
              <a:t>impatta</a:t>
            </a:r>
            <a:r>
              <a:rPr lang="en-US" dirty="0">
                <a:latin typeface="Verdana" charset="0"/>
                <a:ea typeface="Verdana" charset="0"/>
                <a:cs typeface="Verdana" charset="0"/>
              </a:rPr>
              <a:t> sui </a:t>
            </a:r>
            <a:r>
              <a:rPr lang="en-US" dirty="0" err="1">
                <a:latin typeface="Verdana" charset="0"/>
                <a:ea typeface="Verdana" charset="0"/>
                <a:cs typeface="Verdana" charset="0"/>
              </a:rPr>
              <a:t>settori</a:t>
            </a:r>
            <a:r>
              <a:rPr lang="en-US" dirty="0">
                <a:latin typeface="Verdana" charset="0"/>
                <a:ea typeface="Verdana" charset="0"/>
                <a:cs typeface="Verdana" charset="0"/>
              </a:rPr>
              <a:t> </a:t>
            </a:r>
            <a:r>
              <a:rPr lang="en-US" dirty="0" err="1">
                <a:latin typeface="Verdana" charset="0"/>
                <a:ea typeface="Verdana" charset="0"/>
                <a:cs typeface="Verdana" charset="0"/>
              </a:rPr>
              <a:t>chiave</a:t>
            </a:r>
            <a:r>
              <a:rPr lang="en-US" dirty="0">
                <a:latin typeface="Verdana" charset="0"/>
                <a:ea typeface="Verdana" charset="0"/>
                <a:cs typeface="Verdana" charset="0"/>
              </a:rPr>
              <a:t>: </a:t>
            </a:r>
            <a:r>
              <a:rPr lang="en-US" dirty="0" err="1">
                <a:latin typeface="Verdana" charset="0"/>
                <a:ea typeface="Verdana" charset="0"/>
                <a:cs typeface="Verdana" charset="0"/>
              </a:rPr>
              <a:t>educazione</a:t>
            </a:r>
            <a:r>
              <a:rPr lang="en-US" dirty="0">
                <a:latin typeface="Verdana" charset="0"/>
                <a:ea typeface="Verdana" charset="0"/>
                <a:cs typeface="Verdana" charset="0"/>
              </a:rPr>
              <a:t>, salute e </a:t>
            </a:r>
            <a:r>
              <a:rPr lang="en-US" dirty="0" err="1">
                <a:latin typeface="Verdana" charset="0"/>
                <a:ea typeface="Verdana" charset="0"/>
                <a:cs typeface="Verdana" charset="0"/>
              </a:rPr>
              <a:t>sviluppo</a:t>
            </a:r>
            <a:r>
              <a:rPr lang="en-US" dirty="0">
                <a:latin typeface="Verdana" charset="0"/>
                <a:ea typeface="Verdana" charset="0"/>
                <a:cs typeface="Verdana" charset="0"/>
              </a:rPr>
              <a:t> </a:t>
            </a:r>
            <a:r>
              <a:rPr lang="en-US" dirty="0" err="1">
                <a:latin typeface="Verdana" charset="0"/>
                <a:ea typeface="Verdana" charset="0"/>
                <a:cs typeface="Verdana" charset="0"/>
              </a:rPr>
              <a:t>della</a:t>
            </a:r>
            <a:r>
              <a:rPr lang="en-US" dirty="0">
                <a:latin typeface="Verdana" charset="0"/>
                <a:ea typeface="Verdana" charset="0"/>
                <a:cs typeface="Verdana" charset="0"/>
              </a:rPr>
              <a:t> </a:t>
            </a:r>
            <a:r>
              <a:rPr lang="en-US" dirty="0" err="1">
                <a:latin typeface="Verdana" charset="0"/>
                <a:ea typeface="Verdana" charset="0"/>
                <a:cs typeface="Verdana" charset="0"/>
              </a:rPr>
              <a:t>comunità</a:t>
            </a:r>
            <a:r>
              <a:rPr lang="en-US" dirty="0">
                <a:latin typeface="Verdana" charset="0"/>
                <a:ea typeface="Verdana" charset="0"/>
                <a:cs typeface="Verdana" charset="0"/>
              </a:rPr>
              <a:t>?</a:t>
            </a:r>
            <a:endParaRPr lang="it-IT" dirty="0">
              <a:latin typeface="Verdana" charset="0"/>
              <a:ea typeface="Verdana" charset="0"/>
              <a:cs typeface="Verdana" charset="0"/>
            </a:endParaRPr>
          </a:p>
          <a:p>
            <a:endParaRPr lang="it-IT" dirty="0"/>
          </a:p>
          <a:p>
            <a:pPr marL="0" indent="0" algn="just">
              <a:lnSpc>
                <a:spcPct val="150000"/>
              </a:lnSpc>
              <a:buNone/>
            </a:pPr>
            <a:r>
              <a:rPr lang="it-IT" dirty="0"/>
              <a:t>* </a:t>
            </a:r>
            <a:r>
              <a:rPr lang="it-IT" dirty="0">
                <a:latin typeface="Verdana" charset="0"/>
                <a:ea typeface="Verdana" charset="0"/>
                <a:cs typeface="Verdana" charset="0"/>
              </a:rPr>
              <a:t>Giselle </a:t>
            </a:r>
            <a:r>
              <a:rPr lang="it-IT" dirty="0" err="1">
                <a:latin typeface="Verdana" charset="0"/>
                <a:ea typeface="Verdana" charset="0"/>
                <a:cs typeface="Verdana" charset="0"/>
              </a:rPr>
              <a:t>Rampersad</a:t>
            </a:r>
            <a:r>
              <a:rPr lang="it-IT" dirty="0">
                <a:latin typeface="Verdana" charset="0"/>
                <a:ea typeface="Verdana" charset="0"/>
                <a:cs typeface="Verdana" charset="0"/>
              </a:rPr>
              <a:t>, </a:t>
            </a:r>
            <a:r>
              <a:rPr lang="it-IT" dirty="0" err="1">
                <a:latin typeface="Verdana" charset="0"/>
                <a:ea typeface="Verdana" charset="0"/>
                <a:cs typeface="Verdana" charset="0"/>
              </a:rPr>
              <a:t>Indrit</a:t>
            </a:r>
            <a:r>
              <a:rPr lang="it-IT" dirty="0">
                <a:latin typeface="Verdana" charset="0"/>
                <a:ea typeface="Verdana" charset="0"/>
                <a:cs typeface="Verdana" charset="0"/>
              </a:rPr>
              <a:t> </a:t>
            </a:r>
            <a:r>
              <a:rPr lang="it-IT" dirty="0" err="1">
                <a:latin typeface="Verdana" charset="0"/>
                <a:ea typeface="Verdana" charset="0"/>
                <a:cs typeface="Verdana" charset="0"/>
              </a:rPr>
              <a:t>Troshani</a:t>
            </a:r>
            <a:r>
              <a:rPr lang="it-IT" dirty="0">
                <a:latin typeface="Verdana" charset="0"/>
                <a:ea typeface="Verdana" charset="0"/>
                <a:cs typeface="Verdana" charset="0"/>
              </a:rPr>
              <a:t>, (2013) "High‐ </a:t>
            </a:r>
            <a:r>
              <a:rPr lang="it-IT" dirty="0" err="1">
                <a:latin typeface="Verdana" charset="0"/>
                <a:ea typeface="Verdana" charset="0"/>
                <a:cs typeface="Verdana" charset="0"/>
              </a:rPr>
              <a:t>speed</a:t>
            </a:r>
            <a:r>
              <a:rPr lang="it-IT" dirty="0">
                <a:latin typeface="Verdana" charset="0"/>
                <a:ea typeface="Verdana" charset="0"/>
                <a:cs typeface="Verdana" charset="0"/>
              </a:rPr>
              <a:t> broadband: </a:t>
            </a:r>
            <a:r>
              <a:rPr lang="it-IT" dirty="0" err="1">
                <a:latin typeface="Verdana" charset="0"/>
                <a:ea typeface="Verdana" charset="0"/>
                <a:cs typeface="Verdana" charset="0"/>
              </a:rPr>
              <a:t>assessing</a:t>
            </a:r>
            <a:r>
              <a:rPr lang="it-IT" dirty="0">
                <a:latin typeface="Verdana" charset="0"/>
                <a:ea typeface="Verdana" charset="0"/>
                <a:cs typeface="Verdana" charset="0"/>
              </a:rPr>
              <a:t> </a:t>
            </a:r>
            <a:r>
              <a:rPr lang="it-IT" dirty="0" err="1">
                <a:latin typeface="Verdana" charset="0"/>
                <a:ea typeface="Verdana" charset="0"/>
                <a:cs typeface="Verdana" charset="0"/>
              </a:rPr>
              <a:t>its</a:t>
            </a:r>
            <a:r>
              <a:rPr lang="it-IT" dirty="0">
                <a:latin typeface="Verdana" charset="0"/>
                <a:ea typeface="Verdana" charset="0"/>
                <a:cs typeface="Verdana" charset="0"/>
              </a:rPr>
              <a:t> social impact", Industrial Management &amp; Data Systems, Vol. 113 </a:t>
            </a:r>
            <a:r>
              <a:rPr lang="it-IT" dirty="0" err="1">
                <a:latin typeface="Verdana" charset="0"/>
                <a:ea typeface="Verdana" charset="0"/>
                <a:cs typeface="Verdana" charset="0"/>
              </a:rPr>
              <a:t>Issue</a:t>
            </a:r>
            <a:r>
              <a:rPr lang="it-IT" dirty="0">
                <a:latin typeface="Verdana" charset="0"/>
                <a:ea typeface="Verdana" charset="0"/>
                <a:cs typeface="Verdana" charset="0"/>
              </a:rPr>
              <a:t>: 4, pp.541-557</a:t>
            </a:r>
          </a:p>
          <a:p>
            <a:pPr marL="0" indent="0">
              <a:buNone/>
            </a:pPr>
            <a:endParaRPr lang="it-IT" dirty="0"/>
          </a:p>
        </p:txBody>
      </p:sp>
    </p:spTree>
    <p:extLst>
      <p:ext uri="{BB962C8B-B14F-4D97-AF65-F5344CB8AC3E}">
        <p14:creationId xmlns:p14="http://schemas.microsoft.com/office/powerpoint/2010/main" val="1314176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pPr algn="ctr"/>
            <a:r>
              <a:rPr lang="it-IT" altLang="x-none" sz="3200" dirty="0">
                <a:latin typeface="Verdana" charset="0"/>
                <a:ea typeface="Verdana" charset="0"/>
                <a:cs typeface="Verdana" charset="0"/>
              </a:rPr>
              <a:t>Soglia di cooperazione</a:t>
            </a:r>
            <a:br>
              <a:rPr lang="it-IT" altLang="x-none" sz="3200" dirty="0">
                <a:latin typeface="Verdana" charset="0"/>
                <a:ea typeface="Verdana" charset="0"/>
                <a:cs typeface="Verdana" charset="0"/>
              </a:rPr>
            </a:br>
            <a:r>
              <a:rPr lang="it-IT" altLang="x-none" sz="3200" dirty="0">
                <a:latin typeface="Verdana" charset="0"/>
                <a:ea typeface="Verdana" charset="0"/>
                <a:cs typeface="Verdana" charset="0"/>
              </a:rPr>
              <a:t>(</a:t>
            </a:r>
            <a:r>
              <a:rPr lang="it-IT" altLang="x-none" sz="3200" dirty="0" err="1">
                <a:latin typeface="Verdana" charset="0"/>
                <a:ea typeface="Verdana" charset="0"/>
                <a:cs typeface="Verdana" charset="0"/>
              </a:rPr>
              <a:t>Glance</a:t>
            </a:r>
            <a:r>
              <a:rPr lang="it-IT" altLang="x-none" sz="3200" dirty="0">
                <a:latin typeface="Verdana" charset="0"/>
                <a:ea typeface="Verdana" charset="0"/>
                <a:cs typeface="Verdana" charset="0"/>
              </a:rPr>
              <a:t>, </a:t>
            </a:r>
            <a:r>
              <a:rPr lang="it-IT" altLang="x-none" sz="3200" dirty="0" err="1">
                <a:latin typeface="Verdana" charset="0"/>
                <a:ea typeface="Verdana" charset="0"/>
                <a:cs typeface="Verdana" charset="0"/>
              </a:rPr>
              <a:t>Huberman</a:t>
            </a:r>
            <a:r>
              <a:rPr lang="it-IT" altLang="x-none" sz="3200" dirty="0">
                <a:latin typeface="Verdana" charset="0"/>
                <a:ea typeface="Verdana" charset="0"/>
                <a:cs typeface="Verdana" charset="0"/>
              </a:rPr>
              <a:t>)</a:t>
            </a:r>
          </a:p>
        </p:txBody>
      </p:sp>
      <p:sp>
        <p:nvSpPr>
          <p:cNvPr id="3" name="Segnaposto contenuto 2"/>
          <p:cNvSpPr>
            <a:spLocks noGrp="1"/>
          </p:cNvSpPr>
          <p:nvPr>
            <p:ph idx="1"/>
          </p:nvPr>
        </p:nvSpPr>
        <p:spPr/>
        <p:txBody>
          <a:bodyPr rtlCol="0">
            <a:normAutofit fontScale="25000" lnSpcReduction="20000"/>
          </a:bodyPr>
          <a:lstStyle/>
          <a:p>
            <a:pPr algn="just">
              <a:lnSpc>
                <a:spcPct val="200000"/>
              </a:lnSpc>
              <a:buFont typeface="Verdana" pitchFamily="34" charset="0"/>
              <a:buChar char="-"/>
              <a:defRPr/>
            </a:pPr>
            <a:r>
              <a:rPr lang="it-IT" sz="8800" dirty="0">
                <a:latin typeface="Verdana" pitchFamily="34" charset="0"/>
                <a:ea typeface="Verdana" pitchFamily="34" charset="0"/>
                <a:cs typeface="Verdana" pitchFamily="34" charset="0"/>
              </a:rPr>
              <a:t>Una minoranza di estremisti possono scegliere di intraprendere un’azione con le giuste condizioni, possono innescare le azioni di coloro che hanno bisogno di vedere qualcuno fare il primo passo per agire – a quel punto coloro che saltano sul vagone seguono gli </a:t>
            </a:r>
            <a:r>
              <a:rPr lang="it-IT" sz="8800" i="1" dirty="0" err="1">
                <a:latin typeface="Verdana" pitchFamily="34" charset="0"/>
                <a:ea typeface="Verdana" pitchFamily="34" charset="0"/>
                <a:cs typeface="Verdana" pitchFamily="34" charset="0"/>
              </a:rPr>
              <a:t>early</a:t>
            </a:r>
            <a:r>
              <a:rPr lang="it-IT" sz="8800" i="1" dirty="0">
                <a:latin typeface="Verdana" pitchFamily="34" charset="0"/>
                <a:ea typeface="Verdana" pitchFamily="34" charset="0"/>
                <a:cs typeface="Verdana" pitchFamily="34" charset="0"/>
              </a:rPr>
              <a:t> </a:t>
            </a:r>
            <a:r>
              <a:rPr lang="it-IT" sz="8800" i="1" dirty="0" err="1">
                <a:latin typeface="Verdana" pitchFamily="34" charset="0"/>
                <a:ea typeface="Verdana" pitchFamily="34" charset="0"/>
                <a:cs typeface="Verdana" pitchFamily="34" charset="0"/>
              </a:rPr>
              <a:t>adopters</a:t>
            </a:r>
            <a:r>
              <a:rPr lang="it-IT" sz="8800" i="1" dirty="0">
                <a:latin typeface="Verdana" pitchFamily="34" charset="0"/>
                <a:ea typeface="Verdana" pitchFamily="34" charset="0"/>
                <a:cs typeface="Verdana" pitchFamily="34" charset="0"/>
              </a:rPr>
              <a:t> </a:t>
            </a:r>
            <a:r>
              <a:rPr lang="it-IT" sz="8800" dirty="0">
                <a:latin typeface="Verdana" pitchFamily="34" charset="0"/>
                <a:ea typeface="Verdana" pitchFamily="34" charset="0"/>
                <a:cs typeface="Verdana" pitchFamily="34" charset="0"/>
              </a:rPr>
              <a:t>che seguono gli innovatori</a:t>
            </a:r>
          </a:p>
          <a:p>
            <a:pPr algn="just">
              <a:lnSpc>
                <a:spcPct val="200000"/>
              </a:lnSpc>
              <a:buFont typeface="Verdana" pitchFamily="34" charset="0"/>
              <a:buChar char="-"/>
              <a:defRPr/>
            </a:pPr>
            <a:r>
              <a:rPr lang="it-IT" sz="8800" dirty="0">
                <a:latin typeface="Verdana" pitchFamily="34" charset="0"/>
                <a:ea typeface="Verdana" pitchFamily="34" charset="0"/>
                <a:cs typeface="Verdana" pitchFamily="34" charset="0"/>
              </a:rPr>
              <a:t>Queste transizioni possono innescare una cascata di ulteriore cooperazione fino a che un intero gruppo coopera</a:t>
            </a:r>
          </a:p>
          <a:p>
            <a:pPr>
              <a:buFont typeface="Arial" pitchFamily="34" charset="0"/>
              <a:buChar char="•"/>
              <a:defRPr/>
            </a:pPr>
            <a:endParaRPr lang="it-IT" dirty="0"/>
          </a:p>
        </p:txBody>
      </p:sp>
    </p:spTree>
    <p:extLst>
      <p:ext uri="{BB962C8B-B14F-4D97-AF65-F5344CB8AC3E}">
        <p14:creationId xmlns:p14="http://schemas.microsoft.com/office/powerpoint/2010/main" val="12196884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I 3 impatti previsti (dalla letteratura) 1/2</a:t>
            </a:r>
          </a:p>
        </p:txBody>
      </p:sp>
      <p:sp>
        <p:nvSpPr>
          <p:cNvPr id="3" name="Segnaposto contenuto 2"/>
          <p:cNvSpPr>
            <a:spLocks noGrp="1"/>
          </p:cNvSpPr>
          <p:nvPr>
            <p:ph idx="1"/>
          </p:nvPr>
        </p:nvSpPr>
        <p:spPr/>
        <p:txBody>
          <a:bodyPr>
            <a:normAutofit fontScale="25000" lnSpcReduction="20000"/>
          </a:bodyPr>
          <a:lstStyle/>
          <a:p>
            <a:pPr marL="0" indent="0">
              <a:lnSpc>
                <a:spcPct val="170000"/>
              </a:lnSpc>
              <a:buNone/>
            </a:pPr>
            <a:r>
              <a:rPr lang="it-IT" sz="6200" b="1" dirty="0">
                <a:latin typeface="Verdana" charset="0"/>
                <a:ea typeface="Verdana" charset="0"/>
                <a:cs typeface="Verdana" charset="0"/>
              </a:rPr>
              <a:t>Impatto sull'educazione:</a:t>
            </a:r>
          </a:p>
          <a:p>
            <a:pPr>
              <a:lnSpc>
                <a:spcPct val="170000"/>
              </a:lnSpc>
              <a:buFontTx/>
              <a:buChar char="-"/>
            </a:pPr>
            <a:r>
              <a:rPr lang="it-IT" sz="6200" dirty="0">
                <a:latin typeface="Verdana" charset="0"/>
                <a:ea typeface="Verdana" charset="0"/>
                <a:cs typeface="Verdana" charset="0"/>
              </a:rPr>
              <a:t>Premesse per migliorare disponibilità, qualità e portata del </a:t>
            </a:r>
            <a:r>
              <a:rPr lang="it-IT" sz="6200" dirty="0" err="1">
                <a:latin typeface="Verdana" charset="0"/>
                <a:ea typeface="Verdana" charset="0"/>
                <a:cs typeface="Verdana" charset="0"/>
              </a:rPr>
              <a:t>distance</a:t>
            </a:r>
            <a:r>
              <a:rPr lang="it-IT" sz="6200" dirty="0">
                <a:latin typeface="Verdana" charset="0"/>
                <a:ea typeface="Verdana" charset="0"/>
                <a:cs typeface="Verdana" charset="0"/>
              </a:rPr>
              <a:t> </a:t>
            </a:r>
            <a:r>
              <a:rPr lang="it-IT" sz="6200" dirty="0" err="1">
                <a:latin typeface="Verdana" charset="0"/>
                <a:ea typeface="Verdana" charset="0"/>
                <a:cs typeface="Verdana" charset="0"/>
              </a:rPr>
              <a:t>learning</a:t>
            </a:r>
            <a:r>
              <a:rPr lang="it-IT" sz="6200" dirty="0">
                <a:latin typeface="Verdana" charset="0"/>
                <a:ea typeface="Verdana" charset="0"/>
                <a:cs typeface="Verdana" charset="0"/>
              </a:rPr>
              <a:t> ma contenuti non sono all’altezza del mezzo (il punto di forza è l’utilizzo sincrono)</a:t>
            </a:r>
          </a:p>
          <a:p>
            <a:pPr>
              <a:lnSpc>
                <a:spcPct val="170000"/>
              </a:lnSpc>
              <a:buFontTx/>
              <a:buChar char="-"/>
            </a:pPr>
            <a:r>
              <a:rPr lang="it-IT" sz="6200" dirty="0">
                <a:latin typeface="Verdana" charset="0"/>
                <a:ea typeface="Verdana" charset="0"/>
                <a:cs typeface="Verdana" charset="0"/>
              </a:rPr>
              <a:t>Frustrazioni se emittente e ricevente non dispongono della stessa velocità</a:t>
            </a:r>
          </a:p>
          <a:p>
            <a:pPr marL="0" indent="0">
              <a:lnSpc>
                <a:spcPct val="170000"/>
              </a:lnSpc>
              <a:buNone/>
            </a:pPr>
            <a:r>
              <a:rPr lang="it-IT" sz="6200" b="1" dirty="0">
                <a:latin typeface="Verdana" charset="0"/>
                <a:ea typeface="Verdana" charset="0"/>
                <a:cs typeface="Verdana" charset="0"/>
              </a:rPr>
              <a:t>Impatto sull'assistenza sanitaria</a:t>
            </a:r>
          </a:p>
          <a:p>
            <a:pPr>
              <a:lnSpc>
                <a:spcPct val="170000"/>
              </a:lnSpc>
              <a:buFontTx/>
              <a:buChar char="-"/>
            </a:pPr>
            <a:r>
              <a:rPr lang="it-IT" sz="6200" dirty="0">
                <a:latin typeface="Verdana" charset="0"/>
                <a:ea typeface="Verdana" charset="0"/>
                <a:cs typeface="Verdana" charset="0"/>
              </a:rPr>
              <a:t>Un impatto sulla tele-radiologia che richiede un alto livello di larghezza di banda e l'uso dell'</a:t>
            </a:r>
            <a:r>
              <a:rPr lang="it-IT" sz="6200" dirty="0" err="1">
                <a:latin typeface="Verdana" charset="0"/>
                <a:ea typeface="Verdana" charset="0"/>
                <a:cs typeface="Verdana" charset="0"/>
              </a:rPr>
              <a:t>imaging</a:t>
            </a:r>
            <a:r>
              <a:rPr lang="it-IT" sz="6200" dirty="0">
                <a:latin typeface="Verdana" charset="0"/>
                <a:ea typeface="Verdana" charset="0"/>
                <a:cs typeface="Verdana" charset="0"/>
              </a:rPr>
              <a:t> medico</a:t>
            </a:r>
          </a:p>
          <a:p>
            <a:pPr>
              <a:lnSpc>
                <a:spcPct val="170000"/>
              </a:lnSpc>
              <a:buFontTx/>
              <a:buChar char="-"/>
            </a:pPr>
            <a:r>
              <a:rPr lang="it-IT" sz="6200" dirty="0">
                <a:latin typeface="Verdana" charset="0"/>
                <a:ea typeface="Verdana" charset="0"/>
                <a:cs typeface="Verdana" charset="0"/>
              </a:rPr>
              <a:t>Possibilità di riduzione dei costi della chirurgia esplorativa</a:t>
            </a:r>
          </a:p>
          <a:p>
            <a:pPr>
              <a:lnSpc>
                <a:spcPct val="170000"/>
              </a:lnSpc>
              <a:buFontTx/>
              <a:buChar char="-"/>
            </a:pPr>
            <a:r>
              <a:rPr lang="it-IT" sz="6200" dirty="0" err="1">
                <a:latin typeface="Verdana" charset="0"/>
                <a:ea typeface="Verdana" charset="0"/>
                <a:cs typeface="Verdana" charset="0"/>
              </a:rPr>
              <a:t>Telediagnostica</a:t>
            </a:r>
            <a:endParaRPr lang="it-IT" sz="6200" dirty="0">
              <a:latin typeface="Verdana" charset="0"/>
              <a:ea typeface="Verdana" charset="0"/>
              <a:cs typeface="Verdana" charset="0"/>
            </a:endParaRPr>
          </a:p>
          <a:p>
            <a:pPr>
              <a:lnSpc>
                <a:spcPct val="170000"/>
              </a:lnSpc>
              <a:buFontTx/>
              <a:buChar char="-"/>
            </a:pPr>
            <a:r>
              <a:rPr lang="it-IT" sz="6200" dirty="0">
                <a:latin typeface="Verdana" charset="0"/>
                <a:ea typeface="Verdana" charset="0"/>
                <a:cs typeface="Verdana" charset="0"/>
              </a:rPr>
              <a:t>Importante che sia riconosciuta anche a livello di regolamentazione e rimborsi</a:t>
            </a:r>
          </a:p>
          <a:p>
            <a:pPr marL="0" indent="0">
              <a:buNone/>
            </a:pPr>
            <a:endParaRPr lang="it-IT" dirty="0"/>
          </a:p>
        </p:txBody>
      </p:sp>
    </p:spTree>
    <p:extLst>
      <p:ext uri="{BB962C8B-B14F-4D97-AF65-F5344CB8AC3E}">
        <p14:creationId xmlns:p14="http://schemas.microsoft.com/office/powerpoint/2010/main" val="4886217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I 3 impatti previsti (dalla letteratura) 2/2</a:t>
            </a:r>
          </a:p>
        </p:txBody>
      </p:sp>
      <p:sp>
        <p:nvSpPr>
          <p:cNvPr id="3" name="Segnaposto contenuto 2"/>
          <p:cNvSpPr>
            <a:spLocks noGrp="1"/>
          </p:cNvSpPr>
          <p:nvPr>
            <p:ph idx="1"/>
          </p:nvPr>
        </p:nvSpPr>
        <p:spPr/>
        <p:txBody>
          <a:bodyPr>
            <a:normAutofit fontScale="25000" lnSpcReduction="20000"/>
          </a:bodyPr>
          <a:lstStyle/>
          <a:p>
            <a:pPr marL="0" indent="0" algn="just">
              <a:lnSpc>
                <a:spcPct val="160000"/>
              </a:lnSpc>
              <a:buNone/>
            </a:pPr>
            <a:r>
              <a:rPr lang="it-IT" sz="7200" b="1" dirty="0">
                <a:latin typeface="Verdana" charset="0"/>
                <a:ea typeface="Verdana" charset="0"/>
                <a:cs typeface="Verdana" charset="0"/>
              </a:rPr>
              <a:t>Sviluppo delle comunità</a:t>
            </a:r>
          </a:p>
          <a:p>
            <a:pPr algn="just">
              <a:lnSpc>
                <a:spcPct val="160000"/>
              </a:lnSpc>
              <a:buFontTx/>
              <a:buChar char="-"/>
            </a:pPr>
            <a:r>
              <a:rPr lang="it-IT" sz="7200" dirty="0">
                <a:latin typeface="Verdana" charset="0"/>
                <a:ea typeface="Verdana" charset="0"/>
                <a:cs typeface="Verdana" charset="0"/>
              </a:rPr>
              <a:t>Network: reti professionali, per l’educazione, la terza età, legate alle nuove tecnologie, cluster, comunità legate da specifiche situazioni o obiettivi (malattie, disabilità, disastri, storie di vita)</a:t>
            </a:r>
          </a:p>
          <a:p>
            <a:pPr marL="0" indent="0" algn="just">
              <a:lnSpc>
                <a:spcPct val="160000"/>
              </a:lnSpc>
              <a:buNone/>
            </a:pPr>
            <a:r>
              <a:rPr lang="it-IT" sz="7200" dirty="0">
                <a:latin typeface="Verdana" charset="0"/>
                <a:ea typeface="Verdana" charset="0"/>
                <a:cs typeface="Verdana" charset="0"/>
              </a:rPr>
              <a:t>Necessarie:</a:t>
            </a:r>
          </a:p>
          <a:p>
            <a:pPr algn="just">
              <a:lnSpc>
                <a:spcPct val="160000"/>
              </a:lnSpc>
              <a:buFontTx/>
              <a:buChar char="-"/>
            </a:pPr>
            <a:r>
              <a:rPr lang="it-IT" sz="7200" dirty="0">
                <a:latin typeface="Verdana" charset="0"/>
                <a:ea typeface="Verdana" charset="0"/>
                <a:cs typeface="Verdana" charset="0"/>
              </a:rPr>
              <a:t>politiche che si concentrino sull’utilità diffusa e pubblica, sul valore e sul risultato sociale</a:t>
            </a:r>
          </a:p>
          <a:p>
            <a:pPr algn="just">
              <a:lnSpc>
                <a:spcPct val="160000"/>
              </a:lnSpc>
              <a:buFontTx/>
              <a:buChar char="-"/>
            </a:pPr>
            <a:r>
              <a:rPr lang="it-IT" sz="7200" dirty="0">
                <a:latin typeface="Verdana" charset="0"/>
                <a:ea typeface="Verdana" charset="0"/>
                <a:cs typeface="Verdana" charset="0"/>
              </a:rPr>
              <a:t>più ricerca (sugli effetti risultati, non sulle premesse/promesse)</a:t>
            </a:r>
          </a:p>
          <a:p>
            <a:pPr algn="just">
              <a:lnSpc>
                <a:spcPct val="160000"/>
              </a:lnSpc>
              <a:buFontTx/>
              <a:buChar char="-"/>
            </a:pPr>
            <a:r>
              <a:rPr lang="it-IT" sz="7200" dirty="0">
                <a:latin typeface="Verdana" charset="0"/>
                <a:ea typeface="Verdana" charset="0"/>
                <a:cs typeface="Verdana" charset="0"/>
              </a:rPr>
              <a:t>Solo con una migliore valutazione di tali impatti i responsabili politici e i manager possono sviluppare strategie efficaci con fiducia per sfruttare al meglio la capacità di HSB</a:t>
            </a:r>
          </a:p>
          <a:p>
            <a:endParaRPr lang="it-IT" dirty="0"/>
          </a:p>
        </p:txBody>
      </p:sp>
    </p:spTree>
    <p:extLst>
      <p:ext uri="{BB962C8B-B14F-4D97-AF65-F5344CB8AC3E}">
        <p14:creationId xmlns:p14="http://schemas.microsoft.com/office/powerpoint/2010/main" val="2890592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Gli impatti rilevati</a:t>
            </a:r>
          </a:p>
        </p:txBody>
      </p:sp>
      <p:sp>
        <p:nvSpPr>
          <p:cNvPr id="3" name="Segnaposto contenuto 2"/>
          <p:cNvSpPr>
            <a:spLocks noGrp="1"/>
          </p:cNvSpPr>
          <p:nvPr>
            <p:ph idx="1"/>
          </p:nvPr>
        </p:nvSpPr>
        <p:spPr>
          <a:xfrm>
            <a:off x="838200" y="1309258"/>
            <a:ext cx="10515600" cy="4351338"/>
          </a:xfrm>
        </p:spPr>
        <p:txBody>
          <a:bodyPr>
            <a:normAutofit fontScale="25000" lnSpcReduction="20000"/>
          </a:bodyPr>
          <a:lstStyle/>
          <a:p>
            <a:pPr marL="0" indent="0" algn="just">
              <a:lnSpc>
                <a:spcPct val="170000"/>
              </a:lnSpc>
              <a:buNone/>
            </a:pPr>
            <a:r>
              <a:rPr lang="en-US" sz="6400" b="1" dirty="0" err="1">
                <a:latin typeface="Verdana" charset="0"/>
                <a:ea typeface="Verdana" charset="0"/>
                <a:cs typeface="Verdana" charset="0"/>
              </a:rPr>
              <a:t>Istruzione</a:t>
            </a:r>
            <a:r>
              <a:rPr lang="en-US" sz="6400" b="1" dirty="0">
                <a:latin typeface="Verdana" charset="0"/>
                <a:ea typeface="Verdana" charset="0"/>
                <a:cs typeface="Verdana" charset="0"/>
              </a:rPr>
              <a:t>:</a:t>
            </a:r>
          </a:p>
          <a:p>
            <a:pPr algn="just">
              <a:lnSpc>
                <a:spcPct val="170000"/>
              </a:lnSpc>
              <a:buFontTx/>
              <a:buChar char="-"/>
            </a:pPr>
            <a:r>
              <a:rPr lang="en-US" sz="6400" dirty="0">
                <a:latin typeface="Verdana" charset="0"/>
                <a:ea typeface="Verdana" charset="0"/>
                <a:cs typeface="Verdana" charset="0"/>
              </a:rPr>
              <a:t>Natura </a:t>
            </a:r>
            <a:r>
              <a:rPr lang="en-US" sz="6400" dirty="0" err="1">
                <a:latin typeface="Verdana" charset="0"/>
                <a:ea typeface="Verdana" charset="0"/>
                <a:cs typeface="Verdana" charset="0"/>
              </a:rPr>
              <a:t>sincrona</a:t>
            </a:r>
            <a:endParaRPr lang="en-US" sz="6400" dirty="0">
              <a:latin typeface="Verdana" charset="0"/>
              <a:ea typeface="Verdana" charset="0"/>
              <a:cs typeface="Verdana" charset="0"/>
            </a:endParaRPr>
          </a:p>
          <a:p>
            <a:pPr algn="just">
              <a:lnSpc>
                <a:spcPct val="170000"/>
              </a:lnSpc>
              <a:buFontTx/>
              <a:buChar char="-"/>
            </a:pPr>
            <a:r>
              <a:rPr lang="en-US" sz="6400" dirty="0" err="1">
                <a:latin typeface="Verdana" charset="0"/>
                <a:ea typeface="Verdana" charset="0"/>
                <a:cs typeface="Verdana" charset="0"/>
              </a:rPr>
              <a:t>Qualità</a:t>
            </a:r>
            <a:r>
              <a:rPr lang="en-US" sz="6400" dirty="0">
                <a:latin typeface="Verdana" charset="0"/>
                <a:ea typeface="Verdana" charset="0"/>
                <a:cs typeface="Verdana" charset="0"/>
              </a:rPr>
              <a:t> </a:t>
            </a:r>
            <a:r>
              <a:rPr lang="en-US" sz="6400" dirty="0" err="1">
                <a:latin typeface="Verdana" charset="0"/>
                <a:ea typeface="Verdana" charset="0"/>
                <a:cs typeface="Verdana" charset="0"/>
              </a:rPr>
              <a:t>dei</a:t>
            </a:r>
            <a:r>
              <a:rPr lang="en-US" sz="6400" dirty="0">
                <a:latin typeface="Verdana" charset="0"/>
                <a:ea typeface="Verdana" charset="0"/>
                <a:cs typeface="Verdana" charset="0"/>
              </a:rPr>
              <a:t> </a:t>
            </a:r>
            <a:r>
              <a:rPr lang="en-US" sz="6400" dirty="0" err="1">
                <a:latin typeface="Verdana" charset="0"/>
                <a:ea typeface="Verdana" charset="0"/>
                <a:cs typeface="Verdana" charset="0"/>
              </a:rPr>
              <a:t>materiali</a:t>
            </a:r>
            <a:r>
              <a:rPr lang="en-US" sz="6400" dirty="0">
                <a:latin typeface="Verdana" charset="0"/>
                <a:ea typeface="Verdana" charset="0"/>
                <a:cs typeface="Verdana" charset="0"/>
              </a:rPr>
              <a:t> </a:t>
            </a:r>
            <a:r>
              <a:rPr lang="en-US" sz="6400" dirty="0" err="1">
                <a:latin typeface="Verdana" charset="0"/>
                <a:ea typeface="Verdana" charset="0"/>
                <a:cs typeface="Verdana" charset="0"/>
              </a:rPr>
              <a:t>didattici</a:t>
            </a:r>
            <a:endParaRPr lang="en-US" sz="6400" dirty="0">
              <a:latin typeface="Verdana" charset="0"/>
              <a:ea typeface="Verdana" charset="0"/>
              <a:cs typeface="Verdana" charset="0"/>
            </a:endParaRPr>
          </a:p>
          <a:p>
            <a:pPr algn="just">
              <a:lnSpc>
                <a:spcPct val="170000"/>
              </a:lnSpc>
              <a:buFontTx/>
              <a:buChar char="-"/>
            </a:pPr>
            <a:r>
              <a:rPr lang="en-US" sz="6400" dirty="0">
                <a:latin typeface="Verdana" charset="0"/>
                <a:ea typeface="Verdana" charset="0"/>
                <a:cs typeface="Verdana" charset="0"/>
              </a:rPr>
              <a:t>Accesso da casa e </a:t>
            </a:r>
            <a:r>
              <a:rPr lang="en-US" sz="6400" dirty="0" err="1">
                <a:latin typeface="Verdana" charset="0"/>
                <a:ea typeface="Verdana" charset="0"/>
                <a:cs typeface="Verdana" charset="0"/>
              </a:rPr>
              <a:t>presso</a:t>
            </a:r>
            <a:r>
              <a:rPr lang="en-US" sz="6400" dirty="0">
                <a:latin typeface="Verdana" charset="0"/>
                <a:ea typeface="Verdana" charset="0"/>
                <a:cs typeface="Verdana" charset="0"/>
              </a:rPr>
              <a:t> la </a:t>
            </a:r>
            <a:r>
              <a:rPr lang="en-US" sz="6400" dirty="0" err="1">
                <a:latin typeface="Verdana" charset="0"/>
                <a:ea typeface="Verdana" charset="0"/>
                <a:cs typeface="Verdana" charset="0"/>
              </a:rPr>
              <a:t>scuola</a:t>
            </a:r>
            <a:endParaRPr lang="en-US" sz="6400" dirty="0">
              <a:latin typeface="Verdana" charset="0"/>
              <a:ea typeface="Verdana" charset="0"/>
              <a:cs typeface="Verdana" charset="0"/>
            </a:endParaRPr>
          </a:p>
          <a:p>
            <a:pPr algn="just">
              <a:lnSpc>
                <a:spcPct val="170000"/>
              </a:lnSpc>
              <a:buFontTx/>
              <a:buChar char="-"/>
            </a:pPr>
            <a:r>
              <a:rPr lang="en-US" sz="6400" dirty="0" err="1">
                <a:latin typeface="Verdana" charset="0"/>
                <a:ea typeface="Verdana" charset="0"/>
                <a:cs typeface="Verdana" charset="0"/>
              </a:rPr>
              <a:t>Complementarietà</a:t>
            </a:r>
            <a:r>
              <a:rPr lang="en-US" sz="6400" dirty="0">
                <a:latin typeface="Verdana" charset="0"/>
                <a:ea typeface="Verdana" charset="0"/>
                <a:cs typeface="Verdana" charset="0"/>
              </a:rPr>
              <a:t> </a:t>
            </a:r>
            <a:r>
              <a:rPr lang="en-US" sz="6400" dirty="0" err="1">
                <a:latin typeface="Verdana" charset="0"/>
                <a:ea typeface="Verdana" charset="0"/>
                <a:cs typeface="Verdana" charset="0"/>
              </a:rPr>
              <a:t>all’offline</a:t>
            </a:r>
            <a:r>
              <a:rPr lang="en-US" sz="6400" dirty="0">
                <a:latin typeface="Verdana" charset="0"/>
                <a:ea typeface="Verdana" charset="0"/>
                <a:cs typeface="Verdana" charset="0"/>
              </a:rPr>
              <a:t> (</a:t>
            </a:r>
            <a:r>
              <a:rPr lang="en-US" sz="6400" dirty="0" err="1">
                <a:latin typeface="Verdana" charset="0"/>
                <a:ea typeface="Verdana" charset="0"/>
                <a:cs typeface="Verdana" charset="0"/>
              </a:rPr>
              <a:t>importante</a:t>
            </a:r>
            <a:r>
              <a:rPr lang="en-US" sz="6400" dirty="0">
                <a:latin typeface="Verdana" charset="0"/>
                <a:ea typeface="Verdana" charset="0"/>
                <a:cs typeface="Verdana" charset="0"/>
              </a:rPr>
              <a:t> per le </a:t>
            </a:r>
            <a:r>
              <a:rPr lang="en-US" sz="6400" dirty="0" err="1">
                <a:latin typeface="Verdana" charset="0"/>
                <a:ea typeface="Verdana" charset="0"/>
                <a:cs typeface="Verdana" charset="0"/>
              </a:rPr>
              <a:t>cosiddette</a:t>
            </a:r>
            <a:r>
              <a:rPr lang="en-US" sz="6400" dirty="0">
                <a:latin typeface="Verdana" charset="0"/>
                <a:ea typeface="Verdana" charset="0"/>
                <a:cs typeface="Verdana" charset="0"/>
              </a:rPr>
              <a:t> </a:t>
            </a:r>
            <a:r>
              <a:rPr lang="en-US" sz="6400" dirty="0" err="1">
                <a:latin typeface="Verdana" charset="0"/>
                <a:ea typeface="Verdana" charset="0"/>
                <a:cs typeface="Verdana" charset="0"/>
              </a:rPr>
              <a:t>informazioni</a:t>
            </a:r>
            <a:r>
              <a:rPr lang="en-US" sz="6400" dirty="0">
                <a:latin typeface="Verdana" charset="0"/>
                <a:ea typeface="Verdana" charset="0"/>
                <a:cs typeface="Verdana" charset="0"/>
              </a:rPr>
              <a:t> </a:t>
            </a:r>
            <a:r>
              <a:rPr lang="en-US" sz="6400" dirty="0" err="1">
                <a:latin typeface="Verdana" charset="0"/>
                <a:ea typeface="Verdana" charset="0"/>
                <a:cs typeface="Verdana" charset="0"/>
              </a:rPr>
              <a:t>tacite</a:t>
            </a:r>
            <a:r>
              <a:rPr lang="en-US" sz="6400" dirty="0">
                <a:latin typeface="Verdana" charset="0"/>
                <a:ea typeface="Verdana" charset="0"/>
                <a:cs typeface="Verdana" charset="0"/>
              </a:rPr>
              <a:t>)</a:t>
            </a:r>
          </a:p>
          <a:p>
            <a:pPr marL="0" indent="0" algn="just">
              <a:lnSpc>
                <a:spcPct val="170000"/>
              </a:lnSpc>
              <a:buNone/>
            </a:pPr>
            <a:r>
              <a:rPr lang="en-US" sz="6400" b="1" dirty="0">
                <a:latin typeface="Verdana" charset="0"/>
                <a:ea typeface="Verdana" charset="0"/>
                <a:cs typeface="Verdana" charset="0"/>
              </a:rPr>
              <a:t>Salute</a:t>
            </a:r>
            <a:r>
              <a:rPr lang="en-US" sz="6400" dirty="0">
                <a:latin typeface="Verdana" charset="0"/>
                <a:ea typeface="Verdana" charset="0"/>
                <a:cs typeface="Verdana" charset="0"/>
              </a:rPr>
              <a:t>:</a:t>
            </a:r>
          </a:p>
          <a:p>
            <a:pPr algn="just">
              <a:lnSpc>
                <a:spcPct val="170000"/>
              </a:lnSpc>
              <a:buFontTx/>
              <a:buChar char="-"/>
            </a:pPr>
            <a:r>
              <a:rPr lang="en-US" sz="6400" dirty="0" err="1">
                <a:latin typeface="Verdana" charset="0"/>
                <a:ea typeface="Verdana" charset="0"/>
                <a:cs typeface="Verdana" charset="0"/>
              </a:rPr>
              <a:t>Opportunià</a:t>
            </a:r>
            <a:r>
              <a:rPr lang="en-US" sz="6400" dirty="0">
                <a:latin typeface="Verdana" charset="0"/>
                <a:ea typeface="Verdana" charset="0"/>
                <a:cs typeface="Verdana" charset="0"/>
              </a:rPr>
              <a:t> per la tele </a:t>
            </a:r>
            <a:r>
              <a:rPr lang="en-US" sz="6400" dirty="0" err="1">
                <a:latin typeface="Verdana" charset="0"/>
                <a:ea typeface="Verdana" charset="0"/>
                <a:cs typeface="Verdana" charset="0"/>
              </a:rPr>
              <a:t>radiologia</a:t>
            </a:r>
            <a:r>
              <a:rPr lang="en-US" sz="6400" dirty="0">
                <a:latin typeface="Verdana" charset="0"/>
                <a:ea typeface="Verdana" charset="0"/>
                <a:cs typeface="Verdana" charset="0"/>
              </a:rPr>
              <a:t> </a:t>
            </a:r>
            <a:r>
              <a:rPr lang="en-US" sz="6400" dirty="0" err="1">
                <a:latin typeface="Verdana" charset="0"/>
                <a:ea typeface="Verdana" charset="0"/>
                <a:cs typeface="Verdana" charset="0"/>
              </a:rPr>
              <a:t>associata</a:t>
            </a:r>
            <a:r>
              <a:rPr lang="en-US" sz="6400" dirty="0">
                <a:latin typeface="Verdana" charset="0"/>
                <a:ea typeface="Verdana" charset="0"/>
                <a:cs typeface="Verdana" charset="0"/>
              </a:rPr>
              <a:t> a file di </a:t>
            </a:r>
            <a:r>
              <a:rPr lang="en-US" sz="6400" dirty="0" err="1">
                <a:latin typeface="Verdana" charset="0"/>
                <a:ea typeface="Verdana" charset="0"/>
                <a:cs typeface="Verdana" charset="0"/>
              </a:rPr>
              <a:t>grandi</a:t>
            </a:r>
            <a:r>
              <a:rPr lang="en-US" sz="6400" dirty="0">
                <a:latin typeface="Verdana" charset="0"/>
                <a:ea typeface="Verdana" charset="0"/>
                <a:cs typeface="Verdana" charset="0"/>
              </a:rPr>
              <a:t> </a:t>
            </a:r>
            <a:r>
              <a:rPr lang="en-US" sz="6400" dirty="0" err="1">
                <a:latin typeface="Verdana" charset="0"/>
                <a:ea typeface="Verdana" charset="0"/>
                <a:cs typeface="Verdana" charset="0"/>
              </a:rPr>
              <a:t>dimensioni</a:t>
            </a:r>
            <a:endParaRPr lang="en-US" sz="6400" dirty="0">
              <a:latin typeface="Verdana" charset="0"/>
              <a:ea typeface="Verdana" charset="0"/>
              <a:cs typeface="Verdana" charset="0"/>
            </a:endParaRPr>
          </a:p>
          <a:p>
            <a:pPr marL="0" indent="0" algn="just">
              <a:lnSpc>
                <a:spcPct val="170000"/>
              </a:lnSpc>
              <a:buNone/>
            </a:pPr>
            <a:r>
              <a:rPr lang="en-US" sz="6400" b="1" dirty="0" err="1">
                <a:latin typeface="Verdana" charset="0"/>
                <a:ea typeface="Verdana" charset="0"/>
                <a:cs typeface="Verdana" charset="0"/>
              </a:rPr>
              <a:t>Sviluppo</a:t>
            </a:r>
            <a:r>
              <a:rPr lang="en-US" sz="6400" b="1" dirty="0">
                <a:latin typeface="Verdana" charset="0"/>
                <a:ea typeface="Verdana" charset="0"/>
                <a:cs typeface="Verdana" charset="0"/>
              </a:rPr>
              <a:t> </a:t>
            </a:r>
            <a:r>
              <a:rPr lang="en-US" sz="6400" b="1" dirty="0" err="1">
                <a:latin typeface="Verdana" charset="0"/>
                <a:ea typeface="Verdana" charset="0"/>
                <a:cs typeface="Verdana" charset="0"/>
              </a:rPr>
              <a:t>della</a:t>
            </a:r>
            <a:r>
              <a:rPr lang="en-US" sz="6400" b="1" dirty="0">
                <a:latin typeface="Verdana" charset="0"/>
                <a:ea typeface="Verdana" charset="0"/>
                <a:cs typeface="Verdana" charset="0"/>
              </a:rPr>
              <a:t> </a:t>
            </a:r>
            <a:r>
              <a:rPr lang="en-US" sz="6400" b="1" dirty="0" err="1">
                <a:latin typeface="Verdana" charset="0"/>
                <a:ea typeface="Verdana" charset="0"/>
                <a:cs typeface="Verdana" charset="0"/>
              </a:rPr>
              <a:t>comunità</a:t>
            </a:r>
            <a:endParaRPr lang="en-US" sz="6400" b="1" dirty="0">
              <a:latin typeface="Verdana" charset="0"/>
              <a:ea typeface="Verdana" charset="0"/>
              <a:cs typeface="Verdana" charset="0"/>
            </a:endParaRPr>
          </a:p>
          <a:p>
            <a:pPr algn="just">
              <a:lnSpc>
                <a:spcPct val="170000"/>
              </a:lnSpc>
              <a:buFontTx/>
              <a:buChar char="-"/>
            </a:pPr>
            <a:r>
              <a:rPr lang="en-US" sz="6400" dirty="0">
                <a:latin typeface="Verdana" charset="0"/>
                <a:ea typeface="Verdana" charset="0"/>
                <a:cs typeface="Verdana" charset="0"/>
              </a:rPr>
              <a:t>Socially vibrant communities: </a:t>
            </a:r>
            <a:r>
              <a:rPr lang="en-US" sz="6400" dirty="0" err="1">
                <a:latin typeface="Verdana" charset="0"/>
                <a:ea typeface="Verdana" charset="0"/>
                <a:cs typeface="Verdana" charset="0"/>
              </a:rPr>
              <a:t>possibilità</a:t>
            </a:r>
            <a:r>
              <a:rPr lang="en-US" sz="6400" dirty="0">
                <a:latin typeface="Verdana" charset="0"/>
                <a:ea typeface="Verdana" charset="0"/>
                <a:cs typeface="Verdana" charset="0"/>
              </a:rPr>
              <a:t> di </a:t>
            </a:r>
            <a:r>
              <a:rPr lang="en-US" sz="6400" dirty="0" err="1">
                <a:latin typeface="Verdana" charset="0"/>
                <a:ea typeface="Verdana" charset="0"/>
                <a:cs typeface="Verdana" charset="0"/>
              </a:rPr>
              <a:t>attivare</a:t>
            </a:r>
            <a:r>
              <a:rPr lang="en-US" sz="6400" dirty="0">
                <a:latin typeface="Verdana" charset="0"/>
                <a:ea typeface="Verdana" charset="0"/>
                <a:cs typeface="Verdana" charset="0"/>
              </a:rPr>
              <a:t> </a:t>
            </a:r>
            <a:r>
              <a:rPr lang="en-US" sz="6400" dirty="0" err="1">
                <a:latin typeface="Verdana" charset="0"/>
                <a:ea typeface="Verdana" charset="0"/>
                <a:cs typeface="Verdana" charset="0"/>
              </a:rPr>
              <a:t>inclusione</a:t>
            </a:r>
            <a:r>
              <a:rPr lang="en-US" sz="6400" dirty="0">
                <a:latin typeface="Verdana" charset="0"/>
                <a:ea typeface="Verdana" charset="0"/>
                <a:cs typeface="Verdana" charset="0"/>
              </a:rPr>
              <a:t> </a:t>
            </a:r>
            <a:r>
              <a:rPr lang="en-US" sz="6400" dirty="0" err="1">
                <a:latin typeface="Verdana" charset="0"/>
                <a:ea typeface="Verdana" charset="0"/>
                <a:cs typeface="Verdana" charset="0"/>
              </a:rPr>
              <a:t>puntando</a:t>
            </a:r>
            <a:r>
              <a:rPr lang="en-US" sz="6400" dirty="0">
                <a:latin typeface="Verdana" charset="0"/>
                <a:ea typeface="Verdana" charset="0"/>
                <a:cs typeface="Verdana" charset="0"/>
              </a:rPr>
              <a:t> </a:t>
            </a:r>
            <a:r>
              <a:rPr lang="en-US" sz="6400" dirty="0" err="1">
                <a:latin typeface="Verdana" charset="0"/>
                <a:ea typeface="Verdana" charset="0"/>
                <a:cs typeface="Verdana" charset="0"/>
              </a:rPr>
              <a:t>direttamente</a:t>
            </a:r>
            <a:r>
              <a:rPr lang="en-US" sz="6400" dirty="0">
                <a:latin typeface="Verdana" charset="0"/>
                <a:ea typeface="Verdana" charset="0"/>
                <a:cs typeface="Verdana" charset="0"/>
              </a:rPr>
              <a:t> </a:t>
            </a:r>
            <a:r>
              <a:rPr lang="en-US" sz="6400" dirty="0" err="1">
                <a:latin typeface="Verdana" charset="0"/>
                <a:ea typeface="Verdana" charset="0"/>
                <a:cs typeface="Verdana" charset="0"/>
              </a:rPr>
              <a:t>alle</a:t>
            </a:r>
            <a:r>
              <a:rPr lang="en-US" sz="6400" dirty="0">
                <a:latin typeface="Verdana" charset="0"/>
                <a:ea typeface="Verdana" charset="0"/>
                <a:cs typeface="Verdana" charset="0"/>
              </a:rPr>
              <a:t> </a:t>
            </a:r>
            <a:r>
              <a:rPr lang="en-US" sz="6400" dirty="0" err="1">
                <a:latin typeface="Verdana" charset="0"/>
                <a:ea typeface="Verdana" charset="0"/>
                <a:cs typeface="Verdana" charset="0"/>
              </a:rPr>
              <a:t>categorie</a:t>
            </a:r>
            <a:r>
              <a:rPr lang="en-US" sz="6400" dirty="0">
                <a:latin typeface="Verdana" charset="0"/>
                <a:ea typeface="Verdana" charset="0"/>
                <a:cs typeface="Verdana" charset="0"/>
              </a:rPr>
              <a:t> di </a:t>
            </a:r>
            <a:r>
              <a:rPr lang="en-US" sz="6400" dirty="0" err="1">
                <a:latin typeface="Verdana" charset="0"/>
                <a:ea typeface="Verdana" charset="0"/>
                <a:cs typeface="Verdana" charset="0"/>
              </a:rPr>
              <a:t>esclusi</a:t>
            </a:r>
            <a:r>
              <a:rPr lang="en-US" sz="6400" dirty="0">
                <a:latin typeface="Verdana" charset="0"/>
                <a:ea typeface="Verdana" charset="0"/>
                <a:cs typeface="Verdana" charset="0"/>
              </a:rPr>
              <a:t> (</a:t>
            </a:r>
            <a:r>
              <a:rPr lang="en-US" sz="6400" dirty="0" err="1">
                <a:latin typeface="Verdana" charset="0"/>
                <a:ea typeface="Verdana" charset="0"/>
                <a:cs typeface="Verdana" charset="0"/>
              </a:rPr>
              <a:t>anziani</a:t>
            </a:r>
            <a:r>
              <a:rPr lang="en-US" sz="6400" dirty="0">
                <a:latin typeface="Verdana" charset="0"/>
                <a:ea typeface="Verdana" charset="0"/>
                <a:cs typeface="Verdana" charset="0"/>
              </a:rPr>
              <a:t>, </a:t>
            </a:r>
            <a:r>
              <a:rPr lang="en-US" sz="6400" dirty="0" err="1">
                <a:latin typeface="Verdana" charset="0"/>
                <a:ea typeface="Verdana" charset="0"/>
                <a:cs typeface="Verdana" charset="0"/>
              </a:rPr>
              <a:t>giovani</a:t>
            </a:r>
            <a:r>
              <a:rPr lang="en-US" sz="6400" dirty="0">
                <a:latin typeface="Verdana" charset="0"/>
                <a:ea typeface="Verdana" charset="0"/>
                <a:cs typeface="Verdana" charset="0"/>
              </a:rPr>
              <a:t> </a:t>
            </a:r>
            <a:r>
              <a:rPr lang="en-US" sz="6400" dirty="0" err="1">
                <a:latin typeface="Verdana" charset="0"/>
                <a:ea typeface="Verdana" charset="0"/>
                <a:cs typeface="Verdana" charset="0"/>
              </a:rPr>
              <a:t>madri</a:t>
            </a:r>
            <a:r>
              <a:rPr lang="en-US" sz="6400" dirty="0">
                <a:latin typeface="Verdana" charset="0"/>
                <a:ea typeface="Verdana" charset="0"/>
                <a:cs typeface="Verdana" charset="0"/>
              </a:rPr>
              <a:t>, </a:t>
            </a:r>
            <a:r>
              <a:rPr lang="en-US" sz="6400" dirty="0" err="1">
                <a:latin typeface="Verdana" charset="0"/>
                <a:ea typeface="Verdana" charset="0"/>
                <a:cs typeface="Verdana" charset="0"/>
              </a:rPr>
              <a:t>nuovi</a:t>
            </a:r>
            <a:r>
              <a:rPr lang="en-US" sz="6400" dirty="0">
                <a:latin typeface="Verdana" charset="0"/>
                <a:ea typeface="Verdana" charset="0"/>
                <a:cs typeface="Verdana" charset="0"/>
              </a:rPr>
              <a:t> </a:t>
            </a:r>
            <a:r>
              <a:rPr lang="en-US" sz="6400" dirty="0" err="1">
                <a:latin typeface="Verdana" charset="0"/>
                <a:ea typeface="Verdana" charset="0"/>
                <a:cs typeface="Verdana" charset="0"/>
              </a:rPr>
              <a:t>arrivi</a:t>
            </a:r>
            <a:r>
              <a:rPr lang="en-US" sz="6400" dirty="0">
                <a:latin typeface="Verdana" charset="0"/>
                <a:ea typeface="Verdana" charset="0"/>
                <a:cs typeface="Verdana" charset="0"/>
              </a:rPr>
              <a:t> e </a:t>
            </a:r>
            <a:r>
              <a:rPr lang="en-US" sz="6400" dirty="0" err="1">
                <a:latin typeface="Verdana" charset="0"/>
                <a:ea typeface="Verdana" charset="0"/>
                <a:cs typeface="Verdana" charset="0"/>
              </a:rPr>
              <a:t>gli</a:t>
            </a:r>
            <a:r>
              <a:rPr lang="en-US" sz="6400" dirty="0">
                <a:latin typeface="Verdana" charset="0"/>
                <a:ea typeface="Verdana" charset="0"/>
                <a:cs typeface="Verdana" charset="0"/>
              </a:rPr>
              <a:t> </a:t>
            </a:r>
            <a:r>
              <a:rPr lang="en-US" sz="6400" dirty="0" err="1">
                <a:latin typeface="Verdana" charset="0"/>
                <a:ea typeface="Verdana" charset="0"/>
                <a:cs typeface="Verdana" charset="0"/>
              </a:rPr>
              <a:t>emarginati</a:t>
            </a:r>
            <a:r>
              <a:rPr lang="en-US" sz="6400" dirty="0">
                <a:latin typeface="Verdana" charset="0"/>
                <a:ea typeface="Verdana" charset="0"/>
                <a:cs typeface="Verdana" charset="0"/>
              </a:rPr>
              <a:t> </a:t>
            </a:r>
            <a:r>
              <a:rPr lang="en-US" sz="6400" dirty="0" err="1">
                <a:latin typeface="Verdana" charset="0"/>
                <a:ea typeface="Verdana" charset="0"/>
                <a:cs typeface="Verdana" charset="0"/>
              </a:rPr>
              <a:t>sociali</a:t>
            </a:r>
            <a:r>
              <a:rPr lang="en-US" sz="6400" dirty="0">
                <a:latin typeface="Verdana" charset="0"/>
                <a:ea typeface="Verdana" charset="0"/>
                <a:cs typeface="Verdana" charset="0"/>
              </a:rPr>
              <a:t>)</a:t>
            </a:r>
          </a:p>
          <a:p>
            <a:pPr algn="just">
              <a:lnSpc>
                <a:spcPct val="170000"/>
              </a:lnSpc>
              <a:buFontTx/>
              <a:buChar char="-"/>
            </a:pPr>
            <a:r>
              <a:rPr lang="en-US" sz="6400" dirty="0" err="1">
                <a:latin typeface="Verdana" charset="0"/>
                <a:ea typeface="Verdana" charset="0"/>
                <a:cs typeface="Verdana" charset="0"/>
              </a:rPr>
              <a:t>Incremento</a:t>
            </a:r>
            <a:r>
              <a:rPr lang="en-US" sz="6400" dirty="0">
                <a:latin typeface="Verdana" charset="0"/>
                <a:ea typeface="Verdana" charset="0"/>
                <a:cs typeface="Verdana" charset="0"/>
              </a:rPr>
              <a:t> </a:t>
            </a:r>
            <a:r>
              <a:rPr lang="en-US" sz="6400" dirty="0" err="1">
                <a:latin typeface="Verdana" charset="0"/>
                <a:ea typeface="Verdana" charset="0"/>
                <a:cs typeface="Verdana" charset="0"/>
              </a:rPr>
              <a:t>nella</a:t>
            </a:r>
            <a:r>
              <a:rPr lang="en-US" sz="6400" dirty="0">
                <a:latin typeface="Verdana" charset="0"/>
                <a:ea typeface="Verdana" charset="0"/>
                <a:cs typeface="Verdana" charset="0"/>
              </a:rPr>
              <a:t> </a:t>
            </a:r>
            <a:r>
              <a:rPr lang="en-US" sz="6400" dirty="0" err="1">
                <a:latin typeface="Verdana" charset="0"/>
                <a:ea typeface="Verdana" charset="0"/>
                <a:cs typeface="Verdana" charset="0"/>
              </a:rPr>
              <a:t>partecipazione</a:t>
            </a:r>
            <a:r>
              <a:rPr lang="en-US" sz="6400" dirty="0">
                <a:latin typeface="Verdana" charset="0"/>
                <a:ea typeface="Verdana" charset="0"/>
                <a:cs typeface="Verdana" charset="0"/>
              </a:rPr>
              <a:t> </a:t>
            </a:r>
            <a:r>
              <a:rPr lang="en-US" sz="6400" dirty="0" err="1">
                <a:latin typeface="Verdana" charset="0"/>
                <a:ea typeface="Verdana" charset="0"/>
                <a:cs typeface="Verdana" charset="0"/>
              </a:rPr>
              <a:t>degli</a:t>
            </a:r>
            <a:r>
              <a:rPr lang="en-US" sz="6400" dirty="0">
                <a:latin typeface="Verdana" charset="0"/>
                <a:ea typeface="Verdana" charset="0"/>
                <a:cs typeface="Verdana" charset="0"/>
              </a:rPr>
              <a:t> stakeholder</a:t>
            </a:r>
            <a:endParaRPr lang="it-IT" sz="6400" dirty="0">
              <a:latin typeface="Verdana" charset="0"/>
              <a:ea typeface="Verdana" charset="0"/>
              <a:cs typeface="Verdana" charset="0"/>
            </a:endParaRPr>
          </a:p>
          <a:p>
            <a:pPr algn="just">
              <a:buFontTx/>
              <a:buChar char="-"/>
            </a:pPr>
            <a:endParaRPr lang="en-US" dirty="0"/>
          </a:p>
        </p:txBody>
      </p:sp>
    </p:spTree>
    <p:extLst>
      <p:ext uri="{BB962C8B-B14F-4D97-AF65-F5344CB8AC3E}">
        <p14:creationId xmlns:p14="http://schemas.microsoft.com/office/powerpoint/2010/main" val="4210629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Secondo caso*</a:t>
            </a:r>
          </a:p>
        </p:txBody>
      </p:sp>
      <p:sp>
        <p:nvSpPr>
          <p:cNvPr id="3" name="Segnaposto contenuto 2"/>
          <p:cNvSpPr>
            <a:spLocks noGrp="1"/>
          </p:cNvSpPr>
          <p:nvPr>
            <p:ph idx="1"/>
          </p:nvPr>
        </p:nvSpPr>
        <p:spPr>
          <a:xfrm>
            <a:off x="676275" y="1292225"/>
            <a:ext cx="10515600" cy="4351338"/>
          </a:xfrm>
        </p:spPr>
        <p:txBody>
          <a:bodyPr>
            <a:noAutofit/>
          </a:bodyPr>
          <a:lstStyle/>
          <a:p>
            <a:pPr marL="0" indent="0" algn="just">
              <a:lnSpc>
                <a:spcPct val="170000"/>
              </a:lnSpc>
              <a:buNone/>
            </a:pPr>
            <a:r>
              <a:rPr lang="en-US" sz="1600" dirty="0">
                <a:latin typeface="Verdana" charset="0"/>
                <a:ea typeface="Verdana" charset="0"/>
                <a:cs typeface="Verdana" charset="0"/>
              </a:rPr>
              <a:t>lo studio, </a:t>
            </a:r>
            <a:r>
              <a:rPr lang="en-US" sz="1600" dirty="0" err="1">
                <a:latin typeface="Verdana" charset="0"/>
                <a:ea typeface="Verdana" charset="0"/>
                <a:cs typeface="Verdana" charset="0"/>
              </a:rPr>
              <a:t>finanziato</a:t>
            </a:r>
            <a:r>
              <a:rPr lang="en-US" sz="1600" dirty="0">
                <a:latin typeface="Verdana" charset="0"/>
                <a:ea typeface="Verdana" charset="0"/>
                <a:cs typeface="Verdana" charset="0"/>
              </a:rPr>
              <a:t> </a:t>
            </a:r>
            <a:r>
              <a:rPr lang="en-US" sz="1600" dirty="0" err="1">
                <a:latin typeface="Verdana" charset="0"/>
                <a:ea typeface="Verdana" charset="0"/>
                <a:cs typeface="Verdana" charset="0"/>
              </a:rPr>
              <a:t>principalmente</a:t>
            </a:r>
            <a:r>
              <a:rPr lang="en-US" sz="1600" dirty="0">
                <a:latin typeface="Verdana" charset="0"/>
                <a:ea typeface="Verdana" charset="0"/>
                <a:cs typeface="Verdana" charset="0"/>
              </a:rPr>
              <a:t> dal </a:t>
            </a:r>
            <a:r>
              <a:rPr lang="en-US" sz="1600" dirty="0" err="1">
                <a:latin typeface="Verdana" charset="0"/>
                <a:ea typeface="Verdana" charset="0"/>
                <a:cs typeface="Verdana" charset="0"/>
              </a:rPr>
              <a:t>Governo</a:t>
            </a:r>
            <a:r>
              <a:rPr lang="en-US" sz="1600" dirty="0">
                <a:latin typeface="Verdana" charset="0"/>
                <a:ea typeface="Verdana" charset="0"/>
                <a:cs typeface="Verdana" charset="0"/>
              </a:rPr>
              <a:t> </a:t>
            </a:r>
            <a:r>
              <a:rPr lang="en-US" sz="1600" dirty="0" err="1">
                <a:latin typeface="Verdana" charset="0"/>
                <a:ea typeface="Verdana" charset="0"/>
                <a:cs typeface="Verdana" charset="0"/>
              </a:rPr>
              <a:t>canadese</a:t>
            </a:r>
            <a:r>
              <a:rPr lang="en-US" sz="1600" dirty="0">
                <a:latin typeface="Verdana" charset="0"/>
                <a:ea typeface="Verdana" charset="0"/>
                <a:cs typeface="Verdana" charset="0"/>
              </a:rPr>
              <a:t>, </a:t>
            </a:r>
            <a:r>
              <a:rPr lang="en-US" sz="1600" dirty="0" err="1">
                <a:latin typeface="Verdana" charset="0"/>
                <a:ea typeface="Verdana" charset="0"/>
                <a:cs typeface="Verdana" charset="0"/>
              </a:rPr>
              <a:t>si</a:t>
            </a:r>
            <a:r>
              <a:rPr lang="en-US" sz="1600" dirty="0">
                <a:latin typeface="Verdana" charset="0"/>
                <a:ea typeface="Verdana" charset="0"/>
                <a:cs typeface="Verdana" charset="0"/>
              </a:rPr>
              <a:t> propone di </a:t>
            </a:r>
            <a:r>
              <a:rPr lang="en-US" sz="1600" dirty="0" err="1">
                <a:latin typeface="Verdana" charset="0"/>
                <a:ea typeface="Verdana" charset="0"/>
                <a:cs typeface="Verdana" charset="0"/>
              </a:rPr>
              <a:t>aumentare</a:t>
            </a:r>
            <a:r>
              <a:rPr lang="en-US" sz="1600" dirty="0">
                <a:latin typeface="Verdana" charset="0"/>
                <a:ea typeface="Verdana" charset="0"/>
                <a:cs typeface="Verdana" charset="0"/>
              </a:rPr>
              <a:t> la </a:t>
            </a:r>
            <a:r>
              <a:rPr lang="en-US" sz="1600" dirty="0" err="1">
                <a:latin typeface="Verdana" charset="0"/>
                <a:ea typeface="Verdana" charset="0"/>
                <a:cs typeface="Verdana" charset="0"/>
              </a:rPr>
              <a:t>comprensione</a:t>
            </a:r>
            <a:r>
              <a:rPr lang="en-US" sz="1600" dirty="0">
                <a:latin typeface="Verdana" charset="0"/>
                <a:ea typeface="Verdana" charset="0"/>
                <a:cs typeface="Verdana" charset="0"/>
              </a:rPr>
              <a:t> </a:t>
            </a:r>
            <a:r>
              <a:rPr lang="en-US" sz="1600" dirty="0" err="1">
                <a:latin typeface="Verdana" charset="0"/>
                <a:ea typeface="Verdana" charset="0"/>
                <a:cs typeface="Verdana" charset="0"/>
              </a:rPr>
              <a:t>dello</a:t>
            </a:r>
            <a:r>
              <a:rPr lang="en-US" sz="1600" dirty="0">
                <a:latin typeface="Verdana" charset="0"/>
                <a:ea typeface="Verdana" charset="0"/>
                <a:cs typeface="Verdana" charset="0"/>
              </a:rPr>
              <a:t> </a:t>
            </a:r>
            <a:r>
              <a:rPr lang="en-US" sz="1600" dirty="0" err="1">
                <a:latin typeface="Verdana" charset="0"/>
                <a:ea typeface="Verdana" charset="0"/>
                <a:cs typeface="Verdana" charset="0"/>
              </a:rPr>
              <a:t>stato</a:t>
            </a:r>
            <a:r>
              <a:rPr lang="en-US" sz="1600" dirty="0">
                <a:latin typeface="Verdana" charset="0"/>
                <a:ea typeface="Verdana" charset="0"/>
                <a:cs typeface="Verdana" charset="0"/>
              </a:rPr>
              <a:t> di </a:t>
            </a:r>
            <a:r>
              <a:rPr lang="en-US" sz="1600" dirty="0" err="1">
                <a:latin typeface="Verdana" charset="0"/>
                <a:ea typeface="Verdana" charset="0"/>
                <a:cs typeface="Verdana" charset="0"/>
              </a:rPr>
              <a:t>utilizzo</a:t>
            </a:r>
            <a:r>
              <a:rPr lang="en-US" sz="1600" dirty="0">
                <a:latin typeface="Verdana" charset="0"/>
                <a:ea typeface="Verdana" charset="0"/>
                <a:cs typeface="Verdana" charset="0"/>
              </a:rPr>
              <a:t> </a:t>
            </a:r>
            <a:r>
              <a:rPr lang="en-US" sz="1600" dirty="0" err="1">
                <a:latin typeface="Verdana" charset="0"/>
                <a:ea typeface="Verdana" charset="0"/>
                <a:cs typeface="Verdana" charset="0"/>
              </a:rPr>
              <a:t>della</a:t>
            </a:r>
            <a:r>
              <a:rPr lang="en-US" sz="1600" dirty="0">
                <a:latin typeface="Verdana" charset="0"/>
                <a:ea typeface="Verdana" charset="0"/>
                <a:cs typeface="Verdana" charset="0"/>
              </a:rPr>
              <a:t> </a:t>
            </a:r>
            <a:r>
              <a:rPr lang="en-US" sz="1600" dirty="0" err="1">
                <a:latin typeface="Verdana" charset="0"/>
                <a:ea typeface="Verdana" charset="0"/>
                <a:cs typeface="Verdana" charset="0"/>
              </a:rPr>
              <a:t>banda</a:t>
            </a:r>
            <a:r>
              <a:rPr lang="en-US" sz="1600" dirty="0">
                <a:latin typeface="Verdana" charset="0"/>
                <a:ea typeface="Verdana" charset="0"/>
                <a:cs typeface="Verdana" charset="0"/>
              </a:rPr>
              <a:t> </a:t>
            </a:r>
            <a:r>
              <a:rPr lang="en-US" sz="1600" dirty="0" err="1">
                <a:latin typeface="Verdana" charset="0"/>
                <a:ea typeface="Verdana" charset="0"/>
                <a:cs typeface="Verdana" charset="0"/>
              </a:rPr>
              <a:t>larga</a:t>
            </a:r>
            <a:r>
              <a:rPr lang="en-US" sz="1600" dirty="0">
                <a:latin typeface="Verdana" charset="0"/>
                <a:ea typeface="Verdana" charset="0"/>
                <a:cs typeface="Verdana" charset="0"/>
              </a:rPr>
              <a:t> </a:t>
            </a:r>
            <a:r>
              <a:rPr lang="en-US" sz="1600" dirty="0" err="1">
                <a:latin typeface="Verdana" charset="0"/>
                <a:ea typeface="Verdana" charset="0"/>
                <a:cs typeface="Verdana" charset="0"/>
              </a:rPr>
              <a:t>nelle</a:t>
            </a:r>
            <a:r>
              <a:rPr lang="en-US" sz="1600" dirty="0">
                <a:latin typeface="Verdana" charset="0"/>
                <a:ea typeface="Verdana" charset="0"/>
                <a:cs typeface="Verdana" charset="0"/>
              </a:rPr>
              <a:t> zone </a:t>
            </a:r>
            <a:r>
              <a:rPr lang="en-US" sz="1600" dirty="0" err="1">
                <a:latin typeface="Verdana" charset="0"/>
                <a:ea typeface="Verdana" charset="0"/>
                <a:cs typeface="Verdana" charset="0"/>
              </a:rPr>
              <a:t>rurali</a:t>
            </a:r>
            <a:r>
              <a:rPr lang="en-US" sz="1600" dirty="0">
                <a:latin typeface="Verdana" charset="0"/>
                <a:ea typeface="Verdana" charset="0"/>
                <a:cs typeface="Verdana" charset="0"/>
              </a:rPr>
              <a:t> </a:t>
            </a:r>
            <a:r>
              <a:rPr lang="en-US" sz="1600" dirty="0" err="1">
                <a:latin typeface="Verdana" charset="0"/>
                <a:ea typeface="Verdana" charset="0"/>
                <a:cs typeface="Verdana" charset="0"/>
              </a:rPr>
              <a:t>della</a:t>
            </a:r>
            <a:r>
              <a:rPr lang="en-US" sz="1600" dirty="0">
                <a:latin typeface="Verdana" charset="0"/>
                <a:ea typeface="Verdana" charset="0"/>
                <a:cs typeface="Verdana" charset="0"/>
              </a:rPr>
              <a:t> </a:t>
            </a:r>
            <a:r>
              <a:rPr lang="en-US" sz="1600" dirty="0" err="1">
                <a:latin typeface="Verdana" charset="0"/>
                <a:ea typeface="Verdana" charset="0"/>
                <a:cs typeface="Verdana" charset="0"/>
              </a:rPr>
              <a:t>Provincia</a:t>
            </a:r>
            <a:r>
              <a:rPr lang="en-US" sz="1600" dirty="0">
                <a:latin typeface="Verdana" charset="0"/>
                <a:ea typeface="Verdana" charset="0"/>
                <a:cs typeface="Verdana" charset="0"/>
              </a:rPr>
              <a:t> di New Brunswick</a:t>
            </a:r>
          </a:p>
          <a:p>
            <a:pPr marL="0" indent="0" algn="just">
              <a:lnSpc>
                <a:spcPct val="170000"/>
              </a:lnSpc>
              <a:buNone/>
            </a:pPr>
            <a:r>
              <a:rPr lang="en-US" sz="1600" dirty="0" err="1">
                <a:latin typeface="Verdana" charset="0"/>
                <a:ea typeface="Verdana" charset="0"/>
                <a:cs typeface="Verdana" charset="0"/>
              </a:rPr>
              <a:t>Gli</a:t>
            </a:r>
            <a:r>
              <a:rPr lang="en-US" sz="1600" dirty="0">
                <a:latin typeface="Verdana" charset="0"/>
                <a:ea typeface="Verdana" charset="0"/>
                <a:cs typeface="Verdana" charset="0"/>
              </a:rPr>
              <a:t> </a:t>
            </a:r>
            <a:r>
              <a:rPr lang="en-US" sz="1600" dirty="0" err="1">
                <a:latin typeface="Verdana" charset="0"/>
                <a:ea typeface="Verdana" charset="0"/>
                <a:cs typeface="Verdana" charset="0"/>
              </a:rPr>
              <a:t>obiettivi</a:t>
            </a:r>
            <a:r>
              <a:rPr lang="en-US" sz="1600" dirty="0">
                <a:latin typeface="Verdana" charset="0"/>
                <a:ea typeface="Verdana" charset="0"/>
                <a:cs typeface="Verdana" charset="0"/>
              </a:rPr>
              <a:t> </a:t>
            </a:r>
            <a:r>
              <a:rPr lang="en-US" sz="1600" dirty="0" err="1">
                <a:latin typeface="Verdana" charset="0"/>
                <a:ea typeface="Verdana" charset="0"/>
                <a:cs typeface="Verdana" charset="0"/>
              </a:rPr>
              <a:t>sociologi</a:t>
            </a:r>
            <a:r>
              <a:rPr lang="en-US" sz="1600" dirty="0">
                <a:latin typeface="Verdana" charset="0"/>
                <a:ea typeface="Verdana" charset="0"/>
                <a:cs typeface="Verdana" charset="0"/>
              </a:rPr>
              <a:t> </a:t>
            </a:r>
            <a:r>
              <a:rPr lang="en-US" sz="1600" dirty="0" err="1">
                <a:latin typeface="Verdana" charset="0"/>
                <a:ea typeface="Verdana" charset="0"/>
                <a:cs typeface="Verdana" charset="0"/>
              </a:rPr>
              <a:t>sono</a:t>
            </a:r>
            <a:r>
              <a:rPr lang="en-US" sz="1600" dirty="0">
                <a:latin typeface="Verdana" charset="0"/>
                <a:ea typeface="Verdana" charset="0"/>
                <a:cs typeface="Verdana" charset="0"/>
              </a:rPr>
              <a:t> </a:t>
            </a:r>
            <a:r>
              <a:rPr lang="en-US" sz="1600" dirty="0" err="1">
                <a:latin typeface="Verdana" charset="0"/>
                <a:ea typeface="Verdana" charset="0"/>
                <a:cs typeface="Verdana" charset="0"/>
              </a:rPr>
              <a:t>stati</a:t>
            </a:r>
            <a:r>
              <a:rPr lang="en-US" sz="1600" dirty="0">
                <a:latin typeface="Verdana" charset="0"/>
                <a:ea typeface="Verdana" charset="0"/>
                <a:cs typeface="Verdana" charset="0"/>
              </a:rPr>
              <a:t>:</a:t>
            </a:r>
          </a:p>
          <a:p>
            <a:pPr algn="just">
              <a:lnSpc>
                <a:spcPct val="170000"/>
              </a:lnSpc>
              <a:buFontTx/>
              <a:buChar char="-"/>
            </a:pPr>
            <a:r>
              <a:rPr lang="en-US" sz="1600" dirty="0" err="1">
                <a:latin typeface="Verdana" charset="0"/>
                <a:ea typeface="Verdana" charset="0"/>
                <a:cs typeface="Verdana" charset="0"/>
              </a:rPr>
              <a:t>identificare</a:t>
            </a:r>
            <a:r>
              <a:rPr lang="en-US" sz="1600" dirty="0">
                <a:latin typeface="Verdana" charset="0"/>
                <a:ea typeface="Verdana" charset="0"/>
                <a:cs typeface="Verdana" charset="0"/>
              </a:rPr>
              <a:t> e </a:t>
            </a:r>
            <a:r>
              <a:rPr lang="en-US" sz="1600" dirty="0" err="1">
                <a:latin typeface="Verdana" charset="0"/>
                <a:ea typeface="Verdana" charset="0"/>
                <a:cs typeface="Verdana" charset="0"/>
              </a:rPr>
              <a:t>valutare</a:t>
            </a:r>
            <a:r>
              <a:rPr lang="en-US" sz="1600" dirty="0">
                <a:latin typeface="Verdana" charset="0"/>
                <a:ea typeface="Verdana" charset="0"/>
                <a:cs typeface="Verdana" charset="0"/>
              </a:rPr>
              <a:t> le </a:t>
            </a:r>
            <a:r>
              <a:rPr lang="en-US" sz="1600" dirty="0" err="1">
                <a:latin typeface="Verdana" charset="0"/>
                <a:ea typeface="Verdana" charset="0"/>
                <a:cs typeface="Verdana" charset="0"/>
              </a:rPr>
              <a:t>trasformazioni</a:t>
            </a:r>
            <a:r>
              <a:rPr lang="en-US" sz="1600" dirty="0">
                <a:latin typeface="Verdana" charset="0"/>
                <a:ea typeface="Verdana" charset="0"/>
                <a:cs typeface="Verdana" charset="0"/>
              </a:rPr>
              <a:t>** </a:t>
            </a:r>
            <a:r>
              <a:rPr lang="en-US" sz="1600" dirty="0" err="1">
                <a:latin typeface="Verdana" charset="0"/>
                <a:ea typeface="Verdana" charset="0"/>
                <a:cs typeface="Verdana" charset="0"/>
              </a:rPr>
              <a:t>sociali</a:t>
            </a:r>
            <a:r>
              <a:rPr lang="en-US" sz="1600" dirty="0">
                <a:latin typeface="Verdana" charset="0"/>
                <a:ea typeface="Verdana" charset="0"/>
                <a:cs typeface="Verdana" charset="0"/>
              </a:rPr>
              <a:t> </a:t>
            </a:r>
            <a:r>
              <a:rPr lang="en-US" sz="1600" dirty="0" err="1">
                <a:latin typeface="Verdana" charset="0"/>
                <a:ea typeface="Verdana" charset="0"/>
                <a:cs typeface="Verdana" charset="0"/>
              </a:rPr>
              <a:t>prodotte</a:t>
            </a:r>
            <a:r>
              <a:rPr lang="en-US" sz="1600" dirty="0">
                <a:latin typeface="Verdana" charset="0"/>
                <a:ea typeface="Verdana" charset="0"/>
                <a:cs typeface="Verdana" charset="0"/>
              </a:rPr>
              <a:t> </a:t>
            </a:r>
            <a:r>
              <a:rPr lang="en-US" sz="1600" dirty="0" err="1">
                <a:latin typeface="Verdana" charset="0"/>
                <a:ea typeface="Verdana" charset="0"/>
                <a:cs typeface="Verdana" charset="0"/>
              </a:rPr>
              <a:t>dall’adozione</a:t>
            </a:r>
            <a:r>
              <a:rPr lang="en-US" sz="1600" dirty="0">
                <a:latin typeface="Verdana" charset="0"/>
                <a:ea typeface="Verdana" charset="0"/>
                <a:cs typeface="Verdana" charset="0"/>
              </a:rPr>
              <a:t> </a:t>
            </a:r>
            <a:r>
              <a:rPr lang="en-US" sz="1600" dirty="0" err="1">
                <a:latin typeface="Verdana" charset="0"/>
                <a:ea typeface="Verdana" charset="0"/>
                <a:cs typeface="Verdana" charset="0"/>
              </a:rPr>
              <a:t>nelle</a:t>
            </a:r>
            <a:r>
              <a:rPr lang="en-US" sz="1600" dirty="0">
                <a:latin typeface="Verdana" charset="0"/>
                <a:ea typeface="Verdana" charset="0"/>
                <a:cs typeface="Verdana" charset="0"/>
              </a:rPr>
              <a:t> </a:t>
            </a:r>
            <a:r>
              <a:rPr lang="en-US" sz="1600" dirty="0" err="1">
                <a:latin typeface="Verdana" charset="0"/>
                <a:ea typeface="Verdana" charset="0"/>
                <a:cs typeface="Verdana" charset="0"/>
              </a:rPr>
              <a:t>comunità</a:t>
            </a:r>
            <a:r>
              <a:rPr lang="en-US" sz="1600" dirty="0">
                <a:latin typeface="Verdana" charset="0"/>
                <a:ea typeface="Verdana" charset="0"/>
                <a:cs typeface="Verdana" charset="0"/>
              </a:rPr>
              <a:t>,</a:t>
            </a:r>
          </a:p>
          <a:p>
            <a:pPr algn="just">
              <a:lnSpc>
                <a:spcPct val="170000"/>
              </a:lnSpc>
              <a:buFontTx/>
              <a:buChar char="-"/>
            </a:pPr>
            <a:r>
              <a:rPr lang="en-US" sz="1600" dirty="0">
                <a:latin typeface="Verdana" charset="0"/>
                <a:ea typeface="Verdana" charset="0"/>
                <a:cs typeface="Verdana" charset="0"/>
              </a:rPr>
              <a:t>Di </a:t>
            </a:r>
            <a:r>
              <a:rPr lang="en-US" sz="1600" dirty="0" err="1">
                <a:latin typeface="Verdana" charset="0"/>
                <a:ea typeface="Verdana" charset="0"/>
                <a:cs typeface="Verdana" charset="0"/>
              </a:rPr>
              <a:t>incrementare</a:t>
            </a:r>
            <a:r>
              <a:rPr lang="en-US" sz="1600" dirty="0">
                <a:latin typeface="Verdana" charset="0"/>
                <a:ea typeface="Verdana" charset="0"/>
                <a:cs typeface="Verdana" charset="0"/>
              </a:rPr>
              <a:t> le </a:t>
            </a:r>
            <a:r>
              <a:rPr lang="en-US" sz="1600" dirty="0" err="1">
                <a:latin typeface="Verdana" charset="0"/>
                <a:ea typeface="Verdana" charset="0"/>
                <a:cs typeface="Verdana" charset="0"/>
              </a:rPr>
              <a:t>competenze</a:t>
            </a:r>
            <a:r>
              <a:rPr lang="en-US" sz="1600" dirty="0">
                <a:latin typeface="Verdana" charset="0"/>
                <a:ea typeface="Verdana" charset="0"/>
                <a:cs typeface="Verdana" charset="0"/>
              </a:rPr>
              <a:t> di </a:t>
            </a:r>
            <a:r>
              <a:rPr lang="en-US" sz="1600" dirty="0" err="1">
                <a:latin typeface="Verdana" charset="0"/>
                <a:ea typeface="Verdana" charset="0"/>
                <a:cs typeface="Verdana" charset="0"/>
              </a:rPr>
              <a:t>ricerca</a:t>
            </a:r>
            <a:r>
              <a:rPr lang="en-US" sz="1600" dirty="0">
                <a:latin typeface="Verdana" charset="0"/>
                <a:ea typeface="Verdana" charset="0"/>
                <a:cs typeface="Verdana" charset="0"/>
              </a:rPr>
              <a:t> </a:t>
            </a:r>
            <a:r>
              <a:rPr lang="en-US" sz="1600" dirty="0" err="1">
                <a:latin typeface="Verdana" charset="0"/>
                <a:ea typeface="Verdana" charset="0"/>
                <a:cs typeface="Verdana" charset="0"/>
              </a:rPr>
              <a:t>nella</a:t>
            </a:r>
            <a:r>
              <a:rPr lang="en-US" sz="1600" dirty="0">
                <a:latin typeface="Verdana" charset="0"/>
                <a:ea typeface="Verdana" charset="0"/>
                <a:cs typeface="Verdana" charset="0"/>
              </a:rPr>
              <a:t> </a:t>
            </a:r>
            <a:r>
              <a:rPr lang="en-US" sz="1600" dirty="0" err="1">
                <a:latin typeface="Verdana" charset="0"/>
                <a:ea typeface="Verdana" charset="0"/>
                <a:cs typeface="Verdana" charset="0"/>
              </a:rPr>
              <a:t>valutazione</a:t>
            </a:r>
            <a:r>
              <a:rPr lang="en-US" sz="1600" dirty="0">
                <a:latin typeface="Verdana" charset="0"/>
                <a:ea typeface="Verdana" charset="0"/>
                <a:cs typeface="Verdana" charset="0"/>
              </a:rPr>
              <a:t> </a:t>
            </a:r>
            <a:r>
              <a:rPr lang="en-US" sz="1600" dirty="0" err="1">
                <a:latin typeface="Verdana" charset="0"/>
                <a:ea typeface="Verdana" charset="0"/>
                <a:cs typeface="Verdana" charset="0"/>
              </a:rPr>
              <a:t>dell’impatto</a:t>
            </a:r>
            <a:r>
              <a:rPr lang="en-US" sz="1600" dirty="0">
                <a:latin typeface="Verdana" charset="0"/>
                <a:ea typeface="Verdana" charset="0"/>
                <a:cs typeface="Verdana" charset="0"/>
              </a:rPr>
              <a:t> </a:t>
            </a:r>
            <a:r>
              <a:rPr lang="en-US" sz="1600" dirty="0" err="1">
                <a:latin typeface="Verdana" charset="0"/>
                <a:ea typeface="Verdana" charset="0"/>
                <a:cs typeface="Verdana" charset="0"/>
              </a:rPr>
              <a:t>dell’infrastruttura</a:t>
            </a:r>
            <a:r>
              <a:rPr lang="en-US" sz="1600" dirty="0">
                <a:latin typeface="Verdana" charset="0"/>
                <a:ea typeface="Verdana" charset="0"/>
                <a:cs typeface="Verdana" charset="0"/>
              </a:rPr>
              <a:t> a </a:t>
            </a:r>
            <a:r>
              <a:rPr lang="en-US" sz="1600" dirty="0" err="1">
                <a:latin typeface="Verdana" charset="0"/>
                <a:ea typeface="Verdana" charset="0"/>
                <a:cs typeface="Verdana" charset="0"/>
              </a:rPr>
              <a:t>banda</a:t>
            </a:r>
            <a:r>
              <a:rPr lang="en-US" sz="1600" dirty="0">
                <a:latin typeface="Verdana" charset="0"/>
                <a:ea typeface="Verdana" charset="0"/>
                <a:cs typeface="Verdana" charset="0"/>
              </a:rPr>
              <a:t> </a:t>
            </a:r>
            <a:r>
              <a:rPr lang="en-US" sz="1600" dirty="0" err="1">
                <a:latin typeface="Verdana" charset="0"/>
                <a:ea typeface="Verdana" charset="0"/>
                <a:cs typeface="Verdana" charset="0"/>
              </a:rPr>
              <a:t>larga</a:t>
            </a:r>
            <a:r>
              <a:rPr lang="en-US" sz="1600" dirty="0">
                <a:latin typeface="Verdana" charset="0"/>
                <a:ea typeface="Verdana" charset="0"/>
                <a:cs typeface="Verdana" charset="0"/>
              </a:rPr>
              <a:t> </a:t>
            </a:r>
            <a:r>
              <a:rPr lang="en-US" sz="1600" dirty="0" err="1">
                <a:latin typeface="Verdana" charset="0"/>
                <a:ea typeface="Verdana" charset="0"/>
                <a:cs typeface="Verdana" charset="0"/>
              </a:rPr>
              <a:t>nelle</a:t>
            </a:r>
            <a:r>
              <a:rPr lang="en-US" sz="1600" dirty="0">
                <a:latin typeface="Verdana" charset="0"/>
                <a:ea typeface="Verdana" charset="0"/>
                <a:cs typeface="Verdana" charset="0"/>
              </a:rPr>
              <a:t> </a:t>
            </a:r>
            <a:r>
              <a:rPr lang="en-US" sz="1600" dirty="0" err="1">
                <a:latin typeface="Verdana" charset="0"/>
                <a:ea typeface="Verdana" charset="0"/>
                <a:cs typeface="Verdana" charset="0"/>
              </a:rPr>
              <a:t>comunità</a:t>
            </a:r>
            <a:endParaRPr lang="en-US" sz="1600" dirty="0">
              <a:latin typeface="Verdana" charset="0"/>
              <a:ea typeface="Verdana" charset="0"/>
              <a:cs typeface="Verdana" charset="0"/>
            </a:endParaRPr>
          </a:p>
          <a:p>
            <a:pPr algn="just">
              <a:lnSpc>
                <a:spcPct val="170000"/>
              </a:lnSpc>
              <a:buFontTx/>
              <a:buChar char="-"/>
            </a:pPr>
            <a:r>
              <a:rPr lang="en-US" sz="1600" dirty="0" err="1">
                <a:latin typeface="Verdana" charset="0"/>
                <a:ea typeface="Verdana" charset="0"/>
                <a:cs typeface="Verdana" charset="0"/>
              </a:rPr>
              <a:t>Sviluppare</a:t>
            </a:r>
            <a:r>
              <a:rPr lang="en-US" sz="1600" dirty="0">
                <a:latin typeface="Verdana" charset="0"/>
                <a:ea typeface="Verdana" charset="0"/>
                <a:cs typeface="Verdana" charset="0"/>
              </a:rPr>
              <a:t> un </a:t>
            </a:r>
            <a:r>
              <a:rPr lang="en-US" sz="1600" dirty="0" err="1">
                <a:latin typeface="Verdana" charset="0"/>
                <a:ea typeface="Verdana" charset="0"/>
                <a:cs typeface="Verdana" charset="0"/>
              </a:rPr>
              <a:t>corpo</a:t>
            </a:r>
            <a:r>
              <a:rPr lang="en-US" sz="1600" dirty="0">
                <a:latin typeface="Verdana" charset="0"/>
                <a:ea typeface="Verdana" charset="0"/>
                <a:cs typeface="Verdana" charset="0"/>
              </a:rPr>
              <a:t> di </a:t>
            </a:r>
            <a:r>
              <a:rPr lang="en-US" sz="1600" dirty="0" err="1">
                <a:latin typeface="Verdana" charset="0"/>
                <a:ea typeface="Verdana" charset="0"/>
                <a:cs typeface="Verdana" charset="0"/>
              </a:rPr>
              <a:t>conoscenze</a:t>
            </a:r>
            <a:r>
              <a:rPr lang="en-US" sz="1600" dirty="0">
                <a:latin typeface="Verdana" charset="0"/>
                <a:ea typeface="Verdana" charset="0"/>
                <a:cs typeface="Verdana" charset="0"/>
              </a:rPr>
              <a:t> di </a:t>
            </a:r>
            <a:r>
              <a:rPr lang="en-US" sz="1600" dirty="0" err="1">
                <a:latin typeface="Verdana" charset="0"/>
                <a:ea typeface="Verdana" charset="0"/>
                <a:cs typeface="Verdana" charset="0"/>
              </a:rPr>
              <a:t>guida</a:t>
            </a:r>
            <a:r>
              <a:rPr lang="en-US" sz="1600" dirty="0">
                <a:latin typeface="Verdana" charset="0"/>
                <a:ea typeface="Verdana" charset="0"/>
                <a:cs typeface="Verdana" charset="0"/>
              </a:rPr>
              <a:t> e </a:t>
            </a:r>
            <a:r>
              <a:rPr lang="en-US" sz="1600" dirty="0" err="1">
                <a:latin typeface="Verdana" charset="0"/>
                <a:ea typeface="Verdana" charset="0"/>
                <a:cs typeface="Verdana" charset="0"/>
              </a:rPr>
              <a:t>sostegno</a:t>
            </a:r>
            <a:r>
              <a:rPr lang="en-US" sz="1600" dirty="0">
                <a:latin typeface="Verdana" charset="0"/>
                <a:ea typeface="Verdana" charset="0"/>
                <a:cs typeface="Verdana" charset="0"/>
              </a:rPr>
              <a:t> </a:t>
            </a:r>
            <a:r>
              <a:rPr lang="en-US" sz="1600" dirty="0" err="1">
                <a:latin typeface="Verdana" charset="0"/>
                <a:ea typeface="Verdana" charset="0"/>
                <a:cs typeface="Verdana" charset="0"/>
              </a:rPr>
              <a:t>alle</a:t>
            </a:r>
            <a:r>
              <a:rPr lang="en-US" sz="1600" dirty="0">
                <a:latin typeface="Verdana" charset="0"/>
                <a:ea typeface="Verdana" charset="0"/>
                <a:cs typeface="Verdana" charset="0"/>
              </a:rPr>
              <a:t> </a:t>
            </a:r>
            <a:r>
              <a:rPr lang="en-US" sz="1600" dirty="0" err="1">
                <a:latin typeface="Verdana" charset="0"/>
                <a:ea typeface="Verdana" charset="0"/>
                <a:cs typeface="Verdana" charset="0"/>
              </a:rPr>
              <a:t>politiche</a:t>
            </a:r>
            <a:r>
              <a:rPr lang="en-US" sz="1600" dirty="0">
                <a:latin typeface="Verdana" charset="0"/>
                <a:ea typeface="Verdana" charset="0"/>
                <a:cs typeface="Verdana" charset="0"/>
              </a:rPr>
              <a:t>, </a:t>
            </a:r>
            <a:r>
              <a:rPr lang="en-US" sz="1600" dirty="0" err="1">
                <a:latin typeface="Verdana" charset="0"/>
                <a:ea typeface="Verdana" charset="0"/>
                <a:cs typeface="Verdana" charset="0"/>
              </a:rPr>
              <a:t>alle</a:t>
            </a:r>
            <a:r>
              <a:rPr lang="en-US" sz="1600" dirty="0">
                <a:latin typeface="Verdana" charset="0"/>
                <a:ea typeface="Verdana" charset="0"/>
                <a:cs typeface="Verdana" charset="0"/>
              </a:rPr>
              <a:t> </a:t>
            </a:r>
            <a:r>
              <a:rPr lang="en-US" sz="1600" dirty="0" err="1">
                <a:latin typeface="Verdana" charset="0"/>
                <a:ea typeface="Verdana" charset="0"/>
                <a:cs typeface="Verdana" charset="0"/>
              </a:rPr>
              <a:t>decisione</a:t>
            </a:r>
            <a:r>
              <a:rPr lang="en-US" sz="1600" dirty="0">
                <a:latin typeface="Verdana" charset="0"/>
                <a:ea typeface="Verdana" charset="0"/>
                <a:cs typeface="Verdana" charset="0"/>
              </a:rPr>
              <a:t> e </a:t>
            </a:r>
            <a:r>
              <a:rPr lang="en-US" sz="1600" dirty="0" err="1">
                <a:latin typeface="Verdana" charset="0"/>
                <a:ea typeface="Verdana" charset="0"/>
                <a:cs typeface="Verdana" charset="0"/>
              </a:rPr>
              <a:t>alle</a:t>
            </a:r>
            <a:r>
              <a:rPr lang="en-US" sz="1600" dirty="0">
                <a:latin typeface="Verdana" charset="0"/>
                <a:ea typeface="Verdana" charset="0"/>
                <a:cs typeface="Verdana" charset="0"/>
              </a:rPr>
              <a:t> </a:t>
            </a:r>
            <a:r>
              <a:rPr lang="en-US" sz="1600" dirty="0" err="1">
                <a:latin typeface="Verdana" charset="0"/>
                <a:ea typeface="Verdana" charset="0"/>
                <a:cs typeface="Verdana" charset="0"/>
              </a:rPr>
              <a:t>direzioni</a:t>
            </a:r>
            <a:r>
              <a:rPr lang="en-US" sz="1600" dirty="0">
                <a:latin typeface="Verdana" charset="0"/>
                <a:ea typeface="Verdana" charset="0"/>
                <a:cs typeface="Verdana" charset="0"/>
              </a:rPr>
              <a:t> del </a:t>
            </a:r>
            <a:r>
              <a:rPr lang="en-US" sz="1600" dirty="0" err="1">
                <a:latin typeface="Verdana" charset="0"/>
                <a:ea typeface="Verdana" charset="0"/>
                <a:cs typeface="Verdana" charset="0"/>
              </a:rPr>
              <a:t>programma</a:t>
            </a:r>
            <a:endParaRPr lang="en-US" sz="1600" dirty="0">
              <a:latin typeface="Verdana" charset="0"/>
              <a:ea typeface="Verdana" charset="0"/>
              <a:cs typeface="Verdana" charset="0"/>
            </a:endParaRPr>
          </a:p>
          <a:p>
            <a:pPr algn="just">
              <a:lnSpc>
                <a:spcPct val="170000"/>
              </a:lnSpc>
              <a:buFontTx/>
              <a:buChar char="-"/>
            </a:pPr>
            <a:r>
              <a:rPr lang="en-US" sz="1600" dirty="0" err="1">
                <a:latin typeface="Verdana" charset="0"/>
                <a:ea typeface="Verdana" charset="0"/>
                <a:cs typeface="Verdana" charset="0"/>
              </a:rPr>
              <a:t>Sviluppare</a:t>
            </a:r>
            <a:r>
              <a:rPr lang="en-US" sz="1600" dirty="0">
                <a:latin typeface="Verdana" charset="0"/>
                <a:ea typeface="Verdana" charset="0"/>
                <a:cs typeface="Verdana" charset="0"/>
              </a:rPr>
              <a:t> </a:t>
            </a:r>
            <a:r>
              <a:rPr lang="en-US" sz="1600" dirty="0" err="1">
                <a:latin typeface="Verdana" charset="0"/>
                <a:ea typeface="Verdana" charset="0"/>
                <a:cs typeface="Verdana" charset="0"/>
              </a:rPr>
              <a:t>risultati</a:t>
            </a:r>
            <a:r>
              <a:rPr lang="en-US" sz="1600" dirty="0">
                <a:latin typeface="Verdana" charset="0"/>
                <a:ea typeface="Verdana" charset="0"/>
                <a:cs typeface="Verdana" charset="0"/>
              </a:rPr>
              <a:t> di </a:t>
            </a:r>
            <a:r>
              <a:rPr lang="en-US" sz="1600" dirty="0" err="1">
                <a:latin typeface="Verdana" charset="0"/>
                <a:ea typeface="Verdana" charset="0"/>
                <a:cs typeface="Verdana" charset="0"/>
              </a:rPr>
              <a:t>ricerca</a:t>
            </a:r>
            <a:r>
              <a:rPr lang="en-US" sz="1600" dirty="0">
                <a:latin typeface="Verdana" charset="0"/>
                <a:ea typeface="Verdana" charset="0"/>
                <a:cs typeface="Verdana" charset="0"/>
              </a:rPr>
              <a:t> </a:t>
            </a:r>
            <a:r>
              <a:rPr lang="en-US" sz="1600" dirty="0" err="1">
                <a:latin typeface="Verdana" charset="0"/>
                <a:ea typeface="Verdana" charset="0"/>
                <a:cs typeface="Verdana" charset="0"/>
              </a:rPr>
              <a:t>accessibili</a:t>
            </a:r>
            <a:r>
              <a:rPr lang="en-US" sz="1600" dirty="0">
                <a:latin typeface="Verdana" charset="0"/>
                <a:ea typeface="Verdana" charset="0"/>
                <a:cs typeface="Verdana" charset="0"/>
              </a:rPr>
              <a:t>, </a:t>
            </a:r>
            <a:r>
              <a:rPr lang="en-US" sz="1600" dirty="0" err="1">
                <a:latin typeface="Verdana" charset="0"/>
                <a:ea typeface="Verdana" charset="0"/>
                <a:cs typeface="Verdana" charset="0"/>
              </a:rPr>
              <a:t>pertinenti</a:t>
            </a:r>
            <a:r>
              <a:rPr lang="en-US" sz="1600" dirty="0">
                <a:latin typeface="Verdana" charset="0"/>
                <a:ea typeface="Verdana" charset="0"/>
                <a:cs typeface="Verdana" charset="0"/>
              </a:rPr>
              <a:t> e </a:t>
            </a:r>
            <a:r>
              <a:rPr lang="en-US" sz="1600" dirty="0" err="1">
                <a:latin typeface="Verdana" charset="0"/>
                <a:ea typeface="Verdana" charset="0"/>
                <a:cs typeface="Verdana" charset="0"/>
              </a:rPr>
              <a:t>utili</a:t>
            </a:r>
            <a:r>
              <a:rPr lang="en-US" sz="1600" dirty="0">
                <a:latin typeface="Verdana" charset="0"/>
                <a:ea typeface="Verdana" charset="0"/>
                <a:cs typeface="Verdana" charset="0"/>
              </a:rPr>
              <a:t> per le </a:t>
            </a:r>
            <a:r>
              <a:rPr lang="en-US" sz="1600" dirty="0" err="1">
                <a:latin typeface="Verdana" charset="0"/>
                <a:ea typeface="Verdana" charset="0"/>
                <a:cs typeface="Verdana" charset="0"/>
              </a:rPr>
              <a:t>comunità</a:t>
            </a:r>
            <a:r>
              <a:rPr lang="en-US" sz="1600" dirty="0">
                <a:latin typeface="Verdana" charset="0"/>
                <a:ea typeface="Verdana" charset="0"/>
                <a:cs typeface="Verdana" charset="0"/>
              </a:rPr>
              <a:t> e </a:t>
            </a:r>
            <a:r>
              <a:rPr lang="en-US" sz="1600" dirty="0" err="1">
                <a:latin typeface="Verdana" charset="0"/>
                <a:ea typeface="Verdana" charset="0"/>
                <a:cs typeface="Verdana" charset="0"/>
              </a:rPr>
              <a:t>gli</a:t>
            </a:r>
            <a:r>
              <a:rPr lang="en-US" sz="1600" dirty="0">
                <a:latin typeface="Verdana" charset="0"/>
                <a:ea typeface="Verdana" charset="0"/>
                <a:cs typeface="Verdana" charset="0"/>
              </a:rPr>
              <a:t> stakeholder</a:t>
            </a:r>
          </a:p>
          <a:p>
            <a:pPr marL="0" indent="0" algn="just">
              <a:lnSpc>
                <a:spcPct val="100000"/>
              </a:lnSpc>
              <a:buNone/>
            </a:pPr>
            <a:r>
              <a:rPr lang="en-US" sz="1200" dirty="0">
                <a:latin typeface="Verdana" charset="0"/>
                <a:ea typeface="Verdana" charset="0"/>
                <a:cs typeface="Verdana" charset="0"/>
              </a:rPr>
              <a:t>* Sid-Ahmed </a:t>
            </a:r>
            <a:r>
              <a:rPr lang="en-US" sz="1200" dirty="0" err="1">
                <a:latin typeface="Verdana" charset="0"/>
                <a:ea typeface="Verdana" charset="0"/>
                <a:cs typeface="Verdana" charset="0"/>
              </a:rPr>
              <a:t>Selouani</a:t>
            </a:r>
            <a:r>
              <a:rPr lang="en-US" sz="1200" dirty="0">
                <a:latin typeface="Verdana" charset="0"/>
                <a:ea typeface="Verdana" charset="0"/>
                <a:cs typeface="Verdana" charset="0"/>
              </a:rPr>
              <a:t>, Habib </a:t>
            </a:r>
            <a:r>
              <a:rPr lang="en-US" sz="1200" dirty="0" err="1">
                <a:latin typeface="Verdana" charset="0"/>
                <a:ea typeface="Verdana" charset="0"/>
                <a:cs typeface="Verdana" charset="0"/>
              </a:rPr>
              <a:t>Hamam</a:t>
            </a:r>
            <a:r>
              <a:rPr lang="en-US" sz="1200" dirty="0">
                <a:latin typeface="Verdana" charset="0"/>
                <a:ea typeface="Verdana" charset="0"/>
                <a:cs typeface="Verdana" charset="0"/>
              </a:rPr>
              <a:t>, Social Impact of Broadband Internet: A Case Study in the </a:t>
            </a:r>
            <a:r>
              <a:rPr lang="en-US" sz="1200" dirty="0" err="1">
                <a:latin typeface="Verdana" charset="0"/>
                <a:ea typeface="Verdana" charset="0"/>
                <a:cs typeface="Verdana" charset="0"/>
              </a:rPr>
              <a:t>Shippagan</a:t>
            </a:r>
            <a:r>
              <a:rPr lang="en-US" sz="1200" dirty="0">
                <a:latin typeface="Verdana" charset="0"/>
                <a:ea typeface="Verdana" charset="0"/>
                <a:cs typeface="Verdana" charset="0"/>
              </a:rPr>
              <a:t> Area, a Rural Zone in Atlantic Canada, Journal of Information, Information Technology, and Organizations Volume 2, 2007</a:t>
            </a:r>
            <a:r>
              <a:rPr lang="it-IT" sz="1200" dirty="0">
                <a:latin typeface="Verdana" charset="0"/>
                <a:ea typeface="Verdana" charset="0"/>
                <a:cs typeface="Verdana" charset="0"/>
              </a:rPr>
              <a:t> </a:t>
            </a:r>
            <a:endParaRPr lang="en-US" sz="1200" dirty="0">
              <a:latin typeface="Verdana" charset="0"/>
              <a:ea typeface="Verdana" charset="0"/>
              <a:cs typeface="Verdana" charset="0"/>
            </a:endParaRPr>
          </a:p>
          <a:p>
            <a:pPr marL="0" indent="0" algn="just">
              <a:lnSpc>
                <a:spcPct val="100000"/>
              </a:lnSpc>
              <a:buNone/>
            </a:pPr>
            <a:r>
              <a:rPr lang="en-US" sz="1200" dirty="0">
                <a:latin typeface="Verdana" charset="0"/>
                <a:ea typeface="Verdana" charset="0"/>
                <a:cs typeface="Verdana" charset="0"/>
              </a:rPr>
              <a:t>** Per </a:t>
            </a:r>
            <a:r>
              <a:rPr lang="en-US" sz="1200" dirty="0" err="1">
                <a:latin typeface="Verdana" charset="0"/>
                <a:ea typeface="Verdana" charset="0"/>
                <a:cs typeface="Verdana" charset="0"/>
              </a:rPr>
              <a:t>trasformazioni</a:t>
            </a:r>
            <a:r>
              <a:rPr lang="en-US" sz="1200" dirty="0">
                <a:latin typeface="Verdana" charset="0"/>
                <a:ea typeface="Verdana" charset="0"/>
                <a:cs typeface="Verdana" charset="0"/>
              </a:rPr>
              <a:t> ci </a:t>
            </a:r>
            <a:r>
              <a:rPr lang="en-US" sz="1200" dirty="0" err="1">
                <a:latin typeface="Verdana" charset="0"/>
                <a:ea typeface="Verdana" charset="0"/>
                <a:cs typeface="Verdana" charset="0"/>
              </a:rPr>
              <a:t>si</a:t>
            </a:r>
            <a:r>
              <a:rPr lang="en-US" sz="1200" dirty="0">
                <a:latin typeface="Verdana" charset="0"/>
                <a:ea typeface="Verdana" charset="0"/>
                <a:cs typeface="Verdana" charset="0"/>
              </a:rPr>
              <a:t> </a:t>
            </a:r>
            <a:r>
              <a:rPr lang="en-US" sz="1200" dirty="0" err="1">
                <a:latin typeface="Verdana" charset="0"/>
                <a:ea typeface="Verdana" charset="0"/>
                <a:cs typeface="Verdana" charset="0"/>
              </a:rPr>
              <a:t>riferisce</a:t>
            </a:r>
            <a:r>
              <a:rPr lang="en-US" sz="1200" dirty="0">
                <a:latin typeface="Verdana" charset="0"/>
                <a:ea typeface="Verdana" charset="0"/>
                <a:cs typeface="Verdana" charset="0"/>
              </a:rPr>
              <a:t> a </a:t>
            </a:r>
            <a:r>
              <a:rPr lang="en-US" sz="1200" dirty="0" err="1">
                <a:latin typeface="Verdana" charset="0"/>
                <a:ea typeface="Verdana" charset="0"/>
                <a:cs typeface="Verdana" charset="0"/>
              </a:rPr>
              <a:t>cambiamenti</a:t>
            </a:r>
            <a:r>
              <a:rPr lang="en-US" sz="1200" dirty="0">
                <a:latin typeface="Verdana" charset="0"/>
                <a:ea typeface="Verdana" charset="0"/>
                <a:cs typeface="Verdana" charset="0"/>
              </a:rPr>
              <a:t> al </a:t>
            </a:r>
            <a:r>
              <a:rPr lang="en-US" sz="1200" dirty="0" err="1">
                <a:latin typeface="Verdana" charset="0"/>
                <a:ea typeface="Verdana" charset="0"/>
                <a:cs typeface="Verdana" charset="0"/>
              </a:rPr>
              <a:t>livello</a:t>
            </a:r>
            <a:r>
              <a:rPr lang="en-US" sz="1200" dirty="0">
                <a:latin typeface="Verdana" charset="0"/>
                <a:ea typeface="Verdana" charset="0"/>
                <a:cs typeface="Verdana" charset="0"/>
              </a:rPr>
              <a:t> di </a:t>
            </a:r>
            <a:r>
              <a:rPr lang="en-US" sz="1200" dirty="0" err="1">
                <a:latin typeface="Verdana" charset="0"/>
                <a:ea typeface="Verdana" charset="0"/>
                <a:cs typeface="Verdana" charset="0"/>
              </a:rPr>
              <a:t>sistema</a:t>
            </a:r>
            <a:r>
              <a:rPr lang="en-US" sz="1200" dirty="0">
                <a:latin typeface="Verdana" charset="0"/>
                <a:ea typeface="Verdana" charset="0"/>
                <a:cs typeface="Verdana" charset="0"/>
              </a:rPr>
              <a:t> </a:t>
            </a:r>
            <a:r>
              <a:rPr lang="en-US" sz="1200" dirty="0" err="1">
                <a:latin typeface="Verdana" charset="0"/>
                <a:ea typeface="Verdana" charset="0"/>
                <a:cs typeface="Verdana" charset="0"/>
              </a:rPr>
              <a:t>nei</a:t>
            </a:r>
            <a:r>
              <a:rPr lang="en-US" sz="1200" dirty="0">
                <a:latin typeface="Verdana" charset="0"/>
                <a:ea typeface="Verdana" charset="0"/>
                <a:cs typeface="Verdana" charset="0"/>
              </a:rPr>
              <a:t> </a:t>
            </a:r>
            <a:r>
              <a:rPr lang="en-US" sz="1200" dirty="0" err="1">
                <a:latin typeface="Verdana" charset="0"/>
                <a:ea typeface="Verdana" charset="0"/>
                <a:cs typeface="Verdana" charset="0"/>
              </a:rPr>
              <a:t>comporatmenti</a:t>
            </a:r>
            <a:r>
              <a:rPr lang="en-US" sz="1200" dirty="0">
                <a:latin typeface="Verdana" charset="0"/>
                <a:ea typeface="Verdana" charset="0"/>
                <a:cs typeface="Verdana" charset="0"/>
              </a:rPr>
              <a:t>, </a:t>
            </a:r>
            <a:r>
              <a:rPr lang="en-US" sz="1200" dirty="0" err="1">
                <a:latin typeface="Verdana" charset="0"/>
                <a:ea typeface="Verdana" charset="0"/>
                <a:cs typeface="Verdana" charset="0"/>
              </a:rPr>
              <a:t>nelle</a:t>
            </a:r>
            <a:r>
              <a:rPr lang="en-US" sz="1200" dirty="0">
                <a:latin typeface="Verdana" charset="0"/>
                <a:ea typeface="Verdana" charset="0"/>
                <a:cs typeface="Verdana" charset="0"/>
              </a:rPr>
              <a:t> </a:t>
            </a:r>
            <a:r>
              <a:rPr lang="en-US" sz="1200" dirty="0" err="1">
                <a:latin typeface="Verdana" charset="0"/>
                <a:ea typeface="Verdana" charset="0"/>
                <a:cs typeface="Verdana" charset="0"/>
              </a:rPr>
              <a:t>pratiche</a:t>
            </a:r>
            <a:r>
              <a:rPr lang="en-US" sz="1200" dirty="0">
                <a:latin typeface="Verdana" charset="0"/>
                <a:ea typeface="Verdana" charset="0"/>
                <a:cs typeface="Verdana" charset="0"/>
              </a:rPr>
              <a:t>, </a:t>
            </a:r>
            <a:r>
              <a:rPr lang="en-US" sz="1200" dirty="0" err="1">
                <a:latin typeface="Verdana" charset="0"/>
                <a:ea typeface="Verdana" charset="0"/>
                <a:cs typeface="Verdana" charset="0"/>
              </a:rPr>
              <a:t>nei</a:t>
            </a:r>
            <a:r>
              <a:rPr lang="en-US" sz="1200" dirty="0">
                <a:latin typeface="Verdana" charset="0"/>
                <a:ea typeface="Verdana" charset="0"/>
                <a:cs typeface="Verdana" charset="0"/>
              </a:rPr>
              <a:t> </a:t>
            </a:r>
            <a:r>
              <a:rPr lang="en-US" sz="1200" dirty="0" err="1">
                <a:latin typeface="Verdana" charset="0"/>
                <a:ea typeface="Verdana" charset="0"/>
                <a:cs typeface="Verdana" charset="0"/>
              </a:rPr>
              <a:t>processi</a:t>
            </a:r>
            <a:r>
              <a:rPr lang="en-US" sz="1200" dirty="0">
                <a:latin typeface="Verdana" charset="0"/>
                <a:ea typeface="Verdana" charset="0"/>
                <a:cs typeface="Verdana" charset="0"/>
              </a:rPr>
              <a:t> e </a:t>
            </a:r>
            <a:r>
              <a:rPr lang="en-US" sz="1200" dirty="0" err="1">
                <a:latin typeface="Verdana" charset="0"/>
                <a:ea typeface="Verdana" charset="0"/>
                <a:cs typeface="Verdana" charset="0"/>
              </a:rPr>
              <a:t>nelle</a:t>
            </a:r>
            <a:r>
              <a:rPr lang="en-US" sz="1200" dirty="0">
                <a:latin typeface="Verdana" charset="0"/>
                <a:ea typeface="Verdana" charset="0"/>
                <a:cs typeface="Verdana" charset="0"/>
              </a:rPr>
              <a:t> </a:t>
            </a:r>
            <a:r>
              <a:rPr lang="en-US" sz="1200" dirty="0" err="1">
                <a:latin typeface="Verdana" charset="0"/>
                <a:ea typeface="Verdana" charset="0"/>
                <a:cs typeface="Verdana" charset="0"/>
              </a:rPr>
              <a:t>relazioni</a:t>
            </a:r>
            <a:endParaRPr lang="en-US" sz="1200" dirty="0">
              <a:latin typeface="Verdana" charset="0"/>
              <a:ea typeface="Verdana" charset="0"/>
              <a:cs typeface="Verdana" charset="0"/>
            </a:endParaRPr>
          </a:p>
          <a:p>
            <a:endParaRPr lang="it-IT" sz="1600" dirty="0">
              <a:latin typeface="Verdana" charset="0"/>
              <a:ea typeface="Verdana" charset="0"/>
              <a:cs typeface="Verdana" charset="0"/>
            </a:endParaRPr>
          </a:p>
        </p:txBody>
      </p:sp>
    </p:spTree>
    <p:extLst>
      <p:ext uri="{BB962C8B-B14F-4D97-AF65-F5344CB8AC3E}">
        <p14:creationId xmlns:p14="http://schemas.microsoft.com/office/powerpoint/2010/main" val="8467367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Risultati</a:t>
            </a:r>
          </a:p>
        </p:txBody>
      </p:sp>
      <p:sp>
        <p:nvSpPr>
          <p:cNvPr id="3" name="Segnaposto contenuto 2"/>
          <p:cNvSpPr>
            <a:spLocks noGrp="1"/>
          </p:cNvSpPr>
          <p:nvPr>
            <p:ph idx="1"/>
          </p:nvPr>
        </p:nvSpPr>
        <p:spPr/>
        <p:txBody>
          <a:bodyPr>
            <a:normAutofit/>
          </a:bodyPr>
          <a:lstStyle/>
          <a:p>
            <a:pPr marL="0" indent="0">
              <a:lnSpc>
                <a:spcPct val="150000"/>
              </a:lnSpc>
              <a:buNone/>
            </a:pPr>
            <a:r>
              <a:rPr lang="en-US" dirty="0">
                <a:latin typeface="Verdana" charset="0"/>
                <a:ea typeface="Verdana" charset="0"/>
                <a:cs typeface="Verdana" charset="0"/>
              </a:rPr>
              <a:t>In </a:t>
            </a:r>
            <a:r>
              <a:rPr lang="en-US" dirty="0" err="1">
                <a:latin typeface="Verdana" charset="0"/>
                <a:ea typeface="Verdana" charset="0"/>
                <a:cs typeface="Verdana" charset="0"/>
              </a:rPr>
              <a:t>generale</a:t>
            </a:r>
            <a:r>
              <a:rPr lang="en-US" dirty="0">
                <a:latin typeface="Verdana" charset="0"/>
                <a:ea typeface="Verdana" charset="0"/>
                <a:cs typeface="Verdana" charset="0"/>
              </a:rPr>
              <a:t>:</a:t>
            </a:r>
          </a:p>
          <a:p>
            <a:pPr>
              <a:lnSpc>
                <a:spcPct val="150000"/>
              </a:lnSpc>
              <a:buFontTx/>
              <a:buChar char="-"/>
            </a:pPr>
            <a:r>
              <a:rPr lang="en-US" dirty="0">
                <a:latin typeface="Verdana" charset="0"/>
                <a:ea typeface="Verdana" charset="0"/>
                <a:cs typeface="Verdana" charset="0"/>
              </a:rPr>
              <a:t>Non </a:t>
            </a:r>
            <a:r>
              <a:rPr lang="en-US" dirty="0" err="1">
                <a:latin typeface="Verdana" charset="0"/>
                <a:ea typeface="Verdana" charset="0"/>
                <a:cs typeface="Verdana" charset="0"/>
              </a:rPr>
              <a:t>è</a:t>
            </a:r>
            <a:r>
              <a:rPr lang="en-US" dirty="0">
                <a:latin typeface="Verdana" charset="0"/>
                <a:ea typeface="Verdana" charset="0"/>
                <a:cs typeface="Verdana" charset="0"/>
              </a:rPr>
              <a:t> </a:t>
            </a:r>
            <a:r>
              <a:rPr lang="en-US" dirty="0" err="1">
                <a:latin typeface="Verdana" charset="0"/>
                <a:ea typeface="Verdana" charset="0"/>
                <a:cs typeface="Verdana" charset="0"/>
              </a:rPr>
              <a:t>cambiato</a:t>
            </a:r>
            <a:r>
              <a:rPr lang="en-US" dirty="0">
                <a:latin typeface="Verdana" charset="0"/>
                <a:ea typeface="Verdana" charset="0"/>
                <a:cs typeface="Verdana" charset="0"/>
              </a:rPr>
              <a:t> </a:t>
            </a:r>
            <a:r>
              <a:rPr lang="en-US" dirty="0" err="1">
                <a:latin typeface="Verdana" charset="0"/>
                <a:ea typeface="Verdana" charset="0"/>
                <a:cs typeface="Verdana" charset="0"/>
              </a:rPr>
              <a:t>l’utilizzo</a:t>
            </a:r>
            <a:r>
              <a:rPr lang="en-US" dirty="0">
                <a:latin typeface="Verdana" charset="0"/>
                <a:ea typeface="Verdana" charset="0"/>
                <a:cs typeface="Verdana" charset="0"/>
              </a:rPr>
              <a:t> </a:t>
            </a:r>
            <a:r>
              <a:rPr lang="en-US" dirty="0" err="1">
                <a:latin typeface="Verdana" charset="0"/>
                <a:ea typeface="Verdana" charset="0"/>
                <a:cs typeface="Verdana" charset="0"/>
              </a:rPr>
              <a:t>dei</a:t>
            </a:r>
            <a:r>
              <a:rPr lang="en-US" dirty="0">
                <a:latin typeface="Verdana" charset="0"/>
                <a:ea typeface="Verdana" charset="0"/>
                <a:cs typeface="Verdana" charset="0"/>
              </a:rPr>
              <a:t> media</a:t>
            </a:r>
          </a:p>
          <a:p>
            <a:pPr>
              <a:lnSpc>
                <a:spcPct val="150000"/>
              </a:lnSpc>
              <a:buFontTx/>
              <a:buChar char="-"/>
            </a:pPr>
            <a:r>
              <a:rPr lang="en-US" dirty="0">
                <a:latin typeface="Verdana" charset="0"/>
                <a:ea typeface="Verdana" charset="0"/>
                <a:cs typeface="Verdana" charset="0"/>
              </a:rPr>
              <a:t>Non </a:t>
            </a:r>
            <a:r>
              <a:rPr lang="en-US" dirty="0" err="1">
                <a:latin typeface="Verdana" charset="0"/>
                <a:ea typeface="Verdana" charset="0"/>
                <a:cs typeface="Verdana" charset="0"/>
              </a:rPr>
              <a:t>è</a:t>
            </a:r>
            <a:r>
              <a:rPr lang="en-US" dirty="0">
                <a:latin typeface="Verdana" charset="0"/>
                <a:ea typeface="Verdana" charset="0"/>
                <a:cs typeface="Verdana" charset="0"/>
              </a:rPr>
              <a:t> </a:t>
            </a:r>
            <a:r>
              <a:rPr lang="en-US" dirty="0" err="1">
                <a:latin typeface="Verdana" charset="0"/>
                <a:ea typeface="Verdana" charset="0"/>
                <a:cs typeface="Verdana" charset="0"/>
              </a:rPr>
              <a:t>cambiato</a:t>
            </a:r>
            <a:r>
              <a:rPr lang="en-US" dirty="0">
                <a:latin typeface="Verdana" charset="0"/>
                <a:ea typeface="Verdana" charset="0"/>
                <a:cs typeface="Verdana" charset="0"/>
              </a:rPr>
              <a:t> </a:t>
            </a:r>
            <a:r>
              <a:rPr lang="en-US" dirty="0" err="1">
                <a:latin typeface="Verdana" charset="0"/>
                <a:ea typeface="Verdana" charset="0"/>
                <a:cs typeface="Verdana" charset="0"/>
              </a:rPr>
              <a:t>l’utilizzo</a:t>
            </a:r>
            <a:r>
              <a:rPr lang="en-US" dirty="0">
                <a:latin typeface="Verdana" charset="0"/>
                <a:ea typeface="Verdana" charset="0"/>
                <a:cs typeface="Verdana" charset="0"/>
              </a:rPr>
              <a:t> </a:t>
            </a:r>
            <a:r>
              <a:rPr lang="en-US" dirty="0" err="1">
                <a:latin typeface="Verdana" charset="0"/>
                <a:ea typeface="Verdana" charset="0"/>
                <a:cs typeface="Verdana" charset="0"/>
              </a:rPr>
              <a:t>delle</a:t>
            </a:r>
            <a:r>
              <a:rPr lang="en-US" dirty="0">
                <a:latin typeface="Verdana" charset="0"/>
                <a:ea typeface="Verdana" charset="0"/>
                <a:cs typeface="Verdana" charset="0"/>
              </a:rPr>
              <a:t> </a:t>
            </a:r>
            <a:r>
              <a:rPr lang="en-US" dirty="0" err="1">
                <a:latin typeface="Verdana" charset="0"/>
                <a:ea typeface="Verdana" charset="0"/>
                <a:cs typeface="Verdana" charset="0"/>
              </a:rPr>
              <a:t>fonti</a:t>
            </a:r>
            <a:r>
              <a:rPr lang="en-US" dirty="0">
                <a:latin typeface="Verdana" charset="0"/>
                <a:ea typeface="Verdana" charset="0"/>
                <a:cs typeface="Verdana" charset="0"/>
              </a:rPr>
              <a:t> di </a:t>
            </a:r>
            <a:r>
              <a:rPr lang="en-US" dirty="0" err="1">
                <a:latin typeface="Verdana" charset="0"/>
                <a:ea typeface="Verdana" charset="0"/>
                <a:cs typeface="Verdana" charset="0"/>
              </a:rPr>
              <a:t>reperimento</a:t>
            </a:r>
            <a:r>
              <a:rPr lang="en-US" dirty="0">
                <a:latin typeface="Verdana" charset="0"/>
                <a:ea typeface="Verdana" charset="0"/>
                <a:cs typeface="Verdana" charset="0"/>
              </a:rPr>
              <a:t> </a:t>
            </a:r>
            <a:r>
              <a:rPr lang="en-US" dirty="0" err="1">
                <a:latin typeface="Verdana" charset="0"/>
                <a:ea typeface="Verdana" charset="0"/>
                <a:cs typeface="Verdana" charset="0"/>
              </a:rPr>
              <a:t>delle</a:t>
            </a:r>
            <a:r>
              <a:rPr lang="en-US" dirty="0">
                <a:latin typeface="Verdana" charset="0"/>
                <a:ea typeface="Verdana" charset="0"/>
                <a:cs typeface="Verdana" charset="0"/>
              </a:rPr>
              <a:t> </a:t>
            </a:r>
            <a:r>
              <a:rPr lang="en-US" dirty="0" err="1">
                <a:latin typeface="Verdana" charset="0"/>
                <a:ea typeface="Verdana" charset="0"/>
                <a:cs typeface="Verdana" charset="0"/>
              </a:rPr>
              <a:t>informazioni</a:t>
            </a:r>
            <a:endParaRPr lang="en-US" dirty="0">
              <a:latin typeface="Verdana" charset="0"/>
              <a:ea typeface="Verdana" charset="0"/>
              <a:cs typeface="Verdana" charset="0"/>
            </a:endParaRPr>
          </a:p>
          <a:p>
            <a:pPr>
              <a:lnSpc>
                <a:spcPct val="150000"/>
              </a:lnSpc>
              <a:buFontTx/>
              <a:buChar char="-"/>
            </a:pPr>
            <a:r>
              <a:rPr lang="en-US" dirty="0" err="1">
                <a:latin typeface="Verdana" charset="0"/>
                <a:ea typeface="Verdana" charset="0"/>
                <a:cs typeface="Verdana" charset="0"/>
              </a:rPr>
              <a:t>l’unico</a:t>
            </a:r>
            <a:r>
              <a:rPr lang="en-US" dirty="0">
                <a:latin typeface="Verdana" charset="0"/>
                <a:ea typeface="Verdana" charset="0"/>
                <a:cs typeface="Verdana" charset="0"/>
              </a:rPr>
              <a:t> </a:t>
            </a:r>
            <a:r>
              <a:rPr lang="en-US" dirty="0" err="1">
                <a:latin typeface="Verdana" charset="0"/>
                <a:ea typeface="Verdana" charset="0"/>
                <a:cs typeface="Verdana" charset="0"/>
              </a:rPr>
              <a:t>cambiamento</a:t>
            </a:r>
            <a:r>
              <a:rPr lang="en-US" dirty="0">
                <a:latin typeface="Verdana" charset="0"/>
                <a:ea typeface="Verdana" charset="0"/>
                <a:cs typeface="Verdana" charset="0"/>
              </a:rPr>
              <a:t> </a:t>
            </a:r>
            <a:r>
              <a:rPr lang="en-US" dirty="0" err="1">
                <a:latin typeface="Verdana" charset="0"/>
                <a:ea typeface="Verdana" charset="0"/>
                <a:cs typeface="Verdana" charset="0"/>
              </a:rPr>
              <a:t>rilevato</a:t>
            </a:r>
            <a:r>
              <a:rPr lang="en-US" dirty="0">
                <a:latin typeface="Verdana" charset="0"/>
                <a:ea typeface="Verdana" charset="0"/>
                <a:cs typeface="Verdana" charset="0"/>
              </a:rPr>
              <a:t> </a:t>
            </a:r>
            <a:r>
              <a:rPr lang="en-US" dirty="0" err="1">
                <a:latin typeface="Verdana" charset="0"/>
                <a:ea typeface="Verdana" charset="0"/>
                <a:cs typeface="Verdana" charset="0"/>
              </a:rPr>
              <a:t>è</a:t>
            </a:r>
            <a:r>
              <a:rPr lang="en-US" dirty="0">
                <a:latin typeface="Verdana" charset="0"/>
                <a:ea typeface="Verdana" charset="0"/>
                <a:cs typeface="Verdana" charset="0"/>
              </a:rPr>
              <a:t> </a:t>
            </a:r>
            <a:r>
              <a:rPr lang="en-US" dirty="0" err="1">
                <a:latin typeface="Verdana" charset="0"/>
                <a:ea typeface="Verdana" charset="0"/>
                <a:cs typeface="Verdana" charset="0"/>
              </a:rPr>
              <a:t>che</a:t>
            </a:r>
            <a:r>
              <a:rPr lang="en-US" dirty="0">
                <a:latin typeface="Verdana" charset="0"/>
                <a:ea typeface="Verdana" charset="0"/>
                <a:cs typeface="Verdana" charset="0"/>
              </a:rPr>
              <a:t> </a:t>
            </a:r>
            <a:r>
              <a:rPr lang="en-US" dirty="0" err="1">
                <a:latin typeface="Verdana" charset="0"/>
                <a:ea typeface="Verdana" charset="0"/>
                <a:cs typeface="Verdana" charset="0"/>
              </a:rPr>
              <a:t>il</a:t>
            </a:r>
            <a:r>
              <a:rPr lang="en-US" dirty="0">
                <a:latin typeface="Verdana" charset="0"/>
                <a:ea typeface="Verdana" charset="0"/>
                <a:cs typeface="Verdana" charset="0"/>
              </a:rPr>
              <a:t> 20 per cento ha </a:t>
            </a:r>
            <a:r>
              <a:rPr lang="en-US" dirty="0" err="1">
                <a:latin typeface="Verdana" charset="0"/>
                <a:ea typeface="Verdana" charset="0"/>
                <a:cs typeface="Verdana" charset="0"/>
              </a:rPr>
              <a:t>dichiarato</a:t>
            </a:r>
            <a:r>
              <a:rPr lang="en-US" dirty="0">
                <a:latin typeface="Verdana" charset="0"/>
                <a:ea typeface="Verdana" charset="0"/>
                <a:cs typeface="Verdana" charset="0"/>
              </a:rPr>
              <a:t> di aver </a:t>
            </a:r>
            <a:r>
              <a:rPr lang="en-US" dirty="0" err="1">
                <a:latin typeface="Verdana" charset="0"/>
                <a:ea typeface="Verdana" charset="0"/>
                <a:cs typeface="Verdana" charset="0"/>
              </a:rPr>
              <a:t>aumentato</a:t>
            </a:r>
            <a:r>
              <a:rPr lang="en-US" dirty="0">
                <a:latin typeface="Verdana" charset="0"/>
                <a:ea typeface="Verdana" charset="0"/>
                <a:cs typeface="Verdana" charset="0"/>
              </a:rPr>
              <a:t> la </a:t>
            </a:r>
            <a:r>
              <a:rPr lang="en-US" dirty="0" err="1">
                <a:latin typeface="Verdana" charset="0"/>
                <a:ea typeface="Verdana" charset="0"/>
                <a:cs typeface="Verdana" charset="0"/>
              </a:rPr>
              <a:t>pratica</a:t>
            </a:r>
            <a:r>
              <a:rPr lang="en-US" dirty="0">
                <a:latin typeface="Verdana" charset="0"/>
                <a:ea typeface="Verdana" charset="0"/>
                <a:cs typeface="Verdana" charset="0"/>
              </a:rPr>
              <a:t> </a:t>
            </a:r>
            <a:r>
              <a:rPr lang="en-US" dirty="0" err="1">
                <a:latin typeface="Verdana" charset="0"/>
                <a:ea typeface="Verdana" charset="0"/>
                <a:cs typeface="Verdana" charset="0"/>
              </a:rPr>
              <a:t>sportiva</a:t>
            </a:r>
            <a:endParaRPr lang="en-US" dirty="0">
              <a:latin typeface="Verdana" charset="0"/>
              <a:ea typeface="Verdana" charset="0"/>
              <a:cs typeface="Verdana" charset="0"/>
            </a:endParaRPr>
          </a:p>
        </p:txBody>
      </p:sp>
    </p:spTree>
    <p:extLst>
      <p:ext uri="{BB962C8B-B14F-4D97-AF65-F5344CB8AC3E}">
        <p14:creationId xmlns:p14="http://schemas.microsoft.com/office/powerpoint/2010/main" val="4235471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Uso di internet tra le mura domestiche</a:t>
            </a:r>
          </a:p>
        </p:txBody>
      </p:sp>
      <p:sp>
        <p:nvSpPr>
          <p:cNvPr id="3" name="Segnaposto contenuto 2"/>
          <p:cNvSpPr>
            <a:spLocks noGrp="1"/>
          </p:cNvSpPr>
          <p:nvPr>
            <p:ph idx="1"/>
          </p:nvPr>
        </p:nvSpPr>
        <p:spPr>
          <a:xfrm>
            <a:off x="992110" y="1409165"/>
            <a:ext cx="10515600" cy="4351338"/>
          </a:xfrm>
        </p:spPr>
        <p:txBody>
          <a:bodyPr>
            <a:noAutofit/>
          </a:bodyPr>
          <a:lstStyle/>
          <a:p>
            <a:pPr>
              <a:lnSpc>
                <a:spcPct val="170000"/>
              </a:lnSpc>
              <a:buFontTx/>
              <a:buChar char="-"/>
            </a:pPr>
            <a:r>
              <a:rPr lang="en-US" sz="1600" dirty="0">
                <a:latin typeface="Verdana" charset="0"/>
                <a:ea typeface="Verdana" charset="0"/>
                <a:cs typeface="Verdana" charset="0"/>
              </a:rPr>
              <a:t>Il 76 per cento </a:t>
            </a:r>
            <a:r>
              <a:rPr lang="en-US" sz="1600" dirty="0" err="1">
                <a:latin typeface="Verdana" charset="0"/>
                <a:ea typeface="Verdana" charset="0"/>
                <a:cs typeface="Verdana" charset="0"/>
              </a:rPr>
              <a:t>utilizza</a:t>
            </a:r>
            <a:r>
              <a:rPr lang="en-US" sz="1600" dirty="0">
                <a:latin typeface="Verdana" charset="0"/>
                <a:ea typeface="Verdana" charset="0"/>
                <a:cs typeface="Verdana" charset="0"/>
              </a:rPr>
              <a:t> internet </a:t>
            </a:r>
            <a:r>
              <a:rPr lang="en-US" sz="1600" dirty="0" err="1">
                <a:latin typeface="Verdana" charset="0"/>
                <a:ea typeface="Verdana" charset="0"/>
                <a:cs typeface="Verdana" charset="0"/>
              </a:rPr>
              <a:t>principalmente</a:t>
            </a:r>
            <a:r>
              <a:rPr lang="en-US" sz="1600" dirty="0">
                <a:latin typeface="Verdana" charset="0"/>
                <a:ea typeface="Verdana" charset="0"/>
                <a:cs typeface="Verdana" charset="0"/>
              </a:rPr>
              <a:t> a casa e al </a:t>
            </a:r>
            <a:r>
              <a:rPr lang="en-US" sz="1600" dirty="0" err="1">
                <a:latin typeface="Verdana" charset="0"/>
                <a:ea typeface="Verdana" charset="0"/>
                <a:cs typeface="Verdana" charset="0"/>
              </a:rPr>
              <a:t>lavoro</a:t>
            </a:r>
            <a:endParaRPr lang="en-US" sz="1600" dirty="0">
              <a:latin typeface="Verdana" charset="0"/>
              <a:ea typeface="Verdana" charset="0"/>
              <a:cs typeface="Verdana" charset="0"/>
            </a:endParaRPr>
          </a:p>
          <a:p>
            <a:pPr>
              <a:lnSpc>
                <a:spcPct val="170000"/>
              </a:lnSpc>
              <a:buFontTx/>
              <a:buChar char="-"/>
            </a:pPr>
            <a:r>
              <a:rPr lang="en-US" sz="1600" dirty="0">
                <a:latin typeface="Verdana" charset="0"/>
                <a:ea typeface="Verdana" charset="0"/>
                <a:cs typeface="Verdana" charset="0"/>
              </a:rPr>
              <a:t>Il 41 per cento lo </a:t>
            </a:r>
            <a:r>
              <a:rPr lang="en-US" sz="1600" dirty="0" err="1">
                <a:latin typeface="Verdana" charset="0"/>
                <a:ea typeface="Verdana" charset="0"/>
                <a:cs typeface="Verdana" charset="0"/>
              </a:rPr>
              <a:t>utilizza</a:t>
            </a:r>
            <a:r>
              <a:rPr lang="en-US" sz="1600" dirty="0">
                <a:latin typeface="Verdana" charset="0"/>
                <a:ea typeface="Verdana" charset="0"/>
                <a:cs typeface="Verdana" charset="0"/>
              </a:rPr>
              <a:t> “quasi </a:t>
            </a:r>
            <a:r>
              <a:rPr lang="en-US" sz="1600" dirty="0" err="1">
                <a:latin typeface="Verdana" charset="0"/>
                <a:ea typeface="Verdana" charset="0"/>
                <a:cs typeface="Verdana" charset="0"/>
              </a:rPr>
              <a:t>tutti</a:t>
            </a:r>
            <a:r>
              <a:rPr lang="en-US" sz="1600" dirty="0">
                <a:latin typeface="Verdana" charset="0"/>
                <a:ea typeface="Verdana" charset="0"/>
                <a:cs typeface="Verdana" charset="0"/>
              </a:rPr>
              <a:t> </a:t>
            </a:r>
            <a:r>
              <a:rPr lang="en-US" sz="1600" dirty="0" err="1">
                <a:latin typeface="Verdana" charset="0"/>
                <a:ea typeface="Verdana" charset="0"/>
                <a:cs typeface="Verdana" charset="0"/>
              </a:rPr>
              <a:t>i</a:t>
            </a:r>
            <a:r>
              <a:rPr lang="en-US" sz="1600" dirty="0">
                <a:latin typeface="Verdana" charset="0"/>
                <a:ea typeface="Verdana" charset="0"/>
                <a:cs typeface="Verdana" charset="0"/>
              </a:rPr>
              <a:t> </a:t>
            </a:r>
            <a:r>
              <a:rPr lang="en-US" sz="1600" dirty="0" err="1">
                <a:latin typeface="Verdana" charset="0"/>
                <a:ea typeface="Verdana" charset="0"/>
                <a:cs typeface="Verdana" charset="0"/>
              </a:rPr>
              <a:t>giorni</a:t>
            </a:r>
            <a:r>
              <a:rPr lang="en-US" sz="1600" dirty="0">
                <a:latin typeface="Verdana" charset="0"/>
                <a:ea typeface="Verdana" charset="0"/>
                <a:cs typeface="Verdana" charset="0"/>
              </a:rPr>
              <a:t> al </a:t>
            </a:r>
            <a:r>
              <a:rPr lang="en-US" sz="1600" dirty="0" err="1">
                <a:latin typeface="Verdana" charset="0"/>
                <a:ea typeface="Verdana" charset="0"/>
                <a:cs typeface="Verdana" charset="0"/>
              </a:rPr>
              <a:t>lavoro</a:t>
            </a:r>
            <a:r>
              <a:rPr lang="en-US" sz="1600" dirty="0">
                <a:latin typeface="Verdana" charset="0"/>
                <a:ea typeface="Verdana" charset="0"/>
                <a:cs typeface="Verdana" charset="0"/>
              </a:rPr>
              <a:t>”</a:t>
            </a:r>
          </a:p>
          <a:p>
            <a:pPr>
              <a:lnSpc>
                <a:spcPct val="170000"/>
              </a:lnSpc>
              <a:buFontTx/>
              <a:buChar char="-"/>
            </a:pPr>
            <a:r>
              <a:rPr lang="en-US" sz="1600" dirty="0">
                <a:latin typeface="Verdana" charset="0"/>
                <a:ea typeface="Verdana" charset="0"/>
                <a:cs typeface="Verdana" charset="0"/>
              </a:rPr>
              <a:t>Il 90 per cento </a:t>
            </a:r>
            <a:r>
              <a:rPr lang="en-US" sz="1600" dirty="0" err="1">
                <a:latin typeface="Verdana" charset="0"/>
                <a:ea typeface="Verdana" charset="0"/>
                <a:cs typeface="Verdana" charset="0"/>
              </a:rPr>
              <a:t>utilizzano</a:t>
            </a:r>
            <a:r>
              <a:rPr lang="en-US" sz="1600" dirty="0">
                <a:latin typeface="Verdana" charset="0"/>
                <a:ea typeface="Verdana" charset="0"/>
                <a:cs typeface="Verdana" charset="0"/>
              </a:rPr>
              <a:t> la </a:t>
            </a:r>
            <a:r>
              <a:rPr lang="en-US" sz="1600" dirty="0" err="1">
                <a:latin typeface="Verdana" charset="0"/>
                <a:ea typeface="Verdana" charset="0"/>
                <a:cs typeface="Verdana" charset="0"/>
              </a:rPr>
              <a:t>loro</a:t>
            </a:r>
            <a:r>
              <a:rPr lang="en-US" sz="1600" dirty="0">
                <a:latin typeface="Verdana" charset="0"/>
                <a:ea typeface="Verdana" charset="0"/>
                <a:cs typeface="Verdana" charset="0"/>
              </a:rPr>
              <a:t> </a:t>
            </a:r>
            <a:r>
              <a:rPr lang="en-US" sz="1600" dirty="0" err="1">
                <a:latin typeface="Verdana" charset="0"/>
                <a:ea typeface="Verdana" charset="0"/>
                <a:cs typeface="Verdana" charset="0"/>
              </a:rPr>
              <a:t>connessione</a:t>
            </a:r>
            <a:r>
              <a:rPr lang="en-US" sz="1600" dirty="0">
                <a:latin typeface="Verdana" charset="0"/>
                <a:ea typeface="Verdana" charset="0"/>
                <a:cs typeface="Verdana" charset="0"/>
              </a:rPr>
              <a:t> a casa </a:t>
            </a:r>
            <a:r>
              <a:rPr lang="en-US" sz="1600" dirty="0" err="1">
                <a:latin typeface="Verdana" charset="0"/>
                <a:ea typeface="Verdana" charset="0"/>
                <a:cs typeface="Verdana" charset="0"/>
              </a:rPr>
              <a:t>principalmente</a:t>
            </a:r>
            <a:r>
              <a:rPr lang="en-US" sz="1600" dirty="0">
                <a:latin typeface="Verdana" charset="0"/>
                <a:ea typeface="Verdana" charset="0"/>
                <a:cs typeface="Verdana" charset="0"/>
              </a:rPr>
              <a:t> per </a:t>
            </a:r>
            <a:r>
              <a:rPr lang="en-US" sz="1600" dirty="0" err="1">
                <a:latin typeface="Verdana" charset="0"/>
                <a:ea typeface="Verdana" charset="0"/>
                <a:cs typeface="Verdana" charset="0"/>
              </a:rPr>
              <a:t>uso</a:t>
            </a:r>
            <a:r>
              <a:rPr lang="en-US" sz="1600" dirty="0">
                <a:latin typeface="Verdana" charset="0"/>
                <a:ea typeface="Verdana" charset="0"/>
                <a:cs typeface="Verdana" charset="0"/>
              </a:rPr>
              <a:t> </a:t>
            </a:r>
            <a:r>
              <a:rPr lang="en-US" sz="1600" dirty="0" err="1">
                <a:latin typeface="Verdana" charset="0"/>
                <a:ea typeface="Verdana" charset="0"/>
                <a:cs typeface="Verdana" charset="0"/>
              </a:rPr>
              <a:t>personale</a:t>
            </a:r>
            <a:endParaRPr lang="en-US" sz="1600" dirty="0">
              <a:latin typeface="Verdana" charset="0"/>
              <a:ea typeface="Verdana" charset="0"/>
              <a:cs typeface="Verdana" charset="0"/>
            </a:endParaRPr>
          </a:p>
          <a:p>
            <a:pPr>
              <a:lnSpc>
                <a:spcPct val="170000"/>
              </a:lnSpc>
              <a:buFontTx/>
              <a:buChar char="-"/>
            </a:pPr>
            <a:r>
              <a:rPr lang="en-US" sz="1600" dirty="0">
                <a:latin typeface="Verdana" charset="0"/>
                <a:ea typeface="Verdana" charset="0"/>
                <a:cs typeface="Verdana" charset="0"/>
              </a:rPr>
              <a:t>42 per cento per hobby e </a:t>
            </a:r>
            <a:r>
              <a:rPr lang="en-US" sz="1600" dirty="0" err="1">
                <a:latin typeface="Verdana" charset="0"/>
                <a:ea typeface="Verdana" charset="0"/>
                <a:cs typeface="Verdana" charset="0"/>
              </a:rPr>
              <a:t>interessi</a:t>
            </a:r>
            <a:endParaRPr lang="en-US" sz="1600" dirty="0">
              <a:latin typeface="Verdana" charset="0"/>
              <a:ea typeface="Verdana" charset="0"/>
              <a:cs typeface="Verdana" charset="0"/>
            </a:endParaRPr>
          </a:p>
          <a:p>
            <a:pPr>
              <a:lnSpc>
                <a:spcPct val="170000"/>
              </a:lnSpc>
              <a:buFontTx/>
              <a:buChar char="-"/>
            </a:pPr>
            <a:r>
              <a:rPr lang="en-US" sz="1600" dirty="0" err="1">
                <a:latin typeface="Verdana" charset="0"/>
                <a:ea typeface="Verdana" charset="0"/>
                <a:cs typeface="Verdana" charset="0"/>
              </a:rPr>
              <a:t>Altri</a:t>
            </a:r>
            <a:r>
              <a:rPr lang="en-US" sz="1600" dirty="0">
                <a:latin typeface="Verdana" charset="0"/>
                <a:ea typeface="Verdana" charset="0"/>
                <a:cs typeface="Verdana" charset="0"/>
              </a:rPr>
              <a:t> </a:t>
            </a:r>
            <a:r>
              <a:rPr lang="en-US" sz="1600" dirty="0" err="1">
                <a:latin typeface="Verdana" charset="0"/>
                <a:ea typeface="Verdana" charset="0"/>
                <a:cs typeface="Verdana" charset="0"/>
              </a:rPr>
              <a:t>scopi</a:t>
            </a:r>
            <a:r>
              <a:rPr lang="en-US" sz="1600" dirty="0">
                <a:latin typeface="Verdana" charset="0"/>
                <a:ea typeface="Verdana" charset="0"/>
                <a:cs typeface="Verdana" charset="0"/>
              </a:rPr>
              <a:t>: </a:t>
            </a:r>
            <a:r>
              <a:rPr lang="en-US" sz="1600" dirty="0" err="1">
                <a:latin typeface="Verdana" charset="0"/>
                <a:ea typeface="Verdana" charset="0"/>
                <a:cs typeface="Verdana" charset="0"/>
              </a:rPr>
              <a:t>educazione</a:t>
            </a:r>
            <a:r>
              <a:rPr lang="en-US" sz="1600" dirty="0">
                <a:latin typeface="Verdana" charset="0"/>
                <a:ea typeface="Verdana" charset="0"/>
                <a:cs typeface="Verdana" charset="0"/>
              </a:rPr>
              <a:t> e </a:t>
            </a:r>
            <a:r>
              <a:rPr lang="en-US" sz="1600" dirty="0" err="1">
                <a:latin typeface="Verdana" charset="0"/>
                <a:ea typeface="Verdana" charset="0"/>
                <a:cs typeface="Verdana" charset="0"/>
              </a:rPr>
              <a:t>lavoro</a:t>
            </a:r>
            <a:endParaRPr lang="en-US" sz="1600" dirty="0">
              <a:latin typeface="Verdana" charset="0"/>
              <a:ea typeface="Verdana" charset="0"/>
              <a:cs typeface="Verdana" charset="0"/>
            </a:endParaRPr>
          </a:p>
          <a:p>
            <a:pPr>
              <a:lnSpc>
                <a:spcPct val="170000"/>
              </a:lnSpc>
              <a:buFontTx/>
              <a:buChar char="-"/>
            </a:pPr>
            <a:r>
              <a:rPr lang="en-US" sz="1600" dirty="0">
                <a:latin typeface="Verdana" charset="0"/>
                <a:ea typeface="Verdana" charset="0"/>
                <a:cs typeface="Verdana" charset="0"/>
              </a:rPr>
              <a:t>I </a:t>
            </a:r>
            <a:r>
              <a:rPr lang="en-US" sz="1600" dirty="0" err="1">
                <a:latin typeface="Verdana" charset="0"/>
                <a:ea typeface="Verdana" charset="0"/>
                <a:cs typeface="Verdana" charset="0"/>
              </a:rPr>
              <a:t>servizi</a:t>
            </a:r>
            <a:r>
              <a:rPr lang="en-US" sz="1600" dirty="0">
                <a:latin typeface="Verdana" charset="0"/>
                <a:ea typeface="Verdana" charset="0"/>
                <a:cs typeface="Verdana" charset="0"/>
              </a:rPr>
              <a:t> on-line </a:t>
            </a:r>
            <a:r>
              <a:rPr lang="en-US" sz="1600" dirty="0" err="1">
                <a:latin typeface="Verdana" charset="0"/>
                <a:ea typeface="Verdana" charset="0"/>
                <a:cs typeface="Verdana" charset="0"/>
              </a:rPr>
              <a:t>legati</a:t>
            </a:r>
            <a:r>
              <a:rPr lang="en-US" sz="1600" dirty="0">
                <a:latin typeface="Verdana" charset="0"/>
                <a:ea typeface="Verdana" charset="0"/>
                <a:cs typeface="Verdana" charset="0"/>
              </a:rPr>
              <a:t> ad </a:t>
            </a:r>
            <a:r>
              <a:rPr lang="en-US" sz="1600" dirty="0" err="1">
                <a:latin typeface="Verdana" charset="0"/>
                <a:ea typeface="Verdana" charset="0"/>
                <a:cs typeface="Verdana" charset="0"/>
              </a:rPr>
              <a:t>aziende</a:t>
            </a:r>
            <a:r>
              <a:rPr lang="en-US" sz="1600" dirty="0">
                <a:latin typeface="Verdana" charset="0"/>
                <a:ea typeface="Verdana" charset="0"/>
                <a:cs typeface="Verdana" charset="0"/>
              </a:rPr>
              <a:t> </a:t>
            </a:r>
            <a:r>
              <a:rPr lang="en-US" sz="1600" dirty="0" err="1">
                <a:latin typeface="Verdana" charset="0"/>
                <a:ea typeface="Verdana" charset="0"/>
                <a:cs typeface="Verdana" charset="0"/>
              </a:rPr>
              <a:t>vengono</a:t>
            </a:r>
            <a:r>
              <a:rPr lang="en-US" sz="1600" dirty="0">
                <a:latin typeface="Verdana" charset="0"/>
                <a:ea typeface="Verdana" charset="0"/>
                <a:cs typeface="Verdana" charset="0"/>
              </a:rPr>
              <a:t> </a:t>
            </a:r>
            <a:r>
              <a:rPr lang="en-US" sz="1600" dirty="0" err="1">
                <a:latin typeface="Verdana" charset="0"/>
                <a:ea typeface="Verdana" charset="0"/>
                <a:cs typeface="Verdana" charset="0"/>
              </a:rPr>
              <a:t>utilizzati</a:t>
            </a:r>
            <a:r>
              <a:rPr lang="en-US" sz="1600" dirty="0">
                <a:latin typeface="Verdana" charset="0"/>
                <a:ea typeface="Verdana" charset="0"/>
                <a:cs typeface="Verdana" charset="0"/>
              </a:rPr>
              <a:t> per </a:t>
            </a:r>
            <a:r>
              <a:rPr lang="en-US" sz="1600" dirty="0" err="1">
                <a:latin typeface="Verdana" charset="0"/>
                <a:ea typeface="Verdana" charset="0"/>
                <a:cs typeface="Verdana" charset="0"/>
              </a:rPr>
              <a:t>esigenze</a:t>
            </a:r>
            <a:r>
              <a:rPr lang="en-US" sz="1600" dirty="0">
                <a:latin typeface="Verdana" charset="0"/>
                <a:ea typeface="Verdana" charset="0"/>
                <a:cs typeface="Verdana" charset="0"/>
              </a:rPr>
              <a:t> </a:t>
            </a:r>
            <a:r>
              <a:rPr lang="en-US" sz="1600" dirty="0" err="1">
                <a:latin typeface="Verdana" charset="0"/>
                <a:ea typeface="Verdana" charset="0"/>
                <a:cs typeface="Verdana" charset="0"/>
              </a:rPr>
              <a:t>quotidiane</a:t>
            </a:r>
            <a:endParaRPr lang="en-US" sz="1600" dirty="0">
              <a:latin typeface="Verdana" charset="0"/>
              <a:ea typeface="Verdana" charset="0"/>
              <a:cs typeface="Verdana" charset="0"/>
            </a:endParaRPr>
          </a:p>
          <a:p>
            <a:pPr>
              <a:lnSpc>
                <a:spcPct val="170000"/>
              </a:lnSpc>
              <a:buFontTx/>
              <a:buChar char="-"/>
            </a:pPr>
            <a:r>
              <a:rPr lang="en-US" sz="1600" dirty="0">
                <a:latin typeface="Verdana" charset="0"/>
                <a:ea typeface="Verdana" charset="0"/>
                <a:cs typeface="Verdana" charset="0"/>
              </a:rPr>
              <a:t>35 per cento </a:t>
            </a:r>
            <a:r>
              <a:rPr lang="en-US" sz="1600" dirty="0" err="1">
                <a:latin typeface="Verdana" charset="0"/>
                <a:ea typeface="Verdana" charset="0"/>
                <a:cs typeface="Verdana" charset="0"/>
              </a:rPr>
              <a:t>utilizzano</a:t>
            </a:r>
            <a:r>
              <a:rPr lang="en-US" sz="1600" dirty="0">
                <a:latin typeface="Verdana" charset="0"/>
                <a:ea typeface="Verdana" charset="0"/>
                <a:cs typeface="Verdana" charset="0"/>
              </a:rPr>
              <a:t> </a:t>
            </a:r>
            <a:r>
              <a:rPr lang="en-US" sz="1600" dirty="0" err="1">
                <a:latin typeface="Verdana" charset="0"/>
                <a:ea typeface="Verdana" charset="0"/>
                <a:cs typeface="Verdana" charset="0"/>
              </a:rPr>
              <a:t>l’home</a:t>
            </a:r>
            <a:r>
              <a:rPr lang="en-US" sz="1600" dirty="0">
                <a:latin typeface="Verdana" charset="0"/>
                <a:ea typeface="Verdana" charset="0"/>
                <a:cs typeface="Verdana" charset="0"/>
              </a:rPr>
              <a:t> banking due o </a:t>
            </a:r>
            <a:r>
              <a:rPr lang="en-US" sz="1600" dirty="0" err="1">
                <a:latin typeface="Verdana" charset="0"/>
                <a:ea typeface="Verdana" charset="0"/>
                <a:cs typeface="Verdana" charset="0"/>
              </a:rPr>
              <a:t>tre</a:t>
            </a:r>
            <a:r>
              <a:rPr lang="en-US" sz="1600" dirty="0">
                <a:latin typeface="Verdana" charset="0"/>
                <a:ea typeface="Verdana" charset="0"/>
                <a:cs typeface="Verdana" charset="0"/>
              </a:rPr>
              <a:t> volte </a:t>
            </a:r>
            <a:r>
              <a:rPr lang="en-US" sz="1600" dirty="0" err="1">
                <a:latin typeface="Verdana" charset="0"/>
                <a:ea typeface="Verdana" charset="0"/>
                <a:cs typeface="Verdana" charset="0"/>
              </a:rPr>
              <a:t>alla</a:t>
            </a:r>
            <a:r>
              <a:rPr lang="en-US" sz="1600" dirty="0">
                <a:latin typeface="Verdana" charset="0"/>
                <a:ea typeface="Verdana" charset="0"/>
                <a:cs typeface="Verdana" charset="0"/>
              </a:rPr>
              <a:t> </a:t>
            </a:r>
            <a:r>
              <a:rPr lang="en-US" sz="1600" dirty="0" err="1">
                <a:latin typeface="Verdana" charset="0"/>
                <a:ea typeface="Verdana" charset="0"/>
                <a:cs typeface="Verdana" charset="0"/>
              </a:rPr>
              <a:t>settimana</a:t>
            </a:r>
            <a:r>
              <a:rPr lang="en-US" sz="1600" dirty="0">
                <a:latin typeface="Verdana" charset="0"/>
                <a:ea typeface="Verdana" charset="0"/>
                <a:cs typeface="Verdana" charset="0"/>
              </a:rPr>
              <a:t> o </a:t>
            </a:r>
            <a:r>
              <a:rPr lang="en-US" sz="1600" dirty="0" err="1">
                <a:latin typeface="Verdana" charset="0"/>
                <a:ea typeface="Verdana" charset="0"/>
                <a:cs typeface="Verdana" charset="0"/>
              </a:rPr>
              <a:t>più</a:t>
            </a:r>
            <a:endParaRPr lang="en-US" sz="1600" dirty="0">
              <a:latin typeface="Verdana" charset="0"/>
              <a:ea typeface="Verdana" charset="0"/>
              <a:cs typeface="Verdana" charset="0"/>
            </a:endParaRPr>
          </a:p>
          <a:p>
            <a:pPr>
              <a:lnSpc>
                <a:spcPct val="170000"/>
              </a:lnSpc>
              <a:buFontTx/>
              <a:buChar char="-"/>
            </a:pPr>
            <a:r>
              <a:rPr lang="en-US" sz="1600" dirty="0">
                <a:latin typeface="Verdana" charset="0"/>
                <a:ea typeface="Verdana" charset="0"/>
                <a:cs typeface="Verdana" charset="0"/>
              </a:rPr>
              <a:t>I </a:t>
            </a:r>
            <a:r>
              <a:rPr lang="en-US" sz="1600" dirty="0" err="1">
                <a:latin typeface="Verdana" charset="0"/>
                <a:ea typeface="Verdana" charset="0"/>
                <a:cs typeface="Verdana" charset="0"/>
              </a:rPr>
              <a:t>servizi</a:t>
            </a:r>
            <a:r>
              <a:rPr lang="en-US" sz="1600" dirty="0">
                <a:latin typeface="Verdana" charset="0"/>
                <a:ea typeface="Verdana" charset="0"/>
                <a:cs typeface="Verdana" charset="0"/>
              </a:rPr>
              <a:t> </a:t>
            </a:r>
            <a:r>
              <a:rPr lang="en-US" sz="1600" dirty="0" err="1">
                <a:latin typeface="Verdana" charset="0"/>
                <a:ea typeface="Verdana" charset="0"/>
                <a:cs typeface="Verdana" charset="0"/>
              </a:rPr>
              <a:t>offerti</a:t>
            </a:r>
            <a:r>
              <a:rPr lang="en-US" sz="1600" dirty="0">
                <a:latin typeface="Verdana" charset="0"/>
                <a:ea typeface="Verdana" charset="0"/>
                <a:cs typeface="Verdana" charset="0"/>
              </a:rPr>
              <a:t> </a:t>
            </a:r>
            <a:r>
              <a:rPr lang="en-US" sz="1600" dirty="0" err="1">
                <a:latin typeface="Verdana" charset="0"/>
                <a:ea typeface="Verdana" charset="0"/>
                <a:cs typeface="Verdana" charset="0"/>
              </a:rPr>
              <a:t>dalla</a:t>
            </a:r>
            <a:r>
              <a:rPr lang="en-US" sz="1600" dirty="0">
                <a:latin typeface="Verdana" charset="0"/>
                <a:ea typeface="Verdana" charset="0"/>
                <a:cs typeface="Verdana" charset="0"/>
              </a:rPr>
              <a:t> </a:t>
            </a:r>
            <a:r>
              <a:rPr lang="en-US" sz="1600" dirty="0" err="1">
                <a:latin typeface="Verdana" charset="0"/>
                <a:ea typeface="Verdana" charset="0"/>
                <a:cs typeface="Verdana" charset="0"/>
              </a:rPr>
              <a:t>Provincia</a:t>
            </a:r>
            <a:r>
              <a:rPr lang="en-US" sz="1600" dirty="0">
                <a:latin typeface="Verdana" charset="0"/>
                <a:ea typeface="Verdana" charset="0"/>
                <a:cs typeface="Verdana" charset="0"/>
              </a:rPr>
              <a:t> </a:t>
            </a:r>
            <a:r>
              <a:rPr lang="en-US" sz="1600" dirty="0" err="1">
                <a:latin typeface="Verdana" charset="0"/>
                <a:ea typeface="Verdana" charset="0"/>
                <a:cs typeface="Verdana" charset="0"/>
              </a:rPr>
              <a:t>vengono</a:t>
            </a:r>
            <a:r>
              <a:rPr lang="en-US" sz="1600" dirty="0">
                <a:latin typeface="Verdana" charset="0"/>
                <a:ea typeface="Verdana" charset="0"/>
                <a:cs typeface="Verdana" charset="0"/>
              </a:rPr>
              <a:t> </a:t>
            </a:r>
            <a:r>
              <a:rPr lang="en-US" sz="1600" dirty="0" err="1">
                <a:latin typeface="Verdana" charset="0"/>
                <a:ea typeface="Verdana" charset="0"/>
                <a:cs typeface="Verdana" charset="0"/>
              </a:rPr>
              <a:t>utilizzati</a:t>
            </a:r>
            <a:r>
              <a:rPr lang="en-US" sz="1600" dirty="0">
                <a:latin typeface="Verdana" charset="0"/>
                <a:ea typeface="Verdana" charset="0"/>
                <a:cs typeface="Verdana" charset="0"/>
              </a:rPr>
              <a:t> dal 48 per cento</a:t>
            </a:r>
          </a:p>
          <a:p>
            <a:pPr>
              <a:lnSpc>
                <a:spcPct val="170000"/>
              </a:lnSpc>
              <a:buFontTx/>
              <a:buChar char="-"/>
            </a:pPr>
            <a:r>
              <a:rPr lang="it-IT" sz="1600" dirty="0">
                <a:latin typeface="Verdana" charset="0"/>
                <a:ea typeface="Verdana" charset="0"/>
                <a:cs typeface="Verdana" charset="0"/>
              </a:rPr>
              <a:t>Gli acquisti online rappresentano il 24 per cento delle attività e vengono effettuati una volta ogni due settimane o meno</a:t>
            </a:r>
          </a:p>
        </p:txBody>
      </p:sp>
    </p:spTree>
    <p:extLst>
      <p:ext uri="{BB962C8B-B14F-4D97-AF65-F5344CB8AC3E}">
        <p14:creationId xmlns:p14="http://schemas.microsoft.com/office/powerpoint/2010/main" val="17957909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Acquisti online dall’accesso alla banda larga</a:t>
            </a:r>
          </a:p>
        </p:txBody>
      </p:sp>
      <p:sp>
        <p:nvSpPr>
          <p:cNvPr id="3" name="Segnaposto contenuto 2"/>
          <p:cNvSpPr>
            <a:spLocks noGrp="1"/>
          </p:cNvSpPr>
          <p:nvPr>
            <p:ph idx="1"/>
          </p:nvPr>
        </p:nvSpPr>
        <p:spPr>
          <a:xfrm>
            <a:off x="838200" y="1291471"/>
            <a:ext cx="10515600" cy="4351338"/>
          </a:xfrm>
        </p:spPr>
        <p:txBody>
          <a:bodyPr>
            <a:normAutofit fontScale="25000" lnSpcReduction="20000"/>
          </a:bodyPr>
          <a:lstStyle/>
          <a:p>
            <a:pPr marL="0" indent="0" algn="just">
              <a:lnSpc>
                <a:spcPct val="170000"/>
              </a:lnSpc>
              <a:buNone/>
            </a:pPr>
            <a:endParaRPr lang="en-US" dirty="0">
              <a:latin typeface="Verdana" charset="0"/>
              <a:ea typeface="Verdana" charset="0"/>
              <a:cs typeface="Verdana" charset="0"/>
            </a:endParaRPr>
          </a:p>
          <a:p>
            <a:pPr algn="just">
              <a:lnSpc>
                <a:spcPct val="120000"/>
              </a:lnSpc>
              <a:buFontTx/>
              <a:buChar char="-"/>
            </a:pPr>
            <a:r>
              <a:rPr lang="en-US" sz="7200" dirty="0">
                <a:latin typeface="Verdana" charset="0"/>
                <a:ea typeface="Verdana" charset="0"/>
                <a:cs typeface="Verdana" charset="0"/>
              </a:rPr>
              <a:t>47 per cento </a:t>
            </a:r>
            <a:r>
              <a:rPr lang="en-US" sz="7200" dirty="0" err="1">
                <a:latin typeface="Verdana" charset="0"/>
                <a:ea typeface="Verdana" charset="0"/>
                <a:cs typeface="Verdana" charset="0"/>
              </a:rPr>
              <a:t>una</a:t>
            </a:r>
            <a:r>
              <a:rPr lang="en-US" sz="7200" dirty="0">
                <a:latin typeface="Verdana" charset="0"/>
                <a:ea typeface="Verdana" charset="0"/>
                <a:cs typeface="Verdana" charset="0"/>
              </a:rPr>
              <a:t> camera </a:t>
            </a:r>
            <a:r>
              <a:rPr lang="en-US" sz="7200" dirty="0" err="1">
                <a:latin typeface="Verdana" charset="0"/>
                <a:ea typeface="Verdana" charset="0"/>
                <a:cs typeface="Verdana" charset="0"/>
              </a:rPr>
              <a:t>digitale</a:t>
            </a:r>
            <a:endParaRPr lang="en-US" sz="7200" dirty="0">
              <a:latin typeface="Verdana" charset="0"/>
              <a:ea typeface="Verdana" charset="0"/>
              <a:cs typeface="Verdana" charset="0"/>
            </a:endParaRPr>
          </a:p>
          <a:p>
            <a:pPr algn="just">
              <a:lnSpc>
                <a:spcPct val="120000"/>
              </a:lnSpc>
              <a:buFontTx/>
              <a:buChar char="-"/>
            </a:pPr>
            <a:r>
              <a:rPr lang="en-US" sz="7200" dirty="0">
                <a:latin typeface="Verdana" charset="0"/>
                <a:ea typeface="Verdana" charset="0"/>
                <a:cs typeface="Verdana" charset="0"/>
              </a:rPr>
              <a:t>35 per cento </a:t>
            </a:r>
            <a:r>
              <a:rPr lang="en-US" sz="7200" dirty="0" err="1">
                <a:latin typeface="Verdana" charset="0"/>
                <a:ea typeface="Verdana" charset="0"/>
                <a:cs typeface="Verdana" charset="0"/>
              </a:rPr>
              <a:t>una</a:t>
            </a:r>
            <a:r>
              <a:rPr lang="en-US" sz="7200" dirty="0">
                <a:latin typeface="Verdana" charset="0"/>
                <a:ea typeface="Verdana" charset="0"/>
                <a:cs typeface="Verdana" charset="0"/>
              </a:rPr>
              <a:t> web cam</a:t>
            </a:r>
          </a:p>
          <a:p>
            <a:pPr algn="just">
              <a:lnSpc>
                <a:spcPct val="120000"/>
              </a:lnSpc>
              <a:buFontTx/>
              <a:buChar char="-"/>
            </a:pPr>
            <a:r>
              <a:rPr lang="en-US" sz="7200" dirty="0">
                <a:latin typeface="Verdana" charset="0"/>
                <a:ea typeface="Verdana" charset="0"/>
                <a:cs typeface="Verdana" charset="0"/>
              </a:rPr>
              <a:t>33 per cento un computer </a:t>
            </a:r>
            <a:r>
              <a:rPr lang="en-US" sz="7200" dirty="0" err="1">
                <a:latin typeface="Verdana" charset="0"/>
                <a:ea typeface="Verdana" charset="0"/>
                <a:cs typeface="Verdana" charset="0"/>
              </a:rPr>
              <a:t>nuovo</a:t>
            </a:r>
            <a:endParaRPr lang="en-US" sz="7200" dirty="0">
              <a:latin typeface="Verdana" charset="0"/>
              <a:ea typeface="Verdana" charset="0"/>
              <a:cs typeface="Verdana" charset="0"/>
            </a:endParaRPr>
          </a:p>
          <a:p>
            <a:pPr algn="just">
              <a:lnSpc>
                <a:spcPct val="120000"/>
              </a:lnSpc>
              <a:buFontTx/>
              <a:buChar char="-"/>
            </a:pPr>
            <a:r>
              <a:rPr lang="en-US" sz="7200" dirty="0">
                <a:latin typeface="Verdana" charset="0"/>
                <a:ea typeface="Verdana" charset="0"/>
                <a:cs typeface="Verdana" charset="0"/>
              </a:rPr>
              <a:t>29 per cento </a:t>
            </a:r>
            <a:r>
              <a:rPr lang="en-US" sz="7200" dirty="0" err="1">
                <a:latin typeface="Verdana" charset="0"/>
                <a:ea typeface="Verdana" charset="0"/>
                <a:cs typeface="Verdana" charset="0"/>
              </a:rPr>
              <a:t>chiavi</a:t>
            </a:r>
            <a:r>
              <a:rPr lang="en-US" sz="7200" dirty="0">
                <a:latin typeface="Verdana" charset="0"/>
                <a:ea typeface="Verdana" charset="0"/>
                <a:cs typeface="Verdana" charset="0"/>
              </a:rPr>
              <a:t> USB</a:t>
            </a:r>
          </a:p>
          <a:p>
            <a:pPr algn="just">
              <a:lnSpc>
                <a:spcPct val="120000"/>
              </a:lnSpc>
              <a:buFontTx/>
              <a:buChar char="-"/>
            </a:pPr>
            <a:r>
              <a:rPr lang="en-US" sz="7200" dirty="0">
                <a:latin typeface="Verdana" charset="0"/>
                <a:ea typeface="Verdana" charset="0"/>
                <a:cs typeface="Verdana" charset="0"/>
              </a:rPr>
              <a:t>28 per cento </a:t>
            </a:r>
            <a:r>
              <a:rPr lang="en-US" sz="7200" dirty="0" err="1">
                <a:latin typeface="Verdana" charset="0"/>
                <a:ea typeface="Verdana" charset="0"/>
                <a:cs typeface="Verdana" charset="0"/>
              </a:rPr>
              <a:t>una</a:t>
            </a:r>
            <a:r>
              <a:rPr lang="en-US" sz="7200" dirty="0">
                <a:latin typeface="Verdana" charset="0"/>
                <a:ea typeface="Verdana" charset="0"/>
                <a:cs typeface="Verdana" charset="0"/>
              </a:rPr>
              <a:t> </a:t>
            </a:r>
            <a:r>
              <a:rPr lang="en-US" sz="7200" dirty="0" err="1">
                <a:latin typeface="Verdana" charset="0"/>
                <a:ea typeface="Verdana" charset="0"/>
                <a:cs typeface="Verdana" charset="0"/>
              </a:rPr>
              <a:t>stampante</a:t>
            </a:r>
            <a:r>
              <a:rPr lang="en-US" sz="7200" dirty="0">
                <a:latin typeface="Verdana" charset="0"/>
                <a:ea typeface="Verdana" charset="0"/>
                <a:cs typeface="Verdana" charset="0"/>
              </a:rPr>
              <a:t> per </a:t>
            </a:r>
            <a:r>
              <a:rPr lang="en-US" sz="7200" dirty="0" err="1">
                <a:latin typeface="Verdana" charset="0"/>
                <a:ea typeface="Verdana" charset="0"/>
                <a:cs typeface="Verdana" charset="0"/>
              </a:rPr>
              <a:t>foto</a:t>
            </a:r>
            <a:endParaRPr lang="en-US" sz="7200" dirty="0">
              <a:latin typeface="Verdana" charset="0"/>
              <a:ea typeface="Verdana" charset="0"/>
              <a:cs typeface="Verdana" charset="0"/>
            </a:endParaRPr>
          </a:p>
          <a:p>
            <a:pPr algn="just">
              <a:lnSpc>
                <a:spcPct val="120000"/>
              </a:lnSpc>
              <a:buFontTx/>
              <a:buChar char="-"/>
            </a:pPr>
            <a:r>
              <a:rPr lang="en-US" sz="7200" dirty="0">
                <a:latin typeface="Verdana" charset="0"/>
                <a:ea typeface="Verdana" charset="0"/>
                <a:cs typeface="Verdana" charset="0"/>
              </a:rPr>
              <a:t>22 per cento router/switch/hub con </a:t>
            </a:r>
            <a:r>
              <a:rPr lang="en-US" sz="7200" dirty="0" err="1">
                <a:latin typeface="Verdana" charset="0"/>
                <a:ea typeface="Verdana" charset="0"/>
                <a:cs typeface="Verdana" charset="0"/>
              </a:rPr>
              <a:t>cavo</a:t>
            </a:r>
            <a:r>
              <a:rPr lang="en-US" sz="7200" dirty="0">
                <a:latin typeface="Verdana" charset="0"/>
                <a:ea typeface="Verdana" charset="0"/>
                <a:cs typeface="Verdana" charset="0"/>
              </a:rPr>
              <a:t> o </a:t>
            </a:r>
            <a:r>
              <a:rPr lang="en-US" sz="7200" dirty="0" err="1">
                <a:latin typeface="Verdana" charset="0"/>
                <a:ea typeface="Verdana" charset="0"/>
                <a:cs typeface="Verdana" charset="0"/>
              </a:rPr>
              <a:t>senza</a:t>
            </a:r>
            <a:r>
              <a:rPr lang="en-US" sz="7200" dirty="0">
                <a:latin typeface="Verdana" charset="0"/>
                <a:ea typeface="Verdana" charset="0"/>
                <a:cs typeface="Verdana" charset="0"/>
              </a:rPr>
              <a:t> (wireless)</a:t>
            </a:r>
          </a:p>
          <a:p>
            <a:pPr algn="just">
              <a:lnSpc>
                <a:spcPct val="120000"/>
              </a:lnSpc>
              <a:buFontTx/>
              <a:buChar char="-"/>
            </a:pPr>
            <a:r>
              <a:rPr lang="en-US" sz="7200" dirty="0">
                <a:latin typeface="Verdana" charset="0"/>
                <a:ea typeface="Verdana" charset="0"/>
                <a:cs typeface="Verdana" charset="0"/>
              </a:rPr>
              <a:t>14 per cento iPod o </a:t>
            </a:r>
            <a:r>
              <a:rPr lang="en-US" sz="7200" dirty="0" err="1">
                <a:latin typeface="Verdana" charset="0"/>
                <a:ea typeface="Verdana" charset="0"/>
                <a:cs typeface="Verdana" charset="0"/>
              </a:rPr>
              <a:t>lettori</a:t>
            </a:r>
            <a:r>
              <a:rPr lang="en-US" sz="7200" dirty="0">
                <a:latin typeface="Verdana" charset="0"/>
                <a:ea typeface="Verdana" charset="0"/>
                <a:cs typeface="Verdana" charset="0"/>
              </a:rPr>
              <a:t> MP3</a:t>
            </a:r>
          </a:p>
          <a:p>
            <a:pPr algn="just">
              <a:lnSpc>
                <a:spcPct val="120000"/>
              </a:lnSpc>
              <a:buFontTx/>
              <a:buChar char="-"/>
            </a:pPr>
            <a:r>
              <a:rPr lang="en-US" sz="7200" dirty="0">
                <a:latin typeface="Verdana" charset="0"/>
                <a:ea typeface="Verdana" charset="0"/>
                <a:cs typeface="Verdana" charset="0"/>
              </a:rPr>
              <a:t>12 per cento </a:t>
            </a:r>
            <a:r>
              <a:rPr lang="en-US" sz="7200" dirty="0" err="1">
                <a:latin typeface="Verdana" charset="0"/>
                <a:ea typeface="Verdana" charset="0"/>
                <a:cs typeface="Verdana" charset="0"/>
              </a:rPr>
              <a:t>schermo</a:t>
            </a:r>
            <a:r>
              <a:rPr lang="en-US" sz="7200" dirty="0">
                <a:latin typeface="Verdana" charset="0"/>
                <a:ea typeface="Verdana" charset="0"/>
                <a:cs typeface="Verdana" charset="0"/>
              </a:rPr>
              <a:t> LCD</a:t>
            </a:r>
          </a:p>
          <a:p>
            <a:pPr algn="just">
              <a:lnSpc>
                <a:spcPct val="120000"/>
              </a:lnSpc>
              <a:buFontTx/>
              <a:buChar char="-"/>
            </a:pPr>
            <a:r>
              <a:rPr lang="en-US" sz="7200" dirty="0">
                <a:latin typeface="Verdana" charset="0"/>
                <a:ea typeface="Verdana" charset="0"/>
                <a:cs typeface="Verdana" charset="0"/>
              </a:rPr>
              <a:t>11 per cento </a:t>
            </a:r>
            <a:r>
              <a:rPr lang="en-US" sz="7200" dirty="0" err="1">
                <a:latin typeface="Verdana" charset="0"/>
                <a:ea typeface="Verdana" charset="0"/>
                <a:cs typeface="Verdana" charset="0"/>
              </a:rPr>
              <a:t>uno</a:t>
            </a:r>
            <a:r>
              <a:rPr lang="en-US" sz="7200" dirty="0">
                <a:latin typeface="Verdana" charset="0"/>
                <a:ea typeface="Verdana" charset="0"/>
                <a:cs typeface="Verdana" charset="0"/>
              </a:rPr>
              <a:t> scanner</a:t>
            </a:r>
          </a:p>
          <a:p>
            <a:pPr algn="just">
              <a:lnSpc>
                <a:spcPct val="120000"/>
              </a:lnSpc>
              <a:buFontTx/>
              <a:buChar char="-"/>
            </a:pPr>
            <a:r>
              <a:rPr lang="en-US" sz="7200" dirty="0">
                <a:latin typeface="Verdana" charset="0"/>
                <a:ea typeface="Verdana" charset="0"/>
                <a:cs typeface="Verdana" charset="0"/>
              </a:rPr>
              <a:t>4 </a:t>
            </a:r>
            <a:r>
              <a:rPr lang="en-US" sz="7200" dirty="0" err="1">
                <a:latin typeface="Verdana" charset="0"/>
                <a:ea typeface="Verdana" charset="0"/>
                <a:cs typeface="Verdana" charset="0"/>
              </a:rPr>
              <a:t>persone</a:t>
            </a:r>
            <a:r>
              <a:rPr lang="en-US" sz="7200" dirty="0">
                <a:latin typeface="Verdana" charset="0"/>
                <a:ea typeface="Verdana" charset="0"/>
                <a:cs typeface="Verdana" charset="0"/>
              </a:rPr>
              <a:t> </a:t>
            </a:r>
            <a:r>
              <a:rPr lang="en-US" sz="7200" dirty="0" err="1">
                <a:latin typeface="Verdana" charset="0"/>
                <a:ea typeface="Verdana" charset="0"/>
                <a:cs typeface="Verdana" charset="0"/>
              </a:rPr>
              <a:t>hanno</a:t>
            </a:r>
            <a:r>
              <a:rPr lang="en-US" sz="7200" dirty="0">
                <a:latin typeface="Verdana" charset="0"/>
                <a:ea typeface="Verdana" charset="0"/>
                <a:cs typeface="Verdana" charset="0"/>
              </a:rPr>
              <a:t> </a:t>
            </a:r>
            <a:r>
              <a:rPr lang="en-US" sz="7200" dirty="0" err="1">
                <a:latin typeface="Verdana" charset="0"/>
                <a:ea typeface="Verdana" charset="0"/>
                <a:cs typeface="Verdana" charset="0"/>
              </a:rPr>
              <a:t>indicato</a:t>
            </a:r>
            <a:r>
              <a:rPr lang="en-US" sz="7200" dirty="0">
                <a:latin typeface="Verdana" charset="0"/>
                <a:ea typeface="Verdana" charset="0"/>
                <a:cs typeface="Verdana" charset="0"/>
              </a:rPr>
              <a:t> </a:t>
            </a:r>
            <a:r>
              <a:rPr lang="en-US" sz="7200" dirty="0" err="1">
                <a:latin typeface="Verdana" charset="0"/>
                <a:ea typeface="Verdana" charset="0"/>
                <a:cs typeface="Verdana" charset="0"/>
              </a:rPr>
              <a:t>che</a:t>
            </a:r>
            <a:r>
              <a:rPr lang="en-US" sz="7200" dirty="0">
                <a:latin typeface="Verdana" charset="0"/>
                <a:ea typeface="Verdana" charset="0"/>
                <a:cs typeface="Verdana" charset="0"/>
              </a:rPr>
              <a:t> la </a:t>
            </a:r>
            <a:r>
              <a:rPr lang="en-US" sz="7200" dirty="0" err="1">
                <a:latin typeface="Verdana" charset="0"/>
                <a:ea typeface="Verdana" charset="0"/>
                <a:cs typeface="Verdana" charset="0"/>
              </a:rPr>
              <a:t>portata</a:t>
            </a:r>
            <a:r>
              <a:rPr lang="en-US" sz="7200" dirty="0">
                <a:latin typeface="Verdana" charset="0"/>
                <a:ea typeface="Verdana" charset="0"/>
                <a:cs typeface="Verdana" charset="0"/>
              </a:rPr>
              <a:t> del </a:t>
            </a:r>
            <a:r>
              <a:rPr lang="en-US" sz="7200" dirty="0" err="1">
                <a:latin typeface="Verdana" charset="0"/>
                <a:ea typeface="Verdana" charset="0"/>
                <a:cs typeface="Verdana" charset="0"/>
              </a:rPr>
              <a:t>loro</a:t>
            </a:r>
            <a:r>
              <a:rPr lang="en-US" sz="7200" dirty="0">
                <a:latin typeface="Verdana" charset="0"/>
                <a:ea typeface="Verdana" charset="0"/>
                <a:cs typeface="Verdana" charset="0"/>
              </a:rPr>
              <a:t> business </a:t>
            </a:r>
            <a:r>
              <a:rPr lang="en-US" sz="7200" dirty="0" err="1">
                <a:latin typeface="Verdana" charset="0"/>
                <a:ea typeface="Verdana" charset="0"/>
                <a:cs typeface="Verdana" charset="0"/>
              </a:rPr>
              <a:t>domestico</a:t>
            </a:r>
            <a:r>
              <a:rPr lang="en-US" sz="7200" dirty="0">
                <a:latin typeface="Verdana" charset="0"/>
                <a:ea typeface="Verdana" charset="0"/>
                <a:cs typeface="Verdana" charset="0"/>
              </a:rPr>
              <a:t> </a:t>
            </a:r>
            <a:r>
              <a:rPr lang="en-US" sz="7200" dirty="0" err="1">
                <a:latin typeface="Verdana" charset="0"/>
                <a:ea typeface="Verdana" charset="0"/>
                <a:cs typeface="Verdana" charset="0"/>
              </a:rPr>
              <a:t>si</a:t>
            </a:r>
            <a:r>
              <a:rPr lang="en-US" sz="7200" dirty="0">
                <a:latin typeface="Verdana" charset="0"/>
                <a:ea typeface="Verdana" charset="0"/>
                <a:cs typeface="Verdana" charset="0"/>
              </a:rPr>
              <a:t> </a:t>
            </a:r>
            <a:r>
              <a:rPr lang="en-US" sz="7200" dirty="0" err="1">
                <a:latin typeface="Verdana" charset="0"/>
                <a:ea typeface="Verdana" charset="0"/>
                <a:cs typeface="Verdana" charset="0"/>
              </a:rPr>
              <a:t>è</a:t>
            </a:r>
            <a:r>
              <a:rPr lang="en-US" sz="7200" dirty="0">
                <a:latin typeface="Verdana" charset="0"/>
                <a:ea typeface="Verdana" charset="0"/>
                <a:cs typeface="Verdana" charset="0"/>
              </a:rPr>
              <a:t> </a:t>
            </a:r>
            <a:r>
              <a:rPr lang="en-US" sz="7200" dirty="0" err="1">
                <a:latin typeface="Verdana" charset="0"/>
                <a:ea typeface="Verdana" charset="0"/>
                <a:cs typeface="Verdana" charset="0"/>
              </a:rPr>
              <a:t>geografiamente</a:t>
            </a:r>
            <a:r>
              <a:rPr lang="en-US" sz="7200" dirty="0">
                <a:latin typeface="Verdana" charset="0"/>
                <a:ea typeface="Verdana" charset="0"/>
                <a:cs typeface="Verdana" charset="0"/>
              </a:rPr>
              <a:t> </a:t>
            </a:r>
            <a:r>
              <a:rPr lang="en-US" sz="7200" dirty="0" err="1">
                <a:latin typeface="Verdana" charset="0"/>
                <a:ea typeface="Verdana" charset="0"/>
                <a:cs typeface="Verdana" charset="0"/>
              </a:rPr>
              <a:t>esteso</a:t>
            </a:r>
            <a:endParaRPr lang="en-US" sz="7200" dirty="0">
              <a:latin typeface="Verdana" charset="0"/>
              <a:ea typeface="Verdana" charset="0"/>
              <a:cs typeface="Verdana" charset="0"/>
            </a:endParaRPr>
          </a:p>
          <a:p>
            <a:pPr algn="just">
              <a:lnSpc>
                <a:spcPct val="120000"/>
              </a:lnSpc>
              <a:buFontTx/>
              <a:buChar char="-"/>
            </a:pPr>
            <a:r>
              <a:rPr lang="en-US" sz="7200" dirty="0">
                <a:latin typeface="Verdana" charset="0"/>
                <a:ea typeface="Verdana" charset="0"/>
                <a:cs typeface="Verdana" charset="0"/>
              </a:rPr>
              <a:t> 2 </a:t>
            </a:r>
            <a:r>
              <a:rPr lang="en-US" sz="7200" dirty="0" err="1">
                <a:latin typeface="Verdana" charset="0"/>
                <a:ea typeface="Verdana" charset="0"/>
                <a:cs typeface="Verdana" charset="0"/>
              </a:rPr>
              <a:t>che</a:t>
            </a:r>
            <a:r>
              <a:rPr lang="en-US" sz="7200" dirty="0">
                <a:latin typeface="Verdana" charset="0"/>
                <a:ea typeface="Verdana" charset="0"/>
                <a:cs typeface="Verdana" charset="0"/>
              </a:rPr>
              <a:t> ha </a:t>
            </a:r>
            <a:r>
              <a:rPr lang="en-US" sz="7200" dirty="0" err="1">
                <a:latin typeface="Verdana" charset="0"/>
                <a:ea typeface="Verdana" charset="0"/>
                <a:cs typeface="Verdana" charset="0"/>
              </a:rPr>
              <a:t>avuto</a:t>
            </a:r>
            <a:r>
              <a:rPr lang="en-US" sz="7200" dirty="0">
                <a:latin typeface="Verdana" charset="0"/>
                <a:ea typeface="Verdana" charset="0"/>
                <a:cs typeface="Verdana" charset="0"/>
              </a:rPr>
              <a:t> un </a:t>
            </a:r>
            <a:r>
              <a:rPr lang="en-US" sz="7200" dirty="0" err="1">
                <a:latin typeface="Verdana" charset="0"/>
                <a:ea typeface="Verdana" charset="0"/>
                <a:cs typeface="Verdana" charset="0"/>
              </a:rPr>
              <a:t>impatto</a:t>
            </a:r>
            <a:r>
              <a:rPr lang="en-US" sz="7200" dirty="0">
                <a:latin typeface="Verdana" charset="0"/>
                <a:ea typeface="Verdana" charset="0"/>
                <a:cs typeface="Verdana" charset="0"/>
              </a:rPr>
              <a:t> </a:t>
            </a:r>
            <a:r>
              <a:rPr lang="en-US" sz="7200" dirty="0" err="1">
                <a:latin typeface="Verdana" charset="0"/>
                <a:ea typeface="Verdana" charset="0"/>
                <a:cs typeface="Verdana" charset="0"/>
              </a:rPr>
              <a:t>finanziario</a:t>
            </a:r>
            <a:r>
              <a:rPr lang="en-US" sz="7200" dirty="0">
                <a:latin typeface="Verdana" charset="0"/>
                <a:ea typeface="Verdana" charset="0"/>
                <a:cs typeface="Verdana" charset="0"/>
              </a:rPr>
              <a:t> </a:t>
            </a:r>
            <a:r>
              <a:rPr lang="en-US" sz="7200" dirty="0" err="1">
                <a:latin typeface="Verdana" charset="0"/>
                <a:ea typeface="Verdana" charset="0"/>
                <a:cs typeface="Verdana" charset="0"/>
              </a:rPr>
              <a:t>positivo</a:t>
            </a:r>
            <a:endParaRPr lang="en-US" sz="7200" dirty="0">
              <a:latin typeface="Verdana" charset="0"/>
              <a:ea typeface="Verdana" charset="0"/>
              <a:cs typeface="Verdana" charset="0"/>
            </a:endParaRPr>
          </a:p>
          <a:p>
            <a:pPr marL="0" indent="0">
              <a:buNone/>
            </a:pPr>
            <a:endParaRPr lang="en-US" dirty="0"/>
          </a:p>
        </p:txBody>
      </p:sp>
    </p:spTree>
    <p:extLst>
      <p:ext uri="{BB962C8B-B14F-4D97-AF65-F5344CB8AC3E}">
        <p14:creationId xmlns:p14="http://schemas.microsoft.com/office/powerpoint/2010/main" val="11232376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Cambiamenti positivi</a:t>
            </a:r>
          </a:p>
        </p:txBody>
      </p:sp>
      <p:sp>
        <p:nvSpPr>
          <p:cNvPr id="3" name="Segnaposto contenuto 2"/>
          <p:cNvSpPr>
            <a:spLocks noGrp="1"/>
          </p:cNvSpPr>
          <p:nvPr>
            <p:ph idx="1"/>
          </p:nvPr>
        </p:nvSpPr>
        <p:spPr>
          <a:xfrm>
            <a:off x="838200" y="1445380"/>
            <a:ext cx="10515600" cy="4351338"/>
          </a:xfrm>
        </p:spPr>
        <p:txBody>
          <a:bodyPr>
            <a:noAutofit/>
          </a:bodyPr>
          <a:lstStyle/>
          <a:p>
            <a:pPr algn="just">
              <a:lnSpc>
                <a:spcPct val="160000"/>
              </a:lnSpc>
              <a:buFontTx/>
              <a:buChar char="-"/>
            </a:pPr>
            <a:r>
              <a:rPr lang="it-IT" sz="1800" dirty="0">
                <a:latin typeface="Verdana" charset="0"/>
                <a:ea typeface="Verdana" charset="0"/>
                <a:cs typeface="Verdana" charset="0"/>
              </a:rPr>
              <a:t>Le loro risposte mostrano principalmente l'importanza dell'alta velocità nell'esecuzione delle operazioni e il risparmio di tempo dal trasferimento in banca, alla biblioteca, all'agenzia di viaggi, oltre a mantenere i contatti e la comunicazione con parenti e amici.</a:t>
            </a:r>
          </a:p>
          <a:p>
            <a:pPr algn="just">
              <a:lnSpc>
                <a:spcPct val="160000"/>
              </a:lnSpc>
              <a:buFontTx/>
              <a:buChar char="-"/>
            </a:pPr>
            <a:r>
              <a:rPr lang="it-IT" sz="1800" dirty="0">
                <a:latin typeface="Verdana" charset="0"/>
                <a:ea typeface="Verdana" charset="0"/>
                <a:cs typeface="Verdana" charset="0"/>
              </a:rPr>
              <a:t>In sintesi, cosa è migliorato: Accesso rapido alle informazioni; Comunicazione aggiunta al modo tradizionale, e-mail, webcam, videoconferenza; Risparmio di spostamenti; Accesso ai giornali online; Servizi bancari online; Pagamento online; E-Learning; Ricerca per progetti scolastici per bambini; non c'è bisogno di andare in biblioteca; Acquisti online; Intrattenimento; Rapidità per fare diverse cose [Capacità di fare più cose alla volta]; Download veloce di musica e documenti; La linea telefonica è sempre gratuita; Lavorare da casa.</a:t>
            </a:r>
          </a:p>
        </p:txBody>
      </p:sp>
    </p:spTree>
    <p:extLst>
      <p:ext uri="{BB962C8B-B14F-4D97-AF65-F5344CB8AC3E}">
        <p14:creationId xmlns:p14="http://schemas.microsoft.com/office/powerpoint/2010/main" val="18743802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Trasformazione e impatti sulla comunità</a:t>
            </a:r>
          </a:p>
        </p:txBody>
      </p:sp>
      <p:sp>
        <p:nvSpPr>
          <p:cNvPr id="3" name="Segnaposto contenuto 2"/>
          <p:cNvSpPr>
            <a:spLocks noGrp="1"/>
          </p:cNvSpPr>
          <p:nvPr>
            <p:ph idx="1"/>
          </p:nvPr>
        </p:nvSpPr>
        <p:spPr/>
        <p:txBody>
          <a:bodyPr>
            <a:normAutofit fontScale="55000" lnSpcReduction="20000"/>
          </a:bodyPr>
          <a:lstStyle/>
          <a:p>
            <a:pPr marL="0" indent="0" algn="just">
              <a:lnSpc>
                <a:spcPct val="170000"/>
              </a:lnSpc>
              <a:buNone/>
            </a:pPr>
            <a:r>
              <a:rPr lang="it-IT" sz="3500" dirty="0">
                <a:latin typeface="Verdana" charset="0"/>
                <a:ea typeface="Verdana" charset="0"/>
                <a:cs typeface="Verdana" charset="0"/>
              </a:rPr>
              <a:t>Gli utenti domestici riportano i seguenti impatti positivi: </a:t>
            </a:r>
          </a:p>
          <a:p>
            <a:pPr algn="just">
              <a:lnSpc>
                <a:spcPct val="170000"/>
              </a:lnSpc>
              <a:buFontTx/>
              <a:buChar char="-"/>
            </a:pPr>
            <a:r>
              <a:rPr lang="it-IT" sz="3500" dirty="0">
                <a:latin typeface="Verdana" charset="0"/>
                <a:ea typeface="Verdana" charset="0"/>
                <a:cs typeface="Verdana" charset="0"/>
              </a:rPr>
              <a:t>facilitare la comunicazione con gli amici</a:t>
            </a:r>
          </a:p>
          <a:p>
            <a:pPr algn="just">
              <a:lnSpc>
                <a:spcPct val="170000"/>
              </a:lnSpc>
              <a:buFontTx/>
              <a:buChar char="-"/>
            </a:pPr>
            <a:r>
              <a:rPr lang="it-IT" sz="3500" dirty="0">
                <a:latin typeface="Verdana" charset="0"/>
                <a:ea typeface="Verdana" charset="0"/>
                <a:cs typeface="Verdana" charset="0"/>
              </a:rPr>
              <a:t>facilitare i progetti educativi</a:t>
            </a:r>
          </a:p>
          <a:p>
            <a:pPr algn="just">
              <a:lnSpc>
                <a:spcPct val="170000"/>
              </a:lnSpc>
              <a:buFontTx/>
              <a:buChar char="-"/>
            </a:pPr>
            <a:r>
              <a:rPr lang="it-IT" sz="3500" dirty="0">
                <a:latin typeface="Verdana" charset="0"/>
                <a:ea typeface="Verdana" charset="0"/>
                <a:cs typeface="Verdana" charset="0"/>
              </a:rPr>
              <a:t>migliorare la qualità della vita poiché consente il pagamento delle bollette da casa.</a:t>
            </a:r>
          </a:p>
          <a:p>
            <a:pPr marL="0" indent="0" algn="just">
              <a:lnSpc>
                <a:spcPct val="170000"/>
              </a:lnSpc>
              <a:buNone/>
            </a:pPr>
            <a:r>
              <a:rPr lang="it-IT" sz="3500" dirty="0">
                <a:latin typeface="Verdana" charset="0"/>
                <a:ea typeface="Verdana" charset="0"/>
                <a:cs typeface="Verdana" charset="0"/>
              </a:rPr>
              <a:t>Prevedono di utilizzare la propria connessione ad alta velocità per accedere all'e-learning, per trovare informazioni sui valori immobiliari e sugli acquisti, per fare acquisti online, negoziazione di titoli e investimenti, per utilizzare Service New Brunswick per pagamenti e servizi</a:t>
            </a:r>
          </a:p>
          <a:p>
            <a:endParaRPr lang="it-IT" dirty="0"/>
          </a:p>
        </p:txBody>
      </p:sp>
    </p:spTree>
    <p:extLst>
      <p:ext uri="{BB962C8B-B14F-4D97-AF65-F5344CB8AC3E}">
        <p14:creationId xmlns:p14="http://schemas.microsoft.com/office/powerpoint/2010/main" val="15836375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Terzo caso*: SIA (Social impact </a:t>
            </a:r>
            <a:r>
              <a:rPr lang="it-IT" sz="3200" dirty="0" err="1">
                <a:latin typeface="Verdana" charset="0"/>
                <a:ea typeface="Verdana" charset="0"/>
                <a:cs typeface="Verdana" charset="0"/>
              </a:rPr>
              <a:t>assessment</a:t>
            </a:r>
            <a:r>
              <a:rPr lang="it-IT" sz="3200" dirty="0">
                <a:latin typeface="Verdana" charset="0"/>
                <a:ea typeface="Verdana" charset="0"/>
                <a:cs typeface="Verdana" charset="0"/>
              </a:rPr>
              <a:t>)</a:t>
            </a:r>
          </a:p>
        </p:txBody>
      </p:sp>
      <p:sp>
        <p:nvSpPr>
          <p:cNvPr id="3" name="Segnaposto contenuto 2"/>
          <p:cNvSpPr>
            <a:spLocks noGrp="1"/>
          </p:cNvSpPr>
          <p:nvPr>
            <p:ph idx="1"/>
          </p:nvPr>
        </p:nvSpPr>
        <p:spPr/>
        <p:txBody>
          <a:bodyPr>
            <a:normAutofit fontScale="62500" lnSpcReduction="20000"/>
          </a:bodyPr>
          <a:lstStyle/>
          <a:p>
            <a:pPr algn="just">
              <a:lnSpc>
                <a:spcPct val="160000"/>
              </a:lnSpc>
              <a:buFontTx/>
              <a:buChar char="-"/>
            </a:pPr>
            <a:r>
              <a:rPr lang="it-IT" dirty="0">
                <a:latin typeface="Verdana" charset="0"/>
                <a:ea typeface="Verdana" charset="0"/>
                <a:cs typeface="Verdana" charset="0"/>
              </a:rPr>
              <a:t>Nell’aprile 2009 il Governo australiano ha lanciato il National Broadband Network con la NBN company</a:t>
            </a:r>
          </a:p>
          <a:p>
            <a:pPr algn="just">
              <a:lnSpc>
                <a:spcPct val="160000"/>
              </a:lnSpc>
              <a:buFontTx/>
              <a:buChar char="-"/>
            </a:pPr>
            <a:r>
              <a:rPr lang="it-IT" dirty="0">
                <a:latin typeface="Verdana" charset="0"/>
                <a:ea typeface="Verdana" charset="0"/>
                <a:cs typeface="Verdana" charset="0"/>
              </a:rPr>
              <a:t>Il costo stimato era di 43 miliardi di dollari per 8 anni</a:t>
            </a:r>
          </a:p>
          <a:p>
            <a:pPr algn="just">
              <a:lnSpc>
                <a:spcPct val="160000"/>
              </a:lnSpc>
              <a:buFontTx/>
              <a:buChar char="-"/>
            </a:pPr>
            <a:r>
              <a:rPr lang="it-IT" dirty="0">
                <a:latin typeface="Verdana" charset="0"/>
                <a:ea typeface="Verdana" charset="0"/>
                <a:cs typeface="Verdana" charset="0"/>
              </a:rPr>
              <a:t>Nei quali le comunità rurali </a:t>
            </a:r>
            <a:r>
              <a:rPr lang="it-IT" dirty="0" err="1">
                <a:latin typeface="Verdana" charset="0"/>
                <a:ea typeface="Verdana" charset="0"/>
                <a:cs typeface="Verdana" charset="0"/>
              </a:rPr>
              <a:t>avrebbereo</a:t>
            </a:r>
            <a:r>
              <a:rPr lang="it-IT" dirty="0">
                <a:latin typeface="Verdana" charset="0"/>
                <a:ea typeface="Verdana" charset="0"/>
                <a:cs typeface="Verdana" charset="0"/>
              </a:rPr>
              <a:t> ricevuto servizi wireless e satellitari di prossima generazione che raggiungeranno i 12 megabit di velocità al secondo</a:t>
            </a:r>
          </a:p>
          <a:p>
            <a:pPr algn="just">
              <a:lnSpc>
                <a:spcPct val="160000"/>
              </a:lnSpc>
              <a:buFontTx/>
              <a:buChar char="-"/>
            </a:pPr>
            <a:r>
              <a:rPr lang="it-IT" dirty="0">
                <a:latin typeface="Verdana" charset="0"/>
                <a:ea typeface="Verdana" charset="0"/>
                <a:cs typeface="Verdana" charset="0"/>
              </a:rPr>
              <a:t>E’ stato previsto che almeno il 93 per cento delle strutture residenziali e commerciali sarebbero state connesse alla fibra ottica ad alta velocità, il restante sette per centro avrebbe ottenuto un accesso wireless o satellitare.</a:t>
            </a:r>
          </a:p>
          <a:p>
            <a:pPr marL="0" indent="0" algn="just">
              <a:buNone/>
            </a:pPr>
            <a:r>
              <a:rPr lang="it-IT" sz="2600" dirty="0">
                <a:latin typeface="Verdana" charset="0"/>
                <a:ea typeface="Verdana" charset="0"/>
                <a:cs typeface="Verdana" charset="0"/>
              </a:rPr>
              <a:t>* </a:t>
            </a:r>
            <a:r>
              <a:rPr lang="en-US" sz="2600" dirty="0">
                <a:latin typeface="Verdana" charset="0"/>
                <a:ea typeface="Verdana" charset="0"/>
                <a:cs typeface="Verdana" charset="0"/>
              </a:rPr>
              <a:t> Tiffany </a:t>
            </a:r>
            <a:r>
              <a:rPr lang="en-US" sz="2600" dirty="0" err="1">
                <a:latin typeface="Verdana" charset="0"/>
                <a:ea typeface="Verdana" charset="0"/>
                <a:cs typeface="Verdana" charset="0"/>
              </a:rPr>
              <a:t>Tenty</a:t>
            </a:r>
            <a:r>
              <a:rPr lang="en-US" sz="2600" dirty="0">
                <a:latin typeface="Verdana" charset="0"/>
                <a:ea typeface="Verdana" charset="0"/>
                <a:cs typeface="Verdana" charset="0"/>
              </a:rPr>
              <a:t>, Brendan Wallis, </a:t>
            </a:r>
            <a:r>
              <a:rPr lang="en-US" sz="2600" dirty="0" err="1">
                <a:latin typeface="Verdana" charset="0"/>
                <a:ea typeface="Verdana" charset="0"/>
                <a:cs typeface="Verdana" charset="0"/>
              </a:rPr>
              <a:t>Sumita</a:t>
            </a:r>
            <a:r>
              <a:rPr lang="en-US" sz="2600" dirty="0">
                <a:latin typeface="Verdana" charset="0"/>
                <a:ea typeface="Verdana" charset="0"/>
                <a:cs typeface="Verdana" charset="0"/>
              </a:rPr>
              <a:t> Ghosh, Richard Howitt, Local implementation of a broadband network: Social impact issues of new broadband capacity in Australia,  </a:t>
            </a:r>
            <a:r>
              <a:rPr lang="en-US" sz="2600" i="1" dirty="0">
                <a:latin typeface="Verdana" charset="0"/>
                <a:ea typeface="Verdana" charset="0"/>
                <a:cs typeface="Verdana" charset="0"/>
              </a:rPr>
              <a:t>Journal of Social Inclusion, 3</a:t>
            </a:r>
            <a:r>
              <a:rPr lang="en-US" sz="2600" dirty="0">
                <a:latin typeface="Verdana" charset="0"/>
                <a:ea typeface="Verdana" charset="0"/>
                <a:cs typeface="Verdana" charset="0"/>
              </a:rPr>
              <a:t>(2), </a:t>
            </a:r>
            <a:r>
              <a:rPr lang="en-US" sz="2600" i="1" dirty="0">
                <a:latin typeface="Verdana" charset="0"/>
                <a:ea typeface="Verdana" charset="0"/>
                <a:cs typeface="Verdana" charset="0"/>
              </a:rPr>
              <a:t>2012 </a:t>
            </a:r>
            <a:endParaRPr lang="it-IT" sz="2600" dirty="0">
              <a:latin typeface="Verdana" charset="0"/>
              <a:ea typeface="Verdana" charset="0"/>
              <a:cs typeface="Verdana" charset="0"/>
            </a:endParaRPr>
          </a:p>
          <a:p>
            <a:pPr marL="0" indent="0">
              <a:buNone/>
            </a:pPr>
            <a:endParaRPr lang="it-IT" dirty="0">
              <a:latin typeface="Verdana" charset="0"/>
              <a:ea typeface="Verdana" charset="0"/>
              <a:cs typeface="Verdana" charset="0"/>
            </a:endParaRPr>
          </a:p>
        </p:txBody>
      </p:sp>
    </p:spTree>
    <p:extLst>
      <p:ext uri="{BB962C8B-B14F-4D97-AF65-F5344CB8AC3E}">
        <p14:creationId xmlns:p14="http://schemas.microsoft.com/office/powerpoint/2010/main" val="28465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algn="ctr"/>
            <a:r>
              <a:rPr lang="it-IT" altLang="x-none" sz="3200" dirty="0">
                <a:latin typeface="Verdana" charset="0"/>
                <a:ea typeface="Verdana" charset="0"/>
                <a:cs typeface="Verdana" charset="0"/>
              </a:rPr>
              <a:t>Soglia come cardine statistico (</a:t>
            </a:r>
            <a:r>
              <a:rPr lang="it-IT" altLang="x-none" sz="3200" dirty="0" err="1">
                <a:latin typeface="Verdana" charset="0"/>
                <a:ea typeface="Verdana" charset="0"/>
                <a:cs typeface="Verdana" charset="0"/>
              </a:rPr>
              <a:t>Granovetter</a:t>
            </a:r>
            <a:r>
              <a:rPr lang="it-IT" altLang="x-none" sz="3200" dirty="0">
                <a:latin typeface="Verdana" charset="0"/>
                <a:ea typeface="Verdana" charset="0"/>
                <a:cs typeface="Verdana" charset="0"/>
              </a:rPr>
              <a:t>)</a:t>
            </a:r>
          </a:p>
        </p:txBody>
      </p:sp>
      <p:sp>
        <p:nvSpPr>
          <p:cNvPr id="15363" name="Segnaposto contenuto 2"/>
          <p:cNvSpPr>
            <a:spLocks noGrp="1"/>
          </p:cNvSpPr>
          <p:nvPr>
            <p:ph idx="1"/>
          </p:nvPr>
        </p:nvSpPr>
        <p:spPr>
          <a:xfrm>
            <a:off x="838200" y="1530626"/>
            <a:ext cx="10515600" cy="4899991"/>
          </a:xfrm>
        </p:spPr>
        <p:txBody>
          <a:bodyPr>
            <a:noAutofit/>
          </a:bodyPr>
          <a:lstStyle/>
          <a:p>
            <a:pPr algn="just">
              <a:lnSpc>
                <a:spcPct val="180000"/>
              </a:lnSpc>
              <a:buFont typeface="Verdana" charset="0"/>
              <a:buChar char="-"/>
            </a:pPr>
            <a:r>
              <a:rPr lang="it-IT" altLang="x-none" sz="2200" dirty="0">
                <a:latin typeface="Verdana" charset="0"/>
                <a:ea typeface="Verdana" charset="0"/>
                <a:cs typeface="Verdana" charset="0"/>
              </a:rPr>
              <a:t>Gli individui si trovavano di fronte ad un bivio nelle decisioni riguardo il loro rapporto con un gruppo – se intraprendere o no una rivolta o uno sciopero, adottare un’innovazione, diffondere una voce, acquistare un’azione, abbandonare un’assemblea, emigrare verso un altro paese.</a:t>
            </a:r>
          </a:p>
          <a:p>
            <a:pPr algn="just">
              <a:lnSpc>
                <a:spcPct val="180000"/>
              </a:lnSpc>
              <a:buFont typeface="Verdana" charset="0"/>
              <a:buChar char="-"/>
            </a:pPr>
            <a:r>
              <a:rPr lang="it-IT" altLang="x-none" sz="2200" dirty="0">
                <a:latin typeface="Verdana" charset="0"/>
                <a:ea typeface="Verdana" charset="0"/>
                <a:cs typeface="Verdana" charset="0"/>
              </a:rPr>
              <a:t>Cardine statistico come la proporzione delle altre persone che devono agire prima che un individuo decida di essere coinvolto con loro. La soglia sembra essere una reazione individuale alle dinamiche di gruppo.</a:t>
            </a:r>
          </a:p>
        </p:txBody>
      </p:sp>
    </p:spTree>
    <p:extLst>
      <p:ext uri="{BB962C8B-B14F-4D97-AF65-F5344CB8AC3E}">
        <p14:creationId xmlns:p14="http://schemas.microsoft.com/office/powerpoint/2010/main" val="15724525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SIA: Social Impact </a:t>
            </a:r>
            <a:r>
              <a:rPr lang="it-IT" sz="3200" dirty="0" err="1">
                <a:latin typeface="Verdana" charset="0"/>
                <a:ea typeface="Verdana" charset="0"/>
                <a:cs typeface="Verdana" charset="0"/>
              </a:rPr>
              <a:t>Assessment</a:t>
            </a:r>
            <a:endParaRPr lang="it-IT" sz="3200" dirty="0">
              <a:latin typeface="Verdana" charset="0"/>
              <a:ea typeface="Verdana" charset="0"/>
              <a:cs typeface="Verdana" charset="0"/>
            </a:endParaRPr>
          </a:p>
        </p:txBody>
      </p:sp>
      <p:sp>
        <p:nvSpPr>
          <p:cNvPr id="3" name="Segnaposto contenuto 2"/>
          <p:cNvSpPr>
            <a:spLocks noGrp="1"/>
          </p:cNvSpPr>
          <p:nvPr>
            <p:ph idx="1"/>
          </p:nvPr>
        </p:nvSpPr>
        <p:spPr/>
        <p:txBody>
          <a:bodyPr>
            <a:normAutofit fontScale="62500" lnSpcReduction="20000"/>
          </a:bodyPr>
          <a:lstStyle/>
          <a:p>
            <a:pPr marL="0" indent="0" algn="just">
              <a:lnSpc>
                <a:spcPct val="170000"/>
              </a:lnSpc>
              <a:buNone/>
            </a:pPr>
            <a:r>
              <a:rPr lang="it-IT" dirty="0">
                <a:latin typeface="Verdana" charset="0"/>
                <a:ea typeface="Verdana" charset="0"/>
                <a:cs typeface="Verdana" charset="0"/>
              </a:rPr>
              <a:t>La SIA viene comunemente applicata per valutare progetti di sviluppo (compresi progetti di sviluppo urbano e infrastrutture su larga scala), politiche sociali e azioni governative. La SIA indaga sugli impatti e sviluppa strategie per il monitoraggio e la gestione delle conseguenze non intenzionali e previste. Lo scopo principale della SIA è quello di garantire che i nuovi sviluppi progrediscano nel modo più sostenibile ed equo, migliorando l'inclusione, alleviando la povertà e promuovendo lo sviluppo di capacità</a:t>
            </a:r>
          </a:p>
          <a:p>
            <a:pPr marL="0" indent="0" algn="just">
              <a:lnSpc>
                <a:spcPct val="170000"/>
              </a:lnSpc>
              <a:buNone/>
            </a:pPr>
            <a:r>
              <a:rPr lang="it-IT" dirty="0">
                <a:latin typeface="Verdana" charset="0"/>
                <a:ea typeface="Verdana" charset="0"/>
                <a:cs typeface="Verdana" charset="0"/>
              </a:rPr>
              <a:t>La SIA offre un corpus consolidato per anticipare gli impatti di specifici cambiamenti sulle relazioni e sui processi sociali. È ampiamente utilizzato nella valutazione predittiva di importanti progetti di sviluppo come parte delle procedure di valutazione e approvazione ambientale</a:t>
            </a:r>
          </a:p>
        </p:txBody>
      </p:sp>
    </p:spTree>
    <p:extLst>
      <p:ext uri="{BB962C8B-B14F-4D97-AF65-F5344CB8AC3E}">
        <p14:creationId xmlns:p14="http://schemas.microsoft.com/office/powerpoint/2010/main" val="19034554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SIA: Il processo</a:t>
            </a:r>
          </a:p>
        </p:txBody>
      </p:sp>
      <p:sp>
        <p:nvSpPr>
          <p:cNvPr id="3" name="Segnaposto contenuto 2"/>
          <p:cNvSpPr>
            <a:spLocks noGrp="1"/>
          </p:cNvSpPr>
          <p:nvPr>
            <p:ph idx="1"/>
          </p:nvPr>
        </p:nvSpPr>
        <p:spPr/>
        <p:txBody>
          <a:bodyPr>
            <a:noAutofit/>
          </a:bodyPr>
          <a:lstStyle/>
          <a:p>
            <a:pPr marL="0" indent="0" algn="just">
              <a:lnSpc>
                <a:spcPct val="170000"/>
              </a:lnSpc>
              <a:buNone/>
            </a:pPr>
            <a:r>
              <a:rPr lang="it-IT" sz="1800" dirty="0">
                <a:latin typeface="Verdana" charset="0"/>
                <a:ea typeface="Verdana" charset="0"/>
                <a:cs typeface="Verdana" charset="0"/>
              </a:rPr>
              <a:t>Il processo di valutazione dell'impatto sociale assicura che gli interventi di sviluppo siano informati e tengano conto delle principali questioni sociali pertinenti e includano strategie di partecipazione per coinvolgere un'ampia schiera di stakeholder</a:t>
            </a:r>
          </a:p>
          <a:p>
            <a:pPr marL="0" indent="0" algn="just">
              <a:lnSpc>
                <a:spcPct val="170000"/>
              </a:lnSpc>
              <a:buNone/>
            </a:pPr>
            <a:r>
              <a:rPr lang="it-IT" sz="1800" dirty="0">
                <a:latin typeface="Verdana" charset="0"/>
                <a:ea typeface="Verdana" charset="0"/>
                <a:cs typeface="Verdana" charset="0"/>
              </a:rPr>
              <a:t>La valutazione segue principalmente un processo standardizzato, che comprende le seguenti fasi:</a:t>
            </a:r>
          </a:p>
          <a:p>
            <a:pPr marL="514350" indent="-514350" algn="just">
              <a:lnSpc>
                <a:spcPct val="120000"/>
              </a:lnSpc>
              <a:buAutoNum type="arabicPeriod"/>
            </a:pPr>
            <a:r>
              <a:rPr lang="it-IT" sz="1800" dirty="0">
                <a:latin typeface="Verdana" charset="0"/>
                <a:ea typeface="Verdana" charset="0"/>
                <a:cs typeface="Verdana" charset="0"/>
              </a:rPr>
              <a:t>raccolta delle condizioni di base e dati demografici</a:t>
            </a:r>
          </a:p>
          <a:p>
            <a:pPr marL="514350" indent="-514350" algn="just">
              <a:lnSpc>
                <a:spcPct val="120000"/>
              </a:lnSpc>
              <a:buAutoNum type="arabicPeriod"/>
            </a:pPr>
            <a:r>
              <a:rPr lang="it-IT" sz="1800" dirty="0">
                <a:latin typeface="Verdana" charset="0"/>
                <a:ea typeface="Verdana" charset="0"/>
                <a:cs typeface="Verdana" charset="0"/>
              </a:rPr>
              <a:t>coinvolgimento dei partecipanti e della comunità</a:t>
            </a:r>
          </a:p>
          <a:p>
            <a:pPr marL="514350" indent="-514350" algn="just">
              <a:lnSpc>
                <a:spcPct val="120000"/>
              </a:lnSpc>
              <a:buAutoNum type="arabicPeriod"/>
            </a:pPr>
            <a:r>
              <a:rPr lang="it-IT" sz="1800" dirty="0">
                <a:latin typeface="Verdana" charset="0"/>
                <a:ea typeface="Verdana" charset="0"/>
                <a:cs typeface="Verdana" charset="0"/>
              </a:rPr>
              <a:t>descrizione del progetto, screening, definizione degli obiettivi</a:t>
            </a:r>
          </a:p>
          <a:p>
            <a:pPr marL="514350" indent="-514350" algn="just">
              <a:lnSpc>
                <a:spcPct val="120000"/>
              </a:lnSpc>
              <a:buAutoNum type="arabicPeriod"/>
            </a:pPr>
            <a:r>
              <a:rPr lang="it-IT" sz="1800" dirty="0">
                <a:latin typeface="Verdana" charset="0"/>
                <a:ea typeface="Verdana" charset="0"/>
                <a:cs typeface="Verdana" charset="0"/>
              </a:rPr>
              <a:t>previsione della risposta all'impatto e infine gestione e monitoraggio</a:t>
            </a:r>
            <a:r>
              <a:rPr lang="it-IT" sz="1800" dirty="0"/>
              <a:t>.</a:t>
            </a:r>
          </a:p>
        </p:txBody>
      </p:sp>
    </p:spTree>
    <p:extLst>
      <p:ext uri="{BB962C8B-B14F-4D97-AF65-F5344CB8AC3E}">
        <p14:creationId xmlns:p14="http://schemas.microsoft.com/office/powerpoint/2010/main" val="3113377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latin typeface="Verdana" charset="0"/>
                <a:ea typeface="Verdana" charset="0"/>
                <a:cs typeface="Verdana" charset="0"/>
              </a:rPr>
              <a:t>Risultati</a:t>
            </a:r>
          </a:p>
        </p:txBody>
      </p:sp>
      <p:sp>
        <p:nvSpPr>
          <p:cNvPr id="3" name="Segnaposto contenuto 2"/>
          <p:cNvSpPr>
            <a:spLocks noGrp="1"/>
          </p:cNvSpPr>
          <p:nvPr>
            <p:ph idx="1"/>
          </p:nvPr>
        </p:nvSpPr>
        <p:spPr>
          <a:xfrm>
            <a:off x="838200" y="1570982"/>
            <a:ext cx="10515600" cy="4351338"/>
          </a:xfrm>
        </p:spPr>
        <p:txBody>
          <a:bodyPr>
            <a:noAutofit/>
          </a:bodyPr>
          <a:lstStyle/>
          <a:p>
            <a:pPr marL="0" indent="0">
              <a:lnSpc>
                <a:spcPct val="170000"/>
              </a:lnSpc>
              <a:buNone/>
            </a:pPr>
            <a:r>
              <a:rPr lang="it-IT" sz="1600" dirty="0">
                <a:latin typeface="Verdana" charset="0"/>
                <a:ea typeface="Verdana" charset="0"/>
                <a:cs typeface="Verdana" charset="0"/>
              </a:rPr>
              <a:t>La ricerca ha messo in luce</a:t>
            </a:r>
          </a:p>
          <a:p>
            <a:pPr>
              <a:lnSpc>
                <a:spcPct val="170000"/>
              </a:lnSpc>
              <a:buFontTx/>
              <a:buChar char="-"/>
            </a:pPr>
            <a:r>
              <a:rPr lang="it-IT" sz="1600" dirty="0">
                <a:latin typeface="Verdana" charset="0"/>
                <a:ea typeface="Verdana" charset="0"/>
                <a:cs typeface="Verdana" charset="0"/>
              </a:rPr>
              <a:t>implicazioni politiche (gestione della comunità, formazione ed incentivazione)</a:t>
            </a:r>
          </a:p>
          <a:p>
            <a:pPr>
              <a:lnSpc>
                <a:spcPct val="170000"/>
              </a:lnSpc>
              <a:buFontTx/>
              <a:buChar char="-"/>
            </a:pPr>
            <a:r>
              <a:rPr lang="it-IT" sz="1600" dirty="0">
                <a:latin typeface="Verdana" charset="0"/>
                <a:ea typeface="Verdana" charset="0"/>
                <a:cs typeface="Verdana" charset="0"/>
              </a:rPr>
              <a:t>divario digitale</a:t>
            </a:r>
          </a:p>
          <a:p>
            <a:pPr>
              <a:lnSpc>
                <a:spcPct val="170000"/>
              </a:lnSpc>
              <a:buFontTx/>
              <a:buChar char="-"/>
            </a:pPr>
            <a:r>
              <a:rPr lang="it-IT" sz="1600" dirty="0">
                <a:latin typeface="Verdana" charset="0"/>
                <a:ea typeface="Verdana" charset="0"/>
                <a:cs typeface="Verdana" charset="0"/>
              </a:rPr>
              <a:t>La mancanza di accesso alle informazioni per gli utenti finali e sui deboli collegamenti di comunicazione tra utenti finali e fornitori di servizi</a:t>
            </a:r>
          </a:p>
          <a:p>
            <a:pPr>
              <a:lnSpc>
                <a:spcPct val="170000"/>
              </a:lnSpc>
              <a:buFontTx/>
              <a:buChar char="-"/>
            </a:pPr>
            <a:r>
              <a:rPr lang="it-IT" sz="1600" dirty="0">
                <a:latin typeface="Verdana" charset="0"/>
                <a:ea typeface="Verdana" charset="0"/>
                <a:cs typeface="Verdana" charset="0"/>
              </a:rPr>
              <a:t>Impedimenti amministrativi, di comunicazione e tecnologici</a:t>
            </a:r>
          </a:p>
          <a:p>
            <a:pPr>
              <a:lnSpc>
                <a:spcPct val="170000"/>
              </a:lnSpc>
              <a:buFontTx/>
              <a:buChar char="-"/>
            </a:pPr>
            <a:r>
              <a:rPr lang="it-IT" sz="1600" dirty="0">
                <a:latin typeface="Verdana" charset="0"/>
                <a:ea typeface="Verdana" charset="0"/>
                <a:cs typeface="Verdana" charset="0"/>
              </a:rPr>
              <a:t>Diritti di proprietà</a:t>
            </a:r>
          </a:p>
          <a:p>
            <a:pPr>
              <a:lnSpc>
                <a:spcPct val="170000"/>
              </a:lnSpc>
              <a:buFontTx/>
              <a:buChar char="-"/>
            </a:pPr>
            <a:r>
              <a:rPr lang="it-IT" sz="1600" dirty="0">
                <a:latin typeface="Verdana" charset="0"/>
                <a:ea typeface="Verdana" charset="0"/>
                <a:cs typeface="Verdana" charset="0"/>
              </a:rPr>
              <a:t>Necessità che le le iniziative del governo investano simultaneamente nel capitale sociale e umano e sostengano i miglioramenti tecnologici e prendano atto dell'impatto sociale delle ICT</a:t>
            </a:r>
          </a:p>
        </p:txBody>
      </p:sp>
    </p:spTree>
    <p:extLst>
      <p:ext uri="{BB962C8B-B14F-4D97-AF65-F5344CB8AC3E}">
        <p14:creationId xmlns:p14="http://schemas.microsoft.com/office/powerpoint/2010/main" val="13838035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latin typeface="Verdana" charset="0"/>
                <a:ea typeface="Verdana" charset="0"/>
                <a:cs typeface="Verdana" charset="0"/>
              </a:rPr>
              <a:t>Riflessioni conclusive</a:t>
            </a:r>
          </a:p>
        </p:txBody>
      </p:sp>
      <p:sp>
        <p:nvSpPr>
          <p:cNvPr id="3" name="Segnaposto contenuto 2"/>
          <p:cNvSpPr>
            <a:spLocks noGrp="1"/>
          </p:cNvSpPr>
          <p:nvPr>
            <p:ph idx="1"/>
          </p:nvPr>
        </p:nvSpPr>
        <p:spPr/>
        <p:txBody>
          <a:bodyPr>
            <a:normAutofit lnSpcReduction="10000"/>
          </a:bodyPr>
          <a:lstStyle/>
          <a:p>
            <a:pPr algn="just">
              <a:buFontTx/>
              <a:buChar char="-"/>
            </a:pPr>
            <a:r>
              <a:rPr lang="it-IT" dirty="0"/>
              <a:t>Politiche di gestione</a:t>
            </a:r>
          </a:p>
          <a:p>
            <a:pPr algn="just">
              <a:buFontTx/>
              <a:buChar char="-"/>
            </a:pPr>
            <a:r>
              <a:rPr lang="it-IT" dirty="0"/>
              <a:t>Incentivazione diffusione dell’adozione</a:t>
            </a:r>
          </a:p>
          <a:p>
            <a:pPr algn="just">
              <a:buFontTx/>
              <a:buChar char="-"/>
            </a:pPr>
            <a:r>
              <a:rPr lang="it-IT" dirty="0"/>
              <a:t>Formazione</a:t>
            </a:r>
          </a:p>
          <a:p>
            <a:pPr algn="just">
              <a:buFontTx/>
              <a:buChar char="-"/>
            </a:pPr>
            <a:r>
              <a:rPr lang="it-IT" dirty="0"/>
              <a:t>Ricerca (che va ad alimentare a sua volta i punti precedenti)</a:t>
            </a:r>
          </a:p>
          <a:p>
            <a:pPr algn="just">
              <a:buFontTx/>
              <a:buChar char="-"/>
            </a:pPr>
            <a:r>
              <a:rPr lang="it-IT" dirty="0"/>
              <a:t>Comunicazione e chiarezza tra operatori e stakeholder coinvolti</a:t>
            </a:r>
          </a:p>
          <a:p>
            <a:pPr algn="just">
              <a:buFontTx/>
              <a:buChar char="-"/>
            </a:pPr>
            <a:r>
              <a:rPr lang="it-IT" dirty="0"/>
              <a:t>Attenzione verso lo sviluppo di processi virtuosi (es. centri commerciali naturali; riduzione divario digitale </a:t>
            </a:r>
            <a:r>
              <a:rPr lang="it-IT" dirty="0">
                <a:sym typeface="Wingdings"/>
              </a:rPr>
              <a:t> inclusione)</a:t>
            </a:r>
            <a:endParaRPr lang="it-IT" dirty="0"/>
          </a:p>
          <a:p>
            <a:pPr algn="just">
              <a:buFontTx/>
              <a:buChar char="-"/>
            </a:pPr>
            <a:r>
              <a:rPr lang="it-IT" dirty="0"/>
              <a:t>Caricare delle giuste aspettative un’innovazione, affinché si faccia anche carico di istanze comunitari, di valori sociali, di buone pratiche e non diventi un’occasione sprecata</a:t>
            </a:r>
          </a:p>
          <a:p>
            <a:pPr>
              <a:buFontTx/>
              <a:buChar char="-"/>
            </a:pPr>
            <a:endParaRPr lang="it-IT" dirty="0"/>
          </a:p>
        </p:txBody>
      </p:sp>
    </p:spTree>
    <p:extLst>
      <p:ext uri="{BB962C8B-B14F-4D97-AF65-F5344CB8AC3E}">
        <p14:creationId xmlns:p14="http://schemas.microsoft.com/office/powerpoint/2010/main" val="3379644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1"/>
          <p:cNvSpPr>
            <a:spLocks noGrp="1"/>
          </p:cNvSpPr>
          <p:nvPr>
            <p:ph type="ctrTitle"/>
          </p:nvPr>
        </p:nvSpPr>
        <p:spPr>
          <a:xfrm>
            <a:off x="2935288" y="1320800"/>
            <a:ext cx="6831012" cy="2387600"/>
          </a:xfrm>
        </p:spPr>
        <p:txBody>
          <a:bodyPr/>
          <a:lstStyle/>
          <a:p>
            <a:pPr eaLnBrk="1" hangingPunct="1"/>
            <a:r>
              <a:rPr lang="it-IT" altLang="it-IT" b="1">
                <a:solidFill>
                  <a:srgbClr val="FF0000"/>
                </a:solidFill>
              </a:rPr>
              <a:t>NO BORDER GENERATION</a:t>
            </a:r>
          </a:p>
        </p:txBody>
      </p:sp>
      <p:sp>
        <p:nvSpPr>
          <p:cNvPr id="2" name="Sottotitolo 1"/>
          <p:cNvSpPr>
            <a:spLocks noGrp="1"/>
          </p:cNvSpPr>
          <p:nvPr>
            <p:ph type="subTitle" idx="1"/>
          </p:nvPr>
        </p:nvSpPr>
        <p:spPr/>
        <p:txBody>
          <a:bodyPr/>
          <a:lstStyle/>
          <a:p>
            <a:endParaRPr lang="it-IT"/>
          </a:p>
        </p:txBody>
      </p:sp>
    </p:spTree>
    <p:extLst>
      <p:ext uri="{BB962C8B-B14F-4D97-AF65-F5344CB8AC3E}">
        <p14:creationId xmlns:p14="http://schemas.microsoft.com/office/powerpoint/2010/main" val="3604663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magin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4288" y="1809750"/>
            <a:ext cx="4221162" cy="427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Segnaposto contenuto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960563" y="1690688"/>
            <a:ext cx="4403725" cy="4351337"/>
          </a:xfrm>
        </p:spPr>
      </p:pic>
      <p:sp>
        <p:nvSpPr>
          <p:cNvPr id="3076" name="Titolo 1"/>
          <p:cNvSpPr>
            <a:spLocks noGrp="1"/>
          </p:cNvSpPr>
          <p:nvPr>
            <p:ph type="title"/>
          </p:nvPr>
        </p:nvSpPr>
        <p:spPr/>
        <p:txBody>
          <a:bodyPr/>
          <a:lstStyle/>
          <a:p>
            <a:pPr algn="ctr" eaLnBrk="1" hangingPunct="1"/>
            <a:r>
              <a:rPr lang="it-IT" altLang="it-IT" sz="3600"/>
              <a:t>La cultura dei </a:t>
            </a:r>
            <a:r>
              <a:rPr lang="it-IT" altLang="it-IT" sz="3600">
                <a:solidFill>
                  <a:srgbClr val="FF0000"/>
                </a:solidFill>
              </a:rPr>
              <a:t>CONFINI</a:t>
            </a:r>
          </a:p>
        </p:txBody>
      </p:sp>
      <p:pic>
        <p:nvPicPr>
          <p:cNvPr id="3077" name="Immagin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22488" y="1360488"/>
            <a:ext cx="70866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796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algn="ctr" eaLnBrk="1" hangingPunct="1"/>
            <a:r>
              <a:rPr lang="it-IT" altLang="it-IT"/>
              <a:t>Teo e Tijana</a:t>
            </a:r>
          </a:p>
        </p:txBody>
      </p:sp>
      <p:sp>
        <p:nvSpPr>
          <p:cNvPr id="4099" name="Segnaposto contenuto 2"/>
          <p:cNvSpPr>
            <a:spLocks noGrp="1"/>
          </p:cNvSpPr>
          <p:nvPr>
            <p:ph idx="1"/>
          </p:nvPr>
        </p:nvSpPr>
        <p:spPr/>
        <p:txBody>
          <a:bodyPr>
            <a:normAutofit/>
          </a:bodyPr>
          <a:lstStyle/>
          <a:p>
            <a:pPr marL="0" indent="0" algn="just" eaLnBrk="1" hangingPunct="1">
              <a:lnSpc>
                <a:spcPct val="160000"/>
              </a:lnSpc>
              <a:buFont typeface="Arial" charset="0"/>
              <a:buNone/>
            </a:pPr>
            <a:r>
              <a:rPr lang="en-US" altLang="it-IT" sz="2000"/>
              <a:t>- Tijana: “Sono Italiana…sono Bosniaca” (una giovana fuggita in Italia da Banja Luka con la famiglia nel 1995)</a:t>
            </a:r>
          </a:p>
          <a:p>
            <a:pPr marL="0" indent="0" algn="just" eaLnBrk="1" hangingPunct="1">
              <a:lnSpc>
                <a:spcPct val="160000"/>
              </a:lnSpc>
              <a:buFont typeface="Arial" charset="0"/>
              <a:buNone/>
            </a:pPr>
            <a:r>
              <a:rPr lang="en-US" altLang="it-IT" sz="2000"/>
              <a:t>- Teo: “Io vengo dalla Croazia, ma io voglio essere presentato come Europeo, perchè io mi sento Europeo, parlare oggi di confine non ha senso” (un ingegnere del software che vive in Italia)</a:t>
            </a:r>
          </a:p>
          <a:p>
            <a:pPr marL="0" indent="0" algn="just" eaLnBrk="1" hangingPunct="1">
              <a:lnSpc>
                <a:spcPct val="160000"/>
              </a:lnSpc>
              <a:buFont typeface="Arial" charset="0"/>
              <a:buNone/>
            </a:pPr>
            <a:endParaRPr lang="en-US" altLang="it-IT" sz="2000"/>
          </a:p>
          <a:p>
            <a:pPr marL="0" indent="0" algn="just" eaLnBrk="1" hangingPunct="1">
              <a:lnSpc>
                <a:spcPct val="160000"/>
              </a:lnSpc>
              <a:buFont typeface="Arial" charset="0"/>
              <a:buNone/>
            </a:pPr>
            <a:r>
              <a:rPr lang="en-US" altLang="it-IT" sz="2000"/>
              <a:t>Entrambi sono molto attivi nei social network, con la famiglia, con amici, con gruppi di discussione su crisi nel mondo (Ucraina, alluvione nei balcani…) a con ambienti di cooperazione per lo sviluppo di software</a:t>
            </a:r>
          </a:p>
        </p:txBody>
      </p:sp>
    </p:spTree>
    <p:extLst>
      <p:ext uri="{BB962C8B-B14F-4D97-AF65-F5344CB8AC3E}">
        <p14:creationId xmlns:p14="http://schemas.microsoft.com/office/powerpoint/2010/main" val="11509381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pPr algn="ctr" eaLnBrk="1" hangingPunct="1"/>
            <a:r>
              <a:rPr lang="it-IT" altLang="it-IT" sz="3600"/>
              <a:t>I social network online per cambiare il mondo</a:t>
            </a:r>
          </a:p>
        </p:txBody>
      </p:sp>
      <p:sp>
        <p:nvSpPr>
          <p:cNvPr id="5123" name="Segnaposto contenuto 2"/>
          <p:cNvSpPr>
            <a:spLocks noGrp="1"/>
          </p:cNvSpPr>
          <p:nvPr>
            <p:ph idx="1"/>
          </p:nvPr>
        </p:nvSpPr>
        <p:spPr/>
        <p:txBody>
          <a:bodyPr/>
          <a:lstStyle/>
          <a:p>
            <a:pPr marL="0" indent="0" eaLnBrk="1" hangingPunct="1">
              <a:lnSpc>
                <a:spcPct val="150000"/>
              </a:lnSpc>
              <a:buFont typeface="Arial" charset="0"/>
              <a:buNone/>
            </a:pPr>
            <a:r>
              <a:rPr lang="it-IT" altLang="it-IT"/>
              <a:t>Ipotesi: </a:t>
            </a:r>
          </a:p>
          <a:p>
            <a:pPr marL="0" indent="0" eaLnBrk="1" hangingPunct="1">
              <a:lnSpc>
                <a:spcPct val="150000"/>
              </a:lnSpc>
              <a:buFont typeface="Arial" charset="0"/>
              <a:buNone/>
            </a:pPr>
            <a:endParaRPr lang="it-IT" altLang="it-IT"/>
          </a:p>
          <a:p>
            <a:pPr marL="0" indent="0" eaLnBrk="1" hangingPunct="1">
              <a:lnSpc>
                <a:spcPct val="150000"/>
              </a:lnSpc>
              <a:buFont typeface="Arial" charset="0"/>
              <a:buNone/>
            </a:pPr>
            <a:r>
              <a:rPr lang="it-IT" altLang="it-IT"/>
              <a:t>gli SNS sono piattaforme ideali per promuovere processi di pace e per la costruzione di identità multietniche e sovranazionali</a:t>
            </a:r>
          </a:p>
        </p:txBody>
      </p:sp>
    </p:spTree>
    <p:extLst>
      <p:ext uri="{BB962C8B-B14F-4D97-AF65-F5344CB8AC3E}">
        <p14:creationId xmlns:p14="http://schemas.microsoft.com/office/powerpoint/2010/main" val="14318247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algn="ctr" eaLnBrk="1" hangingPunct="1"/>
            <a:r>
              <a:rPr lang="it-IT" altLang="x-none"/>
              <a:t>Esperienze pregresse </a:t>
            </a:r>
            <a:r>
              <a:rPr lang="en-GB" altLang="x-none"/>
              <a:t>1/3</a:t>
            </a:r>
            <a:endParaRPr lang="it-IT" altLang="x-none"/>
          </a:p>
        </p:txBody>
      </p:sp>
      <p:sp>
        <p:nvSpPr>
          <p:cNvPr id="3" name="Segnaposto contenuto 2"/>
          <p:cNvSpPr>
            <a:spLocks noGrp="1"/>
          </p:cNvSpPr>
          <p:nvPr>
            <p:ph idx="1"/>
          </p:nvPr>
        </p:nvSpPr>
        <p:spPr/>
        <p:txBody>
          <a:bodyPr>
            <a:normAutofit fontScale="77500" lnSpcReduction="20000"/>
          </a:bodyPr>
          <a:lstStyle/>
          <a:p>
            <a:pPr algn="just" eaLnBrk="1" hangingPunct="1">
              <a:lnSpc>
                <a:spcPct val="160000"/>
              </a:lnSpc>
              <a:buFontTx/>
              <a:buChar char="-"/>
              <a:defRPr/>
            </a:pPr>
            <a:r>
              <a:rPr lang="en-GB" sz="3800" dirty="0"/>
              <a:t>Video </a:t>
            </a:r>
            <a:r>
              <a:rPr lang="en-GB" sz="3800" dirty="0" err="1"/>
              <a:t>giochi</a:t>
            </a:r>
            <a:r>
              <a:rPr lang="en-GB" sz="3800" dirty="0"/>
              <a:t> </a:t>
            </a:r>
            <a:r>
              <a:rPr lang="en-GB" sz="3800" dirty="0" err="1"/>
              <a:t>che</a:t>
            </a:r>
            <a:r>
              <a:rPr lang="en-GB" sz="3800" dirty="0"/>
              <a:t> </a:t>
            </a:r>
            <a:r>
              <a:rPr lang="en-GB" sz="3800" dirty="0" err="1"/>
              <a:t>richiedono</a:t>
            </a:r>
            <a:r>
              <a:rPr lang="en-GB" sz="3800" dirty="0"/>
              <a:t> </a:t>
            </a:r>
            <a:r>
              <a:rPr lang="en-GB" sz="3800" dirty="0" err="1"/>
              <a:t>ai</a:t>
            </a:r>
            <a:r>
              <a:rPr lang="en-GB" sz="3800" dirty="0"/>
              <a:t> </a:t>
            </a:r>
            <a:r>
              <a:rPr lang="en-GB" sz="3800" dirty="0" err="1"/>
              <a:t>giocatori</a:t>
            </a:r>
            <a:r>
              <a:rPr lang="en-GB" sz="3800" dirty="0"/>
              <a:t> di </a:t>
            </a:r>
            <a:r>
              <a:rPr lang="en-GB" sz="3800" dirty="0" err="1"/>
              <a:t>partecipare</a:t>
            </a:r>
            <a:r>
              <a:rPr lang="en-GB" sz="3800" dirty="0"/>
              <a:t> a </a:t>
            </a:r>
            <a:r>
              <a:rPr lang="en-GB" sz="3800" dirty="0" err="1"/>
              <a:t>negoziati</a:t>
            </a:r>
            <a:r>
              <a:rPr lang="en-GB" sz="3800" dirty="0"/>
              <a:t> di pace </a:t>
            </a:r>
            <a:r>
              <a:rPr lang="en-GB" sz="3800" dirty="0" err="1"/>
              <a:t>tra</a:t>
            </a:r>
            <a:r>
              <a:rPr lang="en-GB" sz="3800" dirty="0"/>
              <a:t> </a:t>
            </a:r>
            <a:r>
              <a:rPr lang="en-GB" sz="3800" dirty="0" err="1"/>
              <a:t>Israele</a:t>
            </a:r>
            <a:r>
              <a:rPr lang="en-GB" sz="3800" dirty="0"/>
              <a:t> e </a:t>
            </a:r>
            <a:r>
              <a:rPr lang="en-GB" sz="3800" dirty="0" err="1"/>
              <a:t>Palestina</a:t>
            </a:r>
            <a:r>
              <a:rPr lang="en-GB" sz="3800" dirty="0"/>
              <a:t> (</a:t>
            </a:r>
            <a:r>
              <a:rPr lang="en-GB" sz="3800" dirty="0" err="1"/>
              <a:t>Burak</a:t>
            </a:r>
            <a:r>
              <a:rPr lang="en-GB" sz="3800" dirty="0"/>
              <a:t> et al. 2005)</a:t>
            </a:r>
          </a:p>
          <a:p>
            <a:pPr algn="just" eaLnBrk="1" hangingPunct="1">
              <a:lnSpc>
                <a:spcPct val="160000"/>
              </a:lnSpc>
              <a:buFontTx/>
              <a:buChar char="-"/>
              <a:defRPr/>
            </a:pPr>
            <a:r>
              <a:rPr lang="en-GB" sz="3800" dirty="0"/>
              <a:t>“</a:t>
            </a:r>
            <a:r>
              <a:rPr lang="en-GB" sz="3800" dirty="0" err="1"/>
              <a:t>warblogs</a:t>
            </a:r>
            <a:r>
              <a:rPr lang="en-GB" sz="3800" dirty="0"/>
              <a:t>” and “</a:t>
            </a:r>
            <a:r>
              <a:rPr lang="en-GB" sz="3800" dirty="0" err="1"/>
              <a:t>peaceblogs</a:t>
            </a:r>
            <a:r>
              <a:rPr lang="en-GB" sz="3800" dirty="0"/>
              <a:t>” </a:t>
            </a:r>
            <a:r>
              <a:rPr lang="en-GB" sz="3800" dirty="0" err="1"/>
              <a:t>sono</a:t>
            </a:r>
            <a:r>
              <a:rPr lang="en-GB" sz="3800" dirty="0"/>
              <a:t> </a:t>
            </a:r>
            <a:r>
              <a:rPr lang="en-GB" sz="3800" dirty="0" err="1"/>
              <a:t>stati</a:t>
            </a:r>
            <a:r>
              <a:rPr lang="en-GB" sz="3800" dirty="0"/>
              <a:t> </a:t>
            </a:r>
            <a:r>
              <a:rPr lang="en-GB" sz="3800" dirty="0" err="1"/>
              <a:t>utilizzati</a:t>
            </a:r>
            <a:r>
              <a:rPr lang="en-GB" sz="3800" dirty="0"/>
              <a:t> come </a:t>
            </a:r>
            <a:r>
              <a:rPr lang="en-GB" sz="3800" dirty="0" err="1"/>
              <a:t>fattori</a:t>
            </a:r>
            <a:r>
              <a:rPr lang="en-GB" sz="3800" dirty="0"/>
              <a:t> per </a:t>
            </a:r>
            <a:r>
              <a:rPr lang="en-GB" sz="3800" dirty="0" err="1"/>
              <a:t>polarizzare</a:t>
            </a:r>
            <a:r>
              <a:rPr lang="en-GB" sz="3800" dirty="0"/>
              <a:t>, </a:t>
            </a:r>
            <a:r>
              <a:rPr lang="en-GB" sz="3800" dirty="0" err="1"/>
              <a:t>catalizzare</a:t>
            </a:r>
            <a:r>
              <a:rPr lang="en-GB" sz="3800" dirty="0"/>
              <a:t> e </a:t>
            </a:r>
            <a:r>
              <a:rPr lang="en-GB" sz="3800" dirty="0" err="1"/>
              <a:t>radicalizzare</a:t>
            </a:r>
            <a:r>
              <a:rPr lang="en-GB" sz="3800" dirty="0"/>
              <a:t> un </a:t>
            </a:r>
            <a:r>
              <a:rPr lang="en-GB" sz="3800" dirty="0" err="1"/>
              <a:t>conflitto</a:t>
            </a:r>
            <a:r>
              <a:rPr lang="en-GB" sz="3800" dirty="0"/>
              <a:t> ma </a:t>
            </a:r>
            <a:r>
              <a:rPr lang="en-GB" sz="3800" dirty="0" err="1"/>
              <a:t>anche</a:t>
            </a:r>
            <a:r>
              <a:rPr lang="en-GB" sz="3800" dirty="0"/>
              <a:t> per </a:t>
            </a:r>
            <a:r>
              <a:rPr lang="en-GB" sz="3800" dirty="0" err="1"/>
              <a:t>attivare</a:t>
            </a:r>
            <a:r>
              <a:rPr lang="en-GB" sz="3800" dirty="0"/>
              <a:t> e </a:t>
            </a:r>
            <a:r>
              <a:rPr lang="en-GB" sz="3800" dirty="0" err="1"/>
              <a:t>produrre</a:t>
            </a:r>
            <a:r>
              <a:rPr lang="en-GB" sz="3800" dirty="0"/>
              <a:t> </a:t>
            </a:r>
            <a:r>
              <a:rPr lang="en-GB" sz="3800" dirty="0" err="1"/>
              <a:t>possibili</a:t>
            </a:r>
            <a:r>
              <a:rPr lang="en-GB" sz="3800" dirty="0"/>
              <a:t> </a:t>
            </a:r>
            <a:r>
              <a:rPr lang="en-GB" sz="3800" dirty="0" err="1"/>
              <a:t>soluzioni</a:t>
            </a:r>
            <a:r>
              <a:rPr lang="en-GB" sz="3800" dirty="0"/>
              <a:t> (</a:t>
            </a:r>
            <a:r>
              <a:rPr lang="en-GB" sz="3800" dirty="0" err="1"/>
              <a:t>Oravec</a:t>
            </a:r>
            <a:r>
              <a:rPr lang="en-GB" sz="3800" dirty="0"/>
              <a:t> 2004)</a:t>
            </a:r>
          </a:p>
          <a:p>
            <a:pPr algn="just" eaLnBrk="1" hangingPunct="1">
              <a:lnSpc>
                <a:spcPct val="160000"/>
              </a:lnSpc>
              <a:buFontTx/>
              <a:buChar char="-"/>
              <a:defRPr/>
            </a:pPr>
            <a:r>
              <a:rPr lang="en-GB" sz="3800" dirty="0"/>
              <a:t>online story-telling, video </a:t>
            </a:r>
            <a:r>
              <a:rPr lang="en-GB" sz="3800" dirty="0" err="1"/>
              <a:t>giochi</a:t>
            </a:r>
            <a:r>
              <a:rPr lang="en-GB" sz="3800" dirty="0"/>
              <a:t> e </a:t>
            </a:r>
            <a:r>
              <a:rPr lang="en-GB" sz="3800" dirty="0" err="1"/>
              <a:t>interviste</a:t>
            </a:r>
            <a:r>
              <a:rPr lang="en-GB" sz="3800" dirty="0"/>
              <a:t> </a:t>
            </a:r>
            <a:r>
              <a:rPr lang="en-GB" sz="3800" dirty="0" err="1"/>
              <a:t>interattive</a:t>
            </a:r>
            <a:endParaRPr lang="en-GB" sz="3800" dirty="0"/>
          </a:p>
          <a:p>
            <a:pPr eaLnBrk="1" hangingPunct="1">
              <a:buFontTx/>
              <a:buChar char="-"/>
              <a:defRPr/>
            </a:pPr>
            <a:endParaRPr lang="it-IT" dirty="0"/>
          </a:p>
          <a:p>
            <a:pPr eaLnBrk="1" hangingPunct="1">
              <a:buFont typeface="Arial" panose="020B0604020202020204" pitchFamily="34" charset="0"/>
              <a:buChar char="•"/>
              <a:defRPr/>
            </a:pPr>
            <a:endParaRPr lang="it-IT" dirty="0"/>
          </a:p>
        </p:txBody>
      </p:sp>
    </p:spTree>
    <p:extLst>
      <p:ext uri="{BB962C8B-B14F-4D97-AF65-F5344CB8AC3E}">
        <p14:creationId xmlns:p14="http://schemas.microsoft.com/office/powerpoint/2010/main" val="21240060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algn="ctr" eaLnBrk="1" hangingPunct="1"/>
            <a:r>
              <a:rPr lang="it-IT" altLang="x-none"/>
              <a:t>Esperienze pregresse </a:t>
            </a:r>
            <a:r>
              <a:rPr lang="en-GB" altLang="x-none"/>
              <a:t>2/3</a:t>
            </a:r>
            <a:endParaRPr lang="it-IT" altLang="x-none"/>
          </a:p>
        </p:txBody>
      </p:sp>
      <p:sp>
        <p:nvSpPr>
          <p:cNvPr id="7171" name="Segnaposto contenuto 2"/>
          <p:cNvSpPr>
            <a:spLocks noGrp="1"/>
          </p:cNvSpPr>
          <p:nvPr>
            <p:ph idx="1"/>
          </p:nvPr>
        </p:nvSpPr>
        <p:spPr/>
        <p:txBody>
          <a:bodyPr/>
          <a:lstStyle/>
          <a:p>
            <a:pPr algn="just" eaLnBrk="1" hangingPunct="1">
              <a:lnSpc>
                <a:spcPct val="170000"/>
              </a:lnSpc>
              <a:buFontTx/>
              <a:buChar char="-"/>
            </a:pPr>
            <a:r>
              <a:rPr lang="en-GB" altLang="x-none" sz="2000"/>
              <a:t>Il risultato di uno di studio con 1200 casi ha dimostrato come la cooperazione online, all’interno di team composti da nazionalità diverse, sviluppa sia l’intelligenza culturale sia l’identità globale, senza minare l’identità locale</a:t>
            </a:r>
          </a:p>
          <a:p>
            <a:pPr algn="just" eaLnBrk="1" hangingPunct="1">
              <a:lnSpc>
                <a:spcPct val="170000"/>
              </a:lnSpc>
              <a:buFontTx/>
              <a:buChar char="-"/>
            </a:pPr>
            <a:r>
              <a:rPr lang="en-GB" altLang="x-none" sz="2000"/>
              <a:t>Nelle Filippine hanno utilizzato video conferenze, allo scopo di costruire, assieme ai giovani, ponti culturali basati sulla reciproca comprensione tra le differenti culture (Paderanga 2014): i 220 studenti coinvolti, dopo aver preso parte all’esperimento, credono sia più possibile vivere in pace assieme, poichè sentono di appartenere alla stessa comunità (Paderanga 2014)</a:t>
            </a:r>
            <a:endParaRPr lang="it-IT" altLang="x-none" sz="2000"/>
          </a:p>
        </p:txBody>
      </p:sp>
    </p:spTree>
    <p:extLst>
      <p:ext uri="{BB962C8B-B14F-4D97-AF65-F5344CB8AC3E}">
        <p14:creationId xmlns:p14="http://schemas.microsoft.com/office/powerpoint/2010/main" val="54967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pPr algn="ctr"/>
            <a:r>
              <a:rPr lang="it-IT" altLang="x-none" sz="3200" dirty="0">
                <a:latin typeface="Verdana" charset="0"/>
                <a:ea typeface="Verdana" charset="0"/>
                <a:cs typeface="Verdana" charset="0"/>
              </a:rPr>
              <a:t>I MSN abbassano la soglia</a:t>
            </a:r>
          </a:p>
        </p:txBody>
      </p:sp>
      <p:sp>
        <p:nvSpPr>
          <p:cNvPr id="3" name="Segnaposto contenuto 2"/>
          <p:cNvSpPr>
            <a:spLocks noGrp="1"/>
          </p:cNvSpPr>
          <p:nvPr>
            <p:ph idx="1"/>
          </p:nvPr>
        </p:nvSpPr>
        <p:spPr/>
        <p:txBody>
          <a:bodyPr rtlCol="0">
            <a:normAutofit/>
          </a:bodyPr>
          <a:lstStyle/>
          <a:p>
            <a:pPr algn="just">
              <a:lnSpc>
                <a:spcPct val="180000"/>
              </a:lnSpc>
              <a:buNone/>
              <a:defRPr/>
            </a:pPr>
            <a:r>
              <a:rPr lang="it-IT" sz="1600" dirty="0">
                <a:latin typeface="Verdana" pitchFamily="34" charset="0"/>
                <a:ea typeface="Verdana" pitchFamily="34" charset="0"/>
                <a:cs typeface="Verdana" pitchFamily="34" charset="0"/>
              </a:rPr>
              <a:t>	</a:t>
            </a:r>
            <a:r>
              <a:rPr lang="it-IT" sz="2400" dirty="0">
                <a:latin typeface="Verdana" pitchFamily="34" charset="0"/>
                <a:ea typeface="Verdana" pitchFamily="34" charset="0"/>
                <a:cs typeface="Verdana" pitchFamily="34" charset="0"/>
              </a:rPr>
              <a:t>I media mobili, che possono aumentare lo scambio informale e per lo più inconsapevole delle conseguenze operative di informazioni, possono</a:t>
            </a:r>
          </a:p>
          <a:p>
            <a:pPr algn="just">
              <a:lnSpc>
                <a:spcPct val="180000"/>
              </a:lnSpc>
              <a:buNone/>
              <a:defRPr/>
            </a:pPr>
            <a:r>
              <a:rPr lang="it-IT" sz="2400" dirty="0">
                <a:latin typeface="Verdana" pitchFamily="34" charset="0"/>
                <a:ea typeface="Verdana" pitchFamily="34" charset="0"/>
                <a:cs typeface="Verdana" pitchFamily="34" charset="0"/>
              </a:rPr>
              <a:t>	1. influenzare il volume o la locazione dell’</a:t>
            </a:r>
            <a:r>
              <a:rPr lang="it-IT" sz="2400" dirty="0" err="1">
                <a:latin typeface="Verdana" pitchFamily="34" charset="0"/>
                <a:ea typeface="Verdana" pitchFamily="34" charset="0"/>
                <a:cs typeface="Verdana" pitchFamily="34" charset="0"/>
              </a:rPr>
              <a:t>audicence</a:t>
            </a:r>
            <a:r>
              <a:rPr lang="it-IT" sz="2400" dirty="0">
                <a:latin typeface="Verdana" pitchFamily="34" charset="0"/>
                <a:ea typeface="Verdana" pitchFamily="34" charset="0"/>
                <a:cs typeface="Verdana" pitchFamily="34" charset="0"/>
              </a:rPr>
              <a:t> di questo scambio e </a:t>
            </a:r>
          </a:p>
          <a:p>
            <a:pPr algn="just">
              <a:lnSpc>
                <a:spcPct val="180000"/>
              </a:lnSpc>
              <a:buNone/>
              <a:defRPr/>
            </a:pPr>
            <a:r>
              <a:rPr lang="it-IT" sz="2400" dirty="0">
                <a:latin typeface="Verdana" pitchFamily="34" charset="0"/>
                <a:ea typeface="Verdana" pitchFamily="34" charset="0"/>
                <a:cs typeface="Verdana" pitchFamily="34" charset="0"/>
              </a:rPr>
              <a:t>	2. modificare la soglia delle azioni collettive.</a:t>
            </a:r>
          </a:p>
          <a:p>
            <a:pPr>
              <a:buFont typeface="Arial" pitchFamily="34" charset="0"/>
              <a:buChar char="•"/>
              <a:defRPr/>
            </a:pPr>
            <a:endParaRPr lang="it-IT" dirty="0"/>
          </a:p>
        </p:txBody>
      </p:sp>
    </p:spTree>
    <p:extLst>
      <p:ext uri="{BB962C8B-B14F-4D97-AF65-F5344CB8AC3E}">
        <p14:creationId xmlns:p14="http://schemas.microsoft.com/office/powerpoint/2010/main" val="12765840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pPr algn="ctr" eaLnBrk="1" hangingPunct="1"/>
            <a:r>
              <a:rPr lang="it-IT" altLang="x-none"/>
              <a:t>Esperienze pregresse </a:t>
            </a:r>
            <a:r>
              <a:rPr lang="en-GB" altLang="x-none"/>
              <a:t>3/3</a:t>
            </a:r>
            <a:endParaRPr lang="it-IT" altLang="x-none"/>
          </a:p>
        </p:txBody>
      </p:sp>
      <p:sp>
        <p:nvSpPr>
          <p:cNvPr id="3" name="Segnaposto contenuto 2"/>
          <p:cNvSpPr>
            <a:spLocks noGrp="1"/>
          </p:cNvSpPr>
          <p:nvPr>
            <p:ph idx="1"/>
          </p:nvPr>
        </p:nvSpPr>
        <p:spPr/>
        <p:txBody>
          <a:bodyPr>
            <a:normAutofit fontScale="77500" lnSpcReduction="20000"/>
          </a:bodyPr>
          <a:lstStyle/>
          <a:p>
            <a:pPr algn="just" eaLnBrk="1" hangingPunct="1">
              <a:lnSpc>
                <a:spcPct val="170000"/>
              </a:lnSpc>
              <a:buFontTx/>
              <a:buChar char="-"/>
              <a:defRPr/>
            </a:pPr>
            <a:r>
              <a:rPr lang="en-GB" dirty="0" err="1"/>
              <a:t>Ricerche</a:t>
            </a:r>
            <a:r>
              <a:rPr lang="en-GB" dirty="0"/>
              <a:t> </a:t>
            </a:r>
            <a:r>
              <a:rPr lang="en-GB" dirty="0" err="1"/>
              <a:t>hanno</a:t>
            </a:r>
            <a:r>
              <a:rPr lang="en-GB" dirty="0"/>
              <a:t> </a:t>
            </a:r>
            <a:r>
              <a:rPr lang="en-GB" dirty="0" err="1"/>
              <a:t>evidenziato</a:t>
            </a:r>
            <a:r>
              <a:rPr lang="en-GB" dirty="0"/>
              <a:t> </a:t>
            </a:r>
            <a:r>
              <a:rPr lang="en-GB" dirty="0" err="1"/>
              <a:t>che</a:t>
            </a:r>
            <a:r>
              <a:rPr lang="en-GB" dirty="0"/>
              <a:t> </a:t>
            </a:r>
            <a:r>
              <a:rPr lang="en-GB" dirty="0" err="1"/>
              <a:t>l’attivazione</a:t>
            </a:r>
            <a:r>
              <a:rPr lang="en-GB" dirty="0"/>
              <a:t> di </a:t>
            </a:r>
            <a:r>
              <a:rPr lang="en-GB" dirty="0" err="1"/>
              <a:t>reti</a:t>
            </a:r>
            <a:r>
              <a:rPr lang="en-GB" dirty="0"/>
              <a:t> </a:t>
            </a:r>
            <a:r>
              <a:rPr lang="en-GB" dirty="0" err="1"/>
              <a:t>sociali</a:t>
            </a:r>
            <a:r>
              <a:rPr lang="en-GB" dirty="0"/>
              <a:t> è </a:t>
            </a:r>
            <a:r>
              <a:rPr lang="en-GB" dirty="0" err="1"/>
              <a:t>fondamentale</a:t>
            </a:r>
            <a:r>
              <a:rPr lang="en-GB" dirty="0"/>
              <a:t> per la </a:t>
            </a:r>
            <a:r>
              <a:rPr lang="en-GB" dirty="0" err="1"/>
              <a:t>reintegrazione</a:t>
            </a:r>
            <a:r>
              <a:rPr lang="en-GB" dirty="0"/>
              <a:t> di ex </a:t>
            </a:r>
            <a:r>
              <a:rPr lang="en-GB" dirty="0" err="1"/>
              <a:t>combattenti</a:t>
            </a:r>
            <a:r>
              <a:rPr lang="en-GB" dirty="0"/>
              <a:t> </a:t>
            </a:r>
            <a:r>
              <a:rPr lang="en-GB" dirty="0" err="1"/>
              <a:t>nella</a:t>
            </a:r>
            <a:r>
              <a:rPr lang="en-GB" dirty="0"/>
              <a:t> vita </a:t>
            </a:r>
            <a:r>
              <a:rPr lang="en-GB" dirty="0" err="1"/>
              <a:t>civile</a:t>
            </a:r>
            <a:r>
              <a:rPr lang="en-GB" dirty="0"/>
              <a:t>, non solo per </a:t>
            </a:r>
            <a:r>
              <a:rPr lang="en-GB" dirty="0" err="1"/>
              <a:t>ricostruire</a:t>
            </a:r>
            <a:r>
              <a:rPr lang="en-GB" dirty="0"/>
              <a:t> la </a:t>
            </a:r>
            <a:r>
              <a:rPr lang="en-GB" dirty="0" err="1"/>
              <a:t>quotidianità</a:t>
            </a:r>
            <a:r>
              <a:rPr lang="en-GB" dirty="0"/>
              <a:t> post </a:t>
            </a:r>
            <a:r>
              <a:rPr lang="en-GB" dirty="0" err="1"/>
              <a:t>bellica</a:t>
            </a:r>
            <a:r>
              <a:rPr lang="en-GB" dirty="0"/>
              <a:t>, ma </a:t>
            </a:r>
            <a:r>
              <a:rPr lang="en-GB" dirty="0" err="1"/>
              <a:t>anche</a:t>
            </a:r>
            <a:r>
              <a:rPr lang="en-GB" dirty="0"/>
              <a:t> per </a:t>
            </a:r>
            <a:r>
              <a:rPr lang="en-GB" dirty="0" err="1"/>
              <a:t>reintegrarli</a:t>
            </a:r>
            <a:r>
              <a:rPr lang="en-GB" dirty="0"/>
              <a:t> </a:t>
            </a:r>
            <a:r>
              <a:rPr lang="en-GB" dirty="0" err="1"/>
              <a:t>nella</a:t>
            </a:r>
            <a:r>
              <a:rPr lang="en-GB" dirty="0"/>
              <a:t> </a:t>
            </a:r>
            <a:r>
              <a:rPr lang="en-GB" dirty="0" err="1"/>
              <a:t>loro</a:t>
            </a:r>
            <a:r>
              <a:rPr lang="en-GB" dirty="0"/>
              <a:t> </a:t>
            </a:r>
            <a:r>
              <a:rPr lang="en-GB" dirty="0" err="1"/>
              <a:t>comunità</a:t>
            </a:r>
            <a:r>
              <a:rPr lang="en-GB" dirty="0"/>
              <a:t> </a:t>
            </a:r>
            <a:r>
              <a:rPr lang="en-GB" dirty="0" err="1"/>
              <a:t>originaria</a:t>
            </a:r>
            <a:r>
              <a:rPr lang="en-GB" dirty="0"/>
              <a:t> o </a:t>
            </a:r>
            <a:r>
              <a:rPr lang="en-GB" dirty="0" err="1"/>
              <a:t>integrarli</a:t>
            </a:r>
            <a:r>
              <a:rPr lang="en-GB" dirty="0"/>
              <a:t> in </a:t>
            </a:r>
            <a:r>
              <a:rPr lang="en-GB" dirty="0" err="1"/>
              <a:t>una</a:t>
            </a:r>
            <a:r>
              <a:rPr lang="en-GB" dirty="0"/>
              <a:t> </a:t>
            </a:r>
            <a:r>
              <a:rPr lang="en-GB" dirty="0" err="1"/>
              <a:t>nuova</a:t>
            </a:r>
            <a:r>
              <a:rPr lang="en-GB" dirty="0"/>
              <a:t> </a:t>
            </a:r>
            <a:r>
              <a:rPr lang="en-GB" dirty="0" err="1"/>
              <a:t>comunità</a:t>
            </a:r>
            <a:r>
              <a:rPr lang="en-GB" dirty="0"/>
              <a:t> (Lamb 2013)</a:t>
            </a:r>
          </a:p>
          <a:p>
            <a:pPr algn="just" eaLnBrk="1" hangingPunct="1">
              <a:lnSpc>
                <a:spcPct val="170000"/>
              </a:lnSpc>
              <a:buFontTx/>
              <a:buChar char="-"/>
              <a:defRPr/>
            </a:pPr>
            <a:r>
              <a:rPr lang="en-GB" dirty="0" err="1"/>
              <a:t>L’analisi</a:t>
            </a:r>
            <a:r>
              <a:rPr lang="en-GB" dirty="0"/>
              <a:t> </a:t>
            </a:r>
            <a:r>
              <a:rPr lang="en-GB" dirty="0" err="1"/>
              <a:t>dei</a:t>
            </a:r>
            <a:r>
              <a:rPr lang="en-GB" dirty="0"/>
              <a:t> </a:t>
            </a:r>
            <a:r>
              <a:rPr lang="en-GB" dirty="0" err="1"/>
              <a:t>dati</a:t>
            </a:r>
            <a:r>
              <a:rPr lang="en-GB" dirty="0"/>
              <a:t> </a:t>
            </a:r>
            <a:r>
              <a:rPr lang="en-GB" dirty="0" err="1"/>
              <a:t>raccolti</a:t>
            </a:r>
            <a:r>
              <a:rPr lang="en-GB" dirty="0"/>
              <a:t> (Big Data) in tempo </a:t>
            </a:r>
            <a:r>
              <a:rPr lang="en-GB" dirty="0" err="1"/>
              <a:t>reale</a:t>
            </a:r>
            <a:r>
              <a:rPr lang="en-GB" dirty="0"/>
              <a:t>, </a:t>
            </a:r>
            <a:r>
              <a:rPr lang="en-GB" dirty="0" err="1"/>
              <a:t>nei</a:t>
            </a:r>
            <a:r>
              <a:rPr lang="en-GB" dirty="0"/>
              <a:t> </a:t>
            </a:r>
            <a:r>
              <a:rPr lang="en-GB" dirty="0" err="1"/>
              <a:t>contesti</a:t>
            </a:r>
            <a:r>
              <a:rPr lang="en-GB" dirty="0"/>
              <a:t> </a:t>
            </a:r>
            <a:r>
              <a:rPr lang="en-GB" dirty="0" err="1"/>
              <a:t>elettorali</a:t>
            </a:r>
            <a:r>
              <a:rPr lang="en-GB" dirty="0"/>
              <a:t> pre e </a:t>
            </a:r>
            <a:r>
              <a:rPr lang="en-GB" dirty="0" err="1"/>
              <a:t>dopo</a:t>
            </a:r>
            <a:r>
              <a:rPr lang="en-GB" dirty="0"/>
              <a:t> </a:t>
            </a:r>
            <a:r>
              <a:rPr lang="en-GB" dirty="0" err="1"/>
              <a:t>conflitto</a:t>
            </a:r>
            <a:r>
              <a:rPr lang="en-GB" dirty="0"/>
              <a:t>, da </a:t>
            </a:r>
            <a:r>
              <a:rPr lang="en-GB" dirty="0" err="1"/>
              <a:t>tutti</a:t>
            </a:r>
            <a:r>
              <a:rPr lang="en-GB" dirty="0"/>
              <a:t> </a:t>
            </a:r>
            <a:r>
              <a:rPr lang="en-GB" dirty="0" err="1"/>
              <a:t>i</a:t>
            </a:r>
            <a:r>
              <a:rPr lang="en-GB" dirty="0"/>
              <a:t> </a:t>
            </a:r>
            <a:r>
              <a:rPr lang="en-GB" dirty="0" err="1"/>
              <a:t>canali</a:t>
            </a:r>
            <a:r>
              <a:rPr lang="en-GB" dirty="0"/>
              <a:t> </a:t>
            </a:r>
            <a:r>
              <a:rPr lang="en-GB" dirty="0" err="1"/>
              <a:t>disponibili</a:t>
            </a:r>
            <a:r>
              <a:rPr lang="en-GB" dirty="0"/>
              <a:t> (social media, blog, news, </a:t>
            </a:r>
            <a:r>
              <a:rPr lang="en-GB" dirty="0" err="1"/>
              <a:t>commenti</a:t>
            </a:r>
            <a:r>
              <a:rPr lang="en-GB" dirty="0"/>
              <a:t>): ad </a:t>
            </a:r>
            <a:r>
              <a:rPr lang="en-GB" dirty="0" err="1"/>
              <a:t>es</a:t>
            </a:r>
            <a:r>
              <a:rPr lang="en-GB" dirty="0"/>
              <a:t>. Il software “Aggie” </a:t>
            </a:r>
            <a:r>
              <a:rPr lang="en-GB" dirty="0" err="1"/>
              <a:t>della</a:t>
            </a:r>
            <a:r>
              <a:rPr lang="en-GB" dirty="0"/>
              <a:t> “Georgia Tech” in </a:t>
            </a:r>
            <a:r>
              <a:rPr lang="en-GB" dirty="0" err="1"/>
              <a:t>alcuni</a:t>
            </a:r>
            <a:r>
              <a:rPr lang="en-GB" dirty="0"/>
              <a:t> </a:t>
            </a:r>
            <a:r>
              <a:rPr lang="en-GB" dirty="0" err="1"/>
              <a:t>paesi</a:t>
            </a:r>
            <a:r>
              <a:rPr lang="en-GB" dirty="0"/>
              <a:t> </a:t>
            </a:r>
            <a:r>
              <a:rPr lang="en-GB" dirty="0" err="1"/>
              <a:t>africani</a:t>
            </a:r>
            <a:r>
              <a:rPr lang="en-GB" dirty="0"/>
              <a:t> ha </a:t>
            </a:r>
            <a:r>
              <a:rPr lang="en-GB" dirty="0" err="1"/>
              <a:t>scongiurato</a:t>
            </a:r>
            <a:r>
              <a:rPr lang="en-GB" dirty="0"/>
              <a:t> </a:t>
            </a:r>
            <a:r>
              <a:rPr lang="en-GB" dirty="0" err="1"/>
              <a:t>sia</a:t>
            </a:r>
            <a:r>
              <a:rPr lang="en-GB" dirty="0"/>
              <a:t> </a:t>
            </a:r>
            <a:r>
              <a:rPr lang="en-GB" dirty="0" err="1"/>
              <a:t>brogli</a:t>
            </a:r>
            <a:r>
              <a:rPr lang="en-GB" dirty="0"/>
              <a:t>, ma </a:t>
            </a:r>
            <a:r>
              <a:rPr lang="en-GB" dirty="0" err="1"/>
              <a:t>anche</a:t>
            </a:r>
            <a:r>
              <a:rPr lang="en-GB" dirty="0"/>
              <a:t> </a:t>
            </a:r>
            <a:r>
              <a:rPr lang="en-GB" dirty="0" err="1"/>
              <a:t>i</a:t>
            </a:r>
            <a:r>
              <a:rPr lang="en-GB" dirty="0"/>
              <a:t> </a:t>
            </a:r>
            <a:r>
              <a:rPr lang="en-GB" dirty="0" err="1"/>
              <a:t>massacri</a:t>
            </a:r>
            <a:r>
              <a:rPr lang="en-GB" dirty="0"/>
              <a:t> </a:t>
            </a:r>
            <a:r>
              <a:rPr lang="en-GB" dirty="0" err="1"/>
              <a:t>che</a:t>
            </a:r>
            <a:r>
              <a:rPr lang="en-GB" dirty="0"/>
              <a:t> </a:t>
            </a:r>
            <a:r>
              <a:rPr lang="en-GB" dirty="0" err="1"/>
              <a:t>vengono</a:t>
            </a:r>
            <a:r>
              <a:rPr lang="en-GB" dirty="0"/>
              <a:t> </a:t>
            </a:r>
            <a:r>
              <a:rPr lang="en-GB" dirty="0" err="1"/>
              <a:t>scatenati</a:t>
            </a:r>
            <a:r>
              <a:rPr lang="en-GB" dirty="0"/>
              <a:t> </a:t>
            </a:r>
            <a:r>
              <a:rPr lang="en-GB" dirty="0" err="1"/>
              <a:t>dai</a:t>
            </a:r>
            <a:r>
              <a:rPr lang="en-GB" dirty="0"/>
              <a:t> </a:t>
            </a:r>
            <a:r>
              <a:rPr lang="en-GB" dirty="0" err="1"/>
              <a:t>tafferugli</a:t>
            </a:r>
            <a:r>
              <a:rPr lang="en-GB" dirty="0"/>
              <a:t> </a:t>
            </a:r>
            <a:r>
              <a:rPr lang="en-GB" dirty="0" err="1"/>
              <a:t>collaterali</a:t>
            </a:r>
            <a:endParaRPr lang="en-GB" dirty="0"/>
          </a:p>
        </p:txBody>
      </p:sp>
    </p:spTree>
    <p:extLst>
      <p:ext uri="{BB962C8B-B14F-4D97-AF65-F5344CB8AC3E}">
        <p14:creationId xmlns:p14="http://schemas.microsoft.com/office/powerpoint/2010/main" val="203941604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algn="ctr" eaLnBrk="1" hangingPunct="1"/>
            <a:r>
              <a:rPr lang="en-GB" altLang="x-none"/>
              <a:t>Tecnologie utilizzate per promuovere la pace</a:t>
            </a:r>
            <a:endParaRPr lang="it-IT" altLang="x-none"/>
          </a:p>
        </p:txBody>
      </p:sp>
      <p:sp>
        <p:nvSpPr>
          <p:cNvPr id="3" name="Segnaposto contenuto 2"/>
          <p:cNvSpPr>
            <a:spLocks noGrp="1"/>
          </p:cNvSpPr>
          <p:nvPr>
            <p:ph idx="1"/>
          </p:nvPr>
        </p:nvSpPr>
        <p:spPr/>
        <p:txBody>
          <a:bodyPr>
            <a:normAutofit fontScale="70000" lnSpcReduction="20000"/>
          </a:bodyPr>
          <a:lstStyle/>
          <a:p>
            <a:pPr marL="514350" indent="-514350" algn="just" eaLnBrk="1" hangingPunct="1">
              <a:lnSpc>
                <a:spcPct val="150000"/>
              </a:lnSpc>
              <a:buFont typeface="Arial" panose="020B0604020202020204" pitchFamily="34" charset="0"/>
              <a:buAutoNum type="arabicPeriod"/>
              <a:defRPr/>
            </a:pPr>
            <a:r>
              <a:rPr lang="en-GB" sz="3000" dirty="0"/>
              <a:t>Learning Management Systems (LMS) e Virtual Learning Environments (VLEs) (Buchanan et al., 2008; </a:t>
            </a:r>
            <a:r>
              <a:rPr lang="en-GB" sz="3000" dirty="0" err="1"/>
              <a:t>Merryfield</a:t>
            </a:r>
            <a:r>
              <a:rPr lang="en-GB" sz="3000" dirty="0"/>
              <a:t> 2003; </a:t>
            </a:r>
            <a:r>
              <a:rPr lang="en-GB" sz="3000" dirty="0" err="1"/>
              <a:t>Verbaan</a:t>
            </a:r>
            <a:r>
              <a:rPr lang="en-GB" sz="3000" dirty="0"/>
              <a:t> 2008)</a:t>
            </a:r>
            <a:endParaRPr lang="it-IT" sz="3000" dirty="0"/>
          </a:p>
          <a:p>
            <a:pPr marL="514350" indent="-514350" algn="just" eaLnBrk="1" hangingPunct="1">
              <a:lnSpc>
                <a:spcPct val="150000"/>
              </a:lnSpc>
              <a:buFont typeface="Arial" panose="020B0604020202020204" pitchFamily="34" charset="0"/>
              <a:buAutoNum type="arabicPeriod" startAt="2"/>
              <a:defRPr/>
            </a:pPr>
            <a:r>
              <a:rPr lang="en-GB" sz="3000" dirty="0"/>
              <a:t>Web 2.0, ad </a:t>
            </a:r>
            <a:r>
              <a:rPr lang="en-GB" sz="3000" dirty="0" err="1"/>
              <a:t>es</a:t>
            </a:r>
            <a:r>
              <a:rPr lang="en-GB" sz="3000" dirty="0"/>
              <a:t>. blog (</a:t>
            </a:r>
            <a:r>
              <a:rPr lang="en-GB" sz="3000" dirty="0" err="1"/>
              <a:t>Carano</a:t>
            </a:r>
            <a:r>
              <a:rPr lang="en-GB" sz="3000" dirty="0"/>
              <a:t> &amp; </a:t>
            </a:r>
            <a:r>
              <a:rPr lang="en-GB" sz="3000" dirty="0" err="1"/>
              <a:t>Berson</a:t>
            </a:r>
            <a:r>
              <a:rPr lang="en-GB" sz="3000" dirty="0"/>
              <a:t>, 2007; Drexler et al., 2008; </a:t>
            </a:r>
            <a:r>
              <a:rPr lang="en-GB" sz="3000" dirty="0" err="1"/>
              <a:t>Oravec</a:t>
            </a:r>
            <a:r>
              <a:rPr lang="en-GB" sz="3000" dirty="0"/>
              <a:t>, 2004)</a:t>
            </a:r>
            <a:endParaRPr lang="it-IT" sz="3000" dirty="0"/>
          </a:p>
          <a:p>
            <a:pPr marL="514350" indent="-514350" algn="just" eaLnBrk="1" hangingPunct="1">
              <a:lnSpc>
                <a:spcPct val="150000"/>
              </a:lnSpc>
              <a:buFont typeface="Arial" panose="020B0604020202020204" pitchFamily="34" charset="0"/>
              <a:buAutoNum type="arabicPeriod" startAt="2"/>
              <a:defRPr/>
            </a:pPr>
            <a:r>
              <a:rPr lang="en-GB" sz="3000" dirty="0"/>
              <a:t>Wikis (Drexler et al., 2008; </a:t>
            </a:r>
            <a:r>
              <a:rPr lang="en-GB" sz="3000" dirty="0" err="1"/>
              <a:t>Ferdig</a:t>
            </a:r>
            <a:r>
              <a:rPr lang="en-GB" sz="3000" dirty="0"/>
              <a:t> et al., 2007)</a:t>
            </a:r>
            <a:endParaRPr lang="it-IT" sz="3000" dirty="0"/>
          </a:p>
          <a:p>
            <a:pPr marL="514350" indent="-514350" algn="just" eaLnBrk="1" hangingPunct="1">
              <a:lnSpc>
                <a:spcPct val="150000"/>
              </a:lnSpc>
              <a:buFont typeface="Arial" panose="020B0604020202020204" pitchFamily="34" charset="0"/>
              <a:buAutoNum type="arabicPeriod" startAt="2"/>
              <a:defRPr/>
            </a:pPr>
            <a:r>
              <a:rPr lang="en-GB" sz="3000" dirty="0"/>
              <a:t>Online social networking (</a:t>
            </a:r>
            <a:r>
              <a:rPr lang="en-GB" sz="3000" dirty="0" err="1"/>
              <a:t>Ferdig</a:t>
            </a:r>
            <a:r>
              <a:rPr lang="en-GB" sz="3000" dirty="0"/>
              <a:t> et al., 2007)</a:t>
            </a:r>
            <a:endParaRPr lang="it-IT" sz="3000" dirty="0"/>
          </a:p>
          <a:p>
            <a:pPr marL="514350" indent="-514350" algn="just" eaLnBrk="1" hangingPunct="1">
              <a:lnSpc>
                <a:spcPct val="150000"/>
              </a:lnSpc>
              <a:buFont typeface="Arial" panose="020B0604020202020204" pitchFamily="34" charset="0"/>
              <a:buAutoNum type="arabicPeriod" startAt="2"/>
              <a:defRPr/>
            </a:pPr>
            <a:r>
              <a:rPr lang="en-GB" sz="3000" dirty="0"/>
              <a:t>Video sharing sites (Buchanan et al., 2008; Meadows &amp; Murphy, 2004).</a:t>
            </a:r>
            <a:endParaRPr lang="it-IT" sz="3000" dirty="0"/>
          </a:p>
          <a:p>
            <a:pPr marL="514350" indent="-514350" algn="just" eaLnBrk="1" hangingPunct="1">
              <a:lnSpc>
                <a:spcPct val="150000"/>
              </a:lnSpc>
              <a:buFont typeface="Arial" panose="020B0604020202020204" pitchFamily="34" charset="0"/>
              <a:buAutoNum type="arabicPeriod" startAt="2"/>
              <a:defRPr/>
            </a:pPr>
            <a:r>
              <a:rPr lang="en-GB" sz="3000" dirty="0" err="1"/>
              <a:t>Altre</a:t>
            </a:r>
            <a:r>
              <a:rPr lang="en-GB" sz="3000" dirty="0"/>
              <a:t> </a:t>
            </a:r>
            <a:r>
              <a:rPr lang="en-GB" sz="3000" dirty="0" err="1"/>
              <a:t>piattaforme</a:t>
            </a:r>
            <a:r>
              <a:rPr lang="en-GB" sz="3000" dirty="0"/>
              <a:t> </a:t>
            </a:r>
            <a:r>
              <a:rPr lang="en-GB" sz="3000" dirty="0" err="1"/>
              <a:t>sono</a:t>
            </a:r>
            <a:r>
              <a:rPr lang="en-GB" sz="3000" dirty="0"/>
              <a:t> state </a:t>
            </a:r>
            <a:r>
              <a:rPr lang="en-GB" sz="3000" dirty="0" err="1"/>
              <a:t>usate</a:t>
            </a:r>
            <a:r>
              <a:rPr lang="en-GB" sz="3000" dirty="0"/>
              <a:t> per </a:t>
            </a:r>
            <a:r>
              <a:rPr lang="en-GB" sz="3000" dirty="0" err="1"/>
              <a:t>condividere</a:t>
            </a:r>
            <a:r>
              <a:rPr lang="en-GB" sz="3000" dirty="0"/>
              <a:t> </a:t>
            </a:r>
            <a:r>
              <a:rPr lang="en-GB" sz="3000" dirty="0" err="1"/>
              <a:t>informazioni</a:t>
            </a:r>
            <a:r>
              <a:rPr lang="en-GB" sz="3000" dirty="0"/>
              <a:t> e </a:t>
            </a:r>
            <a:r>
              <a:rPr lang="en-GB" sz="3000" dirty="0" err="1"/>
              <a:t>comunicazioni</a:t>
            </a:r>
            <a:r>
              <a:rPr lang="en-GB" sz="3000" dirty="0"/>
              <a:t> </a:t>
            </a:r>
            <a:r>
              <a:rPr lang="en-GB" sz="3000" dirty="0" err="1"/>
              <a:t>mirate</a:t>
            </a:r>
            <a:r>
              <a:rPr lang="en-GB" sz="3000" dirty="0"/>
              <a:t> </a:t>
            </a:r>
            <a:r>
              <a:rPr lang="en-GB" sz="3000" dirty="0" err="1"/>
              <a:t>alla</a:t>
            </a:r>
            <a:r>
              <a:rPr lang="en-GB" sz="3000" dirty="0"/>
              <a:t> </a:t>
            </a:r>
            <a:r>
              <a:rPr lang="en-GB" sz="3000" dirty="0" err="1"/>
              <a:t>comprensione</a:t>
            </a:r>
            <a:r>
              <a:rPr lang="en-GB" sz="3000" dirty="0"/>
              <a:t> </a:t>
            </a:r>
            <a:r>
              <a:rPr lang="en-GB" sz="3000" dirty="0" err="1"/>
              <a:t>reciproca</a:t>
            </a:r>
            <a:r>
              <a:rPr lang="en-GB" sz="3000" dirty="0"/>
              <a:t>: email, video </a:t>
            </a:r>
            <a:r>
              <a:rPr lang="en-GB" sz="3000" dirty="0" err="1"/>
              <a:t>conferenze</a:t>
            </a:r>
            <a:r>
              <a:rPr lang="en-GB" sz="3000" dirty="0"/>
              <a:t> e </a:t>
            </a:r>
            <a:r>
              <a:rPr lang="en-GB" sz="3000" dirty="0" err="1"/>
              <a:t>telefonia</a:t>
            </a:r>
            <a:r>
              <a:rPr lang="en-GB" sz="3000" dirty="0"/>
              <a:t> mobile (UNDV 2008)</a:t>
            </a:r>
          </a:p>
          <a:p>
            <a:pPr marL="514350" indent="-514350" eaLnBrk="1" hangingPunct="1">
              <a:lnSpc>
                <a:spcPct val="150000"/>
              </a:lnSpc>
              <a:buFont typeface="Arial" panose="020B0604020202020204" pitchFamily="34" charset="0"/>
              <a:buAutoNum type="arabicPeriod" startAt="2"/>
              <a:defRPr/>
            </a:pPr>
            <a:endParaRPr lang="it-IT" dirty="0"/>
          </a:p>
        </p:txBody>
      </p:sp>
    </p:spTree>
    <p:extLst>
      <p:ext uri="{BB962C8B-B14F-4D97-AF65-F5344CB8AC3E}">
        <p14:creationId xmlns:p14="http://schemas.microsoft.com/office/powerpoint/2010/main" val="4790121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algn="ctr" eaLnBrk="1" hangingPunct="1"/>
            <a:r>
              <a:rPr lang="it-IT" altLang="it-IT" sz="3600"/>
              <a:t>Il nostro studio preliminare</a:t>
            </a:r>
          </a:p>
        </p:txBody>
      </p:sp>
      <p:sp>
        <p:nvSpPr>
          <p:cNvPr id="3" name="Segnaposto contenuto 2"/>
          <p:cNvSpPr>
            <a:spLocks noGrp="1"/>
          </p:cNvSpPr>
          <p:nvPr>
            <p:ph idx="1"/>
          </p:nvPr>
        </p:nvSpPr>
        <p:spPr/>
        <p:txBody>
          <a:bodyPr rtlCol="0">
            <a:normAutofit fontScale="25000" lnSpcReduction="20000"/>
          </a:bodyPr>
          <a:lstStyle/>
          <a:p>
            <a:pPr marL="0" indent="0" algn="just" eaLnBrk="1" fontAlgn="auto" hangingPunct="1">
              <a:lnSpc>
                <a:spcPct val="160000"/>
              </a:lnSpc>
              <a:spcAft>
                <a:spcPts val="0"/>
              </a:spcAft>
              <a:buFont typeface="Arial" panose="020B0604020202020204" pitchFamily="34" charset="0"/>
              <a:buNone/>
              <a:defRPr/>
            </a:pPr>
            <a:r>
              <a:rPr lang="en-GB" sz="7200" dirty="0"/>
              <a:t>1. </a:t>
            </a:r>
            <a:r>
              <a:rPr lang="en-GB" sz="7200" dirty="0" err="1"/>
              <a:t>Nazionalità</a:t>
            </a:r>
            <a:r>
              <a:rPr lang="en-GB" sz="7200" dirty="0"/>
              <a:t>; 2. </a:t>
            </a:r>
            <a:r>
              <a:rPr lang="en-GB" sz="7200" dirty="0" err="1"/>
              <a:t>Numero</a:t>
            </a:r>
            <a:r>
              <a:rPr lang="en-GB" sz="7200" dirty="0"/>
              <a:t> di </a:t>
            </a:r>
            <a:r>
              <a:rPr lang="en-GB" sz="7200" dirty="0" err="1"/>
              <a:t>contatti</a:t>
            </a:r>
            <a:r>
              <a:rPr lang="en-GB" sz="7200" dirty="0"/>
              <a:t> in FB; 3. </a:t>
            </a:r>
            <a:r>
              <a:rPr lang="en-GB" sz="7200" dirty="0" err="1"/>
              <a:t>Genere</a:t>
            </a:r>
            <a:r>
              <a:rPr lang="en-GB" sz="7200" dirty="0"/>
              <a:t>; 4. </a:t>
            </a:r>
            <a:r>
              <a:rPr lang="en-GB" sz="7200" dirty="0" err="1"/>
              <a:t>Età</a:t>
            </a:r>
            <a:endParaRPr lang="en-GB" sz="7200" dirty="0"/>
          </a:p>
          <a:p>
            <a:pPr marL="0" indent="0" algn="just" eaLnBrk="1" fontAlgn="auto" hangingPunct="1">
              <a:lnSpc>
                <a:spcPct val="160000"/>
              </a:lnSpc>
              <a:spcAft>
                <a:spcPts val="0"/>
              </a:spcAft>
              <a:buFont typeface="Arial" panose="020B0604020202020204" pitchFamily="34" charset="0"/>
              <a:buNone/>
              <a:defRPr/>
            </a:pPr>
            <a:r>
              <a:rPr lang="en-GB" sz="7200" dirty="0"/>
              <a:t>5. </a:t>
            </a:r>
            <a:r>
              <a:rPr lang="en-GB" sz="7200" dirty="0" err="1"/>
              <a:t>Numero</a:t>
            </a:r>
            <a:r>
              <a:rPr lang="en-GB" sz="7200" dirty="0"/>
              <a:t> di </a:t>
            </a:r>
            <a:r>
              <a:rPr lang="en-GB" sz="7200" dirty="0" err="1"/>
              <a:t>contatti</a:t>
            </a:r>
            <a:r>
              <a:rPr lang="en-GB" sz="7200" dirty="0"/>
              <a:t> </a:t>
            </a:r>
            <a:r>
              <a:rPr lang="en-GB" sz="7200" dirty="0" err="1"/>
              <a:t>nei</a:t>
            </a:r>
            <a:r>
              <a:rPr lang="en-GB" sz="7200" dirty="0"/>
              <a:t> </a:t>
            </a:r>
            <a:r>
              <a:rPr lang="en-GB" sz="7200" dirty="0" err="1"/>
              <a:t>paesi</a:t>
            </a:r>
            <a:r>
              <a:rPr lang="en-GB" sz="7200" dirty="0"/>
              <a:t> </a:t>
            </a:r>
            <a:r>
              <a:rPr lang="en-GB" sz="7200" dirty="0" err="1"/>
              <a:t>dell’Ex</a:t>
            </a:r>
            <a:r>
              <a:rPr lang="en-GB" sz="7200" dirty="0"/>
              <a:t> </a:t>
            </a:r>
            <a:r>
              <a:rPr lang="en-GB" sz="7200" dirty="0" err="1"/>
              <a:t>Jugoslavia</a:t>
            </a:r>
            <a:r>
              <a:rPr lang="en-GB" sz="7200" dirty="0"/>
              <a:t> (EJ), in 6 </a:t>
            </a:r>
            <a:r>
              <a:rPr lang="en-GB" sz="7200" dirty="0" err="1"/>
              <a:t>coorti</a:t>
            </a:r>
            <a:r>
              <a:rPr lang="en-GB" sz="7200" dirty="0"/>
              <a:t> (“= 0”, “&gt; 0 e  &lt; = 5”, “&gt; 5 e &lt; = 15”, “&gt; 15 e &lt; = 35”, “&gt; 35 e &lt; = 150”; “&lt; 150”)</a:t>
            </a:r>
          </a:p>
          <a:p>
            <a:pPr marL="0" indent="0" algn="just" eaLnBrk="1" fontAlgn="auto" hangingPunct="1">
              <a:lnSpc>
                <a:spcPct val="160000"/>
              </a:lnSpc>
              <a:spcAft>
                <a:spcPts val="0"/>
              </a:spcAft>
              <a:buFont typeface="Arial" panose="020B0604020202020204" pitchFamily="34" charset="0"/>
              <a:buNone/>
              <a:defRPr/>
            </a:pPr>
            <a:r>
              <a:rPr lang="en-GB" sz="7200" dirty="0"/>
              <a:t>6. Tempo </a:t>
            </a:r>
            <a:r>
              <a:rPr lang="en-GB" sz="7200" dirty="0" err="1"/>
              <a:t>dedicato</a:t>
            </a:r>
            <a:r>
              <a:rPr lang="en-GB" sz="7200" dirty="0"/>
              <a:t> a diverse </a:t>
            </a:r>
            <a:r>
              <a:rPr lang="en-GB" sz="7200" dirty="0" err="1"/>
              <a:t>attività</a:t>
            </a:r>
            <a:endParaRPr lang="en-GB" sz="7200" dirty="0"/>
          </a:p>
          <a:p>
            <a:pPr marL="0" indent="0" algn="just" eaLnBrk="1" fontAlgn="auto" hangingPunct="1">
              <a:lnSpc>
                <a:spcPct val="160000"/>
              </a:lnSpc>
              <a:spcAft>
                <a:spcPts val="0"/>
              </a:spcAft>
              <a:buFont typeface="Arial" panose="020B0604020202020204" pitchFamily="34" charset="0"/>
              <a:buNone/>
              <a:defRPr/>
            </a:pPr>
            <a:r>
              <a:rPr lang="en-GB" sz="7200" dirty="0"/>
              <a:t>7. </a:t>
            </a:r>
            <a:r>
              <a:rPr lang="en-GB" sz="7200" dirty="0" err="1"/>
              <a:t>Viaggi</a:t>
            </a:r>
            <a:r>
              <a:rPr lang="en-GB" sz="7200" dirty="0"/>
              <a:t> in </a:t>
            </a:r>
            <a:r>
              <a:rPr lang="en-GB" sz="7200" dirty="0" err="1"/>
              <a:t>paesi</a:t>
            </a:r>
            <a:r>
              <a:rPr lang="en-GB" sz="7200" dirty="0"/>
              <a:t> EJ; Amici “</a:t>
            </a:r>
            <a:r>
              <a:rPr lang="en-GB" sz="7200" dirty="0" err="1"/>
              <a:t>fisici</a:t>
            </a:r>
            <a:r>
              <a:rPr lang="en-GB" sz="7200" dirty="0"/>
              <a:t>” in </a:t>
            </a:r>
            <a:r>
              <a:rPr lang="en-GB" sz="7200" dirty="0" err="1"/>
              <a:t>questi</a:t>
            </a:r>
            <a:r>
              <a:rPr lang="en-GB" sz="7200" dirty="0"/>
              <a:t> </a:t>
            </a:r>
            <a:r>
              <a:rPr lang="en-GB" sz="7200" dirty="0" err="1"/>
              <a:t>paesi</a:t>
            </a:r>
            <a:endParaRPr lang="en-GB" sz="7200" dirty="0"/>
          </a:p>
          <a:p>
            <a:pPr marL="0" indent="0" algn="just" eaLnBrk="1" fontAlgn="auto" hangingPunct="1">
              <a:lnSpc>
                <a:spcPct val="160000"/>
              </a:lnSpc>
              <a:spcAft>
                <a:spcPts val="0"/>
              </a:spcAft>
              <a:buFont typeface="Arial" panose="020B0604020202020204" pitchFamily="34" charset="0"/>
              <a:buNone/>
              <a:defRPr/>
            </a:pPr>
            <a:r>
              <a:rPr lang="en-GB" sz="7200" dirty="0"/>
              <a:t>9. La </a:t>
            </a:r>
            <a:r>
              <a:rPr lang="en-GB" sz="7200" dirty="0" err="1"/>
              <a:t>loro</a:t>
            </a:r>
            <a:r>
              <a:rPr lang="en-GB" sz="7200" dirty="0"/>
              <a:t> </a:t>
            </a:r>
            <a:r>
              <a:rPr lang="en-GB" sz="7200" dirty="0" err="1"/>
              <a:t>identità</a:t>
            </a:r>
            <a:r>
              <a:rPr lang="en-GB" sz="7200" dirty="0"/>
              <a:t> socio/</a:t>
            </a:r>
            <a:r>
              <a:rPr lang="en-GB" sz="7200" dirty="0" err="1"/>
              <a:t>culturale</a:t>
            </a:r>
            <a:r>
              <a:rPr lang="en-GB" sz="7200" dirty="0"/>
              <a:t>: a) “</a:t>
            </a:r>
            <a:r>
              <a:rPr lang="en-GB" sz="7200" dirty="0" err="1"/>
              <a:t>Senti</a:t>
            </a:r>
            <a:r>
              <a:rPr lang="en-GB" sz="7200" dirty="0"/>
              <a:t> </a:t>
            </a:r>
            <a:r>
              <a:rPr lang="en-GB" sz="7200" dirty="0" err="1"/>
              <a:t>che</a:t>
            </a:r>
            <a:r>
              <a:rPr lang="en-GB" sz="7200" dirty="0"/>
              <a:t> la </a:t>
            </a:r>
            <a:r>
              <a:rPr lang="en-GB" sz="7200" dirty="0" err="1"/>
              <a:t>tua</a:t>
            </a:r>
            <a:r>
              <a:rPr lang="en-GB" sz="7200" dirty="0"/>
              <a:t> </a:t>
            </a:r>
            <a:r>
              <a:rPr lang="en-GB" sz="7200" dirty="0" err="1"/>
              <a:t>identità</a:t>
            </a:r>
            <a:r>
              <a:rPr lang="en-GB" sz="7200" dirty="0"/>
              <a:t> </a:t>
            </a:r>
            <a:r>
              <a:rPr lang="en-GB" sz="7200" dirty="0" err="1"/>
              <a:t>corrisponde</a:t>
            </a:r>
            <a:r>
              <a:rPr lang="en-GB" sz="7200" dirty="0"/>
              <a:t> </a:t>
            </a:r>
            <a:r>
              <a:rPr lang="en-GB" sz="7200" dirty="0" err="1"/>
              <a:t>alla</a:t>
            </a:r>
            <a:r>
              <a:rPr lang="en-GB" sz="7200" dirty="0"/>
              <a:t> </a:t>
            </a:r>
            <a:r>
              <a:rPr lang="en-GB" sz="7200" dirty="0" err="1"/>
              <a:t>tradizione</a:t>
            </a:r>
            <a:r>
              <a:rPr lang="en-GB" sz="7200" dirty="0"/>
              <a:t> e </a:t>
            </a:r>
            <a:r>
              <a:rPr lang="en-GB" sz="7200" dirty="0" err="1"/>
              <a:t>cultura</a:t>
            </a:r>
            <a:r>
              <a:rPr lang="en-GB" sz="7200" dirty="0"/>
              <a:t> del </a:t>
            </a:r>
            <a:r>
              <a:rPr lang="en-GB" sz="7200" dirty="0" err="1"/>
              <a:t>tuo</a:t>
            </a:r>
            <a:r>
              <a:rPr lang="en-GB" sz="7200" dirty="0"/>
              <a:t> </a:t>
            </a:r>
            <a:r>
              <a:rPr lang="en-GB" sz="7200" dirty="0" err="1"/>
              <a:t>Paese</a:t>
            </a:r>
            <a:r>
              <a:rPr lang="en-GB" sz="7200" dirty="0"/>
              <a:t>?”; “</a:t>
            </a:r>
            <a:r>
              <a:rPr lang="en-GB" sz="7200" dirty="0" err="1"/>
              <a:t>Senti</a:t>
            </a:r>
            <a:r>
              <a:rPr lang="en-GB" sz="7200" dirty="0"/>
              <a:t> di </a:t>
            </a:r>
            <a:r>
              <a:rPr lang="en-GB" sz="7200" dirty="0" err="1"/>
              <a:t>appartenere</a:t>
            </a:r>
            <a:r>
              <a:rPr lang="en-GB" sz="7200" dirty="0"/>
              <a:t> </a:t>
            </a:r>
            <a:r>
              <a:rPr lang="en-GB" sz="7200" dirty="0" err="1"/>
              <a:t>culturalmente</a:t>
            </a:r>
            <a:r>
              <a:rPr lang="en-GB" sz="7200" dirty="0"/>
              <a:t> ad un </a:t>
            </a:r>
            <a:r>
              <a:rPr lang="en-GB" sz="7200" dirty="0" err="1"/>
              <a:t>territorio</a:t>
            </a:r>
            <a:r>
              <a:rPr lang="en-GB" sz="7200" dirty="0"/>
              <a:t> </a:t>
            </a:r>
            <a:r>
              <a:rPr lang="en-GB" sz="7200" dirty="0" err="1"/>
              <a:t>più</a:t>
            </a:r>
            <a:r>
              <a:rPr lang="en-GB" sz="7200" dirty="0"/>
              <a:t> </a:t>
            </a:r>
            <a:r>
              <a:rPr lang="en-GB" sz="7200" dirty="0" err="1"/>
              <a:t>ampio</a:t>
            </a:r>
            <a:r>
              <a:rPr lang="en-GB" sz="7200" dirty="0"/>
              <a:t> del </a:t>
            </a:r>
            <a:r>
              <a:rPr lang="en-GB" sz="7200" dirty="0" err="1"/>
              <a:t>tuo</a:t>
            </a:r>
            <a:r>
              <a:rPr lang="en-GB" sz="7200" dirty="0"/>
              <a:t> </a:t>
            </a:r>
            <a:r>
              <a:rPr lang="en-GB" sz="7200" dirty="0" err="1"/>
              <a:t>Paese</a:t>
            </a:r>
            <a:r>
              <a:rPr lang="en-GB" sz="7200" dirty="0"/>
              <a:t>?” e “A quale di </a:t>
            </a:r>
            <a:r>
              <a:rPr lang="en-GB" sz="7200" dirty="0" err="1"/>
              <a:t>queste</a:t>
            </a:r>
            <a:r>
              <a:rPr lang="en-GB" sz="7200" dirty="0"/>
              <a:t> </a:t>
            </a:r>
            <a:r>
              <a:rPr lang="en-GB" sz="7200" dirty="0" err="1"/>
              <a:t>realtà</a:t>
            </a:r>
            <a:r>
              <a:rPr lang="en-GB" sz="7200" dirty="0"/>
              <a:t> </a:t>
            </a:r>
            <a:r>
              <a:rPr lang="en-GB" sz="7200" dirty="0" err="1"/>
              <a:t>geopolitiche</a:t>
            </a:r>
            <a:r>
              <a:rPr lang="en-GB" sz="7200" dirty="0"/>
              <a:t> </a:t>
            </a:r>
            <a:r>
              <a:rPr lang="en-GB" sz="7200" dirty="0" err="1"/>
              <a:t>senti</a:t>
            </a:r>
            <a:r>
              <a:rPr lang="en-GB" sz="7200" dirty="0"/>
              <a:t> di </a:t>
            </a:r>
            <a:r>
              <a:rPr lang="en-GB" sz="7200" dirty="0" err="1"/>
              <a:t>appartenere</a:t>
            </a:r>
            <a:r>
              <a:rPr lang="en-GB" sz="7200" dirty="0"/>
              <a:t> (Il </a:t>
            </a:r>
            <a:r>
              <a:rPr lang="en-GB" sz="7200" dirty="0" err="1"/>
              <a:t>mio</a:t>
            </a:r>
            <a:r>
              <a:rPr lang="en-GB" sz="7200" dirty="0"/>
              <a:t> </a:t>
            </a:r>
            <a:r>
              <a:rPr lang="en-GB" sz="7200" dirty="0" err="1"/>
              <a:t>Paese</a:t>
            </a:r>
            <a:r>
              <a:rPr lang="en-GB" sz="7200" dirty="0"/>
              <a:t>; </a:t>
            </a:r>
            <a:r>
              <a:rPr lang="en-GB" sz="7200" dirty="0" err="1"/>
              <a:t>Qualcosa</a:t>
            </a:r>
            <a:r>
              <a:rPr lang="en-GB" sz="7200" dirty="0"/>
              <a:t> di simile </a:t>
            </a:r>
            <a:r>
              <a:rPr lang="en-GB" sz="7200" dirty="0" err="1"/>
              <a:t>al’EJ</a:t>
            </a:r>
            <a:r>
              <a:rPr lang="en-GB" sz="7200" dirty="0"/>
              <a:t>; </a:t>
            </a:r>
            <a:r>
              <a:rPr lang="en-GB" sz="7200" dirty="0" err="1"/>
              <a:t>Balcani</a:t>
            </a:r>
            <a:r>
              <a:rPr lang="en-GB" sz="7200" dirty="0"/>
              <a:t>; Europa)</a:t>
            </a:r>
            <a:endParaRPr lang="it-IT" sz="7200" dirty="0"/>
          </a:p>
          <a:p>
            <a:pPr marL="0" indent="0" algn="just" eaLnBrk="1" fontAlgn="auto" hangingPunct="1">
              <a:lnSpc>
                <a:spcPct val="160000"/>
              </a:lnSpc>
              <a:spcAft>
                <a:spcPts val="0"/>
              </a:spcAft>
              <a:buFont typeface="Arial" panose="020B0604020202020204" pitchFamily="34" charset="0"/>
              <a:buNone/>
              <a:defRPr/>
            </a:pPr>
            <a:r>
              <a:rPr lang="it-IT" sz="7200" dirty="0"/>
              <a:t>10. L’utilizzo di altri SNS oltre a FB</a:t>
            </a:r>
          </a:p>
          <a:p>
            <a:pPr eaLnBrk="1" fontAlgn="auto" hangingPunct="1">
              <a:spcAft>
                <a:spcPts val="0"/>
              </a:spcAft>
              <a:buFont typeface="Arial" panose="020B0604020202020204" pitchFamily="34" charset="0"/>
              <a:buChar char="•"/>
              <a:defRPr/>
            </a:pPr>
            <a:endParaRPr lang="it-IT" dirty="0"/>
          </a:p>
        </p:txBody>
      </p:sp>
    </p:spTree>
    <p:extLst>
      <p:ext uri="{BB962C8B-B14F-4D97-AF65-F5344CB8AC3E}">
        <p14:creationId xmlns:p14="http://schemas.microsoft.com/office/powerpoint/2010/main" val="198869777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pPr algn="ctr" eaLnBrk="1" hangingPunct="1"/>
            <a:r>
              <a:rPr lang="en-AU" altLang="it-IT" sz="3600">
                <a:ea typeface="Verdana" charset="0"/>
                <a:cs typeface="Verdana" charset="0"/>
              </a:rPr>
              <a:t>Campionamento a valanga</a:t>
            </a:r>
            <a:endParaRPr lang="it-IT" altLang="it-IT" sz="3600">
              <a:ea typeface="Verdana" charset="0"/>
              <a:cs typeface="Verdana" charset="0"/>
            </a:endParaRPr>
          </a:p>
        </p:txBody>
      </p:sp>
      <p:graphicFrame>
        <p:nvGraphicFramePr>
          <p:cNvPr id="4" name="Grafico 3"/>
          <p:cNvGraphicFramePr>
            <a:graphicFrameLocks/>
          </p:cNvGraphicFramePr>
          <p:nvPr/>
        </p:nvGraphicFramePr>
        <p:xfrm>
          <a:off x="1803041" y="1495425"/>
          <a:ext cx="8216721" cy="4892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80729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pPr algn="ctr" eaLnBrk="1" hangingPunct="1"/>
            <a:r>
              <a:rPr lang="it-IT" altLang="it-IT" sz="3600"/>
              <a:t>Dati del campione</a:t>
            </a:r>
          </a:p>
        </p:txBody>
      </p:sp>
      <p:sp>
        <p:nvSpPr>
          <p:cNvPr id="3" name="Segnaposto contenuto 2"/>
          <p:cNvSpPr>
            <a:spLocks noGrp="1"/>
          </p:cNvSpPr>
          <p:nvPr>
            <p:ph idx="1"/>
          </p:nvPr>
        </p:nvSpPr>
        <p:spPr/>
        <p:txBody>
          <a:bodyPr rtlCol="0">
            <a:normAutofit/>
          </a:bodyPr>
          <a:lstStyle/>
          <a:p>
            <a:pPr eaLnBrk="1" fontAlgn="auto" hangingPunct="1">
              <a:lnSpc>
                <a:spcPct val="150000"/>
              </a:lnSpc>
              <a:spcAft>
                <a:spcPts val="0"/>
              </a:spcAft>
              <a:buFontTx/>
              <a:buChar char="-"/>
              <a:defRPr/>
            </a:pPr>
            <a:r>
              <a:rPr lang="en-GB" dirty="0" err="1"/>
              <a:t>Età</a:t>
            </a:r>
            <a:r>
              <a:rPr lang="en-GB" dirty="0"/>
              <a:t> media 24,8; </a:t>
            </a:r>
            <a:r>
              <a:rPr lang="en-GB" dirty="0" err="1"/>
              <a:t>mediana</a:t>
            </a:r>
            <a:r>
              <a:rPr lang="en-GB" dirty="0"/>
              <a:t> 23; DS 8</a:t>
            </a:r>
          </a:p>
          <a:p>
            <a:pPr eaLnBrk="1" fontAlgn="auto" hangingPunct="1">
              <a:lnSpc>
                <a:spcPct val="150000"/>
              </a:lnSpc>
              <a:spcAft>
                <a:spcPts val="0"/>
              </a:spcAft>
              <a:buFontTx/>
              <a:buChar char="-"/>
              <a:defRPr/>
            </a:pPr>
            <a:endParaRPr lang="en-GB" dirty="0"/>
          </a:p>
          <a:p>
            <a:pPr eaLnBrk="1" fontAlgn="auto" hangingPunct="1">
              <a:lnSpc>
                <a:spcPct val="150000"/>
              </a:lnSpc>
              <a:spcAft>
                <a:spcPts val="0"/>
              </a:spcAft>
              <a:buFontTx/>
              <a:buChar char="-"/>
              <a:defRPr/>
            </a:pPr>
            <a:r>
              <a:rPr lang="en-GB" dirty="0"/>
              <a:t>77 M; 38 F</a:t>
            </a:r>
          </a:p>
          <a:p>
            <a:pPr eaLnBrk="1" fontAlgn="auto" hangingPunct="1">
              <a:lnSpc>
                <a:spcPct val="150000"/>
              </a:lnSpc>
              <a:spcAft>
                <a:spcPts val="0"/>
              </a:spcAft>
              <a:buFontTx/>
              <a:buChar char="-"/>
              <a:defRPr/>
            </a:pPr>
            <a:endParaRPr lang="en-GB" dirty="0"/>
          </a:p>
          <a:p>
            <a:pPr eaLnBrk="1" fontAlgn="auto" hangingPunct="1">
              <a:lnSpc>
                <a:spcPct val="150000"/>
              </a:lnSpc>
              <a:spcAft>
                <a:spcPts val="0"/>
              </a:spcAft>
              <a:buFontTx/>
              <a:buChar char="-"/>
              <a:defRPr/>
            </a:pPr>
            <a:r>
              <a:rPr lang="en-GB" dirty="0"/>
              <a:t>I </a:t>
            </a:r>
            <a:r>
              <a:rPr lang="en-GB" dirty="0" err="1"/>
              <a:t>contatti</a:t>
            </a:r>
            <a:r>
              <a:rPr lang="en-GB" dirty="0"/>
              <a:t> </a:t>
            </a:r>
            <a:r>
              <a:rPr lang="en-GB" dirty="0" err="1"/>
              <a:t>medi</a:t>
            </a:r>
            <a:r>
              <a:rPr lang="en-GB" dirty="0"/>
              <a:t> (FB) 635,5; </a:t>
            </a:r>
            <a:r>
              <a:rPr lang="en-GB" dirty="0" err="1"/>
              <a:t>mediana</a:t>
            </a:r>
            <a:r>
              <a:rPr lang="en-GB" dirty="0"/>
              <a:t> 410; DS 733,5</a:t>
            </a:r>
          </a:p>
          <a:p>
            <a:pPr marL="0" indent="0" eaLnBrk="1" fontAlgn="auto" hangingPunct="1">
              <a:spcAft>
                <a:spcPts val="0"/>
              </a:spcAft>
              <a:buFont typeface="Arial" panose="020B0604020202020204" pitchFamily="34" charset="0"/>
              <a:buNone/>
              <a:defRPr/>
            </a:pPr>
            <a:endParaRPr lang="it-IT" dirty="0"/>
          </a:p>
        </p:txBody>
      </p:sp>
    </p:spTree>
    <p:extLst>
      <p:ext uri="{BB962C8B-B14F-4D97-AF65-F5344CB8AC3E}">
        <p14:creationId xmlns:p14="http://schemas.microsoft.com/office/powerpoint/2010/main" val="17224037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algn="ctr" eaLnBrk="1" hangingPunct="1"/>
            <a:r>
              <a:rPr lang="it-IT" altLang="it-IT" sz="3600">
                <a:ea typeface="Verdana" charset="0"/>
                <a:cs typeface="Verdana" charset="0"/>
              </a:rPr>
              <a:t>Più contatti FB </a:t>
            </a:r>
            <a:r>
              <a:rPr lang="it-IT" altLang="it-IT" sz="3600">
                <a:ea typeface="Verdana" charset="0"/>
                <a:cs typeface="Verdana" charset="0"/>
                <a:sym typeface="Wingdings" charset="2"/>
              </a:rPr>
              <a:t> </a:t>
            </a:r>
            <a:r>
              <a:rPr lang="it-IT" altLang="it-IT" sz="3600">
                <a:ea typeface="Verdana" charset="0"/>
                <a:cs typeface="Verdana" charset="0"/>
              </a:rPr>
              <a:t>più contatti in altri Paesi</a:t>
            </a:r>
          </a:p>
        </p:txBody>
      </p:sp>
      <p:sp>
        <p:nvSpPr>
          <p:cNvPr id="3" name="Segnaposto contenuto 2"/>
          <p:cNvSpPr>
            <a:spLocks noGrp="1"/>
          </p:cNvSpPr>
          <p:nvPr>
            <p:ph idx="1"/>
          </p:nvPr>
        </p:nvSpPr>
        <p:spPr/>
        <p:txBody>
          <a:bodyPr rtlCol="0">
            <a:normAutofit fontScale="92500"/>
          </a:bodyPr>
          <a:lstStyle/>
          <a:p>
            <a:pPr algn="just" eaLnBrk="1" fontAlgn="auto" hangingPunct="1">
              <a:lnSpc>
                <a:spcPct val="170000"/>
              </a:lnSpc>
              <a:spcAft>
                <a:spcPts val="0"/>
              </a:spcAft>
              <a:buFontTx/>
              <a:buChar char="-"/>
              <a:defRPr/>
            </a:pPr>
            <a:r>
              <a:rPr lang="en-GB" dirty="0">
                <a:ea typeface="Verdana" panose="020B0604030504040204" pitchFamily="34" charset="0"/>
                <a:cs typeface="Verdana" panose="020B0604030504040204" pitchFamily="34" charset="0"/>
              </a:rPr>
              <a:t>Abbiamo </a:t>
            </a:r>
            <a:r>
              <a:rPr lang="en-GB" dirty="0" err="1">
                <a:ea typeface="Verdana" panose="020B0604030504040204" pitchFamily="34" charset="0"/>
                <a:cs typeface="Verdana" panose="020B0604030504040204" pitchFamily="34" charset="0"/>
              </a:rPr>
              <a:t>costruito</a:t>
            </a:r>
            <a:r>
              <a:rPr lang="en-GB" dirty="0">
                <a:ea typeface="Verdana" panose="020B0604030504040204" pitchFamily="34" charset="0"/>
                <a:cs typeface="Verdana" panose="020B0604030504040204" pitchFamily="34" charset="0"/>
              </a:rPr>
              <a:t> un </a:t>
            </a:r>
            <a:r>
              <a:rPr lang="en-GB" dirty="0" err="1">
                <a:ea typeface="Verdana" panose="020B0604030504040204" pitchFamily="34" charset="0"/>
                <a:cs typeface="Verdana" panose="020B0604030504040204" pitchFamily="34" charset="0"/>
              </a:rPr>
              <a:t>indicatore</a:t>
            </a:r>
            <a:r>
              <a:rPr lang="en-GB" dirty="0">
                <a:ea typeface="Verdana" panose="020B0604030504040204" pitchFamily="34" charset="0"/>
                <a:cs typeface="Verdana" panose="020B0604030504040204" pitchFamily="34" charset="0"/>
              </a:rPr>
              <a:t>, con un peso </a:t>
            </a:r>
            <a:r>
              <a:rPr lang="en-GB" dirty="0" err="1">
                <a:ea typeface="Verdana" panose="020B0604030504040204" pitchFamily="34" charset="0"/>
                <a:cs typeface="Verdana" panose="020B0604030504040204" pitchFamily="34" charset="0"/>
              </a:rPr>
              <a:t>diverso</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sulla</a:t>
            </a:r>
            <a:r>
              <a:rPr lang="en-GB" dirty="0">
                <a:ea typeface="Verdana" panose="020B0604030504040204" pitchFamily="34" charset="0"/>
                <a:cs typeface="Verdana" panose="020B0604030504040204" pitchFamily="34" charset="0"/>
              </a:rPr>
              <a:t> base del </a:t>
            </a:r>
            <a:r>
              <a:rPr lang="en-GB" dirty="0" err="1">
                <a:ea typeface="Verdana" panose="020B0604030504040204" pitchFamily="34" charset="0"/>
                <a:cs typeface="Verdana" panose="020B0604030504040204" pitchFamily="34" charset="0"/>
              </a:rPr>
              <a:t>numero</a:t>
            </a:r>
            <a:r>
              <a:rPr lang="en-GB" dirty="0">
                <a:ea typeface="Verdana" panose="020B0604030504040204" pitchFamily="34" charset="0"/>
                <a:cs typeface="Verdana" panose="020B0604030504040204" pitchFamily="34" charset="0"/>
              </a:rPr>
              <a:t> di </a:t>
            </a:r>
            <a:r>
              <a:rPr lang="en-GB" dirty="0" err="1">
                <a:ea typeface="Verdana" panose="020B0604030504040204" pitchFamily="34" charset="0"/>
                <a:cs typeface="Verdana" panose="020B0604030504040204" pitchFamily="34" charset="0"/>
              </a:rPr>
              <a:t>contatti</a:t>
            </a:r>
            <a:r>
              <a:rPr lang="en-GB" dirty="0">
                <a:ea typeface="Verdana" panose="020B0604030504040204" pitchFamily="34" charset="0"/>
                <a:cs typeface="Verdana" panose="020B0604030504040204" pitchFamily="34" charset="0"/>
              </a:rPr>
              <a:t> in FB </a:t>
            </a:r>
            <a:r>
              <a:rPr lang="en-GB" dirty="0" err="1">
                <a:ea typeface="Verdana" panose="020B0604030504040204" pitchFamily="34" charset="0"/>
                <a:cs typeface="Verdana" panose="020B0604030504040204" pitchFamily="34" charset="0"/>
              </a:rPr>
              <a:t>nei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Paesi</a:t>
            </a:r>
            <a:r>
              <a:rPr lang="en-GB" dirty="0">
                <a:ea typeface="Verdana" panose="020B0604030504040204" pitchFamily="34" charset="0"/>
                <a:cs typeface="Verdana" panose="020B0604030504040204" pitchFamily="34" charset="0"/>
              </a:rPr>
              <a:t> EJ</a:t>
            </a:r>
          </a:p>
          <a:p>
            <a:pPr algn="just" eaLnBrk="1" fontAlgn="auto" hangingPunct="1">
              <a:lnSpc>
                <a:spcPct val="170000"/>
              </a:lnSpc>
              <a:spcAft>
                <a:spcPts val="0"/>
              </a:spcAft>
              <a:buFontTx/>
              <a:buChar char="-"/>
              <a:defRPr/>
            </a:pPr>
            <a:r>
              <a:rPr lang="en-GB" dirty="0">
                <a:ea typeface="Verdana" panose="020B0604030504040204" pitchFamily="34" charset="0"/>
                <a:cs typeface="Verdana" panose="020B0604030504040204" pitchFamily="34" charset="0"/>
              </a:rPr>
              <a:t>È </a:t>
            </a:r>
            <a:r>
              <a:rPr lang="en-GB" dirty="0" err="1">
                <a:ea typeface="Verdana" panose="020B0604030504040204" pitchFamily="34" charset="0"/>
                <a:cs typeface="Verdana" panose="020B0604030504040204" pitchFamily="34" charset="0"/>
              </a:rPr>
              <a:t>emersa</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una</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correlazione</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positiva</a:t>
            </a:r>
            <a:r>
              <a:rPr lang="en-GB" dirty="0">
                <a:ea typeface="Verdana" panose="020B0604030504040204" pitchFamily="34" charset="0"/>
                <a:cs typeface="Verdana" panose="020B0604030504040204" pitchFamily="34" charset="0"/>
              </a:rPr>
              <a:t> e forte (0,7) </a:t>
            </a:r>
            <a:r>
              <a:rPr lang="en-GB" dirty="0" err="1">
                <a:ea typeface="Verdana" panose="020B0604030504040204" pitchFamily="34" charset="0"/>
                <a:cs typeface="Verdana" panose="020B0604030504040204" pitchFamily="34" charset="0"/>
              </a:rPr>
              <a:t>tra</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il</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numero</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assoluto</a:t>
            </a:r>
            <a:r>
              <a:rPr lang="en-GB" dirty="0">
                <a:ea typeface="Verdana" panose="020B0604030504040204" pitchFamily="34" charset="0"/>
                <a:cs typeface="Verdana" panose="020B0604030504040204" pitchFamily="34" charset="0"/>
              </a:rPr>
              <a:t> di </a:t>
            </a:r>
            <a:r>
              <a:rPr lang="en-GB" dirty="0" err="1">
                <a:ea typeface="Verdana" panose="020B0604030504040204" pitchFamily="34" charset="0"/>
                <a:cs typeface="Verdana" panose="020B0604030504040204" pitchFamily="34" charset="0"/>
              </a:rPr>
              <a:t>contatti</a:t>
            </a:r>
            <a:r>
              <a:rPr lang="en-GB" dirty="0">
                <a:ea typeface="Verdana" panose="020B0604030504040204" pitchFamily="34" charset="0"/>
                <a:cs typeface="Verdana" panose="020B0604030504040204" pitchFamily="34" charset="0"/>
              </a:rPr>
              <a:t> e </a:t>
            </a:r>
            <a:r>
              <a:rPr lang="en-GB" dirty="0" err="1">
                <a:ea typeface="Verdana" panose="020B0604030504040204" pitchFamily="34" charset="0"/>
                <a:cs typeface="Verdana" panose="020B0604030504040204" pitchFamily="34" charset="0"/>
              </a:rPr>
              <a:t>il</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numero</a:t>
            </a:r>
            <a:r>
              <a:rPr lang="en-GB" dirty="0">
                <a:ea typeface="Verdana" panose="020B0604030504040204" pitchFamily="34" charset="0"/>
                <a:cs typeface="Verdana" panose="020B0604030504040204" pitchFamily="34" charset="0"/>
              </a:rPr>
              <a:t> di </a:t>
            </a:r>
            <a:r>
              <a:rPr lang="en-GB" dirty="0" err="1">
                <a:ea typeface="Verdana" panose="020B0604030504040204" pitchFamily="34" charset="0"/>
                <a:cs typeface="Verdana" panose="020B0604030504040204" pitchFamily="34" charset="0"/>
              </a:rPr>
              <a:t>contatti</a:t>
            </a:r>
            <a:r>
              <a:rPr lang="en-GB" dirty="0">
                <a:ea typeface="Verdana" panose="020B0604030504040204" pitchFamily="34" charset="0"/>
                <a:cs typeface="Verdana" panose="020B0604030504040204" pitchFamily="34" charset="0"/>
              </a:rPr>
              <a:t> con </a:t>
            </a:r>
            <a:r>
              <a:rPr lang="en-GB" dirty="0" err="1">
                <a:ea typeface="Verdana" panose="020B0604030504040204" pitchFamily="34" charset="0"/>
                <a:cs typeface="Verdana" panose="020B0604030504040204" pitchFamily="34" charset="0"/>
              </a:rPr>
              <a:t>gli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altri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paesi</a:t>
            </a:r>
            <a:r>
              <a:rPr lang="en-GB" dirty="0">
                <a:ea typeface="Verdana" panose="020B0604030504040204" pitchFamily="34" charset="0"/>
                <a:cs typeface="Verdana" panose="020B0604030504040204" pitchFamily="34" charset="0"/>
              </a:rPr>
              <a:t> EJ</a:t>
            </a:r>
          </a:p>
          <a:p>
            <a:pPr algn="just" eaLnBrk="1" fontAlgn="auto" hangingPunct="1">
              <a:lnSpc>
                <a:spcPct val="170000"/>
              </a:lnSpc>
              <a:spcAft>
                <a:spcPts val="0"/>
              </a:spcAft>
              <a:buFontTx/>
              <a:buChar char="-"/>
              <a:defRPr/>
            </a:pPr>
            <a:r>
              <a:rPr lang="en-GB" dirty="0" err="1">
                <a:ea typeface="Verdana" panose="020B0604030504040204" pitchFamily="34" charset="0"/>
                <a:cs typeface="Verdana" panose="020B0604030504040204" pitchFamily="34" charset="0"/>
              </a:rPr>
              <a:t>Esiste</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una</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correlazione</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moderata</a:t>
            </a:r>
            <a:r>
              <a:rPr lang="en-GB" dirty="0">
                <a:ea typeface="Verdana" panose="020B0604030504040204" pitchFamily="34" charset="0"/>
                <a:cs typeface="Verdana" panose="020B0604030504040204" pitchFamily="34" charset="0"/>
              </a:rPr>
              <a:t> (0,44) </a:t>
            </a:r>
            <a:r>
              <a:rPr lang="en-GB" dirty="0" err="1">
                <a:ea typeface="Verdana" panose="020B0604030504040204" pitchFamily="34" charset="0"/>
                <a:cs typeface="Verdana" panose="020B0604030504040204" pitchFamily="34" charset="0"/>
              </a:rPr>
              <a:t>tra</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contatti</a:t>
            </a:r>
            <a:r>
              <a:rPr lang="en-GB" dirty="0">
                <a:ea typeface="Verdana" panose="020B0604030504040204" pitchFamily="34" charset="0"/>
                <a:cs typeface="Verdana" panose="020B0604030504040204" pitchFamily="34" charset="0"/>
              </a:rPr>
              <a:t> con </a:t>
            </a:r>
            <a:r>
              <a:rPr lang="en-GB" dirty="0" err="1">
                <a:ea typeface="Verdana" panose="020B0604030504040204" pitchFamily="34" charset="0"/>
                <a:cs typeface="Verdana" panose="020B0604030504040204" pitchFamily="34" charset="0"/>
              </a:rPr>
              <a:t>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paesi</a:t>
            </a:r>
            <a:r>
              <a:rPr lang="en-GB" dirty="0">
                <a:ea typeface="Verdana" panose="020B0604030504040204" pitchFamily="34" charset="0"/>
                <a:cs typeface="Verdana" panose="020B0604030504040204" pitchFamily="34" charset="0"/>
              </a:rPr>
              <a:t> EJ e amici </a:t>
            </a:r>
            <a:r>
              <a:rPr lang="en-GB" dirty="0" err="1">
                <a:ea typeface="Verdana" panose="020B0604030504040204" pitchFamily="34" charset="0"/>
                <a:cs typeface="Verdana" panose="020B0604030504040204" pitchFamily="34" charset="0"/>
              </a:rPr>
              <a:t>fisici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all’interno</a:t>
            </a:r>
            <a:r>
              <a:rPr lang="en-GB" dirty="0">
                <a:ea typeface="Verdana" panose="020B0604030504040204" pitchFamily="34" charset="0"/>
                <a:cs typeface="Verdana" panose="020B0604030504040204" pitchFamily="34" charset="0"/>
              </a:rPr>
              <a:t> di </a:t>
            </a:r>
            <a:r>
              <a:rPr lang="en-GB" dirty="0" err="1">
                <a:ea typeface="Verdana" panose="020B0604030504040204" pitchFamily="34" charset="0"/>
                <a:cs typeface="Verdana" panose="020B0604030504040204" pitchFamily="34" charset="0"/>
              </a:rPr>
              <a:t>essi</a:t>
            </a:r>
            <a:r>
              <a:rPr lang="en-GB" dirty="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36046637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pPr algn="ctr" eaLnBrk="1" hangingPunct="1"/>
            <a:r>
              <a:rPr lang="en-GB" altLang="it-IT" sz="3600">
                <a:ea typeface="Verdana" charset="0"/>
                <a:cs typeface="Verdana" charset="0"/>
              </a:rPr>
              <a:t>Viaggi nei Paesi dell’Ex Jugoslavia</a:t>
            </a:r>
            <a:endParaRPr lang="it-IT" altLang="it-IT" sz="3600">
              <a:ea typeface="Verdana" charset="0"/>
              <a:cs typeface="Verdana" charset="0"/>
            </a:endParaRPr>
          </a:p>
        </p:txBody>
      </p:sp>
      <p:sp>
        <p:nvSpPr>
          <p:cNvPr id="3" name="Segnaposto contenuto 2"/>
          <p:cNvSpPr>
            <a:spLocks noGrp="1"/>
          </p:cNvSpPr>
          <p:nvPr>
            <p:ph idx="1"/>
          </p:nvPr>
        </p:nvSpPr>
        <p:spPr/>
        <p:txBody>
          <a:bodyPr rtlCol="0">
            <a:normAutofit fontScale="77500" lnSpcReduction="20000"/>
          </a:bodyPr>
          <a:lstStyle/>
          <a:p>
            <a:pPr eaLnBrk="1" fontAlgn="auto" hangingPunct="1">
              <a:lnSpc>
                <a:spcPct val="170000"/>
              </a:lnSpc>
              <a:spcAft>
                <a:spcPts val="0"/>
              </a:spcAft>
              <a:buFontTx/>
              <a:buChar char="-"/>
              <a:defRPr/>
            </a:pPr>
            <a:r>
              <a:rPr lang="en-GB" dirty="0">
                <a:ea typeface="Verdana" panose="020B0604030504040204" pitchFamily="34" charset="0"/>
                <a:cs typeface="Verdana" panose="020B0604030504040204" pitchFamily="34" charset="0"/>
              </a:rPr>
              <a:t>64 % </a:t>
            </a:r>
            <a:r>
              <a:rPr lang="en-GB" dirty="0" err="1">
                <a:ea typeface="Verdana" panose="020B0604030504040204" pitchFamily="34" charset="0"/>
                <a:cs typeface="Verdana" panose="020B0604030504040204" pitchFamily="34" charset="0"/>
              </a:rPr>
              <a:t>viaggia</a:t>
            </a:r>
            <a:r>
              <a:rPr lang="en-GB" dirty="0">
                <a:ea typeface="Verdana" panose="020B0604030504040204" pitchFamily="34" charset="0"/>
                <a:cs typeface="Verdana" panose="020B0604030504040204" pitchFamily="34" charset="0"/>
              </a:rPr>
              <a:t> da </a:t>
            </a:r>
            <a:r>
              <a:rPr lang="en-GB" dirty="0" err="1">
                <a:ea typeface="Verdana" panose="020B0604030504040204" pitchFamily="34" charset="0"/>
                <a:cs typeface="Verdana" panose="020B0604030504040204" pitchFamily="34" charset="0"/>
              </a:rPr>
              <a:t>una</a:t>
            </a:r>
            <a:r>
              <a:rPr lang="en-GB" dirty="0">
                <a:ea typeface="Verdana" panose="020B0604030504040204" pitchFamily="34" charset="0"/>
                <a:cs typeface="Verdana" panose="020B0604030504040204" pitchFamily="34" charset="0"/>
              </a:rPr>
              <a:t> a </a:t>
            </a:r>
            <a:r>
              <a:rPr lang="en-GB" dirty="0" err="1">
                <a:ea typeface="Verdana" panose="020B0604030504040204" pitchFamily="34" charset="0"/>
                <a:cs typeface="Verdana" panose="020B0604030504040204" pitchFamily="34" charset="0"/>
              </a:rPr>
              <a:t>tre</a:t>
            </a:r>
            <a:r>
              <a:rPr lang="en-GB" dirty="0">
                <a:ea typeface="Verdana" panose="020B0604030504040204" pitchFamily="34" charset="0"/>
                <a:cs typeface="Verdana" panose="020B0604030504040204" pitchFamily="34" charset="0"/>
              </a:rPr>
              <a:t> volte </a:t>
            </a:r>
            <a:r>
              <a:rPr lang="en-GB" dirty="0" err="1">
                <a:ea typeface="Verdana" panose="020B0604030504040204" pitchFamily="34" charset="0"/>
                <a:cs typeface="Verdana" panose="020B0604030504040204" pitchFamily="34" charset="0"/>
              </a:rPr>
              <a:t>l’anno</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negli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altri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Paesi</a:t>
            </a:r>
            <a:endParaRPr lang="en-GB" dirty="0">
              <a:ea typeface="Verdana" panose="020B0604030504040204" pitchFamily="34" charset="0"/>
              <a:cs typeface="Verdana" panose="020B0604030504040204" pitchFamily="34" charset="0"/>
            </a:endParaRPr>
          </a:p>
          <a:p>
            <a:pPr eaLnBrk="1" fontAlgn="auto" hangingPunct="1">
              <a:lnSpc>
                <a:spcPct val="170000"/>
              </a:lnSpc>
              <a:spcAft>
                <a:spcPts val="0"/>
              </a:spcAft>
              <a:buFontTx/>
              <a:buChar char="-"/>
              <a:defRPr/>
            </a:pPr>
            <a:r>
              <a:rPr lang="en-GB" dirty="0">
                <a:ea typeface="Verdana" panose="020B0604030504040204" pitchFamily="34" charset="0"/>
                <a:cs typeface="Verdana" panose="020B0604030504040204" pitchFamily="34" charset="0"/>
              </a:rPr>
              <a:t>17 % </a:t>
            </a:r>
            <a:r>
              <a:rPr lang="en-GB" dirty="0" err="1">
                <a:ea typeface="Verdana" panose="020B0604030504040204" pitchFamily="34" charset="0"/>
                <a:cs typeface="Verdana" panose="020B0604030504040204" pitchFamily="34" charset="0"/>
              </a:rPr>
              <a:t>ogni</a:t>
            </a:r>
            <a:r>
              <a:rPr lang="en-GB" dirty="0">
                <a:ea typeface="Verdana" panose="020B0604030504040204" pitchFamily="34" charset="0"/>
                <a:cs typeface="Verdana" panose="020B0604030504040204" pitchFamily="34" charset="0"/>
              </a:rPr>
              <a:t> 3 </a:t>
            </a:r>
            <a:r>
              <a:rPr lang="en-GB" dirty="0" err="1">
                <a:ea typeface="Verdana" panose="020B0604030504040204" pitchFamily="34" charset="0"/>
                <a:cs typeface="Verdana" panose="020B0604030504040204" pitchFamily="34" charset="0"/>
              </a:rPr>
              <a:t>mesi</a:t>
            </a:r>
            <a:endParaRPr lang="en-GB" dirty="0">
              <a:ea typeface="Verdana" panose="020B0604030504040204" pitchFamily="34" charset="0"/>
              <a:cs typeface="Verdana" panose="020B0604030504040204" pitchFamily="34" charset="0"/>
            </a:endParaRPr>
          </a:p>
          <a:p>
            <a:pPr eaLnBrk="1" fontAlgn="auto" hangingPunct="1">
              <a:lnSpc>
                <a:spcPct val="170000"/>
              </a:lnSpc>
              <a:spcAft>
                <a:spcPts val="0"/>
              </a:spcAft>
              <a:buFontTx/>
              <a:buChar char="-"/>
              <a:defRPr/>
            </a:pPr>
            <a:r>
              <a:rPr lang="en-GB" dirty="0">
                <a:ea typeface="Verdana" panose="020B0604030504040204" pitchFamily="34" charset="0"/>
                <a:cs typeface="Verdana" panose="020B0604030504040204" pitchFamily="34" charset="0"/>
              </a:rPr>
              <a:t>12 % </a:t>
            </a:r>
            <a:r>
              <a:rPr lang="en-GB" dirty="0" err="1">
                <a:ea typeface="Verdana" panose="020B0604030504040204" pitchFamily="34" charset="0"/>
                <a:cs typeface="Verdana" panose="020B0604030504040204" pitchFamily="34" charset="0"/>
              </a:rPr>
              <a:t>ogni</a:t>
            </a:r>
            <a:r>
              <a:rPr lang="en-GB" dirty="0">
                <a:ea typeface="Verdana" panose="020B0604030504040204" pitchFamily="34" charset="0"/>
                <a:cs typeface="Verdana" panose="020B0604030504040204" pitchFamily="34" charset="0"/>
              </a:rPr>
              <a:t> due </a:t>
            </a:r>
            <a:r>
              <a:rPr lang="en-GB" dirty="0" err="1">
                <a:ea typeface="Verdana" panose="020B0604030504040204" pitchFamily="34" charset="0"/>
                <a:cs typeface="Verdana" panose="020B0604030504040204" pitchFamily="34" charset="0"/>
              </a:rPr>
              <a:t>mesi</a:t>
            </a:r>
            <a:endParaRPr lang="en-GB" dirty="0">
              <a:ea typeface="Verdana" panose="020B0604030504040204" pitchFamily="34" charset="0"/>
              <a:cs typeface="Verdana" panose="020B0604030504040204" pitchFamily="34" charset="0"/>
            </a:endParaRPr>
          </a:p>
          <a:p>
            <a:pPr eaLnBrk="1" fontAlgn="auto" hangingPunct="1">
              <a:lnSpc>
                <a:spcPct val="170000"/>
              </a:lnSpc>
              <a:spcAft>
                <a:spcPts val="0"/>
              </a:spcAft>
              <a:buFontTx/>
              <a:buChar char="-"/>
              <a:defRPr/>
            </a:pPr>
            <a:r>
              <a:rPr lang="en-GB" dirty="0">
                <a:ea typeface="Verdana" panose="020B0604030504040204" pitchFamily="34" charset="0"/>
                <a:cs typeface="Verdana" panose="020B0604030504040204" pitchFamily="34" charset="0"/>
              </a:rPr>
              <a:t>8 % </a:t>
            </a:r>
            <a:r>
              <a:rPr lang="en-GB" dirty="0" err="1">
                <a:ea typeface="Verdana" panose="020B0604030504040204" pitchFamily="34" charset="0"/>
                <a:cs typeface="Verdana" panose="020B0604030504040204" pitchFamily="34" charset="0"/>
              </a:rPr>
              <a:t>mai</a:t>
            </a:r>
            <a:endParaRPr lang="en-GB" dirty="0">
              <a:ea typeface="Verdana" panose="020B0604030504040204" pitchFamily="34" charset="0"/>
              <a:cs typeface="Verdana" panose="020B0604030504040204" pitchFamily="34" charset="0"/>
            </a:endParaRPr>
          </a:p>
          <a:p>
            <a:pPr eaLnBrk="1" fontAlgn="auto" hangingPunct="1">
              <a:lnSpc>
                <a:spcPct val="170000"/>
              </a:lnSpc>
              <a:spcAft>
                <a:spcPts val="0"/>
              </a:spcAft>
              <a:buFontTx/>
              <a:buChar char="-"/>
              <a:defRPr/>
            </a:pPr>
            <a:endParaRPr lang="en-GB" dirty="0">
              <a:ea typeface="Verdana" panose="020B0604030504040204" pitchFamily="34" charset="0"/>
              <a:cs typeface="Verdana" panose="020B0604030504040204" pitchFamily="34" charset="0"/>
            </a:endParaRPr>
          </a:p>
          <a:p>
            <a:pPr eaLnBrk="1" fontAlgn="auto" hangingPunct="1">
              <a:lnSpc>
                <a:spcPct val="170000"/>
              </a:lnSpc>
              <a:spcAft>
                <a:spcPts val="0"/>
              </a:spcAft>
              <a:buFontTx/>
              <a:buChar char="-"/>
              <a:defRPr/>
            </a:pPr>
            <a:r>
              <a:rPr lang="en-GB" dirty="0" err="1">
                <a:ea typeface="Verdana" panose="020B0604030504040204" pitchFamily="34" charset="0"/>
                <a:cs typeface="Verdana" panose="020B0604030504040204" pitchFamily="34" charset="0"/>
              </a:rPr>
              <a:t>Mentre</a:t>
            </a:r>
            <a:r>
              <a:rPr lang="en-GB" dirty="0">
                <a:ea typeface="Verdana" panose="020B0604030504040204" pitchFamily="34" charset="0"/>
                <a:cs typeface="Verdana" panose="020B0604030504040204" pitchFamily="34" charset="0"/>
              </a:rPr>
              <a:t> la </a:t>
            </a:r>
            <a:r>
              <a:rPr lang="en-GB" dirty="0" err="1">
                <a:ea typeface="Verdana" panose="020B0604030504040204" pitchFamily="34" charset="0"/>
                <a:cs typeface="Verdana" panose="020B0604030504040204" pitchFamily="34" charset="0"/>
              </a:rPr>
              <a:t>correlazione</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tra</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contatti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su</a:t>
            </a:r>
            <a:r>
              <a:rPr lang="en-GB" dirty="0">
                <a:ea typeface="Verdana" panose="020B0604030504040204" pitchFamily="34" charset="0"/>
                <a:cs typeface="Verdana" panose="020B0604030504040204" pitchFamily="34" charset="0"/>
              </a:rPr>
              <a:t> FB </a:t>
            </a:r>
            <a:r>
              <a:rPr lang="en-GB" dirty="0" err="1">
                <a:ea typeface="Verdana" panose="020B0604030504040204" pitchFamily="34" charset="0"/>
                <a:cs typeface="Verdana" panose="020B0604030504040204" pitchFamily="34" charset="0"/>
              </a:rPr>
              <a:t>ed</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viaggi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negli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altri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Paesi</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appare</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debole</a:t>
            </a:r>
            <a:r>
              <a:rPr lang="en-GB" dirty="0">
                <a:ea typeface="Verdana" panose="020B0604030504040204" pitchFamily="34" charset="0"/>
                <a:cs typeface="Verdana" panose="020B0604030504040204" pitchFamily="34" charset="0"/>
              </a:rPr>
              <a:t> (1,3)</a:t>
            </a:r>
          </a:p>
        </p:txBody>
      </p:sp>
    </p:spTree>
    <p:extLst>
      <p:ext uri="{BB962C8B-B14F-4D97-AF65-F5344CB8AC3E}">
        <p14:creationId xmlns:p14="http://schemas.microsoft.com/office/powerpoint/2010/main" val="3069796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normAutofit fontScale="90000"/>
          </a:bodyPr>
          <a:lstStyle/>
          <a:p>
            <a:pPr algn="ctr" eaLnBrk="1" hangingPunct="1"/>
            <a:br>
              <a:rPr lang="en-GB" altLang="it-IT" sz="3600">
                <a:latin typeface="Verdana" charset="0"/>
                <a:ea typeface="Verdana" charset="0"/>
                <a:cs typeface="Verdana" charset="0"/>
              </a:rPr>
            </a:br>
            <a:r>
              <a:rPr lang="en-GB" altLang="it-IT" sz="3600">
                <a:ea typeface="Verdana" charset="0"/>
                <a:cs typeface="Verdana" charset="0"/>
              </a:rPr>
              <a:t>A quale di queste realtà geopolitiche</a:t>
            </a:r>
            <a:br>
              <a:rPr lang="en-GB" altLang="it-IT" sz="3600">
                <a:ea typeface="Verdana" charset="0"/>
                <a:cs typeface="Verdana" charset="0"/>
              </a:rPr>
            </a:br>
            <a:r>
              <a:rPr lang="en-GB" altLang="it-IT" sz="3600">
                <a:ea typeface="Verdana" charset="0"/>
                <a:cs typeface="Verdana" charset="0"/>
              </a:rPr>
              <a:t>senti di appartenere?</a:t>
            </a:r>
            <a:endParaRPr lang="it-IT" altLang="it-IT" sz="3600">
              <a:ea typeface="Verdana" charset="0"/>
              <a:cs typeface="Verdana" charset="0"/>
            </a:endParaRPr>
          </a:p>
        </p:txBody>
      </p:sp>
      <p:sp>
        <p:nvSpPr>
          <p:cNvPr id="3" name="Segnaposto contenuto 2"/>
          <p:cNvSpPr>
            <a:spLocks noGrp="1"/>
          </p:cNvSpPr>
          <p:nvPr>
            <p:ph idx="1"/>
          </p:nvPr>
        </p:nvSpPr>
        <p:spPr/>
        <p:txBody>
          <a:bodyPr rtlCol="0">
            <a:normAutofit fontScale="70000" lnSpcReduction="20000"/>
          </a:bodyPr>
          <a:lstStyle/>
          <a:p>
            <a:pPr eaLnBrk="1" fontAlgn="auto" hangingPunct="1">
              <a:lnSpc>
                <a:spcPct val="150000"/>
              </a:lnSpc>
              <a:spcAft>
                <a:spcPts val="0"/>
              </a:spcAft>
              <a:buFontTx/>
              <a:buChar char="-"/>
              <a:defRPr/>
            </a:pPr>
            <a:endParaRPr lang="en-GB" dirty="0">
              <a:ea typeface="Verdana" panose="020B0604030504040204" pitchFamily="34" charset="0"/>
              <a:cs typeface="Verdana" panose="020B0604030504040204" pitchFamily="34" charset="0"/>
            </a:endParaRPr>
          </a:p>
          <a:p>
            <a:pPr eaLnBrk="1" fontAlgn="auto" hangingPunct="1">
              <a:lnSpc>
                <a:spcPct val="150000"/>
              </a:lnSpc>
              <a:spcAft>
                <a:spcPts val="0"/>
              </a:spcAft>
              <a:buFontTx/>
              <a:buChar char="-"/>
              <a:defRPr/>
            </a:pPr>
            <a:r>
              <a:rPr lang="en-GB" dirty="0">
                <a:ea typeface="Verdana" panose="020B0604030504040204" pitchFamily="34" charset="0"/>
                <a:cs typeface="Verdana" panose="020B0604030504040204" pitchFamily="34" charset="0"/>
              </a:rPr>
              <a:t>33 % Europa</a:t>
            </a:r>
          </a:p>
          <a:p>
            <a:pPr eaLnBrk="1" fontAlgn="auto" hangingPunct="1">
              <a:lnSpc>
                <a:spcPct val="150000"/>
              </a:lnSpc>
              <a:spcAft>
                <a:spcPts val="0"/>
              </a:spcAft>
              <a:buFontTx/>
              <a:buChar char="-"/>
              <a:defRPr/>
            </a:pPr>
            <a:endParaRPr lang="en-GB" dirty="0">
              <a:ea typeface="Verdana" panose="020B0604030504040204" pitchFamily="34" charset="0"/>
              <a:cs typeface="Verdana" panose="020B0604030504040204" pitchFamily="34" charset="0"/>
            </a:endParaRPr>
          </a:p>
          <a:p>
            <a:pPr eaLnBrk="1" fontAlgn="auto" hangingPunct="1">
              <a:lnSpc>
                <a:spcPct val="150000"/>
              </a:lnSpc>
              <a:spcAft>
                <a:spcPts val="0"/>
              </a:spcAft>
              <a:buFontTx/>
              <a:buChar char="-"/>
              <a:defRPr/>
            </a:pPr>
            <a:r>
              <a:rPr lang="en-GB" dirty="0">
                <a:ea typeface="Verdana" panose="020B0604030504040204" pitchFamily="34" charset="0"/>
                <a:cs typeface="Verdana" panose="020B0604030504040204" pitchFamily="34" charset="0"/>
              </a:rPr>
              <a:t>22 % Il </a:t>
            </a:r>
            <a:r>
              <a:rPr lang="en-GB" dirty="0" err="1">
                <a:ea typeface="Verdana" panose="020B0604030504040204" pitchFamily="34" charset="0"/>
                <a:cs typeface="Verdana" panose="020B0604030504040204" pitchFamily="34" charset="0"/>
              </a:rPr>
              <a:t>mio</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Paese</a:t>
            </a:r>
            <a:endParaRPr lang="en-GB" dirty="0">
              <a:ea typeface="Verdana" panose="020B0604030504040204" pitchFamily="34" charset="0"/>
              <a:cs typeface="Verdana" panose="020B0604030504040204" pitchFamily="34" charset="0"/>
            </a:endParaRPr>
          </a:p>
          <a:p>
            <a:pPr eaLnBrk="1" fontAlgn="auto" hangingPunct="1">
              <a:lnSpc>
                <a:spcPct val="150000"/>
              </a:lnSpc>
              <a:spcAft>
                <a:spcPts val="0"/>
              </a:spcAft>
              <a:buFontTx/>
              <a:buChar char="-"/>
              <a:defRPr/>
            </a:pPr>
            <a:endParaRPr lang="en-GB" dirty="0">
              <a:ea typeface="Verdana" panose="020B0604030504040204" pitchFamily="34" charset="0"/>
              <a:cs typeface="Verdana" panose="020B0604030504040204" pitchFamily="34" charset="0"/>
            </a:endParaRPr>
          </a:p>
          <a:p>
            <a:pPr eaLnBrk="1" fontAlgn="auto" hangingPunct="1">
              <a:lnSpc>
                <a:spcPct val="150000"/>
              </a:lnSpc>
              <a:spcAft>
                <a:spcPts val="0"/>
              </a:spcAft>
              <a:buFontTx/>
              <a:buChar char="-"/>
              <a:defRPr/>
            </a:pPr>
            <a:r>
              <a:rPr lang="en-GB" dirty="0">
                <a:ea typeface="Verdana" panose="020B0604030504040204" pitchFamily="34" charset="0"/>
                <a:cs typeface="Verdana" panose="020B0604030504040204" pitchFamily="34" charset="0"/>
              </a:rPr>
              <a:t>26 % </a:t>
            </a:r>
            <a:r>
              <a:rPr lang="en-GB" dirty="0" err="1">
                <a:ea typeface="Verdana" panose="020B0604030504040204" pitchFamily="34" charset="0"/>
                <a:cs typeface="Verdana" panose="020B0604030504040204" pitchFamily="34" charset="0"/>
              </a:rPr>
              <a:t>Qualcosa</a:t>
            </a:r>
            <a:r>
              <a:rPr lang="en-GB" dirty="0">
                <a:ea typeface="Verdana" panose="020B0604030504040204" pitchFamily="34" charset="0"/>
                <a:cs typeface="Verdana" panose="020B0604030504040204" pitchFamily="34" charset="0"/>
              </a:rPr>
              <a:t> di simile </a:t>
            </a:r>
            <a:r>
              <a:rPr lang="en-GB" dirty="0" err="1">
                <a:ea typeface="Verdana" panose="020B0604030504040204" pitchFamily="34" charset="0"/>
                <a:cs typeface="Verdana" panose="020B0604030504040204" pitchFamily="34" charset="0"/>
              </a:rPr>
              <a:t>all’Ex</a:t>
            </a:r>
            <a:r>
              <a:rPr lang="en-GB" dirty="0">
                <a:ea typeface="Verdana" panose="020B0604030504040204" pitchFamily="34" charset="0"/>
                <a:cs typeface="Verdana" panose="020B0604030504040204" pitchFamily="34" charset="0"/>
              </a:rPr>
              <a:t> </a:t>
            </a:r>
            <a:r>
              <a:rPr lang="en-GB" dirty="0" err="1">
                <a:ea typeface="Verdana" panose="020B0604030504040204" pitchFamily="34" charset="0"/>
                <a:cs typeface="Verdana" panose="020B0604030504040204" pitchFamily="34" charset="0"/>
              </a:rPr>
              <a:t>Jugoslavia</a:t>
            </a:r>
            <a:endParaRPr lang="en-GB" dirty="0">
              <a:ea typeface="Verdana" panose="020B0604030504040204" pitchFamily="34" charset="0"/>
              <a:cs typeface="Verdana" panose="020B0604030504040204" pitchFamily="34" charset="0"/>
            </a:endParaRPr>
          </a:p>
          <a:p>
            <a:pPr eaLnBrk="1" fontAlgn="auto" hangingPunct="1">
              <a:lnSpc>
                <a:spcPct val="150000"/>
              </a:lnSpc>
              <a:spcAft>
                <a:spcPts val="0"/>
              </a:spcAft>
              <a:buFontTx/>
              <a:buChar char="-"/>
              <a:defRPr/>
            </a:pPr>
            <a:endParaRPr lang="en-GB" dirty="0">
              <a:ea typeface="Verdana" panose="020B0604030504040204" pitchFamily="34" charset="0"/>
              <a:cs typeface="Verdana" panose="020B0604030504040204" pitchFamily="34" charset="0"/>
            </a:endParaRPr>
          </a:p>
          <a:p>
            <a:pPr eaLnBrk="1" fontAlgn="auto" hangingPunct="1">
              <a:lnSpc>
                <a:spcPct val="150000"/>
              </a:lnSpc>
              <a:spcAft>
                <a:spcPts val="0"/>
              </a:spcAft>
              <a:buFontTx/>
              <a:buChar char="-"/>
              <a:defRPr/>
            </a:pPr>
            <a:r>
              <a:rPr lang="en-GB" dirty="0">
                <a:ea typeface="Verdana" panose="020B0604030504040204" pitchFamily="34" charset="0"/>
                <a:cs typeface="Verdana" panose="020B0604030504040204" pitchFamily="34" charset="0"/>
              </a:rPr>
              <a:t>19 </a:t>
            </a:r>
            <a:r>
              <a:rPr lang="it-IT" dirty="0">
                <a:ea typeface="Verdana" panose="020B0604030504040204" pitchFamily="34" charset="0"/>
                <a:cs typeface="Verdana" panose="020B0604030504040204" pitchFamily="34" charset="0"/>
              </a:rPr>
              <a:t>% Balcani</a:t>
            </a:r>
          </a:p>
          <a:p>
            <a:pPr eaLnBrk="1" fontAlgn="auto" hangingPunct="1">
              <a:spcAft>
                <a:spcPts val="0"/>
              </a:spcAft>
              <a:buFont typeface="Arial" panose="020B0604020202020204" pitchFamily="34" charset="0"/>
              <a:buChar char="•"/>
              <a:defRPr/>
            </a:pPr>
            <a:endParaRPr lang="it-IT" dirty="0"/>
          </a:p>
        </p:txBody>
      </p:sp>
    </p:spTree>
    <p:extLst>
      <p:ext uri="{BB962C8B-B14F-4D97-AF65-F5344CB8AC3E}">
        <p14:creationId xmlns:p14="http://schemas.microsoft.com/office/powerpoint/2010/main" val="11509381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pPr algn="ctr" eaLnBrk="1" hangingPunct="1"/>
            <a:r>
              <a:rPr lang="en-GB" altLang="it-IT" sz="3600">
                <a:ea typeface="Verdana" charset="0"/>
                <a:cs typeface="Verdana" charset="0"/>
              </a:rPr>
              <a:t>La sovrapposizione del</a:t>
            </a:r>
            <a:br>
              <a:rPr lang="en-GB" altLang="it-IT" sz="3600">
                <a:ea typeface="Verdana" charset="0"/>
                <a:cs typeface="Verdana" charset="0"/>
              </a:rPr>
            </a:br>
            <a:r>
              <a:rPr lang="en-GB" altLang="it-IT" sz="3600">
                <a:ea typeface="Verdana" charset="0"/>
                <a:cs typeface="Verdana" charset="0"/>
              </a:rPr>
              <a:t>sentimento di appartenenza</a:t>
            </a:r>
            <a:endParaRPr lang="it-IT" altLang="it-IT" sz="3600">
              <a:ea typeface="Verdana" charset="0"/>
              <a:cs typeface="Verdana" charset="0"/>
            </a:endParaRPr>
          </a:p>
        </p:txBody>
      </p:sp>
      <p:graphicFrame>
        <p:nvGraphicFramePr>
          <p:cNvPr id="4" name="Tabella 3"/>
          <p:cNvGraphicFramePr>
            <a:graphicFrameLocks noGrp="1"/>
          </p:cNvGraphicFramePr>
          <p:nvPr/>
        </p:nvGraphicFramePr>
        <p:xfrm>
          <a:off x="1635125" y="1941513"/>
          <a:ext cx="8758238" cy="3659189"/>
        </p:xfrm>
        <a:graphic>
          <a:graphicData uri="http://schemas.openxmlformats.org/drawingml/2006/table">
            <a:tbl>
              <a:tblPr/>
              <a:tblGrid>
                <a:gridCol w="3879850">
                  <a:extLst>
                    <a:ext uri="{9D8B030D-6E8A-4147-A177-3AD203B41FA5}">
                      <a16:colId xmlns:a16="http://schemas.microsoft.com/office/drawing/2014/main" val="20000"/>
                    </a:ext>
                  </a:extLst>
                </a:gridCol>
                <a:gridCol w="1116013">
                  <a:extLst>
                    <a:ext uri="{9D8B030D-6E8A-4147-A177-3AD203B41FA5}">
                      <a16:colId xmlns:a16="http://schemas.microsoft.com/office/drawing/2014/main" val="20001"/>
                    </a:ext>
                  </a:extLst>
                </a:gridCol>
                <a:gridCol w="1116012">
                  <a:extLst>
                    <a:ext uri="{9D8B030D-6E8A-4147-A177-3AD203B41FA5}">
                      <a16:colId xmlns:a16="http://schemas.microsoft.com/office/drawing/2014/main" val="20002"/>
                    </a:ext>
                  </a:extLst>
                </a:gridCol>
                <a:gridCol w="2646363">
                  <a:extLst>
                    <a:ext uri="{9D8B030D-6E8A-4147-A177-3AD203B41FA5}">
                      <a16:colId xmlns:a16="http://schemas.microsoft.com/office/drawing/2014/main" val="20003"/>
                    </a:ext>
                  </a:extLst>
                </a:gridCol>
              </a:tblGrid>
              <a:tr h="1371600">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just" defTabSz="914400" rtl="0" eaLnBrk="1" fontAlgn="base" latinLnBrk="0" hangingPunct="1">
                        <a:lnSpc>
                          <a:spcPct val="107000"/>
                        </a:lnSpc>
                        <a:spcBef>
                          <a:spcPct val="0"/>
                        </a:spcBef>
                        <a:spcAft>
                          <a:spcPct val="0"/>
                        </a:spcAft>
                        <a:buClrTx/>
                        <a:buSzTx/>
                        <a:buFontTx/>
                        <a:buNone/>
                        <a:tabLst/>
                      </a:pPr>
                      <a:endParaRPr kumimoji="0" lang="x-none" altLang="x-none" sz="2400" b="1" i="0" u="none" strike="noStrike" cap="none" normalizeH="0" baseline="0">
                        <a:ln>
                          <a:noFill/>
                        </a:ln>
                        <a:solidFill>
                          <a:srgbClr val="FFFFFF"/>
                        </a:solidFill>
                        <a:effectLst/>
                        <a:latin typeface="Calibri" charset="0"/>
                        <a:ea typeface="Calibri" charset="0"/>
                        <a:cs typeface="Arial" charset="0"/>
                      </a:endParaRPr>
                    </a:p>
                  </a:txBody>
                  <a:tcPr marL="44453" marR="4445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it-IT" altLang="x-none" sz="2400" b="1" i="0" u="none" strike="noStrike" cap="none" normalizeH="0" baseline="0">
                          <a:ln>
                            <a:noFill/>
                          </a:ln>
                          <a:solidFill>
                            <a:srgbClr val="FFFFFF"/>
                          </a:solidFill>
                          <a:effectLst/>
                          <a:latin typeface="Calibri" charset="0"/>
                        </a:rPr>
                        <a:t> </a:t>
                      </a:r>
                      <a:endParaRPr kumimoji="0" lang="it-IT" altLang="x-none" sz="2400" b="1" i="0" u="none" strike="noStrike" cap="none" normalizeH="0" baseline="0">
                        <a:ln>
                          <a:noFill/>
                        </a:ln>
                        <a:solidFill>
                          <a:srgbClr val="FFFFFF"/>
                        </a:solidFill>
                        <a:effectLst/>
                        <a:latin typeface="Calibri" charset="0"/>
                        <a:ea typeface="Calibri" charset="0"/>
                        <a:cs typeface="Arial" charset="0"/>
                      </a:endParaRP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GB" altLang="x-none" sz="2000" b="1" i="0" u="none" strike="noStrike" cap="none" normalizeH="0" baseline="0">
                          <a:ln>
                            <a:noFill/>
                          </a:ln>
                          <a:solidFill>
                            <a:srgbClr val="FFFFFF"/>
                          </a:solidFill>
                          <a:effectLst/>
                          <a:latin typeface="Calibri" charset="0"/>
                          <a:ea typeface="Verdana" charset="0"/>
                          <a:cs typeface="Verdana" charset="0"/>
                        </a:rPr>
                        <a:t>Senti che la tua identità corrisponde alla tradizione e alla cultura del tuo Paese?</a:t>
                      </a: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it-IT"/>
                    </a:p>
                  </a:txBody>
                  <a:tcPr/>
                </a:tc>
                <a:extLst>
                  <a:ext uri="{0D108BD9-81ED-4DB2-BD59-A6C34878D82A}">
                    <a16:rowId xmlns:a16="http://schemas.microsoft.com/office/drawing/2014/main" val="10000"/>
                  </a:ext>
                </a:extLst>
              </a:tr>
              <a:tr h="420688">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x-none" sz="2400" b="1" i="0" u="none" strike="noStrike" cap="none" normalizeH="0" baseline="0">
                          <a:ln>
                            <a:noFill/>
                          </a:ln>
                          <a:solidFill>
                            <a:srgbClr val="FFFFFF"/>
                          </a:solidFill>
                          <a:effectLst/>
                          <a:latin typeface="Calibri" charset="0"/>
                        </a:rPr>
                        <a:t> </a:t>
                      </a:r>
                      <a:endParaRPr kumimoji="0" lang="it-IT" altLang="x-none" sz="2400" b="1" i="0" u="none" strike="noStrike" cap="none" normalizeH="0" baseline="0">
                        <a:ln>
                          <a:noFill/>
                        </a:ln>
                        <a:solidFill>
                          <a:srgbClr val="FFFFFF"/>
                        </a:solidFill>
                        <a:effectLst/>
                        <a:latin typeface="Calibri" charset="0"/>
                        <a:ea typeface="Calibri" charset="0"/>
                        <a:cs typeface="Arial" charset="0"/>
                      </a:endParaRPr>
                    </a:p>
                  </a:txBody>
                  <a:tcPr marL="44453" marR="4445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x-none" altLang="x-none" sz="2400" b="0" i="0" u="none" strike="noStrike" cap="none" normalizeH="0" baseline="0">
                        <a:ln>
                          <a:noFill/>
                        </a:ln>
                        <a:solidFill>
                          <a:srgbClr val="000000"/>
                        </a:solidFill>
                        <a:effectLst/>
                        <a:latin typeface="Calibri" charset="0"/>
                        <a:ea typeface="Verdana" charset="0"/>
                        <a:cs typeface="Verdana" charset="0"/>
                      </a:endParaRP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it-IT" altLang="x-none" sz="2400" b="0" i="0" u="none" strike="noStrike" cap="none" normalizeH="0" baseline="0">
                          <a:ln>
                            <a:noFill/>
                          </a:ln>
                          <a:solidFill>
                            <a:srgbClr val="000000"/>
                          </a:solidFill>
                          <a:effectLst/>
                          <a:latin typeface="Calibri" charset="0"/>
                          <a:ea typeface="Verdana" charset="0"/>
                          <a:cs typeface="Verdana" charset="0"/>
                        </a:rPr>
                        <a:t>Sì</a:t>
                      </a: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it-IT" altLang="x-none" sz="2400" b="0" i="0" u="none" strike="noStrike" cap="none" normalizeH="0" baseline="0">
                          <a:ln>
                            <a:noFill/>
                          </a:ln>
                          <a:solidFill>
                            <a:srgbClr val="000000"/>
                          </a:solidFill>
                          <a:effectLst/>
                          <a:latin typeface="Calibri" charset="0"/>
                          <a:ea typeface="Verdana" charset="0"/>
                          <a:cs typeface="Verdana" charset="0"/>
                        </a:rPr>
                        <a:t>No</a:t>
                      </a: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1"/>
                  </a:ext>
                </a:extLst>
              </a:tr>
              <a:tr h="731838">
                <a:tc rowSpan="2">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GB" altLang="x-none" sz="2000" b="1" i="0" u="none" strike="noStrike" cap="none" normalizeH="0" baseline="0">
                          <a:ln>
                            <a:noFill/>
                          </a:ln>
                          <a:solidFill>
                            <a:srgbClr val="FFFFFF"/>
                          </a:solidFill>
                          <a:effectLst/>
                          <a:latin typeface="Calibri" charset="0"/>
                          <a:ea typeface="Verdana" charset="0"/>
                          <a:cs typeface="Verdana" charset="0"/>
                        </a:rPr>
                        <a:t>Senti di appartenere culturalmente a un’area geografica più larga rispetto ai confini del tuo Paese?</a:t>
                      </a:r>
                    </a:p>
                  </a:txBody>
                  <a:tcPr marL="44453" marR="4445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it-IT" altLang="x-none" sz="2400" b="0" i="0" u="none" strike="noStrike" cap="none" normalizeH="0" baseline="0">
                          <a:ln>
                            <a:noFill/>
                          </a:ln>
                          <a:solidFill>
                            <a:srgbClr val="000000"/>
                          </a:solidFill>
                          <a:effectLst/>
                          <a:latin typeface="Calibri" charset="0"/>
                          <a:ea typeface="Verdana" charset="0"/>
                          <a:cs typeface="Verdana" charset="0"/>
                        </a:rPr>
                        <a:t>Sì</a:t>
                      </a: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x-none" sz="2400" b="0" i="0" u="none" strike="noStrike" cap="none" normalizeH="0" baseline="0">
                          <a:ln>
                            <a:noFill/>
                          </a:ln>
                          <a:solidFill>
                            <a:srgbClr val="000000"/>
                          </a:solidFill>
                          <a:effectLst/>
                          <a:latin typeface="Calibri" charset="0"/>
                          <a:ea typeface="Verdana" charset="0"/>
                          <a:cs typeface="Verdana" charset="0"/>
                        </a:rPr>
                        <a:t>60,00</a:t>
                      </a:r>
                      <a:endParaRPr kumimoji="0" lang="it-IT" altLang="x-none" sz="2400" b="0" i="0" u="none" strike="noStrike" cap="none" normalizeH="0" baseline="0">
                        <a:ln>
                          <a:noFill/>
                        </a:ln>
                        <a:solidFill>
                          <a:srgbClr val="000000"/>
                        </a:solidFill>
                        <a:effectLst/>
                        <a:latin typeface="Calibri" charset="0"/>
                        <a:ea typeface="Verdana" charset="0"/>
                        <a:cs typeface="Verdana" charset="0"/>
                      </a:endParaRP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x-none" sz="2400" b="0" i="0" u="none" strike="noStrike" cap="none" normalizeH="0" baseline="0">
                          <a:ln>
                            <a:noFill/>
                          </a:ln>
                          <a:solidFill>
                            <a:srgbClr val="000000"/>
                          </a:solidFill>
                          <a:effectLst/>
                          <a:latin typeface="Calibri" charset="0"/>
                          <a:ea typeface="Verdana" charset="0"/>
                          <a:cs typeface="Verdana" charset="0"/>
                        </a:rPr>
                        <a:t>29,57</a:t>
                      </a:r>
                      <a:endParaRPr kumimoji="0" lang="it-IT" altLang="x-none" sz="2400" b="0" i="0" u="none" strike="noStrike" cap="none" normalizeH="0" baseline="0">
                        <a:ln>
                          <a:noFill/>
                        </a:ln>
                        <a:solidFill>
                          <a:srgbClr val="000000"/>
                        </a:solidFill>
                        <a:effectLst/>
                        <a:latin typeface="Calibri" charset="0"/>
                        <a:ea typeface="Verdana" charset="0"/>
                        <a:cs typeface="Verdana" charset="0"/>
                      </a:endParaRP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2"/>
                  </a:ext>
                </a:extLst>
              </a:tr>
              <a:tr h="1135063">
                <a:tc vMerge="1">
                  <a:txBody>
                    <a:bodyPr/>
                    <a:lstStyle/>
                    <a:p>
                      <a:endParaRPr lang="it-IT"/>
                    </a:p>
                  </a:txBody>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it-IT" altLang="x-none" sz="2400" b="0" i="0" u="none" strike="noStrike" cap="none" normalizeH="0" baseline="0">
                          <a:ln>
                            <a:noFill/>
                          </a:ln>
                          <a:solidFill>
                            <a:srgbClr val="000000"/>
                          </a:solidFill>
                          <a:effectLst/>
                          <a:latin typeface="Calibri" charset="0"/>
                          <a:ea typeface="Verdana" charset="0"/>
                          <a:cs typeface="Verdana" charset="0"/>
                        </a:rPr>
                        <a:t>No</a:t>
                      </a: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x-none" sz="2400" b="0" i="0" u="none" strike="noStrike" cap="none" normalizeH="0" baseline="0">
                          <a:ln>
                            <a:noFill/>
                          </a:ln>
                          <a:solidFill>
                            <a:srgbClr val="000000"/>
                          </a:solidFill>
                          <a:effectLst/>
                          <a:latin typeface="Calibri" charset="0"/>
                          <a:ea typeface="Verdana" charset="0"/>
                          <a:cs typeface="Verdana" charset="0"/>
                        </a:rPr>
                        <a:t>7,83</a:t>
                      </a:r>
                      <a:endParaRPr kumimoji="0" lang="it-IT" altLang="x-none" sz="2400" b="0" i="0" u="none" strike="noStrike" cap="none" normalizeH="0" baseline="0">
                        <a:ln>
                          <a:noFill/>
                        </a:ln>
                        <a:solidFill>
                          <a:srgbClr val="000000"/>
                        </a:solidFill>
                        <a:effectLst/>
                        <a:latin typeface="Calibri" charset="0"/>
                        <a:ea typeface="Verdana" charset="0"/>
                        <a:cs typeface="Verdana" charset="0"/>
                      </a:endParaRP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lvl1pPr>
                        <a:lnSpc>
                          <a:spcPct val="90000"/>
                        </a:lnSpc>
                        <a:spcBef>
                          <a:spcPts val="1000"/>
                        </a:spcBef>
                        <a:buFont typeface="Arial" charset="0"/>
                        <a:defRPr sz="2400">
                          <a:solidFill>
                            <a:schemeClr val="tx1"/>
                          </a:solidFill>
                          <a:latin typeface="Calibri" charset="0"/>
                        </a:defRPr>
                      </a:lvl1pPr>
                      <a:lvl2pPr marL="742950" indent="-285750">
                        <a:lnSpc>
                          <a:spcPct val="90000"/>
                        </a:lnSpc>
                        <a:spcBef>
                          <a:spcPts val="500"/>
                        </a:spcBef>
                        <a:buFont typeface="Arial" charset="0"/>
                        <a:defRPr sz="2000">
                          <a:solidFill>
                            <a:schemeClr val="tx1"/>
                          </a:solidFill>
                          <a:latin typeface="Calibri" charset="0"/>
                        </a:defRPr>
                      </a:lvl2pPr>
                      <a:lvl3pPr marL="1143000" indent="-228600">
                        <a:lnSpc>
                          <a:spcPct val="90000"/>
                        </a:lnSpc>
                        <a:spcBef>
                          <a:spcPts val="500"/>
                        </a:spcBef>
                        <a:buFont typeface="Arial" charset="0"/>
                        <a:defRPr>
                          <a:solidFill>
                            <a:schemeClr val="tx1"/>
                          </a:solidFill>
                          <a:latin typeface="Calibri" charset="0"/>
                        </a:defRPr>
                      </a:lvl3pPr>
                      <a:lvl4pPr marL="1600200" indent="-228600">
                        <a:lnSpc>
                          <a:spcPct val="90000"/>
                        </a:lnSpc>
                        <a:spcBef>
                          <a:spcPts val="500"/>
                        </a:spcBef>
                        <a:buFont typeface="Arial" charset="0"/>
                        <a:defRPr sz="1600">
                          <a:solidFill>
                            <a:schemeClr val="tx1"/>
                          </a:solidFill>
                          <a:latin typeface="Calibri" charset="0"/>
                        </a:defRPr>
                      </a:lvl4pPr>
                      <a:lvl5pPr marL="2057400" indent="-228600">
                        <a:lnSpc>
                          <a:spcPct val="90000"/>
                        </a:lnSpc>
                        <a:spcBef>
                          <a:spcPts val="500"/>
                        </a:spcBef>
                        <a:buFont typeface="Arial" charset="0"/>
                        <a:defRPr sz="1600">
                          <a:solidFill>
                            <a:schemeClr val="tx1"/>
                          </a:solidFill>
                          <a:latin typeface="Calibri" charset="0"/>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Calibri" charset="0"/>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Calibri" charset="0"/>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Calibri" charset="0"/>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Calibri"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x-none" sz="2400" b="0" i="0" u="none" strike="noStrike" cap="none" normalizeH="0" baseline="0">
                          <a:ln>
                            <a:noFill/>
                          </a:ln>
                          <a:solidFill>
                            <a:srgbClr val="000000"/>
                          </a:solidFill>
                          <a:effectLst/>
                          <a:latin typeface="Calibri" charset="0"/>
                          <a:ea typeface="Verdana" charset="0"/>
                          <a:cs typeface="Verdana" charset="0"/>
                        </a:rPr>
                        <a:t>2,61</a:t>
                      </a:r>
                      <a:endParaRPr kumimoji="0" lang="it-IT" altLang="x-none" sz="2400" b="0" i="0" u="none" strike="noStrike" cap="none" normalizeH="0" baseline="0">
                        <a:ln>
                          <a:noFill/>
                        </a:ln>
                        <a:solidFill>
                          <a:srgbClr val="000000"/>
                        </a:solidFill>
                        <a:effectLst/>
                        <a:latin typeface="Calibri" charset="0"/>
                        <a:ea typeface="Verdana" charset="0"/>
                        <a:cs typeface="Verdana" charset="0"/>
                      </a:endParaRPr>
                    </a:p>
                  </a:txBody>
                  <a:tcPr marL="44453" marR="4445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318247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algn="ctr" eaLnBrk="1" hangingPunct="1"/>
            <a:r>
              <a:rPr lang="it-IT" altLang="it-IT" sz="3600">
                <a:ea typeface="Verdana" charset="0"/>
                <a:cs typeface="Verdana" charset="0"/>
              </a:rPr>
              <a:t>L’intervista</a:t>
            </a:r>
          </a:p>
        </p:txBody>
      </p:sp>
      <p:sp>
        <p:nvSpPr>
          <p:cNvPr id="3" name="Segnaposto contenuto 2"/>
          <p:cNvSpPr>
            <a:spLocks noGrp="1"/>
          </p:cNvSpPr>
          <p:nvPr>
            <p:ph idx="1"/>
          </p:nvPr>
        </p:nvSpPr>
        <p:spPr/>
        <p:txBody>
          <a:bodyPr rtlCol="0">
            <a:noAutofit/>
          </a:bodyPr>
          <a:lstStyle/>
          <a:p>
            <a:pPr algn="just" eaLnBrk="1" fontAlgn="auto" hangingPunct="1">
              <a:lnSpc>
                <a:spcPct val="150000"/>
              </a:lnSpc>
              <a:spcAft>
                <a:spcPts val="0"/>
              </a:spcAft>
              <a:buFontTx/>
              <a:buChar char="-"/>
              <a:defRPr/>
            </a:pPr>
            <a:r>
              <a:rPr lang="en-US" sz="2000" dirty="0">
                <a:ea typeface="Verdana" panose="020B0604030504040204" pitchFamily="34" charset="0"/>
                <a:cs typeface="Verdana" panose="020B0604030504040204" pitchFamily="34" charset="0"/>
              </a:rPr>
              <a:t>11 </a:t>
            </a:r>
            <a:r>
              <a:rPr lang="en-US" sz="2000" dirty="0" err="1">
                <a:ea typeface="Verdana" panose="020B0604030504040204" pitchFamily="34" charset="0"/>
                <a:cs typeface="Verdana" panose="020B0604030504040204" pitchFamily="34" charset="0"/>
              </a:rPr>
              <a:t>giovani</a:t>
            </a:r>
            <a:r>
              <a:rPr lang="en-US" sz="2000" dirty="0">
                <a:ea typeface="Verdana" panose="020B0604030504040204" pitchFamily="34" charset="0"/>
                <a:cs typeface="Verdana" panose="020B0604030504040204" pitchFamily="34" charset="0"/>
              </a:rPr>
              <a:t>: 3 </a:t>
            </a:r>
            <a:r>
              <a:rPr lang="en-US" sz="2000" dirty="0" err="1">
                <a:ea typeface="Verdana" panose="020B0604030504040204" pitchFamily="34" charset="0"/>
                <a:cs typeface="Verdana" panose="020B0604030504040204" pitchFamily="34" charset="0"/>
              </a:rPr>
              <a:t>dalla</a:t>
            </a:r>
            <a:r>
              <a:rPr lang="en-US" sz="2000" dirty="0">
                <a:ea typeface="Verdana" panose="020B0604030504040204" pitchFamily="34" charset="0"/>
                <a:cs typeface="Verdana" panose="020B0604030504040204" pitchFamily="34" charset="0"/>
              </a:rPr>
              <a:t> Bosnia, </a:t>
            </a:r>
            <a:r>
              <a:rPr lang="en-US" sz="2000" dirty="0" err="1">
                <a:ea typeface="Verdana" panose="020B0604030504040204" pitchFamily="34" charset="0"/>
                <a:cs typeface="Verdana" panose="020B0604030504040204" pitchFamily="34" charset="0"/>
              </a:rPr>
              <a:t>tre</a:t>
            </a:r>
            <a:r>
              <a:rPr lang="en-US" sz="2000" dirty="0">
                <a:ea typeface="Verdana" panose="020B0604030504040204" pitchFamily="34" charset="0"/>
                <a:cs typeface="Verdana" panose="020B0604030504040204" pitchFamily="34" charset="0"/>
              </a:rPr>
              <a:t> </a:t>
            </a:r>
            <a:r>
              <a:rPr lang="en-US" sz="2000" dirty="0" err="1">
                <a:ea typeface="Verdana" panose="020B0604030504040204" pitchFamily="34" charset="0"/>
                <a:cs typeface="Verdana" panose="020B0604030504040204" pitchFamily="34" charset="0"/>
              </a:rPr>
              <a:t>dalla</a:t>
            </a:r>
            <a:r>
              <a:rPr lang="en-US" sz="2000" dirty="0">
                <a:ea typeface="Verdana" panose="020B0604030504040204" pitchFamily="34" charset="0"/>
                <a:cs typeface="Verdana" panose="020B0604030504040204" pitchFamily="34" charset="0"/>
              </a:rPr>
              <a:t> Serbia, due </a:t>
            </a:r>
            <a:r>
              <a:rPr lang="en-US" sz="2000" dirty="0" err="1">
                <a:ea typeface="Verdana" panose="020B0604030504040204" pitchFamily="34" charset="0"/>
                <a:cs typeface="Verdana" panose="020B0604030504040204" pitchFamily="34" charset="0"/>
              </a:rPr>
              <a:t>dalla</a:t>
            </a:r>
            <a:r>
              <a:rPr lang="en-US" sz="2000" dirty="0">
                <a:ea typeface="Verdana" panose="020B0604030504040204" pitchFamily="34" charset="0"/>
                <a:cs typeface="Verdana" panose="020B0604030504040204" pitchFamily="34" charset="0"/>
              </a:rPr>
              <a:t> Slovenia, </a:t>
            </a:r>
            <a:r>
              <a:rPr lang="en-US" sz="2000" dirty="0" err="1">
                <a:ea typeface="Verdana" panose="020B0604030504040204" pitchFamily="34" charset="0"/>
                <a:cs typeface="Verdana" panose="020B0604030504040204" pitchFamily="34" charset="0"/>
              </a:rPr>
              <a:t>uno</a:t>
            </a:r>
            <a:r>
              <a:rPr lang="en-US" sz="2000" dirty="0">
                <a:ea typeface="Verdana" panose="020B0604030504040204" pitchFamily="34" charset="0"/>
                <a:cs typeface="Verdana" panose="020B0604030504040204" pitchFamily="34" charset="0"/>
              </a:rPr>
              <a:t> </a:t>
            </a:r>
            <a:r>
              <a:rPr lang="en-US" sz="2000" dirty="0" err="1">
                <a:ea typeface="Verdana" panose="020B0604030504040204" pitchFamily="34" charset="0"/>
                <a:cs typeface="Verdana" panose="020B0604030504040204" pitchFamily="34" charset="0"/>
              </a:rPr>
              <a:t>dalla</a:t>
            </a:r>
            <a:r>
              <a:rPr lang="en-US" sz="2000" dirty="0">
                <a:ea typeface="Verdana" panose="020B0604030504040204" pitchFamily="34" charset="0"/>
                <a:cs typeface="Verdana" panose="020B0604030504040204" pitchFamily="34" charset="0"/>
              </a:rPr>
              <a:t> </a:t>
            </a:r>
            <a:r>
              <a:rPr lang="en-US" sz="2000" dirty="0" err="1">
                <a:ea typeface="Verdana" panose="020B0604030504040204" pitchFamily="34" charset="0"/>
                <a:cs typeface="Verdana" panose="020B0604030504040204" pitchFamily="34" charset="0"/>
              </a:rPr>
              <a:t>Croazia</a:t>
            </a:r>
            <a:r>
              <a:rPr lang="en-US" sz="2000" dirty="0">
                <a:ea typeface="Verdana" panose="020B0604030504040204" pitchFamily="34" charset="0"/>
                <a:cs typeface="Verdana" panose="020B0604030504040204" pitchFamily="34" charset="0"/>
              </a:rPr>
              <a:t>, </a:t>
            </a:r>
            <a:r>
              <a:rPr lang="en-US" sz="2000" dirty="0" err="1">
                <a:ea typeface="Verdana" panose="020B0604030504040204" pitchFamily="34" charset="0"/>
                <a:cs typeface="Verdana" panose="020B0604030504040204" pitchFamily="34" charset="0"/>
              </a:rPr>
              <a:t>uno</a:t>
            </a:r>
            <a:r>
              <a:rPr lang="en-US" sz="2000" dirty="0">
                <a:ea typeface="Verdana" panose="020B0604030504040204" pitchFamily="34" charset="0"/>
                <a:cs typeface="Verdana" panose="020B0604030504040204" pitchFamily="34" charset="0"/>
              </a:rPr>
              <a:t> dal Montenegro e </a:t>
            </a:r>
            <a:r>
              <a:rPr lang="en-US" sz="2000" dirty="0" err="1">
                <a:ea typeface="Verdana" panose="020B0604030504040204" pitchFamily="34" charset="0"/>
                <a:cs typeface="Verdana" panose="020B0604030504040204" pitchFamily="34" charset="0"/>
              </a:rPr>
              <a:t>uno</a:t>
            </a:r>
            <a:r>
              <a:rPr lang="en-US" sz="2000" dirty="0">
                <a:ea typeface="Verdana" panose="020B0604030504040204" pitchFamily="34" charset="0"/>
                <a:cs typeface="Verdana" panose="020B0604030504040204" pitchFamily="34" charset="0"/>
              </a:rPr>
              <a:t> </a:t>
            </a:r>
            <a:r>
              <a:rPr lang="en-US" sz="2000" dirty="0" err="1">
                <a:ea typeface="Verdana" panose="020B0604030504040204" pitchFamily="34" charset="0"/>
                <a:cs typeface="Verdana" panose="020B0604030504040204" pitchFamily="34" charset="0"/>
              </a:rPr>
              <a:t>dalla</a:t>
            </a:r>
            <a:r>
              <a:rPr lang="en-US" sz="2000" dirty="0">
                <a:ea typeface="Verdana" panose="020B0604030504040204" pitchFamily="34" charset="0"/>
                <a:cs typeface="Verdana" panose="020B0604030504040204" pitchFamily="34" charset="0"/>
              </a:rPr>
              <a:t> Macedonia</a:t>
            </a:r>
          </a:p>
          <a:p>
            <a:pPr algn="just" eaLnBrk="1" fontAlgn="auto" hangingPunct="1">
              <a:lnSpc>
                <a:spcPct val="150000"/>
              </a:lnSpc>
              <a:spcAft>
                <a:spcPts val="0"/>
              </a:spcAft>
              <a:buFontTx/>
              <a:buChar char="-"/>
              <a:defRPr/>
            </a:pPr>
            <a:endParaRPr lang="en-GB" sz="2000" dirty="0">
              <a:ea typeface="Verdana" panose="020B0604030504040204" pitchFamily="34" charset="0"/>
              <a:cs typeface="Verdana" panose="020B0604030504040204" pitchFamily="34" charset="0"/>
            </a:endParaRPr>
          </a:p>
          <a:p>
            <a:pPr algn="just" eaLnBrk="1" fontAlgn="auto" hangingPunct="1">
              <a:lnSpc>
                <a:spcPct val="150000"/>
              </a:lnSpc>
              <a:spcAft>
                <a:spcPts val="0"/>
              </a:spcAft>
              <a:buFontTx/>
              <a:buChar char="-"/>
              <a:defRPr/>
            </a:pPr>
            <a:r>
              <a:rPr lang="en-GB" sz="2000" dirty="0">
                <a:solidFill>
                  <a:srgbClr val="FF0000"/>
                </a:solidFill>
                <a:ea typeface="Verdana" panose="020B0604030504040204" pitchFamily="34" charset="0"/>
                <a:cs typeface="Verdana" panose="020B0604030504040204" pitchFamily="34" charset="0"/>
              </a:rPr>
              <a:t>NO BORDER GENERATION: </a:t>
            </a:r>
          </a:p>
          <a:p>
            <a:pPr algn="just" eaLnBrk="1" fontAlgn="auto" hangingPunct="1">
              <a:lnSpc>
                <a:spcPct val="150000"/>
              </a:lnSpc>
              <a:spcAft>
                <a:spcPts val="0"/>
              </a:spcAft>
              <a:buFontTx/>
              <a:buChar char="-"/>
              <a:defRPr/>
            </a:pPr>
            <a:endParaRPr lang="en-GB" sz="2000" dirty="0">
              <a:ea typeface="Verdana" panose="020B0604030504040204" pitchFamily="34" charset="0"/>
              <a:cs typeface="Verdana" panose="020B0604030504040204" pitchFamily="34" charset="0"/>
            </a:endParaRPr>
          </a:p>
          <a:p>
            <a:pPr marL="0" indent="0" algn="just" eaLnBrk="1" fontAlgn="auto" hangingPunct="1">
              <a:lnSpc>
                <a:spcPct val="150000"/>
              </a:lnSpc>
              <a:spcAft>
                <a:spcPts val="0"/>
              </a:spcAft>
              <a:buFont typeface="Arial" panose="020B0604020202020204" pitchFamily="34" charset="0"/>
              <a:buNone/>
              <a:defRPr/>
            </a:pPr>
            <a:r>
              <a:rPr lang="en-GB" sz="2000" dirty="0" err="1">
                <a:ea typeface="Verdana" panose="020B0604030504040204" pitchFamily="34" charset="0"/>
                <a:cs typeface="Verdana" panose="020B0604030504040204" pitchFamily="34" charset="0"/>
              </a:rPr>
              <a:t>Tutti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gli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intervistati</a:t>
            </a:r>
            <a:r>
              <a:rPr lang="en-GB" sz="2000" dirty="0">
                <a:ea typeface="Verdana" panose="020B0604030504040204" pitchFamily="34" charset="0"/>
                <a:cs typeface="Verdana" panose="020B0604030504040204" pitchFamily="34" charset="0"/>
              </a:rPr>
              <a:t>, a parte </a:t>
            </a:r>
            <a:r>
              <a:rPr lang="en-GB" sz="2000" dirty="0" err="1">
                <a:ea typeface="Verdana" panose="020B0604030504040204" pitchFamily="34" charset="0"/>
                <a:cs typeface="Verdana" panose="020B0604030504040204" pitchFamily="34" charset="0"/>
              </a:rPr>
              <a:t>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Serbi</a:t>
            </a:r>
            <a:r>
              <a:rPr lang="en-GB" sz="2000" dirty="0">
                <a:ea typeface="Verdana" panose="020B0604030504040204" pitchFamily="34" charset="0"/>
                <a:cs typeface="Verdana" panose="020B0604030504040204" pitchFamily="34" charset="0"/>
              </a:rPr>
              <a:t> e </a:t>
            </a:r>
            <a:r>
              <a:rPr lang="en-GB" sz="2000" dirty="0" err="1">
                <a:ea typeface="Verdana" panose="020B0604030504040204" pitchFamily="34" charset="0"/>
                <a:cs typeface="Verdana" panose="020B0604030504040204" pitchFamily="34" charset="0"/>
              </a:rPr>
              <a:t>uno</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Sloveno</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pensano</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che</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confini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geopolitici</a:t>
            </a:r>
            <a:r>
              <a:rPr lang="en-GB" sz="2000" dirty="0">
                <a:ea typeface="Verdana" panose="020B0604030504040204" pitchFamily="34" charset="0"/>
                <a:cs typeface="Verdana" panose="020B0604030504040204" pitchFamily="34" charset="0"/>
              </a:rPr>
              <a:t> non </a:t>
            </a:r>
            <a:r>
              <a:rPr lang="en-GB" sz="2000" dirty="0" err="1">
                <a:ea typeface="Verdana" panose="020B0604030504040204" pitchFamily="34" charset="0"/>
                <a:cs typeface="Verdana" panose="020B0604030504040204" pitchFamily="34" charset="0"/>
              </a:rPr>
              <a:t>dovrebbero</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esistere</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che</a:t>
            </a:r>
            <a:r>
              <a:rPr lang="en-GB" sz="2000" dirty="0">
                <a:ea typeface="Verdana" panose="020B0604030504040204" pitchFamily="34" charset="0"/>
                <a:cs typeface="Verdana" panose="020B0604030504040204" pitchFamily="34" charset="0"/>
              </a:rPr>
              <a:t> non </a:t>
            </a:r>
            <a:r>
              <a:rPr lang="en-GB" sz="2000" dirty="0" err="1">
                <a:ea typeface="Verdana" panose="020B0604030504040204" pitchFamily="34" charset="0"/>
                <a:cs typeface="Verdana" panose="020B0604030504040204" pitchFamily="34" charset="0"/>
              </a:rPr>
              <a:t>hanno</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oggi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senso</a:t>
            </a:r>
            <a:r>
              <a:rPr lang="en-GB" sz="2000" dirty="0">
                <a:ea typeface="Verdana" panose="020B0604030504040204" pitchFamily="34" charset="0"/>
                <a:cs typeface="Verdana" panose="020B0604030504040204" pitchFamily="34" charset="0"/>
              </a:rPr>
              <a:t> e </a:t>
            </a:r>
            <a:r>
              <a:rPr lang="en-GB" sz="2000" dirty="0" err="1">
                <a:ea typeface="Verdana" panose="020B0604030504040204" pitchFamily="34" charset="0"/>
                <a:cs typeface="Verdana" panose="020B0604030504040204" pitchFamily="34" charset="0"/>
              </a:rPr>
              <a:t>che</a:t>
            </a:r>
            <a:r>
              <a:rPr lang="en-GB" sz="2000" dirty="0">
                <a:ea typeface="Verdana" panose="020B0604030504040204" pitchFamily="34" charset="0"/>
                <a:cs typeface="Verdana" panose="020B0604030504040204" pitchFamily="34" charset="0"/>
              </a:rPr>
              <a:t> non vi </a:t>
            </a:r>
            <a:r>
              <a:rPr lang="en-GB" sz="2000" dirty="0" err="1">
                <a:ea typeface="Verdana" panose="020B0604030504040204" pitchFamily="34" charset="0"/>
                <a:cs typeface="Verdana" panose="020B0604030504040204" pitchFamily="34" charset="0"/>
              </a:rPr>
              <a:t>sono</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differenze</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tra</a:t>
            </a:r>
            <a:r>
              <a:rPr lang="en-GB" sz="2000" dirty="0">
                <a:ea typeface="Verdana" panose="020B0604030504040204" pitchFamily="34" charset="0"/>
                <a:cs typeface="Verdana" panose="020B0604030504040204" pitchFamily="34" charset="0"/>
              </a:rPr>
              <a:t> le </a:t>
            </a:r>
            <a:r>
              <a:rPr lang="en-GB" sz="2000" dirty="0" err="1">
                <a:ea typeface="Verdana" panose="020B0604030504040204" pitchFamily="34" charset="0"/>
                <a:cs typeface="Verdana" panose="020B0604030504040204" pitchFamily="34" charset="0"/>
              </a:rPr>
              <a:t>persone</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dei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diversi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Paesi</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dell’Ex</a:t>
            </a:r>
            <a:r>
              <a:rPr lang="en-GB" sz="2000" dirty="0">
                <a:ea typeface="Verdana" panose="020B0604030504040204" pitchFamily="34" charset="0"/>
                <a:cs typeface="Verdana" panose="020B0604030504040204" pitchFamily="34" charset="0"/>
              </a:rPr>
              <a:t> </a:t>
            </a:r>
            <a:r>
              <a:rPr lang="en-GB" sz="2000" dirty="0" err="1">
                <a:ea typeface="Verdana" panose="020B0604030504040204" pitchFamily="34" charset="0"/>
                <a:cs typeface="Verdana" panose="020B0604030504040204" pitchFamily="34" charset="0"/>
              </a:rPr>
              <a:t>Jugoslavia</a:t>
            </a:r>
            <a:endParaRPr lang="en-GB" sz="20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24006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algn="ctr"/>
            <a:r>
              <a:rPr lang="it-IT" altLang="x-none" sz="3200" dirty="0">
                <a:latin typeface="Verdana" charset="0"/>
                <a:ea typeface="Verdana" charset="0"/>
                <a:cs typeface="Verdana" charset="0"/>
              </a:rPr>
              <a:t>Network sociali pervasivi (SPN)</a:t>
            </a:r>
          </a:p>
        </p:txBody>
      </p:sp>
      <p:sp>
        <p:nvSpPr>
          <p:cNvPr id="17411" name="Segnaposto contenuto 2"/>
          <p:cNvSpPr>
            <a:spLocks noGrp="1"/>
          </p:cNvSpPr>
          <p:nvPr>
            <p:ph idx="1"/>
          </p:nvPr>
        </p:nvSpPr>
        <p:spPr/>
        <p:txBody>
          <a:bodyPr/>
          <a:lstStyle/>
          <a:p>
            <a:pPr>
              <a:lnSpc>
                <a:spcPct val="200000"/>
              </a:lnSpc>
              <a:buFont typeface="Verdana" charset="0"/>
              <a:buChar char="-"/>
            </a:pPr>
            <a:r>
              <a:rPr lang="it-IT" altLang="x-none" sz="1800" dirty="0">
                <a:latin typeface="Verdana" charset="0"/>
                <a:ea typeface="Verdana" charset="0"/>
                <a:cs typeface="Verdana" charset="0"/>
              </a:rPr>
              <a:t>Evoluzione delle reti sociali sulla base del paradigma di fusione–integrazione tra il cyber world ed il mondo fisico</a:t>
            </a:r>
          </a:p>
          <a:p>
            <a:pPr>
              <a:lnSpc>
                <a:spcPct val="200000"/>
              </a:lnSpc>
              <a:buFont typeface="Verdana" charset="0"/>
              <a:buChar char="-"/>
            </a:pPr>
            <a:r>
              <a:rPr lang="it-IT" altLang="x-none" sz="1800" dirty="0">
                <a:latin typeface="Verdana" charset="0"/>
                <a:ea typeface="Verdana" charset="0"/>
                <a:cs typeface="Verdana" charset="0"/>
              </a:rPr>
              <a:t>I dispositivi mobili per la comunicazione consentono un continua e diffusa  - «sempre e ovunque» [Passarella et alt. 2012 2022, </a:t>
            </a:r>
            <a:r>
              <a:rPr lang="it-IT" altLang="x-none" sz="1800" dirty="0" err="1">
                <a:latin typeface="Verdana" charset="0"/>
                <a:ea typeface="Verdana" charset="0"/>
                <a:cs typeface="Verdana" charset="0"/>
              </a:rPr>
              <a:t>Castells</a:t>
            </a:r>
            <a:r>
              <a:rPr lang="it-IT" altLang="x-none" sz="1800" dirty="0">
                <a:latin typeface="Verdana" charset="0"/>
                <a:ea typeface="Verdana" charset="0"/>
                <a:cs typeface="Verdana" charset="0"/>
              </a:rPr>
              <a:t> 2002] connessione tra due utenti e danno come risultato una rete corrispondente ai canali di comunicazione che si attivano in una relazione sociale preesistente tra loro e comunicazione in funzione del rapporto sociale precostituito</a:t>
            </a:r>
          </a:p>
          <a:p>
            <a:pPr>
              <a:lnSpc>
                <a:spcPct val="200000"/>
              </a:lnSpc>
              <a:buFont typeface="Verdana" charset="0"/>
              <a:buChar char="-"/>
            </a:pPr>
            <a:endParaRPr lang="it-IT" altLang="x-none" sz="1800" dirty="0">
              <a:latin typeface="Verdana" charset="0"/>
              <a:ea typeface="Verdana" charset="0"/>
              <a:cs typeface="Verdana" charset="0"/>
            </a:endParaRPr>
          </a:p>
        </p:txBody>
      </p:sp>
    </p:spTree>
    <p:extLst>
      <p:ext uri="{BB962C8B-B14F-4D97-AF65-F5344CB8AC3E}">
        <p14:creationId xmlns:p14="http://schemas.microsoft.com/office/powerpoint/2010/main" val="49294191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p:txBody>
          <a:bodyPr/>
          <a:lstStyle/>
          <a:p>
            <a:pPr algn="ctr" eaLnBrk="1" hangingPunct="1"/>
            <a:r>
              <a:rPr lang="it-IT" altLang="x-none"/>
              <a:t>Alcune considerazioni</a:t>
            </a:r>
          </a:p>
        </p:txBody>
      </p:sp>
      <p:sp>
        <p:nvSpPr>
          <p:cNvPr id="3" name="Segnaposto contenuto 2"/>
          <p:cNvSpPr>
            <a:spLocks noGrp="1"/>
          </p:cNvSpPr>
          <p:nvPr>
            <p:ph idx="1"/>
          </p:nvPr>
        </p:nvSpPr>
        <p:spPr/>
        <p:txBody>
          <a:bodyPr>
            <a:noAutofit/>
          </a:bodyPr>
          <a:lstStyle/>
          <a:p>
            <a:pPr marL="0" indent="0" algn="just" eaLnBrk="1" hangingPunct="1">
              <a:lnSpc>
                <a:spcPct val="150000"/>
              </a:lnSpc>
              <a:buFont typeface="Arial" panose="020B0604020202020204" pitchFamily="34" charset="0"/>
              <a:buNone/>
              <a:defRPr/>
            </a:pPr>
            <a:r>
              <a:rPr lang="en-GB" altLang="it-IT" sz="2100" dirty="0"/>
              <a:t>1. A quale di </a:t>
            </a:r>
            <a:r>
              <a:rPr lang="en-GB" altLang="it-IT" sz="2100" dirty="0" err="1"/>
              <a:t>queste</a:t>
            </a:r>
            <a:r>
              <a:rPr lang="en-GB" altLang="it-IT" sz="2100" dirty="0"/>
              <a:t> </a:t>
            </a:r>
            <a:r>
              <a:rPr lang="en-GB" altLang="it-IT" sz="2100" dirty="0" err="1"/>
              <a:t>realtà</a:t>
            </a:r>
            <a:r>
              <a:rPr lang="en-GB" altLang="it-IT" sz="2100" dirty="0"/>
              <a:t> </a:t>
            </a:r>
            <a:r>
              <a:rPr lang="en-GB" altLang="it-IT" sz="2100" dirty="0" err="1"/>
              <a:t>geopolitiche</a:t>
            </a:r>
            <a:r>
              <a:rPr lang="en-GB" altLang="it-IT" sz="2100" dirty="0"/>
              <a:t> </a:t>
            </a:r>
            <a:r>
              <a:rPr lang="en-GB" altLang="it-IT" sz="2100" dirty="0" err="1"/>
              <a:t>ti</a:t>
            </a:r>
            <a:r>
              <a:rPr lang="en-GB" altLang="it-IT" sz="2100" dirty="0"/>
              <a:t> </a:t>
            </a:r>
            <a:r>
              <a:rPr lang="en-GB" altLang="it-IT" sz="2100" dirty="0" err="1"/>
              <a:t>senti</a:t>
            </a:r>
            <a:r>
              <a:rPr lang="en-GB" altLang="it-IT" sz="2100" dirty="0"/>
              <a:t> di </a:t>
            </a:r>
            <a:r>
              <a:rPr lang="en-GB" altLang="it-IT" sz="2100" dirty="0" err="1"/>
              <a:t>appartenere</a:t>
            </a:r>
            <a:r>
              <a:rPr lang="en-GB" altLang="it-IT" sz="2100" dirty="0"/>
              <a:t>: 33 % “Europa”</a:t>
            </a:r>
          </a:p>
          <a:p>
            <a:pPr algn="just" eaLnBrk="1" hangingPunct="1">
              <a:lnSpc>
                <a:spcPct val="150000"/>
              </a:lnSpc>
              <a:buFontTx/>
              <a:buChar char="-"/>
              <a:defRPr/>
            </a:pPr>
            <a:r>
              <a:rPr lang="en-GB" altLang="it-IT" sz="2100" dirty="0" err="1"/>
              <a:t>L’identificazione</a:t>
            </a:r>
            <a:r>
              <a:rPr lang="en-GB" altLang="it-IT" sz="2100" dirty="0"/>
              <a:t> </a:t>
            </a:r>
            <a:r>
              <a:rPr lang="en-GB" altLang="it-IT" sz="2100" dirty="0" err="1"/>
              <a:t>nazionale</a:t>
            </a:r>
            <a:r>
              <a:rPr lang="en-GB" altLang="it-IT" sz="2100" dirty="0"/>
              <a:t> e </a:t>
            </a:r>
            <a:r>
              <a:rPr lang="en-GB" altLang="it-IT" sz="2100" dirty="0" err="1"/>
              <a:t>sopranazionale</a:t>
            </a:r>
            <a:r>
              <a:rPr lang="en-GB" altLang="it-IT" sz="2100" dirty="0"/>
              <a:t> è un </a:t>
            </a:r>
            <a:r>
              <a:rPr lang="en-GB" altLang="it-IT" sz="2100" dirty="0" err="1"/>
              <a:t>processo</a:t>
            </a:r>
            <a:r>
              <a:rPr lang="en-GB" altLang="it-IT" sz="2100" dirty="0"/>
              <a:t> </a:t>
            </a:r>
            <a:r>
              <a:rPr lang="en-GB" altLang="it-IT" sz="2100" dirty="0" err="1"/>
              <a:t>analogo</a:t>
            </a:r>
            <a:r>
              <a:rPr lang="en-GB" altLang="it-IT" sz="2100" dirty="0"/>
              <a:t> </a:t>
            </a:r>
            <a:r>
              <a:rPr lang="en-GB" altLang="it-IT" sz="2100" dirty="0" err="1"/>
              <a:t>alla</a:t>
            </a:r>
            <a:r>
              <a:rPr lang="en-GB" altLang="it-IT" sz="2100" dirty="0"/>
              <a:t> </a:t>
            </a:r>
            <a:r>
              <a:rPr lang="en-GB" altLang="it-IT" sz="2100" dirty="0" err="1"/>
              <a:t>costruzione</a:t>
            </a:r>
            <a:r>
              <a:rPr lang="en-GB" altLang="it-IT" sz="2100" dirty="0"/>
              <a:t> di </a:t>
            </a:r>
            <a:r>
              <a:rPr lang="en-GB" altLang="it-IT" sz="2100" dirty="0" err="1"/>
              <a:t>un’identità</a:t>
            </a:r>
            <a:r>
              <a:rPr lang="en-GB" altLang="it-IT" sz="2100" dirty="0"/>
              <a:t> </a:t>
            </a:r>
            <a:r>
              <a:rPr lang="en-GB" altLang="it-IT" sz="2100" dirty="0" err="1"/>
              <a:t>europea</a:t>
            </a:r>
            <a:r>
              <a:rPr lang="en-GB" altLang="it-IT" sz="2100" dirty="0"/>
              <a:t> o </a:t>
            </a:r>
            <a:r>
              <a:rPr lang="en-GB" altLang="it-IT" sz="2100" dirty="0" err="1"/>
              <a:t>europeanismo</a:t>
            </a:r>
            <a:r>
              <a:rPr lang="en-GB" altLang="it-IT" sz="2100" dirty="0"/>
              <a:t> (Moran 1989)</a:t>
            </a:r>
          </a:p>
          <a:p>
            <a:pPr algn="just" eaLnBrk="1" hangingPunct="1">
              <a:lnSpc>
                <a:spcPct val="150000"/>
              </a:lnSpc>
              <a:buFontTx/>
              <a:buChar char="-"/>
              <a:defRPr/>
            </a:pPr>
            <a:r>
              <a:rPr lang="en-GB" altLang="it-IT" sz="2100" dirty="0" err="1"/>
              <a:t>Questo</a:t>
            </a:r>
            <a:r>
              <a:rPr lang="en-GB" altLang="it-IT" sz="2100" dirty="0"/>
              <a:t> </a:t>
            </a:r>
            <a:r>
              <a:rPr lang="en-GB" altLang="it-IT" sz="2100" dirty="0" err="1"/>
              <a:t>processo</a:t>
            </a:r>
            <a:r>
              <a:rPr lang="en-GB" altLang="it-IT" sz="2100" dirty="0"/>
              <a:t> è </a:t>
            </a:r>
            <a:r>
              <a:rPr lang="en-GB" altLang="it-IT" sz="2100" dirty="0" err="1"/>
              <a:t>una</a:t>
            </a:r>
            <a:r>
              <a:rPr lang="en-GB" altLang="it-IT" sz="2100" dirty="0"/>
              <a:t> continua </a:t>
            </a:r>
            <a:r>
              <a:rPr lang="en-GB" altLang="it-IT" sz="2100" dirty="0" err="1"/>
              <a:t>ricostruzione</a:t>
            </a:r>
            <a:r>
              <a:rPr lang="en-GB" altLang="it-IT" sz="2100" dirty="0"/>
              <a:t> (</a:t>
            </a:r>
            <a:r>
              <a:rPr lang="en-GB" altLang="it-IT" sz="2100" dirty="0" err="1"/>
              <a:t>Eu</a:t>
            </a:r>
            <a:r>
              <a:rPr lang="en-GB" altLang="it-IT" sz="2100" dirty="0"/>
              <a:t> </a:t>
            </a:r>
            <a:r>
              <a:rPr lang="en-GB" altLang="it-IT" sz="2100" dirty="0" err="1"/>
              <a:t>diventa</a:t>
            </a:r>
            <a:r>
              <a:rPr lang="en-GB" altLang="it-IT" sz="2100" dirty="0"/>
              <a:t> </a:t>
            </a:r>
            <a:r>
              <a:rPr lang="en-GB" altLang="it-IT" sz="2100" dirty="0" err="1"/>
              <a:t>più</a:t>
            </a:r>
            <a:r>
              <a:rPr lang="en-GB" altLang="it-IT" sz="2100" dirty="0"/>
              <a:t> </a:t>
            </a:r>
            <a:r>
              <a:rPr lang="en-GB" altLang="it-IT" sz="2100" dirty="0" err="1"/>
              <a:t>numerosa</a:t>
            </a:r>
            <a:r>
              <a:rPr lang="en-GB" altLang="it-IT" sz="2100" dirty="0"/>
              <a:t>, con </a:t>
            </a:r>
            <a:r>
              <a:rPr lang="en-GB" altLang="it-IT" sz="2100" dirty="0" err="1"/>
              <a:t>varianti</a:t>
            </a:r>
            <a:r>
              <a:rPr lang="en-GB" altLang="it-IT" sz="2100" dirty="0"/>
              <a:t> </a:t>
            </a:r>
            <a:r>
              <a:rPr lang="en-GB" altLang="it-IT" sz="2100" dirty="0" err="1"/>
              <a:t>nazionali</a:t>
            </a:r>
            <a:r>
              <a:rPr lang="en-GB" altLang="it-IT" sz="2100" dirty="0"/>
              <a:t> e </a:t>
            </a:r>
            <a:r>
              <a:rPr lang="en-GB" altLang="it-IT" sz="2100" dirty="0" err="1"/>
              <a:t>locali</a:t>
            </a:r>
            <a:r>
              <a:rPr lang="en-GB" altLang="it-IT" sz="2100" dirty="0"/>
              <a:t> a </a:t>
            </a:r>
            <a:r>
              <a:rPr lang="en-GB" altLang="it-IT" sz="2100" dirty="0" err="1"/>
              <a:t>loro</a:t>
            </a:r>
            <a:r>
              <a:rPr lang="en-GB" altLang="it-IT" sz="2100" dirty="0"/>
              <a:t> </a:t>
            </a:r>
            <a:r>
              <a:rPr lang="en-GB" altLang="it-IT" sz="2100" dirty="0" err="1"/>
              <a:t>volta</a:t>
            </a:r>
            <a:r>
              <a:rPr lang="en-GB" altLang="it-IT" sz="2100" dirty="0"/>
              <a:t> in </a:t>
            </a:r>
            <a:r>
              <a:rPr lang="en-GB" altLang="it-IT" sz="2100" dirty="0" err="1"/>
              <a:t>processo</a:t>
            </a:r>
            <a:r>
              <a:rPr lang="en-GB" altLang="it-IT" sz="2100" dirty="0"/>
              <a:t> di </a:t>
            </a:r>
            <a:r>
              <a:rPr lang="en-GB" altLang="it-IT" sz="2100" dirty="0" err="1"/>
              <a:t>acculturazione</a:t>
            </a:r>
            <a:r>
              <a:rPr lang="en-GB" altLang="it-IT" sz="2100" dirty="0"/>
              <a:t> e </a:t>
            </a:r>
            <a:r>
              <a:rPr lang="en-GB" altLang="it-IT" sz="2100" dirty="0" err="1"/>
              <a:t>innovazione</a:t>
            </a:r>
            <a:r>
              <a:rPr lang="en-GB" altLang="it-IT" sz="2100" dirty="0"/>
              <a:t>) e, </a:t>
            </a:r>
            <a:r>
              <a:rPr lang="en-GB" altLang="it-IT" sz="2100" dirty="0" err="1"/>
              <a:t>probabilmente</a:t>
            </a:r>
            <a:r>
              <a:rPr lang="en-GB" altLang="it-IT" sz="2100" dirty="0"/>
              <a:t>, in </a:t>
            </a:r>
            <a:r>
              <a:rPr lang="en-GB" altLang="it-IT" sz="2100" dirty="0" err="1"/>
              <a:t>futuro</a:t>
            </a:r>
            <a:r>
              <a:rPr lang="en-GB" altLang="it-IT" sz="2100" dirty="0"/>
              <a:t> </a:t>
            </a:r>
            <a:r>
              <a:rPr lang="en-GB" altLang="it-IT" sz="2100" dirty="0" err="1"/>
              <a:t>diventerà</a:t>
            </a:r>
            <a:r>
              <a:rPr lang="en-GB" altLang="it-IT" sz="2100" dirty="0"/>
              <a:t> simile a </a:t>
            </a:r>
            <a:r>
              <a:rPr lang="en-GB" altLang="it-IT" sz="2100" dirty="0" err="1"/>
              <a:t>quello</a:t>
            </a:r>
            <a:r>
              <a:rPr lang="en-GB" altLang="it-IT" sz="2100" dirty="0"/>
              <a:t> di </a:t>
            </a:r>
            <a:r>
              <a:rPr lang="en-GB" altLang="it-IT" sz="2100" dirty="0" err="1"/>
              <a:t>un’identità</a:t>
            </a:r>
            <a:r>
              <a:rPr lang="en-GB" altLang="it-IT" sz="2100" dirty="0"/>
              <a:t> </a:t>
            </a:r>
            <a:r>
              <a:rPr lang="en-GB" altLang="it-IT" sz="2100" dirty="0" err="1"/>
              <a:t>nazionale</a:t>
            </a:r>
            <a:endParaRPr lang="en-GB" altLang="it-IT" sz="2100" dirty="0"/>
          </a:p>
          <a:p>
            <a:pPr algn="just" eaLnBrk="1" hangingPunct="1">
              <a:lnSpc>
                <a:spcPct val="150000"/>
              </a:lnSpc>
              <a:buFontTx/>
              <a:buChar char="-"/>
              <a:defRPr/>
            </a:pPr>
            <a:r>
              <a:rPr lang="en-GB" sz="2100" dirty="0"/>
              <a:t>È </a:t>
            </a:r>
            <a:r>
              <a:rPr lang="en-GB" sz="2100" dirty="0" err="1"/>
              <a:t>possibile</a:t>
            </a:r>
            <a:r>
              <a:rPr lang="en-GB" sz="2100" dirty="0"/>
              <a:t> </a:t>
            </a:r>
            <a:r>
              <a:rPr lang="en-GB" sz="2100" dirty="0" err="1"/>
              <a:t>iniziare</a:t>
            </a:r>
            <a:r>
              <a:rPr lang="en-GB" sz="2100" dirty="0"/>
              <a:t> ad </a:t>
            </a:r>
            <a:r>
              <a:rPr lang="en-GB" sz="2100" dirty="0" err="1"/>
              <a:t>immaginare</a:t>
            </a:r>
            <a:r>
              <a:rPr lang="en-GB" sz="2100" dirty="0"/>
              <a:t> </a:t>
            </a:r>
            <a:r>
              <a:rPr lang="en-GB" sz="2100" dirty="0" err="1"/>
              <a:t>una</a:t>
            </a:r>
            <a:r>
              <a:rPr lang="en-GB" sz="2100" dirty="0"/>
              <a:t> </a:t>
            </a:r>
            <a:r>
              <a:rPr lang="en-GB" sz="2100" dirty="0" err="1"/>
              <a:t>comunità</a:t>
            </a:r>
            <a:r>
              <a:rPr lang="en-GB" sz="2100" dirty="0"/>
              <a:t> </a:t>
            </a:r>
            <a:r>
              <a:rPr lang="en-GB" sz="2100" dirty="0" err="1"/>
              <a:t>politica</a:t>
            </a:r>
            <a:r>
              <a:rPr lang="en-GB" sz="2100" dirty="0"/>
              <a:t>, “</a:t>
            </a:r>
            <a:r>
              <a:rPr lang="en-GB" sz="2100" dirty="0" err="1"/>
              <a:t>intrinsecamente</a:t>
            </a:r>
            <a:r>
              <a:rPr lang="en-GB" sz="2100" dirty="0"/>
              <a:t> </a:t>
            </a:r>
            <a:r>
              <a:rPr lang="en-GB" sz="2100" dirty="0" err="1"/>
              <a:t>limitata</a:t>
            </a:r>
            <a:r>
              <a:rPr lang="en-GB" sz="2100" dirty="0"/>
              <a:t>” [</a:t>
            </a:r>
            <a:r>
              <a:rPr lang="en-GB" altLang="it-IT" sz="2100" dirty="0"/>
              <a:t>inherently limited]</a:t>
            </a:r>
            <a:r>
              <a:rPr lang="en-GB" sz="2100" dirty="0"/>
              <a:t> e </a:t>
            </a:r>
            <a:r>
              <a:rPr lang="en-GB" sz="2100" dirty="0" err="1"/>
              <a:t>sovrana</a:t>
            </a:r>
            <a:r>
              <a:rPr lang="en-GB" sz="2100" dirty="0"/>
              <a:t> </a:t>
            </a:r>
            <a:r>
              <a:rPr lang="en-GB" altLang="it-IT" sz="2100" dirty="0"/>
              <a:t>(Anderson 1998)</a:t>
            </a:r>
          </a:p>
          <a:p>
            <a:pPr algn="just" eaLnBrk="1" hangingPunct="1">
              <a:lnSpc>
                <a:spcPct val="150000"/>
              </a:lnSpc>
              <a:buFontTx/>
              <a:buChar char="-"/>
              <a:defRPr/>
            </a:pPr>
            <a:endParaRPr lang="it-IT" sz="2100" dirty="0"/>
          </a:p>
        </p:txBody>
      </p:sp>
    </p:spTree>
    <p:extLst>
      <p:ext uri="{BB962C8B-B14F-4D97-AF65-F5344CB8AC3E}">
        <p14:creationId xmlns:p14="http://schemas.microsoft.com/office/powerpoint/2010/main" val="5496737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pPr algn="ctr" eaLnBrk="1" hangingPunct="1"/>
            <a:r>
              <a:rPr lang="en-GB" altLang="x-none"/>
              <a:t>33 % “Europa”</a:t>
            </a:r>
          </a:p>
        </p:txBody>
      </p:sp>
      <p:sp>
        <p:nvSpPr>
          <p:cNvPr id="19459" name="Segnaposto contenuto 2"/>
          <p:cNvSpPr>
            <a:spLocks noGrp="1"/>
          </p:cNvSpPr>
          <p:nvPr>
            <p:ph idx="1"/>
          </p:nvPr>
        </p:nvSpPr>
        <p:spPr/>
        <p:txBody>
          <a:bodyPr>
            <a:normAutofit lnSpcReduction="10000"/>
          </a:bodyPr>
          <a:lstStyle/>
          <a:p>
            <a:pPr algn="just" eaLnBrk="1" hangingPunct="1">
              <a:lnSpc>
                <a:spcPct val="150000"/>
              </a:lnSpc>
              <a:buFontTx/>
              <a:buChar char="-"/>
            </a:pPr>
            <a:r>
              <a:rPr lang="en-GB" altLang="it-IT" sz="2000"/>
              <a:t>Modalità di fusione multiculturale alla base dell’esperienza di un mondo unificato come conseguenza della logica del capitale e della tecnologia: la globale unificazione dell’umanità (Fukuyama 1992).</a:t>
            </a:r>
          </a:p>
          <a:p>
            <a:pPr algn="just" eaLnBrk="1" hangingPunct="1">
              <a:lnSpc>
                <a:spcPct val="150000"/>
              </a:lnSpc>
              <a:buFontTx/>
              <a:buChar char="-"/>
            </a:pPr>
            <a:r>
              <a:rPr lang="en-GB" altLang="it-IT" sz="2000"/>
              <a:t>La globalizzaione implica una forma più estesa di identificazione, nella quale l’identià culturale (nazionale) viene trasformata ed emergono così nuovi valori culturali e forme espressive (idee, procedure, simboli, etc.) e le caratteristiche locali e territoriali possono perdere di importanza a causa della medializzazione e virtualizzazione del mondo</a:t>
            </a:r>
          </a:p>
          <a:p>
            <a:pPr algn="just" eaLnBrk="1" hangingPunct="1">
              <a:lnSpc>
                <a:spcPct val="150000"/>
              </a:lnSpc>
              <a:buFontTx/>
              <a:buChar char="-"/>
            </a:pPr>
            <a:r>
              <a:rPr lang="en-GB" altLang="it-IT" sz="2000"/>
              <a:t>Sta prendendo sempre più forma uno spazio mondiale che implica interdipendenza e comunicazione tra tutti i punti del globo (Djordjević 2009: 372).</a:t>
            </a:r>
          </a:p>
          <a:p>
            <a:pPr algn="just" eaLnBrk="1" hangingPunct="1">
              <a:lnSpc>
                <a:spcPct val="150000"/>
              </a:lnSpc>
              <a:buFontTx/>
              <a:buChar char="-"/>
            </a:pPr>
            <a:endParaRPr lang="en-GB" altLang="it-IT" sz="2000"/>
          </a:p>
        </p:txBody>
      </p:sp>
    </p:spTree>
    <p:extLst>
      <p:ext uri="{BB962C8B-B14F-4D97-AF65-F5344CB8AC3E}">
        <p14:creationId xmlns:p14="http://schemas.microsoft.com/office/powerpoint/2010/main" val="20394160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2559</TotalTime>
  <Words>6344</Words>
  <Application>Microsoft Office PowerPoint</Application>
  <PresentationFormat>Widescreen</PresentationFormat>
  <Paragraphs>531</Paragraphs>
  <Slides>91</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91</vt:i4>
      </vt:variant>
    </vt:vector>
  </HeadingPairs>
  <TitlesOfParts>
    <vt:vector size="98" baseType="lpstr">
      <vt:lpstr>Arial</vt:lpstr>
      <vt:lpstr>Calibri</vt:lpstr>
      <vt:lpstr>Calibri Light</vt:lpstr>
      <vt:lpstr>Symbol</vt:lpstr>
      <vt:lpstr>Verdana</vt:lpstr>
      <vt:lpstr>Wingdings</vt:lpstr>
      <vt:lpstr>Tema di Office</vt:lpstr>
      <vt:lpstr>Effetti sociali del web  </vt:lpstr>
      <vt:lpstr>Smart mob</vt:lpstr>
      <vt:lpstr>Elementi base smart mob </vt:lpstr>
      <vt:lpstr>Smart mobs: spiegazioni sociologiche</vt:lpstr>
      <vt:lpstr>Mobile ad hoc social network</vt:lpstr>
      <vt:lpstr>Soglia di cooperazione (Glance, Huberman)</vt:lpstr>
      <vt:lpstr>Soglia come cardine statistico (Granovetter)</vt:lpstr>
      <vt:lpstr>I MSN abbassano la soglia</vt:lpstr>
      <vt:lpstr>Network sociali pervasivi (SPN)</vt:lpstr>
      <vt:lpstr>SNO = SN?</vt:lpstr>
      <vt:lpstr>Ego centered network</vt:lpstr>
      <vt:lpstr>La struttura di reti dell'Io</vt:lpstr>
      <vt:lpstr>I layer</vt:lpstr>
      <vt:lpstr>2 ipotesi contrapposte e una terza via</vt:lpstr>
      <vt:lpstr>Stesso numero di legami</vt:lpstr>
      <vt:lpstr>Da uno studio su FB</vt:lpstr>
      <vt:lpstr>4/5 gradi di separazione</vt:lpstr>
      <vt:lpstr>Diverso numero per diversi utenti</vt:lpstr>
      <vt:lpstr>Capitale sociale 1/2</vt:lpstr>
      <vt:lpstr>Capitale sociale 2/2</vt:lpstr>
      <vt:lpstr>Relazione positiva tra SNO e capitale sociale</vt:lpstr>
      <vt:lpstr>Elementi emersi</vt:lpstr>
      <vt:lpstr>Da una ricerca</vt:lpstr>
      <vt:lpstr>Relazioni basate sull’omofilia</vt:lpstr>
      <vt:lpstr>Da diadi a triadi (chiusura)</vt:lpstr>
      <vt:lpstr>Posizionamento</vt:lpstr>
      <vt:lpstr>Focus sociali</vt:lpstr>
      <vt:lpstr>Prossimità</vt:lpstr>
      <vt:lpstr>Requiem for the virtual communities Long life to the Social Networks! </vt:lpstr>
      <vt:lpstr>2009 – PAST RESEARCH</vt:lpstr>
      <vt:lpstr>WHAT HAS APPENED?</vt:lpstr>
      <vt:lpstr>COMMUNITY VS SOCIETY Tonnies Durkheim Theories ~ 1900</vt:lpstr>
      <vt:lpstr>SIMMEL – MODERN SOCIETY Simmel 1900</vt:lpstr>
      <vt:lpstr>VIRTUAL COMMUNITIES</vt:lpstr>
      <vt:lpstr>SOME CRITICS (Maldonado – Baumann)</vt:lpstr>
      <vt:lpstr>SOCIAL NETWORK SITES</vt:lpstr>
      <vt:lpstr>VC VS SNS</vt:lpstr>
      <vt:lpstr>2009-2012 A ONLY ONE SURVIVED: WHY?</vt:lpstr>
      <vt:lpstr>DIFFUSION OF INNOVATION EVERETT (2003)</vt:lpstr>
      <vt:lpstr>CONCLUSION</vt:lpstr>
      <vt:lpstr>The post-thruth Era</vt:lpstr>
      <vt:lpstr>Quadro del fenomeno FAKE NEWS (FN)</vt:lpstr>
      <vt:lpstr>1. I diversi tipi di contenuti</vt:lpstr>
      <vt:lpstr>Contenuti più diffusi</vt:lpstr>
      <vt:lpstr>Una ricerca sul New York Times</vt:lpstr>
      <vt:lpstr>Presentazione standard di PowerPoint</vt:lpstr>
      <vt:lpstr>2. Le motivazioni</vt:lpstr>
      <vt:lpstr>3. I modi</vt:lpstr>
      <vt:lpstr>Come</vt:lpstr>
      <vt:lpstr>4. Le caratteristiche personali</vt:lpstr>
      <vt:lpstr>Self Versus Others: Media, Messages, and the Third-Person Effect Julie L. Andsager, H. Allen White</vt:lpstr>
      <vt:lpstr>Gli effetti del third-person effect</vt:lpstr>
      <vt:lpstr>Dai cluster sociali alla struttura della personalità</vt:lpstr>
      <vt:lpstr>5. Ecosistema mediale</vt:lpstr>
      <vt:lpstr>Quali effetti?</vt:lpstr>
      <vt:lpstr>The Post-Truth Era</vt:lpstr>
      <vt:lpstr>Comunità digitali: come l’allargamento di banda ha cambiato stili e qualità di vita</vt:lpstr>
      <vt:lpstr>Pochi studi</vt:lpstr>
      <vt:lpstr>Primo caso*</vt:lpstr>
      <vt:lpstr>I 3 impatti previsti (dalla letteratura) 1/2</vt:lpstr>
      <vt:lpstr>I 3 impatti previsti (dalla letteratura) 2/2</vt:lpstr>
      <vt:lpstr>Gli impatti rilevati</vt:lpstr>
      <vt:lpstr>Secondo caso*</vt:lpstr>
      <vt:lpstr>Risultati</vt:lpstr>
      <vt:lpstr>Uso di internet tra le mura domestiche</vt:lpstr>
      <vt:lpstr>Acquisti online dall’accesso alla banda larga</vt:lpstr>
      <vt:lpstr>Cambiamenti positivi</vt:lpstr>
      <vt:lpstr>Trasformazione e impatti sulla comunità</vt:lpstr>
      <vt:lpstr>Terzo caso*: SIA (Social impact assessment)</vt:lpstr>
      <vt:lpstr>SIA: Social Impact Assessment</vt:lpstr>
      <vt:lpstr>SIA: Il processo</vt:lpstr>
      <vt:lpstr>Risultati</vt:lpstr>
      <vt:lpstr>Riflessioni conclusive</vt:lpstr>
      <vt:lpstr>NO BORDER GENERATION</vt:lpstr>
      <vt:lpstr>La cultura dei CONFINI</vt:lpstr>
      <vt:lpstr>Teo e Tijana</vt:lpstr>
      <vt:lpstr>I social network online per cambiare il mondo</vt:lpstr>
      <vt:lpstr>Esperienze pregresse 1/3</vt:lpstr>
      <vt:lpstr>Esperienze pregresse 2/3</vt:lpstr>
      <vt:lpstr>Esperienze pregresse 3/3</vt:lpstr>
      <vt:lpstr>Tecnologie utilizzate per promuovere la pace</vt:lpstr>
      <vt:lpstr>Il nostro studio preliminare</vt:lpstr>
      <vt:lpstr>Campionamento a valanga</vt:lpstr>
      <vt:lpstr>Dati del campione</vt:lpstr>
      <vt:lpstr>Più contatti FB  più contatti in altri Paesi</vt:lpstr>
      <vt:lpstr>Viaggi nei Paesi dell’Ex Jugoslavia</vt:lpstr>
      <vt:lpstr> A quale di queste realtà geopolitiche senti di appartenere?</vt:lpstr>
      <vt:lpstr>La sovrapposizione del sentimento di appartenenza</vt:lpstr>
      <vt:lpstr>L’intervista</vt:lpstr>
      <vt:lpstr>Alcune considerazioni</vt:lpstr>
      <vt:lpstr>33 % “Europa”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nicola strizzolo</cp:lastModifiedBy>
  <cp:revision>72</cp:revision>
  <dcterms:created xsi:type="dcterms:W3CDTF">2018-04-17T12:24:38Z</dcterms:created>
  <dcterms:modified xsi:type="dcterms:W3CDTF">2025-04-30T11:29:27Z</dcterms:modified>
</cp:coreProperties>
</file>