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48" d="100"/>
          <a:sy n="48" d="100"/>
        </p:scale>
        <p:origin x="136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D9B896-7A89-AB5E-A2EB-CC9EF4FFE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937236-23C2-6478-60EF-6A31B62A4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246301-9987-616F-B0E1-63BCD3FB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ED2E61-A9C9-A0D3-ABE4-C669CA241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FA0D13-D78B-D2D8-359B-F9E5DBE0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05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A6B142-C7DD-E5EB-2F88-084CE64E0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4E026DA-08D5-2800-E4A9-9054EEC91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012B99-9B8C-A998-B724-022AD020F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B4F4CF-F1D5-6407-7949-06AA57326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1628D7-3EB3-3D1A-B18F-1ADD2CD37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61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6A9D765-DC13-D8FD-A775-7875905F98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F23FD0D-F776-C075-154F-6B3885382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30A401-1F56-A0B3-669B-7876EB6C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D43C18-1467-1012-09C6-9125A7FC3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3AD058-D4CE-B4D9-7E36-C0A8B3D7C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730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F3A1B8-01E5-7D63-C94D-B7A280272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6AE950-A411-0001-A4CF-993680278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D801DE-DFBC-96DE-08FC-E89A45D6A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99AB34-4EE6-2FD1-D3FD-9C2B31586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9D2C1B-11E3-FAFF-1C47-1EE6B8B07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8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251820-99B6-C3D0-9710-4C11D682E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11EFA8-5B7B-DAC7-C8A8-31DD0B449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FA94C6-E270-46F5-E4EF-021FB95A2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95DDFE-99A4-24D2-D2F2-4331B93C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6A950E-5D58-55A1-C474-A45ADA3AB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68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8DF39A-1AD9-36BD-5C89-0F6C6E934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69130F-010C-523F-DC2D-C64C3D810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E610261-D026-86B7-43D6-9A159ED14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5964C3-6CB5-2410-459E-740F3193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C3F26F0-1408-B5C2-29FD-5FD06E0FF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882E52-6E41-149B-564E-D60D9B521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0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1212A6-26F6-5E61-330A-92EDBDC52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0BBF3C-0848-ABD8-A309-2F7DF940F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5EE0659-207C-8C0F-C34E-35444B61A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C00173A-A37E-51FF-50D2-7E2806350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6A5B9FA-DA6C-26B5-B23E-0209F9D94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3035B24-1F37-9D7C-ADF4-3B3DDF4D3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CAEB41D-6BF3-F67E-6485-F96EE81AE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136A46A-ADF0-C4F4-F80B-A5F32BB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756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632E27-40C8-17B6-873B-26F4EBD61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4B6A98-F3DA-0D1A-C624-82104A1F0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13A8B0E-650B-E2EC-8795-3A3354BEE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F749C78-08DD-E6DF-C323-B299EC0CE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87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53C33D6-C159-B413-EE67-23600CC9F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5EB5AC4-2164-0DF1-5130-FBB60052A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EE9F909-A209-53FF-E62A-867437EF0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42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9707B-B334-FD82-D0F0-EBDCCDB6B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B8C3BA-6BA0-28A3-2A43-66E7870CC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02E78B7-5624-4C72-D3EB-9740FA678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9024FAA-6E0C-8485-F57E-132AAF238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27A4FF-23AD-61AE-AE03-779C40488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5D028D-C987-29A0-E397-D81353DD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43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F3E541-CD8F-BD36-6328-27695898F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0C210DB-2E12-5FB1-461C-84DFD8563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E484AB-8353-DBA4-45A1-27FF85658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ABFAD2-C3F8-F8AA-983D-AA85F3A7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CFBCD6A-37DE-5DEA-E514-C80797601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E02B294-334F-4575-7D1B-61DC41B3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80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D6127A0-D133-18F1-D666-B5C615433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E2AA64-08F5-AC41-5EE5-82B76899F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B12F13-67CF-6DAD-CA1D-A502AA9B7B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42489A-872D-47FD-82D2-BFF4B5D0B88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9ECE2B-D020-12B7-5802-D4B83D2AA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043152-7B75-6CF4-0B56-C7A8DEC12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091E7D-EDE4-4206-B2BB-61D29B248CF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99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rmattiva.it/uri-res/N2Ls?urn:nir:stato:decreto.legislativo:2013-03-14;33~art2-com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933164-CBBE-C182-C1D4-B83D4D4F8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714" y="1701800"/>
            <a:ext cx="10994572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sz="4400" dirty="0">
                <a:latin typeface="Verdana" panose="020B0604030504040204" pitchFamily="34" charset="0"/>
                <a:ea typeface="Verdana" panose="020B0604030504040204" pitchFamily="34" charset="0"/>
              </a:rPr>
              <a:t>Dalla comunicazione pubblica alla</a:t>
            </a:r>
            <a:br>
              <a:rPr lang="it-IT" sz="4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4400" dirty="0">
                <a:latin typeface="Verdana" panose="020B0604030504040204" pitchFamily="34" charset="0"/>
                <a:ea typeface="Verdana" panose="020B0604030504040204" pitchFamily="34" charset="0"/>
              </a:rPr>
              <a:t>Comunicazione pubblica istituzionale</a:t>
            </a:r>
            <a:endParaRPr lang="en-GB" sz="4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28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40C0BF-FB01-2195-9F67-4EA2F6983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Strumenti principali della Brand </a:t>
            </a:r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Communication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301B1A-8961-B420-3C92-E96DE3FA5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- Campagne di 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Eventi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fiere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internazionali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- Comunicazione digitale (siti web, social media)</a:t>
            </a:r>
          </a:p>
          <a:p>
            <a:pPr marL="0" lv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- Produzione di reportistica (piani strategici territoriali)</a:t>
            </a:r>
          </a:p>
          <a:p>
            <a:pPr marL="0" lv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Coerenza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identitaria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Essenziale veicolare un’identità corrispondente alla realtà.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- Evitare disparità tra immagine comunicata e operato reale (Ducci, 2007)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598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A188EF-0D6B-2CB2-8532-B98917C2E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1350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normativa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C8A221B-3A51-46D9-682E-DE80A64C3E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35991" y="1105473"/>
            <a:ext cx="10720015" cy="59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fontAlgn="base">
              <a:lnSpc>
                <a:spcPts val="2600"/>
              </a:lnSpc>
              <a:spcBef>
                <a:spcPts val="0"/>
              </a:spcBef>
              <a:buClrTx/>
              <a:buSzTx/>
              <a:buFontTx/>
              <a:buChar char="-"/>
              <a:tabLst/>
            </a:pP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Rende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visibili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gli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atti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istituzioni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alla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cittadinanza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ts val="2600"/>
              </a:lnSpc>
              <a:spcBef>
                <a:spcPts val="0"/>
              </a:spcBef>
              <a:buClrTx/>
              <a:buSzTx/>
              <a:buFontTx/>
              <a:buChar char="-"/>
              <a:tabLst/>
            </a:pP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Semplificazione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linguaggio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ts val="2600"/>
              </a:lnSpc>
              <a:spcBef>
                <a:spcPts val="0"/>
              </a:spcBef>
              <a:buClrTx/>
              <a:buSzTx/>
              <a:buFontTx/>
              <a:buChar char="-"/>
              <a:tabLst/>
            </a:pP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Adozione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criteri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pubblicizzazione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it-IT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Funzioni principali: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- Illustrare e rendere comprensibili norme e documenti come Leggi, decreti legislativi, decreti-legge, regolamenti, ecc.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it-IT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Strumenti e modalità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Ricerca e consultazione online e offline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Adozione di sistemi digitali per l’accesso ai documenti (Lovari, 2013).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it-IT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Processo legato all’amministrazione digitale: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Adozione degli open data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Procedure di accesso civico generalizzato.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Introduzione del FOIA (Freedom of Information Act).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612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70E4F7-72F2-4B9D-3D4C-8F2E3CF3D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FOIA - Freedom of Information Act</a:t>
            </a:r>
            <a:br>
              <a:rPr lang="it-IT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8B4E01-1191-D758-1671-B4C12D355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Normativa che garantisce il diritto di accesso ai documenti e alle informazioni della Pubblica Amministrazione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Obiettivo: Favorire trasparenza, controllo pubblico, partecipazione e prevenzione della corruzione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Come: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Accesso libero senza obbligo di motivazione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Chiunque può fare richiesta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Introdotto in Italia con il Decreto Legislativo 97/2016 ("accesso civico generalizzato").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5103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4311FA-2138-B7C5-4E73-884CFA355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DECRETO LEGISLATIVO 25 maggio 2016, n. 97</a:t>
            </a:r>
            <a:b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Entrato in vigore del provvedimento: 23/06/2016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3A0901-19C9-FAF1-1497-F6942BA77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Art. 3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Modifiche all'articolo 2 del decreto legislativo n. 33</a:t>
            </a:r>
            <a:b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del 2013 e inserimento dell'articolo 2-bis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1. Il </a:t>
            </a: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comma 1 dell'articolo 2 del decreto legislativo 14 marzo 2013, n. 33</a:t>
            </a: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, è sostituito dal seguente: «1. Le disposizioni del presente decreto disciplinano la libertà di accesso di chiunque ai dati e ai documenti detenuti dalle pubbliche amministrazioni e dagli altri soggetti di cui all'articolo 2-bis, garantita, nel rispetto dei limiti relativi alla tutela di interessi pubblici e privati giuridicamente rilevanti, tramite l'accesso civico e tramite la pubblicazione di documenti, informazioni e dati concernenti l'organizzazione e l'attività delle pubbliche amministrazioni e le modalità per la loro realizzazione.».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081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61BF4D-CDCC-3087-1628-A9E908122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dirty="0" err="1"/>
              <a:t>Comunicazione</a:t>
            </a:r>
            <a:r>
              <a:rPr lang="en-GB" dirty="0"/>
              <a:t> di </a:t>
            </a:r>
            <a:r>
              <a:rPr lang="en-GB" dirty="0" err="1"/>
              <a:t>servizio</a:t>
            </a:r>
            <a:endParaRPr lang="en-GB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7C1C795-A525-A1C5-5829-20B1A712D7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7322" y="1605588"/>
            <a:ext cx="11317356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fontAlgn="base">
              <a:lnSpc>
                <a:spcPts val="3000"/>
              </a:lnSpc>
              <a:spcBef>
                <a:spcPts val="0"/>
              </a:spcBef>
              <a:buClrTx/>
              <a:buSzTx/>
              <a:buFontTx/>
              <a:buChar char="-"/>
              <a:tabLst/>
            </a:pP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Focus sui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servizi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erogati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dalla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Amministrazione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(PA)</a:t>
            </a:r>
          </a:p>
          <a:p>
            <a:pPr marR="0" lvl="0" algn="just" fontAlgn="base">
              <a:lnSpc>
                <a:spcPts val="3000"/>
              </a:lnSpc>
              <a:spcBef>
                <a:spcPts val="0"/>
              </a:spcBef>
              <a:buClrTx/>
              <a:buSzTx/>
              <a:buFontTx/>
              <a:buChar char="-"/>
              <a:tabLst/>
            </a:pP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Obiettivo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facilitare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conoscenza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, accesso e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utilizzo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da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parte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cittadini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R="0" lvl="0" algn="just" fontAlgn="base">
              <a:lnSpc>
                <a:spcPts val="3000"/>
              </a:lnSpc>
              <a:spcBef>
                <a:spcPts val="0"/>
              </a:spcBef>
              <a:buClrTx/>
              <a:buSzTx/>
              <a:buFontTx/>
              <a:buChar char="-"/>
              <a:tabLst/>
            </a:pP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Approccio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integrata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servizio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principi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di marketing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pubblico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(Fiorentini, 1995).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Comunicazione durante il ciclo di vita del servizio: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Nascita del servizio → promuoverlo e farlo conoscere.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Utilizzo diffuso → mantenere alta la notorietà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Obsolescenza → comunicare la cessazione e indicare alternative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Strumenti e strategie: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Multicanale (</a:t>
            </a:r>
            <a:r>
              <a:rPr lang="it-IT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communication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 mix pubblico)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Uso integrato di strumenti tradizionali e digitali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Digitale anche per erogare servizi, non solo per comunicarli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761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6089BE-5E1B-BFBE-BEA7-8FE979727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637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Comunicazione partecipativa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E4CFAF-A765-7D89-7B88-585D51907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2122"/>
            <a:ext cx="10515600" cy="5923721"/>
          </a:xfrm>
        </p:spPr>
        <p:txBody>
          <a:bodyPr>
            <a:normAutofit/>
          </a:bodyPr>
          <a:lstStyle/>
          <a:p>
            <a:pPr marL="0" lvl="0" indent="0">
              <a:lnSpc>
                <a:spcPts val="2800"/>
              </a:lnSpc>
              <a:spcBef>
                <a:spcPts val="0"/>
              </a:spcBef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Promuove il coinvolgimento attivo dei cittadini nei processi decisionali della Pubblica Amministrazione (PA)</a:t>
            </a:r>
          </a:p>
          <a:p>
            <a:pPr marL="0" lvl="0" indent="0">
              <a:lnSpc>
                <a:spcPts val="2800"/>
              </a:lnSpc>
              <a:spcBef>
                <a:spcPts val="0"/>
              </a:spcBef>
              <a:buSzPts val="1000"/>
              <a:buFontTx/>
              <a:buChar char="-"/>
              <a:tabLst>
                <a:tab pos="457200" algn="l"/>
              </a:tabLst>
            </a:pPr>
            <a:r>
              <a:rPr lang="en-GB" sz="2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Favorisce</a:t>
            </a:r>
            <a:r>
              <a:rPr lang="en-GB" sz="2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la </a:t>
            </a:r>
            <a:r>
              <a:rPr lang="en-GB" sz="2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trasparenza</a:t>
            </a:r>
            <a:r>
              <a:rPr lang="en-GB" sz="2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e la fiducia </a:t>
            </a:r>
            <a:r>
              <a:rPr lang="en-GB" sz="2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reciproca</a:t>
            </a:r>
            <a:r>
              <a:rPr lang="en-GB" sz="2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tra</a:t>
            </a:r>
            <a:r>
              <a:rPr lang="en-GB" sz="2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istituzioni</a:t>
            </a:r>
            <a:r>
              <a:rPr lang="en-GB" sz="2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e </a:t>
            </a:r>
            <a:r>
              <a:rPr lang="en-GB" sz="2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comunità</a:t>
            </a:r>
            <a:endParaRPr lang="en-GB" sz="22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GB" sz="22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Strumenti</a:t>
            </a:r>
            <a:r>
              <a:rPr lang="en-GB" sz="2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e </a:t>
            </a:r>
            <a:r>
              <a:rPr lang="en-GB" sz="22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modalità</a:t>
            </a:r>
            <a:endParaRPr lang="en-GB" sz="2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Consultazioni pubbliche e forum partecipativi.</a:t>
            </a:r>
            <a:endParaRPr lang="en-GB" sz="2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Piattaforme digitali per l'interazione e la co-creazione di politiche.</a:t>
            </a:r>
            <a:endParaRPr lang="en-GB" sz="2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Utilizzo di social media per stimolare il dialogo e raccogliere feedback</a:t>
            </a:r>
            <a:endParaRPr lang="en-GB" sz="2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GB" sz="22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Obiettivi</a:t>
            </a:r>
            <a:r>
              <a:rPr lang="en-GB" sz="2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principali</a:t>
            </a:r>
            <a:endParaRPr lang="en-GB" sz="2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2800"/>
              </a:lnSpc>
              <a:spcBef>
                <a:spcPts val="0"/>
              </a:spcBef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Rendere le decisioni pubbliche più inclusive e condivise.</a:t>
            </a:r>
            <a:endParaRPr lang="en-GB" sz="2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2800"/>
              </a:lnSpc>
              <a:spcBef>
                <a:spcPts val="0"/>
              </a:spcBef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Migliorare la qualità delle politiche attraverso il contributo diretto dei cittadini.</a:t>
            </a:r>
            <a:endParaRPr lang="en-GB" sz="2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Rafforzare il senso di appartenenza e la responsabilità civica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GB" sz="22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Benefici</a:t>
            </a:r>
            <a:r>
              <a:rPr lang="en-GB" sz="2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attesi</a:t>
            </a:r>
            <a:endParaRPr lang="en-GB" sz="2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2800"/>
              </a:lnSpc>
              <a:spcBef>
                <a:spcPts val="0"/>
              </a:spcBef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Maggiore legittimità delle decisioni amministrative</a:t>
            </a:r>
          </a:p>
          <a:p>
            <a:pPr marL="0" lvl="0" indent="0">
              <a:lnSpc>
                <a:spcPts val="2800"/>
              </a:lnSpc>
              <a:spcBef>
                <a:spcPts val="0"/>
              </a:spcBef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Riduzione dei conflitti attraverso il dialogo preventivo</a:t>
            </a:r>
          </a:p>
          <a:p>
            <a:pPr marL="0" lvl="0" indent="0">
              <a:lnSpc>
                <a:spcPts val="2800"/>
              </a:lnSpc>
              <a:spcBef>
                <a:spcPts val="0"/>
              </a:spcBef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Innovazione nelle soluzioni grazie alla diversità di prospettive</a:t>
            </a:r>
            <a:endParaRPr lang="en-GB" sz="22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60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F60C9F-2102-DA5F-B9B8-5A9A2A290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Comunicazione delle politiche pubbliche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A0B350-20C8-4893-CDA4-BD3307057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Promuove la visibilità e comprensione delle decisioni amministrative</a:t>
            </a:r>
          </a:p>
          <a:p>
            <a:pPr lvl="0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Riguarda la gestione delle risorse pubbliche frutto del contributo dei cittadini</a:t>
            </a:r>
          </a:p>
          <a:p>
            <a:pPr lvl="0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Decisioni di ampio respiro (es. piani territoriali) o </a:t>
            </a:r>
            <a:r>
              <a:rPr lang="it-IT" sz="22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circostritte</a:t>
            </a: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(es. ristrutturazioni urbane)</a:t>
            </a:r>
            <a:endParaRPr lang="en-GB" sz="2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GB" sz="2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2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Caratteristiche</a:t>
            </a:r>
            <a:r>
              <a:rPr lang="en-GB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2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principali</a:t>
            </a:r>
            <a:endParaRPr lang="en-GB" sz="2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Si identifica con la government </a:t>
            </a:r>
            <a:r>
              <a:rPr lang="it-IT" sz="22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communication</a:t>
            </a: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endParaRPr lang="en-GB" sz="2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Comunicazione imparziale e oggettiva, ma non neutrale.</a:t>
            </a:r>
            <a:endParaRPr lang="en-GB" sz="2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Deve essere accessibile e comprensibile per i cittadini (</a:t>
            </a:r>
            <a:r>
              <a:rPr lang="it-IT" sz="22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Pasquier</a:t>
            </a:r>
            <a:r>
              <a:rPr lang="it-IT" sz="22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2012)</a:t>
            </a:r>
            <a:endParaRPr lang="en-GB" sz="22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51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E50BF6-6552-42F5-3256-3DB70EAA2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Funzioni e focus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ABBDC9-C607-FB78-AC19-2CA15D25B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GB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Funzione</a:t>
            </a:r>
            <a:r>
              <a:rPr lang="en-GB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di accountability</a:t>
            </a: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Mette i cittadini in condizione di conoscere e valutare l’uso delle risorse pubbliche</a:t>
            </a:r>
          </a:p>
          <a:p>
            <a:pPr lvl="0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Rende conto a diversi stakeholder (media, imprese, associazioni, ecc.)</a:t>
            </a:r>
          </a:p>
          <a:p>
            <a:pPr lvl="0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Misura i risultati rispetto all'interesse generale</a:t>
            </a: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Difficoltà</a:t>
            </a:r>
            <a:r>
              <a:rPr lang="en-GB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e </a:t>
            </a:r>
            <a:r>
              <a:rPr lang="en-GB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attenzione</a:t>
            </a:r>
            <a:endParaRPr lang="en-GB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Comunicazione complessa per la PA, vicina alla comunicazione politica.</a:t>
            </a:r>
            <a:endParaRPr lang="en-GB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Necessario mantenere un approccio istituzionale, oggettivo e no-</a:t>
            </a:r>
            <a:r>
              <a:rPr lang="it-IT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partisan</a:t>
            </a:r>
            <a:endParaRPr lang="en-GB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Utilizza anche canali digitali e tecniche di storytelling</a:t>
            </a:r>
            <a:endParaRPr lang="en-GB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buFontTx/>
              <a:buChar char="-"/>
              <a:tabLst>
                <a:tab pos="457200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75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2E23A-0448-88CA-888A-AFF219D66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8457"/>
            <a:ext cx="10515600" cy="1325563"/>
          </a:xfrm>
        </p:spPr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Comunicazione delle </a:t>
            </a:r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issue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 socialmente rilevanti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76DD794-E0F0-5EBC-BBFC-93AD378E1D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31304" y="1097934"/>
            <a:ext cx="11529392" cy="5806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fontAlgn="base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</a:pP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 PA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comunica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su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temi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sociali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quali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marR="0" lvl="0" algn="just" fontAlgn="base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</a:pP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Cultura, salute,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ambiente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sicurezza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inclusione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diritti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umani</a:t>
            </a:r>
            <a:endParaRPr lang="en-US" altLang="en-US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just" fontAlgn="base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</a:pP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Finalità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promuovere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idee,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comportamenti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e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valori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per il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benessere</a:t>
            </a:r>
            <a:r>
              <a:rPr lang="en-US" altLang="en-US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collettivo</a:t>
            </a:r>
            <a:endParaRPr lang="en-US" altLang="en-US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Approccio e caratteristiche: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Parte integrante del marketing sociale (Fattori 2020; Lee &amp; </a:t>
            </a:r>
            <a:r>
              <a:rPr lang="it-IT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Kotler</a:t>
            </a: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2015, 2019)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Associata alla promozione di servizi, attività e norme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Comunicazione sociale attuata anche con il supporto di terzo settore e mercato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Funzione simbolica: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Favorisce integrazione simbolica (Mancini 2002).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Arricchisce l’universo simbolico su temi cruciali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Supporta l’ancoraggio su nuove </a:t>
            </a:r>
            <a:r>
              <a:rPr lang="it-IT" sz="20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issue</a:t>
            </a:r>
            <a:r>
              <a:rPr lang="it-IT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emergenti (gender equality, vaccinazioni, diseguaglianze digitali, risparmio energetico)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414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B22B13-7115-3E31-C167-48A5C8592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Comunicazione interna e</a:t>
            </a:r>
            <a:b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valorizzazione delle risorse umane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2754C5F-FA8E-ED75-78E7-29F2E6C5D7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66191" y="2122595"/>
            <a:ext cx="9859618" cy="4473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fontAlgn="base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</a:pP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Ambito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in forte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crescita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ampliato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anche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dall’esperienza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della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pandemia (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lavoro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da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remoto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lavoro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agile)</a:t>
            </a:r>
          </a:p>
          <a:p>
            <a:pPr marR="0" lvl="0" algn="just" fontAlgn="base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</a:pP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Non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riguarda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solo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dipendenti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interni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ma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anche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pubblici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di confine (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fornitori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consulenti</a:t>
            </a:r>
            <a:r>
              <a:rPr lang="en-US" altLang="en-US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 marR="0" lvl="0" algn="just" fontAlgn="base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</a:pP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Oltre il modello top-down: Non solo trasferimento di istruzioni, ma processi di interazione e relazione (Mazzei 2004, 2018)</a:t>
            </a:r>
          </a:p>
          <a:p>
            <a:pPr marR="0" lvl="0" algn="just" fontAlgn="base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</a:pP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Obiettivo: generare risorse immateriali come conoscenza, identità organizzativa e collaborazione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24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16626D-72F5-E18F-B27F-D4CFAA26B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725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CP come leva per il buon governo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855840-68D9-A97D-4E5C-EC10BD83F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5417"/>
            <a:ext cx="10515600" cy="565165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La comunicazione pubblica è uno strumento strategico per il buon governo, con obiettivi rivolti sia all’esterno sia all’interno della Pubblica Amministrazione -  Rovinetti (2010)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Verso l’esterno: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Promuovere i servizi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Migliorare l’efficacia organizzativa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Aumentare la credibilità delle PA presso i cittadini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Garantire la difesa dei diritti di cittadinanza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Sul versante interno: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Semplificazione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Innovazione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Efficienza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386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FE5670-2D61-A2DB-694A-391A03CE5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4719"/>
            <a:ext cx="10515600" cy="1325563"/>
          </a:xfrm>
        </p:spPr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Centralità dei comportamenti attivi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B0E070-5797-B740-E854-5BB4C4D7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20844"/>
            <a:ext cx="10515599" cy="5056119"/>
          </a:xfrm>
        </p:spPr>
        <p:txBody>
          <a:bodyPr>
            <a:normAutofit/>
          </a:bodyPr>
          <a:lstStyle/>
          <a:p>
            <a:pPr marL="0" indent="0" algn="just" fontAlgn="base">
              <a:lnSpc>
                <a:spcPts val="3200"/>
              </a:lnSpc>
              <a:spcBef>
                <a:spcPts val="0"/>
              </a:spcBef>
              <a:buNone/>
            </a:pP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 collaboratori partecipano attivamente:</a:t>
            </a:r>
          </a:p>
          <a:p>
            <a:pPr algn="just" fontAlgn="base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Ricerca e condivisione di informazioni (Kim – </a:t>
            </a:r>
            <a:r>
              <a:rPr lang="it-IT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Grunig</a:t>
            </a: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2011).</a:t>
            </a:r>
          </a:p>
          <a:p>
            <a:pPr algn="just" fontAlgn="base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Difesa dell’amministrazione in situazioni critiche (Men – Bowen 2017).</a:t>
            </a:r>
          </a:p>
          <a:p>
            <a:pPr marL="0" indent="0" algn="just" fontAlgn="base">
              <a:lnSpc>
                <a:spcPts val="3200"/>
              </a:lnSpc>
              <a:spcBef>
                <a:spcPts val="0"/>
              </a:spcBef>
              <a:buNone/>
            </a:pP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t-IT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Employee</a:t>
            </a: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Engagement: Focus su coinvolgimento e attivazione dei collaboratori.</a:t>
            </a:r>
          </a:p>
          <a:p>
            <a:pPr algn="just" fontAlgn="base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Comunicazione interna come leva per la generazione di valore sia interno sia esterno</a:t>
            </a:r>
          </a:p>
          <a:p>
            <a:pPr algn="just" fontAlgn="base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Rischi da evitare</a:t>
            </a:r>
          </a:p>
          <a:p>
            <a:pPr algn="just" fontAlgn="base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Prevenire comportamenti </a:t>
            </a:r>
            <a:r>
              <a:rPr lang="it-IT" sz="2400" kern="1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disengaged</a:t>
            </a:r>
            <a:r>
              <a:rPr lang="it-IT" sz="24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che causano danni economici (turnover, mancate collaborazioni) e reputazionali (fuga di notizie, distorsioni informative) (Greenwood 2020).</a:t>
            </a:r>
            <a:endParaRPr lang="en-GB" sz="24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412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08AE46-60CA-410F-4C9C-EFE3EC991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CP: funzioni (Rovinetti)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F085AB-F9E9-C96D-3B8C-DC696B82F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5412"/>
            <a:ext cx="10515600" cy="508979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</a:rPr>
              <a:t>«la comunicazione pubblica è intesa come strategia (per costruire relazioni migliori con i cittadini e i dipendenti nella prospettiva di una nuova PA), risorsa (per trasferire al proprio interno più informazioni e più conoscenze della comunità e del territorio), servizio (per soddisfare i cittadini nel loro rapporto con gli uffici e i servizi pubblici)»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 (Rovinetti 2010, p. 37)</a:t>
            </a: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</a:rPr>
              <a:t>Strategia: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migliorare le relazioni con cittadini e dipendenti</a:t>
            </a:r>
            <a:b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</a:rPr>
              <a:t>Risorsa: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veicolare conoscenze e informazioni</a:t>
            </a:r>
            <a:b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</a:rPr>
              <a:t>Servizio: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soddisfare i cittadini nel rapporto con uffici e servizi</a:t>
            </a:r>
          </a:p>
          <a:p>
            <a:pPr marL="0" indent="0" algn="just">
              <a:lnSpc>
                <a:spcPts val="34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La comunicazione pubblica non è solo trasmissione di informazioni, ma azione trasformativa della PA al servizio del cittadini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6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09F3D7-8B1B-6666-482D-41FC3448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Comunicazione pubblica istituzionale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B01540-B7B4-990E-18E1-81315E1F0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«la complessa, strategica e integrata attività di comunicazione riguardante i beni e i diritti pubblici e le tematiche di interesse generale da parte delle organizzazioni del settore pubblico, attraverso il ricorso a strategie e strumenti di informazione e relazione con cittadini, i media e altri stakeholder, basate su imparzialità e inclusività, per favorire la partecipazione alla vita democratica, per costruire e alimentare la fiducia, nell’interesse della collettività» (p. 23, Lovari e Ducci).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141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E28ABC-FF0A-652E-F0A6-DFAB1FFF0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27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Ruolo e funzioni CPI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190B6D-317E-DA4C-9903-DECA28B42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606143"/>
          </a:xfrm>
        </p:spPr>
        <p:txBody>
          <a:bodyPr>
            <a:normAutofit fontScale="92500"/>
          </a:bodyPr>
          <a:lstStyle/>
          <a:p>
            <a:pPr algn="just">
              <a:lnSpc>
                <a:spcPts val="33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Garantisce il rispetto e la tutela dei diritti dei cittadini</a:t>
            </a:r>
          </a:p>
          <a:p>
            <a:pPr algn="just">
              <a:lnSpc>
                <a:spcPts val="33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Promuove trasparenza, accesso, ascolto e partecipazione</a:t>
            </a:r>
          </a:p>
          <a:p>
            <a:pPr algn="just">
              <a:lnSpc>
                <a:spcPts val="33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Rafforza il rapporto tra cittadini e amministrazioni</a:t>
            </a:r>
          </a:p>
          <a:p>
            <a:pPr algn="just">
              <a:lnSpc>
                <a:spcPts val="33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Favorisce asset intangibili (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</a:rPr>
              <a:t>Canel &amp; </a:t>
            </a:r>
            <a:r>
              <a:rPr lang="it-IT" i="1" dirty="0" err="1">
                <a:latin typeface="Verdana" panose="020B0604030504040204" pitchFamily="34" charset="0"/>
                <a:ea typeface="Verdana" panose="020B0604030504040204" pitchFamily="34" charset="0"/>
              </a:rPr>
              <a:t>Luoma-aho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</a:rPr>
              <a:t>, 2019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):</a:t>
            </a:r>
          </a:p>
          <a:p>
            <a:pPr marL="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	&lt; Reputazione</a:t>
            </a:r>
          </a:p>
          <a:p>
            <a:pPr marL="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	&lt; Fiducia</a:t>
            </a:r>
          </a:p>
          <a:p>
            <a:pPr marL="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	&lt; Capitale sociale</a:t>
            </a:r>
          </a:p>
          <a:p>
            <a:pPr marL="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</a:rPr>
              <a:t>	&lt; Engagement</a:t>
            </a:r>
          </a:p>
          <a:p>
            <a:pPr marL="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Asset intangibili: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on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sono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beni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materiali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ma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risorse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strategiche</a:t>
            </a:r>
            <a:r>
              <a:rPr lang="en-US" altLang="en-US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dirty="0" err="1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lang="en-US" altLang="en-US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dirty="0" err="1">
                <a:latin typeface="Verdana" panose="020B0604030504040204" pitchFamily="34" charset="0"/>
                <a:ea typeface="Verdana" panose="020B0604030504040204" pitchFamily="34" charset="0"/>
              </a:rPr>
              <a:t>incrementano</a:t>
            </a:r>
            <a:r>
              <a:rPr lang="en-US" altLang="en-US" dirty="0">
                <a:latin typeface="Verdana" panose="020B0604030504040204" pitchFamily="34" charset="0"/>
                <a:ea typeface="Verdana" panose="020B0604030504040204" pitchFamily="34" charset="0"/>
              </a:rPr>
              <a:t> il </a:t>
            </a:r>
            <a:r>
              <a:rPr lang="en-US" altLang="en-US" dirty="0" err="1">
                <a:latin typeface="Verdana" panose="020B0604030504040204" pitchFamily="34" charset="0"/>
                <a:ea typeface="Verdana" panose="020B0604030504040204" pitchFamily="34" charset="0"/>
              </a:rPr>
              <a:t>valore</a:t>
            </a:r>
            <a:r>
              <a:rPr lang="en-US" altLang="en-US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dirty="0" err="1">
                <a:latin typeface="Verdana" panose="020B0604030504040204" pitchFamily="34" charset="0"/>
                <a:ea typeface="Verdana" panose="020B0604030504040204" pitchFamily="34" charset="0"/>
              </a:rPr>
              <a:t>un’oganizzazione</a:t>
            </a:r>
            <a:endParaRPr lang="en-US" alt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3300"/>
              </a:lnSpc>
              <a:spcBef>
                <a:spcPts val="0"/>
              </a:spcBef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Delle PA: -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Rafforzano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legittimazione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democratica</a:t>
            </a:r>
            <a:endParaRPr lang="en-US" alt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3300"/>
              </a:lnSpc>
              <a:spcBef>
                <a:spcPts val="0"/>
              </a:spcBef>
              <a:buFontTx/>
              <a:buChar char="-"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Aumentano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capacità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resistere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alle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crisi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kumimoji="0" lang="en-US" altLang="en-US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antifragilità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algn="just">
              <a:lnSpc>
                <a:spcPts val="3300"/>
              </a:lnSpc>
              <a:spcBef>
                <a:spcPts val="0"/>
              </a:spcBef>
              <a:buFontTx/>
              <a:buChar char="-"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Migliorano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relazione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cittadini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961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3F77AB-3560-C6DF-D98B-BBA3F5D9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8 ambiti specifici CPI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105226-5883-5344-75E7-1A09EAAB7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ts val="4000"/>
              </a:lnSpc>
              <a:spcBef>
                <a:spcPts val="0"/>
              </a:spcBef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Per essere identificati: immagine coordinata, sistema organico e coerente di segni con l’obiettivo di garantire visibilità, coerenza e riconoscibilità della fonte pubblica</a:t>
            </a:r>
          </a:p>
          <a:p>
            <a:pPr algn="just">
              <a:lnSpc>
                <a:spcPts val="4000"/>
              </a:lnSpc>
              <a:spcBef>
                <a:spcPts val="0"/>
              </a:spcBef>
              <a:buFontTx/>
              <a:buChar char="-"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Nome: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chiaro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istituzionale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immediato</a:t>
            </a:r>
            <a:endParaRPr lang="en-US" altLang="en-US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4000"/>
              </a:lnSpc>
              <a:spcBef>
                <a:spcPts val="0"/>
              </a:spcBef>
              <a:buFontTx/>
              <a:buChar char="-"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Logo: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simbolo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grafico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identificativo</a:t>
            </a:r>
            <a:endParaRPr lang="en-US" altLang="en-US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4000"/>
              </a:lnSpc>
              <a:spcBef>
                <a:spcPts val="0"/>
              </a:spcBef>
              <a:buFontTx/>
              <a:buChar char="-"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Lettering: stile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coerente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caratteri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tipografici</a:t>
            </a:r>
            <a:endParaRPr lang="en-US" altLang="en-US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4000"/>
              </a:lnSpc>
              <a:spcBef>
                <a:spcPts val="0"/>
              </a:spcBef>
              <a:buFontTx/>
              <a:buChar char="-"/>
            </a:pP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Simbolo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emblema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visivo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riconoscibile</a:t>
            </a:r>
            <a:endParaRPr lang="en-US" altLang="en-US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4000"/>
              </a:lnSpc>
              <a:spcBef>
                <a:spcPts val="0"/>
              </a:spcBef>
              <a:buFontTx/>
              <a:buChar char="-"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Palette di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colori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: gamma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cromatica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istituzionale</a:t>
            </a:r>
            <a:endParaRPr lang="en-US" altLang="en-US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553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3CE63EF-3CF1-E268-CD18-63BBCA947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525" y="0"/>
            <a:ext cx="106289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891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49F48D-D133-3C24-1BFF-96C7809D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650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Comunicazione</a:t>
            </a:r>
            <a:r>
              <a:rPr lang="en-GB" sz="3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 </a:t>
            </a:r>
            <a:r>
              <a:rPr lang="en-GB" sz="3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delle</a:t>
            </a:r>
            <a:r>
              <a:rPr lang="en-GB" sz="3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 </a:t>
            </a:r>
            <a:r>
              <a:rPr lang="en-GB" sz="3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attività</a:t>
            </a:r>
            <a:r>
              <a:rPr lang="en-GB" sz="3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 </a:t>
            </a:r>
            <a:r>
              <a:rPr lang="en-GB" sz="3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istituzionali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  <a:cs typeface="Vani" panose="02040502050405020303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89AAB1-A545-2830-B56F-7477A9506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726"/>
            <a:ext cx="10515600" cy="5156237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Illustra attività e compiti della Pubblica Amministrazione come istituzione nel suo insieme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Non si concentra su singole articolazioni o servizi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Strumenti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attività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Organizzazione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eventi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Partecipazione a fiere, convegni, meeting interistituzionali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Pianificazione di campagne di comunicazione istituzionale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Impatto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sulla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reputazione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La comunicazione istituzionale incide significativamente sulla reputazione dell'amministrazione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Rientra o si collega alla brand </a:t>
            </a:r>
            <a:r>
              <a:rPr lang="it-IT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communication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15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AA7ECF-E0C3-BD36-4AB1-1468C52EB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39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 di brand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193D43-BD69-39D4-81A8-CF7DE0DC5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2623"/>
            <a:ext cx="10515600" cy="512434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- Promuove immagine e reputazione dell’istituzione pubblica</a:t>
            </a:r>
          </a:p>
          <a:p>
            <a:pPr marL="0" lv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- Comunica identità, mission e vision</a:t>
            </a:r>
          </a:p>
          <a:p>
            <a:pPr marL="0" lv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Obiettivo: aumentare la conoscenza, riconoscibilità e attrattività presso i pubblici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Place Branding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Comunicazione che valorizza dimensioni territoriali: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 1. Nation branding (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Stato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), 2. Region branding (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Regioni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), 3. City branding (Città)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Attività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GB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valorizzazione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Promuovere identità e caratteristiche distintive dei territori.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All’interno: rafforzare coesione e senso di appartenenza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All’esterno: attrarre investimenti, turismo, sviluppo economico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4434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1558</Words>
  <Application>Microsoft Office PowerPoint</Application>
  <PresentationFormat>Widescreen</PresentationFormat>
  <Paragraphs>163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Aptos</vt:lpstr>
      <vt:lpstr>Aptos Display</vt:lpstr>
      <vt:lpstr>Arial</vt:lpstr>
      <vt:lpstr>Verdana</vt:lpstr>
      <vt:lpstr>Tema di Office</vt:lpstr>
      <vt:lpstr>Dalla comunicazione pubblica alla Comunicazione pubblica istituzionale</vt:lpstr>
      <vt:lpstr>CP come leva per il buon governo</vt:lpstr>
      <vt:lpstr>CP: funzioni (Rovinetti)</vt:lpstr>
      <vt:lpstr>Comunicazione pubblica istituzionale</vt:lpstr>
      <vt:lpstr>Ruolo e funzioni CPI</vt:lpstr>
      <vt:lpstr>8 ambiti specifici CPI</vt:lpstr>
      <vt:lpstr>Presentazione standard di PowerPoint</vt:lpstr>
      <vt:lpstr>Comunicazione delle attività istituzionali</vt:lpstr>
      <vt:lpstr>Comunicazione di brand</vt:lpstr>
      <vt:lpstr>Strumenti principali della Brand Communication</vt:lpstr>
      <vt:lpstr>Comunicazione normativa</vt:lpstr>
      <vt:lpstr>FOIA - Freedom of Information Act </vt:lpstr>
      <vt:lpstr>DECRETO LEGISLATIVO 25 maggio 2016, n. 97 Entrato in vigore del provvedimento: 23/06/2016</vt:lpstr>
      <vt:lpstr>Comunicazione di servizio</vt:lpstr>
      <vt:lpstr>Comunicazione partecipativa</vt:lpstr>
      <vt:lpstr>Comunicazione delle politiche pubbliche</vt:lpstr>
      <vt:lpstr>Funzioni e focus</vt:lpstr>
      <vt:lpstr>Comunicazione delle issue socialmente rilevanti</vt:lpstr>
      <vt:lpstr>Comunicazione interna e valorizzazione delle risorse umane</vt:lpstr>
      <vt:lpstr>Centralità dei comportamenti attivi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strizzolo</dc:creator>
  <cp:lastModifiedBy>nicola strizzolo</cp:lastModifiedBy>
  <cp:revision>11</cp:revision>
  <dcterms:created xsi:type="dcterms:W3CDTF">2025-04-27T16:26:12Z</dcterms:created>
  <dcterms:modified xsi:type="dcterms:W3CDTF">2025-04-28T07:43:32Z</dcterms:modified>
</cp:coreProperties>
</file>