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2" r:id="rId15"/>
    <p:sldId id="269" r:id="rId16"/>
    <p:sldId id="270" r:id="rId17"/>
    <p:sldId id="271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ED36822-5A43-ADEB-3E79-C74FC7D96A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5E638DD-65F4-1646-0A19-D37DA6C5C6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A16BEEE-3546-BD34-2999-EAF6DD7BB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E6CA-762A-445F-AB04-C4942F461C6D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54803B7-C3C6-FEDA-7C67-2B94838FA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C545ABE-05EF-15A8-F9B8-C0708E08D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99063-317A-435F-AD55-7795649C3EF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1164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39198F0-263B-D957-6F04-FB7299514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BD2AC45-258E-0386-430F-6723E71BEC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702026F-148D-F2BD-D7F5-3448307C3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E6CA-762A-445F-AB04-C4942F461C6D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0135587-AC3A-195C-FCB8-81EACEF8D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3CA1D72-E07C-AD56-2FF8-10726225F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99063-317A-435F-AD55-7795649C3EF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1706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46EF2F1F-496D-BA6E-1C19-4B64919534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7B8CFD7-89CE-FF27-A7E6-A816498379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87C65F5-9EF5-2735-4A0A-898D7E0F2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E6CA-762A-445F-AB04-C4942F461C6D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61A8B11-EAB9-9CB0-AC30-D8BCC2531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5F23538-C4F7-CECF-D8B8-D8BDEE3E1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99063-317A-435F-AD55-7795649C3EF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379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6050EA4-3022-6A46-90C3-01B54A8A5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65AC865-4D4A-BFF6-B1AC-1C0F995F7B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7E3F05D-67B4-DB58-43DB-E05B32A9D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E6CA-762A-445F-AB04-C4942F461C6D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31C8407-FE7C-EAFF-2AE1-D978BB846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262CA04-B540-0C34-D53D-F26FFDB31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99063-317A-435F-AD55-7795649C3EF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4920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3581F1C-DAF6-08D7-790A-FDF512A18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9CDE202-A2E5-24C8-AF9D-C79089758C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8A900EF-7E18-D5AA-839E-F6DA122F1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E6CA-762A-445F-AB04-C4942F461C6D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2487140-A67B-6DD4-565C-EABE9DD5F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80B0694-2EAD-0394-0B7C-D08A57276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99063-317A-435F-AD55-7795649C3EF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34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7AEC619-ECCC-5913-8998-B146990BDC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5A132E3-A905-770B-CA65-294FC36C9A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3E442F3-C7BE-E267-640B-66C8B6A8BE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0799F6B-349C-6DF4-01BF-88E1CFF48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E6CA-762A-445F-AB04-C4942F461C6D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F1A72D0-5761-B202-9DBC-AD53C5CCD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1A6B8CC-C550-D960-180C-9A38F9C91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99063-317A-435F-AD55-7795649C3EF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7062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6089441-AAF1-6B04-5BEC-62617435CE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4F87E23-6C34-6C62-649F-8772AAFA69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BB394E9-1C96-68CD-CB88-324BDA3FB1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2E593B1B-D85B-969C-0ECB-1309DEF230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012E2AF-A18C-7C93-E307-895D02D85E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69C2B20-FFD2-6D24-C4FD-57FE0BC22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E6CA-762A-445F-AB04-C4942F461C6D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8000CA0F-4E10-3D24-1AFD-63C952BCF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D212C92B-A2B2-5D40-1F19-81A4932D2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99063-317A-435F-AD55-7795649C3EF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0531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0B1A449-2D6A-A7BA-1ED4-C62323D3F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40DBFDCE-29D7-DAAC-23FC-77352148F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E6CA-762A-445F-AB04-C4942F461C6D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DA4A0F6-B43F-795E-158D-6ACED406D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EC24485-DDD4-BB2A-3160-591D1331A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99063-317A-435F-AD55-7795649C3EF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1647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98615A40-7353-D3C6-FE5C-E1D9C8F57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E6CA-762A-445F-AB04-C4942F461C6D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BF4B9337-0FF2-FA20-B108-48274CFDA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CE8420E-130B-B1A6-B30D-6F6BFDA50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99063-317A-435F-AD55-7795649C3EF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4742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402B986-60A4-C0DE-CAC4-2EAD029EE1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399491E-427B-8065-4B4B-0FCB852D1E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12FE423-9053-826F-ECC9-3A1A51F458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6ACEAF5-741B-FE05-DA1C-D231F6D78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E6CA-762A-445F-AB04-C4942F461C6D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B01CB0F-5C86-303A-E65D-336401A8E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EF7BB79-01C8-3513-C6DD-CF2C40660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99063-317A-435F-AD55-7795649C3EF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037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D423EBA-28C9-64E8-47CC-D8457E0B9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BBA74B9F-C9F6-F95C-B2CF-0216BF2733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27588F2-EAA2-9B81-4036-D6AEE14F7D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5084CBE-9A42-121F-EE3E-42930FF24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E6CA-762A-445F-AB04-C4942F461C6D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DE9DFA1-82CA-84E1-67C2-CDCFD7B16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705FF0C-0486-9196-0794-E3D38CAED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99063-317A-435F-AD55-7795649C3EF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1227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54D06C59-32E1-8C94-D9E0-82FCDF93E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618E794-F418-8939-D27E-42DFF4EB74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77D7FDC-FE89-7754-1FB9-A5A8969E8A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EFCE6CA-762A-445F-AB04-C4942F461C6D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0067349-F4D5-4481-3023-CCD2BD8E47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7B87A86-36D8-018E-B7C5-D5A9A893E0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0399063-317A-435F-AD55-7795649C3EF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1471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6A4C353-C39B-0BCE-BEEB-956271D96D2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4400" dirty="0">
                <a:latin typeface="Verdana" panose="020B0604030504040204" pitchFamily="34" charset="0"/>
                <a:ea typeface="Verdana" panose="020B0604030504040204" pitchFamily="34" charset="0"/>
              </a:rPr>
              <a:t>Evoluzione storica della</a:t>
            </a:r>
            <a:br>
              <a:rPr lang="it-IT" sz="44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it-IT" sz="4400" dirty="0">
                <a:latin typeface="Verdana" panose="020B0604030504040204" pitchFamily="34" charset="0"/>
                <a:ea typeface="Verdana" panose="020B0604030504040204" pitchFamily="34" charset="0"/>
              </a:rPr>
              <a:t>Comunicazione Pubblica Istituzionale</a:t>
            </a:r>
            <a:endParaRPr lang="en-GB" sz="4400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A4C9A3D-D04F-7419-A50D-485ED47784F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80228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F281B23-3DDE-A2A4-EC5E-88F638BF4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00932"/>
            <a:ext cx="10515600" cy="1325563"/>
          </a:xfrm>
        </p:spPr>
        <p:txBody>
          <a:bodyPr/>
          <a:lstStyle/>
          <a:p>
            <a:pPr algn="ctr">
              <a:lnSpc>
                <a:spcPct val="150000"/>
              </a:lnSpc>
              <a:spcBef>
                <a:spcPts val="0"/>
              </a:spcBef>
            </a:pPr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Modello trasmissivo e visione del cittadino</a:t>
            </a:r>
            <a:endParaRPr lang="en-GB" sz="3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5D490E5-75D3-B327-208B-2C2C39E21A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4630"/>
            <a:ext cx="10515600" cy="5341483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it-IT" sz="2400" dirty="0">
                <a:latin typeface="Verdana" panose="020B0604030504040204" pitchFamily="34" charset="0"/>
                <a:ea typeface="Verdana" panose="020B0604030504040204" pitchFamily="34" charset="0"/>
              </a:rPr>
              <a:t>Public Information Model (</a:t>
            </a:r>
            <a:r>
              <a:rPr lang="it-IT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Grunig</a:t>
            </a:r>
            <a:r>
              <a:rPr lang="it-IT" sz="2400" dirty="0">
                <a:latin typeface="Verdana" panose="020B0604030504040204" pitchFamily="34" charset="0"/>
                <a:ea typeface="Verdana" panose="020B0604030504040204" pitchFamily="34" charset="0"/>
              </a:rPr>
              <a:t>, 2016)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  <a:buFontTx/>
              <a:buChar char="-"/>
            </a:pPr>
            <a:r>
              <a:rPr lang="it-IT" sz="2400" dirty="0">
                <a:latin typeface="Verdana" panose="020B0604030504040204" pitchFamily="34" charset="0"/>
                <a:ea typeface="Verdana" panose="020B0604030504040204" pitchFamily="34" charset="0"/>
              </a:rPr>
              <a:t>Comunicazione a una via: favorire l'immagine dell'ente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  <a:buFontTx/>
              <a:buChar char="-"/>
            </a:pPr>
            <a:r>
              <a:rPr lang="it-IT" sz="2400" dirty="0">
                <a:latin typeface="Verdana" panose="020B0604030504040204" pitchFamily="34" charset="0"/>
                <a:ea typeface="Verdana" panose="020B0604030504040204" pitchFamily="34" charset="0"/>
              </a:rPr>
              <a:t>Addetti stampa interni (“giornalisti in house”)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it-IT" sz="2400" dirty="0">
                <a:latin typeface="Verdana" panose="020B0604030504040204" pitchFamily="34" charset="0"/>
                <a:ea typeface="Verdana" panose="020B0604030504040204" pitchFamily="34" charset="0"/>
              </a:rPr>
              <a:t>Cittadino come soggetto passivo: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  <a:buFontTx/>
              <a:buChar char="-"/>
            </a:pPr>
            <a:r>
              <a:rPr lang="it-IT" sz="2400" dirty="0">
                <a:latin typeface="Verdana" panose="020B0604030504040204" pitchFamily="34" charset="0"/>
                <a:ea typeface="Verdana" panose="020B0604030504040204" pitchFamily="34" charset="0"/>
              </a:rPr>
              <a:t>Non coinvolto nei bisogni comunicativi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  <a:buFontTx/>
              <a:buChar char="-"/>
            </a:pPr>
            <a:r>
              <a:rPr lang="it-IT" sz="2400" dirty="0">
                <a:latin typeface="Verdana" panose="020B0604030504040204" pitchFamily="34" charset="0"/>
                <a:ea typeface="Verdana" panose="020B0604030504040204" pitchFamily="34" charset="0"/>
              </a:rPr>
              <a:t>Riceve messaggi standardizzati → visione comportamentista (Pavlov 1927).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it-IT" sz="2400" dirty="0">
                <a:latin typeface="Verdana" panose="020B0604030504040204" pitchFamily="34" charset="0"/>
                <a:ea typeface="Verdana" panose="020B0604030504040204" pitchFamily="34" charset="0"/>
              </a:rPr>
              <a:t>Teoria dominante: Comunicazione come trasferimento lineare → Bullet theory, ago ipodermico (Shannon &amp; Weaver 1949, Bennato – Boccia Artieri 2019, Sorice 2018)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02772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7B89BFA-2F44-05D9-6C8C-00A875F3D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50000"/>
              </a:lnSpc>
              <a:spcBef>
                <a:spcPts val="0"/>
              </a:spcBef>
            </a:pPr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La “fase di preparazione” (1986–1992)</a:t>
            </a:r>
            <a:endParaRPr lang="en-GB" sz="3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79273ABF-4016-47D6-921E-D6F57F54A5C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11165" y="1785305"/>
            <a:ext cx="10969670" cy="4431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fontAlgn="base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en-US" altLang="en-US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Periodo</a:t>
            </a:r>
            <a:r>
              <a:rPr lang="en-US" altLang="en-US" sz="2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che</a:t>
            </a:r>
            <a:r>
              <a:rPr lang="en-US" altLang="en-US" sz="2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consolida</a:t>
            </a:r>
            <a:r>
              <a:rPr lang="en-US" altLang="en-US" sz="2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i</a:t>
            </a:r>
            <a:r>
              <a:rPr lang="en-US" altLang="en-US" sz="2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concetti</a:t>
            </a:r>
            <a:r>
              <a:rPr lang="en-US" altLang="en-US" sz="2200" dirty="0">
                <a:latin typeface="Verdana" panose="020B0604030504040204" pitchFamily="34" charset="0"/>
                <a:ea typeface="Verdana" panose="020B0604030504040204" pitchFamily="34" charset="0"/>
              </a:rPr>
              <a:t> di (</a:t>
            </a:r>
            <a:r>
              <a:rPr lang="en-US" altLang="en-US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Faccioli</a:t>
            </a:r>
            <a:r>
              <a:rPr lang="en-US" altLang="en-US" sz="2200" dirty="0">
                <a:latin typeface="Verdana" panose="020B0604030504040204" pitchFamily="34" charset="0"/>
                <a:ea typeface="Verdana" panose="020B0604030504040204" pitchFamily="34" charset="0"/>
              </a:rPr>
              <a:t>, 2013a) :</a:t>
            </a:r>
          </a:p>
          <a:p>
            <a:pPr marR="0" lvl="0" algn="just" fontAlgn="base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en-US" altLang="en-US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Informazione</a:t>
            </a:r>
            <a:endParaRPr lang="en-US" altLang="en-US" sz="2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R="0" lvl="0" algn="just" fontAlgn="base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en-US" altLang="en-US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Trasparenza</a:t>
            </a:r>
            <a:endParaRPr lang="en-US" altLang="en-US" sz="2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R="0" lvl="0" algn="just" fontAlgn="base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en-US" altLang="en-US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pubblicità</a:t>
            </a:r>
            <a:r>
              <a:rPr lang="en-US" altLang="en-US" sz="2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dell’azione</a:t>
            </a:r>
            <a:r>
              <a:rPr lang="en-US" altLang="en-US" sz="2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istituzionale</a:t>
            </a:r>
            <a:r>
              <a:rPr lang="en-US" altLang="en-US" sz="2200" dirty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  <a:p>
            <a:pPr marL="0" marR="0" lvl="0" indent="0" algn="just" fontAlgn="base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en-US" altLang="en-US" sz="2200" dirty="0">
                <a:latin typeface="Verdana" panose="020B0604030504040204" pitchFamily="34" charset="0"/>
                <a:ea typeface="Verdana" panose="020B0604030504040204" pitchFamily="34" charset="0"/>
              </a:rPr>
              <a:t>Si </a:t>
            </a:r>
            <a:r>
              <a:rPr lang="en-US" altLang="en-US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avvia</a:t>
            </a:r>
            <a:r>
              <a:rPr lang="en-US" altLang="en-US" sz="2200" dirty="0">
                <a:latin typeface="Verdana" panose="020B0604030504040204" pitchFamily="34" charset="0"/>
                <a:ea typeface="Verdana" panose="020B0604030504040204" pitchFamily="34" charset="0"/>
              </a:rPr>
              <a:t> un </a:t>
            </a:r>
            <a:r>
              <a:rPr lang="en-US" altLang="en-US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percorso</a:t>
            </a:r>
            <a:r>
              <a:rPr lang="en-US" altLang="en-US" sz="2200" dirty="0">
                <a:latin typeface="Verdana" panose="020B0604030504040204" pitchFamily="34" charset="0"/>
                <a:ea typeface="Verdana" panose="020B0604030504040204" pitchFamily="34" charset="0"/>
              </a:rPr>
              <a:t> verso:</a:t>
            </a:r>
          </a:p>
          <a:p>
            <a:pPr marR="0" lvl="0" algn="just" fontAlgn="base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en-US" altLang="en-US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l’ascolto</a:t>
            </a:r>
            <a:r>
              <a:rPr lang="en-US" altLang="en-US" sz="2200" dirty="0">
                <a:latin typeface="Verdana" panose="020B0604030504040204" pitchFamily="34" charset="0"/>
                <a:ea typeface="Verdana" panose="020B0604030504040204" pitchFamily="34" charset="0"/>
              </a:rPr>
              <a:t> e</a:t>
            </a:r>
          </a:p>
          <a:p>
            <a:pPr marR="0" lvl="0" algn="just" fontAlgn="base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en-US" altLang="en-US" sz="2200" dirty="0">
                <a:latin typeface="Verdana" panose="020B0604030504040204" pitchFamily="34" charset="0"/>
                <a:ea typeface="Verdana" panose="020B0604030504040204" pitchFamily="34" charset="0"/>
              </a:rPr>
              <a:t>la </a:t>
            </a:r>
            <a:r>
              <a:rPr lang="en-US" altLang="en-US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partecipazione</a:t>
            </a:r>
            <a:r>
              <a:rPr lang="en-US" altLang="en-US" sz="2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civica</a:t>
            </a:r>
            <a:endParaRPr lang="en-US" altLang="en-US" sz="2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marR="0" lvl="0" indent="0" algn="just" fontAlgn="base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en-US" altLang="en-US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Contesto</a:t>
            </a:r>
            <a:r>
              <a:rPr lang="en-US" altLang="en-US" sz="2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segnato</a:t>
            </a:r>
            <a:r>
              <a:rPr lang="en-US" altLang="en-US" sz="2200" dirty="0">
                <a:latin typeface="Verdana" panose="020B0604030504040204" pitchFamily="34" charset="0"/>
                <a:ea typeface="Verdana" panose="020B0604030504040204" pitchFamily="34" charset="0"/>
              </a:rPr>
              <a:t> da </a:t>
            </a:r>
            <a:r>
              <a:rPr lang="en-US" altLang="en-US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Tangentopoli</a:t>
            </a:r>
            <a:r>
              <a:rPr lang="en-US" altLang="en-US" sz="2200" dirty="0">
                <a:latin typeface="Verdana" panose="020B0604030504040204" pitchFamily="34" charset="0"/>
                <a:ea typeface="Verdana" panose="020B0604030504040204" pitchFamily="34" charset="0"/>
              </a:rPr>
              <a:t> e </a:t>
            </a:r>
            <a:r>
              <a:rPr lang="en-US" altLang="en-US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crisi</a:t>
            </a:r>
            <a:r>
              <a:rPr lang="en-US" altLang="en-US" sz="2200" dirty="0">
                <a:latin typeface="Verdana" panose="020B0604030504040204" pitchFamily="34" charset="0"/>
                <a:ea typeface="Verdana" panose="020B0604030504040204" pitchFamily="34" charset="0"/>
              </a:rPr>
              <a:t> di </a:t>
            </a:r>
            <a:r>
              <a:rPr lang="en-US" altLang="en-US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legittimità</a:t>
            </a:r>
            <a:r>
              <a:rPr lang="en-US" altLang="en-US" sz="2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istituzionale</a:t>
            </a:r>
            <a:r>
              <a:rPr lang="en-US" altLang="en-US" sz="2200" dirty="0">
                <a:latin typeface="Verdana" panose="020B0604030504040204" pitchFamily="34" charset="0"/>
                <a:ea typeface="Verdana" panose="020B0604030504040204" pitchFamily="34" charset="0"/>
              </a:rPr>
              <a:t> (1992)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23916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623AF43-6F23-DB62-7531-39D5A49D1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50000"/>
              </a:lnSpc>
              <a:spcBef>
                <a:spcPts val="0"/>
              </a:spcBef>
            </a:pPr>
            <a:r>
              <a:rPr lang="en-GB" sz="3200" dirty="0">
                <a:latin typeface="Verdana" panose="020B0604030504040204" pitchFamily="34" charset="0"/>
                <a:ea typeface="Verdana" panose="020B0604030504040204" pitchFamily="34" charset="0"/>
              </a:rPr>
              <a:t>Prime aperture: Legge 349/1986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C62CC6E8-8476-5663-25F7-3E9EDE773635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2567630" y="2136338"/>
            <a:ext cx="7056740" cy="2585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indent="0" algn="just" fontAlgn="base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FontTx/>
              <a:buNone/>
            </a:pP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Istituzione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del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Ministero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dell’Ambiente</a:t>
            </a:r>
            <a:endParaRPr lang="en-US" altLang="en-US"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just" fontAlgn="base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FontTx/>
              <a:buNone/>
            </a:pP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Diritto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all’informazione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ambientale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:</a:t>
            </a:r>
          </a:p>
          <a:p>
            <a:pPr marL="0" indent="0" algn="just" fontAlgn="base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FontTx/>
              <a:buNone/>
            </a:pP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	&lt;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Diffusione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ampia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dei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dati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ambientali</a:t>
            </a:r>
            <a:endParaRPr lang="en-US" altLang="en-US"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just" fontAlgn="base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FontTx/>
              <a:buNone/>
            </a:pP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	&lt; Accesso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garantito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ai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cittadini</a:t>
            </a:r>
            <a:endParaRPr lang="en-US" altLang="en-US"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15037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3D78B32-FE1C-98E7-7A58-CEAC25888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344" y="-284870"/>
            <a:ext cx="10515600" cy="1325563"/>
          </a:xfrm>
        </p:spPr>
        <p:txBody>
          <a:bodyPr/>
          <a:lstStyle/>
          <a:p>
            <a:pPr algn="ctr">
              <a:lnSpc>
                <a:spcPct val="150000"/>
              </a:lnSpc>
              <a:spcBef>
                <a:spcPts val="0"/>
              </a:spcBef>
            </a:pPr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Il 1990: Big Bang della riforma amministrativa</a:t>
            </a:r>
            <a:endParaRPr lang="en-GB" sz="3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C5089D96-0D71-61B4-E984-0E3A501C1060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549007" y="659469"/>
            <a:ext cx="11093985" cy="64633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fontAlgn="base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en-US" altLang="en-US" sz="2200" dirty="0">
                <a:latin typeface="Verdana" panose="020B0604030504040204" pitchFamily="34" charset="0"/>
                <a:ea typeface="Verdana" panose="020B0604030504040204" pitchFamily="34" charset="0"/>
              </a:rPr>
              <a:t>Legge 142/1990:</a:t>
            </a:r>
          </a:p>
          <a:p>
            <a:pPr marL="0" marR="0" lvl="0" indent="0" algn="just" fontAlgn="base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en-US" altLang="en-US" sz="2200" dirty="0">
                <a:latin typeface="Verdana" panose="020B0604030504040204" pitchFamily="34" charset="0"/>
                <a:ea typeface="Verdana" panose="020B0604030504040204" pitchFamily="34" charset="0"/>
              </a:rPr>
              <a:t>&lt; </a:t>
            </a:r>
            <a:r>
              <a:rPr lang="en-US" altLang="en-US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diritto</a:t>
            </a:r>
            <a:r>
              <a:rPr lang="en-US" altLang="en-US" sz="2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dei</a:t>
            </a:r>
            <a:r>
              <a:rPr lang="en-US" altLang="en-US" sz="2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cittadini</a:t>
            </a:r>
            <a:r>
              <a:rPr lang="en-US" altLang="en-US" sz="2200" dirty="0">
                <a:latin typeface="Verdana" panose="020B0604030504040204" pitchFamily="34" charset="0"/>
                <a:ea typeface="Verdana" panose="020B0604030504040204" pitchFamily="34" charset="0"/>
              </a:rPr>
              <a:t> a </a:t>
            </a:r>
            <a:r>
              <a:rPr lang="en-US" altLang="en-US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essere</a:t>
            </a:r>
            <a:r>
              <a:rPr lang="en-US" altLang="en-US" sz="2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informati</a:t>
            </a:r>
            <a:r>
              <a:rPr lang="en-US" altLang="en-US" sz="2200" dirty="0">
                <a:latin typeface="Verdana" panose="020B0604030504040204" pitchFamily="34" charset="0"/>
                <a:ea typeface="Verdana" panose="020B0604030504040204" pitchFamily="34" charset="0"/>
              </a:rPr>
              <a:t> → </a:t>
            </a:r>
            <a:r>
              <a:rPr lang="en-US" altLang="en-US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dovere</a:t>
            </a:r>
            <a:r>
              <a:rPr lang="en-US" altLang="en-US" sz="2200" dirty="0">
                <a:latin typeface="Verdana" panose="020B0604030504040204" pitchFamily="34" charset="0"/>
                <a:ea typeface="Verdana" panose="020B0604030504040204" pitchFamily="34" charset="0"/>
              </a:rPr>
              <a:t> di </a:t>
            </a:r>
            <a:r>
              <a:rPr lang="en-US" altLang="en-US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informare</a:t>
            </a:r>
            <a:endParaRPr lang="en-US" altLang="en-US" sz="2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marR="0" lvl="0" indent="0" algn="just" fontAlgn="base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en-US" sz="2200" dirty="0">
                <a:latin typeface="Verdana" panose="020B0604030504040204" pitchFamily="34" charset="0"/>
                <a:ea typeface="Verdana" panose="020B0604030504040204" pitchFamily="34" charset="0"/>
              </a:rPr>
              <a:t>&lt; </a:t>
            </a:r>
            <a:r>
              <a:rPr lang="it-IT" sz="2200" dirty="0">
                <a:latin typeface="Verdana" panose="020B0604030504040204" pitchFamily="34" charset="0"/>
                <a:ea typeface="Verdana" panose="020B0604030504040204" pitchFamily="34" charset="0"/>
              </a:rPr>
              <a:t>Consultazione e coinvolgimento dei cittadini</a:t>
            </a:r>
          </a:p>
          <a:p>
            <a:pPr marL="0" marR="0" lvl="0" indent="0" algn="just" fontAlgn="base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it-IT" sz="2200" dirty="0">
                <a:latin typeface="Verdana" panose="020B0604030504040204" pitchFamily="34" charset="0"/>
                <a:ea typeface="Verdana" panose="020B0604030504040204" pitchFamily="34" charset="0"/>
              </a:rPr>
              <a:t>&lt; Pubblicità degli atti locali</a:t>
            </a:r>
          </a:p>
          <a:p>
            <a:pPr marL="0" marR="0" lvl="0" indent="0" algn="just" fontAlgn="base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it-IT" sz="2200" dirty="0">
                <a:latin typeface="Verdana" panose="020B0604030504040204" pitchFamily="34" charset="0"/>
                <a:ea typeface="Verdana" panose="020B0604030504040204" pitchFamily="34" charset="0"/>
              </a:rPr>
              <a:t>&lt; Introduzione del difensore civico (art. 8).</a:t>
            </a:r>
          </a:p>
          <a:p>
            <a:pPr marL="0" marR="0" lvl="0" indent="0" algn="just" fontAlgn="base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en-US" altLang="en-US" sz="2200" dirty="0">
                <a:latin typeface="Verdana" panose="020B0604030504040204" pitchFamily="34" charset="0"/>
                <a:ea typeface="Verdana" panose="020B0604030504040204" pitchFamily="34" charset="0"/>
              </a:rPr>
              <a:t>Legge 241/1990:</a:t>
            </a:r>
          </a:p>
          <a:p>
            <a:pPr marL="0" indent="0" algn="just" fontAlgn="base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None/>
            </a:pPr>
            <a:r>
              <a:rPr lang="en-US" altLang="en-US" sz="2200" dirty="0">
                <a:latin typeface="Verdana" panose="020B0604030504040204" pitchFamily="34" charset="0"/>
                <a:ea typeface="Verdana" panose="020B0604030504040204" pitchFamily="34" charset="0"/>
              </a:rPr>
              <a:t>&lt; </a:t>
            </a:r>
            <a:r>
              <a:rPr lang="en-US" altLang="en-US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legge</a:t>
            </a:r>
            <a:r>
              <a:rPr lang="en-US" altLang="en-US" sz="2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sulla</a:t>
            </a:r>
            <a:r>
              <a:rPr lang="en-US" altLang="en-US" sz="2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trasparenza</a:t>
            </a:r>
            <a:r>
              <a:rPr lang="en-US" altLang="en-US" sz="2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amministrativa</a:t>
            </a:r>
            <a:endParaRPr lang="en-US" altLang="en-US" sz="2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just" fontAlgn="base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None/>
            </a:pPr>
            <a:r>
              <a:rPr lang="en-US" altLang="en-US" sz="2200" dirty="0">
                <a:latin typeface="Verdana" panose="020B0604030504040204" pitchFamily="34" charset="0"/>
                <a:ea typeface="Verdana" panose="020B0604030504040204" pitchFamily="34" charset="0"/>
              </a:rPr>
              <a:t>&lt; fine del </a:t>
            </a:r>
            <a:r>
              <a:rPr lang="en-US" altLang="en-US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segreto</a:t>
            </a:r>
            <a:r>
              <a:rPr lang="en-US" altLang="en-US" sz="2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d’ufficio</a:t>
            </a:r>
            <a:r>
              <a:rPr lang="en-US" altLang="en-US" sz="2200" dirty="0">
                <a:latin typeface="Verdana" panose="020B0604030504040204" pitchFamily="34" charset="0"/>
                <a:ea typeface="Verdana" panose="020B0604030504040204" pitchFamily="34" charset="0"/>
              </a:rPr>
              <a:t> → </a:t>
            </a:r>
            <a:r>
              <a:rPr lang="en-US" altLang="en-US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trasparenza</a:t>
            </a:r>
            <a:r>
              <a:rPr lang="en-US" altLang="en-US" sz="2200" dirty="0">
                <a:latin typeface="Verdana" panose="020B0604030504040204" pitchFamily="34" charset="0"/>
                <a:ea typeface="Verdana" panose="020B0604030504040204" pitchFamily="34" charset="0"/>
              </a:rPr>
              <a:t> come </a:t>
            </a:r>
            <a:r>
              <a:rPr lang="en-US" altLang="en-US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obbligo</a:t>
            </a:r>
            <a:endParaRPr lang="en-US" altLang="en-US" sz="2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just" fontAlgn="base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None/>
            </a:pPr>
            <a:r>
              <a:rPr lang="en-US" sz="2200" dirty="0">
                <a:latin typeface="Verdana" panose="020B0604030504040204" pitchFamily="34" charset="0"/>
                <a:ea typeface="Verdana" panose="020B0604030504040204" pitchFamily="34" charset="0"/>
              </a:rPr>
              <a:t>&lt; </a:t>
            </a:r>
            <a:r>
              <a:rPr lang="it-IT" sz="2200" dirty="0">
                <a:latin typeface="Verdana" panose="020B0604030504040204" pitchFamily="34" charset="0"/>
                <a:ea typeface="Verdana" panose="020B0604030504040204" pitchFamily="34" charset="0"/>
              </a:rPr>
              <a:t>Attività PA definita: paritaria e collaborativa</a:t>
            </a:r>
          </a:p>
          <a:p>
            <a:pPr marL="0" indent="0" algn="just" fontAlgn="base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None/>
            </a:pPr>
            <a:r>
              <a:rPr lang="it-IT" sz="2200" dirty="0">
                <a:latin typeface="Verdana" panose="020B0604030504040204" pitchFamily="34" charset="0"/>
                <a:ea typeface="Verdana" panose="020B0604030504040204" pitchFamily="34" charset="0"/>
              </a:rPr>
              <a:t>&lt; Obbligo di: motivazione degli atti, silenzio-assenso, notifiche di avvio, coinvolgimento di interessi collettivi, figura del responsabile del procedimento (art. 9)</a:t>
            </a:r>
            <a:endParaRPr lang="en-US" altLang="en-US" sz="2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33973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466D3A3-D5AB-20C5-9C39-F06329142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50000"/>
              </a:lnSpc>
              <a:spcBef>
                <a:spcPts val="0"/>
              </a:spcBef>
            </a:pPr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Evoluzioni e visibilità (post-1990)</a:t>
            </a:r>
            <a:endParaRPr lang="en-GB" sz="3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31CE3D4-0E44-89F1-8132-9C508C8699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fontAlgn="base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None/>
            </a:pPr>
            <a:r>
              <a:rPr lang="it-IT" sz="2400" dirty="0">
                <a:latin typeface="Verdana" panose="020B0604030504040204" pitchFamily="34" charset="0"/>
                <a:ea typeface="Verdana" panose="020B0604030504040204" pitchFamily="34" charset="0"/>
              </a:rPr>
              <a:t>- Riforma estesa nel 2005</a:t>
            </a:r>
          </a:p>
          <a:p>
            <a:pPr marL="0" indent="0" algn="just" fontAlgn="base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None/>
            </a:pPr>
            <a:r>
              <a:rPr lang="it-IT" sz="2400" dirty="0">
                <a:latin typeface="Verdana" panose="020B0604030504040204" pitchFamily="34" charset="0"/>
                <a:ea typeface="Verdana" panose="020B0604030504040204" pitchFamily="34" charset="0"/>
              </a:rPr>
              <a:t>Obbligo per la PA di:</a:t>
            </a:r>
          </a:p>
          <a:p>
            <a:pPr marL="0" indent="0" algn="just" fontAlgn="base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None/>
            </a:pPr>
            <a:r>
              <a:rPr lang="it-IT" sz="2400" dirty="0">
                <a:latin typeface="Verdana" panose="020B0604030504040204" pitchFamily="34" charset="0"/>
                <a:ea typeface="Verdana" panose="020B0604030504040204" pitchFamily="34" charset="0"/>
              </a:rPr>
              <a:t>	&lt; rendere visibile ciò che fa</a:t>
            </a:r>
          </a:p>
          <a:p>
            <a:pPr marL="0" indent="0" algn="just" fontAlgn="base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None/>
            </a:pPr>
            <a:r>
              <a:rPr lang="it-IT" sz="2400" dirty="0">
                <a:latin typeface="Verdana" panose="020B0604030504040204" pitchFamily="34" charset="0"/>
                <a:ea typeface="Verdana" panose="020B0604030504040204" pitchFamily="34" charset="0"/>
              </a:rPr>
              <a:t>	&lt; comunicare i risultati raggiunti</a:t>
            </a:r>
          </a:p>
          <a:p>
            <a:pPr marL="0" indent="0" algn="just" fontAlgn="base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None/>
            </a:pPr>
            <a:r>
              <a:rPr lang="it-IT" sz="2400" dirty="0">
                <a:latin typeface="Verdana" panose="020B0604030504040204" pitchFamily="34" charset="0"/>
                <a:ea typeface="Verdana" panose="020B0604030504040204" pitchFamily="34" charset="0"/>
              </a:rPr>
              <a:t>	&lt; rendicontare ai cittadini (Faccioli, Grandi, Mancini)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44475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597F4ED-7FE7-0403-59B0-DE9B0F4D5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0" lang="en-US" altLang="en-US" sz="32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Norme</a:t>
            </a:r>
            <a:r>
              <a:rPr kumimoji="0" lang="en-US" altLang="en-US" sz="3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32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su</a:t>
            </a:r>
            <a:r>
              <a:rPr kumimoji="0" lang="en-US" altLang="en-US" sz="3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32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editoria</a:t>
            </a:r>
            <a:r>
              <a:rPr kumimoji="0" lang="en-US" altLang="en-US" sz="3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e </a:t>
            </a:r>
            <a:r>
              <a:rPr kumimoji="0" lang="en-US" altLang="en-US" sz="32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pubblicità</a:t>
            </a:r>
            <a:r>
              <a:rPr kumimoji="0" lang="en-US" altLang="en-US" sz="3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32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istituzionale</a:t>
            </a:r>
            <a:endParaRPr lang="en-GB" sz="3200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2CF6B2EB-E0AF-D631-0779-BF9254A53BAA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729078" y="1781638"/>
            <a:ext cx="7732630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fontAlgn="base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La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cosiddetta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“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pubblicità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di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Stato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”</a:t>
            </a:r>
          </a:p>
          <a:p>
            <a:pPr marL="0" marR="0" lvl="0" indent="0" algn="just" fontAlgn="base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Legge 67/1987 (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editoria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):</a:t>
            </a:r>
          </a:p>
          <a:p>
            <a:pPr marR="0" lvl="0" algn="just" fontAlgn="base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50%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della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spesa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pubblicitaria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su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stampa</a:t>
            </a:r>
            <a:endParaRPr lang="en-US" altLang="en-US"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R="0" lvl="0" algn="just" fontAlgn="base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Rendicontazione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obbligatori</a:t>
            </a:r>
            <a:endParaRPr lang="en-US" altLang="en-US"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R="0" lvl="0" algn="just" fontAlgn="base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Bilanci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pubblici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estratti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su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quotidiani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e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periodici</a:t>
            </a:r>
            <a:endParaRPr lang="en-US" altLang="en-US"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42046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E0379F8-D42D-F96B-DCBF-4B6E9C486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32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Legge 223/1990: </a:t>
            </a:r>
            <a:r>
              <a:rPr lang="en-GB" sz="3200" dirty="0" err="1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sistema</a:t>
            </a:r>
            <a:r>
              <a:rPr lang="en-GB" sz="32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radiotelevisivo</a:t>
            </a:r>
            <a:endParaRPr lang="en-GB" sz="3200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BD2F9410-1E13-6AC0-6B92-E78022796DB1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749842" y="2180406"/>
            <a:ext cx="8692316" cy="2792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FontTx/>
              <a:buChar char="-"/>
            </a:pP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25%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della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spesa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pubblicitaria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su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TV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locali</a:t>
            </a:r>
            <a:endParaRPr lang="en-US" altLang="en-US"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 fontAlgn="base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FontTx/>
              <a:buChar char="-"/>
            </a:pP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Accesso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gratuito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della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PA a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spazi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RAI e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privati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per:</a:t>
            </a:r>
          </a:p>
          <a:p>
            <a:pPr marL="0" indent="0" algn="just" fontAlgn="base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None/>
            </a:pP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	&lt;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messaggi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di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utilità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pubblica</a:t>
            </a:r>
            <a:endParaRPr lang="en-US" altLang="en-US"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just" fontAlgn="base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None/>
            </a:pP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	&lt;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emergenze</a:t>
            </a:r>
            <a:endParaRPr lang="en-US" altLang="en-US"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just" fontAlgn="base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None/>
            </a:pP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	&lt;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Istituzione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del Consiglio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consultivo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degli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utenti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56350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8DBCA79-2A79-C702-A617-C8B18A194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3200" dirty="0" err="1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Bilanciamento</a:t>
            </a:r>
            <a:r>
              <a:rPr lang="en-GB" sz="32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trasparenza</a:t>
            </a:r>
            <a:r>
              <a:rPr lang="en-GB" sz="32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/</a:t>
            </a:r>
            <a:r>
              <a:rPr lang="en-GB" sz="3200" dirty="0" err="1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pubblicità</a:t>
            </a:r>
            <a:endParaRPr lang="en-GB" sz="3200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E462612E-5C94-3571-E687-D9D034006088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199" y="1877636"/>
            <a:ext cx="10515599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FontTx/>
              <a:buChar char="-"/>
            </a:pP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Spazi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mediatici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concessi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a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titolo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oneroso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o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gratuito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Faccioli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(2013a, p. 15)</a:t>
            </a:r>
          </a:p>
          <a:p>
            <a:pPr algn="just" fontAlgn="base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FontTx/>
              <a:buChar char="-"/>
            </a:pP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Criticità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: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rischio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che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si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favorisca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la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stampa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anziché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la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reale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comunicazione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pubblica</a:t>
            </a:r>
            <a:endParaRPr lang="en-US" altLang="en-US"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 fontAlgn="base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FontTx/>
              <a:buChar char="-"/>
            </a:pP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La PA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oscilla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tra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:</a:t>
            </a:r>
          </a:p>
          <a:p>
            <a:pPr marL="0" indent="0" algn="just" fontAlgn="base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None/>
            </a:pP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	&lt;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trasparenza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e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cultura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del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servizio</a:t>
            </a:r>
            <a:endParaRPr lang="en-US" altLang="en-US"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just" fontAlgn="base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None/>
            </a:pP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	&lt;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promozione</a:t>
            </a:r>
            <a:r>
              <a:rPr lang="en-US" alt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d’immagine</a:t>
            </a:r>
            <a:endParaRPr lang="en-US" altLang="en-US"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1532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166A9C3-BCA2-D700-823C-60CBD06AE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6827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Tre processi fondamentali</a:t>
            </a:r>
            <a:endParaRPr lang="en-GB" sz="3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9F98585-CF4F-AEC1-EEE8-244F69A828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4257"/>
            <a:ext cx="10515600" cy="5088618"/>
          </a:xfrm>
        </p:spPr>
        <p:txBody>
          <a:bodyPr>
            <a:normAutofit/>
          </a:bodyPr>
          <a:lstStyle/>
          <a:p>
            <a:pPr algn="just">
              <a:lnSpc>
                <a:spcPts val="3400"/>
              </a:lnSpc>
              <a:buFont typeface="+mj-lt"/>
              <a:buAutoNum type="arabicPeriod"/>
            </a:pPr>
            <a:r>
              <a:rPr lang="it-IT" sz="2400" dirty="0">
                <a:latin typeface="Verdana" panose="020B0604030504040204" pitchFamily="34" charset="0"/>
                <a:ea typeface="Verdana" panose="020B0604030504040204" pitchFamily="34" charset="0"/>
              </a:rPr>
              <a:t>Modernizzazione e innovazione della PA</a:t>
            </a:r>
          </a:p>
          <a:p>
            <a:pPr marL="742950" lvl="1" indent="-285750" algn="just">
              <a:lnSpc>
                <a:spcPts val="3400"/>
              </a:lnSpc>
              <a:buFont typeface="+mj-lt"/>
              <a:buAutoNum type="arabicPeriod"/>
            </a:pP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  <a:t>Riforme strutturali</a:t>
            </a:r>
          </a:p>
          <a:p>
            <a:pPr marL="742950" lvl="1" indent="-285750" algn="just">
              <a:lnSpc>
                <a:spcPts val="3400"/>
              </a:lnSpc>
              <a:buFont typeface="+mj-lt"/>
              <a:buAutoNum type="arabicPeriod"/>
            </a:pP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  <a:t>Informatizzazione e digitalizzazione (ultimi 15 anni)</a:t>
            </a:r>
          </a:p>
          <a:p>
            <a:pPr algn="just">
              <a:lnSpc>
                <a:spcPts val="3400"/>
              </a:lnSpc>
              <a:buFont typeface="+mj-lt"/>
              <a:buAutoNum type="arabicPeriod"/>
            </a:pPr>
            <a:r>
              <a:rPr lang="it-IT" sz="2400" dirty="0">
                <a:latin typeface="Verdana" panose="020B0604030504040204" pitchFamily="34" charset="0"/>
                <a:ea typeface="Verdana" panose="020B0604030504040204" pitchFamily="34" charset="0"/>
              </a:rPr>
              <a:t>Evoluzione normativa</a:t>
            </a:r>
          </a:p>
          <a:p>
            <a:pPr marL="742950" lvl="1" indent="-285750" algn="just">
              <a:lnSpc>
                <a:spcPts val="3400"/>
              </a:lnSpc>
              <a:buFont typeface="+mj-lt"/>
              <a:buAutoNum type="arabicPeriod"/>
            </a:pP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  <a:t>Regole dirette e indirette sulla funzione comunicativa</a:t>
            </a:r>
          </a:p>
          <a:p>
            <a:pPr marL="742950" lvl="1" indent="-285750" algn="just">
              <a:lnSpc>
                <a:spcPts val="3400"/>
              </a:lnSpc>
              <a:buFont typeface="+mj-lt"/>
              <a:buAutoNum type="arabicPeriod"/>
            </a:pP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  <a:t>Livello di istituzionalizzazione</a:t>
            </a:r>
          </a:p>
          <a:p>
            <a:pPr algn="just">
              <a:lnSpc>
                <a:spcPts val="3400"/>
              </a:lnSpc>
              <a:buFont typeface="+mj-lt"/>
              <a:buAutoNum type="arabicPeriod"/>
            </a:pPr>
            <a:r>
              <a:rPr lang="it-IT" sz="2400" dirty="0">
                <a:latin typeface="Verdana" panose="020B0604030504040204" pitchFamily="34" charset="0"/>
                <a:ea typeface="Verdana" panose="020B0604030504040204" pitchFamily="34" charset="0"/>
              </a:rPr>
              <a:t>Modelli teorici e pratiche professionali</a:t>
            </a:r>
          </a:p>
          <a:p>
            <a:pPr marL="742950" lvl="1" indent="-285750" algn="just">
              <a:lnSpc>
                <a:spcPts val="3400"/>
              </a:lnSpc>
              <a:buFont typeface="+mj-lt"/>
              <a:buAutoNum type="arabicPeriod"/>
            </a:pP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  <a:t>Approcci ispirati a teorie su media e comunicazione</a:t>
            </a:r>
          </a:p>
          <a:p>
            <a:pPr marL="742950" lvl="1" indent="-285750" algn="just">
              <a:lnSpc>
                <a:spcPts val="3400"/>
              </a:lnSpc>
              <a:buFont typeface="+mj-lt"/>
              <a:buAutoNum type="arabicPeriod"/>
            </a:pP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  <a:t>Cultura istituzionale e ruolo dei comunicatori pubblici</a:t>
            </a:r>
            <a:b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it-IT" i="1" dirty="0">
                <a:latin typeface="Verdana" panose="020B0604030504040204" pitchFamily="34" charset="0"/>
                <a:ea typeface="Verdana" panose="020B0604030504040204" pitchFamily="34" charset="0"/>
              </a:rPr>
              <a:t>(Massa et al., 2022)</a:t>
            </a:r>
            <a:endParaRPr lang="it-IT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023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AC9875B-7B1F-17D3-6174-3A40C9BF4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 modelli della comunicazione pubblica</a:t>
            </a:r>
            <a:endParaRPr lang="en-GB" dirty="0"/>
          </a:p>
        </p:txBody>
      </p:sp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CB94B9DE-9D08-B6B4-D3D1-BE0222F77C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E065802C-DE57-50EA-C901-FBBE280175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3262" y="1647600"/>
            <a:ext cx="10245475" cy="4699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3979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8105777-9FFA-8030-D1DE-722179B86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118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L’informazione negata (1946–fine anni ’60)</a:t>
            </a:r>
            <a:endParaRPr lang="en-GB" sz="3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B9F1A3B-2CA2-9C4E-CD0A-65A741A11A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46703"/>
            <a:ext cx="10515600" cy="5662953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lnSpc>
                <a:spcPts val="3000"/>
              </a:lnSpc>
              <a:spcBef>
                <a:spcPts val="0"/>
              </a:spcBef>
              <a:buNone/>
            </a:pPr>
            <a:r>
              <a:rPr lang="it-IT" sz="3800" dirty="0">
                <a:latin typeface="Verdana" panose="020B0604030504040204" pitchFamily="34" charset="0"/>
                <a:ea typeface="Verdana" panose="020B0604030504040204" pitchFamily="34" charset="0"/>
              </a:rPr>
              <a:t>Contesto:</a:t>
            </a:r>
          </a:p>
          <a:p>
            <a:pPr marL="0" indent="0" algn="just">
              <a:lnSpc>
                <a:spcPts val="3000"/>
              </a:lnSpc>
              <a:spcBef>
                <a:spcPts val="0"/>
              </a:spcBef>
              <a:buFontTx/>
              <a:buChar char="-"/>
            </a:pPr>
            <a:r>
              <a:rPr lang="it-IT" sz="3800" dirty="0">
                <a:latin typeface="Verdana" panose="020B0604030504040204" pitchFamily="34" charset="0"/>
                <a:ea typeface="Verdana" panose="020B0604030504040204" pitchFamily="34" charset="0"/>
              </a:rPr>
              <a:t>Periodo successivo alla nascita della Repubblica fino alla fine degli anni Sessanta</a:t>
            </a:r>
          </a:p>
          <a:p>
            <a:pPr marL="0" indent="0" algn="just">
              <a:lnSpc>
                <a:spcPts val="3000"/>
              </a:lnSpc>
              <a:spcBef>
                <a:spcPts val="0"/>
              </a:spcBef>
              <a:buFontTx/>
              <a:buChar char="-"/>
            </a:pPr>
            <a:r>
              <a:rPr lang="it-IT" sz="3800" dirty="0">
                <a:latin typeface="Verdana" panose="020B0604030504040204" pitchFamily="34" charset="0"/>
                <a:ea typeface="Verdana" panose="020B0604030504040204" pitchFamily="34" charset="0"/>
              </a:rPr>
              <a:t>Persistenza del segreto d’ufficio e influenza del modello propagandistico fascista</a:t>
            </a:r>
          </a:p>
          <a:p>
            <a:pPr marL="0" indent="0" algn="just">
              <a:lnSpc>
                <a:spcPts val="3000"/>
              </a:lnSpc>
              <a:spcBef>
                <a:spcPts val="0"/>
              </a:spcBef>
              <a:buFontTx/>
              <a:buChar char="-"/>
            </a:pPr>
            <a:r>
              <a:rPr lang="it-IT" sz="3800" dirty="0">
                <a:latin typeface="Verdana" panose="020B0604030504040204" pitchFamily="34" charset="0"/>
                <a:ea typeface="Verdana" panose="020B0604030504040204" pitchFamily="34" charset="0"/>
              </a:rPr>
              <a:t>PA chiusa e burocratica (di tipo weberiano), poco orientata al cittadino.</a:t>
            </a:r>
          </a:p>
          <a:p>
            <a:pPr marL="0" indent="0" algn="just">
              <a:lnSpc>
                <a:spcPts val="3000"/>
              </a:lnSpc>
              <a:spcBef>
                <a:spcPts val="0"/>
              </a:spcBef>
              <a:buNone/>
            </a:pPr>
            <a:r>
              <a:rPr lang="it-IT" sz="3800" dirty="0">
                <a:latin typeface="Verdana" panose="020B0604030504040204" pitchFamily="34" charset="0"/>
                <a:ea typeface="Verdana" panose="020B0604030504040204" pitchFamily="34" charset="0"/>
              </a:rPr>
              <a:t>Caratteristiche:</a:t>
            </a:r>
          </a:p>
          <a:p>
            <a:pPr marL="0" indent="0" algn="just">
              <a:lnSpc>
                <a:spcPts val="3000"/>
              </a:lnSpc>
              <a:spcBef>
                <a:spcPts val="0"/>
              </a:spcBef>
              <a:buFontTx/>
              <a:buChar char="-"/>
            </a:pPr>
            <a:r>
              <a:rPr lang="it-IT" sz="3800" dirty="0">
                <a:latin typeface="Verdana" panose="020B0604030504040204" pitchFamily="34" charset="0"/>
                <a:ea typeface="Verdana" panose="020B0604030504040204" pitchFamily="34" charset="0"/>
              </a:rPr>
              <a:t>Comunicazione asimmetrica e trasmissiva, senza reale interazione con i cittadini</a:t>
            </a:r>
          </a:p>
          <a:p>
            <a:pPr marL="0" indent="0" algn="just">
              <a:lnSpc>
                <a:spcPts val="3000"/>
              </a:lnSpc>
              <a:spcBef>
                <a:spcPts val="0"/>
              </a:spcBef>
              <a:buFontTx/>
              <a:buChar char="-"/>
            </a:pPr>
            <a:r>
              <a:rPr lang="it-IT" sz="3800" dirty="0">
                <a:latin typeface="Verdana" panose="020B0604030504040204" pitchFamily="34" charset="0"/>
                <a:ea typeface="Verdana" panose="020B0604030504040204" pitchFamily="34" charset="0"/>
              </a:rPr>
              <a:t>Focus sull’immagine positiva delle istituzioni → autoreferenzialità e autocelebrazione</a:t>
            </a:r>
          </a:p>
          <a:p>
            <a:pPr marL="0" indent="0" algn="just">
              <a:lnSpc>
                <a:spcPts val="3000"/>
              </a:lnSpc>
              <a:spcBef>
                <a:spcPts val="0"/>
              </a:spcBef>
              <a:buFontTx/>
              <a:buChar char="-"/>
            </a:pPr>
            <a:r>
              <a:rPr lang="it-IT" sz="3800" dirty="0">
                <a:latin typeface="Verdana" panose="020B0604030504040204" pitchFamily="34" charset="0"/>
                <a:ea typeface="Verdana" panose="020B0604030504040204" pitchFamily="34" charset="0"/>
              </a:rPr>
              <a:t>Uso iniziale di pubblicità e consulenti solo per finalità elettorali</a:t>
            </a:r>
          </a:p>
          <a:p>
            <a:pPr marL="0" indent="0" algn="just">
              <a:lnSpc>
                <a:spcPts val="3000"/>
              </a:lnSpc>
              <a:spcBef>
                <a:spcPts val="0"/>
              </a:spcBef>
              <a:buFontTx/>
              <a:buChar char="-"/>
            </a:pPr>
            <a:r>
              <a:rPr lang="it-IT" sz="3800" dirty="0">
                <a:latin typeface="Verdana" panose="020B0604030504040204" pitchFamily="34" charset="0"/>
                <a:ea typeface="Verdana" panose="020B0604030504040204" pitchFamily="34" charset="0"/>
              </a:rPr>
              <a:t>Sovrapposizione tra identità politica e amministrativa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733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E77393E-FDD9-7521-A283-836BBE008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Punti di debolezza</a:t>
            </a:r>
            <a:endParaRPr lang="en-GB" sz="3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31F22D0-3373-DE27-FDC3-323CBCD322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ts val="3000"/>
              </a:lnSpc>
              <a:spcBef>
                <a:spcPts val="0"/>
              </a:spcBef>
              <a:buNone/>
            </a:pPr>
            <a:r>
              <a:rPr lang="it-IT" sz="2400" dirty="0">
                <a:latin typeface="Verdana" panose="020B0604030504040204" pitchFamily="34" charset="0"/>
                <a:ea typeface="Verdana" panose="020B0604030504040204" pitchFamily="34" charset="0"/>
              </a:rPr>
              <a:t>Scenario mediale:</a:t>
            </a:r>
          </a:p>
          <a:p>
            <a:pPr algn="just">
              <a:lnSpc>
                <a:spcPts val="3000"/>
              </a:lnSpc>
              <a:spcBef>
                <a:spcPts val="0"/>
              </a:spcBef>
              <a:buFontTx/>
              <a:buChar char="-"/>
            </a:pPr>
            <a:r>
              <a:rPr lang="it-IT" sz="2400" dirty="0">
                <a:latin typeface="Verdana" panose="020B0604030504040204" pitchFamily="34" charset="0"/>
                <a:ea typeface="Verdana" panose="020B0604030504040204" pitchFamily="34" charset="0"/>
              </a:rPr>
              <a:t>Mezzi di comunicazione di massa in crescita (es. RAI, 1944)</a:t>
            </a:r>
          </a:p>
          <a:p>
            <a:pPr algn="just">
              <a:lnSpc>
                <a:spcPts val="3000"/>
              </a:lnSpc>
              <a:spcBef>
                <a:spcPts val="0"/>
              </a:spcBef>
              <a:buFontTx/>
              <a:buChar char="-"/>
            </a:pPr>
            <a:r>
              <a:rPr lang="it-IT" sz="2400" dirty="0">
                <a:latin typeface="Verdana" panose="020B0604030504040204" pitchFamily="34" charset="0"/>
                <a:ea typeface="Verdana" panose="020B0604030504040204" pitchFamily="34" charset="0"/>
              </a:rPr>
              <a:t>TV come servizio pubblico educativo, strumento di alfabetizzazione e inculturazione</a:t>
            </a:r>
          </a:p>
          <a:p>
            <a:pPr algn="just">
              <a:lnSpc>
                <a:spcPts val="3000"/>
              </a:lnSpc>
              <a:spcBef>
                <a:spcPts val="0"/>
              </a:spcBef>
              <a:buFontTx/>
              <a:buChar char="-"/>
            </a:pPr>
            <a:r>
              <a:rPr lang="it-IT" sz="2400" dirty="0">
                <a:latin typeface="Verdana" panose="020B0604030504040204" pitchFamily="34" charset="0"/>
                <a:ea typeface="Verdana" panose="020B0604030504040204" pitchFamily="34" charset="0"/>
              </a:rPr>
              <a:t>Prevalenza di canali interpersonali legati ai partiti e gruppi sociali (parrocchie, scuole...)</a:t>
            </a:r>
          </a:p>
          <a:p>
            <a:pPr marL="0" indent="0" algn="just">
              <a:lnSpc>
                <a:spcPts val="3000"/>
              </a:lnSpc>
              <a:spcBef>
                <a:spcPts val="0"/>
              </a:spcBef>
              <a:buNone/>
            </a:pPr>
            <a:r>
              <a:rPr lang="it-IT" sz="2400" dirty="0">
                <a:latin typeface="Verdana" panose="020B0604030504040204" pitchFamily="34" charset="0"/>
                <a:ea typeface="Verdana" panose="020B0604030504040204" pitchFamily="34" charset="0"/>
              </a:rPr>
              <a:t>Criticità:</a:t>
            </a:r>
          </a:p>
          <a:p>
            <a:pPr algn="just">
              <a:lnSpc>
                <a:spcPts val="3000"/>
              </a:lnSpc>
              <a:spcBef>
                <a:spcPts val="0"/>
              </a:spcBef>
              <a:buFontTx/>
              <a:buChar char="-"/>
            </a:pPr>
            <a:r>
              <a:rPr lang="it-IT" sz="2400" dirty="0">
                <a:latin typeface="Verdana" panose="020B0604030504040204" pitchFamily="34" charset="0"/>
                <a:ea typeface="Verdana" panose="020B0604030504040204" pitchFamily="34" charset="0"/>
              </a:rPr>
              <a:t>PA percepita come inadeguata ai bisogni della società (Commissione Medici, 1963)</a:t>
            </a:r>
          </a:p>
          <a:p>
            <a:pPr algn="just">
              <a:lnSpc>
                <a:spcPts val="3000"/>
              </a:lnSpc>
              <a:spcBef>
                <a:spcPts val="0"/>
              </a:spcBef>
              <a:buFontTx/>
              <a:buChar char="-"/>
            </a:pPr>
            <a:r>
              <a:rPr lang="it-IT" sz="2400" dirty="0">
                <a:latin typeface="Verdana" panose="020B0604030504040204" pitchFamily="34" charset="0"/>
                <a:ea typeface="Verdana" panose="020B0604030504040204" pitchFamily="34" charset="0"/>
              </a:rPr>
              <a:t>Scarsa attenzione ai cittadini come utenti e contribuenti dei servizi pubblici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43936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18FB28B-F926-1F0F-95B1-C99647AA6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La fase dell’informazione</a:t>
            </a:r>
            <a:b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a senso unico (1970–1992)</a:t>
            </a:r>
            <a:endParaRPr lang="en-GB" sz="3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CEAAD46-9F7A-948C-84CE-77603BC29D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it-IT" sz="2400" dirty="0">
                <a:latin typeface="Verdana" panose="020B0604030504040204" pitchFamily="34" charset="0"/>
                <a:ea typeface="Verdana" panose="020B0604030504040204" pitchFamily="34" charset="0"/>
              </a:rPr>
              <a:t>Nasce con il decentramento amministrativo (costituzione delle regioni nel 1970)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it-IT" sz="2400" dirty="0">
                <a:latin typeface="Verdana" panose="020B0604030504040204" pitchFamily="34" charset="0"/>
                <a:ea typeface="Verdana" panose="020B0604030504040204" pitchFamily="34" charset="0"/>
              </a:rPr>
              <a:t>Si sviluppa fino ai primi anni ’90, consolidando un modello unidirezionale di comunicazione pubblica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it-IT" sz="2400" dirty="0">
                <a:latin typeface="Verdana" panose="020B0604030504040204" pitchFamily="34" charset="0"/>
                <a:ea typeface="Verdana" panose="020B0604030504040204" pitchFamily="34" charset="0"/>
              </a:rPr>
              <a:t>Due sottofasi: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it-IT" sz="2400" dirty="0">
                <a:latin typeface="Verdana" panose="020B0604030504040204" pitchFamily="34" charset="0"/>
                <a:ea typeface="Verdana" panose="020B0604030504040204" pitchFamily="34" charset="0"/>
              </a:rPr>
              <a:t>	1. 1970–1985: nascita regioni e welfare state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it-IT" sz="2400" dirty="0">
                <a:latin typeface="Verdana" panose="020B0604030504040204" pitchFamily="34" charset="0"/>
                <a:ea typeface="Verdana" panose="020B0604030504040204" pitchFamily="34" charset="0"/>
              </a:rPr>
              <a:t>	2. 1986–1992: “fase di preparazione” a una PA più 	trasparente (Faccioli)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45981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6AA9BD4-594F-932C-F13D-DC7B7C5D7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Regione, welfare e comunicazione anagrafica</a:t>
            </a:r>
            <a:endParaRPr lang="en-GB" sz="3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15993A0-5497-C0F7-E93B-5AD35510AA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it-IT" sz="2400" dirty="0">
                <a:latin typeface="Verdana" panose="020B0604030504040204" pitchFamily="34" charset="0"/>
                <a:ea typeface="Verdana" panose="020B0604030504040204" pitchFamily="34" charset="0"/>
              </a:rPr>
              <a:t>- Nascita delle regioni (1970):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it-IT" sz="2400" dirty="0">
                <a:latin typeface="Verdana" panose="020B0604030504040204" pitchFamily="34" charset="0"/>
                <a:ea typeface="Verdana" panose="020B0604030504040204" pitchFamily="34" charset="0"/>
              </a:rPr>
              <a:t>	&lt; Le Regioni assumono un ruolo attivo nell’informazione ai 	cittadini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it-IT" sz="2400" dirty="0">
                <a:latin typeface="Verdana" panose="020B0604030504040204" pitchFamily="34" charset="0"/>
                <a:ea typeface="Verdana" panose="020B0604030504040204" pitchFamily="34" charset="0"/>
              </a:rPr>
              <a:t>	&lt; Diritto all’accesso e partecipazione riconosciuto negli statuti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it-IT" sz="2400" dirty="0">
                <a:latin typeface="Verdana" panose="020B0604030504040204" pitchFamily="34" charset="0"/>
                <a:ea typeface="Verdana" panose="020B0604030504040204" pitchFamily="34" charset="0"/>
              </a:rPr>
              <a:t>Crescita del Welfare State: Più servizi pubblici → più bisogno di informazione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it-IT" sz="2400" dirty="0">
                <a:latin typeface="Verdana" panose="020B0604030504040204" pitchFamily="34" charset="0"/>
                <a:ea typeface="Verdana" panose="020B0604030504040204" pitchFamily="34" charset="0"/>
              </a:rPr>
              <a:t>La PA inizia a "parlare", esce dallo storico silenzio (Rolando 2014):</a:t>
            </a:r>
            <a:br>
              <a:rPr lang="it-IT" sz="24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it-IT" sz="2400" dirty="0">
                <a:latin typeface="Verdana" panose="020B0604030504040204" pitchFamily="34" charset="0"/>
                <a:ea typeface="Verdana" panose="020B0604030504040204" pitchFamily="34" charset="0"/>
              </a:rPr>
              <a:t>→ nasce la comunicazione anagrafica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8603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7CF5DE2-0011-A5E2-F42B-F68EE262E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200" dirty="0" err="1">
                <a:latin typeface="Verdana" panose="020B0604030504040204" pitchFamily="34" charset="0"/>
                <a:ea typeface="Verdana" panose="020B0604030504040204" pitchFamily="34" charset="0"/>
              </a:rPr>
              <a:t>Comunicazione</a:t>
            </a:r>
            <a:r>
              <a:rPr lang="en-GB" sz="3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GB" sz="3200" dirty="0" err="1">
                <a:latin typeface="Verdana" panose="020B0604030504040204" pitchFamily="34" charset="0"/>
                <a:ea typeface="Verdana" panose="020B0604030504040204" pitchFamily="34" charset="0"/>
              </a:rPr>
              <a:t>anagrafica</a:t>
            </a:r>
            <a:endParaRPr lang="en-GB" sz="3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E73177-5CBD-A7E2-891D-2A8DD5D535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it-IT" sz="2200" dirty="0">
                <a:latin typeface="Verdana" panose="020B0604030504040204" pitchFamily="34" charset="0"/>
                <a:ea typeface="Verdana" panose="020B0604030504040204" pitchFamily="34" charset="0"/>
              </a:rPr>
              <a:t>Si afferma tra anni ’70 e ’80, nella fase di transizione dalla PA chiusa a una PA che inizia a comunicare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it-IT" sz="2200" dirty="0">
                <a:latin typeface="Verdana" panose="020B0604030504040204" pitchFamily="34" charset="0"/>
                <a:ea typeface="Verdana" panose="020B0604030504040204" pitchFamily="34" charset="0"/>
              </a:rPr>
              <a:t>È la prima forma legittimata di comunicazione istituzionale.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it-IT" sz="2200" dirty="0">
                <a:latin typeface="Verdana" panose="020B0604030504040204" pitchFamily="34" charset="0"/>
                <a:ea typeface="Verdana" panose="020B0604030504040204" pitchFamily="34" charset="0"/>
              </a:rPr>
              <a:t>Caratteristiche 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it-IT" sz="2200" dirty="0">
                <a:latin typeface="Verdana" panose="020B0604030504040204" pitchFamily="34" charset="0"/>
                <a:ea typeface="Verdana" panose="020B0604030504040204" pitchFamily="34" charset="0"/>
              </a:rPr>
              <a:t>Comunicazione unidirezionale, funzionale, burocratica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it-IT" sz="2200" dirty="0">
                <a:latin typeface="Verdana" panose="020B0604030504040204" pitchFamily="34" charset="0"/>
                <a:ea typeface="Verdana" panose="020B0604030504040204" pitchFamily="34" charset="0"/>
              </a:rPr>
              <a:t>Informa il cittadino su: → adempimenti, diritti, servizi, scadenze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it-IT" sz="2200" dirty="0">
                <a:latin typeface="Verdana" panose="020B0604030504040204" pitchFamily="34" charset="0"/>
                <a:ea typeface="Verdana" panose="020B0604030504040204" pitchFamily="34" charset="0"/>
              </a:rPr>
              <a:t>Linguaggio formale, standardizzato, spesso impersonale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it-IT" sz="2200" dirty="0">
                <a:latin typeface="Verdana" panose="020B0604030504040204" pitchFamily="34" charset="0"/>
                <a:ea typeface="Verdana" panose="020B0604030504040204" pitchFamily="34" charset="0"/>
              </a:rPr>
              <a:t>Assente l’ascolto del cittadino o la costruzione di dialogo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43577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433366F-8AAD-0E78-F63E-758A0DA26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Media privati e informazione </a:t>
            </a:r>
            <a:r>
              <a:rPr lang="it-IT" sz="3200" dirty="0" err="1">
                <a:latin typeface="Verdana" panose="020B0604030504040204" pitchFamily="34" charset="0"/>
                <a:ea typeface="Verdana" panose="020B0604030504040204" pitchFamily="34" charset="0"/>
              </a:rPr>
              <a:t>eteroprodotta</a:t>
            </a:r>
            <a:endParaRPr lang="it-IT" sz="3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8EC098B-6933-D76C-08CC-598B6722EB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it-IT" sz="2200" dirty="0">
                <a:latin typeface="Verdana" panose="020B0604030504040204" pitchFamily="34" charset="0"/>
                <a:ea typeface="Verdana" panose="020B0604030504040204" pitchFamily="34" charset="0"/>
              </a:rPr>
              <a:t>Dagli anni ’80: radio-TV private e giornalismo indipendente trattano temi della PA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it-IT" sz="2200" dirty="0">
                <a:latin typeface="Verdana" panose="020B0604030504040204" pitchFamily="34" charset="0"/>
                <a:ea typeface="Verdana" panose="020B0604030504040204" pitchFamily="34" charset="0"/>
              </a:rPr>
              <a:t>Maggiore esposizione pubblica delle istituzioni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it-IT" sz="2200" dirty="0">
                <a:latin typeface="Verdana" panose="020B0604030504040204" pitchFamily="34" charset="0"/>
                <a:ea typeface="Verdana" panose="020B0604030504040204" pitchFamily="34" charset="0"/>
              </a:rPr>
              <a:t>Il cittadino cambia ruolo: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it-IT" sz="2200" dirty="0">
                <a:latin typeface="Verdana" panose="020B0604030504040204" pitchFamily="34" charset="0"/>
                <a:ea typeface="Verdana" panose="020B0604030504040204" pitchFamily="34" charset="0"/>
              </a:rPr>
              <a:t>Non più solo destinatario, ma soggetto informato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it-IT" sz="2200" dirty="0">
                <a:latin typeface="Verdana" panose="020B0604030504040204" pitchFamily="34" charset="0"/>
                <a:ea typeface="Verdana" panose="020B0604030504040204" pitchFamily="34" charset="0"/>
              </a:rPr>
              <a:t>Cresce la consapevolezza del diritto a essere informati (Arena 2001, Solito et al. 2020)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it-IT" sz="2200" dirty="0">
                <a:latin typeface="Verdana" panose="020B0604030504040204" pitchFamily="34" charset="0"/>
                <a:ea typeface="Verdana" panose="020B0604030504040204" pitchFamily="34" charset="0"/>
              </a:rPr>
              <a:t>Le PA creano uffici stampa e usano campagne pubblicitarie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92743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916</Words>
  <Application>Microsoft Office PowerPoint</Application>
  <PresentationFormat>Widescreen</PresentationFormat>
  <Paragraphs>114</Paragraphs>
  <Slides>17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22" baseType="lpstr">
      <vt:lpstr>Aptos</vt:lpstr>
      <vt:lpstr>Aptos Display</vt:lpstr>
      <vt:lpstr>Arial</vt:lpstr>
      <vt:lpstr>Verdana</vt:lpstr>
      <vt:lpstr>Tema di Office</vt:lpstr>
      <vt:lpstr>Evoluzione storica della Comunicazione Pubblica Istituzionale</vt:lpstr>
      <vt:lpstr>Tre processi fondamentali</vt:lpstr>
      <vt:lpstr>I modelli della comunicazione pubblica</vt:lpstr>
      <vt:lpstr>L’informazione negata (1946–fine anni ’60)</vt:lpstr>
      <vt:lpstr>Punti di debolezza</vt:lpstr>
      <vt:lpstr>La fase dell’informazione a senso unico (1970–1992)</vt:lpstr>
      <vt:lpstr>Regione, welfare e comunicazione anagrafica</vt:lpstr>
      <vt:lpstr>Comunicazione anagrafica</vt:lpstr>
      <vt:lpstr>Media privati e informazione eteroprodotta</vt:lpstr>
      <vt:lpstr>Modello trasmissivo e visione del cittadino</vt:lpstr>
      <vt:lpstr>La “fase di preparazione” (1986–1992)</vt:lpstr>
      <vt:lpstr>Prime aperture: Legge 349/1986</vt:lpstr>
      <vt:lpstr>Il 1990: Big Bang della riforma amministrativa</vt:lpstr>
      <vt:lpstr>Evoluzioni e visibilità (post-1990)</vt:lpstr>
      <vt:lpstr>Norme su editoria e pubblicità istituzionale</vt:lpstr>
      <vt:lpstr>Legge 223/1990: sistema radiotelevisivo</vt:lpstr>
      <vt:lpstr>Bilanciamento trasparenza/pubblicità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nicola strizzolo</dc:creator>
  <cp:lastModifiedBy>nicola strizzolo</cp:lastModifiedBy>
  <cp:revision>24</cp:revision>
  <dcterms:created xsi:type="dcterms:W3CDTF">2025-05-03T08:47:37Z</dcterms:created>
  <dcterms:modified xsi:type="dcterms:W3CDTF">2025-05-05T05:42:13Z</dcterms:modified>
</cp:coreProperties>
</file>