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122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2996F-4CDA-5050-3B93-DDEB1F774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4D17FA-7327-9E98-91D0-B75A07B98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74933-DB3E-7E7D-8222-EED81E57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697FFD-9FAC-D5B4-4831-409655EE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533372-D262-A48E-BF0F-379A9721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0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699E1-EAAC-E6B9-5CB4-3CED5123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1A81AA-D85E-4D7E-C396-2D1D901B3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761090-8121-C6D0-38BC-4D330FA4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3F0A23-565C-F51C-6348-FC0E0953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D13813-F8E0-2011-48D1-E6FA57AB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0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B8BF0E-82B3-CF54-5015-9B132AAB5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AA4668-9E79-88B0-D2D2-2A39673C6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4BF0C-F1AE-7C98-1F18-7E959748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68174-BBB1-C33D-F78D-C6050CD3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0C0A73-8F80-B205-8ED7-B8368201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9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C7F72-0872-B944-0F27-5291A1A2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9C44DC-E0EC-8F29-88C6-5BFA260FC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DD5034-1FCC-EA86-1332-72A23E51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5825D8-3AB0-CF59-47A4-05022AA8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C74D49-259F-495D-AEFE-425BDB0C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62BE1-7C62-1B33-6B17-78D81565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0C9A3-B865-E693-4EEF-EAF3144FA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BB29C6-8428-38DF-6146-AAF287FD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485590-D3C8-4DF1-4329-FE400805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FD3086-D2A4-D2EE-3770-8C503B0F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6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160F2-1E4F-2448-0C4C-C30160DA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306DD-95D9-99AC-AE80-DA7ECD6FB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90F346-D517-37FB-6DEE-41D93308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B5FBE4-71EB-E71B-AFB4-FB76C130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1E717E-208A-A78D-5DB7-80B2B95B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EF37BD-DD5B-7807-DB3C-C1368A89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6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72579-92FE-52F2-4908-236402D5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7F860-3CD5-C6D3-10B2-6E063BF2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E73AD8-1DFC-0E83-58DE-FABFBB687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571508-1F91-9D5D-C2FF-F8A902DAC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775825-4D40-0F23-FD08-49C0C006B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A0D020-4DB1-A52F-71B5-CB07D0C8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F6A66B-5F0A-EEC8-E2BA-8254DE00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997F4D-5B74-7B6C-6CA5-52096687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0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C3271-484E-C519-349F-7604318B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2F4837-DA56-D5ED-5676-F4CB65AD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D85355-FE0A-2023-7818-79858868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70C993-B76F-248E-F790-D4907FEA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A7B29F-E345-D7CE-8588-E1D69C41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B9AC11-0FFE-D094-0FEA-4226DE47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F088C4-0486-74A9-50EC-F5BFF7C4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2E0D4-8367-47C4-AF90-45F208D1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623FB-047D-D375-68F2-D453EFB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4175FC-AF18-C53A-91E6-25466B915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97CD6B-F6A0-5EC8-7A25-65098A1D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323AF4-962A-6EE9-9289-B7D3C0BF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D97C80-8CA2-549A-6A1A-7532B79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1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B5F1E-FA4C-3F56-7A10-EEC7AD5D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4D587F-9FA4-BBE6-BAE9-04D108761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8751B0-7CB1-7151-FF5F-518FFD037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1D60F1-5049-0654-1DE0-1DBAD73B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64555F-B22B-660B-B4FE-A426D190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531E60-4C6D-44FD-A810-1365EEE7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0399744-E296-555F-DE90-28C28642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31AFFA-D321-CB09-EB84-FD9C66879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96D1D2-E6B7-66D3-EAD6-9FAF9C902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331C7-5B6D-47F4-897A-55E6DE50785D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2DC4A0-E3D2-9791-6406-7B67539C2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2A581-DDF8-9FA4-2129-D3007B4D6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A90BDD-148A-43FA-8ADC-6FB558F6CC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4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AE9C1-D32E-5039-F57E-055FBC578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Verdana" panose="020B0604030504040204" pitchFamily="34" charset="0"/>
                <a:ea typeface="Verdana" panose="020B0604030504040204" pitchFamily="34" charset="0"/>
              </a:rPr>
              <a:t>Il modello della comunicazione pubblica bidirezionale</a:t>
            </a:r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43DFEF-295A-DC2C-AAED-775545C0B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2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22B9DD-5031-52A8-EBBB-A812D9AA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Comunicazione autoprodotta e media relation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4DCFC1-78E7-4B36-74C4-B7C3B038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0" y="126170"/>
            <a:ext cx="6894576" cy="344728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A8A0C6-9FEB-D2C9-5B9D-C064E4DD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3818021"/>
            <a:ext cx="6894576" cy="2913809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 modello di Mancini (1996, 2002):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Comunicazione autoprodotta dalla PA (campagne, URP, siti)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Ruolo centrale dei media di massa: comunicazione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eteroprodotta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Cura delle relazioni con i cittadini e con i media (</a:t>
            </a:r>
            <a:r>
              <a:rPr lang="it-IT" sz="2200" i="1" dirty="0">
                <a:latin typeface="Verdana" panose="020B0604030504040204" pitchFamily="34" charset="0"/>
                <a:ea typeface="Verdana" panose="020B0604030504040204" pitchFamily="34" charset="0"/>
              </a:rPr>
              <a:t>media relation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4718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3A337-0F4D-221D-CDCD-06CF6144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Il gap </a:t>
            </a:r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comunicativo</a:t>
            </a:r>
            <a:endParaRPr lang="en-GB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E348A9-C571-ED4D-B383-BA32EC7B7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Persistono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pratiche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unidirezionali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URP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spesso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usati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solo come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sportelli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uffici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reclami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siti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PA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sono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ancora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siti-vetrina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poco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interattivi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(Lovari 2013).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Gap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cultura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interna e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percezione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esterna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ben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progettata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all’interno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poco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visibile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partecipata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all’esterno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Problema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più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acuto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alcune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amministrazioni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territori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Faccioli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2013a)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65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La Legge n. 150/2000: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Verso la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relazionale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La Legge 150/2000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segna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l’istituzionalizzazione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in Italia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Nasce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come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legge-quadro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le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Rende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obbligatoria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verso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come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funzione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permanente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non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episodica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Accompagna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ampio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riforma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amministrativa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modernizzazione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(DPR 422/2001,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Direttiva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Frattini 2002)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Unica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panorama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europeo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all’epoca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Rovinetti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2002)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Ambiti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legge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distingue: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esterna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(verso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interna (verso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dipendenti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Media relations (verso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media)</a:t>
            </a: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previsti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URP,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Uffici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stampa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affissioni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eventi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civiche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sistemi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informatici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Mix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comunicativo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estensivo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integrato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Strutture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figure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professionali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Ufficio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Stampa (art. 9):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istituzionale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verso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media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URP (art. 8):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ascolto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dialogo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Figure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professionali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Addetto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URP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	&lt; Giornalista (almeno pubblicista, iscritto all’Albo; figura prevista 	ma non pienamente riconosciuta nei contratti pubblici)</a:t>
            </a:r>
          </a:p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DPR 422/2001: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requisiti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percorsi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formativi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(es.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Scienze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coordinamento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Piano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  <a:buFontTx/>
              <a:buChar char="-"/>
            </a:pPr>
            <a:r>
              <a:rPr lang="en-GB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Direttiva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Frattini (2002):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ogni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può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istituire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coordinamento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600"/>
              </a:lnSpc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Include URP,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Ufficio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Stampa,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Portavoce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600"/>
              </a:lnSpc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Piano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entro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il 30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novembre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):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ts val="36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&lt; O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biettivi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ts val="3600"/>
              </a:lnSpc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calendario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ts val="36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Budget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mezzi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ts val="36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Monitoraggio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Semplificazione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linguaggio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Progetto Chiaro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Circolare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20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aprile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2001 +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Direttiva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8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maggio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2002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Regole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raccomandazioni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la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formulazione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tecnica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testi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Progetto Chiaro: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consulenza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linguistica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alle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amministrazioni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Best practice per la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semplificazione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amministrativa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chiarezza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accessibilità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Digitalizzazione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, e-government e e-democracy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Anni 2000: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inizio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informatizzazione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E-government =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efficienza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servizi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tramite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web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E-democracy =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nuove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forme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partecipazione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civica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Linee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guida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usabilità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accessibilità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siti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PA (2001)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Piano e-government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nazionale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(2001):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chiave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Efficienza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interna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Servizi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integrati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imprese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3. Accesso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telematico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servizi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Sussidiarietà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ruolo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attivo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del principio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sussidiarietà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(Titolo V, 2001):</a:t>
            </a: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Orizzontale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associazioni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co-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protagonisti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politiche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Verticale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cooperativa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livelli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istituzionali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Rafforza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diritto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partecipazione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Stimola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dialogo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decisioni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pubbliche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Limiti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applicativi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Legge 150/2000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disomogenea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(«a macchia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leopardo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»)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Mancato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riconoscimento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comunicatore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capo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ufficio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stampa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Assenza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sanzioni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inadempienze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Gap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norme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prassi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attuativa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Differenze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eccellenze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aree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meno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sviluppate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9B206-0525-BED2-D08A-DE153143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1993–1999: Comunicazione pubblica bidirezionale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17CC72-34EF-189F-EC53-217CB054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Dopo le leggi del 1990, si afferma la comunicazione pubblica come disciplina autonoma e professionale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Modello ideale: comunicazione bidirezionale, orientata all’ascolto e al dialogo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Faccioli (2013a): fase di “sperimentazione e professionalizzazione”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9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Figure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professionali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(Legge 150/2000)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431314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l'URP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obbligatoria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Coordina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interna ed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esterna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Tecnico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le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con il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Addetto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URP)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Cura il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rapporto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svolge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front-office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Documentalista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Opera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back-office;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archivia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aggiorna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banche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informative.</a:t>
            </a:r>
          </a:p>
          <a:p>
            <a:pPr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l’Ufficio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Stampa (non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obbligatorio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Capo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ufficio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stampa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Giornalista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professionista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coordina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l’informazione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rapporti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media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&lt;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Addetto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stampa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Cura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come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conferenze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rassegne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anche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iscritto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all’Albo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Requisiti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preferenziali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Laurea in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Scienze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pubbliche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Riferimenti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normativi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DPR n. 422/2001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Direttiva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Funzione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7/2/2002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2.4.2 | Dal 2003 al 2009: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criteri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misurazione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Nuove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misure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riformare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la PA dopo la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crisi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economica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criteri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misurazione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performance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meno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centrale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modernizzazione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Ruolo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comunicatore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marginalizzato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Faccioli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2013a)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nuove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Dal 2002: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formative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promosse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Formez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Compubblica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Corsi da 60, 90 o 120 ore (in base ad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anzianità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titoli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DPR 422/2001: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bandi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nuove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assunzioni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laurea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Scienze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Rilevanza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informazione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E-government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digitalizzazione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Seconda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fase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dell’e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-government (dal 2003)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Approccio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federale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focus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sulle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Regioni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Investimenti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infrastrutture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cittadinanza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digitale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non sempre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omogenei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Accessibilità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inclusione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: la Legge Stanca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Accessibilità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siti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web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persone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disabilità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fisiche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sensoriali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Siti web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considerati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essenziali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Basata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sul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principio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uguaglianza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costituzionale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(art. 3)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Codice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dell’Amministrazione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Digitale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(2005)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CAD (n. 82/2005): base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normativa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dell’e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-government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Interoperabilità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banche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anagrafi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Unificazione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servizi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orientamento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Superare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limiti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organizzativi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contesto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europeo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: e-Europe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Consiglio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Lisbona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(1999):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«e-Europe 2002»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Aggiornata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2003 come «e-Europe 2005»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uso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efficace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Internet e accesso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multipiattaforma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Nascita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t-government e m-government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Riforma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Brunetta (2009)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Legge 15/2009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D.Lgs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. 150/2009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misurare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produttività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performance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un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sistema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sanzioni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Centrata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efficienza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accessibilità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totale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digitali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dirty="0" err="1"/>
              <a:t>Trasparenza</a:t>
            </a:r>
            <a:r>
              <a:rPr dirty="0"/>
              <a:t> come </a:t>
            </a:r>
            <a:r>
              <a:rPr dirty="0" err="1"/>
              <a:t>accessibilità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cittadini</a:t>
            </a:r>
            <a:r>
              <a:rPr dirty="0"/>
              <a:t> ai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PA</a:t>
            </a:r>
            <a:endParaRPr lang="it-IT" dirty="0"/>
          </a:p>
          <a:p>
            <a:pPr>
              <a:buFontTx/>
              <a:buChar char="-"/>
            </a:pPr>
            <a:r>
              <a:rPr dirty="0" err="1"/>
              <a:t>Indicatori</a:t>
            </a:r>
            <a:r>
              <a:rPr dirty="0"/>
              <a:t> di performance,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risorse</a:t>
            </a:r>
            <a:r>
              <a:rPr dirty="0"/>
              <a:t>, </a:t>
            </a:r>
            <a:r>
              <a:rPr dirty="0" err="1"/>
              <a:t>risultati</a:t>
            </a:r>
            <a:endParaRPr lang="it-IT" dirty="0"/>
          </a:p>
          <a:p>
            <a:pPr>
              <a:buFontTx/>
              <a:buChar char="-"/>
            </a:pPr>
            <a:r>
              <a:rPr dirty="0" err="1"/>
              <a:t>Tecnologie</a:t>
            </a:r>
            <a:r>
              <a:rPr dirty="0"/>
              <a:t> </a:t>
            </a:r>
            <a:r>
              <a:rPr dirty="0" err="1"/>
              <a:t>digitali</a:t>
            </a:r>
            <a:r>
              <a:rPr dirty="0"/>
              <a:t> </a:t>
            </a:r>
            <a:r>
              <a:rPr dirty="0" err="1"/>
              <a:t>essenziali</a:t>
            </a:r>
            <a:r>
              <a:rPr dirty="0"/>
              <a:t> per </a:t>
            </a:r>
            <a:r>
              <a:rPr dirty="0" err="1"/>
              <a:t>garantire</a:t>
            </a:r>
            <a:r>
              <a:rPr dirty="0"/>
              <a:t> </a:t>
            </a:r>
            <a:r>
              <a:rPr dirty="0" err="1"/>
              <a:t>apertura</a:t>
            </a:r>
            <a:r>
              <a:rPr dirty="0"/>
              <a:t> e </a:t>
            </a:r>
            <a:r>
              <a:rPr dirty="0" err="1"/>
              <a:t>responsabilità</a:t>
            </a:r>
            <a:endParaRPr lang="it-IT" dirty="0"/>
          </a:p>
          <a:p>
            <a:pPr>
              <a:buFontTx/>
              <a:buChar char="-"/>
            </a:pPr>
            <a:r>
              <a:rPr dirty="0" err="1"/>
              <a:t>Programma</a:t>
            </a:r>
            <a:r>
              <a:rPr dirty="0"/>
              <a:t> </a:t>
            </a:r>
            <a:r>
              <a:rPr dirty="0" err="1"/>
              <a:t>triennale</a:t>
            </a:r>
            <a:r>
              <a:rPr dirty="0"/>
              <a:t> per la </a:t>
            </a:r>
            <a:r>
              <a:rPr dirty="0" err="1"/>
              <a:t>trasparenza</a:t>
            </a:r>
            <a:r>
              <a:rPr dirty="0"/>
              <a:t> e </a:t>
            </a:r>
            <a:r>
              <a:rPr dirty="0" err="1"/>
              <a:t>l’integrità</a:t>
            </a:r>
            <a:r>
              <a:rPr dirty="0"/>
              <a:t> (Ducci </a:t>
            </a:r>
            <a:r>
              <a:t>2017)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1A95D-8334-040A-EC56-D0FB95D3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Contesto sociale e culturale degli anni '90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95D00E-E457-679E-D409-1E8A9F448E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4028" y="1499486"/>
            <a:ext cx="10689771" cy="500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Modernizzazione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PA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nascita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Seconda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Repubblica.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Crescita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progettualità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riorganizzazione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amministrativa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(Rolando 2001, 2014)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Nascono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primi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corsi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Scienze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(1992-93).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Cresce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consapevolezza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diritti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cittadinanza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il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ruolo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media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Nascita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diffusione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Internet (web 1.0):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nuova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arena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apertura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dialogo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partecipazione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(Sorrentino 2008, Ducci 2017, Lovari 2013)</a:t>
            </a:r>
          </a:p>
        </p:txBody>
      </p:sp>
    </p:spTree>
    <p:extLst>
      <p:ext uri="{BB962C8B-B14F-4D97-AF65-F5344CB8AC3E}">
        <p14:creationId xmlns:p14="http://schemas.microsoft.com/office/powerpoint/2010/main" val="390724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CF5DC-95CB-E6F7-7D5F-DEAF15FD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Norme centrali per la comunicazione pubblica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D61BE2-5801-72BA-8DE0-3976592F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0998"/>
          </a:xfrm>
        </p:spPr>
        <p:txBody>
          <a:bodyPr/>
          <a:lstStyle/>
          <a:p>
            <a:pPr marL="0" indent="0" algn="just">
              <a:lnSpc>
                <a:spcPts val="3400"/>
              </a:lnSpc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D.Lgs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29/1993 (poi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D.Lgs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165/2001):</a:t>
            </a:r>
          </a:p>
          <a:p>
            <a:pPr lvl="1" algn="just">
              <a:lnSpc>
                <a:spcPts val="34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Introduce l’obbligo di curare la comunicazione interna/esterna</a:t>
            </a:r>
          </a:p>
          <a:p>
            <a:pPr lvl="1" algn="just">
              <a:lnSpc>
                <a:spcPts val="34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Istituisce gli URP:</a:t>
            </a:r>
          </a:p>
          <a:p>
            <a:pPr marL="914400" lvl="2" indent="0" algn="just">
              <a:lnSpc>
                <a:spcPts val="3400"/>
              </a:lnSpc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&lt; Comunicazione, ascolto, monitoraggio, ricerche sull’utenza</a:t>
            </a:r>
          </a:p>
          <a:p>
            <a:pPr marL="914400" lvl="2" indent="0" algn="just">
              <a:lnSpc>
                <a:spcPts val="3400"/>
              </a:lnSpc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&lt; Strutture permanenti con personale formato.</a:t>
            </a:r>
          </a:p>
          <a:p>
            <a:pPr marL="0" indent="0" algn="just">
              <a:lnSpc>
                <a:spcPts val="3400"/>
              </a:lnSpc>
              <a:buNone/>
            </a:pP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D.Lgs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39/1993:</a:t>
            </a:r>
          </a:p>
          <a:p>
            <a:pPr lvl="1" algn="just">
              <a:lnSpc>
                <a:spcPts val="34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Avvia l’informatizzazione e la digitalizzazione della PA.</a:t>
            </a:r>
          </a:p>
          <a:p>
            <a:pPr lvl="1" algn="just">
              <a:lnSpc>
                <a:spcPts val="34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Preludio all’e-government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B149A-F836-6B75-D57F-2C6D72D9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Codici e direttive per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qualità della comunicazione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DCFBFF-6EA2-5D66-2E09-B60947E9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i="1" dirty="0"/>
              <a:t>Codice di stile</a:t>
            </a:r>
            <a:r>
              <a:rPr lang="it-IT" dirty="0"/>
              <a:t>, </a:t>
            </a:r>
            <a:r>
              <a:rPr lang="it-IT" i="1" dirty="0"/>
              <a:t>Codice di comportamento dei dipendenti</a:t>
            </a:r>
            <a:r>
              <a:rPr lang="it-IT" dirty="0"/>
              <a:t>, </a:t>
            </a:r>
            <a:r>
              <a:rPr lang="it-IT" i="1" dirty="0"/>
              <a:t>Carte dei servizi</a:t>
            </a:r>
            <a:r>
              <a:rPr lang="it-IT" dirty="0"/>
              <a:t>, </a:t>
            </a:r>
            <a:r>
              <a:rPr lang="it-IT" i="1" dirty="0"/>
              <a:t>Cento progetti</a:t>
            </a:r>
            <a:r>
              <a:rPr lang="it-IT" dirty="0"/>
              <a:t>, </a:t>
            </a:r>
            <a:r>
              <a:rPr lang="it-IT" i="1" dirty="0"/>
              <a:t>Sportelli polifunzionali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Direttive Ciampi e Berlusconi su URP e servizi pubblici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Clima di entusiasmo e innovazione nella PA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3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34491-8409-8CCF-CD18-B333BA98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Semplificazione e cultura della qualità</a:t>
            </a:r>
            <a:br>
              <a:rPr lang="it-IT" b="1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8AE026-3D0A-722D-6F8D-9F5A2409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3600"/>
              </a:lnSpc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Lotta al burocratese:</a:t>
            </a:r>
          </a:p>
          <a:p>
            <a:pPr lvl="1" algn="just">
              <a:lnSpc>
                <a:spcPts val="36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Cassese (1994): </a:t>
            </a: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</a:rPr>
              <a:t>Codice di stile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→ semplificazione del linguaggio PA</a:t>
            </a:r>
          </a:p>
          <a:p>
            <a:pPr lvl="1" algn="just">
              <a:lnSpc>
                <a:spcPts val="36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Fioritto (1997): </a:t>
            </a: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</a:rPr>
              <a:t>Manuale di stile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→ scrittura chiara, diritto alla conoscibilità.</a:t>
            </a:r>
          </a:p>
          <a:p>
            <a:pPr marL="0" indent="0" algn="just">
              <a:lnSpc>
                <a:spcPts val="3600"/>
              </a:lnSpc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Carta dei servizi pubblici (Fiorentini 1995):</a:t>
            </a:r>
          </a:p>
          <a:p>
            <a:pPr lvl="1" algn="just">
              <a:lnSpc>
                <a:spcPts val="36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Introduce standard di qualità e approccio orientato al cittadino</a:t>
            </a:r>
          </a:p>
          <a:p>
            <a:pPr lvl="1" algn="just">
              <a:lnSpc>
                <a:spcPts val="36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Marketing pubblico per migliorare l’efficienza e la relazione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9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2AFE0-E758-E569-239E-DAA2D3D1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Una comunità professionale in crescita: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ComPA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Compubblica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FB6991-AABA-1972-613D-0CD2526A03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76486"/>
            <a:ext cx="10417629" cy="44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Anni '90: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entusiasmo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innovazione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Nasce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l’Associazione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Italiana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Istituzionale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Compubblica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a Bologna il Salone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(dal 1994),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spazio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confronto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PA,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università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professionisti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diventa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Salone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Europeo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Collaborazioni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europee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 Club di Venezia, Association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Publique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Federazione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europea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7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A7B42-8B21-6826-466A-44AB7F69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Le leggi Bassanini (1997):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riforme per modernizzare la PA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442319-B818-3276-5D02-6AFA719CA4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00637"/>
            <a:ext cx="1090112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Legge 59/1997: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Federalismo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amministrativo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Trasferimento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funzioni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Regioni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, Province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Criteri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efficienza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efficacia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economicità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Legge 127/1997: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Semplificazione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amministrativa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dell’autocertificazione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Validità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legale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firma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digitale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6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00C5E-88C4-77ED-965A-AEAEC704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4666"/>
            <a:ext cx="10515600" cy="1325563"/>
          </a:xfrm>
        </p:spPr>
        <p:txBody>
          <a:bodyPr/>
          <a:lstStyle/>
          <a:p>
            <a:pPr algn="ctr"/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Tecnologia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partecipazione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84A635-75C8-7D8E-FA5D-801973E867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149232"/>
            <a:ext cx="10428514" cy="570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Cresce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centralità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cittadino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ascolto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partecipazione</a:t>
            </a:r>
            <a:endParaRPr lang="en-US" alt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innovativi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: Citizen satisfaction,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portali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istituzionali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reti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civiche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piattaforme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partecipative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feedback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digitali</a:t>
            </a:r>
            <a:endParaRPr lang="en-US" alt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Modello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bidirezionale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riferimenti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teorici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Modello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a due vie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ispirato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a: Newcomb (1953) e Schramm (1960),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modelli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circolari</a:t>
            </a:r>
            <a:endParaRPr lang="en-US" alt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Teorie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sugli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effetti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limitati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media</a:t>
            </a: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cittadino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: Non è un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ricevente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passivo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ma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interpreta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risponde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(feedback)</a:t>
            </a: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L'amministrazione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deve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decodificare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ricodificare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</a:t>
            </a:r>
            <a:endParaRPr lang="en-US" alt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Interlocutori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cittadini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singoli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associati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imprese</a:t>
            </a: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, stakeholder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53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1534</Words>
  <Application>Microsoft Office PowerPoint</Application>
  <PresentationFormat>Widescreen</PresentationFormat>
  <Paragraphs>175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Verdana</vt:lpstr>
      <vt:lpstr>Tema di Office</vt:lpstr>
      <vt:lpstr>Il modello della comunicazione pubblica bidirezionale</vt:lpstr>
      <vt:lpstr>1993–1999: Comunicazione pubblica bidirezionale</vt:lpstr>
      <vt:lpstr>Contesto sociale e culturale degli anni '90</vt:lpstr>
      <vt:lpstr>Norme centrali per la comunicazione pubblica</vt:lpstr>
      <vt:lpstr>Codici e direttive per la qualità della comunicazione</vt:lpstr>
      <vt:lpstr>Semplificazione e cultura della qualità </vt:lpstr>
      <vt:lpstr>Una comunità professionale in crescita: il ComPA e Compubblica</vt:lpstr>
      <vt:lpstr>Le leggi Bassanini (1997): riforme per modernizzare la PA</vt:lpstr>
      <vt:lpstr>Tecnologia e partecipazione</vt:lpstr>
      <vt:lpstr>Comunicazione autoprodotta e media relation</vt:lpstr>
      <vt:lpstr>Il gap comunicativo</vt:lpstr>
      <vt:lpstr>La Legge n. 150/2000: Verso la comunicazione pubblica relazionale</vt:lpstr>
      <vt:lpstr>Ambiti e strumenti della comunicazione pubblica</vt:lpstr>
      <vt:lpstr>Strutture e figure professionali nella comunicazione pubblica</vt:lpstr>
      <vt:lpstr>Struttura di coordinamento e Piano di comunicazione</vt:lpstr>
      <vt:lpstr>Semplificazione del linguaggio e Progetto Chiaro</vt:lpstr>
      <vt:lpstr>Digitalizzazione, e-government e e-democracy</vt:lpstr>
      <vt:lpstr>Sussidiarietà e ruolo attivo dei cittadini</vt:lpstr>
      <vt:lpstr>Limiti applicativi della Legge 150/2000</vt:lpstr>
      <vt:lpstr>Figure professionali nella comunicazione pubblica (Legge 150/2000)</vt:lpstr>
      <vt:lpstr>2.4.2 | Dal 2003 al 2009: criteri di misurazione e valutazione</vt:lpstr>
      <vt:lpstr>Formazione e nuove risorse</vt:lpstr>
      <vt:lpstr>E-government e digitalizzazione</vt:lpstr>
      <vt:lpstr>Accessibilità e inclusione: la Legge Stanca (2004)</vt:lpstr>
      <vt:lpstr>Il Codice dell’Amministrazione Digitale (2005)</vt:lpstr>
      <vt:lpstr>Il contesto europeo: e-Europe</vt:lpstr>
      <vt:lpstr>La Riforma Brunetta (2009)</vt:lpstr>
      <vt:lpstr>Trasparenza e tecnologie digitali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strizzolo</dc:creator>
  <cp:lastModifiedBy>nicola strizzolo</cp:lastModifiedBy>
  <cp:revision>21</cp:revision>
  <dcterms:created xsi:type="dcterms:W3CDTF">2025-05-05T16:53:56Z</dcterms:created>
  <dcterms:modified xsi:type="dcterms:W3CDTF">2025-05-05T20:23:39Z</dcterms:modified>
</cp:coreProperties>
</file>