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0F6253-C70C-7590-327E-AE68492A0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0AFB305-20F3-0380-95A6-3F5A31E85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F5874B-3D58-8DCB-8875-354E0C975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D896C8-FEC3-9266-BE6F-CC1F0C8A4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128021-F19A-5B96-0EF5-1DCC9CC40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2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504B7F-FC1B-4D69-9773-DE5C5806A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B330914-0757-0DBC-AFA5-C560397DD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2D8E83-6DD3-69B5-3750-48383973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E909BC-9D18-1D02-F810-9C8565EA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E6CED3-FA2D-B509-3445-39A766DCC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07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0CA94A4-692D-9674-0616-536C40263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EB5FD37-A254-7EB7-7A9C-2D9BE7A1F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BC3AC9-9668-A9FB-9EF6-414825E4C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F2C743-4128-5CE6-8702-85CD25FD4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6A056A-C00B-5DA9-4E40-8EB8775AF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05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133742-93A2-F59B-6BB3-73504C6AC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E28AD9-EC7C-20B5-983A-7278FAB2D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E4D75C-A261-5F60-45DE-83579EA8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BF93DD-5833-EE45-2B61-809D2A7D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CC3174-D04B-EC7B-6D46-D2302D056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08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2286-3C94-3CA0-4B52-36CFACDBF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7F6B755-46BF-0814-A405-AC17ED506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969822-8333-D4EC-4A5F-9EADA75D1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B020FE-B0AE-75C5-C76B-5B8575AFB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4D002E-DD05-C561-9EED-42055314F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5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C5FA0D-C79C-81F9-2F6A-5D45B409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C24FC5-0820-C98E-76F5-080E2DB2D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B53B080-373C-E96F-3392-5237C82AD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7FE561-12B7-8975-6425-3AD7089F1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9A2E5D9-BE8D-566A-ACB8-457C3417F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2A29D1-C94D-7D00-D888-F7DDF6D0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48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10D17-A2F4-466C-D0E2-E1F007CB4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DE7A102-758F-D297-321A-87B08C9A2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14593CE-DECE-9413-5FBF-DA0666B566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82907D3-5DE6-C50C-6E69-19B45F86D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0632ECD-7DC6-439A-BB3E-A9901F7223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3640E09-A02B-6EDD-B9D6-5424C6B6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8307076-BFAA-A099-7E84-EEE5BBF94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04C3CAB-1B84-BB6D-406F-2A0C9E6E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96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F5B006-AEE4-6F50-B09B-20A1C3355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DAB4B23-CA08-A255-0D56-9DE1AAD5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3DF4C65-2BE3-AB6E-890B-D5DAA3307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1C85E65-E22A-F543-BAAD-BCAF73E14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22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A2E6821-7274-E8DA-7E61-3CF04E7E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3E19C88-6D2F-06C8-3381-C36EED79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8C41E4-33F4-B6D0-31DC-D786087B6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397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D8B86C-87FF-5B7D-74B2-AC96839B6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F87176-42F5-891C-7066-3AF400B09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5807E59-7845-81C9-9252-203A2FDC1B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3BCACD-4786-D237-5D81-19450966A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FBB4DC3-53E2-3E5D-0710-12B26E03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393D05-E92A-03CF-BD56-CCE232E98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A3449-39BC-9B96-334C-486DAB0D6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8820057-418A-3AF1-8C79-0DA62C0AC4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7E7AB02-42B6-C011-EE41-3EE626CC1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690EBF-16B1-171C-3CD4-A0BC09D7B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41B9BDB-A80F-4BBE-9966-88BD48EE0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0E04F2-E75C-C277-092C-5DB0F2060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10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4ACBCA3-A946-BF5B-E89A-C25D9D5EA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29F2FDB-0BBE-3C0E-AC61-12C67C645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D91B82-CB9B-1FB9-3074-C25935461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403DB9-77FF-4D4E-BDC9-3DE03B7ABA47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773BFA-46F4-513B-A15A-54680E265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96F2EA-8E34-A38D-90E7-B8AE00F2B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17226B-8F42-4869-9F7E-4F91845ED64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7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5FF320-DA76-C8D2-636B-60E454CD57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600" dirty="0">
                <a:latin typeface="Verdana" panose="020B0604030504040204" pitchFamily="34" charset="0"/>
                <a:ea typeface="Verdana" panose="020B0604030504040204" pitchFamily="34" charset="0"/>
              </a:rPr>
              <a:t>Introduzione alla Comunicazione pubblica</a:t>
            </a:r>
            <a:endParaRPr lang="en-GB" sz="4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42B7357-47BB-2779-089E-5249D29595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77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79BBE6B-0D74-706A-D029-C480EA8D9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684" y="-584339"/>
            <a:ext cx="9849751" cy="1349671"/>
          </a:xfrm>
        </p:spPr>
        <p:txBody>
          <a:bodyPr anchor="b"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Di che cosa parliamo?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  <a:cs typeface="Vani" panose="02040502050405020303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779AE99-D668-69F9-13F6-1D9F88FC93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06599" y="2072516"/>
            <a:ext cx="9849751" cy="30321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«La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è il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lo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strumento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permette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ai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diversi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attori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intervengono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nella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sfera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entrare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relazione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tra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loro, di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confrontare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punti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di vista e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valori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per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concorrere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al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comune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obiettivo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realizzare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l’interesse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collettività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»</a:t>
            </a:r>
            <a:b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kumimoji="0" lang="en-US" altLang="en-US" sz="20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Faccioli</a:t>
            </a:r>
            <a:r>
              <a:rPr kumimoji="0" lang="en-US" altLang="en-US" sz="20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2000, p. 43)</a:t>
            </a:r>
            <a:endParaRPr kumimoji="0" lang="en-US" altLang="en-US" sz="2000" i="0" u="none" strike="noStrike" cap="none" normalizeH="0" baseline="0" dirty="0">
              <a:ln>
                <a:noFill/>
              </a:ln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Caratteristiche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principali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R="0" lvl="0" algn="just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relazionale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dialogico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Coinvolge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attori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diversi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per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competenze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responsabilità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Mira al bene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comune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all’interesse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collettivo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Favorisce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scambio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interazione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confront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Contribuisce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valorizzare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sfera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ts val="3000"/>
              </a:lnSpc>
              <a:spcBef>
                <a:spcPct val="0"/>
              </a:spcBef>
              <a:buClrTx/>
              <a:buSzTx/>
              <a:buFontTx/>
              <a:buChar char="-"/>
              <a:tabLst/>
            </a:pP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Non solo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competizione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tra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attori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(Mancini), ma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anche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cooperazione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verso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fini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comuni</a:t>
            </a:r>
            <a:endParaRPr kumimoji="0" lang="en-US" altLang="en-US" sz="2000" i="0" u="none" strike="noStrike" cap="none" normalizeH="0" baseline="0" dirty="0">
              <a:ln>
                <a:noFill/>
              </a:ln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736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967E59A-4771-91A9-8102-DA8391B2C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303" y="-484237"/>
            <a:ext cx="9849751" cy="1349671"/>
          </a:xfrm>
        </p:spPr>
        <p:txBody>
          <a:bodyPr anchor="b"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Nell’interesse della collettività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3E4A3C2-2A70-58AF-AF1B-64EDA53667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89303" y="698374"/>
            <a:ext cx="9849751" cy="591034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indent="0" algn="just" eaLnBrk="0" fontAlgn="base" hangingPunct="0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La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riguarda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tematiche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servizi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attività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interessano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collettività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, vale a dire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sono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utilità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 e non di interesse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particolaristio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” </a:t>
            </a:r>
            <a:r>
              <a:rPr lang="en-US" altLang="en-US" sz="2000" i="1" dirty="0" err="1">
                <a:latin typeface="Verdana" panose="020B0604030504040204" pitchFamily="34" charset="0"/>
                <a:ea typeface="Verdana" panose="020B0604030504040204" pitchFamily="34" charset="0"/>
              </a:rPr>
              <a:t>particolaristico</a:t>
            </a:r>
            <a:r>
              <a:rPr lang="en-US" alt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» (Rolando 1995; 2004)</a:t>
            </a:r>
          </a:p>
          <a:p>
            <a:pPr marL="0" indent="0" algn="just" eaLnBrk="0" fontAlgn="base" hangingPunct="0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Elementi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chiave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algn="just" eaLnBrk="0" fontAlgn="base" hangingPunct="0">
              <a:lnSpc>
                <a:spcPts val="3000"/>
              </a:lnSpc>
              <a:spcBef>
                <a:spcPct val="0"/>
              </a:spcBef>
              <a:buFontTx/>
              <a:buChar char="-"/>
            </a:pP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La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non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promuove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interessi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parte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eaLnBrk="0" fontAlgn="base" hangingPunct="0">
              <a:lnSpc>
                <a:spcPts val="3000"/>
              </a:lnSpc>
              <a:spcBef>
                <a:spcPct val="0"/>
              </a:spcBef>
              <a:buFontTx/>
              <a:buChar char="-"/>
            </a:pP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Si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concentra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su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ciò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è utile per tutti: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servizi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beni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comuni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politiche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pubbliche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eaLnBrk="0" fontAlgn="base" hangingPunct="0">
              <a:lnSpc>
                <a:spcPts val="3000"/>
              </a:lnSpc>
              <a:spcBef>
                <a:spcPct val="0"/>
              </a:spcBef>
              <a:buFontTx/>
              <a:buChar char="-"/>
            </a:pP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Si distingue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nettamente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da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forme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settoriale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autoreferenziale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eaLnBrk="0" fontAlgn="base" hangingPunct="0">
              <a:lnSpc>
                <a:spcPts val="3000"/>
              </a:lnSpc>
              <a:spcBef>
                <a:spcPct val="0"/>
              </a:spcBef>
              <a:buFontTx/>
              <a:buChar char="-"/>
            </a:pP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Nasce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da un humus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culturale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europeo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(Italia e Francia)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valorizza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il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ruolo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istituzioni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nel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comunicare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 eaLnBrk="0" fontAlgn="base" hangingPunct="0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La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strumento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utilità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collettiva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radicata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una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cultura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trasparenza</a:t>
            </a:r>
            <a:r>
              <a:rPr lang="en-US" alt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e del </a:t>
            </a:r>
            <a:r>
              <a:rPr lang="en-US" alt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servizio</a:t>
            </a:r>
            <a:endParaRPr lang="en-US" alt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8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87DFF3-F072-0F07-B437-9FCCEEA0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00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0" lang="en-US" altLang="en-US" sz="32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Chi </a:t>
            </a:r>
            <a:r>
              <a:rPr kumimoji="0" lang="en-US" altLang="en-US" sz="32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comunica</a:t>
            </a:r>
            <a:r>
              <a:rPr kumimoji="0" lang="en-US" altLang="en-US" sz="32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per </a:t>
            </a:r>
            <a:r>
              <a:rPr kumimoji="0" lang="en-US" altLang="en-US" sz="32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l’interesse</a:t>
            </a:r>
            <a:r>
              <a:rPr kumimoji="0" lang="en-US" altLang="en-US" sz="32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2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collettivo</a:t>
            </a:r>
            <a:r>
              <a:rPr kumimoji="0" lang="en-US" altLang="en-US" sz="32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endParaRPr lang="en-GB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FD81E8-540B-D72A-D5F6-F669E7F32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3514"/>
            <a:ext cx="10515600" cy="5780315"/>
          </a:xfrm>
        </p:spPr>
        <p:txBody>
          <a:bodyPr>
            <a:normAutofit fontScale="55000" lnSpcReduction="20000"/>
          </a:bodyPr>
          <a:lstStyle/>
          <a:p>
            <a:pPr marL="0" marR="0" lvl="0" indent="0" defTabSz="914400" rtl="0" eaLnBrk="0" fontAlgn="base" latinLnBrk="0" hangingPunct="0">
              <a:lnSpc>
                <a:spcPts val="29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L’essere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della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è proprio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anche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altri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soggetti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utilizzano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al fine di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soddisfare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interessi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riguardano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generalità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cittadini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1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(Arena 1995)</a:t>
            </a:r>
            <a:endParaRPr kumimoji="0" lang="en-US" altLang="en-US" sz="3600" i="0" u="none" strike="noStrike" cap="none" normalizeH="0" baseline="0" dirty="0">
              <a:ln>
                <a:noFill/>
              </a:ln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eaLnBrk="0" fontAlgn="base" hangingPunct="0">
              <a:lnSpc>
                <a:spcPts val="2900"/>
              </a:lnSpc>
              <a:spcBef>
                <a:spcPct val="0"/>
              </a:spcBef>
              <a:buNone/>
            </a:pP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Pluralità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attori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nella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3600" i="0" u="none" strike="noStrike" cap="none" normalizeH="0" baseline="0" dirty="0" err="1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allargata</a:t>
            </a: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R="0" lvl="0" algn="just" eaLnBrk="0" fontAlgn="base" hangingPunct="0">
              <a:lnSpc>
                <a:spcPts val="2900"/>
              </a:lnSpc>
              <a:spcBef>
                <a:spcPct val="0"/>
              </a:spcBef>
              <a:buClrTx/>
              <a:buSzTx/>
              <a:buFontTx/>
              <a:buChar char="-"/>
              <a:tabLst/>
            </a:pP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Enti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pubblici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amministrazioni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statali</a:t>
            </a:r>
            <a:endParaRPr lang="en-US" altLang="en-US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just" eaLnBrk="0" fontAlgn="base" hangingPunct="0">
              <a:lnSpc>
                <a:spcPts val="2900"/>
              </a:lnSpc>
              <a:spcBef>
                <a:spcPct val="0"/>
              </a:spcBef>
              <a:buClrTx/>
              <a:buSzTx/>
              <a:buFontTx/>
              <a:buChar char="-"/>
              <a:tabLst/>
            </a:pP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Istituzioni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semipubbliche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partiti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sindacati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associazioni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categoria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R="0" lvl="0" algn="just" eaLnBrk="0" fontAlgn="base" hangingPunct="0">
              <a:lnSpc>
                <a:spcPts val="2900"/>
              </a:lnSpc>
              <a:spcBef>
                <a:spcPct val="0"/>
              </a:spcBef>
              <a:buClrTx/>
              <a:buSzTx/>
              <a:buFontTx/>
              <a:buChar char="-"/>
              <a:tabLst/>
            </a:pP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Organizzazioni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non profit</a:t>
            </a:r>
          </a:p>
          <a:p>
            <a:pPr marR="0" lvl="0" algn="just" eaLnBrk="0" fontAlgn="base" hangingPunct="0">
              <a:lnSpc>
                <a:spcPts val="2900"/>
              </a:lnSpc>
              <a:spcBef>
                <a:spcPct val="0"/>
              </a:spcBef>
              <a:buClrTx/>
              <a:buSzTx/>
              <a:buFontTx/>
              <a:buChar char="-"/>
              <a:tabLst/>
            </a:pP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Imprese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for profit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impegnate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su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temi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di interesse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collettivo</a:t>
            </a:r>
            <a:endParaRPr kumimoji="0" lang="en-US" altLang="en-US" sz="3600" i="0" u="none" strike="noStrike" cap="none" normalizeH="0" baseline="0" dirty="0">
              <a:ln>
                <a:noFill/>
              </a:ln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ts val="29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en-US" altLang="en-US" sz="3600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CSR e Brand Activism:</a:t>
            </a:r>
          </a:p>
          <a:p>
            <a:pPr algn="just" eaLnBrk="0" fontAlgn="base" hangingPunct="0">
              <a:lnSpc>
                <a:spcPts val="2900"/>
              </a:lnSpc>
              <a:spcBef>
                <a:spcPct val="0"/>
              </a:spcBef>
              <a:buFontTx/>
              <a:buChar char="-"/>
            </a:pP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Le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imprese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attraverso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la Corporate Social Responsibility (CSR),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comunicano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su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tematiche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sociali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rilevanti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beni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comuni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diritti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umani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ambiente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algn="just" eaLnBrk="0" fontAlgn="base" hangingPunct="0">
              <a:lnSpc>
                <a:spcPts val="2900"/>
              </a:lnSpc>
              <a:spcBef>
                <a:spcPct val="0"/>
              </a:spcBef>
              <a:buFontTx/>
              <a:buChar char="-"/>
            </a:pP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Si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sviluppa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il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fenomeno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del Brand Activism (Sarkar &amp; Kotler 2020): le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aziende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prendono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posizione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su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questioni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pubbliche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impatto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sulla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società</a:t>
            </a:r>
            <a:endParaRPr lang="en-US" altLang="en-US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eaLnBrk="0" fontAlgn="base" hangingPunct="0">
              <a:lnSpc>
                <a:spcPts val="2900"/>
              </a:lnSpc>
              <a:spcBef>
                <a:spcPct val="0"/>
              </a:spcBef>
              <a:buFontTx/>
              <a:buChar char="-"/>
            </a:pP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La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non è solo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istituzionale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può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essere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praticata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da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soggetti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diversi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uniti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dalla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finalità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rispondere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altLang="en-US" sz="3600" dirty="0" err="1">
                <a:latin typeface="Verdana" panose="020B0604030504040204" pitchFamily="34" charset="0"/>
                <a:ea typeface="Verdana" panose="020B0604030504040204" pitchFamily="34" charset="0"/>
              </a:rPr>
              <a:t>all’interesse</a:t>
            </a:r>
            <a:r>
              <a:rPr lang="en-US" altLang="en-US" sz="3600" dirty="0">
                <a:latin typeface="Verdana" panose="020B0604030504040204" pitchFamily="34" charset="0"/>
                <a:ea typeface="Verdana" panose="020B0604030504040204" pitchFamily="34" charset="0"/>
              </a:rPr>
              <a:t> generale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890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2703F6-9949-9483-D6FF-2B41BC1F3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La comunicazione pubblica</a:t>
            </a:r>
            <a:b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nelle Pubbliche Amministrazioni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3B3EC3-D501-B548-49C8-F8DB25979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ts val="3800"/>
              </a:lnSpc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Il contesto italiano: "comunicazione pubblica" è spesso riferita alla comunicazione svolta dalla Pubblica Amministrazione nelle sue diverse articolazioni</a:t>
            </a:r>
          </a:p>
          <a:p>
            <a:pPr marL="0" marR="0" lvl="0" indent="0" algn="just" defTabSz="914400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Franca </a:t>
            </a:r>
            <a:r>
              <a:rPr kumimoji="0" lang="en-US" altLang="en-US" sz="24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Faccioli</a:t>
            </a:r>
            <a:r>
              <a:rPr kumimoji="0" lang="en-US" alt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(2000):</a:t>
            </a:r>
          </a:p>
          <a:p>
            <a:pPr marL="0" marR="0" lvl="0" indent="0" algn="just" defTabSz="914400" rtl="0" eaLnBrk="0" fontAlgn="base" latinLnBrk="0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«La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pubblica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si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occupa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attivare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relazione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tra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lo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Stato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cittadini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attraverso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un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processo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interazione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scambio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prevedendo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l’ascolto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 la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partecipazione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alle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scelte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che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orientano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le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politiche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kumimoji="0" lang="en-US" altLang="en-US" sz="240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pubbliche</a:t>
            </a:r>
            <a:r>
              <a:rPr kumimoji="0" lang="en-US" altLang="en-US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»</a:t>
            </a:r>
            <a:endParaRPr kumimoji="0" lang="en-US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47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2C913A-C708-632F-48A1-ECB9C43E3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Come affrontarla (studio, ricerca e pratica)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FB4E1A-A022-E382-A107-506FDE87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83592"/>
          </a:xfrm>
        </p:spPr>
        <p:txBody>
          <a:bodyPr>
            <a:normAutofit fontScale="92500"/>
          </a:bodyPr>
          <a:lstStyle/>
          <a:p>
            <a:pPr algn="just" eaLnBrk="0" fontAlgn="base" hangingPunct="0">
              <a:lnSpc>
                <a:spcPts val="3600"/>
              </a:lnSpc>
              <a:spcBef>
                <a:spcPct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Principi fondanti:</a:t>
            </a:r>
          </a:p>
          <a:p>
            <a:pPr algn="just" eaLnBrk="0" fontAlgn="base" hangingPunct="0">
              <a:lnSpc>
                <a:spcPts val="3600"/>
              </a:lnSpc>
              <a:spcBef>
                <a:spcPct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Cultura del servizio pubblico</a:t>
            </a:r>
          </a:p>
          <a:p>
            <a:pPr algn="just" eaLnBrk="0" fontAlgn="base" hangingPunct="0">
              <a:lnSpc>
                <a:spcPts val="3600"/>
              </a:lnSpc>
              <a:spcBef>
                <a:spcPct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Ruolo etico del </a:t>
            </a:r>
            <a:r>
              <a:rPr lang="it-IT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civil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2400" dirty="0" err="1">
                <a:latin typeface="Verdana" panose="020B0604030504040204" pitchFamily="34" charset="0"/>
                <a:ea typeface="Verdana" panose="020B0604030504040204" pitchFamily="34" charset="0"/>
              </a:rPr>
              <a:t>servant</a:t>
            </a:r>
            <a:endParaRPr lang="it-IT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 eaLnBrk="0" fontAlgn="base" hangingPunct="0">
              <a:lnSpc>
                <a:spcPts val="3600"/>
              </a:lnSpc>
              <a:spcBef>
                <a:spcPct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Comunicazione istituzionale guidata da etica pubblica (Bowen, Lovari)</a:t>
            </a:r>
          </a:p>
          <a:p>
            <a:pPr algn="just" eaLnBrk="0" fontAlgn="base" hangingPunct="0">
              <a:lnSpc>
                <a:spcPts val="3600"/>
              </a:lnSpc>
              <a:spcBef>
                <a:spcPct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Una disciplina “in progress” che integra saperi diversi:</a:t>
            </a:r>
          </a:p>
          <a:p>
            <a:pPr algn="just" eaLnBrk="0" fontAlgn="base" hangingPunct="0">
              <a:lnSpc>
                <a:spcPts val="3600"/>
              </a:lnSpc>
              <a:spcBef>
                <a:spcPct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Marketing, diritto, sociologia, management pubblico</a:t>
            </a:r>
          </a:p>
          <a:p>
            <a:pPr algn="just" eaLnBrk="0" fontAlgn="base" hangingPunct="0">
              <a:lnSpc>
                <a:spcPts val="3600"/>
              </a:lnSpc>
              <a:spcBef>
                <a:spcPct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Media studies, comunicazione, relazioni pubbliche, scienze politiche</a:t>
            </a:r>
          </a:p>
          <a:p>
            <a:pPr marL="0" indent="0" algn="just" eaLnBrk="0" fontAlgn="base" hangingPunct="0">
              <a:lnSpc>
                <a:spcPts val="3600"/>
              </a:lnSpc>
              <a:spcBef>
                <a:spcPct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La comunicazione pubblica è un’attività istituzionale strategica, orientata al dialogo con i cittadini e alla partecipazione democratica, con una forte base etica e multidisciplinare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2351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3B6B68-C580-E31F-FCBB-69EFA446A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80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Focus del corso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C8B3CB-BD04-BF33-1B40-42BD7F20A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696686"/>
            <a:ext cx="11190514" cy="5845628"/>
          </a:xfrm>
        </p:spPr>
        <p:txBody>
          <a:bodyPr>
            <a:noAutofit/>
          </a:bodyPr>
          <a:lstStyle/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Comunicazione promossa da istituzioni pubbliche e semipubbliche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buFontTx/>
              <a:buChar char="-"/>
            </a:pP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 ambito internazionale: </a:t>
            </a:r>
            <a:r>
              <a:rPr lang="it-IT" sz="2000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public </a:t>
            </a:r>
            <a:r>
              <a:rPr lang="it-IT" sz="2000" i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sector</a:t>
            </a:r>
            <a:r>
              <a:rPr lang="it-IT" sz="2000" i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2000" i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communication</a:t>
            </a: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= comunicazione del settore pubblico</a:t>
            </a: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buNone/>
            </a:pP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«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</a:rPr>
              <a:t>Comunicazione orientata agli obiettivi all'interno delle organizzazioni e tra le organizzazioni e i loro stakeholder, che rende possibili le funzioni del settore pubblico nei rispettivi contesti culturali e/o politici, con lo scopo di costruire e mantenere il bene pubblico e la fiducia tra cittadini e autorità</a:t>
            </a:r>
            <a:r>
              <a:rPr lang="it-IT" sz="20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» </a:t>
            </a:r>
            <a:r>
              <a:rPr lang="en-GB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Canel</a:t>
            </a:r>
            <a:r>
              <a:rPr lang="en-GB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&amp; Luoma-</a:t>
            </a:r>
            <a:r>
              <a:rPr lang="en-GB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aho</a:t>
            </a:r>
            <a:r>
              <a:rPr lang="en-GB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(2019)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0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Punti</a:t>
            </a:r>
            <a:r>
              <a:rPr lang="en-GB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cardine</a:t>
            </a:r>
            <a:r>
              <a:rPr lang="en-GB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</a:t>
            </a:r>
            <a:endParaRPr lang="en-GB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en-GB" sz="20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Comunicazione</a:t>
            </a:r>
            <a:r>
              <a:rPr lang="en-GB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orientata</a:t>
            </a:r>
            <a:r>
              <a:rPr lang="en-GB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agli</a:t>
            </a:r>
            <a:r>
              <a:rPr lang="en-GB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obiettivi</a:t>
            </a:r>
            <a:r>
              <a:rPr lang="en-GB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istituzionali</a:t>
            </a:r>
            <a:endParaRPr lang="en-GB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Si muove dentro e tra le organizzazioni e i loro stakeholder</a:t>
            </a:r>
            <a:endParaRPr lang="en-GB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Favorisce il bene pubblico e la fiducia tra cittadini e autorità</a:t>
            </a:r>
            <a:endParaRPr lang="en-GB" sz="20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000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Comunicazione</a:t>
            </a:r>
            <a:r>
              <a:rPr lang="en-GB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di confine</a:t>
            </a:r>
            <a:r>
              <a:rPr lang="en-GB" sz="20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a</a:t>
            </a:r>
            <a:r>
              <a:rPr lang="it-IT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cavallo tra:</a:t>
            </a:r>
          </a:p>
          <a:p>
            <a:pPr algn="just">
              <a:lnSpc>
                <a:spcPts val="26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000" i="1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Administrative</a:t>
            </a:r>
            <a:r>
              <a:rPr lang="it-IT" sz="2000" i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2000" i="1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communication</a:t>
            </a:r>
            <a:r>
              <a:rPr lang="it-IT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(comunicazione amministrativa)</a:t>
            </a:r>
            <a:endParaRPr lang="it-IT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6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</a:pPr>
            <a:r>
              <a:rPr lang="it-IT" sz="2000" i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Government </a:t>
            </a:r>
            <a:r>
              <a:rPr lang="it-IT" sz="2000" i="1" kern="1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communication</a:t>
            </a:r>
            <a:r>
              <a:rPr lang="it-IT" sz="20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(comunicazione governativa)</a:t>
            </a:r>
            <a:endParaRPr lang="en-GB" sz="20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6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it-IT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 comunicazione del settore pubblico assume un ruolo strategico nel garantire trasparenza, fiducia e partecipazione nel contesto istituzionale contemporaneo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491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678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Verdana</vt:lpstr>
      <vt:lpstr>Tema di Office</vt:lpstr>
      <vt:lpstr>Introduzione alla Comunicazione pubblica</vt:lpstr>
      <vt:lpstr>Di che cosa parliamo?</vt:lpstr>
      <vt:lpstr>Nell’interesse della collettività</vt:lpstr>
      <vt:lpstr>Chi comunica per l’interesse collettivo?</vt:lpstr>
      <vt:lpstr>La comunicazione pubblica nelle Pubbliche Amministrazioni</vt:lpstr>
      <vt:lpstr>Come affrontarla (studio, ricerca e pratica)</vt:lpstr>
      <vt:lpstr>Focus del corso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strizzolo</dc:creator>
  <cp:lastModifiedBy>nicola strizzolo</cp:lastModifiedBy>
  <cp:revision>13</cp:revision>
  <dcterms:created xsi:type="dcterms:W3CDTF">2025-04-07T05:17:43Z</dcterms:created>
  <dcterms:modified xsi:type="dcterms:W3CDTF">2025-04-27T17:13:50Z</dcterms:modified>
</cp:coreProperties>
</file>