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BF5B81-5AE5-ABC0-E62F-F4A590AA9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7C897FE-5D94-39E5-D5F3-0D884C3D4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357F10-E410-4B21-A679-3928DF4C9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392B09-903F-167A-1501-6DFCF1958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F42816-9853-19AF-802E-59E9B9CE0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59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878720-86BA-BA49-85FC-15A6D171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9D013B-46AD-7959-05B0-05E6471ED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B5F5F-3E78-0A69-1AD2-0E4FE937E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0129B9-9FFE-BC15-07E1-08DCFB53A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606388-B677-889E-BAD9-203458190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52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36BDF2A-750A-5576-80BC-CD5CF80AC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129DC26-91C8-087A-51AA-1B54F4497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E07231-D53B-1C7D-8172-8E3C5D054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69AF4E-E8DF-F91B-DCCE-1043433A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969131-16B6-0126-1678-8AF448FD2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17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AE4A6D-6D75-6D27-7E94-FAD9BE897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157D10-994C-5661-DE2D-D09E71C73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84AD19-961A-7D62-6507-97170CD23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EF2DE3-568F-2CA7-DD33-D6B4EF970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6C8D6C-40D3-7C2D-D9C9-18D3A506B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89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C426F6-A636-A0C1-C2E4-33C31188A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A199A4-D01D-3D67-0FF7-D659A29AC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2FE4F9-A42B-F940-3A6C-E579B5093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495499-2443-B33D-2CF3-8F4CA0130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0BF551-FC29-AC65-D8D8-EC13AA0DF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33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561A11-6302-B158-60ED-1401C6655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035A09-8956-2B7B-EA1C-E07C1EA289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1626EE-5690-34CF-39B7-4274A9905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F17EBA-8B09-CB99-CF08-89F91D2A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CB5132-1D45-235D-1F0B-EA1C4D26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7C46A1-2366-41B9-2232-AB07E085F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2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C32200-3566-B4E4-AE80-9336B085A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1E8AA81-1183-52D6-439F-F592D626C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BB9400D-C7E4-0CDE-1989-B55ED3E19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C2AC6CE-021F-8F9E-2175-C14A587F52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FCD68FD-CC85-7DD0-D7C6-04A8F8F597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0081E24-9832-5D63-EE5C-89AA9E88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CCEE49C-3F78-C954-C23B-B7208F77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0FE1DD5-A2E3-056A-D5BB-9BB2CBED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69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FADDA9-A672-C80D-5DEA-83E362B78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35BE9D4-2FF7-80A0-5217-B70B3E646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938B173-F067-E1EB-92DC-8658D6E26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E349DD0-FD1C-7D7D-BD8B-59AC9C0B2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33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47DCD22-7C7F-3063-CF01-15F73150D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221259F-D9B8-F771-B441-4883F01CB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6EF73BF-B9BB-743B-A283-5C8D16655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53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385FC6-DEA5-5D0E-C4CB-92844BF1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693BCF-A8B6-4A4F-FAD0-A9CA85462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37C3B4-184F-0BB8-3C8F-50552CCDE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558124-46F6-84E1-2286-341D9BC7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929300-2D66-F9D5-8D22-7CAC0569E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7A3C7C-E60C-B1BC-CF5D-46F87B78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45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2CB0F-D4A2-E124-29B0-9CC9F85EB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8B3B930-47CA-7957-3C45-332C20B1B5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20ECB3E-77B1-0D9C-FF81-F65871334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E919AF-476B-CE02-2A70-384F62638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4DC672-A13F-5A9C-B47A-0388E28EA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587D82A-4F3E-8344-3F29-566CB45E5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7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C2012D8-AED7-A4E8-A5A0-56BF5C2E3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039472-6CA5-F365-E147-E3ED976C9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07A594-39BB-30E8-A7CC-B8673EC125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DF24FD-7FEE-4E8C-B005-6F90A627DF39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EA3E9A-D7B6-0F92-D6D7-AE4890F09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A78C8C-99DF-05EE-2E2B-1283E3BF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95F7CC-2DA1-410A-9319-D2DC73594F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06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4F44F2-5F6C-FD7F-D41C-FC869477CC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>
                <a:latin typeface="Verdana" panose="020B0604030504040204" pitchFamily="34" charset="0"/>
                <a:ea typeface="Verdana" panose="020B0604030504040204" pitchFamily="34" charset="0"/>
              </a:rPr>
              <a:t>La PA ed il principio burocratico</a:t>
            </a:r>
            <a:endParaRPr lang="en-GB" sz="4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F33E104-6B51-D1CB-94A3-1D61A357C1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830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E4FC9C-0642-B253-0E8A-C162CE02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Coinvolgimento, condivisione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9DBAB72-2334-0263-B551-8A656187DC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205586"/>
            <a:ext cx="10515600" cy="5380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We-Government (Linders 2012)</a:t>
            </a:r>
          </a:p>
          <a:p>
            <a:pPr marR="0" lvl="0"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Superamento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logica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top-down</a:t>
            </a:r>
          </a:p>
          <a:p>
            <a:pPr marR="0" lvl="0"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Amministrazione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partecipativa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→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cittadini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coinvolti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nella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modernizzazione</a:t>
            </a:r>
            <a:endParaRPr lang="en-US" altLang="en-US" sz="2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2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Open Government &amp; Wiki Government</a:t>
            </a:r>
          </a:p>
          <a:p>
            <a:pPr marR="0" lvl="0"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Open: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trasparenza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dati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aperti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accessibilità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(De Blasio 2018; Noveck 2009)</a:t>
            </a:r>
          </a:p>
          <a:p>
            <a:pPr marR="0" lvl="0"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Wiki: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modifica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collaborativa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contenuti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da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parte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di tutti.</a:t>
            </a:r>
          </a:p>
          <a:p>
            <a:pPr marL="0" marR="0" lvl="0" indent="0"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Obiettivi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Fiducia</a:t>
            </a:r>
          </a:p>
          <a:p>
            <a:pPr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Innovazione</a:t>
            </a:r>
            <a:endParaRPr lang="en-US" altLang="en-US" sz="2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Valore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pubblico</a:t>
            </a:r>
            <a:endParaRPr lang="en-US" altLang="en-US" sz="2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base">
              <a:lnSpc>
                <a:spcPts val="3200"/>
              </a:lnSpc>
              <a:spcBef>
                <a:spcPts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Servizi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100" dirty="0" err="1">
                <a:latin typeface="Verdana" panose="020B0604030504040204" pitchFamily="34" charset="0"/>
                <a:ea typeface="Verdana" panose="020B0604030504040204" pitchFamily="34" charset="0"/>
              </a:rPr>
              <a:t>condivisi</a:t>
            </a:r>
            <a:r>
              <a:rPr lang="en-US" altLang="en-US" sz="2100" dirty="0">
                <a:latin typeface="Verdana" panose="020B0604030504040204" pitchFamily="34" charset="0"/>
                <a:ea typeface="Verdana" panose="020B0604030504040204" pitchFamily="34" charset="0"/>
              </a:rPr>
              <a:t> (Goldsmith – Crawford 2014; Lovari 2013)</a:t>
            </a:r>
          </a:p>
        </p:txBody>
      </p:sp>
    </p:spTree>
    <p:extLst>
      <p:ext uri="{BB962C8B-B14F-4D97-AF65-F5344CB8AC3E}">
        <p14:creationId xmlns:p14="http://schemas.microsoft.com/office/powerpoint/2010/main" val="400111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28CA31-53D9-E4B6-811F-FF3451DA8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42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Weber: la burocrazia come prodotto</a:t>
            </a:r>
            <a:b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della razionalizzazione moderna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32309F1-1D81-8A1E-D77D-8C408B57E0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1000" y="1114187"/>
            <a:ext cx="114300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Nasce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per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gestire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in modo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efficiente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le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grandi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organizzazioni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pubbliche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private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Caso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particolare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razionalizzazione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applicata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all’organizzazione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dell’azione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umana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alt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Struttura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ideale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burocrazia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"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idealtipica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"):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Gerarchica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Impersonale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Regole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scritte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Specializzazione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competenza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Promozione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per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merito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Efficienza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come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obiettivo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alt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Osservanza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regole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Competenza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Specializzazione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funzionale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Gerarchia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Riservatezza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segreto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d’ufficio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Razionalizzazione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burocratizzazione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norme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astratte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calcolo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efficienza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disciplina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→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sostituiscono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forme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tradizionali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→ “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gabbia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d’acciaio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”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società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moderna</a:t>
            </a:r>
          </a:p>
        </p:txBody>
      </p:sp>
    </p:spTree>
    <p:extLst>
      <p:ext uri="{BB962C8B-B14F-4D97-AF65-F5344CB8AC3E}">
        <p14:creationId xmlns:p14="http://schemas.microsoft.com/office/powerpoint/2010/main" val="67143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5009DE-DE10-F307-F0F2-0C4724F99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kumimoji="0" lang="en-US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5 </a:t>
            </a:r>
            <a:r>
              <a:rPr kumimoji="0" lang="en-US" altLang="en-US" sz="3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principi</a:t>
            </a:r>
            <a:r>
              <a:rPr kumimoji="0" lang="en-US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fondamentali</a:t>
            </a:r>
            <a:endParaRPr lang="en-GB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EDE7C0-4239-196D-7261-10F3614F0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Osservanza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regole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Competenza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Specializzazione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funzionale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Gerarchia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Riservatezza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segreto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d’ufficio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Razionalizzazione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burocratizzazione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norme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astratte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calcolo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efficienza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disciplina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→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sostituiscono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forme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tradizionali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→ “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gabbia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d’acciaio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”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società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moderna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76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72FC89-9AD1-F1C7-3943-3A274D987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473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Rischi del modello burocratico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ACA393-FE50-9506-5132-76F6D48D7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4144"/>
            <a:ext cx="10515600" cy="555171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Disumanizzazione crescente: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La burocrazia è tanto più efficiente quanto più impersonale → esclusione di sentimenti → alienazione e sopraffazione in nome delle gerarchie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Comunicazione top-down dominante: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Sistema gerarchico-piramidale: direttive dall’alto, scarsa partecipazione dal basso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Il flusso 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</a:rPr>
              <a:t>bottom-up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 è solo regolativo (controllo dell’efficacia del comando).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Funzionamento ottimale necessità: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Chiarezza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Esaustività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Tempestività dei flussi informativi</a:t>
            </a:r>
            <a:b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→ per garantire la corretta ricezione dei messaggi e il pieno svolgimento delle attività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053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A260DB-3ED1-1F16-5698-ADB63619E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Funzioni latenti e criticità della burocrazia</a:t>
            </a:r>
            <a:b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(R.K. Merton, 1949)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06BB86-AF9D-A5F4-FA12-A0ACCF624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143"/>
            <a:ext cx="10515600" cy="476182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Rigidità e formalismo: i funzionari, troppo addestrati alla disciplina, faticano ad adattarsi al nuovo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La disciplina rischia di diventare fine a sé stessa, riducendo l’efficienza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Pignoleria e lungaggini burocratiche: la burocrazia può degenerare in eccesso di scrupolo e rallentamento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Spirito di corpo: i burocrati tendono a difendere l’apparato più che a servire utenti e superiori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In situazioni di cambiamento, possono attivare strategie difensive</a:t>
            </a:r>
          </a:p>
          <a:p>
            <a:pPr marL="0" indent="0" algn="just">
              <a:lnSpc>
                <a:spcPts val="2800"/>
              </a:lnSpc>
              <a:spcBef>
                <a:spcPts val="0"/>
              </a:spcBef>
              <a:buNone/>
            </a:pPr>
            <a:endParaRPr lang="it-IT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2800"/>
              </a:lnSpc>
              <a:spcBef>
                <a:spcPts val="0"/>
              </a:spcBef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Conseguenze negative: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Utenti vittime di trattamenti lenti e lacunosi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Informazioni trattenute o eccessive verso i superiori (guerriglia documentale)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Contrasto tra procedure interne e aspettative esterne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0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F70C2B-C228-B2E7-BD17-40E90BDA2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7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La critica di </a:t>
            </a:r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Crozier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 (1963)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B4DEAB-79A6-7621-F4F5-45293E415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0976"/>
            <a:ext cx="10515600" cy="522598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La burocrazia:</a:t>
            </a:r>
          </a:p>
          <a:p>
            <a:pPr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Apparato lento, pesante, inefficiente, incapace di innovare</a:t>
            </a:r>
          </a:p>
          <a:p>
            <a:pPr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Organismo rigido, pignolo, privo di fascino</a:t>
            </a:r>
          </a:p>
          <a:p>
            <a:pPr marL="0" indent="0">
              <a:buNone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Difficoltà di cambiamento:</a:t>
            </a:r>
          </a:p>
          <a:p>
            <a:pPr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Le burocrazie non hanno strumenti interni di autocorrezione</a:t>
            </a:r>
          </a:p>
          <a:p>
            <a:pPr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Si irrigidiscono davanti alle sfide ambientali e sociali</a:t>
            </a:r>
          </a:p>
          <a:p>
            <a:pPr marL="0" indent="0">
              <a:buNone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Cause strutturali:</a:t>
            </a:r>
          </a:p>
          <a:p>
            <a:pPr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Impersonalità delle norme</a:t>
            </a:r>
          </a:p>
          <a:p>
            <a:pPr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Centralizzazione decisionale</a:t>
            </a:r>
          </a:p>
          <a:p>
            <a:pPr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Isolamento tra livelli gerarchici</a:t>
            </a:r>
          </a:p>
          <a:p>
            <a:pPr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Poteri paralleli legati ai «margini di incertezza»</a:t>
            </a:r>
          </a:p>
          <a:p>
            <a:pPr marL="0" indent="0">
              <a:buNone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Conseguenze:</a:t>
            </a:r>
          </a:p>
          <a:p>
            <a:pPr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Nessuna responsabilità diffusa né iniziativa dal basso</a:t>
            </a:r>
          </a:p>
          <a:p>
            <a:pPr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Disconnessione dalla società amministrata</a:t>
            </a:r>
          </a:p>
          <a:p>
            <a:pPr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Disagio crescente per i cittadini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71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52B2D4-3FDB-2BA5-6A0D-0DC04552F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6467"/>
            <a:ext cx="10515600" cy="1325563"/>
          </a:xfrm>
        </p:spPr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Deburocratizzazione e cultura organizzativa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DFD940-3673-5DCF-448C-4A22047F2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7944"/>
            <a:ext cx="10515600" cy="568234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Verso forme organizzative più innovative 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Centralità di flessibilità, autonomia, semplicità e cultura.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b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Deburocratizzazione: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- Le organizzazioni devono aprirsi all’autonomia delle persone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Serve formazione continua e sviluppo di competenze condivise.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Crozier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Sempre più difficile governare solo con ordini e norme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La cultura organizzativa è la leva principale per coordinare gli sforzi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Approccio ‘culturologico’ (Strati, </a:t>
            </a:r>
            <a:r>
              <a:rPr lang="it-IT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Weick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): l’organizzazione è vista come luogo di produzione di senso da parte dei membri interni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602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F7CA54-C0A9-5F4C-05E5-86551F768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4099"/>
            <a:ext cx="10515600" cy="1325563"/>
          </a:xfrm>
        </p:spPr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New Public Management (NPM)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56FAB6-F8DB-0EF6-9F10-F08BEF372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3231"/>
            <a:ext cx="10515600" cy="605768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Introdotto negli anni ’80-’90 negli USA → poi in Europa e Italia (</a:t>
            </a:r>
            <a:r>
              <a:rPr lang="it-IT" sz="3200" i="1" dirty="0">
                <a:latin typeface="Verdana" panose="020B0604030504040204" pitchFamily="34" charset="0"/>
                <a:ea typeface="Verdana" panose="020B0604030504040204" pitchFamily="34" charset="0"/>
              </a:rPr>
              <a:t>Boston et al.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it-IT" sz="3200" i="1" dirty="0">
                <a:latin typeface="Verdana" panose="020B0604030504040204" pitchFamily="34" charset="0"/>
                <a:ea typeface="Verdana" panose="020B0604030504040204" pitchFamily="34" charset="0"/>
              </a:rPr>
              <a:t>Hood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it-IT" sz="3200" i="1" dirty="0" err="1">
                <a:latin typeface="Verdana" panose="020B0604030504040204" pitchFamily="34" charset="0"/>
                <a:ea typeface="Verdana" panose="020B0604030504040204" pitchFamily="34" charset="0"/>
              </a:rPr>
              <a:t>Gruening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Approccio manageriale alla gestione pubblica: l’erogazione dei servizi pubblici secondo logiche di efficienza, risultato e orientamento al cittadino.</a:t>
            </a:r>
          </a:p>
          <a:p>
            <a:pPr marL="0" indent="0" algn="just">
              <a:lnSpc>
                <a:spcPts val="3100"/>
              </a:lnSpc>
              <a:spcBef>
                <a:spcPts val="0"/>
              </a:spcBef>
              <a:buNone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Caratteristiche principali:</a:t>
            </a:r>
          </a:p>
          <a:p>
            <a:pPr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Integrazione tra amministrazione pubblica e metodi gestionali privati</a:t>
            </a:r>
          </a:p>
          <a:p>
            <a:pPr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Focus su risultati, obiettivi, qualità dei servizi</a:t>
            </a:r>
          </a:p>
          <a:p>
            <a:pPr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Separazione tra politica e gestione</a:t>
            </a:r>
          </a:p>
          <a:p>
            <a:pPr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Processi orientati al rendimento</a:t>
            </a:r>
          </a:p>
          <a:p>
            <a:pPr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Uso di tecnologie e innovazione</a:t>
            </a:r>
          </a:p>
          <a:p>
            <a:pPr marL="0" indent="0" algn="just">
              <a:lnSpc>
                <a:spcPts val="3100"/>
              </a:lnSpc>
              <a:spcBef>
                <a:spcPts val="0"/>
              </a:spcBef>
              <a:buNone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Impatto: - Ridefinisce il rapporto tra politica e amministrazione</a:t>
            </a:r>
          </a:p>
          <a:p>
            <a:pPr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Introduce meccanismi di mercato e competizione nella PA (Olsen – Peters 1996)</a:t>
            </a:r>
          </a:p>
          <a:p>
            <a:pPr marL="0" indent="0" algn="just">
              <a:lnSpc>
                <a:spcPts val="3100"/>
              </a:lnSpc>
              <a:spcBef>
                <a:spcPts val="0"/>
              </a:spcBef>
              <a:buNone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Critiche: - Non esiste un unico modello → adattamenti nazionali</a:t>
            </a:r>
          </a:p>
          <a:p>
            <a:pPr algn="just">
              <a:lnSpc>
                <a:spcPts val="3100"/>
              </a:lnSpc>
              <a:spcBef>
                <a:spcPts val="0"/>
              </a:spcBef>
              <a:buFontTx/>
              <a:buChar char="-"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Discussioni su efficacia, equità e partecipazione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023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0B678E-F5D5-55C4-0E95-C39E641C0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Dalla PA tradizionale alla governance digitale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B2D37A-9D8A-DDD2-C1A6-F96CFEB07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54127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Collaborative Public Management (O’Leary et al. 2006)</a:t>
            </a:r>
          </a:p>
          <a:p>
            <a:pPr>
              <a:lnSpc>
                <a:spcPts val="3500"/>
              </a:lnSpc>
              <a:spcBef>
                <a:spcPts val="0"/>
              </a:spcBef>
              <a:buFontTx/>
              <a:buChar char="-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Joined-up approach: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coordinamento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orizzontale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tra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agenzie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livelli</a:t>
            </a: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ts val="3500"/>
              </a:lnSpc>
              <a:spcBef>
                <a:spcPts val="0"/>
              </a:spcBef>
              <a:buFontTx/>
              <a:buChar char="-"/>
            </a:pP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Superamento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PA rigida → rete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decentralizzata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cooperazione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sinergia</a:t>
            </a: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ts val="3500"/>
              </a:lnSpc>
              <a:spcBef>
                <a:spcPts val="0"/>
              </a:spcBef>
              <a:buFontTx/>
              <a:buChar char="-"/>
            </a:pP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informazione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centrali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per 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l’efficienza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(Mayer-</a:t>
            </a:r>
            <a:r>
              <a:rPr lang="en-GB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Schömberger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– Lazer 2007)</a:t>
            </a:r>
          </a:p>
          <a:p>
            <a:pPr>
              <a:lnSpc>
                <a:spcPts val="3500"/>
              </a:lnSpc>
              <a:spcBef>
                <a:spcPts val="0"/>
              </a:spcBef>
              <a:buFontTx/>
              <a:buChar char="-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Government 2.0 (Eggers 2005)</a:t>
            </a:r>
          </a:p>
          <a:p>
            <a:pPr>
              <a:lnSpc>
                <a:spcPts val="35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Approccio centrato sul cittadino, non più solo osservatore ma co-produttore di servizi</a:t>
            </a:r>
          </a:p>
          <a:p>
            <a:pPr>
              <a:lnSpc>
                <a:spcPts val="35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Ridefinizione del rapporto PA–cittadini → apertura e partecipazione</a:t>
            </a: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0171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764</Words>
  <Application>Microsoft Office PowerPoint</Application>
  <PresentationFormat>Widescreen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Verdana</vt:lpstr>
      <vt:lpstr>Tema di Office</vt:lpstr>
      <vt:lpstr>La PA ed il principio burocratico</vt:lpstr>
      <vt:lpstr>Weber: la burocrazia come prodotto della razionalizzazione moderna</vt:lpstr>
      <vt:lpstr>I 5 principi fondamentali</vt:lpstr>
      <vt:lpstr>Rischi del modello burocratico</vt:lpstr>
      <vt:lpstr>Funzioni latenti e criticità della burocrazia (R.K. Merton, 1949)</vt:lpstr>
      <vt:lpstr>La critica di Crozier (1963)</vt:lpstr>
      <vt:lpstr>Deburocratizzazione e cultura organizzativa</vt:lpstr>
      <vt:lpstr>New Public Management (NPM)</vt:lpstr>
      <vt:lpstr>Dalla PA tradizionale alla governance digitale</vt:lpstr>
      <vt:lpstr>Coinvolgimento, condivisione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strizzolo</dc:creator>
  <cp:lastModifiedBy>nicola strizzolo</cp:lastModifiedBy>
  <cp:revision>13</cp:revision>
  <dcterms:created xsi:type="dcterms:W3CDTF">2025-04-07T09:58:46Z</dcterms:created>
  <dcterms:modified xsi:type="dcterms:W3CDTF">2025-04-27T16:23:13Z</dcterms:modified>
</cp:coreProperties>
</file>