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A04F7-B468-610A-0F65-7F41AE8FD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20AAAF-26EB-52EF-37F5-3E9A28FBB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5798AB-A65B-887F-977A-02C8594B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F5110B-60DF-7E23-0E8F-8AFED42B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DAA7BB-3CF5-A381-CF25-035F03EA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5EC0B-C864-7295-1D1B-79CEF2E7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D63278-526C-A95F-A607-3519A76B7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506C26-47F2-D2D3-FF8C-042AE792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00C230-9C37-5432-80B2-7E6F4511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3E4612-BA72-F405-C8E4-6275CAF4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53D0DF-18B6-C860-C6B2-F14F6C6DE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C9F96F-6F64-B404-073E-0031AAB8C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95B34-3A25-6AC3-7F6D-34C12D2D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76B7D2-2779-40C4-A628-CFFA1310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FD1C3E-A4DB-8590-EF5B-409457F9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0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F90985-B9B4-E996-628C-23683699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A7988F-AC14-49E1-8A19-F61A5DA62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82019-026A-0A8F-6441-AFA0560D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0B469-AC9C-C7A9-7831-40019958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08641C-0B35-0B37-48ED-4BED6794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0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46ED3-4A22-834A-F090-D0FB06E8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C0D1C9-C4A4-8AC9-DFF7-23BC134FC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74337-0435-81C7-ADF5-E76D42CF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03CD4-56FC-91FB-2FC7-8D4ECBE0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806CF0-9378-A29B-E685-76F86F22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6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21BEE-337B-5507-5DBF-8682D3A6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E58F53-2738-E0B7-9235-CE724476A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5994CB-1C7A-D283-E530-4518B39C2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3857A2-BE8F-6392-3A46-8C5046FA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A585B6-FCF2-A0A8-9F1A-6CCA832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062879-176B-5BE5-6E16-5ABEF7A4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3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71C32-8274-2BE7-3921-9C86F01A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73BA02-AB3E-3EFD-08BD-3B7F142D0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7804BB-69C2-6970-DAB5-D372FDDD8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0B4973-F97D-9492-3CD1-01CF3418F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50FA00-C5F1-92A2-4722-4C145F56A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39DEC3-495E-7C57-FEAF-523B98FB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3D09CF-1BD4-ACC5-6EB6-BF037FD8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8B9096-B7D1-8A2A-1308-CDDDB10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8C84D-6802-0F3A-0DC8-804A5831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7E3DBC-08BF-04B9-ACCB-FBFEFBA9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A711F4-F4DF-B6E4-2E10-63984524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A73183-0CAB-B48C-06C8-50CBA699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4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FE3A8E-31E2-8401-05DF-90CD8C6A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939226-CF70-2459-576D-D6BFF4AB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302819-46F0-E510-E0A5-1070F0DE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67A35-3502-8AE9-D594-36CD7DA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A6D716-B10A-4C9A-16E5-6BB76401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512141-AB1B-7483-06E4-9A6C6769D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AFF0F0-AF5E-466A-40F1-A8926CF1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5EE32B-3358-F7EB-7D35-5804C810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F57E01-85E9-ED55-01D2-38BC5750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49C614-B144-64EB-0C99-E51B5C66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EA30C3-0F94-75AB-7500-C2646D411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42F146-A6AA-F76B-4AC9-A0FCB789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4961A7-F11F-99EA-123C-49C41CE7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015846-F772-7A14-9B6A-BC878397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A378B0-D1EE-E451-A93B-2CBC0137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3B0F393-8E99-C355-0B37-A06FD8D5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2860BF-EBFF-A029-24F7-3045139F3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E8ED22-62C5-DD6A-9EE0-CEDD20877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835EE3-7FA9-4605-8BEB-8CDD61674A90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4B8603-DBAC-7F9E-3F50-DFE2B02C9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D5583A-5467-B176-D5AC-2718F2795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68935-75ED-4DE2-AD19-530CF08CE9D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17CA0-090A-F4A5-49FE-F238C4CC3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latin typeface="Verdana" panose="020B0604030504040204" pitchFamily="34" charset="0"/>
                <a:ea typeface="Verdana" panose="020B0604030504040204" pitchFamily="34" charset="0"/>
              </a:rPr>
              <a:t>Quando parliamo di</a:t>
            </a:r>
            <a:br>
              <a:rPr lang="it-IT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400" dirty="0">
                <a:latin typeface="Verdana" panose="020B0604030504040204" pitchFamily="34" charset="0"/>
                <a:ea typeface="Verdana" panose="020B0604030504040204" pitchFamily="34" charset="0"/>
              </a:rPr>
              <a:t>settore pubblico</a:t>
            </a:r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58A600-B10E-1C31-C97D-BE6C81239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1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E9593-5532-077F-BAA7-1C6C4585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Le Amministrazioni Locali nella PA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BC79A-07D1-40F1-60AC-7C750BBF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5020536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Struttura istituzionale principale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Regioni e Province autonome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Province e Città metropolitane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Comuni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Comunità montane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Unioni di comuni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Strutture specializzate con funzioni tecniche: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Agenzie/enti regionali e provinciali per: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Diritto allo studio, turismo, lavoro, formazione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Ricerca, ambiente, rappresentanza negoziale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Agricoltura, sanità, gestione rifiuti, acqua, porti</a:t>
            </a:r>
          </a:p>
        </p:txBody>
      </p:sp>
    </p:spTree>
    <p:extLst>
      <p:ext uri="{BB962C8B-B14F-4D97-AF65-F5344CB8AC3E}">
        <p14:creationId xmlns:p14="http://schemas.microsoft.com/office/powerpoint/2010/main" val="36574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90D28-E637-EE67-E40F-81D90CD5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Organizzazioni sanitarie locali: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Aziende ospedaliere e ospedaliero-universitarie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Policlinici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Istituti di Ricovero e Cura a Carattere Scientifico (IRCS)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Aziende sanitarie locali (ASL)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Altri enti e consorzi territoriali: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Camere di commercio, artigianato e agricoltura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Unioni regionali, consorzi di bacino montano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Consorzi tra amministrazioni locali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Enti gestori di parchi nazionali e aree protette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Consorzi interuniversitari di ricerca</a:t>
            </a:r>
          </a:p>
          <a:p>
            <a:pPr algn="just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Agenzie per lo sviluppo agricolo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41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B5BD2C-AE30-F285-2896-5167891F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10758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Enti culturali e formativi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Fondazioni lirico-sinfoniche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Teatri nazionali e di interesse culturale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Università e istituti pubblici universitari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Categoria residuale: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“Altre amministrazioni locali”: include numerose organizzazioni non classificabili altrove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59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F7EFA5-4147-DBF8-4573-17F445FA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908"/>
            <a:ext cx="10515600" cy="53400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Le Amministrazioni Centrali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rappresentano il cuore istituzionale, regolativo, tecnico e culturale dello Stato, articolato in una rete di soggetti pubblici con finalità diverse ma convergenti nel garantire l’interesse generale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Le Amministrazioni Locali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sono una rete articolata di enti territoriali e funzionali che operano a livello regionale e locale per garantire servizi pubblici essenziali, sviluppo, cultura e welfare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6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9D2AFF-9CD8-3D47-5F34-4D2104C0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89" y="368730"/>
            <a:ext cx="6120539" cy="61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B167A-35CF-34D3-6B95-C8D6FBE6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26" y="12081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just" eaLnBrk="0" fontAlgn="base" hangingPunct="0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Il settore pubblico comprende «le organizzazioni possedute e controllate dallo Stato/governo, oltre a qualsiasi organizzazione coinvolta nella fornitura di servizi pubblici» - Canel &amp; </a:t>
            </a:r>
            <a:r>
              <a:rPr lang="it-IT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Luoma-aho</a:t>
            </a: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 (2019)</a:t>
            </a: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Caratteristiche del settore pubblico: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Non è uguale in tutti i Paesi: dipende dall’ordinamento giuridico nazionale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Comprende enti che svolgono attività di interesse pubblico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Si distingue dal settore privato per finalità e responsabilità collettive</a:t>
            </a: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Esempi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articolazione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Esternalizzazione (outsourcing): affidamento di servizi a soggetti esterni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Privatizzazione di servizi essenziali (es. acqua, trasporti, rifiuti, ecc.)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Diversa diffusione e modalità nei vari contesti nazionali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it-IT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Publicness</a:t>
            </a: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 fan» (ventaglio di possibilità), le diverse sfumature della dimensione pubblica: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Variabili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chiave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finanziamento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controllo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8000" i="1" dirty="0" err="1">
                <a:latin typeface="Verdana" panose="020B0604030504040204" pitchFamily="34" charset="0"/>
                <a:ea typeface="Verdana" panose="020B0604030504040204" pitchFamily="34" charset="0"/>
              </a:rPr>
              <a:t>finalità</a:t>
            </a:r>
            <a:r>
              <a:rPr lang="en-GB" sz="8000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 algn="just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it-IT" sz="8000" i="1" dirty="0">
                <a:latin typeface="Verdana" panose="020B0604030504040204" pitchFamily="34" charset="0"/>
                <a:ea typeface="Verdana" panose="020B0604030504040204" pitchFamily="34" charset="0"/>
              </a:rPr>
              <a:t>Il settore pubblico è un insieme dinamico di attori e organizzazioni, connessi dalla comune missione di gestire beni e servizi per il bene comune</a:t>
            </a:r>
            <a:endParaRPr lang="en-GB" sz="8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41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CDD84-BFC1-F2BA-47A7-6C504DFC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In Italia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09A33C-4529-F8CF-2B75-3FC8894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673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ts val="336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 amministrazioni pubbliche si intendono tutte le amministrazioni dello Stato, ivi compresi gli istituti e scuole di ogni ordine e grado e le istituzioni educative, le aziende e amministrazioni dello Stato a ordinamento autonomo, le regioni, le province, i comuni, le comunità montane, e loro consorzi e associazioni, le istituzioni universitarie, gli istituti autonomi case popolari, le camere di commercio, industria, artigianato e agricoltura e le loro associazioni, tutti gli enti pubblici non economici nazionali, regionali e locali, le amministrazioni, le aziende e gli enti del Servizio sanitario nazionale.</a:t>
            </a:r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D.Lgs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n. 29/1993, art. 1 comma 2)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2B43D-42E5-C3DF-FF3F-CA33E707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Le PA secondo il raggruppamento ISTAT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1276A9-A639-92E2-49A7-3ABFDD73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25" y="1809449"/>
            <a:ext cx="877374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ED22F-2CF1-8B39-0E70-7D26857C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Quali sono?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1CF27-9A0E-7DDF-9BE0-1218758E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5005038"/>
          </a:xfrm>
        </p:spPr>
        <p:txBody>
          <a:bodyPr>
            <a:normAutofit fontScale="92500"/>
          </a:bodyPr>
          <a:lstStyle/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3100" b="1" dirty="0">
                <a:latin typeface="Verdana" panose="020B0604030504040204" pitchFamily="34" charset="0"/>
                <a:ea typeface="Verdana" panose="020B0604030504040204" pitchFamily="34" charset="0"/>
              </a:rPr>
              <a:t>L’area delle Amministrazioni Centrali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Organi costituzionali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i="1" dirty="0">
                <a:latin typeface="Verdana" panose="020B0604030504040204" pitchFamily="34" charset="0"/>
                <a:ea typeface="Verdana" panose="020B0604030504040204" pitchFamily="34" charset="0"/>
              </a:rPr>
              <a:t>(Presidente della Repubblica, Parlamento, Corte Costituzionale, Governo)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Organi di rilievo costituzionale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3100" i="1" dirty="0">
                <a:latin typeface="Verdana" panose="020B0604030504040204" pitchFamily="34" charset="0"/>
                <a:ea typeface="Verdana" panose="020B0604030504040204" pitchFamily="34" charset="0"/>
              </a:rPr>
              <a:t>(CNEL, Consiglio di Stato, Corte dei Conti, CSM, Consiglio Supremo della Difesa)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Presidenza del Consiglio dei Ministri e singoli Ministeri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Agenzie fiscali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3100" i="1" dirty="0">
                <a:latin typeface="Verdana" panose="020B0604030504040204" pitchFamily="34" charset="0"/>
                <a:ea typeface="Verdana" panose="020B0604030504040204" pitchFamily="34" charset="0"/>
              </a:rPr>
              <a:t>(Agenzia del Demanio, Agenzia delle Dogane e dei Monopoli, Agenzia delle Entrate)</a:t>
            </a:r>
            <a:endParaRPr lang="it-IT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1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94C530-7039-6ACD-83A2-C03DBE50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Enti dell’Amministrazione centrale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1B52E-0B4E-FA88-DBEF-B9D77199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50"/>
            <a:ext cx="10515600" cy="5478650"/>
          </a:xfrm>
        </p:spPr>
        <p:txBody>
          <a:bodyPr>
            <a:normAutofit/>
          </a:bodyPr>
          <a:lstStyle/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Enti di regolazione dell’attività economica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Agenzia Italiana del Farmaco (AIFA)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Agenzia per l’Italia Digitale (AGID)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Ispettorato Nazionale del Lavoro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Enti produttori di servizi economici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None/>
            </a:pP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Agenzia delle Entrate – Riscossione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Equitalia Giustizia S.p.A.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Fondo per la Crescita Sostenibile</a:t>
            </a:r>
          </a:p>
          <a:p>
            <a:pPr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FormezPA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(centro servizi, assistenza, formazione per l’ammodernamento della PA)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45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0D59B2-F755-877A-5708-5BC93FDBE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71959" y="675823"/>
            <a:ext cx="844808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Autorità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amministrative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indipendenti</a:t>
            </a: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ANVUR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sistema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universitario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ricerca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R="0" lvl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ANAC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Anticorruzione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R="0" lvl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AGCOM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R="0" lvl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GPDP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Garante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Privacy)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Enti a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struttura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associativa</a:t>
            </a: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- ANCI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Associazione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Nazionale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Italiani)</a:t>
            </a:r>
          </a:p>
          <a:p>
            <a:pPr marL="0" marR="0" lv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- UNIONCAMERE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Camere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Commercio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2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9C0A78F-7836-D7DF-1524-DF6C54CF6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905184"/>
            <a:ext cx="10372132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Enti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produttori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servizi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assistenziali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ricreativi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culturali</a:t>
            </a: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Accademia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Crusca, Croce Rossa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Italiana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CIP, CONI,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federazioni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sportive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CSC (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Cinematografia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), Luce-Cinecittà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S.r.l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RAI –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Radiotelevisione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Italiana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S.p.A.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Enti e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istituzioni</a:t>
            </a:r>
            <a:r>
              <a:rPr lang="en-US" alt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alt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ricerca</a:t>
            </a:r>
            <a:endParaRPr lang="en-US" alt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ENEA, CNR, ISTAT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Istituti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zooprofilattici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sperimentali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3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1E765E-6523-A66D-51E9-71E0C790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93" y="360981"/>
            <a:ext cx="6136037" cy="61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59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742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Verdana</vt:lpstr>
      <vt:lpstr>Tema di Office</vt:lpstr>
      <vt:lpstr>Quando parliamo di settore pubblico</vt:lpstr>
      <vt:lpstr>Presentazione standard di PowerPoint</vt:lpstr>
      <vt:lpstr>In Italia</vt:lpstr>
      <vt:lpstr>Le PA secondo il raggruppamento ISTAT</vt:lpstr>
      <vt:lpstr>Quali sono?</vt:lpstr>
      <vt:lpstr>Enti dell’Amministrazione centrale</vt:lpstr>
      <vt:lpstr>Presentazione standard di PowerPoint</vt:lpstr>
      <vt:lpstr>Presentazione standard di PowerPoint</vt:lpstr>
      <vt:lpstr>Presentazione standard di PowerPoint</vt:lpstr>
      <vt:lpstr>Le Amministrazioni Locali nella PA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strizzolo</dc:creator>
  <cp:lastModifiedBy>nicola strizzolo</cp:lastModifiedBy>
  <cp:revision>18</cp:revision>
  <dcterms:created xsi:type="dcterms:W3CDTF">2025-04-07T06:25:38Z</dcterms:created>
  <dcterms:modified xsi:type="dcterms:W3CDTF">2025-04-27T16:23:19Z</dcterms:modified>
</cp:coreProperties>
</file>