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699" r:id="rId4"/>
    <p:sldMasterId id="2147483712" r:id="rId5"/>
    <p:sldMasterId id="2147483725" r:id="rId6"/>
  </p:sldMasterIdLst>
  <p:notesMasterIdLst>
    <p:notesMasterId r:id="rId85"/>
  </p:notesMasterIdLst>
  <p:handoutMasterIdLst>
    <p:handoutMasterId r:id="rId86"/>
  </p:handoutMasterIdLst>
  <p:sldIdLst>
    <p:sldId id="371" r:id="rId7"/>
    <p:sldId id="464" r:id="rId8"/>
    <p:sldId id="462" r:id="rId9"/>
    <p:sldId id="465" r:id="rId10"/>
    <p:sldId id="346" r:id="rId11"/>
    <p:sldId id="390" r:id="rId12"/>
    <p:sldId id="358" r:id="rId13"/>
    <p:sldId id="391" r:id="rId14"/>
    <p:sldId id="467" r:id="rId15"/>
    <p:sldId id="468" r:id="rId16"/>
    <p:sldId id="469" r:id="rId17"/>
    <p:sldId id="470" r:id="rId18"/>
    <p:sldId id="471" r:id="rId19"/>
    <p:sldId id="472" r:id="rId20"/>
    <p:sldId id="473" r:id="rId21"/>
    <p:sldId id="474" r:id="rId22"/>
    <p:sldId id="373" r:id="rId23"/>
    <p:sldId id="394" r:id="rId24"/>
    <p:sldId id="365" r:id="rId25"/>
    <p:sldId id="524" r:id="rId26"/>
    <p:sldId id="525" r:id="rId27"/>
    <p:sldId id="526" r:id="rId28"/>
    <p:sldId id="527" r:id="rId29"/>
    <p:sldId id="522" r:id="rId30"/>
    <p:sldId id="523" r:id="rId31"/>
    <p:sldId id="271" r:id="rId32"/>
    <p:sldId id="361" r:id="rId33"/>
    <p:sldId id="475" r:id="rId34"/>
    <p:sldId id="476" r:id="rId35"/>
    <p:sldId id="477" r:id="rId36"/>
    <p:sldId id="478" r:id="rId37"/>
    <p:sldId id="479" r:id="rId38"/>
    <p:sldId id="480" r:id="rId39"/>
    <p:sldId id="481" r:id="rId40"/>
    <p:sldId id="482" r:id="rId41"/>
    <p:sldId id="483" r:id="rId42"/>
    <p:sldId id="484" r:id="rId43"/>
    <p:sldId id="487" r:id="rId44"/>
    <p:sldId id="488" r:id="rId45"/>
    <p:sldId id="362" r:id="rId46"/>
    <p:sldId id="276" r:id="rId47"/>
    <p:sldId id="367" r:id="rId48"/>
    <p:sldId id="368" r:id="rId49"/>
    <p:sldId id="278" r:id="rId50"/>
    <p:sldId id="528" r:id="rId51"/>
    <p:sldId id="529" r:id="rId52"/>
    <p:sldId id="280" r:id="rId53"/>
    <p:sldId id="447" r:id="rId54"/>
    <p:sldId id="448" r:id="rId55"/>
    <p:sldId id="449" r:id="rId56"/>
    <p:sldId id="450" r:id="rId57"/>
    <p:sldId id="461" r:id="rId58"/>
    <p:sldId id="490" r:id="rId59"/>
    <p:sldId id="282" r:id="rId60"/>
    <p:sldId id="403" r:id="rId61"/>
    <p:sldId id="283" r:id="rId62"/>
    <p:sldId id="284" r:id="rId63"/>
    <p:sldId id="350" r:id="rId64"/>
    <p:sldId id="389" r:id="rId65"/>
    <p:sldId id="496" r:id="rId66"/>
    <p:sldId id="497" r:id="rId67"/>
    <p:sldId id="498" r:id="rId68"/>
    <p:sldId id="499" r:id="rId69"/>
    <p:sldId id="500" r:id="rId70"/>
    <p:sldId id="505" r:id="rId71"/>
    <p:sldId id="506" r:id="rId72"/>
    <p:sldId id="404" r:id="rId73"/>
    <p:sldId id="511" r:id="rId74"/>
    <p:sldId id="512" r:id="rId75"/>
    <p:sldId id="513" r:id="rId76"/>
    <p:sldId id="514" r:id="rId77"/>
    <p:sldId id="515" r:id="rId78"/>
    <p:sldId id="516" r:id="rId79"/>
    <p:sldId id="517" r:id="rId80"/>
    <p:sldId id="518" r:id="rId81"/>
    <p:sldId id="519" r:id="rId82"/>
    <p:sldId id="520" r:id="rId83"/>
    <p:sldId id="521" r:id="rId84"/>
  </p:sldIdLst>
  <p:sldSz cx="12192000" cy="6858000"/>
  <p:notesSz cx="9942513" cy="681037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 userDrawn="1">
          <p15:clr>
            <a:srgbClr val="A4A3A4"/>
          </p15:clr>
        </p15:guide>
        <p15:guide id="2" pos="155" userDrawn="1">
          <p15:clr>
            <a:srgbClr val="A4A3A4"/>
          </p15:clr>
        </p15:guide>
        <p15:guide id="3" pos="71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FF9966"/>
    <a:srgbClr val="FFFF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4232" autoAdjust="0"/>
    <p:restoredTop sz="94660"/>
  </p:normalViewPr>
  <p:slideViewPr>
    <p:cSldViewPr showGuides="1">
      <p:cViewPr varScale="1">
        <p:scale>
          <a:sx n="106" d="100"/>
          <a:sy n="106" d="100"/>
        </p:scale>
        <p:origin x="1452" y="96"/>
      </p:cViewPr>
      <p:guideLst>
        <p:guide orient="horz" pos="164"/>
        <p:guide pos="155"/>
        <p:guide pos="719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72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theme" Target="theme/theme1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presProps" Target="presProps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423" cy="3414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631774" y="0"/>
            <a:ext cx="4308423" cy="3414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F750C-C90D-4625-88D7-E549944AAA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6468932"/>
            <a:ext cx="4308423" cy="3414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631774" y="6468932"/>
            <a:ext cx="4308423" cy="3414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A402B-6EEC-4C9D-99DE-BF4D124263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986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423" cy="3405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31790" y="0"/>
            <a:ext cx="4308423" cy="3405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77BAD-8622-4464-8C7C-F38B37EACFD2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703513" y="511175"/>
            <a:ext cx="4535487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4252" y="3234929"/>
            <a:ext cx="7954010" cy="306466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6468674"/>
            <a:ext cx="4308423" cy="3405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31790" y="6468674"/>
            <a:ext cx="4308423" cy="3405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0C3C3-86B2-4CED-BD70-C55828F75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0788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55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BA391-4050-4665-B0C4-D0CF9B9DF49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349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7CB1C64-99D1-49BD-B8D8-976ACCB77969}" type="slidenum">
              <a:rPr lang="it-IT" altLang="it-IT">
                <a:solidFill>
                  <a:srgbClr val="000000"/>
                </a:solidFill>
                <a:latin typeface="Arial" panose="020B0604020202020204" pitchFamily="34" charset="0"/>
              </a:rPr>
              <a:pPr/>
              <a:t>59</a:t>
            </a:fld>
            <a:endParaRPr lang="it-IT" altLang="it-IT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2355" name="Rectangle 7"/>
          <p:cNvSpPr txBox="1">
            <a:spLocks noGrp="1" noChangeArrowheads="1"/>
          </p:cNvSpPr>
          <p:nvPr/>
        </p:nvSpPr>
        <p:spPr bwMode="auto">
          <a:xfrm>
            <a:off x="5631790" y="6468674"/>
            <a:ext cx="4308423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EEB8195C-E5F6-4B71-9B23-5C707583C92C}" type="slidenum">
              <a:rPr lang="it-IT" altLang="it-IT" sz="1200">
                <a:solidFill>
                  <a:srgbClr val="000000"/>
                </a:solidFill>
              </a:rPr>
              <a:pPr algn="r" eaLnBrk="1" hangingPunct="1"/>
              <a:t>59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12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5100" y="511175"/>
            <a:ext cx="4537075" cy="2552700"/>
          </a:xfrm>
          <a:ln/>
        </p:spPr>
      </p:sp>
      <p:sp>
        <p:nvSpPr>
          <p:cNvPr id="6123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870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737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776FBC-755F-44A3-9CEA-3917EA97E36C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642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65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5F62C-6AB1-4AC6-B667-B2F5BED523B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8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E039F-0DD1-4FD9-B1D4-0F045CA02E1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367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03513" y="511175"/>
            <a:ext cx="4535487" cy="2552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686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39AF1B-8FE6-4712-BB87-0F3F65008AF5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955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03513" y="511175"/>
            <a:ext cx="4535487" cy="2552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634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37CC38-233F-462B-8A85-801FF10BA493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4001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03513" y="511175"/>
            <a:ext cx="4535487" cy="2552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696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A3EFDD-845A-4E99-91DC-4D27C9E742CF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523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03513" y="511175"/>
            <a:ext cx="4535487" cy="2552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737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776FBC-755F-44A3-9CEA-3917EA97E36C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775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03513" y="511175"/>
            <a:ext cx="4535487" cy="2552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716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682B30-65C0-436A-8226-792D94CC725E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1759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03513" y="511175"/>
            <a:ext cx="4535487" cy="2552700"/>
          </a:xfrm>
          <a:ln/>
        </p:spPr>
      </p:sp>
      <p:sp>
        <p:nvSpPr>
          <p:cNvPr id="14233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23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51E75E8-1C58-44A0-A698-A44FB7B9016F}" type="slidenum">
              <a:rPr lang="it-IT" sz="1200" b="0" smtClean="0">
                <a:solidFill>
                  <a:schemeClr val="tx1"/>
                </a:solidFill>
              </a:rPr>
              <a:pPr eaLnBrk="1" hangingPunct="1"/>
              <a:t>58</a:t>
            </a:fld>
            <a:endParaRPr lang="it-IT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0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7F06-654B-4B71-AA13-7E5B2AE56A4F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D069-43A5-43FA-9F33-A4DC77703F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31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7F06-654B-4B71-AA13-7E5B2AE56A4F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D069-43A5-43FA-9F33-A4DC77703F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860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7F06-654B-4B71-AA13-7E5B2AE56A4F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D069-43A5-43FA-9F33-A4DC77703F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851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054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688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046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980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32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688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072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55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7F06-654B-4B71-AA13-7E5B2AE56A4F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D069-43A5-43FA-9F33-A4DC77703F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1236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542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357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8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94032-CD4C-4C25-B0C2-CEC720522D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121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276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8566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723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842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949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027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7F06-654B-4B71-AA13-7E5B2AE56A4F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D069-43A5-43FA-9F33-A4DC77703F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78481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2202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99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0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800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901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94032-CD4C-4C25-B0C2-CEC720522D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590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0416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762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29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066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7F06-654B-4B71-AA13-7E5B2AE56A4F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D069-43A5-43FA-9F33-A4DC77703F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2618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3132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0005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6979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1846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0161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755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4584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94032-CD4C-4C25-B0C2-CEC720522D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512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6189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53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799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799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7F06-654B-4B71-AA13-7E5B2AE56A4F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D069-43A5-43FA-9F33-A4DC77703F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72455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695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1398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898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1043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228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2841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712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4223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8410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94032-CD4C-4C25-B0C2-CEC720522D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472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7F06-654B-4B71-AA13-7E5B2AE56A4F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D069-43A5-43FA-9F33-A4DC77703F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7272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2834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1949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0455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9812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1984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854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3507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9569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0041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419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7F06-654B-4B71-AA13-7E5B2AE56A4F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D069-43A5-43FA-9F33-A4DC77703F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42274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692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94032-CD4C-4C25-B0C2-CEC720522D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779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4" y="273060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799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7F06-654B-4B71-AA13-7E5B2AE56A4F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D069-43A5-43FA-9F33-A4DC77703F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17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799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799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7F06-654B-4B71-AA13-7E5B2AE56A4F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AD069-43A5-43FA-9F33-A4DC77703F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342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87F06-654B-4B71-AA13-7E5B2AE56A4F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AD069-43A5-43FA-9F33-A4DC77703F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28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9" indent="-342899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1" indent="-285751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599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599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599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599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599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9" indent="-228599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1" indent="-228599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9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47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7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63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33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87F06-654B-4B71-AA13-7E5B2AE56A4F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D069-43A5-43FA-9F33-A4DC77703F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022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ti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TextBox 4"/>
          <p:cNvSpPr txBox="1">
            <a:spLocks noChangeArrowheads="1"/>
          </p:cNvSpPr>
          <p:nvPr/>
        </p:nvSpPr>
        <p:spPr bwMode="auto">
          <a:xfrm>
            <a:off x="335360" y="1882587"/>
            <a:ext cx="11521280" cy="923330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IL </a:t>
            </a:r>
            <a:r>
              <a:rPr lang="it-IT" altLang="it-IT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MICROBIOTA INTESTINALE</a:t>
            </a:r>
            <a:endParaRPr lang="en-US" altLang="it-IT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055440" y="3789041"/>
            <a:ext cx="1008112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FF0000"/>
              </a:buClr>
              <a:buNone/>
              <a:defRPr/>
            </a:pPr>
            <a:r>
              <a:rPr lang="it-IT" altLang="it-IT" sz="2400" b="1" dirty="0">
                <a:solidFill>
                  <a:srgbClr val="0000CC"/>
                </a:solidFill>
                <a:latin typeface="Arial" panose="020B0604020202020204" pitchFamily="34" charset="0"/>
              </a:rPr>
              <a:t>Prof. Alessandro GRAMENZI</a:t>
            </a:r>
          </a:p>
          <a:p>
            <a:pPr algn="ctr" eaLnBrk="1" hangingPunct="1">
              <a:spcBef>
                <a:spcPct val="0"/>
              </a:spcBef>
              <a:buClr>
                <a:srgbClr val="FF0000"/>
              </a:buClr>
              <a:buFontTx/>
              <a:buNone/>
              <a:defRPr/>
            </a:pPr>
            <a:r>
              <a:rPr lang="it-IT" altLang="it-IT" sz="2400" b="1" i="1" dirty="0">
                <a:solidFill>
                  <a:srgbClr val="0000CC"/>
                </a:solidFill>
                <a:latin typeface="Arial" panose="020B0604020202020204" pitchFamily="34" charset="0"/>
                <a:ea typeface="ＭＳ Ｐゴシック" pitchFamily="34" charset="-128"/>
              </a:rPr>
              <a:t>Nutrizione e alimentazione animale</a:t>
            </a:r>
          </a:p>
          <a:p>
            <a:pPr algn="ctr" eaLnBrk="1" hangingPunct="1">
              <a:spcBef>
                <a:spcPct val="0"/>
              </a:spcBef>
              <a:buClr>
                <a:srgbClr val="FF0000"/>
              </a:buClr>
              <a:buFontTx/>
              <a:buNone/>
              <a:defRPr/>
            </a:pPr>
            <a:endParaRPr lang="it-IT" altLang="it-IT" sz="2400" b="1" i="1" dirty="0">
              <a:solidFill>
                <a:srgbClr val="0000CC"/>
              </a:solidFill>
              <a:latin typeface="Arial" panose="020B0604020202020204" pitchFamily="34" charset="0"/>
              <a:ea typeface="ＭＳ Ｐゴシック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rgbClr val="FF0000"/>
              </a:buClr>
              <a:buFontTx/>
              <a:buNone/>
              <a:defRPr/>
            </a:pPr>
            <a:r>
              <a:rPr lang="it-IT" altLang="ja-JP" sz="2400" b="1" i="1" dirty="0">
                <a:solidFill>
                  <a:srgbClr val="0000CC"/>
                </a:solidFill>
                <a:latin typeface="Arial" panose="020B0604020202020204" pitchFamily="34" charset="0"/>
              </a:rPr>
              <a:t>Facoltà di Medicina Veterinaria - Teramo</a:t>
            </a:r>
          </a:p>
        </p:txBody>
      </p:sp>
      <p:sp>
        <p:nvSpPr>
          <p:cNvPr id="462858" name="Rettangolo 1"/>
          <p:cNvSpPr>
            <a:spLocks noChangeArrowheads="1"/>
          </p:cNvSpPr>
          <p:nvPr/>
        </p:nvSpPr>
        <p:spPr bwMode="auto">
          <a:xfrm>
            <a:off x="3071822" y="2205044"/>
            <a:ext cx="6073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it-IT" altLang="it-IT" sz="2400" i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6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23" y="1052736"/>
            <a:ext cx="1120720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tangolo 36"/>
          <p:cNvSpPr/>
          <p:nvPr/>
        </p:nvSpPr>
        <p:spPr>
          <a:xfrm>
            <a:off x="335360" y="2538248"/>
            <a:ext cx="11521280" cy="235756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ctr" defTabSz="7620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L’organismo animale contiene </a:t>
            </a:r>
          </a:p>
          <a:p>
            <a:pPr marL="342900" marR="0" lvl="0" indent="-342900" algn="ctr" defTabSz="7620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10</a:t>
            </a:r>
            <a:r>
              <a:rPr kumimoji="0" lang="it-IT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13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cellule = 10.000 miliardi</a:t>
            </a:r>
          </a:p>
          <a:p>
            <a:pPr marL="342900" marR="0" lvl="0" indent="-342900" algn="ctr" defTabSz="7620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e alberga una popolazione microbica di </a:t>
            </a:r>
          </a:p>
          <a:p>
            <a:pPr marL="342900" marR="0" lvl="0" indent="-342900" algn="ctr" defTabSz="7620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10</a:t>
            </a:r>
            <a:r>
              <a:rPr kumimoji="0" lang="it-IT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14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cellule = 100.000 miliardi</a:t>
            </a:r>
          </a:p>
        </p:txBody>
      </p:sp>
      <p:sp>
        <p:nvSpPr>
          <p:cNvPr id="20482" name="Rectangle 18"/>
          <p:cNvSpPr txBox="1">
            <a:spLocks noChangeArrowheads="1"/>
          </p:cNvSpPr>
          <p:nvPr/>
        </p:nvSpPr>
        <p:spPr bwMode="auto">
          <a:xfrm>
            <a:off x="335360" y="260648"/>
            <a:ext cx="11521280" cy="59186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MICROBIOTA e MICROBIOMA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8A63585C-F880-45B6-936F-6DE6BA854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1124744"/>
            <a:ext cx="691276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74425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095" y="359833"/>
            <a:ext cx="9915457" cy="523699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79376" y="5805264"/>
            <a:ext cx="244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Rothschild, Nature 2018</a:t>
            </a:r>
          </a:p>
        </p:txBody>
      </p:sp>
      <p:sp>
        <p:nvSpPr>
          <p:cNvPr id="4" name="Ovale 3"/>
          <p:cNvSpPr/>
          <p:nvPr/>
        </p:nvSpPr>
        <p:spPr>
          <a:xfrm>
            <a:off x="2423592" y="2492896"/>
            <a:ext cx="93610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e 4"/>
          <p:cNvSpPr/>
          <p:nvPr/>
        </p:nvSpPr>
        <p:spPr>
          <a:xfrm>
            <a:off x="4943872" y="1844824"/>
            <a:ext cx="6480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e 5"/>
          <p:cNvSpPr/>
          <p:nvPr/>
        </p:nvSpPr>
        <p:spPr>
          <a:xfrm>
            <a:off x="3647728" y="2780928"/>
            <a:ext cx="57606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e 6"/>
          <p:cNvSpPr/>
          <p:nvPr/>
        </p:nvSpPr>
        <p:spPr>
          <a:xfrm>
            <a:off x="7488560" y="1844824"/>
            <a:ext cx="695672" cy="2808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01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ttangolo 1"/>
          <p:cNvSpPr>
            <a:spLocks noChangeArrowheads="1"/>
          </p:cNvSpPr>
          <p:nvPr/>
        </p:nvSpPr>
        <p:spPr bwMode="auto">
          <a:xfrm>
            <a:off x="335360" y="142875"/>
            <a:ext cx="11521678" cy="5842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MICROBIOTA INDIVIDUALE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4684714" y="3457153"/>
            <a:ext cx="2822575" cy="2924175"/>
            <a:chOff x="4684714" y="2520951"/>
            <a:chExt cx="2822575" cy="2924175"/>
          </a:xfrm>
        </p:grpSpPr>
        <p:pic>
          <p:nvPicPr>
            <p:cNvPr id="512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714" y="2608263"/>
              <a:ext cx="2822575" cy="274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ccia a destra 5"/>
            <p:cNvSpPr/>
            <p:nvPr/>
          </p:nvSpPr>
          <p:spPr>
            <a:xfrm rot="5400000">
              <a:off x="4633914" y="3241676"/>
              <a:ext cx="2924175" cy="1482725"/>
            </a:xfrm>
            <a:prstGeom prst="rightArrow">
              <a:avLst/>
            </a:prstGeom>
            <a:noFill/>
            <a:ln>
              <a:solidFill>
                <a:srgbClr val="C00000">
                  <a:alpha val="75000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335360" y="980728"/>
            <a:ext cx="115216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CIASCUN ORGANISMO ANIMALE SANO POSSIEDE UNO SPECIFICO E DINAMICO CORREDO COSTITUITO DA UN CENTINAIO DI SPECIE BATTERICHE (</a:t>
            </a:r>
            <a:r>
              <a:rPr kumimoji="0" lang="it-IT" sz="2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CHE PROVVEDE ALLO SVILUPPO DEI FATTORI DIPENDENTI DAL MICROBIOTA FONDAMENTALI PER LA FISIOLOGIA DELL’OSPITE.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ttangolo 1"/>
          <p:cNvSpPr>
            <a:spLocks noChangeArrowheads="1"/>
          </p:cNvSpPr>
          <p:nvPr/>
        </p:nvSpPr>
        <p:spPr bwMode="auto">
          <a:xfrm>
            <a:off x="335360" y="115889"/>
            <a:ext cx="11521678" cy="585787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CORE MICROBIOTA</a:t>
            </a:r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335360" y="1052513"/>
            <a:ext cx="11521678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UNA FRAZIONE COSTANTE E CONDIVISA DEL MICROBIOTA  E MICROBIOMA ANIMALE SONO FONDAMENTALI PER SOSTENERE LA SALUTE ANIMALE.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335360" y="3270463"/>
            <a:ext cx="11521678" cy="2246769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NUCLEO FILOGENETICO: il 2% delle specie microbiche di un organismo è condiviso da almeno il 50% della popolazione.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NUCLEO FUNZIONALE: il 38% dei geni batterici sono condivisi da almeno il 50% della popolazione.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6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ttangolo 1"/>
          <p:cNvSpPr>
            <a:spLocks noChangeArrowheads="1"/>
          </p:cNvSpPr>
          <p:nvPr/>
        </p:nvSpPr>
        <p:spPr bwMode="auto">
          <a:xfrm>
            <a:off x="335360" y="142876"/>
            <a:ext cx="11521678" cy="646331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VARIABILITA’ INTER-INDIVIDUALE FILOGENETICA</a:t>
            </a:r>
          </a:p>
        </p:txBody>
      </p:sp>
      <p:sp>
        <p:nvSpPr>
          <p:cNvPr id="3" name="Rettangolo 2"/>
          <p:cNvSpPr/>
          <p:nvPr/>
        </p:nvSpPr>
        <p:spPr>
          <a:xfrm>
            <a:off x="335360" y="2757181"/>
            <a:ext cx="739894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IL MICROBIOTA INDIVIDUALE MOSTRA UN SORPRENDENTE LIVELLO DI VARIABILITA’ INTER-INDIVIDUALE.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MICROBIAL FINGERPRINT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7889875" y="1557339"/>
            <a:ext cx="3087688" cy="4892675"/>
            <a:chOff x="7889875" y="1557339"/>
            <a:chExt cx="3087688" cy="4892675"/>
          </a:xfrm>
        </p:grpSpPr>
        <p:pic>
          <p:nvPicPr>
            <p:cNvPr id="614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9875" y="1948658"/>
              <a:ext cx="3087688" cy="411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ccia circolare in giù 7"/>
            <p:cNvSpPr/>
            <p:nvPr/>
          </p:nvSpPr>
          <p:spPr>
            <a:xfrm rot="5400000">
              <a:off x="6961189" y="2709864"/>
              <a:ext cx="4892675" cy="2587625"/>
            </a:xfrm>
            <a:prstGeom prst="curvedDownArrow">
              <a:avLst/>
            </a:prstGeom>
            <a:solidFill>
              <a:srgbClr val="C00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727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35360" y="908720"/>
            <a:ext cx="11521678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25% DEL MICROBIOMA CODIFICA PER UN SET SPECIFICO DI GENI FUNZIONALI INDIVIDUO-SPECIFICO.</a:t>
            </a:r>
          </a:p>
        </p:txBody>
      </p:sp>
      <p:grpSp>
        <p:nvGrpSpPr>
          <p:cNvPr id="7171" name="Gruppo 17"/>
          <p:cNvGrpSpPr>
            <a:grpSpLocks/>
          </p:cNvGrpSpPr>
          <p:nvPr/>
        </p:nvGrpSpPr>
        <p:grpSpPr bwMode="auto">
          <a:xfrm>
            <a:off x="3613150" y="2133600"/>
            <a:ext cx="4967288" cy="2755900"/>
            <a:chOff x="2207642" y="2348880"/>
            <a:chExt cx="4584700" cy="2755900"/>
          </a:xfrm>
        </p:grpSpPr>
        <p:pic>
          <p:nvPicPr>
            <p:cNvPr id="71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7642" y="2348880"/>
              <a:ext cx="4584700" cy="2755900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5" name="Text Box 12"/>
            <p:cNvSpPr txBox="1">
              <a:spLocks noChangeArrowheads="1"/>
            </p:cNvSpPr>
            <p:nvPr/>
          </p:nvSpPr>
          <p:spPr bwMode="auto">
            <a:xfrm>
              <a:off x="3605470" y="4149105"/>
              <a:ext cx="1774392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rPr>
                <a:t>≈ 75% COSTANTE</a:t>
              </a:r>
              <a:endParaRPr kumimoji="0" lang="it-IT" altLang="it-IT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176" name="Text Box 13"/>
            <p:cNvSpPr txBox="1">
              <a:spLocks noChangeArrowheads="1"/>
            </p:cNvSpPr>
            <p:nvPr/>
          </p:nvSpPr>
          <p:spPr bwMode="auto">
            <a:xfrm>
              <a:off x="4449441" y="3120405"/>
              <a:ext cx="1274749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rPr>
                <a:t>≈ 25% VARIABILE</a:t>
              </a:r>
              <a:endPara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35360" y="5300664"/>
            <a:ext cx="11521678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QUESTA SPECIFICITA’ GENOMICA INDIVIDUALE FORNISCE UNA VISIONE AMPLIATA E DINAMICA DELLA VARIABILITA’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GENETICA</a:t>
            </a:r>
          </a:p>
        </p:txBody>
      </p:sp>
      <p:sp>
        <p:nvSpPr>
          <p:cNvPr id="7173" name="Rettangolo 14"/>
          <p:cNvSpPr>
            <a:spLocks noChangeArrowheads="1"/>
          </p:cNvSpPr>
          <p:nvPr/>
        </p:nvSpPr>
        <p:spPr bwMode="auto">
          <a:xfrm>
            <a:off x="335360" y="188914"/>
            <a:ext cx="11521678" cy="52387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SPECIFICITA’ FUNZIONALE</a:t>
            </a:r>
          </a:p>
        </p:txBody>
      </p:sp>
    </p:spTree>
    <p:extLst>
      <p:ext uri="{BB962C8B-B14F-4D97-AF65-F5344CB8AC3E}">
        <p14:creationId xmlns:p14="http://schemas.microsoft.com/office/powerpoint/2010/main" val="11692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Text Box 6"/>
          <p:cNvSpPr txBox="1">
            <a:spLocks noChangeArrowheads="1"/>
          </p:cNvSpPr>
          <p:nvPr/>
        </p:nvSpPr>
        <p:spPr bwMode="auto">
          <a:xfrm>
            <a:off x="335360" y="1668630"/>
            <a:ext cx="11521279" cy="4856714"/>
          </a:xfrm>
          <a:prstGeom prst="rect">
            <a:avLst/>
          </a:prstGeom>
          <a:noFill/>
          <a:ln w="127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57200" indent="-457200"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914400" indent="-45720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r>
              <a:rPr lang="en-GB" alt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GB" alt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comunità</a:t>
            </a:r>
            <a:r>
              <a:rPr lang="en-GB" alt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batteriche</a:t>
            </a:r>
            <a:r>
              <a:rPr lang="en-GB" alt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GB" alt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presenti</a:t>
            </a:r>
            <a:r>
              <a:rPr lang="en-GB" alt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alt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tutte</a:t>
            </a:r>
            <a:r>
              <a:rPr lang="en-GB" alt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GB" altLang="it-IT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superfici</a:t>
            </a:r>
            <a:r>
              <a:rPr lang="en-GB" altLang="it-IT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mucosali</a:t>
            </a:r>
            <a:r>
              <a:rPr lang="en-GB" alt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it-IT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intestino</a:t>
            </a:r>
            <a:r>
              <a:rPr lang="en-GB" alt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it-IT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polmone</a:t>
            </a:r>
            <a:r>
              <a:rPr lang="en-GB" alt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it-IT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tratto</a:t>
            </a:r>
            <a:r>
              <a:rPr lang="en-GB" alt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uro-genitale</a:t>
            </a:r>
            <a:r>
              <a:rPr lang="en-GB" alt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it-IT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pelle</a:t>
            </a:r>
            <a:r>
              <a:rPr lang="en-GB" altLang="it-IT" sz="3600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endParaRPr lang="en-GB" altLang="it-IT" sz="1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r>
              <a:rPr lang="en-GB" altLang="it-IT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GB" altLang="it-IT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comunità</a:t>
            </a:r>
            <a:r>
              <a:rPr lang="en-GB" altLang="it-IT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batteriche</a:t>
            </a:r>
            <a:r>
              <a:rPr lang="en-GB" altLang="it-IT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36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comprendono</a:t>
            </a:r>
            <a:r>
              <a:rPr lang="en-GB" alt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just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r>
              <a:rPr lang="en-GB" alt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Specie native</a:t>
            </a:r>
            <a:r>
              <a:rPr lang="en-GB" altLang="it-IT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colonizzano</a:t>
            </a:r>
            <a:r>
              <a:rPr lang="en-GB" alt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alt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maniera</a:t>
            </a:r>
            <a:r>
              <a:rPr lang="en-GB" alt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permanente</a:t>
            </a:r>
            <a:r>
              <a:rPr lang="en-GB" alt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l’ospite</a:t>
            </a:r>
            <a:endParaRPr lang="en-GB" altLang="it-IT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r>
              <a:rPr lang="en-GB" alt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Specie </a:t>
            </a:r>
            <a:r>
              <a:rPr lang="en-GB" altLang="it-IT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transitorie</a:t>
            </a:r>
            <a:r>
              <a:rPr lang="en-GB" altLang="it-IT" sz="3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batteri</a:t>
            </a:r>
            <a:r>
              <a:rPr lang="en-GB" alt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GB" alt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transitano</a:t>
            </a:r>
            <a:r>
              <a:rPr lang="en-GB" alt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temporaneamente</a:t>
            </a:r>
            <a:r>
              <a:rPr lang="en-GB" alt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attraverso</a:t>
            </a:r>
            <a:r>
              <a:rPr lang="en-GB" alt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GB" alt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superfici</a:t>
            </a:r>
            <a:r>
              <a:rPr lang="en-GB" alt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mucosali</a:t>
            </a:r>
            <a:r>
              <a:rPr lang="en-GB" alt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4899" name="Rectangle 5"/>
          <p:cNvSpPr>
            <a:spLocks noChangeArrowheads="1"/>
          </p:cNvSpPr>
          <p:nvPr/>
        </p:nvSpPr>
        <p:spPr bwMode="auto">
          <a:xfrm>
            <a:off x="335360" y="272778"/>
            <a:ext cx="11521280" cy="923974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 lIns="92075" tIns="46039" rIns="92075" bIns="46039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it-IT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MICROBIOTA</a:t>
            </a:r>
          </a:p>
        </p:txBody>
      </p:sp>
    </p:spTree>
    <p:extLst>
      <p:ext uri="{BB962C8B-B14F-4D97-AF65-F5344CB8AC3E}">
        <p14:creationId xmlns:p14="http://schemas.microsoft.com/office/powerpoint/2010/main" val="29029242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35360" y="283166"/>
            <a:ext cx="11521280" cy="769570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44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MICROBIOMA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916832"/>
            <a:ext cx="1112409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9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5360" y="1292562"/>
            <a:ext cx="11521280" cy="5016758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microbiota</a:t>
            </a:r>
            <a:r>
              <a:rPr lang="it-IT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colonizza virtualmente ogni superficie del corpo che sia esposta all’ambiente esterno. I batteri sono presenti sulla pelle e nelle vie respiratorie, nelle vie urogenitali e nel </a:t>
            </a:r>
            <a:r>
              <a:rPr lang="it-IT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tratto gastrointestinale</a:t>
            </a:r>
            <a:r>
              <a:rPr lang="it-IT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quest’ultimo è di gran lunga l’organo più colonizzato: da solo alberga </a:t>
            </a:r>
            <a:r>
              <a:rPr lang="it-IT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più del 70% di tutti i microbi dell’intero organismo</a:t>
            </a:r>
            <a:r>
              <a:rPr lang="it-IT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35360" y="283295"/>
            <a:ext cx="11521280" cy="7694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MICROBIOTA INTESTINALE</a:t>
            </a:r>
          </a:p>
        </p:txBody>
      </p:sp>
    </p:spTree>
    <p:extLst>
      <p:ext uri="{BB962C8B-B14F-4D97-AF65-F5344CB8AC3E}">
        <p14:creationId xmlns:p14="http://schemas.microsoft.com/office/powerpoint/2010/main" val="158918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116631"/>
            <a:ext cx="8496944" cy="66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3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4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0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5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5360" y="1305343"/>
            <a:ext cx="11521280" cy="34163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NELLO STOMACO LA CONCENTRAZIONE BATTERICA È BASSA PERCHÉ L’</a:t>
            </a:r>
            <a:r>
              <a:rPr kumimoji="0" lang="it-IT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AMBIENTE ACIDO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DISTRUGGE QUASI TUTTI BATTERI CHE LO ATTRAVERSANO, AGENDO COSÌ COME </a:t>
            </a:r>
            <a:r>
              <a:rPr kumimoji="0" lang="it-IT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 BARRIERA DIFENSIVA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VERSO LA CONTAMINAZIONE DALL’ESTERNO.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35360" y="283295"/>
            <a:ext cx="11521280" cy="7694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MICROBIOTA INTESTINALE</a:t>
            </a:r>
          </a:p>
        </p:txBody>
      </p:sp>
    </p:spTree>
    <p:extLst>
      <p:ext uri="{BB962C8B-B14F-4D97-AF65-F5344CB8AC3E}">
        <p14:creationId xmlns:p14="http://schemas.microsoft.com/office/powerpoint/2010/main" val="37795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5360" y="1305342"/>
            <a:ext cx="11521280" cy="35394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MAGGIOR PARTE DEI BATTERI RISIEDE NELLA PARTE INFERIORE DELL’APPARATO DIGERENTE, SPECIALMENTE NELL’</a:t>
            </a:r>
            <a:r>
              <a:rPr kumimoji="0" lang="it-IT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INTESTINO CRASSO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POICHÉ NEL TRATTO PIÙ PROSSIMALE ANCHE LA BILE E LE SECREZIONI PANCREATICHE RISULTANO TOSSICHE O POCO FAVOREVOLI PER LA CRESCITA DELLA MAGGIOR PARTE DEI MICRORGANISMI.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35360" y="283295"/>
            <a:ext cx="11521280" cy="7694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MICROBIOTA INTESTINALE</a:t>
            </a:r>
          </a:p>
        </p:txBody>
      </p:sp>
    </p:spTree>
    <p:extLst>
      <p:ext uri="{BB962C8B-B14F-4D97-AF65-F5344CB8AC3E}">
        <p14:creationId xmlns:p14="http://schemas.microsoft.com/office/powerpoint/2010/main" val="359126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6"/>
          <p:cNvSpPr txBox="1">
            <a:spLocks noChangeArrowheads="1"/>
          </p:cNvSpPr>
          <p:nvPr/>
        </p:nvSpPr>
        <p:spPr bwMode="auto">
          <a:xfrm>
            <a:off x="335360" y="1476330"/>
            <a:ext cx="11521280" cy="483299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n-US" sz="4401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CONSERVAZIONE</a:t>
            </a:r>
            <a:r>
              <a:rPr lang="en-US" sz="440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LA </a:t>
            </a:r>
            <a:r>
              <a:rPr lang="en-US" sz="4401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MODULAZIONE</a:t>
            </a:r>
            <a:r>
              <a:rPr lang="en-US" sz="440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ED IL </a:t>
            </a:r>
            <a:r>
              <a:rPr lang="en-US" sz="4401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CONTROLLO</a:t>
            </a:r>
          </a:p>
          <a:p>
            <a:pPr algn="ctr" eaLnBrk="1" hangingPunct="1"/>
            <a:r>
              <a:rPr lang="en-US" sz="440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MICROBIOTA INTESTINALE</a:t>
            </a:r>
          </a:p>
          <a:p>
            <a:pPr algn="ctr" eaLnBrk="1" hangingPunct="1"/>
            <a:r>
              <a:rPr lang="en-US" sz="440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SONO FATTORI STRATEGICI</a:t>
            </a:r>
          </a:p>
          <a:p>
            <a:pPr algn="ctr" eaLnBrk="1" hangingPunct="1"/>
            <a:r>
              <a:rPr lang="en-US" sz="440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IL</a:t>
            </a:r>
          </a:p>
          <a:p>
            <a:pPr algn="ctr" eaLnBrk="1" hangingPunct="1"/>
            <a:r>
              <a:rPr lang="en-US" sz="4401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MANTENIMENTO ED IL MIGLIORAMENTO DELLA SALUTE DELL’ ANIMALE</a:t>
            </a:r>
            <a:r>
              <a:rPr lang="en-US" sz="440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335360" y="283295"/>
            <a:ext cx="11521280" cy="7694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NUOVO CONCETTO EMERGENTE</a:t>
            </a:r>
          </a:p>
        </p:txBody>
      </p:sp>
    </p:spTree>
    <p:extLst>
      <p:ext uri="{BB962C8B-B14F-4D97-AF65-F5344CB8AC3E}">
        <p14:creationId xmlns:p14="http://schemas.microsoft.com/office/powerpoint/2010/main" val="289373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5360" y="1692091"/>
            <a:ext cx="11521280" cy="440120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NEL CORSO DELL’EVOLUZIONE SI È DETERMINATA UNA </a:t>
            </a:r>
            <a:r>
              <a:rPr lang="it-IT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CO-EVOLUZIONE</a:t>
            </a:r>
            <a:r>
              <a:rPr lang="it-IT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DELL’OSPITE E DEL SUO MICROBIOTA, CONDIZIONATA DA </a:t>
            </a:r>
            <a:r>
              <a:rPr lang="it-IT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FATTORI AMBIENTALI</a:t>
            </a:r>
            <a:r>
              <a:rPr lang="it-IT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DALLA </a:t>
            </a:r>
            <a:r>
              <a:rPr lang="it-IT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STRUTTURA GENICA DELL’OSPITE</a:t>
            </a:r>
            <a:r>
              <a:rPr lang="it-IT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DALL’</a:t>
            </a:r>
            <a:r>
              <a:rPr lang="it-IT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INTEGRITÀ DEL SUO SISTEMA IMMUNITARIO</a:t>
            </a:r>
            <a:r>
              <a:rPr lang="it-IT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SIA LOCALE CHE SISTEMICO.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35360" y="251937"/>
            <a:ext cx="11521280" cy="584775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MICROBIOTA INTESTINALE DEL CANE E DEL GATTO</a:t>
            </a:r>
          </a:p>
        </p:txBody>
      </p:sp>
    </p:spTree>
    <p:extLst>
      <p:ext uri="{BB962C8B-B14F-4D97-AF65-F5344CB8AC3E}">
        <p14:creationId xmlns:p14="http://schemas.microsoft.com/office/powerpoint/2010/main" val="320313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210946" y="1326874"/>
            <a:ext cx="11993824" cy="2390158"/>
            <a:chOff x="210946" y="1326874"/>
            <a:chExt cx="11993824" cy="2390158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AA34B5AF-00FB-4614-B673-2A0C60317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946" y="1326874"/>
              <a:ext cx="11993824" cy="2390158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368" y="2996952"/>
              <a:ext cx="8856983" cy="606601"/>
            </a:xfrm>
            <a:prstGeom prst="rect">
              <a:avLst/>
            </a:prstGeom>
          </p:spPr>
        </p:pic>
        <p:sp>
          <p:nvSpPr>
            <p:cNvPr id="7" name="Rettangolo 6"/>
            <p:cNvSpPr/>
            <p:nvPr/>
          </p:nvSpPr>
          <p:spPr>
            <a:xfrm>
              <a:off x="9192344" y="2996952"/>
              <a:ext cx="2736304" cy="606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901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9AD5040-A4EF-4AD0-990F-9000BB6E8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88640"/>
            <a:ext cx="7488832" cy="638563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95E7EA2-DCC3-47DD-967B-417A89EB6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764704"/>
            <a:ext cx="9702327" cy="468052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7AD20A7-DADD-404C-A2AE-E262B653D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697" y="5660950"/>
            <a:ext cx="1180975" cy="115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1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72433"/>
            <a:ext cx="5472608" cy="650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7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B75826F-4DFC-4D83-B221-0892AE949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418"/>
            <a:ext cx="12192000" cy="632516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324786A-1761-46A1-9A55-A1327EBA1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088" y="6525344"/>
            <a:ext cx="4420576" cy="25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4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FEE0873-E59E-4C7C-BED1-693797497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56" y="4725144"/>
            <a:ext cx="4420576" cy="2591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30E285A-27E5-4409-8E7B-10877BD4D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80"/>
            <a:ext cx="12192000" cy="419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0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8F42929-900A-4C8E-A132-2188B8D93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749" y="1415733"/>
            <a:ext cx="10354501" cy="402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3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40DEDB3-56CF-4640-8B7F-791E1D25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0"/>
            <a:ext cx="9741406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4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etpassion.tv/blog/wp-content/uploads/2013/02/cuccioli_cane-e-gat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381" y="3842533"/>
            <a:ext cx="2329257" cy="135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ttangolo 1"/>
          <p:cNvSpPr>
            <a:spLocks noChangeArrowheads="1"/>
          </p:cNvSpPr>
          <p:nvPr/>
        </p:nvSpPr>
        <p:spPr bwMode="auto">
          <a:xfrm>
            <a:off x="335360" y="572487"/>
            <a:ext cx="11521280" cy="1200329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GLI ANIMALI NASCONO STERILI</a:t>
            </a:r>
          </a:p>
          <a:p>
            <a:pPr algn="ctr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UN AMBIENTE CONTAMINATO</a:t>
            </a:r>
          </a:p>
        </p:txBody>
      </p:sp>
      <p:sp>
        <p:nvSpPr>
          <p:cNvPr id="26632" name="Text Box 6"/>
          <p:cNvSpPr txBox="1">
            <a:spLocks noChangeArrowheads="1"/>
          </p:cNvSpPr>
          <p:nvPr/>
        </p:nvSpPr>
        <p:spPr bwMode="auto">
          <a:xfrm>
            <a:off x="1707088" y="3265445"/>
            <a:ext cx="2228672" cy="36933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Batteri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ambientali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33" name="Text Box 7"/>
          <p:cNvSpPr txBox="1">
            <a:spLocks noChangeArrowheads="1"/>
          </p:cNvSpPr>
          <p:nvPr/>
        </p:nvSpPr>
        <p:spPr bwMode="auto">
          <a:xfrm>
            <a:off x="1991552" y="5939990"/>
            <a:ext cx="2664297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BATTERI ALIMENTARI</a:t>
            </a:r>
          </a:p>
        </p:txBody>
      </p:sp>
      <p:sp>
        <p:nvSpPr>
          <p:cNvPr id="26634" name="Text Box 8"/>
          <p:cNvSpPr txBox="1">
            <a:spLocks noChangeArrowheads="1"/>
          </p:cNvSpPr>
          <p:nvPr/>
        </p:nvSpPr>
        <p:spPr bwMode="auto">
          <a:xfrm>
            <a:off x="4655842" y="2204864"/>
            <a:ext cx="2880320" cy="36933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Flora </a:t>
            </a: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vaginale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(MADRE)</a:t>
            </a:r>
          </a:p>
        </p:txBody>
      </p:sp>
      <p:sp>
        <p:nvSpPr>
          <p:cNvPr id="26635" name="Text Box 9"/>
          <p:cNvSpPr txBox="1">
            <a:spLocks noChangeArrowheads="1"/>
          </p:cNvSpPr>
          <p:nvPr/>
        </p:nvSpPr>
        <p:spPr bwMode="auto">
          <a:xfrm>
            <a:off x="7536165" y="5939987"/>
            <a:ext cx="2710999" cy="36933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Batteri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dermici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madre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26645" name="Text Box 10"/>
          <p:cNvSpPr txBox="1">
            <a:spLocks noChangeArrowheads="1"/>
          </p:cNvSpPr>
          <p:nvPr/>
        </p:nvSpPr>
        <p:spPr bwMode="auto">
          <a:xfrm>
            <a:off x="8256244" y="3265444"/>
            <a:ext cx="2544287" cy="36933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Batteri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fecali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madre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  <p:cxnSp>
        <p:nvCxnSpPr>
          <p:cNvPr id="4" name="Connettore 2 3"/>
          <p:cNvCxnSpPr>
            <a:stCxn id="26634" idx="2"/>
          </p:cNvCxnSpPr>
          <p:nvPr/>
        </p:nvCxnSpPr>
        <p:spPr>
          <a:xfrm>
            <a:off x="6096002" y="2574196"/>
            <a:ext cx="0" cy="1268332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>
            <a:endCxn id="2050" idx="1"/>
          </p:cNvCxnSpPr>
          <p:nvPr/>
        </p:nvCxnSpPr>
        <p:spPr>
          <a:xfrm>
            <a:off x="3935764" y="3634784"/>
            <a:ext cx="995613" cy="886175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 flipH="1">
            <a:off x="7260630" y="3645031"/>
            <a:ext cx="995613" cy="886175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V="1">
            <a:off x="4655840" y="5208667"/>
            <a:ext cx="720080" cy="73132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 flipH="1" flipV="1">
            <a:off x="6816080" y="5217959"/>
            <a:ext cx="720080" cy="73132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8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35360" y="142875"/>
            <a:ext cx="11521280" cy="769441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IL MICROBIOTA CANINO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839416" y="978445"/>
            <a:ext cx="10557938" cy="5375772"/>
            <a:chOff x="263352" y="978445"/>
            <a:chExt cx="10557938" cy="5375772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32DBB303-8F5B-444F-A886-C654E88F1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3472" y="978445"/>
              <a:ext cx="9477818" cy="5375772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EAE337A0-0751-4337-A429-0D7C44E00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352" y="5938163"/>
              <a:ext cx="3504600" cy="299000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1919536" y="1268760"/>
              <a:ext cx="720080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756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35360" y="142875"/>
            <a:ext cx="11521280" cy="769441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IL MICROBIOTA FELINO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263352" y="1007492"/>
            <a:ext cx="10657184" cy="5262007"/>
            <a:chOff x="263352" y="1007492"/>
            <a:chExt cx="10657184" cy="5262007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03D3CED2-7325-44F7-BDA0-DB08CB95D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9052" y="1007492"/>
              <a:ext cx="9701484" cy="5262007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EAE337A0-0751-4337-A429-0D7C44E00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352" y="5938163"/>
              <a:ext cx="3504600" cy="299000"/>
            </a:xfrm>
            <a:prstGeom prst="rect">
              <a:avLst/>
            </a:prstGeom>
          </p:spPr>
        </p:pic>
        <p:sp>
          <p:nvSpPr>
            <p:cNvPr id="7" name="Rettangolo 6"/>
            <p:cNvSpPr/>
            <p:nvPr/>
          </p:nvSpPr>
          <p:spPr>
            <a:xfrm>
              <a:off x="1655612" y="1007492"/>
              <a:ext cx="720080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303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335360" y="142875"/>
            <a:ext cx="11521280" cy="954107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IL MICROBIOTA INTESTINALE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DEL CANE E DEL GATTO</a:t>
            </a: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335360" y="3429000"/>
            <a:ext cx="11521280" cy="1938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IL TRATTO GASTRO-ENTERICO DEI MAMMIFERI RAPPRESENTA UNO DEGLI ECOSISTEMI PIÙ DENSAMENTE POPOLATI DELLA TERRA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TEMPERATURA E pH COSTANTE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DISPONIBILITÀ DI NUTRIENTI</a:t>
            </a:r>
          </a:p>
        </p:txBody>
      </p:sp>
      <p:sp>
        <p:nvSpPr>
          <p:cNvPr id="2" name="Rettangolo 1"/>
          <p:cNvSpPr/>
          <p:nvPr/>
        </p:nvSpPr>
        <p:spPr>
          <a:xfrm>
            <a:off x="335360" y="1314634"/>
            <a:ext cx="11521280" cy="175432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  <a:r>
              <a:rPr kumimoji="0" lang="it-IT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batteri/g nello stomaco e duodeno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  <a:r>
              <a:rPr kumimoji="0" lang="it-IT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-10</a:t>
            </a:r>
            <a:r>
              <a:rPr kumimoji="0" lang="it-IT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/g nel digiuno e nell’ileo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oltre 10</a:t>
            </a:r>
            <a:r>
              <a:rPr kumimoji="0" lang="it-IT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/g nel cieco e colon.</a:t>
            </a:r>
          </a:p>
        </p:txBody>
      </p:sp>
    </p:spTree>
    <p:extLst>
      <p:ext uri="{BB962C8B-B14F-4D97-AF65-F5344CB8AC3E}">
        <p14:creationId xmlns:p14="http://schemas.microsoft.com/office/powerpoint/2010/main" val="302245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1910ED-1D10-4803-9A16-D5D93FA8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558" y="0"/>
            <a:ext cx="9224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7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46A890B-59FB-411C-B29F-CF2CE233F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32" y="0"/>
            <a:ext cx="9228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6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278" y="1856134"/>
            <a:ext cx="3203972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81" y="2213321"/>
            <a:ext cx="27241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19" y="1856136"/>
            <a:ext cx="3121421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35360" y="142876"/>
            <a:ext cx="11521280" cy="830997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MICROBIOTA REVOLUTION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351309"/>
            <a:ext cx="38100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72008"/>
            <a:ext cx="1152128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2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ttangolo 1"/>
          <p:cNvSpPr>
            <a:spLocks noChangeArrowheads="1"/>
          </p:cNvSpPr>
          <p:nvPr/>
        </p:nvSpPr>
        <p:spPr bwMode="auto">
          <a:xfrm>
            <a:off x="335360" y="214320"/>
            <a:ext cx="11521280" cy="70788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MICROBIOTA INTESTINALE</a:t>
            </a:r>
          </a:p>
        </p:txBody>
      </p:sp>
      <p:sp>
        <p:nvSpPr>
          <p:cNvPr id="3" name="Rettangolo 2"/>
          <p:cNvSpPr/>
          <p:nvPr/>
        </p:nvSpPr>
        <p:spPr>
          <a:xfrm>
            <a:off x="335360" y="1268760"/>
            <a:ext cx="11521280" cy="5078313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FUNZIONI</a:t>
            </a:r>
          </a:p>
          <a:p>
            <a:pPr algn="just">
              <a:defRPr/>
            </a:pP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899" indent="-342899" algn="just">
              <a:buFont typeface="Arial" pitchFamily="34" charset="0"/>
              <a:buChar char="•"/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Miglioramento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dell’efficienza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digestiva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899" indent="-342899" algn="just">
              <a:buFont typeface="Arial" pitchFamily="34" charset="0"/>
              <a:buChar char="•"/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Barriera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competitiva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l’invasione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e/o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colonizzazione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899" indent="-342899" algn="just">
              <a:buFont typeface="Arial" pitchFamily="34" charset="0"/>
              <a:buChar char="•"/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Sviluppo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educazione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del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sistema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immunitario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899" indent="-342899" algn="just">
              <a:buFont typeface="Arial" pitchFamily="34" charset="0"/>
              <a:buChar char="•"/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Rafforzamento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della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barriera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intestinale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permeabilità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selettiva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  <a:p>
            <a:pPr marL="342899" indent="-342899" algn="just">
              <a:buFont typeface="Arial" pitchFamily="34" charset="0"/>
              <a:buChar char="•"/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Detossificazione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di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xenobiotici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899" indent="-342899" algn="just">
              <a:buFont typeface="Arial" pitchFamily="34" charset="0"/>
              <a:buChar char="•"/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Asse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cervello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-intestine (</a:t>
            </a:r>
            <a:r>
              <a:rPr 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gut-brain axis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80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35360" y="1052740"/>
            <a:ext cx="11521279" cy="55092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 SVILUPPO ANATOMICO E FUNZIONALE DELL’EPITELIO INTESTINALE DIPENDE STRETTAMENTE DALLA PRESENZA DEL MICROBIOTA INTESTINALE.</a:t>
            </a:r>
          </a:p>
          <a:p>
            <a:pPr algn="ctr" eaLnBrk="1" hangingPunct="1"/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TURNOVER CELLULE EPITELIALI</a:t>
            </a: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ANGIOGENESI</a:t>
            </a: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PERMEABILITÀ</a:t>
            </a: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FUNZIONE BARRIERA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tangolo 1"/>
          <p:cNvSpPr>
            <a:spLocks noChangeArrowheads="1"/>
          </p:cNvSpPr>
          <p:nvPr/>
        </p:nvSpPr>
        <p:spPr bwMode="auto">
          <a:xfrm>
            <a:off x="335360" y="252420"/>
            <a:ext cx="11521280" cy="70788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MICROBIOTA ED EPITELIO INTESTINALE</a:t>
            </a:r>
          </a:p>
        </p:txBody>
      </p:sp>
      <p:sp>
        <p:nvSpPr>
          <p:cNvPr id="2" name="Freccia in giù 1"/>
          <p:cNvSpPr/>
          <p:nvPr/>
        </p:nvSpPr>
        <p:spPr>
          <a:xfrm>
            <a:off x="5339915" y="2780928"/>
            <a:ext cx="1512168" cy="1656184"/>
          </a:xfrm>
          <a:prstGeom prst="downArrow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230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335360" y="260648"/>
            <a:ext cx="11521280" cy="830997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EFFETTO BARRIERA</a:t>
            </a:r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335360" y="1485363"/>
            <a:ext cx="11521279" cy="446276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MICROBIOTA INTESTINALE DIFENDE L’OSPITE</a:t>
            </a:r>
          </a:p>
          <a:p>
            <a:pPr algn="ctr" eaLnBrk="1" hangingPunct="1"/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 BATTERI PATOGENI.</a:t>
            </a:r>
          </a:p>
          <a:p>
            <a:pPr algn="ctr" eaLnBrk="1" hangingPunct="1"/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competizione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la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disponibilità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nutrienti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Inibizione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crescita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batteri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patogeni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Prevenzione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dell’adesione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batteri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entero-patogeni</a:t>
            </a:r>
            <a:endParaRPr lang="it-IT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reccia in giù 3"/>
          <p:cNvSpPr/>
          <p:nvPr/>
        </p:nvSpPr>
        <p:spPr>
          <a:xfrm>
            <a:off x="5339915" y="2708920"/>
            <a:ext cx="1512168" cy="1656184"/>
          </a:xfrm>
          <a:prstGeom prst="downArrow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51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35360" y="260648"/>
            <a:ext cx="11521280" cy="7694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IMMUNITA’ E MICROBIOTA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335360" y="1556796"/>
            <a:ext cx="11521279" cy="4585871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L’ORGANISMO ANIMALE MANTIENE SOTTO CONTROLLO IL PROPRIO MICROBIOTA INTESTINALE ATTRAVERSO IL GALT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 Associated Lymphoid Tissue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 eaLnBrk="1" hangingPunct="1">
              <a:defRPr/>
            </a:pP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3051" indent="-273051" algn="just" eaLnBrk="1" hangingPunct="1">
              <a:buFontTx/>
              <a:buChar char="•"/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batteri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simbionti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vengono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mantenuti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sotto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controllo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uno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stato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costitutivo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low-grade inflammation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 eaLnBrk="1" hangingPunct="1">
              <a:buFontTx/>
              <a:buChar char="•"/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3051" indent="-273051" algn="just" eaLnBrk="1" hangingPunct="1">
              <a:buFontTx/>
              <a:buChar char="•"/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batteri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patogeni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provocano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forte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reazione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immunitaria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loro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eliminazione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150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252A89B-DCCA-4D26-A47C-E6BB5FD2D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24" y="188640"/>
            <a:ext cx="10752751" cy="59501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60F6C4B-1836-4143-BEA7-B95EDA89C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88640"/>
            <a:ext cx="4540051" cy="52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56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BF8AE19-2081-4D8F-A2C5-8850C5DD0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60" y="0"/>
            <a:ext cx="10929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50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335360" y="1999868"/>
            <a:ext cx="11521280" cy="4093428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COMUNICAZIONE TRA IL MICROBIOTA INTESTINALE ED IL SISTEMA IMMUNITARIO INTESTINALE È UN FATTORE VITALE PER:</a:t>
            </a:r>
          </a:p>
          <a:p>
            <a:pPr algn="ctr" eaLnBrk="1" hangingPunct="1"/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SVILUPPO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EDUCAZIONE alla tolleranza e la reattività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FUNZIONE/REGOLAZIONE</a:t>
            </a:r>
            <a:endParaRPr lang="it-IT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335360" y="571327"/>
            <a:ext cx="11521280" cy="7694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MICROBIOTA E SISTEMA IMMUNITARIO</a:t>
            </a:r>
          </a:p>
        </p:txBody>
      </p:sp>
    </p:spTree>
    <p:extLst>
      <p:ext uri="{BB962C8B-B14F-4D97-AF65-F5344CB8AC3E}">
        <p14:creationId xmlns:p14="http://schemas.microsoft.com/office/powerpoint/2010/main" val="23919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5360" y="2293709"/>
            <a:ext cx="11521280" cy="3785652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sistema immunitario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mucosale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gioca un ruolo essenziale nella difesa dell’ospite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continuamente esposto ad una grande quantità di antigeni esogeni (ad esempio quelli introdotti con la dieta) ed endogeni (ad esempio batteri).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DBC0CA84-A132-45F4-97C2-ED3D0E6E1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542290"/>
            <a:ext cx="11521280" cy="1446550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IMMUNITARIO MUCOSALE</a:t>
            </a:r>
          </a:p>
          <a:p>
            <a:pPr algn="ctr" eaLnBrk="1" hangingPunct="1"/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(GALT)</a:t>
            </a:r>
          </a:p>
        </p:txBody>
      </p:sp>
    </p:spTree>
    <p:extLst>
      <p:ext uri="{BB962C8B-B14F-4D97-AF65-F5344CB8AC3E}">
        <p14:creationId xmlns:p14="http://schemas.microsoft.com/office/powerpoint/2010/main" val="21407907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5360" y="1916246"/>
            <a:ext cx="11521280" cy="477053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GALT deve essere in grado di discriminare tra patogeni che richiedono una risposta </a:t>
            </a:r>
            <a:r>
              <a:rPr lang="it-IT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immuno</a:t>
            </a: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-protettiva e la normale flora batterica o gli antigeni alimentari, verso cui è necessario lo sviluppo ed il mantenimento di uno stato di non responsività</a:t>
            </a:r>
          </a:p>
          <a:p>
            <a:pPr algn="ctr"/>
            <a:endParaRPr lang="it-IT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it-IT" sz="4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TOLLERANZA ORALE</a:t>
            </a:r>
            <a:endParaRPr lang="it-IT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B8556FC5-5329-405E-A9E4-4279A2442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571327"/>
            <a:ext cx="11521280" cy="830997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TOLLERANZA ORALE</a:t>
            </a:r>
          </a:p>
        </p:txBody>
      </p:sp>
      <p:sp>
        <p:nvSpPr>
          <p:cNvPr id="3" name="Freccia in giù 2"/>
          <p:cNvSpPr/>
          <p:nvPr/>
        </p:nvSpPr>
        <p:spPr>
          <a:xfrm>
            <a:off x="5555940" y="4869160"/>
            <a:ext cx="1080120" cy="108012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8648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335360" y="571327"/>
            <a:ext cx="11521280" cy="7694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DEFINIZIONE</a:t>
            </a:r>
          </a:p>
        </p:txBody>
      </p:sp>
      <p:sp>
        <p:nvSpPr>
          <p:cNvPr id="3" name="Rettangolo 2"/>
          <p:cNvSpPr/>
          <p:nvPr/>
        </p:nvSpPr>
        <p:spPr>
          <a:xfrm>
            <a:off x="335360" y="1988840"/>
            <a:ext cx="11521280" cy="3970318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MICROBIOTA</a:t>
            </a:r>
          </a:p>
          <a:p>
            <a:pPr algn="ctr"/>
            <a:endParaRPr lang="it-IT" sz="1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INSIEME DEI </a:t>
            </a:r>
            <a:r>
              <a:rPr lang="it-IT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MICRORGANISMI</a:t>
            </a:r>
          </a:p>
          <a:p>
            <a:pPr algn="ctr"/>
            <a:r>
              <a:rPr lang="it-IT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CHE </a:t>
            </a:r>
            <a:r>
              <a:rPr 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CONVIVONO CON L’ORGANISMO ANIMALE SENZA </a:t>
            </a:r>
            <a:r>
              <a:rPr lang="it-IT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DANNEGGIARLO</a:t>
            </a:r>
          </a:p>
          <a:p>
            <a:pPr algn="ctr"/>
            <a:r>
              <a:rPr lang="it-IT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(IN </a:t>
            </a:r>
            <a:r>
              <a:rPr 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CONDIZIONI DI NORMALE FUNZIONAMENTO DEL SISTEMA IMMUNITARIO).</a:t>
            </a:r>
            <a:endParaRPr lang="it-IT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05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35360" y="1591047"/>
            <a:ext cx="11521280" cy="5078313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L’assenza di reazioni del sistema immunitario verso allergeni esterni dipende dalla </a:t>
            </a:r>
            <a:r>
              <a:rPr lang="it-IT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TOLLERANZA ORALE</a:t>
            </a:r>
            <a:r>
              <a:rPr lang="it-IT" sz="36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tolleranza orale garantisce che l’ingestione di alimenti non sia associata a reazioni immunologiche avverse e viene raggiunta attraverso una serie di fenomeni fisiologici che iniziano con la digestione e poi coinvolgono il sistema immunitario innato e acquisito. 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EDD97AB6-7A20-43BC-BD0F-2BB84903A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571327"/>
            <a:ext cx="11521280" cy="7694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TOLLERANZA ORALE</a:t>
            </a:r>
          </a:p>
        </p:txBody>
      </p:sp>
    </p:spTree>
    <p:extLst>
      <p:ext uri="{BB962C8B-B14F-4D97-AF65-F5344CB8AC3E}">
        <p14:creationId xmlns:p14="http://schemas.microsoft.com/office/powerpoint/2010/main" val="15182787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5360" y="1628800"/>
            <a:ext cx="11521280" cy="4832092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raggiungimento e la conservazione della tolleranza orale nei confronti degli alimenti dipende dall’integrità e dal corretto funzionamento di tutti i componenti coinvolti in questo fenomeno:</a:t>
            </a:r>
          </a:p>
          <a:p>
            <a:pPr algn="ctr"/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DIGESTIONE</a:t>
            </a:r>
          </a:p>
          <a:p>
            <a:pPr algn="ctr"/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BARRIERA INTESTINALE</a:t>
            </a:r>
          </a:p>
          <a:p>
            <a:pPr algn="ctr"/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SISTEMA IMMUNITARIO</a:t>
            </a:r>
          </a:p>
          <a:p>
            <a:pPr algn="ctr"/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MICROBIOMA INTESTINALE</a:t>
            </a:r>
          </a:p>
          <a:p>
            <a:pPr algn="ctr"/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BARRIERA CUTANEA</a:t>
            </a:r>
            <a:endParaRPr lang="it-IT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1FC3D8F6-45B6-4739-8A87-9FBE9AD19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571327"/>
            <a:ext cx="11521280" cy="7694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TOLLERANZA ORALE</a:t>
            </a:r>
          </a:p>
        </p:txBody>
      </p:sp>
    </p:spTree>
    <p:extLst>
      <p:ext uri="{BB962C8B-B14F-4D97-AF65-F5344CB8AC3E}">
        <p14:creationId xmlns:p14="http://schemas.microsoft.com/office/powerpoint/2010/main" val="26046240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5360" y="1768749"/>
            <a:ext cx="11521280" cy="3785652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perdita della tolleranza orale determina una risposta iperimmune nei confronti di allergeni alimentari: ALLERGIA ALIMENTARE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L’aumentata permeabilità intestinale inoltre potrebbe favorire la sensibilizzazione mediante l’esposizione a proteine intatte. 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E8C4541-7B8F-49D3-B09A-8D77E8D35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214321"/>
            <a:ext cx="11521280" cy="7694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TOLLERANZA ORALE</a:t>
            </a:r>
          </a:p>
        </p:txBody>
      </p:sp>
    </p:spTree>
    <p:extLst>
      <p:ext uri="{BB962C8B-B14F-4D97-AF65-F5344CB8AC3E}">
        <p14:creationId xmlns:p14="http://schemas.microsoft.com/office/powerpoint/2010/main" val="11855260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47B5E12-AA77-4627-A664-50384A1A8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07" t="7085" r="18173" b="18489"/>
          <a:stretch/>
        </p:blipFill>
        <p:spPr>
          <a:xfrm>
            <a:off x="335360" y="836712"/>
            <a:ext cx="11424469" cy="428417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79376" y="5157192"/>
            <a:ext cx="3306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Tanaka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M, -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Allerg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(2017) </a:t>
            </a:r>
          </a:p>
        </p:txBody>
      </p:sp>
    </p:spTree>
    <p:extLst>
      <p:ext uri="{BB962C8B-B14F-4D97-AF65-F5344CB8AC3E}">
        <p14:creationId xmlns:p14="http://schemas.microsoft.com/office/powerpoint/2010/main" val="10116945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ttangolo 1"/>
          <p:cNvSpPr>
            <a:spLocks noChangeArrowheads="1"/>
          </p:cNvSpPr>
          <p:nvPr/>
        </p:nvSpPr>
        <p:spPr bwMode="auto">
          <a:xfrm>
            <a:off x="335360" y="571327"/>
            <a:ext cx="11521280" cy="7694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MICROBIOTA - plasticità</a:t>
            </a:r>
          </a:p>
        </p:txBody>
      </p:sp>
      <p:sp>
        <p:nvSpPr>
          <p:cNvPr id="27651" name="Rettangolo 4"/>
          <p:cNvSpPr>
            <a:spLocks noChangeArrowheads="1"/>
          </p:cNvSpPr>
          <p:nvPr/>
        </p:nvSpPr>
        <p:spPr bwMode="auto">
          <a:xfrm>
            <a:off x="1337344" y="1168405"/>
            <a:ext cx="918196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it-IT" sz="2200"/>
          </a:p>
        </p:txBody>
      </p:sp>
      <p:sp>
        <p:nvSpPr>
          <p:cNvPr id="27652" name="CasellaDiTesto 5"/>
          <p:cNvSpPr txBox="1">
            <a:spLocks noChangeArrowheads="1"/>
          </p:cNvSpPr>
          <p:nvPr/>
        </p:nvSpPr>
        <p:spPr bwMode="auto">
          <a:xfrm>
            <a:off x="335360" y="1631702"/>
            <a:ext cx="11521280" cy="1077218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composizione del microbiota individuale varia in continuazione in risposta a fattori estrinseci ed intrinseci.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3407976" y="3135590"/>
            <a:ext cx="1657879" cy="647700"/>
            <a:chOff x="2264969" y="3044825"/>
            <a:chExt cx="1657879" cy="647700"/>
          </a:xfrm>
        </p:grpSpPr>
        <p:sp>
          <p:nvSpPr>
            <p:cNvPr id="18" name="Ovale 17"/>
            <p:cNvSpPr/>
            <p:nvPr/>
          </p:nvSpPr>
          <p:spPr bwMode="auto">
            <a:xfrm>
              <a:off x="2264969" y="3044825"/>
              <a:ext cx="1657879" cy="647700"/>
            </a:xfrm>
            <a:prstGeom prst="ellipse">
              <a:avLst/>
            </a:prstGeom>
            <a:solidFill>
              <a:srgbClr val="C00000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7672" name="CasellaDiTesto 18"/>
            <p:cNvSpPr txBox="1">
              <a:spLocks noChangeArrowheads="1"/>
            </p:cNvSpPr>
            <p:nvPr/>
          </p:nvSpPr>
          <p:spPr bwMode="auto">
            <a:xfrm>
              <a:off x="2663886" y="3184009"/>
              <a:ext cx="8600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DIETA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7627291" y="5021539"/>
            <a:ext cx="2279214" cy="647700"/>
            <a:chOff x="6484289" y="4930774"/>
            <a:chExt cx="2279214" cy="647700"/>
          </a:xfrm>
        </p:grpSpPr>
        <p:sp>
          <p:nvSpPr>
            <p:cNvPr id="17" name="Ovale 16"/>
            <p:cNvSpPr/>
            <p:nvPr/>
          </p:nvSpPr>
          <p:spPr bwMode="auto">
            <a:xfrm>
              <a:off x="6485672" y="4930774"/>
              <a:ext cx="2276446" cy="647700"/>
            </a:xfrm>
            <a:prstGeom prst="ellipse">
              <a:avLst/>
            </a:prstGeom>
            <a:solidFill>
              <a:srgbClr val="92D050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7670" name="CasellaDiTesto 21"/>
            <p:cNvSpPr txBox="1">
              <a:spLocks noChangeArrowheads="1"/>
            </p:cNvSpPr>
            <p:nvPr/>
          </p:nvSpPr>
          <p:spPr bwMode="auto">
            <a:xfrm>
              <a:off x="6484289" y="5069958"/>
              <a:ext cx="22792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GENETICA OSPITE</a:t>
              </a:r>
            </a:p>
          </p:txBody>
        </p:sp>
      </p:grpSp>
      <p:sp>
        <p:nvSpPr>
          <p:cNvPr id="9" name="Freccia ad arco 8"/>
          <p:cNvSpPr/>
          <p:nvPr/>
        </p:nvSpPr>
        <p:spPr bwMode="auto">
          <a:xfrm rot="2149785">
            <a:off x="4602404" y="2986955"/>
            <a:ext cx="3291681" cy="2987675"/>
          </a:xfrm>
          <a:prstGeom prst="circularArrow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2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Freccia ad arco 12"/>
          <p:cNvSpPr/>
          <p:nvPr/>
        </p:nvSpPr>
        <p:spPr bwMode="auto">
          <a:xfrm rot="12949785">
            <a:off x="4517751" y="3003484"/>
            <a:ext cx="3289961" cy="2989263"/>
          </a:xfrm>
          <a:prstGeom prst="circularArrow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2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7666" name="CasellaDiTesto 22"/>
          <p:cNvSpPr txBox="1">
            <a:spLocks noChangeArrowheads="1"/>
          </p:cNvSpPr>
          <p:nvPr/>
        </p:nvSpPr>
        <p:spPr bwMode="auto">
          <a:xfrm>
            <a:off x="5260693" y="4302557"/>
            <a:ext cx="199160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MICROBIOTA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1631509" y="4908831"/>
            <a:ext cx="3295042" cy="871537"/>
            <a:chOff x="488504" y="4818063"/>
            <a:chExt cx="3295041" cy="871537"/>
          </a:xfrm>
        </p:grpSpPr>
        <p:sp>
          <p:nvSpPr>
            <p:cNvPr id="16" name="Ovale 15"/>
            <p:cNvSpPr/>
            <p:nvPr/>
          </p:nvSpPr>
          <p:spPr bwMode="auto">
            <a:xfrm>
              <a:off x="488504" y="4818063"/>
              <a:ext cx="3295041" cy="871537"/>
            </a:xfrm>
            <a:prstGeom prst="ellipse">
              <a:avLst/>
            </a:prstGeom>
            <a:solidFill>
              <a:srgbClr val="FFC000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sp>
          <p:nvSpPr>
            <p:cNvPr id="27664" name="CasellaDiTesto 24"/>
            <p:cNvSpPr txBox="1">
              <a:spLocks noChangeArrowheads="1"/>
            </p:cNvSpPr>
            <p:nvPr/>
          </p:nvSpPr>
          <p:spPr bwMode="auto">
            <a:xfrm>
              <a:off x="652285" y="4961444"/>
              <a:ext cx="296747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AMBIENTE INTESTINALE</a:t>
              </a:r>
            </a:p>
            <a:p>
              <a:pPr algn="ctr" eaLnBrk="1" hangingPunct="1"/>
              <a:r>
                <a:rPr lang="it-IT" sz="1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(infiammazione-patologie)</a:t>
              </a:r>
            </a:p>
          </p:txBody>
        </p:sp>
      </p:grpSp>
      <p:sp>
        <p:nvSpPr>
          <p:cNvPr id="24" name="Ovale 23"/>
          <p:cNvSpPr/>
          <p:nvPr/>
        </p:nvSpPr>
        <p:spPr bwMode="auto">
          <a:xfrm>
            <a:off x="5789883" y="6021663"/>
            <a:ext cx="1829859" cy="647700"/>
          </a:xfrm>
          <a:prstGeom prst="ellipse">
            <a:avLst/>
          </a:prstGeom>
          <a:solidFill>
            <a:srgbClr val="00FFFF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7660" name="CasellaDiTesto 26"/>
          <p:cNvSpPr txBox="1">
            <a:spLocks noChangeArrowheads="1"/>
          </p:cNvSpPr>
          <p:nvPr/>
        </p:nvSpPr>
        <p:spPr bwMode="auto">
          <a:xfrm>
            <a:off x="6364530" y="6160845"/>
            <a:ext cx="6805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ETA’</a:t>
            </a:r>
          </a:p>
        </p:txBody>
      </p:sp>
      <p:sp>
        <p:nvSpPr>
          <p:cNvPr id="30" name="Ovale 29"/>
          <p:cNvSpPr/>
          <p:nvPr/>
        </p:nvSpPr>
        <p:spPr bwMode="auto">
          <a:xfrm>
            <a:off x="7366936" y="2981602"/>
            <a:ext cx="2132991" cy="538163"/>
          </a:xfrm>
          <a:prstGeom prst="ellipse">
            <a:avLst/>
          </a:pr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7738362" y="3066013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AMBIENTE</a:t>
            </a:r>
            <a:endParaRPr lang="it-IT" sz="1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9058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ttangolo 1"/>
          <p:cNvSpPr>
            <a:spLocks noChangeArrowheads="1"/>
          </p:cNvSpPr>
          <p:nvPr/>
        </p:nvSpPr>
        <p:spPr bwMode="auto">
          <a:xfrm>
            <a:off x="335360" y="548680"/>
            <a:ext cx="11521280" cy="830997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MICROBIOTA INTESTINALE</a:t>
            </a:r>
          </a:p>
        </p:txBody>
      </p:sp>
      <p:sp>
        <p:nvSpPr>
          <p:cNvPr id="3" name="Rettangolo 2"/>
          <p:cNvSpPr/>
          <p:nvPr/>
        </p:nvSpPr>
        <p:spPr>
          <a:xfrm>
            <a:off x="335360" y="1751331"/>
            <a:ext cx="11521280" cy="440120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cap="all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</a:t>
            </a:r>
            <a:r>
              <a:rPr lang="en-US" sz="3600" b="1" cap="all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plasticita</a:t>
            </a:r>
            <a:r>
              <a:rPr lang="en-US" sz="3600" b="1" cap="all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’ del microbiota </a:t>
            </a:r>
            <a:r>
              <a:rPr lang="en-US" sz="3600" b="1" cap="all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intestinale</a:t>
            </a:r>
            <a:r>
              <a:rPr lang="en-US" sz="3600" b="1" cap="all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defRPr/>
            </a:pPr>
            <a:endParaRPr lang="en-US" sz="2800" b="1" cap="all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rappresenta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un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prerequisito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fondamentale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per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educare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sistema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immunitario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alla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tolleranza</a:t>
            </a:r>
            <a:endParaRPr 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endParaRPr 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</a:t>
            </a:r>
            <a:r>
              <a:rPr 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plasticita’</a:t>
            </a:r>
            <a:r>
              <a:rPr 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del microbiota intestinale garantisce un rapido adattamento in risposta alla dieta e ad altri fattori ambientali.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6832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5360" y="1754813"/>
            <a:ext cx="11521279" cy="95410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L’esempio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più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evidente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della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plasticità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del microbiota è la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sua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capacità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rispondere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rapidamente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alle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variazioni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della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dieta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9699" name="Rettangolo 2"/>
          <p:cNvSpPr>
            <a:spLocks noChangeArrowheads="1"/>
          </p:cNvSpPr>
          <p:nvPr/>
        </p:nvSpPr>
        <p:spPr bwMode="auto">
          <a:xfrm>
            <a:off x="335360" y="571327"/>
            <a:ext cx="11521280" cy="7694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DIETA E MICROBIOTA</a:t>
            </a:r>
          </a:p>
        </p:txBody>
      </p:sp>
      <p:grpSp>
        <p:nvGrpSpPr>
          <p:cNvPr id="29700" name="Gruppo 33"/>
          <p:cNvGrpSpPr>
            <a:grpSpLocks/>
          </p:cNvGrpSpPr>
          <p:nvPr/>
        </p:nvGrpSpPr>
        <p:grpSpPr bwMode="auto">
          <a:xfrm>
            <a:off x="2656021" y="3146132"/>
            <a:ext cx="6896366" cy="3451224"/>
            <a:chOff x="1259632" y="2985987"/>
            <a:chExt cx="6365540" cy="3450785"/>
          </a:xfrm>
        </p:grpSpPr>
        <p:grpSp>
          <p:nvGrpSpPr>
            <p:cNvPr id="29701" name="Gruppo 31"/>
            <p:cNvGrpSpPr>
              <a:grpSpLocks/>
            </p:cNvGrpSpPr>
            <p:nvPr/>
          </p:nvGrpSpPr>
          <p:grpSpPr bwMode="auto">
            <a:xfrm>
              <a:off x="4996410" y="5981217"/>
              <a:ext cx="1765207" cy="455555"/>
              <a:chOff x="5532854" y="5525382"/>
              <a:chExt cx="1765207" cy="455555"/>
            </a:xfrm>
          </p:grpSpPr>
          <p:sp>
            <p:nvSpPr>
              <p:cNvPr id="23" name="Ovale 22"/>
              <p:cNvSpPr/>
              <p:nvPr/>
            </p:nvSpPr>
            <p:spPr>
              <a:xfrm>
                <a:off x="5878911" y="5525382"/>
                <a:ext cx="1073093" cy="455555"/>
              </a:xfrm>
              <a:prstGeom prst="ellipse">
                <a:avLst/>
              </a:prstGeom>
              <a:solidFill>
                <a:srgbClr val="C00000">
                  <a:alpha val="5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2" name="CasellaDiTesto 21"/>
              <p:cNvSpPr txBox="1"/>
              <p:nvPr/>
            </p:nvSpPr>
            <p:spPr>
              <a:xfrm>
                <a:off x="5532854" y="5614271"/>
                <a:ext cx="1765207" cy="30773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it-IT" sz="1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GRASSI</a:t>
                </a:r>
              </a:p>
            </p:txBody>
          </p:sp>
        </p:grpSp>
        <p:grpSp>
          <p:nvGrpSpPr>
            <p:cNvPr id="29702" name="Gruppo 26"/>
            <p:cNvGrpSpPr>
              <a:grpSpLocks/>
            </p:cNvGrpSpPr>
            <p:nvPr/>
          </p:nvGrpSpPr>
          <p:grpSpPr bwMode="auto">
            <a:xfrm>
              <a:off x="1259632" y="3516144"/>
              <a:ext cx="1944585" cy="887299"/>
              <a:chOff x="206808" y="3392651"/>
              <a:chExt cx="1944585" cy="887299"/>
            </a:xfrm>
          </p:grpSpPr>
          <p:sp>
            <p:nvSpPr>
              <p:cNvPr id="5" name="Ovale 4"/>
              <p:cNvSpPr/>
              <p:nvPr/>
            </p:nvSpPr>
            <p:spPr>
              <a:xfrm>
                <a:off x="206808" y="3392651"/>
                <a:ext cx="1944585" cy="887299"/>
              </a:xfrm>
              <a:prstGeom prst="ellipse">
                <a:avLst/>
              </a:prstGeom>
              <a:solidFill>
                <a:srgbClr val="C00000">
                  <a:alpha val="5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" name="CasellaDiTesto 5"/>
              <p:cNvSpPr txBox="1"/>
              <p:nvPr/>
            </p:nvSpPr>
            <p:spPr>
              <a:xfrm>
                <a:off x="324277" y="3518047"/>
                <a:ext cx="1763619" cy="52315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it-IT" sz="1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CARBOIDRATI</a:t>
                </a:r>
              </a:p>
              <a:p>
                <a:pPr algn="ctr">
                  <a:defRPr/>
                </a:pPr>
                <a:r>
                  <a:rPr lang="it-IT" sz="1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FERMENTESCIBILI</a:t>
                </a:r>
              </a:p>
            </p:txBody>
          </p:sp>
        </p:grpSp>
        <p:grpSp>
          <p:nvGrpSpPr>
            <p:cNvPr id="29710" name="Gruppo 16"/>
            <p:cNvGrpSpPr>
              <a:grpSpLocks/>
            </p:cNvGrpSpPr>
            <p:nvPr/>
          </p:nvGrpSpPr>
          <p:grpSpPr bwMode="auto">
            <a:xfrm rot="2149785">
              <a:off x="3040986" y="3147804"/>
              <a:ext cx="3062028" cy="3161516"/>
              <a:chOff x="2843808" y="3068960"/>
              <a:chExt cx="3475230" cy="3541952"/>
            </a:xfrm>
          </p:grpSpPr>
          <p:sp>
            <p:nvSpPr>
              <p:cNvPr id="19" name="Freccia ad arco 18"/>
              <p:cNvSpPr/>
              <p:nvPr/>
            </p:nvSpPr>
            <p:spPr>
              <a:xfrm>
                <a:off x="2829342" y="3071023"/>
                <a:ext cx="3457325" cy="3359214"/>
              </a:xfrm>
              <a:prstGeom prst="circularArrow">
                <a:avLst/>
              </a:prstGeom>
              <a:gradFill flip="none" rotWithShape="1">
                <a:gsLst>
                  <a:gs pos="0">
                    <a:schemeClr val="tx2">
                      <a:lumMod val="50000"/>
                    </a:schemeClr>
                  </a:gs>
                  <a:gs pos="25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Freccia ad arco 19"/>
              <p:cNvSpPr/>
              <p:nvPr/>
            </p:nvSpPr>
            <p:spPr>
              <a:xfrm rot="10800000">
                <a:off x="2850291" y="3253704"/>
                <a:ext cx="3457326" cy="3360992"/>
              </a:xfrm>
              <a:prstGeom prst="circularArrow">
                <a:avLst/>
              </a:prstGeom>
              <a:gradFill flip="none" rotWithShape="1">
                <a:gsLst>
                  <a:gs pos="0">
                    <a:schemeClr val="tx2">
                      <a:lumMod val="50000"/>
                    </a:schemeClr>
                  </a:gs>
                  <a:gs pos="25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704" name="Gruppo 32"/>
            <p:cNvGrpSpPr>
              <a:grpSpLocks/>
            </p:cNvGrpSpPr>
            <p:nvPr/>
          </p:nvGrpSpPr>
          <p:grpSpPr bwMode="auto">
            <a:xfrm>
              <a:off x="4959899" y="2985987"/>
              <a:ext cx="1765207" cy="455554"/>
              <a:chOff x="5099888" y="2985989"/>
              <a:chExt cx="1765207" cy="455554"/>
            </a:xfrm>
          </p:grpSpPr>
          <p:sp>
            <p:nvSpPr>
              <p:cNvPr id="14" name="Ovale 13"/>
              <p:cNvSpPr/>
              <p:nvPr/>
            </p:nvSpPr>
            <p:spPr>
              <a:xfrm>
                <a:off x="5430071" y="2985989"/>
                <a:ext cx="1074681" cy="455554"/>
              </a:xfrm>
              <a:prstGeom prst="ellipse">
                <a:avLst/>
              </a:prstGeom>
              <a:solidFill>
                <a:srgbClr val="C00000">
                  <a:alpha val="5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5099888" y="3074878"/>
                <a:ext cx="1765207" cy="30773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it-IT" sz="1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PROTEINE</a:t>
                </a:r>
              </a:p>
            </p:txBody>
          </p:sp>
        </p:grpSp>
        <p:grpSp>
          <p:nvGrpSpPr>
            <p:cNvPr id="29705" name="Gruppo 30"/>
            <p:cNvGrpSpPr>
              <a:grpSpLocks/>
            </p:cNvGrpSpPr>
            <p:nvPr/>
          </p:nvGrpSpPr>
          <p:grpSpPr bwMode="auto">
            <a:xfrm>
              <a:off x="6110777" y="4078048"/>
              <a:ext cx="1514395" cy="733332"/>
              <a:chOff x="2267057" y="2787941"/>
              <a:chExt cx="1514395" cy="733332"/>
            </a:xfrm>
          </p:grpSpPr>
          <p:sp>
            <p:nvSpPr>
              <p:cNvPr id="30" name="Ovale 29"/>
              <p:cNvSpPr/>
              <p:nvPr/>
            </p:nvSpPr>
            <p:spPr>
              <a:xfrm>
                <a:off x="2267057" y="2787941"/>
                <a:ext cx="1514395" cy="733332"/>
              </a:xfrm>
              <a:prstGeom prst="ellipse">
                <a:avLst/>
              </a:prstGeom>
              <a:solidFill>
                <a:srgbClr val="C00000">
                  <a:alpha val="5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Rettangolo 28"/>
              <p:cNvSpPr/>
              <p:nvPr/>
            </p:nvSpPr>
            <p:spPr>
              <a:xfrm>
                <a:off x="2371525" y="2986353"/>
                <a:ext cx="1318161" cy="3077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it-IT" sz="1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CARBOIDRATI</a:t>
                </a:r>
              </a:p>
            </p:txBody>
          </p:sp>
        </p:grpSp>
      </p:grpSp>
      <p:sp>
        <p:nvSpPr>
          <p:cNvPr id="24" name="CasellaDiTesto 22"/>
          <p:cNvSpPr txBox="1">
            <a:spLocks noChangeArrowheads="1"/>
          </p:cNvSpPr>
          <p:nvPr/>
        </p:nvSpPr>
        <p:spPr bwMode="auto">
          <a:xfrm>
            <a:off x="5261735" y="4587858"/>
            <a:ext cx="199160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MICROBIOTA</a:t>
            </a:r>
          </a:p>
        </p:txBody>
      </p:sp>
    </p:spTree>
    <p:extLst>
      <p:ext uri="{BB962C8B-B14F-4D97-AF65-F5344CB8AC3E}">
        <p14:creationId xmlns:p14="http://schemas.microsoft.com/office/powerpoint/2010/main" val="16976116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35360" y="1565503"/>
            <a:ext cx="11521279" cy="477053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DIETA INFLUENZA IL MICROBIOTA IN MODO EVIDENTE:</a:t>
            </a:r>
          </a:p>
          <a:p>
            <a:pPr algn="just">
              <a:defRPr/>
            </a:pP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899" indent="-342899" algn="just"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VELOCE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it-I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cambiamenti nella dieta si verificano e si annullano in 1-3 giorni </a:t>
            </a:r>
          </a:p>
          <a:p>
            <a:pPr marL="342899" indent="-342899" algn="just">
              <a:buFont typeface="Arial" pitchFamily="34" charset="0"/>
              <a:buChar char="•"/>
              <a:defRPr/>
            </a:pPr>
            <a:endParaRPr lang="it-IT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899" indent="-342899" algn="just"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SPECIFICO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la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risposta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cambiamenti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della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dieta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è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influenzata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dalla composizione specifica iniziale del </a:t>
            </a:r>
            <a:r>
              <a:rPr lang="it-IT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microbiota</a:t>
            </a:r>
            <a:endParaRPr lang="it-IT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899" indent="-342899" algn="just">
              <a:buFont typeface="Arial" pitchFamily="34" charset="0"/>
              <a:buChar char="•"/>
              <a:defRPr/>
            </a:pP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899" indent="-342899" algn="just"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BREVE/LUNGO TERMINE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mentre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alcuni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batteri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rispondono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rapidamente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alla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dieta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altri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vengono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condizionati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dalla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dieta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solo a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lungo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termine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0723" name="Rettangolo 7"/>
          <p:cNvSpPr>
            <a:spLocks noChangeArrowheads="1"/>
          </p:cNvSpPr>
          <p:nvPr/>
        </p:nvSpPr>
        <p:spPr bwMode="auto">
          <a:xfrm>
            <a:off x="335360" y="333375"/>
            <a:ext cx="11521280" cy="70788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DIETA E MICROBIOTA</a:t>
            </a:r>
          </a:p>
        </p:txBody>
      </p:sp>
    </p:spTree>
    <p:extLst>
      <p:ext uri="{BB962C8B-B14F-4D97-AF65-F5344CB8AC3E}">
        <p14:creationId xmlns:p14="http://schemas.microsoft.com/office/powerpoint/2010/main" val="26646254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494579" y="2846737"/>
            <a:ext cx="561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CC"/>
              </a:solidFill>
            </a:endParaRPr>
          </a:p>
        </p:txBody>
      </p:sp>
      <p:sp>
        <p:nvSpPr>
          <p:cNvPr id="57347" name="Line 3"/>
          <p:cNvSpPr>
            <a:spLocks noChangeShapeType="1"/>
          </p:cNvSpPr>
          <p:nvPr/>
        </p:nvSpPr>
        <p:spPr bwMode="auto">
          <a:xfrm>
            <a:off x="2659682" y="1797401"/>
            <a:ext cx="165100" cy="635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0000CC"/>
              </a:solidFill>
            </a:endParaRPr>
          </a:p>
        </p:txBody>
      </p:sp>
      <p:pic>
        <p:nvPicPr>
          <p:cNvPr id="57349" name="Picture 7" descr="BS00267_[1]"/>
          <p:cNvPicPr>
            <a:picLocks noChangeAspect="1" noChangeArrowheads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692" y="1913414"/>
            <a:ext cx="4648868" cy="367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Line 13"/>
          <p:cNvSpPr>
            <a:spLocks noChangeShapeType="1"/>
          </p:cNvSpPr>
          <p:nvPr/>
        </p:nvSpPr>
        <p:spPr bwMode="auto">
          <a:xfrm>
            <a:off x="2659682" y="1754538"/>
            <a:ext cx="165100" cy="635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0000CC"/>
              </a:solidFill>
            </a:endParaRPr>
          </a:p>
        </p:txBody>
      </p:sp>
      <p:sp>
        <p:nvSpPr>
          <p:cNvPr id="57351" name="Rectangle 14"/>
          <p:cNvSpPr>
            <a:spLocks noChangeArrowheads="1"/>
          </p:cNvSpPr>
          <p:nvPr/>
        </p:nvSpPr>
        <p:spPr bwMode="auto">
          <a:xfrm>
            <a:off x="335360" y="1268763"/>
            <a:ext cx="11521280" cy="496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899" indent="-342899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Secrezione di: </a:t>
            </a:r>
          </a:p>
          <a:p>
            <a:pPr lvl="2" algn="l">
              <a:lnSpc>
                <a:spcPct val="80000"/>
              </a:lnSpc>
              <a:spcBef>
                <a:spcPct val="20000"/>
              </a:spcBef>
              <a:buClr>
                <a:srgbClr val="99FFCC"/>
              </a:buClr>
            </a:pPr>
            <a:r>
              <a:rPr lang="it-IT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Acidi gastrici</a:t>
            </a:r>
          </a:p>
          <a:p>
            <a:pPr lvl="2" algn="l">
              <a:lnSpc>
                <a:spcPct val="80000"/>
              </a:lnSpc>
              <a:spcBef>
                <a:spcPct val="20000"/>
              </a:spcBef>
              <a:buClr>
                <a:srgbClr val="99FFCC"/>
              </a:buClr>
            </a:pPr>
            <a:r>
              <a:rPr lang="it-IT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Muco</a:t>
            </a:r>
          </a:p>
          <a:p>
            <a:pPr lvl="2" algn="l">
              <a:lnSpc>
                <a:spcPct val="80000"/>
              </a:lnSpc>
              <a:spcBef>
                <a:spcPct val="20000"/>
              </a:spcBef>
              <a:buClr>
                <a:srgbClr val="99FFCC"/>
              </a:buClr>
            </a:pPr>
            <a:r>
              <a:rPr lang="it-IT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 biliari</a:t>
            </a:r>
          </a:p>
          <a:p>
            <a:pPr lvl="2" algn="l">
              <a:lnSpc>
                <a:spcPct val="80000"/>
              </a:lnSpc>
              <a:spcBef>
                <a:spcPct val="20000"/>
              </a:spcBef>
              <a:buClr>
                <a:srgbClr val="99FFCC"/>
              </a:buClr>
            </a:pPr>
            <a:r>
              <a:rPr lang="it-IT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Ig </a:t>
            </a:r>
            <a:r>
              <a:rPr lang="it-IT" sz="32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mucosali</a:t>
            </a:r>
            <a:endParaRPr lang="it-IT" sz="32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899" indent="-342899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</a:t>
            </a:r>
            <a:r>
              <a:rPr lang="it-IT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mucosale</a:t>
            </a:r>
            <a:endParaRPr lang="it-IT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899" indent="-342899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Integrità barriera </a:t>
            </a:r>
            <a:r>
              <a:rPr lang="it-IT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mucosale</a:t>
            </a:r>
            <a:endParaRPr lang="it-IT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899" indent="-342899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Motilità intestinale </a:t>
            </a:r>
          </a:p>
          <a:p>
            <a:pPr marL="342899" indent="-342899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Immunità locale e sistemica</a:t>
            </a:r>
          </a:p>
          <a:p>
            <a:pPr marL="342899" indent="-342899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Interazioni tra differenti specie batteriche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35360" y="283295"/>
            <a:ext cx="11521280" cy="7694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EQUILIBRIO MICROBIOTA-OSPITE</a:t>
            </a:r>
          </a:p>
        </p:txBody>
      </p:sp>
    </p:spTree>
    <p:extLst>
      <p:ext uri="{BB962C8B-B14F-4D97-AF65-F5344CB8AC3E}">
        <p14:creationId xmlns:p14="http://schemas.microsoft.com/office/powerpoint/2010/main" val="3623813902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5360" y="1988845"/>
            <a:ext cx="11521280" cy="1631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0"/>
                <a:cs typeface="ＭＳ Ｐゴシック" charset="0"/>
              </a:rPr>
              <a:t>Composizione	</a:t>
            </a:r>
            <a:r>
              <a:rPr lang="it-IT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0"/>
                <a:cs typeface="ＭＳ Ｐゴシック" charset="0"/>
              </a:rPr>
              <a:t>Diversità</a:t>
            </a:r>
          </a:p>
          <a:p>
            <a:pPr marL="0" lvl="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0"/>
                <a:cs typeface="ＭＳ Ｐゴシック" charset="0"/>
              </a:rPr>
              <a:t>				Ricchezza</a:t>
            </a:r>
          </a:p>
          <a:p>
            <a:pPr marL="0" lvl="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0"/>
                <a:cs typeface="ＭＳ Ｐゴシック" charset="0"/>
              </a:rPr>
              <a:t>				Abbondanza</a:t>
            </a:r>
          </a:p>
        </p:txBody>
      </p:sp>
      <p:sp>
        <p:nvSpPr>
          <p:cNvPr id="3" name="Rettangolo 2"/>
          <p:cNvSpPr/>
          <p:nvPr/>
        </p:nvSpPr>
        <p:spPr>
          <a:xfrm>
            <a:off x="335360" y="3861050"/>
            <a:ext cx="11521280" cy="2062103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lvl="6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0"/>
                <a:cs typeface="ＭＳ Ｐゴシック" charset="0"/>
              </a:rPr>
              <a:t>L’intestino è un sofisticato ecosistema regolato dalla logica di armonia relazionale.</a:t>
            </a:r>
          </a:p>
          <a:p>
            <a:pPr marL="0" lvl="6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0"/>
              <a:cs typeface="ＭＳ Ｐゴシック" charset="0"/>
            </a:endParaRPr>
          </a:p>
          <a:p>
            <a:pPr marL="0" lvl="6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0"/>
                <a:cs typeface="ＭＳ Ｐゴシック" charset="0"/>
              </a:rPr>
              <a:t>Il Microbiota e l’ospite vivono secondo un MODELLO DI AGGREGAZIONE SISTEMICA COOPERATIVA.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35360" y="44628"/>
            <a:ext cx="11521280" cy="163121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>
                <a:srgbClr val="BBE0E3"/>
              </a:buClr>
              <a:buFont typeface="Wingdings" panose="05000000000000000000" pitchFamily="2" charset="2"/>
              <a:buNone/>
            </a:pPr>
            <a:r>
              <a:rPr lang="it-IT" altLang="it-IT" sz="4000" b="1" u="sng" dirty="0" err="1">
                <a:solidFill>
                  <a:schemeClr val="bg1"/>
                </a:solidFill>
              </a:rPr>
              <a:t>Enterotipo</a:t>
            </a:r>
            <a:r>
              <a:rPr lang="it-IT" altLang="it-IT" sz="4000" b="1" u="sng" dirty="0">
                <a:solidFill>
                  <a:schemeClr val="bg1"/>
                </a:solidFill>
              </a:rPr>
              <a:t> EUBIOTICO</a:t>
            </a:r>
          </a:p>
          <a:p>
            <a:pPr algn="ctr">
              <a:spcBef>
                <a:spcPct val="0"/>
              </a:spcBef>
              <a:buClr>
                <a:srgbClr val="BBE0E3"/>
              </a:buClr>
              <a:buFont typeface="Wingdings" panose="05000000000000000000" pitchFamily="2" charset="2"/>
              <a:buNone/>
            </a:pPr>
            <a:r>
              <a:rPr lang="it-IT" altLang="it-IT" b="1" u="sng" dirty="0">
                <a:solidFill>
                  <a:schemeClr val="bg1"/>
                </a:solidFill>
              </a:rPr>
              <a:t>Salute: microbiota in equilibrio – EUBIOSI</a:t>
            </a:r>
          </a:p>
          <a:p>
            <a:pPr algn="ctr">
              <a:spcBef>
                <a:spcPct val="0"/>
              </a:spcBef>
              <a:buClr>
                <a:srgbClr val="BBE0E3"/>
              </a:buClr>
              <a:buNone/>
            </a:pPr>
            <a:r>
              <a:rPr lang="it-IT" altLang="it-IT" sz="2800" b="1" i="1" dirty="0">
                <a:solidFill>
                  <a:schemeClr val="bg1"/>
                </a:solidFill>
              </a:rPr>
              <a:t>EU = buono – BIOS = vita</a:t>
            </a:r>
          </a:p>
        </p:txBody>
      </p:sp>
    </p:spTree>
    <p:extLst>
      <p:ext uri="{BB962C8B-B14F-4D97-AF65-F5344CB8AC3E}">
        <p14:creationId xmlns:p14="http://schemas.microsoft.com/office/powerpoint/2010/main" val="3684117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335360" y="571327"/>
            <a:ext cx="11521280" cy="7694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DEFINIZIONE</a:t>
            </a:r>
          </a:p>
        </p:txBody>
      </p:sp>
      <p:sp>
        <p:nvSpPr>
          <p:cNvPr id="3" name="Rettangolo 2"/>
          <p:cNvSpPr/>
          <p:nvPr/>
        </p:nvSpPr>
        <p:spPr>
          <a:xfrm>
            <a:off x="335360" y="1988840"/>
            <a:ext cx="11521280" cy="3785652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MICROBIOMA</a:t>
            </a:r>
          </a:p>
          <a:p>
            <a:pPr algn="ctr"/>
            <a:endParaRPr lang="it-IT" sz="1200" b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INSIEME DEL PATRIMONIO </a:t>
            </a:r>
            <a:r>
              <a:rPr lang="it-IT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GENETICO</a:t>
            </a:r>
          </a:p>
          <a:p>
            <a:pPr algn="ctr"/>
            <a:r>
              <a:rPr lang="it-IT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</a:t>
            </a:r>
            <a:r>
              <a:rPr lang="it-IT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DELLE INTERAZIONI AMBIENTALI DELLA TOTALITÀ DEI MICRORGANISMI CHE “CONVIVONO” CON L’ORGANISMO ANIMALE.</a:t>
            </a:r>
          </a:p>
        </p:txBody>
      </p:sp>
    </p:spTree>
    <p:extLst>
      <p:ext uri="{BB962C8B-B14F-4D97-AF65-F5344CB8AC3E}">
        <p14:creationId xmlns:p14="http://schemas.microsoft.com/office/powerpoint/2010/main" val="413913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image.slidesharecdn.com/igienealimentareeintolleranze-130509054104-phpapp02/95/igiene-alimentare-e-intolleranze-9-638.jpg?cb=13680781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1052736"/>
            <a:ext cx="748101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1"/>
          <p:cNvSpPr>
            <a:spLocks noChangeArrowheads="1"/>
          </p:cNvSpPr>
          <p:nvPr/>
        </p:nvSpPr>
        <p:spPr bwMode="auto">
          <a:xfrm>
            <a:off x="335360" y="107921"/>
            <a:ext cx="11521280" cy="707886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EUBIOSI INTESTINALE</a:t>
            </a:r>
          </a:p>
        </p:txBody>
      </p:sp>
    </p:spTree>
    <p:extLst>
      <p:ext uri="{BB962C8B-B14F-4D97-AF65-F5344CB8AC3E}">
        <p14:creationId xmlns:p14="http://schemas.microsoft.com/office/powerpoint/2010/main" val="1916721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5360" y="1268760"/>
            <a:ext cx="11521280" cy="403187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microbiota intestinale può andare incontro a modificazioni che possono alterare lo stato di salute dell’organismo.</a:t>
            </a:r>
          </a:p>
          <a:p>
            <a:pPr algn="just">
              <a:defRPr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Quando i microrganismi intestinali sono in equilibrio la condizione prende il nome di “</a:t>
            </a:r>
            <a:r>
              <a:rPr lang="it-IT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EUBIOSI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”; quando, invece, compaiono batteri non desiderati o nocivi, l'equilibrio si altera e viene a crearsi una condizione patologica di “</a:t>
            </a:r>
            <a:r>
              <a:rPr lang="it-IT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DISBIOSI INTESTINALE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”.</a:t>
            </a:r>
          </a:p>
        </p:txBody>
      </p:sp>
      <p:sp>
        <p:nvSpPr>
          <p:cNvPr id="4" name="Rettangolo 1">
            <a:extLst>
              <a:ext uri="{FF2B5EF4-FFF2-40B4-BE49-F238E27FC236}">
                <a16:creationId xmlns:a16="http://schemas.microsoft.com/office/drawing/2014/main" id="{DBEB6655-EE0B-480D-BB37-493886C75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107921"/>
            <a:ext cx="11521280" cy="707886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DISBIOSI INTESTINALE</a:t>
            </a:r>
          </a:p>
        </p:txBody>
      </p:sp>
    </p:spTree>
    <p:extLst>
      <p:ext uri="{BB962C8B-B14F-4D97-AF65-F5344CB8AC3E}">
        <p14:creationId xmlns:p14="http://schemas.microsoft.com/office/powerpoint/2010/main" val="22439622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5360" y="1556792"/>
            <a:ext cx="11521280" cy="35394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disbiosi intestinale nel cane e nel gatto è caratterizzata da un’</a:t>
            </a:r>
            <a:r>
              <a:rPr lang="it-IT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alterazione quali/quantitativa 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della flora batterica enterica, causata in particolare da un’alimentazione scorretta e da trattamenti farmacologici prolungati, con conseguenti disturbi funzionali intestinali che, per la </a:t>
            </a:r>
            <a:r>
              <a:rPr lang="it-IT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perdita della tolleranza immunitaria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possono evolvere in patologie coinvolgenti altri organi.</a:t>
            </a:r>
          </a:p>
        </p:txBody>
      </p:sp>
      <p:sp>
        <p:nvSpPr>
          <p:cNvPr id="4" name="Rettangolo 1">
            <a:extLst>
              <a:ext uri="{FF2B5EF4-FFF2-40B4-BE49-F238E27FC236}">
                <a16:creationId xmlns:a16="http://schemas.microsoft.com/office/drawing/2014/main" id="{D2573A6E-220E-4346-B8EB-35A5021A3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107921"/>
            <a:ext cx="11521280" cy="707886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DISBIOSI INTESTINALE</a:t>
            </a:r>
          </a:p>
        </p:txBody>
      </p:sp>
    </p:spTree>
    <p:extLst>
      <p:ext uri="{BB962C8B-B14F-4D97-AF65-F5344CB8AC3E}">
        <p14:creationId xmlns:p14="http://schemas.microsoft.com/office/powerpoint/2010/main" val="2944481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124744"/>
            <a:ext cx="6408564" cy="549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1">
            <a:extLst>
              <a:ext uri="{FF2B5EF4-FFF2-40B4-BE49-F238E27FC236}">
                <a16:creationId xmlns:a16="http://schemas.microsoft.com/office/drawing/2014/main" id="{D2573A6E-220E-4346-B8EB-35A5021A3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107921"/>
            <a:ext cx="11521280" cy="707886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DISBIOSI INTESTINALE</a:t>
            </a:r>
          </a:p>
        </p:txBody>
      </p:sp>
    </p:spTree>
    <p:extLst>
      <p:ext uri="{BB962C8B-B14F-4D97-AF65-F5344CB8AC3E}">
        <p14:creationId xmlns:p14="http://schemas.microsoft.com/office/powerpoint/2010/main" val="40927436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.slidesharecdn.com/igienealimentareeintolleranze-130509054104-phpapp02/95/igiene-alimentare-e-intolleranze-10-638.jpg?cb=13680781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155397"/>
            <a:ext cx="7128792" cy="535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1"/>
          <p:cNvSpPr>
            <a:spLocks noChangeArrowheads="1"/>
          </p:cNvSpPr>
          <p:nvPr/>
        </p:nvSpPr>
        <p:spPr bwMode="auto">
          <a:xfrm>
            <a:off x="335360" y="107921"/>
            <a:ext cx="11521280" cy="707886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DISBIOSI INTESTINALE</a:t>
            </a:r>
          </a:p>
        </p:txBody>
      </p:sp>
    </p:spTree>
    <p:extLst>
      <p:ext uri="{BB962C8B-B14F-4D97-AF65-F5344CB8AC3E}">
        <p14:creationId xmlns:p14="http://schemas.microsoft.com/office/powerpoint/2010/main" val="9530372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335360" y="246064"/>
            <a:ext cx="11521279" cy="13234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PATOLOGIE ASSOCIATE</a:t>
            </a:r>
          </a:p>
          <a:p>
            <a:pPr algn="ctr" eaLnBrk="1" hangingPunct="1"/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ALLA DISBIOSI INTESTINALE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775520" y="1844824"/>
            <a:ext cx="8640959" cy="452431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>
            <a:spAutoFit/>
          </a:bodyPr>
          <a:lstStyle>
            <a:lvl1pPr marL="457200" indent="-457200"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 b="1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buClr>
                <a:srgbClr val="FF0000"/>
              </a:buClr>
              <a:buFontTx/>
              <a:buAutoNum type="arabicPeriod"/>
            </a:pPr>
            <a:r>
              <a:rPr lang="it-IT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Allergie</a:t>
            </a:r>
          </a:p>
          <a:p>
            <a:pPr algn="l" eaLnBrk="1" hangingPunct="1">
              <a:buClr>
                <a:srgbClr val="FF0000"/>
              </a:buClr>
              <a:buFontTx/>
              <a:buAutoNum type="arabicPeriod"/>
            </a:pPr>
            <a:r>
              <a:rPr lang="it-IT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Disordini </a:t>
            </a:r>
            <a:r>
              <a:rPr lang="it-IT" sz="32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immuno</a:t>
            </a:r>
            <a:r>
              <a:rPr lang="it-IT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-mediati</a:t>
            </a:r>
          </a:p>
          <a:p>
            <a:pPr algn="l" eaLnBrk="1" hangingPunct="1">
              <a:buClr>
                <a:srgbClr val="FF0000"/>
              </a:buClr>
              <a:buFontTx/>
              <a:buAutoNum type="arabicPeriod"/>
            </a:pPr>
            <a:r>
              <a:rPr lang="it-IT" sz="32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Inflammatory</a:t>
            </a:r>
            <a:r>
              <a:rPr lang="it-IT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32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Bowel</a:t>
            </a:r>
            <a:r>
              <a:rPr lang="it-IT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32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Diseases</a:t>
            </a:r>
            <a:r>
              <a:rPr lang="it-IT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(IBD)</a:t>
            </a:r>
          </a:p>
          <a:p>
            <a:pPr algn="l" eaLnBrk="1" hangingPunct="1">
              <a:buClr>
                <a:srgbClr val="FF0000"/>
              </a:buClr>
              <a:buFontTx/>
              <a:buAutoNum type="arabicPeriod"/>
            </a:pPr>
            <a:r>
              <a:rPr lang="it-IT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Intolleranze alimentari</a:t>
            </a:r>
          </a:p>
          <a:p>
            <a:pPr algn="l" eaLnBrk="1" hangingPunct="1">
              <a:buClr>
                <a:srgbClr val="FF0000"/>
              </a:buClr>
              <a:buFontTx/>
              <a:buAutoNum type="arabicPeriod"/>
            </a:pPr>
            <a:r>
              <a:rPr lang="it-IT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Obesità</a:t>
            </a:r>
          </a:p>
          <a:p>
            <a:pPr algn="l" eaLnBrk="1" hangingPunct="1">
              <a:buClr>
                <a:srgbClr val="FF0000"/>
              </a:buClr>
              <a:buFontTx/>
              <a:buAutoNum type="arabicPeriod"/>
            </a:pPr>
            <a:r>
              <a:rPr lang="it-IT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Sindrome metabolica</a:t>
            </a:r>
          </a:p>
          <a:p>
            <a:pPr algn="l" eaLnBrk="1" hangingPunct="1">
              <a:buClr>
                <a:srgbClr val="FF0000"/>
              </a:buClr>
              <a:buFontTx/>
              <a:buAutoNum type="arabicPeriod"/>
            </a:pPr>
            <a:r>
              <a:rPr lang="it-IT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Patologie epatiche</a:t>
            </a:r>
          </a:p>
          <a:p>
            <a:pPr algn="l" eaLnBrk="1" hangingPunct="1">
              <a:buClr>
                <a:srgbClr val="FF0000"/>
              </a:buClr>
              <a:buFontTx/>
              <a:buAutoNum type="arabicPeriod"/>
            </a:pPr>
            <a:r>
              <a:rPr lang="it-IT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Disturbi comportamentali</a:t>
            </a:r>
          </a:p>
          <a:p>
            <a:pPr algn="l" eaLnBrk="1" hangingPunct="1">
              <a:buClr>
                <a:srgbClr val="FF0000"/>
              </a:buClr>
              <a:buFontTx/>
              <a:buAutoNum type="arabicPeriod"/>
            </a:pPr>
            <a:r>
              <a:rPr lang="it-IT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20408998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ttangolo 3"/>
          <p:cNvSpPr>
            <a:spLocks noChangeArrowheads="1"/>
          </p:cNvSpPr>
          <p:nvPr/>
        </p:nvSpPr>
        <p:spPr bwMode="auto">
          <a:xfrm>
            <a:off x="335360" y="1196753"/>
            <a:ext cx="11521280" cy="415498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MICROBIOTA INTESTINALE E’</a:t>
            </a:r>
          </a:p>
          <a:p>
            <a:pPr algn="ctr"/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 </a:t>
            </a:r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FATTORE EPIGENETICO</a:t>
            </a:r>
          </a:p>
          <a:p>
            <a:pPr algn="ctr"/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CHE, CONDIZIONATO DALL’AMBIENTE, CONFERISCE</a:t>
            </a:r>
          </a:p>
          <a:p>
            <a:pPr algn="ctr"/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ADATTABILITA’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RESILIENZA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ALL’INTERO ORGANISMO ANIMALE.</a:t>
            </a:r>
          </a:p>
        </p:txBody>
      </p:sp>
      <p:sp>
        <p:nvSpPr>
          <p:cNvPr id="6" name="Rettangolo 1"/>
          <p:cNvSpPr>
            <a:spLocks noChangeArrowheads="1"/>
          </p:cNvSpPr>
          <p:nvPr/>
        </p:nvSpPr>
        <p:spPr bwMode="auto">
          <a:xfrm>
            <a:off x="335360" y="142876"/>
            <a:ext cx="11521280" cy="769441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MICROBIOTA INTESTINALE</a:t>
            </a:r>
          </a:p>
        </p:txBody>
      </p:sp>
    </p:spTree>
    <p:extLst>
      <p:ext uri="{BB962C8B-B14F-4D97-AF65-F5344CB8AC3E}">
        <p14:creationId xmlns:p14="http://schemas.microsoft.com/office/powerpoint/2010/main" val="28918008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5360" y="1268764"/>
            <a:ext cx="11521279" cy="538609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“IL MICROBIOTA INTESTINALE È UN ORGANO PERFETTAMENTE CONVERTITO ALLA FISIOLOGIA DELL’OSPITE, IN GRADO DI SVOLGERE FUNZIONI FONDAMENTALI CHE L’OSPITE STESSO NON SAREBBE IN GRADO DI ASSOLVERE”</a:t>
            </a:r>
          </a:p>
          <a:p>
            <a:pPr algn="r">
              <a:defRPr/>
            </a:pP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it-IT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Bäckhed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et al., 2004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it-IT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35360" y="210642"/>
            <a:ext cx="11521280" cy="8316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 lIns="92075" tIns="46039" rIns="92075" bIns="46039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it-IT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MICROBIOTA INTESTINALE</a:t>
            </a:r>
          </a:p>
        </p:txBody>
      </p:sp>
    </p:spTree>
    <p:extLst>
      <p:ext uri="{BB962C8B-B14F-4D97-AF65-F5344CB8AC3E}">
        <p14:creationId xmlns:p14="http://schemas.microsoft.com/office/powerpoint/2010/main" val="11745378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35360" y="260648"/>
            <a:ext cx="11521279" cy="830997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GUT-BRAIN AXIS</a:t>
            </a:r>
          </a:p>
        </p:txBody>
      </p:sp>
      <p:sp>
        <p:nvSpPr>
          <p:cNvPr id="4" name="Rettangolo 3"/>
          <p:cNvSpPr/>
          <p:nvPr/>
        </p:nvSpPr>
        <p:spPr>
          <a:xfrm>
            <a:off x="335361" y="1628800"/>
            <a:ext cx="11521278" cy="4524315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278607" indent="-278607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patologie infiammatorie intestinali (IBD) sono associate a disturbi dell’umore (soprattutto disturbi  psicologici) in circa il 50 %dei pazienti.</a:t>
            </a:r>
          </a:p>
          <a:p>
            <a:pPr marL="278607" indent="-278607" algn="just">
              <a:buFont typeface="Arial" panose="020B0604020202020204" pitchFamily="34" charset="0"/>
              <a:buChar char="•"/>
            </a:pPr>
            <a:endParaRPr lang="it-IT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8607" indent="-278607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terapia con antidepressivi si è dimostrata efficace nel trattamento dei disturbi gastroenterici.</a:t>
            </a:r>
          </a:p>
          <a:p>
            <a:pPr marL="278607" indent="-278607" algn="just">
              <a:buFont typeface="Arial" panose="020B0604020202020204" pitchFamily="34" charset="0"/>
              <a:buChar char="•"/>
            </a:pPr>
            <a:endParaRPr lang="it-IT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8607" indent="-278607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infezioni gastroenteriche determinano una sintomatologia </a:t>
            </a:r>
            <a:r>
              <a:rPr lang="it-IT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</a:t>
            </a:r>
            <a:r>
              <a:rPr lang="it-IT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-ansiosa secondaria alla stimolazione di aree cerebrali implicate nella trasmissione delle informazioni.</a:t>
            </a:r>
          </a:p>
          <a:p>
            <a:pPr marL="278607" indent="-278607" algn="just">
              <a:buFont typeface="Arial" panose="020B0604020202020204" pitchFamily="34" charset="0"/>
              <a:buChar char="•"/>
            </a:pPr>
            <a:endParaRPr lang="it-IT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8607" indent="-278607" algn="just">
              <a:buFont typeface="Arial" panose="020B0604020202020204" pitchFamily="34" charset="0"/>
              <a:buChar char="•"/>
            </a:pPr>
            <a:r>
              <a:rPr lang="it-IT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batteri intestinali hanno un effetto determinante nella regolazione e lo sviluppo dell’asse ipotalamo-ipofisi- surrene</a:t>
            </a:r>
          </a:p>
        </p:txBody>
      </p:sp>
    </p:spTree>
    <p:extLst>
      <p:ext uri="{BB962C8B-B14F-4D97-AF65-F5344CB8AC3E}">
        <p14:creationId xmlns:p14="http://schemas.microsoft.com/office/powerpoint/2010/main" val="42508742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29613" y="260648"/>
            <a:ext cx="11521279" cy="830997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GUT-BRAIN AXIS</a:t>
            </a:r>
            <a:endParaRPr lang="it-IT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29613" y="1578272"/>
            <a:ext cx="11521279" cy="4154984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MECCANISMO COMPLESSO DI COMUNICAZIONE BIDIREZIONALE TRA IL SISTEMA NERVOSO ENTERICO E IL SISTEMA NERVOSO CENTRALE CHE INCLUDE VIE NEURONALI, ENDOCRINE, IMMUNITARIE E METABOLICHE </a:t>
            </a:r>
          </a:p>
        </p:txBody>
      </p:sp>
    </p:spTree>
    <p:extLst>
      <p:ext uri="{BB962C8B-B14F-4D97-AF65-F5344CB8AC3E}">
        <p14:creationId xmlns:p14="http://schemas.microsoft.com/office/powerpoint/2010/main" val="2010496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5360" y="1987093"/>
            <a:ext cx="11521280" cy="2862322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MICROBIOTA ANIMALE </a:t>
            </a:r>
            <a:r>
              <a:rPr lang="it-IT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CONSISTE</a:t>
            </a:r>
          </a:p>
          <a:p>
            <a:pPr algn="ctr"/>
            <a:r>
              <a:rPr lang="it-IT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 BIOMASSA </a:t>
            </a:r>
            <a:r>
              <a:rPr lang="it-IT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COSTITUITA</a:t>
            </a:r>
          </a:p>
          <a:p>
            <a:pPr algn="ctr"/>
            <a:r>
              <a:rPr lang="it-IT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NUMERO DI CELLULE </a:t>
            </a:r>
            <a:r>
              <a:rPr lang="it-IT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BATTERICHE</a:t>
            </a:r>
          </a:p>
          <a:p>
            <a:pPr algn="ctr"/>
            <a:r>
              <a:rPr lang="it-IT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DIECI </a:t>
            </a:r>
            <a:r>
              <a:rPr lang="it-IT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VOLTE SUPERIORE</a:t>
            </a:r>
            <a:r>
              <a:rPr 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it-IT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QUELLO</a:t>
            </a:r>
          </a:p>
          <a:p>
            <a:pPr algn="ctr"/>
            <a:r>
              <a:rPr lang="it-IT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DELLE </a:t>
            </a:r>
            <a:r>
              <a:rPr 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CELLULE DELL’ORGANISMO ADULTO.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35360" y="253097"/>
            <a:ext cx="11521280" cy="1015663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MICROBIOTA</a:t>
            </a:r>
          </a:p>
        </p:txBody>
      </p:sp>
    </p:spTree>
    <p:extLst>
      <p:ext uri="{BB962C8B-B14F-4D97-AF65-F5344CB8AC3E}">
        <p14:creationId xmlns:p14="http://schemas.microsoft.com/office/powerpoint/2010/main" val="307598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29613" y="1789009"/>
            <a:ext cx="1152127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8607" indent="-278607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Situazioni stressanti e protratte per lunghi periodi di tempo determinano alterazioni comportamentali, endocrine e uno stato di </a:t>
            </a:r>
            <a:r>
              <a:rPr lang="it-IT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neuroinfiammazione</a:t>
            </a:r>
            <a:r>
              <a:rPr lang="it-IT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tipiche dello stress cronico </a:t>
            </a:r>
          </a:p>
          <a:p>
            <a:pPr marL="278607" indent="-278607" algn="just">
              <a:buFont typeface="Arial" panose="020B0604020202020204" pitchFamily="34" charset="0"/>
              <a:buChar char="•"/>
            </a:pPr>
            <a:endParaRPr lang="it-IT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8607" indent="-278607" algn="just">
              <a:buFont typeface="Arial" panose="020B0604020202020204" pitchFamily="34" charset="0"/>
              <a:buChar char="•"/>
            </a:pPr>
            <a:r>
              <a:rPr lang="it-IT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Ansia e/o stress innescano disturbi funzionali gastrointestinali, così come la comparsa di sintomi gastrointestinali è in grado di incrementare significativamente i livelli di ansia e depressione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E83B955-F418-4E68-9BC3-335373BB0D3D}"/>
              </a:ext>
            </a:extLst>
          </p:cNvPr>
          <p:cNvSpPr/>
          <p:nvPr/>
        </p:nvSpPr>
        <p:spPr>
          <a:xfrm>
            <a:off x="329613" y="260648"/>
            <a:ext cx="11521279" cy="830997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GUT-BRAIN AXIS</a:t>
            </a:r>
            <a:endParaRPr lang="it-IT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2440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5C8D3CA-2FED-4151-8834-0E27FE159A24}"/>
              </a:ext>
            </a:extLst>
          </p:cNvPr>
          <p:cNvSpPr/>
          <p:nvPr/>
        </p:nvSpPr>
        <p:spPr>
          <a:xfrm>
            <a:off x="335360" y="2354216"/>
            <a:ext cx="11521280" cy="3108543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371474" indent="-371474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Ansia e/o stress innescano disturbi funzionali gastrointestinali</a:t>
            </a:r>
          </a:p>
          <a:p>
            <a:pPr marL="371474" indent="-371474" algn="just">
              <a:buFont typeface="Arial" panose="020B0604020202020204" pitchFamily="34" charset="0"/>
              <a:buChar char="•"/>
            </a:pPr>
            <a:endParaRPr lang="it-IT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1474" indent="-371474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comparsa di sintomi gastrointestinali è in grado di incrementare significativamente i livelli di ansia e depressione.</a:t>
            </a:r>
          </a:p>
          <a:p>
            <a:pPr marL="371474" indent="-371474" algn="just">
              <a:buFont typeface="Arial" panose="020B0604020202020204" pitchFamily="34" charset="0"/>
              <a:buChar char="•"/>
            </a:pPr>
            <a:endParaRPr lang="it-IT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1474" indent="-371474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L’omeostasi intestinale (eubiosi) è legata alla </a:t>
            </a:r>
            <a:r>
              <a:rPr lang="it-IT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bidirezionalità</a:t>
            </a:r>
            <a:r>
              <a:rPr lang="it-I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delle connessioni vigenti tra S.N.C. e Apparato gastrointestinale.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0D4202A-89A3-405E-9EA1-DBBC96332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338469"/>
            <a:ext cx="11521280" cy="165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2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35360" y="260648"/>
            <a:ext cx="11521279" cy="769441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MICROBIOTA E SALUTE MENTALE</a:t>
            </a:r>
          </a:p>
        </p:txBody>
      </p:sp>
      <p:pic>
        <p:nvPicPr>
          <p:cNvPr id="4" name="Immagine" descr="Immag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504446" y="5262232"/>
            <a:ext cx="2163307" cy="891567"/>
          </a:xfrm>
          <a:prstGeom prst="rect">
            <a:avLst/>
          </a:prstGeom>
        </p:spPr>
      </p:pic>
      <p:pic>
        <p:nvPicPr>
          <p:cNvPr id="5" name="Immagine" descr="Immag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83259" y="5234388"/>
            <a:ext cx="2100677" cy="935471"/>
          </a:xfrm>
          <a:prstGeom prst="rect">
            <a:avLst/>
          </a:prstGeom>
        </p:spPr>
      </p:pic>
      <p:pic>
        <p:nvPicPr>
          <p:cNvPr id="6" name="Immagine" descr="Immagine"/>
          <p:cNvPicPr>
            <a:picLocks noChangeAspect="1"/>
          </p:cNvPicPr>
          <p:nvPr/>
        </p:nvPicPr>
        <p:blipFill>
          <a:blip r:embed="rId4"/>
          <a:srcRect l="34691" t="4797" r="1118" b="63414"/>
          <a:stretch>
            <a:fillRect/>
          </a:stretch>
        </p:blipFill>
        <p:spPr>
          <a:xfrm rot="17048680">
            <a:off x="908091" y="2621122"/>
            <a:ext cx="1919145" cy="636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0620" extrusionOk="0">
                <a:moveTo>
                  <a:pt x="3551" y="2"/>
                </a:moveTo>
                <a:cubicBezTo>
                  <a:pt x="3015" y="-28"/>
                  <a:pt x="2472" y="315"/>
                  <a:pt x="1961" y="1067"/>
                </a:cubicBezTo>
                <a:cubicBezTo>
                  <a:pt x="919" y="2599"/>
                  <a:pt x="200" y="5777"/>
                  <a:pt x="76" y="9415"/>
                </a:cubicBezTo>
                <a:cubicBezTo>
                  <a:pt x="60" y="9880"/>
                  <a:pt x="28" y="10307"/>
                  <a:pt x="0" y="10408"/>
                </a:cubicBezTo>
                <a:cubicBezTo>
                  <a:pt x="346" y="10152"/>
                  <a:pt x="581" y="9993"/>
                  <a:pt x="591" y="10021"/>
                </a:cubicBezTo>
                <a:cubicBezTo>
                  <a:pt x="634" y="10152"/>
                  <a:pt x="502" y="13885"/>
                  <a:pt x="413" y="15412"/>
                </a:cubicBezTo>
                <a:cubicBezTo>
                  <a:pt x="441" y="15243"/>
                  <a:pt x="455" y="15268"/>
                  <a:pt x="493" y="15423"/>
                </a:cubicBezTo>
                <a:cubicBezTo>
                  <a:pt x="524" y="15552"/>
                  <a:pt x="645" y="16054"/>
                  <a:pt x="761" y="16541"/>
                </a:cubicBezTo>
                <a:cubicBezTo>
                  <a:pt x="1616" y="20128"/>
                  <a:pt x="3316" y="21572"/>
                  <a:pt x="4744" y="19915"/>
                </a:cubicBezTo>
                <a:cubicBezTo>
                  <a:pt x="6682" y="17667"/>
                  <a:pt x="7510" y="10611"/>
                  <a:pt x="6476" y="5152"/>
                </a:cubicBezTo>
                <a:cubicBezTo>
                  <a:pt x="5865" y="1926"/>
                  <a:pt x="4731" y="67"/>
                  <a:pt x="3551" y="2"/>
                </a:cubicBezTo>
                <a:close/>
                <a:moveTo>
                  <a:pt x="10861" y="75"/>
                </a:moveTo>
                <a:cubicBezTo>
                  <a:pt x="10301" y="70"/>
                  <a:pt x="10153" y="116"/>
                  <a:pt x="9853" y="399"/>
                </a:cubicBezTo>
                <a:cubicBezTo>
                  <a:pt x="8350" y="1814"/>
                  <a:pt x="7416" y="5618"/>
                  <a:pt x="7418" y="10303"/>
                </a:cubicBezTo>
                <a:cubicBezTo>
                  <a:pt x="7419" y="12165"/>
                  <a:pt x="7502" y="13269"/>
                  <a:pt x="7766" y="14911"/>
                </a:cubicBezTo>
                <a:cubicBezTo>
                  <a:pt x="8216" y="17710"/>
                  <a:pt x="9070" y="19692"/>
                  <a:pt x="10136" y="20417"/>
                </a:cubicBezTo>
                <a:cubicBezTo>
                  <a:pt x="10340" y="20556"/>
                  <a:pt x="10610" y="20611"/>
                  <a:pt x="10955" y="20574"/>
                </a:cubicBezTo>
                <a:cubicBezTo>
                  <a:pt x="12752" y="20382"/>
                  <a:pt x="14141" y="16290"/>
                  <a:pt x="14245" y="10878"/>
                </a:cubicBezTo>
                <a:cubicBezTo>
                  <a:pt x="14336" y="6199"/>
                  <a:pt x="13393" y="2040"/>
                  <a:pt x="11890" y="472"/>
                </a:cubicBezTo>
                <a:cubicBezTo>
                  <a:pt x="11552" y="119"/>
                  <a:pt x="11453" y="80"/>
                  <a:pt x="10861" y="75"/>
                </a:cubicBezTo>
                <a:close/>
                <a:moveTo>
                  <a:pt x="18123" y="75"/>
                </a:moveTo>
                <a:cubicBezTo>
                  <a:pt x="17531" y="80"/>
                  <a:pt x="17432" y="119"/>
                  <a:pt x="17094" y="472"/>
                </a:cubicBezTo>
                <a:cubicBezTo>
                  <a:pt x="15586" y="2045"/>
                  <a:pt x="14651" y="6184"/>
                  <a:pt x="14742" y="10878"/>
                </a:cubicBezTo>
                <a:cubicBezTo>
                  <a:pt x="14835" y="15680"/>
                  <a:pt x="15962" y="19544"/>
                  <a:pt x="17543" y="20480"/>
                </a:cubicBezTo>
                <a:cubicBezTo>
                  <a:pt x="18100" y="20809"/>
                  <a:pt x="18910" y="20543"/>
                  <a:pt x="19482" y="19842"/>
                </a:cubicBezTo>
                <a:cubicBezTo>
                  <a:pt x="20446" y="18661"/>
                  <a:pt x="21259" y="15782"/>
                  <a:pt x="21497" y="12717"/>
                </a:cubicBezTo>
                <a:cubicBezTo>
                  <a:pt x="21600" y="11388"/>
                  <a:pt x="21589" y="9051"/>
                  <a:pt x="21475" y="7712"/>
                </a:cubicBezTo>
                <a:cubicBezTo>
                  <a:pt x="21177" y="4200"/>
                  <a:pt x="20320" y="1525"/>
                  <a:pt x="19130" y="399"/>
                </a:cubicBezTo>
                <a:cubicBezTo>
                  <a:pt x="18831" y="115"/>
                  <a:pt x="18684" y="70"/>
                  <a:pt x="18123" y="7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" name="Immagine" descr="Immagine"/>
          <p:cNvPicPr>
            <a:picLocks noChangeAspect="1"/>
          </p:cNvPicPr>
          <p:nvPr/>
        </p:nvPicPr>
        <p:blipFill>
          <a:blip r:embed="rId4"/>
          <a:srcRect l="34965" t="55967" r="1123" b="12226"/>
          <a:stretch>
            <a:fillRect/>
          </a:stretch>
        </p:blipFill>
        <p:spPr>
          <a:xfrm rot="15003580">
            <a:off x="9480111" y="2628147"/>
            <a:ext cx="1911425" cy="611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2" h="21341" extrusionOk="0">
                <a:moveTo>
                  <a:pt x="421" y="0"/>
                </a:moveTo>
                <a:lnTo>
                  <a:pt x="421" y="11"/>
                </a:lnTo>
                <a:lnTo>
                  <a:pt x="421" y="0"/>
                </a:lnTo>
                <a:close/>
                <a:moveTo>
                  <a:pt x="3458" y="45"/>
                </a:moveTo>
                <a:cubicBezTo>
                  <a:pt x="2590" y="-22"/>
                  <a:pt x="1599" y="1202"/>
                  <a:pt x="986" y="3131"/>
                </a:cubicBezTo>
                <a:cubicBezTo>
                  <a:pt x="864" y="3514"/>
                  <a:pt x="795" y="3675"/>
                  <a:pt x="755" y="3671"/>
                </a:cubicBezTo>
                <a:cubicBezTo>
                  <a:pt x="873" y="5288"/>
                  <a:pt x="975" y="6857"/>
                  <a:pt x="953" y="6925"/>
                </a:cubicBezTo>
                <a:cubicBezTo>
                  <a:pt x="923" y="7021"/>
                  <a:pt x="664" y="7132"/>
                  <a:pt x="115" y="7319"/>
                </a:cubicBezTo>
                <a:cubicBezTo>
                  <a:pt x="128" y="7421"/>
                  <a:pt x="112" y="7788"/>
                  <a:pt x="75" y="8198"/>
                </a:cubicBezTo>
                <a:cubicBezTo>
                  <a:pt x="-27" y="9346"/>
                  <a:pt x="-25" y="12104"/>
                  <a:pt x="79" y="13321"/>
                </a:cubicBezTo>
                <a:cubicBezTo>
                  <a:pt x="503" y="18306"/>
                  <a:pt x="1924" y="21578"/>
                  <a:pt x="3548" y="21316"/>
                </a:cubicBezTo>
                <a:cubicBezTo>
                  <a:pt x="5406" y="21017"/>
                  <a:pt x="6764" y="16524"/>
                  <a:pt x="6762" y="10698"/>
                </a:cubicBezTo>
                <a:cubicBezTo>
                  <a:pt x="6761" y="8757"/>
                  <a:pt x="6677" y="7625"/>
                  <a:pt x="6405" y="5867"/>
                </a:cubicBezTo>
                <a:cubicBezTo>
                  <a:pt x="6227" y="4711"/>
                  <a:pt x="6130" y="4288"/>
                  <a:pt x="5794" y="3232"/>
                </a:cubicBezTo>
                <a:cubicBezTo>
                  <a:pt x="5459" y="2183"/>
                  <a:pt x="5315" y="1850"/>
                  <a:pt x="4948" y="1284"/>
                </a:cubicBezTo>
                <a:cubicBezTo>
                  <a:pt x="4453" y="521"/>
                  <a:pt x="4122" y="219"/>
                  <a:pt x="3631" y="79"/>
                </a:cubicBezTo>
                <a:cubicBezTo>
                  <a:pt x="3574" y="63"/>
                  <a:pt x="3516" y="50"/>
                  <a:pt x="3458" y="45"/>
                </a:cubicBezTo>
                <a:close/>
                <a:moveTo>
                  <a:pt x="10673" y="113"/>
                </a:moveTo>
                <a:cubicBezTo>
                  <a:pt x="9710" y="101"/>
                  <a:pt x="8932" y="1081"/>
                  <a:pt x="8277" y="3153"/>
                </a:cubicBezTo>
                <a:cubicBezTo>
                  <a:pt x="7623" y="5219"/>
                  <a:pt x="7324" y="7362"/>
                  <a:pt x="7287" y="10202"/>
                </a:cubicBezTo>
                <a:cubicBezTo>
                  <a:pt x="7260" y="12276"/>
                  <a:pt x="7348" y="13633"/>
                  <a:pt x="7632" y="15495"/>
                </a:cubicBezTo>
                <a:cubicBezTo>
                  <a:pt x="7809" y="16645"/>
                  <a:pt x="7907" y="17076"/>
                  <a:pt x="8244" y="18141"/>
                </a:cubicBezTo>
                <a:cubicBezTo>
                  <a:pt x="8777" y="19821"/>
                  <a:pt x="9247" y="20640"/>
                  <a:pt x="9954" y="21136"/>
                </a:cubicBezTo>
                <a:cubicBezTo>
                  <a:pt x="10375" y="21432"/>
                  <a:pt x="11005" y="21407"/>
                  <a:pt x="11454" y="21069"/>
                </a:cubicBezTo>
                <a:cubicBezTo>
                  <a:pt x="12666" y="20157"/>
                  <a:pt x="13552" y="17487"/>
                  <a:pt x="13938" y="13603"/>
                </a:cubicBezTo>
                <a:cubicBezTo>
                  <a:pt x="14075" y="12216"/>
                  <a:pt x="14090" y="9528"/>
                  <a:pt x="13966" y="8085"/>
                </a:cubicBezTo>
                <a:cubicBezTo>
                  <a:pt x="13701" y="4997"/>
                  <a:pt x="13072" y="2557"/>
                  <a:pt x="12189" y="1194"/>
                </a:cubicBezTo>
                <a:cubicBezTo>
                  <a:pt x="11650" y="363"/>
                  <a:pt x="11304" y="121"/>
                  <a:pt x="10673" y="113"/>
                </a:cubicBezTo>
                <a:close/>
                <a:moveTo>
                  <a:pt x="17936" y="113"/>
                </a:moveTo>
                <a:cubicBezTo>
                  <a:pt x="17305" y="121"/>
                  <a:pt x="16963" y="363"/>
                  <a:pt x="16424" y="1194"/>
                </a:cubicBezTo>
                <a:cubicBezTo>
                  <a:pt x="15541" y="2557"/>
                  <a:pt x="14926" y="4929"/>
                  <a:pt x="14650" y="8051"/>
                </a:cubicBezTo>
                <a:cubicBezTo>
                  <a:pt x="14521" y="9507"/>
                  <a:pt x="14531" y="12181"/>
                  <a:pt x="14672" y="13603"/>
                </a:cubicBezTo>
                <a:cubicBezTo>
                  <a:pt x="15062" y="17545"/>
                  <a:pt x="15969" y="20244"/>
                  <a:pt x="17205" y="21136"/>
                </a:cubicBezTo>
                <a:cubicBezTo>
                  <a:pt x="17629" y="21442"/>
                  <a:pt x="18517" y="21334"/>
                  <a:pt x="18936" y="20922"/>
                </a:cubicBezTo>
                <a:cubicBezTo>
                  <a:pt x="19592" y="20277"/>
                  <a:pt x="20180" y="19037"/>
                  <a:pt x="20606" y="17375"/>
                </a:cubicBezTo>
                <a:cubicBezTo>
                  <a:pt x="21469" y="14013"/>
                  <a:pt x="21573" y="8966"/>
                  <a:pt x="20862" y="5169"/>
                </a:cubicBezTo>
                <a:cubicBezTo>
                  <a:pt x="20614" y="3848"/>
                  <a:pt x="20025" y="2093"/>
                  <a:pt x="19588" y="1374"/>
                </a:cubicBezTo>
                <a:cubicBezTo>
                  <a:pt x="19015" y="433"/>
                  <a:pt x="18577" y="105"/>
                  <a:pt x="17936" y="11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" name="✅SISTEMA IMMUNITARIO…" descr="✅SISTEMA IMMUNITARIO…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344016" y="2852364"/>
            <a:ext cx="2579163" cy="951391"/>
          </a:xfrm>
          <a:prstGeom prst="rect">
            <a:avLst/>
          </a:prstGeom>
        </p:spPr>
      </p:pic>
      <p:pic>
        <p:nvPicPr>
          <p:cNvPr id="9" name="❌ SISTEMA IMMUNITARIO…" descr="❌ SISTEMA IMMUNITARIO…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324500" y="2961393"/>
            <a:ext cx="2523207" cy="951391"/>
          </a:xfrm>
          <a:prstGeom prst="rect">
            <a:avLst/>
          </a:prstGeom>
        </p:spPr>
      </p:pic>
      <p:pic>
        <p:nvPicPr>
          <p:cNvPr id="10" name="😃Neutrosmettitori…" descr="😃Neutrosmettitori…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413872" y="3878276"/>
            <a:ext cx="4439451" cy="1281591"/>
          </a:xfrm>
          <a:prstGeom prst="rect">
            <a:avLst/>
          </a:prstGeom>
        </p:spPr>
      </p:pic>
      <p:pic>
        <p:nvPicPr>
          <p:cNvPr id="11" name="☹️Neuropeptidi e ormoni correlati allo stress…" descr="☹️Neuropeptidi e ormoni correlati allo stress…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405568" y="4096330"/>
            <a:ext cx="4361071" cy="982347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2588419" y="2402742"/>
            <a:ext cx="2124941" cy="392543"/>
          </a:xfrm>
          <a:prstGeom prst="rect">
            <a:avLst/>
          </a:prstGeom>
          <a:solidFill>
            <a:srgbClr val="5BE7C2"/>
          </a:solidFill>
          <a:ln w="28575"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it-IT" sz="1951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BATTERI BUONI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467484" y="2402742"/>
            <a:ext cx="2271456" cy="392543"/>
          </a:xfrm>
          <a:prstGeom prst="rect">
            <a:avLst/>
          </a:prstGeom>
          <a:solidFill>
            <a:srgbClr val="5BE7C2"/>
          </a:solidFill>
          <a:ln w="28575"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it-IT" sz="1951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BATTERI CATTIVI</a:t>
            </a:r>
          </a:p>
        </p:txBody>
      </p:sp>
    </p:spTree>
    <p:extLst>
      <p:ext uri="{BB962C8B-B14F-4D97-AF65-F5344CB8AC3E}">
        <p14:creationId xmlns:p14="http://schemas.microsoft.com/office/powerpoint/2010/main" val="312999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28D925E-FFB6-477F-8870-862AEA127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60" t="14663" r="638" b="454"/>
          <a:stretch/>
        </p:blipFill>
        <p:spPr>
          <a:xfrm>
            <a:off x="6070778" y="1543658"/>
            <a:ext cx="3714751" cy="459225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CB596D2-6111-434D-9727-FB05704823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" t="14663" r="51173" b="454"/>
          <a:stretch/>
        </p:blipFill>
        <p:spPr>
          <a:xfrm>
            <a:off x="2421564" y="1543658"/>
            <a:ext cx="3656251" cy="459225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41E4D8E-CD64-4B42-A45E-A7B63401FCFE}"/>
              </a:ext>
            </a:extLst>
          </p:cNvPr>
          <p:cNvSpPr/>
          <p:nvPr/>
        </p:nvSpPr>
        <p:spPr>
          <a:xfrm>
            <a:off x="329613" y="260648"/>
            <a:ext cx="11521279" cy="830997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GUT-BRAIN AXIS</a:t>
            </a:r>
            <a:endParaRPr lang="it-IT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90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5C8D3CA-2FED-4151-8834-0E27FE159A24}"/>
              </a:ext>
            </a:extLst>
          </p:cNvPr>
          <p:cNvSpPr/>
          <p:nvPr/>
        </p:nvSpPr>
        <p:spPr>
          <a:xfrm>
            <a:off x="335360" y="2214022"/>
            <a:ext cx="11521280" cy="440120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371474" indent="-371474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microbiota intestinale è in grado di influenzare lo sviluppo e le funzioni del SNC</a:t>
            </a:r>
          </a:p>
          <a:p>
            <a:pPr marL="371474" indent="-371474" algn="just">
              <a:buFont typeface="Arial" panose="020B0604020202020204" pitchFamily="34" charset="0"/>
              <a:buChar char="•"/>
            </a:pPr>
            <a:endParaRPr lang="it-IT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1474" indent="-371474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disbiosi intestinale attiva il sistema immunitario, inducendo un eccessivo rilascio di citochine pro-infiammatorie che influenzano negativamente la funzione cerebrale.</a:t>
            </a:r>
          </a:p>
          <a:p>
            <a:pPr marL="371474" indent="-371474" algn="just">
              <a:buFont typeface="Arial" panose="020B0604020202020204" pitchFamily="34" charset="0"/>
              <a:buChar char="•"/>
            </a:pPr>
            <a:endParaRPr lang="it-IT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1474" indent="-371474" algn="just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possibilità di modulare la composizione del microbiota intestinale può avere riscontro in un miglioramento del comportamento animale.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E8DBEDA-8B0B-44BB-880E-589A7E948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338469"/>
            <a:ext cx="11521280" cy="165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760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6DD4FF5D-0644-48AD-906B-59B80731B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283" y="4258577"/>
            <a:ext cx="1864129" cy="1787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BDF64084-C1DD-40C5-97CF-42EC0BA3AC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59" y="734776"/>
            <a:ext cx="2122587" cy="1787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370C0BEC-8A56-422F-BBE5-3FC5CEC1CA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31" y="4314631"/>
            <a:ext cx="1868257" cy="1787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Isosceles Triangle 1">
            <a:extLst>
              <a:ext uri="{FF2B5EF4-FFF2-40B4-BE49-F238E27FC236}">
                <a16:creationId xmlns:a16="http://schemas.microsoft.com/office/drawing/2014/main" id="{E4914DD2-E4F4-4D56-AE5E-E7D768691A9F}"/>
              </a:ext>
            </a:extLst>
          </p:cNvPr>
          <p:cNvSpPr/>
          <p:nvPr/>
        </p:nvSpPr>
        <p:spPr bwMode="auto">
          <a:xfrm>
            <a:off x="4515953" y="2642271"/>
            <a:ext cx="3166795" cy="2957076"/>
          </a:xfrm>
          <a:prstGeom prst="triangle">
            <a:avLst/>
          </a:prstGeom>
          <a:noFill/>
          <a:ln w="57150" cap="flat" cmpd="sng" algn="ctr">
            <a:solidFill>
              <a:srgbClr val="5DE5C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defTabSz="742951" fontAlgn="base">
              <a:spcBef>
                <a:spcPct val="0"/>
              </a:spcBef>
              <a:spcAft>
                <a:spcPct val="0"/>
              </a:spcAft>
            </a:pPr>
            <a:endParaRPr lang="en-US" sz="1463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Rettangolo 5">
            <a:extLst>
              <a:ext uri="{FF2B5EF4-FFF2-40B4-BE49-F238E27FC236}">
                <a16:creationId xmlns:a16="http://schemas.microsoft.com/office/drawing/2014/main" id="{63F5E868-FDDE-402F-9FF1-44FD1C6AB84E}"/>
              </a:ext>
            </a:extLst>
          </p:cNvPr>
          <p:cNvSpPr>
            <a:spLocks noChangeArrowheads="1"/>
          </p:cNvSpPr>
          <p:nvPr/>
        </p:nvSpPr>
        <p:spPr bwMode="auto">
          <a:xfrm rot="17880056">
            <a:off x="3984403" y="3648575"/>
            <a:ext cx="1979700" cy="692754"/>
          </a:xfrm>
          <a:prstGeom prst="rect">
            <a:avLst/>
          </a:prstGeom>
          <a:solidFill>
            <a:srgbClr val="5DE5CB"/>
          </a:solidFill>
          <a:ln>
            <a:solidFill>
              <a:srgbClr val="5DE5CB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951" b="1" dirty="0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gut</a:t>
            </a:r>
            <a:r>
              <a:rPr lang="hu-HU" sz="1951" b="1" dirty="0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-</a:t>
            </a:r>
            <a:r>
              <a:rPr lang="en-US" sz="1951" b="1" dirty="0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brain</a:t>
            </a:r>
          </a:p>
          <a:p>
            <a:pPr algn="ctr" eaLnBrk="1" hangingPunct="1"/>
            <a:r>
              <a:rPr lang="hu-HU" sz="1951" b="1" dirty="0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intera</a:t>
            </a:r>
            <a:r>
              <a:rPr lang="en-US" sz="1951" b="1" dirty="0" err="1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ction</a:t>
            </a:r>
            <a:endParaRPr lang="it-IT" sz="1951" b="1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1" name="Rettangolo 5">
            <a:extLst>
              <a:ext uri="{FF2B5EF4-FFF2-40B4-BE49-F238E27FC236}">
                <a16:creationId xmlns:a16="http://schemas.microsoft.com/office/drawing/2014/main" id="{F4BC2F3B-F73C-4FD7-918E-AD47550E6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019" y="5612991"/>
            <a:ext cx="3210423" cy="392543"/>
          </a:xfrm>
          <a:prstGeom prst="rect">
            <a:avLst/>
          </a:prstGeom>
          <a:solidFill>
            <a:srgbClr val="5DE5CB"/>
          </a:solidFill>
          <a:ln>
            <a:solidFill>
              <a:srgbClr val="5DE5CB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951" b="1" dirty="0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gut</a:t>
            </a:r>
            <a:r>
              <a:rPr lang="hu-HU" sz="1951" b="1" dirty="0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-immun</a:t>
            </a:r>
            <a:r>
              <a:rPr lang="en-US" sz="1951" b="1" dirty="0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e </a:t>
            </a:r>
            <a:r>
              <a:rPr lang="hu-HU" sz="1951" b="1" dirty="0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intera</a:t>
            </a:r>
            <a:r>
              <a:rPr lang="en-US" sz="1951" b="1" dirty="0" err="1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ction</a:t>
            </a:r>
            <a:endParaRPr lang="it-IT" sz="1951" b="1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6" name="Rettangolo 5">
            <a:extLst>
              <a:ext uri="{FF2B5EF4-FFF2-40B4-BE49-F238E27FC236}">
                <a16:creationId xmlns:a16="http://schemas.microsoft.com/office/drawing/2014/main" id="{3DE07CE0-C5DF-4761-8480-7E3AA5123E24}"/>
              </a:ext>
            </a:extLst>
          </p:cNvPr>
          <p:cNvSpPr>
            <a:spLocks noChangeArrowheads="1"/>
          </p:cNvSpPr>
          <p:nvPr/>
        </p:nvSpPr>
        <p:spPr bwMode="auto">
          <a:xfrm rot="3679572">
            <a:off x="6229706" y="3648575"/>
            <a:ext cx="1995529" cy="692754"/>
          </a:xfrm>
          <a:prstGeom prst="rect">
            <a:avLst/>
          </a:prstGeom>
          <a:solidFill>
            <a:srgbClr val="5DE5CB"/>
          </a:solidFill>
          <a:ln>
            <a:solidFill>
              <a:srgbClr val="5DE5CB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951" b="1" dirty="0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brain</a:t>
            </a:r>
            <a:r>
              <a:rPr lang="hu-HU" sz="1951" b="1" dirty="0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-immun</a:t>
            </a:r>
            <a:r>
              <a:rPr lang="en-US" sz="1951" b="1" dirty="0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e</a:t>
            </a:r>
          </a:p>
          <a:p>
            <a:pPr algn="ctr" eaLnBrk="1" hangingPunct="1"/>
            <a:r>
              <a:rPr lang="hu-HU" sz="1951" b="1" dirty="0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intera</a:t>
            </a:r>
            <a:r>
              <a:rPr lang="en-US" sz="1951" b="1" dirty="0" err="1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ction</a:t>
            </a:r>
            <a:endParaRPr lang="it-IT" sz="1951" b="1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0BAC44F-0B14-4CEE-BC90-429E6E2F2DAC}"/>
              </a:ext>
            </a:extLst>
          </p:cNvPr>
          <p:cNvSpPr/>
          <p:nvPr/>
        </p:nvSpPr>
        <p:spPr>
          <a:xfrm rot="-1740000">
            <a:off x="1058565" y="2993319"/>
            <a:ext cx="9356965" cy="917624"/>
          </a:xfrm>
          <a:prstGeom prst="rect">
            <a:avLst/>
          </a:prstGeom>
          <a:solidFill>
            <a:srgbClr val="5DE5CB"/>
          </a:solidFill>
        </p:spPr>
        <p:txBody>
          <a:bodyPr wrap="square">
            <a:spAutoFit/>
          </a:bodyPr>
          <a:lstStyle/>
          <a:p>
            <a:pPr algn="ctr"/>
            <a:r>
              <a:rPr lang="it-IT" sz="5363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GUT-BRAIN-IMMUNE AXIS</a:t>
            </a:r>
            <a:endParaRPr lang="it-IT" sz="5363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tangolo 5">
            <a:extLst>
              <a:ext uri="{FF2B5EF4-FFF2-40B4-BE49-F238E27FC236}">
                <a16:creationId xmlns:a16="http://schemas.microsoft.com/office/drawing/2014/main" id="{6D58BA7D-228A-4F3D-A922-36797D16C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5760" y="4212795"/>
            <a:ext cx="2328847" cy="892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MICROBIOTA</a:t>
            </a:r>
          </a:p>
          <a:p>
            <a:pPr algn="ctr" eaLnBrk="1" hangingPunct="1"/>
            <a:r>
              <a:rPr lang="en-US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INTESTINALE</a:t>
            </a:r>
            <a:endParaRPr lang="it-IT" sz="2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644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2D255C36-7165-4122-9B8D-62ACB0EFFD4D}"/>
              </a:ext>
            </a:extLst>
          </p:cNvPr>
          <p:cNvSpPr/>
          <p:nvPr/>
        </p:nvSpPr>
        <p:spPr>
          <a:xfrm>
            <a:off x="335360" y="2716312"/>
            <a:ext cx="11521280" cy="341632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it-IT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iper</a:t>
            </a:r>
            <a:r>
              <a:rPr 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-attivazione dell’asse dello stress altera:</a:t>
            </a:r>
          </a:p>
          <a:p>
            <a:endParaRPr lang="it-IT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4344" indent="-464344">
              <a:buFont typeface="Arial" panose="020B0604020202020204" pitchFamily="34" charset="0"/>
              <a:buChar char="•"/>
            </a:pPr>
            <a:r>
              <a:rPr 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l’integrità dell’epitelio intestinale </a:t>
            </a:r>
          </a:p>
          <a:p>
            <a:pPr marL="464344" indent="-464344">
              <a:buFont typeface="Arial" panose="020B0604020202020204" pitchFamily="34" charset="0"/>
              <a:buChar char="•"/>
            </a:pPr>
            <a:r>
              <a:rPr 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produzione di mucina </a:t>
            </a:r>
          </a:p>
          <a:p>
            <a:pPr marL="464344" indent="-464344">
              <a:buFont typeface="Arial" panose="020B0604020202020204" pitchFamily="34" charset="0"/>
              <a:buChar char="•"/>
            </a:pPr>
            <a:r>
              <a:rPr 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motilità intestinale </a:t>
            </a:r>
          </a:p>
          <a:p>
            <a:pPr marL="464344" indent="-464344">
              <a:buFont typeface="Arial" panose="020B0604020202020204" pitchFamily="34" charset="0"/>
              <a:buChar char="•"/>
            </a:pPr>
            <a:r>
              <a:rPr lang="it-IT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composizione del microbiota intestinale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F08E34D-3F98-4A19-96CC-BA5C87041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338469"/>
            <a:ext cx="11521280" cy="165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593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sicob.jpeg"/>
          <p:cNvGrpSpPr/>
          <p:nvPr/>
        </p:nvGrpSpPr>
        <p:grpSpPr>
          <a:xfrm>
            <a:off x="1559496" y="980728"/>
            <a:ext cx="9145016" cy="5685418"/>
            <a:chOff x="0" y="0"/>
            <a:chExt cx="6165638" cy="3370543"/>
          </a:xfrm>
        </p:grpSpPr>
        <p:pic>
          <p:nvPicPr>
            <p:cNvPr id="5" name="psicob.jpeg" descr="psicob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" y="355600"/>
              <a:ext cx="6140239" cy="29006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psicob.jpeg" descr="psicob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165639" cy="3370544"/>
            </a:xfrm>
            <a:prstGeom prst="rect">
              <a:avLst/>
            </a:prstGeom>
            <a:effectLst/>
          </p:spPr>
        </p:pic>
      </p:grpSp>
      <p:sp>
        <p:nvSpPr>
          <p:cNvPr id="9" name="Rettangolo 8"/>
          <p:cNvSpPr/>
          <p:nvPr/>
        </p:nvSpPr>
        <p:spPr>
          <a:xfrm>
            <a:off x="335360" y="44624"/>
            <a:ext cx="11521279" cy="830997"/>
          </a:xfrm>
          <a:prstGeom prst="rect">
            <a:avLst/>
          </a:prstGeom>
          <a:solidFill>
            <a:srgbClr val="5BE7C2"/>
          </a:solidFill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MICROBIOTA E SALUTE MENTALE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727848" y="980728"/>
            <a:ext cx="2808312" cy="934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/>
          </a:p>
        </p:txBody>
      </p:sp>
    </p:spTree>
    <p:extLst>
      <p:ext uri="{BB962C8B-B14F-4D97-AF65-F5344CB8AC3E}">
        <p14:creationId xmlns:p14="http://schemas.microsoft.com/office/powerpoint/2010/main" val="11587390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35360" y="260648"/>
            <a:ext cx="11521279" cy="830997"/>
          </a:xfrm>
          <a:prstGeom prst="rect">
            <a:avLst/>
          </a:prstGeom>
          <a:solidFill>
            <a:srgbClr val="5BE7C2"/>
          </a:solidFill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MICROBIOTA E SALUTE MENTALE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19" y="1268760"/>
            <a:ext cx="11338713" cy="491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67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tangolo 36"/>
          <p:cNvSpPr/>
          <p:nvPr/>
        </p:nvSpPr>
        <p:spPr>
          <a:xfrm>
            <a:off x="335360" y="1719504"/>
            <a:ext cx="11521280" cy="235756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899" indent="-342899" algn="ctr" defTabSz="762000" eaLnBrk="0" hangingPunct="0">
              <a:spcBef>
                <a:spcPct val="20000"/>
              </a:spcBef>
              <a:defRPr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L’organismo animale contiene </a:t>
            </a:r>
          </a:p>
          <a:p>
            <a:pPr marL="342899" indent="-342899" algn="ctr" defTabSz="762000" eaLnBrk="0" hangingPunct="0">
              <a:spcBef>
                <a:spcPct val="20000"/>
              </a:spcBef>
              <a:defRPr/>
            </a:pPr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10</a:t>
            </a:r>
            <a:r>
              <a:rPr lang="it-IT" sz="32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13 </a:t>
            </a:r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cellule = 10.000 miliardi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342899" indent="-342899" algn="ctr" defTabSz="762000" eaLnBrk="0" hangingPunct="0">
              <a:spcBef>
                <a:spcPct val="20000"/>
              </a:spcBef>
              <a:defRPr/>
            </a:pP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 alberga una popolazione microbica di </a:t>
            </a:r>
          </a:p>
          <a:p>
            <a:pPr marL="342899" indent="-342899" algn="ctr" defTabSz="762000" eaLnBrk="0" hangingPunct="0">
              <a:spcBef>
                <a:spcPct val="20000"/>
              </a:spcBef>
              <a:defRPr/>
            </a:pPr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10</a:t>
            </a:r>
            <a:r>
              <a:rPr lang="it-IT" sz="32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14</a:t>
            </a:r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cellule = 100.000 miliardi</a:t>
            </a:r>
          </a:p>
        </p:txBody>
      </p:sp>
      <p:sp>
        <p:nvSpPr>
          <p:cNvPr id="7174" name="AutoShape 4"/>
          <p:cNvSpPr>
            <a:spLocks noChangeArrowheads="1"/>
          </p:cNvSpPr>
          <p:nvPr/>
        </p:nvSpPr>
        <p:spPr bwMode="auto">
          <a:xfrm>
            <a:off x="5961142" y="4239823"/>
            <a:ext cx="309563" cy="431800"/>
          </a:xfrm>
          <a:prstGeom prst="downArrow">
            <a:avLst>
              <a:gd name="adj1" fmla="val 50000"/>
              <a:gd name="adj2" fmla="val 2500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335360" y="4811327"/>
            <a:ext cx="11521279" cy="523220"/>
            <a:chOff x="-807643" y="4152802"/>
            <a:chExt cx="9649076" cy="523220"/>
          </a:xfrm>
        </p:grpSpPr>
        <p:sp>
          <p:nvSpPr>
            <p:cNvPr id="38" name="Rettangolo 37"/>
            <p:cNvSpPr/>
            <p:nvPr/>
          </p:nvSpPr>
          <p:spPr>
            <a:xfrm>
              <a:off x="-807643" y="4152802"/>
              <a:ext cx="964907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342899" indent="-342899" algn="ctr" defTabSz="762000" eaLnBrk="0" hangingPunct="0">
                <a:spcBef>
                  <a:spcPct val="20000"/>
                </a:spcBef>
                <a:defRPr/>
              </a:pPr>
              <a:r>
                <a:rPr lang="it-IT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1 cellula animale			10 cellule microbiche</a:t>
              </a:r>
            </a:p>
          </p:txBody>
        </p:sp>
        <p:sp>
          <p:nvSpPr>
            <p:cNvPr id="42" name="Freccia a destra 13"/>
            <p:cNvSpPr/>
            <p:nvPr/>
          </p:nvSpPr>
          <p:spPr>
            <a:xfrm>
              <a:off x="3766033" y="4297267"/>
              <a:ext cx="386954" cy="188913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2800"/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335361" y="5858108"/>
            <a:ext cx="11521278" cy="523220"/>
            <a:chOff x="-807646" y="5199583"/>
            <a:chExt cx="11521278" cy="523220"/>
          </a:xfrm>
        </p:grpSpPr>
        <p:sp>
          <p:nvSpPr>
            <p:cNvPr id="39" name="Rettangolo 38"/>
            <p:cNvSpPr/>
            <p:nvPr/>
          </p:nvSpPr>
          <p:spPr>
            <a:xfrm>
              <a:off x="-807646" y="5199583"/>
              <a:ext cx="11521278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1 gene animale			150 geni microbici</a:t>
              </a:r>
            </a:p>
          </p:txBody>
        </p:sp>
        <p:sp>
          <p:nvSpPr>
            <p:cNvPr id="43" name="Freccia a destra 14"/>
            <p:cNvSpPr/>
            <p:nvPr/>
          </p:nvSpPr>
          <p:spPr>
            <a:xfrm>
              <a:off x="4779441" y="5367239"/>
              <a:ext cx="386954" cy="188912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2800"/>
            </a:p>
          </p:txBody>
        </p:sp>
      </p:grpSp>
      <p:sp>
        <p:nvSpPr>
          <p:cNvPr id="7177" name="AutoShape 4"/>
          <p:cNvSpPr>
            <a:spLocks noChangeArrowheads="1"/>
          </p:cNvSpPr>
          <p:nvPr/>
        </p:nvSpPr>
        <p:spPr bwMode="auto">
          <a:xfrm>
            <a:off x="5961142" y="5382823"/>
            <a:ext cx="309563" cy="431800"/>
          </a:xfrm>
          <a:prstGeom prst="downArrow">
            <a:avLst>
              <a:gd name="adj1" fmla="val 50000"/>
              <a:gd name="adj2" fmla="val 2500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0482" name="Rectangle 18"/>
          <p:cNvSpPr txBox="1">
            <a:spLocks noChangeArrowheads="1"/>
          </p:cNvSpPr>
          <p:nvPr/>
        </p:nvSpPr>
        <p:spPr bwMode="auto">
          <a:xfrm>
            <a:off x="335360" y="260655"/>
            <a:ext cx="11521280" cy="1008105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it-IT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MICROBIOTA e MICROBIOMA</a:t>
            </a:r>
          </a:p>
        </p:txBody>
      </p:sp>
    </p:spTree>
    <p:extLst>
      <p:ext uri="{BB962C8B-B14F-4D97-AF65-F5344CB8AC3E}">
        <p14:creationId xmlns:p14="http://schemas.microsoft.com/office/powerpoint/2010/main" val="229657514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151240"/>
            <a:ext cx="5400600" cy="164009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1962877"/>
            <a:ext cx="6408712" cy="434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6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</TotalTime>
  <Words>1785</Words>
  <Application>Microsoft Office PowerPoint</Application>
  <PresentationFormat>Widescreen</PresentationFormat>
  <Paragraphs>288</Paragraphs>
  <Slides>78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78</vt:i4>
      </vt:variant>
    </vt:vector>
  </HeadingPairs>
  <TitlesOfParts>
    <vt:vector size="90" baseType="lpstr">
      <vt:lpstr>MS PGothic</vt:lpstr>
      <vt:lpstr>MS PGothic</vt:lpstr>
      <vt:lpstr>Arial</vt:lpstr>
      <vt:lpstr>Calibri</vt:lpstr>
      <vt:lpstr>Times New Roman</vt:lpstr>
      <vt:lpstr>Wingdings</vt:lpstr>
      <vt:lpstr>Tema di Office</vt:lpstr>
      <vt:lpstr>1_Tema di Office</vt:lpstr>
      <vt:lpstr>2_Tema di Office</vt:lpstr>
      <vt:lpstr>3_Tema di Office</vt:lpstr>
      <vt:lpstr>4_Tema di Office</vt:lpstr>
      <vt:lpstr>5_Tema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</dc:creator>
  <cp:lastModifiedBy>Alessandro Gramenzi</cp:lastModifiedBy>
  <cp:revision>107</cp:revision>
  <cp:lastPrinted>2019-02-05T17:11:23Z</cp:lastPrinted>
  <dcterms:created xsi:type="dcterms:W3CDTF">2016-05-12T16:12:37Z</dcterms:created>
  <dcterms:modified xsi:type="dcterms:W3CDTF">2020-11-17T14:01:42Z</dcterms:modified>
</cp:coreProperties>
</file>