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handoutMasterIdLst>
    <p:handoutMasterId r:id="rId37"/>
  </p:handoutMasterIdLst>
  <p:sldIdLst>
    <p:sldId id="382" r:id="rId3"/>
    <p:sldId id="448" r:id="rId4"/>
    <p:sldId id="449" r:id="rId5"/>
    <p:sldId id="450" r:id="rId6"/>
    <p:sldId id="452" r:id="rId7"/>
    <p:sldId id="453" r:id="rId8"/>
    <p:sldId id="472" r:id="rId9"/>
    <p:sldId id="474" r:id="rId10"/>
    <p:sldId id="477" r:id="rId11"/>
    <p:sldId id="432" r:id="rId12"/>
    <p:sldId id="433" r:id="rId13"/>
    <p:sldId id="434" r:id="rId14"/>
    <p:sldId id="435" r:id="rId15"/>
    <p:sldId id="455" r:id="rId16"/>
    <p:sldId id="436" r:id="rId17"/>
    <p:sldId id="454" r:id="rId18"/>
    <p:sldId id="437" r:id="rId19"/>
    <p:sldId id="471" r:id="rId20"/>
    <p:sldId id="458" r:id="rId21"/>
    <p:sldId id="459" r:id="rId22"/>
    <p:sldId id="460" r:id="rId23"/>
    <p:sldId id="461" r:id="rId24"/>
    <p:sldId id="462" r:id="rId25"/>
    <p:sldId id="463" r:id="rId26"/>
    <p:sldId id="464" r:id="rId27"/>
    <p:sldId id="465" r:id="rId28"/>
    <p:sldId id="456" r:id="rId29"/>
    <p:sldId id="457" r:id="rId30"/>
    <p:sldId id="383" r:id="rId31"/>
    <p:sldId id="384" r:id="rId32"/>
    <p:sldId id="385" r:id="rId33"/>
    <p:sldId id="386" r:id="rId34"/>
    <p:sldId id="387" r:id="rId35"/>
  </p:sldIdLst>
  <p:sldSz cx="12192000" cy="6858000"/>
  <p:notesSz cx="6858000" cy="99472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4" autoAdjust="0"/>
  </p:normalViewPr>
  <p:slideViewPr>
    <p:cSldViewPr>
      <p:cViewPr varScale="1">
        <p:scale>
          <a:sx n="106" d="100"/>
          <a:sy n="106" d="100"/>
        </p:scale>
        <p:origin x="672" y="10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9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8BC7889D-FE9E-4AA7-886D-6DDDD7F1ED5D}" type="datetimeFigureOut">
              <a:rPr lang="it-IT" smtClean="0"/>
              <a:t>23/11/2020</a:t>
            </a:fld>
            <a:endParaRPr lang="it-IT"/>
          </a:p>
        </p:txBody>
      </p:sp>
      <p:sp>
        <p:nvSpPr>
          <p:cNvPr id="4" name="Segnaposto piè di pagina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9873532E-B569-4087-8ACF-26B42F13F1CA}" type="slidenum">
              <a:rPr lang="it-IT" smtClean="0"/>
              <a:t>‹N›</a:t>
            </a:fld>
            <a:endParaRPr lang="it-IT"/>
          </a:p>
        </p:txBody>
      </p:sp>
    </p:spTree>
    <p:extLst>
      <p:ext uri="{BB962C8B-B14F-4D97-AF65-F5344CB8AC3E}">
        <p14:creationId xmlns:p14="http://schemas.microsoft.com/office/powerpoint/2010/main" val="3498333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E491D33D-890E-4913-8738-F978B8A557F3}" type="datetimeFigureOut">
              <a:rPr lang="it-IT" smtClean="0"/>
              <a:pPr/>
              <a:t>23/11/2020</a:t>
            </a:fld>
            <a:endParaRPr lang="it-IT"/>
          </a:p>
        </p:txBody>
      </p:sp>
      <p:sp>
        <p:nvSpPr>
          <p:cNvPr id="4" name="Segnaposto immagine diapositiva 3"/>
          <p:cNvSpPr>
            <a:spLocks noGrp="1" noRot="1" noChangeAspect="1"/>
          </p:cNvSpPr>
          <p:nvPr>
            <p:ph type="sldImg" idx="2"/>
          </p:nvPr>
        </p:nvSpPr>
        <p:spPr>
          <a:xfrm>
            <a:off x="114300" y="746125"/>
            <a:ext cx="6629400" cy="3730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72A4300B-5F52-46FA-8BFA-D6AC546387AC}" type="slidenum">
              <a:rPr lang="it-IT" smtClean="0"/>
              <a:pPr/>
              <a:t>‹N›</a:t>
            </a:fld>
            <a:endParaRPr lang="it-IT"/>
          </a:p>
        </p:txBody>
      </p:sp>
    </p:spTree>
    <p:extLst>
      <p:ext uri="{BB962C8B-B14F-4D97-AF65-F5344CB8AC3E}">
        <p14:creationId xmlns:p14="http://schemas.microsoft.com/office/powerpoint/2010/main" val="250418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A76F67C-1933-418A-A8A1-77184FFDDD9F}" type="slidenum">
              <a:rPr kumimoji="0" lang="it-IT" altLang="it-IT"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it-IT" altLang="it-IT"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bwMode="auto">
          <a:xfrm>
            <a:off x="114300" y="746125"/>
            <a:ext cx="6629400" cy="3730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extLst>
      <p:ext uri="{BB962C8B-B14F-4D97-AF65-F5344CB8AC3E}">
        <p14:creationId xmlns:p14="http://schemas.microsoft.com/office/powerpoint/2010/main" val="1832299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1DDBE7D-122E-488D-B3CF-D0672A01B3CC}" type="slidenum">
              <a:rPr lang="it-IT" altLang="it-IT"/>
              <a:pPr eaLnBrk="1" hangingPunct="1">
                <a:spcBef>
                  <a:spcPct val="0"/>
                </a:spcBef>
              </a:pPr>
              <a:t>19</a:t>
            </a:fld>
            <a:endParaRPr lang="it-IT" altLang="it-IT"/>
          </a:p>
        </p:txBody>
      </p:sp>
      <p:sp>
        <p:nvSpPr>
          <p:cNvPr id="32771" name="Rectangle 2"/>
          <p:cNvSpPr>
            <a:spLocks noGrp="1" noRot="1" noChangeAspect="1" noChangeArrowheads="1" noTextEdit="1"/>
          </p:cNvSpPr>
          <p:nvPr>
            <p:ph type="sldImg"/>
          </p:nvPr>
        </p:nvSpPr>
        <p:spPr>
          <a:xfrm>
            <a:off x="114300" y="746125"/>
            <a:ext cx="6629400" cy="3730625"/>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15799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8D5E4A5-DD8E-43E9-94AC-40D966A29DC3}" type="slidenum">
              <a:rPr lang="it-IT" altLang="it-IT">
                <a:latin typeface="Times New Roman" panose="02020603050405020304" pitchFamily="18" charset="0"/>
              </a:rPr>
              <a:pPr eaLnBrk="1" hangingPunct="1">
                <a:spcBef>
                  <a:spcPct val="0"/>
                </a:spcBef>
              </a:pPr>
              <a:t>20</a:t>
            </a:fld>
            <a:endParaRPr lang="it-IT" altLang="it-IT">
              <a:latin typeface="Times New Roman" panose="02020603050405020304" pitchFamily="18" charset="0"/>
            </a:endParaRPr>
          </a:p>
        </p:txBody>
      </p:sp>
      <p:sp>
        <p:nvSpPr>
          <p:cNvPr id="44035" name="Rectangle 2"/>
          <p:cNvSpPr>
            <a:spLocks noGrp="1" noRot="1" noChangeAspect="1" noChangeArrowheads="1" noTextEdit="1"/>
          </p:cNvSpPr>
          <p:nvPr>
            <p:ph type="sldImg"/>
          </p:nvPr>
        </p:nvSpPr>
        <p:spPr>
          <a:xfrm>
            <a:off x="114300" y="746125"/>
            <a:ext cx="6629400" cy="3730625"/>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733647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F9CD61D-AD9E-4CB4-8A3B-7364533EF5DF}" type="slidenum">
              <a:rPr lang="it-IT" altLang="it-IT"/>
              <a:pPr eaLnBrk="1" hangingPunct="1">
                <a:spcBef>
                  <a:spcPct val="0"/>
                </a:spcBef>
              </a:pPr>
              <a:t>21</a:t>
            </a:fld>
            <a:endParaRPr lang="it-IT" altLang="it-IT"/>
          </a:p>
        </p:txBody>
      </p:sp>
      <p:sp>
        <p:nvSpPr>
          <p:cNvPr id="45059" name="Rectangle 2"/>
          <p:cNvSpPr>
            <a:spLocks noGrp="1" noRot="1" noChangeAspect="1" noChangeArrowheads="1" noTextEdit="1"/>
          </p:cNvSpPr>
          <p:nvPr>
            <p:ph type="sldImg"/>
          </p:nvPr>
        </p:nvSpPr>
        <p:spPr>
          <a:xfrm>
            <a:off x="114300" y="746125"/>
            <a:ext cx="6629400" cy="3730625"/>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230736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043169E-A9C0-42B5-AF4A-46C67B8B3193}" type="slidenum">
              <a:rPr lang="it-IT" altLang="it-IT"/>
              <a:pPr eaLnBrk="1" hangingPunct="1">
                <a:spcBef>
                  <a:spcPct val="0"/>
                </a:spcBef>
              </a:pPr>
              <a:t>22</a:t>
            </a:fld>
            <a:endParaRPr lang="it-IT" altLang="it-IT"/>
          </a:p>
        </p:txBody>
      </p:sp>
      <p:sp>
        <p:nvSpPr>
          <p:cNvPr id="46083" name="Rectangle 2"/>
          <p:cNvSpPr>
            <a:spLocks noGrp="1" noRot="1" noChangeAspect="1" noChangeArrowheads="1" noTextEdit="1"/>
          </p:cNvSpPr>
          <p:nvPr>
            <p:ph type="sldImg"/>
          </p:nvPr>
        </p:nvSpPr>
        <p:spPr>
          <a:xfrm>
            <a:off x="114300" y="746125"/>
            <a:ext cx="6629400" cy="3730625"/>
          </a:xfrm>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4274623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03879E6-7E8B-4824-841B-CA04EC409AD6}" type="slidenum">
              <a:rPr lang="it-IT" altLang="it-IT"/>
              <a:pPr eaLnBrk="1" hangingPunct="1">
                <a:spcBef>
                  <a:spcPct val="0"/>
                </a:spcBef>
              </a:pPr>
              <a:t>23</a:t>
            </a:fld>
            <a:endParaRPr lang="it-IT" altLang="it-IT"/>
          </a:p>
        </p:txBody>
      </p:sp>
      <p:sp>
        <p:nvSpPr>
          <p:cNvPr id="47107" name="Rectangle 2"/>
          <p:cNvSpPr>
            <a:spLocks noGrp="1" noRot="1" noChangeAspect="1" noChangeArrowheads="1" noTextEdit="1"/>
          </p:cNvSpPr>
          <p:nvPr>
            <p:ph type="sldImg"/>
          </p:nvPr>
        </p:nvSpPr>
        <p:spPr>
          <a:xfrm>
            <a:off x="114300" y="746125"/>
            <a:ext cx="6629400" cy="3730625"/>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326533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E17808F-F593-4C94-B451-ED10C2502296}" type="slidenum">
              <a:rPr lang="it-IT" altLang="it-IT"/>
              <a:pPr eaLnBrk="1" hangingPunct="1">
                <a:spcBef>
                  <a:spcPct val="0"/>
                </a:spcBef>
              </a:pPr>
              <a:t>24</a:t>
            </a:fld>
            <a:endParaRPr lang="it-IT" altLang="it-IT"/>
          </a:p>
        </p:txBody>
      </p:sp>
      <p:sp>
        <p:nvSpPr>
          <p:cNvPr id="49155" name="Rectangle 2"/>
          <p:cNvSpPr>
            <a:spLocks noGrp="1" noRot="1" noChangeAspect="1" noChangeArrowheads="1" noTextEdit="1"/>
          </p:cNvSpPr>
          <p:nvPr>
            <p:ph type="sldImg"/>
          </p:nvPr>
        </p:nvSpPr>
        <p:spPr>
          <a:xfrm>
            <a:off x="114300" y="746125"/>
            <a:ext cx="6629400" cy="3730625"/>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472891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11D625D-E0BB-46D2-8912-D664123A7919}" type="slidenum">
              <a:rPr lang="it-IT" altLang="it-IT"/>
              <a:pPr eaLnBrk="1" hangingPunct="1">
                <a:spcBef>
                  <a:spcPct val="0"/>
                </a:spcBef>
              </a:pPr>
              <a:t>26</a:t>
            </a:fld>
            <a:endParaRPr lang="it-IT" altLang="it-IT"/>
          </a:p>
        </p:txBody>
      </p:sp>
      <p:sp>
        <p:nvSpPr>
          <p:cNvPr id="48131" name="Rectangle 2"/>
          <p:cNvSpPr>
            <a:spLocks noGrp="1" noRot="1" noChangeAspect="1" noChangeArrowheads="1" noTextEdit="1"/>
          </p:cNvSpPr>
          <p:nvPr>
            <p:ph type="sldImg"/>
          </p:nvPr>
        </p:nvSpPr>
        <p:spPr>
          <a:xfrm>
            <a:off x="114300" y="746125"/>
            <a:ext cx="6629400" cy="3730625"/>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471386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392246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178093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534045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6146" name="Rectangle 2"/>
          <p:cNvSpPr>
            <a:spLocks noGrp="1" noChangeArrowheads="1"/>
          </p:cNvSpPr>
          <p:nvPr>
            <p:ph type="ctrTitle" sz="quarter"/>
          </p:nvPr>
        </p:nvSpPr>
        <p:spPr>
          <a:xfrm>
            <a:off x="914400" y="1676400"/>
            <a:ext cx="10363200" cy="1828800"/>
          </a:xfrm>
        </p:spPr>
        <p:txBody>
          <a:bodyPr/>
          <a:lstStyle>
            <a:lvl1pPr>
              <a:defRPr/>
            </a:lvl1pPr>
          </a:lstStyle>
          <a:p>
            <a:r>
              <a:rPr lang="it-IT"/>
              <a:t>Fare clic per modificare lo stile del titolo</a:t>
            </a:r>
          </a:p>
        </p:txBody>
      </p:sp>
      <p:sp>
        <p:nvSpPr>
          <p:cNvPr id="6147" name="Rectangle 3"/>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F6B5109-6504-4B21-B369-065AEA751FF4}"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000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7D8A51B-89A1-488D-8D8C-CADB330AB34A}"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6206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173D395-BDAB-4C90-A714-ED8FF3CE97E0}"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801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09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F57869E-A160-4FC1-A294-5172434BD697}"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933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C67E177-B56E-4EFC-A96A-BC5882428ACE}"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7747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DADCF38-2A3C-42EE-9A23-A5A5BB9F0CEF}"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90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4170550-6AEB-45A0-9660-BCD544D1AC8B}"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3828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7C8BD54-118C-4E11-8157-F3AB40376946}"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82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033144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5EC09C7-F982-4E7C-A965-ADE8FE1DEB1E}"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72607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B2FC819-A24B-47BE-ADF2-28C8476BC3F4}"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1156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381000"/>
            <a:ext cx="2743200" cy="5715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09600" y="381000"/>
            <a:ext cx="8026400" cy="5715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C79C69A-57EB-41EC-8169-C1970FB4DFC8}"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55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09600" y="381000"/>
            <a:ext cx="10972800" cy="13716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609600" y="1981200"/>
            <a:ext cx="10972800" cy="4114800"/>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it-IT"/>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69F4348-06C0-4E50-A3C3-5F22A8F4865D}"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123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97174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977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322101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673115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21112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3236390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1FD2EF1-1753-403E-910F-8A585A5ACDA1}" type="datetimeFigureOut">
              <a:rPr lang="it-IT" smtClean="0"/>
              <a:pPr/>
              <a:t>23/11/2020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4090F1-2B91-46A3-8689-87DB6677D86B}" type="slidenum">
              <a:rPr lang="it-IT" smtClean="0"/>
              <a:pPr/>
              <a:t>‹N›</a:t>
            </a:fld>
            <a:endParaRPr lang="it-IT"/>
          </a:p>
        </p:txBody>
      </p:sp>
    </p:spTree>
    <p:extLst>
      <p:ext uri="{BB962C8B-B14F-4D97-AF65-F5344CB8AC3E}">
        <p14:creationId xmlns:p14="http://schemas.microsoft.com/office/powerpoint/2010/main" val="156355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D2EF1-1753-403E-910F-8A585A5ACDA1}" type="datetimeFigureOut">
              <a:rPr lang="it-IT" smtClean="0"/>
              <a:pPr/>
              <a:t>23/11/2020</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090F1-2B91-46A3-8689-87DB6677D86B}" type="slidenum">
              <a:rPr lang="it-IT" smtClean="0"/>
              <a:pPr/>
              <a:t>‹N›</a:t>
            </a:fld>
            <a:endParaRPr lang="it-IT"/>
          </a:p>
        </p:txBody>
      </p:sp>
    </p:spTree>
    <p:extLst>
      <p:ext uri="{BB962C8B-B14F-4D97-AF65-F5344CB8AC3E}">
        <p14:creationId xmlns:p14="http://schemas.microsoft.com/office/powerpoint/2010/main" val="2345237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381000"/>
            <a:ext cx="10972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5123" name="Rectangle 3"/>
          <p:cNvSpPr>
            <a:spLocks noGrp="1" noChangeArrowheads="1"/>
          </p:cNvSpPr>
          <p:nvPr>
            <p:ph type="body" idx="1"/>
          </p:nvPr>
        </p:nvSpPr>
        <p:spPr bwMode="auto">
          <a:xfrm>
            <a:off x="609600" y="1981200"/>
            <a:ext cx="10972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12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b="0">
                <a:solidFill>
                  <a:srgbClr val="FFFFFF"/>
                </a:solidFill>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it-IT"/>
          </a:p>
        </p:txBody>
      </p:sp>
      <p:sp>
        <p:nvSpPr>
          <p:cNvPr id="512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b="0">
                <a:solidFill>
                  <a:srgbClr val="FFFFFF"/>
                </a:solidFill>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it-IT"/>
          </a:p>
        </p:txBody>
      </p:sp>
      <p:sp>
        <p:nvSpPr>
          <p:cNvPr id="512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FFFFFF"/>
                </a:solidFill>
                <a:effectLst>
                  <a:outerShdw blurRad="38100" dist="38100" dir="2700000" algn="tl">
                    <a:srgbClr val="000000"/>
                  </a:outerShdw>
                </a:effectLst>
              </a:defRPr>
            </a:lvl1pPr>
          </a:lstStyle>
          <a:p>
            <a:pPr fontAlgn="base">
              <a:spcBef>
                <a:spcPct val="0"/>
              </a:spcBef>
              <a:spcAft>
                <a:spcPct val="0"/>
              </a:spcAft>
              <a:defRPr/>
            </a:pPr>
            <a:fld id="{7843BA0F-EDE6-4B9B-A6BD-337F91E2CBC1}" type="slidenum">
              <a:rPr lang="it-IT" altLang="it-IT" smtClean="0">
                <a:latin typeface="Arial" panose="020B0604020202020204" pitchFamily="34" charset="0"/>
                <a:cs typeface="Arial" panose="020B0604020202020204" pitchFamily="34" charset="0"/>
              </a:rPr>
              <a:pPr fontAlgn="base">
                <a:spcBef>
                  <a:spcPct val="0"/>
                </a:spcBef>
                <a:spcAft>
                  <a:spcPct val="0"/>
                </a:spcAft>
                <a:defRPr/>
              </a:pPr>
              <a:t>‹N›</a:t>
            </a:fld>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00366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rgbClr val="FFCC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2pPr>
      <a:lvl3pPr algn="ctr" rtl="0" eaLnBrk="0" fontAlgn="base" hangingPunct="0">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3pPr>
      <a:lvl4pPr algn="ctr" rtl="0" eaLnBrk="0" fontAlgn="base" hangingPunct="0">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4pPr>
      <a:lvl5pPr algn="ctr" rtl="0" eaLnBrk="0" fontAlgn="base" hangingPunct="0">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4400">
          <a:solidFill>
            <a:srgbClr val="FFCC00"/>
          </a:solidFill>
          <a:effectLst>
            <a:outerShdw blurRad="38100" dist="38100" dir="2700000" algn="tl">
              <a:srgbClr val="000000"/>
            </a:outerShdw>
          </a:effectLst>
          <a:latin typeface="Comic Sans MS" pitchFamily="66"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rgbClr val="FFCC00"/>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rgbClr val="FFCC00"/>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rgbClr val="FFCC00"/>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rgbClr val="FFCC00"/>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rgbClr val="FFCC00"/>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rgbClr val="FFCC00"/>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rgbClr val="FFCC00"/>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rgbClr val="FFCC00"/>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2060848"/>
            <a:ext cx="11521280" cy="3000821"/>
          </a:xfrm>
          <a:prstGeom prst="rect">
            <a:avLst/>
          </a:prstGeom>
          <a:solidFill>
            <a:srgbClr val="FFFF00"/>
          </a:solidFill>
        </p:spPr>
        <p:txBody>
          <a:bodyPr wrap="square">
            <a:spAutoFit/>
          </a:bodyPr>
          <a:lstStyle/>
          <a:p>
            <a:pPr marL="428625" indent="-428625" algn="just">
              <a:buFont typeface="Arial" panose="020B0604020202020204" pitchFamily="34" charset="0"/>
              <a:buChar char="•"/>
            </a:pP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t>
            </a:r>
            <a:r>
              <a:rPr lang="it-IT" sz="27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PROBIOTICI</a:t>
            </a: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sono batteri, che, una volta raggiunto l’intestino esercitano un’azione di equilibrio sulla microflora.</a:t>
            </a:r>
          </a:p>
          <a:p>
            <a:pPr marL="428625" indent="-428625" algn="just">
              <a:buFont typeface="Arial" panose="020B0604020202020204" pitchFamily="34" charset="0"/>
              <a:buChar char="•"/>
            </a:pP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t>
            </a:r>
            <a:r>
              <a:rPr lang="it-IT" sz="27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PREBIOTICI</a:t>
            </a: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invece sono fibre non assimilabili che favoriscono la crescita di batteri utili già presenti nell’intestino, ovvero permettono ai probiotici di proliferare.</a:t>
            </a:r>
          </a:p>
          <a:p>
            <a:pPr marL="428625" indent="-428625" algn="just">
              <a:buFont typeface="Arial" panose="020B0604020202020204" pitchFamily="34" charset="0"/>
              <a:buChar char="•"/>
            </a:pP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t>
            </a:r>
            <a:r>
              <a:rPr lang="it-IT" sz="27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POSTBIOTICI</a:t>
            </a:r>
            <a:r>
              <a:rPr lang="it-IT" sz="27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sono i metaboliti prodotti dalla fermentazione svolta dai probiotici.  </a:t>
            </a:r>
          </a:p>
        </p:txBody>
      </p:sp>
      <p:sp>
        <p:nvSpPr>
          <p:cNvPr id="4" name="Rettangolo 3"/>
          <p:cNvSpPr/>
          <p:nvPr/>
        </p:nvSpPr>
        <p:spPr>
          <a:xfrm>
            <a:off x="1773964" y="548681"/>
            <a:ext cx="8639798" cy="715581"/>
          </a:xfrm>
          <a:prstGeom prst="rect">
            <a:avLst/>
          </a:prstGeom>
          <a:solidFill>
            <a:srgbClr val="FFFF00"/>
          </a:solidFill>
        </p:spPr>
        <p:txBody>
          <a:bodyPr wrap="square">
            <a:spAutoFit/>
          </a:bodyPr>
          <a:lstStyle/>
          <a:p>
            <a:pPr algn="ctr"/>
            <a:r>
              <a:rPr lang="it-IT" sz="405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Nutrizione e Microbiota</a:t>
            </a:r>
            <a:endParaRPr lang="it-IT" sz="405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937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52EC4FE9-8E23-4DAB-A8FD-85B830A605D5}"/>
              </a:ext>
            </a:extLst>
          </p:cNvPr>
          <p:cNvSpPr/>
          <p:nvPr/>
        </p:nvSpPr>
        <p:spPr>
          <a:xfrm>
            <a:off x="335360" y="1476068"/>
            <a:ext cx="11521280" cy="3539430"/>
          </a:xfrm>
          <a:prstGeom prst="rect">
            <a:avLst/>
          </a:prstGeom>
          <a:solidFill>
            <a:srgbClr val="FFFF00"/>
          </a:solidFill>
        </p:spPr>
        <p:txBody>
          <a:bodyPr wrap="square">
            <a:spAutoFit/>
          </a:bodyPr>
          <a:lstStyle/>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 batteri tindalizzati sono dei ceppi batterici che sono stati sottoposti ad un particolare trattamento termico che li ha “inattivati”, quindi resi incapaci di metabolizzare e riprodursi.</a:t>
            </a:r>
          </a:p>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La loro attività pertanto non è riconducibile alla possibilità di colonizzare direttamente un sito </a:t>
            </a:r>
            <a:r>
              <a:rPr lang="it-IT" sz="28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ﬁsiologico</a:t>
            </a: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p>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Il riferimento quindi all’unità di misura in UFC/g è relativo alla concentrazione di partenza della coltura che viene sottoposta a tindalizzazione.</a:t>
            </a:r>
          </a:p>
        </p:txBody>
      </p:sp>
      <p:sp>
        <p:nvSpPr>
          <p:cNvPr id="2" name="Rettangolo 1"/>
          <p:cNvSpPr/>
          <p:nvPr/>
        </p:nvSpPr>
        <p:spPr>
          <a:xfrm>
            <a:off x="1775521" y="188641"/>
            <a:ext cx="8640959" cy="646331"/>
          </a:xfrm>
          <a:prstGeom prst="rect">
            <a:avLst/>
          </a:prstGeom>
          <a:solidFill>
            <a:srgbClr val="0000FF"/>
          </a:solidFill>
        </p:spPr>
        <p:txBody>
          <a:bodyPr wrap="square">
            <a:spAutoFit/>
          </a:bodyPr>
          <a:lstStyle/>
          <a:p>
            <a:pPr algn="ctr"/>
            <a:r>
              <a:rPr lang="it-IT" sz="3600" b="1" dirty="0">
                <a:solidFill>
                  <a:srgbClr val="FFFF00"/>
                </a:solidFill>
                <a:latin typeface="Arial" panose="020B0604020202020204" pitchFamily="34" charset="0"/>
                <a:ea typeface="Calibri" panose="020F0502020204030204" pitchFamily="34" charset="0"/>
                <a:cs typeface="Arial" panose="020B0604020202020204" pitchFamily="34" charset="0"/>
              </a:rPr>
              <a:t>BATTERI PROBIOTICI TINDALIZZATI</a:t>
            </a:r>
          </a:p>
        </p:txBody>
      </p:sp>
    </p:spTree>
    <p:extLst>
      <p:ext uri="{BB962C8B-B14F-4D97-AF65-F5344CB8AC3E}">
        <p14:creationId xmlns:p14="http://schemas.microsoft.com/office/powerpoint/2010/main" val="108366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92FFA1-C3C0-472B-8553-D28F5A2E099B}"/>
              </a:ext>
            </a:extLst>
          </p:cNvPr>
          <p:cNvSpPr/>
          <p:nvPr/>
        </p:nvSpPr>
        <p:spPr>
          <a:xfrm>
            <a:off x="335360" y="1628801"/>
            <a:ext cx="11521280" cy="2862322"/>
          </a:xfrm>
          <a:prstGeom prst="rect">
            <a:avLst/>
          </a:prstGeom>
          <a:solidFill>
            <a:srgbClr val="FFFF00"/>
          </a:solidFill>
        </p:spPr>
        <p:txBody>
          <a:bodyPr wrap="square">
            <a:spAutoFit/>
          </a:bodyPr>
          <a:lstStyle/>
          <a:p>
            <a:pPr marL="457200" indent="-4572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Il loro apporto costituisce una “base” su cui, a livello intestinale, si va a ricostituire un substrato adatto alla ricolonizzazione della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ﬂora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simbiotica</a:t>
            </a:r>
          </a:p>
          <a:p>
            <a:pPr marL="457200" indent="-4572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Azione di contrasto all’insediamento e allo sviluppo di tutti i ceppi patogeni o dannosi. </a:t>
            </a:r>
            <a:endPar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Rettangolo 2">
            <a:extLst>
              <a:ext uri="{FF2B5EF4-FFF2-40B4-BE49-F238E27FC236}">
                <a16:creationId xmlns:a16="http://schemas.microsoft.com/office/drawing/2014/main" id="{1F666E1D-A261-4AAB-A113-38F1413F2E6F}"/>
              </a:ext>
            </a:extLst>
          </p:cNvPr>
          <p:cNvSpPr/>
          <p:nvPr/>
        </p:nvSpPr>
        <p:spPr>
          <a:xfrm>
            <a:off x="1775521" y="548681"/>
            <a:ext cx="8640959" cy="646331"/>
          </a:xfrm>
          <a:prstGeom prst="rect">
            <a:avLst/>
          </a:prstGeom>
          <a:solidFill>
            <a:srgbClr val="FFFF00"/>
          </a:solidFill>
        </p:spPr>
        <p:txBody>
          <a:bodyPr wrap="square">
            <a:spAutoFit/>
          </a:bodyPr>
          <a:lstStyle/>
          <a:p>
            <a:pPr algn="ctr"/>
            <a:r>
              <a:rPr lang="it-IT" sz="3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COME FUNZIONANO I “TINDALIZZATI”</a:t>
            </a:r>
            <a:endParaRPr lang="it-IT"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5220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BBB9C333-4439-49BC-96C4-47A7195D51F3}"/>
              </a:ext>
            </a:extLst>
          </p:cNvPr>
          <p:cNvSpPr/>
          <p:nvPr/>
        </p:nvSpPr>
        <p:spPr>
          <a:xfrm>
            <a:off x="335360" y="1119510"/>
            <a:ext cx="11521280" cy="4401205"/>
          </a:xfrm>
          <a:prstGeom prst="rect">
            <a:avLst/>
          </a:prstGeom>
          <a:solidFill>
            <a:srgbClr val="FFFF00"/>
          </a:solidFill>
        </p:spPr>
        <p:txBody>
          <a:bodyPr wrap="square">
            <a:spAutoFit/>
          </a:bodyPr>
          <a:lstStyle/>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 batteri Tindalizzati sono trattati termicamente insieme al loro terreno di coltura, che contiene anche le sostanze prodotte dal loro </a:t>
            </a:r>
            <a:r>
              <a:rPr lang="it-IT" sz="2800" b="1" dirty="0" smtClean="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metabolismo.</a:t>
            </a:r>
            <a:endPar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Il </a:t>
            </a:r>
            <a:r>
              <a:rPr lang="it-IT" sz="28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lioﬁlizzato</a:t>
            </a: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così ottenuto contiene quindi sia le parti cellulari probiotiche che le sostanze del normale metabolismo dei ceppi (vitamine, glicoproteine, micronutrienti)</a:t>
            </a:r>
          </a:p>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Utili in presenza di situazioni di disbiosi intestinale, tali che un trattamento iniziale con cellule vive, visto lo stato delle condizioni proibitive della mucosa enterica, avrebbe molto scarse probabilità di attecchimento. </a:t>
            </a:r>
            <a:endParaRPr lang="it-IT" sz="28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Rettangolo 2"/>
          <p:cNvSpPr/>
          <p:nvPr/>
        </p:nvSpPr>
        <p:spPr>
          <a:xfrm>
            <a:off x="1775521" y="188641"/>
            <a:ext cx="8640959" cy="646331"/>
          </a:xfrm>
          <a:prstGeom prst="rect">
            <a:avLst/>
          </a:prstGeom>
          <a:solidFill>
            <a:srgbClr val="0000FF"/>
          </a:solidFill>
        </p:spPr>
        <p:txBody>
          <a:bodyPr wrap="square">
            <a:spAutoFit/>
          </a:bodyPr>
          <a:lstStyle/>
          <a:p>
            <a:pPr algn="ctr"/>
            <a:r>
              <a:rPr lang="it-IT" sz="3600" b="1" dirty="0">
                <a:solidFill>
                  <a:srgbClr val="FFFF00"/>
                </a:solidFill>
                <a:latin typeface="Arial" panose="020B0604020202020204" pitchFamily="34" charset="0"/>
                <a:ea typeface="Calibri" panose="020F0502020204030204" pitchFamily="34" charset="0"/>
                <a:cs typeface="Arial" panose="020B0604020202020204" pitchFamily="34" charset="0"/>
              </a:rPr>
              <a:t>BATTERI PROBIOTICI TINDALIZZATI</a:t>
            </a:r>
          </a:p>
        </p:txBody>
      </p:sp>
    </p:spTree>
    <p:extLst>
      <p:ext uri="{BB962C8B-B14F-4D97-AF65-F5344CB8AC3E}">
        <p14:creationId xmlns:p14="http://schemas.microsoft.com/office/powerpoint/2010/main" val="1781761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53E222E-87EB-4888-844D-B3230BFC04E2}"/>
              </a:ext>
            </a:extLst>
          </p:cNvPr>
          <p:cNvSpPr/>
          <p:nvPr/>
        </p:nvSpPr>
        <p:spPr>
          <a:xfrm>
            <a:off x="335360" y="980729"/>
            <a:ext cx="11521280" cy="3970318"/>
          </a:xfrm>
          <a:prstGeom prst="rect">
            <a:avLst/>
          </a:prstGeom>
          <a:solidFill>
            <a:srgbClr val="FFFF00"/>
          </a:solidFill>
        </p:spPr>
        <p:txBody>
          <a:bodyPr wrap="square">
            <a:spAutoFit/>
          </a:bodyPr>
          <a:lstStyle/>
          <a:p>
            <a:pPr marL="342900" indent="-342900" algn="just">
              <a:buFont typeface="Symbol" panose="05050102010706020507" pitchFamily="18" charset="2"/>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Attività batteriostatica diretta, prevenendo o ritardando lo sviluppo di batteri patogeni;</a:t>
            </a:r>
          </a:p>
          <a:p>
            <a:pPr marL="342900" indent="-342900" algn="just">
              <a:buFont typeface="Symbol" panose="05050102010706020507" pitchFamily="18" charset="2"/>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L’adesione dei frammenti cellulari tindalizzati alle cellule epiteliali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mucosecernenti</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del lume intestinale (orletto a spazzola) ha effetto inibente sull’adesività e l’espansione di ceppi patogeni nel tratto intestinale;</a:t>
            </a:r>
          </a:p>
        </p:txBody>
      </p:sp>
      <p:sp>
        <p:nvSpPr>
          <p:cNvPr id="3" name="Rettangolo 2"/>
          <p:cNvSpPr/>
          <p:nvPr/>
        </p:nvSpPr>
        <p:spPr>
          <a:xfrm>
            <a:off x="1775521" y="118374"/>
            <a:ext cx="8640959" cy="646331"/>
          </a:xfrm>
          <a:prstGeom prst="rect">
            <a:avLst/>
          </a:prstGeom>
          <a:solidFill>
            <a:srgbClr val="0000FF"/>
          </a:solidFill>
        </p:spPr>
        <p:txBody>
          <a:bodyPr wrap="square">
            <a:spAutoFit/>
          </a:bodyPr>
          <a:lstStyle/>
          <a:p>
            <a:pPr algn="ctr"/>
            <a:r>
              <a:rPr lang="it-IT" sz="3600" b="1" dirty="0">
                <a:solidFill>
                  <a:srgbClr val="FFFF00"/>
                </a:solidFill>
                <a:latin typeface="Arial" panose="020B0604020202020204" pitchFamily="34" charset="0"/>
                <a:ea typeface="Calibri" panose="020F0502020204030204" pitchFamily="34" charset="0"/>
                <a:cs typeface="Arial" panose="020B0604020202020204" pitchFamily="34" charset="0"/>
              </a:rPr>
              <a:t>BATTERI PROBIOTICI TINDALIZZATI</a:t>
            </a:r>
          </a:p>
        </p:txBody>
      </p:sp>
    </p:spTree>
    <p:extLst>
      <p:ext uri="{BB962C8B-B14F-4D97-AF65-F5344CB8AC3E}">
        <p14:creationId xmlns:p14="http://schemas.microsoft.com/office/powerpoint/2010/main" val="422498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53E222E-87EB-4888-844D-B3230BFC04E2}"/>
              </a:ext>
            </a:extLst>
          </p:cNvPr>
          <p:cNvSpPr/>
          <p:nvPr/>
        </p:nvSpPr>
        <p:spPr>
          <a:xfrm>
            <a:off x="335360" y="980729"/>
            <a:ext cx="11521280" cy="3416320"/>
          </a:xfrm>
          <a:prstGeom prst="rect">
            <a:avLst/>
          </a:prstGeom>
          <a:solidFill>
            <a:srgbClr val="FFFF00"/>
          </a:solidFill>
        </p:spPr>
        <p:txBody>
          <a:bodyPr wrap="square">
            <a:spAutoFit/>
          </a:bodyPr>
          <a:lstStyle/>
          <a:p>
            <a:pPr marL="342900" indent="-342900" algn="just">
              <a:buFont typeface="Symbol" panose="05050102010706020507" pitchFamily="18" charset="2"/>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Stimolazione non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speciﬁca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della mucosa enterica (incremento secrezione Ig-A);</a:t>
            </a:r>
          </a:p>
          <a:p>
            <a:pPr marL="342900" indent="-342900" algn="just">
              <a:buFont typeface="Symbol" panose="05050102010706020507" pitchFamily="18" charset="2"/>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Supporto allo sviluppo della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ﬂora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acidogena;</a:t>
            </a:r>
          </a:p>
          <a:p>
            <a:pPr marL="342900" indent="-342900" algn="just">
              <a:buFont typeface="Symbol" panose="05050102010706020507" pitchFamily="18" charset="2"/>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Migliorata funzionalità intestinale, stimolo del sistema immunitario, aumento dello stato generale di benessere.</a:t>
            </a:r>
          </a:p>
        </p:txBody>
      </p:sp>
      <p:sp>
        <p:nvSpPr>
          <p:cNvPr id="3" name="Rettangolo 2"/>
          <p:cNvSpPr/>
          <p:nvPr/>
        </p:nvSpPr>
        <p:spPr>
          <a:xfrm>
            <a:off x="1775521" y="118374"/>
            <a:ext cx="8640959" cy="646331"/>
          </a:xfrm>
          <a:prstGeom prst="rect">
            <a:avLst/>
          </a:prstGeom>
          <a:solidFill>
            <a:srgbClr val="0000FF"/>
          </a:solidFill>
        </p:spPr>
        <p:txBody>
          <a:bodyPr wrap="square">
            <a:spAutoFit/>
          </a:bodyPr>
          <a:lstStyle/>
          <a:p>
            <a:pPr algn="ctr"/>
            <a:r>
              <a:rPr lang="it-IT" sz="3600" b="1" dirty="0">
                <a:solidFill>
                  <a:srgbClr val="FFFF00"/>
                </a:solidFill>
                <a:latin typeface="Arial" panose="020B0604020202020204" pitchFamily="34" charset="0"/>
                <a:ea typeface="Calibri" panose="020F0502020204030204" pitchFamily="34" charset="0"/>
                <a:cs typeface="Arial" panose="020B0604020202020204" pitchFamily="34" charset="0"/>
              </a:rPr>
              <a:t>BATTERI PROBIOTICI TINDALIZZATI</a:t>
            </a:r>
          </a:p>
        </p:txBody>
      </p:sp>
    </p:spTree>
    <p:extLst>
      <p:ext uri="{BB962C8B-B14F-4D97-AF65-F5344CB8AC3E}">
        <p14:creationId xmlns:p14="http://schemas.microsoft.com/office/powerpoint/2010/main" val="3322095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A5E2D85-9C7C-4C50-B48F-A72578C7E174}"/>
              </a:ext>
            </a:extLst>
          </p:cNvPr>
          <p:cNvSpPr/>
          <p:nvPr/>
        </p:nvSpPr>
        <p:spPr>
          <a:xfrm>
            <a:off x="335360" y="1785006"/>
            <a:ext cx="11521280" cy="3970318"/>
          </a:xfrm>
          <a:prstGeom prst="rect">
            <a:avLst/>
          </a:prstGeom>
          <a:solidFill>
            <a:srgbClr val="FFFF00"/>
          </a:solidFill>
        </p:spPr>
        <p:txBody>
          <a:bodyPr wrap="square">
            <a:spAutoFit/>
          </a:bodyPr>
          <a:lstStyle/>
          <a:p>
            <a:pPr algn="just"/>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Il loro effetto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ﬁsiologico</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è più simile ad un effetto “prebiotico”, in quanto:</a:t>
            </a:r>
          </a:p>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ostacolano l’insediamento di germi patogeni,</a:t>
            </a:r>
          </a:p>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stimolano il sistema immunitario e il benessere generale,</a:t>
            </a:r>
          </a:p>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facilitano l’insediamento di una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ﬂora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batterica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beneﬁca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p>
        </p:txBody>
      </p:sp>
      <p:sp>
        <p:nvSpPr>
          <p:cNvPr id="3" name="Rettangolo 2">
            <a:extLst>
              <a:ext uri="{FF2B5EF4-FFF2-40B4-BE49-F238E27FC236}">
                <a16:creationId xmlns:a16="http://schemas.microsoft.com/office/drawing/2014/main" id="{2F8A6D78-5610-43C3-8C1E-C44AE7B9B888}"/>
              </a:ext>
            </a:extLst>
          </p:cNvPr>
          <p:cNvSpPr/>
          <p:nvPr/>
        </p:nvSpPr>
        <p:spPr>
          <a:xfrm>
            <a:off x="1775520" y="539970"/>
            <a:ext cx="8640960" cy="646331"/>
          </a:xfrm>
          <a:prstGeom prst="rect">
            <a:avLst/>
          </a:prstGeom>
          <a:solidFill>
            <a:srgbClr val="FFFF00"/>
          </a:solidFill>
        </p:spPr>
        <p:txBody>
          <a:bodyPr wrap="square">
            <a:spAutoFit/>
          </a:bodyPr>
          <a:lstStyle/>
          <a:p>
            <a:pPr algn="ctr"/>
            <a:r>
              <a:rPr lang="it-IT" sz="3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COME UTILIZZARE I “TINDALIZZATI”</a:t>
            </a:r>
            <a:endParaRPr lang="it-IT"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574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A5E2D85-9C7C-4C50-B48F-A72578C7E174}"/>
              </a:ext>
            </a:extLst>
          </p:cNvPr>
          <p:cNvSpPr/>
          <p:nvPr/>
        </p:nvSpPr>
        <p:spPr>
          <a:xfrm>
            <a:off x="335360" y="1546914"/>
            <a:ext cx="11521280" cy="3970318"/>
          </a:xfrm>
          <a:prstGeom prst="rect">
            <a:avLst/>
          </a:prstGeom>
          <a:solidFill>
            <a:srgbClr val="FFFF00"/>
          </a:solidFill>
        </p:spPr>
        <p:txBody>
          <a:bodyPr wrap="square">
            <a:spAutoFit/>
          </a:bodyPr>
          <a:lstStyle/>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Maggiore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speciﬁcità</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efﬁcacia</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e funzionalità maggiore rispetto ai classici prebiotici;</a:t>
            </a:r>
          </a:p>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La loro assunzione apporta i componenti assolutamente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speciﬁci</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ed esclusivi della presenza e dell’attività dei ceppi probiotici.</a:t>
            </a:r>
          </a:p>
          <a:p>
            <a:pPr marL="342900" indent="-342900"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 ceppi Tindalizzati possono essere pertanto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deﬁniti</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come “SIMBIOTICI”</a:t>
            </a:r>
            <a:endParaRPr lang="it-IT" sz="32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3" name="Rettangolo 2">
            <a:extLst>
              <a:ext uri="{FF2B5EF4-FFF2-40B4-BE49-F238E27FC236}">
                <a16:creationId xmlns:a16="http://schemas.microsoft.com/office/drawing/2014/main" id="{2F8A6D78-5610-43C3-8C1E-C44AE7B9B888}"/>
              </a:ext>
            </a:extLst>
          </p:cNvPr>
          <p:cNvSpPr/>
          <p:nvPr/>
        </p:nvSpPr>
        <p:spPr>
          <a:xfrm>
            <a:off x="1775520" y="467961"/>
            <a:ext cx="8640960" cy="584775"/>
          </a:xfrm>
          <a:prstGeom prst="rect">
            <a:avLst/>
          </a:prstGeom>
          <a:solidFill>
            <a:srgbClr val="FFFF00"/>
          </a:solidFill>
        </p:spPr>
        <p:txBody>
          <a:bodyPr wrap="square">
            <a:spAutoFit/>
          </a:bodyPr>
          <a:lstStyle/>
          <a:p>
            <a:pPr algn="ctr"/>
            <a:r>
              <a:rPr lang="it-IT"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COME UTILIZZARE I “TINDALIZZATI”</a:t>
            </a:r>
            <a:endParaRPr lang="it-IT" sz="28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7048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81B7144-6396-4613-823D-8161EE5C87A8}"/>
              </a:ext>
            </a:extLst>
          </p:cNvPr>
          <p:cNvSpPr/>
          <p:nvPr/>
        </p:nvSpPr>
        <p:spPr>
          <a:xfrm>
            <a:off x="335360" y="1476068"/>
            <a:ext cx="11521280" cy="3539430"/>
          </a:xfrm>
          <a:prstGeom prst="rect">
            <a:avLst/>
          </a:prstGeom>
          <a:solidFill>
            <a:srgbClr val="FFFF00"/>
          </a:solidFill>
        </p:spPr>
        <p:txBody>
          <a:bodyPr wrap="square">
            <a:spAutoFit/>
          </a:bodyPr>
          <a:lstStyle/>
          <a:p>
            <a:pPr algn="just"/>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 Tindalizzati, assicurano 3 esclusive ed importanti funzioni:</a:t>
            </a:r>
          </a:p>
          <a:p>
            <a:pPr marL="342900" indent="-342900" algn="just">
              <a:buFont typeface="Symbol" panose="05050102010706020507" pitchFamily="18" charset="2"/>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Apportano sostanze che stimolano la reazione del sistema immunitario dell’ospite e che sostengono il suo stato di benessere;</a:t>
            </a:r>
          </a:p>
          <a:p>
            <a:pPr marL="342900" indent="-342900" algn="just">
              <a:buFont typeface="Symbol" panose="05050102010706020507" pitchFamily="18" charset="2"/>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Ostacolano la permanenza e la proliferazione ulteriore di ceppi batterici patogeni;</a:t>
            </a:r>
          </a:p>
          <a:p>
            <a:pPr marL="342900" indent="-342900" algn="just">
              <a:buFont typeface="Symbol" panose="05050102010706020507" pitchFamily="18" charset="2"/>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Ripristinano le condizioni metaboliche ottimali della mucosa intestinale per l’insediamento e lo sviluppo di ceppi probiotici.</a:t>
            </a:r>
          </a:p>
        </p:txBody>
      </p:sp>
      <p:sp>
        <p:nvSpPr>
          <p:cNvPr id="3" name="Rettangolo 2"/>
          <p:cNvSpPr/>
          <p:nvPr/>
        </p:nvSpPr>
        <p:spPr>
          <a:xfrm>
            <a:off x="1775521" y="118374"/>
            <a:ext cx="8640959" cy="646331"/>
          </a:xfrm>
          <a:prstGeom prst="rect">
            <a:avLst/>
          </a:prstGeom>
          <a:solidFill>
            <a:srgbClr val="0000FF"/>
          </a:solidFill>
        </p:spPr>
        <p:txBody>
          <a:bodyPr wrap="square">
            <a:spAutoFit/>
          </a:bodyPr>
          <a:lstStyle/>
          <a:p>
            <a:pPr algn="ctr"/>
            <a:r>
              <a:rPr lang="it-IT" sz="3600" b="1" dirty="0">
                <a:solidFill>
                  <a:srgbClr val="FFFF00"/>
                </a:solidFill>
                <a:latin typeface="Arial" panose="020B0604020202020204" pitchFamily="34" charset="0"/>
                <a:ea typeface="Calibri" panose="020F0502020204030204" pitchFamily="34" charset="0"/>
                <a:cs typeface="Arial" panose="020B0604020202020204" pitchFamily="34" charset="0"/>
              </a:rPr>
              <a:t>BATTERI PROBIOTICI TINDALIZZATI</a:t>
            </a:r>
          </a:p>
        </p:txBody>
      </p:sp>
    </p:spTree>
    <p:extLst>
      <p:ext uri="{BB962C8B-B14F-4D97-AF65-F5344CB8AC3E}">
        <p14:creationId xmlns:p14="http://schemas.microsoft.com/office/powerpoint/2010/main" val="3000232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5360" y="1910947"/>
            <a:ext cx="11521279" cy="2769989"/>
          </a:xfrm>
          <a:prstGeom prst="rect">
            <a:avLst/>
          </a:prstGeom>
          <a:solidFill>
            <a:srgbClr val="FFFF00"/>
          </a:solidFill>
        </p:spPr>
        <p:txBody>
          <a:bodyPr wrap="square" rtlCol="0">
            <a:spAutoFit/>
          </a:bodyPr>
          <a:lstStyle/>
          <a:p>
            <a:pPr algn="ctr"/>
            <a:r>
              <a:rPr lang="it-IT" sz="3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METANALISI in campo umano</a:t>
            </a:r>
          </a:p>
          <a:p>
            <a:pPr algn="just"/>
            <a:endParaRPr lang="it-IT" sz="30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profilassi con i probiotici determina una significativa riduzione del rischio di diarrea acuta ma sempre in pazienti trattati con antibiotici.</a:t>
            </a:r>
          </a:p>
        </p:txBody>
      </p:sp>
      <p:sp>
        <p:nvSpPr>
          <p:cNvPr id="5" name="CasellaDiTesto 4"/>
          <p:cNvSpPr txBox="1"/>
          <p:nvPr/>
        </p:nvSpPr>
        <p:spPr>
          <a:xfrm>
            <a:off x="4152200" y="476672"/>
            <a:ext cx="3887603" cy="854080"/>
          </a:xfrm>
          <a:prstGeom prst="rect">
            <a:avLst/>
          </a:prstGeom>
          <a:solidFill>
            <a:srgbClr val="0000FF"/>
          </a:solidFill>
        </p:spPr>
        <p:txBody>
          <a:bodyPr wrap="none" rtlCol="0">
            <a:spAutoFit/>
          </a:bodyPr>
          <a:lstStyle/>
          <a:p>
            <a:pPr algn="ctr"/>
            <a:r>
              <a:rPr lang="it-IT" sz="495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PROBIOTICI</a:t>
            </a:r>
          </a:p>
        </p:txBody>
      </p:sp>
    </p:spTree>
    <p:extLst>
      <p:ext uri="{BB962C8B-B14F-4D97-AF65-F5344CB8AC3E}">
        <p14:creationId xmlns:p14="http://schemas.microsoft.com/office/powerpoint/2010/main" val="422712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ext Box 2051"/>
          <p:cNvSpPr txBox="1">
            <a:spLocks noChangeArrowheads="1"/>
          </p:cNvSpPr>
          <p:nvPr/>
        </p:nvSpPr>
        <p:spPr bwMode="auto">
          <a:xfrm>
            <a:off x="1775520" y="260648"/>
            <a:ext cx="8640960" cy="944746"/>
          </a:xfrm>
          <a:prstGeom prst="rect">
            <a:avLst/>
          </a:prstGeom>
          <a:solidFill>
            <a:srgbClr val="FFFF00"/>
          </a:solidFill>
          <a:ln w="9525">
            <a:noFill/>
            <a:miter lim="800000"/>
            <a:headEnd/>
            <a:tailEnd/>
          </a:ln>
          <a:effectLst/>
        </p:spPr>
        <p:txBody>
          <a:bodyPr wrap="square">
            <a:spAutoFit/>
          </a:bodyPr>
          <a:lstStyle/>
          <a:p>
            <a:pPr algn="ctr">
              <a:spcBef>
                <a:spcPct val="50000"/>
              </a:spcBef>
              <a:defRPr/>
            </a:pPr>
            <a:r>
              <a:rPr lang="it-IT" sz="5539" b="1" dirty="0">
                <a:solidFill>
                  <a:srgbClr val="0000FF"/>
                </a:solidFill>
                <a:effectLst>
                  <a:outerShdw blurRad="38100" dist="38100" dir="2700000" algn="tl">
                    <a:srgbClr val="000000"/>
                  </a:outerShdw>
                </a:effectLst>
                <a:latin typeface="Arial" charset="0"/>
              </a:rPr>
              <a:t>PREBIOTICI</a:t>
            </a:r>
          </a:p>
        </p:txBody>
      </p:sp>
      <p:sp>
        <p:nvSpPr>
          <p:cNvPr id="41988" name="Text Box 2052"/>
          <p:cNvSpPr txBox="1">
            <a:spLocks noChangeArrowheads="1"/>
          </p:cNvSpPr>
          <p:nvPr/>
        </p:nvSpPr>
        <p:spPr bwMode="auto">
          <a:xfrm>
            <a:off x="335360" y="1671186"/>
            <a:ext cx="11521280" cy="3293209"/>
          </a:xfrm>
          <a:prstGeom prst="rect">
            <a:avLst/>
          </a:prstGeom>
          <a:solidFill>
            <a:srgbClr val="FFFF00"/>
          </a:solidFill>
          <a:ln w="9525">
            <a:noFill/>
            <a:miter lim="800000"/>
            <a:headEnd/>
            <a:tailEnd/>
          </a:ln>
          <a:effectLst/>
        </p:spPr>
        <p:txBody>
          <a:bodyPr wrap="square">
            <a:spAutoFit/>
          </a:bodyPr>
          <a:lstStyle/>
          <a:p>
            <a:pPr marL="422041" indent="-422041" algn="just">
              <a:spcBef>
                <a:spcPct val="50000"/>
              </a:spcBef>
              <a:buFont typeface="Wingdings" pitchFamily="2" charset="2"/>
              <a:buChar char="§"/>
              <a:defRPr/>
            </a:pPr>
            <a:r>
              <a:rPr lang="it-IT" sz="3200" b="1" dirty="0">
                <a:solidFill>
                  <a:srgbClr val="0000FF"/>
                </a:solidFill>
                <a:effectLst>
                  <a:outerShdw blurRad="38100" dist="38100" dir="2700000" algn="tl">
                    <a:srgbClr val="000000"/>
                  </a:outerShdw>
                </a:effectLst>
                <a:latin typeface="Arial" charset="0"/>
              </a:rPr>
              <a:t>Sostanze non digeribili di alcuni alimenti che stimolano l’azione benefica sull’ospite promuovendo la crescita di una o più specie batteriche considerate utili per l’organismo ospite (Gibson e </a:t>
            </a:r>
            <a:r>
              <a:rPr lang="it-IT" sz="3200" b="1" dirty="0" err="1">
                <a:solidFill>
                  <a:srgbClr val="0000FF"/>
                </a:solidFill>
                <a:effectLst>
                  <a:outerShdw blurRad="38100" dist="38100" dir="2700000" algn="tl">
                    <a:srgbClr val="000000"/>
                  </a:outerShdw>
                </a:effectLst>
                <a:latin typeface="Arial" charset="0"/>
              </a:rPr>
              <a:t>Roberfroid</a:t>
            </a:r>
            <a:r>
              <a:rPr lang="it-IT" sz="3200" b="1" dirty="0">
                <a:solidFill>
                  <a:srgbClr val="0000FF"/>
                </a:solidFill>
                <a:effectLst>
                  <a:outerShdw blurRad="38100" dist="38100" dir="2700000" algn="tl">
                    <a:srgbClr val="000000"/>
                  </a:outerShdw>
                </a:effectLst>
                <a:latin typeface="Arial" charset="0"/>
              </a:rPr>
              <a:t>, 1995)</a:t>
            </a:r>
          </a:p>
          <a:p>
            <a:pPr marL="422041" indent="-422041" algn="just">
              <a:spcBef>
                <a:spcPct val="50000"/>
              </a:spcBef>
              <a:buFont typeface="Wingdings" pitchFamily="2" charset="2"/>
              <a:buChar char="§"/>
              <a:defRPr/>
            </a:pPr>
            <a:r>
              <a:rPr lang="it-IT" sz="3200" b="1" dirty="0">
                <a:solidFill>
                  <a:srgbClr val="0000FF"/>
                </a:solidFill>
                <a:effectLst>
                  <a:outerShdw blurRad="38100" dist="38100" dir="2700000" algn="tl">
                    <a:srgbClr val="000000"/>
                  </a:outerShdw>
                </a:effectLst>
                <a:latin typeface="Arial" charset="0"/>
              </a:rPr>
              <a:t>Si tratta essenzialmente di particolari tipi di FIBRA ALIMENTARE</a:t>
            </a:r>
          </a:p>
        </p:txBody>
      </p:sp>
    </p:spTree>
    <p:extLst>
      <p:ext uri="{BB962C8B-B14F-4D97-AF65-F5344CB8AC3E}">
        <p14:creationId xmlns:p14="http://schemas.microsoft.com/office/powerpoint/2010/main" val="2400733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836713"/>
            <a:ext cx="11521280" cy="3818738"/>
          </a:xfrm>
          <a:prstGeom prst="rect">
            <a:avLst/>
          </a:prstGeom>
          <a:solidFill>
            <a:srgbClr val="FFFF00"/>
          </a:solidFill>
        </p:spPr>
        <p:txBody>
          <a:bodyPr wrap="square">
            <a:spAutoFit/>
          </a:bodyPr>
          <a:lstStyle/>
          <a:p>
            <a:pPr algn="ctr">
              <a:defRPr/>
            </a:pPr>
            <a:r>
              <a:rPr lang="it-IT" sz="4000" b="1" dirty="0">
                <a:solidFill>
                  <a:srgbClr val="FF0000"/>
                </a:solidFill>
                <a:effectLst>
                  <a:outerShdw blurRad="38100" dist="38100" dir="2700000" algn="tl">
                    <a:srgbClr val="000000">
                      <a:alpha val="43137"/>
                    </a:srgbClr>
                  </a:outerShdw>
                </a:effectLst>
                <a:latin typeface="Arial" pitchFamily="34" charset="0"/>
                <a:cs typeface="Arial" pitchFamily="34" charset="0"/>
              </a:rPr>
              <a:t>I PROBIOTICI</a:t>
            </a:r>
          </a:p>
          <a:p>
            <a:pPr algn="just">
              <a:defRPr/>
            </a:pPr>
            <a:endParaRPr lang="it-IT" sz="2215"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marL="571500" indent="-571500" algn="just">
              <a:buFont typeface="Arial" panose="020B0604020202020204" pitchFamily="34" charset="0"/>
              <a:buChar char="•"/>
              <a:defRPr/>
            </a:pPr>
            <a:r>
              <a:rPr lang="it-IT" sz="36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nuovo </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approccio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terapeutico-nutrizionale</a:t>
            </a:r>
            <a:endPar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marL="571500" indent="-571500" algn="just">
              <a:buFont typeface="Arial" panose="020B0604020202020204" pitchFamily="34" charset="0"/>
              <a:buChar char="•"/>
              <a:defRPr/>
            </a:pP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sicuri </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ed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esenti </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da effetti collaterali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negativi</a:t>
            </a:r>
          </a:p>
          <a:p>
            <a:pPr marL="571500" indent="-571500" algn="just">
              <a:buFont typeface="Arial" panose="020B0604020202020204" pitchFamily="34" charset="0"/>
              <a:buChar char="•"/>
              <a:defRPr/>
            </a:pPr>
            <a:r>
              <a:rPr lang="it-IT" sz="36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rivolti </a:t>
            </a:r>
            <a:r>
              <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rPr>
              <a:t>alla </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modulazione del microbiota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intestinale</a:t>
            </a:r>
          </a:p>
          <a:p>
            <a:pPr marL="571500" indent="-571500" algn="just">
              <a:buFont typeface="Arial" panose="020B0604020202020204" pitchFamily="34" charset="0"/>
              <a:buChar char="•"/>
              <a:defRPr/>
            </a:pPr>
            <a:r>
              <a:rPr lang="it-IT" sz="36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trattamento </a:t>
            </a:r>
            <a:r>
              <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rPr>
              <a:t>di </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malattie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digestive,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infettive </a:t>
            </a:r>
            <a:r>
              <a:rPr lang="it-IT"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e immunologiche</a:t>
            </a:r>
            <a:endPar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395911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026"/>
          <p:cNvSpPr txBox="1">
            <a:spLocks noChangeArrowheads="1"/>
          </p:cNvSpPr>
          <p:nvPr/>
        </p:nvSpPr>
        <p:spPr bwMode="auto">
          <a:xfrm>
            <a:off x="1775520" y="332656"/>
            <a:ext cx="8640960" cy="523220"/>
          </a:xfrm>
          <a:prstGeom prst="rect">
            <a:avLst/>
          </a:prstGeom>
          <a:solidFill>
            <a:srgbClr val="FFFF00"/>
          </a:solidFill>
          <a:ln w="9525">
            <a:noFill/>
            <a:miter lim="800000"/>
            <a:headEnd/>
            <a:tailEnd/>
          </a:ln>
          <a:effectLst/>
        </p:spPr>
        <p:txBody>
          <a:bodyPr wrap="square">
            <a:spAutoFit/>
          </a:bodyPr>
          <a:lstStyle/>
          <a:p>
            <a:pPr algn="ctr">
              <a:spcBef>
                <a:spcPct val="50000"/>
              </a:spcBef>
              <a:defRPr/>
            </a:pPr>
            <a:r>
              <a:rPr lang="it-IT" sz="2800" b="1" dirty="0">
                <a:solidFill>
                  <a:srgbClr val="0000FF"/>
                </a:solidFill>
                <a:effectLst>
                  <a:outerShdw blurRad="38100" dist="38100" dir="2700000" algn="tl">
                    <a:srgbClr val="000000"/>
                  </a:outerShdw>
                </a:effectLst>
                <a:latin typeface="Arial" charset="0"/>
              </a:rPr>
              <a:t>LA FIBRA COME ALIMENTO FUNZIONALE</a:t>
            </a:r>
          </a:p>
        </p:txBody>
      </p:sp>
      <p:sp>
        <p:nvSpPr>
          <p:cNvPr id="19459" name="Text Box 1027"/>
          <p:cNvSpPr txBox="1">
            <a:spLocks noChangeArrowheads="1"/>
          </p:cNvSpPr>
          <p:nvPr/>
        </p:nvSpPr>
        <p:spPr bwMode="auto">
          <a:xfrm>
            <a:off x="2107223" y="5609492"/>
            <a:ext cx="7977554" cy="433196"/>
          </a:xfrm>
          <a:prstGeom prst="rect">
            <a:avLst/>
          </a:prstGeom>
          <a:solidFill>
            <a:srgbClr val="FFFF99"/>
          </a:solidFill>
          <a:ln w="9525">
            <a:noFill/>
            <a:miter lim="800000"/>
            <a:headEnd/>
            <a:tailEnd/>
          </a:ln>
          <a:effectLst/>
        </p:spPr>
        <p:txBody>
          <a:bodyPr>
            <a:spAutoFit/>
          </a:bodyPr>
          <a:lstStyle/>
          <a:p>
            <a:pPr algn="ctr">
              <a:spcBef>
                <a:spcPct val="50000"/>
              </a:spcBef>
              <a:defRPr/>
            </a:pPr>
            <a:r>
              <a:rPr lang="it-IT" sz="2215" b="1" dirty="0">
                <a:solidFill>
                  <a:srgbClr val="0000FF"/>
                </a:solidFill>
                <a:effectLst>
                  <a:outerShdw blurRad="38100" dist="38100" dir="2700000" algn="tl">
                    <a:srgbClr val="000000"/>
                  </a:outerShdw>
                </a:effectLst>
                <a:latin typeface="Arial" charset="0"/>
              </a:rPr>
              <a:t>EFFETTI POSITIVI SUL MICROBIOTA INTESTINALE</a:t>
            </a:r>
          </a:p>
        </p:txBody>
      </p:sp>
      <p:sp>
        <p:nvSpPr>
          <p:cNvPr id="19460" name="Text Box 1028"/>
          <p:cNvSpPr txBox="1">
            <a:spLocks noChangeArrowheads="1"/>
          </p:cNvSpPr>
          <p:nvPr/>
        </p:nvSpPr>
        <p:spPr bwMode="auto">
          <a:xfrm>
            <a:off x="1981200" y="1938706"/>
            <a:ext cx="3810000" cy="348109"/>
          </a:xfrm>
          <a:prstGeom prst="rect">
            <a:avLst/>
          </a:prstGeom>
          <a:solidFill>
            <a:srgbClr val="FFFF99"/>
          </a:solidFill>
          <a:ln w="9525">
            <a:noFill/>
            <a:miter lim="800000"/>
            <a:headEnd/>
            <a:tailEnd/>
          </a:ln>
          <a:effectLst/>
        </p:spPr>
        <p:txBody>
          <a:bodyPr>
            <a:spAutoFit/>
          </a:bodyPr>
          <a:lstStyle/>
          <a:p>
            <a:pPr algn="ctr">
              <a:spcBef>
                <a:spcPct val="50000"/>
              </a:spcBef>
              <a:defRPr/>
            </a:pPr>
            <a:r>
              <a:rPr lang="it-IT" sz="1662" b="1">
                <a:solidFill>
                  <a:srgbClr val="0000FF"/>
                </a:solidFill>
                <a:effectLst>
                  <a:outerShdw blurRad="38100" dist="38100" dir="2700000" algn="tl">
                    <a:srgbClr val="000000"/>
                  </a:outerShdw>
                </a:effectLst>
                <a:latin typeface="Arial" charset="0"/>
              </a:rPr>
              <a:t>FERMENTAZIONE</a:t>
            </a:r>
          </a:p>
        </p:txBody>
      </p:sp>
      <p:sp>
        <p:nvSpPr>
          <p:cNvPr id="19461" name="Text Box 1029"/>
          <p:cNvSpPr txBox="1">
            <a:spLocks noChangeArrowheads="1"/>
          </p:cNvSpPr>
          <p:nvPr/>
        </p:nvSpPr>
        <p:spPr bwMode="auto">
          <a:xfrm>
            <a:off x="6400800" y="1811217"/>
            <a:ext cx="3124200" cy="603883"/>
          </a:xfrm>
          <a:prstGeom prst="rect">
            <a:avLst/>
          </a:prstGeom>
          <a:solidFill>
            <a:srgbClr val="FFFF99"/>
          </a:solidFill>
          <a:ln w="9525">
            <a:noFill/>
            <a:miter lim="800000"/>
            <a:headEnd/>
            <a:tailEnd/>
          </a:ln>
          <a:effectLst/>
        </p:spPr>
        <p:txBody>
          <a:bodyPr>
            <a:spAutoFit/>
          </a:bodyPr>
          <a:lstStyle/>
          <a:p>
            <a:pPr algn="ctr">
              <a:spcBef>
                <a:spcPct val="50000"/>
              </a:spcBef>
              <a:defRPr/>
            </a:pPr>
            <a:r>
              <a:rPr lang="it-IT" sz="1662" b="1">
                <a:solidFill>
                  <a:srgbClr val="0000FF"/>
                </a:solidFill>
                <a:effectLst>
                  <a:outerShdw blurRad="38100" dist="38100" dir="2700000" algn="tl">
                    <a:srgbClr val="000000"/>
                  </a:outerShdw>
                </a:effectLst>
                <a:latin typeface="Arial" charset="0"/>
              </a:rPr>
              <a:t>Produzione di acidi grassi volatili</a:t>
            </a:r>
          </a:p>
        </p:txBody>
      </p:sp>
      <p:sp>
        <p:nvSpPr>
          <p:cNvPr id="19462" name="Text Box 1030"/>
          <p:cNvSpPr txBox="1">
            <a:spLocks noChangeArrowheads="1"/>
          </p:cNvSpPr>
          <p:nvPr/>
        </p:nvSpPr>
        <p:spPr bwMode="auto">
          <a:xfrm>
            <a:off x="2019300" y="2936631"/>
            <a:ext cx="8153400" cy="1654620"/>
          </a:xfrm>
          <a:prstGeom prst="rect">
            <a:avLst/>
          </a:prstGeom>
          <a:solidFill>
            <a:srgbClr val="92F692"/>
          </a:solidFill>
          <a:ln w="9525">
            <a:noFill/>
            <a:miter lim="800000"/>
            <a:headEnd/>
            <a:tailEnd/>
          </a:ln>
          <a:effectLst/>
        </p:spPr>
        <p:txBody>
          <a:bodyPr>
            <a:spAutoFit/>
          </a:bodyPr>
          <a:lstStyle/>
          <a:p>
            <a:pPr>
              <a:spcBef>
                <a:spcPct val="50000"/>
              </a:spcBef>
              <a:defRPr/>
            </a:pPr>
            <a:r>
              <a:rPr lang="it-IT" sz="1846" b="1" dirty="0">
                <a:solidFill>
                  <a:srgbClr val="0000FF"/>
                </a:solidFill>
                <a:effectLst>
                  <a:outerShdw blurRad="38100" dist="38100" dir="2700000" algn="tl">
                    <a:srgbClr val="000000">
                      <a:alpha val="43137"/>
                    </a:srgbClr>
                  </a:outerShdw>
                </a:effectLst>
                <a:latin typeface="Arial" charset="0"/>
              </a:rPr>
              <a:t>ACIDO BUTIRRICO 	substrato energetico per i </a:t>
            </a:r>
            <a:r>
              <a:rPr lang="it-IT" sz="1846" b="1" dirty="0" err="1">
                <a:solidFill>
                  <a:srgbClr val="0000FF"/>
                </a:solidFill>
                <a:effectLst>
                  <a:outerShdw blurRad="38100" dist="38100" dir="2700000" algn="tl">
                    <a:srgbClr val="000000">
                      <a:alpha val="43137"/>
                    </a:srgbClr>
                  </a:outerShdw>
                </a:effectLst>
                <a:latin typeface="Arial" charset="0"/>
              </a:rPr>
              <a:t>colonociti</a:t>
            </a:r>
            <a:endParaRPr lang="it-IT" sz="1846" b="1" dirty="0">
              <a:solidFill>
                <a:srgbClr val="0000FF"/>
              </a:solidFill>
              <a:effectLst>
                <a:outerShdw blurRad="38100" dist="38100" dir="2700000" algn="tl">
                  <a:srgbClr val="000000">
                    <a:alpha val="43137"/>
                  </a:srgbClr>
                </a:outerShdw>
              </a:effectLst>
              <a:latin typeface="Arial" charset="0"/>
            </a:endParaRPr>
          </a:p>
          <a:p>
            <a:pPr>
              <a:spcBef>
                <a:spcPct val="50000"/>
              </a:spcBef>
              <a:defRPr/>
            </a:pPr>
            <a:r>
              <a:rPr lang="it-IT" sz="1846" b="1" dirty="0">
                <a:solidFill>
                  <a:srgbClr val="0000FF"/>
                </a:solidFill>
                <a:effectLst>
                  <a:outerShdw blurRad="38100" dist="38100" dir="2700000" algn="tl">
                    <a:srgbClr val="000000">
                      <a:alpha val="43137"/>
                    </a:srgbClr>
                  </a:outerShdw>
                </a:effectLst>
                <a:latin typeface="Arial" charset="0"/>
              </a:rPr>
              <a:t>			induce la differenziazione dei </a:t>
            </a:r>
            <a:r>
              <a:rPr lang="it-IT" sz="1846" b="1" dirty="0" err="1">
                <a:solidFill>
                  <a:srgbClr val="0000FF"/>
                </a:solidFill>
                <a:effectLst>
                  <a:outerShdw blurRad="38100" dist="38100" dir="2700000" algn="tl">
                    <a:srgbClr val="000000">
                      <a:alpha val="43137"/>
                    </a:srgbClr>
                  </a:outerShdw>
                </a:effectLst>
                <a:latin typeface="Arial" charset="0"/>
              </a:rPr>
              <a:t>colonociti</a:t>
            </a:r>
            <a:endParaRPr lang="it-IT" sz="1846" b="1" dirty="0">
              <a:solidFill>
                <a:srgbClr val="0000FF"/>
              </a:solidFill>
              <a:effectLst>
                <a:outerShdw blurRad="38100" dist="38100" dir="2700000" algn="tl">
                  <a:srgbClr val="000000">
                    <a:alpha val="43137"/>
                  </a:srgbClr>
                </a:outerShdw>
              </a:effectLst>
              <a:latin typeface="Arial" charset="0"/>
            </a:endParaRPr>
          </a:p>
          <a:p>
            <a:pPr>
              <a:spcBef>
                <a:spcPct val="50000"/>
              </a:spcBef>
              <a:defRPr/>
            </a:pPr>
            <a:r>
              <a:rPr lang="it-IT" sz="1846" b="1" dirty="0">
                <a:solidFill>
                  <a:srgbClr val="0000FF"/>
                </a:solidFill>
                <a:effectLst>
                  <a:outerShdw blurRad="38100" dist="38100" dir="2700000" algn="tl">
                    <a:srgbClr val="000000">
                      <a:alpha val="43137"/>
                    </a:srgbClr>
                  </a:outerShdw>
                </a:effectLst>
                <a:latin typeface="Arial" charset="0"/>
              </a:rPr>
              <a:t>			inibisce crescita alcuni tumori colon-rettali</a:t>
            </a:r>
          </a:p>
          <a:p>
            <a:pPr>
              <a:spcBef>
                <a:spcPct val="50000"/>
              </a:spcBef>
              <a:defRPr/>
            </a:pPr>
            <a:r>
              <a:rPr lang="it-IT" sz="1846" b="1" dirty="0">
                <a:solidFill>
                  <a:srgbClr val="0000FF"/>
                </a:solidFill>
                <a:effectLst>
                  <a:outerShdw blurRad="38100" dist="38100" dir="2700000" algn="tl">
                    <a:srgbClr val="000000">
                      <a:alpha val="43137"/>
                    </a:srgbClr>
                  </a:outerShdw>
                </a:effectLst>
                <a:latin typeface="Arial" charset="0"/>
              </a:rPr>
              <a:t>ACIDIFICAZIONE 	inibisce la crescita di batteri patogeni</a:t>
            </a:r>
          </a:p>
        </p:txBody>
      </p:sp>
    </p:spTree>
    <p:extLst>
      <p:ext uri="{BB962C8B-B14F-4D97-AF65-F5344CB8AC3E}">
        <p14:creationId xmlns:p14="http://schemas.microsoft.com/office/powerpoint/2010/main" val="967855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026"/>
          <p:cNvSpPr txBox="1">
            <a:spLocks noChangeArrowheads="1"/>
          </p:cNvSpPr>
          <p:nvPr/>
        </p:nvSpPr>
        <p:spPr bwMode="auto">
          <a:xfrm>
            <a:off x="1981200" y="826477"/>
            <a:ext cx="8343900" cy="490134"/>
          </a:xfrm>
          <a:prstGeom prst="rect">
            <a:avLst/>
          </a:prstGeom>
          <a:solidFill>
            <a:schemeClr val="bg1"/>
          </a:solidFill>
          <a:ln w="9525">
            <a:noFill/>
            <a:miter lim="800000"/>
            <a:headEnd/>
            <a:tailEnd/>
          </a:ln>
          <a:effectLst/>
        </p:spPr>
        <p:txBody>
          <a:bodyPr>
            <a:spAutoFit/>
          </a:bodyPr>
          <a:lstStyle/>
          <a:p>
            <a:pPr algn="ctr">
              <a:spcBef>
                <a:spcPct val="50000"/>
              </a:spcBef>
              <a:defRPr/>
            </a:pPr>
            <a:r>
              <a:rPr lang="it-IT" sz="2585" b="1" dirty="0">
                <a:solidFill>
                  <a:srgbClr val="0000FF"/>
                </a:solidFill>
                <a:effectLst>
                  <a:outerShdw blurRad="38100" dist="38100" dir="2700000" algn="tl">
                    <a:srgbClr val="000000"/>
                  </a:outerShdw>
                </a:effectLst>
                <a:latin typeface="Arial" charset="0"/>
              </a:rPr>
              <a:t>LA FIBRA COME PREBIOTICO</a:t>
            </a:r>
          </a:p>
        </p:txBody>
      </p:sp>
      <p:sp>
        <p:nvSpPr>
          <p:cNvPr id="20483" name="Text Box 1027"/>
          <p:cNvSpPr txBox="1">
            <a:spLocks noChangeArrowheads="1"/>
          </p:cNvSpPr>
          <p:nvPr/>
        </p:nvSpPr>
        <p:spPr bwMode="auto">
          <a:xfrm>
            <a:off x="3028951" y="1600202"/>
            <a:ext cx="6134100" cy="37638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it-IT" sz="1846" b="1">
                <a:solidFill>
                  <a:srgbClr val="0000FF"/>
                </a:solidFill>
                <a:effectLst>
                  <a:outerShdw blurRad="38100" dist="38100" dir="2700000" algn="tl">
                    <a:srgbClr val="000000">
                      <a:alpha val="43137"/>
                    </a:srgbClr>
                  </a:outerShdw>
                </a:effectLst>
              </a:rPr>
              <a:t>OLIGOSACCARIDI NON DIGERIBILI</a:t>
            </a:r>
          </a:p>
        </p:txBody>
      </p:sp>
      <p:sp>
        <p:nvSpPr>
          <p:cNvPr id="20484" name="Text Box 1028"/>
          <p:cNvSpPr txBox="1">
            <a:spLocks noChangeArrowheads="1"/>
          </p:cNvSpPr>
          <p:nvPr/>
        </p:nvSpPr>
        <p:spPr bwMode="auto">
          <a:xfrm>
            <a:off x="2133601" y="2458917"/>
            <a:ext cx="7829550" cy="149919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Char char="•"/>
              <a:defRPr/>
            </a:pPr>
            <a:r>
              <a:rPr lang="it-IT" sz="1662" b="1" dirty="0">
                <a:solidFill>
                  <a:srgbClr val="0000FF"/>
                </a:solidFill>
                <a:effectLst>
                  <a:outerShdw blurRad="38100" dist="38100" dir="2700000" algn="tl">
                    <a:srgbClr val="000000">
                      <a:alpha val="43137"/>
                    </a:srgbClr>
                  </a:outerShdw>
                </a:effectLst>
              </a:rPr>
              <a:t> FRUTTANI 	   FOS (</a:t>
            </a:r>
            <a:r>
              <a:rPr lang="it-IT" sz="1662" b="1" dirty="0" err="1">
                <a:solidFill>
                  <a:srgbClr val="0000FF"/>
                </a:solidFill>
                <a:effectLst>
                  <a:outerShdw blurRad="38100" dist="38100" dir="2700000" algn="tl">
                    <a:srgbClr val="000000">
                      <a:alpha val="43137"/>
                    </a:srgbClr>
                  </a:outerShdw>
                </a:effectLst>
              </a:rPr>
              <a:t>fruttoligosaccaridi</a:t>
            </a:r>
            <a:r>
              <a:rPr lang="it-IT" sz="1662" b="1" dirty="0">
                <a:solidFill>
                  <a:srgbClr val="0000FF"/>
                </a:solidFill>
                <a:effectLst>
                  <a:outerShdw blurRad="38100" dist="38100" dir="2700000" algn="tl">
                    <a:srgbClr val="000000">
                      <a:alpha val="43137"/>
                    </a:srgbClr>
                  </a:outerShdw>
                </a:effectLst>
              </a:rPr>
              <a:t>)</a:t>
            </a:r>
          </a:p>
          <a:p>
            <a:pPr eaLnBrk="1" hangingPunct="1">
              <a:spcBef>
                <a:spcPct val="50000"/>
              </a:spcBef>
              <a:defRPr/>
            </a:pPr>
            <a:r>
              <a:rPr lang="it-IT" sz="1662" b="1" dirty="0">
                <a:solidFill>
                  <a:srgbClr val="0000FF"/>
                </a:solidFill>
                <a:effectLst>
                  <a:outerShdw blurRad="38100" dist="38100" dir="2700000" algn="tl">
                    <a:srgbClr val="000000">
                      <a:alpha val="43137"/>
                    </a:srgbClr>
                  </a:outerShdw>
                </a:effectLst>
              </a:rPr>
              <a:t>		   inulina</a:t>
            </a:r>
          </a:p>
          <a:p>
            <a:pPr eaLnBrk="1" hangingPunct="1">
              <a:spcBef>
                <a:spcPct val="50000"/>
              </a:spcBef>
              <a:buFontTx/>
              <a:buChar char="•"/>
              <a:defRPr/>
            </a:pPr>
            <a:r>
              <a:rPr lang="it-IT" sz="1662" b="1" dirty="0">
                <a:solidFill>
                  <a:srgbClr val="0000FF"/>
                </a:solidFill>
                <a:effectLst>
                  <a:outerShdw blurRad="38100" dist="38100" dir="2700000" algn="tl">
                    <a:srgbClr val="000000">
                      <a:alpha val="43137"/>
                    </a:srgbClr>
                  </a:outerShdw>
                </a:effectLst>
              </a:rPr>
              <a:t> GALATTANI	   GOS (</a:t>
            </a:r>
            <a:r>
              <a:rPr lang="it-IT" sz="1662" b="1" dirty="0" err="1">
                <a:solidFill>
                  <a:srgbClr val="0000FF"/>
                </a:solidFill>
                <a:effectLst>
                  <a:outerShdw blurRad="38100" dist="38100" dir="2700000" algn="tl">
                    <a:srgbClr val="000000">
                      <a:alpha val="43137"/>
                    </a:srgbClr>
                  </a:outerShdw>
                </a:effectLst>
              </a:rPr>
              <a:t>galattoligosaccaridi</a:t>
            </a:r>
            <a:r>
              <a:rPr lang="it-IT" sz="1662" b="1" dirty="0">
                <a:solidFill>
                  <a:srgbClr val="0000FF"/>
                </a:solidFill>
                <a:effectLst>
                  <a:outerShdw blurRad="38100" dist="38100" dir="2700000" algn="tl">
                    <a:srgbClr val="000000">
                      <a:alpha val="43137"/>
                    </a:srgbClr>
                  </a:outerShdw>
                </a:effectLst>
              </a:rPr>
              <a:t>)</a:t>
            </a:r>
          </a:p>
          <a:p>
            <a:pPr eaLnBrk="1" hangingPunct="1">
              <a:spcBef>
                <a:spcPct val="50000"/>
              </a:spcBef>
              <a:buFontTx/>
              <a:buChar char="•"/>
              <a:defRPr/>
            </a:pPr>
            <a:r>
              <a:rPr lang="it-IT" sz="1662" b="1" dirty="0">
                <a:solidFill>
                  <a:srgbClr val="0000FF"/>
                </a:solidFill>
                <a:effectLst>
                  <a:outerShdw blurRad="38100" dist="38100" dir="2700000" algn="tl">
                    <a:srgbClr val="000000">
                      <a:alpha val="43137"/>
                    </a:srgbClr>
                  </a:outerShdw>
                </a:effectLst>
              </a:rPr>
              <a:t> MANNANI	   MOS (</a:t>
            </a:r>
            <a:r>
              <a:rPr lang="it-IT" sz="1662" b="1" dirty="0" err="1">
                <a:solidFill>
                  <a:srgbClr val="0000FF"/>
                </a:solidFill>
                <a:effectLst>
                  <a:outerShdw blurRad="38100" dist="38100" dir="2700000" algn="tl">
                    <a:srgbClr val="000000">
                      <a:alpha val="43137"/>
                    </a:srgbClr>
                  </a:outerShdw>
                </a:effectLst>
              </a:rPr>
              <a:t>mannanoligosaccaridi</a:t>
            </a:r>
            <a:r>
              <a:rPr lang="it-IT" sz="1662" b="1" dirty="0">
                <a:solidFill>
                  <a:srgbClr val="0000FF"/>
                </a:solidFill>
                <a:effectLst>
                  <a:outerShdw blurRad="38100" dist="38100" dir="2700000" algn="tl">
                    <a:srgbClr val="000000">
                      <a:alpha val="43137"/>
                    </a:srgbClr>
                  </a:outerShdw>
                </a:effectLst>
              </a:rPr>
              <a:t>)</a:t>
            </a:r>
          </a:p>
        </p:txBody>
      </p:sp>
      <p:sp>
        <p:nvSpPr>
          <p:cNvPr id="20491" name="Text Box 1035"/>
          <p:cNvSpPr txBox="1">
            <a:spLocks noChangeArrowheads="1"/>
          </p:cNvSpPr>
          <p:nvPr/>
        </p:nvSpPr>
        <p:spPr bwMode="auto">
          <a:xfrm>
            <a:off x="2133600" y="4492871"/>
            <a:ext cx="3200400" cy="944489"/>
          </a:xfrm>
          <a:prstGeom prst="rect">
            <a:avLst/>
          </a:prstGeom>
          <a:solidFill>
            <a:srgbClr val="CCFFCC"/>
          </a:solidFill>
          <a:ln w="9525">
            <a:solidFill>
              <a:srgbClr val="FF9900"/>
            </a:solidFill>
            <a:miter lim="800000"/>
            <a:headEnd/>
            <a:tailEnd/>
          </a:ln>
          <a:effectLst/>
        </p:spPr>
        <p:txBody>
          <a:bodyPr>
            <a:spAutoFit/>
          </a:bodyPr>
          <a:lstStyle/>
          <a:p>
            <a:pPr algn="ctr">
              <a:spcBef>
                <a:spcPct val="50000"/>
              </a:spcBef>
              <a:defRPr/>
            </a:pPr>
            <a:r>
              <a:rPr lang="it-IT" sz="1846" b="1" dirty="0">
                <a:solidFill>
                  <a:srgbClr val="FF0000"/>
                </a:solidFill>
                <a:effectLst>
                  <a:outerShdw blurRad="38100" dist="38100" dir="2700000" algn="tl">
                    <a:srgbClr val="000000"/>
                  </a:outerShdw>
                </a:effectLst>
                <a:latin typeface="Arial" charset="0"/>
              </a:rPr>
              <a:t>I mammiferi non  possiedono enzimi per digerirli</a:t>
            </a:r>
          </a:p>
        </p:txBody>
      </p:sp>
      <p:sp>
        <p:nvSpPr>
          <p:cNvPr id="20492" name="AutoShape 1036"/>
          <p:cNvSpPr>
            <a:spLocks noChangeArrowheads="1"/>
          </p:cNvSpPr>
          <p:nvPr/>
        </p:nvSpPr>
        <p:spPr bwMode="auto">
          <a:xfrm>
            <a:off x="5715000" y="4715609"/>
            <a:ext cx="762000" cy="492369"/>
          </a:xfrm>
          <a:prstGeom prst="rightArrow">
            <a:avLst>
              <a:gd name="adj1" fmla="val 50000"/>
              <a:gd name="adj2" fmla="val 35714"/>
            </a:avLst>
          </a:prstGeom>
          <a:solidFill>
            <a:schemeClr val="accent1"/>
          </a:solidFill>
          <a:ln w="9525">
            <a:solidFill>
              <a:schemeClr val="tx1"/>
            </a:solidFill>
            <a:miter lim="800000"/>
            <a:headEnd/>
            <a:tailEnd/>
          </a:ln>
          <a:effectLst/>
        </p:spPr>
        <p:txBody>
          <a:bodyPr wrap="none" anchor="ctr"/>
          <a:lstStyle/>
          <a:p>
            <a:pPr>
              <a:defRPr/>
            </a:pPr>
            <a:endParaRPr lang="it-IT" sz="1662">
              <a:effectLst>
                <a:outerShdw blurRad="38100" dist="38100" dir="2700000" algn="tl">
                  <a:srgbClr val="000000">
                    <a:alpha val="43137"/>
                  </a:srgbClr>
                </a:outerShdw>
              </a:effectLst>
              <a:latin typeface="Arial" charset="0"/>
            </a:endParaRPr>
          </a:p>
        </p:txBody>
      </p:sp>
      <p:sp>
        <p:nvSpPr>
          <p:cNvPr id="20493" name="Text Box 1037"/>
          <p:cNvSpPr txBox="1">
            <a:spLocks noChangeArrowheads="1"/>
          </p:cNvSpPr>
          <p:nvPr/>
        </p:nvSpPr>
        <p:spPr bwMode="auto">
          <a:xfrm>
            <a:off x="6705600" y="4633548"/>
            <a:ext cx="3124200" cy="660437"/>
          </a:xfrm>
          <a:prstGeom prst="rect">
            <a:avLst/>
          </a:prstGeom>
          <a:solidFill>
            <a:srgbClr val="CCFFCC"/>
          </a:solidFill>
          <a:ln w="9525">
            <a:solidFill>
              <a:srgbClr val="FF9900"/>
            </a:solidFill>
            <a:miter lim="800000"/>
            <a:headEnd/>
            <a:tailEnd/>
          </a:ln>
          <a:effectLst/>
        </p:spPr>
        <p:txBody>
          <a:bodyPr>
            <a:spAutoFit/>
          </a:bodyPr>
          <a:lstStyle/>
          <a:p>
            <a:pPr algn="ctr">
              <a:spcBef>
                <a:spcPct val="50000"/>
              </a:spcBef>
              <a:defRPr/>
            </a:pPr>
            <a:r>
              <a:rPr lang="it-IT" sz="1846" b="1">
                <a:solidFill>
                  <a:srgbClr val="FF0000"/>
                </a:solidFill>
                <a:effectLst>
                  <a:outerShdw blurRad="38100" dist="38100" dir="2700000" algn="tl">
                    <a:srgbClr val="000000"/>
                  </a:outerShdw>
                </a:effectLst>
                <a:latin typeface="Arial" charset="0"/>
              </a:rPr>
              <a:t>Raggiugono inalterati il crasso</a:t>
            </a:r>
          </a:p>
        </p:txBody>
      </p:sp>
      <p:sp>
        <p:nvSpPr>
          <p:cNvPr id="20495" name="Text Box 1039"/>
          <p:cNvSpPr txBox="1">
            <a:spLocks noChangeArrowheads="1"/>
          </p:cNvSpPr>
          <p:nvPr/>
        </p:nvSpPr>
        <p:spPr bwMode="auto">
          <a:xfrm>
            <a:off x="3657600" y="5750171"/>
            <a:ext cx="4876800" cy="660437"/>
          </a:xfrm>
          <a:prstGeom prst="rect">
            <a:avLst/>
          </a:prstGeom>
          <a:solidFill>
            <a:srgbClr val="CCFFCC"/>
          </a:solidFill>
          <a:ln w="9525">
            <a:noFill/>
            <a:miter lim="800000"/>
            <a:headEnd/>
            <a:tailEnd/>
          </a:ln>
          <a:effectLst/>
        </p:spPr>
        <p:txBody>
          <a:bodyPr>
            <a:spAutoFit/>
          </a:bodyPr>
          <a:lstStyle/>
          <a:p>
            <a:pPr algn="ctr">
              <a:spcBef>
                <a:spcPct val="50000"/>
              </a:spcBef>
              <a:defRPr/>
            </a:pPr>
            <a:r>
              <a:rPr lang="it-IT" sz="1846" b="1" dirty="0">
                <a:solidFill>
                  <a:srgbClr val="FF0000"/>
                </a:solidFill>
                <a:effectLst>
                  <a:outerShdw blurRad="38100" dist="38100" dir="2700000" algn="tl">
                    <a:srgbClr val="000000"/>
                  </a:outerShdw>
                </a:effectLst>
                <a:latin typeface="Arial" charset="0"/>
              </a:rPr>
              <a:t>Idrolizzati ed utilizzati in loco dalla flora batterica</a:t>
            </a:r>
          </a:p>
        </p:txBody>
      </p:sp>
      <p:sp>
        <p:nvSpPr>
          <p:cNvPr id="20496" name="AutoShape 1040"/>
          <p:cNvSpPr>
            <a:spLocks noChangeArrowheads="1"/>
          </p:cNvSpPr>
          <p:nvPr/>
        </p:nvSpPr>
        <p:spPr bwMode="auto">
          <a:xfrm>
            <a:off x="8991600" y="5398477"/>
            <a:ext cx="914400" cy="984738"/>
          </a:xfrm>
          <a:prstGeom prst="curvedLeftArrow">
            <a:avLst>
              <a:gd name="adj1" fmla="val 23333"/>
              <a:gd name="adj2" fmla="val 46667"/>
              <a:gd name="adj3" fmla="val 33333"/>
            </a:avLst>
          </a:prstGeom>
          <a:solidFill>
            <a:schemeClr val="accent1"/>
          </a:solidFill>
          <a:ln w="9525">
            <a:solidFill>
              <a:schemeClr val="tx1"/>
            </a:solidFill>
            <a:miter lim="800000"/>
            <a:headEnd/>
            <a:tailEnd/>
          </a:ln>
          <a:effectLst/>
        </p:spPr>
        <p:txBody>
          <a:bodyPr wrap="none" anchor="ctr"/>
          <a:lstStyle/>
          <a:p>
            <a:pPr>
              <a:defRPr/>
            </a:pPr>
            <a:endParaRPr lang="it-IT" sz="1662">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574962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olon physiology"/>
          <p:cNvPicPr>
            <a:picLocks noChangeAspect="1" noChangeArrowheads="1"/>
          </p:cNvPicPr>
          <p:nvPr/>
        </p:nvPicPr>
        <p:blipFill>
          <a:blip r:embed="rId3">
            <a:extLst>
              <a:ext uri="{28A0092B-C50C-407E-A947-70E740481C1C}">
                <a14:useLocalDpi xmlns:a14="http://schemas.microsoft.com/office/drawing/2010/main" val="0"/>
              </a:ext>
            </a:extLst>
          </a:blip>
          <a:srcRect t="16510" b="7739"/>
          <a:stretch>
            <a:fillRect/>
          </a:stretch>
        </p:blipFill>
        <p:spPr bwMode="auto">
          <a:xfrm>
            <a:off x="1847528" y="1951893"/>
            <a:ext cx="85344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3"/>
          <p:cNvSpPr>
            <a:spLocks noGrp="1" noChangeArrowheads="1"/>
          </p:cNvSpPr>
          <p:nvPr>
            <p:ph type="title"/>
          </p:nvPr>
        </p:nvSpPr>
        <p:spPr>
          <a:xfrm>
            <a:off x="2362200" y="615463"/>
            <a:ext cx="7315200" cy="1055077"/>
          </a:xfrm>
          <a:solidFill>
            <a:srgbClr val="FFFF00"/>
          </a:solidFill>
        </p:spPr>
        <p:txBody>
          <a:bodyPr>
            <a:normAutofit/>
          </a:bodyPr>
          <a:lstStyle/>
          <a:p>
            <a:pPr eaLnBrk="1" hangingPunct="1">
              <a:defRPr/>
            </a:pPr>
            <a:r>
              <a:rPr lang="en-US" sz="60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PREBIOTICI</a:t>
            </a:r>
          </a:p>
        </p:txBody>
      </p:sp>
    </p:spTree>
    <p:extLst>
      <p:ext uri="{BB962C8B-B14F-4D97-AF65-F5344CB8AC3E}">
        <p14:creationId xmlns:p14="http://schemas.microsoft.com/office/powerpoint/2010/main" val="252338998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02777" y="620689"/>
            <a:ext cx="8786446" cy="1055077"/>
          </a:xfrm>
          <a:solidFill>
            <a:srgbClr val="FFFF00"/>
          </a:solidFill>
        </p:spPr>
        <p:txBody>
          <a:bodyPr>
            <a:normAutofit/>
          </a:bodyPr>
          <a:lstStyle/>
          <a:p>
            <a:pPr eaLnBrk="1" hangingPunct="1">
              <a:defRPr/>
            </a:pPr>
            <a:r>
              <a:rPr lang="en-US" sz="40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ACIDI GRASSI A CORTA CATENA</a:t>
            </a:r>
          </a:p>
        </p:txBody>
      </p:sp>
      <p:sp>
        <p:nvSpPr>
          <p:cNvPr id="2" name="Rettangolo 1"/>
          <p:cNvSpPr/>
          <p:nvPr/>
        </p:nvSpPr>
        <p:spPr>
          <a:xfrm>
            <a:off x="335360" y="2211179"/>
            <a:ext cx="11521280" cy="2308324"/>
          </a:xfrm>
          <a:prstGeom prst="rect">
            <a:avLst/>
          </a:prstGeom>
          <a:solidFill>
            <a:srgbClr val="FFFF00"/>
          </a:solidFill>
        </p:spPr>
        <p:txBody>
          <a:bodyPr wrap="square">
            <a:spAutoFit/>
          </a:bodyPr>
          <a:lstStyle/>
          <a:p>
            <a:pPr algn="just">
              <a:defRPr/>
            </a:pP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Prodotti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della</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degradazione</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batterica</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del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complesso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dietetico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carboidrati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lvl="2" algn="just">
              <a:defRPr/>
            </a:pP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Fonti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da cui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ricavano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fibre</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carboidrati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complessi</a:t>
            </a:r>
            <a:r>
              <a:rPr lang="en-US" sz="2400" b="1" dirty="0"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amido</a:t>
            </a:r>
            <a:r>
              <a:rPr lang="en-US" sz="2400" b="1" dirty="0"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resistente</a:t>
            </a:r>
            <a:r>
              <a:rPr lang="en-US" sz="2400" b="1" dirty="0" smtClean="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lgn="just">
              <a:defRPr/>
            </a:pPr>
            <a:endPar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defRPr/>
            </a:pP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tre</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Acidi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Grassi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principali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acetato-propionato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butirrato</a:t>
            </a:r>
            <a:endPar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lgn="just">
              <a:defRPr/>
            </a:pP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butirrato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è la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fonte</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di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energia</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da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preferire</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per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colonociti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(come la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glutammina</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lo è per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gli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enterociti</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dell’intestino</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tenue)	</a:t>
            </a:r>
          </a:p>
        </p:txBody>
      </p:sp>
    </p:spTree>
    <p:extLst>
      <p:ext uri="{BB962C8B-B14F-4D97-AF65-F5344CB8AC3E}">
        <p14:creationId xmlns:p14="http://schemas.microsoft.com/office/powerpoint/2010/main" val="92127881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775520" y="548681"/>
            <a:ext cx="8640960" cy="1728191"/>
          </a:xfrm>
          <a:solidFill>
            <a:srgbClr val="FFFF00"/>
          </a:solidFill>
        </p:spPr>
        <p:txBody>
          <a:bodyPr>
            <a:noAutofit/>
          </a:bodyPr>
          <a:lstStyle/>
          <a:p>
            <a:pPr eaLnBrk="1" hangingPunct="1">
              <a:defRPr/>
            </a:pPr>
            <a:r>
              <a:rPr lang="en-US" sz="3600" b="1" dirty="0" err="1">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Prebiotici</a:t>
            </a:r>
            <a: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
            </a:r>
            <a:b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br>
            <a:r>
              <a:rPr lang="en-US" sz="3600" b="1" dirty="0" err="1">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Favoriscono</a:t>
            </a:r>
            <a: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 la </a:t>
            </a:r>
            <a:r>
              <a:rPr lang="en-US" sz="3600" b="1" dirty="0" err="1">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Crescita</a:t>
            </a:r>
            <a: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3600" b="1" dirty="0" err="1">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nel</a:t>
            </a:r>
            <a: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 Colon di </a:t>
            </a:r>
            <a:r>
              <a:rPr lang="en-US" sz="3600" b="1" dirty="0" err="1">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Batteri</a:t>
            </a:r>
            <a:r>
              <a:rPr lang="en-US" sz="3600" b="1" dirty="0">
                <a:solidFill>
                  <a:srgbClr val="0000FF"/>
                </a:solidFill>
                <a:effectLst>
                  <a:outerShdw blurRad="38100" dist="38100" dir="2700000" algn="tl">
                    <a:srgbClr val="000000"/>
                  </a:outerShdw>
                </a:effectLst>
                <a:latin typeface="Arial" panose="020B0604020202020204" pitchFamily="34" charset="0"/>
                <a:cs typeface="Arial" panose="020B0604020202020204" pitchFamily="34" charset="0"/>
              </a:rPr>
              <a:t> PROBIOTICI</a:t>
            </a:r>
          </a:p>
        </p:txBody>
      </p:sp>
      <p:sp>
        <p:nvSpPr>
          <p:cNvPr id="46083" name="Rectangle 3"/>
          <p:cNvSpPr>
            <a:spLocks noGrp="1" noChangeArrowheads="1"/>
          </p:cNvSpPr>
          <p:nvPr>
            <p:ph type="body" idx="1"/>
          </p:nvPr>
        </p:nvSpPr>
        <p:spPr>
          <a:xfrm>
            <a:off x="1981200" y="2671398"/>
            <a:ext cx="8229600" cy="2951285"/>
          </a:xfrm>
        </p:spPr>
        <p:txBody>
          <a:bodyPr>
            <a:normAutofit lnSpcReduction="10000"/>
          </a:bodyPr>
          <a:lstStyle/>
          <a:p>
            <a:pPr eaLnBrk="1" hangingPunct="1">
              <a:defRPr/>
            </a:pPr>
            <a:r>
              <a:rPr lang="en-US" b="1" dirty="0" smtClean="0">
                <a:solidFill>
                  <a:srgbClr val="0000FF"/>
                </a:solidFill>
                <a:effectLst>
                  <a:outerShdw blurRad="38100" dist="38100" dir="2700000" algn="tl">
                    <a:srgbClr val="000000"/>
                  </a:outerShdw>
                </a:effectLst>
              </a:rPr>
              <a:t>Lactobacilli</a:t>
            </a:r>
          </a:p>
          <a:p>
            <a:pPr lvl="2" eaLnBrk="1" hangingPunct="1">
              <a:defRPr/>
            </a:pPr>
            <a:r>
              <a:rPr lang="en-US" b="1" i="1" dirty="0" smtClean="0">
                <a:solidFill>
                  <a:srgbClr val="0000FF"/>
                </a:solidFill>
                <a:effectLst>
                  <a:outerShdw blurRad="38100" dist="38100" dir="2700000" algn="tl">
                    <a:srgbClr val="000000"/>
                  </a:outerShdw>
                </a:effectLst>
              </a:rPr>
              <a:t>acidophilus, </a:t>
            </a:r>
            <a:r>
              <a:rPr lang="en-US" b="1" i="1" dirty="0" err="1" smtClean="0">
                <a:solidFill>
                  <a:srgbClr val="0000FF"/>
                </a:solidFill>
                <a:effectLst>
                  <a:outerShdw blurRad="38100" dist="38100" dir="2700000" algn="tl">
                    <a:srgbClr val="000000"/>
                  </a:outerShdw>
                </a:effectLst>
              </a:rPr>
              <a:t>casei</a:t>
            </a:r>
            <a:r>
              <a:rPr lang="en-US" b="1" i="1" dirty="0" smtClean="0">
                <a:solidFill>
                  <a:srgbClr val="0000FF"/>
                </a:solidFill>
                <a:effectLst>
                  <a:outerShdw blurRad="38100" dist="38100" dir="2700000" algn="tl">
                    <a:srgbClr val="000000"/>
                  </a:outerShdw>
                </a:effectLst>
              </a:rPr>
              <a:t>, others</a:t>
            </a:r>
            <a:endParaRPr lang="en-US" b="1" dirty="0" smtClean="0">
              <a:solidFill>
                <a:srgbClr val="0000FF"/>
              </a:solidFill>
              <a:effectLst>
                <a:outerShdw blurRad="38100" dist="38100" dir="2700000" algn="tl">
                  <a:srgbClr val="000000"/>
                </a:outerShdw>
              </a:effectLst>
            </a:endParaRPr>
          </a:p>
          <a:p>
            <a:pPr eaLnBrk="1" hangingPunct="1">
              <a:defRPr/>
            </a:pPr>
            <a:r>
              <a:rPr lang="en-US" b="1" dirty="0" err="1" smtClean="0">
                <a:solidFill>
                  <a:srgbClr val="0000FF"/>
                </a:solidFill>
                <a:effectLst>
                  <a:outerShdw blurRad="38100" dist="38100" dir="2700000" algn="tl">
                    <a:srgbClr val="000000"/>
                  </a:outerShdw>
                </a:effectLst>
              </a:rPr>
              <a:t>Bifidobacteria</a:t>
            </a:r>
            <a:endParaRPr lang="en-US" b="1" dirty="0" smtClean="0">
              <a:solidFill>
                <a:srgbClr val="0000FF"/>
              </a:solidFill>
              <a:effectLst>
                <a:outerShdw blurRad="38100" dist="38100" dir="2700000" algn="tl">
                  <a:srgbClr val="000000"/>
                </a:outerShdw>
              </a:effectLst>
            </a:endParaRPr>
          </a:p>
          <a:p>
            <a:pPr lvl="2" eaLnBrk="1" hangingPunct="1">
              <a:defRPr/>
            </a:pPr>
            <a:r>
              <a:rPr lang="en-US" b="1" i="1" dirty="0" err="1" smtClean="0">
                <a:solidFill>
                  <a:srgbClr val="0000FF"/>
                </a:solidFill>
                <a:effectLst>
                  <a:outerShdw blurRad="38100" dist="38100" dir="2700000" algn="tl">
                    <a:srgbClr val="000000"/>
                  </a:outerShdw>
                </a:effectLst>
              </a:rPr>
              <a:t>bifidum</a:t>
            </a:r>
            <a:r>
              <a:rPr lang="en-US" b="1" i="1" dirty="0" smtClean="0">
                <a:solidFill>
                  <a:srgbClr val="0000FF"/>
                </a:solidFill>
                <a:effectLst>
                  <a:outerShdw blurRad="38100" dist="38100" dir="2700000" algn="tl">
                    <a:srgbClr val="000000"/>
                  </a:outerShdw>
                </a:effectLst>
              </a:rPr>
              <a:t>, etc.</a:t>
            </a:r>
          </a:p>
          <a:p>
            <a:pPr lvl="2" eaLnBrk="1" hangingPunct="1">
              <a:defRPr/>
            </a:pPr>
            <a:r>
              <a:rPr lang="en-US" b="1" dirty="0" smtClean="0">
                <a:solidFill>
                  <a:srgbClr val="0000FF"/>
                </a:solidFill>
                <a:effectLst>
                  <a:outerShdw blurRad="38100" dist="38100" dir="2700000" algn="tl">
                    <a:srgbClr val="000000"/>
                  </a:outerShdw>
                </a:effectLst>
              </a:rPr>
              <a:t>In </a:t>
            </a:r>
            <a:r>
              <a:rPr lang="en-US" b="1" dirty="0" err="1" smtClean="0">
                <a:solidFill>
                  <a:srgbClr val="0000FF"/>
                </a:solidFill>
                <a:effectLst>
                  <a:outerShdw blurRad="38100" dist="38100" dir="2700000" algn="tl">
                    <a:srgbClr val="000000"/>
                  </a:outerShdw>
                </a:effectLst>
              </a:rPr>
              <a:t>prevalenza</a:t>
            </a:r>
            <a:r>
              <a:rPr lang="en-US" b="1" dirty="0" smtClean="0">
                <a:solidFill>
                  <a:srgbClr val="0000FF"/>
                </a:solidFill>
                <a:effectLst>
                  <a:outerShdw blurRad="38100" dist="38100" dir="2700000" algn="tl">
                    <a:srgbClr val="000000"/>
                  </a:outerShdw>
                </a:effectLst>
              </a:rPr>
              <a:t> </a:t>
            </a:r>
            <a:r>
              <a:rPr lang="en-US" b="1" dirty="0" err="1" smtClean="0">
                <a:solidFill>
                  <a:srgbClr val="0000FF"/>
                </a:solidFill>
                <a:effectLst>
                  <a:outerShdw blurRad="38100" dist="38100" dir="2700000" algn="tl">
                    <a:srgbClr val="000000"/>
                  </a:outerShdw>
                </a:effectLst>
              </a:rPr>
              <a:t>nell’uomo</a:t>
            </a:r>
            <a:endParaRPr lang="en-US" b="1" dirty="0" smtClean="0">
              <a:solidFill>
                <a:srgbClr val="0000FF"/>
              </a:solidFill>
              <a:effectLst>
                <a:outerShdw blurRad="38100" dist="38100" dir="2700000" algn="tl">
                  <a:srgbClr val="000000"/>
                </a:outerShdw>
              </a:effectLst>
            </a:endParaRPr>
          </a:p>
          <a:p>
            <a:pPr eaLnBrk="1" hangingPunct="1">
              <a:defRPr/>
            </a:pPr>
            <a:r>
              <a:rPr lang="en-US" b="1" dirty="0" smtClean="0">
                <a:solidFill>
                  <a:srgbClr val="0000FF"/>
                </a:solidFill>
                <a:effectLst>
                  <a:outerShdw blurRad="38100" dist="38100" dir="2700000" algn="tl">
                    <a:srgbClr val="000000"/>
                  </a:outerShdw>
                </a:effectLst>
              </a:rPr>
              <a:t>Enterococcus faecium</a:t>
            </a:r>
          </a:p>
        </p:txBody>
      </p:sp>
    </p:spTree>
    <p:extLst>
      <p:ext uri="{BB962C8B-B14F-4D97-AF65-F5344CB8AC3E}">
        <p14:creationId xmlns:p14="http://schemas.microsoft.com/office/powerpoint/2010/main" val="1693580967"/>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2135" y="1367204"/>
            <a:ext cx="7924800" cy="5052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ttangolo 3"/>
          <p:cNvSpPr>
            <a:spLocks noChangeArrowheads="1"/>
          </p:cNvSpPr>
          <p:nvPr/>
        </p:nvSpPr>
        <p:spPr bwMode="auto">
          <a:xfrm>
            <a:off x="1548912" y="370743"/>
            <a:ext cx="9144000" cy="660502"/>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it-IT" altLang="it-IT" sz="3692" b="1">
                <a:solidFill>
                  <a:schemeClr val="bg1"/>
                </a:solidFill>
                <a:effectLst>
                  <a:outerShdw blurRad="38100" dist="38100" dir="2700000" algn="tl">
                    <a:srgbClr val="000000">
                      <a:alpha val="43137"/>
                    </a:srgbClr>
                  </a:outerShdw>
                </a:effectLst>
              </a:rPr>
              <a:t>PREBIOTICI</a:t>
            </a:r>
          </a:p>
        </p:txBody>
      </p:sp>
    </p:spTree>
    <p:extLst>
      <p:ext uri="{BB962C8B-B14F-4D97-AF65-F5344CB8AC3E}">
        <p14:creationId xmlns:p14="http://schemas.microsoft.com/office/powerpoint/2010/main" val="1817624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438400" y="545124"/>
            <a:ext cx="7315200" cy="1055077"/>
          </a:xfrm>
          <a:solidFill>
            <a:schemeClr val="bg1"/>
          </a:solidFill>
        </p:spPr>
        <p:txBody>
          <a:bodyPr/>
          <a:lstStyle/>
          <a:p>
            <a:pPr eaLnBrk="1" hangingPunct="1">
              <a:defRPr/>
            </a:pPr>
            <a:r>
              <a:rPr lang="en-US" sz="3692" b="1" dirty="0" err="1">
                <a:solidFill>
                  <a:srgbClr val="0000FF"/>
                </a:solidFill>
                <a:effectLst>
                  <a:outerShdw blurRad="38100" dist="38100" dir="2700000" algn="tl">
                    <a:srgbClr val="000000">
                      <a:alpha val="43137"/>
                    </a:srgbClr>
                  </a:outerShdw>
                </a:effectLst>
              </a:rPr>
              <a:t>Effetti</a:t>
            </a:r>
            <a:r>
              <a:rPr lang="en-US" sz="3692" b="1" dirty="0">
                <a:solidFill>
                  <a:srgbClr val="0000FF"/>
                </a:solidFill>
                <a:effectLst>
                  <a:outerShdw blurRad="38100" dist="38100" dir="2700000" algn="tl">
                    <a:srgbClr val="000000">
                      <a:alpha val="43137"/>
                    </a:srgbClr>
                  </a:outerShdw>
                </a:effectLst>
              </a:rPr>
              <a:t> del </a:t>
            </a:r>
            <a:r>
              <a:rPr lang="en-US" sz="3692" b="1" dirty="0" err="1">
                <a:solidFill>
                  <a:srgbClr val="0000FF"/>
                </a:solidFill>
                <a:effectLst>
                  <a:outerShdw blurRad="38100" dist="38100" dir="2700000" algn="tl">
                    <a:srgbClr val="000000">
                      <a:alpha val="43137"/>
                    </a:srgbClr>
                  </a:outerShdw>
                </a:effectLst>
              </a:rPr>
              <a:t>Butirrato</a:t>
            </a:r>
            <a:r>
              <a:rPr lang="en-US" sz="3692" b="1" dirty="0">
                <a:solidFill>
                  <a:srgbClr val="0000FF"/>
                </a:solidFill>
                <a:effectLst>
                  <a:outerShdw blurRad="38100" dist="38100" dir="2700000" algn="tl">
                    <a:srgbClr val="000000">
                      <a:alpha val="43137"/>
                    </a:srgbClr>
                  </a:outerShdw>
                </a:effectLst>
              </a:rPr>
              <a:t> </a:t>
            </a:r>
            <a:r>
              <a:rPr lang="en-US" sz="3692" b="1" dirty="0" err="1">
                <a:solidFill>
                  <a:srgbClr val="0000FF"/>
                </a:solidFill>
                <a:effectLst>
                  <a:outerShdw blurRad="38100" dist="38100" dir="2700000" algn="tl">
                    <a:srgbClr val="000000">
                      <a:alpha val="43137"/>
                    </a:srgbClr>
                  </a:outerShdw>
                </a:effectLst>
              </a:rPr>
              <a:t>sul</a:t>
            </a:r>
            <a:r>
              <a:rPr lang="en-US" sz="3692" b="1" dirty="0">
                <a:solidFill>
                  <a:srgbClr val="0000FF"/>
                </a:solidFill>
                <a:effectLst>
                  <a:outerShdw blurRad="38100" dist="38100" dir="2700000" algn="tl">
                    <a:srgbClr val="000000">
                      <a:alpha val="43137"/>
                    </a:srgbClr>
                  </a:outerShdw>
                </a:effectLst>
              </a:rPr>
              <a:t> Colon</a:t>
            </a:r>
          </a:p>
        </p:txBody>
      </p:sp>
      <p:pic>
        <p:nvPicPr>
          <p:cNvPr id="18435" name="Picture 3" descr="butyrate_char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05000" y="1740877"/>
            <a:ext cx="8382000" cy="4425462"/>
          </a:xfrm>
          <a:noFill/>
        </p:spPr>
      </p:pic>
    </p:spTree>
    <p:extLst>
      <p:ext uri="{BB962C8B-B14F-4D97-AF65-F5344CB8AC3E}">
        <p14:creationId xmlns:p14="http://schemas.microsoft.com/office/powerpoint/2010/main" val="244529519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490021"/>
            <a:ext cx="11521280" cy="4955203"/>
          </a:xfrm>
          <a:prstGeom prst="rect">
            <a:avLst/>
          </a:prstGeom>
          <a:solidFill>
            <a:srgbClr val="FFFF00"/>
          </a:solidFill>
        </p:spPr>
        <p:txBody>
          <a:bodyPr wrap="square">
            <a:spAutoFit/>
          </a:bodyPr>
          <a:lstStyle/>
          <a:p>
            <a:pPr algn="ctr">
              <a:defRPr/>
            </a:pPr>
            <a:r>
              <a:rPr lang="it-IT" sz="3600" b="1" dirty="0">
                <a:solidFill>
                  <a:srgbClr val="FF0000"/>
                </a:solidFill>
                <a:effectLst>
                  <a:outerShdw blurRad="38100" dist="38100" dir="2700000" algn="tl">
                    <a:srgbClr val="000000">
                      <a:alpha val="43137"/>
                    </a:srgbClr>
                  </a:outerShdw>
                </a:effectLst>
                <a:latin typeface="Arial" pitchFamily="34" charset="0"/>
                <a:cs typeface="Arial" pitchFamily="34" charset="0"/>
              </a:rPr>
              <a:t>INULINA</a:t>
            </a:r>
          </a:p>
          <a:p>
            <a:pPr marL="422041" indent="-422041" algn="just">
              <a:buFont typeface="Arial" panose="020B0604020202020204" pitchFamily="34" charset="0"/>
              <a:buChar char="•"/>
              <a:defRPr/>
            </a:pP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Fibra vegetale solubile</a:t>
            </a:r>
            <a:r>
              <a:rPr lang="it-IT" sz="2800" b="1" dirty="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appartenente alla famiglia dei </a:t>
            </a:r>
            <a:r>
              <a:rPr lang="it-IT" sz="2800" b="1" dirty="0" err="1">
                <a:solidFill>
                  <a:srgbClr val="0000FF"/>
                </a:solidFill>
                <a:effectLst>
                  <a:outerShdw blurRad="38100" dist="38100" dir="2700000" algn="tl">
                    <a:srgbClr val="000000">
                      <a:alpha val="43137"/>
                    </a:srgbClr>
                  </a:outerShdw>
                </a:effectLst>
                <a:latin typeface="Arial" pitchFamily="34" charset="0"/>
                <a:cs typeface="Arial" pitchFamily="34" charset="0"/>
              </a:rPr>
              <a:t>fruttani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(polisaccaridi formati da polimeri di fruttosio).</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L’inulina comporta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uno spiccato aumento della presenza di batteri probiotici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a:t>
            </a:r>
            <a:r>
              <a:rPr lang="it-IT" sz="2800" b="1" dirty="0" err="1">
                <a:solidFill>
                  <a:srgbClr val="0000FF"/>
                </a:solidFill>
                <a:effectLst>
                  <a:outerShdw blurRad="38100" dist="38100" dir="2700000" algn="tl">
                    <a:srgbClr val="000000">
                      <a:alpha val="43137"/>
                    </a:srgbClr>
                  </a:outerShdw>
                </a:effectLst>
                <a:latin typeface="Arial" pitchFamily="34" charset="0"/>
                <a:cs typeface="Arial" pitchFamily="34" charset="0"/>
              </a:rPr>
              <a:t>Bifidobatteri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e Lattobacilli) nel tratto intestinale del cane e una contemporanea e notevole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riduzione del numero dei batteri patogeni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L’inulina ha un’</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azione prebiotica</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grazie alla stimolazione selettiva della crescita di uno o più batteri probiotici presenti nel tratto intestinale che permette di riequilibrare il microbiota intestinale.</a:t>
            </a:r>
          </a:p>
        </p:txBody>
      </p:sp>
    </p:spTree>
    <p:extLst>
      <p:ext uri="{BB962C8B-B14F-4D97-AF65-F5344CB8AC3E}">
        <p14:creationId xmlns:p14="http://schemas.microsoft.com/office/powerpoint/2010/main" val="255766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407561"/>
            <a:ext cx="11521280" cy="4893647"/>
          </a:xfrm>
          <a:prstGeom prst="rect">
            <a:avLst/>
          </a:prstGeom>
          <a:solidFill>
            <a:srgbClr val="FFFF00"/>
          </a:solidFill>
        </p:spPr>
        <p:txBody>
          <a:bodyPr wrap="square">
            <a:spAutoFit/>
          </a:bodyPr>
          <a:lstStyle/>
          <a:p>
            <a:pPr algn="ctr">
              <a:defRPr/>
            </a:pPr>
            <a:r>
              <a:rPr lang="it-IT" sz="3200" b="1" dirty="0">
                <a:solidFill>
                  <a:srgbClr val="FF0000"/>
                </a:solidFill>
                <a:effectLst>
                  <a:outerShdw blurRad="38100" dist="38100" dir="2700000" algn="tl">
                    <a:srgbClr val="000000">
                      <a:alpha val="43137"/>
                    </a:srgbClr>
                  </a:outerShdw>
                </a:effectLst>
                <a:latin typeface="Arial" pitchFamily="34" charset="0"/>
                <a:cs typeface="Arial" pitchFamily="34" charset="0"/>
              </a:rPr>
              <a:t>FOS (frutto-oligosaccaridi)</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I FOS sono </a:t>
            </a:r>
            <a:r>
              <a:rPr lang="it-IT" sz="2800" b="1" u="sng" dirty="0" err="1">
                <a:solidFill>
                  <a:srgbClr val="FF0000"/>
                </a:solidFill>
                <a:effectLst>
                  <a:outerShdw blurRad="38100" dist="38100" dir="2700000" algn="tl">
                    <a:srgbClr val="000000">
                      <a:alpha val="43137"/>
                    </a:srgbClr>
                  </a:outerShdw>
                </a:effectLst>
                <a:latin typeface="Arial" pitchFamily="34" charset="0"/>
                <a:cs typeface="Arial" pitchFamily="34" charset="0"/>
              </a:rPr>
              <a:t>fruttani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come l’inulina, dalla quale differiscono solo per il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grado di polimerizzazione</a:t>
            </a:r>
            <a:r>
              <a:rPr lang="it-IT" sz="2800" b="1" dirty="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(DP): i FOS sono caratterizzati da DP tra 3 e 10, l’inulina è un polimero il cui DP può arrivare a 60.</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La somministrazione di FOS causa l’aumento del numero dei </a:t>
            </a:r>
            <a:r>
              <a:rPr lang="it-IT" sz="2800" b="1" dirty="0" err="1">
                <a:solidFill>
                  <a:srgbClr val="0000FF"/>
                </a:solidFill>
                <a:effectLst>
                  <a:outerShdw blurRad="38100" dist="38100" dir="2700000" algn="tl">
                    <a:srgbClr val="000000">
                      <a:alpha val="43137"/>
                    </a:srgbClr>
                  </a:outerShdw>
                </a:effectLst>
                <a:latin typeface="Arial" pitchFamily="34" charset="0"/>
                <a:cs typeface="Arial" pitchFamily="34" charset="0"/>
              </a:rPr>
              <a:t>bifidobatteri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e dei lattobacilli in vivo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effetto prebiotico</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Sono particolarmente indicati nei casi di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disbiosi intestinale</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al fine di stimolare la crescita dei batteri probiotici a scapito della microflora patogena con dirette conseguenze sulla salute dell’organismo.</a:t>
            </a:r>
          </a:p>
        </p:txBody>
      </p:sp>
    </p:spTree>
    <p:extLst>
      <p:ext uri="{BB962C8B-B14F-4D97-AF65-F5344CB8AC3E}">
        <p14:creationId xmlns:p14="http://schemas.microsoft.com/office/powerpoint/2010/main" val="2755071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1844824"/>
            <a:ext cx="11521280" cy="3908762"/>
          </a:xfrm>
          <a:prstGeom prst="rect">
            <a:avLst/>
          </a:prstGeom>
          <a:solidFill>
            <a:srgbClr val="FFFF00"/>
          </a:solidFill>
        </p:spPr>
        <p:txBody>
          <a:bodyPr wrap="square">
            <a:spAutoFit/>
          </a:bodyPr>
          <a:lstStyle/>
          <a:p>
            <a:pPr algn="just"/>
            <a:r>
              <a:rPr lang="it-IT" sz="28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Raccogliendo sempre nuove informazioni sul MICROBIOTA, sul suo funzionamento e sulle sue interazioni con l’organismo, si è compreso che possibili benefici per quest’ultimo potessero derivare da molecole prodotte dal microbiota a partire dai materiali che esso elabora.</a:t>
            </a:r>
          </a:p>
          <a:p>
            <a:pPr algn="ctr"/>
            <a:endPar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QUESTI PRODOTTI SONO STATI DEFINITI POSTBIOTICI.</a:t>
            </a:r>
          </a:p>
        </p:txBody>
      </p:sp>
      <p:sp>
        <p:nvSpPr>
          <p:cNvPr id="4" name="Rettangolo 3"/>
          <p:cNvSpPr/>
          <p:nvPr/>
        </p:nvSpPr>
        <p:spPr>
          <a:xfrm>
            <a:off x="1773964" y="332657"/>
            <a:ext cx="8639798" cy="830997"/>
          </a:xfrm>
          <a:prstGeom prst="rect">
            <a:avLst/>
          </a:prstGeom>
          <a:solidFill>
            <a:srgbClr val="FFFF00"/>
          </a:solidFill>
        </p:spPr>
        <p:txBody>
          <a:bodyPr wrap="square">
            <a:spAutoFit/>
          </a:bodyPr>
          <a:lstStyle/>
          <a:p>
            <a:pPr algn="ctr"/>
            <a:r>
              <a:rPr lang="it-IT" sz="4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POST-BIOTICI</a:t>
            </a:r>
          </a:p>
        </p:txBody>
      </p:sp>
    </p:spTree>
    <p:extLst>
      <p:ext uri="{BB962C8B-B14F-4D97-AF65-F5344CB8AC3E}">
        <p14:creationId xmlns:p14="http://schemas.microsoft.com/office/powerpoint/2010/main" val="111297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980728"/>
            <a:ext cx="11521280" cy="3264740"/>
          </a:xfrm>
          <a:prstGeom prst="rect">
            <a:avLst/>
          </a:prstGeom>
          <a:solidFill>
            <a:srgbClr val="FFFF00"/>
          </a:solidFill>
        </p:spPr>
        <p:txBody>
          <a:bodyPr wrap="square">
            <a:spAutoFit/>
          </a:bodyPr>
          <a:lstStyle/>
          <a:p>
            <a:pPr algn="ctr">
              <a:defRPr/>
            </a:pPr>
            <a:r>
              <a:rPr lang="it-IT" sz="4000" b="1" dirty="0">
                <a:solidFill>
                  <a:srgbClr val="FF0000"/>
                </a:solidFill>
                <a:effectLst>
                  <a:outerShdw blurRad="38100" dist="38100" dir="2700000" algn="tl">
                    <a:srgbClr val="000000">
                      <a:alpha val="43137"/>
                    </a:srgbClr>
                  </a:outerShdw>
                </a:effectLst>
                <a:latin typeface="Arial" pitchFamily="34" charset="0"/>
                <a:cs typeface="Arial" pitchFamily="34" charset="0"/>
              </a:rPr>
              <a:t>I PROBIOTICI</a:t>
            </a:r>
          </a:p>
          <a:p>
            <a:pPr algn="just">
              <a:defRPr/>
            </a:pPr>
            <a:endParaRPr lang="it-IT" sz="2215"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algn="just">
              <a:defRPr/>
            </a:pPr>
            <a:r>
              <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rPr>
              <a:t>I probiotici sono definiti dalla Organizzazione Mondiale della Sanità </a:t>
            </a:r>
            <a:r>
              <a:rPr lang="it-IT" sz="36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come</a:t>
            </a:r>
          </a:p>
          <a:p>
            <a:pPr algn="ctr">
              <a:defRPr/>
            </a:pPr>
            <a:r>
              <a:rPr lang="it-IT" sz="36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a:t>
            </a:r>
            <a:r>
              <a:rPr lang="it-IT" sz="36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microorganismi vivi che, somministrati in quantità adeguate, conferiscono un beneficio all’ospite</a:t>
            </a:r>
            <a:r>
              <a:rPr lang="it-IT" sz="36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endPar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874918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35360" y="1405220"/>
            <a:ext cx="11521279" cy="3539430"/>
          </a:xfrm>
          <a:prstGeom prst="rect">
            <a:avLst/>
          </a:prstGeom>
          <a:solidFill>
            <a:srgbClr val="FFFF00"/>
          </a:solidFill>
        </p:spPr>
        <p:txBody>
          <a:bodyPr wrap="square">
            <a:spAutoFit/>
          </a:bodyPr>
          <a:lstStyle/>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batteri del colon fermentano i nutrienti della dieta e le secrezioni endogene che sfuggono dalla digestione e dall’assorbimento nell’intestino tenue (polisaccaridi non amidacei, zuccheri non assorbiti, oligosaccaridi e le proteine alimentari).</a:t>
            </a:r>
          </a:p>
          <a:p>
            <a:pPr marL="342900" indent="-342900" algn="just">
              <a:buFont typeface="Arial" panose="020B0604020202020204" pitchFamily="34" charset="0"/>
              <a:buChar char="•"/>
            </a:pPr>
            <a:r>
              <a:rPr lang="it-IT" sz="28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prodotti finali delle fermentazioni batteriche e del metabolismo sono acidi grassi a corta catena SCFA (acetato, propionato e </a:t>
            </a:r>
            <a:r>
              <a:rPr lang="it-IT" sz="28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BUTIRRATO</a:t>
            </a:r>
            <a:r>
              <a:rPr lang="it-IT" sz="28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lattato, anidride carbonica e idrogeno.</a:t>
            </a:r>
          </a:p>
        </p:txBody>
      </p:sp>
      <p:sp>
        <p:nvSpPr>
          <p:cNvPr id="5" name="Rettangolo 4"/>
          <p:cNvSpPr/>
          <p:nvPr/>
        </p:nvSpPr>
        <p:spPr>
          <a:xfrm>
            <a:off x="1773964" y="332657"/>
            <a:ext cx="8639798" cy="830997"/>
          </a:xfrm>
          <a:prstGeom prst="rect">
            <a:avLst/>
          </a:prstGeom>
          <a:solidFill>
            <a:srgbClr val="FFFF00"/>
          </a:solidFill>
        </p:spPr>
        <p:txBody>
          <a:bodyPr wrap="square">
            <a:spAutoFit/>
          </a:bodyPr>
          <a:lstStyle/>
          <a:p>
            <a:pPr algn="ctr"/>
            <a:r>
              <a:rPr lang="it-IT" sz="4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POST-BIOTICI</a:t>
            </a:r>
          </a:p>
        </p:txBody>
      </p:sp>
    </p:spTree>
    <p:extLst>
      <p:ext uri="{BB962C8B-B14F-4D97-AF65-F5344CB8AC3E}">
        <p14:creationId xmlns:p14="http://schemas.microsoft.com/office/powerpoint/2010/main" val="1042327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35360" y="1340768"/>
            <a:ext cx="11521279" cy="4031873"/>
          </a:xfrm>
          <a:prstGeom prst="rect">
            <a:avLst/>
          </a:prstGeom>
          <a:solidFill>
            <a:srgbClr val="FFFF00"/>
          </a:solidFill>
        </p:spPr>
        <p:txBody>
          <a:bodyPr wrap="square">
            <a:spAutoFit/>
          </a:bodyPr>
          <a:lstStyle/>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a:t>
            </a:r>
            <a:r>
              <a:rPr lang="it-IT" sz="32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postbiotico</a:t>
            </a: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di maggiore importanza è certamente il </a:t>
            </a:r>
            <a:r>
              <a:rPr lang="it-IT"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BUTIRRATO</a:t>
            </a: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t>
            </a:r>
            <a:r>
              <a:rPr lang="it-IT" sz="32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colonociti</a:t>
            </a: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ossidano il butirrato in quantità maggiore rispetto al glucosio</a:t>
            </a: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butirrato è il </a:t>
            </a:r>
            <a:r>
              <a:rPr lang="it-IT"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principale combustibile delle cellule intestinali</a:t>
            </a: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butirrato </a:t>
            </a:r>
            <a:r>
              <a:rPr lang="it-IT"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favorisce la proliferazione dei </a:t>
            </a:r>
            <a:r>
              <a:rPr lang="it-IT" sz="3200" b="1" u="sng"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colonociti</a:t>
            </a:r>
            <a:endParaRPr lang="it-IT"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butirrato </a:t>
            </a:r>
            <a:r>
              <a:rPr lang="it-IT"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stimola la crescita della mucosa</a:t>
            </a: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ttangolo 3"/>
          <p:cNvSpPr/>
          <p:nvPr/>
        </p:nvSpPr>
        <p:spPr>
          <a:xfrm>
            <a:off x="1773964" y="332657"/>
            <a:ext cx="8639798" cy="830997"/>
          </a:xfrm>
          <a:prstGeom prst="rect">
            <a:avLst/>
          </a:prstGeom>
          <a:solidFill>
            <a:srgbClr val="FFFF00"/>
          </a:solidFill>
        </p:spPr>
        <p:txBody>
          <a:bodyPr wrap="square">
            <a:spAutoFit/>
          </a:bodyPr>
          <a:lstStyle/>
          <a:p>
            <a:pPr algn="ctr"/>
            <a:r>
              <a:rPr lang="it-IT" sz="4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POST-BIOTICI</a:t>
            </a:r>
          </a:p>
        </p:txBody>
      </p:sp>
    </p:spTree>
    <p:extLst>
      <p:ext uri="{BB962C8B-B14F-4D97-AF65-F5344CB8AC3E}">
        <p14:creationId xmlns:p14="http://schemas.microsoft.com/office/powerpoint/2010/main" val="3946202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35360" y="1412777"/>
            <a:ext cx="11521279" cy="3416320"/>
          </a:xfrm>
          <a:prstGeom prst="rect">
            <a:avLst/>
          </a:prstGeom>
          <a:solidFill>
            <a:srgbClr val="FFFF00"/>
          </a:solidFill>
        </p:spPr>
        <p:txBody>
          <a:bodyPr wrap="square">
            <a:spAutoFit/>
          </a:bodyPr>
          <a:lstStyle/>
          <a:p>
            <a:pPr marL="257175" indent="-257175"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coinvolto anche nella regolazione della proliferazione e differenziazione delle cellule</a:t>
            </a:r>
          </a:p>
          <a:p>
            <a:pPr marL="257175" indent="-257175" algn="just">
              <a:buFont typeface="Arial" panose="020B0604020202020204" pitchFamily="34" charset="0"/>
              <a:buChar char="•"/>
            </a:pP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possiede </a:t>
            </a:r>
            <a:r>
              <a:rPr lang="it-IT" sz="36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proprietà antinfiammatorie </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(una carenza di butirrato sembra contribuire all’insorgenza di condizioni flogistiche intestinali, fenomeni correlati alla penuria di energia per i </a:t>
            </a:r>
            <a:r>
              <a:rPr lang="it-IT" sz="36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colonociti</a:t>
            </a:r>
            <a:r>
              <a:rPr lang="it-IT" sz="36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ttangolo 3"/>
          <p:cNvSpPr/>
          <p:nvPr/>
        </p:nvSpPr>
        <p:spPr>
          <a:xfrm>
            <a:off x="1773964" y="332657"/>
            <a:ext cx="8639798" cy="830997"/>
          </a:xfrm>
          <a:prstGeom prst="rect">
            <a:avLst/>
          </a:prstGeom>
          <a:solidFill>
            <a:srgbClr val="FFFF00"/>
          </a:solidFill>
        </p:spPr>
        <p:txBody>
          <a:bodyPr wrap="square">
            <a:spAutoFit/>
          </a:bodyPr>
          <a:lstStyle/>
          <a:p>
            <a:pPr algn="ctr"/>
            <a:r>
              <a:rPr lang="it-IT" sz="4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ACIDO BUTIRRICO</a:t>
            </a:r>
          </a:p>
        </p:txBody>
      </p:sp>
    </p:spTree>
    <p:extLst>
      <p:ext uri="{BB962C8B-B14F-4D97-AF65-F5344CB8AC3E}">
        <p14:creationId xmlns:p14="http://schemas.microsoft.com/office/powerpoint/2010/main" val="28451739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1124744"/>
            <a:ext cx="11521279" cy="4031873"/>
          </a:xfrm>
          <a:prstGeom prst="rect">
            <a:avLst/>
          </a:prstGeom>
          <a:solidFill>
            <a:srgbClr val="FFFF00"/>
          </a:solidFill>
        </p:spPr>
        <p:txBody>
          <a:bodyPr wrap="square">
            <a:spAutoFit/>
          </a:bodyPr>
          <a:lstStyle/>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Aumenta l’assorbimento del sodio a livello di mucosa (riduzione delle perdite di fluidi in seguito a episodi acuti di diarrea).</a:t>
            </a: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Possiede proprietà antibatteriche (per la riduzione del </a:t>
            </a:r>
            <a:r>
              <a:rPr lang="it-IT" sz="3200" b="1" dirty="0" err="1">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a:t>
            </a: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del lume intestinale)</a:t>
            </a:r>
          </a:p>
          <a:p>
            <a:pPr marL="257175" indent="-257175" algn="just">
              <a:buFont typeface="Arial" panose="020B0604020202020204" pitchFamily="34" charset="0"/>
              <a:buChar char="•"/>
            </a:pPr>
            <a:r>
              <a:rPr lang="it-IT" sz="3200" b="1"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Contribuisce positivamente alla condizione di benessere del MICROBIOTA e dell’intestino e rappresenta un valido aiuto nella riduzione della comparsa di stati patogeni.</a:t>
            </a:r>
          </a:p>
        </p:txBody>
      </p:sp>
      <p:sp>
        <p:nvSpPr>
          <p:cNvPr id="4" name="Rettangolo 3"/>
          <p:cNvSpPr/>
          <p:nvPr/>
        </p:nvSpPr>
        <p:spPr>
          <a:xfrm>
            <a:off x="1773964" y="116633"/>
            <a:ext cx="8639798" cy="830997"/>
          </a:xfrm>
          <a:prstGeom prst="rect">
            <a:avLst/>
          </a:prstGeom>
          <a:solidFill>
            <a:srgbClr val="FFFF00"/>
          </a:solidFill>
        </p:spPr>
        <p:txBody>
          <a:bodyPr wrap="square">
            <a:spAutoFit/>
          </a:bodyPr>
          <a:lstStyle/>
          <a:p>
            <a:pPr algn="ctr"/>
            <a:r>
              <a:rPr lang="it-IT" sz="4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ACIDO BUTIRRICO</a:t>
            </a:r>
          </a:p>
        </p:txBody>
      </p:sp>
    </p:spTree>
    <p:extLst>
      <p:ext uri="{BB962C8B-B14F-4D97-AF65-F5344CB8AC3E}">
        <p14:creationId xmlns:p14="http://schemas.microsoft.com/office/powerpoint/2010/main" val="3301835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734515"/>
            <a:ext cx="11521280" cy="4926733"/>
          </a:xfrm>
          <a:prstGeom prst="rect">
            <a:avLst/>
          </a:prstGeom>
          <a:solidFill>
            <a:srgbClr val="FFFF00"/>
          </a:solidFill>
        </p:spPr>
        <p:txBody>
          <a:bodyPr wrap="square">
            <a:spAutoFit/>
          </a:bodyPr>
          <a:lstStyle/>
          <a:p>
            <a:pPr algn="ctr">
              <a:defRPr/>
            </a:pPr>
            <a:r>
              <a:rPr lang="it-IT" sz="4000" b="1" dirty="0">
                <a:solidFill>
                  <a:srgbClr val="FF0000"/>
                </a:solidFill>
                <a:effectLst>
                  <a:outerShdw blurRad="38100" dist="38100" dir="2700000" algn="tl">
                    <a:srgbClr val="000000">
                      <a:alpha val="43137"/>
                    </a:srgbClr>
                  </a:outerShdw>
                </a:effectLst>
                <a:latin typeface="Arial" pitchFamily="34" charset="0"/>
                <a:cs typeface="Arial" pitchFamily="34" charset="0"/>
              </a:rPr>
              <a:t>I PROBIOTICI</a:t>
            </a:r>
          </a:p>
          <a:p>
            <a:pPr algn="just">
              <a:defRPr/>
            </a:pPr>
            <a:endParaRPr lang="it-IT" sz="2215"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algn="just">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Sono da considerarsi probiotici gli organismi con le seguenti caratteristiche:</a:t>
            </a:r>
          </a:p>
          <a:p>
            <a:pPr marL="316531" indent="-316531" algn="just">
              <a:buFont typeface="Arial"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microorganismi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vivi non patogeni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p>
          <a:p>
            <a:pPr marL="316531" indent="-316531" algn="just">
              <a:buFont typeface="Arial" pitchFamily="34" charset="0"/>
              <a:buChar char="•"/>
              <a:defRPr/>
            </a:pP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stabili e vitali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dopo la coltura, la manipolazione e lo stoccaggio prima del consumo;</a:t>
            </a:r>
          </a:p>
          <a:p>
            <a:pPr marL="316531" indent="-316531" algn="just">
              <a:buFont typeface="Arial" pitchFamily="34" charset="0"/>
              <a:buChar char="•"/>
              <a:defRPr/>
            </a:pP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resistenti</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alla digestione gastrica, biliare e pancreatica;</a:t>
            </a:r>
          </a:p>
          <a:p>
            <a:pPr marL="316531" indent="-316531" algn="just">
              <a:buFont typeface="Arial" pitchFamily="34" charset="0"/>
              <a:buChar char="•"/>
              <a:defRPr/>
            </a:pP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persistent</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i e con capacità di moltiplicarsi nell'intestino;</a:t>
            </a:r>
          </a:p>
          <a:p>
            <a:pPr marL="316531" indent="-316531" algn="just">
              <a:buFont typeface="Arial"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in grado di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indurre una risposta positiva nell’ospite</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una volta inseriti nell’ecosistema microbico.</a:t>
            </a:r>
          </a:p>
        </p:txBody>
      </p:sp>
    </p:spTree>
    <p:extLst>
      <p:ext uri="{BB962C8B-B14F-4D97-AF65-F5344CB8AC3E}">
        <p14:creationId xmlns:p14="http://schemas.microsoft.com/office/powerpoint/2010/main" val="3657517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332656"/>
            <a:ext cx="11521280" cy="4391843"/>
          </a:xfrm>
          <a:prstGeom prst="rect">
            <a:avLst/>
          </a:prstGeom>
          <a:solidFill>
            <a:srgbClr val="FFFF00"/>
          </a:solidFill>
        </p:spPr>
        <p:txBody>
          <a:bodyPr wrap="square">
            <a:spAutoFit/>
          </a:bodyPr>
          <a:lstStyle/>
          <a:p>
            <a:pPr algn="ctr">
              <a:defRPr/>
            </a:pPr>
            <a:r>
              <a:rPr lang="it-IT" sz="2954" b="1" dirty="0">
                <a:solidFill>
                  <a:srgbClr val="FF0000"/>
                </a:solidFill>
                <a:effectLst>
                  <a:outerShdw blurRad="38100" dist="38100" dir="2700000" algn="tl">
                    <a:srgbClr val="000000">
                      <a:alpha val="43137"/>
                    </a:srgbClr>
                  </a:outerShdw>
                </a:effectLst>
                <a:latin typeface="Arial" pitchFamily="34" charset="0"/>
                <a:cs typeface="Arial" pitchFamily="34" charset="0"/>
              </a:rPr>
              <a:t>PROBIOTICI E MICROBIOTA INTESTINALE</a:t>
            </a:r>
          </a:p>
          <a:p>
            <a:pPr algn="ctr">
              <a:defRPr/>
            </a:pPr>
            <a:endParaRPr lang="it-IT" sz="2585"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algn="just">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I probiotici esercitano un effetto di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regolazione</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 nei confronti del microbiota intestinale sia in forma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diretta</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contribuendo alle normali funzioni della barriera intestinale</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impedendo la colonizzazione da parte di batteri patogeni;</a:t>
            </a:r>
          </a:p>
          <a:p>
            <a:pPr algn="just">
              <a:defRPr/>
            </a:pPr>
            <a:endPar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algn="just">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che </a:t>
            </a:r>
            <a:r>
              <a:rPr lang="it-IT" sz="2800" b="1" u="sng" dirty="0">
                <a:solidFill>
                  <a:srgbClr val="FF0000"/>
                </a:solidFill>
                <a:effectLst>
                  <a:outerShdw blurRad="38100" dist="38100" dir="2700000" algn="tl">
                    <a:srgbClr val="000000">
                      <a:alpha val="43137"/>
                    </a:srgbClr>
                  </a:outerShdw>
                </a:effectLst>
                <a:latin typeface="Arial" pitchFamily="34" charset="0"/>
                <a:cs typeface="Arial" pitchFamily="34" charset="0"/>
              </a:rPr>
              <a:t>indiretta</a:t>
            </a: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a:t>
            </a: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determinando un aumento dell’immunità </a:t>
            </a:r>
            <a:r>
              <a:rPr lang="it-IT" sz="2800" b="1" dirty="0" err="1">
                <a:solidFill>
                  <a:srgbClr val="0000FF"/>
                </a:solidFill>
                <a:effectLst>
                  <a:outerShdw blurRad="38100" dist="38100" dir="2700000" algn="tl">
                    <a:srgbClr val="000000">
                      <a:alpha val="43137"/>
                    </a:srgbClr>
                  </a:outerShdw>
                </a:effectLst>
                <a:latin typeface="Arial" pitchFamily="34" charset="0"/>
                <a:cs typeface="Arial" pitchFamily="34" charset="0"/>
              </a:rPr>
              <a:t>mucosale</a:t>
            </a:r>
            <a:endPar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marL="422041" indent="-422041" algn="just">
              <a:buFont typeface="Arial" panose="020B0604020202020204" pitchFamily="34" charset="0"/>
              <a:buChar char="•"/>
              <a:defRPr/>
            </a:pPr>
            <a:r>
              <a:rPr lang="it-IT" sz="2800" b="1" dirty="0">
                <a:solidFill>
                  <a:srgbClr val="0000FF"/>
                </a:solidFill>
                <a:effectLst>
                  <a:outerShdw blurRad="38100" dist="38100" dir="2700000" algn="tl">
                    <a:srgbClr val="000000">
                      <a:alpha val="43137"/>
                    </a:srgbClr>
                  </a:outerShdw>
                </a:effectLst>
                <a:latin typeface="Arial" pitchFamily="34" charset="0"/>
                <a:cs typeface="Arial" pitchFamily="34" charset="0"/>
              </a:rPr>
              <a:t>modulando la tolleranza immunitaria.</a:t>
            </a:r>
          </a:p>
        </p:txBody>
      </p:sp>
    </p:spTree>
    <p:extLst>
      <p:ext uri="{BB962C8B-B14F-4D97-AF65-F5344CB8AC3E}">
        <p14:creationId xmlns:p14="http://schemas.microsoft.com/office/powerpoint/2010/main" val="1411690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5360" y="332656"/>
            <a:ext cx="11521280" cy="4434291"/>
          </a:xfrm>
          <a:prstGeom prst="rect">
            <a:avLst/>
          </a:prstGeom>
          <a:solidFill>
            <a:srgbClr val="FFFF00"/>
          </a:solidFill>
        </p:spPr>
        <p:txBody>
          <a:bodyPr wrap="square">
            <a:spAutoFit/>
          </a:bodyPr>
          <a:lstStyle/>
          <a:p>
            <a:pPr algn="ctr">
              <a:defRPr/>
            </a:pPr>
            <a:r>
              <a:rPr lang="it-IT" sz="3600" b="1" dirty="0">
                <a:solidFill>
                  <a:srgbClr val="FF0000"/>
                </a:solidFill>
                <a:effectLst>
                  <a:outerShdw blurRad="38100" dist="38100" dir="2700000" algn="tl">
                    <a:srgbClr val="000000">
                      <a:alpha val="43137"/>
                    </a:srgbClr>
                  </a:outerShdw>
                </a:effectLst>
                <a:latin typeface="Arial" pitchFamily="34" charset="0"/>
                <a:cs typeface="Arial" pitchFamily="34" charset="0"/>
              </a:rPr>
              <a:t>PROBIOTICI E SISTEMA IMMUNITARIO</a:t>
            </a:r>
          </a:p>
          <a:p>
            <a:pPr algn="just">
              <a:defRPr/>
            </a:pPr>
            <a:endParaRPr lang="it-IT" sz="2215" b="1" dirty="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algn="just">
              <a:defRPr/>
            </a:pP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I probiotici influenzano positivamente la risposta immunitaria intestinale (umorale e </a:t>
            </a:r>
            <a:r>
              <a:rPr lang="it-IT" sz="3200" b="1" dirty="0" err="1">
                <a:solidFill>
                  <a:srgbClr val="0000FF"/>
                </a:solidFill>
                <a:effectLst>
                  <a:outerShdw blurRad="38100" dist="38100" dir="2700000" algn="tl">
                    <a:srgbClr val="000000">
                      <a:alpha val="43137"/>
                    </a:srgbClr>
                  </a:outerShdw>
                </a:effectLst>
                <a:latin typeface="Arial" pitchFamily="34" charset="0"/>
                <a:cs typeface="Arial" pitchFamily="34" charset="0"/>
              </a:rPr>
              <a:t>cellulo</a:t>
            </a: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-mediata), infatti:</a:t>
            </a:r>
          </a:p>
          <a:p>
            <a:pPr marL="316531" indent="-316531" algn="just">
              <a:buFont typeface="Arial" pitchFamily="34" charset="0"/>
              <a:buChar char="•"/>
              <a:defRPr/>
            </a:pP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inibiscono la risposta infiammatoria del sistema immunitario intestinale;</a:t>
            </a:r>
          </a:p>
          <a:p>
            <a:pPr marL="316531" indent="-316531" algn="just">
              <a:buFont typeface="Arial" pitchFamily="34" charset="0"/>
              <a:buChar char="•"/>
              <a:defRPr/>
            </a:pP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aumentano l’attività delle cellule Natural Killer;</a:t>
            </a:r>
          </a:p>
          <a:p>
            <a:pPr marL="316531" indent="-316531" algn="just">
              <a:buFont typeface="Arial" pitchFamily="34" charset="0"/>
              <a:buChar char="•"/>
              <a:defRPr/>
            </a:pP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aumentano la secrezione di muco;</a:t>
            </a:r>
          </a:p>
          <a:p>
            <a:pPr marL="316531" indent="-316531" algn="just">
              <a:buFont typeface="Arial" pitchFamily="34" charset="0"/>
              <a:buChar char="•"/>
              <a:defRPr/>
            </a:pPr>
            <a:r>
              <a:rPr lang="it-IT" sz="3200" b="1" dirty="0">
                <a:solidFill>
                  <a:srgbClr val="0000FF"/>
                </a:solidFill>
                <a:effectLst>
                  <a:outerShdw blurRad="38100" dist="38100" dir="2700000" algn="tl">
                    <a:srgbClr val="000000">
                      <a:alpha val="43137"/>
                    </a:srgbClr>
                  </a:outerShdw>
                </a:effectLst>
                <a:latin typeface="Arial" pitchFamily="34" charset="0"/>
                <a:cs typeface="Arial" pitchFamily="34" charset="0"/>
              </a:rPr>
              <a:t>inducono la maturazione delle Cellule Dendritiche (CD).</a:t>
            </a:r>
          </a:p>
        </p:txBody>
      </p:sp>
    </p:spTree>
    <p:extLst>
      <p:ext uri="{BB962C8B-B14F-4D97-AF65-F5344CB8AC3E}">
        <p14:creationId xmlns:p14="http://schemas.microsoft.com/office/powerpoint/2010/main" val="136323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24000" y="0"/>
            <a:ext cx="9144000" cy="6096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en-GB" altLang="it-IT" sz="1800" b="1">
                <a:solidFill>
                  <a:srgbClr val="2B5481"/>
                </a:solidFill>
                <a:latin typeface="Arial" panose="020B0604020202020204" pitchFamily="34" charset="0"/>
                <a:cs typeface="Arial" panose="020B0604020202020204" pitchFamily="34" charset="0"/>
              </a:rPr>
              <a:t>Probiotic action</a:t>
            </a:r>
          </a:p>
        </p:txBody>
      </p:sp>
      <p:grpSp>
        <p:nvGrpSpPr>
          <p:cNvPr id="6147" name="Group 3"/>
          <p:cNvGrpSpPr>
            <a:grpSpLocks/>
          </p:cNvGrpSpPr>
          <p:nvPr/>
        </p:nvGrpSpPr>
        <p:grpSpPr bwMode="auto">
          <a:xfrm>
            <a:off x="1676400" y="609600"/>
            <a:ext cx="8991600" cy="6173788"/>
            <a:chOff x="96" y="384"/>
            <a:chExt cx="5664" cy="3889"/>
          </a:xfrm>
        </p:grpSpPr>
        <p:sp>
          <p:nvSpPr>
            <p:cNvPr id="6149" name="Text Box 4"/>
            <p:cNvSpPr txBox="1">
              <a:spLocks noChangeArrowheads="1"/>
            </p:cNvSpPr>
            <p:nvPr/>
          </p:nvSpPr>
          <p:spPr bwMode="auto">
            <a:xfrm>
              <a:off x="816" y="432"/>
              <a:ext cx="960" cy="23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50000"/>
                </a:spcBef>
                <a:spcAft>
                  <a:spcPct val="0"/>
                </a:spcAft>
                <a:buClrTx/>
                <a:buSzTx/>
                <a:buNone/>
                <a:defRPr/>
              </a:pPr>
              <a:r>
                <a:rPr lang="it-IT" altLang="it-IT" sz="1800" b="1">
                  <a:solidFill>
                    <a:srgbClr val="333399"/>
                  </a:solidFill>
                  <a:latin typeface="Arial" panose="020B0604020202020204" pitchFamily="34" charset="0"/>
                  <a:cs typeface="Arial" panose="020B0604020202020204" pitchFamily="34" charset="0"/>
                </a:rPr>
                <a:t>pericolosi</a:t>
              </a:r>
              <a:endParaRPr lang="pl-PL" altLang="it-IT" sz="1800" b="1">
                <a:solidFill>
                  <a:srgbClr val="FFFFFF"/>
                </a:solidFill>
                <a:latin typeface="Arial" panose="020B0604020202020204" pitchFamily="34" charset="0"/>
                <a:cs typeface="Arial" panose="020B0604020202020204" pitchFamily="34" charset="0"/>
              </a:endParaRPr>
            </a:p>
          </p:txBody>
        </p:sp>
        <p:sp>
          <p:nvSpPr>
            <p:cNvPr id="6150" name="Text Box 5"/>
            <p:cNvSpPr txBox="1">
              <a:spLocks noChangeArrowheads="1"/>
            </p:cNvSpPr>
            <p:nvPr/>
          </p:nvSpPr>
          <p:spPr bwMode="auto">
            <a:xfrm>
              <a:off x="4050" y="450"/>
              <a:ext cx="1056" cy="23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50000"/>
                </a:spcBef>
                <a:spcAft>
                  <a:spcPct val="0"/>
                </a:spcAft>
                <a:buClrTx/>
                <a:buSzTx/>
                <a:buNone/>
                <a:defRPr/>
              </a:pPr>
              <a:r>
                <a:rPr lang="it-IT" altLang="it-IT" sz="1800" b="1">
                  <a:solidFill>
                    <a:srgbClr val="333399"/>
                  </a:solidFill>
                  <a:latin typeface="Arial" panose="020B0604020202020204" pitchFamily="34" charset="0"/>
                  <a:cs typeface="Arial" panose="020B0604020202020204" pitchFamily="34" charset="0"/>
                </a:rPr>
                <a:t>utili</a:t>
              </a:r>
              <a:endParaRPr lang="pl-PL" altLang="it-IT" sz="1800" b="1">
                <a:solidFill>
                  <a:srgbClr val="FFFFFF"/>
                </a:solidFill>
                <a:latin typeface="Arial" panose="020B0604020202020204" pitchFamily="34" charset="0"/>
                <a:cs typeface="Arial" panose="020B0604020202020204" pitchFamily="34" charset="0"/>
              </a:endParaRPr>
            </a:p>
          </p:txBody>
        </p:sp>
        <p:sp>
          <p:nvSpPr>
            <p:cNvPr id="6151" name="Text Box 6"/>
            <p:cNvSpPr txBox="1">
              <a:spLocks noChangeArrowheads="1"/>
            </p:cNvSpPr>
            <p:nvPr/>
          </p:nvSpPr>
          <p:spPr bwMode="auto">
            <a:xfrm>
              <a:off x="4416" y="3906"/>
              <a:ext cx="13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(G.R Gibson, 1998)</a:t>
              </a:r>
            </a:p>
          </p:txBody>
        </p:sp>
        <p:sp>
          <p:nvSpPr>
            <p:cNvPr id="6152" name="Line 7"/>
            <p:cNvSpPr>
              <a:spLocks noChangeShapeType="1"/>
            </p:cNvSpPr>
            <p:nvPr/>
          </p:nvSpPr>
          <p:spPr bwMode="auto">
            <a:xfrm>
              <a:off x="2736" y="576"/>
              <a:ext cx="0" cy="340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defRPr/>
              </a:pPr>
              <a:endParaRPr lang="it-IT">
                <a:solidFill>
                  <a:srgbClr val="FFFFFF"/>
                </a:solidFill>
                <a:latin typeface="Arial" panose="020B0604020202020204" pitchFamily="34" charset="0"/>
                <a:cs typeface="Arial" panose="020B0604020202020204" pitchFamily="34" charset="0"/>
              </a:endParaRPr>
            </a:p>
          </p:txBody>
        </p:sp>
        <p:sp>
          <p:nvSpPr>
            <p:cNvPr id="6153" name="AutoShape 8"/>
            <p:cNvSpPr>
              <a:spLocks noChangeArrowheads="1"/>
            </p:cNvSpPr>
            <p:nvPr/>
          </p:nvSpPr>
          <p:spPr bwMode="auto">
            <a:xfrm>
              <a:off x="2832" y="960"/>
              <a:ext cx="1344" cy="192"/>
            </a:xfrm>
            <a:prstGeom prst="flowChartProcess">
              <a:avLst/>
            </a:prstGeom>
            <a:solidFill>
              <a:srgbClr val="00FF00"/>
            </a:solidFill>
            <a:ln w="9525">
              <a:solidFill>
                <a:srgbClr val="0000FF"/>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Bifidobacterium</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4" name="AutoShape 9"/>
            <p:cNvSpPr>
              <a:spLocks noChangeArrowheads="1"/>
            </p:cNvSpPr>
            <p:nvPr/>
          </p:nvSpPr>
          <p:spPr bwMode="auto">
            <a:xfrm>
              <a:off x="2064" y="720"/>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Bacteroides</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5" name="AutoShape 10"/>
            <p:cNvSpPr>
              <a:spLocks noChangeArrowheads="1"/>
            </p:cNvSpPr>
            <p:nvPr/>
          </p:nvSpPr>
          <p:spPr bwMode="auto">
            <a:xfrm>
              <a:off x="2064" y="1200"/>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Eubacterium</a:t>
              </a:r>
              <a:r>
                <a:rPr lang="pl-PL" altLang="it-IT" sz="1600" b="1" i="1">
                  <a:solidFill>
                    <a:srgbClr val="FFFFFF"/>
                  </a:solidFill>
                  <a:latin typeface="Arial" panose="020B0604020202020204" pitchFamily="34" charset="0"/>
                  <a:cs typeface="Arial" panose="020B0604020202020204" pitchFamily="34" charset="0"/>
                </a:rPr>
                <a:t> </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6" name="AutoShape 11"/>
            <p:cNvSpPr>
              <a:spLocks noChangeArrowheads="1"/>
            </p:cNvSpPr>
            <p:nvPr/>
          </p:nvSpPr>
          <p:spPr bwMode="auto">
            <a:xfrm>
              <a:off x="2064" y="1440"/>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metanogens</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7" name="AutoShape 12"/>
            <p:cNvSpPr>
              <a:spLocks noChangeArrowheads="1"/>
            </p:cNvSpPr>
            <p:nvPr/>
          </p:nvSpPr>
          <p:spPr bwMode="auto">
            <a:xfrm>
              <a:off x="2064" y="1680"/>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anaer. G(+) </a:t>
              </a:r>
              <a:r>
                <a:rPr lang="pl-PL" altLang="it-IT" sz="1600" b="1" i="1">
                  <a:solidFill>
                    <a:srgbClr val="333399"/>
                  </a:solidFill>
                  <a:latin typeface="Arial" panose="020B0604020202020204" pitchFamily="34" charset="0"/>
                  <a:cs typeface="Arial" panose="020B0604020202020204" pitchFamily="34" charset="0"/>
                </a:rPr>
                <a:t>cocci</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8" name="AutoShape 13"/>
            <p:cNvSpPr>
              <a:spLocks noChangeArrowheads="1"/>
            </p:cNvSpPr>
            <p:nvPr/>
          </p:nvSpPr>
          <p:spPr bwMode="auto">
            <a:xfrm>
              <a:off x="1200" y="1920"/>
              <a:ext cx="1488" cy="192"/>
            </a:xfrm>
            <a:prstGeom prst="flowChartProcess">
              <a:avLst/>
            </a:prstGeom>
            <a:solidFill>
              <a:srgbClr val="FFFF00"/>
            </a:solidFill>
            <a:ln w="9525">
              <a:solidFill>
                <a:srgbClr val="FF00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sulphate reducers</a:t>
              </a:r>
              <a:endParaRPr lang="pl-PL" altLang="it-IT" sz="1600" b="1">
                <a:solidFill>
                  <a:srgbClr val="FFFFFF"/>
                </a:solidFill>
                <a:latin typeface="Arial" panose="020B0604020202020204" pitchFamily="34" charset="0"/>
                <a:cs typeface="Arial" panose="020B0604020202020204" pitchFamily="34" charset="0"/>
              </a:endParaRPr>
            </a:p>
          </p:txBody>
        </p:sp>
        <p:sp>
          <p:nvSpPr>
            <p:cNvPr id="6159" name="AutoShape 14"/>
            <p:cNvSpPr>
              <a:spLocks noChangeArrowheads="1"/>
            </p:cNvSpPr>
            <p:nvPr/>
          </p:nvSpPr>
          <p:spPr bwMode="auto">
            <a:xfrm>
              <a:off x="2832" y="2112"/>
              <a:ext cx="1344" cy="192"/>
            </a:xfrm>
            <a:prstGeom prst="flowChartProcess">
              <a:avLst/>
            </a:prstGeom>
            <a:solidFill>
              <a:srgbClr val="00FF00"/>
            </a:solidFill>
            <a:ln w="9525">
              <a:solidFill>
                <a:srgbClr val="0000FF"/>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Lactobacillus</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0" name="AutoShape 15"/>
            <p:cNvSpPr>
              <a:spLocks noChangeArrowheads="1"/>
            </p:cNvSpPr>
            <p:nvPr/>
          </p:nvSpPr>
          <p:spPr bwMode="auto">
            <a:xfrm>
              <a:off x="2064" y="2592"/>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enterobacteria</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1" name="AutoShape 16"/>
            <p:cNvSpPr>
              <a:spLocks noChangeArrowheads="1"/>
            </p:cNvSpPr>
            <p:nvPr/>
          </p:nvSpPr>
          <p:spPr bwMode="auto">
            <a:xfrm>
              <a:off x="2064" y="2880"/>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Veillonella</a:t>
              </a:r>
              <a:r>
                <a:rPr lang="pl-PL" altLang="it-IT" sz="1600" b="1" i="1">
                  <a:solidFill>
                    <a:srgbClr val="FFFFFF"/>
                  </a:solidFill>
                  <a:latin typeface="Arial" panose="020B0604020202020204" pitchFamily="34" charset="0"/>
                  <a:cs typeface="Arial" panose="020B0604020202020204" pitchFamily="34" charset="0"/>
                </a:rPr>
                <a:t> </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2" name="AutoShape 17"/>
            <p:cNvSpPr>
              <a:spLocks noChangeArrowheads="1"/>
            </p:cNvSpPr>
            <p:nvPr/>
          </p:nvSpPr>
          <p:spPr bwMode="auto">
            <a:xfrm>
              <a:off x="1296" y="3120"/>
              <a:ext cx="1344" cy="192"/>
            </a:xfrm>
            <a:prstGeom prst="flowChartProcess">
              <a:avLst/>
            </a:prstGeom>
            <a:solidFill>
              <a:srgbClr val="FFFF00"/>
            </a:solidFill>
            <a:ln w="9525">
              <a:solidFill>
                <a:srgbClr val="FF00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Clostridium</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3" name="AutoShape 18"/>
            <p:cNvSpPr>
              <a:spLocks noChangeArrowheads="1"/>
            </p:cNvSpPr>
            <p:nvPr/>
          </p:nvSpPr>
          <p:spPr bwMode="auto">
            <a:xfrm>
              <a:off x="1296" y="3360"/>
              <a:ext cx="1344" cy="192"/>
            </a:xfrm>
            <a:prstGeom prst="flowChartProcess">
              <a:avLst/>
            </a:prstGeom>
            <a:solidFill>
              <a:srgbClr val="FFFF00"/>
            </a:solidFill>
            <a:ln w="9525">
              <a:solidFill>
                <a:srgbClr val="FF00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Staphylococcus</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4" name="AutoShape 19"/>
            <p:cNvSpPr>
              <a:spLocks noChangeArrowheads="1"/>
            </p:cNvSpPr>
            <p:nvPr/>
          </p:nvSpPr>
          <p:spPr bwMode="auto">
            <a:xfrm>
              <a:off x="1296" y="3600"/>
              <a:ext cx="1344" cy="192"/>
            </a:xfrm>
            <a:prstGeom prst="flowChartProcess">
              <a:avLst/>
            </a:prstGeom>
            <a:solidFill>
              <a:srgbClr val="FFFF00"/>
            </a:solidFill>
            <a:ln w="9525">
              <a:solidFill>
                <a:srgbClr val="FF00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Vibrionaceae</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5" name="AutoShape 20"/>
            <p:cNvSpPr>
              <a:spLocks noChangeArrowheads="1"/>
            </p:cNvSpPr>
            <p:nvPr/>
          </p:nvSpPr>
          <p:spPr bwMode="auto">
            <a:xfrm>
              <a:off x="1296" y="3840"/>
              <a:ext cx="1344" cy="192"/>
            </a:xfrm>
            <a:prstGeom prst="flowChartProcess">
              <a:avLst/>
            </a:prstGeom>
            <a:solidFill>
              <a:srgbClr val="FFFF00"/>
            </a:solidFill>
            <a:ln w="9525">
              <a:solidFill>
                <a:srgbClr val="FF00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Ps.</a:t>
              </a:r>
              <a:r>
                <a:rPr lang="pl-PL" altLang="it-IT" sz="1600" b="1" i="1">
                  <a:solidFill>
                    <a:srgbClr val="FFFFFF"/>
                  </a:solidFill>
                  <a:latin typeface="Arial" panose="020B0604020202020204" pitchFamily="34" charset="0"/>
                  <a:cs typeface="Arial" panose="020B0604020202020204" pitchFamily="34" charset="0"/>
                </a:rPr>
                <a:t> </a:t>
              </a:r>
              <a:r>
                <a:rPr lang="pl-PL" altLang="it-IT" sz="1600" b="1" i="1">
                  <a:solidFill>
                    <a:srgbClr val="333399"/>
                  </a:solidFill>
                  <a:latin typeface="Arial" panose="020B0604020202020204" pitchFamily="34" charset="0"/>
                  <a:cs typeface="Arial" panose="020B0604020202020204" pitchFamily="34" charset="0"/>
                </a:rPr>
                <a:t>aeruginosa</a:t>
              </a:r>
              <a:endParaRPr lang="pl-PL" altLang="it-IT" sz="1600" b="1">
                <a:solidFill>
                  <a:srgbClr val="FFFFFF"/>
                </a:solidFill>
                <a:latin typeface="Arial" panose="020B0604020202020204" pitchFamily="34" charset="0"/>
                <a:cs typeface="Arial" panose="020B0604020202020204" pitchFamily="34" charset="0"/>
              </a:endParaRPr>
            </a:p>
          </p:txBody>
        </p:sp>
        <p:sp>
          <p:nvSpPr>
            <p:cNvPr id="6166" name="Text Box 21"/>
            <p:cNvSpPr txBox="1">
              <a:spLocks noChangeArrowheads="1"/>
            </p:cNvSpPr>
            <p:nvPr/>
          </p:nvSpPr>
          <p:spPr bwMode="auto">
            <a:xfrm>
              <a:off x="2592" y="38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11</a:t>
              </a:r>
            </a:p>
          </p:txBody>
        </p:sp>
        <p:sp>
          <p:nvSpPr>
            <p:cNvPr id="6167" name="Text Box 22"/>
            <p:cNvSpPr txBox="1">
              <a:spLocks noChangeArrowheads="1"/>
            </p:cNvSpPr>
            <p:nvPr/>
          </p:nvSpPr>
          <p:spPr bwMode="auto">
            <a:xfrm>
              <a:off x="2688" y="3936"/>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2</a:t>
              </a:r>
            </a:p>
          </p:txBody>
        </p:sp>
        <p:sp>
          <p:nvSpPr>
            <p:cNvPr id="6168" name="Text Box 23"/>
            <p:cNvSpPr txBox="1">
              <a:spLocks noChangeArrowheads="1"/>
            </p:cNvSpPr>
            <p:nvPr/>
          </p:nvSpPr>
          <p:spPr bwMode="auto">
            <a:xfrm>
              <a:off x="2592" y="2140"/>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8</a:t>
              </a:r>
            </a:p>
          </p:txBody>
        </p:sp>
        <p:sp>
          <p:nvSpPr>
            <p:cNvPr id="6169" name="Text Box 24"/>
            <p:cNvSpPr txBox="1">
              <a:spLocks noChangeArrowheads="1"/>
            </p:cNvSpPr>
            <p:nvPr/>
          </p:nvSpPr>
          <p:spPr bwMode="auto">
            <a:xfrm>
              <a:off x="1680" y="4060"/>
              <a:ext cx="255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Numerosità popolazione</a:t>
              </a:r>
              <a:r>
                <a:rPr lang="pl-PL" altLang="it-IT" sz="1600" b="1">
                  <a:solidFill>
                    <a:srgbClr val="333399"/>
                  </a:solidFill>
                  <a:latin typeface="Arial" panose="020B0604020202020204" pitchFamily="34" charset="0"/>
                  <a:cs typeface="Arial" panose="020B0604020202020204" pitchFamily="34" charset="0"/>
                </a:rPr>
                <a:t>, log cfu/g f</a:t>
              </a:r>
              <a:r>
                <a:rPr lang="it-IT" altLang="it-IT" sz="1600" b="1">
                  <a:solidFill>
                    <a:srgbClr val="333399"/>
                  </a:solidFill>
                  <a:latin typeface="Arial" panose="020B0604020202020204" pitchFamily="34" charset="0"/>
                  <a:cs typeface="Arial" panose="020B0604020202020204" pitchFamily="34" charset="0"/>
                </a:rPr>
                <a:t>eci</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0" name="AutoShape 25"/>
            <p:cNvSpPr>
              <a:spLocks noChangeArrowheads="1"/>
            </p:cNvSpPr>
            <p:nvPr/>
          </p:nvSpPr>
          <p:spPr bwMode="auto">
            <a:xfrm>
              <a:off x="2064" y="2352"/>
              <a:ext cx="1344" cy="192"/>
            </a:xfrm>
            <a:prstGeom prst="flowChartProcess">
              <a:avLst/>
            </a:prstGeom>
            <a:gradFill rotWithShape="0">
              <a:gsLst>
                <a:gs pos="0">
                  <a:srgbClr val="FFFF00"/>
                </a:gs>
                <a:gs pos="100000">
                  <a:srgbClr val="00FF00"/>
                </a:gs>
              </a:gsLst>
              <a:lin ang="0" scaled="1"/>
            </a:gradFill>
            <a:ln w="9525">
              <a:solidFill>
                <a:srgbClr val="FFCC00"/>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ctr" fontAlgn="base">
                <a:spcBef>
                  <a:spcPct val="0"/>
                </a:spcBef>
                <a:spcAft>
                  <a:spcPct val="0"/>
                </a:spcAft>
                <a:buClrTx/>
                <a:buSzTx/>
                <a:buNone/>
                <a:defRPr/>
              </a:pPr>
              <a:r>
                <a:rPr lang="pl-PL" altLang="it-IT" sz="1600" b="1" i="1">
                  <a:solidFill>
                    <a:srgbClr val="333399"/>
                  </a:solidFill>
                  <a:latin typeface="Arial" panose="020B0604020202020204" pitchFamily="34" charset="0"/>
                  <a:cs typeface="Arial" panose="020B0604020202020204" pitchFamily="34" charset="0"/>
                </a:rPr>
                <a:t>E. coli</a:t>
              </a:r>
              <a:r>
                <a:rPr lang="pl-PL" altLang="it-IT" sz="1600" b="1" i="1">
                  <a:solidFill>
                    <a:srgbClr val="FFFFFF"/>
                  </a:solidFill>
                  <a:latin typeface="Arial" panose="020B0604020202020204" pitchFamily="34" charset="0"/>
                  <a:cs typeface="Arial" panose="020B0604020202020204" pitchFamily="34" charset="0"/>
                </a:rPr>
                <a:t> </a:t>
              </a:r>
              <a:endParaRPr lang="pl-PL" altLang="it-IT" sz="1600" b="1">
                <a:solidFill>
                  <a:srgbClr val="FFFFFF"/>
                </a:solidFill>
                <a:latin typeface="Arial" panose="020B0604020202020204" pitchFamily="34" charset="0"/>
                <a:cs typeface="Arial" panose="020B0604020202020204" pitchFamily="34" charset="0"/>
              </a:endParaRPr>
            </a:p>
          </p:txBody>
        </p:sp>
        <p:sp>
          <p:nvSpPr>
            <p:cNvPr id="6171" name="Text Box 26"/>
            <p:cNvSpPr txBox="1">
              <a:spLocks noChangeArrowheads="1"/>
            </p:cNvSpPr>
            <p:nvPr/>
          </p:nvSpPr>
          <p:spPr bwMode="auto">
            <a:xfrm>
              <a:off x="96" y="960"/>
              <a:ext cx="1584" cy="36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tossine</a:t>
              </a:r>
              <a:r>
                <a:rPr lang="pl-PL" altLang="it-IT" sz="1600" b="1">
                  <a:solidFill>
                    <a:srgbClr val="333399"/>
                  </a:solidFill>
                  <a:latin typeface="Arial" panose="020B0604020202020204" pitchFamily="34" charset="0"/>
                  <a:cs typeface="Arial" panose="020B0604020202020204" pitchFamily="34" charset="0"/>
                </a:rPr>
                <a:t>, </a:t>
              </a:r>
              <a:r>
                <a:rPr lang="it-IT" altLang="it-IT" sz="1600" b="1">
                  <a:solidFill>
                    <a:srgbClr val="333399"/>
                  </a:solidFill>
                  <a:latin typeface="Arial" panose="020B0604020202020204" pitchFamily="34" charset="0"/>
                  <a:cs typeface="Arial" panose="020B0604020202020204" pitchFamily="34" charset="0"/>
                </a:rPr>
                <a:t>carcinogeni</a:t>
              </a:r>
              <a:r>
                <a:rPr lang="pl-PL" altLang="it-IT" sz="1600" b="1">
                  <a:solidFill>
                    <a:srgbClr val="333399"/>
                  </a:solidFill>
                  <a:latin typeface="Arial" panose="020B0604020202020204" pitchFamily="34" charset="0"/>
                  <a:cs typeface="Arial" panose="020B0604020202020204" pitchFamily="34" charset="0"/>
                </a:rPr>
                <a:t>, </a:t>
              </a:r>
              <a:r>
                <a:rPr lang="it-IT" altLang="it-IT" sz="1600" b="1">
                  <a:solidFill>
                    <a:srgbClr val="333399"/>
                  </a:solidFill>
                  <a:latin typeface="Arial" panose="020B0604020202020204" pitchFamily="34" charset="0"/>
                  <a:cs typeface="Arial" panose="020B0604020202020204" pitchFamily="34" charset="0"/>
                </a:rPr>
                <a:t>putrefazione intestinale</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2" name="Text Box 27"/>
            <p:cNvSpPr txBox="1">
              <a:spLocks noChangeArrowheads="1"/>
            </p:cNvSpPr>
            <p:nvPr/>
          </p:nvSpPr>
          <p:spPr bwMode="auto">
            <a:xfrm>
              <a:off x="96" y="2264"/>
              <a:ext cx="1152" cy="67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pl-PL" altLang="it-IT" sz="1600" b="1">
                  <a:solidFill>
                    <a:srgbClr val="333399"/>
                  </a:solidFill>
                  <a:latin typeface="Arial" panose="020B0604020202020204" pitchFamily="34" charset="0"/>
                  <a:cs typeface="Arial" panose="020B0604020202020204" pitchFamily="34" charset="0"/>
                </a:rPr>
                <a:t>diarr</a:t>
              </a:r>
              <a:r>
                <a:rPr lang="it-IT" altLang="it-IT" sz="1600" b="1">
                  <a:solidFill>
                    <a:srgbClr val="333399"/>
                  </a:solidFill>
                  <a:latin typeface="Arial" panose="020B0604020202020204" pitchFamily="34" charset="0"/>
                  <a:cs typeface="Arial" panose="020B0604020202020204" pitchFamily="34" charset="0"/>
                </a:rPr>
                <a:t>ea</a:t>
              </a:r>
              <a:r>
                <a:rPr lang="pl-PL" altLang="it-IT" sz="1600" b="1">
                  <a:solidFill>
                    <a:srgbClr val="333399"/>
                  </a:solidFill>
                  <a:latin typeface="Arial" panose="020B0604020202020204" pitchFamily="34" charset="0"/>
                  <a:cs typeface="Arial" panose="020B0604020202020204" pitchFamily="34" charset="0"/>
                </a:rPr>
                <a:t/>
              </a:r>
              <a:br>
                <a:rPr lang="pl-PL" altLang="it-IT" sz="1600" b="1">
                  <a:solidFill>
                    <a:srgbClr val="333399"/>
                  </a:solidFill>
                  <a:latin typeface="Arial" panose="020B0604020202020204" pitchFamily="34" charset="0"/>
                  <a:cs typeface="Arial" panose="020B0604020202020204" pitchFamily="34" charset="0"/>
                </a:rPr>
              </a:br>
              <a:r>
                <a:rPr lang="pl-PL" altLang="it-IT" sz="1600" b="1">
                  <a:solidFill>
                    <a:srgbClr val="333399"/>
                  </a:solidFill>
                  <a:latin typeface="Arial" panose="020B0604020202020204" pitchFamily="34" charset="0"/>
                  <a:cs typeface="Arial" panose="020B0604020202020204" pitchFamily="34" charset="0"/>
                </a:rPr>
                <a:t>co</a:t>
              </a:r>
              <a:r>
                <a:rPr lang="it-IT" altLang="it-IT" sz="1600" b="1">
                  <a:solidFill>
                    <a:srgbClr val="333399"/>
                  </a:solidFill>
                  <a:latin typeface="Arial" panose="020B0604020202020204" pitchFamily="34" charset="0"/>
                  <a:cs typeface="Arial" panose="020B0604020202020204" pitchFamily="34" charset="0"/>
                </a:rPr>
                <a:t>stipazione</a:t>
              </a:r>
              <a:r>
                <a:rPr lang="pl-PL" altLang="it-IT" sz="1600" b="1">
                  <a:solidFill>
                    <a:srgbClr val="333399"/>
                  </a:solidFill>
                  <a:latin typeface="Arial" panose="020B0604020202020204" pitchFamily="34" charset="0"/>
                  <a:cs typeface="Arial" panose="020B0604020202020204" pitchFamily="34" charset="0"/>
                </a:rPr>
                <a:t/>
              </a:r>
              <a:br>
                <a:rPr lang="pl-PL" altLang="it-IT" sz="1600" b="1">
                  <a:solidFill>
                    <a:srgbClr val="333399"/>
                  </a:solidFill>
                  <a:latin typeface="Arial" panose="020B0604020202020204" pitchFamily="34" charset="0"/>
                  <a:cs typeface="Arial" panose="020B0604020202020204" pitchFamily="34" charset="0"/>
                </a:rPr>
              </a:br>
              <a:r>
                <a:rPr lang="pl-PL" altLang="it-IT" sz="1600" b="1">
                  <a:solidFill>
                    <a:srgbClr val="333399"/>
                  </a:solidFill>
                  <a:latin typeface="Arial" panose="020B0604020202020204" pitchFamily="34" charset="0"/>
                  <a:cs typeface="Arial" panose="020B0604020202020204" pitchFamily="34" charset="0"/>
                </a:rPr>
                <a:t>infe</a:t>
              </a:r>
              <a:r>
                <a:rPr lang="it-IT" altLang="it-IT" sz="1600" b="1">
                  <a:solidFill>
                    <a:srgbClr val="333399"/>
                  </a:solidFill>
                  <a:latin typeface="Arial" panose="020B0604020202020204" pitchFamily="34" charset="0"/>
                  <a:cs typeface="Arial" panose="020B0604020202020204" pitchFamily="34" charset="0"/>
                </a:rPr>
                <a:t>zioni</a:t>
              </a:r>
              <a:r>
                <a:rPr lang="pl-PL" altLang="it-IT" sz="1600" b="1">
                  <a:solidFill>
                    <a:srgbClr val="333399"/>
                  </a:solidFill>
                  <a:latin typeface="Arial" panose="020B0604020202020204" pitchFamily="34" charset="0"/>
                  <a:cs typeface="Arial" panose="020B0604020202020204" pitchFamily="34" charset="0"/>
                </a:rPr>
                <a:t/>
              </a:r>
              <a:br>
                <a:rPr lang="pl-PL" altLang="it-IT" sz="1600" b="1">
                  <a:solidFill>
                    <a:srgbClr val="333399"/>
                  </a:solidFill>
                  <a:latin typeface="Arial" panose="020B0604020202020204" pitchFamily="34" charset="0"/>
                  <a:cs typeface="Arial" panose="020B0604020202020204" pitchFamily="34" charset="0"/>
                </a:rPr>
              </a:br>
              <a:r>
                <a:rPr lang="it-IT" altLang="it-IT" sz="1600" b="1">
                  <a:solidFill>
                    <a:srgbClr val="333399"/>
                  </a:solidFill>
                  <a:latin typeface="Arial" panose="020B0604020202020204" pitchFamily="34" charset="0"/>
                  <a:cs typeface="Arial" panose="020B0604020202020204" pitchFamily="34" charset="0"/>
                </a:rPr>
                <a:t>effetti sistemici</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3" name="Text Box 28"/>
            <p:cNvSpPr txBox="1">
              <a:spLocks noChangeArrowheads="1"/>
            </p:cNvSpPr>
            <p:nvPr/>
          </p:nvSpPr>
          <p:spPr bwMode="auto">
            <a:xfrm>
              <a:off x="3984" y="1256"/>
              <a:ext cx="1584" cy="36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Inibizione batteri pericolosi</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4" name="Text Box 29"/>
            <p:cNvSpPr txBox="1">
              <a:spLocks noChangeArrowheads="1"/>
            </p:cNvSpPr>
            <p:nvPr/>
          </p:nvSpPr>
          <p:spPr bwMode="auto">
            <a:xfrm>
              <a:off x="3984" y="1680"/>
              <a:ext cx="1584" cy="36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Stimolazione del sistema immunitario</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5" name="Text Box 30"/>
            <p:cNvSpPr txBox="1">
              <a:spLocks noChangeArrowheads="1"/>
            </p:cNvSpPr>
            <p:nvPr/>
          </p:nvSpPr>
          <p:spPr bwMode="auto">
            <a:xfrm>
              <a:off x="3984" y="2352"/>
              <a:ext cx="1584" cy="52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Aiuto nella digestione/assorbimento nutrienti</a:t>
              </a:r>
              <a:endParaRPr lang="pl-PL" altLang="it-IT" sz="1600" b="1">
                <a:solidFill>
                  <a:srgbClr val="333399"/>
                </a:solidFill>
                <a:latin typeface="Arial" panose="020B0604020202020204" pitchFamily="34" charset="0"/>
                <a:cs typeface="Arial" panose="020B0604020202020204" pitchFamily="34" charset="0"/>
              </a:endParaRPr>
            </a:p>
          </p:txBody>
        </p:sp>
        <p:sp>
          <p:nvSpPr>
            <p:cNvPr id="6176" name="Text Box 31"/>
            <p:cNvSpPr txBox="1">
              <a:spLocks noChangeArrowheads="1"/>
            </p:cNvSpPr>
            <p:nvPr/>
          </p:nvSpPr>
          <p:spPr bwMode="auto">
            <a:xfrm>
              <a:off x="3984" y="2946"/>
              <a:ext cx="1584" cy="21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50000"/>
                </a:spcBef>
                <a:spcAft>
                  <a:spcPct val="0"/>
                </a:spcAft>
                <a:buClrTx/>
                <a:buSzTx/>
                <a:buNone/>
                <a:defRPr/>
              </a:pPr>
              <a:r>
                <a:rPr lang="it-IT" altLang="it-IT" sz="1600" b="1">
                  <a:solidFill>
                    <a:srgbClr val="333399"/>
                  </a:solidFill>
                  <a:latin typeface="Arial" panose="020B0604020202020204" pitchFamily="34" charset="0"/>
                  <a:cs typeface="Arial" panose="020B0604020202020204" pitchFamily="34" charset="0"/>
                </a:rPr>
                <a:t>Sintesi di vitamine</a:t>
              </a:r>
              <a:endParaRPr lang="pl-PL" altLang="it-IT" sz="1600" b="1">
                <a:solidFill>
                  <a:srgbClr val="333399"/>
                </a:solidFill>
                <a:latin typeface="Arial" panose="020B0604020202020204" pitchFamily="34" charset="0"/>
                <a:cs typeface="Arial" panose="020B0604020202020204" pitchFamily="34" charset="0"/>
              </a:endParaRPr>
            </a:p>
          </p:txBody>
        </p:sp>
      </p:grpSp>
      <p:sp>
        <p:nvSpPr>
          <p:cNvPr id="6148" name="Oval 34"/>
          <p:cNvSpPr>
            <a:spLocks noChangeArrowheads="1"/>
          </p:cNvSpPr>
          <p:nvPr/>
        </p:nvSpPr>
        <p:spPr bwMode="auto">
          <a:xfrm>
            <a:off x="3886200" y="685800"/>
            <a:ext cx="6248400" cy="5638800"/>
          </a:xfrm>
          <a:prstGeom prst="ellipse">
            <a:avLst/>
          </a:prstGeom>
          <a:noFill/>
          <a:ln w="1270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fontAlgn="base">
              <a:spcBef>
                <a:spcPct val="0"/>
              </a:spcBef>
              <a:spcAft>
                <a:spcPct val="0"/>
              </a:spcAft>
              <a:buClrTx/>
              <a:buSzTx/>
              <a:buNone/>
              <a:defRPr/>
            </a:pPr>
            <a:endParaRPr lang="it-IT" altLang="it-IT" sz="18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312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0" y="381001"/>
            <a:ext cx="9144000" cy="1247775"/>
          </a:xfrm>
        </p:spPr>
        <p:txBody>
          <a:bodyPr/>
          <a:lstStyle/>
          <a:p>
            <a:pPr eaLnBrk="1" hangingPunct="1">
              <a:defRPr/>
            </a:pPr>
            <a:r>
              <a:rPr lang="it-IT" sz="4000" b="1">
                <a:solidFill>
                  <a:srgbClr val="FF9900"/>
                </a:solidFill>
              </a:rPr>
              <a:t>BENEFICI DERIVANTI DALL’ATTIVITA’ DEI PROBIOTICI</a:t>
            </a:r>
          </a:p>
        </p:txBody>
      </p:sp>
      <p:sp>
        <p:nvSpPr>
          <p:cNvPr id="17411" name="Rectangle 3"/>
          <p:cNvSpPr>
            <a:spLocks noGrp="1" noChangeArrowheads="1"/>
          </p:cNvSpPr>
          <p:nvPr>
            <p:ph type="body" idx="1"/>
          </p:nvPr>
        </p:nvSpPr>
        <p:spPr>
          <a:xfrm>
            <a:off x="1981200" y="1844675"/>
            <a:ext cx="8229600" cy="4687888"/>
          </a:xfrm>
        </p:spPr>
        <p:txBody>
          <a:bodyPr/>
          <a:lstStyle/>
          <a:p>
            <a:pPr eaLnBrk="1" hangingPunct="1">
              <a:defRPr/>
            </a:pPr>
            <a:r>
              <a:rPr lang="it-IT" sz="2800" dirty="0"/>
              <a:t>Maggiore assorbimento dei nutrienti</a:t>
            </a:r>
          </a:p>
          <a:p>
            <a:pPr eaLnBrk="1" hangingPunct="1">
              <a:defRPr/>
            </a:pPr>
            <a:r>
              <a:rPr lang="it-IT" sz="2800" dirty="0"/>
              <a:t>Possibile alternativa agli antibiotici</a:t>
            </a:r>
          </a:p>
          <a:p>
            <a:pPr eaLnBrk="1" hangingPunct="1">
              <a:defRPr/>
            </a:pPr>
            <a:r>
              <a:rPr lang="it-IT" sz="2800" dirty="0"/>
              <a:t>Diminuzione dell’incidenza di diarree ed altre patologie del digerente</a:t>
            </a:r>
          </a:p>
          <a:p>
            <a:pPr eaLnBrk="1" hangingPunct="1">
              <a:defRPr/>
            </a:pPr>
            <a:r>
              <a:rPr lang="it-IT" sz="2800" dirty="0"/>
              <a:t>Riduzione di allergie</a:t>
            </a:r>
          </a:p>
          <a:p>
            <a:pPr eaLnBrk="1" hangingPunct="1">
              <a:defRPr/>
            </a:pPr>
            <a:r>
              <a:rPr lang="it-IT" sz="2800" dirty="0"/>
              <a:t>Riduzione carica patogena microbica</a:t>
            </a:r>
          </a:p>
          <a:p>
            <a:pPr eaLnBrk="1" hangingPunct="1">
              <a:defRPr/>
            </a:pPr>
            <a:r>
              <a:rPr lang="it-IT" sz="2800" dirty="0"/>
              <a:t>Potenziamento attività sistema immunitario</a:t>
            </a:r>
          </a:p>
          <a:p>
            <a:pPr eaLnBrk="1" hangingPunct="1">
              <a:defRPr/>
            </a:pPr>
            <a:r>
              <a:rPr lang="it-IT" sz="2800" dirty="0"/>
              <a:t>Diminuzione impiego di farmaci</a:t>
            </a:r>
          </a:p>
          <a:p>
            <a:pPr eaLnBrk="1" hangingPunct="1">
              <a:defRPr/>
            </a:pPr>
            <a:r>
              <a:rPr lang="it-IT" sz="2800" dirty="0"/>
              <a:t>Diminuzione fenomeni di farmacoresistenza</a:t>
            </a:r>
          </a:p>
        </p:txBody>
      </p:sp>
    </p:spTree>
    <p:extLst>
      <p:ext uri="{BB962C8B-B14F-4D97-AF65-F5344CB8AC3E}">
        <p14:creationId xmlns:p14="http://schemas.microsoft.com/office/powerpoint/2010/main" val="4202196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it-IT" sz="4000" b="1">
                <a:solidFill>
                  <a:srgbClr val="FF9933"/>
                </a:solidFill>
              </a:rPr>
              <a:t>PROBIOTICI E DIFESE IMMUNITARIE DEL CANE</a:t>
            </a:r>
          </a:p>
        </p:txBody>
      </p:sp>
      <p:sp>
        <p:nvSpPr>
          <p:cNvPr id="20483" name="Rectangle 3"/>
          <p:cNvSpPr>
            <a:spLocks noGrp="1" noChangeArrowheads="1"/>
          </p:cNvSpPr>
          <p:nvPr>
            <p:ph type="body" idx="1"/>
          </p:nvPr>
        </p:nvSpPr>
        <p:spPr>
          <a:xfrm>
            <a:off x="1981200" y="1981200"/>
            <a:ext cx="8229600" cy="2743944"/>
          </a:xfrm>
        </p:spPr>
        <p:txBody>
          <a:bodyPr/>
          <a:lstStyle/>
          <a:p>
            <a:pPr eaLnBrk="1" hangingPunct="1">
              <a:lnSpc>
                <a:spcPct val="90000"/>
              </a:lnSpc>
              <a:defRPr/>
            </a:pPr>
            <a:r>
              <a:rPr lang="it-IT" sz="2800" b="1" dirty="0">
                <a:solidFill>
                  <a:schemeClr val="folHlink"/>
                </a:solidFill>
                <a:effectLst/>
              </a:rPr>
              <a:t>Nel cane almeno uno studio ha valutato gli effetti dei probiotici sul sistema immunitario (</a:t>
            </a:r>
            <a:r>
              <a:rPr lang="it-IT" sz="2800" b="1" dirty="0" err="1">
                <a:solidFill>
                  <a:schemeClr val="folHlink"/>
                </a:solidFill>
                <a:effectLst/>
              </a:rPr>
              <a:t>Benyacoub</a:t>
            </a:r>
            <a:r>
              <a:rPr lang="it-IT" sz="2800" b="1" dirty="0">
                <a:solidFill>
                  <a:schemeClr val="folHlink"/>
                </a:solidFill>
                <a:effectLst/>
              </a:rPr>
              <a:t> et al., 2003)</a:t>
            </a:r>
          </a:p>
          <a:p>
            <a:pPr eaLnBrk="1" hangingPunct="1">
              <a:lnSpc>
                <a:spcPct val="90000"/>
              </a:lnSpc>
              <a:defRPr/>
            </a:pPr>
            <a:r>
              <a:rPr lang="it-IT" sz="2800" b="1" dirty="0">
                <a:solidFill>
                  <a:schemeClr val="folHlink"/>
                </a:solidFill>
                <a:effectLst/>
              </a:rPr>
              <a:t> Cuccioli ai quali veniva somministrato </a:t>
            </a:r>
            <a:r>
              <a:rPr lang="it-IT" sz="2800" b="1" i="1" dirty="0">
                <a:solidFill>
                  <a:schemeClr val="folHlink"/>
                </a:solidFill>
                <a:effectLst/>
              </a:rPr>
              <a:t>E. faecium</a:t>
            </a:r>
            <a:r>
              <a:rPr lang="it-IT" sz="2800" b="1" dirty="0">
                <a:solidFill>
                  <a:schemeClr val="folHlink"/>
                </a:solidFill>
                <a:effectLst/>
              </a:rPr>
              <a:t>  mostravano livelli maggiori di </a:t>
            </a:r>
            <a:r>
              <a:rPr lang="it-IT" sz="2800" b="1" dirty="0" err="1">
                <a:solidFill>
                  <a:schemeClr val="folHlink"/>
                </a:solidFill>
                <a:effectLst/>
              </a:rPr>
              <a:t>IgA</a:t>
            </a:r>
            <a:r>
              <a:rPr lang="it-IT" sz="2800" b="1" dirty="0">
                <a:solidFill>
                  <a:schemeClr val="folHlink"/>
                </a:solidFill>
                <a:effectLst/>
              </a:rPr>
              <a:t>  e </a:t>
            </a:r>
            <a:r>
              <a:rPr lang="it-IT" sz="2800" b="1" dirty="0" err="1">
                <a:solidFill>
                  <a:schemeClr val="folHlink"/>
                </a:solidFill>
                <a:effectLst/>
              </a:rPr>
              <a:t>IgG</a:t>
            </a:r>
            <a:r>
              <a:rPr lang="it-IT" sz="2800" b="1" dirty="0">
                <a:solidFill>
                  <a:schemeClr val="folHlink"/>
                </a:solidFill>
                <a:effectLst/>
              </a:rPr>
              <a:t> specifiche anti CDV dopo </a:t>
            </a:r>
            <a:r>
              <a:rPr lang="it-IT" sz="2800" b="1" dirty="0" smtClean="0">
                <a:solidFill>
                  <a:schemeClr val="folHlink"/>
                </a:solidFill>
                <a:effectLst/>
              </a:rPr>
              <a:t>vaccinazione</a:t>
            </a:r>
            <a:endParaRPr lang="it-IT" sz="2800" b="1" dirty="0">
              <a:solidFill>
                <a:schemeClr val="folHlink"/>
              </a:solidFill>
              <a:effectLst/>
            </a:endParaRPr>
          </a:p>
        </p:txBody>
      </p:sp>
      <p:sp>
        <p:nvSpPr>
          <p:cNvPr id="19460" name="Text Box 4"/>
          <p:cNvSpPr txBox="1">
            <a:spLocks noChangeArrowheads="1"/>
          </p:cNvSpPr>
          <p:nvPr/>
        </p:nvSpPr>
        <p:spPr bwMode="auto">
          <a:xfrm>
            <a:off x="2063750" y="5300664"/>
            <a:ext cx="8064500" cy="132873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rgbClr val="FFCC00"/>
                </a:solidFill>
                <a:latin typeface="Comic Sans MS" panose="030F0702030302020204" pitchFamily="66" charset="0"/>
              </a:defRPr>
            </a:lvl1pPr>
            <a:lvl2pPr marL="742950" indent="-285750">
              <a:spcBef>
                <a:spcPct val="20000"/>
              </a:spcBef>
              <a:buClr>
                <a:schemeClr val="folHlink"/>
              </a:buClr>
              <a:buSzPct val="65000"/>
              <a:buFont typeface="Wingdings" panose="05000000000000000000" pitchFamily="2" charset="2"/>
              <a:buChar char="n"/>
              <a:defRPr sz="2800">
                <a:solidFill>
                  <a:srgbClr val="FFCC00"/>
                </a:solidFill>
                <a:latin typeface="Comic Sans MS" panose="030F0702030302020204" pitchFamily="66" charset="0"/>
              </a:defRPr>
            </a:lvl2pPr>
            <a:lvl3pPr marL="1143000" indent="-228600">
              <a:spcBef>
                <a:spcPct val="20000"/>
              </a:spcBef>
              <a:buClr>
                <a:schemeClr val="hlink"/>
              </a:buClr>
              <a:buSzPct val="65000"/>
              <a:buFont typeface="Wingdings" panose="05000000000000000000" pitchFamily="2" charset="2"/>
              <a:buChar char="n"/>
              <a:defRPr sz="2400">
                <a:solidFill>
                  <a:srgbClr val="FFCC00"/>
                </a:solidFill>
                <a:latin typeface="Comic Sans MS" panose="030F0702030302020204" pitchFamily="66" charset="0"/>
              </a:defRPr>
            </a:lvl3pPr>
            <a:lvl4pPr marL="1600200" indent="-228600">
              <a:spcBef>
                <a:spcPct val="20000"/>
              </a:spcBef>
              <a:buClr>
                <a:schemeClr val="folHlink"/>
              </a:buClr>
              <a:buSzPct val="65000"/>
              <a:buFont typeface="Wingdings" panose="05000000000000000000" pitchFamily="2" charset="2"/>
              <a:buChar char="n"/>
              <a:defRPr sz="2000">
                <a:solidFill>
                  <a:srgbClr val="FFCC00"/>
                </a:solidFill>
                <a:latin typeface="Comic Sans MS" panose="030F0702030302020204" pitchFamily="66" charset="0"/>
              </a:defRPr>
            </a:lvl4pPr>
            <a:lvl5pPr marL="2057400" indent="-228600">
              <a:spcBef>
                <a:spcPct val="20000"/>
              </a:spcBef>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rgbClr val="FFCC00"/>
                </a:solidFill>
                <a:latin typeface="Comic Sans MS" panose="030F0702030302020204" pitchFamily="66" charset="0"/>
              </a:defRPr>
            </a:lvl9pPr>
          </a:lstStyle>
          <a:p>
            <a:pPr algn="just" fontAlgn="base">
              <a:spcBef>
                <a:spcPct val="50000"/>
              </a:spcBef>
              <a:spcAft>
                <a:spcPct val="0"/>
              </a:spcAft>
              <a:buClrTx/>
              <a:buSzTx/>
              <a:buNone/>
              <a:defRPr/>
            </a:pPr>
            <a:r>
              <a:rPr lang="it-IT" altLang="it-IT" sz="1800">
                <a:solidFill>
                  <a:srgbClr val="000000"/>
                </a:solidFill>
                <a:cs typeface="Arial" panose="020B0604020202020204" pitchFamily="34" charset="0"/>
              </a:rPr>
              <a:t>Nel cane quindi alcuni probiotici sono in grado di stimolare l’attività immunitaria mucosale e sistemica e incrementano la risposta immunitaria specifica verso alcuni patogeni agendo da booster.</a:t>
            </a:r>
          </a:p>
          <a:p>
            <a:pPr fontAlgn="base">
              <a:spcBef>
                <a:spcPct val="50000"/>
              </a:spcBef>
              <a:spcAft>
                <a:spcPct val="0"/>
              </a:spcAft>
              <a:buClrTx/>
              <a:buSzTx/>
              <a:buNone/>
              <a:defRPr/>
            </a:pPr>
            <a:endParaRPr lang="it-IT" altLang="it-IT" sz="1800">
              <a:solidFill>
                <a:srgbClr val="000000"/>
              </a:solidFill>
              <a:cs typeface="Arial" panose="020B0604020202020204" pitchFamily="34" charset="0"/>
            </a:endParaRPr>
          </a:p>
        </p:txBody>
      </p:sp>
    </p:spTree>
    <p:extLst>
      <p:ext uri="{BB962C8B-B14F-4D97-AF65-F5344CB8AC3E}">
        <p14:creationId xmlns:p14="http://schemas.microsoft.com/office/powerpoint/2010/main" val="1006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utturato">
  <a:themeElements>
    <a:clrScheme name="Strutturato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Strutturato">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Strutturato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Strutturato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Strutturato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Strutturato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Strutturato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Strutturato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Strutturato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Strutturato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1580</TotalTime>
  <Words>1486</Words>
  <Application>Microsoft Office PowerPoint</Application>
  <PresentationFormat>Widescreen</PresentationFormat>
  <Paragraphs>187</Paragraphs>
  <Slides>33</Slides>
  <Notes>8</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33</vt:i4>
      </vt:variant>
    </vt:vector>
  </HeadingPairs>
  <TitlesOfParts>
    <vt:vector size="41" baseType="lpstr">
      <vt:lpstr>Arial</vt:lpstr>
      <vt:lpstr>Calibri</vt:lpstr>
      <vt:lpstr>Comic Sans MS</vt:lpstr>
      <vt:lpstr>Symbol</vt:lpstr>
      <vt:lpstr>Times New Roman</vt:lpstr>
      <vt:lpstr>Wingdings</vt:lpstr>
      <vt:lpstr>Tema di Office</vt:lpstr>
      <vt:lpstr>Strutturato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BENEFICI DERIVANTI DALL’ATTIVITA’ DEI PROBIOTICI</vt:lpstr>
      <vt:lpstr>PROBIOTICI E DIFESE IMMUNITARIE DEL CANE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PREBIOTICI</vt:lpstr>
      <vt:lpstr>ACIDI GRASSI A CORTA CATENA</vt:lpstr>
      <vt:lpstr>Prebiotici Favoriscono la Crescita nel Colon di Batteri PROBIOTICI</vt:lpstr>
      <vt:lpstr>Presentazione standard di PowerPoint</vt:lpstr>
      <vt:lpstr>Effetti del Butirrato sul Colon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Gramenzi</dc:creator>
  <cp:lastModifiedBy>Alessandro Gramenzi</cp:lastModifiedBy>
  <cp:revision>131</cp:revision>
  <cp:lastPrinted>2014-05-15T09:52:11Z</cp:lastPrinted>
  <dcterms:created xsi:type="dcterms:W3CDTF">2014-05-13T13:32:45Z</dcterms:created>
  <dcterms:modified xsi:type="dcterms:W3CDTF">2020-11-23T08:25:07Z</dcterms:modified>
</cp:coreProperties>
</file>