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3" r:id="rId1"/>
  </p:sldMasterIdLst>
  <p:notesMasterIdLst>
    <p:notesMasterId r:id="rId28"/>
  </p:notesMasterIdLst>
  <p:sldIdLst>
    <p:sldId id="301" r:id="rId2"/>
    <p:sldId id="291" r:id="rId3"/>
    <p:sldId id="305" r:id="rId4"/>
    <p:sldId id="306" r:id="rId5"/>
    <p:sldId id="308" r:id="rId6"/>
    <p:sldId id="309" r:id="rId7"/>
    <p:sldId id="310" r:id="rId8"/>
    <p:sldId id="325" r:id="rId9"/>
    <p:sldId id="326" r:id="rId10"/>
    <p:sldId id="327" r:id="rId11"/>
    <p:sldId id="328" r:id="rId12"/>
    <p:sldId id="331" r:id="rId13"/>
    <p:sldId id="341" r:id="rId14"/>
    <p:sldId id="318" r:id="rId15"/>
    <p:sldId id="319" r:id="rId16"/>
    <p:sldId id="320" r:id="rId17"/>
    <p:sldId id="353" r:id="rId18"/>
    <p:sldId id="355" r:id="rId19"/>
    <p:sldId id="356" r:id="rId20"/>
    <p:sldId id="358" r:id="rId21"/>
    <p:sldId id="360" r:id="rId22"/>
    <p:sldId id="362" r:id="rId23"/>
    <p:sldId id="392" r:id="rId24"/>
    <p:sldId id="364" r:id="rId25"/>
    <p:sldId id="365" r:id="rId26"/>
    <p:sldId id="36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0000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41" autoAdjust="0"/>
    <p:restoredTop sz="93484" autoAdjust="0"/>
  </p:normalViewPr>
  <p:slideViewPr>
    <p:cSldViewPr snapToGrid="0" snapToObjects="1">
      <p:cViewPr varScale="1">
        <p:scale>
          <a:sx n="106" d="100"/>
          <a:sy n="106" d="100"/>
        </p:scale>
        <p:origin x="585" y="57"/>
      </p:cViewPr>
      <p:guideLst>
        <p:guide orient="horz" pos="38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784ED-728B-904A-895E-99EE9709C898}" type="datetimeFigureOut">
              <a:rPr lang="it-IT" smtClean="0"/>
              <a:pPr/>
              <a:t>17/11/2021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D7013-C6D3-4D4B-98B7-B94CE8FF5CA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60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Sebbene i segni clinici carenziali siano rari nei soggetti adulti è necessario sottolineare che le carenze subcliniche, secondarie all'assunzione inadeguata di minerali e vitamine, dovrebbero essere attentamente considerate soprattutto nell’ottica di un'alimentazione ottimale che garantisca una migliore qualità della vita e quindi dello stato di salute.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7013-C6D3-4D4B-98B7-B94CE8FF5CA0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74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8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4">
            <a:extLst>
              <a:ext uri="{FF2B5EF4-FFF2-40B4-BE49-F238E27FC236}">
                <a16:creationId xmlns:a16="http://schemas.microsoft.com/office/drawing/2014/main" id="{7EAD31EE-7472-436F-B407-D3ECA809B300}"/>
              </a:ext>
            </a:extLst>
          </p:cNvPr>
          <p:cNvSpPr txBox="1"/>
          <p:nvPr/>
        </p:nvSpPr>
        <p:spPr>
          <a:xfrm>
            <a:off x="1305678" y="5257944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Alessandro GRAMENZI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6FEEAC-3342-4B33-A136-91F47CDC6BE3}"/>
              </a:ext>
            </a:extLst>
          </p:cNvPr>
          <p:cNvSpPr/>
          <p:nvPr/>
        </p:nvSpPr>
        <p:spPr>
          <a:xfrm>
            <a:off x="343589" y="2687897"/>
            <a:ext cx="115191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DIETA CASALINGA</a:t>
            </a:r>
          </a:p>
        </p:txBody>
      </p:sp>
    </p:spTree>
    <p:extLst>
      <p:ext uri="{BB962C8B-B14F-4D97-AF65-F5344CB8AC3E}">
        <p14:creationId xmlns:p14="http://schemas.microsoft.com/office/powerpoint/2010/main" val="204303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855" y="272676"/>
            <a:ext cx="8520290" cy="63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715" y="217170"/>
            <a:ext cx="8796570" cy="62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9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691" y="246061"/>
            <a:ext cx="9186617" cy="636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8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93" y="203183"/>
            <a:ext cx="9695013" cy="64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3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55" y="236989"/>
            <a:ext cx="9021690" cy="63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6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15" y="225966"/>
            <a:ext cx="8850570" cy="64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16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85" y="213050"/>
            <a:ext cx="8511030" cy="64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2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325" y="310416"/>
            <a:ext cx="8587350" cy="64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62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42" y="252331"/>
            <a:ext cx="8818716" cy="635333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99979" y="2077982"/>
            <a:ext cx="8392042" cy="1200329"/>
          </a:xfrm>
          <a:prstGeom prst="rect">
            <a:avLst/>
          </a:prstGeom>
          <a:solidFill>
            <a:srgbClr val="DDDDDD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Grammi proteine al giorno</a:t>
            </a:r>
          </a:p>
          <a:p>
            <a:pPr algn="ctr"/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RPC x (fabbisogno energetico/1000)</a:t>
            </a:r>
          </a:p>
        </p:txBody>
      </p:sp>
    </p:spTree>
    <p:extLst>
      <p:ext uri="{BB962C8B-B14F-4D97-AF65-F5344CB8AC3E}">
        <p14:creationId xmlns:p14="http://schemas.microsoft.com/office/powerpoint/2010/main" val="353835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27225" y="6110663"/>
            <a:ext cx="673755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Kcal da proteine = 86*3,5 = 301 kcal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2064421" y="121721"/>
            <a:ext cx="8074500" cy="5951998"/>
            <a:chOff x="2064421" y="121721"/>
            <a:chExt cx="8074500" cy="5951998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4421" y="121721"/>
              <a:ext cx="8074500" cy="5951998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2064421" y="3810503"/>
              <a:ext cx="6200736" cy="2246769"/>
            </a:xfrm>
            <a:prstGeom prst="rect">
              <a:avLst/>
            </a:prstGeom>
            <a:solidFill>
              <a:srgbClr val="EAEAEA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80% proteine animali</a:t>
              </a:r>
            </a:p>
            <a:p>
              <a:pPr algn="ctr"/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 di proteine di origine animale = 86 x 0,8 = 68,8 g</a:t>
              </a:r>
            </a:p>
            <a:p>
              <a:pPr algn="ctr"/>
              <a:endParaRPr lang="it-IT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it-IT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it-IT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20% contenuto medio di proteine della carne</a:t>
              </a:r>
            </a:p>
            <a:p>
              <a:pPr algn="ctr"/>
              <a:r>
                <a:rPr lang="it-I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 di carne = 68,8/0,2 = 344 g (350 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78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1950" y="1009300"/>
            <a:ext cx="9720072" cy="848168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>
                <a:solidFill>
                  <a:srgbClr val="FF0000"/>
                </a:solidFill>
              </a:rPr>
              <a:t>“</a:t>
            </a:r>
            <a:r>
              <a:rPr lang="it-IT" sz="5400" b="1" dirty="0" err="1">
                <a:solidFill>
                  <a:srgbClr val="FF0000"/>
                </a:solidFill>
              </a:rPr>
              <a:t>Optimal</a:t>
            </a:r>
            <a:r>
              <a:rPr lang="it-IT" sz="5400" b="1" dirty="0">
                <a:solidFill>
                  <a:srgbClr val="FF0000"/>
                </a:solidFill>
              </a:rPr>
              <a:t> </a:t>
            </a:r>
            <a:r>
              <a:rPr lang="it-IT" sz="5400" b="1" dirty="0" err="1">
                <a:solidFill>
                  <a:srgbClr val="FF0000"/>
                </a:solidFill>
              </a:rPr>
              <a:t>nutrition</a:t>
            </a:r>
            <a:r>
              <a:rPr lang="it-IT" sz="5400" b="1" dirty="0">
                <a:solidFill>
                  <a:srgbClr val="FF0000"/>
                </a:solidFill>
              </a:rPr>
              <a:t> </a:t>
            </a:r>
            <a:r>
              <a:rPr lang="it-IT" sz="5400" b="1" dirty="0" err="1">
                <a:solidFill>
                  <a:srgbClr val="FF0000"/>
                </a:solidFill>
              </a:rPr>
              <a:t>concept</a:t>
            </a:r>
            <a:r>
              <a:rPr lang="it-IT" sz="5400" b="1" dirty="0">
                <a:solidFill>
                  <a:srgbClr val="FF0000"/>
                </a:solidFill>
              </a:rPr>
              <a:t>”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5364" t="10183" r="10084" b="4811"/>
          <a:stretch/>
        </p:blipFill>
        <p:spPr>
          <a:xfrm>
            <a:off x="1808561" y="1737942"/>
            <a:ext cx="8586266" cy="49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10" y="264141"/>
            <a:ext cx="8512380" cy="63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4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20" y="194392"/>
            <a:ext cx="8684160" cy="64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18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66" y="239823"/>
            <a:ext cx="8867267" cy="63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5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600" y="227365"/>
            <a:ext cx="9034800" cy="64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16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80" y="187952"/>
            <a:ext cx="8974239" cy="644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52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690" y="218623"/>
            <a:ext cx="9052620" cy="64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02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921838" y="159248"/>
            <a:ext cx="10348324" cy="6252981"/>
            <a:chOff x="921838" y="159248"/>
            <a:chExt cx="10348324" cy="6252981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838" y="159248"/>
              <a:ext cx="10348324" cy="6252981"/>
            </a:xfrm>
            <a:prstGeom prst="rect">
              <a:avLst/>
            </a:prstGeom>
          </p:spPr>
        </p:pic>
        <p:sp>
          <p:nvSpPr>
            <p:cNvPr id="3" name="CasellaDiTesto 2"/>
            <p:cNvSpPr txBox="1"/>
            <p:nvPr/>
          </p:nvSpPr>
          <p:spPr>
            <a:xfrm>
              <a:off x="1326893" y="5630372"/>
              <a:ext cx="9564157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3200" dirty="0"/>
                <a:t>Grammi olio = (246/900)*100 = 27 grammi (3 cucchiai)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8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795" y="219229"/>
            <a:ext cx="8548410" cy="65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1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195" y="229490"/>
            <a:ext cx="7943610" cy="63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2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31" y="319148"/>
            <a:ext cx="9102938" cy="62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6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264" y="332145"/>
            <a:ext cx="8329472" cy="61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850" y="328618"/>
            <a:ext cx="8490300" cy="620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38" y="288862"/>
            <a:ext cx="8628524" cy="62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06" y="322348"/>
            <a:ext cx="8694988" cy="62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8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tegrale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10328</TotalTime>
  <Words>133</Words>
  <Application>Microsoft Office PowerPoint</Application>
  <PresentationFormat>Widescreen</PresentationFormat>
  <Paragraphs>16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Tw Cen MT</vt:lpstr>
      <vt:lpstr>Tw Cen MT Condensed</vt:lpstr>
      <vt:lpstr>Wingdings 3</vt:lpstr>
      <vt:lpstr>Integrale</vt:lpstr>
      <vt:lpstr>Presentazione standard di PowerPoint</vt:lpstr>
      <vt:lpstr>“Optimal nutrition concept”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Carevit Ultra Cane</dc:title>
  <dc:creator>Barbara Tonini</dc:creator>
  <cp:lastModifiedBy>a GRAMENZI</cp:lastModifiedBy>
  <cp:revision>131</cp:revision>
  <dcterms:created xsi:type="dcterms:W3CDTF">2019-03-05T11:57:22Z</dcterms:created>
  <dcterms:modified xsi:type="dcterms:W3CDTF">2021-11-17T08:31:20Z</dcterms:modified>
</cp:coreProperties>
</file>