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554" r:id="rId2"/>
    <p:sldId id="665" r:id="rId3"/>
    <p:sldId id="544" r:id="rId4"/>
    <p:sldId id="585" r:id="rId5"/>
    <p:sldId id="539" r:id="rId6"/>
    <p:sldId id="586" r:id="rId7"/>
    <p:sldId id="514" r:id="rId8"/>
    <p:sldId id="515" r:id="rId9"/>
    <p:sldId id="516" r:id="rId10"/>
    <p:sldId id="517" r:id="rId11"/>
    <p:sldId id="555" r:id="rId12"/>
    <p:sldId id="557" r:id="rId13"/>
    <p:sldId id="559" r:id="rId14"/>
    <p:sldId id="558" r:id="rId15"/>
    <p:sldId id="560" r:id="rId16"/>
    <p:sldId id="561" r:id="rId17"/>
    <p:sldId id="564" r:id="rId18"/>
    <p:sldId id="566" r:id="rId19"/>
    <p:sldId id="565" r:id="rId20"/>
    <p:sldId id="531" r:id="rId21"/>
    <p:sldId id="533" r:id="rId22"/>
    <p:sldId id="604" r:id="rId23"/>
    <p:sldId id="605" r:id="rId24"/>
    <p:sldId id="606" r:id="rId25"/>
    <p:sldId id="607" r:id="rId26"/>
    <p:sldId id="608" r:id="rId27"/>
    <p:sldId id="609" r:id="rId28"/>
    <p:sldId id="518" r:id="rId29"/>
    <p:sldId id="519" r:id="rId30"/>
    <p:sldId id="520" r:id="rId31"/>
    <p:sldId id="521" r:id="rId32"/>
    <p:sldId id="615" r:id="rId33"/>
    <p:sldId id="526" r:id="rId34"/>
    <p:sldId id="620" r:id="rId35"/>
    <p:sldId id="527" r:id="rId36"/>
    <p:sldId id="622" r:id="rId37"/>
    <p:sldId id="617" r:id="rId38"/>
    <p:sldId id="618" r:id="rId39"/>
    <p:sldId id="528" r:id="rId40"/>
    <p:sldId id="485" r:id="rId41"/>
    <p:sldId id="486" r:id="rId42"/>
    <p:sldId id="487" r:id="rId43"/>
    <p:sldId id="488" r:id="rId44"/>
    <p:sldId id="666" r:id="rId45"/>
    <p:sldId id="667" r:id="rId46"/>
    <p:sldId id="491" r:id="rId47"/>
    <p:sldId id="492" r:id="rId48"/>
    <p:sldId id="490" r:id="rId49"/>
    <p:sldId id="494" r:id="rId50"/>
    <p:sldId id="619" r:id="rId51"/>
    <p:sldId id="495" r:id="rId52"/>
    <p:sldId id="496" r:id="rId53"/>
    <p:sldId id="497" r:id="rId54"/>
    <p:sldId id="498" r:id="rId55"/>
    <p:sldId id="600" r:id="rId56"/>
    <p:sldId id="499" r:id="rId57"/>
    <p:sldId id="500" r:id="rId58"/>
    <p:sldId id="501" r:id="rId59"/>
    <p:sldId id="502" r:id="rId60"/>
    <p:sldId id="575" r:id="rId61"/>
    <p:sldId id="577" r:id="rId62"/>
    <p:sldId id="578" r:id="rId63"/>
    <p:sldId id="579" r:id="rId64"/>
    <p:sldId id="503" r:id="rId65"/>
    <p:sldId id="504" r:id="rId66"/>
    <p:sldId id="506" r:id="rId67"/>
    <p:sldId id="507" r:id="rId68"/>
    <p:sldId id="508" r:id="rId69"/>
    <p:sldId id="509" r:id="rId70"/>
    <p:sldId id="610" r:id="rId71"/>
    <p:sldId id="510" r:id="rId72"/>
    <p:sldId id="511" r:id="rId73"/>
    <p:sldId id="512" r:id="rId74"/>
    <p:sldId id="513" r:id="rId75"/>
    <p:sldId id="583" r:id="rId76"/>
  </p:sldIdLst>
  <p:sldSz cx="12192000" cy="6858000"/>
  <p:notesSz cx="6761163" cy="99425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00FF00"/>
    <a:srgbClr val="FF0000"/>
    <a:srgbClr val="FF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4650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1062" y="96"/>
      </p:cViewPr>
      <p:guideLst>
        <p:guide orient="horz" pos="16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837BE-0606-4A80-B607-29C5F5FC0C7E}" type="doc">
      <dgm:prSet loTypeId="urn:microsoft.com/office/officeart/2005/8/layout/cycle7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38362E3F-F884-4601-984B-0D7C9D97FCA7}">
      <dgm:prSet phldrT="[Testo]"/>
      <dgm:spPr>
        <a:gradFill flip="none" rotWithShape="0">
          <a:gsLst>
            <a:gs pos="0">
              <a:srgbClr val="A50021">
                <a:tint val="66000"/>
                <a:satMod val="160000"/>
              </a:srgbClr>
            </a:gs>
            <a:gs pos="50000">
              <a:srgbClr val="A50021">
                <a:tint val="44500"/>
                <a:satMod val="160000"/>
              </a:srgbClr>
            </a:gs>
            <a:gs pos="100000">
              <a:srgbClr val="A50021">
                <a:tint val="23500"/>
                <a:satMod val="160000"/>
              </a:srgbClr>
            </a:gs>
          </a:gsLst>
          <a:lin ang="5400000" scaled="1"/>
          <a:tileRect/>
        </a:gradFill>
        <a:ln w="22225">
          <a:solidFill>
            <a:schemeClr val="tx1"/>
          </a:solidFill>
        </a:ln>
      </dgm:spPr>
      <dgm:t>
        <a:bodyPr/>
        <a:lstStyle/>
        <a:p>
          <a:r>
            <a:rPr lang="it-IT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100.000 anni fa</a:t>
          </a:r>
          <a:endParaRPr lang="it-IT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3B2785F0-EB33-41F8-A263-ED080E2C5692}" type="parTrans" cxnId="{BC91495D-FBD6-4EB4-AAE0-C550350744BE}">
      <dgm:prSet/>
      <dgm:spPr/>
      <dgm:t>
        <a:bodyPr/>
        <a:lstStyle/>
        <a:p>
          <a:endParaRPr lang="it-IT"/>
        </a:p>
      </dgm:t>
    </dgm:pt>
    <dgm:pt modelId="{56FD7D08-26F2-432D-B8AF-223E28C9458B}" type="sibTrans" cxnId="{BC91495D-FBD6-4EB4-AAE0-C550350744BE}">
      <dgm:prSet/>
      <dgm:sp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ln w="19050">
          <a:solidFill>
            <a:schemeClr val="tx1"/>
          </a:solidFill>
        </a:ln>
      </dgm:spPr>
      <dgm:t>
        <a:bodyPr/>
        <a:lstStyle/>
        <a:p>
          <a:endParaRPr lang="it-IT" dirty="0"/>
        </a:p>
      </dgm:t>
    </dgm:pt>
    <dgm:pt modelId="{7ECA6F5E-901C-4D96-9D59-F6160798B6E4}">
      <dgm:prSet phldrT="[Testo]"/>
      <dgm:spPr>
        <a:gradFill flip="none" rotWithShape="0">
          <a:gsLst>
            <a:gs pos="0">
              <a:srgbClr val="A50021">
                <a:tint val="66000"/>
                <a:satMod val="160000"/>
              </a:srgbClr>
            </a:gs>
            <a:gs pos="50000">
              <a:srgbClr val="A50021">
                <a:tint val="44500"/>
                <a:satMod val="160000"/>
              </a:srgbClr>
            </a:gs>
            <a:gs pos="100000">
              <a:srgbClr val="A50021">
                <a:tint val="23500"/>
                <a:satMod val="160000"/>
              </a:srgbClr>
            </a:gs>
          </a:gsLst>
          <a:lin ang="5400000" scaled="1"/>
          <a:tileRect/>
        </a:gradFill>
        <a:ln w="22225">
          <a:solidFill>
            <a:schemeClr val="tx1"/>
          </a:solidFill>
        </a:ln>
      </dgm:spPr>
      <dgm:t>
        <a:bodyPr/>
        <a:lstStyle/>
        <a:p>
          <a:r>
            <a:rPr lang="it-IT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Separazione genetica</a:t>
          </a:r>
          <a:endParaRPr lang="it-IT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EFC0DE-6C29-4FEF-BF62-E6BCFBC924FE}" type="parTrans" cxnId="{05FA692A-CB17-4A75-90D2-DA8554B0C1C2}">
      <dgm:prSet/>
      <dgm:spPr/>
      <dgm:t>
        <a:bodyPr/>
        <a:lstStyle/>
        <a:p>
          <a:endParaRPr lang="it-IT"/>
        </a:p>
      </dgm:t>
    </dgm:pt>
    <dgm:pt modelId="{CAC3DFE9-63E0-4D1B-A383-765B2797E9E6}" type="sibTrans" cxnId="{05FA692A-CB17-4A75-90D2-DA8554B0C1C2}">
      <dgm:prSet/>
      <dgm:sp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ln w="19050">
          <a:solidFill>
            <a:schemeClr val="tx1"/>
          </a:solidFill>
        </a:ln>
      </dgm:spPr>
      <dgm:t>
        <a:bodyPr/>
        <a:lstStyle/>
        <a:p>
          <a:endParaRPr lang="it-IT" dirty="0"/>
        </a:p>
      </dgm:t>
    </dgm:pt>
    <dgm:pt modelId="{88F10C28-2577-400E-82E3-42D0949ABCAC}">
      <dgm:prSet phldrT="[Testo]"/>
      <dgm:spPr>
        <a:gradFill flip="none" rotWithShape="0">
          <a:gsLst>
            <a:gs pos="0">
              <a:srgbClr val="A50021">
                <a:tint val="66000"/>
                <a:satMod val="160000"/>
              </a:srgbClr>
            </a:gs>
            <a:gs pos="50000">
              <a:srgbClr val="A50021">
                <a:tint val="44500"/>
                <a:satMod val="160000"/>
              </a:srgbClr>
            </a:gs>
            <a:gs pos="100000">
              <a:srgbClr val="A50021">
                <a:tint val="23500"/>
                <a:satMod val="160000"/>
              </a:srgbClr>
            </a:gs>
          </a:gsLst>
          <a:lin ang="5400000" scaled="1"/>
          <a:tileRect/>
        </a:gradFill>
        <a:ln w="22225">
          <a:solidFill>
            <a:schemeClr val="tx1"/>
          </a:solidFill>
        </a:ln>
      </dgm:spPr>
      <dgm:t>
        <a:bodyPr/>
        <a:lstStyle/>
        <a:p>
          <a:r>
            <a:rPr lang="it-IT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Rapporto uomo - cane</a:t>
          </a:r>
          <a:endParaRPr lang="it-IT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5B6A34-5F35-4E73-BC9E-79EEC38E7DDD}" type="parTrans" cxnId="{A4AE1A29-8C2C-48F8-AAEE-7505FDBE9CDC}">
      <dgm:prSet/>
      <dgm:spPr/>
      <dgm:t>
        <a:bodyPr/>
        <a:lstStyle/>
        <a:p>
          <a:endParaRPr lang="it-IT"/>
        </a:p>
      </dgm:t>
    </dgm:pt>
    <dgm:pt modelId="{612E0B96-26CE-45EF-A6DF-C936FCAA0A5C}" type="sibTrans" cxnId="{A4AE1A29-8C2C-48F8-AAEE-7505FDBE9CDC}">
      <dgm:prSet/>
      <dgm:sp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ln w="19050" cmpd="sng">
          <a:solidFill>
            <a:schemeClr val="tx1"/>
          </a:solidFill>
          <a:prstDash val="solid"/>
        </a:ln>
      </dgm:spPr>
      <dgm:t>
        <a:bodyPr/>
        <a:lstStyle/>
        <a:p>
          <a:endParaRPr lang="it-IT" dirty="0"/>
        </a:p>
      </dgm:t>
    </dgm:pt>
    <dgm:pt modelId="{E350617E-3828-42E3-B4FB-DEA0A3CF0CD9}" type="pres">
      <dgm:prSet presAssocID="{FC6837BE-0606-4A80-B607-29C5F5FC0C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AF86C8E-3566-4DF6-A5EB-E91013C8327F}" type="pres">
      <dgm:prSet presAssocID="{38362E3F-F884-4601-984B-0D7C9D97FCA7}" presName="node" presStyleLbl="node1" presStyleIdx="0" presStyleCnt="3" custScaleX="217258" custRadScaleRad="91617" custRadScaleInc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1D544E-E466-4DF6-98C1-73C8BE00AFBB}" type="pres">
      <dgm:prSet presAssocID="{56FD7D08-26F2-432D-B8AF-223E28C9458B}" presName="sibTrans" presStyleLbl="sibTrans2D1" presStyleIdx="0" presStyleCnt="3"/>
      <dgm:spPr/>
      <dgm:t>
        <a:bodyPr/>
        <a:lstStyle/>
        <a:p>
          <a:endParaRPr lang="it-IT"/>
        </a:p>
      </dgm:t>
    </dgm:pt>
    <dgm:pt modelId="{38A4EF25-117C-4908-BFD0-753532B584E1}" type="pres">
      <dgm:prSet presAssocID="{56FD7D08-26F2-432D-B8AF-223E28C9458B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10F72EFE-56BF-49A7-A4CC-D47ECAA43BF4}" type="pres">
      <dgm:prSet presAssocID="{7ECA6F5E-901C-4D96-9D59-F6160798B6E4}" presName="node" presStyleLbl="node1" presStyleIdx="1" presStyleCnt="3" custRadScaleRad="99820" custRadScaleInc="-3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640483-529E-4068-B8DA-BEF150521D92}" type="pres">
      <dgm:prSet presAssocID="{CAC3DFE9-63E0-4D1B-A383-765B2797E9E6}" presName="sibTrans" presStyleLbl="sibTrans2D1" presStyleIdx="1" presStyleCnt="3"/>
      <dgm:spPr/>
      <dgm:t>
        <a:bodyPr/>
        <a:lstStyle/>
        <a:p>
          <a:endParaRPr lang="it-IT"/>
        </a:p>
      </dgm:t>
    </dgm:pt>
    <dgm:pt modelId="{FA1F76D1-EB5A-48C0-8142-B0BC60F55EBA}" type="pres">
      <dgm:prSet presAssocID="{CAC3DFE9-63E0-4D1B-A383-765B2797E9E6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499C34A2-9C15-497F-8A40-CDCB82532D9D}" type="pres">
      <dgm:prSet presAssocID="{88F10C28-2577-400E-82E3-42D0949ABCAC}" presName="node" presStyleLbl="node1" presStyleIdx="2" presStyleCnt="3" custRadScaleRad="99712" custRadScaleInc="88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85FC80-C0FC-4194-AD4F-21B5314A7AA9}" type="pres">
      <dgm:prSet presAssocID="{612E0B96-26CE-45EF-A6DF-C936FCAA0A5C}" presName="sibTrans" presStyleLbl="sibTrans2D1" presStyleIdx="2" presStyleCnt="3"/>
      <dgm:spPr/>
      <dgm:t>
        <a:bodyPr/>
        <a:lstStyle/>
        <a:p>
          <a:endParaRPr lang="it-IT"/>
        </a:p>
      </dgm:t>
    </dgm:pt>
    <dgm:pt modelId="{BD1A10EC-9F26-45AB-9DC3-4C533654877E}" type="pres">
      <dgm:prSet presAssocID="{612E0B96-26CE-45EF-A6DF-C936FCAA0A5C}" presName="connectorText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6F089C5D-B889-406A-8C5A-8C6EB35AD1E4}" type="presOf" srcId="{7ECA6F5E-901C-4D96-9D59-F6160798B6E4}" destId="{10F72EFE-56BF-49A7-A4CC-D47ECAA43BF4}" srcOrd="0" destOrd="0" presId="urn:microsoft.com/office/officeart/2005/8/layout/cycle7"/>
    <dgm:cxn modelId="{5EA88990-20CC-4F0E-ACEA-1FBA457CA853}" type="presOf" srcId="{CAC3DFE9-63E0-4D1B-A383-765B2797E9E6}" destId="{FA1F76D1-EB5A-48C0-8142-B0BC60F55EBA}" srcOrd="1" destOrd="0" presId="urn:microsoft.com/office/officeart/2005/8/layout/cycle7"/>
    <dgm:cxn modelId="{6413C12D-BC96-4CD2-9370-CF2F901EE2E6}" type="presOf" srcId="{FC6837BE-0606-4A80-B607-29C5F5FC0C7E}" destId="{E350617E-3828-42E3-B4FB-DEA0A3CF0CD9}" srcOrd="0" destOrd="0" presId="urn:microsoft.com/office/officeart/2005/8/layout/cycle7"/>
    <dgm:cxn modelId="{BC91495D-FBD6-4EB4-AAE0-C550350744BE}" srcId="{FC6837BE-0606-4A80-B607-29C5F5FC0C7E}" destId="{38362E3F-F884-4601-984B-0D7C9D97FCA7}" srcOrd="0" destOrd="0" parTransId="{3B2785F0-EB33-41F8-A263-ED080E2C5692}" sibTransId="{56FD7D08-26F2-432D-B8AF-223E28C9458B}"/>
    <dgm:cxn modelId="{AE70CCF6-5C97-4693-8A4B-C70202CD4BA0}" type="presOf" srcId="{38362E3F-F884-4601-984B-0D7C9D97FCA7}" destId="{DAF86C8E-3566-4DF6-A5EB-E91013C8327F}" srcOrd="0" destOrd="0" presId="urn:microsoft.com/office/officeart/2005/8/layout/cycle7"/>
    <dgm:cxn modelId="{A4AE1A29-8C2C-48F8-AAEE-7505FDBE9CDC}" srcId="{FC6837BE-0606-4A80-B607-29C5F5FC0C7E}" destId="{88F10C28-2577-400E-82E3-42D0949ABCAC}" srcOrd="2" destOrd="0" parTransId="{215B6A34-5F35-4E73-BC9E-79EEC38E7DDD}" sibTransId="{612E0B96-26CE-45EF-A6DF-C936FCAA0A5C}"/>
    <dgm:cxn modelId="{52A09E5C-9643-4017-9836-35E612BD70C5}" type="presOf" srcId="{88F10C28-2577-400E-82E3-42D0949ABCAC}" destId="{499C34A2-9C15-497F-8A40-CDCB82532D9D}" srcOrd="0" destOrd="0" presId="urn:microsoft.com/office/officeart/2005/8/layout/cycle7"/>
    <dgm:cxn modelId="{05FA692A-CB17-4A75-90D2-DA8554B0C1C2}" srcId="{FC6837BE-0606-4A80-B607-29C5F5FC0C7E}" destId="{7ECA6F5E-901C-4D96-9D59-F6160798B6E4}" srcOrd="1" destOrd="0" parTransId="{C5EFC0DE-6C29-4FEF-BF62-E6BCFBC924FE}" sibTransId="{CAC3DFE9-63E0-4D1B-A383-765B2797E9E6}"/>
    <dgm:cxn modelId="{F202A228-7688-4980-B7B3-3E785E3A2EF2}" type="presOf" srcId="{56FD7D08-26F2-432D-B8AF-223E28C9458B}" destId="{E71D544E-E466-4DF6-98C1-73C8BE00AFBB}" srcOrd="0" destOrd="0" presId="urn:microsoft.com/office/officeart/2005/8/layout/cycle7"/>
    <dgm:cxn modelId="{5BF58BDF-198D-4FE7-86DD-0116BA32DE62}" type="presOf" srcId="{612E0B96-26CE-45EF-A6DF-C936FCAA0A5C}" destId="{BD1A10EC-9F26-45AB-9DC3-4C533654877E}" srcOrd="1" destOrd="0" presId="urn:microsoft.com/office/officeart/2005/8/layout/cycle7"/>
    <dgm:cxn modelId="{0490FB46-030B-4BD0-880E-E9A40E68A2D9}" type="presOf" srcId="{612E0B96-26CE-45EF-A6DF-C936FCAA0A5C}" destId="{E985FC80-C0FC-4194-AD4F-21B5314A7AA9}" srcOrd="0" destOrd="0" presId="urn:microsoft.com/office/officeart/2005/8/layout/cycle7"/>
    <dgm:cxn modelId="{76190E29-BC95-4DF7-9433-384AF41BAEF6}" type="presOf" srcId="{56FD7D08-26F2-432D-B8AF-223E28C9458B}" destId="{38A4EF25-117C-4908-BFD0-753532B584E1}" srcOrd="1" destOrd="0" presId="urn:microsoft.com/office/officeart/2005/8/layout/cycle7"/>
    <dgm:cxn modelId="{97D88DE8-D34C-43A2-9D00-F0200E7F33FC}" type="presOf" srcId="{CAC3DFE9-63E0-4D1B-A383-765B2797E9E6}" destId="{3C640483-529E-4068-B8DA-BEF150521D92}" srcOrd="0" destOrd="0" presId="urn:microsoft.com/office/officeart/2005/8/layout/cycle7"/>
    <dgm:cxn modelId="{B9BF5C0B-2212-4C09-AA6D-CD152E7BE2D5}" type="presParOf" srcId="{E350617E-3828-42E3-B4FB-DEA0A3CF0CD9}" destId="{DAF86C8E-3566-4DF6-A5EB-E91013C8327F}" srcOrd="0" destOrd="0" presId="urn:microsoft.com/office/officeart/2005/8/layout/cycle7"/>
    <dgm:cxn modelId="{08572E3B-687B-4205-A12A-556C07719935}" type="presParOf" srcId="{E350617E-3828-42E3-B4FB-DEA0A3CF0CD9}" destId="{E71D544E-E466-4DF6-98C1-73C8BE00AFBB}" srcOrd="1" destOrd="0" presId="urn:microsoft.com/office/officeart/2005/8/layout/cycle7"/>
    <dgm:cxn modelId="{785A9ED4-64B8-42B5-8040-EEA5F7D58D07}" type="presParOf" srcId="{E71D544E-E466-4DF6-98C1-73C8BE00AFBB}" destId="{38A4EF25-117C-4908-BFD0-753532B584E1}" srcOrd="0" destOrd="0" presId="urn:microsoft.com/office/officeart/2005/8/layout/cycle7"/>
    <dgm:cxn modelId="{8446CAD4-6B51-41D1-8F91-ED1F1801900A}" type="presParOf" srcId="{E350617E-3828-42E3-B4FB-DEA0A3CF0CD9}" destId="{10F72EFE-56BF-49A7-A4CC-D47ECAA43BF4}" srcOrd="2" destOrd="0" presId="urn:microsoft.com/office/officeart/2005/8/layout/cycle7"/>
    <dgm:cxn modelId="{0D577497-BE80-4D95-8AB6-8A6710E75B7F}" type="presParOf" srcId="{E350617E-3828-42E3-B4FB-DEA0A3CF0CD9}" destId="{3C640483-529E-4068-B8DA-BEF150521D92}" srcOrd="3" destOrd="0" presId="urn:microsoft.com/office/officeart/2005/8/layout/cycle7"/>
    <dgm:cxn modelId="{8FF2A16C-9994-4705-8126-5373CC4592DF}" type="presParOf" srcId="{3C640483-529E-4068-B8DA-BEF150521D92}" destId="{FA1F76D1-EB5A-48C0-8142-B0BC60F55EBA}" srcOrd="0" destOrd="0" presId="urn:microsoft.com/office/officeart/2005/8/layout/cycle7"/>
    <dgm:cxn modelId="{47A83CC5-8C0B-41B8-B683-3D880D453274}" type="presParOf" srcId="{E350617E-3828-42E3-B4FB-DEA0A3CF0CD9}" destId="{499C34A2-9C15-497F-8A40-CDCB82532D9D}" srcOrd="4" destOrd="0" presId="urn:microsoft.com/office/officeart/2005/8/layout/cycle7"/>
    <dgm:cxn modelId="{787484D9-2AD9-448F-B799-7DB61EB51782}" type="presParOf" srcId="{E350617E-3828-42E3-B4FB-DEA0A3CF0CD9}" destId="{E985FC80-C0FC-4194-AD4F-21B5314A7AA9}" srcOrd="5" destOrd="0" presId="urn:microsoft.com/office/officeart/2005/8/layout/cycle7"/>
    <dgm:cxn modelId="{3EF7D0C0-4655-4DCD-8461-819A005653B8}" type="presParOf" srcId="{E985FC80-C0FC-4194-AD4F-21B5314A7AA9}" destId="{BD1A10EC-9F26-45AB-9DC3-4C533654877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E547D8-4C6C-4D6D-A95E-46947B63FBAF}" type="doc">
      <dgm:prSet loTypeId="urn:microsoft.com/office/officeart/2005/8/layout/hProcess9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DB5335AA-77AF-4F6F-BD87-6AF04DAE060E}">
      <dgm:prSet/>
      <dgm:spPr/>
      <dgm:t>
        <a:bodyPr/>
        <a:lstStyle/>
        <a:p>
          <a:pPr rtl="0"/>
          <a:r>
            <a:rPr lang="it-IT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Periodo di competizione</a:t>
          </a:r>
          <a:endParaRPr lang="it-IT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F43332-0B65-45AC-A0D6-E1338574F01F}" type="parTrans" cxnId="{D92017A8-DCC8-4810-81F0-C0CC44A3FE90}">
      <dgm:prSet/>
      <dgm:spPr/>
      <dgm:t>
        <a:bodyPr/>
        <a:lstStyle/>
        <a:p>
          <a:endParaRPr lang="it-IT">
            <a:solidFill>
              <a:srgbClr val="0000CC"/>
            </a:solidFill>
          </a:endParaRPr>
        </a:p>
      </dgm:t>
    </dgm:pt>
    <dgm:pt modelId="{052616B8-60FA-49ED-8601-E9BB200C8EEC}" type="sibTrans" cxnId="{D92017A8-DCC8-4810-81F0-C0CC44A3FE90}">
      <dgm:prSet/>
      <dgm:spPr/>
      <dgm:t>
        <a:bodyPr/>
        <a:lstStyle/>
        <a:p>
          <a:endParaRPr lang="it-IT">
            <a:solidFill>
              <a:srgbClr val="0000CC"/>
            </a:solidFill>
          </a:endParaRPr>
        </a:p>
      </dgm:t>
    </dgm:pt>
    <dgm:pt modelId="{0757C82D-86D1-4C86-8D17-6A2A637C9631}">
      <dgm:prSet/>
      <dgm:spPr/>
      <dgm:t>
        <a:bodyPr/>
        <a:lstStyle/>
        <a:p>
          <a:pPr rtl="0"/>
          <a:r>
            <a:rPr lang="it-IT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Periodo di commensalismo</a:t>
          </a:r>
          <a:endParaRPr lang="it-IT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C5221-51F2-4A8A-BD86-BCFFF5CE3D80}" type="parTrans" cxnId="{C6285E5A-F799-4040-B292-6A29FE28E455}">
      <dgm:prSet/>
      <dgm:spPr/>
      <dgm:t>
        <a:bodyPr/>
        <a:lstStyle/>
        <a:p>
          <a:endParaRPr lang="it-IT">
            <a:solidFill>
              <a:srgbClr val="0000CC"/>
            </a:solidFill>
          </a:endParaRPr>
        </a:p>
      </dgm:t>
    </dgm:pt>
    <dgm:pt modelId="{12087AA7-7051-4F75-94AA-DD8AC224775F}" type="sibTrans" cxnId="{C6285E5A-F799-4040-B292-6A29FE28E455}">
      <dgm:prSet/>
      <dgm:spPr/>
      <dgm:t>
        <a:bodyPr/>
        <a:lstStyle/>
        <a:p>
          <a:endParaRPr lang="it-IT">
            <a:solidFill>
              <a:srgbClr val="0000CC"/>
            </a:solidFill>
          </a:endParaRPr>
        </a:p>
      </dgm:t>
    </dgm:pt>
    <dgm:pt modelId="{BBA58C81-8F92-41FF-8634-D5FFADB61F7F}">
      <dgm:prSet/>
      <dgm:spPr/>
      <dgm:t>
        <a:bodyPr/>
        <a:lstStyle/>
        <a:p>
          <a:pPr rtl="0"/>
          <a:r>
            <a:rPr lang="it-IT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Periodo d’iniziale domesticazione</a:t>
          </a:r>
        </a:p>
        <a:p>
          <a:pPr rtl="0"/>
          <a:r>
            <a:rPr lang="it-IT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(addomesticamento)</a:t>
          </a:r>
          <a:endParaRPr lang="it-IT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6AF2ED-D0E6-4A49-93AE-94C49FD6F16C}" type="parTrans" cxnId="{80CB5379-CDE7-4A44-ABEB-0C50CC23893F}">
      <dgm:prSet/>
      <dgm:spPr/>
      <dgm:t>
        <a:bodyPr/>
        <a:lstStyle/>
        <a:p>
          <a:endParaRPr lang="it-IT">
            <a:solidFill>
              <a:srgbClr val="0000CC"/>
            </a:solidFill>
          </a:endParaRPr>
        </a:p>
      </dgm:t>
    </dgm:pt>
    <dgm:pt modelId="{BF6F9D29-5BFA-43A3-A336-EC750DC7051C}" type="sibTrans" cxnId="{80CB5379-CDE7-4A44-ABEB-0C50CC23893F}">
      <dgm:prSet/>
      <dgm:spPr/>
      <dgm:t>
        <a:bodyPr/>
        <a:lstStyle/>
        <a:p>
          <a:endParaRPr lang="it-IT">
            <a:solidFill>
              <a:srgbClr val="0000CC"/>
            </a:solidFill>
          </a:endParaRPr>
        </a:p>
      </dgm:t>
    </dgm:pt>
    <dgm:pt modelId="{94E95B28-08C1-4CA2-9E1B-6B8B40A9B37F}">
      <dgm:prSet/>
      <dgm:spPr/>
      <dgm:t>
        <a:bodyPr/>
        <a:lstStyle/>
        <a:p>
          <a:pPr rtl="0"/>
          <a:r>
            <a:rPr lang="it-IT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Periodo di completa domesticazione</a:t>
          </a:r>
          <a:endParaRPr lang="it-IT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225448-DBD7-41FD-8C7C-5146484624DD}" type="parTrans" cxnId="{1BA2F39C-1439-40F0-A997-B56748A130BC}">
      <dgm:prSet/>
      <dgm:spPr/>
      <dgm:t>
        <a:bodyPr/>
        <a:lstStyle/>
        <a:p>
          <a:endParaRPr lang="it-IT">
            <a:solidFill>
              <a:srgbClr val="0000CC"/>
            </a:solidFill>
          </a:endParaRPr>
        </a:p>
      </dgm:t>
    </dgm:pt>
    <dgm:pt modelId="{E9022966-3E19-494D-B304-7E0C65D893AD}" type="sibTrans" cxnId="{1BA2F39C-1439-40F0-A997-B56748A130BC}">
      <dgm:prSet/>
      <dgm:spPr/>
      <dgm:t>
        <a:bodyPr/>
        <a:lstStyle/>
        <a:p>
          <a:endParaRPr lang="it-IT">
            <a:solidFill>
              <a:srgbClr val="0000CC"/>
            </a:solidFill>
          </a:endParaRPr>
        </a:p>
      </dgm:t>
    </dgm:pt>
    <dgm:pt modelId="{F111F5C2-5053-4BD7-8155-C9D086CFB729}" type="pres">
      <dgm:prSet presAssocID="{F8E547D8-4C6C-4D6D-A95E-46947B63FBA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FA4E327-DFFF-477B-A9E1-7B21695186EB}" type="pres">
      <dgm:prSet presAssocID="{F8E547D8-4C6C-4D6D-A95E-46947B63FBAF}" presName="arrow" presStyleLbl="bgShp" presStyleIdx="0" presStyleCnt="1"/>
      <dgm:spPr/>
    </dgm:pt>
    <dgm:pt modelId="{B7415299-2527-4E5B-B56F-20E1427E9FE2}" type="pres">
      <dgm:prSet presAssocID="{F8E547D8-4C6C-4D6D-A95E-46947B63FBAF}" presName="linearProcess" presStyleCnt="0"/>
      <dgm:spPr/>
    </dgm:pt>
    <dgm:pt modelId="{C42B45D6-E31E-42C4-BB1B-B31A9162C12B}" type="pres">
      <dgm:prSet presAssocID="{DB5335AA-77AF-4F6F-BD87-6AF04DAE060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918FB4-5463-489F-BAB1-2AAC6403100D}" type="pres">
      <dgm:prSet presAssocID="{052616B8-60FA-49ED-8601-E9BB200C8EEC}" presName="sibTrans" presStyleCnt="0"/>
      <dgm:spPr/>
    </dgm:pt>
    <dgm:pt modelId="{A012DEE2-5873-42AF-ADC5-AC0BECCA9405}" type="pres">
      <dgm:prSet presAssocID="{0757C82D-86D1-4C86-8D17-6A2A637C963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EDAFBC-DDC5-428C-88B8-6ECF2E6B3052}" type="pres">
      <dgm:prSet presAssocID="{12087AA7-7051-4F75-94AA-DD8AC224775F}" presName="sibTrans" presStyleCnt="0"/>
      <dgm:spPr/>
    </dgm:pt>
    <dgm:pt modelId="{D62FF536-5AB1-428E-954E-CFA7359C9E65}" type="pres">
      <dgm:prSet presAssocID="{BBA58C81-8F92-41FF-8634-D5FFADB61F7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498AB9-07A8-4CAA-BEAE-5F3CEAE60C77}" type="pres">
      <dgm:prSet presAssocID="{BF6F9D29-5BFA-43A3-A336-EC750DC7051C}" presName="sibTrans" presStyleCnt="0"/>
      <dgm:spPr/>
    </dgm:pt>
    <dgm:pt modelId="{641D0E7E-FB37-4195-A096-3EC6B7A6E962}" type="pres">
      <dgm:prSet presAssocID="{94E95B28-08C1-4CA2-9E1B-6B8B40A9B37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0CB5379-CDE7-4A44-ABEB-0C50CC23893F}" srcId="{F8E547D8-4C6C-4D6D-A95E-46947B63FBAF}" destId="{BBA58C81-8F92-41FF-8634-D5FFADB61F7F}" srcOrd="2" destOrd="0" parTransId="{8D6AF2ED-D0E6-4A49-93AE-94C49FD6F16C}" sibTransId="{BF6F9D29-5BFA-43A3-A336-EC750DC7051C}"/>
    <dgm:cxn modelId="{9D900585-DF43-4ACD-A2AF-1464B6FCB4AF}" type="presOf" srcId="{94E95B28-08C1-4CA2-9E1B-6B8B40A9B37F}" destId="{641D0E7E-FB37-4195-A096-3EC6B7A6E962}" srcOrd="0" destOrd="0" presId="urn:microsoft.com/office/officeart/2005/8/layout/hProcess9"/>
    <dgm:cxn modelId="{D193D30F-F6E5-4BB9-B5FC-93C1CA8BFC77}" type="presOf" srcId="{BBA58C81-8F92-41FF-8634-D5FFADB61F7F}" destId="{D62FF536-5AB1-428E-954E-CFA7359C9E65}" srcOrd="0" destOrd="0" presId="urn:microsoft.com/office/officeart/2005/8/layout/hProcess9"/>
    <dgm:cxn modelId="{1BA2F39C-1439-40F0-A997-B56748A130BC}" srcId="{F8E547D8-4C6C-4D6D-A95E-46947B63FBAF}" destId="{94E95B28-08C1-4CA2-9E1B-6B8B40A9B37F}" srcOrd="3" destOrd="0" parTransId="{C9225448-DBD7-41FD-8C7C-5146484624DD}" sibTransId="{E9022966-3E19-494D-B304-7E0C65D893AD}"/>
    <dgm:cxn modelId="{D92017A8-DCC8-4810-81F0-C0CC44A3FE90}" srcId="{F8E547D8-4C6C-4D6D-A95E-46947B63FBAF}" destId="{DB5335AA-77AF-4F6F-BD87-6AF04DAE060E}" srcOrd="0" destOrd="0" parTransId="{EAF43332-0B65-45AC-A0D6-E1338574F01F}" sibTransId="{052616B8-60FA-49ED-8601-E9BB200C8EEC}"/>
    <dgm:cxn modelId="{E953F5F0-8F42-4805-8B84-B9FC51E3ECDD}" type="presOf" srcId="{F8E547D8-4C6C-4D6D-A95E-46947B63FBAF}" destId="{F111F5C2-5053-4BD7-8155-C9D086CFB729}" srcOrd="0" destOrd="0" presId="urn:microsoft.com/office/officeart/2005/8/layout/hProcess9"/>
    <dgm:cxn modelId="{C6285E5A-F799-4040-B292-6A29FE28E455}" srcId="{F8E547D8-4C6C-4D6D-A95E-46947B63FBAF}" destId="{0757C82D-86D1-4C86-8D17-6A2A637C9631}" srcOrd="1" destOrd="0" parTransId="{62FC5221-51F2-4A8A-BD86-BCFFF5CE3D80}" sibTransId="{12087AA7-7051-4F75-94AA-DD8AC224775F}"/>
    <dgm:cxn modelId="{43466AC2-83B1-4219-85C3-5FDEA06B7928}" type="presOf" srcId="{0757C82D-86D1-4C86-8D17-6A2A637C9631}" destId="{A012DEE2-5873-42AF-ADC5-AC0BECCA9405}" srcOrd="0" destOrd="0" presId="urn:microsoft.com/office/officeart/2005/8/layout/hProcess9"/>
    <dgm:cxn modelId="{75451328-AB7C-415F-93EB-4F3764C0E0E9}" type="presOf" srcId="{DB5335AA-77AF-4F6F-BD87-6AF04DAE060E}" destId="{C42B45D6-E31E-42C4-BB1B-B31A9162C12B}" srcOrd="0" destOrd="0" presId="urn:microsoft.com/office/officeart/2005/8/layout/hProcess9"/>
    <dgm:cxn modelId="{C0A612E3-4E8D-4CF7-A234-59BBB04206C7}" type="presParOf" srcId="{F111F5C2-5053-4BD7-8155-C9D086CFB729}" destId="{5FA4E327-DFFF-477B-A9E1-7B21695186EB}" srcOrd="0" destOrd="0" presId="urn:microsoft.com/office/officeart/2005/8/layout/hProcess9"/>
    <dgm:cxn modelId="{B868BA2E-CB8D-46B2-A7C1-B3E2AED8DFDD}" type="presParOf" srcId="{F111F5C2-5053-4BD7-8155-C9D086CFB729}" destId="{B7415299-2527-4E5B-B56F-20E1427E9FE2}" srcOrd="1" destOrd="0" presId="urn:microsoft.com/office/officeart/2005/8/layout/hProcess9"/>
    <dgm:cxn modelId="{1445A031-DD23-4A7D-B7F2-E40ED6886AC8}" type="presParOf" srcId="{B7415299-2527-4E5B-B56F-20E1427E9FE2}" destId="{C42B45D6-E31E-42C4-BB1B-B31A9162C12B}" srcOrd="0" destOrd="0" presId="urn:microsoft.com/office/officeart/2005/8/layout/hProcess9"/>
    <dgm:cxn modelId="{45E118F1-1805-41F3-8113-EC62B2794631}" type="presParOf" srcId="{B7415299-2527-4E5B-B56F-20E1427E9FE2}" destId="{F7918FB4-5463-489F-BAB1-2AAC6403100D}" srcOrd="1" destOrd="0" presId="urn:microsoft.com/office/officeart/2005/8/layout/hProcess9"/>
    <dgm:cxn modelId="{73666321-FAC6-49E1-AA41-3DCAA5FFF6D8}" type="presParOf" srcId="{B7415299-2527-4E5B-B56F-20E1427E9FE2}" destId="{A012DEE2-5873-42AF-ADC5-AC0BECCA9405}" srcOrd="2" destOrd="0" presId="urn:microsoft.com/office/officeart/2005/8/layout/hProcess9"/>
    <dgm:cxn modelId="{0F8A6672-F02E-49FC-B570-A52B4868A187}" type="presParOf" srcId="{B7415299-2527-4E5B-B56F-20E1427E9FE2}" destId="{C8EDAFBC-DDC5-428C-88B8-6ECF2E6B3052}" srcOrd="3" destOrd="0" presId="urn:microsoft.com/office/officeart/2005/8/layout/hProcess9"/>
    <dgm:cxn modelId="{11DB29DE-212E-4C0C-A32E-3F5C44C4180A}" type="presParOf" srcId="{B7415299-2527-4E5B-B56F-20E1427E9FE2}" destId="{D62FF536-5AB1-428E-954E-CFA7359C9E65}" srcOrd="4" destOrd="0" presId="urn:microsoft.com/office/officeart/2005/8/layout/hProcess9"/>
    <dgm:cxn modelId="{0DB79945-2884-40B6-8403-5B15D9CF1553}" type="presParOf" srcId="{B7415299-2527-4E5B-B56F-20E1427E9FE2}" destId="{E2498AB9-07A8-4CAA-BEAE-5F3CEAE60C77}" srcOrd="5" destOrd="0" presId="urn:microsoft.com/office/officeart/2005/8/layout/hProcess9"/>
    <dgm:cxn modelId="{78C96DFA-EC5C-43A8-A1C0-BFFEC483ED2C}" type="presParOf" srcId="{B7415299-2527-4E5B-B56F-20E1427E9FE2}" destId="{641D0E7E-FB37-4195-A096-3EC6B7A6E96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02CDE5-637C-4270-A80C-0CA920187412}" type="doc">
      <dgm:prSet loTypeId="urn:microsoft.com/office/officeart/2005/8/layout/gear1" loCatId="cycle" qsTypeId="urn:microsoft.com/office/officeart/2005/8/quickstyle/simple1#1" qsCatId="simple" csTypeId="urn:microsoft.com/office/officeart/2005/8/colors/accent1_2#1" csCatId="accent1" phldr="1"/>
      <dgm:spPr/>
    </dgm:pt>
    <dgm:pt modelId="{20CB1CBE-A8DA-4873-92F8-CAE38AFFA00B}">
      <dgm:prSet phldrT="[Testo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it-IT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L’uomo organizza una società stanziale e agricola</a:t>
          </a:r>
          <a:endParaRPr lang="it-IT" sz="20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FBA8B0BC-7C22-4A6A-9BC0-E8533688CF7E}" type="parTrans" cxnId="{D6317228-140D-4EBF-B98A-7BD1596A311D}">
      <dgm:prSet/>
      <dgm:spPr/>
      <dgm:t>
        <a:bodyPr/>
        <a:lstStyle/>
        <a:p>
          <a:endParaRPr lang="it-IT"/>
        </a:p>
      </dgm:t>
    </dgm:pt>
    <dgm:pt modelId="{A4A51AD9-EBA0-436E-9CC8-027E407D0A8E}" type="sibTrans" cxnId="{D6317228-140D-4EBF-B98A-7BD1596A311D}">
      <dgm:prSet/>
      <dgm:spPr/>
      <dgm:t>
        <a:bodyPr/>
        <a:lstStyle/>
        <a:p>
          <a:endParaRPr lang="it-IT" dirty="0"/>
        </a:p>
      </dgm:t>
    </dgm:pt>
    <dgm:pt modelId="{F5FAFA8C-2AC5-412D-BC88-37DF6B33662E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Granai</a:t>
          </a:r>
          <a:endParaRPr lang="it-IT" sz="20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FDEB7189-CAF2-4B7E-88FB-CD0C55150BCA}" type="parTrans" cxnId="{F2F7CEE0-FE60-4ABE-B9AB-802EBF22FAC9}">
      <dgm:prSet/>
      <dgm:spPr/>
      <dgm:t>
        <a:bodyPr/>
        <a:lstStyle/>
        <a:p>
          <a:endParaRPr lang="it-IT"/>
        </a:p>
      </dgm:t>
    </dgm:pt>
    <dgm:pt modelId="{E680D8E0-3FA6-4CA1-A6D3-A317F51D02C1}" type="sibTrans" cxnId="{F2F7CEE0-FE60-4ABE-B9AB-802EBF22FAC9}">
      <dgm:prSet/>
      <dgm:spPr/>
      <dgm:t>
        <a:bodyPr/>
        <a:lstStyle/>
        <a:p>
          <a:endParaRPr lang="it-IT" dirty="0"/>
        </a:p>
      </dgm:t>
    </dgm:pt>
    <dgm:pt modelId="{BB617B36-470A-44EF-B0AE-7E3CBD8ABDB5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Topi</a:t>
          </a:r>
          <a:endParaRPr lang="it-IT" sz="20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995F199B-6584-49FB-8459-4FE8812BDE20}" type="parTrans" cxnId="{9C6B2F97-1541-4428-AD0C-FADA6C90A7FF}">
      <dgm:prSet/>
      <dgm:spPr/>
      <dgm:t>
        <a:bodyPr/>
        <a:lstStyle/>
        <a:p>
          <a:endParaRPr lang="it-IT"/>
        </a:p>
      </dgm:t>
    </dgm:pt>
    <dgm:pt modelId="{7971BB9D-F5EE-4C9C-BFC1-0D5595D8B039}" type="sibTrans" cxnId="{9C6B2F97-1541-4428-AD0C-FADA6C90A7FF}">
      <dgm:prSet/>
      <dgm:spPr/>
      <dgm:t>
        <a:bodyPr/>
        <a:lstStyle/>
        <a:p>
          <a:endParaRPr lang="it-IT" dirty="0"/>
        </a:p>
      </dgm:t>
    </dgm:pt>
    <dgm:pt modelId="{D9DCA0C4-F9C4-4A21-BBC0-18B58A0101AC}" type="pres">
      <dgm:prSet presAssocID="{DB02CDE5-637C-4270-A80C-0CA92018741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DA513BB-EF22-4A9D-956B-690BED32E535}" type="pres">
      <dgm:prSet presAssocID="{20CB1CBE-A8DA-4873-92F8-CAE38AFFA00B}" presName="gear1" presStyleLbl="node1" presStyleIdx="0" presStyleCnt="3" custLinFactNeighborX="481" custLinFactNeighborY="-146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55E54D-7B40-4BF7-A5A4-02BF3D303311}" type="pres">
      <dgm:prSet presAssocID="{20CB1CBE-A8DA-4873-92F8-CAE38AFFA00B}" presName="gear1srcNode" presStyleLbl="node1" presStyleIdx="0" presStyleCnt="3"/>
      <dgm:spPr/>
      <dgm:t>
        <a:bodyPr/>
        <a:lstStyle/>
        <a:p>
          <a:endParaRPr lang="it-IT"/>
        </a:p>
      </dgm:t>
    </dgm:pt>
    <dgm:pt modelId="{C547D18E-121F-4555-BAD9-FCF53600CC4D}" type="pres">
      <dgm:prSet presAssocID="{20CB1CBE-A8DA-4873-92F8-CAE38AFFA00B}" presName="gear1dstNode" presStyleLbl="node1" presStyleIdx="0" presStyleCnt="3"/>
      <dgm:spPr/>
      <dgm:t>
        <a:bodyPr/>
        <a:lstStyle/>
        <a:p>
          <a:endParaRPr lang="it-IT"/>
        </a:p>
      </dgm:t>
    </dgm:pt>
    <dgm:pt modelId="{FE7CB36D-4970-4597-8202-AD063DA2A5B2}" type="pres">
      <dgm:prSet presAssocID="{F5FAFA8C-2AC5-412D-BC88-37DF6B33662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763E0D-FFB1-4B69-83D1-88A247611BE4}" type="pres">
      <dgm:prSet presAssocID="{F5FAFA8C-2AC5-412D-BC88-37DF6B33662E}" presName="gear2srcNode" presStyleLbl="node1" presStyleIdx="1" presStyleCnt="3"/>
      <dgm:spPr/>
      <dgm:t>
        <a:bodyPr/>
        <a:lstStyle/>
        <a:p>
          <a:endParaRPr lang="it-IT"/>
        </a:p>
      </dgm:t>
    </dgm:pt>
    <dgm:pt modelId="{5AC7D9A6-8C7C-426A-866E-F755DC8F20C2}" type="pres">
      <dgm:prSet presAssocID="{F5FAFA8C-2AC5-412D-BC88-37DF6B33662E}" presName="gear2dstNode" presStyleLbl="node1" presStyleIdx="1" presStyleCnt="3"/>
      <dgm:spPr/>
      <dgm:t>
        <a:bodyPr/>
        <a:lstStyle/>
        <a:p>
          <a:endParaRPr lang="it-IT"/>
        </a:p>
      </dgm:t>
    </dgm:pt>
    <dgm:pt modelId="{B361C688-0B6F-4C8E-BE02-1185A2D92D99}" type="pres">
      <dgm:prSet presAssocID="{BB617B36-470A-44EF-B0AE-7E3CBD8ABDB5}" presName="gear3" presStyleLbl="node1" presStyleIdx="2" presStyleCnt="3"/>
      <dgm:spPr/>
      <dgm:t>
        <a:bodyPr/>
        <a:lstStyle/>
        <a:p>
          <a:endParaRPr lang="it-IT"/>
        </a:p>
      </dgm:t>
    </dgm:pt>
    <dgm:pt modelId="{52B9D975-4607-456A-BFBF-895FC9E0692E}" type="pres">
      <dgm:prSet presAssocID="{BB617B36-470A-44EF-B0AE-7E3CBD8ABDB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42F03C-909B-4A70-B4CC-C4BF39D6EB22}" type="pres">
      <dgm:prSet presAssocID="{BB617B36-470A-44EF-B0AE-7E3CBD8ABDB5}" presName="gear3srcNode" presStyleLbl="node1" presStyleIdx="2" presStyleCnt="3"/>
      <dgm:spPr/>
      <dgm:t>
        <a:bodyPr/>
        <a:lstStyle/>
        <a:p>
          <a:endParaRPr lang="it-IT"/>
        </a:p>
      </dgm:t>
    </dgm:pt>
    <dgm:pt modelId="{A0EBF9D7-8B2E-48E6-A605-582157F21D50}" type="pres">
      <dgm:prSet presAssocID="{BB617B36-470A-44EF-B0AE-7E3CBD8ABDB5}" presName="gear3dstNode" presStyleLbl="node1" presStyleIdx="2" presStyleCnt="3"/>
      <dgm:spPr/>
      <dgm:t>
        <a:bodyPr/>
        <a:lstStyle/>
        <a:p>
          <a:endParaRPr lang="it-IT"/>
        </a:p>
      </dgm:t>
    </dgm:pt>
    <dgm:pt modelId="{F7CA23C2-15EF-4B05-9EC7-7116517833EB}" type="pres">
      <dgm:prSet presAssocID="{A4A51AD9-EBA0-436E-9CC8-027E407D0A8E}" presName="connector1" presStyleLbl="sibTrans2D1" presStyleIdx="0" presStyleCnt="3"/>
      <dgm:spPr/>
      <dgm:t>
        <a:bodyPr/>
        <a:lstStyle/>
        <a:p>
          <a:endParaRPr lang="it-IT"/>
        </a:p>
      </dgm:t>
    </dgm:pt>
    <dgm:pt modelId="{0445B6A6-6B6E-4349-9468-00D8866E3E73}" type="pres">
      <dgm:prSet presAssocID="{E680D8E0-3FA6-4CA1-A6D3-A317F51D02C1}" presName="connector2" presStyleLbl="sibTrans2D1" presStyleIdx="1" presStyleCnt="3"/>
      <dgm:spPr/>
      <dgm:t>
        <a:bodyPr/>
        <a:lstStyle/>
        <a:p>
          <a:endParaRPr lang="it-IT"/>
        </a:p>
      </dgm:t>
    </dgm:pt>
    <dgm:pt modelId="{4CB2F64D-6DA9-4CDF-9ADE-393AE4641380}" type="pres">
      <dgm:prSet presAssocID="{7971BB9D-F5EE-4C9C-BFC1-0D5595D8B039}" presName="connector3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3EED3F14-5D33-4308-986C-CE2DD59F0A3A}" type="presOf" srcId="{20CB1CBE-A8DA-4873-92F8-CAE38AFFA00B}" destId="{AB55E54D-7B40-4BF7-A5A4-02BF3D303311}" srcOrd="1" destOrd="0" presId="urn:microsoft.com/office/officeart/2005/8/layout/gear1"/>
    <dgm:cxn modelId="{9248E0AA-2BBA-4319-BA73-226940772CB6}" type="presOf" srcId="{BB617B36-470A-44EF-B0AE-7E3CBD8ABDB5}" destId="{B361C688-0B6F-4C8E-BE02-1185A2D92D99}" srcOrd="0" destOrd="0" presId="urn:microsoft.com/office/officeart/2005/8/layout/gear1"/>
    <dgm:cxn modelId="{ADD5F0A0-D570-4F9A-98A5-35DAA1C4FC0E}" type="presOf" srcId="{DB02CDE5-637C-4270-A80C-0CA920187412}" destId="{D9DCA0C4-F9C4-4A21-BBC0-18B58A0101AC}" srcOrd="0" destOrd="0" presId="urn:microsoft.com/office/officeart/2005/8/layout/gear1"/>
    <dgm:cxn modelId="{9C6B2F97-1541-4428-AD0C-FADA6C90A7FF}" srcId="{DB02CDE5-637C-4270-A80C-0CA920187412}" destId="{BB617B36-470A-44EF-B0AE-7E3CBD8ABDB5}" srcOrd="2" destOrd="0" parTransId="{995F199B-6584-49FB-8459-4FE8812BDE20}" sibTransId="{7971BB9D-F5EE-4C9C-BFC1-0D5595D8B039}"/>
    <dgm:cxn modelId="{16F3DF32-C0AA-4F13-84C9-1E4739421ACD}" type="presOf" srcId="{7971BB9D-F5EE-4C9C-BFC1-0D5595D8B039}" destId="{4CB2F64D-6DA9-4CDF-9ADE-393AE4641380}" srcOrd="0" destOrd="0" presId="urn:microsoft.com/office/officeart/2005/8/layout/gear1"/>
    <dgm:cxn modelId="{6D962160-258B-48FF-8AFE-C0DB777C9574}" type="presOf" srcId="{A4A51AD9-EBA0-436E-9CC8-027E407D0A8E}" destId="{F7CA23C2-15EF-4B05-9EC7-7116517833EB}" srcOrd="0" destOrd="0" presId="urn:microsoft.com/office/officeart/2005/8/layout/gear1"/>
    <dgm:cxn modelId="{D6317228-140D-4EBF-B98A-7BD1596A311D}" srcId="{DB02CDE5-637C-4270-A80C-0CA920187412}" destId="{20CB1CBE-A8DA-4873-92F8-CAE38AFFA00B}" srcOrd="0" destOrd="0" parTransId="{FBA8B0BC-7C22-4A6A-9BC0-E8533688CF7E}" sibTransId="{A4A51AD9-EBA0-436E-9CC8-027E407D0A8E}"/>
    <dgm:cxn modelId="{6DD1ABB7-E3EC-409A-8A60-EEF9E75FF862}" type="presOf" srcId="{BB617B36-470A-44EF-B0AE-7E3CBD8ABDB5}" destId="{A0EBF9D7-8B2E-48E6-A605-582157F21D50}" srcOrd="3" destOrd="0" presId="urn:microsoft.com/office/officeart/2005/8/layout/gear1"/>
    <dgm:cxn modelId="{964CAD3C-AC99-4416-8673-13D0C8D137FC}" type="presOf" srcId="{E680D8E0-3FA6-4CA1-A6D3-A317F51D02C1}" destId="{0445B6A6-6B6E-4349-9468-00D8866E3E73}" srcOrd="0" destOrd="0" presId="urn:microsoft.com/office/officeart/2005/8/layout/gear1"/>
    <dgm:cxn modelId="{F2F7CEE0-FE60-4ABE-B9AB-802EBF22FAC9}" srcId="{DB02CDE5-637C-4270-A80C-0CA920187412}" destId="{F5FAFA8C-2AC5-412D-BC88-37DF6B33662E}" srcOrd="1" destOrd="0" parTransId="{FDEB7189-CAF2-4B7E-88FB-CD0C55150BCA}" sibTransId="{E680D8E0-3FA6-4CA1-A6D3-A317F51D02C1}"/>
    <dgm:cxn modelId="{1372A911-37BD-464F-A3AD-7FA41DB7783E}" type="presOf" srcId="{20CB1CBE-A8DA-4873-92F8-CAE38AFFA00B}" destId="{C547D18E-121F-4555-BAD9-FCF53600CC4D}" srcOrd="2" destOrd="0" presId="urn:microsoft.com/office/officeart/2005/8/layout/gear1"/>
    <dgm:cxn modelId="{A94914E3-BA16-4FCA-B37F-1624A8D12938}" type="presOf" srcId="{20CB1CBE-A8DA-4873-92F8-CAE38AFFA00B}" destId="{7DA513BB-EF22-4A9D-956B-690BED32E535}" srcOrd="0" destOrd="0" presId="urn:microsoft.com/office/officeart/2005/8/layout/gear1"/>
    <dgm:cxn modelId="{A991B12E-88EC-4928-96DA-31C0E9CB4011}" type="presOf" srcId="{BB617B36-470A-44EF-B0AE-7E3CBD8ABDB5}" destId="{9242F03C-909B-4A70-B4CC-C4BF39D6EB22}" srcOrd="2" destOrd="0" presId="urn:microsoft.com/office/officeart/2005/8/layout/gear1"/>
    <dgm:cxn modelId="{AA3D30B0-AE59-430D-81E2-B6B99E27DDB0}" type="presOf" srcId="{F5FAFA8C-2AC5-412D-BC88-37DF6B33662E}" destId="{95763E0D-FFB1-4B69-83D1-88A247611BE4}" srcOrd="1" destOrd="0" presId="urn:microsoft.com/office/officeart/2005/8/layout/gear1"/>
    <dgm:cxn modelId="{2D7F8C80-721B-4917-B811-41F2DA2DA2B7}" type="presOf" srcId="{BB617B36-470A-44EF-B0AE-7E3CBD8ABDB5}" destId="{52B9D975-4607-456A-BFBF-895FC9E0692E}" srcOrd="1" destOrd="0" presId="urn:microsoft.com/office/officeart/2005/8/layout/gear1"/>
    <dgm:cxn modelId="{C19E77F4-2F18-447D-A530-F8F091FE154F}" type="presOf" srcId="{F5FAFA8C-2AC5-412D-BC88-37DF6B33662E}" destId="{FE7CB36D-4970-4597-8202-AD063DA2A5B2}" srcOrd="0" destOrd="0" presId="urn:microsoft.com/office/officeart/2005/8/layout/gear1"/>
    <dgm:cxn modelId="{BD068928-C4B2-4E03-9C01-976B33452E5C}" type="presOf" srcId="{F5FAFA8C-2AC5-412D-BC88-37DF6B33662E}" destId="{5AC7D9A6-8C7C-426A-866E-F755DC8F20C2}" srcOrd="2" destOrd="0" presId="urn:microsoft.com/office/officeart/2005/8/layout/gear1"/>
    <dgm:cxn modelId="{2572C83C-7EE9-4169-8972-E30703935A07}" type="presParOf" srcId="{D9DCA0C4-F9C4-4A21-BBC0-18B58A0101AC}" destId="{7DA513BB-EF22-4A9D-956B-690BED32E535}" srcOrd="0" destOrd="0" presId="urn:microsoft.com/office/officeart/2005/8/layout/gear1"/>
    <dgm:cxn modelId="{1B189F99-5691-4F7A-96BD-ABAF09EC2404}" type="presParOf" srcId="{D9DCA0C4-F9C4-4A21-BBC0-18B58A0101AC}" destId="{AB55E54D-7B40-4BF7-A5A4-02BF3D303311}" srcOrd="1" destOrd="0" presId="urn:microsoft.com/office/officeart/2005/8/layout/gear1"/>
    <dgm:cxn modelId="{B12245F2-4675-4905-AC5B-DC2B007CB1EF}" type="presParOf" srcId="{D9DCA0C4-F9C4-4A21-BBC0-18B58A0101AC}" destId="{C547D18E-121F-4555-BAD9-FCF53600CC4D}" srcOrd="2" destOrd="0" presId="urn:microsoft.com/office/officeart/2005/8/layout/gear1"/>
    <dgm:cxn modelId="{1E48775C-9BA2-428A-8B4D-8AFFF8521811}" type="presParOf" srcId="{D9DCA0C4-F9C4-4A21-BBC0-18B58A0101AC}" destId="{FE7CB36D-4970-4597-8202-AD063DA2A5B2}" srcOrd="3" destOrd="0" presId="urn:microsoft.com/office/officeart/2005/8/layout/gear1"/>
    <dgm:cxn modelId="{FB1C9A19-68BD-4EDE-9706-BBD31B69F033}" type="presParOf" srcId="{D9DCA0C4-F9C4-4A21-BBC0-18B58A0101AC}" destId="{95763E0D-FFB1-4B69-83D1-88A247611BE4}" srcOrd="4" destOrd="0" presId="urn:microsoft.com/office/officeart/2005/8/layout/gear1"/>
    <dgm:cxn modelId="{7D0BB029-7EE1-4EB6-93E3-116869A9309A}" type="presParOf" srcId="{D9DCA0C4-F9C4-4A21-BBC0-18B58A0101AC}" destId="{5AC7D9A6-8C7C-426A-866E-F755DC8F20C2}" srcOrd="5" destOrd="0" presId="urn:microsoft.com/office/officeart/2005/8/layout/gear1"/>
    <dgm:cxn modelId="{BBEB4BCC-7DA1-41A4-B32A-8FE704E8264D}" type="presParOf" srcId="{D9DCA0C4-F9C4-4A21-BBC0-18B58A0101AC}" destId="{B361C688-0B6F-4C8E-BE02-1185A2D92D99}" srcOrd="6" destOrd="0" presId="urn:microsoft.com/office/officeart/2005/8/layout/gear1"/>
    <dgm:cxn modelId="{1DAA2A8E-AA7D-4406-BDFF-C6215A8DC0C9}" type="presParOf" srcId="{D9DCA0C4-F9C4-4A21-BBC0-18B58A0101AC}" destId="{52B9D975-4607-456A-BFBF-895FC9E0692E}" srcOrd="7" destOrd="0" presId="urn:microsoft.com/office/officeart/2005/8/layout/gear1"/>
    <dgm:cxn modelId="{623AF6DB-AD7E-447F-9C80-B1750DD05D6E}" type="presParOf" srcId="{D9DCA0C4-F9C4-4A21-BBC0-18B58A0101AC}" destId="{9242F03C-909B-4A70-B4CC-C4BF39D6EB22}" srcOrd="8" destOrd="0" presId="urn:microsoft.com/office/officeart/2005/8/layout/gear1"/>
    <dgm:cxn modelId="{1C61C97D-CCCD-4BC4-B106-B31B18DBCA3D}" type="presParOf" srcId="{D9DCA0C4-F9C4-4A21-BBC0-18B58A0101AC}" destId="{A0EBF9D7-8B2E-48E6-A605-582157F21D50}" srcOrd="9" destOrd="0" presId="urn:microsoft.com/office/officeart/2005/8/layout/gear1"/>
    <dgm:cxn modelId="{7FBCB00A-593F-41D2-9D8E-88D7D61198F4}" type="presParOf" srcId="{D9DCA0C4-F9C4-4A21-BBC0-18B58A0101AC}" destId="{F7CA23C2-15EF-4B05-9EC7-7116517833EB}" srcOrd="10" destOrd="0" presId="urn:microsoft.com/office/officeart/2005/8/layout/gear1"/>
    <dgm:cxn modelId="{7DDDC436-61DF-4202-BA8D-001073FE21EE}" type="presParOf" srcId="{D9DCA0C4-F9C4-4A21-BBC0-18B58A0101AC}" destId="{0445B6A6-6B6E-4349-9468-00D8866E3E73}" srcOrd="11" destOrd="0" presId="urn:microsoft.com/office/officeart/2005/8/layout/gear1"/>
    <dgm:cxn modelId="{544742D2-47AF-4700-A06B-CB1DF4B244D7}" type="presParOf" srcId="{D9DCA0C4-F9C4-4A21-BBC0-18B58A0101AC}" destId="{4CB2F64D-6DA9-4CDF-9ADE-393AE464138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DDCFA5-60A7-46DD-8EB1-9B0696901075}" type="doc">
      <dgm:prSet loTypeId="urn:microsoft.com/office/officeart/2005/8/layout/list1" loCatId="list" qsTypeId="urn:microsoft.com/office/officeart/2005/8/quickstyle/simple3" qsCatId="simple" csTypeId="urn:microsoft.com/office/officeart/2005/8/colors/accent1_2#2" csCatId="accent1" phldr="1"/>
      <dgm:spPr/>
      <dgm:t>
        <a:bodyPr/>
        <a:lstStyle/>
        <a:p>
          <a:endParaRPr lang="it-IT"/>
        </a:p>
      </dgm:t>
    </dgm:pt>
    <dgm:pt modelId="{7964142B-E2B6-4DB0-91CC-482DCD11B165}">
      <dgm:prSet phldrT="[Testo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it-IT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Riduzione delle dimensioni del cervello </a:t>
          </a:r>
          <a:endParaRPr lang="it-IT" sz="24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51DAA45-EC92-4DB1-B87A-60D308472779}" type="parTrans" cxnId="{01B7909B-4E39-4676-97ED-6DC35D2E6AD6}">
      <dgm:prSet/>
      <dgm:spPr/>
      <dgm:t>
        <a:bodyPr/>
        <a:lstStyle/>
        <a:p>
          <a:endParaRPr lang="it-IT"/>
        </a:p>
      </dgm:t>
    </dgm:pt>
    <dgm:pt modelId="{292EF610-85BA-431B-A4FE-D23EFC1B60DF}" type="sibTrans" cxnId="{01B7909B-4E39-4676-97ED-6DC35D2E6AD6}">
      <dgm:prSet/>
      <dgm:spPr/>
      <dgm:t>
        <a:bodyPr/>
        <a:lstStyle/>
        <a:p>
          <a:endParaRPr lang="it-IT"/>
        </a:p>
      </dgm:t>
    </dgm:pt>
    <dgm:pt modelId="{D85983C7-4CF8-4394-A4D5-1E68FA7EDB42}">
      <dgm:prSet phldrT="[Testo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it-IT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Riduzione delle ghiandole surrenali</a:t>
          </a:r>
          <a:endParaRPr lang="it-IT" sz="24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2AF7D0B-B6A9-4D0E-B473-74DF85AC884A}" type="parTrans" cxnId="{5F6000E4-4B80-4C8C-A2B7-DF9B556E21D8}">
      <dgm:prSet/>
      <dgm:spPr/>
      <dgm:t>
        <a:bodyPr/>
        <a:lstStyle/>
        <a:p>
          <a:endParaRPr lang="it-IT"/>
        </a:p>
      </dgm:t>
    </dgm:pt>
    <dgm:pt modelId="{E508BC0F-1152-4FB6-84D6-ADEA840A88DB}" type="sibTrans" cxnId="{5F6000E4-4B80-4C8C-A2B7-DF9B556E21D8}">
      <dgm:prSet/>
      <dgm:spPr/>
      <dgm:t>
        <a:bodyPr/>
        <a:lstStyle/>
        <a:p>
          <a:endParaRPr lang="it-IT"/>
        </a:p>
      </dgm:t>
    </dgm:pt>
    <dgm:pt modelId="{4EEE9E0D-8521-4F30-9D72-ED75FA385139}" type="pres">
      <dgm:prSet presAssocID="{99DDCFA5-60A7-46DD-8EB1-9B06969010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43B1A01-3AE6-4A13-9E16-EC7C9B6B7D4F}" type="pres">
      <dgm:prSet presAssocID="{7964142B-E2B6-4DB0-91CC-482DCD11B165}" presName="parentLin" presStyleCnt="0"/>
      <dgm:spPr/>
    </dgm:pt>
    <dgm:pt modelId="{456FD48D-6D9E-4837-980F-E942AB93C3B3}" type="pres">
      <dgm:prSet presAssocID="{7964142B-E2B6-4DB0-91CC-482DCD11B165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003D6065-3A8F-4A37-A8A6-466B163A66A2}" type="pres">
      <dgm:prSet presAssocID="{7964142B-E2B6-4DB0-91CC-482DCD11B165}" presName="parentText" presStyleLbl="node1" presStyleIdx="0" presStyleCnt="2" custLinFactNeighborX="-1315" custLinFactNeighborY="485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C52518-DA47-4E41-8DEE-AC51D3B1145D}" type="pres">
      <dgm:prSet presAssocID="{7964142B-E2B6-4DB0-91CC-482DCD11B165}" presName="negativeSpace" presStyleCnt="0"/>
      <dgm:spPr/>
    </dgm:pt>
    <dgm:pt modelId="{6D16C0C3-5D78-41F6-9711-7E57D54DFA5A}" type="pres">
      <dgm:prSet presAssocID="{7964142B-E2B6-4DB0-91CC-482DCD11B165}" presName="childText" presStyleLbl="conFgAcc1" presStyleIdx="0" presStyleCnt="2" custLinFactNeighborX="-220" custLinFactNeighborY="-3861">
        <dgm:presLayoutVars>
          <dgm:bulletEnabled val="1"/>
        </dgm:presLayoutVars>
      </dgm:prSet>
      <dgm:spPr/>
    </dgm:pt>
    <dgm:pt modelId="{BF6B2E44-CD8C-442E-AF8C-16C489800B86}" type="pres">
      <dgm:prSet presAssocID="{292EF610-85BA-431B-A4FE-D23EFC1B60DF}" presName="spaceBetweenRectangles" presStyleCnt="0"/>
      <dgm:spPr/>
    </dgm:pt>
    <dgm:pt modelId="{4D9AD3CC-C298-4EDD-A042-7027A9D93481}" type="pres">
      <dgm:prSet presAssocID="{D85983C7-4CF8-4394-A4D5-1E68FA7EDB42}" presName="parentLin" presStyleCnt="0"/>
      <dgm:spPr/>
    </dgm:pt>
    <dgm:pt modelId="{7F8D3AEB-E063-4615-8C42-161131F273BC}" type="pres">
      <dgm:prSet presAssocID="{D85983C7-4CF8-4394-A4D5-1E68FA7EDB42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A9E6EF65-8005-4DCE-8B1D-1AAEC0D184B6}" type="pres">
      <dgm:prSet presAssocID="{D85983C7-4CF8-4394-A4D5-1E68FA7EDB4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AE6A40-FE47-4AA2-9893-D91C78E482B1}" type="pres">
      <dgm:prSet presAssocID="{D85983C7-4CF8-4394-A4D5-1E68FA7EDB42}" presName="negativeSpace" presStyleCnt="0"/>
      <dgm:spPr/>
    </dgm:pt>
    <dgm:pt modelId="{E128A62E-D67B-4E6A-9CD9-FC7063660EE8}" type="pres">
      <dgm:prSet presAssocID="{D85983C7-4CF8-4394-A4D5-1E68FA7EDB4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0CE6360-AF3D-4222-8976-14592E19F566}" type="presOf" srcId="{D85983C7-4CF8-4394-A4D5-1E68FA7EDB42}" destId="{7F8D3AEB-E063-4615-8C42-161131F273BC}" srcOrd="0" destOrd="0" presId="urn:microsoft.com/office/officeart/2005/8/layout/list1"/>
    <dgm:cxn modelId="{EB475D6B-C8EC-4D08-B325-CAC20A5B015D}" type="presOf" srcId="{D85983C7-4CF8-4394-A4D5-1E68FA7EDB42}" destId="{A9E6EF65-8005-4DCE-8B1D-1AAEC0D184B6}" srcOrd="1" destOrd="0" presId="urn:microsoft.com/office/officeart/2005/8/layout/list1"/>
    <dgm:cxn modelId="{935E047B-7DB2-44DE-A5DF-BC2612409687}" type="presOf" srcId="{99DDCFA5-60A7-46DD-8EB1-9B0696901075}" destId="{4EEE9E0D-8521-4F30-9D72-ED75FA385139}" srcOrd="0" destOrd="0" presId="urn:microsoft.com/office/officeart/2005/8/layout/list1"/>
    <dgm:cxn modelId="{5DD89F4A-F99E-46FE-B6B7-DDF1AAAE4C2D}" type="presOf" srcId="{7964142B-E2B6-4DB0-91CC-482DCD11B165}" destId="{003D6065-3A8F-4A37-A8A6-466B163A66A2}" srcOrd="1" destOrd="0" presId="urn:microsoft.com/office/officeart/2005/8/layout/list1"/>
    <dgm:cxn modelId="{5F6000E4-4B80-4C8C-A2B7-DF9B556E21D8}" srcId="{99DDCFA5-60A7-46DD-8EB1-9B0696901075}" destId="{D85983C7-4CF8-4394-A4D5-1E68FA7EDB42}" srcOrd="1" destOrd="0" parTransId="{B2AF7D0B-B6A9-4D0E-B473-74DF85AC884A}" sibTransId="{E508BC0F-1152-4FB6-84D6-ADEA840A88DB}"/>
    <dgm:cxn modelId="{01B7909B-4E39-4676-97ED-6DC35D2E6AD6}" srcId="{99DDCFA5-60A7-46DD-8EB1-9B0696901075}" destId="{7964142B-E2B6-4DB0-91CC-482DCD11B165}" srcOrd="0" destOrd="0" parTransId="{E51DAA45-EC92-4DB1-B87A-60D308472779}" sibTransId="{292EF610-85BA-431B-A4FE-D23EFC1B60DF}"/>
    <dgm:cxn modelId="{72618C40-03FA-41D1-935E-6352EB5B3F8D}" type="presOf" srcId="{7964142B-E2B6-4DB0-91CC-482DCD11B165}" destId="{456FD48D-6D9E-4837-980F-E942AB93C3B3}" srcOrd="0" destOrd="0" presId="urn:microsoft.com/office/officeart/2005/8/layout/list1"/>
    <dgm:cxn modelId="{34D4869B-1C02-4602-929E-E07E4AC4243D}" type="presParOf" srcId="{4EEE9E0D-8521-4F30-9D72-ED75FA385139}" destId="{143B1A01-3AE6-4A13-9E16-EC7C9B6B7D4F}" srcOrd="0" destOrd="0" presId="urn:microsoft.com/office/officeart/2005/8/layout/list1"/>
    <dgm:cxn modelId="{661794BE-BB0F-42DB-B6F1-1D21FEC027F3}" type="presParOf" srcId="{143B1A01-3AE6-4A13-9E16-EC7C9B6B7D4F}" destId="{456FD48D-6D9E-4837-980F-E942AB93C3B3}" srcOrd="0" destOrd="0" presId="urn:microsoft.com/office/officeart/2005/8/layout/list1"/>
    <dgm:cxn modelId="{C0FD03A8-8124-47AE-A5F2-3A77B8ED51DE}" type="presParOf" srcId="{143B1A01-3AE6-4A13-9E16-EC7C9B6B7D4F}" destId="{003D6065-3A8F-4A37-A8A6-466B163A66A2}" srcOrd="1" destOrd="0" presId="urn:microsoft.com/office/officeart/2005/8/layout/list1"/>
    <dgm:cxn modelId="{D09AC797-BB82-4534-B4CD-C5636532F194}" type="presParOf" srcId="{4EEE9E0D-8521-4F30-9D72-ED75FA385139}" destId="{91C52518-DA47-4E41-8DEE-AC51D3B1145D}" srcOrd="1" destOrd="0" presId="urn:microsoft.com/office/officeart/2005/8/layout/list1"/>
    <dgm:cxn modelId="{52F1F9B8-7B93-4E63-99CD-C075E8520CF7}" type="presParOf" srcId="{4EEE9E0D-8521-4F30-9D72-ED75FA385139}" destId="{6D16C0C3-5D78-41F6-9711-7E57D54DFA5A}" srcOrd="2" destOrd="0" presId="urn:microsoft.com/office/officeart/2005/8/layout/list1"/>
    <dgm:cxn modelId="{B4D7BF09-9285-4B5D-ADB3-1941B591BF1D}" type="presParOf" srcId="{4EEE9E0D-8521-4F30-9D72-ED75FA385139}" destId="{BF6B2E44-CD8C-442E-AF8C-16C489800B86}" srcOrd="3" destOrd="0" presId="urn:microsoft.com/office/officeart/2005/8/layout/list1"/>
    <dgm:cxn modelId="{26620A08-4AB8-40D1-8BF3-F656EF79A6F1}" type="presParOf" srcId="{4EEE9E0D-8521-4F30-9D72-ED75FA385139}" destId="{4D9AD3CC-C298-4EDD-A042-7027A9D93481}" srcOrd="4" destOrd="0" presId="urn:microsoft.com/office/officeart/2005/8/layout/list1"/>
    <dgm:cxn modelId="{3A179136-D545-46BB-B1A2-97D02FD36DD4}" type="presParOf" srcId="{4D9AD3CC-C298-4EDD-A042-7027A9D93481}" destId="{7F8D3AEB-E063-4615-8C42-161131F273BC}" srcOrd="0" destOrd="0" presId="urn:microsoft.com/office/officeart/2005/8/layout/list1"/>
    <dgm:cxn modelId="{C147A86E-D597-4F13-AC53-D909E1309198}" type="presParOf" srcId="{4D9AD3CC-C298-4EDD-A042-7027A9D93481}" destId="{A9E6EF65-8005-4DCE-8B1D-1AAEC0D184B6}" srcOrd="1" destOrd="0" presId="urn:microsoft.com/office/officeart/2005/8/layout/list1"/>
    <dgm:cxn modelId="{4AB78CCE-055D-4AA5-AF37-28269F25CCA5}" type="presParOf" srcId="{4EEE9E0D-8521-4F30-9D72-ED75FA385139}" destId="{94AE6A40-FE47-4AA2-9893-D91C78E482B1}" srcOrd="5" destOrd="0" presId="urn:microsoft.com/office/officeart/2005/8/layout/list1"/>
    <dgm:cxn modelId="{010E1BD0-2D6D-488C-9B92-A3153B8DFF04}" type="presParOf" srcId="{4EEE9E0D-8521-4F30-9D72-ED75FA385139}" destId="{E128A62E-D67B-4E6A-9CD9-FC7063660EE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CC6BF3-7F28-438E-8F1E-6BCA67B54780}" type="doc">
      <dgm:prSet loTypeId="urn:microsoft.com/office/officeart/2005/8/layout/vList4#1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1E53BE50-EBD5-4416-A8FC-6614AF99A821}">
      <dgm:prSet phldrT="[Tes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2800" b="1" dirty="0" smtClean="0">
              <a:solidFill>
                <a:srgbClr val="0000CC"/>
              </a:solidFill>
              <a:latin typeface="+mj-lt"/>
              <a:cs typeface="Times New Roman" pitchFamily="18" charset="0"/>
            </a:rPr>
            <a:t>Avvicinamento in corsa</a:t>
          </a:r>
          <a:endParaRPr lang="it-IT" sz="2800" b="1" dirty="0">
            <a:solidFill>
              <a:srgbClr val="0000CC"/>
            </a:solidFill>
            <a:latin typeface="+mj-lt"/>
            <a:cs typeface="Times New Roman" pitchFamily="18" charset="0"/>
          </a:endParaRPr>
        </a:p>
      </dgm:t>
    </dgm:pt>
    <dgm:pt modelId="{DF2DEB09-B84A-4377-A5E7-698795EFA30E}" type="parTrans" cxnId="{1EDAC474-B22C-40C6-81E8-2DECAE7EA4F6}">
      <dgm:prSet/>
      <dgm:spPr/>
      <dgm:t>
        <a:bodyPr/>
        <a:lstStyle/>
        <a:p>
          <a:endParaRPr lang="it-IT" b="1"/>
        </a:p>
      </dgm:t>
    </dgm:pt>
    <dgm:pt modelId="{EA53A542-3B8E-46EB-95B3-DC4CB00FFC91}" type="sibTrans" cxnId="{1EDAC474-B22C-40C6-81E8-2DECAE7EA4F6}">
      <dgm:prSet/>
      <dgm:spPr/>
      <dgm:t>
        <a:bodyPr/>
        <a:lstStyle/>
        <a:p>
          <a:endParaRPr lang="it-IT" b="1"/>
        </a:p>
      </dgm:t>
    </dgm:pt>
    <dgm:pt modelId="{0FB86302-585E-4ABA-BF6F-CA47555A61CD}">
      <dgm:prSet phldrT="[Tes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2400" b="1" dirty="0" smtClean="0">
              <a:solidFill>
                <a:srgbClr val="0000CC"/>
              </a:solidFill>
              <a:latin typeface="+mj-lt"/>
              <a:cs typeface="Times New Roman" pitchFamily="18" charset="0"/>
            </a:rPr>
            <a:t>Il gatto si raccoglie e corre verso la preda</a:t>
          </a:r>
          <a:endParaRPr lang="it-IT" sz="2400" b="1" dirty="0">
            <a:solidFill>
              <a:srgbClr val="0000CC"/>
            </a:solidFill>
            <a:latin typeface="+mj-lt"/>
            <a:cs typeface="Times New Roman" pitchFamily="18" charset="0"/>
          </a:endParaRPr>
        </a:p>
      </dgm:t>
    </dgm:pt>
    <dgm:pt modelId="{DFBD3AA2-EC5A-4A3D-AE6C-357C0AF99B8F}" type="parTrans" cxnId="{113712DD-2E96-4F71-91B6-E6A9796613D8}">
      <dgm:prSet/>
      <dgm:spPr/>
      <dgm:t>
        <a:bodyPr/>
        <a:lstStyle/>
        <a:p>
          <a:endParaRPr lang="it-IT" b="1"/>
        </a:p>
      </dgm:t>
    </dgm:pt>
    <dgm:pt modelId="{42CB07B7-F648-467A-A75F-EE81AC39CAFB}" type="sibTrans" cxnId="{113712DD-2E96-4F71-91B6-E6A9796613D8}">
      <dgm:prSet/>
      <dgm:spPr/>
      <dgm:t>
        <a:bodyPr/>
        <a:lstStyle/>
        <a:p>
          <a:endParaRPr lang="it-IT" b="1"/>
        </a:p>
      </dgm:t>
    </dgm:pt>
    <dgm:pt modelId="{EE838052-E294-4F3B-8476-9CD70CFA6E0B}">
      <dgm:prSet phldrT="[Tes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2800" b="1" dirty="0" smtClean="0">
              <a:solidFill>
                <a:srgbClr val="0000CC"/>
              </a:solidFill>
              <a:latin typeface="+mj-lt"/>
              <a:cs typeface="Times New Roman" pitchFamily="18" charset="0"/>
            </a:rPr>
            <a:t>Postura di osservazione</a:t>
          </a:r>
          <a:endParaRPr lang="it-IT" sz="2800" b="1" dirty="0">
            <a:solidFill>
              <a:srgbClr val="0000CC"/>
            </a:solidFill>
            <a:latin typeface="+mj-lt"/>
            <a:cs typeface="Times New Roman" pitchFamily="18" charset="0"/>
          </a:endParaRPr>
        </a:p>
      </dgm:t>
    </dgm:pt>
    <dgm:pt modelId="{AA33EBF4-75EA-4D29-AB72-03D50FEEBD28}" type="parTrans" cxnId="{EB00E6C2-ABE5-408F-9071-72AE5E1EE7EE}">
      <dgm:prSet/>
      <dgm:spPr/>
      <dgm:t>
        <a:bodyPr/>
        <a:lstStyle/>
        <a:p>
          <a:endParaRPr lang="it-IT" b="1"/>
        </a:p>
      </dgm:t>
    </dgm:pt>
    <dgm:pt modelId="{B0BD84D9-C30B-4AE0-96B4-E2B99A9AF81D}" type="sibTrans" cxnId="{EB00E6C2-ABE5-408F-9071-72AE5E1EE7EE}">
      <dgm:prSet/>
      <dgm:spPr/>
      <dgm:t>
        <a:bodyPr/>
        <a:lstStyle/>
        <a:p>
          <a:endParaRPr lang="it-IT" b="1"/>
        </a:p>
      </dgm:t>
    </dgm:pt>
    <dgm:pt modelId="{40EDD72B-FFF2-4553-BA8B-F6A454BCB8FF}">
      <dgm:prSet phldrT="[Tes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2400" b="1" dirty="0" smtClean="0">
              <a:solidFill>
                <a:srgbClr val="0000CC"/>
              </a:solidFill>
              <a:latin typeface="+mj-lt"/>
              <a:cs typeface="Times New Roman" pitchFamily="18" charset="0"/>
            </a:rPr>
            <a:t>A qualche metro di distanza dalla preda</a:t>
          </a:r>
          <a:endParaRPr lang="it-IT" sz="2400" b="1" dirty="0">
            <a:solidFill>
              <a:srgbClr val="0000CC"/>
            </a:solidFill>
            <a:latin typeface="+mj-lt"/>
            <a:cs typeface="Times New Roman" pitchFamily="18" charset="0"/>
          </a:endParaRPr>
        </a:p>
      </dgm:t>
    </dgm:pt>
    <dgm:pt modelId="{C0CC0DBD-85D8-4103-9C92-36C612A60C13}" type="parTrans" cxnId="{87CCAE7A-BF87-46E9-8D97-C066506F88BD}">
      <dgm:prSet/>
      <dgm:spPr/>
      <dgm:t>
        <a:bodyPr/>
        <a:lstStyle/>
        <a:p>
          <a:endParaRPr lang="it-IT" b="1"/>
        </a:p>
      </dgm:t>
    </dgm:pt>
    <dgm:pt modelId="{E24B97E3-C857-42DE-9A5B-6B3C673CE80C}" type="sibTrans" cxnId="{87CCAE7A-BF87-46E9-8D97-C066506F88BD}">
      <dgm:prSet/>
      <dgm:spPr/>
      <dgm:t>
        <a:bodyPr/>
        <a:lstStyle/>
        <a:p>
          <a:endParaRPr lang="it-IT" b="1"/>
        </a:p>
      </dgm:t>
    </dgm:pt>
    <dgm:pt modelId="{3926D20A-2316-4BA1-8F20-105EF1B70FD5}">
      <dgm:prSet phldrT="[Tes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2800" b="1" dirty="0" smtClean="0">
              <a:solidFill>
                <a:srgbClr val="0000CC"/>
              </a:solidFill>
              <a:latin typeface="+mj-lt"/>
              <a:cs typeface="Times New Roman" pitchFamily="18" charset="0"/>
            </a:rPr>
            <a:t>Dondolio </a:t>
          </a:r>
          <a:endParaRPr lang="it-IT" sz="2800" b="1" dirty="0">
            <a:solidFill>
              <a:srgbClr val="0000CC"/>
            </a:solidFill>
            <a:latin typeface="+mj-lt"/>
            <a:cs typeface="Times New Roman" pitchFamily="18" charset="0"/>
          </a:endParaRPr>
        </a:p>
      </dgm:t>
    </dgm:pt>
    <dgm:pt modelId="{977C780E-6C76-44FF-BE5A-20F16BE4EEE8}" type="parTrans" cxnId="{8305C7BA-2A7D-4596-B2DA-C6F647F135A0}">
      <dgm:prSet/>
      <dgm:spPr/>
      <dgm:t>
        <a:bodyPr/>
        <a:lstStyle/>
        <a:p>
          <a:endParaRPr lang="it-IT" b="1"/>
        </a:p>
      </dgm:t>
    </dgm:pt>
    <dgm:pt modelId="{965FCF8D-2F32-4997-96D0-8316A58F7D02}" type="sibTrans" cxnId="{8305C7BA-2A7D-4596-B2DA-C6F647F135A0}">
      <dgm:prSet/>
      <dgm:spPr/>
      <dgm:t>
        <a:bodyPr/>
        <a:lstStyle/>
        <a:p>
          <a:endParaRPr lang="it-IT" b="1"/>
        </a:p>
      </dgm:t>
    </dgm:pt>
    <dgm:pt modelId="{02F1BE51-2EF2-4A19-9159-5D01103A4A1E}">
      <dgm:prSet phldrT="[Tes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2400" b="1" dirty="0" smtClean="0">
              <a:solidFill>
                <a:srgbClr val="0000CC"/>
              </a:solidFill>
              <a:latin typeface="+mj-lt"/>
              <a:cs typeface="Times New Roman" pitchFamily="18" charset="0"/>
            </a:rPr>
            <a:t>Effettua movimenti ritmici sulle zampe posteriori</a:t>
          </a:r>
          <a:endParaRPr lang="it-IT" sz="2400" b="1" dirty="0">
            <a:solidFill>
              <a:srgbClr val="0000CC"/>
            </a:solidFill>
            <a:latin typeface="+mj-lt"/>
            <a:cs typeface="Times New Roman" pitchFamily="18" charset="0"/>
          </a:endParaRPr>
        </a:p>
      </dgm:t>
    </dgm:pt>
    <dgm:pt modelId="{196C2D50-EAC2-4C84-9DD2-F3E174EBABD8}" type="sibTrans" cxnId="{4BE0F0DA-EA50-4ADC-B3F4-B7EBAB73AE4E}">
      <dgm:prSet/>
      <dgm:spPr/>
      <dgm:t>
        <a:bodyPr/>
        <a:lstStyle/>
        <a:p>
          <a:endParaRPr lang="it-IT" b="1"/>
        </a:p>
      </dgm:t>
    </dgm:pt>
    <dgm:pt modelId="{2C43140E-FC3B-4470-B962-5B2DFECA6121}" type="parTrans" cxnId="{4BE0F0DA-EA50-4ADC-B3F4-B7EBAB73AE4E}">
      <dgm:prSet/>
      <dgm:spPr/>
      <dgm:t>
        <a:bodyPr/>
        <a:lstStyle/>
        <a:p>
          <a:endParaRPr lang="it-IT" b="1"/>
        </a:p>
      </dgm:t>
    </dgm:pt>
    <dgm:pt modelId="{4013F114-2AC6-4FFC-9B08-B760B32A3A3D}">
      <dgm:prSet phldrT="[Tes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2400" b="1" dirty="0" smtClean="0">
              <a:solidFill>
                <a:srgbClr val="0000CC"/>
              </a:solidFill>
              <a:latin typeface="+mj-lt"/>
              <a:cs typeface="Times New Roman" pitchFamily="18" charset="0"/>
            </a:rPr>
            <a:t>Si prepara al balzo sulla preda per afferrarla</a:t>
          </a:r>
          <a:endParaRPr lang="it-IT" sz="2400" b="1" dirty="0">
            <a:solidFill>
              <a:srgbClr val="0000CC"/>
            </a:solidFill>
            <a:latin typeface="+mj-lt"/>
            <a:cs typeface="Times New Roman" pitchFamily="18" charset="0"/>
          </a:endParaRPr>
        </a:p>
      </dgm:t>
    </dgm:pt>
    <dgm:pt modelId="{58054ABC-4BBD-4E0F-852C-B0364F295CCC}" type="sibTrans" cxnId="{883A6F2A-3DA0-494A-A4FD-2B72EFC31AA8}">
      <dgm:prSet/>
      <dgm:spPr/>
      <dgm:t>
        <a:bodyPr/>
        <a:lstStyle/>
        <a:p>
          <a:endParaRPr lang="it-IT" b="1"/>
        </a:p>
      </dgm:t>
    </dgm:pt>
    <dgm:pt modelId="{5F62F606-BF8D-42AA-8EE6-12CB734A1250}" type="parTrans" cxnId="{883A6F2A-3DA0-494A-A4FD-2B72EFC31AA8}">
      <dgm:prSet/>
      <dgm:spPr/>
      <dgm:t>
        <a:bodyPr/>
        <a:lstStyle/>
        <a:p>
          <a:endParaRPr lang="it-IT" b="1"/>
        </a:p>
      </dgm:t>
    </dgm:pt>
    <dgm:pt modelId="{93580E87-18AC-494B-8BA9-7ED38F876F2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2800" b="1" dirty="0" smtClean="0">
              <a:solidFill>
                <a:srgbClr val="0000CC"/>
              </a:solidFill>
              <a:latin typeface="+mj-lt"/>
              <a:cs typeface="Times New Roman" pitchFamily="18" charset="0"/>
            </a:rPr>
            <a:t>Uccisione della preda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t-IT" sz="2800" b="1" dirty="0" smtClean="0">
              <a:solidFill>
                <a:srgbClr val="0000CC"/>
              </a:solidFill>
              <a:latin typeface="+mj-lt"/>
              <a:cs typeface="Times New Roman" pitchFamily="18" charset="0"/>
              <a:sym typeface="Wingdings 2"/>
            </a:rPr>
            <a:t> </a:t>
          </a:r>
          <a:r>
            <a:rPr lang="it-IT" sz="2400" b="1" dirty="0" smtClean="0">
              <a:solidFill>
                <a:srgbClr val="0000CC"/>
              </a:solidFill>
              <a:latin typeface="+mj-lt"/>
              <a:cs typeface="Times New Roman" pitchFamily="18" charset="0"/>
            </a:rPr>
            <a:t>Una volta uccisa la preda non avviene l’ingestione      immediata si può osservare una fase di gioco come mezzo di scaricamento dell’adrenalina</a:t>
          </a:r>
          <a:endParaRPr lang="it-IT" sz="2400" b="1" dirty="0">
            <a:solidFill>
              <a:srgbClr val="0000CC"/>
            </a:solidFill>
            <a:latin typeface="+mj-lt"/>
            <a:cs typeface="Times New Roman" pitchFamily="18" charset="0"/>
          </a:endParaRPr>
        </a:p>
      </dgm:t>
    </dgm:pt>
    <dgm:pt modelId="{052C8658-A5A6-4BD4-990B-E4E1F4B77654}" type="parTrans" cxnId="{E7FCA13E-BD69-4F4E-99D3-001DCEE50C2B}">
      <dgm:prSet/>
      <dgm:spPr/>
      <dgm:t>
        <a:bodyPr/>
        <a:lstStyle/>
        <a:p>
          <a:endParaRPr lang="it-IT" b="1"/>
        </a:p>
      </dgm:t>
    </dgm:pt>
    <dgm:pt modelId="{0627BFEB-F540-4709-B690-B4902CA34DE2}" type="sibTrans" cxnId="{E7FCA13E-BD69-4F4E-99D3-001DCEE50C2B}">
      <dgm:prSet/>
      <dgm:spPr/>
      <dgm:t>
        <a:bodyPr/>
        <a:lstStyle/>
        <a:p>
          <a:endParaRPr lang="it-IT" b="1"/>
        </a:p>
      </dgm:t>
    </dgm:pt>
    <dgm:pt modelId="{F47131F8-5BCD-4982-B7C3-A0D526A0EA71}" type="pres">
      <dgm:prSet presAssocID="{D1CC6BF3-7F28-438E-8F1E-6BCA67B5478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99DF33E-F259-4B64-A551-AFA50BF40E95}" type="pres">
      <dgm:prSet presAssocID="{1E53BE50-EBD5-4416-A8FC-6614AF99A821}" presName="comp" presStyleCnt="0"/>
      <dgm:spPr/>
    </dgm:pt>
    <dgm:pt modelId="{8753188B-E7AB-4B74-9A96-3E55AE0B8725}" type="pres">
      <dgm:prSet presAssocID="{1E53BE50-EBD5-4416-A8FC-6614AF99A821}" presName="box" presStyleLbl="node1" presStyleIdx="0" presStyleCnt="4"/>
      <dgm:spPr/>
      <dgm:t>
        <a:bodyPr/>
        <a:lstStyle/>
        <a:p>
          <a:endParaRPr lang="it-IT"/>
        </a:p>
      </dgm:t>
    </dgm:pt>
    <dgm:pt modelId="{DFBBCC2A-C86D-47E5-9798-37D9D1A8CC77}" type="pres">
      <dgm:prSet presAssocID="{1E53BE50-EBD5-4416-A8FC-6614AF99A821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57B51E1-C8FA-4B0C-AE6B-D84C7ECA1922}" type="pres">
      <dgm:prSet presAssocID="{1E53BE50-EBD5-4416-A8FC-6614AF99A82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16E351-343D-4ABF-B7F1-3F5C855B7970}" type="pres">
      <dgm:prSet presAssocID="{EA53A542-3B8E-46EB-95B3-DC4CB00FFC91}" presName="spacer" presStyleCnt="0"/>
      <dgm:spPr/>
    </dgm:pt>
    <dgm:pt modelId="{DFD935CC-8D0F-47E7-927E-20D1238AA1EA}" type="pres">
      <dgm:prSet presAssocID="{EE838052-E294-4F3B-8476-9CD70CFA6E0B}" presName="comp" presStyleCnt="0"/>
      <dgm:spPr/>
    </dgm:pt>
    <dgm:pt modelId="{39717A8E-E29C-4784-ACAE-0EB936B0C50E}" type="pres">
      <dgm:prSet presAssocID="{EE838052-E294-4F3B-8476-9CD70CFA6E0B}" presName="box" presStyleLbl="node1" presStyleIdx="1" presStyleCnt="4"/>
      <dgm:spPr/>
      <dgm:t>
        <a:bodyPr/>
        <a:lstStyle/>
        <a:p>
          <a:endParaRPr lang="it-IT"/>
        </a:p>
      </dgm:t>
    </dgm:pt>
    <dgm:pt modelId="{A9B05843-6C23-40F8-B4EA-35B0B50BE6CD}" type="pres">
      <dgm:prSet presAssocID="{EE838052-E294-4F3B-8476-9CD70CFA6E0B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2D957FE-7ADB-4CF0-B7F6-28B827859A56}" type="pres">
      <dgm:prSet presAssocID="{EE838052-E294-4F3B-8476-9CD70CFA6E0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55ADD7-747B-48CB-B123-BFCFE613D9F7}" type="pres">
      <dgm:prSet presAssocID="{B0BD84D9-C30B-4AE0-96B4-E2B99A9AF81D}" presName="spacer" presStyleCnt="0"/>
      <dgm:spPr/>
    </dgm:pt>
    <dgm:pt modelId="{57719724-D576-4257-A3AA-26CADF7C23BB}" type="pres">
      <dgm:prSet presAssocID="{3926D20A-2316-4BA1-8F20-105EF1B70FD5}" presName="comp" presStyleCnt="0"/>
      <dgm:spPr/>
    </dgm:pt>
    <dgm:pt modelId="{6CCEDC8B-ED22-4EB1-8119-542D5A362623}" type="pres">
      <dgm:prSet presAssocID="{3926D20A-2316-4BA1-8F20-105EF1B70FD5}" presName="box" presStyleLbl="node1" presStyleIdx="2" presStyleCnt="4"/>
      <dgm:spPr/>
      <dgm:t>
        <a:bodyPr/>
        <a:lstStyle/>
        <a:p>
          <a:endParaRPr lang="it-IT"/>
        </a:p>
      </dgm:t>
    </dgm:pt>
    <dgm:pt modelId="{4337627B-2849-420F-A6E1-EA39AAEC2B26}" type="pres">
      <dgm:prSet presAssocID="{3926D20A-2316-4BA1-8F20-105EF1B70FD5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1045F2E-9EA2-4455-A7A2-9CA8BD8B53D2}" type="pres">
      <dgm:prSet presAssocID="{3926D20A-2316-4BA1-8F20-105EF1B70FD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88E587-A242-4761-B3C5-C96B0DD76B67}" type="pres">
      <dgm:prSet presAssocID="{965FCF8D-2F32-4997-96D0-8316A58F7D02}" presName="spacer" presStyleCnt="0"/>
      <dgm:spPr/>
    </dgm:pt>
    <dgm:pt modelId="{1E960C76-F955-411D-AEC7-CEF5581A8156}" type="pres">
      <dgm:prSet presAssocID="{93580E87-18AC-494B-8BA9-7ED38F876F21}" presName="comp" presStyleCnt="0"/>
      <dgm:spPr/>
    </dgm:pt>
    <dgm:pt modelId="{3618E74A-EA87-48FD-9814-C36E3C4AD450}" type="pres">
      <dgm:prSet presAssocID="{93580E87-18AC-494B-8BA9-7ED38F876F21}" presName="box" presStyleLbl="node1" presStyleIdx="3" presStyleCnt="4"/>
      <dgm:spPr/>
      <dgm:t>
        <a:bodyPr/>
        <a:lstStyle/>
        <a:p>
          <a:endParaRPr lang="it-IT"/>
        </a:p>
      </dgm:t>
    </dgm:pt>
    <dgm:pt modelId="{58244B2B-92AD-4E37-9BC1-E1315AA14D97}" type="pres">
      <dgm:prSet presAssocID="{93580E87-18AC-494B-8BA9-7ED38F876F21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7838DC4-58A9-44C7-B8E4-28289535DD96}" type="pres">
      <dgm:prSet presAssocID="{93580E87-18AC-494B-8BA9-7ED38F876F2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EF63E67-5D67-4661-A98C-237AD26564DE}" type="presOf" srcId="{0FB86302-585E-4ABA-BF6F-CA47555A61CD}" destId="{B57B51E1-C8FA-4B0C-AE6B-D84C7ECA1922}" srcOrd="1" destOrd="1" presId="urn:microsoft.com/office/officeart/2005/8/layout/vList4#1"/>
    <dgm:cxn modelId="{C4411180-4914-4AB8-B95C-E1D282AB9FF5}" type="presOf" srcId="{4013F114-2AC6-4FFC-9B08-B760B32A3A3D}" destId="{E1045F2E-9EA2-4455-A7A2-9CA8BD8B53D2}" srcOrd="1" destOrd="2" presId="urn:microsoft.com/office/officeart/2005/8/layout/vList4#1"/>
    <dgm:cxn modelId="{47BAFFB7-6521-41FA-B054-C72BCCBFD0ED}" type="presOf" srcId="{40EDD72B-FFF2-4553-BA8B-F6A454BCB8FF}" destId="{D2D957FE-7ADB-4CF0-B7F6-28B827859A56}" srcOrd="1" destOrd="1" presId="urn:microsoft.com/office/officeart/2005/8/layout/vList4#1"/>
    <dgm:cxn modelId="{E7FCA13E-BD69-4F4E-99D3-001DCEE50C2B}" srcId="{D1CC6BF3-7F28-438E-8F1E-6BCA67B54780}" destId="{93580E87-18AC-494B-8BA9-7ED38F876F21}" srcOrd="3" destOrd="0" parTransId="{052C8658-A5A6-4BD4-990B-E4E1F4B77654}" sibTransId="{0627BFEB-F540-4709-B690-B4902CA34DE2}"/>
    <dgm:cxn modelId="{EB00E6C2-ABE5-408F-9071-72AE5E1EE7EE}" srcId="{D1CC6BF3-7F28-438E-8F1E-6BCA67B54780}" destId="{EE838052-E294-4F3B-8476-9CD70CFA6E0B}" srcOrd="1" destOrd="0" parTransId="{AA33EBF4-75EA-4D29-AB72-03D50FEEBD28}" sibTransId="{B0BD84D9-C30B-4AE0-96B4-E2B99A9AF81D}"/>
    <dgm:cxn modelId="{883A6F2A-3DA0-494A-A4FD-2B72EFC31AA8}" srcId="{3926D20A-2316-4BA1-8F20-105EF1B70FD5}" destId="{4013F114-2AC6-4FFC-9B08-B760B32A3A3D}" srcOrd="1" destOrd="0" parTransId="{5F62F606-BF8D-42AA-8EE6-12CB734A1250}" sibTransId="{58054ABC-4BBD-4E0F-852C-B0364F295CCC}"/>
    <dgm:cxn modelId="{2B08869F-8032-4297-AF02-0280E4E484D0}" type="presOf" srcId="{3926D20A-2316-4BA1-8F20-105EF1B70FD5}" destId="{E1045F2E-9EA2-4455-A7A2-9CA8BD8B53D2}" srcOrd="1" destOrd="0" presId="urn:microsoft.com/office/officeart/2005/8/layout/vList4#1"/>
    <dgm:cxn modelId="{EE5AF9AE-8056-470C-8482-33508D9951AF}" type="presOf" srcId="{93580E87-18AC-494B-8BA9-7ED38F876F21}" destId="{F7838DC4-58A9-44C7-B8E4-28289535DD96}" srcOrd="1" destOrd="0" presId="urn:microsoft.com/office/officeart/2005/8/layout/vList4#1"/>
    <dgm:cxn modelId="{F0BD7CB6-90A3-4664-AB52-8116ED6517A0}" type="presOf" srcId="{EE838052-E294-4F3B-8476-9CD70CFA6E0B}" destId="{D2D957FE-7ADB-4CF0-B7F6-28B827859A56}" srcOrd="1" destOrd="0" presId="urn:microsoft.com/office/officeart/2005/8/layout/vList4#1"/>
    <dgm:cxn modelId="{0150F40F-A673-44AF-9A22-47EE907B1A5E}" type="presOf" srcId="{93580E87-18AC-494B-8BA9-7ED38F876F21}" destId="{3618E74A-EA87-48FD-9814-C36E3C4AD450}" srcOrd="0" destOrd="0" presId="urn:microsoft.com/office/officeart/2005/8/layout/vList4#1"/>
    <dgm:cxn modelId="{F98EB1EA-067C-4494-9D02-C1E812C5825A}" type="presOf" srcId="{EE838052-E294-4F3B-8476-9CD70CFA6E0B}" destId="{39717A8E-E29C-4784-ACAE-0EB936B0C50E}" srcOrd="0" destOrd="0" presId="urn:microsoft.com/office/officeart/2005/8/layout/vList4#1"/>
    <dgm:cxn modelId="{40E82EC3-948B-41C5-86AD-E488F8536AD8}" type="presOf" srcId="{1E53BE50-EBD5-4416-A8FC-6614AF99A821}" destId="{B57B51E1-C8FA-4B0C-AE6B-D84C7ECA1922}" srcOrd="1" destOrd="0" presId="urn:microsoft.com/office/officeart/2005/8/layout/vList4#1"/>
    <dgm:cxn modelId="{113712DD-2E96-4F71-91B6-E6A9796613D8}" srcId="{1E53BE50-EBD5-4416-A8FC-6614AF99A821}" destId="{0FB86302-585E-4ABA-BF6F-CA47555A61CD}" srcOrd="0" destOrd="0" parTransId="{DFBD3AA2-EC5A-4A3D-AE6C-357C0AF99B8F}" sibTransId="{42CB07B7-F648-467A-A75F-EE81AC39CAFB}"/>
    <dgm:cxn modelId="{1EDAC474-B22C-40C6-81E8-2DECAE7EA4F6}" srcId="{D1CC6BF3-7F28-438E-8F1E-6BCA67B54780}" destId="{1E53BE50-EBD5-4416-A8FC-6614AF99A821}" srcOrd="0" destOrd="0" parTransId="{DF2DEB09-B84A-4377-A5E7-698795EFA30E}" sibTransId="{EA53A542-3B8E-46EB-95B3-DC4CB00FFC91}"/>
    <dgm:cxn modelId="{7D673516-7BB2-4E4F-91AB-3DD2ED0F27AB}" type="presOf" srcId="{4013F114-2AC6-4FFC-9B08-B760B32A3A3D}" destId="{6CCEDC8B-ED22-4EB1-8119-542D5A362623}" srcOrd="0" destOrd="2" presId="urn:microsoft.com/office/officeart/2005/8/layout/vList4#1"/>
    <dgm:cxn modelId="{D75467A6-053B-4EFB-9BD3-F0CD8B0B9ECF}" type="presOf" srcId="{0FB86302-585E-4ABA-BF6F-CA47555A61CD}" destId="{8753188B-E7AB-4B74-9A96-3E55AE0B8725}" srcOrd="0" destOrd="1" presId="urn:microsoft.com/office/officeart/2005/8/layout/vList4#1"/>
    <dgm:cxn modelId="{87CCAE7A-BF87-46E9-8D97-C066506F88BD}" srcId="{EE838052-E294-4F3B-8476-9CD70CFA6E0B}" destId="{40EDD72B-FFF2-4553-BA8B-F6A454BCB8FF}" srcOrd="0" destOrd="0" parTransId="{C0CC0DBD-85D8-4103-9C92-36C612A60C13}" sibTransId="{E24B97E3-C857-42DE-9A5B-6B3C673CE80C}"/>
    <dgm:cxn modelId="{9C424961-6116-4A5E-B54E-B16E702785B0}" type="presOf" srcId="{02F1BE51-2EF2-4A19-9159-5D01103A4A1E}" destId="{6CCEDC8B-ED22-4EB1-8119-542D5A362623}" srcOrd="0" destOrd="1" presId="urn:microsoft.com/office/officeart/2005/8/layout/vList4#1"/>
    <dgm:cxn modelId="{73B61AFD-BAF2-4FAE-8B76-E3F73CDE8206}" type="presOf" srcId="{02F1BE51-2EF2-4A19-9159-5D01103A4A1E}" destId="{E1045F2E-9EA2-4455-A7A2-9CA8BD8B53D2}" srcOrd="1" destOrd="1" presId="urn:microsoft.com/office/officeart/2005/8/layout/vList4#1"/>
    <dgm:cxn modelId="{694FFC3B-2776-4BE4-8BB5-B90143BBD047}" type="presOf" srcId="{40EDD72B-FFF2-4553-BA8B-F6A454BCB8FF}" destId="{39717A8E-E29C-4784-ACAE-0EB936B0C50E}" srcOrd="0" destOrd="1" presId="urn:microsoft.com/office/officeart/2005/8/layout/vList4#1"/>
    <dgm:cxn modelId="{4BE0F0DA-EA50-4ADC-B3F4-B7EBAB73AE4E}" srcId="{3926D20A-2316-4BA1-8F20-105EF1B70FD5}" destId="{02F1BE51-2EF2-4A19-9159-5D01103A4A1E}" srcOrd="0" destOrd="0" parTransId="{2C43140E-FC3B-4470-B962-5B2DFECA6121}" sibTransId="{196C2D50-EAC2-4C84-9DD2-F3E174EBABD8}"/>
    <dgm:cxn modelId="{92FE32EA-784F-4E75-A838-DC672B694FCB}" type="presOf" srcId="{D1CC6BF3-7F28-438E-8F1E-6BCA67B54780}" destId="{F47131F8-5BCD-4982-B7C3-A0D526A0EA71}" srcOrd="0" destOrd="0" presId="urn:microsoft.com/office/officeart/2005/8/layout/vList4#1"/>
    <dgm:cxn modelId="{964A6DA3-28C3-4238-A1DF-400BA6A0BE37}" type="presOf" srcId="{3926D20A-2316-4BA1-8F20-105EF1B70FD5}" destId="{6CCEDC8B-ED22-4EB1-8119-542D5A362623}" srcOrd="0" destOrd="0" presId="urn:microsoft.com/office/officeart/2005/8/layout/vList4#1"/>
    <dgm:cxn modelId="{8305C7BA-2A7D-4596-B2DA-C6F647F135A0}" srcId="{D1CC6BF3-7F28-438E-8F1E-6BCA67B54780}" destId="{3926D20A-2316-4BA1-8F20-105EF1B70FD5}" srcOrd="2" destOrd="0" parTransId="{977C780E-6C76-44FF-BE5A-20F16BE4EEE8}" sibTransId="{965FCF8D-2F32-4997-96D0-8316A58F7D02}"/>
    <dgm:cxn modelId="{3639C358-8723-4C1E-A329-79C9783C8BC7}" type="presOf" srcId="{1E53BE50-EBD5-4416-A8FC-6614AF99A821}" destId="{8753188B-E7AB-4B74-9A96-3E55AE0B8725}" srcOrd="0" destOrd="0" presId="urn:microsoft.com/office/officeart/2005/8/layout/vList4#1"/>
    <dgm:cxn modelId="{AD717DF9-FB14-49FE-88A4-27D72B9E8BB6}" type="presParOf" srcId="{F47131F8-5BCD-4982-B7C3-A0D526A0EA71}" destId="{299DF33E-F259-4B64-A551-AFA50BF40E95}" srcOrd="0" destOrd="0" presId="urn:microsoft.com/office/officeart/2005/8/layout/vList4#1"/>
    <dgm:cxn modelId="{789C2574-2F6F-4B1B-BB10-DCB5AAA7412E}" type="presParOf" srcId="{299DF33E-F259-4B64-A551-AFA50BF40E95}" destId="{8753188B-E7AB-4B74-9A96-3E55AE0B8725}" srcOrd="0" destOrd="0" presId="urn:microsoft.com/office/officeart/2005/8/layout/vList4#1"/>
    <dgm:cxn modelId="{04F1241C-8CA3-4C48-986C-9F4E7BDE0976}" type="presParOf" srcId="{299DF33E-F259-4B64-A551-AFA50BF40E95}" destId="{DFBBCC2A-C86D-47E5-9798-37D9D1A8CC77}" srcOrd="1" destOrd="0" presId="urn:microsoft.com/office/officeart/2005/8/layout/vList4#1"/>
    <dgm:cxn modelId="{22FFC0BF-E129-4907-BCCB-CE47612C3197}" type="presParOf" srcId="{299DF33E-F259-4B64-A551-AFA50BF40E95}" destId="{B57B51E1-C8FA-4B0C-AE6B-D84C7ECA1922}" srcOrd="2" destOrd="0" presId="urn:microsoft.com/office/officeart/2005/8/layout/vList4#1"/>
    <dgm:cxn modelId="{9622410F-BEA8-462E-9163-EB3DD2DBCF6A}" type="presParOf" srcId="{F47131F8-5BCD-4982-B7C3-A0D526A0EA71}" destId="{5716E351-343D-4ABF-B7F1-3F5C855B7970}" srcOrd="1" destOrd="0" presId="urn:microsoft.com/office/officeart/2005/8/layout/vList4#1"/>
    <dgm:cxn modelId="{EF2D0CF2-E27C-4783-8314-37DB454DF65B}" type="presParOf" srcId="{F47131F8-5BCD-4982-B7C3-A0D526A0EA71}" destId="{DFD935CC-8D0F-47E7-927E-20D1238AA1EA}" srcOrd="2" destOrd="0" presId="urn:microsoft.com/office/officeart/2005/8/layout/vList4#1"/>
    <dgm:cxn modelId="{717C2151-7218-4A40-91B3-B1F511E0CC9B}" type="presParOf" srcId="{DFD935CC-8D0F-47E7-927E-20D1238AA1EA}" destId="{39717A8E-E29C-4784-ACAE-0EB936B0C50E}" srcOrd="0" destOrd="0" presId="urn:microsoft.com/office/officeart/2005/8/layout/vList4#1"/>
    <dgm:cxn modelId="{61D1A506-CEA3-4A0E-B0E6-392A912C1692}" type="presParOf" srcId="{DFD935CC-8D0F-47E7-927E-20D1238AA1EA}" destId="{A9B05843-6C23-40F8-B4EA-35B0B50BE6CD}" srcOrd="1" destOrd="0" presId="urn:microsoft.com/office/officeart/2005/8/layout/vList4#1"/>
    <dgm:cxn modelId="{46939F2B-C49E-4683-BE86-E1A9C702FC19}" type="presParOf" srcId="{DFD935CC-8D0F-47E7-927E-20D1238AA1EA}" destId="{D2D957FE-7ADB-4CF0-B7F6-28B827859A56}" srcOrd="2" destOrd="0" presId="urn:microsoft.com/office/officeart/2005/8/layout/vList4#1"/>
    <dgm:cxn modelId="{A0D19AA8-8899-4357-A42A-B89A5CAFDEE2}" type="presParOf" srcId="{F47131F8-5BCD-4982-B7C3-A0D526A0EA71}" destId="{BB55ADD7-747B-48CB-B123-BFCFE613D9F7}" srcOrd="3" destOrd="0" presId="urn:microsoft.com/office/officeart/2005/8/layout/vList4#1"/>
    <dgm:cxn modelId="{25C79F00-2A48-4BC4-95E1-99EA803FC52B}" type="presParOf" srcId="{F47131F8-5BCD-4982-B7C3-A0D526A0EA71}" destId="{57719724-D576-4257-A3AA-26CADF7C23BB}" srcOrd="4" destOrd="0" presId="urn:microsoft.com/office/officeart/2005/8/layout/vList4#1"/>
    <dgm:cxn modelId="{D071BF74-416A-41ED-A982-0DC2A8EB4C2D}" type="presParOf" srcId="{57719724-D576-4257-A3AA-26CADF7C23BB}" destId="{6CCEDC8B-ED22-4EB1-8119-542D5A362623}" srcOrd="0" destOrd="0" presId="urn:microsoft.com/office/officeart/2005/8/layout/vList4#1"/>
    <dgm:cxn modelId="{8265CB07-FE7B-4DA9-9919-ACC365A192D4}" type="presParOf" srcId="{57719724-D576-4257-A3AA-26CADF7C23BB}" destId="{4337627B-2849-420F-A6E1-EA39AAEC2B26}" srcOrd="1" destOrd="0" presId="urn:microsoft.com/office/officeart/2005/8/layout/vList4#1"/>
    <dgm:cxn modelId="{58D4B443-3AF1-4ED8-ABE3-2B06344F15A9}" type="presParOf" srcId="{57719724-D576-4257-A3AA-26CADF7C23BB}" destId="{E1045F2E-9EA2-4455-A7A2-9CA8BD8B53D2}" srcOrd="2" destOrd="0" presId="urn:microsoft.com/office/officeart/2005/8/layout/vList4#1"/>
    <dgm:cxn modelId="{0EFFA648-D562-4006-B55C-6F3FA54EDA03}" type="presParOf" srcId="{F47131F8-5BCD-4982-B7C3-A0D526A0EA71}" destId="{3988E587-A242-4761-B3C5-C96B0DD76B67}" srcOrd="5" destOrd="0" presId="urn:microsoft.com/office/officeart/2005/8/layout/vList4#1"/>
    <dgm:cxn modelId="{915B5BF4-12FA-4B2D-95D8-1E2DAC145FF6}" type="presParOf" srcId="{F47131F8-5BCD-4982-B7C3-A0D526A0EA71}" destId="{1E960C76-F955-411D-AEC7-CEF5581A8156}" srcOrd="6" destOrd="0" presId="urn:microsoft.com/office/officeart/2005/8/layout/vList4#1"/>
    <dgm:cxn modelId="{FE4CE06C-3A1F-4975-B61F-99EB325D33DA}" type="presParOf" srcId="{1E960C76-F955-411D-AEC7-CEF5581A8156}" destId="{3618E74A-EA87-48FD-9814-C36E3C4AD450}" srcOrd="0" destOrd="0" presId="urn:microsoft.com/office/officeart/2005/8/layout/vList4#1"/>
    <dgm:cxn modelId="{722AAE49-367E-4266-BA0A-6138C9205377}" type="presParOf" srcId="{1E960C76-F955-411D-AEC7-CEF5581A8156}" destId="{58244B2B-92AD-4E37-9BC1-E1315AA14D97}" srcOrd="1" destOrd="0" presId="urn:microsoft.com/office/officeart/2005/8/layout/vList4#1"/>
    <dgm:cxn modelId="{7791E8BA-AAB8-410D-8BBE-7AB5D68AF5D1}" type="presParOf" srcId="{1E960C76-F955-411D-AEC7-CEF5581A8156}" destId="{F7838DC4-58A9-44C7-B8E4-28289535DD9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1A4479-743E-4586-83AA-3E25CE37D4BC}" type="doc">
      <dgm:prSet loTypeId="urn:microsoft.com/office/officeart/2005/8/layout/vList3#1" loCatId="list" qsTypeId="urn:microsoft.com/office/officeart/2005/8/quickstyle/simple3" qsCatId="simple" csTypeId="urn:microsoft.com/office/officeart/2005/8/colors/accent0_2" csCatId="mainScheme" phldr="1"/>
      <dgm:spPr/>
    </dgm:pt>
    <dgm:pt modelId="{5D06E59B-6BA9-4E57-9E80-7547526D5293}">
      <dgm:prSet phldrT="[Testo]" custT="1"/>
      <dgm:spPr/>
      <dgm:t>
        <a:bodyPr/>
        <a:lstStyle/>
        <a:p>
          <a:r>
            <a:rPr lang="it-IT" sz="2800" dirty="0" smtClean="0">
              <a:latin typeface="Times New Roman" pitchFamily="18" charset="0"/>
              <a:cs typeface="Times New Roman" pitchFamily="18" charset="0"/>
            </a:rPr>
            <a:t>Ad libitum</a:t>
          </a:r>
          <a:endParaRPr lang="it-IT" sz="2800" dirty="0">
            <a:latin typeface="Times New Roman" pitchFamily="18" charset="0"/>
            <a:cs typeface="Times New Roman" pitchFamily="18" charset="0"/>
          </a:endParaRPr>
        </a:p>
      </dgm:t>
    </dgm:pt>
    <dgm:pt modelId="{B2C106EA-D1F1-4D91-B293-C75201370201}" type="parTrans" cxnId="{03B3773B-C99B-47B6-A20B-E8CA9E2EBCB9}">
      <dgm:prSet/>
      <dgm:spPr/>
      <dgm:t>
        <a:bodyPr/>
        <a:lstStyle/>
        <a:p>
          <a:endParaRPr lang="it-IT"/>
        </a:p>
      </dgm:t>
    </dgm:pt>
    <dgm:pt modelId="{B851A6A2-B933-4A9C-A78A-3A15FB01A859}" type="sibTrans" cxnId="{03B3773B-C99B-47B6-A20B-E8CA9E2EBCB9}">
      <dgm:prSet/>
      <dgm:spPr/>
      <dgm:t>
        <a:bodyPr/>
        <a:lstStyle/>
        <a:p>
          <a:endParaRPr lang="it-IT"/>
        </a:p>
      </dgm:t>
    </dgm:pt>
    <dgm:pt modelId="{AF1FA729-A083-459F-BFF8-70F9C65D5F8B}">
      <dgm:prSet phldrT="[Testo]" custT="1"/>
      <dgm:spPr/>
      <dgm:t>
        <a:bodyPr/>
        <a:lstStyle/>
        <a:p>
          <a:r>
            <a:rPr lang="it-IT" sz="2800" dirty="0" smtClean="0">
              <a:latin typeface="Times New Roman" pitchFamily="18" charset="0"/>
              <a:cs typeface="Times New Roman" pitchFamily="18" charset="0"/>
            </a:rPr>
            <a:t>Pasti scansionati nel tempo</a:t>
          </a:r>
          <a:endParaRPr lang="it-IT" sz="2800" dirty="0">
            <a:latin typeface="Times New Roman" pitchFamily="18" charset="0"/>
            <a:cs typeface="Times New Roman" pitchFamily="18" charset="0"/>
          </a:endParaRPr>
        </a:p>
      </dgm:t>
    </dgm:pt>
    <dgm:pt modelId="{F1B7AFDA-99A5-41D6-94ED-4A4E896830B6}" type="parTrans" cxnId="{838B6A4E-DC73-4775-8175-8F7C641F5518}">
      <dgm:prSet/>
      <dgm:spPr/>
      <dgm:t>
        <a:bodyPr/>
        <a:lstStyle/>
        <a:p>
          <a:endParaRPr lang="it-IT"/>
        </a:p>
      </dgm:t>
    </dgm:pt>
    <dgm:pt modelId="{3C76D5CF-A2A2-4130-8F74-E95CF4C63F51}" type="sibTrans" cxnId="{838B6A4E-DC73-4775-8175-8F7C641F5518}">
      <dgm:prSet/>
      <dgm:spPr/>
      <dgm:t>
        <a:bodyPr/>
        <a:lstStyle/>
        <a:p>
          <a:endParaRPr lang="it-IT"/>
        </a:p>
      </dgm:t>
    </dgm:pt>
    <dgm:pt modelId="{18D7D66E-A40B-4EE0-A913-B32855D6BBAE}">
      <dgm:prSet phldrT="[Testo]" custT="1"/>
      <dgm:spPr/>
      <dgm:t>
        <a:bodyPr/>
        <a:lstStyle/>
        <a:p>
          <a:r>
            <a:rPr lang="it-IT" sz="2800" dirty="0" smtClean="0">
              <a:latin typeface="Times New Roman" pitchFamily="18" charset="0"/>
              <a:cs typeface="Times New Roman" pitchFamily="18" charset="0"/>
            </a:rPr>
            <a:t>Pasti limitati nella quantità</a:t>
          </a:r>
          <a:endParaRPr lang="it-IT" sz="2800" dirty="0">
            <a:latin typeface="Times New Roman" pitchFamily="18" charset="0"/>
            <a:cs typeface="Times New Roman" pitchFamily="18" charset="0"/>
          </a:endParaRPr>
        </a:p>
      </dgm:t>
    </dgm:pt>
    <dgm:pt modelId="{5BE0AA91-9621-433A-827C-B4B73F144A49}" type="parTrans" cxnId="{8CE32F53-3CCB-411E-ACA1-E877CEA4EE45}">
      <dgm:prSet/>
      <dgm:spPr/>
      <dgm:t>
        <a:bodyPr/>
        <a:lstStyle/>
        <a:p>
          <a:endParaRPr lang="it-IT"/>
        </a:p>
      </dgm:t>
    </dgm:pt>
    <dgm:pt modelId="{04DF4227-F512-4AB3-A575-9CD4B4AC5F5F}" type="sibTrans" cxnId="{8CE32F53-3CCB-411E-ACA1-E877CEA4EE45}">
      <dgm:prSet/>
      <dgm:spPr/>
      <dgm:t>
        <a:bodyPr/>
        <a:lstStyle/>
        <a:p>
          <a:endParaRPr lang="it-IT"/>
        </a:p>
      </dgm:t>
    </dgm:pt>
    <dgm:pt modelId="{180EAA55-D255-40F5-9C73-FF0DF812E77D}" type="pres">
      <dgm:prSet presAssocID="{F81A4479-743E-4586-83AA-3E25CE37D4BC}" presName="linearFlow" presStyleCnt="0">
        <dgm:presLayoutVars>
          <dgm:dir/>
          <dgm:resizeHandles val="exact"/>
        </dgm:presLayoutVars>
      </dgm:prSet>
      <dgm:spPr/>
    </dgm:pt>
    <dgm:pt modelId="{AD1BF1C8-8050-4E67-B739-7D1778A0B74B}" type="pres">
      <dgm:prSet presAssocID="{5D06E59B-6BA9-4E57-9E80-7547526D5293}" presName="composite" presStyleCnt="0"/>
      <dgm:spPr/>
    </dgm:pt>
    <dgm:pt modelId="{CEFEC1FD-8E89-44FC-893E-87F2F905950B}" type="pres">
      <dgm:prSet presAssocID="{5D06E59B-6BA9-4E57-9E80-7547526D5293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D4A0A5-C7D0-4A66-AB55-CF07F5CBC977}" type="pres">
      <dgm:prSet presAssocID="{5D06E59B-6BA9-4E57-9E80-7547526D529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D82C4E-E09D-4B11-A65D-0CB5118DB81E}" type="pres">
      <dgm:prSet presAssocID="{B851A6A2-B933-4A9C-A78A-3A15FB01A859}" presName="spacing" presStyleCnt="0"/>
      <dgm:spPr/>
    </dgm:pt>
    <dgm:pt modelId="{FFD503CA-BED1-4B68-BF2F-32DE47EFC7D7}" type="pres">
      <dgm:prSet presAssocID="{AF1FA729-A083-459F-BFF8-70F9C65D5F8B}" presName="composite" presStyleCnt="0"/>
      <dgm:spPr/>
    </dgm:pt>
    <dgm:pt modelId="{9A35AFC6-3621-48B2-9A04-8E44E6F655A5}" type="pres">
      <dgm:prSet presAssocID="{AF1FA729-A083-459F-BFF8-70F9C65D5F8B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1D54FAC-E9E6-4596-BCA9-D67509F71C63}" type="pres">
      <dgm:prSet presAssocID="{AF1FA729-A083-459F-BFF8-70F9C65D5F8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48D2A7-13D0-48AE-BD71-72F0B048A09D}" type="pres">
      <dgm:prSet presAssocID="{3C76D5CF-A2A2-4130-8F74-E95CF4C63F51}" presName="spacing" presStyleCnt="0"/>
      <dgm:spPr/>
    </dgm:pt>
    <dgm:pt modelId="{96F3E5DD-4893-4F34-B0ED-3B6EC90ECEB5}" type="pres">
      <dgm:prSet presAssocID="{18D7D66E-A40B-4EE0-A913-B32855D6BBAE}" presName="composite" presStyleCnt="0"/>
      <dgm:spPr/>
    </dgm:pt>
    <dgm:pt modelId="{68BBF0E2-D6A3-47FC-BBC0-CF53D5A5BF55}" type="pres">
      <dgm:prSet presAssocID="{18D7D66E-A40B-4EE0-A913-B32855D6BBAE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3D84EE4-BA4F-4A8B-B841-919D6FAADBB8}" type="pres">
      <dgm:prSet presAssocID="{18D7D66E-A40B-4EE0-A913-B32855D6BBA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CE32F53-3CCB-411E-ACA1-E877CEA4EE45}" srcId="{F81A4479-743E-4586-83AA-3E25CE37D4BC}" destId="{18D7D66E-A40B-4EE0-A913-B32855D6BBAE}" srcOrd="2" destOrd="0" parTransId="{5BE0AA91-9621-433A-827C-B4B73F144A49}" sibTransId="{04DF4227-F512-4AB3-A575-9CD4B4AC5F5F}"/>
    <dgm:cxn modelId="{767C0174-0DC6-426C-80D7-29BEBD1CDAB6}" type="presOf" srcId="{AF1FA729-A083-459F-BFF8-70F9C65D5F8B}" destId="{31D54FAC-E9E6-4596-BCA9-D67509F71C63}" srcOrd="0" destOrd="0" presId="urn:microsoft.com/office/officeart/2005/8/layout/vList3#1"/>
    <dgm:cxn modelId="{F561F90D-3E5E-4D64-91B8-5D6034B62CD7}" type="presOf" srcId="{18D7D66E-A40B-4EE0-A913-B32855D6BBAE}" destId="{33D84EE4-BA4F-4A8B-B841-919D6FAADBB8}" srcOrd="0" destOrd="0" presId="urn:microsoft.com/office/officeart/2005/8/layout/vList3#1"/>
    <dgm:cxn modelId="{DC6E021A-08D8-4F20-A095-C453B2D843DB}" type="presOf" srcId="{F81A4479-743E-4586-83AA-3E25CE37D4BC}" destId="{180EAA55-D255-40F5-9C73-FF0DF812E77D}" srcOrd="0" destOrd="0" presId="urn:microsoft.com/office/officeart/2005/8/layout/vList3#1"/>
    <dgm:cxn modelId="{838B6A4E-DC73-4775-8175-8F7C641F5518}" srcId="{F81A4479-743E-4586-83AA-3E25CE37D4BC}" destId="{AF1FA729-A083-459F-BFF8-70F9C65D5F8B}" srcOrd="1" destOrd="0" parTransId="{F1B7AFDA-99A5-41D6-94ED-4A4E896830B6}" sibTransId="{3C76D5CF-A2A2-4130-8F74-E95CF4C63F51}"/>
    <dgm:cxn modelId="{03B3773B-C99B-47B6-A20B-E8CA9E2EBCB9}" srcId="{F81A4479-743E-4586-83AA-3E25CE37D4BC}" destId="{5D06E59B-6BA9-4E57-9E80-7547526D5293}" srcOrd="0" destOrd="0" parTransId="{B2C106EA-D1F1-4D91-B293-C75201370201}" sibTransId="{B851A6A2-B933-4A9C-A78A-3A15FB01A859}"/>
    <dgm:cxn modelId="{33D6163D-EEDB-4622-9DAA-025ACA100236}" type="presOf" srcId="{5D06E59B-6BA9-4E57-9E80-7547526D5293}" destId="{FFD4A0A5-C7D0-4A66-AB55-CF07F5CBC977}" srcOrd="0" destOrd="0" presId="urn:microsoft.com/office/officeart/2005/8/layout/vList3#1"/>
    <dgm:cxn modelId="{A7522C44-47B9-4133-B1BD-2615DB6D7008}" type="presParOf" srcId="{180EAA55-D255-40F5-9C73-FF0DF812E77D}" destId="{AD1BF1C8-8050-4E67-B739-7D1778A0B74B}" srcOrd="0" destOrd="0" presId="urn:microsoft.com/office/officeart/2005/8/layout/vList3#1"/>
    <dgm:cxn modelId="{057733B1-AF81-4C8F-8BFB-B1708640D9E1}" type="presParOf" srcId="{AD1BF1C8-8050-4E67-B739-7D1778A0B74B}" destId="{CEFEC1FD-8E89-44FC-893E-87F2F905950B}" srcOrd="0" destOrd="0" presId="urn:microsoft.com/office/officeart/2005/8/layout/vList3#1"/>
    <dgm:cxn modelId="{DDFD96DF-D52A-4CE8-9BFA-C847F7D3C9DE}" type="presParOf" srcId="{AD1BF1C8-8050-4E67-B739-7D1778A0B74B}" destId="{FFD4A0A5-C7D0-4A66-AB55-CF07F5CBC977}" srcOrd="1" destOrd="0" presId="urn:microsoft.com/office/officeart/2005/8/layout/vList3#1"/>
    <dgm:cxn modelId="{1E3907C7-99A6-4C70-955A-345147137F53}" type="presParOf" srcId="{180EAA55-D255-40F5-9C73-FF0DF812E77D}" destId="{1ED82C4E-E09D-4B11-A65D-0CB5118DB81E}" srcOrd="1" destOrd="0" presId="urn:microsoft.com/office/officeart/2005/8/layout/vList3#1"/>
    <dgm:cxn modelId="{1AAE90CE-DB17-4B38-AB75-FCB99AC56DF9}" type="presParOf" srcId="{180EAA55-D255-40F5-9C73-FF0DF812E77D}" destId="{FFD503CA-BED1-4B68-BF2F-32DE47EFC7D7}" srcOrd="2" destOrd="0" presId="urn:microsoft.com/office/officeart/2005/8/layout/vList3#1"/>
    <dgm:cxn modelId="{5002E2A3-1E95-4187-A9B9-A3A1C53D5EA5}" type="presParOf" srcId="{FFD503CA-BED1-4B68-BF2F-32DE47EFC7D7}" destId="{9A35AFC6-3621-48B2-9A04-8E44E6F655A5}" srcOrd="0" destOrd="0" presId="urn:microsoft.com/office/officeart/2005/8/layout/vList3#1"/>
    <dgm:cxn modelId="{1558C70F-08CC-4A89-B835-AC7C2DD3BB95}" type="presParOf" srcId="{FFD503CA-BED1-4B68-BF2F-32DE47EFC7D7}" destId="{31D54FAC-E9E6-4596-BCA9-D67509F71C63}" srcOrd="1" destOrd="0" presId="urn:microsoft.com/office/officeart/2005/8/layout/vList3#1"/>
    <dgm:cxn modelId="{546A2A8D-9B23-4ED6-AED3-69C86011B6EA}" type="presParOf" srcId="{180EAA55-D255-40F5-9C73-FF0DF812E77D}" destId="{E648D2A7-13D0-48AE-BD71-72F0B048A09D}" srcOrd="3" destOrd="0" presId="urn:microsoft.com/office/officeart/2005/8/layout/vList3#1"/>
    <dgm:cxn modelId="{E9E226EA-CB0A-4644-BA18-416C77EEC3C5}" type="presParOf" srcId="{180EAA55-D255-40F5-9C73-FF0DF812E77D}" destId="{96F3E5DD-4893-4F34-B0ED-3B6EC90ECEB5}" srcOrd="4" destOrd="0" presId="urn:microsoft.com/office/officeart/2005/8/layout/vList3#1"/>
    <dgm:cxn modelId="{604B7C75-6D83-4398-8C48-E3C4F156C500}" type="presParOf" srcId="{96F3E5DD-4893-4F34-B0ED-3B6EC90ECEB5}" destId="{68BBF0E2-D6A3-47FC-BBC0-CF53D5A5BF55}" srcOrd="0" destOrd="0" presId="urn:microsoft.com/office/officeart/2005/8/layout/vList3#1"/>
    <dgm:cxn modelId="{6ED7777E-C3A7-42F2-97F0-B7CE5ABC79EF}" type="presParOf" srcId="{96F3E5DD-4893-4F34-B0ED-3B6EC90ECEB5}" destId="{33D84EE4-BA4F-4A8B-B841-919D6FAADBB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86C8E-3566-4DF6-A5EB-E91013C8327F}">
      <dsp:nvSpPr>
        <dsp:cNvPr id="0" name=""/>
        <dsp:cNvSpPr/>
      </dsp:nvSpPr>
      <dsp:spPr>
        <a:xfrm>
          <a:off x="1556382" y="214225"/>
          <a:ext cx="5787560" cy="133195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A50021">
                <a:tint val="66000"/>
                <a:satMod val="160000"/>
              </a:srgbClr>
            </a:gs>
            <a:gs pos="50000">
              <a:srgbClr val="A50021">
                <a:tint val="44500"/>
                <a:satMod val="160000"/>
              </a:srgbClr>
            </a:gs>
            <a:gs pos="100000">
              <a:srgbClr val="A50021">
                <a:tint val="23500"/>
                <a:satMod val="160000"/>
              </a:srgbClr>
            </a:gs>
          </a:gsLst>
          <a:lin ang="5400000" scaled="1"/>
          <a:tileRect/>
        </a:gradFill>
        <a:ln w="22225"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100.000 anni fa</a:t>
          </a:r>
          <a:endParaRPr lang="it-IT" sz="31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sp:txBody>
      <dsp:txXfrm>
        <a:off x="1595394" y="253237"/>
        <a:ext cx="5709536" cy="1253931"/>
      </dsp:txXfrm>
    </dsp:sp>
    <dsp:sp modelId="{E71D544E-E466-4DF6-98C1-73C8BE00AFBB}">
      <dsp:nvSpPr>
        <dsp:cNvPr id="0" name=""/>
        <dsp:cNvSpPr/>
      </dsp:nvSpPr>
      <dsp:spPr>
        <a:xfrm rot="3509380">
          <a:off x="4853787" y="2440514"/>
          <a:ext cx="1391636" cy="466184"/>
        </a:xfrm>
        <a:prstGeom prst="left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ln w="19050"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100" kern="1200" dirty="0"/>
        </a:p>
      </dsp:txBody>
      <dsp:txXfrm>
        <a:off x="4993642" y="2533751"/>
        <a:ext cx="1111926" cy="279710"/>
      </dsp:txXfrm>
    </dsp:sp>
    <dsp:sp modelId="{10F72EFE-56BF-49A7-A4CC-D47ECAA43BF4}">
      <dsp:nvSpPr>
        <dsp:cNvPr id="0" name=""/>
        <dsp:cNvSpPr/>
      </dsp:nvSpPr>
      <dsp:spPr>
        <a:xfrm>
          <a:off x="5317093" y="3801031"/>
          <a:ext cx="2663911" cy="133195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A50021">
                <a:tint val="66000"/>
                <a:satMod val="160000"/>
              </a:srgbClr>
            </a:gs>
            <a:gs pos="50000">
              <a:srgbClr val="A50021">
                <a:tint val="44500"/>
                <a:satMod val="160000"/>
              </a:srgbClr>
            </a:gs>
            <a:gs pos="100000">
              <a:srgbClr val="A50021">
                <a:tint val="23500"/>
                <a:satMod val="160000"/>
              </a:srgbClr>
            </a:gs>
          </a:gsLst>
          <a:lin ang="5400000" scaled="1"/>
          <a:tileRect/>
        </a:gradFill>
        <a:ln w="22225"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Separazione genetica</a:t>
          </a:r>
          <a:endParaRPr lang="it-IT" sz="31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56105" y="3840043"/>
        <a:ext cx="2585887" cy="1253931"/>
      </dsp:txXfrm>
    </dsp:sp>
    <dsp:sp modelId="{3C640483-529E-4068-B8DA-BEF150521D92}">
      <dsp:nvSpPr>
        <dsp:cNvPr id="0" name=""/>
        <dsp:cNvSpPr/>
      </dsp:nvSpPr>
      <dsp:spPr>
        <a:xfrm rot="10811643">
          <a:off x="3751507" y="4226460"/>
          <a:ext cx="1391636" cy="466184"/>
        </a:xfrm>
        <a:prstGeom prst="left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ln w="19050"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100" kern="1200" dirty="0"/>
        </a:p>
      </dsp:txBody>
      <dsp:txXfrm rot="10800000">
        <a:off x="3891362" y="4319697"/>
        <a:ext cx="1111926" cy="279710"/>
      </dsp:txXfrm>
    </dsp:sp>
    <dsp:sp modelId="{499C34A2-9C15-497F-8A40-CDCB82532D9D}">
      <dsp:nvSpPr>
        <dsp:cNvPr id="0" name=""/>
        <dsp:cNvSpPr/>
      </dsp:nvSpPr>
      <dsp:spPr>
        <a:xfrm>
          <a:off x="913647" y="3786117"/>
          <a:ext cx="2663911" cy="133195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A50021">
                <a:tint val="66000"/>
                <a:satMod val="160000"/>
              </a:srgbClr>
            </a:gs>
            <a:gs pos="50000">
              <a:srgbClr val="A50021">
                <a:tint val="44500"/>
                <a:satMod val="160000"/>
              </a:srgbClr>
            </a:gs>
            <a:gs pos="100000">
              <a:srgbClr val="A50021">
                <a:tint val="23500"/>
                <a:satMod val="160000"/>
              </a:srgbClr>
            </a:gs>
          </a:gsLst>
          <a:lin ang="5400000" scaled="1"/>
          <a:tileRect/>
        </a:gradFill>
        <a:ln w="22225"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Rapporto uomo - cane</a:t>
          </a:r>
          <a:endParaRPr lang="it-IT" sz="31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2659" y="3825129"/>
        <a:ext cx="2585887" cy="1253931"/>
      </dsp:txXfrm>
    </dsp:sp>
    <dsp:sp modelId="{E985FC80-C0FC-4194-AD4F-21B5314A7AA9}">
      <dsp:nvSpPr>
        <dsp:cNvPr id="0" name=""/>
        <dsp:cNvSpPr/>
      </dsp:nvSpPr>
      <dsp:spPr>
        <a:xfrm rot="18100965">
          <a:off x="2652064" y="2433057"/>
          <a:ext cx="1391636" cy="466184"/>
        </a:xfrm>
        <a:prstGeom prst="left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ln w="19050" cmpd="sng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100" kern="1200" dirty="0"/>
        </a:p>
      </dsp:txBody>
      <dsp:txXfrm>
        <a:off x="2791919" y="2526294"/>
        <a:ext cx="1111926" cy="279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4E327-DFFF-477B-A9E1-7B21695186EB}">
      <dsp:nvSpPr>
        <dsp:cNvPr id="0" name=""/>
        <dsp:cNvSpPr/>
      </dsp:nvSpPr>
      <dsp:spPr>
        <a:xfrm>
          <a:off x="705802" y="0"/>
          <a:ext cx="7999095" cy="294640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B45D6-E31E-42C4-BB1B-B31A9162C12B}">
      <dsp:nvSpPr>
        <dsp:cNvPr id="0" name=""/>
        <dsp:cNvSpPr/>
      </dsp:nvSpPr>
      <dsp:spPr>
        <a:xfrm>
          <a:off x="4709" y="883922"/>
          <a:ext cx="2265368" cy="11785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Periodo di competizione</a:t>
          </a:r>
          <a:endParaRPr lang="it-IT" sz="16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242" y="941455"/>
        <a:ext cx="2150302" cy="1063496"/>
      </dsp:txXfrm>
    </dsp:sp>
    <dsp:sp modelId="{A012DEE2-5873-42AF-ADC5-AC0BECCA9405}">
      <dsp:nvSpPr>
        <dsp:cNvPr id="0" name=""/>
        <dsp:cNvSpPr/>
      </dsp:nvSpPr>
      <dsp:spPr>
        <a:xfrm>
          <a:off x="2383347" y="883922"/>
          <a:ext cx="2265368" cy="11785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Periodo di commensalismo</a:t>
          </a:r>
          <a:endParaRPr lang="it-IT" sz="16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40880" y="941455"/>
        <a:ext cx="2150302" cy="1063496"/>
      </dsp:txXfrm>
    </dsp:sp>
    <dsp:sp modelId="{D62FF536-5AB1-428E-954E-CFA7359C9E65}">
      <dsp:nvSpPr>
        <dsp:cNvPr id="0" name=""/>
        <dsp:cNvSpPr/>
      </dsp:nvSpPr>
      <dsp:spPr>
        <a:xfrm>
          <a:off x="4761984" y="883922"/>
          <a:ext cx="2265368" cy="11785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Periodo d’iniziale domesticazione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(addomesticamento)</a:t>
          </a:r>
          <a:endParaRPr lang="it-IT" sz="16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19517" y="941455"/>
        <a:ext cx="2150302" cy="1063496"/>
      </dsp:txXfrm>
    </dsp:sp>
    <dsp:sp modelId="{641D0E7E-FB37-4195-A096-3EC6B7A6E962}">
      <dsp:nvSpPr>
        <dsp:cNvPr id="0" name=""/>
        <dsp:cNvSpPr/>
      </dsp:nvSpPr>
      <dsp:spPr>
        <a:xfrm>
          <a:off x="7140621" y="883922"/>
          <a:ext cx="2265368" cy="11785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Periodo di completa domesticazione</a:t>
          </a:r>
          <a:endParaRPr lang="it-IT" sz="16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98154" y="941455"/>
        <a:ext cx="2150302" cy="1063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513BB-EF22-4A9D-956B-690BED32E535}">
      <dsp:nvSpPr>
        <dsp:cNvPr id="0" name=""/>
        <dsp:cNvSpPr/>
      </dsp:nvSpPr>
      <dsp:spPr>
        <a:xfrm>
          <a:off x="2146105" y="2000264"/>
          <a:ext cx="2489279" cy="2489279"/>
        </a:xfrm>
        <a:prstGeom prst="gear9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L’uomo organizza una società stanziale e agricola</a:t>
          </a:r>
          <a:endParaRPr lang="it-IT" sz="20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sp:txBody>
      <dsp:txXfrm>
        <a:off x="2646561" y="2583366"/>
        <a:ext cx="1488367" cy="1279541"/>
      </dsp:txXfrm>
    </dsp:sp>
    <dsp:sp modelId="{FE7CB36D-4970-4597-8202-AD063DA2A5B2}">
      <dsp:nvSpPr>
        <dsp:cNvPr id="0" name=""/>
        <dsp:cNvSpPr/>
      </dsp:nvSpPr>
      <dsp:spPr>
        <a:xfrm>
          <a:off x="685824" y="1448307"/>
          <a:ext cx="1810384" cy="181038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Granai</a:t>
          </a:r>
          <a:endParaRPr lang="it-IT" sz="20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sp:txBody>
      <dsp:txXfrm>
        <a:off x="1141594" y="1906831"/>
        <a:ext cx="898844" cy="893336"/>
      </dsp:txXfrm>
    </dsp:sp>
    <dsp:sp modelId="{B361C688-0B6F-4C8E-BE02-1185A2D92D99}">
      <dsp:nvSpPr>
        <dsp:cNvPr id="0" name=""/>
        <dsp:cNvSpPr/>
      </dsp:nvSpPr>
      <dsp:spPr>
        <a:xfrm rot="20700000">
          <a:off x="1699824" y="199327"/>
          <a:ext cx="1773807" cy="177380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Topi</a:t>
          </a:r>
          <a:endParaRPr lang="it-IT" sz="20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sp:txBody>
      <dsp:txXfrm rot="-20700000">
        <a:off x="2088872" y="588375"/>
        <a:ext cx="995711" cy="995711"/>
      </dsp:txXfrm>
    </dsp:sp>
    <dsp:sp modelId="{F7CA23C2-15EF-4B05-9EC7-7116517833EB}">
      <dsp:nvSpPr>
        <dsp:cNvPr id="0" name=""/>
        <dsp:cNvSpPr/>
      </dsp:nvSpPr>
      <dsp:spPr>
        <a:xfrm>
          <a:off x="1946377" y="1658974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5B6A6-6B6E-4349-9468-00D8866E3E73}">
      <dsp:nvSpPr>
        <dsp:cNvPr id="0" name=""/>
        <dsp:cNvSpPr/>
      </dsp:nvSpPr>
      <dsp:spPr>
        <a:xfrm>
          <a:off x="365208" y="1046314"/>
          <a:ext cx="2315029" cy="231502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2F64D-6DA9-4CDF-9ADE-393AE4641380}">
      <dsp:nvSpPr>
        <dsp:cNvPr id="0" name=""/>
        <dsp:cNvSpPr/>
      </dsp:nvSpPr>
      <dsp:spPr>
        <a:xfrm>
          <a:off x="1289524" y="-190626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6C0C3-5D78-41F6-9711-7E57D54DFA5A}">
      <dsp:nvSpPr>
        <dsp:cNvPr id="0" name=""/>
        <dsp:cNvSpPr/>
      </dsp:nvSpPr>
      <dsp:spPr>
        <a:xfrm>
          <a:off x="0" y="517514"/>
          <a:ext cx="94107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D6065-3A8F-4A37-A8A6-466B163A66A2}">
      <dsp:nvSpPr>
        <dsp:cNvPr id="0" name=""/>
        <dsp:cNvSpPr/>
      </dsp:nvSpPr>
      <dsp:spPr>
        <a:xfrm>
          <a:off x="464347" y="71441"/>
          <a:ext cx="6587490" cy="1003680"/>
        </a:xfrm>
        <a:prstGeom prst="round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8991" tIns="0" rIns="24899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Riduzione delle dimensioni del cervello </a:t>
          </a:r>
          <a:endParaRPr lang="it-IT" sz="24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13343" y="120437"/>
        <a:ext cx="6489498" cy="905688"/>
      </dsp:txXfrm>
    </dsp:sp>
    <dsp:sp modelId="{E128A62E-D67B-4E6A-9CD9-FC7063660EE8}">
      <dsp:nvSpPr>
        <dsp:cNvPr id="0" name=""/>
        <dsp:cNvSpPr/>
      </dsp:nvSpPr>
      <dsp:spPr>
        <a:xfrm>
          <a:off x="0" y="2066843"/>
          <a:ext cx="94107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6EF65-8005-4DCE-8B1D-1AAEC0D184B6}">
      <dsp:nvSpPr>
        <dsp:cNvPr id="0" name=""/>
        <dsp:cNvSpPr/>
      </dsp:nvSpPr>
      <dsp:spPr>
        <a:xfrm>
          <a:off x="470535" y="1565003"/>
          <a:ext cx="6587490" cy="1003680"/>
        </a:xfrm>
        <a:prstGeom prst="round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8991" tIns="0" rIns="24899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Riduzione delle ghiandole surrenali</a:t>
          </a:r>
          <a:endParaRPr lang="it-IT" sz="24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19531" y="1613999"/>
        <a:ext cx="6489498" cy="9056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3188B-E7AB-4B74-9A96-3E55AE0B8725}">
      <dsp:nvSpPr>
        <dsp:cNvPr id="0" name=""/>
        <dsp:cNvSpPr/>
      </dsp:nvSpPr>
      <dsp:spPr>
        <a:xfrm>
          <a:off x="0" y="0"/>
          <a:ext cx="9906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2800" b="1" kern="1200" dirty="0" smtClean="0">
              <a:solidFill>
                <a:srgbClr val="0000CC"/>
              </a:solidFill>
              <a:latin typeface="+mj-lt"/>
              <a:cs typeface="Times New Roman" pitchFamily="18" charset="0"/>
            </a:rPr>
            <a:t>Avvicinamento in corsa</a:t>
          </a:r>
          <a:endParaRPr lang="it-IT" sz="2800" b="1" kern="1200" dirty="0">
            <a:solidFill>
              <a:srgbClr val="0000CC"/>
            </a:solidFill>
            <a:latin typeface="+mj-lt"/>
            <a:cs typeface="Times New Roman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it-IT" sz="2400" b="1" kern="1200" dirty="0" smtClean="0">
              <a:solidFill>
                <a:srgbClr val="0000CC"/>
              </a:solidFill>
              <a:latin typeface="+mj-lt"/>
              <a:cs typeface="Times New Roman" pitchFamily="18" charset="0"/>
            </a:rPr>
            <a:t>Il gatto si raccoglie e corre verso la preda</a:t>
          </a:r>
          <a:endParaRPr lang="it-IT" sz="2400" b="1" kern="1200" dirty="0">
            <a:solidFill>
              <a:srgbClr val="0000CC"/>
            </a:solidFill>
            <a:latin typeface="+mj-lt"/>
            <a:cs typeface="Times New Roman" pitchFamily="18" charset="0"/>
          </a:endParaRPr>
        </a:p>
      </dsp:txBody>
      <dsp:txXfrm>
        <a:off x="2140594" y="0"/>
        <a:ext cx="7765405" cy="1593949"/>
      </dsp:txXfrm>
    </dsp:sp>
    <dsp:sp modelId="{DFBBCC2A-C86D-47E5-9798-37D9D1A8CC77}">
      <dsp:nvSpPr>
        <dsp:cNvPr id="0" name=""/>
        <dsp:cNvSpPr/>
      </dsp:nvSpPr>
      <dsp:spPr>
        <a:xfrm>
          <a:off x="159394" y="159394"/>
          <a:ext cx="19812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717A8E-E29C-4784-ACAE-0EB936B0C50E}">
      <dsp:nvSpPr>
        <dsp:cNvPr id="0" name=""/>
        <dsp:cNvSpPr/>
      </dsp:nvSpPr>
      <dsp:spPr>
        <a:xfrm>
          <a:off x="0" y="1753344"/>
          <a:ext cx="9906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2800" b="1" kern="1200" dirty="0" smtClean="0">
              <a:solidFill>
                <a:srgbClr val="0000CC"/>
              </a:solidFill>
              <a:latin typeface="+mj-lt"/>
              <a:cs typeface="Times New Roman" pitchFamily="18" charset="0"/>
            </a:rPr>
            <a:t>Postura di osservazione</a:t>
          </a:r>
          <a:endParaRPr lang="it-IT" sz="2800" b="1" kern="1200" dirty="0">
            <a:solidFill>
              <a:srgbClr val="0000CC"/>
            </a:solidFill>
            <a:latin typeface="+mj-lt"/>
            <a:cs typeface="Times New Roman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it-IT" sz="2400" b="1" kern="1200" dirty="0" smtClean="0">
              <a:solidFill>
                <a:srgbClr val="0000CC"/>
              </a:solidFill>
              <a:latin typeface="+mj-lt"/>
              <a:cs typeface="Times New Roman" pitchFamily="18" charset="0"/>
            </a:rPr>
            <a:t>A qualche metro di distanza dalla preda</a:t>
          </a:r>
          <a:endParaRPr lang="it-IT" sz="2400" b="1" kern="1200" dirty="0">
            <a:solidFill>
              <a:srgbClr val="0000CC"/>
            </a:solidFill>
            <a:latin typeface="+mj-lt"/>
            <a:cs typeface="Times New Roman" pitchFamily="18" charset="0"/>
          </a:endParaRPr>
        </a:p>
      </dsp:txBody>
      <dsp:txXfrm>
        <a:off x="2140594" y="1753344"/>
        <a:ext cx="7765405" cy="1593949"/>
      </dsp:txXfrm>
    </dsp:sp>
    <dsp:sp modelId="{A9B05843-6C23-40F8-B4EA-35B0B50BE6CD}">
      <dsp:nvSpPr>
        <dsp:cNvPr id="0" name=""/>
        <dsp:cNvSpPr/>
      </dsp:nvSpPr>
      <dsp:spPr>
        <a:xfrm>
          <a:off x="159394" y="1912739"/>
          <a:ext cx="19812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CEDC8B-ED22-4EB1-8119-542D5A362623}">
      <dsp:nvSpPr>
        <dsp:cNvPr id="0" name=""/>
        <dsp:cNvSpPr/>
      </dsp:nvSpPr>
      <dsp:spPr>
        <a:xfrm>
          <a:off x="0" y="3506688"/>
          <a:ext cx="9906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2800" b="1" kern="1200" dirty="0" smtClean="0">
              <a:solidFill>
                <a:srgbClr val="0000CC"/>
              </a:solidFill>
              <a:latin typeface="+mj-lt"/>
              <a:cs typeface="Times New Roman" pitchFamily="18" charset="0"/>
            </a:rPr>
            <a:t>Dondolio </a:t>
          </a:r>
          <a:endParaRPr lang="it-IT" sz="2800" b="1" kern="1200" dirty="0">
            <a:solidFill>
              <a:srgbClr val="0000CC"/>
            </a:solidFill>
            <a:latin typeface="+mj-lt"/>
            <a:cs typeface="Times New Roman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it-IT" sz="2400" b="1" kern="1200" dirty="0" smtClean="0">
              <a:solidFill>
                <a:srgbClr val="0000CC"/>
              </a:solidFill>
              <a:latin typeface="+mj-lt"/>
              <a:cs typeface="Times New Roman" pitchFamily="18" charset="0"/>
            </a:rPr>
            <a:t>Effettua movimenti ritmici sulle zampe posteriori</a:t>
          </a:r>
          <a:endParaRPr lang="it-IT" sz="2400" b="1" kern="1200" dirty="0">
            <a:solidFill>
              <a:srgbClr val="0000CC"/>
            </a:solidFill>
            <a:latin typeface="+mj-lt"/>
            <a:cs typeface="Times New Roman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it-IT" sz="2400" b="1" kern="1200" dirty="0" smtClean="0">
              <a:solidFill>
                <a:srgbClr val="0000CC"/>
              </a:solidFill>
              <a:latin typeface="+mj-lt"/>
              <a:cs typeface="Times New Roman" pitchFamily="18" charset="0"/>
            </a:rPr>
            <a:t>Si prepara al balzo sulla preda per afferrarla</a:t>
          </a:r>
          <a:endParaRPr lang="it-IT" sz="2400" b="1" kern="1200" dirty="0">
            <a:solidFill>
              <a:srgbClr val="0000CC"/>
            </a:solidFill>
            <a:latin typeface="+mj-lt"/>
            <a:cs typeface="Times New Roman" pitchFamily="18" charset="0"/>
          </a:endParaRPr>
        </a:p>
      </dsp:txBody>
      <dsp:txXfrm>
        <a:off x="2140594" y="3506688"/>
        <a:ext cx="7765405" cy="1593949"/>
      </dsp:txXfrm>
    </dsp:sp>
    <dsp:sp modelId="{4337627B-2849-420F-A6E1-EA39AAEC2B26}">
      <dsp:nvSpPr>
        <dsp:cNvPr id="0" name=""/>
        <dsp:cNvSpPr/>
      </dsp:nvSpPr>
      <dsp:spPr>
        <a:xfrm>
          <a:off x="159394" y="3666083"/>
          <a:ext cx="19812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18E74A-EA87-48FD-9814-C36E3C4AD450}">
      <dsp:nvSpPr>
        <dsp:cNvPr id="0" name=""/>
        <dsp:cNvSpPr/>
      </dsp:nvSpPr>
      <dsp:spPr>
        <a:xfrm>
          <a:off x="0" y="5260032"/>
          <a:ext cx="9906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2800" b="1" kern="1200" dirty="0" smtClean="0">
              <a:solidFill>
                <a:srgbClr val="0000CC"/>
              </a:solidFill>
              <a:latin typeface="+mj-lt"/>
              <a:cs typeface="Times New Roman" pitchFamily="18" charset="0"/>
            </a:rPr>
            <a:t>Uccisione della preda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2800" b="1" kern="1200" dirty="0" smtClean="0">
              <a:solidFill>
                <a:srgbClr val="0000CC"/>
              </a:solidFill>
              <a:latin typeface="+mj-lt"/>
              <a:cs typeface="Times New Roman" pitchFamily="18" charset="0"/>
              <a:sym typeface="Wingdings 2"/>
            </a:rPr>
            <a:t> </a:t>
          </a:r>
          <a:r>
            <a:rPr lang="it-IT" sz="2400" b="1" kern="1200" dirty="0" smtClean="0">
              <a:solidFill>
                <a:srgbClr val="0000CC"/>
              </a:solidFill>
              <a:latin typeface="+mj-lt"/>
              <a:cs typeface="Times New Roman" pitchFamily="18" charset="0"/>
            </a:rPr>
            <a:t>Una volta uccisa la preda non avviene l’ingestione      immediata si può osservare una fase di gioco come mezzo di scaricamento dell’adrenalina</a:t>
          </a:r>
          <a:endParaRPr lang="it-IT" sz="2400" b="1" kern="1200" dirty="0">
            <a:solidFill>
              <a:srgbClr val="0000CC"/>
            </a:solidFill>
            <a:latin typeface="+mj-lt"/>
            <a:cs typeface="Times New Roman" pitchFamily="18" charset="0"/>
          </a:endParaRPr>
        </a:p>
      </dsp:txBody>
      <dsp:txXfrm>
        <a:off x="2140594" y="5260032"/>
        <a:ext cx="7765405" cy="1593949"/>
      </dsp:txXfrm>
    </dsp:sp>
    <dsp:sp modelId="{58244B2B-92AD-4E37-9BC1-E1315AA14D97}">
      <dsp:nvSpPr>
        <dsp:cNvPr id="0" name=""/>
        <dsp:cNvSpPr/>
      </dsp:nvSpPr>
      <dsp:spPr>
        <a:xfrm>
          <a:off x="159394" y="5419427"/>
          <a:ext cx="19812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A0A5-C7D0-4A66-AB55-CF07F5CBC977}">
      <dsp:nvSpPr>
        <dsp:cNvPr id="0" name=""/>
        <dsp:cNvSpPr/>
      </dsp:nvSpPr>
      <dsp:spPr>
        <a:xfrm rot="10800000">
          <a:off x="1890491" y="1346"/>
          <a:ext cx="6257413" cy="125750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52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latin typeface="Times New Roman" pitchFamily="18" charset="0"/>
              <a:cs typeface="Times New Roman" pitchFamily="18" charset="0"/>
            </a:rPr>
            <a:t>Ad libitum</a:t>
          </a:r>
          <a:endParaRPr lang="it-IT" sz="2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204867" y="1346"/>
        <a:ext cx="5943037" cy="1257506"/>
      </dsp:txXfrm>
    </dsp:sp>
    <dsp:sp modelId="{CEFEC1FD-8E89-44FC-893E-87F2F905950B}">
      <dsp:nvSpPr>
        <dsp:cNvPr id="0" name=""/>
        <dsp:cNvSpPr/>
      </dsp:nvSpPr>
      <dsp:spPr>
        <a:xfrm>
          <a:off x="1261738" y="1346"/>
          <a:ext cx="1257506" cy="125750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D54FAC-E9E6-4596-BCA9-D67509F71C63}">
      <dsp:nvSpPr>
        <dsp:cNvPr id="0" name=""/>
        <dsp:cNvSpPr/>
      </dsp:nvSpPr>
      <dsp:spPr>
        <a:xfrm rot="10800000">
          <a:off x="1890491" y="1634227"/>
          <a:ext cx="6257413" cy="125750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52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latin typeface="Times New Roman" pitchFamily="18" charset="0"/>
              <a:cs typeface="Times New Roman" pitchFamily="18" charset="0"/>
            </a:rPr>
            <a:t>Pasti scansionati nel tempo</a:t>
          </a:r>
          <a:endParaRPr lang="it-IT" sz="2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204867" y="1634227"/>
        <a:ext cx="5943037" cy="1257506"/>
      </dsp:txXfrm>
    </dsp:sp>
    <dsp:sp modelId="{9A35AFC6-3621-48B2-9A04-8E44E6F655A5}">
      <dsp:nvSpPr>
        <dsp:cNvPr id="0" name=""/>
        <dsp:cNvSpPr/>
      </dsp:nvSpPr>
      <dsp:spPr>
        <a:xfrm>
          <a:off x="1261738" y="1634227"/>
          <a:ext cx="1257506" cy="125750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D84EE4-BA4F-4A8B-B841-919D6FAADBB8}">
      <dsp:nvSpPr>
        <dsp:cNvPr id="0" name=""/>
        <dsp:cNvSpPr/>
      </dsp:nvSpPr>
      <dsp:spPr>
        <a:xfrm rot="10800000">
          <a:off x="1890491" y="3267109"/>
          <a:ext cx="6257413" cy="125750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52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latin typeface="Times New Roman" pitchFamily="18" charset="0"/>
              <a:cs typeface="Times New Roman" pitchFamily="18" charset="0"/>
            </a:rPr>
            <a:t>Pasti limitati nella quantità</a:t>
          </a:r>
          <a:endParaRPr lang="it-IT" sz="2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204867" y="3267109"/>
        <a:ext cx="5943037" cy="1257506"/>
      </dsp:txXfrm>
    </dsp:sp>
    <dsp:sp modelId="{68BBF0E2-D6A3-47FC-BBC0-CF53D5A5BF55}">
      <dsp:nvSpPr>
        <dsp:cNvPr id="0" name=""/>
        <dsp:cNvSpPr/>
      </dsp:nvSpPr>
      <dsp:spPr>
        <a:xfrm>
          <a:off x="1261738" y="3267109"/>
          <a:ext cx="1257506" cy="125750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762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762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8A7BC1B-FAAB-4464-BF86-AA28FDFBDE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285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2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675" y="746125"/>
            <a:ext cx="662781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5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2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56B0D32-C902-46FB-A6F3-994E84B89C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33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D4BE27-4CA4-41FC-9B75-F80C291BF501}" type="slidenum">
              <a:rPr lang="it-IT" altLang="it-IT" smtClean="0"/>
              <a:pPr>
                <a:spcBef>
                  <a:spcPct val="0"/>
                </a:spcBef>
              </a:pPr>
              <a:t>2</a:t>
            </a:fld>
            <a:endParaRPr lang="it-IT" altLang="it-IT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47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57238"/>
            <a:ext cx="6627813" cy="3729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117" y="4722695"/>
            <a:ext cx="5408930" cy="44741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CDBFB1-BF5E-46F7-8AA5-AF030D82904D}" type="slidenum">
              <a:rPr lang="it-IT" sz="1200"/>
              <a:pPr eaLnBrk="1" hangingPunct="1"/>
              <a:t>40</a:t>
            </a:fld>
            <a:endParaRPr lang="it-IT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A79EFD-E50F-4D87-B444-926B0C765E45}" type="slidenum">
              <a:rPr lang="it-IT" sz="1200"/>
              <a:pPr eaLnBrk="1" hangingPunct="1"/>
              <a:t>41</a:t>
            </a:fld>
            <a:endParaRPr lang="it-IT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D84838-8E93-4C40-8042-CED05AA000DA}" type="slidenum">
              <a:rPr lang="it-IT" sz="1200"/>
              <a:pPr eaLnBrk="1" hangingPunct="1"/>
              <a:t>42</a:t>
            </a:fld>
            <a:endParaRPr lang="it-IT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B69F20-8652-4C4F-AD7E-7379BCF62168}" type="slidenum">
              <a:rPr lang="it-IT" sz="1200"/>
              <a:pPr eaLnBrk="1" hangingPunct="1"/>
              <a:t>43</a:t>
            </a:fld>
            <a:endParaRPr lang="it-IT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18DDCA-3E67-4BB1-A536-9C343BD43C2E}" type="slidenum">
              <a:rPr lang="it-IT" altLang="it-IT" smtClean="0"/>
              <a:pPr>
                <a:spcBef>
                  <a:spcPct val="0"/>
                </a:spcBef>
              </a:pPr>
              <a:t>44</a:t>
            </a:fld>
            <a:endParaRPr lang="it-IT" altLang="it-IT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19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FAE79A-3C88-4711-B23F-05960AFF2BE5}" type="slidenum">
              <a:rPr lang="it-IT" altLang="it-IT" smtClean="0"/>
              <a:pPr>
                <a:spcBef>
                  <a:spcPct val="0"/>
                </a:spcBef>
              </a:pPr>
              <a:t>45</a:t>
            </a:fld>
            <a:endParaRPr lang="it-IT" altLang="it-IT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7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F2D62F-1041-41E4-AC7E-A3EAA5676AF4}" type="slidenum">
              <a:rPr lang="it-IT" sz="1200"/>
              <a:pPr eaLnBrk="1" hangingPunct="1"/>
              <a:t>46</a:t>
            </a:fld>
            <a:endParaRPr lang="it-IT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65E235-227A-465A-B028-3B9BAC91B516}" type="slidenum">
              <a:rPr lang="it-IT" sz="1200"/>
              <a:pPr eaLnBrk="1" hangingPunct="1"/>
              <a:t>47</a:t>
            </a:fld>
            <a:endParaRPr lang="it-IT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3F6348-136D-40CD-BB10-627CECF720AD}" type="slidenum">
              <a:rPr lang="it-IT" sz="1200"/>
              <a:pPr eaLnBrk="1" hangingPunct="1"/>
              <a:t>48</a:t>
            </a:fld>
            <a:endParaRPr lang="it-IT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doni MT Blac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doni MT Blac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doni MT Blac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doni MT Blac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doni MT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doni MT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doni MT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doni MT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doni MT Black" pitchFamily="18" charset="0"/>
              </a:defRPr>
            </a:lvl9pPr>
          </a:lstStyle>
          <a:p>
            <a:pPr eaLnBrk="1" hangingPunct="1"/>
            <a:fld id="{1ED56CAC-4B15-40AB-94D7-64A268EDC6B1}" type="slidenum">
              <a:rPr lang="it-IT" smtClean="0">
                <a:latin typeface="Arial" pitchFamily="34" charset="0"/>
              </a:rPr>
              <a:pPr eaLnBrk="1" hangingPunct="1"/>
              <a:t>3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28B787-FC6E-4268-8BBC-31879757CF9A}" type="slidenum">
              <a:rPr lang="it-IT" sz="1200"/>
              <a:pPr eaLnBrk="1" hangingPunct="1"/>
              <a:t>49</a:t>
            </a:fld>
            <a:endParaRPr lang="it-IT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817DA2-FDBB-4C6F-AB5C-9E354F7F1582}" type="slidenum">
              <a:rPr lang="it-IT" sz="1200"/>
              <a:pPr eaLnBrk="1" hangingPunct="1"/>
              <a:t>51</a:t>
            </a:fld>
            <a:endParaRPr lang="it-IT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283B7F-3BA7-4612-AB92-D3AFE8221810}" type="slidenum">
              <a:rPr lang="it-IT" sz="1200"/>
              <a:pPr eaLnBrk="1" hangingPunct="1"/>
              <a:t>52</a:t>
            </a:fld>
            <a:endParaRPr lang="it-IT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3E92E1-CB84-4599-83FD-AC63F74D290D}" type="slidenum">
              <a:rPr lang="it-IT" sz="1200"/>
              <a:pPr eaLnBrk="1" hangingPunct="1"/>
              <a:t>53</a:t>
            </a:fld>
            <a:endParaRPr lang="it-IT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B17ECE-9730-4DF7-9964-2CBF21B208A5}" type="slidenum">
              <a:rPr lang="it-IT" sz="1200"/>
              <a:pPr eaLnBrk="1" hangingPunct="1"/>
              <a:t>54</a:t>
            </a:fld>
            <a:endParaRPr lang="it-IT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F1C760-E88C-4225-B006-89D8FAA8A435}" type="slidenum">
              <a:rPr lang="it-IT" sz="1200"/>
              <a:pPr eaLnBrk="1" hangingPunct="1"/>
              <a:t>56</a:t>
            </a:fld>
            <a:endParaRPr lang="it-IT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93B0F7-3750-413B-B3FC-71EA940036DD}" type="slidenum">
              <a:rPr lang="it-IT" sz="1200"/>
              <a:pPr eaLnBrk="1" hangingPunct="1"/>
              <a:t>57</a:t>
            </a:fld>
            <a:endParaRPr lang="it-IT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94568C-FC78-48C1-8F44-8EC2160B5E50}" type="slidenum">
              <a:rPr lang="it-IT" sz="1200"/>
              <a:pPr eaLnBrk="1" hangingPunct="1"/>
              <a:t>58</a:t>
            </a:fld>
            <a:endParaRPr lang="it-IT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FDBE1E-8D50-48CF-A0CB-B363714639AB}" type="slidenum">
              <a:rPr lang="it-IT" sz="1200"/>
              <a:pPr eaLnBrk="1" hangingPunct="1"/>
              <a:t>59</a:t>
            </a:fld>
            <a:endParaRPr lang="it-IT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3200CF-FE77-42C1-9BDC-00EFBE59E1FE}" type="slidenum">
              <a:rPr lang="it-IT" sz="1200" smtClean="0"/>
              <a:pPr eaLnBrk="1" hangingPunct="1"/>
              <a:t>60</a:t>
            </a:fld>
            <a:endParaRPr lang="it-IT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57238"/>
            <a:ext cx="6627813" cy="3729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117" y="4722695"/>
            <a:ext cx="5408930" cy="44741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C4E393-59D2-4F18-9A93-29A1E8139771}" type="slidenum">
              <a:rPr lang="it-IT" sz="1200" smtClean="0"/>
              <a:pPr eaLnBrk="1" hangingPunct="1"/>
              <a:t>61</a:t>
            </a:fld>
            <a:endParaRPr lang="it-IT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ADAADB-F167-447A-9F30-0F5BD0023807}" type="slidenum">
              <a:rPr lang="it-IT" sz="1200" smtClean="0"/>
              <a:pPr eaLnBrk="1" hangingPunct="1"/>
              <a:t>62</a:t>
            </a:fld>
            <a:endParaRPr lang="it-IT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530A7F-B646-4AC9-BDFD-D8B10E27770D}" type="slidenum">
              <a:rPr lang="it-IT" sz="1200" smtClean="0"/>
              <a:pPr eaLnBrk="1" hangingPunct="1"/>
              <a:t>63</a:t>
            </a:fld>
            <a:endParaRPr lang="it-IT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D2162E-70CA-4C00-B0BA-16EFEE0AD9D1}" type="slidenum">
              <a:rPr lang="it-IT" sz="1200"/>
              <a:pPr eaLnBrk="1" hangingPunct="1"/>
              <a:t>64</a:t>
            </a:fld>
            <a:endParaRPr lang="it-IT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5307E9-CDEF-4D00-8206-E7A8081C5750}" type="slidenum">
              <a:rPr lang="it-IT" sz="1200"/>
              <a:pPr eaLnBrk="1" hangingPunct="1"/>
              <a:t>65</a:t>
            </a:fld>
            <a:endParaRPr lang="it-IT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E072C9-2F33-4493-9D20-31219D590F9A}" type="slidenum">
              <a:rPr lang="it-IT" sz="1200"/>
              <a:pPr eaLnBrk="1" hangingPunct="1"/>
              <a:t>66</a:t>
            </a:fld>
            <a:endParaRPr lang="it-IT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762B05-CD3E-4691-B6A6-6D62C0586419}" type="slidenum">
              <a:rPr lang="it-IT" sz="1200"/>
              <a:pPr eaLnBrk="1" hangingPunct="1"/>
              <a:t>67</a:t>
            </a:fld>
            <a:endParaRPr lang="it-IT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E16780-805B-4333-8333-425DA4AA9310}" type="slidenum">
              <a:rPr lang="it-IT" sz="1200"/>
              <a:pPr eaLnBrk="1" hangingPunct="1"/>
              <a:t>68</a:t>
            </a:fld>
            <a:endParaRPr lang="it-IT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8DCCA5-16D5-4D83-97CE-E96E99F90F00}" type="slidenum">
              <a:rPr lang="it-IT" sz="1200"/>
              <a:pPr eaLnBrk="1" hangingPunct="1"/>
              <a:t>69</a:t>
            </a:fld>
            <a:endParaRPr lang="it-IT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DA0C2C-61B9-4D57-97A6-34ABD40BD084}" type="slidenum">
              <a:rPr lang="it-IT" sz="1200"/>
              <a:pPr eaLnBrk="1" hangingPunct="1"/>
              <a:t>71</a:t>
            </a:fld>
            <a:endParaRPr lang="it-IT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57238"/>
            <a:ext cx="6627813" cy="3729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117" y="4722695"/>
            <a:ext cx="5408930" cy="44741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A2260F-6371-4BA0-83E5-AB7584EDD62F}" type="slidenum">
              <a:rPr lang="it-IT" sz="1200"/>
              <a:pPr eaLnBrk="1" hangingPunct="1"/>
              <a:t>72</a:t>
            </a:fld>
            <a:endParaRPr lang="it-IT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4F24FA-4CC8-4FE6-9436-AF9F3815C733}" type="slidenum">
              <a:rPr lang="it-IT" sz="1200"/>
              <a:pPr eaLnBrk="1" hangingPunct="1"/>
              <a:t>73</a:t>
            </a:fld>
            <a:endParaRPr lang="it-IT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B9F6E1-EE0B-42EB-A8F6-52A88ED9A5FD}" type="slidenum">
              <a:rPr lang="it-IT" sz="1200"/>
              <a:pPr eaLnBrk="1" hangingPunct="1"/>
              <a:t>74</a:t>
            </a:fld>
            <a:endParaRPr lang="it-IT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57238"/>
            <a:ext cx="6627813" cy="3729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117" y="4722695"/>
            <a:ext cx="5408930" cy="44741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57238"/>
            <a:ext cx="6627813" cy="3729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117" y="4722695"/>
            <a:ext cx="5408930" cy="44741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57238"/>
            <a:ext cx="6627813" cy="3729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117" y="4722695"/>
            <a:ext cx="5408930" cy="44741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57238"/>
            <a:ext cx="6627813" cy="3729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117" y="4722695"/>
            <a:ext cx="5408930" cy="44741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57238"/>
            <a:ext cx="6627813" cy="37290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117" y="4722695"/>
            <a:ext cx="5408930" cy="44741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D00F1-AA84-4CEC-8823-C7BB4A7735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2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5B584-14CC-4544-BA4B-5DF1D820EC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44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42031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108E3-8AC2-43A3-8988-4C29ABB890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552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FD9AC-80A8-4043-A23C-A62A452009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263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2167" y="228602"/>
            <a:ext cx="11347451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02169" y="1676403"/>
            <a:ext cx="5592233" cy="44227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97602" y="1676400"/>
            <a:ext cx="5592233" cy="21351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197602" y="3963991"/>
            <a:ext cx="5592233" cy="2135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06400" y="6245225"/>
            <a:ext cx="3048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3048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32872-A7EE-4E27-813B-5A5F9643E9A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838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2485" y="96841"/>
            <a:ext cx="9544049" cy="14128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265767" y="1981200"/>
            <a:ext cx="5005918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74886" y="1981200"/>
            <a:ext cx="5005916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3D0A6-D428-4BDA-9285-A724AF5CCB1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516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D5AA7-D7F8-46C5-BD4B-1CE114E264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51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02339-2B0A-42ED-9348-A3A63B5AEF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27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610C9-1740-4833-9E2A-9108EEB233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78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D5C46-B1BF-4E2D-B712-915A9A1CE9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90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EF80F-C544-42AC-B5CA-7C953DA95A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68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2809-746D-4DC4-892A-ACEEB95274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34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49B22-5A0F-4C0E-9E58-B1467139EC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88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9FF52-B75A-42D0-875C-BC398ED186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95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FF"/>
            </a:gs>
            <a:gs pos="100000">
              <a:srgbClr val="0000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8C7890A-BF1F-48CF-A7B0-FA1E72624B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it/imgres?imgurl=petplace.netscape.com/articles/images/175643952.jpg&amp;imgrefurl=http://petplace.netscape.com/Articles/artShow.asp?artID=1164&amp;h=150&amp;w=150&amp;prev=/images?q=cat+eating+&amp;svnum=10&amp;hl=it&amp;lr=&amp;ie=UTF-8&amp;oe=UTF-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2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forster.ch/Tutoria/MetabGlucosio/MetabolGlucosio_files/image0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2" b="1729"/>
          <a:stretch/>
        </p:blipFill>
        <p:spPr bwMode="auto">
          <a:xfrm>
            <a:off x="1415481" y="2124000"/>
            <a:ext cx="935115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968897" y="476673"/>
            <a:ext cx="8263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METABOLISMO ENERGETICO</a:t>
            </a:r>
          </a:p>
        </p:txBody>
      </p:sp>
    </p:spTree>
    <p:extLst>
      <p:ext uri="{BB962C8B-B14F-4D97-AF65-F5344CB8AC3E}">
        <p14:creationId xmlns:p14="http://schemas.microsoft.com/office/powerpoint/2010/main" val="18577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contenuto 2"/>
          <p:cNvSpPr>
            <a:spLocks noGrp="1"/>
          </p:cNvSpPr>
          <p:nvPr>
            <p:ph idx="1"/>
          </p:nvPr>
        </p:nvSpPr>
        <p:spPr>
          <a:xfrm>
            <a:off x="1452564" y="1554164"/>
            <a:ext cx="9431337" cy="308927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Approvvigionamento del cibo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Dimensione </a:t>
            </a:r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epimeletica</a:t>
            </a:r>
            <a:endParaRPr lang="it-IT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Docilità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Capacità d’integrazione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Capacità di </a:t>
            </a:r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complementarsi</a:t>
            </a:r>
            <a:endParaRPr lang="it-IT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Immagine 5" descr="cane al guinzagl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3212977"/>
            <a:ext cx="3405187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1790700" y="4270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EVOLUZIONE DEL CANE</a:t>
            </a:r>
            <a:endParaRPr lang="it-IT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9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5360" y="404664"/>
            <a:ext cx="11521280" cy="79208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PERCHE’ </a:t>
            </a:r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L’UOMO HA </a:t>
            </a:r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SCELTO IL LUPO?</a:t>
            </a:r>
          </a:p>
        </p:txBody>
      </p:sp>
      <p:sp>
        <p:nvSpPr>
          <p:cNvPr id="2" name="Rettangolo 1"/>
          <p:cNvSpPr/>
          <p:nvPr/>
        </p:nvSpPr>
        <p:spPr>
          <a:xfrm>
            <a:off x="335360" y="1548075"/>
            <a:ext cx="11521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Branchi di lupi, attratti dall’odore delle prede, si sono avvicinati a insediamenti umani: </a:t>
            </a:r>
          </a:p>
          <a:p>
            <a:pPr algn="just">
              <a:buClr>
                <a:srgbClr val="99FF99"/>
              </a:buClr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COMPETIZIONE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gli uomini per le stesse risorse alimentari, paura reciproca;</a:t>
            </a:r>
          </a:p>
          <a:p>
            <a:pPr algn="just">
              <a:buClr>
                <a:srgbClr val="99FF99"/>
              </a:buClr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AVVICINAMENTO E INTERESSE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reciproco;</a:t>
            </a:r>
          </a:p>
          <a:p>
            <a:pPr algn="just">
              <a:buClr>
                <a:srgbClr val="99FF99"/>
              </a:buClr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OSSERVAZIONE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delle tecniche di caccia del lupo - aiuto involontario nel radunare le prede;</a:t>
            </a:r>
          </a:p>
          <a:p>
            <a:pPr algn="just">
              <a:buClr>
                <a:srgbClr val="99FF99"/>
              </a:buClr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PROTEZIONE DA ALTRI PREDATORI: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funzione di sentinella.</a:t>
            </a:r>
          </a:p>
        </p:txBody>
      </p:sp>
    </p:spTree>
    <p:extLst>
      <p:ext uri="{BB962C8B-B14F-4D97-AF65-F5344CB8AC3E}">
        <p14:creationId xmlns:p14="http://schemas.microsoft.com/office/powerpoint/2010/main" val="287464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35360" y="277815"/>
            <a:ext cx="11521280" cy="846929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LE ORIGINI DEL CANE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335360" y="1382287"/>
            <a:ext cx="11521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AFFILIAZIONE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cuccioli di lupo (probabilmente orfani di madri uccise dagli uomini e rimasti presso gli accampamenti) vengono </a:t>
            </a:r>
            <a:r>
              <a:rPr lang="it-IT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allevati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bambini o da donne: la femmina umana ha una spiccata propensione al comportamento materno.</a:t>
            </a:r>
          </a:p>
          <a:p>
            <a:pPr marL="514350" indent="-514350" algn="just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L’uomo-padrone viene inserito nella </a:t>
            </a:r>
            <a:r>
              <a:rPr lang="it-IT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gerarchia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branco.</a:t>
            </a:r>
          </a:p>
          <a:p>
            <a:pPr marL="514350" indent="-514350" algn="just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lupo accetta di vivere secondo </a:t>
            </a:r>
            <a:r>
              <a:rPr lang="it-IT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regole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umane  e </a:t>
            </a:r>
            <a:r>
              <a:rPr lang="it-IT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riprodursi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ambiente controllato.</a:t>
            </a:r>
          </a:p>
          <a:p>
            <a:pPr marL="341313" indent="-341313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199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5360" y="332656"/>
            <a:ext cx="11521280" cy="72008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PERCHE’ IL </a:t>
            </a:r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LUPO HA </a:t>
            </a:r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ACCETTATO?</a:t>
            </a:r>
          </a:p>
        </p:txBody>
      </p:sp>
      <p:sp>
        <p:nvSpPr>
          <p:cNvPr id="2" name="Rettangolo 1"/>
          <p:cNvSpPr/>
          <p:nvPr/>
        </p:nvSpPr>
        <p:spPr>
          <a:xfrm>
            <a:off x="335360" y="1690064"/>
            <a:ext cx="11521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Lupo ha bisogno di </a:t>
            </a:r>
            <a:r>
              <a:rPr lang="it-IT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rapporti sociali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che rinsalda attraverso contatti fisici-tattili, olfattivi, visivi, uditivi.</a:t>
            </a:r>
          </a:p>
          <a:p>
            <a:pPr marL="514350" indent="-514350" algn="just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</a:t>
            </a:r>
            <a:r>
              <a:rPr lang="it-IT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isolamento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dal proprio gruppo sociale è una notevole fonte di stress. In assenza di suoi simili (animali isolati dal branco) l’uomo è stato un </a:t>
            </a:r>
            <a:r>
              <a:rPr lang="it-IT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sostituto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-514350" algn="just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lupo ha un’</a:t>
            </a:r>
            <a:r>
              <a:rPr lang="it-IT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intelligenza sociale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non solo vive in gruppo, ma opera in squadra e cerca le strategie più utili al gruppo per sopravvivere</a:t>
            </a:r>
          </a:p>
        </p:txBody>
      </p:sp>
    </p:spTree>
    <p:extLst>
      <p:ext uri="{BB962C8B-B14F-4D97-AF65-F5344CB8AC3E}">
        <p14:creationId xmlns:p14="http://schemas.microsoft.com/office/powerpoint/2010/main" val="5021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DIFFERENZE</a:t>
            </a:r>
          </a:p>
        </p:txBody>
      </p:sp>
      <p:sp>
        <p:nvSpPr>
          <p:cNvPr id="2" name="Rettangolo 1"/>
          <p:cNvSpPr/>
          <p:nvPr/>
        </p:nvSpPr>
        <p:spPr>
          <a:xfrm>
            <a:off x="335360" y="1844825"/>
            <a:ext cx="11521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ANIMALE ADDOMESTICATO</a:t>
            </a: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1" hangingPunct="1"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individuo di una specie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selvatica</a:t>
            </a:r>
          </a:p>
          <a:p>
            <a:pPr algn="ctr" eaLnBrk="1" hangingPunct="1">
              <a:defRPr/>
            </a:pP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docile e tollerante verso l’uomo.</a:t>
            </a:r>
          </a:p>
          <a:p>
            <a:pPr algn="ctr" eaLnBrk="1" hangingPunct="1">
              <a:defRPr/>
            </a:pP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ANIMALE DOMESTICO:</a:t>
            </a:r>
          </a:p>
          <a:p>
            <a:pPr algn="ctr" eaLnBrk="1" hangingPunct="1"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Individuo appartenente ad una specie modificata geneticamente, nella forma e nel comportamento, tanto da dipendere dall’uomo per la sua sopravvivenza.</a:t>
            </a:r>
          </a:p>
        </p:txBody>
      </p:sp>
    </p:spTree>
    <p:extLst>
      <p:ext uri="{BB962C8B-B14F-4D97-AF65-F5344CB8AC3E}">
        <p14:creationId xmlns:p14="http://schemas.microsoft.com/office/powerpoint/2010/main" val="31860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38300" y="277815"/>
            <a:ext cx="8915400" cy="84772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DOMESTICAZIONE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335360" y="1124744"/>
            <a:ext cx="115212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99FF9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cane è stato il primo animale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addomesticato</a:t>
            </a:r>
          </a:p>
          <a:p>
            <a:pPr algn="ctr">
              <a:spcBef>
                <a:spcPts val="0"/>
              </a:spcBef>
              <a:buClr>
                <a:srgbClr val="99FF9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dall’uomo che </a:t>
            </a: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è evoluto con lui.</a:t>
            </a:r>
          </a:p>
          <a:p>
            <a:pPr algn="just">
              <a:spcBef>
                <a:spcPts val="0"/>
              </a:spcBef>
              <a:buClr>
                <a:srgbClr val="99FF9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  <a:buClr>
                <a:srgbClr val="99FF9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VANTAGGI PER L’UOMO: </a:t>
            </a:r>
          </a:p>
          <a:p>
            <a:pPr marL="457200" indent="-457200" algn="just">
              <a:spcBef>
                <a:spcPts val="0"/>
              </a:spcBef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Maggior controllo del territorio</a:t>
            </a:r>
          </a:p>
          <a:p>
            <a:pPr marL="457200" indent="-457200" algn="just">
              <a:spcBef>
                <a:spcPts val="0"/>
              </a:spcBef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Più tempo per attività artistiche, ludiche e creative</a:t>
            </a:r>
          </a:p>
          <a:p>
            <a:pPr marL="457200" indent="-457200" algn="just">
              <a:spcBef>
                <a:spcPts val="0"/>
              </a:spcBef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Più tempo per sonno</a:t>
            </a:r>
          </a:p>
          <a:p>
            <a:pPr marL="457200" indent="-457200" algn="just">
              <a:spcBef>
                <a:spcPts val="0"/>
              </a:spcBef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Miglior ripartizione dei compiti</a:t>
            </a:r>
          </a:p>
          <a:p>
            <a:pPr marL="457200" indent="-457200" algn="just">
              <a:spcBef>
                <a:spcPts val="0"/>
              </a:spcBef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Maggiori possibilità di sopravvivenza per bambini e anziani</a:t>
            </a:r>
          </a:p>
          <a:p>
            <a:pPr algn="ctr"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RISULTATO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PIU’ RAPIDA EVOLUZIONE X L’UOMO</a:t>
            </a:r>
          </a:p>
        </p:txBody>
      </p:sp>
    </p:spTree>
    <p:extLst>
      <p:ext uri="{BB962C8B-B14F-4D97-AF65-F5344CB8AC3E}">
        <p14:creationId xmlns:p14="http://schemas.microsoft.com/office/powerpoint/2010/main" val="196326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0" y="188640"/>
            <a:ext cx="8915400" cy="86375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DOMESTICAZIONE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335360" y="1124744"/>
            <a:ext cx="115212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99FF9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soggetti più facilmente gestibili dall'uomo erano i preferiti, meglio nutriti, trattati con favore e attenzione e quindi più facilmente e frequentemente utilizzati per la riproduzione</a:t>
            </a:r>
          </a:p>
          <a:p>
            <a:pPr algn="ctr">
              <a:spcBef>
                <a:spcPts val="0"/>
              </a:spcBef>
              <a:buClr>
                <a:srgbClr val="99FF9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Clr>
                <a:srgbClr val="99FF9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INIZIO SELEZIONE</a:t>
            </a:r>
          </a:p>
          <a:p>
            <a:pPr algn="ctr">
              <a:spcBef>
                <a:spcPts val="0"/>
              </a:spcBef>
              <a:buClr>
                <a:srgbClr val="99FF9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spcBef>
                <a:spcPts val="0"/>
              </a:spcBef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Inizia un processo di modificazioni genetiche dovuto alla diversa pressione ambientale</a:t>
            </a:r>
          </a:p>
          <a:p>
            <a:pPr marL="457200" indent="-457200" algn="just">
              <a:spcBef>
                <a:spcPts val="0"/>
              </a:spcBef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PALEOLITICO: inizio del processo di domesticazione del lupo e sua trasformazione in cane.</a:t>
            </a:r>
          </a:p>
        </p:txBody>
      </p:sp>
    </p:spTree>
    <p:extLst>
      <p:ext uri="{BB962C8B-B14F-4D97-AF65-F5344CB8AC3E}">
        <p14:creationId xmlns:p14="http://schemas.microsoft.com/office/powerpoint/2010/main" val="255836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03400" y="220663"/>
            <a:ext cx="8420100" cy="131286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CONSEGUENZE FISICHE</a:t>
            </a:r>
            <a:b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DOMESTICAZIONE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335360" y="1582342"/>
            <a:ext cx="11521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ALLUNGAMENTO DELL’INTESTINO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digerire vegetali forniti dall’uomo (da carnivoro a  onnivoro)</a:t>
            </a:r>
          </a:p>
          <a:p>
            <a:pPr marL="457200" indent="-457200" algn="just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CAMBIAMENTO CICLI RIPRODUTTIVI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(1/anno nel lupo, 2/anno nel cane)</a:t>
            </a:r>
          </a:p>
          <a:p>
            <a:pPr marL="457200" indent="-457200" algn="just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 PROPORZIONI E PESO CORPOREO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nelle varie razze</a:t>
            </a:r>
          </a:p>
          <a:p>
            <a:pPr marL="457200" indent="-457200" algn="just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CARATTERISTICHE FISICHE NEOTENICHE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testa grossa rispetto al corpo, occhi grandi, forme curvilinee, scartando gli animali più indipendenti e aggressivi. </a:t>
            </a:r>
          </a:p>
        </p:txBody>
      </p:sp>
    </p:spTree>
    <p:extLst>
      <p:ext uri="{BB962C8B-B14F-4D97-AF65-F5344CB8AC3E}">
        <p14:creationId xmlns:p14="http://schemas.microsoft.com/office/powerpoint/2010/main" val="26941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5360" y="1549236"/>
            <a:ext cx="11521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RIDUZIONE VOLUME DEL CERVELLO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diminuita necessità di ricerca cibo e difesa predatori – riduzione aree della predazione</a:t>
            </a:r>
          </a:p>
          <a:p>
            <a:pPr marL="514350" indent="-514350" algn="just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CAMBIAMENTO ALIMENTAZIONE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da carnivora a onnivora come quella umana – aspettativa di cibo dall’uomo </a:t>
            </a:r>
          </a:p>
          <a:p>
            <a:pPr marL="514350" indent="-514350" algn="just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RIDUZIONE DISTANZA DI FUGA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dall’uomo</a:t>
            </a:r>
          </a:p>
          <a:p>
            <a:pPr marL="514350" indent="-514350" algn="just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RIDUZIONE DELLA REAZIONE DI ALLARME: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stimoli ambientali nuovi </a:t>
            </a:r>
          </a:p>
          <a:p>
            <a:pPr marL="514350" indent="-514350" algn="just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RIDUZIONE DELLO SPAZIO PERSONALE: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accettazione della costrizione alla catena 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03400" y="188640"/>
            <a:ext cx="8420100" cy="131286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CONSEGUENZE COMPORTAMENTALI</a:t>
            </a:r>
            <a:b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DOMESTICAZIONE</a:t>
            </a:r>
          </a:p>
        </p:txBody>
      </p:sp>
    </p:spTree>
    <p:extLst>
      <p:ext uri="{BB962C8B-B14F-4D97-AF65-F5344CB8AC3E}">
        <p14:creationId xmlns:p14="http://schemas.microsoft.com/office/powerpoint/2010/main" val="35227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38300" y="277815"/>
            <a:ext cx="8915400" cy="941387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DOMESTICAZIONE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335360" y="1413064"/>
            <a:ext cx="11521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MANTENIMENTO E FISSAZIONE DI ALCUNI COMPORTAMENTI INFANTILI ANCHE NELL'ETÀ ADULTA (neotenia): </a:t>
            </a:r>
          </a:p>
          <a:p>
            <a:pPr marL="342900" indent="-342900" algn="just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atteggiamenti di docilità, </a:t>
            </a:r>
          </a:p>
          <a:p>
            <a:pPr marL="342900" indent="-342900" algn="just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  e posture di sottomissione </a:t>
            </a:r>
          </a:p>
          <a:p>
            <a:pPr marL="342900" indent="-342900" algn="just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RICHIESTA DI CIBO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tipica dei cuccioli di lupo verso la madre</a:t>
            </a:r>
          </a:p>
          <a:p>
            <a:pPr marL="342900" indent="-342900" algn="just">
              <a:buClr>
                <a:srgbClr val="99FF99"/>
              </a:buClr>
              <a:buSzPct val="80000"/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vocalizzazioni infantili: nel lupo l'abbaio è una caratteristica solo dei cuccioli, poi viene soppiantato dall'ululato, mentre nel cane l'abbaio rimane la principale vocalizzazione anche nell'età adulta, mentre l'ululato si manifesta solo in particolari stati emozionali </a:t>
            </a:r>
          </a:p>
        </p:txBody>
      </p:sp>
    </p:spTree>
    <p:extLst>
      <p:ext uri="{BB962C8B-B14F-4D97-AF65-F5344CB8AC3E}">
        <p14:creationId xmlns:p14="http://schemas.microsoft.com/office/powerpoint/2010/main" val="374793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5360" y="1961159"/>
            <a:ext cx="11520089" cy="322395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it-IT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CARNIVORI</a:t>
            </a:r>
          </a:p>
          <a:p>
            <a:pPr algn="just">
              <a:spcBef>
                <a:spcPts val="0"/>
              </a:spcBef>
              <a:defRPr/>
            </a:pPr>
            <a:endParaRPr lang="it-IT" sz="195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nutrono prevalentemente di altri animali (predatori) è hanno una digestione (degradazione chimica degli alimenti) per lo più di natura enzimatica.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5360" y="404664"/>
            <a:ext cx="11520090" cy="119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sz="4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SISTEMA GASTROINTESTINALE</a:t>
            </a:r>
          </a:p>
        </p:txBody>
      </p:sp>
    </p:spTree>
    <p:extLst>
      <p:ext uri="{BB962C8B-B14F-4D97-AF65-F5344CB8AC3E}">
        <p14:creationId xmlns:p14="http://schemas.microsoft.com/office/powerpoint/2010/main" val="1836024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354274"/>
              </p:ext>
            </p:extLst>
          </p:nvPr>
        </p:nvGraphicFramePr>
        <p:xfrm>
          <a:off x="1452530" y="2071679"/>
          <a:ext cx="9410700" cy="2946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638300" y="274638"/>
            <a:ext cx="8915400" cy="92211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EVOLUZIONE ALIMENTARE DEL CANE</a:t>
            </a:r>
          </a:p>
        </p:txBody>
      </p:sp>
    </p:spTree>
    <p:extLst>
      <p:ext uri="{BB962C8B-B14F-4D97-AF65-F5344CB8AC3E}">
        <p14:creationId xmlns:p14="http://schemas.microsoft.com/office/powerpoint/2010/main" val="372347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contenuto 2"/>
          <p:cNvSpPr>
            <a:spLocks noGrp="1"/>
          </p:cNvSpPr>
          <p:nvPr>
            <p:ph idx="1"/>
          </p:nvPr>
        </p:nvSpPr>
        <p:spPr>
          <a:xfrm>
            <a:off x="3032646" y="1606550"/>
            <a:ext cx="2127250" cy="5889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it-IT" sz="2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Da carnivoro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5550694" y="1598348"/>
            <a:ext cx="1060450" cy="484188"/>
          </a:xfrm>
          <a:prstGeom prst="rightArrow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0484" name="CasellaDiTesto 4"/>
          <p:cNvSpPr txBox="1">
            <a:spLocks noChangeArrowheads="1"/>
          </p:cNvSpPr>
          <p:nvPr/>
        </p:nvSpPr>
        <p:spPr bwMode="auto">
          <a:xfrm>
            <a:off x="6816080" y="1617663"/>
            <a:ext cx="382384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2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 carnivoro opportunista</a:t>
            </a:r>
          </a:p>
        </p:txBody>
      </p:sp>
      <p:sp>
        <p:nvSpPr>
          <p:cNvPr id="20485" name="CasellaDiTesto 5"/>
          <p:cNvSpPr txBox="1">
            <a:spLocks noChangeArrowheads="1"/>
          </p:cNvSpPr>
          <p:nvPr/>
        </p:nvSpPr>
        <p:spPr bwMode="auto">
          <a:xfrm>
            <a:off x="1670052" y="2500313"/>
            <a:ext cx="8821737" cy="12001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Con il consolidamento del rapporto con l’uomo, il cane non ha solamente subito cambiamenti comportamentali e morfologici, ma anche cambiamenti alimentari.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000376" y="4085066"/>
            <a:ext cx="1857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sz="2400" b="1" i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Canis</a:t>
            </a:r>
            <a:r>
              <a:rPr lang="it-IT" sz="2400" b="1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lupus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7024689" y="4085066"/>
            <a:ext cx="2166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sz="2400" b="1" i="1">
                <a:solidFill>
                  <a:schemeClr val="bg1"/>
                </a:solidFill>
                <a:latin typeface="+mj-lt"/>
                <a:cs typeface="Times New Roman" pitchFamily="18" charset="0"/>
              </a:rPr>
              <a:t>Homo sapiens</a:t>
            </a:r>
          </a:p>
        </p:txBody>
      </p:sp>
      <p:sp>
        <p:nvSpPr>
          <p:cNvPr id="11" name="Freccia tridirezionale 10"/>
          <p:cNvSpPr/>
          <p:nvPr/>
        </p:nvSpPr>
        <p:spPr>
          <a:xfrm rot="10800000">
            <a:off x="5230020" y="4036220"/>
            <a:ext cx="1701800" cy="928687"/>
          </a:xfrm>
          <a:prstGeom prst="leftRightUpArrow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3913983" y="5286376"/>
            <a:ext cx="4333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sz="2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Approvvigionamento</a:t>
            </a:r>
          </a:p>
          <a:p>
            <a:pPr algn="ctr" eaLnBrk="1" hangingPunct="1">
              <a:defRPr/>
            </a:pPr>
            <a:r>
              <a:rPr lang="it-IT" sz="2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del cibo</a:t>
            </a:r>
          </a:p>
        </p:txBody>
      </p:sp>
      <p:sp>
        <p:nvSpPr>
          <p:cNvPr id="14" name="Titolo 1"/>
          <p:cNvSpPr txBox="1">
            <a:spLocks/>
          </p:cNvSpPr>
          <p:nvPr/>
        </p:nvSpPr>
        <p:spPr bwMode="auto">
          <a:xfrm>
            <a:off x="1623219" y="274638"/>
            <a:ext cx="8915400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EVOLUZIONE ALIMENTARE DEL CANE</a:t>
            </a:r>
          </a:p>
        </p:txBody>
      </p:sp>
    </p:spTree>
    <p:extLst>
      <p:ext uri="{BB962C8B-B14F-4D97-AF65-F5344CB8AC3E}">
        <p14:creationId xmlns:p14="http://schemas.microsoft.com/office/powerpoint/2010/main" val="12088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335360" y="304801"/>
            <a:ext cx="1152128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EVOLUZIONE STORICA DELL’ALIMENTAZIONE DEI CANI E DEI GATTI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335360" y="1772816"/>
            <a:ext cx="1152127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SzTx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ANTICHI EGIZI: 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addomesticamento del cane: 4.600 anni a.C.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addomesticamento del gatto: 4.000 anni a.C.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335359" y="4038601"/>
            <a:ext cx="1152127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SzTx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alimentazione dei cani: frattaglie, cereali, carni di scarto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alimentazione dei gatti: </a:t>
            </a:r>
            <a:r>
              <a:rPr lang="it-I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frattaglie,pesci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carni di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scarto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1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335360" y="202576"/>
            <a:ext cx="1152128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it-IT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Evoluzione dei metodi di  </a:t>
            </a:r>
            <a:r>
              <a:rPr lang="it-I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alimentazione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2390422" y="2057400"/>
            <a:ext cx="7778044" cy="558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it-IT" sz="3600" b="1" dirty="0">
                <a:solidFill>
                  <a:schemeClr val="bg1"/>
                </a:solidFill>
              </a:rPr>
              <a:t>                         Antichità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3564468" y="2971804"/>
            <a:ext cx="638386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it-IT" sz="2800" b="1">
                <a:solidFill>
                  <a:schemeClr val="bg1"/>
                </a:solidFill>
              </a:rPr>
              <a:t> </a:t>
            </a:r>
            <a:r>
              <a:rPr lang="it-IT" sz="3200" b="1">
                <a:solidFill>
                  <a:schemeClr val="bg1"/>
                </a:solidFill>
              </a:rPr>
              <a:t>Persiani, Greci, Romani, Galli</a:t>
            </a:r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2278396" y="3810000"/>
            <a:ext cx="7778044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  <a:buFont typeface="Monotype Sorts" pitchFamily="2" charset="2"/>
              <a:buChar char="r"/>
            </a:pPr>
            <a:r>
              <a:rPr lang="it-IT" sz="2800" b="1">
                <a:solidFill>
                  <a:schemeClr val="bg1"/>
                </a:solidFill>
              </a:rPr>
              <a:t> Affezione ai cani</a:t>
            </a:r>
          </a:p>
          <a:p>
            <a:pPr>
              <a:spcBef>
                <a:spcPct val="50000"/>
              </a:spcBef>
              <a:buClr>
                <a:srgbClr val="FFFFFF"/>
              </a:buClr>
              <a:buFont typeface="Monotype Sorts" pitchFamily="2" charset="2"/>
              <a:buChar char="r"/>
            </a:pPr>
            <a:r>
              <a:rPr lang="it-IT" sz="2800" b="1">
                <a:solidFill>
                  <a:schemeClr val="bg1"/>
                </a:solidFill>
              </a:rPr>
              <a:t> Cura nell’allattamento</a:t>
            </a:r>
          </a:p>
          <a:p>
            <a:pPr>
              <a:spcBef>
                <a:spcPct val="50000"/>
              </a:spcBef>
              <a:buClr>
                <a:srgbClr val="FFFFFF"/>
              </a:buClr>
              <a:buFont typeface="Monotype Sorts" pitchFamily="2" charset="2"/>
              <a:buChar char="r"/>
            </a:pPr>
            <a:r>
              <a:rPr lang="it-IT" sz="2800" b="1">
                <a:solidFill>
                  <a:schemeClr val="bg1"/>
                </a:solidFill>
              </a:rPr>
              <a:t> Carne ai molossi da guerra</a:t>
            </a:r>
            <a:endParaRPr lang="it-IT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207568" y="1412776"/>
            <a:ext cx="7778044" cy="558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 13° Secolo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35360" y="2708920"/>
            <a:ext cx="1152128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Cani                        1/3 Orzo, 1/3 di Frumento, 1/3 Segale</a:t>
            </a:r>
          </a:p>
          <a:p>
            <a:pPr>
              <a:spcBef>
                <a:spcPct val="50000"/>
              </a:spcBef>
              <a:buClrTx/>
              <a:buFont typeface="Monotype Sorts" pitchFamily="2" charset="2"/>
              <a:buNone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Frattaglie, testina, scarti macellazione</a:t>
            </a:r>
          </a:p>
          <a:p>
            <a:pPr>
              <a:spcBef>
                <a:spcPct val="50000"/>
              </a:spcBef>
              <a:buClrTx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Cani da Cervo        Carne rossa (vigore!)</a:t>
            </a:r>
          </a:p>
          <a:p>
            <a:pPr>
              <a:spcBef>
                <a:spcPct val="50000"/>
              </a:spcBef>
              <a:buClrTx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Cuccioli                  Latte, non carne e sangue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35360" y="231612"/>
            <a:ext cx="1152128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it-IT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Evoluzione dei metodi </a:t>
            </a:r>
            <a:r>
              <a:rPr lang="it-I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9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2207568" y="1484784"/>
            <a:ext cx="7778044" cy="558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19° Secolo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775520" y="2636912"/>
            <a:ext cx="864096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Cane da compagnia</a:t>
            </a:r>
            <a:endParaRPr lang="it-IT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335360" y="3429000"/>
            <a:ext cx="11521280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Pane o zuppa con brodo di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carne (si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consigliano legumi e pollo)</a:t>
            </a:r>
          </a:p>
          <a:p>
            <a:pPr>
              <a:spcBef>
                <a:spcPct val="50000"/>
              </a:spcBef>
              <a:buClr>
                <a:schemeClr val="tx2"/>
              </a:buClr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Cereali, sale + lardo + gramigna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fresca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  <a:buClr>
                <a:srgbClr val="FFFF00"/>
              </a:buClr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50 % carne bollita + 50 % farina frumento + verdure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5360" y="202576"/>
            <a:ext cx="1152128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it-IT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Evoluzione dei metodi </a:t>
            </a:r>
            <a:r>
              <a:rPr lang="it-I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64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2207568" y="1268760"/>
            <a:ext cx="7778044" cy="558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20° Secolo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1803400" y="2348880"/>
            <a:ext cx="861308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Cane da compagnia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335360" y="3284984"/>
            <a:ext cx="1152128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PRIMO MANGIME: BISCOTTO 1885 (Inghilterra)</a:t>
            </a:r>
          </a:p>
          <a:p>
            <a:pPr>
              <a:spcBef>
                <a:spcPct val="50000"/>
              </a:spcBef>
              <a:buClr>
                <a:schemeClr val="tx2"/>
              </a:buClr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1930-------------Vitamine</a:t>
            </a:r>
          </a:p>
          <a:p>
            <a:pPr>
              <a:spcBef>
                <a:spcPct val="50000"/>
              </a:spcBef>
              <a:buClr>
                <a:schemeClr val="tx2"/>
              </a:buClr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1943:  NUTRITION OF THE DOG (</a:t>
            </a:r>
            <a:r>
              <a:rPr lang="it-I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McCay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spcBef>
                <a:spcPct val="50000"/>
              </a:spcBef>
              <a:buClr>
                <a:schemeClr val="tx2"/>
              </a:buClr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1950 &gt; NASCITA INDUSTRIA MANGIMISTICA IN EUROPA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5360" y="202576"/>
            <a:ext cx="1152128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it-IT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Evoluzione dei metodi </a:t>
            </a:r>
            <a:r>
              <a:rPr lang="it-I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42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335360" y="533403"/>
            <a:ext cx="1152127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it-IT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 di razione casalinga 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Wolter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1978)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055440" y="1556792"/>
            <a:ext cx="10081119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buClrTx/>
              <a:buFont typeface="Monotype Sorts" pitchFamily="2" charset="2"/>
              <a:buChar char="p"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Carne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bovina					40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>
              <a:spcBef>
                <a:spcPct val="50000"/>
              </a:spcBef>
              <a:buClrTx/>
              <a:buFont typeface="Monotype Sorts" pitchFamily="2" charset="2"/>
              <a:buChar char="p"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Cereali (riso, pasta, fiocchi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..)		30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>
              <a:spcBef>
                <a:spcPct val="50000"/>
              </a:spcBef>
              <a:buClrTx/>
              <a:buFont typeface="Monotype Sorts" pitchFamily="2" charset="2"/>
              <a:buChar char="p"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Carote						24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>
              <a:spcBef>
                <a:spcPct val="50000"/>
              </a:spcBef>
              <a:buClrTx/>
              <a:buFont typeface="Monotype Sorts" pitchFamily="2" charset="2"/>
              <a:buChar char="p"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Olio di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					2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>
              <a:spcBef>
                <a:spcPct val="50000"/>
              </a:spcBef>
              <a:buClrTx/>
              <a:buFont typeface="Monotype Sorts" pitchFamily="2" charset="2"/>
              <a:buChar char="p"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Lievito						2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>
              <a:spcBef>
                <a:spcPct val="50000"/>
              </a:spcBef>
              <a:buClrTx/>
              <a:buFont typeface="Monotype Sorts" pitchFamily="2" charset="2"/>
              <a:buChar char="p"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Integrazione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minerale-vitaminico	2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8413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asellaDiTesto 4"/>
          <p:cNvSpPr txBox="1">
            <a:spLocks noChangeArrowheads="1"/>
          </p:cNvSpPr>
          <p:nvPr/>
        </p:nvSpPr>
        <p:spPr bwMode="auto">
          <a:xfrm>
            <a:off x="1055440" y="3356992"/>
            <a:ext cx="1008112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F7710D"/>
              </a:buClr>
            </a:pPr>
            <a:r>
              <a:rPr lang="it-IT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Felis</a:t>
            </a:r>
            <a:r>
              <a:rPr lang="it-IT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silvestris</a:t>
            </a:r>
            <a:r>
              <a:rPr lang="it-IT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silvestris</a:t>
            </a:r>
            <a:endParaRPr lang="it-IT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F7710D"/>
              </a:buClr>
            </a:pPr>
            <a:r>
              <a:rPr lang="it-IT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Felis</a:t>
            </a:r>
            <a:r>
              <a:rPr lang="it-IT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silvestris</a:t>
            </a:r>
            <a:r>
              <a:rPr lang="it-IT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lybica</a:t>
            </a:r>
            <a:endParaRPr lang="it-IT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F7710D"/>
              </a:buClr>
            </a:pPr>
            <a:r>
              <a:rPr lang="it-IT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Felis</a:t>
            </a:r>
            <a:r>
              <a:rPr lang="it-IT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silvestris</a:t>
            </a:r>
            <a:r>
              <a:rPr lang="it-IT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bieti</a:t>
            </a:r>
            <a:endParaRPr lang="it-IT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F7710D"/>
              </a:buClr>
            </a:pPr>
            <a:r>
              <a:rPr lang="it-IT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Felis</a:t>
            </a:r>
            <a:r>
              <a:rPr lang="it-IT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silvestris</a:t>
            </a:r>
            <a:r>
              <a:rPr lang="it-IT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ornata</a:t>
            </a:r>
          </a:p>
          <a:p>
            <a:pPr algn="ctr" eaLnBrk="1" hangingPunct="1">
              <a:buClr>
                <a:srgbClr val="F7710D"/>
              </a:buClr>
            </a:pPr>
            <a:r>
              <a:rPr lang="it-IT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Felis</a:t>
            </a:r>
            <a:r>
              <a:rPr lang="it-IT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silvestris</a:t>
            </a:r>
            <a:r>
              <a:rPr lang="it-IT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cafra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638300" y="116632"/>
            <a:ext cx="8915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EVOLUZIONE DEL GATTO</a:t>
            </a:r>
          </a:p>
        </p:txBody>
      </p:sp>
      <p:sp>
        <p:nvSpPr>
          <p:cNvPr id="2" name="Rettangolo 1"/>
          <p:cNvSpPr/>
          <p:nvPr/>
        </p:nvSpPr>
        <p:spPr>
          <a:xfrm>
            <a:off x="335360" y="1268760"/>
            <a:ext cx="11521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Studi sul DNA mitocondriale di circa 979 soggetti selvatici e domestici hanno evidenziato cinque gruppi genetici diversi, classificati come cinque sottospecie del </a:t>
            </a:r>
            <a:r>
              <a:rPr lang="it-I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Felis</a:t>
            </a:r>
            <a:r>
              <a:rPr lang="it-I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it-I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silvestris</a:t>
            </a:r>
            <a:r>
              <a:rPr lang="it-I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provenienti da cinque aree geografiche differenti:</a:t>
            </a:r>
            <a:endParaRPr lang="it-IT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73200" y="1554163"/>
            <a:ext cx="9410700" cy="660392"/>
          </a:xfrm>
          <a:ln>
            <a:miter lim="800000"/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it-IT" b="1" dirty="0" smtClean="0">
                <a:ln w="1905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Morfologicamente ancora simili</a:t>
            </a:r>
            <a:endParaRPr lang="it-IT" b="1" dirty="0">
              <a:ln w="1905"/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5363" name="Immagine 3" descr="755px-Domestic_cat_cropped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1" y="2357439"/>
            <a:ext cx="3560763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magine 4" descr="800px-AfricanWildCat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2357438"/>
            <a:ext cx="3714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Immagine 6" descr="Gatto-selvatico-1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6" y="3392489"/>
            <a:ext cx="2398713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638300" y="274638"/>
            <a:ext cx="8915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EVOLUZIONE DEL GATTO</a:t>
            </a:r>
          </a:p>
        </p:txBody>
      </p:sp>
    </p:spTree>
    <p:extLst>
      <p:ext uri="{BB962C8B-B14F-4D97-AF65-F5344CB8AC3E}">
        <p14:creationId xmlns:p14="http://schemas.microsoft.com/office/powerpoint/2010/main" val="8039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7392144" y="2204864"/>
            <a:ext cx="4579406" cy="3600400"/>
            <a:chOff x="7392144" y="2636838"/>
            <a:chExt cx="4579406" cy="3600400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144" y="2636838"/>
              <a:ext cx="4579406" cy="36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" name="Oval 5"/>
            <p:cNvSpPr>
              <a:spLocks noChangeArrowheads="1"/>
            </p:cNvSpPr>
            <p:nvPr/>
          </p:nvSpPr>
          <p:spPr bwMode="auto">
            <a:xfrm>
              <a:off x="10992544" y="4015289"/>
              <a:ext cx="624285" cy="4318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" name="Rettangolo 1"/>
          <p:cNvSpPr/>
          <p:nvPr/>
        </p:nvSpPr>
        <p:spPr>
          <a:xfrm>
            <a:off x="335360" y="2573903"/>
            <a:ext cx="6541425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carnivori si alimentano di </a:t>
            </a:r>
            <a:r>
              <a:rPr lang="it-IT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proteine animali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alimenti facilmente digeribili ed ad alto tenore energetico;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loro digestione richiede solo </a:t>
            </a:r>
            <a:r>
              <a:rPr lang="it-IT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attività enzimatiche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tratto gastrointestinale ha una </a:t>
            </a:r>
            <a:r>
              <a:rPr lang="it-IT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capacità ridotta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 hanno distretti dilatati entro cui l’alimento permane per subire </a:t>
            </a:r>
            <a:r>
              <a:rPr lang="it-IT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processi fermentativi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possono alimentare </a:t>
            </a:r>
            <a:r>
              <a:rPr lang="it-IT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saltuariamente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ttangolo 3"/>
          <p:cNvSpPr/>
          <p:nvPr/>
        </p:nvSpPr>
        <p:spPr>
          <a:xfrm>
            <a:off x="1414728" y="346011"/>
            <a:ext cx="93625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SISTEMA GASTROINTESTINALE</a:t>
            </a:r>
          </a:p>
          <a:p>
            <a:pPr algn="ctr"/>
            <a:r>
              <a:rPr lang="it-IT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Carnivori</a:t>
            </a:r>
          </a:p>
        </p:txBody>
      </p:sp>
    </p:spTree>
    <p:extLst>
      <p:ext uri="{BB962C8B-B14F-4D97-AF65-F5344CB8AC3E}">
        <p14:creationId xmlns:p14="http://schemas.microsoft.com/office/powerpoint/2010/main" val="2047058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Segnaposto contenuto 3" descr="800px-AfricanWildCat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8138" y="1214439"/>
            <a:ext cx="4037012" cy="2795587"/>
          </a:xfrm>
        </p:spPr>
      </p:pic>
      <p:sp>
        <p:nvSpPr>
          <p:cNvPr id="16387" name="CasellaDiTesto 5"/>
          <p:cNvSpPr txBox="1">
            <a:spLocks noChangeArrowheads="1"/>
          </p:cNvSpPr>
          <p:nvPr/>
        </p:nvSpPr>
        <p:spPr bwMode="auto">
          <a:xfrm>
            <a:off x="1684339" y="4005065"/>
            <a:ext cx="3870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Felis</a:t>
            </a:r>
            <a:r>
              <a:rPr lang="it-I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silvestris</a:t>
            </a:r>
            <a:r>
              <a:rPr lang="it-I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lybica</a:t>
            </a:r>
            <a:endParaRPr lang="it-I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CasellaDiTesto 6"/>
          <p:cNvSpPr txBox="1">
            <a:spLocks noChangeArrowheads="1"/>
          </p:cNvSpPr>
          <p:nvPr/>
        </p:nvSpPr>
        <p:spPr bwMode="auto">
          <a:xfrm>
            <a:off x="6173788" y="4005065"/>
            <a:ext cx="4411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Felis silvestris silvestris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452563" y="5214939"/>
            <a:ext cx="9364662" cy="9540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7710D"/>
              </a:buClr>
              <a:defRPr/>
            </a:pPr>
            <a:r>
              <a:rPr lang="it-IT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Cacciatore solitario prevalentemente notturno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7710D"/>
              </a:buClr>
              <a:defRPr/>
            </a:pPr>
            <a:r>
              <a:rPr lang="it-IT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Elimina urine molto concentrate</a:t>
            </a:r>
          </a:p>
        </p:txBody>
      </p:sp>
      <p:pic>
        <p:nvPicPr>
          <p:cNvPr id="16390" name="Immagine 9" descr="800px-Vildkatt-1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1214438"/>
            <a:ext cx="4902200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/>
          <p:cNvSpPr txBox="1">
            <a:spLocks/>
          </p:cNvSpPr>
          <p:nvPr/>
        </p:nvSpPr>
        <p:spPr bwMode="auto">
          <a:xfrm>
            <a:off x="1645096" y="18864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EVOLUZIONE DEL GATTO</a:t>
            </a:r>
          </a:p>
        </p:txBody>
      </p:sp>
    </p:spTree>
    <p:extLst>
      <p:ext uri="{BB962C8B-B14F-4D97-AF65-F5344CB8AC3E}">
        <p14:creationId xmlns:p14="http://schemas.microsoft.com/office/powerpoint/2010/main" val="3054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163312"/>
              </p:ext>
            </p:extLst>
          </p:nvPr>
        </p:nvGraphicFramePr>
        <p:xfrm>
          <a:off x="1452531" y="1214422"/>
          <a:ext cx="4720861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2" name="Rettangolo 1"/>
          <p:cNvSpPr>
            <a:spLocks noChangeArrowheads="1"/>
          </p:cNvSpPr>
          <p:nvPr/>
        </p:nvSpPr>
        <p:spPr bwMode="auto">
          <a:xfrm>
            <a:off x="6875464" y="2276476"/>
            <a:ext cx="39401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+mj-lt"/>
                <a:cs typeface="Andalus" pitchFamily="18" charset="-78"/>
              </a:rPr>
              <a:t>L’uomo avvicina il gatto utilizzandolo come protezione del grano dai topi 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638300" y="274638"/>
            <a:ext cx="8915400" cy="92211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EVOLUZIONE ALIMENTARE DEL GATTO</a:t>
            </a:r>
          </a:p>
        </p:txBody>
      </p:sp>
    </p:spTree>
    <p:extLst>
      <p:ext uri="{BB962C8B-B14F-4D97-AF65-F5344CB8AC3E}">
        <p14:creationId xmlns:p14="http://schemas.microsoft.com/office/powerpoint/2010/main" val="16130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638300" y="116632"/>
            <a:ext cx="8915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2" charset="-78"/>
              </a:rPr>
              <a:t>I RISULTATI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2" charset="-78"/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318195"/>
              </p:ext>
            </p:extLst>
          </p:nvPr>
        </p:nvGraphicFramePr>
        <p:xfrm>
          <a:off x="1452530" y="1214423"/>
          <a:ext cx="9410700" cy="2946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reccia in giù 7"/>
          <p:cNvSpPr/>
          <p:nvPr/>
        </p:nvSpPr>
        <p:spPr>
          <a:xfrm>
            <a:off x="5786439" y="4500565"/>
            <a:ext cx="524537" cy="1000125"/>
          </a:xfrm>
          <a:prstGeom prst="downArrow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529955" y="5715002"/>
            <a:ext cx="905470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ndalus" pitchFamily="18" charset="-78"/>
              </a:rPr>
              <a:t>Un gatto meno reattivo e tranquillo</a:t>
            </a:r>
          </a:p>
        </p:txBody>
      </p:sp>
    </p:spTree>
    <p:extLst>
      <p:ext uri="{BB962C8B-B14F-4D97-AF65-F5344CB8AC3E}">
        <p14:creationId xmlns:p14="http://schemas.microsoft.com/office/powerpoint/2010/main" val="34471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contenuto 2"/>
          <p:cNvSpPr>
            <a:spLocks noGrp="1"/>
          </p:cNvSpPr>
          <p:nvPr>
            <p:ph idx="1"/>
          </p:nvPr>
        </p:nvSpPr>
        <p:spPr>
          <a:xfrm>
            <a:off x="1473200" y="1554163"/>
            <a:ext cx="9410700" cy="6604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it-IT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Carnivoro obbligato ed abile cacciatore</a:t>
            </a:r>
          </a:p>
          <a:p>
            <a:pPr algn="ctr" eaLnBrk="1" hangingPunct="1">
              <a:buFont typeface="Wingdings 2" pitchFamily="18" charset="2"/>
              <a:buNone/>
            </a:pPr>
            <a:endParaRPr lang="it-IT" b="1" i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2531" name="Immagine 3" descr="2809710_f2cf8004df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9" y="2786064"/>
            <a:ext cx="464343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Immagine 5" descr="2809645_804025c1ba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2786064"/>
            <a:ext cx="4618038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638300" y="274638"/>
            <a:ext cx="8915400" cy="92211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ALIMENTAZIONE DEL GATTO</a:t>
            </a:r>
          </a:p>
        </p:txBody>
      </p:sp>
    </p:spTree>
    <p:extLst>
      <p:ext uri="{BB962C8B-B14F-4D97-AF65-F5344CB8AC3E}">
        <p14:creationId xmlns:p14="http://schemas.microsoft.com/office/powerpoint/2010/main" val="3600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335360" y="115888"/>
            <a:ext cx="11521280" cy="1143000"/>
          </a:xfrm>
        </p:spPr>
        <p:txBody>
          <a:bodyPr/>
          <a:lstStyle/>
          <a:p>
            <a:pPr marL="342900" indent="-342900"/>
            <a:r>
              <a:rPr lang="it-IT" sz="3200" b="1" dirty="0">
                <a:solidFill>
                  <a:srgbClr val="FFFF00"/>
                </a:solidFill>
              </a:rPr>
              <a:t>Descrizione del comportamento alimentare nel gatto</a:t>
            </a:r>
            <a:endParaRPr lang="it-IT" sz="6000" b="1" dirty="0">
              <a:solidFill>
                <a:srgbClr val="FFFF00"/>
              </a:solidFill>
            </a:endParaRPr>
          </a:p>
        </p:txBody>
      </p:sp>
      <p:sp>
        <p:nvSpPr>
          <p:cNvPr id="9219" name="Segnaposto contenuto 2"/>
          <p:cNvSpPr>
            <a:spLocks noGrp="1"/>
          </p:cNvSpPr>
          <p:nvPr>
            <p:ph idx="1"/>
          </p:nvPr>
        </p:nvSpPr>
        <p:spPr>
          <a:xfrm>
            <a:off x="335360" y="1125538"/>
            <a:ext cx="11521280" cy="5183782"/>
          </a:xfrm>
        </p:spPr>
        <p:txBody>
          <a:bodyPr/>
          <a:lstStyle/>
          <a:p>
            <a:pPr algn="just">
              <a:defRPr/>
            </a:pPr>
            <a:r>
              <a:rPr lang="it-IT" sz="2800" b="1" dirty="0" err="1">
                <a:solidFill>
                  <a:schemeClr val="bg1"/>
                </a:solidFill>
              </a:rPr>
              <a:t>Predazione</a:t>
            </a:r>
            <a:r>
              <a:rPr lang="it-IT" sz="2800" b="1" dirty="0">
                <a:solidFill>
                  <a:schemeClr val="bg1"/>
                </a:solidFill>
              </a:rPr>
              <a:t> e caccia</a:t>
            </a:r>
          </a:p>
          <a:p>
            <a:pPr lvl="1" algn="just">
              <a:defRPr/>
            </a:pPr>
            <a:r>
              <a:rPr lang="it-IT" sz="2400" b="1" dirty="0">
                <a:solidFill>
                  <a:schemeClr val="bg1"/>
                </a:solidFill>
              </a:rPr>
              <a:t>Istinto e comportamento appreso</a:t>
            </a:r>
          </a:p>
          <a:p>
            <a:pPr lvl="1" algn="just">
              <a:defRPr/>
            </a:pPr>
            <a:r>
              <a:rPr lang="it-IT" sz="2400" b="1" dirty="0">
                <a:solidFill>
                  <a:schemeClr val="bg1"/>
                </a:solidFill>
              </a:rPr>
              <a:t>Programma di addestramento venatorio illustrato dalla gatta:</a:t>
            </a:r>
          </a:p>
          <a:p>
            <a:pPr lvl="2" algn="just">
              <a:spcBef>
                <a:spcPts val="0"/>
              </a:spcBef>
              <a:defRPr/>
            </a:pPr>
            <a:r>
              <a:rPr lang="it-IT" sz="2000" b="1" u="sng" dirty="0">
                <a:solidFill>
                  <a:schemeClr val="bg1"/>
                </a:solidFill>
              </a:rPr>
              <a:t>4 settimane</a:t>
            </a:r>
            <a:r>
              <a:rPr lang="it-IT" sz="2000" b="1" dirty="0">
                <a:solidFill>
                  <a:schemeClr val="bg1"/>
                </a:solidFill>
              </a:rPr>
              <a:t>: la madre offre pezzi di carne ai gattini</a:t>
            </a:r>
          </a:p>
          <a:p>
            <a:pPr lvl="2" algn="just">
              <a:spcBef>
                <a:spcPts val="0"/>
              </a:spcBef>
              <a:defRPr/>
            </a:pPr>
            <a:r>
              <a:rPr lang="it-IT" sz="2000" b="1" u="sng" dirty="0">
                <a:solidFill>
                  <a:schemeClr val="bg1"/>
                </a:solidFill>
              </a:rPr>
              <a:t>5 settimane</a:t>
            </a:r>
            <a:r>
              <a:rPr lang="it-IT" sz="2000" b="1" dirty="0">
                <a:solidFill>
                  <a:schemeClr val="bg1"/>
                </a:solidFill>
              </a:rPr>
              <a:t>: la madre mangia prede morte davanti ai gattini</a:t>
            </a:r>
          </a:p>
          <a:p>
            <a:pPr lvl="2" algn="just">
              <a:spcBef>
                <a:spcPts val="0"/>
              </a:spcBef>
              <a:defRPr/>
            </a:pPr>
            <a:r>
              <a:rPr lang="it-IT" sz="2000" b="1" u="sng" dirty="0">
                <a:solidFill>
                  <a:schemeClr val="bg1"/>
                </a:solidFill>
              </a:rPr>
              <a:t>6-7 settimane</a:t>
            </a:r>
            <a:r>
              <a:rPr lang="it-IT" sz="2000" b="1" dirty="0">
                <a:solidFill>
                  <a:schemeClr val="bg1"/>
                </a:solidFill>
              </a:rPr>
              <a:t>: la madre lascia che i gattini mangino le prede</a:t>
            </a:r>
          </a:p>
          <a:p>
            <a:pPr lvl="2" algn="just">
              <a:spcBef>
                <a:spcPts val="0"/>
              </a:spcBef>
              <a:defRPr/>
            </a:pPr>
            <a:r>
              <a:rPr lang="it-IT" sz="2000" b="1" u="sng" dirty="0">
                <a:solidFill>
                  <a:schemeClr val="bg1"/>
                </a:solidFill>
              </a:rPr>
              <a:t>8 settimane</a:t>
            </a:r>
            <a:r>
              <a:rPr lang="it-IT" sz="2000" b="1" dirty="0">
                <a:solidFill>
                  <a:schemeClr val="bg1"/>
                </a:solidFill>
              </a:rPr>
              <a:t>: la madre porta una preda ai gattini per  insegnare ad uccidere</a:t>
            </a:r>
            <a:endParaRPr lang="it-IT" sz="2000" b="1" u="sng" dirty="0">
              <a:solidFill>
                <a:schemeClr val="bg1"/>
              </a:solidFill>
            </a:endParaRPr>
          </a:p>
          <a:p>
            <a:pPr lvl="2" algn="just">
              <a:spcBef>
                <a:spcPts val="0"/>
              </a:spcBef>
              <a:defRPr/>
            </a:pPr>
            <a:r>
              <a:rPr lang="it-IT" sz="2000" b="1" u="sng" dirty="0">
                <a:solidFill>
                  <a:schemeClr val="bg1"/>
                </a:solidFill>
              </a:rPr>
              <a:t>3 mesi</a:t>
            </a:r>
            <a:r>
              <a:rPr lang="it-IT" sz="2000" b="1" dirty="0">
                <a:solidFill>
                  <a:schemeClr val="bg1"/>
                </a:solidFill>
              </a:rPr>
              <a:t>: prima sessione di caccia</a:t>
            </a:r>
          </a:p>
          <a:p>
            <a:pPr lvl="2" algn="just">
              <a:spcBef>
                <a:spcPts val="0"/>
              </a:spcBef>
              <a:defRPr/>
            </a:pPr>
            <a:r>
              <a:rPr lang="it-IT" sz="2000" b="1" u="sng" dirty="0">
                <a:solidFill>
                  <a:schemeClr val="bg1"/>
                </a:solidFill>
              </a:rPr>
              <a:t>4 mesi</a:t>
            </a:r>
            <a:r>
              <a:rPr lang="it-IT" sz="2000" b="1" dirty="0">
                <a:solidFill>
                  <a:schemeClr val="bg1"/>
                </a:solidFill>
              </a:rPr>
              <a:t>: cacciatori confermati</a:t>
            </a:r>
          </a:p>
          <a:p>
            <a:pPr lvl="1" algn="just">
              <a:defRPr/>
            </a:pPr>
            <a:r>
              <a:rPr lang="it-IT" sz="2400" b="1" dirty="0">
                <a:solidFill>
                  <a:schemeClr val="bg1"/>
                </a:solidFill>
              </a:rPr>
              <a:t>Sessione di caccia:</a:t>
            </a:r>
          </a:p>
          <a:p>
            <a:pPr lvl="2" algn="just">
              <a:defRPr/>
            </a:pPr>
            <a:r>
              <a:rPr lang="it-IT" sz="2000" b="1" dirty="0">
                <a:solidFill>
                  <a:schemeClr val="bg1"/>
                </a:solidFill>
              </a:rPr>
              <a:t>I gatti sono cacciatori opportunisti  e solitari</a:t>
            </a:r>
          </a:p>
          <a:p>
            <a:pPr lvl="2" algn="just">
              <a:defRPr/>
            </a:pPr>
            <a:r>
              <a:rPr lang="it-IT" sz="2000" b="1" dirty="0">
                <a:solidFill>
                  <a:schemeClr val="bg1"/>
                </a:solidFill>
              </a:rPr>
              <a:t>La sessione di caccia dura 30 min. (2/3 del oro tempo di veglia) circa su una distanza di 600-1800 m</a:t>
            </a:r>
          </a:p>
          <a:p>
            <a:pPr lvl="2" algn="just">
              <a:defRPr/>
            </a:pPr>
            <a:r>
              <a:rPr lang="it-IT" sz="2000" b="1" dirty="0">
                <a:solidFill>
                  <a:schemeClr val="bg1"/>
                </a:solidFill>
              </a:rPr>
              <a:t>Solo il 13% delle volte la preda viene catturata, un successo ogni 2-3 tentativi</a:t>
            </a:r>
          </a:p>
        </p:txBody>
      </p:sp>
    </p:spTree>
    <p:extLst>
      <p:ext uri="{BB962C8B-B14F-4D97-AF65-F5344CB8AC3E}">
        <p14:creationId xmlns:p14="http://schemas.microsoft.com/office/powerpoint/2010/main" val="3158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32195937"/>
              </p:ext>
            </p:extLst>
          </p:nvPr>
        </p:nvGraphicFramePr>
        <p:xfrm>
          <a:off x="1143000" y="0"/>
          <a:ext cx="9906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15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5360" y="1966188"/>
            <a:ext cx="11521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3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sequenza completa è controllata da un sistema di fasi di motivazioni progressive</a:t>
            </a:r>
          </a:p>
          <a:p>
            <a:pPr marL="342900" lvl="4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L’interesse viene risvegliato da stimoli uditivi, che permettono al gatto di localizzare la preda</a:t>
            </a:r>
          </a:p>
          <a:p>
            <a:pPr marL="342900" lvl="4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visualizzazione di movimenti rapidi scatena l’approccio</a:t>
            </a:r>
          </a:p>
          <a:p>
            <a:pPr marL="342900" lvl="4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cattura risponde a tracce olfattive e visive ed è scatenata da stimoli tattili</a:t>
            </a:r>
          </a:p>
          <a:p>
            <a:pPr marL="342900" lvl="3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cattura e l’uccisione sono indipendenti dalla fame.</a:t>
            </a:r>
          </a:p>
          <a:p>
            <a:pPr marL="342900" lvl="3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sazietà non inibisce l’uccisione</a:t>
            </a:r>
          </a:p>
        </p:txBody>
      </p:sp>
      <p:sp>
        <p:nvSpPr>
          <p:cNvPr id="3" name="Rettangolo 2"/>
          <p:cNvSpPr/>
          <p:nvPr/>
        </p:nvSpPr>
        <p:spPr>
          <a:xfrm>
            <a:off x="335360" y="620688"/>
            <a:ext cx="11521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FF00"/>
                </a:solidFill>
              </a:rPr>
              <a:t>COMPORTAMENTO PREDATORIO </a:t>
            </a:r>
            <a:r>
              <a:rPr lang="it-IT" sz="4000" b="1" dirty="0">
                <a:solidFill>
                  <a:srgbClr val="FFFF00"/>
                </a:solidFill>
              </a:rPr>
              <a:t>D</a:t>
            </a:r>
            <a:r>
              <a:rPr lang="it-IT" sz="4000" b="1" dirty="0" smtClean="0">
                <a:solidFill>
                  <a:srgbClr val="FFFF00"/>
                </a:solidFill>
              </a:rPr>
              <a:t>EL GATTO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8991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335360" y="1554163"/>
            <a:ext cx="11521280" cy="49466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Esaminato il contenuto gastrico di 28 gatti selvatici: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65 % di topi e altri piccoli roditori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12 %  di roditori di dimensioni variabili fra quelle di un topo e una lepre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6 % di specie di uccelli di piccola taglia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8 % di specie di uccelli di interesse venatorio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5 % di selvaggina da pelo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3 % di vegetali e sostanze non identificabili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1 % di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capriolo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35360" y="381000"/>
            <a:ext cx="115212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QUALI SONO LE PREDE DEL GATTO?</a:t>
            </a:r>
          </a:p>
        </p:txBody>
      </p:sp>
    </p:spTree>
    <p:extLst>
      <p:ext uri="{BB962C8B-B14F-4D97-AF65-F5344CB8AC3E}">
        <p14:creationId xmlns:p14="http://schemas.microsoft.com/office/powerpoint/2010/main" val="17047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3078163" y="142875"/>
          <a:ext cx="6113462" cy="6583608"/>
        </p:xfrm>
        <a:graphic>
          <a:graphicData uri="http://schemas.openxmlformats.org/drawingml/2006/table">
            <a:tbl>
              <a:tblPr/>
              <a:tblGrid>
                <a:gridCol w="305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dalus" pitchFamily="18" charset="-78"/>
                          <a:cs typeface="Andalus" pitchFamily="18" charset="-78"/>
                        </a:rPr>
                        <a:t>Nutrienti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B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dalus" pitchFamily="18" charset="-78"/>
                          <a:cs typeface="Andalus" pitchFamily="18" charset="-78"/>
                        </a:rPr>
                        <a:t>Carcassa di topo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8B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Proteine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55 %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Grassi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38,1 %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Carboidrati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9.1 %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Fibre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1,2 %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Umidità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63,6 %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Calcio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1, 15 %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Fosforo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0,98 %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Vitamina 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84.800 U/kg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Vitamina 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33 U/kg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Tiamina o Vit. B1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5,8 mg/kg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Riboflavina o Vit. B2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10,7 mg/kg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Niacina o Vit. B3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156,6 mg/kg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Acido Folico o Vit. B9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2,8 mg/kg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Acido Pantotenico o Vit. B5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54,9 mg/kg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Cobalamina  o Vit. B12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22,5 µg/kg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Ferro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288 mg/kg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5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Zinco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71,4 mg/kg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Ovale 2"/>
          <p:cNvSpPr/>
          <p:nvPr/>
        </p:nvSpPr>
        <p:spPr>
          <a:xfrm rot="5400000">
            <a:off x="6268245" y="396082"/>
            <a:ext cx="420687" cy="62865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4" name="Ovale 3"/>
          <p:cNvSpPr/>
          <p:nvPr/>
        </p:nvSpPr>
        <p:spPr>
          <a:xfrm rot="5400000">
            <a:off x="6388894" y="642144"/>
            <a:ext cx="420688" cy="8509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6" name="Ovale 5"/>
          <p:cNvSpPr/>
          <p:nvPr/>
        </p:nvSpPr>
        <p:spPr>
          <a:xfrm rot="5400000">
            <a:off x="6311901" y="1076326"/>
            <a:ext cx="420687" cy="69691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42684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Segnaposto contenuto 3" descr="cat-dog-eating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0350" y="1428751"/>
            <a:ext cx="4256088" cy="2606675"/>
          </a:xfrm>
        </p:spPr>
      </p:pic>
      <p:pic>
        <p:nvPicPr>
          <p:cNvPr id="24579" name="Immagine 4" descr="cani_gatti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4" y="1428750"/>
            <a:ext cx="464343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1608138" y="4857750"/>
            <a:ext cx="90535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Diverse peculiarità nutrizionali </a:t>
            </a:r>
          </a:p>
          <a:p>
            <a:pPr algn="ctr" eaLnBrk="1" hangingPunct="1">
              <a:defRPr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Composizione dell’alimento</a:t>
            </a:r>
          </a:p>
          <a:p>
            <a:pPr algn="ctr" eaLnBrk="1" hangingPunct="1">
              <a:defRPr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Preferenze alimentari dell’animale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638300" y="274638"/>
            <a:ext cx="8915400" cy="92211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ALIMENTAZIONE DEL CANE E DEL GATTO</a:t>
            </a:r>
          </a:p>
        </p:txBody>
      </p:sp>
    </p:spTree>
    <p:extLst>
      <p:ext uri="{BB962C8B-B14F-4D97-AF65-F5344CB8AC3E}">
        <p14:creationId xmlns:p14="http://schemas.microsoft.com/office/powerpoint/2010/main" val="12348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10386" r="22286" b="5113"/>
          <a:stretch/>
        </p:blipFill>
        <p:spPr bwMode="auto">
          <a:xfrm>
            <a:off x="2268032" y="206648"/>
            <a:ext cx="7860416" cy="624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2 2"/>
          <p:cNvCxnSpPr/>
          <p:nvPr/>
        </p:nvCxnSpPr>
        <p:spPr>
          <a:xfrm>
            <a:off x="1416050" y="2636838"/>
            <a:ext cx="851982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/>
          <p:nvPr/>
        </p:nvCxnSpPr>
        <p:spPr>
          <a:xfrm>
            <a:off x="1415480" y="3429000"/>
            <a:ext cx="851982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1415480" y="4437112"/>
            <a:ext cx="851982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1427594" y="4653136"/>
            <a:ext cx="851982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1415480" y="5589240"/>
            <a:ext cx="851982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1415480" y="6021288"/>
            <a:ext cx="851982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1415480" y="6237312"/>
            <a:ext cx="851982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825038" y="6630989"/>
            <a:ext cx="5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it-IT" sz="1600">
                <a:solidFill>
                  <a:srgbClr val="FFFF00"/>
                </a:solidFill>
              </a:rPr>
              <a:t> </a:t>
            </a:r>
            <a:endParaRPr lang="it-IT" sz="2400">
              <a:solidFill>
                <a:srgbClr val="FFFF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885950" y="188914"/>
            <a:ext cx="8420100" cy="534987"/>
          </a:xfrm>
        </p:spPr>
        <p:txBody>
          <a:bodyPr/>
          <a:lstStyle/>
          <a:p>
            <a:pPr eaLnBrk="1" hangingPunct="1"/>
            <a:r>
              <a:rPr lang="it-IT" sz="3600" b="1">
                <a:solidFill>
                  <a:srgbClr val="FFFF00"/>
                </a:solidFill>
              </a:rPr>
              <a:t>CARNIVORI</a:t>
            </a:r>
            <a:endParaRPr lang="it-IT" sz="1600" b="1">
              <a:solidFill>
                <a:srgbClr val="FFFF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921001"/>
            <a:ext cx="46228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973388" y="2852738"/>
            <a:ext cx="1096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600" b="1" i="1">
                <a:solidFill>
                  <a:srgbClr val="FF0000"/>
                </a:solidFill>
              </a:rPr>
              <a:t>Canoidea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367213" y="2852738"/>
            <a:ext cx="1008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600" b="1" i="1">
                <a:solidFill>
                  <a:srgbClr val="FF0000"/>
                </a:solidFill>
              </a:rPr>
              <a:t>Feloidea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639050" y="5743575"/>
            <a:ext cx="29527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1800" b="1">
                <a:solidFill>
                  <a:srgbClr val="FFFF00"/>
                </a:solidFill>
              </a:rPr>
              <a:t>FAMIGLIA: CANIDI</a:t>
            </a:r>
          </a:p>
          <a:p>
            <a:pPr algn="ctr" eaLnBrk="1" hangingPunct="1"/>
            <a:r>
              <a:rPr lang="it-IT" sz="1800" b="1">
                <a:solidFill>
                  <a:srgbClr val="FFFF00"/>
                </a:solidFill>
              </a:rPr>
              <a:t>SPECIE: Canis familiaris</a:t>
            </a:r>
          </a:p>
          <a:p>
            <a:pPr algn="ctr" eaLnBrk="1" hangingPunct="1"/>
            <a:r>
              <a:rPr lang="it-IT" sz="1800" b="1">
                <a:solidFill>
                  <a:srgbClr val="FFFF00"/>
                </a:solidFill>
              </a:rPr>
              <a:t>Carnivoro “opportunista”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6178550" y="1893888"/>
            <a:ext cx="908050" cy="457200"/>
          </a:xfrm>
          <a:prstGeom prst="leftArrow">
            <a:avLst>
              <a:gd name="adj1" fmla="val 50000"/>
              <a:gd name="adj2" fmla="val 49653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823200" y="4675189"/>
            <a:ext cx="25844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1800" b="1">
                <a:solidFill>
                  <a:srgbClr val="FFFF00"/>
                </a:solidFill>
              </a:rPr>
              <a:t>FAMIGLIA: FELIDI</a:t>
            </a:r>
          </a:p>
          <a:p>
            <a:pPr algn="ctr" eaLnBrk="1" hangingPunct="1"/>
            <a:r>
              <a:rPr lang="it-IT" sz="1800" b="1">
                <a:solidFill>
                  <a:srgbClr val="FFFF00"/>
                </a:solidFill>
              </a:rPr>
              <a:t>SPECIE: Felis catus</a:t>
            </a:r>
          </a:p>
          <a:p>
            <a:pPr algn="ctr" eaLnBrk="1" hangingPunct="1"/>
            <a:r>
              <a:rPr lang="it-IT" sz="1800" b="1">
                <a:solidFill>
                  <a:srgbClr val="FFFF00"/>
                </a:solidFill>
              </a:rPr>
              <a:t>Carnivoro “obbligato”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8867775" y="3276600"/>
            <a:ext cx="495300" cy="1066800"/>
          </a:xfrm>
          <a:prstGeom prst="downArrow">
            <a:avLst>
              <a:gd name="adj1" fmla="val 50000"/>
              <a:gd name="adj2" fmla="val 53846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276351" y="6399213"/>
            <a:ext cx="4873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600" b="1">
                <a:solidFill>
                  <a:srgbClr val="FFFF00"/>
                </a:solidFill>
              </a:rPr>
              <a:t>Filogenesi del cane e del gatto </a:t>
            </a:r>
            <a:r>
              <a:rPr lang="it-IT" sz="1200" b="1">
                <a:solidFill>
                  <a:srgbClr val="FFFF00"/>
                </a:solidFill>
              </a:rPr>
              <a:t>(Morris e Rogers, 1989)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444625" y="1617664"/>
            <a:ext cx="45339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b="1">
                <a:solidFill>
                  <a:srgbClr val="FFFF00"/>
                </a:solidFill>
              </a:rPr>
              <a:t>PHYLUM: CHORDATA (CORDATI)</a:t>
            </a:r>
          </a:p>
          <a:p>
            <a:pPr algn="ctr" eaLnBrk="1" hangingPunct="1"/>
            <a:r>
              <a:rPr lang="it-IT" b="1">
                <a:solidFill>
                  <a:srgbClr val="FFFF00"/>
                </a:solidFill>
              </a:rPr>
              <a:t>CLASSE: MAMMALIA (MAMMIFERI)</a:t>
            </a:r>
          </a:p>
          <a:p>
            <a:pPr algn="ctr" eaLnBrk="1" hangingPunct="1"/>
            <a:r>
              <a:rPr lang="it-IT" b="1">
                <a:solidFill>
                  <a:srgbClr val="FFFF00"/>
                </a:solidFill>
              </a:rPr>
              <a:t>ORDINE: CARNIVORA (CARNIVORI)</a:t>
            </a: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1076325"/>
            <a:ext cx="3467100" cy="20907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2"/>
          <p:cNvSpPr txBox="1">
            <a:spLocks noChangeArrowheads="1"/>
          </p:cNvSpPr>
          <p:nvPr/>
        </p:nvSpPr>
        <p:spPr bwMode="auto">
          <a:xfrm>
            <a:off x="4042444" y="188640"/>
            <a:ext cx="4141788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CAVITA’ ORALE</a:t>
            </a: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335360" y="1268760"/>
            <a:ext cx="1152128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Differenze in relazione alla razza: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Lunga e stretta – razze dolicocefale (Pastore tedesco)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Corta e larga – razza brachicefale (Boxer)</a:t>
            </a:r>
          </a:p>
          <a:p>
            <a:pPr marL="342900" indent="-342900">
              <a:defRPr/>
            </a:pP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defRPr/>
            </a:pP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GATTO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Corta e larga (in tutte le razze)</a:t>
            </a:r>
          </a:p>
          <a:p>
            <a:pPr marL="342900" indent="-342900">
              <a:defRPr/>
            </a:pP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defRPr/>
            </a:pP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CARNIVORI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Rima orale e vestibolo labiale lunghi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Ampia apertura (facilitare la lacerazione degli alimenti)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Lingua mobile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Ruolo della lingua nell’assunzione di liquidi (forma a cucchiaio nel cane)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3503614" y="404664"/>
            <a:ext cx="5127625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DENTI E MASCELLE</a:t>
            </a:r>
          </a:p>
        </p:txBody>
      </p:sp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335360" y="1628801"/>
            <a:ext cx="11521279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GATTO</a:t>
            </a:r>
          </a:p>
          <a:p>
            <a:pPr marL="342900" indent="-342900">
              <a:buFontTx/>
              <a:buChar char="•"/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Possiede meno premolari e molari rispetto ai cani</a:t>
            </a:r>
          </a:p>
          <a:p>
            <a:pPr marL="342900" indent="-342900">
              <a:buFontTx/>
              <a:buChar char="•"/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Denti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carnassiali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più adeguati al taglio</a:t>
            </a:r>
          </a:p>
          <a:p>
            <a:pPr marL="342900" indent="-342900">
              <a:buFontTx/>
              <a:buChar char="•"/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Mascella con limitata mobilità latero-mediale e cranio-caudale</a:t>
            </a:r>
          </a:p>
          <a:p>
            <a:pPr marL="342900" indent="-342900">
              <a:buFontTx/>
              <a:buChar char="•"/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Minore propensione alla masticazione del cibo (tagliare e spezzare)</a:t>
            </a:r>
          </a:p>
          <a:p>
            <a:pPr marL="342900" indent="-342900">
              <a:defRPr/>
            </a:pPr>
            <a:endParaRPr lang="it-IT" sz="2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defRPr/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CANE</a:t>
            </a:r>
          </a:p>
          <a:p>
            <a:pPr marL="342900" indent="-342900">
              <a:buFontTx/>
              <a:buChar char="•"/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Diversa dentizione</a:t>
            </a:r>
          </a:p>
          <a:p>
            <a:pPr marL="342900" indent="-342900">
              <a:buFontTx/>
              <a:buChar char="•"/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Maggiore mobilità della mascella</a:t>
            </a:r>
          </a:p>
          <a:p>
            <a:pPr marL="342900" indent="-342900">
              <a:buFontTx/>
              <a:buChar char="•"/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Indicata per una dieta più varia (comprende i tessuti vegetali)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2"/>
          <p:cNvSpPr txBox="1">
            <a:spLocks noChangeArrowheads="1"/>
          </p:cNvSpPr>
          <p:nvPr/>
        </p:nvSpPr>
        <p:spPr bwMode="auto">
          <a:xfrm>
            <a:off x="3575051" y="115889"/>
            <a:ext cx="4968875" cy="650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FORMULA DENTARIA</a:t>
            </a:r>
          </a:p>
        </p:txBody>
      </p:sp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4508501" y="836614"/>
            <a:ext cx="3103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Cane e gatto: eterodonti</a:t>
            </a:r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5387976" y="1444625"/>
            <a:ext cx="1344613" cy="8318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CANE</a:t>
            </a:r>
          </a:p>
          <a:p>
            <a:pPr algn="ctr"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42 denti</a:t>
            </a:r>
          </a:p>
        </p:txBody>
      </p:sp>
      <p:graphicFrame>
        <p:nvGraphicFramePr>
          <p:cNvPr id="276485" name="Group 5"/>
          <p:cNvGraphicFramePr>
            <a:graphicFrameLocks noGrp="1"/>
          </p:cNvGraphicFramePr>
          <p:nvPr/>
        </p:nvGraphicFramePr>
        <p:xfrm>
          <a:off x="2782889" y="2501900"/>
          <a:ext cx="3095625" cy="498684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2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INCISIVI</a:t>
                      </a:r>
                    </a:p>
                  </a:txBody>
                  <a:tcPr marL="18000" marR="18000" marT="17991" marB="1799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Superiori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18000" marR="18000" marT="17991" marB="1799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inferiori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503" name="Group 23"/>
          <p:cNvGraphicFramePr>
            <a:graphicFrameLocks noGrp="1"/>
          </p:cNvGraphicFramePr>
          <p:nvPr/>
        </p:nvGraphicFramePr>
        <p:xfrm>
          <a:off x="2782889" y="3213100"/>
          <a:ext cx="3095625" cy="498684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2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PREMOLARI</a:t>
                      </a:r>
                    </a:p>
                  </a:txBody>
                  <a:tcPr marL="18000" marR="18000" marT="17991" marB="1799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Superiori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18000" marR="18000" marT="17991" marB="1799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Inferiori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521" name="Group 41"/>
          <p:cNvGraphicFramePr>
            <a:graphicFrameLocks noGrp="1"/>
          </p:cNvGraphicFramePr>
          <p:nvPr/>
        </p:nvGraphicFramePr>
        <p:xfrm>
          <a:off x="6311901" y="2492375"/>
          <a:ext cx="3095625" cy="498684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2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CANINI</a:t>
                      </a:r>
                    </a:p>
                  </a:txBody>
                  <a:tcPr marL="18000" marR="18000" marT="17991" marB="1799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Superiori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8000" marR="18000" marT="17991" marB="1799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Inferiori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539" name="Group 59"/>
          <p:cNvGraphicFramePr>
            <a:graphicFrameLocks noGrp="1"/>
          </p:cNvGraphicFramePr>
          <p:nvPr/>
        </p:nvGraphicFramePr>
        <p:xfrm>
          <a:off x="6311901" y="3221038"/>
          <a:ext cx="3095625" cy="498684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2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MOLARI</a:t>
                      </a:r>
                    </a:p>
                  </a:txBody>
                  <a:tcPr marL="18000" marR="18000" marT="17991" marB="1799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Superiori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8000" marR="18000" marT="17991" marB="1799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Inferiori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557" name="Group 77"/>
          <p:cNvGraphicFramePr>
            <a:graphicFrameLocks noGrp="1"/>
          </p:cNvGraphicFramePr>
          <p:nvPr/>
        </p:nvGraphicFramePr>
        <p:xfrm>
          <a:off x="2782889" y="5310188"/>
          <a:ext cx="3095625" cy="498684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2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INCISIVI</a:t>
                      </a:r>
                    </a:p>
                  </a:txBody>
                  <a:tcPr marL="18000" marR="18000" marT="17991" marB="1799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Superiori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18000" marR="18000" marT="17991" marB="1799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inferiori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575" name="Group 95"/>
          <p:cNvGraphicFramePr>
            <a:graphicFrameLocks noGrp="1"/>
          </p:cNvGraphicFramePr>
          <p:nvPr/>
        </p:nvGraphicFramePr>
        <p:xfrm>
          <a:off x="2782889" y="6021388"/>
          <a:ext cx="3095625" cy="498684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2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PREMOLARI</a:t>
                      </a:r>
                    </a:p>
                  </a:txBody>
                  <a:tcPr marL="18000" marR="18000" marT="17991" marB="1799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Superiori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8000" marR="18000" marT="17991" marB="1799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Inferiori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593" name="Group 113"/>
          <p:cNvGraphicFramePr>
            <a:graphicFrameLocks noGrp="1"/>
          </p:cNvGraphicFramePr>
          <p:nvPr/>
        </p:nvGraphicFramePr>
        <p:xfrm>
          <a:off x="6311901" y="5300663"/>
          <a:ext cx="3095625" cy="498684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2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CANINI</a:t>
                      </a:r>
                    </a:p>
                  </a:txBody>
                  <a:tcPr marL="18000" marR="18000" marT="17991" marB="1799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Superiori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8000" marR="18000" marT="17991" marB="1799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Inferiori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611" name="Group 131"/>
          <p:cNvGraphicFramePr>
            <a:graphicFrameLocks noGrp="1"/>
          </p:cNvGraphicFramePr>
          <p:nvPr/>
        </p:nvGraphicFramePr>
        <p:xfrm>
          <a:off x="6311901" y="6029325"/>
          <a:ext cx="3095625" cy="498684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2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MOLARI</a:t>
                      </a:r>
                    </a:p>
                  </a:txBody>
                  <a:tcPr marL="18000" marR="18000" marT="17991" marB="1799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Superiori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8000" marR="18000" marT="17991" marB="1799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Inferiori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8000" marR="18000" marT="17991" marB="179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6629" name="Text Box 149"/>
          <p:cNvSpPr txBox="1">
            <a:spLocks noChangeArrowheads="1"/>
          </p:cNvSpPr>
          <p:nvPr/>
        </p:nvSpPr>
        <p:spPr bwMode="auto">
          <a:xfrm>
            <a:off x="5387976" y="4148138"/>
            <a:ext cx="1344613" cy="8318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GATTO</a:t>
            </a:r>
          </a:p>
          <a:p>
            <a:pPr algn="ctr"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 denti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69761" y="228602"/>
            <a:ext cx="9219804" cy="680118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Prensione dell’alimento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sz="half" idx="1"/>
          </p:nvPr>
        </p:nvSpPr>
        <p:spPr>
          <a:solidFill>
            <a:srgbClr val="FFFF00"/>
          </a:solidFill>
        </p:spPr>
        <p:txBody>
          <a:bodyPr/>
          <a:lstStyle/>
          <a:p>
            <a:pPr algn="ctr">
              <a:buFont typeface="Wingdings" charset="2"/>
              <a:buNone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CANE E GATTO </a:t>
            </a:r>
          </a:p>
          <a:p>
            <a:pPr>
              <a:defRPr/>
            </a:pPr>
            <a:endParaRPr lang="it-IT" sz="1625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it-IT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Usano arti anteriori per afferrare cibo che viene portato alla bocca coadiuvato da movimento mascelle e testa.</a:t>
            </a:r>
          </a:p>
          <a:p>
            <a:pPr>
              <a:defRPr/>
            </a:pPr>
            <a:r>
              <a:rPr lang="it-IT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cibo viene deglutito poi rapidamente senza un’attenta masticazione.</a:t>
            </a:r>
          </a:p>
          <a:p>
            <a:pPr>
              <a:defRPr/>
            </a:pPr>
            <a:r>
              <a:rPr lang="it-IT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L’utilizzo degli arti anteriori è tipico anche dei roditori.</a:t>
            </a:r>
            <a:endParaRPr lang="it-IT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6" name="Picture 12" descr="Our much missed dog, Pebbles, doing what she liked best. Eatin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3" y="1844824"/>
            <a:ext cx="3627041" cy="35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8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7" descr="17564395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65" y="4168082"/>
            <a:ext cx="1790303" cy="1790303"/>
          </a:xfrm>
          <a:prstGeom prst="rect">
            <a:avLst/>
          </a:prstGeom>
          <a:noFill/>
          <a:ln w="635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Rectangle 8"/>
          <p:cNvSpPr>
            <a:spLocks noGrp="1" noRot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Assunzione di liquidi</a:t>
            </a:r>
          </a:p>
        </p:txBody>
      </p:sp>
      <p:sp>
        <p:nvSpPr>
          <p:cNvPr id="30724" name="Rectangle 9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626321" y="2005013"/>
            <a:ext cx="6980634" cy="1599406"/>
          </a:xfrm>
          <a:solidFill>
            <a:srgbClr val="FFFF00"/>
          </a:solidFill>
        </p:spPr>
        <p:txBody>
          <a:bodyPr/>
          <a:lstStyle/>
          <a:p>
            <a:pPr algn="just">
              <a:defRPr/>
            </a:pPr>
            <a:r>
              <a:rPr lang="it-IT" sz="195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Carnivori: lingua a cucchiaio</a:t>
            </a:r>
          </a:p>
          <a:p>
            <a:pPr algn="just">
              <a:defRPr/>
            </a:pPr>
            <a:r>
              <a:rPr lang="it-IT" sz="195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Altri animali: portano i liquidi in cavità boccale per suzione creando una pressione negativa tramite retrazione lingua combinata ad attivazione fase inspiratoria</a:t>
            </a:r>
          </a:p>
        </p:txBody>
      </p:sp>
      <p:pic>
        <p:nvPicPr>
          <p:cNvPr id="49157" name="Picture 12" descr="Calf drinking from m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7843" y="3955256"/>
            <a:ext cx="3407767" cy="2003128"/>
          </a:xfrm>
          <a:ln w="63500">
            <a:solidFill>
              <a:srgbClr val="99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48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554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5289567"/>
              </p:ext>
            </p:extLst>
          </p:nvPr>
        </p:nvGraphicFramePr>
        <p:xfrm>
          <a:off x="1271589" y="868363"/>
          <a:ext cx="9648825" cy="5635632"/>
        </p:xfrm>
        <a:graphic>
          <a:graphicData uri="http://schemas.openxmlformats.org/drawingml/2006/table">
            <a:tbl>
              <a:tblPr/>
              <a:tblGrid>
                <a:gridCol w="214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2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ANIMALE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comparto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Capacità relativa (%)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Capacità media (l)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9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CANE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Stomaco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62,3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4,33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Tenue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23,3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1,62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Cieco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0,09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Colon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13,1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0,91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92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GATTO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Stomaco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69,5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0,35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0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Tenue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14,6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0,11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0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Crasso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15,9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0,12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092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BOVINO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Stomaco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70,8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252,50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0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Tenue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18,5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66,0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0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Cieco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9,90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0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Colon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7,9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28,0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092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MAIALE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Stomaco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29,2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8,00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20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Tenue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33,5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9,20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20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Cieco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5,6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1,55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20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Colon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31,7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8,70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79630" name="Text Box 78"/>
          <p:cNvSpPr txBox="1">
            <a:spLocks noChangeArrowheads="1"/>
          </p:cNvSpPr>
          <p:nvPr/>
        </p:nvSpPr>
        <p:spPr bwMode="auto">
          <a:xfrm>
            <a:off x="1271589" y="66676"/>
            <a:ext cx="9490075" cy="650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CAPACITA’ DELL’APPARATO DIGERENTE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578" name="Group 2"/>
          <p:cNvGraphicFramePr>
            <a:graphicFrameLocks noGrp="1"/>
          </p:cNvGraphicFramePr>
          <p:nvPr>
            <p:ph/>
          </p:nvPr>
        </p:nvGraphicFramePr>
        <p:xfrm>
          <a:off x="1271589" y="868364"/>
          <a:ext cx="9648825" cy="5895971"/>
        </p:xfrm>
        <a:graphic>
          <a:graphicData uri="http://schemas.openxmlformats.org/drawingml/2006/table">
            <a:tbl>
              <a:tblPr/>
              <a:tblGrid>
                <a:gridCol w="214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2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9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4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ANIMALE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Intestino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Lunghezza relativa (%)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Lunghezza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(m)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Rapporto corpo/intestino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74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CANE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Tenue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4,14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1:6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Cieco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0,08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Colon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0,60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TOTALE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4,82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7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GATTO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Tenue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1,72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1:4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0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Cieco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0,35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0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TOTALE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2,07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074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BOVINO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Tenue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46,00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1:20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0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Cieco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0,88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0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Colon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10,18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0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TOTALE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57,06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074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MAIALE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Tenue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18,29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1:14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20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Cieco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0,23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20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Colon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4,99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20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TOTALE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23,51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80660" name="Text Box 84"/>
          <p:cNvSpPr txBox="1">
            <a:spLocks noChangeArrowheads="1"/>
          </p:cNvSpPr>
          <p:nvPr/>
        </p:nvSpPr>
        <p:spPr bwMode="auto">
          <a:xfrm>
            <a:off x="1271589" y="115888"/>
            <a:ext cx="9672637" cy="588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LUNGHEZZA DELLE PORZIONI DELL’INTESTINO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ext Box 2"/>
          <p:cNvSpPr txBox="1">
            <a:spLocks noChangeArrowheads="1"/>
          </p:cNvSpPr>
          <p:nvPr/>
        </p:nvSpPr>
        <p:spPr bwMode="auto">
          <a:xfrm>
            <a:off x="1570039" y="188914"/>
            <a:ext cx="9083675" cy="650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PARTICOLARITA’ DIGESTIVE DEL CANE</a:t>
            </a:r>
          </a:p>
        </p:txBody>
      </p:sp>
      <p:sp>
        <p:nvSpPr>
          <p:cNvPr id="278531" name="Text Box 3"/>
          <p:cNvSpPr txBox="1">
            <a:spLocks noChangeArrowheads="1"/>
          </p:cNvSpPr>
          <p:nvPr/>
        </p:nvSpPr>
        <p:spPr bwMode="auto">
          <a:xfrm>
            <a:off x="2276577" y="2492896"/>
            <a:ext cx="76610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Apparato masticatorio particolare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Stomaco voluminoso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Acidità gastrica elevata (minore rispetto al gatto)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Digeribilità intestinale:</a:t>
            </a:r>
          </a:p>
          <a:p>
            <a:pPr marL="342900" indent="-342900">
              <a:defRPr/>
            </a:pPr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- PROTEINE		ottima</a:t>
            </a:r>
          </a:p>
          <a:p>
            <a:pPr marL="342900" indent="-342900">
              <a:defRPr/>
            </a:pPr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- GRASSI		ottima</a:t>
            </a:r>
          </a:p>
          <a:p>
            <a:pPr marL="342900" indent="-342900">
              <a:defRPr/>
            </a:pPr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-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AMIDO		mediocre</a:t>
            </a:r>
          </a:p>
          <a:p>
            <a:pPr marL="342900" indent="-342900">
              <a:defRPr/>
            </a:pPr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- FIBRA		nulla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Transito gastro-intestinale elevato</a:t>
            </a:r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2093913" y="1125538"/>
            <a:ext cx="802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Animale carnivoro opportunista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(adattamento alla digestione degli amidi)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3048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Sintesi di alcune note comportamentali differenziali nel cane e nel gatto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6" y="1695450"/>
            <a:ext cx="7446963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246096"/>
            <a:ext cx="9649072" cy="644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8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4294967295"/>
          </p:nvPr>
        </p:nvGraphicFramePr>
        <p:xfrm>
          <a:off x="1473728" y="1554163"/>
          <a:ext cx="9409644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711625" y="383865"/>
            <a:ext cx="68107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3600" b="1" dirty="0">
                <a:solidFill>
                  <a:schemeClr val="bg1"/>
                </a:solidFill>
              </a:rPr>
              <a:t>METODI DI ALIMENTAZIONE</a:t>
            </a:r>
          </a:p>
        </p:txBody>
      </p:sp>
    </p:spTree>
    <p:extLst>
      <p:ext uri="{BB962C8B-B14F-4D97-AF65-F5344CB8AC3E}">
        <p14:creationId xmlns:p14="http://schemas.microsoft.com/office/powerpoint/2010/main" val="35229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ext Box 2"/>
          <p:cNvSpPr txBox="1">
            <a:spLocks noChangeArrowheads="1"/>
          </p:cNvSpPr>
          <p:nvPr/>
        </p:nvSpPr>
        <p:spPr bwMode="auto">
          <a:xfrm>
            <a:off x="4706938" y="701675"/>
            <a:ext cx="2589212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OLFATTO</a:t>
            </a:r>
          </a:p>
        </p:txBody>
      </p:sp>
      <p:sp>
        <p:nvSpPr>
          <p:cNvPr id="283651" name="Text Box 3"/>
          <p:cNvSpPr txBox="1">
            <a:spLocks noChangeArrowheads="1"/>
          </p:cNvSpPr>
          <p:nvPr/>
        </p:nvSpPr>
        <p:spPr bwMode="auto">
          <a:xfrm>
            <a:off x="1676276" y="2292350"/>
            <a:ext cx="8812213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125000"/>
              </a:lnSpc>
              <a:buFontTx/>
              <a:buChar char="•"/>
              <a:defRPr/>
            </a:pPr>
            <a:r>
              <a:rPr lang="it-IT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Caccia, orientamento, comunicazione, alimentazione</a:t>
            </a:r>
          </a:p>
          <a:p>
            <a:pPr marL="342900" indent="-342900">
              <a:lnSpc>
                <a:spcPct val="125000"/>
              </a:lnSpc>
              <a:buFontTx/>
              <a:buChar char="•"/>
              <a:defRPr/>
            </a:pPr>
            <a:r>
              <a:rPr lang="it-IT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Domina sul gusto</a:t>
            </a:r>
          </a:p>
          <a:p>
            <a:pPr marL="342900" indent="-342900">
              <a:lnSpc>
                <a:spcPct val="125000"/>
              </a:lnSpc>
              <a:buFontTx/>
              <a:buChar char="•"/>
              <a:defRPr/>
            </a:pPr>
            <a:r>
              <a:rPr lang="it-IT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milione di volte più sviluppato dell’uomo</a:t>
            </a:r>
          </a:p>
          <a:p>
            <a:pPr marL="342900" indent="-342900">
              <a:lnSpc>
                <a:spcPct val="125000"/>
              </a:lnSpc>
              <a:buFontTx/>
              <a:buChar char="•"/>
              <a:defRPr/>
            </a:pPr>
            <a:r>
              <a:rPr lang="it-IT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Cellule cerebrali per l’olfatto: 40 volte più numerose</a:t>
            </a:r>
          </a:p>
          <a:p>
            <a:pPr marL="342900" indent="-342900">
              <a:lnSpc>
                <a:spcPct val="125000"/>
              </a:lnSpc>
              <a:buFontTx/>
              <a:buChar char="•"/>
              <a:defRPr/>
            </a:pPr>
            <a:r>
              <a:rPr lang="it-IT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Mucosa olfattiva</a:t>
            </a:r>
          </a:p>
          <a:p>
            <a:pPr marL="1257300" lvl="2" indent="-342900">
              <a:lnSpc>
                <a:spcPct val="125000"/>
              </a:lnSpc>
              <a:buFontTx/>
              <a:buChar char="•"/>
              <a:defRPr/>
            </a:pPr>
            <a:r>
              <a:rPr lang="it-IT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Cane: 150 cm</a:t>
            </a:r>
            <a:r>
              <a:rPr lang="it-IT" sz="2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marL="1257300" lvl="2" indent="-342900">
              <a:lnSpc>
                <a:spcPct val="125000"/>
              </a:lnSpc>
              <a:buFontTx/>
              <a:buChar char="•"/>
              <a:defRPr/>
            </a:pPr>
            <a:r>
              <a:rPr lang="it-IT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Uomo: 3 cm</a:t>
            </a:r>
            <a:r>
              <a:rPr lang="it-IT" sz="2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08100" y="304800"/>
            <a:ext cx="9575800" cy="1143000"/>
          </a:xfrm>
        </p:spPr>
        <p:txBody>
          <a:bodyPr/>
          <a:lstStyle/>
          <a:p>
            <a:pPr eaLnBrk="1" hangingPunct="1"/>
            <a:r>
              <a:rPr lang="it-IT" sz="3600" b="1">
                <a:solidFill>
                  <a:srgbClr val="FFFF00"/>
                </a:solidFill>
              </a:rPr>
              <a:t>La percezione olfattiva</a:t>
            </a:r>
          </a:p>
        </p:txBody>
      </p:sp>
      <p:graphicFrame>
        <p:nvGraphicFramePr>
          <p:cNvPr id="284675" name="Group 3"/>
          <p:cNvGraphicFramePr>
            <a:graphicFrameLocks noGrp="1"/>
          </p:cNvGraphicFramePr>
          <p:nvPr/>
        </p:nvGraphicFramePr>
        <p:xfrm>
          <a:off x="1720850" y="2133600"/>
          <a:ext cx="4044950" cy="4064000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cm</a:t>
                      </a:r>
                      <a:r>
                        <a:rPr kumimoji="0" lang="it-IT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di mucosa olfattiva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Uomo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3-4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Cane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18-150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Gatto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51" name="Text Box 23"/>
          <p:cNvSpPr txBox="1">
            <a:spLocks noChangeArrowheads="1"/>
          </p:cNvSpPr>
          <p:nvPr/>
        </p:nvSpPr>
        <p:spPr bwMode="auto">
          <a:xfrm>
            <a:off x="6573838" y="1943101"/>
            <a:ext cx="4108450" cy="37687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it-IT" sz="2400" b="1">
                <a:solidFill>
                  <a:srgbClr val="FFFF00"/>
                </a:solidFill>
              </a:rPr>
              <a:t>Fattori influenzanti l’olfatto</a:t>
            </a:r>
          </a:p>
          <a:p>
            <a:pPr algn="ctr" eaLnBrk="1" hangingPunct="1">
              <a:lnSpc>
                <a:spcPct val="125000"/>
              </a:lnSpc>
            </a:pPr>
            <a:r>
              <a:rPr lang="it-IT" sz="2400">
                <a:solidFill>
                  <a:srgbClr val="FFFF00"/>
                </a:solidFill>
              </a:rPr>
              <a:t>Razza</a:t>
            </a:r>
          </a:p>
          <a:p>
            <a:pPr algn="ctr" eaLnBrk="1" hangingPunct="1">
              <a:lnSpc>
                <a:spcPct val="125000"/>
              </a:lnSpc>
            </a:pPr>
            <a:r>
              <a:rPr lang="it-IT" sz="2400">
                <a:solidFill>
                  <a:srgbClr val="FFFF00"/>
                </a:solidFill>
              </a:rPr>
              <a:t>Sesso</a:t>
            </a:r>
          </a:p>
          <a:p>
            <a:pPr algn="ctr" eaLnBrk="1" hangingPunct="1">
              <a:lnSpc>
                <a:spcPct val="125000"/>
              </a:lnSpc>
            </a:pPr>
            <a:r>
              <a:rPr lang="it-IT" sz="2400">
                <a:solidFill>
                  <a:srgbClr val="FFFF00"/>
                </a:solidFill>
              </a:rPr>
              <a:t>Età</a:t>
            </a:r>
          </a:p>
          <a:p>
            <a:pPr algn="ctr" eaLnBrk="1" hangingPunct="1">
              <a:lnSpc>
                <a:spcPct val="125000"/>
              </a:lnSpc>
            </a:pPr>
            <a:r>
              <a:rPr lang="it-IT" sz="2400">
                <a:solidFill>
                  <a:srgbClr val="FFFF00"/>
                </a:solidFill>
              </a:rPr>
              <a:t>condizioni ambientali</a:t>
            </a:r>
          </a:p>
          <a:p>
            <a:pPr algn="ctr" eaLnBrk="1" hangingPunct="1">
              <a:lnSpc>
                <a:spcPct val="125000"/>
              </a:lnSpc>
            </a:pPr>
            <a:r>
              <a:rPr lang="it-IT" sz="2400">
                <a:solidFill>
                  <a:srgbClr val="FFFF00"/>
                </a:solidFill>
              </a:rPr>
              <a:t>assunzione di farmaci</a:t>
            </a:r>
          </a:p>
          <a:p>
            <a:pPr algn="ctr" eaLnBrk="1" hangingPunct="1">
              <a:lnSpc>
                <a:spcPct val="125000"/>
              </a:lnSpc>
            </a:pPr>
            <a:r>
              <a:rPr lang="it-IT" sz="2400">
                <a:solidFill>
                  <a:srgbClr val="FFFF00"/>
                </a:solidFill>
              </a:rPr>
              <a:t>momento fisiologico</a:t>
            </a:r>
          </a:p>
          <a:p>
            <a:pPr algn="ctr" eaLnBrk="1" hangingPunct="1">
              <a:lnSpc>
                <a:spcPct val="125000"/>
              </a:lnSpc>
            </a:pPr>
            <a:r>
              <a:rPr lang="it-IT" sz="2400">
                <a:solidFill>
                  <a:srgbClr val="FFFF00"/>
                </a:solidFill>
              </a:rPr>
              <a:t>patologie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08100" y="152400"/>
            <a:ext cx="957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percezione gustativa</a:t>
            </a:r>
          </a:p>
        </p:txBody>
      </p:sp>
      <p:graphicFrame>
        <p:nvGraphicFramePr>
          <p:cNvPr id="285699" name="Group 3"/>
          <p:cNvGraphicFramePr>
            <a:graphicFrameLocks noGrp="1"/>
          </p:cNvGraphicFramePr>
          <p:nvPr/>
        </p:nvGraphicFramePr>
        <p:xfrm>
          <a:off x="1720850" y="2032000"/>
          <a:ext cx="4044950" cy="4064000"/>
        </p:xfrm>
        <a:graphic>
          <a:graphicData uri="http://schemas.openxmlformats.org/drawingml/2006/table">
            <a:tbl>
              <a:tblPr/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n° di gemme gustative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Uomo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9.000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Cane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1.700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Gatto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75" name="Text Box 23"/>
          <p:cNvSpPr txBox="1">
            <a:spLocks noChangeArrowheads="1"/>
          </p:cNvSpPr>
          <p:nvPr/>
        </p:nvSpPr>
        <p:spPr bwMode="auto">
          <a:xfrm>
            <a:off x="6573838" y="2028826"/>
            <a:ext cx="3746500" cy="1939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it-IT" sz="2400">
                <a:solidFill>
                  <a:srgbClr val="FFFF00"/>
                </a:solidFill>
              </a:rPr>
              <a:t>Fattori influenzanti il gusto</a:t>
            </a:r>
          </a:p>
          <a:p>
            <a:pPr algn="ctr" eaLnBrk="1" hangingPunct="1">
              <a:lnSpc>
                <a:spcPct val="125000"/>
              </a:lnSpc>
            </a:pPr>
            <a:r>
              <a:rPr lang="it-IT" sz="2400">
                <a:solidFill>
                  <a:srgbClr val="FFFF00"/>
                </a:solidFill>
              </a:rPr>
              <a:t>Età</a:t>
            </a:r>
          </a:p>
          <a:p>
            <a:pPr algn="ctr" eaLnBrk="1" hangingPunct="1">
              <a:lnSpc>
                <a:spcPct val="125000"/>
              </a:lnSpc>
            </a:pPr>
            <a:r>
              <a:rPr lang="it-IT" sz="2400">
                <a:solidFill>
                  <a:srgbClr val="FFFF00"/>
                </a:solidFill>
              </a:rPr>
              <a:t>assunzione di farmaci</a:t>
            </a:r>
          </a:p>
          <a:p>
            <a:pPr algn="ctr" eaLnBrk="1" hangingPunct="1">
              <a:lnSpc>
                <a:spcPct val="125000"/>
              </a:lnSpc>
            </a:pPr>
            <a:r>
              <a:rPr lang="it-IT" sz="2400">
                <a:solidFill>
                  <a:srgbClr val="FFFF00"/>
                </a:solidFill>
              </a:rPr>
              <a:t>patologie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287714" y="1557339"/>
            <a:ext cx="5329237" cy="4967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885950" y="152400"/>
            <a:ext cx="8420100" cy="1143000"/>
          </a:xfrm>
        </p:spPr>
        <p:txBody>
          <a:bodyPr/>
          <a:lstStyle/>
          <a:p>
            <a:pPr eaLnBrk="1" hangingPunct="1"/>
            <a:r>
              <a:rPr lang="it-IT" sz="3600" b="1">
                <a:solidFill>
                  <a:srgbClr val="FFFF00"/>
                </a:solidFill>
              </a:rPr>
              <a:t>Diversità delle percezioni gustative nel cane e nel gatto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1581150"/>
            <a:ext cx="51498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884231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Diversità delle percezioni gustative nel cane e nel gatto</a:t>
            </a:r>
          </a:p>
        </p:txBody>
      </p:sp>
      <p:pic>
        <p:nvPicPr>
          <p:cNvPr id="9219" name="Picture 6" descr="Immagin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906" y="2133600"/>
            <a:ext cx="6634956" cy="3486150"/>
          </a:xfrm>
          <a:prstGeom prst="rect">
            <a:avLst/>
          </a:prstGeom>
          <a:gradFill rotWithShape="1">
            <a:gsLst>
              <a:gs pos="0">
                <a:srgbClr val="339933"/>
              </a:gs>
              <a:gs pos="100000">
                <a:schemeClr val="accent2"/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3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25550" y="228600"/>
            <a:ext cx="9658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percezione tattile nei carnivori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666876" y="2382838"/>
            <a:ext cx="828303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 b="1" dirty="0">
                <a:solidFill>
                  <a:srgbClr val="FFFF00"/>
                </a:solidFill>
              </a:rPr>
              <a:t>Proprietà dell’alimento influenzanti la sensazione tattile</a:t>
            </a:r>
          </a:p>
          <a:p>
            <a:pPr eaLnBrk="1" hangingPunct="1"/>
            <a:endParaRPr lang="it-IT" sz="2400" b="1" dirty="0">
              <a:solidFill>
                <a:srgbClr val="FFFF00"/>
              </a:solidFill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it-IT" sz="2400" b="1" dirty="0">
                <a:solidFill>
                  <a:srgbClr val="FFFF00"/>
                </a:solidFill>
              </a:rPr>
              <a:t>Consistenza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endParaRPr lang="it-IT" sz="2400" b="1" dirty="0">
              <a:solidFill>
                <a:srgbClr val="FFFF00"/>
              </a:solidFill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it-IT" sz="2400" b="1" dirty="0">
                <a:solidFill>
                  <a:srgbClr val="FFFF00"/>
                </a:solidFill>
              </a:rPr>
              <a:t>Forma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endParaRPr lang="it-IT" sz="2400" b="1" dirty="0">
              <a:solidFill>
                <a:srgbClr val="FFFF00"/>
              </a:solidFill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it-IT" sz="2400" b="1" dirty="0">
                <a:solidFill>
                  <a:srgbClr val="FFFF00"/>
                </a:solidFill>
              </a:rPr>
              <a:t>Dimensioni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endParaRPr lang="it-IT" sz="2400" b="1" dirty="0">
              <a:solidFill>
                <a:srgbClr val="FFFF00"/>
              </a:solidFill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it-IT" sz="2400" b="1" dirty="0">
                <a:solidFill>
                  <a:srgbClr val="FFFF00"/>
                </a:solidFill>
              </a:rPr>
              <a:t>Temperatura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3054351"/>
            <a:ext cx="3632200" cy="33115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344613" y="2133600"/>
            <a:ext cx="4292600" cy="609600"/>
          </a:xfrm>
          <a:prstGeom prst="flowChartInputOutpu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636713" y="304800"/>
            <a:ext cx="8420100" cy="1143000"/>
          </a:xfrm>
        </p:spPr>
        <p:txBody>
          <a:bodyPr/>
          <a:lstStyle/>
          <a:p>
            <a:pPr eaLnBrk="1" hangingPunct="1"/>
            <a:r>
              <a:rPr lang="it-IT" sz="3600" b="1" dirty="0">
                <a:solidFill>
                  <a:srgbClr val="FFFF00"/>
                </a:solidFill>
              </a:rPr>
              <a:t>Principali fattori coinvolti nella</a:t>
            </a:r>
            <a:br>
              <a:rPr lang="it-IT" sz="3600" b="1" dirty="0">
                <a:solidFill>
                  <a:srgbClr val="FFFF00"/>
                </a:solidFill>
              </a:rPr>
            </a:br>
            <a:r>
              <a:rPr lang="it-IT" sz="3600" b="1" dirty="0">
                <a:solidFill>
                  <a:srgbClr val="FFFF00"/>
                </a:solidFill>
              </a:rPr>
              <a:t>preferenza alimentare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673225" y="2830514"/>
            <a:ext cx="342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b="1">
                <a:solidFill>
                  <a:srgbClr val="FFFF00"/>
                </a:solidFill>
              </a:rPr>
              <a:t>Odore e sapore</a:t>
            </a:r>
          </a:p>
          <a:p>
            <a:pPr algn="ctr" eaLnBrk="1" hangingPunct="1"/>
            <a:r>
              <a:rPr lang="it-IT" b="1">
                <a:solidFill>
                  <a:srgbClr val="FFFF00"/>
                </a:solidFill>
              </a:rPr>
              <a:t>Consistenza e temperatura</a:t>
            </a:r>
          </a:p>
          <a:p>
            <a:pPr algn="ctr" eaLnBrk="1" hangingPunct="1"/>
            <a:r>
              <a:rPr lang="it-IT" b="1">
                <a:solidFill>
                  <a:srgbClr val="FFFF00"/>
                </a:solidFill>
              </a:rPr>
              <a:t>Trattamenti tecnologici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 flipH="1" flipV="1">
            <a:off x="5741214" y="2193926"/>
            <a:ext cx="553998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 anchorCtr="1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FF0000"/>
                </a:solidFill>
              </a:rPr>
              <a:t>PRIMARI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151689" y="2830514"/>
            <a:ext cx="28781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b="1">
                <a:solidFill>
                  <a:srgbClr val="FFFF00"/>
                </a:solidFill>
              </a:rPr>
              <a:t>Età</a:t>
            </a:r>
          </a:p>
          <a:p>
            <a:pPr algn="ctr" eaLnBrk="1" hangingPunct="1"/>
            <a:r>
              <a:rPr lang="it-IT" b="1">
                <a:solidFill>
                  <a:srgbClr val="FFFF00"/>
                </a:solidFill>
              </a:rPr>
              <a:t>Stato di salute</a:t>
            </a:r>
          </a:p>
          <a:p>
            <a:pPr algn="ctr" eaLnBrk="1" hangingPunct="1"/>
            <a:r>
              <a:rPr lang="it-IT" b="1">
                <a:solidFill>
                  <a:srgbClr val="FFFF00"/>
                </a:solidFill>
              </a:rPr>
              <a:t>Condizione fisiologica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955800" y="2208213"/>
            <a:ext cx="304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FFFF00"/>
                </a:solidFill>
              </a:rPr>
              <a:t>Inerenti all’alimento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7123113" y="2208213"/>
            <a:ext cx="292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FFFF00"/>
                </a:solidFill>
              </a:rPr>
              <a:t>Inerenti all’animale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 flipH="1" flipV="1">
            <a:off x="5741214" y="4098926"/>
            <a:ext cx="553998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 anchorCtr="1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FF0000"/>
                </a:solidFill>
              </a:rPr>
              <a:t>SECONDARI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466851" y="4933951"/>
            <a:ext cx="3978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b="1">
                <a:solidFill>
                  <a:srgbClr val="FFFF00"/>
                </a:solidFill>
              </a:rPr>
              <a:t>Frequenza di somministrazione</a:t>
            </a:r>
          </a:p>
          <a:p>
            <a:pPr algn="ctr" eaLnBrk="1" hangingPunct="1"/>
            <a:r>
              <a:rPr lang="it-IT" b="1">
                <a:solidFill>
                  <a:srgbClr val="FFFF00"/>
                </a:solidFill>
              </a:rPr>
              <a:t>Posizione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123113" y="4249738"/>
            <a:ext cx="3128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FFFF00"/>
                </a:solidFill>
              </a:rPr>
              <a:t>Inerenti all’ambiente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964364" y="4933951"/>
            <a:ext cx="3368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b="1">
                <a:solidFill>
                  <a:srgbClr val="FFFF00"/>
                </a:solidFill>
              </a:rPr>
              <a:t>Entità e qualità del rumore</a:t>
            </a:r>
          </a:p>
          <a:p>
            <a:pPr algn="ctr" eaLnBrk="1" hangingPunct="1"/>
            <a:r>
              <a:rPr lang="it-IT" b="1">
                <a:solidFill>
                  <a:srgbClr val="FFFF00"/>
                </a:solidFill>
              </a:rPr>
              <a:t>Intensità luminosa</a:t>
            </a:r>
          </a:p>
          <a:p>
            <a:pPr algn="ctr" eaLnBrk="1" hangingPunct="1"/>
            <a:r>
              <a:rPr lang="it-IT" b="1">
                <a:solidFill>
                  <a:srgbClr val="FFFF00"/>
                </a:solidFill>
              </a:rPr>
              <a:t>Presenza di altri animali</a:t>
            </a: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6462713" y="2133600"/>
            <a:ext cx="4292600" cy="609600"/>
          </a:xfrm>
          <a:prstGeom prst="flowChartInputOutpu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6462713" y="4191000"/>
            <a:ext cx="4457700" cy="609600"/>
          </a:xfrm>
          <a:prstGeom prst="flowChartInputOutpu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ext Box 2"/>
          <p:cNvSpPr txBox="1">
            <a:spLocks noChangeArrowheads="1"/>
          </p:cNvSpPr>
          <p:nvPr/>
        </p:nvSpPr>
        <p:spPr bwMode="auto">
          <a:xfrm>
            <a:off x="3935760" y="701675"/>
            <a:ext cx="432048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STOMACO</a:t>
            </a:r>
          </a:p>
        </p:txBody>
      </p:sp>
      <p:sp>
        <p:nvSpPr>
          <p:cNvPr id="289795" name="Text Box 3"/>
          <p:cNvSpPr txBox="1">
            <a:spLocks noChangeArrowheads="1"/>
          </p:cNvSpPr>
          <p:nvPr/>
        </p:nvSpPr>
        <p:spPr bwMode="auto">
          <a:xfrm>
            <a:off x="1487489" y="2292351"/>
            <a:ext cx="9197975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125000"/>
              </a:lnSpc>
              <a:buFontTx/>
              <a:buChar char="•"/>
              <a:defRPr/>
            </a:pPr>
            <a:r>
              <a:rPr lang="it-IT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VOLUMINOSO (dieta carnivora)</a:t>
            </a:r>
          </a:p>
          <a:p>
            <a:pPr marL="342900" indent="-342900">
              <a:lnSpc>
                <a:spcPct val="125000"/>
              </a:lnSpc>
              <a:buFontTx/>
              <a:buChar char="•"/>
              <a:defRPr/>
            </a:pPr>
            <a:r>
              <a:rPr lang="it-IT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 volume aumenta dopo il pasto</a:t>
            </a:r>
          </a:p>
          <a:p>
            <a:pPr marL="342900" indent="-342900">
              <a:lnSpc>
                <a:spcPct val="125000"/>
              </a:lnSpc>
              <a:buFontTx/>
              <a:buChar char="•"/>
              <a:defRPr/>
            </a:pPr>
            <a:r>
              <a:rPr lang="it-IT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Disteso occupa ½ della cavità addominale</a:t>
            </a:r>
          </a:p>
          <a:p>
            <a:pPr marL="342900" indent="-342900">
              <a:lnSpc>
                <a:spcPct val="125000"/>
              </a:lnSpc>
              <a:buFontTx/>
              <a:buChar char="•"/>
              <a:defRPr/>
            </a:pPr>
            <a:r>
              <a:rPr lang="it-IT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Digestione meccanica e chimica</a:t>
            </a:r>
          </a:p>
          <a:p>
            <a:pPr marL="342900" indent="-342900">
              <a:lnSpc>
                <a:spcPct val="125000"/>
              </a:lnSpc>
              <a:buFontTx/>
              <a:buChar char="•"/>
              <a:defRPr/>
            </a:pPr>
            <a:r>
              <a:rPr lang="it-IT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Contrazione muscolare e rimescolamento dell’alimento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ext Box 2"/>
          <p:cNvSpPr txBox="1">
            <a:spLocks noChangeArrowheads="1"/>
          </p:cNvSpPr>
          <p:nvPr/>
        </p:nvSpPr>
        <p:spPr bwMode="auto">
          <a:xfrm>
            <a:off x="3215680" y="701675"/>
            <a:ext cx="5832648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INTESTINO TENUE</a:t>
            </a:r>
          </a:p>
        </p:txBody>
      </p:sp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2711624" y="2132856"/>
            <a:ext cx="681468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125000"/>
              </a:lnSpc>
              <a:buFontTx/>
              <a:buChar char="•"/>
              <a:defRPr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Struttura fragile</a:t>
            </a:r>
          </a:p>
          <a:p>
            <a:pPr marL="342900" indent="-342900">
              <a:lnSpc>
                <a:spcPct val="125000"/>
              </a:lnSpc>
              <a:buFontTx/>
              <a:buChar char="•"/>
              <a:defRPr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Riempimento lento</a:t>
            </a:r>
          </a:p>
          <a:p>
            <a:pPr marL="342900" indent="-342900">
              <a:lnSpc>
                <a:spcPct val="125000"/>
              </a:lnSpc>
              <a:buFontTx/>
              <a:buChar char="•"/>
              <a:defRPr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Secrezioni pancreatiche: enzimi</a:t>
            </a:r>
          </a:p>
          <a:p>
            <a:pPr marL="342900" indent="-342900">
              <a:lnSpc>
                <a:spcPct val="125000"/>
              </a:lnSpc>
              <a:buFontTx/>
              <a:buChar char="•"/>
              <a:defRPr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Secrezioni epatiche: enzimi, bile</a:t>
            </a:r>
          </a:p>
          <a:p>
            <a:pPr marL="342900" indent="-342900">
              <a:lnSpc>
                <a:spcPct val="125000"/>
              </a:lnSpc>
              <a:buFontTx/>
              <a:buChar char="•"/>
              <a:defRPr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Digestione chimica</a:t>
            </a:r>
          </a:p>
          <a:p>
            <a:pPr marL="342900" indent="-342900">
              <a:lnSpc>
                <a:spcPct val="125000"/>
              </a:lnSpc>
              <a:buFontTx/>
              <a:buChar char="•"/>
              <a:defRPr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Proteasi, lipasi ed </a:t>
            </a:r>
            <a:r>
              <a:rPr lang="it-IT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amilasi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362225"/>
              </p:ext>
            </p:extLst>
          </p:nvPr>
        </p:nvGraphicFramePr>
        <p:xfrm>
          <a:off x="1416051" y="2028800"/>
          <a:ext cx="935990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CARNIVORI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ONNIVORI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Masticazione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Quasi assente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Prolungata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Enzimi digestivi salivari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Assenti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Presenti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</a:t>
                      </a:r>
                      <a:r>
                        <a:rPr lang="it-IT" sz="2400" b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gastrico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1-2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2-4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Lunghezza intestino tenue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1,5-6 m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6-6,5 m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Lunghezza intestino crasso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0,3-1 m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1,5 m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Durata transito intestinale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12-30</a:t>
                      </a:r>
                      <a:r>
                        <a:rPr lang="it-IT" sz="2400" b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30h-5gg</a:t>
                      </a:r>
                      <a:endParaRPr lang="it-IT" sz="2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638300" y="274638"/>
            <a:ext cx="8915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Confronto tra sistemi digestivi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2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61" name="Text Box 149"/>
          <p:cNvSpPr txBox="1">
            <a:spLocks noChangeArrowheads="1"/>
          </p:cNvSpPr>
          <p:nvPr/>
        </p:nvSpPr>
        <p:spPr bwMode="auto">
          <a:xfrm>
            <a:off x="1392114" y="251603"/>
            <a:ext cx="93599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CARBOIDRATI NON STRUTTURALI</a:t>
            </a:r>
          </a:p>
        </p:txBody>
      </p:sp>
      <p:sp>
        <p:nvSpPr>
          <p:cNvPr id="243862" name="Text Box 150"/>
          <p:cNvSpPr txBox="1">
            <a:spLocks noChangeArrowheads="1"/>
          </p:cNvSpPr>
          <p:nvPr/>
        </p:nvSpPr>
        <p:spPr bwMode="auto">
          <a:xfrm>
            <a:off x="1392114" y="1268760"/>
            <a:ext cx="9359900" cy="156966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Nell’alimentazione del cane i carboidrati NON strutturali rappresentano una importante fonte energetica (a differenza del gatto), ma il loro ruolo biologico nella dieta non è di importanza pari a quello di proteine e grassi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3503489" y="3284985"/>
            <a:ext cx="5137150" cy="701675"/>
            <a:chOff x="760603" y="3739092"/>
            <a:chExt cx="5137150" cy="701675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760603" y="3739092"/>
              <a:ext cx="1500187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ZUCCHERI</a:t>
              </a:r>
            </a:p>
            <a:p>
              <a:pPr>
                <a:defRPr/>
              </a:pPr>
              <a:r>
                <a:rPr lang="it-IT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SEMPLICI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652903" y="3739092"/>
              <a:ext cx="324485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Monosaccaridi (glucosio)</a:t>
              </a:r>
            </a:p>
            <a:p>
              <a:pPr>
                <a:defRPr/>
              </a:pPr>
              <a:r>
                <a:rPr lang="it-IT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Disaccaridi (lattosio)</a:t>
              </a:r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1860428" y="4167486"/>
            <a:ext cx="8423275" cy="701675"/>
            <a:chOff x="995553" y="5251979"/>
            <a:chExt cx="8423275" cy="701675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995553" y="5404379"/>
              <a:ext cx="10302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AMIDO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652903" y="5251979"/>
              <a:ext cx="6765925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Trattamenti tecnologici: cottura, fioccatura, estrusione</a:t>
              </a:r>
            </a:p>
            <a:p>
              <a:pPr>
                <a:defRPr/>
              </a:pPr>
              <a:r>
                <a:rPr lang="it-IT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Digeribilità: riso&gt;frumento&gt;mais&gt;patata</a:t>
              </a: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271464" y="5327651"/>
            <a:ext cx="9601200" cy="11969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trattamenti tecnologici (CALORE) consentono la rottura dei legami chimici fra gli zuccheri costituenti la molecola dell’amido, rendendola “</a:t>
            </a:r>
            <a:r>
              <a:rPr lang="it-IT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aggredibilie</a:t>
            </a:r>
            <a:r>
              <a:rPr 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dagli enzimi e quindi più digeribile.</a:t>
            </a:r>
          </a:p>
        </p:txBody>
      </p:sp>
    </p:spTree>
    <p:extLst>
      <p:ext uri="{BB962C8B-B14F-4D97-AF65-F5344CB8AC3E}">
        <p14:creationId xmlns:p14="http://schemas.microsoft.com/office/powerpoint/2010/main" val="24353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1225550" y="228600"/>
            <a:ext cx="97409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CARBOIDRATI NON STRUTTURALI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719736" y="1358900"/>
            <a:ext cx="46864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4000" b="1" dirty="0">
                <a:solidFill>
                  <a:schemeClr val="bg1"/>
                </a:solidFill>
              </a:rPr>
              <a:t>FABBISOGNI cane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271588" y="2406651"/>
            <a:ext cx="9632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b="1">
                <a:solidFill>
                  <a:schemeClr val="bg1"/>
                </a:solidFill>
              </a:rPr>
              <a:t>Vengono soddisfatti attraverso una sintesi endogena (vie glucogenetiche epatiche e renali) o attraverso l’assunzione alimentare.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1271589" y="3414714"/>
            <a:ext cx="96488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b="1" dirty="0">
                <a:solidFill>
                  <a:schemeClr val="bg1"/>
                </a:solidFill>
              </a:rPr>
              <a:t>Il cane soddisfa il proprio fabbisogno metabolico di glucosio tramite le vie </a:t>
            </a:r>
            <a:r>
              <a:rPr lang="it-IT" b="1" dirty="0" err="1">
                <a:solidFill>
                  <a:schemeClr val="bg1"/>
                </a:solidFill>
              </a:rPr>
              <a:t>glucogenetiche</a:t>
            </a:r>
            <a:r>
              <a:rPr lang="it-IT" b="1" dirty="0">
                <a:solidFill>
                  <a:schemeClr val="bg1"/>
                </a:solidFill>
              </a:rPr>
              <a:t> durante tutta la fase dello sviluppo e dell’età adulta, </a:t>
            </a:r>
            <a:r>
              <a:rPr lang="it-IT" b="1" dirty="0" err="1">
                <a:solidFill>
                  <a:schemeClr val="bg1"/>
                </a:solidFill>
              </a:rPr>
              <a:t>purchè</a:t>
            </a:r>
            <a:r>
              <a:rPr lang="it-IT" b="1" dirty="0">
                <a:solidFill>
                  <a:schemeClr val="bg1"/>
                </a:solidFill>
              </a:rPr>
              <a:t> nella dieta siano presenti </a:t>
            </a:r>
            <a:r>
              <a:rPr lang="it-IT" b="1" u="sng" dirty="0">
                <a:solidFill>
                  <a:srgbClr val="FF0000"/>
                </a:solidFill>
              </a:rPr>
              <a:t>proteine di O.A. </a:t>
            </a:r>
            <a:r>
              <a:rPr lang="it-IT" b="1" dirty="0">
                <a:solidFill>
                  <a:schemeClr val="bg1"/>
                </a:solidFill>
              </a:rPr>
              <a:t>in quantità sufficienti</a:t>
            </a: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1271589" y="4710114"/>
            <a:ext cx="96488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b="1">
                <a:solidFill>
                  <a:schemeClr val="bg1"/>
                </a:solidFill>
              </a:rPr>
              <a:t>I fabbisogni possono variare in funzione dello stato fisiologico del soggetto: durante la gravidanza o l’allattamento i fabbisogni della cagna aumentano perché il glucosio è una delle fonti energetiche principali per lo sviluppo del feto oltre che necessario per la sintesi del lattosio (latte).</a:t>
            </a:r>
          </a:p>
        </p:txBody>
      </p:sp>
    </p:spTree>
    <p:extLst>
      <p:ext uri="{BB962C8B-B14F-4D97-AF65-F5344CB8AC3E}">
        <p14:creationId xmlns:p14="http://schemas.microsoft.com/office/powerpoint/2010/main" val="185691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1233814" y="228600"/>
            <a:ext cx="97409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CARBOIDRATI NON STRUTTURALI</a:t>
            </a:r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1244133" y="2852937"/>
            <a:ext cx="9720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Rispetto al cane, il gatto possiede meccanismi particolari per il metabolismo dei carboidrati alimentari.</a:t>
            </a:r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1244133" y="3783783"/>
            <a:ext cx="97202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gatti mantengono costante la </a:t>
            </a:r>
            <a:r>
              <a:rPr 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gluconeogenesi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anzi aumenta nella fase immediatamente post-prandiale; poiché l’organismo ha una capacità limitata di accumulare aminoacidi e la dieta carnivora contiene scarse quantità di carboidrati solubili, l’utilizzo immediato degli aminoacidi </a:t>
            </a:r>
            <a:r>
              <a:rPr 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glucogenetici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per il mantenimento della glicemia costituisce un vantaggio rilevante.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18547" y="1358900"/>
            <a:ext cx="47714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4000" b="1" dirty="0">
                <a:solidFill>
                  <a:schemeClr val="bg1"/>
                </a:solidFill>
              </a:rPr>
              <a:t>FABBISOGNI gatto</a:t>
            </a:r>
          </a:p>
        </p:txBody>
      </p:sp>
    </p:spTree>
    <p:extLst>
      <p:ext uri="{BB962C8B-B14F-4D97-AF65-F5344CB8AC3E}">
        <p14:creationId xmlns:p14="http://schemas.microsoft.com/office/powerpoint/2010/main" val="19499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1415481" y="228600"/>
            <a:ext cx="9360469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CARBOIDRATI NON STRUTTURALI</a:t>
            </a:r>
          </a:p>
        </p:txBody>
      </p:sp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4908551" y="1166814"/>
            <a:ext cx="2411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ECCESSI</a:t>
            </a:r>
          </a:p>
        </p:txBody>
      </p:sp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1415481" y="2141241"/>
            <a:ext cx="4421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AUMENTATA ATTIVITA’ ACIDOFILI</a:t>
            </a:r>
          </a:p>
          <a:p>
            <a:pPr algn="ctr">
              <a:defRPr/>
            </a:pP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Gram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6789167" y="1988841"/>
            <a:ext cx="37798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 pH</a:t>
            </a:r>
          </a:p>
          <a:p>
            <a:pPr algn="ctr"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Produzione AGV, gas, aldeidi,</a:t>
            </a:r>
          </a:p>
          <a:p>
            <a:pPr algn="ctr"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acido lattico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6651625" y="4005065"/>
            <a:ext cx="4197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Infiammazione parete intestinale, endotossine microbiche, feci acquose ed acidogene, minor riassorbimento di Na e K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1416051" y="5622340"/>
            <a:ext cx="93598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L’eccesso di glucidi viene trasformato in grasso di deposito e quindi è un fattore predisponente all’OBESITÀ.</a:t>
            </a:r>
          </a:p>
        </p:txBody>
      </p:sp>
      <p:sp>
        <p:nvSpPr>
          <p:cNvPr id="10248" name="AutoShape 10"/>
          <p:cNvSpPr>
            <a:spLocks noChangeArrowheads="1"/>
          </p:cNvSpPr>
          <p:nvPr/>
        </p:nvSpPr>
        <p:spPr bwMode="auto">
          <a:xfrm>
            <a:off x="6023993" y="2168227"/>
            <a:ext cx="720725" cy="647700"/>
          </a:xfrm>
          <a:prstGeom prst="rightArrow">
            <a:avLst>
              <a:gd name="adj1" fmla="val 50000"/>
              <a:gd name="adj2" fmla="val 27819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49" name="AutoShape 11"/>
          <p:cNvSpPr>
            <a:spLocks noChangeArrowheads="1"/>
          </p:cNvSpPr>
          <p:nvPr/>
        </p:nvSpPr>
        <p:spPr bwMode="auto">
          <a:xfrm>
            <a:off x="8391525" y="3068960"/>
            <a:ext cx="719138" cy="792088"/>
          </a:xfrm>
          <a:prstGeom prst="downArrow">
            <a:avLst>
              <a:gd name="adj1" fmla="val 50000"/>
              <a:gd name="adj2" fmla="val 40066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5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ext Box 2"/>
          <p:cNvSpPr txBox="1">
            <a:spLocks noChangeArrowheads="1"/>
          </p:cNvSpPr>
          <p:nvPr/>
        </p:nvSpPr>
        <p:spPr bwMode="auto">
          <a:xfrm>
            <a:off x="1416050" y="476673"/>
            <a:ext cx="9359900" cy="83099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MICROBIOTA INTESTINALE</a:t>
            </a: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1737374" y="1916832"/>
            <a:ext cx="875111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125000"/>
              </a:lnSpc>
              <a:buFontTx/>
              <a:buChar char="•"/>
              <a:defRPr/>
            </a:pPr>
            <a:r>
              <a:rPr lang="it-IT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Popolazioni batteriche numerose</a:t>
            </a:r>
          </a:p>
          <a:p>
            <a:pPr marL="342900" indent="-342900">
              <a:lnSpc>
                <a:spcPct val="125000"/>
              </a:lnSpc>
              <a:buFontTx/>
              <a:buChar char="•"/>
              <a:defRPr/>
            </a:pPr>
            <a:r>
              <a:rPr lang="it-IT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EUBIOSI </a:t>
            </a:r>
            <a:r>
              <a:rPr lang="it-IT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vs</a:t>
            </a:r>
            <a:r>
              <a:rPr lang="it-IT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DISBIOSI</a:t>
            </a:r>
          </a:p>
          <a:p>
            <a:pPr marL="342900" indent="-342900">
              <a:lnSpc>
                <a:spcPct val="125000"/>
              </a:lnSpc>
              <a:buFontTx/>
              <a:buChar char="•"/>
              <a:defRPr/>
            </a:pPr>
            <a:r>
              <a:rPr lang="it-IT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Partecipazione ai fenomeni digestivi (FIBRA)</a:t>
            </a:r>
          </a:p>
          <a:p>
            <a:pPr marL="342900" indent="-342900">
              <a:lnSpc>
                <a:spcPct val="125000"/>
              </a:lnSpc>
              <a:buFontTx/>
              <a:buChar char="•"/>
              <a:defRPr/>
            </a:pPr>
            <a:r>
              <a:rPr lang="it-IT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Barriera intestinale</a:t>
            </a:r>
          </a:p>
          <a:p>
            <a:pPr marL="342900" indent="-342900">
              <a:lnSpc>
                <a:spcPct val="125000"/>
              </a:lnSpc>
              <a:buFontTx/>
              <a:buChar char="•"/>
              <a:defRPr/>
            </a:pPr>
            <a:r>
              <a:rPr lang="it-IT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GALT e Tolleranza immunitaria</a:t>
            </a:r>
          </a:p>
          <a:p>
            <a:pPr marL="342900" indent="-342900">
              <a:lnSpc>
                <a:spcPct val="125000"/>
              </a:lnSpc>
              <a:buFontTx/>
              <a:buChar char="•"/>
              <a:defRPr/>
            </a:pPr>
            <a:r>
              <a:rPr lang="it-IT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Sensibile alle variazioni qualitative degli alimenti</a:t>
            </a:r>
          </a:p>
          <a:p>
            <a:pPr marL="342900" indent="-342900">
              <a:lnSpc>
                <a:spcPct val="125000"/>
              </a:lnSpc>
              <a:buFontTx/>
              <a:buChar char="•"/>
              <a:defRPr/>
            </a:pPr>
            <a:r>
              <a:rPr lang="it-IT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Necessità di una transizione alimentare di 7/8 giorni</a:t>
            </a:r>
          </a:p>
          <a:p>
            <a:pPr marL="342900" indent="-342900">
              <a:lnSpc>
                <a:spcPct val="125000"/>
              </a:lnSpc>
              <a:buFontTx/>
              <a:buChar char="•"/>
              <a:defRPr/>
            </a:pPr>
            <a:r>
              <a:rPr lang="it-IT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PREBIOSI e/o PROBIOSI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1200150" y="76201"/>
            <a:ext cx="9791700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DIFFERENZE NUTRIZIONALI</a:t>
            </a:r>
          </a:p>
          <a:p>
            <a:pPr algn="ctr">
              <a:defRPr/>
            </a:pPr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cane </a:t>
            </a:r>
            <a:r>
              <a:rPr lang="it-IT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vs</a:t>
            </a:r>
            <a:r>
              <a:rPr lang="it-IT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gatto</a:t>
            </a:r>
          </a:p>
        </p:txBody>
      </p:sp>
      <p:sp>
        <p:nvSpPr>
          <p:cNvPr id="292867" name="Text Box 3"/>
          <p:cNvSpPr txBox="1">
            <a:spLocks noChangeArrowheads="1"/>
          </p:cNvSpPr>
          <p:nvPr/>
        </p:nvSpPr>
        <p:spPr bwMode="auto">
          <a:xfrm>
            <a:off x="1200151" y="1335089"/>
            <a:ext cx="9720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Nonostante l’appartenenza allo stesso genere dei carnivori, cane e gatto presentano differenze nutrizionali e dietetiche sostanziali: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343025" y="2581276"/>
            <a:ext cx="950914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 dirty="0">
                <a:solidFill>
                  <a:schemeClr val="bg1"/>
                </a:solidFill>
              </a:rPr>
              <a:t>Fabbisogno proteico nel gatto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 dirty="0">
                <a:solidFill>
                  <a:schemeClr val="bg1"/>
                </a:solidFill>
              </a:rPr>
              <a:t>Distribuzione calorica del cane più simile all’uomo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 dirty="0">
                <a:solidFill>
                  <a:schemeClr val="bg1"/>
                </a:solidFill>
              </a:rPr>
              <a:t>Sensibilità del gatto alla carenza di arginina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 dirty="0">
                <a:solidFill>
                  <a:schemeClr val="bg1"/>
                </a:solidFill>
              </a:rPr>
              <a:t>Indispensabilità della taurina per il gatto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 dirty="0">
                <a:solidFill>
                  <a:schemeClr val="bg1"/>
                </a:solidFill>
              </a:rPr>
              <a:t>Diversa essenzialità degli acidi grassi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 dirty="0">
                <a:solidFill>
                  <a:schemeClr val="bg1"/>
                </a:solidFill>
              </a:rPr>
              <a:t>Incapacità del gatto di trasformare il </a:t>
            </a:r>
            <a:r>
              <a:rPr lang="it-IT" sz="2400" b="1" dirty="0">
                <a:solidFill>
                  <a:schemeClr val="bg1"/>
                </a:solidFill>
                <a:sym typeface="Symbol" pitchFamily="18" charset="2"/>
              </a:rPr>
              <a:t></a:t>
            </a:r>
            <a:r>
              <a:rPr lang="it-IT" sz="2400" b="1" dirty="0">
                <a:solidFill>
                  <a:schemeClr val="bg1"/>
                </a:solidFill>
              </a:rPr>
              <a:t>–carotene in vitamina A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 dirty="0">
                <a:solidFill>
                  <a:schemeClr val="bg1"/>
                </a:solidFill>
              </a:rPr>
              <a:t>Incapacità del gatto di convertire il triptofano in niacina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1200150" y="76200"/>
            <a:ext cx="97917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DIFFERENZE NUTRIZIONALI</a:t>
            </a:r>
          </a:p>
        </p:txBody>
      </p:sp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1200151" y="1335088"/>
            <a:ext cx="97202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METABOLISMO ENERGETICO GATTO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443038" y="2581276"/>
            <a:ext cx="933291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Nel gatto è strettamente legato a quello proteico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Elevata richiesta di proteine per il mantenimento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Alta attività enzimatica del fegato (transaminasi e deaminasi)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Utilizzo dei chetoacidi per energia o per la gluconeogenesi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Necessità di diete ad alto tenore proteico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Via glucogenetica attiva della serina (muscolo, latte e uova)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5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726078"/>
              </p:ext>
            </p:extLst>
          </p:nvPr>
        </p:nvGraphicFramePr>
        <p:xfrm>
          <a:off x="2928939" y="1124744"/>
          <a:ext cx="6276975" cy="545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Fotografia di Photo Editor" r:id="rId4" imgW="8723810" imgH="7582958" progId="MSPhotoEd.3">
                  <p:embed/>
                </p:oleObj>
              </mc:Choice>
              <mc:Fallback>
                <p:oleObj name="Fotografia di Photo Editor" r:id="rId4" imgW="8723810" imgH="7582958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9" y="1124744"/>
                        <a:ext cx="6276975" cy="545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1225550" y="152400"/>
            <a:ext cx="9740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PRINCIPALI VIE METABOLICHE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62" name="Object 2"/>
          <p:cNvGraphicFramePr>
            <a:graphicFrameLocks noChangeAspect="1"/>
          </p:cNvGraphicFramePr>
          <p:nvPr/>
        </p:nvGraphicFramePr>
        <p:xfrm>
          <a:off x="2305050" y="1196975"/>
          <a:ext cx="7583488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Fotografia di Photo Editor" r:id="rId4" imgW="7582958" imgH="5180952" progId="MSPhotoEd.3">
                  <p:embed/>
                </p:oleObj>
              </mc:Choice>
              <mc:Fallback>
                <p:oleObj name="Fotografia di Photo Editor" r:id="rId4" imgW="7582958" imgH="51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1196975"/>
                        <a:ext cx="7583488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63" name="Text Box 3"/>
          <p:cNvSpPr txBox="1">
            <a:spLocks noChangeArrowheads="1"/>
          </p:cNvSpPr>
          <p:nvPr/>
        </p:nvSpPr>
        <p:spPr bwMode="auto">
          <a:xfrm>
            <a:off x="1225550" y="152400"/>
            <a:ext cx="9740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CATABOLISMO PROTEICO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1200150" y="76200"/>
            <a:ext cx="97917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DIFFERENZE NUTRIZIONALI</a:t>
            </a:r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3575050" y="908050"/>
            <a:ext cx="504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ARGININA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003425" y="1412876"/>
            <a:ext cx="81867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Dieta carente in arginina = iperammoniemia nel gatto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Arginina è indispensabile per il ciclo dell’urea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2884489" y="2565400"/>
            <a:ext cx="6423025" cy="345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Dieta alta in proteina e carente in arginina</a:t>
            </a:r>
          </a:p>
          <a:p>
            <a:pPr algn="ctr">
              <a:defRPr/>
            </a:pPr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</a:t>
            </a:r>
          </a:p>
          <a:p>
            <a:pPr algn="ctr">
              <a:defRPr/>
            </a:pPr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Elevata attività proteolitica</a:t>
            </a:r>
          </a:p>
          <a:p>
            <a:pPr algn="ctr">
              <a:defRPr/>
            </a:pPr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</a:t>
            </a:r>
          </a:p>
          <a:p>
            <a:pPr algn="ctr">
              <a:defRPr/>
            </a:pPr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Produzione di ammoniaca</a:t>
            </a:r>
          </a:p>
          <a:p>
            <a:pPr algn="ctr">
              <a:defRPr/>
            </a:pPr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</a:t>
            </a:r>
          </a:p>
          <a:p>
            <a:pPr algn="ctr">
              <a:defRPr/>
            </a:pPr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Scarsa conversione dell’ammoniaca in urea</a:t>
            </a:r>
          </a:p>
          <a:p>
            <a:pPr algn="ctr">
              <a:defRPr/>
            </a:pPr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</a:t>
            </a:r>
          </a:p>
          <a:p>
            <a:pPr algn="ctr">
              <a:defRPr/>
            </a:pPr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Accumulo di ammoniaca nel sangue</a:t>
            </a:r>
          </a:p>
          <a:p>
            <a:pPr algn="ctr">
              <a:defRPr/>
            </a:pPr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</a:t>
            </a:r>
          </a:p>
          <a:p>
            <a:pPr algn="ctr">
              <a:defRPr/>
            </a:pPr>
            <a:r>
              <a:rPr lang="it-IT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Alta tossicità dell’ammoniaca (soprattutto encefalo)</a:t>
            </a:r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1200150" y="6184900"/>
            <a:ext cx="9791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Può accadere quando un gatto viene alimentato</a:t>
            </a:r>
          </a:p>
          <a:p>
            <a:pPr algn="ctr">
              <a:defRPr/>
            </a:pPr>
            <a:r>
              <a:rPr lang="it-IT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lunghi periodi con una dieta specifica per il cane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38300" y="260648"/>
            <a:ext cx="8915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 paleocene a …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Immagine 2" descr="V03-07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1412777"/>
            <a:ext cx="6964363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0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4" y="476250"/>
            <a:ext cx="898207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93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 Box 2"/>
          <p:cNvSpPr txBox="1">
            <a:spLocks noChangeArrowheads="1"/>
          </p:cNvSpPr>
          <p:nvPr/>
        </p:nvSpPr>
        <p:spPr bwMode="auto">
          <a:xfrm>
            <a:off x="1200150" y="76200"/>
            <a:ext cx="97917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DIFFERENZE NUTRIZIONALI</a:t>
            </a:r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3575050" y="908050"/>
            <a:ext cx="504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TAURINA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631951" y="1408114"/>
            <a:ext cx="9180513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  <a:sym typeface="Symbol" pitchFamily="18" charset="2"/>
              </a:rPr>
              <a:t></a:t>
            </a:r>
            <a:r>
              <a:rPr lang="it-IT" sz="2400" b="1">
                <a:solidFill>
                  <a:schemeClr val="bg1"/>
                </a:solidFill>
              </a:rPr>
              <a:t>-sulfo aminoacido non proteico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None/>
            </a:pPr>
            <a:endParaRPr lang="it-IT" sz="2400" b="1">
              <a:solidFill>
                <a:schemeClr val="bg1"/>
              </a:solidFill>
            </a:endParaRPr>
          </a:p>
          <a:p>
            <a:pPr eaLnBrk="1" hangingPunct="1">
              <a:lnSpc>
                <a:spcPct val="125000"/>
              </a:lnSpc>
              <a:buFont typeface="Wingdings" pitchFamily="2" charset="2"/>
              <a:buNone/>
            </a:pPr>
            <a:r>
              <a:rPr lang="it-IT" sz="2400" b="1">
                <a:solidFill>
                  <a:schemeClr val="bg1"/>
                </a:solidFill>
              </a:rPr>
              <a:t>Essenziale per: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la coniugazione degli acidi biliari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funzionamento della retina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attività miocardica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attività riproduttiva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attività antiossidante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</a:rPr>
              <a:t>scarsa capacità del gatto di sintetizzare taurina dalla cistina</a:t>
            </a: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1200150" y="6184901"/>
            <a:ext cx="9791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taurina è ampiamente presente nei tessuti di origine animale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04814"/>
            <a:ext cx="86106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1200150" y="115888"/>
            <a:ext cx="97917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DIFFERENZE NUTRIZIONALI</a:t>
            </a:r>
          </a:p>
        </p:txBody>
      </p:sp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3575050" y="1171575"/>
            <a:ext cx="504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METABOLISMO LIPIDICO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271588" y="1846264"/>
            <a:ext cx="97139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  <a:sym typeface="Symbol" pitchFamily="18" charset="2"/>
              </a:rPr>
              <a:t>Fabbisogno specifico del gatto per l’acido arachidonico (C20:4)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  <a:sym typeface="Symbol" pitchFamily="18" charset="2"/>
              </a:rPr>
              <a:t>Incapacità di sintesi a partire dall’acido linoleico (C18:2, -6)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3575050" y="3332163"/>
            <a:ext cx="504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METABOLISMO VITAMINICO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624013" y="4270376"/>
            <a:ext cx="792956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  <a:sym typeface="Symbol" pitchFamily="18" charset="2"/>
              </a:rPr>
              <a:t>Conversione del triptofano in niacina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  <a:sym typeface="Symbol" pitchFamily="18" charset="2"/>
              </a:rPr>
              <a:t>Piridossina (Vit. B6) necessaria per le transaminasi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it-IT" sz="2400" b="1">
                <a:solidFill>
                  <a:schemeClr val="bg1"/>
                </a:solidFill>
                <a:sym typeface="Symbol" pitchFamily="18" charset="2"/>
              </a:rPr>
              <a:t>Conversione del -carotene in vitamina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4610100" y="1371600"/>
            <a:ext cx="2889250" cy="76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1308100" y="115889"/>
            <a:ext cx="9493250" cy="669925"/>
          </a:xfrm>
        </p:spPr>
        <p:txBody>
          <a:bodyPr/>
          <a:lstStyle/>
          <a:p>
            <a:pPr eaLnBrk="1" hangingPunct="1"/>
            <a:r>
              <a:rPr lang="it-IT" sz="3200" b="1">
                <a:solidFill>
                  <a:srgbClr val="FFFF00"/>
                </a:solidFill>
              </a:rPr>
              <a:t>Vie metaboliche degli acidi grassi </a:t>
            </a:r>
            <a:r>
              <a:rPr lang="it-IT" sz="3200" b="1">
                <a:solidFill>
                  <a:srgbClr val="FFFF00"/>
                </a:solidFill>
                <a:sym typeface="Symbol" pitchFamily="18" charset="2"/>
              </a:rPr>
              <a:t></a:t>
            </a:r>
            <a:r>
              <a:rPr lang="it-IT" sz="3200" b="1">
                <a:solidFill>
                  <a:srgbClr val="FFFF00"/>
                </a:solidFill>
              </a:rPr>
              <a:t>-6 e </a:t>
            </a:r>
            <a:r>
              <a:rPr lang="it-IT" sz="3200" b="1">
                <a:solidFill>
                  <a:srgbClr val="FFFF00"/>
                </a:solidFill>
                <a:sym typeface="Symbol" pitchFamily="18" charset="2"/>
              </a:rPr>
              <a:t></a:t>
            </a:r>
            <a:r>
              <a:rPr lang="it-IT" sz="3200" b="1">
                <a:solidFill>
                  <a:srgbClr val="FFFF00"/>
                </a:solidFill>
              </a:rPr>
              <a:t> -3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785939" y="1827213"/>
            <a:ext cx="1836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FFFF00"/>
                </a:solidFill>
              </a:rPr>
              <a:t>18:2 (a. linoleico)</a:t>
            </a: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703513" y="2209800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703513" y="35814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647826" y="3168650"/>
            <a:ext cx="2112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00"/>
                </a:solidFill>
              </a:rPr>
              <a:t>18:3 (a. </a:t>
            </a:r>
            <a:r>
              <a:rPr lang="en-US" sz="1600" b="1">
                <a:solidFill>
                  <a:srgbClr val="FFFF00"/>
                </a:solidFill>
                <a:sym typeface="Symbol" pitchFamily="18" charset="2"/>
              </a:rPr>
              <a:t>-</a:t>
            </a:r>
            <a:r>
              <a:rPr lang="en-US" sz="1600" b="1">
                <a:solidFill>
                  <a:srgbClr val="FFFF00"/>
                </a:solidFill>
              </a:rPr>
              <a:t>linolenico)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314950" y="2362200"/>
            <a:ext cx="1562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00"/>
                </a:solidFill>
                <a:sym typeface="Symbol" pitchFamily="18" charset="2"/>
              </a:rPr>
              <a:t></a:t>
            </a:r>
            <a:r>
              <a:rPr lang="en-US" sz="1600" b="1">
                <a:solidFill>
                  <a:srgbClr val="FFFF00"/>
                </a:solidFill>
              </a:rPr>
              <a:t> 6-desaturasi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308101" y="4267200"/>
            <a:ext cx="2790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00"/>
                </a:solidFill>
              </a:rPr>
              <a:t>20:3 (a. diomo-</a:t>
            </a:r>
            <a:r>
              <a:rPr lang="en-US" sz="1600" b="1">
                <a:solidFill>
                  <a:srgbClr val="FFFF00"/>
                </a:solidFill>
                <a:sym typeface="Symbol" pitchFamily="18" charset="2"/>
              </a:rPr>
              <a:t>-</a:t>
            </a:r>
            <a:r>
              <a:rPr lang="en-US" sz="1600" b="1">
                <a:solidFill>
                  <a:srgbClr val="FFFF00"/>
                </a:solidFill>
              </a:rPr>
              <a:t>linolenico)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2703513" y="4648200"/>
            <a:ext cx="0" cy="990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380038" y="5073650"/>
            <a:ext cx="1562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00"/>
                </a:solidFill>
                <a:sym typeface="Symbol" pitchFamily="18" charset="2"/>
              </a:rPr>
              <a:t></a:t>
            </a:r>
            <a:r>
              <a:rPr lang="en-US" sz="1600" b="1">
                <a:solidFill>
                  <a:srgbClr val="FFFF00"/>
                </a:solidFill>
              </a:rPr>
              <a:t> 5-desaturasi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565275" y="5757863"/>
            <a:ext cx="2274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00"/>
                </a:solidFill>
              </a:rPr>
              <a:t>20:4 (a. arachidonico)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583239" y="3641725"/>
            <a:ext cx="1030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00"/>
                </a:solidFill>
              </a:rPr>
              <a:t>Elongasi</a:t>
            </a: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9477375" y="3679826"/>
            <a:ext cx="0" cy="663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9182100" y="3243263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00"/>
                </a:solidFill>
              </a:rPr>
              <a:t>18:4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9182100" y="4310063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00"/>
                </a:solidFill>
              </a:rPr>
              <a:t>20:4</a:t>
            </a: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9474200" y="4648200"/>
            <a:ext cx="6350" cy="990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8877300" y="5757863"/>
            <a:ext cx="1200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00"/>
                </a:solidFill>
              </a:rPr>
              <a:t>20:5 (EPA)</a:t>
            </a: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9474200" y="2362200"/>
            <a:ext cx="6350" cy="762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8397876" y="1905000"/>
            <a:ext cx="2157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00"/>
                </a:solidFill>
              </a:rPr>
              <a:t>18:3 (a. </a:t>
            </a:r>
            <a:r>
              <a:rPr lang="en-US" sz="1600" b="1">
                <a:solidFill>
                  <a:srgbClr val="FFFF00"/>
                </a:solidFill>
                <a:sym typeface="Symbol" pitchFamily="18" charset="2"/>
              </a:rPr>
              <a:t>-</a:t>
            </a:r>
            <a:r>
              <a:rPr lang="en-US" sz="1600" b="1">
                <a:solidFill>
                  <a:srgbClr val="FFFF00"/>
                </a:solidFill>
              </a:rPr>
              <a:t>linolenico)</a:t>
            </a:r>
            <a:endParaRPr lang="it-IT" sz="1800">
              <a:solidFill>
                <a:srgbClr val="FFFF00"/>
              </a:solidFill>
            </a:endParaRP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1462088" y="1293813"/>
            <a:ext cx="2482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FFFF00"/>
                </a:solidFill>
              </a:rPr>
              <a:t>Acidi grassi omega-6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8235950" y="1346201"/>
            <a:ext cx="248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FFFF00"/>
                </a:solidFill>
              </a:rPr>
              <a:t>Acidi grassi omega-3</a:t>
            </a:r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3619500" y="2646363"/>
            <a:ext cx="4622800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3619500" y="3962400"/>
            <a:ext cx="4622800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>
            <a:off x="3619500" y="5397500"/>
            <a:ext cx="4622800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5010150" y="1584325"/>
            <a:ext cx="2084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600" b="1">
                <a:solidFill>
                  <a:srgbClr val="FFFF00"/>
                </a:solidFill>
              </a:rPr>
              <a:t>Da alimenti vegetali</a:t>
            </a:r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7581900" y="1752600"/>
            <a:ext cx="74295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 flipH="1">
            <a:off x="3702050" y="1752600"/>
            <a:ext cx="8255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701" name="Oval 29"/>
          <p:cNvSpPr>
            <a:spLocks noChangeArrowheads="1"/>
          </p:cNvSpPr>
          <p:nvPr/>
        </p:nvSpPr>
        <p:spPr bwMode="auto">
          <a:xfrm>
            <a:off x="4197350" y="4191000"/>
            <a:ext cx="2889250" cy="76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4610101" y="4403725"/>
            <a:ext cx="202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600" b="1">
                <a:solidFill>
                  <a:srgbClr val="FFFF00"/>
                </a:solidFill>
              </a:rPr>
              <a:t>Da alimenti animali</a:t>
            </a:r>
          </a:p>
        </p:txBody>
      </p:sp>
      <p:sp>
        <p:nvSpPr>
          <p:cNvPr id="28703" name="Oval 31"/>
          <p:cNvSpPr>
            <a:spLocks noChangeArrowheads="1"/>
          </p:cNvSpPr>
          <p:nvPr/>
        </p:nvSpPr>
        <p:spPr bwMode="auto">
          <a:xfrm>
            <a:off x="5022850" y="5562600"/>
            <a:ext cx="2889250" cy="76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5435600" y="5775325"/>
            <a:ext cx="193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600" b="1">
                <a:solidFill>
                  <a:srgbClr val="FFFF00"/>
                </a:solidFill>
              </a:rPr>
              <a:t>Da alimenti marini</a:t>
            </a:r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 flipH="1">
            <a:off x="3041650" y="4800600"/>
            <a:ext cx="123825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8077200" y="5943600"/>
            <a:ext cx="7429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>
            <a:off x="9398000" y="61722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>
            <a:off x="2703513" y="61722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isultati immagini per domande?"/>
          <p:cNvSpPr>
            <a:spLocks noChangeAspect="1" noChangeArrowheads="1"/>
          </p:cNvSpPr>
          <p:nvPr/>
        </p:nvSpPr>
        <p:spPr bwMode="auto">
          <a:xfrm>
            <a:off x="1143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Risultati immagini per domande?"/>
          <p:cNvSpPr>
            <a:spLocks noChangeAspect="1" noChangeArrowheads="1"/>
          </p:cNvSpPr>
          <p:nvPr/>
        </p:nvSpPr>
        <p:spPr bwMode="auto">
          <a:xfrm>
            <a:off x="12954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2" name="Picture 6" descr="http://www.pianocasa-sardegna.it/wp-content/uploads/2015/06/domande_rispo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938"/>
            <a:ext cx="9906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392859" y="160337"/>
            <a:ext cx="33249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</a:t>
            </a:r>
          </a:p>
          <a:p>
            <a:r>
              <a:rPr lang="it-IT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7674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it-IT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89214041"/>
              </p:ext>
            </p:extLst>
          </p:nvPr>
        </p:nvGraphicFramePr>
        <p:xfrm>
          <a:off x="1762095" y="1500174"/>
          <a:ext cx="889998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EVOLUZIONE DEL CANE</a:t>
            </a:r>
          </a:p>
        </p:txBody>
      </p:sp>
    </p:spTree>
    <p:extLst>
      <p:ext uri="{BB962C8B-B14F-4D97-AF65-F5344CB8AC3E}">
        <p14:creationId xmlns:p14="http://schemas.microsoft.com/office/powerpoint/2010/main" val="3296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magine 6" descr="ft_hdr_20020101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628800"/>
            <a:ext cx="5624512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530350" y="5949280"/>
            <a:ext cx="9209088" cy="400110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15.000 anni fa: i primi resti di un cane morfologicamente diverso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638300" y="188640"/>
            <a:ext cx="8915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EVOLUZIONE DEL CANE</a:t>
            </a:r>
          </a:p>
        </p:txBody>
      </p:sp>
    </p:spTree>
    <p:extLst>
      <p:ext uri="{BB962C8B-B14F-4D97-AF65-F5344CB8AC3E}">
        <p14:creationId xmlns:p14="http://schemas.microsoft.com/office/powerpoint/2010/main" val="24157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3083</Words>
  <Application>Microsoft Office PowerPoint</Application>
  <PresentationFormat>Widescreen</PresentationFormat>
  <Paragraphs>734</Paragraphs>
  <Slides>75</Slides>
  <Notes>42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75</vt:i4>
      </vt:variant>
    </vt:vector>
  </HeadingPairs>
  <TitlesOfParts>
    <vt:vector size="84" baseType="lpstr">
      <vt:lpstr>Andalus</vt:lpstr>
      <vt:lpstr>Arial</vt:lpstr>
      <vt:lpstr>Monotype Sorts</vt:lpstr>
      <vt:lpstr>Symbol</vt:lpstr>
      <vt:lpstr>Times New Roman</vt:lpstr>
      <vt:lpstr>Wingdings</vt:lpstr>
      <vt:lpstr>Wingdings 2</vt:lpstr>
      <vt:lpstr>Struttura predefinita</vt:lpstr>
      <vt:lpstr>Fotografia di Photo Editor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Confronto tra sistemi digestivi</vt:lpstr>
      <vt:lpstr>Dal paleocene a …</vt:lpstr>
      <vt:lpstr>EVOLUZIONE DEL CANE</vt:lpstr>
      <vt:lpstr>EVOLUZIONE DEL CANE</vt:lpstr>
      <vt:lpstr>Presentazione standard di PowerPoint</vt:lpstr>
      <vt:lpstr>PERCHE’ L’UOMO HA SCELTO IL LUPO?</vt:lpstr>
      <vt:lpstr>LE ORIGINI DEL CANE</vt:lpstr>
      <vt:lpstr>PERCHE’ IL LUPO HA ACCETTATO?</vt:lpstr>
      <vt:lpstr>DIFFERENZE</vt:lpstr>
      <vt:lpstr>DOMESTICAZIONE</vt:lpstr>
      <vt:lpstr>DOMESTICAZIONE</vt:lpstr>
      <vt:lpstr>CONSEGUENZE FISICHE DELLA DOMESTICAZIONE</vt:lpstr>
      <vt:lpstr>CONSEGUENZE COMPORTAMENTALI DELLA DOMESTICAZIONE</vt:lpstr>
      <vt:lpstr>DOMESTICAZIONE</vt:lpstr>
      <vt:lpstr>EVOLUZIONE ALIMENTARE DEL CANE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EVOLUZIONE DEL GATTO</vt:lpstr>
      <vt:lpstr>EVOLUZIONE DEL GATTO</vt:lpstr>
      <vt:lpstr>Presentazione standard di PowerPoint</vt:lpstr>
      <vt:lpstr>EVOLUZIONE ALIMENTARE DEL GATTO</vt:lpstr>
      <vt:lpstr>I RISULTATI</vt:lpstr>
      <vt:lpstr>ALIMENTAZIONE DEL GATTO</vt:lpstr>
      <vt:lpstr>Descrizione del comportamento alimentare nel gatto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ALIMENTAZIONE DEL CANE E DEL GATTO</vt:lpstr>
      <vt:lpstr>CARNIVORI</vt:lpstr>
      <vt:lpstr>Presentazione standard di PowerPoint</vt:lpstr>
      <vt:lpstr>Presentazione standard di PowerPoint</vt:lpstr>
      <vt:lpstr>Presentazione standard di PowerPoint</vt:lpstr>
      <vt:lpstr>     Prensione dell’alimento</vt:lpstr>
      <vt:lpstr>Assunzione di liquidi</vt:lpstr>
      <vt:lpstr>Presentazione standard di PowerPoint</vt:lpstr>
      <vt:lpstr>Presentazione standard di PowerPoint</vt:lpstr>
      <vt:lpstr>Presentazione standard di PowerPoint</vt:lpstr>
      <vt:lpstr>Sintesi di alcune note comportamentali differenziali nel cane e nel gatto</vt:lpstr>
      <vt:lpstr>Presentazione standard di PowerPoint</vt:lpstr>
      <vt:lpstr>Presentazione standard di PowerPoint</vt:lpstr>
      <vt:lpstr>La percezione olfattiva</vt:lpstr>
      <vt:lpstr>La percezione gustativa</vt:lpstr>
      <vt:lpstr>Diversità delle percezioni gustative nel cane e nel gatto</vt:lpstr>
      <vt:lpstr>Presentazione standard di PowerPoint</vt:lpstr>
      <vt:lpstr>La percezione tattile nei carnivori</vt:lpstr>
      <vt:lpstr>Principali fattori coinvolti nella preferenza alimentare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Vie metaboliche degli acidi grassi -6 e  -3</vt:lpstr>
      <vt:lpstr>Presentazione standard di PowerPoint</vt:lpstr>
    </vt:vector>
  </TitlesOfParts>
  <Company>Organizazione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Nome</dc:creator>
  <cp:lastModifiedBy>Alessandro Gramenzi</cp:lastModifiedBy>
  <cp:revision>151</cp:revision>
  <cp:lastPrinted>2017-04-21T11:30:08Z</cp:lastPrinted>
  <dcterms:created xsi:type="dcterms:W3CDTF">2004-07-15T08:51:24Z</dcterms:created>
  <dcterms:modified xsi:type="dcterms:W3CDTF">2021-10-25T06:22:26Z</dcterms:modified>
</cp:coreProperties>
</file>