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30" r:id="rId2"/>
    <p:sldId id="542" r:id="rId3"/>
    <p:sldId id="544" r:id="rId4"/>
    <p:sldId id="539" r:id="rId5"/>
    <p:sldId id="586" r:id="rId6"/>
    <p:sldId id="555" r:id="rId7"/>
    <p:sldId id="557" r:id="rId8"/>
    <p:sldId id="559" r:id="rId9"/>
    <p:sldId id="558" r:id="rId10"/>
    <p:sldId id="560" r:id="rId11"/>
    <p:sldId id="561" r:id="rId12"/>
    <p:sldId id="564" r:id="rId13"/>
    <p:sldId id="566" r:id="rId14"/>
    <p:sldId id="565" r:id="rId15"/>
    <p:sldId id="531" r:id="rId16"/>
    <p:sldId id="533" r:id="rId17"/>
    <p:sldId id="518" r:id="rId18"/>
    <p:sldId id="521" r:id="rId19"/>
    <p:sldId id="528" r:id="rId20"/>
    <p:sldId id="588" r:id="rId21"/>
    <p:sldId id="589" r:id="rId22"/>
    <p:sldId id="590" r:id="rId23"/>
    <p:sldId id="591" r:id="rId24"/>
    <p:sldId id="592" r:id="rId25"/>
    <p:sldId id="593" r:id="rId26"/>
    <p:sldId id="594" r:id="rId27"/>
    <p:sldId id="595" r:id="rId28"/>
    <p:sldId id="596" r:id="rId29"/>
    <p:sldId id="597" r:id="rId30"/>
    <p:sldId id="598" r:id="rId31"/>
    <p:sldId id="599" r:id="rId32"/>
    <p:sldId id="600" r:id="rId33"/>
    <p:sldId id="601" r:id="rId34"/>
    <p:sldId id="602" r:id="rId35"/>
    <p:sldId id="603" r:id="rId36"/>
    <p:sldId id="604" r:id="rId37"/>
    <p:sldId id="504" r:id="rId38"/>
    <p:sldId id="506" r:id="rId39"/>
    <p:sldId id="508" r:id="rId40"/>
    <p:sldId id="509" r:id="rId41"/>
    <p:sldId id="510" r:id="rId42"/>
    <p:sldId id="512" r:id="rId43"/>
  </p:sldIdLst>
  <p:sldSz cx="9906000" cy="6858000" type="A4"/>
  <p:notesSz cx="9926638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6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FF00"/>
    <a:srgbClr val="FF00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2016" y="96"/>
      </p:cViewPr>
      <p:guideLst>
        <p:guide orient="horz" pos="1661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547D8-4C6C-4D6D-A95E-46947B63FBAF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DB5335AA-77AF-4F6F-BD87-6AF04DAE060E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competizione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43332-0B65-45AC-A0D6-E1338574F01F}" type="parTrans" cxnId="{D92017A8-DCC8-4810-81F0-C0CC44A3FE90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052616B8-60FA-49ED-8601-E9BB200C8EEC}" type="sibTrans" cxnId="{D92017A8-DCC8-4810-81F0-C0CC44A3FE90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0757C82D-86D1-4C86-8D17-6A2A637C9631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commensalismo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C5221-51F2-4A8A-BD86-BCFFF5CE3D80}" type="parTrans" cxnId="{C6285E5A-F799-4040-B292-6A29FE28E455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12087AA7-7051-4F75-94AA-DD8AC224775F}" type="sibTrans" cxnId="{C6285E5A-F799-4040-B292-6A29FE28E455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BBA58C81-8F92-41FF-8634-D5FFADB61F7F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d’iniziale domesticazione</a:t>
          </a:r>
        </a:p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(addomesticamento)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AF2ED-D0E6-4A49-93AE-94C49FD6F16C}" type="parTrans" cxnId="{80CB5379-CDE7-4A44-ABEB-0C50CC23893F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BF6F9D29-5BFA-43A3-A336-EC750DC7051C}" type="sibTrans" cxnId="{80CB5379-CDE7-4A44-ABEB-0C50CC23893F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94E95B28-08C1-4CA2-9E1B-6B8B40A9B37F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completa domesticazione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225448-DBD7-41FD-8C7C-5146484624DD}" type="parTrans" cxnId="{1BA2F39C-1439-40F0-A997-B56748A130BC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E9022966-3E19-494D-B304-7E0C65D893AD}" type="sibTrans" cxnId="{1BA2F39C-1439-40F0-A997-B56748A130BC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F111F5C2-5053-4BD7-8155-C9D086CFB729}" type="pres">
      <dgm:prSet presAssocID="{F8E547D8-4C6C-4D6D-A95E-46947B63FB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A4E327-DFFF-477B-A9E1-7B21695186EB}" type="pres">
      <dgm:prSet presAssocID="{F8E547D8-4C6C-4D6D-A95E-46947B63FBAF}" presName="arrow" presStyleLbl="bgShp" presStyleIdx="0" presStyleCnt="1"/>
      <dgm:spPr/>
    </dgm:pt>
    <dgm:pt modelId="{B7415299-2527-4E5B-B56F-20E1427E9FE2}" type="pres">
      <dgm:prSet presAssocID="{F8E547D8-4C6C-4D6D-A95E-46947B63FBAF}" presName="linearProcess" presStyleCnt="0"/>
      <dgm:spPr/>
    </dgm:pt>
    <dgm:pt modelId="{C42B45D6-E31E-42C4-BB1B-B31A9162C12B}" type="pres">
      <dgm:prSet presAssocID="{DB5335AA-77AF-4F6F-BD87-6AF04DAE060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918FB4-5463-489F-BAB1-2AAC6403100D}" type="pres">
      <dgm:prSet presAssocID="{052616B8-60FA-49ED-8601-E9BB200C8EEC}" presName="sibTrans" presStyleCnt="0"/>
      <dgm:spPr/>
    </dgm:pt>
    <dgm:pt modelId="{A012DEE2-5873-42AF-ADC5-AC0BECCA9405}" type="pres">
      <dgm:prSet presAssocID="{0757C82D-86D1-4C86-8D17-6A2A637C963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EDAFBC-DDC5-428C-88B8-6ECF2E6B3052}" type="pres">
      <dgm:prSet presAssocID="{12087AA7-7051-4F75-94AA-DD8AC224775F}" presName="sibTrans" presStyleCnt="0"/>
      <dgm:spPr/>
    </dgm:pt>
    <dgm:pt modelId="{D62FF536-5AB1-428E-954E-CFA7359C9E65}" type="pres">
      <dgm:prSet presAssocID="{BBA58C81-8F92-41FF-8634-D5FFADB61F7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498AB9-07A8-4CAA-BEAE-5F3CEAE60C77}" type="pres">
      <dgm:prSet presAssocID="{BF6F9D29-5BFA-43A3-A336-EC750DC7051C}" presName="sibTrans" presStyleCnt="0"/>
      <dgm:spPr/>
    </dgm:pt>
    <dgm:pt modelId="{641D0E7E-FB37-4195-A096-3EC6B7A6E962}" type="pres">
      <dgm:prSet presAssocID="{94E95B28-08C1-4CA2-9E1B-6B8B40A9B37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CB5379-CDE7-4A44-ABEB-0C50CC23893F}" srcId="{F8E547D8-4C6C-4D6D-A95E-46947B63FBAF}" destId="{BBA58C81-8F92-41FF-8634-D5FFADB61F7F}" srcOrd="2" destOrd="0" parTransId="{8D6AF2ED-D0E6-4A49-93AE-94C49FD6F16C}" sibTransId="{BF6F9D29-5BFA-43A3-A336-EC750DC7051C}"/>
    <dgm:cxn modelId="{9D900585-DF43-4ACD-A2AF-1464B6FCB4AF}" type="presOf" srcId="{94E95B28-08C1-4CA2-9E1B-6B8B40A9B37F}" destId="{641D0E7E-FB37-4195-A096-3EC6B7A6E962}" srcOrd="0" destOrd="0" presId="urn:microsoft.com/office/officeart/2005/8/layout/hProcess9"/>
    <dgm:cxn modelId="{D193D30F-F6E5-4BB9-B5FC-93C1CA8BFC77}" type="presOf" srcId="{BBA58C81-8F92-41FF-8634-D5FFADB61F7F}" destId="{D62FF536-5AB1-428E-954E-CFA7359C9E65}" srcOrd="0" destOrd="0" presId="urn:microsoft.com/office/officeart/2005/8/layout/hProcess9"/>
    <dgm:cxn modelId="{1BA2F39C-1439-40F0-A997-B56748A130BC}" srcId="{F8E547D8-4C6C-4D6D-A95E-46947B63FBAF}" destId="{94E95B28-08C1-4CA2-9E1B-6B8B40A9B37F}" srcOrd="3" destOrd="0" parTransId="{C9225448-DBD7-41FD-8C7C-5146484624DD}" sibTransId="{E9022966-3E19-494D-B304-7E0C65D893AD}"/>
    <dgm:cxn modelId="{D92017A8-DCC8-4810-81F0-C0CC44A3FE90}" srcId="{F8E547D8-4C6C-4D6D-A95E-46947B63FBAF}" destId="{DB5335AA-77AF-4F6F-BD87-6AF04DAE060E}" srcOrd="0" destOrd="0" parTransId="{EAF43332-0B65-45AC-A0D6-E1338574F01F}" sibTransId="{052616B8-60FA-49ED-8601-E9BB200C8EEC}"/>
    <dgm:cxn modelId="{E953F5F0-8F42-4805-8B84-B9FC51E3ECDD}" type="presOf" srcId="{F8E547D8-4C6C-4D6D-A95E-46947B63FBAF}" destId="{F111F5C2-5053-4BD7-8155-C9D086CFB729}" srcOrd="0" destOrd="0" presId="urn:microsoft.com/office/officeart/2005/8/layout/hProcess9"/>
    <dgm:cxn modelId="{C6285E5A-F799-4040-B292-6A29FE28E455}" srcId="{F8E547D8-4C6C-4D6D-A95E-46947B63FBAF}" destId="{0757C82D-86D1-4C86-8D17-6A2A637C9631}" srcOrd="1" destOrd="0" parTransId="{62FC5221-51F2-4A8A-BD86-BCFFF5CE3D80}" sibTransId="{12087AA7-7051-4F75-94AA-DD8AC224775F}"/>
    <dgm:cxn modelId="{43466AC2-83B1-4219-85C3-5FDEA06B7928}" type="presOf" srcId="{0757C82D-86D1-4C86-8D17-6A2A637C9631}" destId="{A012DEE2-5873-42AF-ADC5-AC0BECCA9405}" srcOrd="0" destOrd="0" presId="urn:microsoft.com/office/officeart/2005/8/layout/hProcess9"/>
    <dgm:cxn modelId="{75451328-AB7C-415F-93EB-4F3764C0E0E9}" type="presOf" srcId="{DB5335AA-77AF-4F6F-BD87-6AF04DAE060E}" destId="{C42B45D6-E31E-42C4-BB1B-B31A9162C12B}" srcOrd="0" destOrd="0" presId="urn:microsoft.com/office/officeart/2005/8/layout/hProcess9"/>
    <dgm:cxn modelId="{C0A612E3-4E8D-4CF7-A234-59BBB04206C7}" type="presParOf" srcId="{F111F5C2-5053-4BD7-8155-C9D086CFB729}" destId="{5FA4E327-DFFF-477B-A9E1-7B21695186EB}" srcOrd="0" destOrd="0" presId="urn:microsoft.com/office/officeart/2005/8/layout/hProcess9"/>
    <dgm:cxn modelId="{B868BA2E-CB8D-46B2-A7C1-B3E2AED8DFDD}" type="presParOf" srcId="{F111F5C2-5053-4BD7-8155-C9D086CFB729}" destId="{B7415299-2527-4E5B-B56F-20E1427E9FE2}" srcOrd="1" destOrd="0" presId="urn:microsoft.com/office/officeart/2005/8/layout/hProcess9"/>
    <dgm:cxn modelId="{1445A031-DD23-4A7D-B7F2-E40ED6886AC8}" type="presParOf" srcId="{B7415299-2527-4E5B-B56F-20E1427E9FE2}" destId="{C42B45D6-E31E-42C4-BB1B-B31A9162C12B}" srcOrd="0" destOrd="0" presId="urn:microsoft.com/office/officeart/2005/8/layout/hProcess9"/>
    <dgm:cxn modelId="{45E118F1-1805-41F3-8113-EC62B2794631}" type="presParOf" srcId="{B7415299-2527-4E5B-B56F-20E1427E9FE2}" destId="{F7918FB4-5463-489F-BAB1-2AAC6403100D}" srcOrd="1" destOrd="0" presId="urn:microsoft.com/office/officeart/2005/8/layout/hProcess9"/>
    <dgm:cxn modelId="{73666321-FAC6-49E1-AA41-3DCAA5FFF6D8}" type="presParOf" srcId="{B7415299-2527-4E5B-B56F-20E1427E9FE2}" destId="{A012DEE2-5873-42AF-ADC5-AC0BECCA9405}" srcOrd="2" destOrd="0" presId="urn:microsoft.com/office/officeart/2005/8/layout/hProcess9"/>
    <dgm:cxn modelId="{0F8A6672-F02E-49FC-B570-A52B4868A187}" type="presParOf" srcId="{B7415299-2527-4E5B-B56F-20E1427E9FE2}" destId="{C8EDAFBC-DDC5-428C-88B8-6ECF2E6B3052}" srcOrd="3" destOrd="0" presId="urn:microsoft.com/office/officeart/2005/8/layout/hProcess9"/>
    <dgm:cxn modelId="{11DB29DE-212E-4C0C-A32E-3F5C44C4180A}" type="presParOf" srcId="{B7415299-2527-4E5B-B56F-20E1427E9FE2}" destId="{D62FF536-5AB1-428E-954E-CFA7359C9E65}" srcOrd="4" destOrd="0" presId="urn:microsoft.com/office/officeart/2005/8/layout/hProcess9"/>
    <dgm:cxn modelId="{0DB79945-2884-40B6-8403-5B15D9CF1553}" type="presParOf" srcId="{B7415299-2527-4E5B-B56F-20E1427E9FE2}" destId="{E2498AB9-07A8-4CAA-BEAE-5F3CEAE60C77}" srcOrd="5" destOrd="0" presId="urn:microsoft.com/office/officeart/2005/8/layout/hProcess9"/>
    <dgm:cxn modelId="{78C96DFA-EC5C-43A8-A1C0-BFFEC483ED2C}" type="presParOf" srcId="{B7415299-2527-4E5B-B56F-20E1427E9FE2}" destId="{641D0E7E-FB37-4195-A096-3EC6B7A6E96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2CDE5-637C-4270-A80C-0CA920187412}" type="doc">
      <dgm:prSet loTypeId="urn:microsoft.com/office/officeart/2005/8/layout/gear1" loCatId="cycle" qsTypeId="urn:microsoft.com/office/officeart/2005/8/quickstyle/simple1#1" qsCatId="simple" csTypeId="urn:microsoft.com/office/officeart/2005/8/colors/accent1_2#1" csCatId="accent1" phldr="1"/>
      <dgm:spPr/>
    </dgm:pt>
    <dgm:pt modelId="{20CB1CBE-A8DA-4873-92F8-CAE38AFFA00B}">
      <dgm:prSet phldrT="[Testo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L’uomo organizza una società stanziale e agricola</a:t>
          </a:r>
          <a:endParaRPr lang="it-IT" sz="20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FBA8B0BC-7C22-4A6A-9BC0-E8533688CF7E}" type="parTrans" cxnId="{D6317228-140D-4EBF-B98A-7BD1596A311D}">
      <dgm:prSet/>
      <dgm:spPr/>
      <dgm:t>
        <a:bodyPr/>
        <a:lstStyle/>
        <a:p>
          <a:endParaRPr lang="it-IT"/>
        </a:p>
      </dgm:t>
    </dgm:pt>
    <dgm:pt modelId="{A4A51AD9-EBA0-436E-9CC8-027E407D0A8E}" type="sibTrans" cxnId="{D6317228-140D-4EBF-B98A-7BD1596A311D}">
      <dgm:prSet/>
      <dgm:spPr/>
      <dgm:t>
        <a:bodyPr/>
        <a:lstStyle/>
        <a:p>
          <a:endParaRPr lang="it-IT" dirty="0"/>
        </a:p>
      </dgm:t>
    </dgm:pt>
    <dgm:pt modelId="{F5FAFA8C-2AC5-412D-BC88-37DF6B33662E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Granai</a:t>
          </a:r>
          <a:endParaRPr lang="it-IT" sz="20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FDEB7189-CAF2-4B7E-88FB-CD0C55150BCA}" type="parTrans" cxnId="{F2F7CEE0-FE60-4ABE-B9AB-802EBF22FAC9}">
      <dgm:prSet/>
      <dgm:spPr/>
      <dgm:t>
        <a:bodyPr/>
        <a:lstStyle/>
        <a:p>
          <a:endParaRPr lang="it-IT"/>
        </a:p>
      </dgm:t>
    </dgm:pt>
    <dgm:pt modelId="{E680D8E0-3FA6-4CA1-A6D3-A317F51D02C1}" type="sibTrans" cxnId="{F2F7CEE0-FE60-4ABE-B9AB-802EBF22FAC9}">
      <dgm:prSet/>
      <dgm:spPr/>
      <dgm:t>
        <a:bodyPr/>
        <a:lstStyle/>
        <a:p>
          <a:endParaRPr lang="it-IT" dirty="0"/>
        </a:p>
      </dgm:t>
    </dgm:pt>
    <dgm:pt modelId="{BB617B36-470A-44EF-B0AE-7E3CBD8ABDB5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Topi</a:t>
          </a:r>
          <a:endParaRPr lang="it-IT" sz="20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995F199B-6584-49FB-8459-4FE8812BDE20}" type="parTrans" cxnId="{9C6B2F97-1541-4428-AD0C-FADA6C90A7FF}">
      <dgm:prSet/>
      <dgm:spPr/>
      <dgm:t>
        <a:bodyPr/>
        <a:lstStyle/>
        <a:p>
          <a:endParaRPr lang="it-IT"/>
        </a:p>
      </dgm:t>
    </dgm:pt>
    <dgm:pt modelId="{7971BB9D-F5EE-4C9C-BFC1-0D5595D8B039}" type="sibTrans" cxnId="{9C6B2F97-1541-4428-AD0C-FADA6C90A7FF}">
      <dgm:prSet/>
      <dgm:spPr/>
      <dgm:t>
        <a:bodyPr/>
        <a:lstStyle/>
        <a:p>
          <a:endParaRPr lang="it-IT" dirty="0"/>
        </a:p>
      </dgm:t>
    </dgm:pt>
    <dgm:pt modelId="{D9DCA0C4-F9C4-4A21-BBC0-18B58A0101AC}" type="pres">
      <dgm:prSet presAssocID="{DB02CDE5-637C-4270-A80C-0CA9201874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A513BB-EF22-4A9D-956B-690BED32E535}" type="pres">
      <dgm:prSet presAssocID="{20CB1CBE-A8DA-4873-92F8-CAE38AFFA00B}" presName="gear1" presStyleLbl="node1" presStyleIdx="0" presStyleCnt="3" custLinFactNeighborX="481" custLinFactNeighborY="-146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55E54D-7B40-4BF7-A5A4-02BF3D303311}" type="pres">
      <dgm:prSet presAssocID="{20CB1CBE-A8DA-4873-92F8-CAE38AFFA00B}" presName="gear1srcNode" presStyleLbl="node1" presStyleIdx="0" presStyleCnt="3"/>
      <dgm:spPr/>
      <dgm:t>
        <a:bodyPr/>
        <a:lstStyle/>
        <a:p>
          <a:endParaRPr lang="it-IT"/>
        </a:p>
      </dgm:t>
    </dgm:pt>
    <dgm:pt modelId="{C547D18E-121F-4555-BAD9-FCF53600CC4D}" type="pres">
      <dgm:prSet presAssocID="{20CB1CBE-A8DA-4873-92F8-CAE38AFFA00B}" presName="gear1dstNode" presStyleLbl="node1" presStyleIdx="0" presStyleCnt="3"/>
      <dgm:spPr/>
      <dgm:t>
        <a:bodyPr/>
        <a:lstStyle/>
        <a:p>
          <a:endParaRPr lang="it-IT"/>
        </a:p>
      </dgm:t>
    </dgm:pt>
    <dgm:pt modelId="{FE7CB36D-4970-4597-8202-AD063DA2A5B2}" type="pres">
      <dgm:prSet presAssocID="{F5FAFA8C-2AC5-412D-BC88-37DF6B33662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763E0D-FFB1-4B69-83D1-88A247611BE4}" type="pres">
      <dgm:prSet presAssocID="{F5FAFA8C-2AC5-412D-BC88-37DF6B33662E}" presName="gear2srcNode" presStyleLbl="node1" presStyleIdx="1" presStyleCnt="3"/>
      <dgm:spPr/>
      <dgm:t>
        <a:bodyPr/>
        <a:lstStyle/>
        <a:p>
          <a:endParaRPr lang="it-IT"/>
        </a:p>
      </dgm:t>
    </dgm:pt>
    <dgm:pt modelId="{5AC7D9A6-8C7C-426A-866E-F755DC8F20C2}" type="pres">
      <dgm:prSet presAssocID="{F5FAFA8C-2AC5-412D-BC88-37DF6B33662E}" presName="gear2dstNode" presStyleLbl="node1" presStyleIdx="1" presStyleCnt="3"/>
      <dgm:spPr/>
      <dgm:t>
        <a:bodyPr/>
        <a:lstStyle/>
        <a:p>
          <a:endParaRPr lang="it-IT"/>
        </a:p>
      </dgm:t>
    </dgm:pt>
    <dgm:pt modelId="{B361C688-0B6F-4C8E-BE02-1185A2D92D99}" type="pres">
      <dgm:prSet presAssocID="{BB617B36-470A-44EF-B0AE-7E3CBD8ABDB5}" presName="gear3" presStyleLbl="node1" presStyleIdx="2" presStyleCnt="3"/>
      <dgm:spPr/>
      <dgm:t>
        <a:bodyPr/>
        <a:lstStyle/>
        <a:p>
          <a:endParaRPr lang="it-IT"/>
        </a:p>
      </dgm:t>
    </dgm:pt>
    <dgm:pt modelId="{52B9D975-4607-456A-BFBF-895FC9E0692E}" type="pres">
      <dgm:prSet presAssocID="{BB617B36-470A-44EF-B0AE-7E3CBD8ABD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42F03C-909B-4A70-B4CC-C4BF39D6EB22}" type="pres">
      <dgm:prSet presAssocID="{BB617B36-470A-44EF-B0AE-7E3CBD8ABDB5}" presName="gear3srcNode" presStyleLbl="node1" presStyleIdx="2" presStyleCnt="3"/>
      <dgm:spPr/>
      <dgm:t>
        <a:bodyPr/>
        <a:lstStyle/>
        <a:p>
          <a:endParaRPr lang="it-IT"/>
        </a:p>
      </dgm:t>
    </dgm:pt>
    <dgm:pt modelId="{A0EBF9D7-8B2E-48E6-A605-582157F21D50}" type="pres">
      <dgm:prSet presAssocID="{BB617B36-470A-44EF-B0AE-7E3CBD8ABDB5}" presName="gear3dstNode" presStyleLbl="node1" presStyleIdx="2" presStyleCnt="3"/>
      <dgm:spPr/>
      <dgm:t>
        <a:bodyPr/>
        <a:lstStyle/>
        <a:p>
          <a:endParaRPr lang="it-IT"/>
        </a:p>
      </dgm:t>
    </dgm:pt>
    <dgm:pt modelId="{F7CA23C2-15EF-4B05-9EC7-7116517833EB}" type="pres">
      <dgm:prSet presAssocID="{A4A51AD9-EBA0-436E-9CC8-027E407D0A8E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0445B6A6-6B6E-4349-9468-00D8866E3E73}" type="pres">
      <dgm:prSet presAssocID="{E680D8E0-3FA6-4CA1-A6D3-A317F51D02C1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4CB2F64D-6DA9-4CDF-9ADE-393AE4641380}" type="pres">
      <dgm:prSet presAssocID="{7971BB9D-F5EE-4C9C-BFC1-0D5595D8B039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3EED3F14-5D33-4308-986C-CE2DD59F0A3A}" type="presOf" srcId="{20CB1CBE-A8DA-4873-92F8-CAE38AFFA00B}" destId="{AB55E54D-7B40-4BF7-A5A4-02BF3D303311}" srcOrd="1" destOrd="0" presId="urn:microsoft.com/office/officeart/2005/8/layout/gear1"/>
    <dgm:cxn modelId="{9248E0AA-2BBA-4319-BA73-226940772CB6}" type="presOf" srcId="{BB617B36-470A-44EF-B0AE-7E3CBD8ABDB5}" destId="{B361C688-0B6F-4C8E-BE02-1185A2D92D99}" srcOrd="0" destOrd="0" presId="urn:microsoft.com/office/officeart/2005/8/layout/gear1"/>
    <dgm:cxn modelId="{ADD5F0A0-D570-4F9A-98A5-35DAA1C4FC0E}" type="presOf" srcId="{DB02CDE5-637C-4270-A80C-0CA920187412}" destId="{D9DCA0C4-F9C4-4A21-BBC0-18B58A0101AC}" srcOrd="0" destOrd="0" presId="urn:microsoft.com/office/officeart/2005/8/layout/gear1"/>
    <dgm:cxn modelId="{9C6B2F97-1541-4428-AD0C-FADA6C90A7FF}" srcId="{DB02CDE5-637C-4270-A80C-0CA920187412}" destId="{BB617B36-470A-44EF-B0AE-7E3CBD8ABDB5}" srcOrd="2" destOrd="0" parTransId="{995F199B-6584-49FB-8459-4FE8812BDE20}" sibTransId="{7971BB9D-F5EE-4C9C-BFC1-0D5595D8B039}"/>
    <dgm:cxn modelId="{16F3DF32-C0AA-4F13-84C9-1E4739421ACD}" type="presOf" srcId="{7971BB9D-F5EE-4C9C-BFC1-0D5595D8B039}" destId="{4CB2F64D-6DA9-4CDF-9ADE-393AE4641380}" srcOrd="0" destOrd="0" presId="urn:microsoft.com/office/officeart/2005/8/layout/gear1"/>
    <dgm:cxn modelId="{6D962160-258B-48FF-8AFE-C0DB777C9574}" type="presOf" srcId="{A4A51AD9-EBA0-436E-9CC8-027E407D0A8E}" destId="{F7CA23C2-15EF-4B05-9EC7-7116517833EB}" srcOrd="0" destOrd="0" presId="urn:microsoft.com/office/officeart/2005/8/layout/gear1"/>
    <dgm:cxn modelId="{D6317228-140D-4EBF-B98A-7BD1596A311D}" srcId="{DB02CDE5-637C-4270-A80C-0CA920187412}" destId="{20CB1CBE-A8DA-4873-92F8-CAE38AFFA00B}" srcOrd="0" destOrd="0" parTransId="{FBA8B0BC-7C22-4A6A-9BC0-E8533688CF7E}" sibTransId="{A4A51AD9-EBA0-436E-9CC8-027E407D0A8E}"/>
    <dgm:cxn modelId="{6DD1ABB7-E3EC-409A-8A60-EEF9E75FF862}" type="presOf" srcId="{BB617B36-470A-44EF-B0AE-7E3CBD8ABDB5}" destId="{A0EBF9D7-8B2E-48E6-A605-582157F21D50}" srcOrd="3" destOrd="0" presId="urn:microsoft.com/office/officeart/2005/8/layout/gear1"/>
    <dgm:cxn modelId="{964CAD3C-AC99-4416-8673-13D0C8D137FC}" type="presOf" srcId="{E680D8E0-3FA6-4CA1-A6D3-A317F51D02C1}" destId="{0445B6A6-6B6E-4349-9468-00D8866E3E73}" srcOrd="0" destOrd="0" presId="urn:microsoft.com/office/officeart/2005/8/layout/gear1"/>
    <dgm:cxn modelId="{F2F7CEE0-FE60-4ABE-B9AB-802EBF22FAC9}" srcId="{DB02CDE5-637C-4270-A80C-0CA920187412}" destId="{F5FAFA8C-2AC5-412D-BC88-37DF6B33662E}" srcOrd="1" destOrd="0" parTransId="{FDEB7189-CAF2-4B7E-88FB-CD0C55150BCA}" sibTransId="{E680D8E0-3FA6-4CA1-A6D3-A317F51D02C1}"/>
    <dgm:cxn modelId="{1372A911-37BD-464F-A3AD-7FA41DB7783E}" type="presOf" srcId="{20CB1CBE-A8DA-4873-92F8-CAE38AFFA00B}" destId="{C547D18E-121F-4555-BAD9-FCF53600CC4D}" srcOrd="2" destOrd="0" presId="urn:microsoft.com/office/officeart/2005/8/layout/gear1"/>
    <dgm:cxn modelId="{A94914E3-BA16-4FCA-B37F-1624A8D12938}" type="presOf" srcId="{20CB1CBE-A8DA-4873-92F8-CAE38AFFA00B}" destId="{7DA513BB-EF22-4A9D-956B-690BED32E535}" srcOrd="0" destOrd="0" presId="urn:microsoft.com/office/officeart/2005/8/layout/gear1"/>
    <dgm:cxn modelId="{A991B12E-88EC-4928-96DA-31C0E9CB4011}" type="presOf" srcId="{BB617B36-470A-44EF-B0AE-7E3CBD8ABDB5}" destId="{9242F03C-909B-4A70-B4CC-C4BF39D6EB22}" srcOrd="2" destOrd="0" presId="urn:microsoft.com/office/officeart/2005/8/layout/gear1"/>
    <dgm:cxn modelId="{AA3D30B0-AE59-430D-81E2-B6B99E27DDB0}" type="presOf" srcId="{F5FAFA8C-2AC5-412D-BC88-37DF6B33662E}" destId="{95763E0D-FFB1-4B69-83D1-88A247611BE4}" srcOrd="1" destOrd="0" presId="urn:microsoft.com/office/officeart/2005/8/layout/gear1"/>
    <dgm:cxn modelId="{2D7F8C80-721B-4917-B811-41F2DA2DA2B7}" type="presOf" srcId="{BB617B36-470A-44EF-B0AE-7E3CBD8ABDB5}" destId="{52B9D975-4607-456A-BFBF-895FC9E0692E}" srcOrd="1" destOrd="0" presId="urn:microsoft.com/office/officeart/2005/8/layout/gear1"/>
    <dgm:cxn modelId="{C19E77F4-2F18-447D-A530-F8F091FE154F}" type="presOf" srcId="{F5FAFA8C-2AC5-412D-BC88-37DF6B33662E}" destId="{FE7CB36D-4970-4597-8202-AD063DA2A5B2}" srcOrd="0" destOrd="0" presId="urn:microsoft.com/office/officeart/2005/8/layout/gear1"/>
    <dgm:cxn modelId="{BD068928-C4B2-4E03-9C01-976B33452E5C}" type="presOf" srcId="{F5FAFA8C-2AC5-412D-BC88-37DF6B33662E}" destId="{5AC7D9A6-8C7C-426A-866E-F755DC8F20C2}" srcOrd="2" destOrd="0" presId="urn:microsoft.com/office/officeart/2005/8/layout/gear1"/>
    <dgm:cxn modelId="{2572C83C-7EE9-4169-8972-E30703935A07}" type="presParOf" srcId="{D9DCA0C4-F9C4-4A21-BBC0-18B58A0101AC}" destId="{7DA513BB-EF22-4A9D-956B-690BED32E535}" srcOrd="0" destOrd="0" presId="urn:microsoft.com/office/officeart/2005/8/layout/gear1"/>
    <dgm:cxn modelId="{1B189F99-5691-4F7A-96BD-ABAF09EC2404}" type="presParOf" srcId="{D9DCA0C4-F9C4-4A21-BBC0-18B58A0101AC}" destId="{AB55E54D-7B40-4BF7-A5A4-02BF3D303311}" srcOrd="1" destOrd="0" presId="urn:microsoft.com/office/officeart/2005/8/layout/gear1"/>
    <dgm:cxn modelId="{B12245F2-4675-4905-AC5B-DC2B007CB1EF}" type="presParOf" srcId="{D9DCA0C4-F9C4-4A21-BBC0-18B58A0101AC}" destId="{C547D18E-121F-4555-BAD9-FCF53600CC4D}" srcOrd="2" destOrd="0" presId="urn:microsoft.com/office/officeart/2005/8/layout/gear1"/>
    <dgm:cxn modelId="{1E48775C-9BA2-428A-8B4D-8AFFF8521811}" type="presParOf" srcId="{D9DCA0C4-F9C4-4A21-BBC0-18B58A0101AC}" destId="{FE7CB36D-4970-4597-8202-AD063DA2A5B2}" srcOrd="3" destOrd="0" presId="urn:microsoft.com/office/officeart/2005/8/layout/gear1"/>
    <dgm:cxn modelId="{FB1C9A19-68BD-4EDE-9706-BBD31B69F033}" type="presParOf" srcId="{D9DCA0C4-F9C4-4A21-BBC0-18B58A0101AC}" destId="{95763E0D-FFB1-4B69-83D1-88A247611BE4}" srcOrd="4" destOrd="0" presId="urn:microsoft.com/office/officeart/2005/8/layout/gear1"/>
    <dgm:cxn modelId="{7D0BB029-7EE1-4EB6-93E3-116869A9309A}" type="presParOf" srcId="{D9DCA0C4-F9C4-4A21-BBC0-18B58A0101AC}" destId="{5AC7D9A6-8C7C-426A-866E-F755DC8F20C2}" srcOrd="5" destOrd="0" presId="urn:microsoft.com/office/officeart/2005/8/layout/gear1"/>
    <dgm:cxn modelId="{BBEB4BCC-7DA1-41A4-B32A-8FE704E8264D}" type="presParOf" srcId="{D9DCA0C4-F9C4-4A21-BBC0-18B58A0101AC}" destId="{B361C688-0B6F-4C8E-BE02-1185A2D92D99}" srcOrd="6" destOrd="0" presId="urn:microsoft.com/office/officeart/2005/8/layout/gear1"/>
    <dgm:cxn modelId="{1DAA2A8E-AA7D-4406-BDFF-C6215A8DC0C9}" type="presParOf" srcId="{D9DCA0C4-F9C4-4A21-BBC0-18B58A0101AC}" destId="{52B9D975-4607-456A-BFBF-895FC9E0692E}" srcOrd="7" destOrd="0" presId="urn:microsoft.com/office/officeart/2005/8/layout/gear1"/>
    <dgm:cxn modelId="{623AF6DB-AD7E-447F-9C80-B1750DD05D6E}" type="presParOf" srcId="{D9DCA0C4-F9C4-4A21-BBC0-18B58A0101AC}" destId="{9242F03C-909B-4A70-B4CC-C4BF39D6EB22}" srcOrd="8" destOrd="0" presId="urn:microsoft.com/office/officeart/2005/8/layout/gear1"/>
    <dgm:cxn modelId="{1C61C97D-CCCD-4BC4-B106-B31B18DBCA3D}" type="presParOf" srcId="{D9DCA0C4-F9C4-4A21-BBC0-18B58A0101AC}" destId="{A0EBF9D7-8B2E-48E6-A605-582157F21D50}" srcOrd="9" destOrd="0" presId="urn:microsoft.com/office/officeart/2005/8/layout/gear1"/>
    <dgm:cxn modelId="{7FBCB00A-593F-41D2-9D8E-88D7D61198F4}" type="presParOf" srcId="{D9DCA0C4-F9C4-4A21-BBC0-18B58A0101AC}" destId="{F7CA23C2-15EF-4B05-9EC7-7116517833EB}" srcOrd="10" destOrd="0" presId="urn:microsoft.com/office/officeart/2005/8/layout/gear1"/>
    <dgm:cxn modelId="{7DDDC436-61DF-4202-BA8D-001073FE21EE}" type="presParOf" srcId="{D9DCA0C4-F9C4-4A21-BBC0-18B58A0101AC}" destId="{0445B6A6-6B6E-4349-9468-00D8866E3E73}" srcOrd="11" destOrd="0" presId="urn:microsoft.com/office/officeart/2005/8/layout/gear1"/>
    <dgm:cxn modelId="{544742D2-47AF-4700-A06B-CB1DF4B244D7}" type="presParOf" srcId="{D9DCA0C4-F9C4-4A21-BBC0-18B58A0101AC}" destId="{4CB2F64D-6DA9-4CDF-9ADE-393AE464138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4E327-DFFF-477B-A9E1-7B21695186EB}">
      <dsp:nvSpPr>
        <dsp:cNvPr id="0" name=""/>
        <dsp:cNvSpPr/>
      </dsp:nvSpPr>
      <dsp:spPr>
        <a:xfrm>
          <a:off x="705802" y="0"/>
          <a:ext cx="7999095" cy="29464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B45D6-E31E-42C4-BB1B-B31A9162C12B}">
      <dsp:nvSpPr>
        <dsp:cNvPr id="0" name=""/>
        <dsp:cNvSpPr/>
      </dsp:nvSpPr>
      <dsp:spPr>
        <a:xfrm>
          <a:off x="4709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competizione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42" y="941455"/>
        <a:ext cx="2150302" cy="1063496"/>
      </dsp:txXfrm>
    </dsp:sp>
    <dsp:sp modelId="{A012DEE2-5873-42AF-ADC5-AC0BECCA9405}">
      <dsp:nvSpPr>
        <dsp:cNvPr id="0" name=""/>
        <dsp:cNvSpPr/>
      </dsp:nvSpPr>
      <dsp:spPr>
        <a:xfrm>
          <a:off x="2383347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commensalismo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0880" y="941455"/>
        <a:ext cx="2150302" cy="1063496"/>
      </dsp:txXfrm>
    </dsp:sp>
    <dsp:sp modelId="{D62FF536-5AB1-428E-954E-CFA7359C9E65}">
      <dsp:nvSpPr>
        <dsp:cNvPr id="0" name=""/>
        <dsp:cNvSpPr/>
      </dsp:nvSpPr>
      <dsp:spPr>
        <a:xfrm>
          <a:off x="4761984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d’iniziale domesticazione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(addomesticamento)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9517" y="941455"/>
        <a:ext cx="2150302" cy="1063496"/>
      </dsp:txXfrm>
    </dsp:sp>
    <dsp:sp modelId="{641D0E7E-FB37-4195-A096-3EC6B7A6E962}">
      <dsp:nvSpPr>
        <dsp:cNvPr id="0" name=""/>
        <dsp:cNvSpPr/>
      </dsp:nvSpPr>
      <dsp:spPr>
        <a:xfrm>
          <a:off x="7140621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completa domesticazione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98154" y="941455"/>
        <a:ext cx="2150302" cy="1063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513BB-EF22-4A9D-956B-690BED32E535}">
      <dsp:nvSpPr>
        <dsp:cNvPr id="0" name=""/>
        <dsp:cNvSpPr/>
      </dsp:nvSpPr>
      <dsp:spPr>
        <a:xfrm>
          <a:off x="2146105" y="2000264"/>
          <a:ext cx="2489279" cy="2489279"/>
        </a:xfrm>
        <a:prstGeom prst="gear9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L’uomo organizza una società stanziale e agricola</a:t>
          </a:r>
          <a:endParaRPr lang="it-IT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646561" y="2583366"/>
        <a:ext cx="1488367" cy="1279541"/>
      </dsp:txXfrm>
    </dsp:sp>
    <dsp:sp modelId="{FE7CB36D-4970-4597-8202-AD063DA2A5B2}">
      <dsp:nvSpPr>
        <dsp:cNvPr id="0" name=""/>
        <dsp:cNvSpPr/>
      </dsp:nvSpPr>
      <dsp:spPr>
        <a:xfrm>
          <a:off x="685824" y="1448307"/>
          <a:ext cx="1810384" cy="181038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Granai</a:t>
          </a:r>
          <a:endParaRPr lang="it-IT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1141594" y="1906831"/>
        <a:ext cx="898844" cy="893336"/>
      </dsp:txXfrm>
    </dsp:sp>
    <dsp:sp modelId="{B361C688-0B6F-4C8E-BE02-1185A2D92D99}">
      <dsp:nvSpPr>
        <dsp:cNvPr id="0" name=""/>
        <dsp:cNvSpPr/>
      </dsp:nvSpPr>
      <dsp:spPr>
        <a:xfrm rot="20700000">
          <a:off x="1699824" y="199327"/>
          <a:ext cx="1773807" cy="17738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Topi</a:t>
          </a:r>
          <a:endParaRPr lang="it-IT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 rot="-20700000">
        <a:off x="2088872" y="588375"/>
        <a:ext cx="995711" cy="995711"/>
      </dsp:txXfrm>
    </dsp:sp>
    <dsp:sp modelId="{F7CA23C2-15EF-4B05-9EC7-7116517833EB}">
      <dsp:nvSpPr>
        <dsp:cNvPr id="0" name=""/>
        <dsp:cNvSpPr/>
      </dsp:nvSpPr>
      <dsp:spPr>
        <a:xfrm>
          <a:off x="1946377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5B6A6-6B6E-4349-9468-00D8866E3E73}">
      <dsp:nvSpPr>
        <dsp:cNvPr id="0" name=""/>
        <dsp:cNvSpPr/>
      </dsp:nvSpPr>
      <dsp:spPr>
        <a:xfrm>
          <a:off x="365208" y="1046314"/>
          <a:ext cx="2315029" cy="23150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2F64D-6DA9-4CDF-9ADE-393AE4641380}">
      <dsp:nvSpPr>
        <dsp:cNvPr id="0" name=""/>
        <dsp:cNvSpPr/>
      </dsp:nvSpPr>
      <dsp:spPr>
        <a:xfrm>
          <a:off x="128952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A7BC1B-FAAB-4464-BF86-AA28FDFBDE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285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14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6B0D32-C902-46FB-A6F3-994E84B89C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33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9pPr>
          </a:lstStyle>
          <a:p>
            <a:pPr eaLnBrk="1" hangingPunct="1"/>
            <a:fld id="{79526878-73A5-4EEA-9C7C-F1771F12A8E7}" type="slidenum">
              <a:rPr lang="it-IT" smtClean="0">
                <a:latin typeface="Arial" pitchFamily="34" charset="0"/>
              </a:rPr>
              <a:pPr eaLnBrk="1" hangingPunct="1"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7119D5-39D9-45A4-8F2B-6CDC9D1BA4F9}" type="slidenum">
              <a:rPr lang="it-IT" altLang="it-IT" smtClean="0"/>
              <a:pPr>
                <a:spcBef>
                  <a:spcPct val="0"/>
                </a:spcBef>
              </a:pPr>
              <a:t>20</a:t>
            </a:fld>
            <a:endParaRPr lang="it-IT" altLang="it-IT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6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DA1A1-65B8-45B2-B6CA-4B270008B45A}" type="slidenum">
              <a:rPr lang="it-IT" altLang="it-IT" smtClean="0"/>
              <a:pPr>
                <a:spcBef>
                  <a:spcPct val="0"/>
                </a:spcBef>
              </a:pPr>
              <a:t>21</a:t>
            </a:fld>
            <a:endParaRPr lang="it-IT" altLang="it-IT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06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327167-41D2-44D4-AF2E-E82FEDED1FCC}" type="slidenum">
              <a:rPr lang="it-IT" altLang="it-IT" smtClean="0"/>
              <a:pPr>
                <a:spcBef>
                  <a:spcPct val="0"/>
                </a:spcBef>
              </a:pPr>
              <a:t>22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56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53C22A-E6ED-46D5-85C6-1D4D3DEF04DF}" type="slidenum">
              <a:rPr lang="it-IT" altLang="it-IT" smtClean="0"/>
              <a:pPr>
                <a:spcBef>
                  <a:spcPct val="0"/>
                </a:spcBef>
              </a:pPr>
              <a:t>23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925403-D247-470C-BCE9-95B3F5E2009A}" type="slidenum">
              <a:rPr lang="it-IT" altLang="it-IT" smtClean="0"/>
              <a:pPr>
                <a:spcBef>
                  <a:spcPct val="0"/>
                </a:spcBef>
              </a:pPr>
              <a:t>24</a:t>
            </a:fld>
            <a:endParaRPr lang="it-IT" altLang="it-IT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10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340053-8413-4E80-8AF7-DB046234AA61}" type="slidenum">
              <a:rPr lang="it-IT" altLang="it-IT" smtClean="0"/>
              <a:pPr>
                <a:spcBef>
                  <a:spcPct val="0"/>
                </a:spcBef>
              </a:pPr>
              <a:t>25</a:t>
            </a:fld>
            <a:endParaRPr lang="it-IT" altLang="it-IT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64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6BFC28-1FE4-4F3A-A64F-EB5CD6F4F445}" type="slidenum">
              <a:rPr lang="it-IT" altLang="it-IT" smtClean="0"/>
              <a:pPr>
                <a:spcBef>
                  <a:spcPct val="0"/>
                </a:spcBef>
              </a:pPr>
              <a:t>26</a:t>
            </a:fld>
            <a:endParaRPr lang="it-IT" altLang="it-IT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82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66664B-BB56-4C07-B0CA-AEF129297826}" type="slidenum">
              <a:rPr lang="it-IT" altLang="it-IT" smtClean="0"/>
              <a:pPr>
                <a:spcBef>
                  <a:spcPct val="0"/>
                </a:spcBef>
              </a:pPr>
              <a:t>27</a:t>
            </a:fld>
            <a:endParaRPr lang="it-IT" altLang="it-IT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3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1067A4-ED4C-4047-990F-6926C7F368B6}" type="slidenum">
              <a:rPr lang="it-IT" altLang="it-IT" smtClean="0"/>
              <a:pPr>
                <a:spcBef>
                  <a:spcPct val="0"/>
                </a:spcBef>
              </a:pPr>
              <a:t>28</a:t>
            </a:fld>
            <a:endParaRPr lang="it-IT" altLang="it-I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0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9pPr>
          </a:lstStyle>
          <a:p>
            <a:pPr eaLnBrk="1" hangingPunct="1"/>
            <a:fld id="{1ED56CAC-4B15-40AB-94D7-64A268EDC6B1}" type="slidenum">
              <a:rPr lang="it-IT" smtClean="0">
                <a:latin typeface="Arial" pitchFamily="34" charset="0"/>
              </a:rPr>
              <a:pPr eaLnBrk="1" hangingPunct="1"/>
              <a:t>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B93EB7-C62A-4EC9-A81D-FAAF322287E0}" type="slidenum">
              <a:rPr lang="it-IT" altLang="it-IT" smtClean="0"/>
              <a:pPr>
                <a:spcBef>
                  <a:spcPct val="0"/>
                </a:spcBef>
              </a:pPr>
              <a:t>29</a:t>
            </a:fld>
            <a:endParaRPr lang="it-IT" altLang="it-IT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52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8CE9B-C8E7-44EC-8D1D-C5EDE533F8DC}" type="slidenum">
              <a:rPr lang="it-IT" altLang="it-IT" smtClean="0"/>
              <a:pPr>
                <a:spcBef>
                  <a:spcPct val="0"/>
                </a:spcBef>
              </a:pPr>
              <a:t>30</a:t>
            </a:fld>
            <a:endParaRPr lang="it-IT" altLang="it-IT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64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E6F762-4E1D-4899-BF40-797D9863A48C}" type="slidenum">
              <a:rPr lang="it-IT" altLang="it-IT" smtClean="0"/>
              <a:pPr>
                <a:spcBef>
                  <a:spcPct val="0"/>
                </a:spcBef>
              </a:pPr>
              <a:t>31</a:t>
            </a:fld>
            <a:endParaRPr lang="it-IT" alt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49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54157E-54AC-4947-AD36-06A5E49C47A2}" type="slidenum">
              <a:rPr lang="it-IT" altLang="it-IT" smtClean="0"/>
              <a:pPr>
                <a:spcBef>
                  <a:spcPct val="0"/>
                </a:spcBef>
              </a:pPr>
              <a:t>32</a:t>
            </a:fld>
            <a:endParaRPr lang="it-IT" altLang="it-I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21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0D4CCA-6E0C-4F44-AEEB-1A13F36ABBAE}" type="slidenum">
              <a:rPr lang="it-IT" altLang="it-IT" smtClean="0"/>
              <a:pPr>
                <a:spcBef>
                  <a:spcPct val="0"/>
                </a:spcBef>
              </a:pPr>
              <a:t>33</a:t>
            </a:fld>
            <a:endParaRPr lang="it-IT" altLang="it-IT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90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060D8-F909-488F-AA81-8248754A6D32}" type="slidenum">
              <a:rPr lang="it-IT" altLang="it-IT" smtClean="0"/>
              <a:pPr>
                <a:spcBef>
                  <a:spcPct val="0"/>
                </a:spcBef>
              </a:pPr>
              <a:t>34</a:t>
            </a:fld>
            <a:endParaRPr lang="it-IT" altLang="it-IT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8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379DF3-DCA2-4F36-A6F4-BCC6C89BF6CE}" type="slidenum">
              <a:rPr lang="it-IT" altLang="it-IT" smtClean="0"/>
              <a:pPr>
                <a:spcBef>
                  <a:spcPct val="0"/>
                </a:spcBef>
              </a:pPr>
              <a:t>35</a:t>
            </a:fld>
            <a:endParaRPr lang="it-IT" altLang="it-I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31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CB3F5B-EF03-47DF-9FC7-A0A43C331437}" type="slidenum">
              <a:rPr lang="it-IT" altLang="it-IT" smtClean="0"/>
              <a:pPr>
                <a:spcBef>
                  <a:spcPct val="0"/>
                </a:spcBef>
              </a:pPr>
              <a:t>36</a:t>
            </a:fld>
            <a:endParaRPr lang="it-IT" altLang="it-IT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4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307E9-CDEF-4D00-8206-E7A8081C5750}" type="slidenum">
              <a:rPr lang="it-IT" sz="1200"/>
              <a:pPr eaLnBrk="1" hangingPunct="1"/>
              <a:t>37</a:t>
            </a:fld>
            <a:endParaRPr lang="it-IT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072C9-2F33-4493-9D20-31219D590F9A}" type="slidenum">
              <a:rPr lang="it-IT" sz="1200"/>
              <a:pPr eaLnBrk="1" hangingPunct="1"/>
              <a:t>38</a:t>
            </a:fld>
            <a:endParaRPr lang="it-IT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16780-805B-4333-8333-425DA4AA9310}" type="slidenum">
              <a:rPr lang="it-IT" sz="1200"/>
              <a:pPr eaLnBrk="1" hangingPunct="1"/>
              <a:t>39</a:t>
            </a:fld>
            <a:endParaRPr lang="it-IT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8DCCA5-16D5-4D83-97CE-E96E99F90F00}" type="slidenum">
              <a:rPr lang="it-IT" sz="1200"/>
              <a:pPr eaLnBrk="1" hangingPunct="1"/>
              <a:t>40</a:t>
            </a:fld>
            <a:endParaRPr lang="it-IT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DA0C2C-61B9-4D57-97A6-34ABD40BD084}" type="slidenum">
              <a:rPr lang="it-IT" sz="1200"/>
              <a:pPr eaLnBrk="1" hangingPunct="1"/>
              <a:t>41</a:t>
            </a:fld>
            <a:endParaRPr lang="it-IT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4F24FA-4CC8-4FE6-9436-AF9F3815C733}" type="slidenum">
              <a:rPr lang="it-IT" sz="1200"/>
              <a:pPr eaLnBrk="1" hangingPunct="1"/>
              <a:t>42</a:t>
            </a:fld>
            <a:endParaRPr lang="it-IT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81412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00F1-AA84-4CEC-8823-C7BB4A7735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2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B584-14CC-4544-BA4B-5DF1D820EC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4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108E3-8AC2-43A3-8988-4C29ABB89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55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FD9AC-80A8-4043-A23C-A62A452009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6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5AA7-D7F8-46C5-BD4B-1CE114E264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5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2339-2B0A-42ED-9348-A3A63B5AEF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27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10C9-1740-4833-9E2A-9108EEB233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78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5C46-B1BF-4E2D-B712-915A9A1CE9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0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F80F-C544-42AC-B5CA-7C953DA95A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6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2809-746D-4DC4-892A-ACEEB95274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34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49B22-5A0F-4C0E-9E58-B1467139EC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8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FF52-B75A-42D0-875C-BC398ED18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C7890A-BF1F-48CF-A7B0-FA1E72624B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43438" y="2996952"/>
            <a:ext cx="90460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PECULIARITA’ NUTRIZIONALI</a:t>
            </a:r>
          </a:p>
          <a:p>
            <a:pPr algn="ctr"/>
            <a:r>
              <a:rPr lang="it-I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CARNIVORI DOMESTICI</a:t>
            </a:r>
            <a:endParaRPr lang="it-IT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2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77814"/>
            <a:ext cx="8915400" cy="8477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00472" y="1268152"/>
            <a:ext cx="943247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cane è stato il primo animale addomesticato dall’uomo e si è evoluto con lui.</a:t>
            </a:r>
          </a:p>
          <a:p>
            <a:pPr algn="just" eaLnBrk="1" hangingPunct="1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L’UOMO: </a:t>
            </a:r>
          </a:p>
          <a:p>
            <a:pPr marL="457200" indent="-457200" algn="just" eaLnBrk="1" hangingPunct="1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 controllo del territorio</a:t>
            </a:r>
          </a:p>
          <a:p>
            <a:pPr marL="457200" indent="-457200" algn="just" eaLnBrk="1" hangingPunct="1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tempo per attività artistiche, ludiche e creative</a:t>
            </a:r>
          </a:p>
          <a:p>
            <a:pPr marL="457200" indent="-457200" algn="just" eaLnBrk="1" hangingPunct="1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tempo per sonno</a:t>
            </a:r>
          </a:p>
          <a:p>
            <a:pPr marL="457200" indent="-457200" algn="just" eaLnBrk="1" hangingPunct="1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 ripartizione dei compiti</a:t>
            </a:r>
          </a:p>
          <a:p>
            <a:pPr marL="457200" indent="-457200" algn="just" eaLnBrk="1" hangingPunct="1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Maggiori possibilità di sopravvivenza per bambini e anziani</a:t>
            </a:r>
          </a:p>
          <a:p>
            <a:pPr algn="ctr" eaLnBrk="1" hangingPunct="1">
              <a:spcBef>
                <a:spcPts val="0"/>
              </a:spcBef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RISULTATO: PIU’ RAPIDA EVOLUZIONE X L’UOMO</a:t>
            </a:r>
          </a:p>
        </p:txBody>
      </p:sp>
    </p:spTree>
    <p:extLst>
      <p:ext uri="{BB962C8B-B14F-4D97-AF65-F5344CB8AC3E}">
        <p14:creationId xmlns:p14="http://schemas.microsoft.com/office/powerpoint/2010/main" val="19632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2750" y="188640"/>
            <a:ext cx="8915400" cy="8637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3050" y="1292518"/>
            <a:ext cx="9359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soggetti più facilmente gestibili dall'uomo erano i preferiti, meglio nutriti, trattati con favore e attenzione e quindi più facilmente e frequentemente utilizzati per la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riproduzione</a:t>
            </a:r>
          </a:p>
          <a:p>
            <a:pPr algn="ctr" eaLnBrk="1" hangingPunct="1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INIZIO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SELEZIONE</a:t>
            </a:r>
          </a:p>
          <a:p>
            <a:pPr marL="457200" indent="-457200" algn="just" eaLnBrk="1" hangingPunct="1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 un processo di modificazioni genetiche dovuto alla diversa pressione ambientale</a:t>
            </a:r>
          </a:p>
          <a:p>
            <a:pPr marL="457200" indent="-457200" algn="just" eaLnBrk="1" hangingPunct="1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PALEOLITICO: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inizio del processo di domesticazione del lupo e sua trasformazione in cane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3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220663"/>
            <a:ext cx="84201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CONSEGUENZE FISICHE</a:t>
            </a:r>
            <a:b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DELLA 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3050" y="1582341"/>
            <a:ext cx="9359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ALLUNGAMENTO DELL’INTESTINO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digerire vegetali forniti dall’uomo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 carnivoro a  onnivoro)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CICLI RIPRODUTTIVI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(1/anno nel lupo, 2/anno nel cane)</a:t>
            </a:r>
          </a:p>
          <a:p>
            <a:pPr marL="457200" indent="-4572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 PROPORZIONI E PESO CORPOREO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varie razze</a:t>
            </a:r>
          </a:p>
          <a:p>
            <a:pPr marL="457200" indent="-4572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FISICHE NEOTENICHE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 grossa rispetto al corpo, occhi grandi, forme curvilinee, scartando gli animali più indipendenti e aggressivi. </a:t>
            </a:r>
          </a:p>
        </p:txBody>
      </p:sp>
    </p:spTree>
    <p:extLst>
      <p:ext uri="{BB962C8B-B14F-4D97-AF65-F5344CB8AC3E}">
        <p14:creationId xmlns:p14="http://schemas.microsoft.com/office/powerpoint/2010/main" val="26941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3050" y="1549236"/>
            <a:ext cx="9359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VOLUME DEL CERVELLO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diminuita necessità di ricerca cibo e difesa predatori – riduzione aree della predazione</a:t>
            </a: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ALIMENTAZIONE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carnivora a onnivora come quella umana – aspettativa di cibo dall’uomo </a:t>
            </a: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DISTANZA DI FUGA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dall’uomo</a:t>
            </a: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DELLA REAZIONE DI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ALLARME: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stimoli ambientali nuovi 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DELLO SPAZIO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PERSONALE: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accettazione della costrizione alla catena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88640"/>
            <a:ext cx="84201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CONSEGUENZE COMPORTAMENTALI</a:t>
            </a:r>
            <a:b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DELLA DOMESTICAZIONE</a:t>
            </a:r>
          </a:p>
        </p:txBody>
      </p:sp>
    </p:spTree>
    <p:extLst>
      <p:ext uri="{BB962C8B-B14F-4D97-AF65-F5344CB8AC3E}">
        <p14:creationId xmlns:p14="http://schemas.microsoft.com/office/powerpoint/2010/main" val="35227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77814"/>
            <a:ext cx="8915400" cy="941387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3050" y="1413064"/>
            <a:ext cx="9359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MANTENIMENTO E FISSAZIONE DI ALCUNI COMPORTAMENTI INFANTILI ANCHE NELL'ETÀ ADULTA (neotenia): </a:t>
            </a:r>
          </a:p>
          <a:p>
            <a:pPr marL="342900" indent="-3429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atteggiamenti di docilità, </a:t>
            </a:r>
          </a:p>
          <a:p>
            <a:pPr marL="342900" indent="-3429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  e posture di sottomissione </a:t>
            </a:r>
          </a:p>
          <a:p>
            <a:pPr marL="342900" indent="-3429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RICHIESTA DI CIBO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tipica dei cuccioli di lupo verso la madre</a:t>
            </a:r>
          </a:p>
          <a:p>
            <a:pPr marL="342900" indent="-34290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vocalizzazioni infantili: nel lupo l'abbaio è una caratteristica solo dei cuccioli, poi viene soppiantato dall'ululato, mentre nel cane l'abbaio rimane la principale vocalizzazione anche nell'età adulta, mentre l'ululato si manifesta solo in particolari stati emozionali </a:t>
            </a:r>
          </a:p>
        </p:txBody>
      </p:sp>
    </p:spTree>
    <p:extLst>
      <p:ext uri="{BB962C8B-B14F-4D97-AF65-F5344CB8AC3E}">
        <p14:creationId xmlns:p14="http://schemas.microsoft.com/office/powerpoint/2010/main" val="37479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54274"/>
              </p:ext>
            </p:extLst>
          </p:nvPr>
        </p:nvGraphicFramePr>
        <p:xfrm>
          <a:off x="309530" y="2071678"/>
          <a:ext cx="9410700" cy="294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2211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ALIMENTARE DEL CANE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4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1889646" y="1606550"/>
            <a:ext cx="2127250" cy="588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 carnivoro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4407694" y="1598348"/>
            <a:ext cx="1060450" cy="484188"/>
          </a:xfrm>
          <a:prstGeom prst="right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0484" name="CasellaDiTesto 4"/>
          <p:cNvSpPr txBox="1">
            <a:spLocks noChangeArrowheads="1"/>
          </p:cNvSpPr>
          <p:nvPr/>
        </p:nvSpPr>
        <p:spPr bwMode="auto">
          <a:xfrm>
            <a:off x="5673080" y="1617663"/>
            <a:ext cx="382384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 carnivoro opportunista</a:t>
            </a:r>
          </a:p>
        </p:txBody>
      </p:sp>
      <p:sp>
        <p:nvSpPr>
          <p:cNvPr id="20485" name="CasellaDiTesto 5"/>
          <p:cNvSpPr txBox="1">
            <a:spLocks noChangeArrowheads="1"/>
          </p:cNvSpPr>
          <p:nvPr/>
        </p:nvSpPr>
        <p:spPr bwMode="auto">
          <a:xfrm>
            <a:off x="527051" y="2500313"/>
            <a:ext cx="8821737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Con il consolidamento del rapporto con l’uomo, il cane non ha solamente subito cambiamenti comportamentali e morfologici, ma anche cambiamenti alimentari.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857375" y="4085065"/>
            <a:ext cx="1857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Canis</a:t>
            </a:r>
            <a:r>
              <a:rPr lang="it-IT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lupus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5881688" y="4085065"/>
            <a:ext cx="2166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Homo sapiens</a:t>
            </a:r>
          </a:p>
        </p:txBody>
      </p:sp>
      <p:sp>
        <p:nvSpPr>
          <p:cNvPr id="11" name="Freccia tridirezionale 10"/>
          <p:cNvSpPr/>
          <p:nvPr/>
        </p:nvSpPr>
        <p:spPr>
          <a:xfrm rot="10800000">
            <a:off x="4087020" y="4036219"/>
            <a:ext cx="1701800" cy="928687"/>
          </a:xfrm>
          <a:prstGeom prst="leftRightUp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770982" y="5286375"/>
            <a:ext cx="433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Approvvigionamento</a:t>
            </a:r>
          </a:p>
          <a:p>
            <a:pPr algn="ctr" eaLnBrk="1" hangingPunct="1"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del </a:t>
            </a:r>
            <a:r>
              <a:rPr lang="it-IT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cibo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480219" y="274638"/>
            <a:ext cx="89154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ALIMENTARE DEL CANE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309563" y="1500188"/>
            <a:ext cx="9410700" cy="21431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Studi sul DNA mitocondriale di circa 979 soggetti selvatici e domestici hanno evidenziato cinque gruppi genetici diversi, classificati come cinque sottospecie del </a:t>
            </a:r>
            <a:r>
              <a:rPr lang="it-I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Felis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it-IT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silvestris</a:t>
            </a:r>
            <a:r>
              <a:rPr lang="it-I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provenienti da cinque aree geografiche differenti:</a:t>
            </a:r>
            <a:endParaRPr lang="it-IT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it-IT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asellaDiTesto 4"/>
          <p:cNvSpPr txBox="1">
            <a:spLocks noChangeArrowheads="1"/>
          </p:cNvSpPr>
          <p:nvPr/>
        </p:nvSpPr>
        <p:spPr bwMode="auto">
          <a:xfrm>
            <a:off x="465138" y="3573016"/>
            <a:ext cx="8743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endParaRPr lang="it-IT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lybica</a:t>
            </a:r>
            <a:endParaRPr lang="it-IT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bieti</a:t>
            </a:r>
            <a:endParaRPr lang="it-IT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ornata</a:t>
            </a: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cafra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GATTO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2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163312"/>
              </p:ext>
            </p:extLst>
          </p:nvPr>
        </p:nvGraphicFramePr>
        <p:xfrm>
          <a:off x="309530" y="1214422"/>
          <a:ext cx="4720861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Rettangolo 1"/>
          <p:cNvSpPr>
            <a:spLocks noChangeArrowheads="1"/>
          </p:cNvSpPr>
          <p:nvPr/>
        </p:nvSpPr>
        <p:spPr bwMode="auto">
          <a:xfrm>
            <a:off x="5732463" y="2276475"/>
            <a:ext cx="3940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+mj-lt"/>
                <a:cs typeface="Andalus" pitchFamily="18" charset="-78"/>
              </a:rPr>
              <a:t>L’uomo avvicina il gatto utilizzandolo come protezione del grano dai topi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2211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ALIMENTARE DEL GATTO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0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3" descr="cat-dog-eating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" y="1428750"/>
            <a:ext cx="4256088" cy="2606675"/>
          </a:xfrm>
        </p:spPr>
      </p:pic>
      <p:pic>
        <p:nvPicPr>
          <p:cNvPr id="24579" name="Immagine 4" descr="cani_gatti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428750"/>
            <a:ext cx="46434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65138" y="4857750"/>
            <a:ext cx="9053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Diverse peculiarità nutrizionali </a:t>
            </a:r>
          </a:p>
          <a:p>
            <a:pPr algn="ctr" eaLnBrk="1" hangingPunct="1"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Composizione 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dell’alimento</a:t>
            </a:r>
          </a:p>
          <a:p>
            <a:pPr algn="ctr" eaLnBrk="1" hangingPunct="1">
              <a:defRPr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Preferenze 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alimentari dell’animale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2211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ALIMENTAZIONE DEL CANE E DEL GATTO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8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670" y="44451"/>
            <a:ext cx="84201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SISTEMA GASTROINTESTINALE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1727" y="1622426"/>
            <a:ext cx="9362546" cy="378565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Gli animali sono classificati sulla base delle </a:t>
            </a:r>
            <a:r>
              <a:rPr 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abitudini alimentari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(erbivori o carnivori) che possiedono allo </a:t>
            </a:r>
            <a:r>
              <a:rPr 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stato brado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L’</a:t>
            </a:r>
            <a:r>
              <a:rPr lang="it-IT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addomesticamento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 cambiato profondamente la dieta degli animali.</a:t>
            </a:r>
          </a:p>
          <a:p>
            <a:pPr algn="just">
              <a:spcBef>
                <a:spcPts val="0"/>
              </a:spcBef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Carnivori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hanno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digestione (degradazione chimica degli alimenti) per lo più di natura enzimatica.</a:t>
            </a:r>
          </a:p>
          <a:p>
            <a:pPr algn="just">
              <a:spcBef>
                <a:spcPts val="0"/>
              </a:spcBef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Onnivori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hanno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digestione (degradazione chimica degli alimenti) per lo più di natura enzimatica.</a:t>
            </a:r>
          </a:p>
        </p:txBody>
      </p:sp>
    </p:spTree>
    <p:extLst>
      <p:ext uri="{BB962C8B-B14F-4D97-AF65-F5344CB8AC3E}">
        <p14:creationId xmlns:p14="http://schemas.microsoft.com/office/powerpoint/2010/main" val="44808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682038" y="6630988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FFFF00"/>
                </a:solidFill>
              </a:rPr>
              <a:t> </a:t>
            </a:r>
            <a:endParaRPr lang="it-IT" altLang="it-IT" sz="240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42950" y="188913"/>
            <a:ext cx="8420100" cy="534987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FFFF00"/>
                </a:solidFill>
              </a:rPr>
              <a:t>CARNIVORI</a:t>
            </a:r>
            <a:endParaRPr lang="it-IT" altLang="it-IT" sz="1600" b="1" smtClean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921000"/>
            <a:ext cx="4622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30388" y="2852738"/>
            <a:ext cx="1096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i="1">
                <a:solidFill>
                  <a:srgbClr val="FF0000"/>
                </a:solidFill>
              </a:rPr>
              <a:t>Canoidea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24213" y="2852738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i="1">
                <a:solidFill>
                  <a:srgbClr val="FF0000"/>
                </a:solidFill>
              </a:rPr>
              <a:t>Feloidea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496050" y="5743575"/>
            <a:ext cx="2952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</a:rPr>
              <a:t>FAMIGLIA: CANIDI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</a:rPr>
              <a:t>SPECIE: Canis familiaris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</a:rPr>
              <a:t>Carnivoro “opportunista”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035550" y="1893888"/>
            <a:ext cx="908050" cy="457200"/>
          </a:xfrm>
          <a:prstGeom prst="leftArrow">
            <a:avLst>
              <a:gd name="adj1" fmla="val 50000"/>
              <a:gd name="adj2" fmla="val 49653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680200" y="4675188"/>
            <a:ext cx="2584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</a:rPr>
              <a:t>FAMIGLIA: FELIDI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</a:rPr>
              <a:t>SPECIE: Felis catus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</a:rPr>
              <a:t>Carnivoro “obbligato”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7724775" y="3276600"/>
            <a:ext cx="495300" cy="1066800"/>
          </a:xfrm>
          <a:prstGeom prst="downArrow">
            <a:avLst>
              <a:gd name="adj1" fmla="val 50000"/>
              <a:gd name="adj2" fmla="val 53846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33350" y="6399213"/>
            <a:ext cx="487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FF00"/>
                </a:solidFill>
              </a:rPr>
              <a:t>Filogenesi del cane e del gatto </a:t>
            </a:r>
            <a:r>
              <a:rPr lang="it-IT" altLang="it-IT" sz="1200" b="1">
                <a:solidFill>
                  <a:srgbClr val="FFFF00"/>
                </a:solidFill>
              </a:rPr>
              <a:t>(Morris e Rogers, 1989)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01625" y="1617663"/>
            <a:ext cx="4533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PHYLUM: CHORDATA (CORDATI)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CLASSE: MAMMALIA (MAMMIFERI)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ORDINE: CARNIVORA (CARNIVORI)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076325"/>
            <a:ext cx="3467100" cy="2090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2847975" y="549275"/>
            <a:ext cx="4141788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CAVITA’ ORALE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492125" y="1981200"/>
            <a:ext cx="8923338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CANE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Differenze in relazione alla razza: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Lunga e stretta – razze dolicocefale (Pastore tedesco)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Corta e larga – razza brachicefale (Boxer)</a:t>
            </a:r>
          </a:p>
          <a:p>
            <a:pPr marL="342900" indent="-342900" eaLnBrk="1" hangingPunct="1">
              <a:defRPr/>
            </a:pPr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GATTO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Corta e larga (in tutte le razze)</a:t>
            </a:r>
          </a:p>
          <a:p>
            <a:pPr marL="342900" indent="-342900" eaLnBrk="1" hangingPunct="1">
              <a:defRPr/>
            </a:pPr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CARNIVORI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Rima orale e vestibolo labiale lunghi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Ampia apertura (facilitare la lacerazione degli alimenti)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Lingua mobile</a:t>
            </a:r>
          </a:p>
          <a:p>
            <a:pPr marL="342900" indent="-342900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Ruolo della lingua nell’assunzione di liquidi (forma a cucchiaio nel cane)</a:t>
            </a:r>
          </a:p>
        </p:txBody>
      </p:sp>
    </p:spTree>
    <p:extLst>
      <p:ext uri="{BB962C8B-B14F-4D97-AF65-F5344CB8AC3E}">
        <p14:creationId xmlns:p14="http://schemas.microsoft.com/office/powerpoint/2010/main" val="24914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360613" y="701675"/>
            <a:ext cx="5127625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DENTI E MASCELLE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631825" y="2325688"/>
            <a:ext cx="86328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125000"/>
              </a:lnSpc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GATTO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Possiede meno premolari e molari rispetto ai cani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Denti carnassiali più adeguati al taglio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Mascella con limitata mobilità latero-mediale e cranio-caudale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Minore propensione alla masticazione del cibo (tagliare e spezzare)</a:t>
            </a:r>
          </a:p>
          <a:p>
            <a:pPr marL="342900" indent="-342900" eaLnBrk="1" hangingPunct="1">
              <a:lnSpc>
                <a:spcPct val="125000"/>
              </a:lnSpc>
              <a:defRPr/>
            </a:pPr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25000"/>
              </a:lnSpc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CANE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Diversa dentizione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Maggiore mobilità della mascella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Indicata per una dieta più varia (comprende i tessuti vegetali)</a:t>
            </a:r>
          </a:p>
        </p:txBody>
      </p:sp>
    </p:spTree>
    <p:extLst>
      <p:ext uri="{BB962C8B-B14F-4D97-AF65-F5344CB8AC3E}">
        <p14:creationId xmlns:p14="http://schemas.microsoft.com/office/powerpoint/2010/main" val="38771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2432050" y="115888"/>
            <a:ext cx="49688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FORMULA DENTARIA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3365500" y="836613"/>
            <a:ext cx="310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Cane e gatto: eterodonti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4244975" y="1444625"/>
            <a:ext cx="1344613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CANE</a:t>
            </a:r>
          </a:p>
          <a:p>
            <a:pPr algn="ctr" eaLnBrk="1" hangingPunct="1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42 denti</a:t>
            </a:r>
          </a:p>
        </p:txBody>
      </p:sp>
      <p:graphicFrame>
        <p:nvGraphicFramePr>
          <p:cNvPr id="276485" name="Group 5"/>
          <p:cNvGraphicFramePr>
            <a:graphicFrameLocks noGrp="1"/>
          </p:cNvGraphicFramePr>
          <p:nvPr/>
        </p:nvGraphicFramePr>
        <p:xfrm>
          <a:off x="1639888" y="2501900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INCISIVI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1639888" y="3213100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PREMOLARI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21" name="Group 41"/>
          <p:cNvGraphicFramePr>
            <a:graphicFrameLocks noGrp="1"/>
          </p:cNvGraphicFramePr>
          <p:nvPr/>
        </p:nvGraphicFramePr>
        <p:xfrm>
          <a:off x="5168900" y="2492375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CANINI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39" name="Group 59"/>
          <p:cNvGraphicFramePr>
            <a:graphicFrameLocks noGrp="1"/>
          </p:cNvGraphicFramePr>
          <p:nvPr/>
        </p:nvGraphicFramePr>
        <p:xfrm>
          <a:off x="5168900" y="3221038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MOLARI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57" name="Group 77"/>
          <p:cNvGraphicFramePr>
            <a:graphicFrameLocks noGrp="1"/>
          </p:cNvGraphicFramePr>
          <p:nvPr/>
        </p:nvGraphicFramePr>
        <p:xfrm>
          <a:off x="1639888" y="5310188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INCISIVI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75" name="Group 95"/>
          <p:cNvGraphicFramePr>
            <a:graphicFrameLocks noGrp="1"/>
          </p:cNvGraphicFramePr>
          <p:nvPr/>
        </p:nvGraphicFramePr>
        <p:xfrm>
          <a:off x="1639888" y="6021388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PREMOLARI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93" name="Group 113"/>
          <p:cNvGraphicFramePr>
            <a:graphicFrameLocks noGrp="1"/>
          </p:cNvGraphicFramePr>
          <p:nvPr/>
        </p:nvGraphicFramePr>
        <p:xfrm>
          <a:off x="5168900" y="5300663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CANINI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611" name="Group 131"/>
          <p:cNvGraphicFramePr>
            <a:graphicFrameLocks noGrp="1"/>
          </p:cNvGraphicFramePr>
          <p:nvPr/>
        </p:nvGraphicFramePr>
        <p:xfrm>
          <a:off x="5168900" y="6029325"/>
          <a:ext cx="3095625" cy="49860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MOLARI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71" marB="1797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71" marB="17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29" name="Text Box 149"/>
          <p:cNvSpPr txBox="1">
            <a:spLocks noChangeArrowheads="1"/>
          </p:cNvSpPr>
          <p:nvPr/>
        </p:nvSpPr>
        <p:spPr bwMode="auto">
          <a:xfrm>
            <a:off x="4244975" y="4148138"/>
            <a:ext cx="1344613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GATTO</a:t>
            </a:r>
          </a:p>
          <a:p>
            <a:pPr algn="ctr" eaLnBrk="1" hangingPunct="1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 denti</a:t>
            </a:r>
          </a:p>
        </p:txBody>
      </p:sp>
    </p:spTree>
    <p:extLst>
      <p:ext uri="{BB962C8B-B14F-4D97-AF65-F5344CB8AC3E}">
        <p14:creationId xmlns:p14="http://schemas.microsoft.com/office/powerpoint/2010/main" val="27558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n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115888"/>
            <a:ext cx="8928100" cy="6665912"/>
          </a:xfrm>
          <a:noFill/>
        </p:spPr>
      </p:pic>
    </p:spTree>
    <p:extLst>
      <p:ext uri="{BB962C8B-B14F-4D97-AF65-F5344CB8AC3E}">
        <p14:creationId xmlns:p14="http://schemas.microsoft.com/office/powerpoint/2010/main" val="12955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427038" y="188913"/>
            <a:ext cx="90836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PARTICOLARITA’ DIGESTIVE DEL CANE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200025" y="2349500"/>
            <a:ext cx="953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Apparato masticatorio particolare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Stomaco voluminoso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Acidità gastrica elevata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Digeribilità intestinale: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- PROTEINE		ottima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- GRASSI		ottima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- AMIDO		mediocre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- FIBRA		nulla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Transito gastro-intestinale elevato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it-IT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Formazione delle feci nell’intestino crasso (richiamo di acqua)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950913" y="1125538"/>
            <a:ext cx="802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Animale carnivoro</a:t>
            </a:r>
          </a:p>
          <a:p>
            <a:pPr algn="ctr" eaLnBrk="1" hangingPunct="1"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(adattamento alla digestione degli amidi)</a:t>
            </a:r>
          </a:p>
        </p:txBody>
      </p:sp>
    </p:spTree>
    <p:extLst>
      <p:ext uri="{BB962C8B-B14F-4D97-AF65-F5344CB8AC3E}">
        <p14:creationId xmlns:p14="http://schemas.microsoft.com/office/powerpoint/2010/main" val="34694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Group 2"/>
          <p:cNvGraphicFramePr>
            <a:graphicFrameLocks noGrp="1"/>
          </p:cNvGraphicFramePr>
          <p:nvPr>
            <p:ph/>
          </p:nvPr>
        </p:nvGraphicFramePr>
        <p:xfrm>
          <a:off x="128588" y="868363"/>
          <a:ext cx="9648825" cy="5635632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ANIMALE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comparto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Capacità relativa (%)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Capacità media (l)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CANE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62,3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4,33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23,3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1,62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13,1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0,91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GATTO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69,5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14,6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Crasso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15,9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9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BOVINO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252,50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66,0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28,0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09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MAIALE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29,2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33,5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1,55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31,7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8,70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9630" name="Text Box 78"/>
          <p:cNvSpPr txBox="1">
            <a:spLocks noChangeArrowheads="1"/>
          </p:cNvSpPr>
          <p:nvPr/>
        </p:nvSpPr>
        <p:spPr bwMode="auto">
          <a:xfrm>
            <a:off x="128588" y="66675"/>
            <a:ext cx="94900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CAPACITA’ DELL’APPARATO DIGERENTE</a:t>
            </a:r>
          </a:p>
        </p:txBody>
      </p:sp>
    </p:spTree>
    <p:extLst>
      <p:ext uri="{BB962C8B-B14F-4D97-AF65-F5344CB8AC3E}">
        <p14:creationId xmlns:p14="http://schemas.microsoft.com/office/powerpoint/2010/main" val="5650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578" name="Group 2"/>
          <p:cNvGraphicFramePr>
            <a:graphicFrameLocks noGrp="1"/>
          </p:cNvGraphicFramePr>
          <p:nvPr>
            <p:ph/>
          </p:nvPr>
        </p:nvGraphicFramePr>
        <p:xfrm>
          <a:off x="128588" y="868363"/>
          <a:ext cx="9648825" cy="5895971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ANIMALE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Intestino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Lunghezza relativa (%)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Lunghezza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(m)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Rapporto corpo/intestino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7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CANE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0,60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4,82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7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GATTO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1,72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7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BOVINO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46,00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1:20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0,88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10,18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57,06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07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MAIALE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18,29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1:14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23,51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80660" name="Text Box 84"/>
          <p:cNvSpPr txBox="1">
            <a:spLocks noChangeArrowheads="1"/>
          </p:cNvSpPr>
          <p:nvPr/>
        </p:nvSpPr>
        <p:spPr bwMode="auto">
          <a:xfrm>
            <a:off x="128588" y="115888"/>
            <a:ext cx="9672637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LUNGHEZZA DELLE PORZIONI DELL’INTESTINO</a:t>
            </a:r>
          </a:p>
        </p:txBody>
      </p:sp>
    </p:spTree>
    <p:extLst>
      <p:ext uri="{BB962C8B-B14F-4D97-AF65-F5344CB8AC3E}">
        <p14:creationId xmlns:p14="http://schemas.microsoft.com/office/powerpoint/2010/main" val="8259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Sintesi di alcune note comportamentali differenziali nel cane e nel gatto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695450"/>
            <a:ext cx="74469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3563938" y="701675"/>
            <a:ext cx="2589212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OLFATTO</a:t>
            </a: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434975" y="2292350"/>
            <a:ext cx="88122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Caccia, orientamento, comunicazione, alimentazione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Domina sul gusto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milione di volte più sviluppato dell’uomo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Cellule cerebrali per l’olfatto: 40 volte più numerose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Mucosa olfattiva</a:t>
            </a:r>
          </a:p>
          <a:p>
            <a:pPr marL="1257300" lvl="2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Cane: 150 cm</a:t>
            </a:r>
            <a:r>
              <a:rPr lang="it-IT" sz="2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  <a:p>
            <a:pPr marL="1257300" lvl="2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Uomo: 3 cm</a:t>
            </a:r>
            <a:r>
              <a:rPr lang="it-IT" sz="2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63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3012" y="1412776"/>
            <a:ext cx="9362546" cy="769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9pPr>
          </a:lstStyle>
          <a:p>
            <a:pPr marL="0" indent="0" algn="ctr" eaLnBrk="1" hangingPunct="1"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struttura dell’apparato digerente si è modificata nel corso dell’evoluzione in funzione delle </a:t>
            </a:r>
            <a:r>
              <a:rPr lang="it-IT" sz="2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abitudini alimentari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90" y="3109942"/>
            <a:ext cx="376978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8769424" y="4221088"/>
            <a:ext cx="624285" cy="431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71727" y="2852936"/>
            <a:ext cx="5462058" cy="34778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carnivori si alimentano di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proteine animali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alimenti facilmente digeribili ed ad alto tenore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energetico;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loro digestione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richiede solo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attività </a:t>
            </a:r>
            <a:r>
              <a:rPr lang="it-IT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enzimatiche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tratto gastrointestinale ha una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capacità </a:t>
            </a:r>
            <a:r>
              <a:rPr lang="it-IT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ridotta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 hanno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distretti dilatati entro cui l’alimento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 per subire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processi </a:t>
            </a:r>
            <a:r>
              <a:rPr lang="it-IT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fermentativi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possono alimentare </a:t>
            </a:r>
            <a:r>
              <a:rPr lang="it-IT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saltuariamente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1728" y="116632"/>
            <a:ext cx="93625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SISTEMA 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GASTROINTESTINALE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Carnivori</a:t>
            </a:r>
          </a:p>
        </p:txBody>
      </p:sp>
    </p:spTree>
    <p:extLst>
      <p:ext uri="{BB962C8B-B14F-4D97-AF65-F5344CB8AC3E}">
        <p14:creationId xmlns:p14="http://schemas.microsoft.com/office/powerpoint/2010/main" val="204705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304800"/>
            <a:ext cx="9575800" cy="1143000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FFFF00"/>
                </a:solidFill>
              </a:rPr>
              <a:t>La percezione olfattiva</a:t>
            </a:r>
          </a:p>
        </p:txBody>
      </p:sp>
      <p:graphicFrame>
        <p:nvGraphicFramePr>
          <p:cNvPr id="284675" name="Group 3"/>
          <p:cNvGraphicFramePr>
            <a:graphicFrameLocks noGrp="1"/>
          </p:cNvGraphicFramePr>
          <p:nvPr/>
        </p:nvGraphicFramePr>
        <p:xfrm>
          <a:off x="577850" y="2133600"/>
          <a:ext cx="4044950" cy="406400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it-IT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di mucosa olfattiva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Uomo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Cane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18-150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Gatto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91" name="Text Box 23"/>
          <p:cNvSpPr txBox="1">
            <a:spLocks noChangeArrowheads="1"/>
          </p:cNvSpPr>
          <p:nvPr/>
        </p:nvSpPr>
        <p:spPr bwMode="auto">
          <a:xfrm>
            <a:off x="5430838" y="1943100"/>
            <a:ext cx="4108450" cy="3768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Fattori influenzanti l’olfatto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Razza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Sesso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Età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condizioni ambientali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assunzione di farmaci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momento fisiologico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patologie</a:t>
            </a:r>
          </a:p>
        </p:txBody>
      </p:sp>
    </p:spTree>
    <p:extLst>
      <p:ext uri="{BB962C8B-B14F-4D97-AF65-F5344CB8AC3E}">
        <p14:creationId xmlns:p14="http://schemas.microsoft.com/office/powerpoint/2010/main" val="37156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52400"/>
            <a:ext cx="957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percezione gustativa</a:t>
            </a:r>
          </a:p>
        </p:txBody>
      </p:sp>
      <p:graphicFrame>
        <p:nvGraphicFramePr>
          <p:cNvPr id="285699" name="Group 3"/>
          <p:cNvGraphicFramePr>
            <a:graphicFrameLocks noGrp="1"/>
          </p:cNvGraphicFramePr>
          <p:nvPr/>
        </p:nvGraphicFramePr>
        <p:xfrm>
          <a:off x="577850" y="2032000"/>
          <a:ext cx="4044950" cy="406400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n° di gemme gustative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Uomo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9.000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Cane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1.700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Gatto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39" name="Text Box 23"/>
          <p:cNvSpPr txBox="1">
            <a:spLocks noChangeArrowheads="1"/>
          </p:cNvSpPr>
          <p:nvPr/>
        </p:nvSpPr>
        <p:spPr bwMode="auto">
          <a:xfrm>
            <a:off x="5430838" y="2028825"/>
            <a:ext cx="3746500" cy="1939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Fattori influenzanti il gusto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Età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assunzione di farmaci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patologie</a:t>
            </a:r>
          </a:p>
        </p:txBody>
      </p:sp>
    </p:spTree>
    <p:extLst>
      <p:ext uri="{BB962C8B-B14F-4D97-AF65-F5344CB8AC3E}">
        <p14:creationId xmlns:p14="http://schemas.microsoft.com/office/powerpoint/2010/main" val="37508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4713" y="1557338"/>
            <a:ext cx="5329237" cy="4967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152400"/>
            <a:ext cx="8420100" cy="1143000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FFFF00"/>
                </a:solidFill>
              </a:rPr>
              <a:t>Diversità delle percezioni gustative nel cane e nel gatto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581150"/>
            <a:ext cx="5149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" y="228600"/>
            <a:ext cx="9658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percezione tattile nei carnivori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23875" y="2382838"/>
            <a:ext cx="8204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Proprietà dell’alimento influenzanti la sensazione tattile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Consistenza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Forma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Dimensioni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Temperatura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4350"/>
            <a:ext cx="3632200" cy="3311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201613" y="2133600"/>
            <a:ext cx="4292600" cy="609600"/>
          </a:xfrm>
          <a:prstGeom prst="flowChartInputOutpu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93713" y="304800"/>
            <a:ext cx="8420100" cy="1143000"/>
          </a:xfrm>
        </p:spPr>
        <p:txBody>
          <a:bodyPr/>
          <a:lstStyle/>
          <a:p>
            <a:pPr eaLnBrk="1" hangingPunct="1"/>
            <a:r>
              <a:rPr lang="it-IT" altLang="it-IT" sz="3600" b="1" smtClean="0">
                <a:solidFill>
                  <a:srgbClr val="FFFF00"/>
                </a:solidFill>
              </a:rPr>
              <a:t>Principali fattori coinvolti nella</a:t>
            </a:r>
            <a:br>
              <a:rPr lang="it-IT" altLang="it-IT" sz="3600" b="1" smtClean="0">
                <a:solidFill>
                  <a:srgbClr val="FFFF00"/>
                </a:solidFill>
              </a:rPr>
            </a:br>
            <a:r>
              <a:rPr lang="it-IT" altLang="it-IT" sz="3600" b="1" smtClean="0">
                <a:solidFill>
                  <a:srgbClr val="FFFF00"/>
                </a:solidFill>
              </a:rPr>
              <a:t>preferenza alimentare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0225" y="2830513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Odore e sapore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Consistenza e temperatura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Trattamenti tecnologici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 flipH="1" flipV="1">
            <a:off x="4600575" y="2193925"/>
            <a:ext cx="5492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PRIMARI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008688" y="2830513"/>
            <a:ext cx="2878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Età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Stato di salute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Condizione fisiologica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12800" y="2208213"/>
            <a:ext cx="304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Inerenti all’alimento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980113" y="2208213"/>
            <a:ext cx="292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Inerenti all’animale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 flipH="1" flipV="1">
            <a:off x="4600575" y="4098925"/>
            <a:ext cx="5492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SECONDARI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23850" y="4933950"/>
            <a:ext cx="3978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Frequenza di somministrazione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Posizione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980113" y="4249738"/>
            <a:ext cx="312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</a:rPr>
              <a:t>Inerenti all’ambiente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821363" y="4933950"/>
            <a:ext cx="3368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Entità e qualità del rumore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Intensità luminosa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FF00"/>
                </a:solidFill>
              </a:rPr>
              <a:t>Presenza di altri animali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5319713" y="2133600"/>
            <a:ext cx="4292600" cy="609600"/>
          </a:xfrm>
          <a:prstGeom prst="flowChartInputOutpu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5319713" y="4191000"/>
            <a:ext cx="4457700" cy="609600"/>
          </a:xfrm>
          <a:prstGeom prst="flowChartInputOutpu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39735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3459163" y="701675"/>
            <a:ext cx="2789237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STOMACO</a:t>
            </a: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434975" y="2292350"/>
            <a:ext cx="91979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VOLUMINOSO (dieta carnivora)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Il volume aumenta dopo il pasto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Disteso occupa ½ della cavità addominale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Digestione meccanica e chimica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Contrazione muscolare e rimescolamento dell’alimento</a:t>
            </a:r>
          </a:p>
        </p:txBody>
      </p:sp>
    </p:spTree>
    <p:extLst>
      <p:ext uri="{BB962C8B-B14F-4D97-AF65-F5344CB8AC3E}">
        <p14:creationId xmlns:p14="http://schemas.microsoft.com/office/powerpoint/2010/main" val="25765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2484438" y="701675"/>
            <a:ext cx="4760912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INTESTINO TENUE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1225550" y="2292350"/>
            <a:ext cx="55991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Struttura fragile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Riempimento lento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Secrezioni pancreatiche: enzimi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Secrezioni epatiche: enzimi, bile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Digestione chimica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Proteasi, lipasi ed amilasi</a:t>
            </a:r>
          </a:p>
        </p:txBody>
      </p:sp>
    </p:spTree>
    <p:extLst>
      <p:ext uri="{BB962C8B-B14F-4D97-AF65-F5344CB8AC3E}">
        <p14:creationId xmlns:p14="http://schemas.microsoft.com/office/powerpoint/2010/main" val="12582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57150" y="76200"/>
            <a:ext cx="97917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</a:t>
            </a:r>
            <a:r>
              <a:rPr lang="it-IT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NUTRIZIONALI</a:t>
            </a:r>
          </a:p>
          <a:p>
            <a:pPr algn="ctr">
              <a:defRPr/>
            </a:pPr>
            <a:r>
              <a:rPr lang="it-IT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cane 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it-IT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gatto</a:t>
            </a:r>
            <a:endParaRPr lang="it-IT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57150" y="1335088"/>
            <a:ext cx="9720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Nonostante l’appartenenza allo stesso genere dei carnivori, cane e gatto presentano differenze nutrizionali e dietetiche sostanziali: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0025" y="2581275"/>
            <a:ext cx="95091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Fabbisogno proteico </a:t>
            </a:r>
            <a:r>
              <a:rPr lang="it-IT" sz="2400" b="1" dirty="0" smtClean="0">
                <a:solidFill>
                  <a:schemeClr val="bg1"/>
                </a:solidFill>
              </a:rPr>
              <a:t>nel </a:t>
            </a:r>
            <a:r>
              <a:rPr lang="it-IT" sz="2400" b="1" dirty="0">
                <a:solidFill>
                  <a:schemeClr val="bg1"/>
                </a:solidFill>
              </a:rPr>
              <a:t>gatto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Distribuzione calorica del cane più simile all’uomo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Sensibilità </a:t>
            </a:r>
            <a:r>
              <a:rPr lang="it-IT" sz="2400" b="1" dirty="0">
                <a:solidFill>
                  <a:schemeClr val="bg1"/>
                </a:solidFill>
              </a:rPr>
              <a:t>del gatto alla carenza di arginina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Indispensabilità della taurina per il gatto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Diversa essenzialità degli acidi grassi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Incapacità </a:t>
            </a:r>
            <a:r>
              <a:rPr lang="it-IT" sz="2400" b="1" dirty="0">
                <a:solidFill>
                  <a:schemeClr val="bg1"/>
                </a:solidFill>
              </a:rPr>
              <a:t>del gatto di trasformare il </a:t>
            </a:r>
            <a:r>
              <a:rPr lang="it-IT" sz="2400" b="1" dirty="0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it-IT" sz="2400" b="1" dirty="0">
                <a:solidFill>
                  <a:schemeClr val="bg1"/>
                </a:solidFill>
              </a:rPr>
              <a:t>–carotene in vitamina 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Incapacità </a:t>
            </a:r>
            <a:r>
              <a:rPr lang="it-IT" sz="2400" b="1" dirty="0" smtClean="0">
                <a:solidFill>
                  <a:schemeClr val="bg1"/>
                </a:solidFill>
              </a:rPr>
              <a:t>del gatto di </a:t>
            </a:r>
            <a:r>
              <a:rPr lang="it-IT" sz="2400" b="1" dirty="0">
                <a:solidFill>
                  <a:schemeClr val="bg1"/>
                </a:solidFill>
              </a:rPr>
              <a:t>convertire il triptofano in niacina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57150" y="76200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57150" y="1335088"/>
            <a:ext cx="9720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 ENERGETICO GATTO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0038" y="2581275"/>
            <a:ext cx="93329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Nel gatto è strettamente legato a quello proteico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Elevata richiesta di proteine per il mantenimento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Alta attività enzimatica del fegato (transaminasi e deaminasi)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Utilizzo dei chetoacidi per energia o per la gluconeogenesi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Necessità di diete ad alto tenore proteico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Via glucogenetica attiva della serina (muscolo, latte e uova)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1162050" y="1196975"/>
          <a:ext cx="758348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Fotografia di Photo Editor" r:id="rId4" imgW="7582958" imgH="5180952" progId="MSPhotoEd.3">
                  <p:embed/>
                </p:oleObj>
              </mc:Choice>
              <mc:Fallback>
                <p:oleObj name="Fotografia di Photo Editor" r:id="rId4" imgW="7582958" imgH="51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196975"/>
                        <a:ext cx="758348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82550" y="152400"/>
            <a:ext cx="974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CATABOLISMO PROTEICO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62013"/>
            <a:ext cx="76866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57150" y="76200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2432050" y="908050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ARGININA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60425" y="1412875"/>
            <a:ext cx="8186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Dieta carente in arginina = iperammoniemia nel gatto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Arginina è indispensabile per il ciclo dell’urea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741488" y="2565400"/>
            <a:ext cx="6423025" cy="345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Dieta alta in proteina e carente in arginina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Elevata attività proteolitica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Produzione di ammoniaca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Scarsa conversione dell’ammoniaca in urea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Accumulo di ammoniaca nel sangue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Alta tossicità dell’ammoniaca (soprattutto encefalo)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57150" y="6184900"/>
            <a:ext cx="979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Può accadere quando un gatto viene alimentato</a:t>
            </a:r>
          </a:p>
          <a:p>
            <a:pPr algn="ctr">
              <a:defRPr/>
            </a:pPr>
            <a:r>
              <a:rPr lang="it-IT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lunghi periodi con una dieta specifica per il cane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57150" y="76200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2432050" y="908050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TAURINA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88950" y="1408113"/>
            <a:ext cx="91805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it-IT" sz="2400" b="1">
                <a:solidFill>
                  <a:schemeClr val="bg1"/>
                </a:solidFill>
              </a:rPr>
              <a:t>-sulfo aminoacido non proteico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endParaRPr lang="it-IT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it-IT" sz="2400" b="1">
                <a:solidFill>
                  <a:schemeClr val="bg1"/>
                </a:solidFill>
              </a:rPr>
              <a:t>Essenziale per: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la coniugazione degli acidi biliari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funzionamento della retina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attività miocardica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attività riproduttiva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attività antiossidante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scarsa capacità del gatto di sintetizzare taurina dalla cistina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7150" y="6184900"/>
            <a:ext cx="979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taurina è ampiamente presente nei tessuti di origine animale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57150" y="115888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2432050" y="1171575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 LIPIDICO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8588" y="1846263"/>
            <a:ext cx="97139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Fabbisogno specifico del gatto per l’acido arachidonico (C20:4)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Incapacità di sintesi a partire dall’acido linoleico (C18:2, -6)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432050" y="333216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 VITAMINICO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1013" y="4270375"/>
            <a:ext cx="79295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Conversione del triptofano in niacina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Piridossina (Vit. B6) necessaria per le transaminasi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Conversione del -carotene in vitamina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62225"/>
              </p:ext>
            </p:extLst>
          </p:nvPr>
        </p:nvGraphicFramePr>
        <p:xfrm>
          <a:off x="273050" y="2028800"/>
          <a:ext cx="93599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CARNIVORI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ONNIVORI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Masticazione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Quasi assente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Prolungata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Enzimi digestivi salivari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Assenti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</a:t>
                      </a:r>
                      <a:r>
                        <a:rPr lang="it-IT" sz="24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gastrico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1-2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2-4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Lunghezza intestino tenue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1,5-6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6-6,5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Lunghezza intestino crasso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0,3-1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Durata transito intestinale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12-30</a:t>
                      </a:r>
                      <a:r>
                        <a:rPr lang="it-IT" sz="24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30h-5gg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Confronto tra sistemi digestivi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130176"/>
            <a:ext cx="8915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PERCHE’ L’UOMO </a:t>
            </a:r>
            <a:b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HA SCELTO IL LUPO?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3050" y="1548075"/>
            <a:ext cx="9359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 di lupi, attratti dall’odore delle prede, si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avvicinati a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insediamenti umani: 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eaLnBrk="1" hangingPunct="1">
              <a:buClr>
                <a:srgbClr val="99FF99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COMPETIZIONE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gli uomini per le stesse risorse alimentari, paura reciproca;</a:t>
            </a:r>
          </a:p>
          <a:p>
            <a:pPr marL="0" indent="0" algn="just" eaLnBrk="1" hangingPunct="1">
              <a:buClr>
                <a:srgbClr val="99FF99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AVVICINAMENTO E INTERESSE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reciproco;</a:t>
            </a:r>
          </a:p>
          <a:p>
            <a:pPr marL="0" indent="0" algn="just" eaLnBrk="1" hangingPunct="1">
              <a:buClr>
                <a:srgbClr val="99FF99"/>
              </a:buClr>
              <a:buSzPct val="8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OSSERVAZIONE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tecniche di caccia del lupo - aiuto involontario nel radunare le prede;</a:t>
            </a:r>
          </a:p>
          <a:p>
            <a:pPr algn="just">
              <a:buClr>
                <a:srgbClr val="99FF99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DA ALTRI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PREDATORI: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sentinella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6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277814"/>
            <a:ext cx="8915400" cy="11398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LE ORIGINI DEL CANE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3050" y="1382286"/>
            <a:ext cx="9359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AFFILIAZIONE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uccioli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(probabilmente orfani di madri uccise dagli uomini e rimasti presso gli accampamenti) vengono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allevati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bambini o da donne: la femmina umana ha una spiccata propensione al comportamento materno.</a:t>
            </a: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L’uomo-padrone viene inserito nella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gerarchia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branco.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lupo accetta di vivere secondo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umane  e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riprodursi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ambiente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controllato.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-341313" algn="just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9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192088"/>
            <a:ext cx="89154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PERCHE’ IL LUPO </a:t>
            </a:r>
            <a:b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HA ACCETTATO?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3050" y="1690063"/>
            <a:ext cx="9359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Lupo ha bisogno di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rapporti sociali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rinsalda attraverso contatti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fisici-tattili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olfattivi, visivi, uditivi.</a:t>
            </a: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isolamento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proprio gruppo sociale è una notevole fonte di stress. In assenza di suoi simili (animali isolati dal branco) l’uomo è stato un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sostituto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just" eaLnBrk="1" hangingPunct="1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lupo ha un’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sociale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non solo vive in gruppo, ma opera in squadra e cerca le strategie più utili al gruppo per sopravvivere</a:t>
            </a:r>
          </a:p>
        </p:txBody>
      </p:sp>
    </p:spTree>
    <p:extLst>
      <p:ext uri="{BB962C8B-B14F-4D97-AF65-F5344CB8AC3E}">
        <p14:creationId xmlns:p14="http://schemas.microsoft.com/office/powerpoint/2010/main" val="5021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DIFFERENZE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3050" y="1844824"/>
            <a:ext cx="93599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ADDOMESTICATO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una specie selvatica reso docile e tollerante verso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l’uomo.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it-I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ANIMALE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DOMESTICO:</a:t>
            </a:r>
          </a:p>
          <a:p>
            <a:pPr algn="ctr" eaLnBrk="1" hangingPunct="1"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appartenente ad una specie modificata geneticamente, nella forma e nel comportamento, tanto da dipendere dall’uomo per la sua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sopravvivenza.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0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1840</Words>
  <Application>Microsoft Office PowerPoint</Application>
  <PresentationFormat>A4 (21x29,7 cm)</PresentationFormat>
  <Paragraphs>514</Paragraphs>
  <Slides>42</Slides>
  <Notes>33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0" baseType="lpstr">
      <vt:lpstr>Andalus</vt:lpstr>
      <vt:lpstr>Arial</vt:lpstr>
      <vt:lpstr>Symbol</vt:lpstr>
      <vt:lpstr>Times New Roman</vt:lpstr>
      <vt:lpstr>Wingdings</vt:lpstr>
      <vt:lpstr>Wingdings 2</vt:lpstr>
      <vt:lpstr>Struttura predefinita</vt:lpstr>
      <vt:lpstr>Fotografia di Photo Editor</vt:lpstr>
      <vt:lpstr>Presentazione standard di PowerPoint</vt:lpstr>
      <vt:lpstr>IL SISTEMA GASTROINTESTINALE</vt:lpstr>
      <vt:lpstr>Presentazione standard di PowerPoint</vt:lpstr>
      <vt:lpstr>Presentazione standard di PowerPoint</vt:lpstr>
      <vt:lpstr>Confronto tra sistemi digestivi</vt:lpstr>
      <vt:lpstr>PERCHE’ L’UOMO  HA SCELTO IL LUPO?</vt:lpstr>
      <vt:lpstr>LE ORIGINI DEL CANE</vt:lpstr>
      <vt:lpstr>PERCHE’ IL LUPO  HA ACCETTATO?</vt:lpstr>
      <vt:lpstr>DIFFERENZE</vt:lpstr>
      <vt:lpstr>DOMESTICAZIONE</vt:lpstr>
      <vt:lpstr>DOMESTICAZIONE</vt:lpstr>
      <vt:lpstr>CONSEGUENZE FISICHE DELLA DOMESTICAZIONE</vt:lpstr>
      <vt:lpstr>CONSEGUENZE COMPORTAMENTALI DELLA DOMESTICAZIONE</vt:lpstr>
      <vt:lpstr>DOMESTICAZIONE</vt:lpstr>
      <vt:lpstr>EVOLUZIONE ALIMENTARE DEL CANE</vt:lpstr>
      <vt:lpstr>Presentazione standard di PowerPoint</vt:lpstr>
      <vt:lpstr>EVOLUZIONE DEL GATTO</vt:lpstr>
      <vt:lpstr>EVOLUZIONE ALIMENTARE DEL GATTO</vt:lpstr>
      <vt:lpstr>ALIMENTAZIONE DEL CANE E DEL GATTO</vt:lpstr>
      <vt:lpstr>CARNIVORI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Sintesi di alcune note comportamentali differenziali nel cane e nel gatto</vt:lpstr>
      <vt:lpstr>Presentazione standard di PowerPoint</vt:lpstr>
      <vt:lpstr>La percezione olfattiva</vt:lpstr>
      <vt:lpstr>La percezione gustativa</vt:lpstr>
      <vt:lpstr>Diversità delle percezioni gustative nel cane e nel gatto</vt:lpstr>
      <vt:lpstr>La percezione tattile nei carnivori</vt:lpstr>
      <vt:lpstr>Principali fattori coinvolti nella preferenza alimentare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Organizazione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Nome</dc:creator>
  <cp:lastModifiedBy>Alessandro Gramenzi</cp:lastModifiedBy>
  <cp:revision>132</cp:revision>
  <cp:lastPrinted>2016-05-04T14:10:10Z</cp:lastPrinted>
  <dcterms:created xsi:type="dcterms:W3CDTF">2004-07-15T08:51:24Z</dcterms:created>
  <dcterms:modified xsi:type="dcterms:W3CDTF">2020-11-03T09:25:26Z</dcterms:modified>
</cp:coreProperties>
</file>