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72" r:id="rId4"/>
    <p:sldId id="273" r:id="rId5"/>
    <p:sldId id="274" r:id="rId6"/>
    <p:sldId id="275" r:id="rId7"/>
    <p:sldId id="282" r:id="rId8"/>
    <p:sldId id="278" r:id="rId9"/>
    <p:sldId id="283" r:id="rId10"/>
    <p:sldId id="284" r:id="rId11"/>
    <p:sldId id="279" r:id="rId12"/>
    <p:sldId id="280" r:id="rId13"/>
    <p:sldId id="281" r:id="rId14"/>
    <p:sldId id="276" r:id="rId15"/>
    <p:sldId id="277" r:id="rId16"/>
    <p:sldId id="285" r:id="rId17"/>
    <p:sldId id="286" r:id="rId18"/>
    <p:sldId id="287" r:id="rId19"/>
    <p:sldId id="267" r:id="rId20"/>
    <p:sldId id="262" r:id="rId21"/>
    <p:sldId id="270" r:id="rId22"/>
  </p:sldIdLst>
  <p:sldSz cx="12188825"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599" autoAdjust="0"/>
  </p:normalViewPr>
  <p:slideViewPr>
    <p:cSldViewPr>
      <p:cViewPr varScale="1">
        <p:scale>
          <a:sx n="68" d="100"/>
          <a:sy n="68" d="100"/>
        </p:scale>
        <p:origin x="96" y="210"/>
      </p:cViewPr>
      <p:guideLst>
        <p:guide pos="3839"/>
        <p:guide orient="horz" pos="2160"/>
      </p:guideLst>
    </p:cSldViewPr>
  </p:slideViewPr>
  <p:notesTextViewPr>
    <p:cViewPr>
      <p:scale>
        <a:sx n="1" d="1"/>
        <a:sy n="1" d="1"/>
      </p:scale>
      <p:origin x="0" y="0"/>
    </p:cViewPr>
  </p:notesTextViewPr>
  <p:notesViewPr>
    <p:cSldViewPr showGuides="1">
      <p:cViewPr varScale="1">
        <p:scale>
          <a:sx n="60" d="100"/>
          <a:sy n="60" d="100"/>
        </p:scale>
        <p:origin x="2982"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A7F2705-E656-4786-A776-A7DBCF120BFF}" type="datetime1">
              <a:rPr lang="it-IT" smtClean="0"/>
              <a:t>24/04/2020</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it-IT" smtClean="0"/>
              <a:t>‹N›</a:t>
            </a:fld>
            <a:endParaRPr lang="it-IT"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C062593E-48E8-4A78-BBF9-B0B31497B875}" type="datetime1">
              <a:rPr lang="it-IT" smtClean="0"/>
              <a:t>24/04/2020</a:t>
            </a:fld>
            <a:endParaRPr lang="it-IT" dirty="0"/>
          </a:p>
        </p:txBody>
      </p:sp>
      <p:sp>
        <p:nvSpPr>
          <p:cNvPr id="4" name="Segnaposto immagin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it-IT" dirty="0" smtClean="0"/>
              <a:t>Fare clic per modificare gli stili del testo dello schema</a:t>
            </a:r>
          </a:p>
          <a:p>
            <a:pPr lvl="1" rtl="0"/>
            <a:r>
              <a:rPr lang="it-IT" dirty="0" smtClean="0"/>
              <a:t>Secondo livello</a:t>
            </a:r>
          </a:p>
          <a:p>
            <a:pPr lvl="2" rtl="0"/>
            <a:r>
              <a:rPr lang="it-IT" dirty="0" smtClean="0"/>
              <a:t>Terzo livello</a:t>
            </a:r>
          </a:p>
          <a:p>
            <a:pPr lvl="3" rtl="0"/>
            <a:r>
              <a:rPr lang="it-IT" dirty="0" smtClean="0"/>
              <a:t>Quarto livello</a:t>
            </a:r>
          </a:p>
          <a:p>
            <a:pPr lvl="4" rtl="0"/>
            <a:r>
              <a:rPr lang="it-IT" dirty="0" smtClean="0"/>
              <a:t>Quinto livello</a:t>
            </a:r>
            <a:endParaRPr lang="it-IT" dirty="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it-IT" smtClean="0"/>
              <a:t>‹N›</a:t>
            </a:fld>
            <a:endParaRPr lang="it-IT"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1</a:t>
            </a:fld>
            <a:endParaRPr lang="it-IT" dirty="0"/>
          </a:p>
        </p:txBody>
      </p:sp>
    </p:spTree>
    <p:extLst>
      <p:ext uri="{BB962C8B-B14F-4D97-AF65-F5344CB8AC3E}">
        <p14:creationId xmlns:p14="http://schemas.microsoft.com/office/powerpoint/2010/main" val="1632392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2</a:t>
            </a:fld>
            <a:endParaRPr lang="it-IT" dirty="0"/>
          </a:p>
        </p:txBody>
      </p:sp>
    </p:spTree>
    <p:extLst>
      <p:ext uri="{BB962C8B-B14F-4D97-AF65-F5344CB8AC3E}">
        <p14:creationId xmlns:p14="http://schemas.microsoft.com/office/powerpoint/2010/main" val="3236752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19</a:t>
            </a:fld>
            <a:endParaRPr lang="it-IT" dirty="0"/>
          </a:p>
        </p:txBody>
      </p:sp>
    </p:spTree>
    <p:extLst>
      <p:ext uri="{BB962C8B-B14F-4D97-AF65-F5344CB8AC3E}">
        <p14:creationId xmlns:p14="http://schemas.microsoft.com/office/powerpoint/2010/main" val="1809558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20</a:t>
            </a:fld>
            <a:endParaRPr lang="it-IT" dirty="0"/>
          </a:p>
        </p:txBody>
      </p:sp>
    </p:spTree>
    <p:extLst>
      <p:ext uri="{BB962C8B-B14F-4D97-AF65-F5344CB8AC3E}">
        <p14:creationId xmlns:p14="http://schemas.microsoft.com/office/powerpoint/2010/main" val="2811777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2413" y="1905000"/>
            <a:ext cx="9144000" cy="2667000"/>
          </a:xfrm>
        </p:spPr>
        <p:txBody>
          <a:bodyPr rtlCol="0">
            <a:noAutofit/>
          </a:bodyPr>
          <a:lstStyle>
            <a:lvl1pPr>
              <a:defRPr sz="5400"/>
            </a:lvl1pPr>
          </a:lstStyle>
          <a:p>
            <a:pPr rtl="0"/>
            <a:r>
              <a:rPr lang="it-IT" smtClean="0"/>
              <a:t>Fare clic per modificare lo stile del titolo</a:t>
            </a:r>
            <a:endParaRPr lang="it-IT" dirty="0"/>
          </a:p>
        </p:txBody>
      </p:sp>
      <p:grpSp>
        <p:nvGrpSpPr>
          <p:cNvPr id="256" name="linea" descr="Elemento grafico linea"/>
          <p:cNvGrpSpPr/>
          <p:nvPr/>
        </p:nvGrpSpPr>
        <p:grpSpPr bwMode="invGray">
          <a:xfrm>
            <a:off x="1584896" y="4724400"/>
            <a:ext cx="8631936" cy="64008"/>
            <a:chOff x="-4110038" y="2703513"/>
            <a:chExt cx="17394239" cy="160336"/>
          </a:xfrm>
          <a:solidFill>
            <a:schemeClr val="accent1"/>
          </a:solidFill>
        </p:grpSpPr>
        <p:sp>
          <p:nvSpPr>
            <p:cNvPr id="257" name="Figura a mano libera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8" name="Figura a mano libera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9" name="Figura a mano libera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0" name="Figura a mano libera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1" name="Figura a mano libera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2" name="Figura a mano libera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3" name="Figura a mano libera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4" name="Figura a mano libera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5" name="Figura a mano libera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6" name="Figura a mano libera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7" name="Figura a mano libera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8" name="Figura a mano libera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9" name="Figura a mano libera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0" name="Figura a mano libera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1" name="Figura a mano libera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2" name="Figura a mano libera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3" name="Figura a mano libera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4" name="Figura a mano libera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5" name="Figura a mano libera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6" name="Figura a mano libera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7" name="Figura a mano libera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8" name="Figura a mano libera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9" name="Figura a mano libera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0" name="Figura a mano libera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1" name="Figura a mano libera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2" name="Figura a mano libera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3" name="Figura a mano libera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4" name="Figura a mano libera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5" name="Figura a mano libera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6" name="Figura a mano libera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7" name="Figura a mano libera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8" name="Figura a mano libera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9" name="Figura a mano libera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0" name="Figura a mano libera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1" name="Figura a mano libera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2" name="Figura a mano libera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3" name="Figura a mano libera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4" name="Figura a mano libera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5" name="Figura a mano libera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6" name="Figura a mano libera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7" name="Figura a mano libera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8" name="Figura a mano libera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9" name="Figura a mano libera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0" name="Figura a mano libera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1" name="Figura a mano libera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2" name="Figura a mano libera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3" name="Figura a mano libera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4" name="Figura a mano libera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5" name="Figura a mano libera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6" name="Figura a mano libera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7" name="Figura a mano libera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8" name="Figura a mano libera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9" name="Figura a mano libera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0" name="Figura a mano libera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1" name="Figura a mano libera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2" name="Figura a mano libera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3" name="Figura a mano libera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4" name="Figura a mano libera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5" name="Figura a mano libera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6" name="Figura a mano libera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7" name="Figura a mano libera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8" name="Figura a mano libera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9" name="Figura a mano libera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0" name="Figura a mano libera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1" name="Figura a mano libera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2" name="Figura a mano libera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3" name="Figura a mano libera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4" name="Figura a mano libera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5" name="Figura a mano libera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6" name="Figura a mano libera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7" name="Figura a mano libera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8" name="Figura a mano libera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9" name="Figura a mano libera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0" name="Figura a mano libera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1" name="Figura a mano libera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2" name="Figura a mano libera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3" name="Figura a mano libera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4" name="Figura a mano libera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5" name="Figura a mano libera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6" name="Figura a mano libera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7" name="Figura a mano libera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8" name="Figura a mano libera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9" name="Figura a mano libera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0" name="Figura a mano libera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1" name="Figura a mano libera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2" name="Figura a mano libera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3" name="Figura a mano libera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4" name="Figura a mano libera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5" name="Figura a mano libera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6" name="Figura a mano libera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7" name="Figura a mano libera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8" name="Figura a mano libera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9" name="Figura a mano libera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0" name="Figura a mano libera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1" name="Figura a mano libera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2" name="Figura a mano libera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3" name="Figura a mano libera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4" name="Figura a mano libera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5" name="Figura a mano libera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6" name="Figura a mano libera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7" name="Figura a mano libera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8" name="Figura a mano libera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9" name="Figura a mano libera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0" name="Figura a mano libera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1" name="Figura a mano libera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2" name="Figura a mano libera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3" name="Figura a mano libera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4" name="Figura a mano libera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5" name="Figura a mano libera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6" name="Figura a mano libera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7" name="Figura a mano libera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8" name="Figura a mano libera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9" name="Figura a mano libera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0" name="Figura a mano libera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1" name="Figura a mano libera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2" name="Figura a mano libera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3" name="Figura a mano libera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4" name="Figura a mano libera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5" name="Figura a mano libera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6" name="Figura a mano libera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7" name="Figura a mano libera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8" name="Figura a mano libera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9" name="Figura a mano libera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grpSp>
      <p:sp>
        <p:nvSpPr>
          <p:cNvPr id="3" name="Sottotitolo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smtClean="0"/>
              <a:t>Fare clic per modificare lo stile del sottotitolo dello schema</a:t>
            </a:r>
            <a:endParaRPr lang="it-IT"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grpSp>
        <p:nvGrpSpPr>
          <p:cNvPr id="7" name="linea" descr="Elemento grafico linea"/>
          <p:cNvGrpSpPr/>
          <p:nvPr/>
        </p:nvGrpSpPr>
        <p:grpSpPr bwMode="invGray">
          <a:xfrm>
            <a:off x="1522413" y="1514475"/>
            <a:ext cx="10569575" cy="64008"/>
            <a:chOff x="1522413" y="1514475"/>
            <a:chExt cx="10569575" cy="64008"/>
          </a:xfrm>
        </p:grpSpPr>
        <p:sp>
          <p:nvSpPr>
            <p:cNvPr id="8" name="Figura a mano libera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 name="Figura a mano libera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0" name="Figura a mano libera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1"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2"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3"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4"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5"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6"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7"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8"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9"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0"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1"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2"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3"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4"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5"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6"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7"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8"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9"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0"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1"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2"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3"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4"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5"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6"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7"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8"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9"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0"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1"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2"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3"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4"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5"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6"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7"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8"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9"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0"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1"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testo verticale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14812DCB-13CC-4BA8-AC92-DC8283ABE320}" type="datetime1">
              <a:rPr lang="it-IT" smtClean="0"/>
              <a:t>24/04/2020</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0361612" y="274639"/>
            <a:ext cx="1371600" cy="5901747"/>
          </a:xfrm>
        </p:spPr>
        <p:txBody>
          <a:bodyPr vert="eaVert" rtlCol="0"/>
          <a:lstStyle/>
          <a:p>
            <a:pPr rtl="0"/>
            <a:r>
              <a:rPr lang="it-IT" smtClean="0"/>
              <a:t>Fare clic per modificare lo stile del titolo</a:t>
            </a:r>
            <a:endParaRPr lang="it-IT" dirty="0"/>
          </a:p>
        </p:txBody>
      </p:sp>
      <p:grpSp>
        <p:nvGrpSpPr>
          <p:cNvPr id="7" name="linea" descr="Elemento grafico linea"/>
          <p:cNvGrpSpPr/>
          <p:nvPr/>
        </p:nvGrpSpPr>
        <p:grpSpPr bwMode="invGray">
          <a:xfrm rot="5400000">
            <a:off x="6864412" y="3472598"/>
            <a:ext cx="6492240" cy="64008"/>
            <a:chOff x="1522413" y="1514475"/>
            <a:chExt cx="10569575" cy="64008"/>
          </a:xfrm>
        </p:grpSpPr>
        <p:sp>
          <p:nvSpPr>
            <p:cNvPr id="8"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0"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1"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2"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3"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4"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5"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6"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7"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8"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9"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0"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1"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2"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3"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4"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5"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6"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7"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8"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9"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0"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1"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2"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3"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4"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5"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6"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7"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8"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9"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0"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1"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2"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3"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4"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5"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6"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7"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8"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9"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0"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1"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testo verticale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it-IT" dirty="0" smtClean="0"/>
              <a:t>Fare clic per modificare gli stili del testo dello schema</a:t>
            </a:r>
          </a:p>
          <a:p>
            <a:pPr lvl="1" rtl="0"/>
            <a:r>
              <a:rPr lang="it-IT" dirty="0" smtClean="0"/>
              <a:t>Secondo livello</a:t>
            </a:r>
          </a:p>
          <a:p>
            <a:pPr lvl="2" rtl="0"/>
            <a:r>
              <a:rPr lang="it-IT" dirty="0" smtClean="0"/>
              <a:t>Terzo livello</a:t>
            </a:r>
          </a:p>
          <a:p>
            <a:pPr lvl="3" rtl="0"/>
            <a:r>
              <a:rPr lang="it-IT" dirty="0" smtClean="0"/>
              <a:t>Quarto livello</a:t>
            </a:r>
          </a:p>
          <a:p>
            <a:pPr lvl="4" rtl="0"/>
            <a:r>
              <a:rPr lang="it-IT" dirty="0" smtClean="0"/>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524C6AC3-A024-4ECA-B42E-7BC52F31A7CF}" type="datetime1">
              <a:rPr lang="it-IT" smtClean="0"/>
              <a:t>24/04/2020</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lstStyle/>
          <a:p>
            <a:pPr rtl="0"/>
            <a:r>
              <a:rPr lang="it-IT" smtClean="0"/>
              <a:t>Fare clic per modificare lo stile del titolo</a:t>
            </a:r>
            <a:endParaRPr lang="it-IT" dirty="0"/>
          </a:p>
        </p:txBody>
      </p:sp>
      <p:grpSp>
        <p:nvGrpSpPr>
          <p:cNvPr id="167" name="linea" descr="Elemento grafico linea"/>
          <p:cNvGrpSpPr/>
          <p:nvPr/>
        </p:nvGrpSpPr>
        <p:grpSpPr bwMode="invGray">
          <a:xfrm>
            <a:off x="1522413" y="1514475"/>
            <a:ext cx="10569575" cy="64008"/>
            <a:chOff x="1522413" y="1514475"/>
            <a:chExt cx="10569575" cy="64008"/>
          </a:xfrm>
        </p:grpSpPr>
        <p:sp>
          <p:nvSpPr>
            <p:cNvPr id="168"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1"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2"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3"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4"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5"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6"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7"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8"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9"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0"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1"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contenuto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7842EEAC-C6C8-403B-9501-61F2E6F99A74}" type="datetime1">
              <a:rPr lang="it-IT" smtClean="0"/>
              <a:t>24/04/2020</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it-IT" smtClean="0"/>
              <a:t>Fare clic per modificare lo stile del titolo</a:t>
            </a:r>
            <a:endParaRPr lang="it-IT" dirty="0"/>
          </a:p>
        </p:txBody>
      </p:sp>
      <p:grpSp>
        <p:nvGrpSpPr>
          <p:cNvPr id="255" name="linea" descr="Elemento grafico linea"/>
          <p:cNvGrpSpPr/>
          <p:nvPr/>
        </p:nvGrpSpPr>
        <p:grpSpPr bwMode="invGray">
          <a:xfrm>
            <a:off x="1584896" y="4724400"/>
            <a:ext cx="8631936" cy="64008"/>
            <a:chOff x="-4110038" y="2703513"/>
            <a:chExt cx="17394239" cy="160336"/>
          </a:xfrm>
          <a:solidFill>
            <a:schemeClr val="accent1"/>
          </a:solidFill>
        </p:grpSpPr>
        <p:sp>
          <p:nvSpPr>
            <p:cNvPr id="256" name="Figura a mano libera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7" name="Figura a mano libera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8" name="Figura a mano libera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9" name="Figura a mano libera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0" name="Figura a mano libera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1" name="Figura a mano libera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2" name="Figura a mano libera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3" name="Figura a mano libera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4" name="Figura a mano libera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5" name="Figura a mano libera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6" name="Figura a mano libera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7" name="Figura a mano libera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8" name="Figura a mano libera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9" name="Figura a mano libera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0" name="Figura a mano libera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1" name="Figura a mano libera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2" name="Figura a mano libera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3" name="Figura a mano libera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4" name="Figura a mano libera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5" name="Figura a mano libera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6" name="Figura a mano libera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7" name="Figura a mano libera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8" name="Figura a mano libera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9" name="Figura a mano libera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0" name="Figura a mano libera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1" name="Figura a mano libera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2" name="Figura a mano libera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3" name="Figura a mano libera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4" name="Figura a mano libera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5" name="Figura a mano libera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6" name="Figura a mano libera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7" name="Figura a mano libera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8" name="Figura a mano libera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9" name="Figura a mano libera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0" name="Figura a mano libera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1" name="Figura a mano libera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2" name="Figura a mano libera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3" name="Figura a mano libera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4" name="Figura a mano libera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5" name="Figura a mano libera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6" name="Figura a mano libera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7" name="Figura a mano libera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8" name="Figura a mano libera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9" name="Figura a mano libera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0" name="Figura a mano libera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1" name="Figura a mano libera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2" name="Figura a mano libera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3" name="Figura a mano libera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4" name="Figura a mano libera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5" name="Figura a mano libera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6" name="Figura a mano libera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7" name="Figura a mano libera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8" name="Figura a mano libera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9" name="Figura a mano libera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0" name="Figura a mano libera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1" name="Figura a mano libera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2" name="Figura a mano libera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3" name="Figura a mano libera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4" name="Figura a mano libera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5" name="Figura a mano libera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6" name="Figura a mano libera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7" name="Figura a mano libera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8" name="Figura a mano libera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9" name="Figura a mano libera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0" name="Figura a mano libera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1" name="Figura a mano libera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2" name="Figura a mano libera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3" name="Figura a mano libera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4" name="Figura a mano libera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5" name="Figura a mano libera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6" name="Figura a mano libera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7" name="Figura a mano libera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8" name="Figura a mano libera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9" name="Figura a mano libera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0" name="Figura a mano libera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1" name="Figura a mano libera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2" name="Figura a mano libera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3" name="Figura a mano libera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4" name="Figura a mano libera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5" name="Figura a mano libera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6" name="Figura a mano libera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7" name="Figura a mano libera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8" name="Figura a mano libera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9" name="Figura a mano libera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0" name="Figura a mano libera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1" name="Figura a mano libera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2" name="Figura a mano libera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3" name="Figura a mano libera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4" name="Figura a mano libera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5" name="Figura a mano libera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6" name="Figura a mano libera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7" name="Figura a mano libera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8" name="Figura a mano libera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9" name="Figura a mano libera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0" name="Figura a mano libera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1" name="Figura a mano libera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2" name="Figura a mano libera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3" name="Figura a mano libera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4" name="Figura a mano libera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5" name="Figura a mano libera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6" name="Figura a mano libera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7" name="Figura a mano libera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8" name="Figura a mano libera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9" name="Figura a mano libera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0" name="Figura a mano libera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1" name="Figura a mano libera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2" name="Figura a mano libera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3" name="Figura a mano libera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4" name="Figura a mano libera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5" name="Figura a mano libera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6" name="Figura a mano libera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7" name="Figura a mano libera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8" name="Figura a mano libera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9" name="Figura a mano libera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0" name="Figura a mano libera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1" name="Figura a mano libera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2" name="Figura a mano libera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3" name="Figura a mano libera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4" name="Figura a mano libera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5" name="Figura a mano libera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6" name="Figura a mano libera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7" name="Figura a mano libera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8" name="Figura a mano libera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grpSp>
      <p:sp>
        <p:nvSpPr>
          <p:cNvPr id="3" name="Segnaposto testo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smtClean="0"/>
              <a:t>Fare clic per modificare stili del testo dello schema</a:t>
            </a:r>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C25B7593-7344-4804-B1F7-4D6E3D57FD22}" type="datetime1">
              <a:rPr lang="it-IT" smtClean="0"/>
              <a:t>24/04/2020</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lstStyle/>
          <a:p>
            <a:pPr rtl="0"/>
            <a:r>
              <a:rPr lang="it-IT" smtClean="0"/>
              <a:t>Fare clic per modificare lo stile del titolo</a:t>
            </a:r>
            <a:endParaRPr lang="it-IT" dirty="0"/>
          </a:p>
        </p:txBody>
      </p:sp>
      <p:grpSp>
        <p:nvGrpSpPr>
          <p:cNvPr id="158" name="linea" descr="Elemento grafico linea"/>
          <p:cNvGrpSpPr/>
          <p:nvPr/>
        </p:nvGrpSpPr>
        <p:grpSpPr bwMode="invGray">
          <a:xfrm>
            <a:off x="1522413" y="1514475"/>
            <a:ext cx="10569575" cy="64008"/>
            <a:chOff x="1522413" y="1514475"/>
            <a:chExt cx="10569575" cy="64008"/>
          </a:xfrm>
        </p:grpSpPr>
        <p:sp>
          <p:nvSpPr>
            <p:cNvPr id="159"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0"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1"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2"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3"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4"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5"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6"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7"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8"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1"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2"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contenuto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4" name="Segnaposto contenuto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p>
            <a:pPr rtl="0"/>
            <a:fld id="{62D15938-F2B5-4C3A-8F80-A5F06BB3C4D6}" type="datetime1">
              <a:rPr lang="it-IT" smtClean="0"/>
              <a:t>24/04/2020</a:t>
            </a:fld>
            <a:endParaRPr lang="it-IT" dirty="0"/>
          </a:p>
        </p:txBody>
      </p:sp>
      <p:sp>
        <p:nvSpPr>
          <p:cNvPr id="7" name="Segnaposto numero diapositiva 6"/>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lstStyle>
            <a:lvl1pPr>
              <a:defRPr/>
            </a:lvl1pPr>
          </a:lstStyle>
          <a:p>
            <a:pPr rtl="0"/>
            <a:r>
              <a:rPr lang="it-IT" smtClean="0"/>
              <a:t>Fare clic per modificare lo stile del titolo</a:t>
            </a:r>
            <a:endParaRPr lang="it-IT" dirty="0"/>
          </a:p>
        </p:txBody>
      </p:sp>
      <p:grpSp>
        <p:nvGrpSpPr>
          <p:cNvPr id="160" name="linea" descr="Elemento grafico linea"/>
          <p:cNvGrpSpPr/>
          <p:nvPr/>
        </p:nvGrpSpPr>
        <p:grpSpPr bwMode="invGray">
          <a:xfrm>
            <a:off x="1522413" y="1514475"/>
            <a:ext cx="10569575" cy="64008"/>
            <a:chOff x="1522413" y="1514475"/>
            <a:chExt cx="10569575" cy="64008"/>
          </a:xfrm>
        </p:grpSpPr>
        <p:sp>
          <p:nvSpPr>
            <p:cNvPr id="161" name="Figura a mano libera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2" name="Figura a mano libera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3" name="Figura a mano libera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4"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5"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6"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7"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8"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1"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2"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3"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4"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testo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smtClean="0"/>
              <a:t>Fare clic per modificare stili del testo dello schema</a:t>
            </a:r>
          </a:p>
        </p:txBody>
      </p:sp>
      <p:sp>
        <p:nvSpPr>
          <p:cNvPr id="4" name="Segnaposto contenuto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testo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smtClean="0"/>
              <a:t>Fare clic per modificare stili del testo dello schema</a:t>
            </a:r>
          </a:p>
        </p:txBody>
      </p:sp>
      <p:sp>
        <p:nvSpPr>
          <p:cNvPr id="8" name="Segnaposto piè di pagina 7"/>
          <p:cNvSpPr>
            <a:spLocks noGrp="1"/>
          </p:cNvSpPr>
          <p:nvPr>
            <p:ph type="ftr" sz="quarter" idx="11"/>
          </p:nvPr>
        </p:nvSpPr>
        <p:spPr/>
        <p:txBody>
          <a:bodyPr rtlCol="0"/>
          <a:lstStyle/>
          <a:p>
            <a:pPr rtl="0"/>
            <a:endParaRPr lang="it-IT" dirty="0"/>
          </a:p>
        </p:txBody>
      </p:sp>
      <p:sp>
        <p:nvSpPr>
          <p:cNvPr id="7" name="Segnaposto data 6"/>
          <p:cNvSpPr>
            <a:spLocks noGrp="1"/>
          </p:cNvSpPr>
          <p:nvPr>
            <p:ph type="dt" sz="half" idx="10"/>
          </p:nvPr>
        </p:nvSpPr>
        <p:spPr/>
        <p:txBody>
          <a:bodyPr rtlCol="0"/>
          <a:lstStyle/>
          <a:p>
            <a:pPr rtl="0"/>
            <a:fld id="{954188F6-4358-4B59-8D53-DB71264C9325}" type="datetime1">
              <a:rPr lang="it-IT" smtClean="0"/>
              <a:t>24/04/2020</a:t>
            </a:fld>
            <a:endParaRPr lang="it-IT" dirty="0"/>
          </a:p>
        </p:txBody>
      </p:sp>
      <p:sp>
        <p:nvSpPr>
          <p:cNvPr id="9" name="Segnaposto numero diapositiva 8"/>
          <p:cNvSpPr>
            <a:spLocks noGrp="1"/>
          </p:cNvSpPr>
          <p:nvPr>
            <p:ph type="sldNum" sz="quarter" idx="12"/>
          </p:nvPr>
        </p:nvSpPr>
        <p:spPr/>
        <p:txBody>
          <a:bodyPr rtlCol="0"/>
          <a:lstStyle/>
          <a:p>
            <a:pPr rtl="0"/>
            <a:fld id="{25BA54BD-C84D-46CE-8B72-31BFB26ABA43}" type="slidenum">
              <a:rPr lang="it-IT" smtClean="0"/>
              <a:t>‹N›</a:t>
            </a:fld>
            <a:endParaRPr lang="it-IT" dirty="0"/>
          </a:p>
        </p:txBody>
      </p:sp>
      <p:sp>
        <p:nvSpPr>
          <p:cNvPr id="85" name="Segnaposto contenuto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grpSp>
        <p:nvGrpSpPr>
          <p:cNvPr id="156" name="linea" descr="Elemento grafico linea"/>
          <p:cNvGrpSpPr/>
          <p:nvPr/>
        </p:nvGrpSpPr>
        <p:grpSpPr bwMode="invGray">
          <a:xfrm>
            <a:off x="1522413" y="1514475"/>
            <a:ext cx="10569575" cy="64008"/>
            <a:chOff x="1522413" y="1514475"/>
            <a:chExt cx="10569575" cy="64008"/>
          </a:xfrm>
        </p:grpSpPr>
        <p:sp>
          <p:nvSpPr>
            <p:cNvPr id="157"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8"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9"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0"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1"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2"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3"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4"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5"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6"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7"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8"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4" name="Segnaposto piè di pagina 3"/>
          <p:cNvSpPr>
            <a:spLocks noGrp="1"/>
          </p:cNvSpPr>
          <p:nvPr>
            <p:ph type="ftr" sz="quarter" idx="11"/>
          </p:nvPr>
        </p:nvSpPr>
        <p:spPr/>
        <p:txBody>
          <a:bodyPr rtlCol="0"/>
          <a:lstStyle/>
          <a:p>
            <a:pPr rtl="0"/>
            <a:endParaRPr lang="it-IT" dirty="0"/>
          </a:p>
        </p:txBody>
      </p:sp>
      <p:sp>
        <p:nvSpPr>
          <p:cNvPr id="3" name="Segnaposto data 2"/>
          <p:cNvSpPr>
            <a:spLocks noGrp="1"/>
          </p:cNvSpPr>
          <p:nvPr>
            <p:ph type="dt" sz="half" idx="10"/>
          </p:nvPr>
        </p:nvSpPr>
        <p:spPr/>
        <p:txBody>
          <a:bodyPr rtlCol="0"/>
          <a:lstStyle/>
          <a:p>
            <a:pPr rtl="0"/>
            <a:fld id="{39E4BA44-79B0-459D-A931-40A416E3AABF}" type="datetime1">
              <a:rPr lang="it-IT" smtClean="0"/>
              <a:t>24/04/2020</a:t>
            </a:fld>
            <a:endParaRPr lang="it-IT" dirty="0"/>
          </a:p>
        </p:txBody>
      </p:sp>
      <p:sp>
        <p:nvSpPr>
          <p:cNvPr id="5" name="Segnaposto numero diapositiva 4"/>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rtlCol="0"/>
          <a:lstStyle/>
          <a:p>
            <a:pPr rtl="0"/>
            <a:endParaRPr lang="it-IT" dirty="0"/>
          </a:p>
        </p:txBody>
      </p:sp>
      <p:sp>
        <p:nvSpPr>
          <p:cNvPr id="2" name="Segnaposto data 1"/>
          <p:cNvSpPr>
            <a:spLocks noGrp="1"/>
          </p:cNvSpPr>
          <p:nvPr>
            <p:ph type="dt" sz="half" idx="10"/>
          </p:nvPr>
        </p:nvSpPr>
        <p:spPr/>
        <p:txBody>
          <a:bodyPr rtlCol="0"/>
          <a:lstStyle/>
          <a:p>
            <a:pPr rtl="0"/>
            <a:fld id="{A06B0899-3B81-4955-8184-211BEE128D75}" type="datetime1">
              <a:rPr lang="it-IT" smtClean="0"/>
              <a:t>24/04/2020</a:t>
            </a:fld>
            <a:endParaRPr lang="it-IT" dirty="0"/>
          </a:p>
        </p:txBody>
      </p:sp>
      <p:sp>
        <p:nvSpPr>
          <p:cNvPr id="4" name="Segnaposto numero diapositiva 3"/>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it-IT" smtClean="0"/>
              <a:t>Fare clic per modificare lo stile del titolo</a:t>
            </a:r>
            <a:endParaRPr lang="it-IT" dirty="0"/>
          </a:p>
        </p:txBody>
      </p:sp>
      <p:sp>
        <p:nvSpPr>
          <p:cNvPr id="4" name="Segnaposto testo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smtClean="0"/>
              <a:t>Fare clic per modificare stili del testo dello schema</a:t>
            </a:r>
          </a:p>
        </p:txBody>
      </p:sp>
      <p:sp>
        <p:nvSpPr>
          <p:cNvPr id="3" name="Segnaposto contenuto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grpSp>
        <p:nvGrpSpPr>
          <p:cNvPr id="615" name="cornice" descr="Elemento grafico casella"/>
          <p:cNvGrpSpPr/>
          <p:nvPr/>
        </p:nvGrpSpPr>
        <p:grpSpPr bwMode="invGray">
          <a:xfrm>
            <a:off x="4417839" y="1630821"/>
            <a:ext cx="6291028" cy="4575885"/>
            <a:chOff x="4417839" y="1630821"/>
            <a:chExt cx="6291028" cy="4575885"/>
          </a:xfrm>
        </p:grpSpPr>
        <p:grpSp>
          <p:nvGrpSpPr>
            <p:cNvPr id="616" name="Gruppo 615"/>
            <p:cNvGrpSpPr/>
            <p:nvPr/>
          </p:nvGrpSpPr>
          <p:grpSpPr bwMode="invGray">
            <a:xfrm>
              <a:off x="5414491" y="1630821"/>
              <a:ext cx="5294376" cy="4114800"/>
              <a:chOff x="3310555" y="716546"/>
              <a:chExt cx="5294376" cy="4114800"/>
            </a:xfrm>
          </p:grpSpPr>
          <p:grpSp>
            <p:nvGrpSpPr>
              <p:cNvPr id="768" name="Gruppo 767"/>
              <p:cNvGrpSpPr/>
              <p:nvPr/>
            </p:nvGrpSpPr>
            <p:grpSpPr bwMode="invGray">
              <a:xfrm flipH="1">
                <a:off x="3310555" y="737968"/>
                <a:ext cx="5294376" cy="54864"/>
                <a:chOff x="1522413" y="1514475"/>
                <a:chExt cx="10569575" cy="64008"/>
              </a:xfrm>
              <a:solidFill>
                <a:schemeClr val="accent1"/>
              </a:solidFill>
            </p:grpSpPr>
            <p:sp>
              <p:nvSpPr>
                <p:cNvPr id="844" name="Figura a mano libera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5" name="Figura a mano libera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6" name="Figura a mano libera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7"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8"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9"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0"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1"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2"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3"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4"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5"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6"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7"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8"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9"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0"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1"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2"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3"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4"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5"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6"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7"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8"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9"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0"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1"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2"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3"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4"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5"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6"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7"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8"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9"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0"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1"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2"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3"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4"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5"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6"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7"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8"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9"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0"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1"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2"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3"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4"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5"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6"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7"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8"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9"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0"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1"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2"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3"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4"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5"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6"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7"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8"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9"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0"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1"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2"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3"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4"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5"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6"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7"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769" name="Gruppo 768"/>
              <p:cNvGrpSpPr/>
              <p:nvPr/>
            </p:nvGrpSpPr>
            <p:grpSpPr bwMode="invGray">
              <a:xfrm rot="16200000" flipH="1">
                <a:off x="6492229" y="2755658"/>
                <a:ext cx="4114800" cy="36576"/>
                <a:chOff x="1522413" y="1514475"/>
                <a:chExt cx="10569575" cy="64008"/>
              </a:xfrm>
              <a:solidFill>
                <a:schemeClr val="accent1"/>
              </a:solidFill>
            </p:grpSpPr>
            <p:sp>
              <p:nvSpPr>
                <p:cNvPr id="770" name="Figura a mano libera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1" name="Figura a mano libera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2" name="Figura a mano libera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3"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4"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5"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6"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7"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8"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9"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0"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1"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2"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3"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4"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5"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6"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7"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8"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9"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0"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1"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2"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3"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4"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5"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6"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7"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8"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9"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0"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1"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2"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3"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4"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5"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6"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7"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8"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9"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0"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1"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2"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3"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4"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5"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6"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7"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8"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9"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0"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1"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2"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3"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4"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5"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6"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7"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8"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9"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0"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1"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2"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3"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4"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5"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6"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7"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8"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9"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0"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1"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2"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3"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nvGrpSpPr>
            <p:cNvPr id="617" name="Gruppo 616"/>
            <p:cNvGrpSpPr/>
            <p:nvPr/>
          </p:nvGrpSpPr>
          <p:grpSpPr bwMode="invGray">
            <a:xfrm rot="10800000">
              <a:off x="4417839" y="2091906"/>
              <a:ext cx="5294376" cy="4114800"/>
              <a:chOff x="3310555" y="716546"/>
              <a:chExt cx="5294376" cy="4114800"/>
            </a:xfrm>
          </p:grpSpPr>
          <p:grpSp>
            <p:nvGrpSpPr>
              <p:cNvPr id="618" name="Gruppo 617"/>
              <p:cNvGrpSpPr/>
              <p:nvPr/>
            </p:nvGrpSpPr>
            <p:grpSpPr bwMode="invGray">
              <a:xfrm flipH="1">
                <a:off x="3310555" y="737968"/>
                <a:ext cx="5294376" cy="54864"/>
                <a:chOff x="1522413" y="1514475"/>
                <a:chExt cx="10569575" cy="64008"/>
              </a:xfrm>
              <a:solidFill>
                <a:schemeClr val="accent1"/>
              </a:solidFill>
            </p:grpSpPr>
            <p:sp>
              <p:nvSpPr>
                <p:cNvPr id="694" name="Figura a mano libera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5" name="Figura a mano libera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6" name="Figura a mano libera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7"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8"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9"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0"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1"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2"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3"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4"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5"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6"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7"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8"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9"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0"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1"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2"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3"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4"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5"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6"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7"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8"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9"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0"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1"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2"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3"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4"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5"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6"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7"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8"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9"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0"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1"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2"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3"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4"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5"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6"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7"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8"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9"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0"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1"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2"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3"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4"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5"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6"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7"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8"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9"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0"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1"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2"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3"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4"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5"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6"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7"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8"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9"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0"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1"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2"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3"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4"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5"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6"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7"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619" name="Gruppo 618"/>
              <p:cNvGrpSpPr/>
              <p:nvPr/>
            </p:nvGrpSpPr>
            <p:grpSpPr bwMode="invGray">
              <a:xfrm rot="16200000" flipH="1">
                <a:off x="6492229" y="2755658"/>
                <a:ext cx="4114800" cy="36576"/>
                <a:chOff x="1522413" y="1514475"/>
                <a:chExt cx="10569575" cy="64008"/>
              </a:xfrm>
              <a:solidFill>
                <a:schemeClr val="accent1"/>
              </a:solidFill>
            </p:grpSpPr>
            <p:sp>
              <p:nvSpPr>
                <p:cNvPr id="620" name="Figura a mano libera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1" name="Figura a mano libera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2" name="Figura a mano libera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3"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4"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5"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6"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7"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8"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9"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0"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1"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2"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3"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4"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5"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6"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7"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8"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9"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0"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1"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2"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3"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4"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5"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6"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7"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8"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9"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0"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1"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2"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3"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4"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5"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6"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7"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8"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9"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0"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1"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2"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3"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4"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5"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6"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7"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8"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9"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0"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1"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2"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3"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4"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5"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6"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7"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8"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9"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0"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1"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2"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3"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4"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5"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6"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7"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8"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9"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0"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1"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2"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3"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p>
            <a:pPr rtl="0"/>
            <a:fld id="{63008412-227E-4B4A-B883-726E67A2A05D}" type="datetime1">
              <a:rPr lang="it-IT" smtClean="0"/>
              <a:t>24/04/2020</a:t>
            </a:fld>
            <a:endParaRPr lang="it-IT" dirty="0"/>
          </a:p>
        </p:txBody>
      </p:sp>
      <p:sp>
        <p:nvSpPr>
          <p:cNvPr id="7" name="Segnaposto numero diapositiva 6"/>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it-IT" smtClean="0"/>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smtClean="0"/>
              <a:t>Fare clic sull'icona per inserire un'immagine</a:t>
            </a:r>
            <a:endParaRPr lang="it-IT" dirty="0"/>
          </a:p>
        </p:txBody>
      </p:sp>
      <p:grpSp>
        <p:nvGrpSpPr>
          <p:cNvPr id="614" name="cornice" descr="Elemento grafico casella"/>
          <p:cNvGrpSpPr/>
          <p:nvPr/>
        </p:nvGrpSpPr>
        <p:grpSpPr bwMode="invGray">
          <a:xfrm flipH="1">
            <a:off x="1447500" y="1630821"/>
            <a:ext cx="6291028" cy="4575885"/>
            <a:chOff x="4417839" y="1630821"/>
            <a:chExt cx="6291028" cy="4575885"/>
          </a:xfrm>
        </p:grpSpPr>
        <p:grpSp>
          <p:nvGrpSpPr>
            <p:cNvPr id="615" name="Gruppo 614"/>
            <p:cNvGrpSpPr/>
            <p:nvPr/>
          </p:nvGrpSpPr>
          <p:grpSpPr bwMode="invGray">
            <a:xfrm>
              <a:off x="5414491" y="1630821"/>
              <a:ext cx="5294376" cy="4114800"/>
              <a:chOff x="3310555" y="716546"/>
              <a:chExt cx="5294376" cy="4114800"/>
            </a:xfrm>
          </p:grpSpPr>
          <p:grpSp>
            <p:nvGrpSpPr>
              <p:cNvPr id="767" name="Gruppo 766"/>
              <p:cNvGrpSpPr/>
              <p:nvPr/>
            </p:nvGrpSpPr>
            <p:grpSpPr bwMode="invGray">
              <a:xfrm flipH="1">
                <a:off x="3310555" y="737968"/>
                <a:ext cx="5294376" cy="54864"/>
                <a:chOff x="1522413" y="1514475"/>
                <a:chExt cx="10569575" cy="64008"/>
              </a:xfrm>
              <a:solidFill>
                <a:schemeClr val="accent1"/>
              </a:solidFill>
            </p:grpSpPr>
            <p:sp>
              <p:nvSpPr>
                <p:cNvPr id="843" name="Figura a mano libera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4" name="Figura a mano libera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5" name="Figura a mano libera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6"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7"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8"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9"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0"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1"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2"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3"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4"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5"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6"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7"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8"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9"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0"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1"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2"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3"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4"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5"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6"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7"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8"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9"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0"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1"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2"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3"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4"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5"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6"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7"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8"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9"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0"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1"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2"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3"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4"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5"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6"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7"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8"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9"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0"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1"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2"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3"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4"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5"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6"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7"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8"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9"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0"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1"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2"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3"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4"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5"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6"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7"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8"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9"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0"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1"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2"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3"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4"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5"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6"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768" name="Gruppo 767"/>
              <p:cNvGrpSpPr/>
              <p:nvPr/>
            </p:nvGrpSpPr>
            <p:grpSpPr bwMode="invGray">
              <a:xfrm rot="16200000" flipH="1">
                <a:off x="6492229" y="2755658"/>
                <a:ext cx="4114800" cy="36576"/>
                <a:chOff x="1522413" y="1514475"/>
                <a:chExt cx="10569575" cy="64008"/>
              </a:xfrm>
              <a:solidFill>
                <a:schemeClr val="accent1"/>
              </a:solidFill>
            </p:grpSpPr>
            <p:sp>
              <p:nvSpPr>
                <p:cNvPr id="769" name="Figura a mano libera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0" name="Figura a mano libera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1" name="Figura a mano libera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2"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3"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4"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5"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6"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7"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8"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9"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0"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1"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2"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3"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4"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5"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6"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7"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8"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9"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0"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1"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2"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3"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4"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5"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6"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7"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8"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9"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0"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1"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2"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3"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4"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5"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6"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7"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8"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9"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0"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1"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2"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3"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4"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5"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6"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7"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8"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9"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0"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1"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2"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3"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4"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5"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6"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7"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8"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9"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0"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1"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2"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3"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4"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5"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6"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7"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8"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9"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0"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1"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2"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nvGrpSpPr>
            <p:cNvPr id="616" name="Gruppo 615"/>
            <p:cNvGrpSpPr/>
            <p:nvPr/>
          </p:nvGrpSpPr>
          <p:grpSpPr bwMode="invGray">
            <a:xfrm rot="10800000">
              <a:off x="4417839" y="2091906"/>
              <a:ext cx="5294376" cy="4114800"/>
              <a:chOff x="3310555" y="716546"/>
              <a:chExt cx="5294376" cy="4114800"/>
            </a:xfrm>
          </p:grpSpPr>
          <p:grpSp>
            <p:nvGrpSpPr>
              <p:cNvPr id="617" name="Gruppo 616"/>
              <p:cNvGrpSpPr/>
              <p:nvPr/>
            </p:nvGrpSpPr>
            <p:grpSpPr bwMode="invGray">
              <a:xfrm flipH="1">
                <a:off x="3310555" y="737968"/>
                <a:ext cx="5294376" cy="54864"/>
                <a:chOff x="1522413" y="1514475"/>
                <a:chExt cx="10569575" cy="64008"/>
              </a:xfrm>
              <a:solidFill>
                <a:schemeClr val="accent1"/>
              </a:solidFill>
            </p:grpSpPr>
            <p:sp>
              <p:nvSpPr>
                <p:cNvPr id="693" name="Figura a mano libera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4" name="Figura a mano libera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5" name="Figura a mano libera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6"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7"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8"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9"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0"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1"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2"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3"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4"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5"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6"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7"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8"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9"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0"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1"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2"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3"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4"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5"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6"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7"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8"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9"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0"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1"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2"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3"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4"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5"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6"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7"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8"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9"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0"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1"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2"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3"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4"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5"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6"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7"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8"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9"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0"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1"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2"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3"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4"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5"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6"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7"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8"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9"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0"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1"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2"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3"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4"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5"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6"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7"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8"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9"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0"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1"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2"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3"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4"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5"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6"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618" name="Gruppo 617"/>
              <p:cNvGrpSpPr/>
              <p:nvPr/>
            </p:nvGrpSpPr>
            <p:grpSpPr bwMode="invGray">
              <a:xfrm rot="16200000" flipH="1">
                <a:off x="6492229" y="2755658"/>
                <a:ext cx="4114800" cy="36576"/>
                <a:chOff x="1522413" y="1514475"/>
                <a:chExt cx="10569575" cy="64008"/>
              </a:xfrm>
              <a:solidFill>
                <a:schemeClr val="accent1"/>
              </a:solidFill>
            </p:grpSpPr>
            <p:sp>
              <p:nvSpPr>
                <p:cNvPr id="619" name="Figura a mano libera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0" name="Figura a mano libera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1" name="Figura a mano libera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2" name="Figura a mano libera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3" name="Figura a mano libera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4" name="Figura a mano libera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5" name="Figura a mano libera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6" name="Figura a mano libera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7" name="Figura a mano libera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8" name="Figura a mano libera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9" name="Figura a mano libera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0" name="Figura a mano libera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1" name="Figura a mano libera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2" name="Figura a mano libera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3" name="Figura a mano libera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4" name="Figura a mano libera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5" name="Figura a mano libera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6" name="Figura a mano libera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7" name="Figura a mano libera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8" name="Figura a mano libera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9" name="Figura a mano libera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0" name="Figura a mano libera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1" name="Figura a mano libera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2" name="Figura a mano libera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3" name="Figura a mano libera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4" name="Figura a mano libera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5" name="Figura a mano libera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6" name="Figura a mano libera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7" name="Figura a mano libera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8" name="Figura a mano libera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9" name="Figura a mano libera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0" name="Figura a mano libera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1" name="Figura a mano libera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2" name="Figura a mano libera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3" name="Figura a mano libera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4" name="Figura a mano libera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5" name="Figura a mano libera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6" name="Figura a mano libera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7" name="Figura a mano libera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8" name="Figura a mano libera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9" name="Figura a mano libera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0" name="Figura a mano libera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1" name="Figura a mano libera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2" name="Figura a mano libera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3" name="Figura a mano libera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4" name="Figura a mano libera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5" name="Figura a mano libera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6" name="Figura a mano libera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7" name="Figura a mano libera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8" name="Figura a mano libera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9" name="Figura a mano libera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0" name="Figura a mano libera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1" name="Figura a mano libera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2" name="Figura a mano libera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3" name="Figura a mano libera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4" name="Figura a mano libera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5" name="Figura a mano libera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6" name="Figura a mano libera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7" name="Figura a mano libera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8" name="Figura a mano libera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9" name="Figura a mano libera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0" name="Figura a mano libera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1" name="Figura a mano libera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2" name="Figura a mano libera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3" name="Figura a mano libera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4" name="Figura a mano libera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5" name="Figura a mano libera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6" name="Figura a mano libera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7" name="Figura a mano libera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8" name="Figura a mano libera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9" name="Figura a mano libera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0" name="Figura a mano libera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1" name="Figura a mano libera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2" name="Figura a mano libera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sp>
        <p:nvSpPr>
          <p:cNvPr id="4" name="Segnaposto testo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smtClean="0"/>
              <a:t>Fare clic per modificare stili del testo dello schema</a:t>
            </a:r>
          </a:p>
        </p:txBody>
      </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p>
            <a:pPr rtl="0"/>
            <a:fld id="{32742B24-F30D-4E7C-93B5-C744ACB2FB1B}" type="datetime1">
              <a:rPr lang="it-IT" smtClean="0"/>
              <a:t>24/04/2020</a:t>
            </a:fld>
            <a:endParaRPr lang="it-IT" dirty="0"/>
          </a:p>
        </p:txBody>
      </p:sp>
      <p:sp>
        <p:nvSpPr>
          <p:cNvPr id="7" name="Segnaposto numero diapositiva 6"/>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it-IT" dirty="0" smtClean="0"/>
              <a:t>Fare clic per modificare lo stile del titolo</a:t>
            </a:r>
            <a:endParaRPr lang="it-IT" dirty="0"/>
          </a:p>
        </p:txBody>
      </p:sp>
      <p:sp>
        <p:nvSpPr>
          <p:cNvPr id="3" name="Segnaposto tes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it-IT" dirty="0" smtClean="0"/>
              <a:t>Fare clic per modificare gli stili del testo dello schema</a:t>
            </a:r>
          </a:p>
          <a:p>
            <a:pPr lvl="1" rtl="0"/>
            <a:r>
              <a:rPr lang="it-IT" dirty="0" smtClean="0"/>
              <a:t>Secondo livello</a:t>
            </a:r>
          </a:p>
          <a:p>
            <a:pPr lvl="2" rtl="0"/>
            <a:r>
              <a:rPr lang="it-IT" dirty="0" smtClean="0"/>
              <a:t>Terzo livello</a:t>
            </a:r>
          </a:p>
          <a:p>
            <a:pPr lvl="3" rtl="0"/>
            <a:r>
              <a:rPr lang="it-IT" dirty="0" smtClean="0"/>
              <a:t>Quarto livello</a:t>
            </a:r>
          </a:p>
          <a:p>
            <a:pPr lvl="4" rtl="0"/>
            <a:r>
              <a:rPr lang="it-IT" dirty="0" smtClean="0"/>
              <a:t>Quinto livello</a:t>
            </a:r>
            <a:endParaRPr lang="it-IT" dirty="0"/>
          </a:p>
        </p:txBody>
      </p:sp>
      <p:sp>
        <p:nvSpPr>
          <p:cNvPr id="5" name="Segnaposto piè di pagina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it-IT" dirty="0"/>
          </a:p>
        </p:txBody>
      </p:sp>
      <p:sp>
        <p:nvSpPr>
          <p:cNvPr id="4" name="Segnaposto data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C3AD8FC-EAA1-4B24-804B-21C98F7AE93D}" type="datetime1">
              <a:rPr lang="it-IT" smtClean="0"/>
              <a:t>24/04/2020</a:t>
            </a:fld>
            <a:endParaRPr lang="it-IT" dirty="0"/>
          </a:p>
        </p:txBody>
      </p:sp>
      <p:sp>
        <p:nvSpPr>
          <p:cNvPr id="6" name="Segnaposto numero diapositiva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it-IT" smtClean="0"/>
              <a:pPr/>
              <a:t>‹N›</a:t>
            </a:fld>
            <a:endParaRPr lang="it-IT"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lstStyle/>
          <a:p>
            <a:pPr rtl="0"/>
            <a:r>
              <a:rPr lang="it-IT" dirty="0" smtClean="0"/>
              <a:t>24.4.20 </a:t>
            </a:r>
            <a:r>
              <a:rPr lang="it-IT" smtClean="0"/>
              <a:t>d</a:t>
            </a:r>
            <a:r>
              <a:rPr lang="it-IT" smtClean="0"/>
              <a:t>idattica distanza</a:t>
            </a:r>
            <a:endParaRPr lang="it-IT" dirty="0"/>
          </a:p>
        </p:txBody>
      </p:sp>
      <p:sp>
        <p:nvSpPr>
          <p:cNvPr id="3" name="Sottotitolo 2"/>
          <p:cNvSpPr>
            <a:spLocks noGrp="1"/>
          </p:cNvSpPr>
          <p:nvPr>
            <p:ph type="subTitle" idx="1"/>
          </p:nvPr>
        </p:nvSpPr>
        <p:spPr/>
        <p:txBody>
          <a:bodyPr rtlCol="0"/>
          <a:lstStyle/>
          <a:p>
            <a:pPr rtl="0"/>
            <a:r>
              <a:rPr lang="it-IT" dirty="0" smtClean="0"/>
              <a:t>Sottotitolo</a:t>
            </a:r>
            <a:endParaRPr lang="it-IT"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smtClean="0"/>
              <a:t>La personalità si costruisce su fondamenti </a:t>
            </a:r>
            <a:r>
              <a:rPr lang="it-IT" dirty="0" err="1" smtClean="0"/>
              <a:t>bio</a:t>
            </a:r>
            <a:r>
              <a:rPr lang="it-IT" dirty="0" smtClean="0"/>
              <a:t>-neurofisiologici che variano da individuo a </a:t>
            </a:r>
            <a:r>
              <a:rPr lang="it-IT" dirty="0" err="1" smtClean="0"/>
              <a:t>individuoi</a:t>
            </a:r>
            <a:r>
              <a:rPr lang="it-IT" dirty="0" smtClean="0"/>
              <a:t> e che costituiscono un patrimonio innato modellabile tanto in  positivo quanto in negativo dall’ambiente che però non può completamente annullarlo </a:t>
            </a:r>
          </a:p>
          <a:p>
            <a:pPr marL="0" indent="0">
              <a:buNone/>
            </a:pPr>
            <a:r>
              <a:rPr lang="it-IT" dirty="0" smtClean="0"/>
              <a:t>Fisico mesomorfo</a:t>
            </a:r>
          </a:p>
          <a:p>
            <a:pPr marL="0" indent="0">
              <a:buNone/>
            </a:pPr>
            <a:r>
              <a:rPr lang="it-IT" dirty="0" smtClean="0"/>
              <a:t>Il comportamento criminale si </a:t>
            </a:r>
            <a:r>
              <a:rPr lang="it-IT" dirty="0" err="1" smtClean="0"/>
              <a:t>correelerebbe</a:t>
            </a:r>
            <a:r>
              <a:rPr lang="it-IT" dirty="0" smtClean="0"/>
              <a:t> con una generalizzata insensibilità congenita al condizionamento riscontrabile negli individui </a:t>
            </a:r>
          </a:p>
          <a:p>
            <a:pPr marL="0" indent="0">
              <a:buNone/>
            </a:pPr>
            <a:r>
              <a:rPr lang="it-IT" dirty="0" smtClean="0"/>
              <a:t>Tratti definibili criminogeni se tra loro associati: fisico mesomorfo, scarsa </a:t>
            </a:r>
            <a:r>
              <a:rPr lang="it-IT" dirty="0" err="1" smtClean="0"/>
              <a:t>condizionabilità</a:t>
            </a:r>
            <a:r>
              <a:rPr lang="it-IT" dirty="0" smtClean="0"/>
              <a:t>, instabilità emotiva ed estroversione</a:t>
            </a:r>
            <a:endParaRPr lang="it-IT" dirty="0"/>
          </a:p>
        </p:txBody>
      </p:sp>
    </p:spTree>
    <p:extLst>
      <p:ext uri="{BB962C8B-B14F-4D97-AF65-F5344CB8AC3E}">
        <p14:creationId xmlns:p14="http://schemas.microsoft.com/office/powerpoint/2010/main" val="428547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JEFFERY (1989) </a:t>
            </a:r>
          </a:p>
          <a:p>
            <a:r>
              <a:rPr lang="it-IT" dirty="0" smtClean="0"/>
              <a:t>Teoria biosociale interdisciplinare : le caratteristiche  psicologiche  biologiche e sociali  sono da considerare elementi interagenti all’interno di un modello sistematico che produce il comportamento criminale. Tre sistemi  compongono l’organismo: patrimonio genetico, struttura e funzioni del cervello, apprendimento</a:t>
            </a:r>
          </a:p>
          <a:p>
            <a:r>
              <a:rPr lang="it-IT" dirty="0" smtClean="0"/>
              <a:t>Interazione tra caratteristiche innate</a:t>
            </a:r>
            <a:r>
              <a:rPr lang="it-IT" dirty="0"/>
              <a:t> </a:t>
            </a:r>
            <a:r>
              <a:rPr lang="it-IT" dirty="0" smtClean="0"/>
              <a:t>e  culturali   e mondo fisico attraverso feedback nei sistemi biochimici umani</a:t>
            </a:r>
          </a:p>
          <a:p>
            <a:endParaRPr lang="it-IT" dirty="0"/>
          </a:p>
        </p:txBody>
      </p:sp>
    </p:spTree>
    <p:extLst>
      <p:ext uri="{BB962C8B-B14F-4D97-AF65-F5344CB8AC3E}">
        <p14:creationId xmlns:p14="http://schemas.microsoft.com/office/powerpoint/2010/main" val="598587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latin typeface="Arial" panose="020B0604020202020204" pitchFamily="34" charset="0"/>
                <a:cs typeface="Arial" panose="020B0604020202020204" pitchFamily="34" charset="0"/>
              </a:rPr>
              <a:t>FATTORI GENETICI-CERVELLO-COMPORTAMENTO (APPRENDIMENTO/PERSONALITA</a:t>
            </a:r>
            <a:r>
              <a:rPr lang="it-IT" dirty="0" smtClean="0">
                <a:latin typeface="Arial" panose="020B0604020202020204" pitchFamily="34" charset="0"/>
                <a:cs typeface="Arial" panose="020B0604020202020204" pitchFamily="34" charset="0"/>
              </a:rPr>
              <a:t>’)</a:t>
            </a:r>
          </a:p>
          <a:p>
            <a:endParaRPr lang="it-IT" dirty="0">
              <a:latin typeface="Arial" panose="020B0604020202020204" pitchFamily="34" charset="0"/>
              <a:cs typeface="Arial" panose="020B0604020202020204" pitchFamily="34" charset="0"/>
            </a:endParaRPr>
          </a:p>
          <a:p>
            <a:r>
              <a:rPr lang="it-IT" dirty="0" smtClean="0">
                <a:latin typeface="Arial" panose="020B0604020202020204" pitchFamily="34" charset="0"/>
                <a:cs typeface="Arial" panose="020B0604020202020204" pitchFamily="34" charset="0"/>
              </a:rPr>
              <a:t>                                 ambiente</a:t>
            </a:r>
            <a:endParaRPr lang="it-IT"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02946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Wilson e </a:t>
            </a:r>
            <a:r>
              <a:rPr lang="it-IT" dirty="0" err="1" smtClean="0"/>
              <a:t>Herrnstein</a:t>
            </a:r>
            <a:r>
              <a:rPr lang="it-IT" dirty="0" smtClean="0"/>
              <a:t> (1985)  versione biosociale della criminalità di strada :</a:t>
            </a:r>
          </a:p>
          <a:p>
            <a:r>
              <a:rPr lang="it-IT" dirty="0" smtClean="0"/>
              <a:t>I criminali nascono con una predisposizione al crimine e continuano ad aumentarla durante la </a:t>
            </a:r>
            <a:r>
              <a:rPr lang="it-IT" dirty="0" err="1" smtClean="0"/>
              <a:t>vitama</a:t>
            </a:r>
            <a:r>
              <a:rPr lang="it-IT" dirty="0" smtClean="0"/>
              <a:t> valuta anche il vantaggio - deterrenza</a:t>
            </a:r>
            <a:endParaRPr lang="it-IT" dirty="0"/>
          </a:p>
        </p:txBody>
      </p:sp>
    </p:spTree>
    <p:extLst>
      <p:ext uri="{BB962C8B-B14F-4D97-AF65-F5344CB8AC3E}">
        <p14:creationId xmlns:p14="http://schemas.microsoft.com/office/powerpoint/2010/main" val="4091822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Tipologia fisica </a:t>
            </a:r>
            <a:endParaRPr lang="it-IT" dirty="0"/>
          </a:p>
        </p:txBody>
      </p:sp>
      <p:sp>
        <p:nvSpPr>
          <p:cNvPr id="3" name="Segnaposto contenuto 2"/>
          <p:cNvSpPr>
            <a:spLocks noGrp="1"/>
          </p:cNvSpPr>
          <p:nvPr>
            <p:ph idx="1"/>
          </p:nvPr>
        </p:nvSpPr>
        <p:spPr/>
        <p:txBody>
          <a:bodyPr>
            <a:normAutofit fontScale="92500" lnSpcReduction="20000"/>
          </a:bodyPr>
          <a:lstStyle/>
          <a:p>
            <a:r>
              <a:rPr lang="it-IT" sz="3000" b="1" dirty="0" err="1" smtClean="0"/>
              <a:t>Kretschmer</a:t>
            </a:r>
            <a:r>
              <a:rPr lang="it-IT" sz="3000" b="1" dirty="0" smtClean="0"/>
              <a:t> (1926)  </a:t>
            </a:r>
            <a:r>
              <a:rPr lang="it-IT" dirty="0" smtClean="0"/>
              <a:t>correlazioni tra vari tipi di fisico, il temperamento e la normalità mentale-  </a:t>
            </a:r>
            <a:r>
              <a:rPr lang="it-IT" dirty="0"/>
              <a:t>tentò di mettere in relazione i quadri clinici con quelli psicologici, e questi ultimi con i tratti somatici. </a:t>
            </a:r>
            <a:endParaRPr lang="it-IT" dirty="0" smtClean="0"/>
          </a:p>
          <a:p>
            <a:r>
              <a:rPr lang="it-IT" dirty="0" smtClean="0"/>
              <a:t>tre </a:t>
            </a:r>
            <a:r>
              <a:rPr lang="it-IT" dirty="0"/>
              <a:t>tipi </a:t>
            </a:r>
            <a:r>
              <a:rPr lang="it-IT" dirty="0" err="1"/>
              <a:t>somato</a:t>
            </a:r>
            <a:r>
              <a:rPr lang="it-IT" dirty="0"/>
              <a:t>-costituzionali</a:t>
            </a:r>
            <a:r>
              <a:rPr lang="it-IT" dirty="0" smtClean="0"/>
              <a:t>:</a:t>
            </a:r>
            <a:endParaRPr lang="it-IT" dirty="0"/>
          </a:p>
          <a:p>
            <a:r>
              <a:rPr lang="it-IT" dirty="0"/>
              <a:t>lo </a:t>
            </a:r>
            <a:r>
              <a:rPr lang="it-IT" b="1" dirty="0"/>
              <a:t>schizotimico,</a:t>
            </a:r>
            <a:r>
              <a:rPr lang="it-IT" dirty="0"/>
              <a:t> alto ed esile, di più frequente riscontro fra sofferenti di schizofrenia;</a:t>
            </a:r>
          </a:p>
          <a:p>
            <a:r>
              <a:rPr lang="it-IT" dirty="0"/>
              <a:t>il </a:t>
            </a:r>
            <a:r>
              <a:rPr lang="it-IT" b="1" dirty="0"/>
              <a:t>ciclotimico</a:t>
            </a:r>
            <a:r>
              <a:rPr lang="it-IT" dirty="0"/>
              <a:t>, basso e tarchiato, più frequente fra sofferenti maniaco-depressivi;</a:t>
            </a:r>
          </a:p>
          <a:p>
            <a:r>
              <a:rPr lang="it-IT" dirty="0"/>
              <a:t>l'</a:t>
            </a:r>
            <a:r>
              <a:rPr lang="it-IT" b="1" dirty="0"/>
              <a:t>atletico</a:t>
            </a:r>
            <a:r>
              <a:rPr lang="it-IT" dirty="0"/>
              <a:t>, dall'apparato muscolo-scheletrico ben sviluppato, più frequente tra gli epilettici.</a:t>
            </a:r>
          </a:p>
          <a:p>
            <a:r>
              <a:rPr lang="it-IT" dirty="0"/>
              <a:t>La tipologia di </a:t>
            </a:r>
            <a:r>
              <a:rPr lang="it-IT" dirty="0" err="1"/>
              <a:t>Kretschmer</a:t>
            </a:r>
            <a:r>
              <a:rPr lang="it-IT" dirty="0"/>
              <a:t> ha trovato in seguito scarsa conferma ed è oggi ritenuta superata.</a:t>
            </a:r>
          </a:p>
        </p:txBody>
      </p:sp>
    </p:spTree>
    <p:extLst>
      <p:ext uri="{BB962C8B-B14F-4D97-AF65-F5344CB8AC3E}">
        <p14:creationId xmlns:p14="http://schemas.microsoft.com/office/powerpoint/2010/main" val="3873697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Tipologia fisica</a:t>
            </a:r>
            <a:endParaRPr lang="it-IT" dirty="0"/>
          </a:p>
        </p:txBody>
      </p:sp>
      <p:sp>
        <p:nvSpPr>
          <p:cNvPr id="3" name="Segnaposto contenuto 2"/>
          <p:cNvSpPr>
            <a:spLocks noGrp="1"/>
          </p:cNvSpPr>
          <p:nvPr>
            <p:ph idx="1"/>
          </p:nvPr>
        </p:nvSpPr>
        <p:spPr>
          <a:xfrm>
            <a:off x="1522414" y="1556792"/>
            <a:ext cx="9144000" cy="4615408"/>
          </a:xfrm>
        </p:spPr>
        <p:txBody>
          <a:bodyPr>
            <a:normAutofit fontScale="70000" lnSpcReduction="20000"/>
          </a:bodyPr>
          <a:lstStyle/>
          <a:p>
            <a:r>
              <a:rPr lang="it-IT" dirty="0" smtClean="0"/>
              <a:t>SHELDON (1940)</a:t>
            </a:r>
          </a:p>
          <a:p>
            <a:r>
              <a:rPr lang="it-IT" sz="2900" dirty="0"/>
              <a:t>teoria sui tre tipi costituzionali secondo la predominanza dei rispettivi tratti: endomorfo, mesomorfo, e </a:t>
            </a:r>
            <a:r>
              <a:rPr lang="it-IT" sz="2900" dirty="0" err="1"/>
              <a:t>ectomorfo</a:t>
            </a:r>
            <a:r>
              <a:rPr lang="it-IT" sz="2900" dirty="0" smtClean="0"/>
              <a:t>.</a:t>
            </a:r>
            <a:endParaRPr lang="it-IT" sz="2900" dirty="0"/>
          </a:p>
          <a:p>
            <a:r>
              <a:rPr lang="it-IT" sz="2900" dirty="0"/>
              <a:t>l'</a:t>
            </a:r>
            <a:r>
              <a:rPr lang="it-IT" sz="2900" b="1" dirty="0"/>
              <a:t>endomorfo</a:t>
            </a:r>
            <a:r>
              <a:rPr lang="it-IT" sz="2900" dirty="0"/>
              <a:t> si caratterizza, secondo </a:t>
            </a:r>
            <a:r>
              <a:rPr lang="it-IT" sz="2900" dirty="0" err="1"/>
              <a:t>Sheldon</a:t>
            </a:r>
            <a:r>
              <a:rPr lang="it-IT" sz="2900" dirty="0"/>
              <a:t>, per un grande sviluppo dell'apparato digerente, soprattutto lo stomaco (endoderma), e facilmente ha una tendenza alla pinguedine, con un corpo morbido e muscoli sottosviluppati; il temperamento è detto </a:t>
            </a:r>
            <a:r>
              <a:rPr lang="it-IT" sz="2900" b="1" dirty="0" err="1"/>
              <a:t>viscerotonico</a:t>
            </a:r>
            <a:r>
              <a:rPr lang="it-IT" sz="2900" dirty="0"/>
              <a:t>, con una ricerca del comfort, del lusso e del piacere di mangiare. Risulta tollerante, socievole, allegro, solare, estroverso.</a:t>
            </a:r>
          </a:p>
          <a:p>
            <a:r>
              <a:rPr lang="it-IT" sz="2900" dirty="0"/>
              <a:t>il </a:t>
            </a:r>
            <a:r>
              <a:rPr lang="it-IT" sz="2900" b="1" dirty="0"/>
              <a:t>mesomorfo</a:t>
            </a:r>
            <a:r>
              <a:rPr lang="it-IT" sz="2900" dirty="0"/>
              <a:t> ha, secondo </a:t>
            </a:r>
            <a:r>
              <a:rPr lang="it-IT" sz="2900" dirty="0" err="1"/>
              <a:t>Sheldon</a:t>
            </a:r>
            <a:r>
              <a:rPr lang="it-IT" sz="2900" dirty="0"/>
              <a:t>, un grande sviluppo dei muscoli e del sistema circolatorio (mesoderma). È correlato al temperamento </a:t>
            </a:r>
            <a:r>
              <a:rPr lang="it-IT" sz="2900" b="1" dirty="0" err="1"/>
              <a:t>somatotonico</a:t>
            </a:r>
            <a:r>
              <a:rPr lang="it-IT" sz="2900" dirty="0"/>
              <a:t>: coraggioso, energico, attivo, dinamico, prepotente, aggressivo, pronto ad assumersi rischi.</a:t>
            </a:r>
          </a:p>
          <a:p>
            <a:r>
              <a:rPr lang="it-IT" sz="2900" dirty="0"/>
              <a:t>l'</a:t>
            </a:r>
            <a:r>
              <a:rPr lang="it-IT" sz="2900" b="1" dirty="0" err="1"/>
              <a:t>ectomorfo</a:t>
            </a:r>
            <a:r>
              <a:rPr lang="it-IT" sz="2900" b="1" dirty="0"/>
              <a:t> </a:t>
            </a:r>
            <a:r>
              <a:rPr lang="it-IT" sz="2900" dirty="0"/>
              <a:t>ha, secondo </a:t>
            </a:r>
            <a:r>
              <a:rPr lang="it-IT" sz="2900" dirty="0" err="1"/>
              <a:t>Sheldon</a:t>
            </a:r>
            <a:r>
              <a:rPr lang="it-IT" sz="2900" dirty="0"/>
              <a:t>, un grande sviluppo del sistema nervoso e del cervello (ectoderma) e la tendenza ad essere magro e longilineo. È correlata al temperamento </a:t>
            </a:r>
            <a:r>
              <a:rPr lang="it-IT" sz="2900" b="1" dirty="0"/>
              <a:t>cerebrotonico</a:t>
            </a:r>
            <a:r>
              <a:rPr lang="it-IT" sz="2900" dirty="0"/>
              <a:t>: sensibile, timido, introverso. Preferisce l'intimità alla folla, appare spesso inibito.</a:t>
            </a:r>
          </a:p>
        </p:txBody>
      </p:sp>
    </p:spTree>
    <p:extLst>
      <p:ext uri="{BB962C8B-B14F-4D97-AF65-F5344CB8AC3E}">
        <p14:creationId xmlns:p14="http://schemas.microsoft.com/office/powerpoint/2010/main" val="350351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Indirizzo </a:t>
            </a:r>
            <a:r>
              <a:rPr lang="it-IT" dirty="0" err="1" smtClean="0"/>
              <a:t>biocriminogenetico</a:t>
            </a:r>
            <a:r>
              <a:rPr lang="it-IT" dirty="0" smtClean="0"/>
              <a:t> – indagine cromosomica</a:t>
            </a:r>
            <a:endParaRPr lang="it-IT" dirty="0"/>
          </a:p>
        </p:txBody>
      </p:sp>
      <p:sp>
        <p:nvSpPr>
          <p:cNvPr id="3" name="Segnaposto contenuto 2"/>
          <p:cNvSpPr>
            <a:spLocks noGrp="1"/>
          </p:cNvSpPr>
          <p:nvPr>
            <p:ph idx="1"/>
          </p:nvPr>
        </p:nvSpPr>
        <p:spPr/>
        <p:txBody>
          <a:bodyPr/>
          <a:lstStyle/>
          <a:p>
            <a:r>
              <a:rPr lang="it-IT" dirty="0"/>
              <a:t>l cromosoma Y è uno dei due cromosomi umani determinanti il sesso (l'altro cromosoma sessuale è il cromosoma X). I cromosomi sessuali sono una delle 23 coppie di cromosomi omologhi umani. Ci si riferisce a X e Y come cromosomi sessuali o eterosomi, per distinguerli dagli altri 44, definiti autosomi, che sono presenti sia negli individui di sesso maschile che in quelli di sesso </a:t>
            </a:r>
            <a:r>
              <a:rPr lang="it-IT" dirty="0" smtClean="0"/>
              <a:t>femminile</a:t>
            </a:r>
          </a:p>
          <a:p>
            <a:r>
              <a:rPr lang="it-IT" dirty="0" smtClean="0"/>
              <a:t>Anni ‘60 :  presenza di un cromosoma Y aggiuntivo (XYY) associata con impulsività  e aggressività  (Jacobs, 1965; Nielsen, 1968)</a:t>
            </a:r>
          </a:p>
          <a:p>
            <a:r>
              <a:rPr lang="it-IT" dirty="0" smtClean="0"/>
              <a:t>Dubbi sulla aggressività geneticamente determinata nei maschi XYY</a:t>
            </a:r>
          </a:p>
          <a:p>
            <a:r>
              <a:rPr lang="it-IT" dirty="0" smtClean="0"/>
              <a:t>Owen (1972) correlazione inesistente </a:t>
            </a:r>
          </a:p>
          <a:p>
            <a:endParaRPr lang="it-IT" dirty="0"/>
          </a:p>
        </p:txBody>
      </p:sp>
    </p:spTree>
    <p:extLst>
      <p:ext uri="{BB962C8B-B14F-4D97-AF65-F5344CB8AC3E}">
        <p14:creationId xmlns:p14="http://schemas.microsoft.com/office/powerpoint/2010/main" val="4213387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Combinazione XYY «teoria cromosomica del delitto»</a:t>
            </a:r>
            <a:endParaRPr lang="it-IT" dirty="0"/>
          </a:p>
        </p:txBody>
      </p:sp>
      <p:sp>
        <p:nvSpPr>
          <p:cNvPr id="3" name="Segnaposto contenuto 2"/>
          <p:cNvSpPr>
            <a:spLocks noGrp="1"/>
          </p:cNvSpPr>
          <p:nvPr>
            <p:ph idx="1"/>
          </p:nvPr>
        </p:nvSpPr>
        <p:spPr/>
        <p:txBody>
          <a:bodyPr/>
          <a:lstStyle/>
          <a:p>
            <a:r>
              <a:rPr lang="it-IT" dirty="0" smtClean="0"/>
              <a:t>Le prove a favore di affermazioni </a:t>
            </a:r>
            <a:r>
              <a:rPr lang="it-IT" dirty="0" err="1" smtClean="0"/>
              <a:t>biodeterministiche</a:t>
            </a:r>
            <a:r>
              <a:rPr lang="it-IT" dirty="0" smtClean="0"/>
              <a:t> restano deboli oggi come  nel 1876 </a:t>
            </a:r>
          </a:p>
          <a:p>
            <a:r>
              <a:rPr lang="it-IT" dirty="0" smtClean="0"/>
              <a:t>Canepa, Di Marco: i soggetti con anomalo assetto dei cromosomi  del sesso non presentano abnormità comportamentali.</a:t>
            </a:r>
            <a:endParaRPr lang="it-IT" dirty="0"/>
          </a:p>
        </p:txBody>
      </p:sp>
    </p:spTree>
    <p:extLst>
      <p:ext uri="{BB962C8B-B14F-4D97-AF65-F5344CB8AC3E}">
        <p14:creationId xmlns:p14="http://schemas.microsoft.com/office/powerpoint/2010/main" val="3491652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Continua….</a:t>
            </a:r>
            <a:endParaRPr lang="it-IT" i="1" dirty="0"/>
          </a:p>
        </p:txBody>
      </p:sp>
      <p:sp>
        <p:nvSpPr>
          <p:cNvPr id="3" name="Segnaposto contenuto 2"/>
          <p:cNvSpPr>
            <a:spLocks noGrp="1"/>
          </p:cNvSpPr>
          <p:nvPr>
            <p:ph idx="1"/>
          </p:nvPr>
        </p:nvSpPr>
        <p:spPr/>
        <p:txBody>
          <a:bodyPr/>
          <a:lstStyle/>
          <a:p>
            <a:endParaRPr lang="it-IT" dirty="0"/>
          </a:p>
        </p:txBody>
      </p:sp>
    </p:spTree>
    <p:extLst>
      <p:ext uri="{BB962C8B-B14F-4D97-AF65-F5344CB8AC3E}">
        <p14:creationId xmlns:p14="http://schemas.microsoft.com/office/powerpoint/2010/main" val="102440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dirty="0"/>
          </a:p>
        </p:txBody>
      </p:sp>
      <p:sp>
        <p:nvSpPr>
          <p:cNvPr id="4" name="Segnaposto contenuto 3"/>
          <p:cNvSpPr>
            <a:spLocks noGrp="1"/>
          </p:cNvSpPr>
          <p:nvPr>
            <p:ph idx="1"/>
          </p:nvPr>
        </p:nvSpPr>
        <p:spPr/>
        <p:txBody>
          <a:bodyPr/>
          <a:lstStyle/>
          <a:p>
            <a:r>
              <a:rPr lang="it-IT" dirty="0"/>
              <a:t>ogni approccio individualistico è incapace di fornire spiegazioni scientifiche a un fenomeno la cui </a:t>
            </a:r>
            <a:r>
              <a:rPr lang="it-IT" i="1" dirty="0"/>
              <a:t>definizione</a:t>
            </a:r>
            <a:r>
              <a:rPr lang="it-IT" dirty="0"/>
              <a:t> e la cui </a:t>
            </a:r>
            <a:r>
              <a:rPr lang="it-IT" i="1" dirty="0"/>
              <a:t>esistenza </a:t>
            </a:r>
            <a:r>
              <a:rPr lang="it-IT" dirty="0"/>
              <a:t>sono </a:t>
            </a:r>
            <a:r>
              <a:rPr lang="it-IT" b="1" i="1" dirty="0"/>
              <a:t>connesse  a  variabili economico-sociali, politiche, culturali e normative</a:t>
            </a:r>
          </a:p>
          <a:p>
            <a:endParaRPr lang="it-IT" dirty="0"/>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dirty="0"/>
              <a:t>Edoardo, frate Agostino, Gemelli </a:t>
            </a:r>
            <a:r>
              <a:rPr lang="it-IT" dirty="0" smtClean="0"/>
              <a:t/>
            </a:r>
            <a:br>
              <a:rPr lang="it-IT" dirty="0" smtClean="0"/>
            </a:br>
            <a:r>
              <a:rPr lang="it-IT" dirty="0" smtClean="0"/>
              <a:t>(</a:t>
            </a:r>
            <a:r>
              <a:rPr lang="it-IT" dirty="0"/>
              <a:t>Milano 1878 </a:t>
            </a:r>
            <a:r>
              <a:rPr lang="it-IT" dirty="0" smtClean="0"/>
              <a:t>– 1959)</a:t>
            </a:r>
            <a:endParaRPr lang="it-IT" dirty="0"/>
          </a:p>
        </p:txBody>
      </p:sp>
      <p:sp>
        <p:nvSpPr>
          <p:cNvPr id="14" name="Segnaposto contenuto 13"/>
          <p:cNvSpPr>
            <a:spLocks noGrp="1"/>
          </p:cNvSpPr>
          <p:nvPr>
            <p:ph idx="1"/>
          </p:nvPr>
        </p:nvSpPr>
        <p:spPr/>
        <p:txBody>
          <a:bodyPr rtlCol="0">
            <a:normAutofit/>
          </a:bodyPr>
          <a:lstStyle/>
          <a:p>
            <a:pPr marL="0" indent="0">
              <a:lnSpc>
                <a:spcPct val="100000"/>
              </a:lnSpc>
              <a:buNone/>
            </a:pPr>
            <a:r>
              <a:rPr lang="en-US" dirty="0" smtClean="0"/>
              <a:t>(</a:t>
            </a:r>
            <a:endParaRPr lang="it-IT" dirty="0"/>
          </a:p>
        </p:txBody>
      </p:sp>
      <p:sp>
        <p:nvSpPr>
          <p:cNvPr id="5" name="Rettangolo 4"/>
          <p:cNvSpPr/>
          <p:nvPr/>
        </p:nvSpPr>
        <p:spPr>
          <a:xfrm>
            <a:off x="540913" y="2099256"/>
            <a:ext cx="11386147" cy="4524315"/>
          </a:xfrm>
          <a:prstGeom prst="rect">
            <a:avLst/>
          </a:prstGeom>
        </p:spPr>
        <p:txBody>
          <a:bodyPr wrap="square">
            <a:spAutoFit/>
          </a:bodyPr>
          <a:lstStyle/>
          <a:p>
            <a:r>
              <a:rPr lang="it-IT" sz="2400" dirty="0">
                <a:latin typeface="Times New Roman" panose="02020603050405020304" pitchFamily="18" charset="0"/>
                <a:cs typeface="Times New Roman" panose="02020603050405020304" pitchFamily="18" charset="0"/>
              </a:rPr>
              <a:t>Tra i critici della Scuola Positiva </a:t>
            </a:r>
            <a:r>
              <a:rPr lang="it-IT" sz="2400" dirty="0" smtClean="0">
                <a:latin typeface="Times New Roman" panose="02020603050405020304" pitchFamily="18" charset="0"/>
                <a:cs typeface="Times New Roman" panose="02020603050405020304" pitchFamily="18" charset="0"/>
              </a:rPr>
              <a:t>tra </a:t>
            </a:r>
            <a:r>
              <a:rPr lang="it-IT" sz="2400" dirty="0">
                <a:latin typeface="Times New Roman" panose="02020603050405020304" pitchFamily="18" charset="0"/>
                <a:cs typeface="Times New Roman" panose="02020603050405020304" pitchFamily="18" charset="0"/>
              </a:rPr>
              <a:t>gli altri, </a:t>
            </a:r>
            <a:endParaRPr lang="it-IT" sz="2400" dirty="0" smtClean="0">
              <a:latin typeface="Times New Roman" panose="02020603050405020304" pitchFamily="18" charset="0"/>
              <a:cs typeface="Times New Roman" panose="02020603050405020304" pitchFamily="18" charset="0"/>
            </a:endParaRPr>
          </a:p>
          <a:p>
            <a:r>
              <a:rPr lang="it-IT" sz="2400" b="1" dirty="0" smtClean="0">
                <a:latin typeface="Times New Roman" panose="02020603050405020304" pitchFamily="18" charset="0"/>
                <a:cs typeface="Times New Roman" panose="02020603050405020304" pitchFamily="18" charset="0"/>
              </a:rPr>
              <a:t>Edoardo</a:t>
            </a:r>
            <a:r>
              <a:rPr lang="it-IT" sz="2400" b="1" dirty="0">
                <a:latin typeface="Times New Roman" panose="02020603050405020304" pitchFamily="18" charset="0"/>
                <a:cs typeface="Times New Roman" panose="02020603050405020304" pitchFamily="18" charset="0"/>
              </a:rPr>
              <a:t>, frate Agostino, Gemelli </a:t>
            </a:r>
            <a:r>
              <a:rPr lang="it-IT" sz="2400" dirty="0">
                <a:latin typeface="Times New Roman" panose="02020603050405020304" pitchFamily="18" charset="0"/>
                <a:cs typeface="Times New Roman" panose="02020603050405020304" pitchFamily="18" charset="0"/>
              </a:rPr>
              <a:t>(Milano 1878 - 1959) </a:t>
            </a:r>
          </a:p>
          <a:p>
            <a:r>
              <a:rPr lang="it-IT" sz="2400" dirty="0" smtClean="0">
                <a:latin typeface="Times New Roman" panose="02020603050405020304" pitchFamily="18" charset="0"/>
                <a:cs typeface="Times New Roman" panose="02020603050405020304" pitchFamily="18" charset="0"/>
              </a:rPr>
              <a:t>nel </a:t>
            </a:r>
            <a:r>
              <a:rPr lang="it-IT" sz="2400" dirty="0">
                <a:latin typeface="Times New Roman" panose="02020603050405020304" pitchFamily="18" charset="0"/>
                <a:cs typeface="Times New Roman" panose="02020603050405020304" pitchFamily="18" charset="0"/>
              </a:rPr>
              <a:t>1911. dopo la morte di Lombroso, </a:t>
            </a:r>
            <a:endParaRPr lang="it-IT" sz="2400" dirty="0" smtClean="0">
              <a:latin typeface="Times New Roman" panose="02020603050405020304" pitchFamily="18" charset="0"/>
              <a:cs typeface="Times New Roman" panose="02020603050405020304" pitchFamily="18" charset="0"/>
            </a:endParaRPr>
          </a:p>
          <a:p>
            <a:r>
              <a:rPr lang="it-IT" sz="2400" dirty="0" smtClean="0">
                <a:latin typeface="Times New Roman" panose="02020603050405020304" pitchFamily="18" charset="0"/>
                <a:cs typeface="Times New Roman" panose="02020603050405020304" pitchFamily="18" charset="0"/>
              </a:rPr>
              <a:t>suo </a:t>
            </a:r>
            <a:r>
              <a:rPr lang="it-IT" sz="2400" dirty="0">
                <a:latin typeface="Times New Roman" panose="02020603050405020304" pitchFamily="18" charset="0"/>
                <a:cs typeface="Times New Roman" panose="02020603050405020304" pitchFamily="18" charset="0"/>
              </a:rPr>
              <a:t>scritto </a:t>
            </a:r>
            <a:r>
              <a:rPr lang="it-IT" sz="2400" b="1" i="1" dirty="0" smtClean="0">
                <a:latin typeface="Times New Roman" panose="02020603050405020304" pitchFamily="18" charset="0"/>
                <a:cs typeface="Times New Roman" panose="02020603050405020304" pitchFamily="18" charset="0"/>
              </a:rPr>
              <a:t>Cesare </a:t>
            </a:r>
            <a:r>
              <a:rPr lang="it-IT" sz="2400" b="1" i="1" dirty="0">
                <a:latin typeface="Times New Roman" panose="02020603050405020304" pitchFamily="18" charset="0"/>
                <a:cs typeface="Times New Roman" panose="02020603050405020304" pitchFamily="18" charset="0"/>
              </a:rPr>
              <a:t>Lombroso: i funerali di un uomo e di una dottrin</a:t>
            </a:r>
            <a:r>
              <a:rPr lang="it-IT" sz="2400" dirty="0">
                <a:latin typeface="Times New Roman" panose="02020603050405020304" pitchFamily="18" charset="0"/>
                <a:cs typeface="Times New Roman" panose="02020603050405020304" pitchFamily="18" charset="0"/>
              </a:rPr>
              <a:t>a. </a:t>
            </a:r>
            <a:endParaRPr lang="it-IT" sz="2400" dirty="0" smtClean="0">
              <a:latin typeface="Times New Roman" panose="02020603050405020304" pitchFamily="18" charset="0"/>
              <a:cs typeface="Times New Roman" panose="02020603050405020304" pitchFamily="18" charset="0"/>
            </a:endParaRPr>
          </a:p>
          <a:p>
            <a:pPr marL="342900" indent="-342900">
              <a:buFontTx/>
              <a:buChar char="-"/>
            </a:pPr>
            <a:r>
              <a:rPr lang="it-IT" sz="2400" dirty="0" smtClean="0">
                <a:latin typeface="Times New Roman" panose="02020603050405020304" pitchFamily="18" charset="0"/>
                <a:cs typeface="Times New Roman" panose="02020603050405020304" pitchFamily="18" charset="0"/>
              </a:rPr>
              <a:t>contesta </a:t>
            </a:r>
            <a:r>
              <a:rPr lang="it-IT" sz="2400" dirty="0">
                <a:latin typeface="Times New Roman" panose="02020603050405020304" pitchFamily="18" charset="0"/>
                <a:cs typeface="Times New Roman" panose="02020603050405020304" pitchFamily="18" charset="0"/>
              </a:rPr>
              <a:t>la validità scientifica delle concezioni naturalistiche e deterministiche del reato, che conducono a considerare il delitto come </a:t>
            </a:r>
            <a:r>
              <a:rPr lang="it-IT" sz="2400" dirty="0" smtClean="0">
                <a:latin typeface="Times New Roman" panose="02020603050405020304" pitchFamily="18" charset="0"/>
                <a:cs typeface="Times New Roman" panose="02020603050405020304" pitchFamily="18" charset="0"/>
              </a:rPr>
              <a:t>atto necessitato</a:t>
            </a:r>
            <a:r>
              <a:rPr lang="it-IT" sz="2400" dirty="0">
                <a:latin typeface="Times New Roman" panose="02020603050405020304" pitchFamily="18" charset="0"/>
                <a:cs typeface="Times New Roman" panose="02020603050405020304" pitchFamily="18" charset="0"/>
              </a:rPr>
              <a:t>. </a:t>
            </a:r>
            <a:endParaRPr lang="it-IT" sz="2400" dirty="0" smtClean="0">
              <a:latin typeface="Times New Roman" panose="02020603050405020304" pitchFamily="18" charset="0"/>
              <a:cs typeface="Times New Roman" panose="02020603050405020304" pitchFamily="18" charset="0"/>
            </a:endParaRPr>
          </a:p>
          <a:p>
            <a:pPr marL="342900" indent="-342900">
              <a:buFontTx/>
              <a:buChar char="-"/>
            </a:pPr>
            <a:r>
              <a:rPr lang="it-IT" sz="2400" dirty="0" smtClean="0">
                <a:latin typeface="Times New Roman" panose="02020603050405020304" pitchFamily="18" charset="0"/>
                <a:cs typeface="Times New Roman" panose="02020603050405020304" pitchFamily="18" charset="0"/>
              </a:rPr>
              <a:t>La </a:t>
            </a:r>
            <a:r>
              <a:rPr lang="it-IT" sz="2400" dirty="0">
                <a:latin typeface="Times New Roman" panose="02020603050405020304" pitchFamily="18" charset="0"/>
                <a:cs typeface="Times New Roman" panose="02020603050405020304" pitchFamily="18" charset="0"/>
              </a:rPr>
              <a:t>reazione del Gemelli e della sua Scuola si inquadra </a:t>
            </a:r>
            <a:r>
              <a:rPr lang="it-IT" sz="2400" dirty="0" smtClean="0">
                <a:latin typeface="Times New Roman" panose="02020603050405020304" pitchFamily="18" charset="0"/>
                <a:cs typeface="Times New Roman" panose="02020603050405020304" pitchFamily="18" charset="0"/>
              </a:rPr>
              <a:t>nell’opposizione </a:t>
            </a:r>
            <a:r>
              <a:rPr lang="it-IT" sz="2400" dirty="0">
                <a:latin typeface="Times New Roman" panose="02020603050405020304" pitchFamily="18" charset="0"/>
                <a:cs typeface="Times New Roman" panose="02020603050405020304" pitchFamily="18" charset="0"/>
              </a:rPr>
              <a:t>al positivismo e nella </a:t>
            </a:r>
            <a:r>
              <a:rPr lang="it-IT" sz="2400" b="1" dirty="0">
                <a:latin typeface="Times New Roman" panose="02020603050405020304" pitchFamily="18" charset="0"/>
                <a:cs typeface="Times New Roman" panose="02020603050405020304" pitchFamily="18" charset="0"/>
              </a:rPr>
              <a:t>difesa del libero arbitrio </a:t>
            </a:r>
            <a:r>
              <a:rPr lang="it-IT" sz="2400" dirty="0">
                <a:latin typeface="Times New Roman" panose="02020603050405020304" pitchFamily="18" charset="0"/>
                <a:cs typeface="Times New Roman" panose="02020603050405020304" pitchFamily="18" charset="0"/>
              </a:rPr>
              <a:t>posto a </a:t>
            </a:r>
            <a:r>
              <a:rPr lang="it-IT" sz="2400" dirty="0" smtClean="0">
                <a:latin typeface="Times New Roman" panose="02020603050405020304" pitchFamily="18" charset="0"/>
                <a:cs typeface="Times New Roman" panose="02020603050405020304" pitchFamily="18" charset="0"/>
              </a:rPr>
              <a:t>fondamento </a:t>
            </a:r>
            <a:r>
              <a:rPr lang="it-IT" sz="2400" dirty="0">
                <a:latin typeface="Times New Roman" panose="02020603050405020304" pitchFamily="18" charset="0"/>
                <a:cs typeface="Times New Roman" panose="02020603050405020304" pitchFamily="18" charset="0"/>
              </a:rPr>
              <a:t>della responsabilità individuale </a:t>
            </a:r>
            <a:endParaRPr lang="it-IT" sz="2400" dirty="0" smtClean="0">
              <a:latin typeface="Times New Roman" panose="02020603050405020304" pitchFamily="18" charset="0"/>
              <a:cs typeface="Times New Roman" panose="02020603050405020304" pitchFamily="18" charset="0"/>
            </a:endParaRPr>
          </a:p>
          <a:p>
            <a:pPr marL="342900" indent="-342900">
              <a:buFontTx/>
              <a:buChar char="-"/>
            </a:pPr>
            <a:r>
              <a:rPr lang="it-IT" sz="2400" dirty="0" smtClean="0">
                <a:latin typeface="Times New Roman" panose="02020603050405020304" pitchFamily="18" charset="0"/>
                <a:cs typeface="Times New Roman" panose="02020603050405020304" pitchFamily="18" charset="0"/>
              </a:rPr>
              <a:t>Il delinquente con </a:t>
            </a:r>
            <a:r>
              <a:rPr lang="it-IT" sz="2400" dirty="0">
                <a:latin typeface="Times New Roman" panose="02020603050405020304" pitchFamily="18" charset="0"/>
                <a:cs typeface="Times New Roman" panose="02020603050405020304" pitchFamily="18" charset="0"/>
              </a:rPr>
              <a:t>le "sue azioni persegue fini personali che a lui si presentano «come valori», e l’intelligenza e la volontà costituiscono il principio </a:t>
            </a:r>
            <a:r>
              <a:rPr lang="it-IT" sz="2400" dirty="0" smtClean="0">
                <a:latin typeface="Times New Roman" panose="02020603050405020304" pitchFamily="18" charset="0"/>
                <a:cs typeface="Times New Roman" panose="02020603050405020304" pitchFamily="18" charset="0"/>
              </a:rPr>
              <a:t>unitario </a:t>
            </a:r>
            <a:r>
              <a:rPr lang="it-IT" sz="2400" dirty="0">
                <a:latin typeface="Times New Roman" panose="02020603050405020304" pitchFamily="18" charset="0"/>
                <a:cs typeface="Times New Roman" panose="02020603050405020304" pitchFamily="18" charset="0"/>
              </a:rPr>
              <a:t>e di guida del complesso della personalità, capace di controllare anche condizioni biologiche predisponenti, che non siano tali da </a:t>
            </a:r>
            <a:r>
              <a:rPr lang="it-IT" sz="2400" dirty="0" smtClean="0">
                <a:latin typeface="Times New Roman" panose="02020603050405020304" pitchFamily="18" charset="0"/>
                <a:cs typeface="Times New Roman" panose="02020603050405020304" pitchFamily="18" charset="0"/>
              </a:rPr>
              <a:t>acquisire </a:t>
            </a:r>
            <a:r>
              <a:rPr lang="it-IT" sz="2400" dirty="0">
                <a:latin typeface="Times New Roman" panose="02020603050405020304" pitchFamily="18" charset="0"/>
                <a:cs typeface="Times New Roman" panose="02020603050405020304" pitchFamily="18" charset="0"/>
              </a:rPr>
              <a:t>significato di malattia mentale</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81844" y="764704"/>
            <a:ext cx="10225136" cy="4832092"/>
          </a:xfrm>
          <a:prstGeom prst="rect">
            <a:avLst/>
          </a:prstGeom>
        </p:spPr>
        <p:txBody>
          <a:bodyPr wrap="square">
            <a:spAutoFit/>
          </a:bodyPr>
          <a:lstStyle/>
          <a:p>
            <a:r>
              <a:rPr lang="it-IT" sz="2800" i="1" dirty="0" smtClean="0">
                <a:latin typeface="Book Antiqua" panose="02040602050305030304" pitchFamily="18" charset="0"/>
              </a:rPr>
              <a:t>Oggi</a:t>
            </a:r>
            <a:r>
              <a:rPr lang="it-IT" sz="2800" i="1" dirty="0">
                <a:latin typeface="Book Antiqua" panose="02040602050305030304" pitchFamily="18" charset="0"/>
              </a:rPr>
              <a:t>, nessuno </a:t>
            </a:r>
            <a:r>
              <a:rPr lang="it-IT" sz="2800" i="1" dirty="0" smtClean="0">
                <a:latin typeface="Book Antiqua" panose="02040602050305030304" pitchFamily="18" charset="0"/>
              </a:rPr>
              <a:t>più </a:t>
            </a:r>
            <a:r>
              <a:rPr lang="it-IT" sz="2800" i="1" dirty="0">
                <a:latin typeface="Book Antiqua" panose="02040602050305030304" pitchFamily="18" charset="0"/>
              </a:rPr>
              <a:t>disconosce la </a:t>
            </a:r>
            <a:r>
              <a:rPr lang="it-IT" sz="2800" i="1" dirty="0" smtClean="0">
                <a:latin typeface="Book Antiqua" panose="02040602050305030304" pitchFamily="18" charset="0"/>
              </a:rPr>
              <a:t>necessità dell’indagine </a:t>
            </a:r>
            <a:r>
              <a:rPr lang="it-IT" sz="2800" i="1" dirty="0">
                <a:latin typeface="Book Antiqua" panose="02040602050305030304" pitchFamily="18" charset="0"/>
              </a:rPr>
              <a:t>criminologica in ogni </a:t>
            </a:r>
            <a:r>
              <a:rPr lang="it-IT" sz="2800" i="1" dirty="0" smtClean="0">
                <a:latin typeface="Book Antiqua" panose="02040602050305030304" pitchFamily="18" charset="0"/>
              </a:rPr>
              <a:t>settore del </a:t>
            </a:r>
            <a:r>
              <a:rPr lang="it-IT" sz="2800" i="1" dirty="0">
                <a:latin typeface="Book Antiqua" panose="02040602050305030304" pitchFamily="18" charset="0"/>
              </a:rPr>
              <a:t>diritto penale: in quello della commisurazione della pena non meno che in quello</a:t>
            </a:r>
          </a:p>
          <a:p>
            <a:r>
              <a:rPr lang="it-IT" sz="2800" i="1" dirty="0">
                <a:latin typeface="Book Antiqua" panose="02040602050305030304" pitchFamily="18" charset="0"/>
              </a:rPr>
              <a:t>della applicazione delle misure di sicurezza, nella valutazione dei tipi mutuati al diritto dalla criminologia non meno che nella valutazione del delinquente non pericoloso, nello studio dei singoli delitti non meno che nella valutazione delle circostanze,</a:t>
            </a:r>
          </a:p>
          <a:p>
            <a:r>
              <a:rPr lang="it-IT" sz="2800" i="1" dirty="0">
                <a:latin typeface="Book Antiqua" panose="02040602050305030304" pitchFamily="18" charset="0"/>
              </a:rPr>
              <a:t>n</a:t>
            </a:r>
            <a:r>
              <a:rPr lang="it-IT" sz="2800" i="1" dirty="0" smtClean="0">
                <a:latin typeface="Book Antiqua" panose="02040602050305030304" pitchFamily="18" charset="0"/>
              </a:rPr>
              <a:t>ell’esame </a:t>
            </a:r>
            <a:r>
              <a:rPr lang="it-IT" sz="2800" i="1" dirty="0">
                <a:latin typeface="Book Antiqua" panose="02040602050305030304" pitchFamily="18" charset="0"/>
              </a:rPr>
              <a:t>della recidiva non meno che in quello della </a:t>
            </a:r>
            <a:r>
              <a:rPr lang="it-IT" sz="2800" i="1" dirty="0" smtClean="0">
                <a:latin typeface="Book Antiqua" panose="02040602050305030304" pitchFamily="18" charset="0"/>
              </a:rPr>
              <a:t>imputabilità.</a:t>
            </a:r>
          </a:p>
          <a:p>
            <a:endParaRPr lang="it-IT" sz="2800" dirty="0">
              <a:latin typeface="Book Antiqua" panose="02040602050305030304" pitchFamily="18" charset="0"/>
            </a:endParaRPr>
          </a:p>
          <a:p>
            <a:r>
              <a:rPr lang="it-IT" sz="2800" dirty="0">
                <a:latin typeface="Book Antiqua" panose="02040602050305030304" pitchFamily="18" charset="0"/>
              </a:rPr>
              <a:t>Vassalli (1970) </a:t>
            </a:r>
          </a:p>
          <a:p>
            <a:endParaRPr lang="it-IT" sz="2800" dirty="0">
              <a:latin typeface="Book Antiqua" panose="02040602050305030304" pitchFamily="18" charset="0"/>
            </a:endParaRPr>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3852" y="1772816"/>
            <a:ext cx="10369152" cy="2554545"/>
          </a:xfrm>
          <a:prstGeom prst="rect">
            <a:avLst/>
          </a:prstGeom>
        </p:spPr>
        <p:txBody>
          <a:bodyPr wrap="square">
            <a:spAutoFit/>
          </a:bodyPr>
          <a:lstStyle/>
          <a:p>
            <a:r>
              <a:rPr lang="it-IT" sz="3200" dirty="0" smtClean="0">
                <a:latin typeface="Times New Roman" panose="02020603050405020304" pitchFamily="18" charset="0"/>
                <a:cs typeface="Times New Roman" panose="02020603050405020304" pitchFamily="18" charset="0"/>
              </a:rPr>
              <a:t>Gli obiettivi  della criminologia si compendiano  </a:t>
            </a:r>
          </a:p>
          <a:p>
            <a:r>
              <a:rPr lang="it-IT" sz="3200" dirty="0" smtClean="0">
                <a:latin typeface="Times New Roman" panose="02020603050405020304" pitchFamily="18" charset="0"/>
                <a:cs typeface="Times New Roman" panose="02020603050405020304" pitchFamily="18" charset="0"/>
              </a:rPr>
              <a:t>nel raggiungimento della verità </a:t>
            </a:r>
          </a:p>
          <a:p>
            <a:r>
              <a:rPr lang="it-IT" sz="3200" dirty="0" smtClean="0">
                <a:latin typeface="Times New Roman" panose="02020603050405020304" pitchFamily="18" charset="0"/>
                <a:cs typeface="Times New Roman" panose="02020603050405020304" pitchFamily="18" charset="0"/>
              </a:rPr>
              <a:t>sul delitto e sul delinquente</a:t>
            </a:r>
          </a:p>
          <a:p>
            <a:endParaRPr lang="it-IT" sz="3200" dirty="0">
              <a:latin typeface="Times New Roman" panose="02020603050405020304" pitchFamily="18" charset="0"/>
              <a:cs typeface="Times New Roman" panose="02020603050405020304" pitchFamily="18" charset="0"/>
            </a:endParaRPr>
          </a:p>
          <a:p>
            <a:r>
              <a:rPr lang="it-IT" sz="3200" dirty="0">
                <a:latin typeface="Times New Roman" panose="02020603050405020304" pitchFamily="18" charset="0"/>
                <a:cs typeface="Times New Roman" panose="02020603050405020304" pitchFamily="18" charset="0"/>
              </a:rPr>
              <a:t>V</a:t>
            </a:r>
            <a:r>
              <a:rPr lang="it-IT" sz="3200" dirty="0" smtClean="0">
                <a:latin typeface="Times New Roman" panose="02020603050405020304" pitchFamily="18" charset="0"/>
                <a:cs typeface="Times New Roman" panose="02020603050405020304" pitchFamily="18" charset="0"/>
              </a:rPr>
              <a:t>assalli </a:t>
            </a:r>
            <a:r>
              <a:rPr lang="it-IT" sz="3200" dirty="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1987) </a:t>
            </a:r>
            <a:endParaRPr lang="it-IT"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5218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Agostino Gemelli</a:t>
            </a:r>
            <a:endParaRPr lang="it-IT" dirty="0"/>
          </a:p>
        </p:txBody>
      </p:sp>
      <p:sp>
        <p:nvSpPr>
          <p:cNvPr id="3" name="Segnaposto contenuto 2"/>
          <p:cNvSpPr>
            <a:spLocks noGrp="1"/>
          </p:cNvSpPr>
          <p:nvPr>
            <p:ph idx="1"/>
          </p:nvPr>
        </p:nvSpPr>
        <p:spPr/>
        <p:txBody>
          <a:bodyPr>
            <a:normAutofit lnSpcReduction="10000"/>
          </a:bodyPr>
          <a:lstStyle/>
          <a:p>
            <a:r>
              <a:rPr lang="it-IT" dirty="0" smtClean="0"/>
              <a:t> </a:t>
            </a:r>
            <a:r>
              <a:rPr lang="it-IT" dirty="0"/>
              <a:t>le cause esterne, per </a:t>
            </a:r>
            <a:r>
              <a:rPr lang="it-IT" dirty="0" smtClean="0"/>
              <a:t>divenire </a:t>
            </a:r>
            <a:r>
              <a:rPr lang="it-IT" dirty="0"/>
              <a:t>motivo </a:t>
            </a:r>
            <a:r>
              <a:rPr lang="it-IT" dirty="0" smtClean="0"/>
              <a:t>dell’ azione </a:t>
            </a:r>
            <a:r>
              <a:rPr lang="it-IT" dirty="0"/>
              <a:t>criminosa, devono essere </a:t>
            </a:r>
            <a:r>
              <a:rPr lang="it-IT" b="1" dirty="0"/>
              <a:t>interiorizzate </a:t>
            </a:r>
            <a:r>
              <a:rPr lang="it-IT" dirty="0"/>
              <a:t>ed </a:t>
            </a:r>
            <a:r>
              <a:rPr lang="it-IT" b="1" dirty="0"/>
              <a:t>elaborate</a:t>
            </a:r>
            <a:r>
              <a:rPr lang="it-IT" dirty="0"/>
              <a:t> nella psiche individuale</a:t>
            </a:r>
            <a:r>
              <a:rPr lang="it-IT" dirty="0" smtClean="0"/>
              <a:t>.</a:t>
            </a:r>
          </a:p>
          <a:p>
            <a:r>
              <a:rPr lang="it-IT" dirty="0" smtClean="0"/>
              <a:t> </a:t>
            </a:r>
            <a:r>
              <a:rPr lang="it-IT" dirty="0"/>
              <a:t>Il </a:t>
            </a:r>
            <a:r>
              <a:rPr lang="it-IT" dirty="0" smtClean="0"/>
              <a:t>delitto </a:t>
            </a:r>
            <a:r>
              <a:rPr lang="it-IT" dirty="0"/>
              <a:t>si consuma </a:t>
            </a:r>
            <a:r>
              <a:rPr lang="it-IT" dirty="0" smtClean="0"/>
              <a:t>nella </a:t>
            </a:r>
            <a:r>
              <a:rPr lang="it-IT" dirty="0"/>
              <a:t>personalità umana che lo idea, lo prepara, lo organizza e lo </a:t>
            </a:r>
            <a:r>
              <a:rPr lang="it-IT" dirty="0" smtClean="0"/>
              <a:t>realizza</a:t>
            </a:r>
            <a:r>
              <a:rPr lang="it-IT" dirty="0"/>
              <a:t>, </a:t>
            </a:r>
            <a:r>
              <a:rPr lang="it-IT" dirty="0" smtClean="0"/>
              <a:t>anche con l’ influenza </a:t>
            </a:r>
            <a:r>
              <a:rPr lang="it-IT" dirty="0"/>
              <a:t>di condizioni esterne che agiscono come </a:t>
            </a:r>
            <a:r>
              <a:rPr lang="it-IT" dirty="0" smtClean="0"/>
              <a:t>stimoli</a:t>
            </a:r>
          </a:p>
          <a:p>
            <a:r>
              <a:rPr lang="it-IT" dirty="0" smtClean="0"/>
              <a:t> </a:t>
            </a:r>
            <a:r>
              <a:rPr lang="it-IT" dirty="0"/>
              <a:t>difende il libero </a:t>
            </a:r>
            <a:r>
              <a:rPr lang="it-IT" dirty="0" smtClean="0"/>
              <a:t>arbitrio, </a:t>
            </a:r>
            <a:r>
              <a:rPr lang="it-IT" dirty="0"/>
              <a:t>si oppone a </a:t>
            </a:r>
            <a:r>
              <a:rPr lang="it-IT" dirty="0" smtClean="0"/>
              <a:t> spiegazioni del crimine come destino</a:t>
            </a:r>
          </a:p>
          <a:p>
            <a:r>
              <a:rPr lang="it-IT" dirty="0" smtClean="0"/>
              <a:t>Comunque Gemelli e Di Tullio affermano </a:t>
            </a:r>
            <a:r>
              <a:rPr lang="it-IT" dirty="0"/>
              <a:t>la necessità di spostare </a:t>
            </a:r>
            <a:r>
              <a:rPr lang="it-IT" dirty="0" smtClean="0"/>
              <a:t>l’indagine </a:t>
            </a:r>
            <a:r>
              <a:rPr lang="it-IT" dirty="0"/>
              <a:t>dal reato al reo e di approfondire l’esame della sua personalità, </a:t>
            </a:r>
            <a:r>
              <a:rPr lang="it-IT" dirty="0" smtClean="0"/>
              <a:t>per apprendere nella  realtà </a:t>
            </a:r>
            <a:r>
              <a:rPr lang="it-IT" dirty="0"/>
              <a:t>le cause e i motivi </a:t>
            </a:r>
            <a:r>
              <a:rPr lang="it-IT" dirty="0" smtClean="0"/>
              <a:t>della condotta </a:t>
            </a:r>
            <a:r>
              <a:rPr lang="it-IT" dirty="0" smtClean="0"/>
              <a:t>criminale</a:t>
            </a:r>
          </a:p>
          <a:p>
            <a:endParaRPr lang="it-IT" dirty="0"/>
          </a:p>
        </p:txBody>
      </p:sp>
    </p:spTree>
    <p:extLst>
      <p:ext uri="{BB962C8B-B14F-4D97-AF65-F5344CB8AC3E}">
        <p14:creationId xmlns:p14="http://schemas.microsoft.com/office/powerpoint/2010/main" val="1528223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Gemelli – Di Tullio</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-gli </a:t>
            </a:r>
            <a:r>
              <a:rPr lang="it-IT" dirty="0"/>
              <a:t>studi di antropologia criminale </a:t>
            </a:r>
            <a:r>
              <a:rPr lang="it-IT" dirty="0" smtClean="0"/>
              <a:t> con  </a:t>
            </a:r>
            <a:r>
              <a:rPr lang="it-IT" dirty="0"/>
              <a:t>Di Tullio </a:t>
            </a:r>
            <a:r>
              <a:rPr lang="it-IT" dirty="0" smtClean="0"/>
              <a:t>erano volti alla identificazione </a:t>
            </a:r>
            <a:r>
              <a:rPr lang="it-IT" dirty="0"/>
              <a:t>dei </a:t>
            </a:r>
            <a:r>
              <a:rPr lang="it-IT" b="1" dirty="0"/>
              <a:t>fattori </a:t>
            </a:r>
            <a:r>
              <a:rPr lang="it-IT" b="1" dirty="0" err="1"/>
              <a:t>bio</a:t>
            </a:r>
            <a:r>
              <a:rPr lang="it-IT" b="1" dirty="0"/>
              <a:t>-</a:t>
            </a:r>
            <a:r>
              <a:rPr lang="it-IT" b="1" dirty="0" err="1"/>
              <a:t>psico</a:t>
            </a:r>
            <a:r>
              <a:rPr lang="it-IT" b="1" dirty="0"/>
              <a:t>-sociologici </a:t>
            </a:r>
            <a:r>
              <a:rPr lang="it-IT" i="1" dirty="0" smtClean="0"/>
              <a:t>concorrent</a:t>
            </a:r>
            <a:r>
              <a:rPr lang="it-IT" dirty="0" smtClean="0"/>
              <a:t>i </a:t>
            </a:r>
            <a:r>
              <a:rPr lang="it-IT" dirty="0"/>
              <a:t>a determinare il comportamento </a:t>
            </a:r>
            <a:r>
              <a:rPr lang="it-IT" dirty="0" smtClean="0"/>
              <a:t>criminoso</a:t>
            </a:r>
          </a:p>
          <a:p>
            <a:pPr marL="0" indent="0">
              <a:buNone/>
            </a:pPr>
            <a:r>
              <a:rPr lang="it-IT" dirty="0" smtClean="0"/>
              <a:t>comunque </a:t>
            </a:r>
            <a:r>
              <a:rPr lang="it-IT" dirty="0"/>
              <a:t>Gemelli e Di Tullio affermano la necessità di spostare l’indagine dal reato al reo e di approfondire l’esame della sua personalità, per apprendere nella  realtà le cause e i motivi della condotta </a:t>
            </a:r>
            <a:r>
              <a:rPr lang="it-IT" dirty="0" smtClean="0"/>
              <a:t>criminale</a:t>
            </a:r>
          </a:p>
          <a:p>
            <a:pPr marL="0" indent="0">
              <a:buNone/>
            </a:pPr>
            <a:endParaRPr lang="it-IT" dirty="0"/>
          </a:p>
          <a:p>
            <a:pPr marL="0" indent="0">
              <a:buNone/>
            </a:pPr>
            <a:r>
              <a:rPr lang="it-IT" dirty="0" smtClean="0"/>
              <a:t>- </a:t>
            </a:r>
            <a:r>
              <a:rPr lang="it-IT" dirty="0" smtClean="0"/>
              <a:t>proposte </a:t>
            </a:r>
            <a:r>
              <a:rPr lang="it-IT" dirty="0"/>
              <a:t>di prevenzione e </a:t>
            </a:r>
            <a:r>
              <a:rPr lang="it-IT" dirty="0" smtClean="0"/>
              <a:t>trattamento individualizzato diretti alla </a:t>
            </a:r>
            <a:r>
              <a:rPr lang="it-IT" dirty="0"/>
              <a:t>difesa </a:t>
            </a:r>
            <a:r>
              <a:rPr lang="it-IT" dirty="0" smtClean="0"/>
              <a:t>sociale </a:t>
            </a:r>
          </a:p>
          <a:p>
            <a:pPr marL="0" indent="0">
              <a:buNone/>
            </a:pPr>
            <a:r>
              <a:rPr lang="it-IT" dirty="0" smtClean="0"/>
              <a:t>-  trovarono </a:t>
            </a:r>
            <a:r>
              <a:rPr lang="it-IT" dirty="0"/>
              <a:t>consensi anche nell’ambiente </a:t>
            </a:r>
            <a:r>
              <a:rPr lang="it-IT" dirty="0" smtClean="0"/>
              <a:t>cattolico.</a:t>
            </a:r>
            <a:endParaRPr lang="it-IT" dirty="0"/>
          </a:p>
        </p:txBody>
      </p:sp>
    </p:spTree>
    <p:extLst>
      <p:ext uri="{BB962C8B-B14F-4D97-AF65-F5344CB8AC3E}">
        <p14:creationId xmlns:p14="http://schemas.microsoft.com/office/powerpoint/2010/main" val="1861430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indirizzo </a:t>
            </a:r>
            <a:r>
              <a:rPr lang="it-IT" dirty="0" err="1" smtClean="0"/>
              <a:t>biocriminogenetico</a:t>
            </a:r>
            <a:r>
              <a:rPr lang="it-IT" dirty="0"/>
              <a:t/>
            </a:r>
            <a:br>
              <a:rPr lang="it-IT" dirty="0"/>
            </a:br>
            <a:r>
              <a:rPr lang="it-IT" dirty="0"/>
              <a:t>Ereditarietà </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r>
              <a:rPr lang="it-IT" dirty="0" smtClean="0"/>
              <a:t>DUGDALE (1877) sei generazioni </a:t>
            </a:r>
            <a:r>
              <a:rPr lang="it-IT" dirty="0" err="1" smtClean="0"/>
              <a:t>fam</a:t>
            </a:r>
            <a:r>
              <a:rPr lang="it-IT" dirty="0" smtClean="0"/>
              <a:t>. </a:t>
            </a:r>
            <a:r>
              <a:rPr lang="it-IT" dirty="0" err="1" smtClean="0"/>
              <a:t>Juke</a:t>
            </a:r>
            <a:r>
              <a:rPr lang="it-IT" dirty="0" smtClean="0"/>
              <a:t>  ( il comportamento criminale e antisociale è ereditato – albero genealogico della famiglia – discendenti da padre criminale)</a:t>
            </a:r>
          </a:p>
          <a:p>
            <a:r>
              <a:rPr lang="it-IT" dirty="0"/>
              <a:t>BINET </a:t>
            </a:r>
            <a:r>
              <a:rPr lang="it-IT" dirty="0" smtClean="0"/>
              <a:t> con Simon elaborò </a:t>
            </a:r>
            <a:r>
              <a:rPr lang="it-IT" dirty="0"/>
              <a:t>un test moderno in grado di misurare l'intelligenza: la cosiddetta "Scala </a:t>
            </a:r>
            <a:r>
              <a:rPr lang="it-IT" dirty="0" err="1"/>
              <a:t>Binet</a:t>
            </a:r>
            <a:r>
              <a:rPr lang="it-IT" dirty="0"/>
              <a:t>-Simon" (1905</a:t>
            </a:r>
            <a:r>
              <a:rPr lang="it-IT" dirty="0" smtClean="0"/>
              <a:t>). Labilità mentale dei criminali  o mancanza di intelligenza</a:t>
            </a:r>
          </a:p>
          <a:p>
            <a:r>
              <a:rPr lang="it-IT" dirty="0" smtClean="0"/>
              <a:t>GODDARD (1914) studio sulla famiglia </a:t>
            </a:r>
            <a:r>
              <a:rPr lang="it-IT" dirty="0" err="1" smtClean="0"/>
              <a:t>Kallinak</a:t>
            </a:r>
            <a:r>
              <a:rPr lang="it-IT" dirty="0" smtClean="0"/>
              <a:t>  - storie di due rami familiari discendenti da un soldato . Prima linea – discendeva dalla relazione con barista mentalmente labile, Seconda linea – dal matrimonio con una quacchera – nella Prima Linea soggetti criminali, antisociale così dedusse che la Labilità mentale  era causa ereditaria del crimine </a:t>
            </a:r>
          </a:p>
          <a:p>
            <a:endParaRPr lang="it-IT" dirty="0"/>
          </a:p>
        </p:txBody>
      </p:sp>
    </p:spTree>
    <p:extLst>
      <p:ext uri="{BB962C8B-B14F-4D97-AF65-F5344CB8AC3E}">
        <p14:creationId xmlns:p14="http://schemas.microsoft.com/office/powerpoint/2010/main" val="248745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Indirizzo </a:t>
            </a:r>
            <a:r>
              <a:rPr lang="it-IT" dirty="0" err="1" smtClean="0"/>
              <a:t>biocriminogenetico</a:t>
            </a:r>
            <a:r>
              <a:rPr lang="it-IT" dirty="0" smtClean="0"/>
              <a:t/>
            </a:r>
            <a:br>
              <a:rPr lang="it-IT" dirty="0" smtClean="0"/>
            </a:br>
            <a:r>
              <a:rPr lang="it-IT" dirty="0" smtClean="0"/>
              <a:t>Ricerche su gemelli </a:t>
            </a:r>
            <a:endParaRPr lang="it-IT" dirty="0"/>
          </a:p>
        </p:txBody>
      </p:sp>
      <p:sp>
        <p:nvSpPr>
          <p:cNvPr id="3" name="Segnaposto contenuto 2"/>
          <p:cNvSpPr>
            <a:spLocks noGrp="1"/>
          </p:cNvSpPr>
          <p:nvPr>
            <p:ph idx="1"/>
          </p:nvPr>
        </p:nvSpPr>
        <p:spPr/>
        <p:txBody>
          <a:bodyPr>
            <a:normAutofit lnSpcReduction="10000"/>
          </a:bodyPr>
          <a:lstStyle/>
          <a:p>
            <a:r>
              <a:rPr lang="it-IT" dirty="0"/>
              <a:t>Gemelli omozigoti (stesso patrimonio genetico</a:t>
            </a:r>
            <a:r>
              <a:rPr lang="it-IT" dirty="0" smtClean="0"/>
              <a:t>) - Gemelli eterozigoti</a:t>
            </a:r>
          </a:p>
          <a:p>
            <a:r>
              <a:rPr lang="it-IT" dirty="0" smtClean="0"/>
              <a:t>Lange (1919)  - gemelli detenuti e non detenuti – alto livello di concordanza soprattutto se </a:t>
            </a:r>
            <a:r>
              <a:rPr lang="it-IT" dirty="0" err="1" smtClean="0"/>
              <a:t>monozigoticriticher</a:t>
            </a:r>
            <a:r>
              <a:rPr lang="it-IT" dirty="0" smtClean="0"/>
              <a:t>: campione troppo piccolo (30 coppie), alcuni provenienti da istituti psichiatrici, stesso </a:t>
            </a:r>
            <a:r>
              <a:rPr lang="it-IT" dirty="0" err="1" smtClean="0"/>
              <a:t>ambienyte</a:t>
            </a:r>
            <a:r>
              <a:rPr lang="it-IT" dirty="0" smtClean="0"/>
              <a:t> familiare</a:t>
            </a:r>
          </a:p>
          <a:p>
            <a:r>
              <a:rPr lang="it-IT" dirty="0" err="1" smtClean="0"/>
              <a:t>Christiansen</a:t>
            </a:r>
            <a:r>
              <a:rPr lang="it-IT" dirty="0" smtClean="0"/>
              <a:t> (1977) concordanza relativa studiò i precedenti penali di 6.000 condannati </a:t>
            </a:r>
          </a:p>
          <a:p>
            <a:r>
              <a:rPr lang="it-IT" dirty="0" smtClean="0"/>
              <a:t>Valutazione del ruolo dell’ambiente – studi sui figli adottivi</a:t>
            </a:r>
          </a:p>
          <a:p>
            <a:r>
              <a:rPr lang="it-IT" dirty="0" smtClean="0"/>
              <a:t>Alcune costanti ma non confermano l’ipotesi di base</a:t>
            </a:r>
          </a:p>
          <a:p>
            <a:r>
              <a:rPr lang="it-IT" dirty="0" smtClean="0"/>
              <a:t>«non sono uguali nella mente» né si  comportano in modo identico</a:t>
            </a:r>
          </a:p>
          <a:p>
            <a:endParaRPr lang="it-IT" dirty="0"/>
          </a:p>
        </p:txBody>
      </p:sp>
    </p:spTree>
    <p:extLst>
      <p:ext uri="{BB962C8B-B14F-4D97-AF65-F5344CB8AC3E}">
        <p14:creationId xmlns:p14="http://schemas.microsoft.com/office/powerpoint/2010/main" val="375543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Intelligenza e crimine </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Intelligenza quale fattore che predispone alla scelta di commettere un crimine</a:t>
            </a:r>
          </a:p>
          <a:p>
            <a:pPr marL="0" indent="0">
              <a:buNone/>
            </a:pPr>
            <a:r>
              <a:rPr lang="it-IT" dirty="0" smtClean="0"/>
              <a:t>Fine degli anni ‘60 – controversia  sulla QI geneticamente determinato </a:t>
            </a:r>
          </a:p>
          <a:p>
            <a:pPr marL="0" indent="0">
              <a:buNone/>
            </a:pPr>
            <a:r>
              <a:rPr lang="it-IT" dirty="0" smtClean="0"/>
              <a:t>Gordon (1986)  QI </a:t>
            </a:r>
            <a:r>
              <a:rPr lang="it-IT" dirty="0" err="1" smtClean="0"/>
              <a:t>strumentopredittivo</a:t>
            </a:r>
            <a:endParaRPr lang="it-IT" dirty="0" smtClean="0"/>
          </a:p>
          <a:p>
            <a:pPr marL="0" indent="0">
              <a:buNone/>
            </a:pPr>
            <a:r>
              <a:rPr lang="it-IT" dirty="0" smtClean="0"/>
              <a:t>HIRSCHI e HINDELANG (1977)  rassegna degli studi su QI e delinquenza  il QI è valido quante altre variabili sociale ( stereotipo sui tassi di criminalità nella società americana)</a:t>
            </a:r>
          </a:p>
          <a:p>
            <a:pPr marL="0" indent="0">
              <a:buNone/>
            </a:pPr>
            <a:r>
              <a:rPr lang="it-IT" dirty="0" smtClean="0"/>
              <a:t>MENARD e MORSE (1984) critica sulla valutazione del QI – i test vengono costruiti per avvantaggiare i bianche delle classi medie e non misurano i fattori innati  ma solo  alcune abilità acquisibili</a:t>
            </a:r>
            <a:endParaRPr lang="it-IT" dirty="0"/>
          </a:p>
        </p:txBody>
      </p:sp>
    </p:spTree>
    <p:extLst>
      <p:ext uri="{BB962C8B-B14F-4D97-AF65-F5344CB8AC3E}">
        <p14:creationId xmlns:p14="http://schemas.microsoft.com/office/powerpoint/2010/main" val="284698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Teoria biosociale</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err="1" smtClean="0"/>
              <a:t>Mednick</a:t>
            </a:r>
            <a:r>
              <a:rPr lang="it-IT" b="1" dirty="0" smtClean="0"/>
              <a:t> </a:t>
            </a:r>
            <a:r>
              <a:rPr lang="it-IT" dirty="0" smtClean="0"/>
              <a:t>(1977) le caratteristiche biologiche di un individuo  sono </a:t>
            </a:r>
            <a:r>
              <a:rPr lang="it-IT" u="sng" dirty="0" smtClean="0"/>
              <a:t>solo una parte  </a:t>
            </a:r>
            <a:r>
              <a:rPr lang="it-IT" dirty="0" smtClean="0"/>
              <a:t>del risultato comportamentale, anche ambiente fisico e sociale da considerare e in più</a:t>
            </a:r>
          </a:p>
          <a:p>
            <a:r>
              <a:rPr lang="it-IT" dirty="0" smtClean="0"/>
              <a:t>Apprendimento dell’individuo sul controllo degli impulsi naturali  verso il comportamento criminale e antisociale</a:t>
            </a:r>
          </a:p>
          <a:p>
            <a:r>
              <a:rPr lang="it-IT" dirty="0" smtClean="0"/>
              <a:t>L’</a:t>
            </a:r>
            <a:r>
              <a:rPr lang="it-IT" dirty="0" err="1" smtClean="0"/>
              <a:t>ìapprendimento</a:t>
            </a:r>
            <a:r>
              <a:rPr lang="it-IT" dirty="0" smtClean="0"/>
              <a:t> inizia nella famiglia e amici  si basa sulla punizione del comportamento  indesiderato</a:t>
            </a:r>
          </a:p>
          <a:p>
            <a:r>
              <a:rPr lang="it-IT" dirty="0" smtClean="0"/>
              <a:t>La punizione  è mediata dal sistema nervoso </a:t>
            </a:r>
            <a:r>
              <a:rPr lang="it-IT" dirty="0" err="1" smtClean="0"/>
              <a:t>autonomico</a:t>
            </a:r>
            <a:r>
              <a:rPr lang="it-IT" dirty="0" smtClean="0"/>
              <a:t> involontario se la areazione alla risposta punitiva è breve  il </a:t>
            </a:r>
            <a:r>
              <a:rPr lang="it-IT" dirty="0" err="1" smtClean="0"/>
              <a:t>comportaamento</a:t>
            </a:r>
            <a:r>
              <a:rPr lang="it-IT" dirty="0" smtClean="0"/>
              <a:t> criminale è stato inibito</a:t>
            </a:r>
          </a:p>
          <a:p>
            <a:r>
              <a:rPr lang="it-IT" dirty="0" smtClean="0"/>
              <a:t>Reazione alla punizione lenta  non induce i soggetti ad evitare il comportamento criminale. Nei criminali M. ha constatato un sistema nervoso </a:t>
            </a:r>
            <a:r>
              <a:rPr lang="it-IT" dirty="0" err="1" smtClean="0"/>
              <a:t>autonomico</a:t>
            </a:r>
            <a:r>
              <a:rPr lang="it-IT" dirty="0" smtClean="0"/>
              <a:t> lento nella risposta agli stimoli</a:t>
            </a:r>
            <a:endParaRPr lang="it-IT" dirty="0"/>
          </a:p>
        </p:txBody>
      </p:sp>
    </p:spTree>
    <p:extLst>
      <p:ext uri="{BB962C8B-B14F-4D97-AF65-F5344CB8AC3E}">
        <p14:creationId xmlns:p14="http://schemas.microsoft.com/office/powerpoint/2010/main" val="2441160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Hans </a:t>
            </a:r>
            <a:r>
              <a:rPr lang="it-IT" dirty="0" err="1"/>
              <a:t>Eysenck</a:t>
            </a:r>
            <a:endParaRPr lang="it-IT" dirty="0"/>
          </a:p>
        </p:txBody>
      </p:sp>
      <p:sp>
        <p:nvSpPr>
          <p:cNvPr id="3" name="Segnaposto contenuto 2"/>
          <p:cNvSpPr>
            <a:spLocks noGrp="1"/>
          </p:cNvSpPr>
          <p:nvPr>
            <p:ph idx="1"/>
          </p:nvPr>
        </p:nvSpPr>
        <p:spPr/>
        <p:txBody>
          <a:bodyPr>
            <a:normAutofit fontScale="92500"/>
          </a:bodyPr>
          <a:lstStyle/>
          <a:p>
            <a:r>
              <a:rPr lang="it-IT" dirty="0" smtClean="0"/>
              <a:t>Terapia del comportamento</a:t>
            </a:r>
          </a:p>
          <a:p>
            <a:r>
              <a:rPr lang="it-IT" b="1" dirty="0" smtClean="0"/>
              <a:t>Teoria della personalità </a:t>
            </a:r>
            <a:r>
              <a:rPr lang="it-IT" dirty="0" smtClean="0"/>
              <a:t>(1964)</a:t>
            </a:r>
          </a:p>
          <a:p>
            <a:pPr marL="0" indent="0">
              <a:buNone/>
            </a:pPr>
            <a:r>
              <a:rPr lang="it-IT" dirty="0"/>
              <a:t>Secondo la sua teoria i tipi possiedono una determinazione su base biologica, nel senso che le modalità e gli schemi generali di reazione corrispondono ad un diverso modo di funzionamento interno dell'organismo a livello fisiologico. Di conseguenza secondo </a:t>
            </a:r>
            <a:r>
              <a:rPr lang="it-IT" dirty="0" err="1"/>
              <a:t>Eysenck</a:t>
            </a:r>
            <a:r>
              <a:rPr lang="it-IT" dirty="0"/>
              <a:t> anche le patologie mentali avrebbero un'origine </a:t>
            </a:r>
            <a:r>
              <a:rPr lang="it-IT" dirty="0" smtClean="0"/>
              <a:t>organica. I </a:t>
            </a:r>
            <a:r>
              <a:rPr lang="it-IT" dirty="0"/>
              <a:t>tipi rappresentano le caratteristiche fondamentali e basilari della personalità, le quali forniscono le basi per una classificazione differenziale degli individui. A questo scopo </a:t>
            </a:r>
            <a:r>
              <a:rPr lang="it-IT" dirty="0" err="1"/>
              <a:t>Eysenck</a:t>
            </a:r>
            <a:r>
              <a:rPr lang="it-IT" dirty="0"/>
              <a:t> elaborò un questionario in due versioni: il </a:t>
            </a:r>
            <a:r>
              <a:rPr lang="it-IT" dirty="0" err="1"/>
              <a:t>Maudseley</a:t>
            </a:r>
            <a:r>
              <a:rPr lang="it-IT" dirty="0"/>
              <a:t> </a:t>
            </a:r>
            <a:r>
              <a:rPr lang="it-IT" dirty="0" err="1"/>
              <a:t>Personality</a:t>
            </a:r>
            <a:r>
              <a:rPr lang="it-IT" dirty="0"/>
              <a:t> Inventory e lo </a:t>
            </a:r>
            <a:r>
              <a:rPr lang="it-IT" dirty="0" err="1"/>
              <a:t>Eysenck</a:t>
            </a:r>
            <a:r>
              <a:rPr lang="it-IT" dirty="0"/>
              <a:t> </a:t>
            </a:r>
            <a:r>
              <a:rPr lang="it-IT" dirty="0" err="1"/>
              <a:t>Personality</a:t>
            </a:r>
            <a:r>
              <a:rPr lang="it-IT" dirty="0"/>
              <a:t> Inventory (EPI). Quest'ultimo prevede due dimensioni fondamentali: stabilità-instabilità, introversione-estroversione</a:t>
            </a:r>
          </a:p>
        </p:txBody>
      </p:sp>
    </p:spTree>
    <p:extLst>
      <p:ext uri="{BB962C8B-B14F-4D97-AF65-F5344CB8AC3E}">
        <p14:creationId xmlns:p14="http://schemas.microsoft.com/office/powerpoint/2010/main" val="3777166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vagna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77_TF02804846_TF02804846.potx" id="{3D20F840-C1CB-49AA-9B99-D1664C5D7955}" vid="{BDD8EBD5-EB77-4377-AE48-333448456E57}"/>
    </a:ext>
  </a:extLst>
</a:theme>
</file>

<file path=ppt/theme/theme2.xml><?xml version="1.0" encoding="utf-8"?>
<a:theme xmlns:a="http://schemas.openxmlformats.org/drawingml/2006/main" name="Tema di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didattica su lavagna (widescreen)</Template>
  <TotalTime>10341</TotalTime>
  <Words>1614</Words>
  <Application>Microsoft Office PowerPoint</Application>
  <PresentationFormat>Personalizzato</PresentationFormat>
  <Paragraphs>98</Paragraphs>
  <Slides>21</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Book Antiqua</vt:lpstr>
      <vt:lpstr>Consolas</vt:lpstr>
      <vt:lpstr>Corbel</vt:lpstr>
      <vt:lpstr>Times New Roman</vt:lpstr>
      <vt:lpstr>Lavagna 16x9</vt:lpstr>
      <vt:lpstr>24.4.20 didattica distanza</vt:lpstr>
      <vt:lpstr>Edoardo, frate Agostino, Gemelli  (Milano 1878 – 1959)</vt:lpstr>
      <vt:lpstr>Agostino Gemelli</vt:lpstr>
      <vt:lpstr>Gemelli – Di Tullio</vt:lpstr>
      <vt:lpstr>indirizzo biocriminogenetico Ereditarietà –</vt:lpstr>
      <vt:lpstr>Indirizzo biocriminogenetico Ricerche su gemelli </vt:lpstr>
      <vt:lpstr>Intelligenza e crimine </vt:lpstr>
      <vt:lpstr>Teoria biosociale</vt:lpstr>
      <vt:lpstr>Hans Eysenck</vt:lpstr>
      <vt:lpstr>Presentazione standard di PowerPoint</vt:lpstr>
      <vt:lpstr>Presentazione standard di PowerPoint</vt:lpstr>
      <vt:lpstr>Presentazione standard di PowerPoint</vt:lpstr>
      <vt:lpstr>Presentazione standard di PowerPoint</vt:lpstr>
      <vt:lpstr>Tipologia fisica </vt:lpstr>
      <vt:lpstr>Tipologia fisica</vt:lpstr>
      <vt:lpstr>Indirizzo biocriminogenetico – indagine cromosomica</vt:lpstr>
      <vt:lpstr>Combinazione XYY «teoria cromosomica del delitto»</vt:lpstr>
      <vt:lpstr>Continua….</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Layout titolo</dc:title>
  <dc:creator>Fac-Giurisprudenza</dc:creator>
  <cp:lastModifiedBy>Fac-Giurisprudenza</cp:lastModifiedBy>
  <cp:revision>24</cp:revision>
  <dcterms:created xsi:type="dcterms:W3CDTF">2020-03-20T16:19:27Z</dcterms:created>
  <dcterms:modified xsi:type="dcterms:W3CDTF">2020-04-24T10:59:20Z</dcterms:modified>
</cp:coreProperties>
</file>