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37" autoAdjust="0"/>
    <p:restoredTop sz="90929"/>
  </p:normalViewPr>
  <p:slideViewPr>
    <p:cSldViewPr>
      <p:cViewPr varScale="1">
        <p:scale>
          <a:sx n="57" d="100"/>
          <a:sy n="57" d="100"/>
        </p:scale>
        <p:origin x="8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2B6451-DDFF-46A3-A6E7-0B6FDED83E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FE7C6F-D464-4CA3-91EF-F566FA50EE4D}" type="slidenum">
              <a:rPr lang="it-IT"/>
              <a:pPr/>
              <a:t>1</a:t>
            </a:fld>
            <a:endParaRPr 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6BCED-AB5C-4745-B003-02EF7F2CB675}" type="slidenum">
              <a:rPr lang="it-IT"/>
              <a:pPr/>
              <a:t>10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48ED6-0709-4E27-99F5-B38D52667ABE}" type="slidenum">
              <a:rPr lang="it-IT"/>
              <a:pPr/>
              <a:t>11</a:t>
            </a:fld>
            <a:endParaRPr lang="it-IT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62AFF-D814-49D8-9310-5478F6832219}" type="slidenum">
              <a:rPr lang="it-IT"/>
              <a:pPr/>
              <a:t>12</a:t>
            </a:fld>
            <a:endParaRPr lang="it-IT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1D1831-1410-4D2B-9FEA-21BC988B15C3}" type="slidenum">
              <a:rPr lang="it-IT"/>
              <a:pPr/>
              <a:t>13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3F6773-78A0-4B29-9EE9-38B196BC9C82}" type="slidenum">
              <a:rPr lang="it-IT"/>
              <a:pPr/>
              <a:t>14</a:t>
            </a:fld>
            <a:endParaRPr lang="it-IT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A09D4-4056-4597-9B06-97AC9994219C}" type="slidenum">
              <a:rPr lang="it-IT"/>
              <a:pPr/>
              <a:t>15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75117-CB44-494D-820B-13A42B062966}" type="slidenum">
              <a:rPr lang="it-IT"/>
              <a:pPr/>
              <a:t>16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BE301-2D5F-4165-8FC8-599625FBCE79}" type="slidenum">
              <a:rPr lang="it-IT"/>
              <a:pPr/>
              <a:t>17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BD26E-A0D4-4CC5-B7E0-606CB02A104D}" type="slidenum">
              <a:rPr lang="it-IT"/>
              <a:pPr/>
              <a:t>18</a:t>
            </a:fld>
            <a:endParaRPr lang="it-IT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27DF9-34A0-41F8-9FC6-CD776E0BA34A}" type="slidenum">
              <a:rPr lang="it-IT"/>
              <a:pPr/>
              <a:t>19</a:t>
            </a:fld>
            <a:endParaRPr lang="it-IT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76505-A0C2-4C85-93C5-652EED8A2E27}" type="slidenum">
              <a:rPr lang="it-IT"/>
              <a:pPr/>
              <a:t>2</a:t>
            </a:fld>
            <a:endParaRPr 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6E1F39-29E7-4474-87E1-9D59A1056E90}" type="slidenum">
              <a:rPr lang="it-IT"/>
              <a:pPr/>
              <a:t>20</a:t>
            </a:fld>
            <a:endParaRPr lang="it-IT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74923-186A-4BD3-B7EB-2353B6A203E5}" type="slidenum">
              <a:rPr lang="it-IT"/>
              <a:pPr/>
              <a:t>21</a:t>
            </a:fld>
            <a:endParaRPr lang="it-IT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4AAB2-2601-446E-B3C7-A7F87F41CDD0}" type="slidenum">
              <a:rPr lang="it-IT"/>
              <a:pPr/>
              <a:t>22</a:t>
            </a:fld>
            <a:endParaRPr lang="it-IT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DAE48-6A31-4816-B8CE-2F81333690ED}" type="slidenum">
              <a:rPr lang="it-IT"/>
              <a:pPr/>
              <a:t>3</a:t>
            </a:fld>
            <a:endParaRPr lang="it-IT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E74A3-82B9-4EB8-A4BA-F93602BDB861}" type="slidenum">
              <a:rPr lang="it-IT"/>
              <a:pPr/>
              <a:t>4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0A3A3-7242-4FEB-8003-66AF22A703EA}" type="slidenum">
              <a:rPr lang="it-IT"/>
              <a:pPr/>
              <a:t>5</a:t>
            </a:fld>
            <a:endParaRPr lang="it-IT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7DB34-CBB7-4D8F-9EEC-97E8CD48B64D}" type="slidenum">
              <a:rPr lang="it-IT"/>
              <a:pPr/>
              <a:t>6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5D859-B029-4975-B969-8970DDCB8C2E}" type="slidenum">
              <a:rPr lang="it-IT"/>
              <a:pPr/>
              <a:t>7</a:t>
            </a:fld>
            <a:endParaRPr lang="it-IT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9BBFD-1CDD-4943-8572-0FC7A4FF1037}" type="slidenum">
              <a:rPr lang="it-IT"/>
              <a:pPr/>
              <a:t>8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9CF0F-1636-42C6-9BCE-9BDA3113B255}" type="slidenum">
              <a:rPr lang="it-IT"/>
              <a:pPr/>
              <a:t>9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47F2D-8995-4F3C-87F1-5499A27F6F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65CAE-F943-435F-AD6F-869C800105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35DD1-01DD-4797-9DB1-D154E9A156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8BF40-5522-49CF-9334-7CF123443B0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80027-D1AC-49BA-A425-30B3880394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E020C-026B-434E-A0EA-FA7ECA7F44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C846-956F-4A35-910B-FE785082BF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47F4-72EF-4428-B264-6266969761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8B881-9511-4C7C-9D4E-62AB300635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D17F7-44B8-4314-BACC-E50ECC19FC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6D262-E6FB-4333-BD14-7F6F325BC2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32E3BB7F-DEC5-4DAD-8A34-2B111096A7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dirty="0">
                <a:solidFill>
                  <a:schemeClr val="tx1"/>
                </a:solidFill>
                <a:latin typeface="Verdana" pitchFamily="34" charset="0"/>
              </a:rPr>
              <a:t>GLI STRUMENTI QUALITATIVI</a:t>
            </a:r>
            <a:br>
              <a:rPr lang="it-IT" dirty="0">
                <a:solidFill>
                  <a:schemeClr val="tx1"/>
                </a:solidFill>
              </a:rPr>
            </a:br>
            <a:endParaRPr lang="it-IT" sz="20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Verdana" pitchFamily="34" charset="0"/>
              </a:rPr>
              <a:t>L’intervista – focus group – l’osservazione partecipante e il monitoraggio delle comunità OL e dei news group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Le fasi dell’intervista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it-IT"/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La preparazione dell’intervista</a:t>
            </a:r>
          </a:p>
          <a:p>
            <a:pPr marL="609600" indent="-609600" eaLnBrk="1" hangingPunct="1">
              <a:buFontTx/>
              <a:buAutoNum type="arabicPeriod"/>
            </a:pPr>
            <a:endParaRPr lang="it-IT">
              <a:latin typeface="Verdan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La realizzazione dell’intervista</a:t>
            </a:r>
          </a:p>
          <a:p>
            <a:pPr marL="609600" indent="-609600" eaLnBrk="1" hangingPunct="1">
              <a:buFontTx/>
              <a:buAutoNum type="arabicPeriod"/>
            </a:pPr>
            <a:endParaRPr lang="it-IT">
              <a:latin typeface="Verdan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L’elaborazione dei risultati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1. La preparazione dell’intervista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>
                <a:latin typeface="Verdana" pitchFamily="34" charset="0"/>
              </a:rPr>
              <a:t>Devono essere chiariti: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Risorse da investire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Obiettivi intervista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Argomenti da trattare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Persone da intervistare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Competenze intervistatore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Durata intervista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Periodo di tempo necessario a tutte interviste</a:t>
            </a:r>
          </a:p>
          <a:p>
            <a:pPr eaLnBrk="1" hangingPunct="1">
              <a:lnSpc>
                <a:spcPct val="90000"/>
              </a:lnSpc>
            </a:pPr>
            <a:endParaRPr lang="it-IT" sz="28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>
                <a:solidFill>
                  <a:schemeClr val="tx1"/>
                </a:solidFill>
                <a:latin typeface="Verdana" pitchFamily="34" charset="0"/>
              </a:rPr>
              <a:t>2. La realizzazione dell’intervista 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sz="2800">
                <a:latin typeface="Verdana" pitchFamily="34" charset="0"/>
              </a:rPr>
              <a:t>	</a:t>
            </a:r>
            <a:r>
              <a:rPr lang="it-IT" sz="2400">
                <a:latin typeface="Verdana" pitchFamily="34" charset="0"/>
              </a:rPr>
              <a:t>Apertura: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sz="2400">
                <a:latin typeface="Verdana" pitchFamily="34" charset="0"/>
              </a:rPr>
              <a:t>	intervistatore chiarisce proprio ruolo, riprende obiettivi dell’intervista, anticipa gli argomenti, si precisa la durata ed esplicita come saranno utilizzati e diffusi risultati – eventuale domanda di apertura</a:t>
            </a:r>
          </a:p>
          <a:p>
            <a:pPr eaLnBrk="1" hangingPunct="1"/>
            <a:endParaRPr lang="it-IT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</a:rPr>
              <a:t>2</a:t>
            </a:r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. La realizzazione dell’intervista 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/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Linguaggio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Memorizzazione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Conclusione intervista: verifica obiettivi, definizione tappe successive (secondo incontro, invio documenti…)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>
                <a:solidFill>
                  <a:schemeClr val="tx1"/>
                </a:solidFill>
                <a:latin typeface="Verdana" pitchFamily="34" charset="0"/>
              </a:rPr>
              <a:t>Stile conduzione intervista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Mostrare interesse e apprezzamento verso le dichiarazioni dell’intervistato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Far rilevare all’intervistato i benefici, anche indiretti, ce lui stesso può trarre dalla ricerca che sta svolgendo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Esplicitare e sottolineare l’utilità del contributo dell’intervistato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Dichiarare la propria disponibilità e interesse a mantenere il contatto con l’intervistato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Attenzione a: conflitti, elusioni o ricerca di approvazioni</a:t>
            </a:r>
          </a:p>
          <a:p>
            <a:pPr eaLnBrk="1" hangingPunct="1">
              <a:lnSpc>
                <a:spcPct val="90000"/>
              </a:lnSpc>
            </a:pPr>
            <a:endParaRPr lang="it-IT" sz="2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3. L’elaborazione dei risultati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Sintesi su formato omogeneo per confronto ed analisi complessiva (relazione su tutte interviste).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In alcuni casi è possibile o si deve ricontattare intervistato.</a:t>
            </a:r>
          </a:p>
          <a:p>
            <a:pPr eaLnBrk="1" hangingPunct="1"/>
            <a:endParaRPr lang="it-IT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Il focus group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t-IT" sz="2400">
                <a:latin typeface="Verdana" pitchFamily="34" charset="0"/>
              </a:rPr>
              <a:t>Finalità di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Raccogliere informazioni sulle valutazioni e sulla percezione dei soggetti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Generare idee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Individuare soluzioni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Produrre stimoli per piani di azioni nel campo delle relazioni pubbliche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Coinvolgere i soggetti nell’interpretazione dei risultati di un’attività già svolta come per esempio una survey (Invernizzi, 2000)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I vantaggi del focus group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Le interazioni di gruppo stimolano creatività ed originalità, per cui si ottengono informazioni ricche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Consente un notevole risparmio di tempo e di risorse perché attiva più persone contemporaneamente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Rende possibile trattare argomenti sui quali è difficile discutere (quando le persone si identificano in un gruppo superano le resistenze a esprimere i propri punti di vista)</a:t>
            </a:r>
          </a:p>
          <a:p>
            <a:pPr eaLnBrk="1" hangingPunct="1"/>
            <a:endParaRPr lang="it-IT" sz="2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Le fasi del focus group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it-IT">
              <a:latin typeface="Verdan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La preparazione</a:t>
            </a:r>
          </a:p>
          <a:p>
            <a:pPr marL="609600" indent="-609600" eaLnBrk="1" hangingPunct="1">
              <a:buFontTx/>
              <a:buAutoNum type="arabicPeriod"/>
            </a:pPr>
            <a:endParaRPr lang="it-IT">
              <a:latin typeface="Verdan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La conduzione</a:t>
            </a:r>
          </a:p>
          <a:p>
            <a:pPr marL="609600" indent="-609600" eaLnBrk="1" hangingPunct="1">
              <a:buFontTx/>
              <a:buAutoNum type="arabicPeriod"/>
            </a:pPr>
            <a:endParaRPr lang="it-IT">
              <a:latin typeface="Verdan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t-IT">
                <a:latin typeface="Verdana" pitchFamily="34" charset="0"/>
              </a:rPr>
              <a:t>L’elaborazione dei risultati e la loro presentazione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Preparazione del focus group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Dimensione: 7-8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Composizione gruppo: garantire una certa eterogeneità ed orizzontalità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Durata focus group: 1-2 ore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Il livello di partecipazione dell’animatore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Tecniche di animazione e rilevazione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Luogo e strutture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Gli strumenti qualitativi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Adatti ad esplorare situazioni poco note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Risultati non generalizzabili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Consentono di captare segnali e situazioni in evoluzione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>
                <a:solidFill>
                  <a:schemeClr val="tx1"/>
                </a:solidFill>
                <a:latin typeface="Verdana" pitchFamily="34" charset="0"/>
              </a:rPr>
              <a:t>Conduzione del focus group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>
                <a:latin typeface="Verdana" pitchFamily="34" charset="0"/>
              </a:rPr>
              <a:t>	L’animatore propone i temi dell’intervista-discussione e focalizza la sua attenzione sull’osservazione e sull’ascolto</a:t>
            </a:r>
          </a:p>
          <a:p>
            <a:pPr eaLnBrk="1" hangingPunct="1">
              <a:lnSpc>
                <a:spcPct val="90000"/>
              </a:lnSpc>
            </a:pPr>
            <a:endParaRPr lang="it-IT" sz="28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>
                <a:latin typeface="Verdana" pitchFamily="34" charset="0"/>
              </a:rPr>
              <a:t>Fasi che deve gestire animatore: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Costruzione rapporto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Esplorazione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Realizzazione di un lavoro di gruppo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Conclusione</a:t>
            </a:r>
          </a:p>
          <a:p>
            <a:pPr eaLnBrk="1" hangingPunct="1">
              <a:lnSpc>
                <a:spcPct val="90000"/>
              </a:lnSpc>
            </a:pPr>
            <a:endParaRPr lang="it-IT" sz="28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Elaborazione e presentazione</a:t>
            </a:r>
            <a:br>
              <a:rPr lang="it-IT" sz="3600">
                <a:solidFill>
                  <a:schemeClr val="tx1"/>
                </a:solidFill>
                <a:latin typeface="Verdana" pitchFamily="34" charset="0"/>
              </a:rPr>
            </a:br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dei risultati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/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Informazioni ordinate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Analisi del contenuto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Alternare analisi con esempi testuali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>
                <a:solidFill>
                  <a:schemeClr val="tx1"/>
                </a:solidFill>
                <a:latin typeface="Verdana" pitchFamily="34" charset="0"/>
              </a:rPr>
              <a:t>L’osservazione partecipante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Serve a raccogliere informazioni di natura qualitativa in un ambiente naturale, attraverso l’osservazione delle persone e dei gruppi durante la loro normale attività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it-IT" sz="240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Si riduce influenza osservatore per non modificare il contesto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L’intervista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In profondità (libera)</a:t>
            </a:r>
          </a:p>
          <a:p>
            <a:pPr eaLnBrk="1" hangingPunct="1">
              <a:buFont typeface="Wingdings" pitchFamily="2" charset="2"/>
              <a:buChar char="q"/>
            </a:pPr>
            <a:endParaRPr lang="it-IT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it-IT">
                <a:latin typeface="Verdana" pitchFamily="34" charset="0"/>
              </a:rPr>
              <a:t>Strutturata</a:t>
            </a:r>
            <a:r>
              <a:rPr lang="it-IT">
                <a:latin typeface="Verdana" pitchFamily="34" charset="0"/>
                <a:sym typeface="Wingdings" pitchFamily="2" charset="2"/>
              </a:rPr>
              <a:t> questionario (quantitativo)</a:t>
            </a:r>
            <a:endParaRPr lang="it-IT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L’intervista in profondità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200">
                <a:latin typeface="Verdana" pitchFamily="34" charset="0"/>
              </a:rPr>
              <a:t>Poche domande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2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200">
                <a:latin typeface="Verdana" pitchFamily="34" charset="0"/>
              </a:rPr>
              <a:t>Possibili percorsi alternativi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2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200">
                <a:latin typeface="Verdana" pitchFamily="34" charset="0"/>
              </a:rPr>
              <a:t>Poche interviste (molto tempo ad intervista)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2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200">
                <a:latin typeface="Verdana" pitchFamily="34" charset="0"/>
              </a:rPr>
              <a:t>Obiettivi: esplorare temi poco conosciuti e di comprendere fenomeni complessi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2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200">
                <a:latin typeface="Verdana" pitchFamily="34" charset="0"/>
              </a:rPr>
              <a:t>Permette di raccogliere informazioni aggiornate anche su clima organizzativo e su personalità intervistato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L’intervista strutturata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Segue una traccia di domande aperte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Con un’articolazione e sequenze ben definite (griglia)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Obiettivo: approfondire e precisare la comprensione di situazioni in parte già note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Numero abbastanza elevato interviste (meno tempo ad intervista)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Tipi di domanda 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Chiusa: provoca risposta molto breve, di solito una parola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8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Aperta: conduce l’intervistato ad esprimere una visione personale dell’evento e a raccontare quegli aspetti che ritiene più significativi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80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>
                <a:latin typeface="Verdana" pitchFamily="34" charset="0"/>
              </a:rPr>
              <a:t>Che non orientano la risposta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 dirty="0">
                <a:latin typeface="Verdana" pitchFamily="34" charset="0"/>
              </a:rPr>
              <a:t>Domanda di precisazione: mira ad ottenere informazioni riferite all’esperienza diretta e concreta dell’intervistato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400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 dirty="0">
                <a:latin typeface="Verdana" pitchFamily="34" charset="0"/>
              </a:rPr>
              <a:t>Domanda di approfondimento: riferita ad argomento accennato che si ritiene di interesse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it-IT" sz="2400" dirty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400">
                <a:latin typeface="Verdana" pitchFamily="34" charset="0"/>
              </a:rPr>
              <a:t>Domanda ipotetica proiettiva: porta l’intervistato a esprimere delle opinioni e degli interessi riferiti a situazioni ideali, al fine di farlo sentire più libero d’esprimersi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>
                <a:solidFill>
                  <a:schemeClr val="tx1"/>
                </a:solidFill>
                <a:latin typeface="Verdana" pitchFamily="34" charset="0"/>
              </a:rPr>
              <a:t>Tipi di domanda II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>
                <a:solidFill>
                  <a:schemeClr val="tx1"/>
                </a:solidFill>
                <a:latin typeface="Verdana" pitchFamily="34" charset="0"/>
              </a:rPr>
              <a:t>Griglia di domande per intervista strutturata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>
                <a:latin typeface="Verdana" pitchFamily="34" charset="0"/>
              </a:rPr>
              <a:t>	Traccia impiegata per serie di interviste a professionisti di relazioni pubbliche finalizzate a individuare i principali contenuti della loro attività professionale (Mazzei, Pozzi, Valter, 2000)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>
                <a:solidFill>
                  <a:schemeClr val="tx1"/>
                </a:solidFill>
                <a:latin typeface="Verdana" pitchFamily="34" charset="0"/>
              </a:rPr>
              <a:t>Griglia domande – strutturata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Quale è la sua posizione in azienda (o in agenzia)?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Quali sono le sue precedenti esperienze professionali?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Che tipo di formazione ha?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È iscritto a qualche associazione professionale? Se sì quale?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Quali sono i principali servizi che offre nella sua attività di relazioni pubbliche?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it-IT" sz="2000">
                <a:latin typeface="Verdana" pitchFamily="34" charset="0"/>
              </a:rPr>
              <a:t>Segue Lista di Strumenti e iniziative – Servizi di base – Servizi complessi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it-IT" sz="2000">
              <a:latin typeface="Verdan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Quali servizi, secondo lei, caratterizzano la professione?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t-IT" sz="2000">
                <a:latin typeface="Verdana" pitchFamily="34" charset="0"/>
              </a:rPr>
              <a:t>Nella sua attività utilizza dei metodi gestionali e manageriali formalizzati? Se sì, quali?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827</Words>
  <Application>Microsoft Office PowerPoint</Application>
  <PresentationFormat>Presentazione su schermo (4:3)</PresentationFormat>
  <Paragraphs>151</Paragraphs>
  <Slides>22</Slides>
  <Notes>22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Times New Roman</vt:lpstr>
      <vt:lpstr>Verdana</vt:lpstr>
      <vt:lpstr>Wingdings</vt:lpstr>
      <vt:lpstr>Struttura predefinita</vt:lpstr>
      <vt:lpstr>GLI STRUMENTI QUALITATIVI </vt:lpstr>
      <vt:lpstr>Gli strumenti qualitativi</vt:lpstr>
      <vt:lpstr>L’intervista</vt:lpstr>
      <vt:lpstr>L’intervista in profondità</vt:lpstr>
      <vt:lpstr>L’intervista strutturata</vt:lpstr>
      <vt:lpstr>Tipi di domanda I</vt:lpstr>
      <vt:lpstr>Tipi di domanda II</vt:lpstr>
      <vt:lpstr>Griglia di domande per intervista strutturata</vt:lpstr>
      <vt:lpstr>Griglia domande – strutturata</vt:lpstr>
      <vt:lpstr>Le fasi dell’intervista</vt:lpstr>
      <vt:lpstr>1. La preparazione dell’intervista</vt:lpstr>
      <vt:lpstr>2. La realizzazione dell’intervista I</vt:lpstr>
      <vt:lpstr>2. La realizzazione dell’intervista II</vt:lpstr>
      <vt:lpstr>Stile conduzione intervista</vt:lpstr>
      <vt:lpstr>3. L’elaborazione dei risultati</vt:lpstr>
      <vt:lpstr>Il focus group</vt:lpstr>
      <vt:lpstr>I vantaggi del focus group</vt:lpstr>
      <vt:lpstr>Le fasi del focus group</vt:lpstr>
      <vt:lpstr>Preparazione del focus group</vt:lpstr>
      <vt:lpstr>Conduzione del focus group</vt:lpstr>
      <vt:lpstr>Elaborazione e presentazione dei risultati</vt:lpstr>
      <vt:lpstr>L’osservazione partecipante</vt:lpstr>
    </vt:vector>
  </TitlesOfParts>
  <Company>pippe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STRUMENTI QUALITATIVI</dc:title>
  <dc:creator>nicola</dc:creator>
  <cp:lastModifiedBy>nicola strizzolo</cp:lastModifiedBy>
  <cp:revision>79</cp:revision>
  <dcterms:created xsi:type="dcterms:W3CDTF">2009-11-10T18:19:27Z</dcterms:created>
  <dcterms:modified xsi:type="dcterms:W3CDTF">2025-03-24T09:34:09Z</dcterms:modified>
</cp:coreProperties>
</file>