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6" r:id="rId18"/>
    <p:sldId id="277" r:id="rId1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jctFlK8Fm0sT2Vu7ZRdTEgfePV6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874E8B8-526C-4138-A5AC-6BD21BE7BBC4}">
  <a:tblStyle styleId="{2874E8B8-526C-4138-A5AC-6BD21BE7BBC4}" styleName="Table_0">
    <a:wholeTbl>
      <a:tcTxStyle b="off" i="off">
        <a:font>
          <a:latin typeface="Times New Roman"/>
          <a:ea typeface="Times New Roman"/>
          <a:cs typeface="Times New Roman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F6EF"/>
          </a:solidFill>
        </a:fill>
      </a:tcStyle>
    </a:wholeTbl>
    <a:band1H>
      <a:tcTxStyle/>
      <a:tcStyle>
        <a:tcBdr/>
        <a:fill>
          <a:solidFill>
            <a:srgbClr val="CAECDD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ECDD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Times New Roman"/>
          <a:ea typeface="Times New Roman"/>
          <a:cs typeface="Times New Roman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‹N›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</a:t>
            </a:fld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0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10</a:t>
            </a:fld>
            <a:endParaRPr/>
          </a:p>
        </p:txBody>
      </p:sp>
      <p:sp>
        <p:nvSpPr>
          <p:cNvPr id="149" name="Google Shape;14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0" name="Google Shape;150;p10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11</a:t>
            </a:fld>
            <a:endParaRPr/>
          </a:p>
        </p:txBody>
      </p:sp>
      <p:sp>
        <p:nvSpPr>
          <p:cNvPr id="156" name="Google Shape;15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7" name="Google Shape;157;p11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2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12</a:t>
            </a:fld>
            <a:endParaRPr/>
          </a:p>
        </p:txBody>
      </p:sp>
      <p:sp>
        <p:nvSpPr>
          <p:cNvPr id="163" name="Google Shape;16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4" name="Google Shape;164;p1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3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13</a:t>
            </a:fld>
            <a:endParaRPr/>
          </a:p>
        </p:txBody>
      </p:sp>
      <p:sp>
        <p:nvSpPr>
          <p:cNvPr id="265" name="Google Shape;26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6" name="Google Shape;266;p1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1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2</a:t>
            </a:fld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3</a:t>
            </a:fld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4</a:t>
            </a:fld>
            <a:endParaRPr/>
          </a:p>
        </p:txBody>
      </p:sp>
      <p:sp>
        <p:nvSpPr>
          <p:cNvPr id="107" name="Google Shape;10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5</a:t>
            </a:fld>
            <a:endParaRPr/>
          </a:p>
        </p:txBody>
      </p:sp>
      <p:sp>
        <p:nvSpPr>
          <p:cNvPr id="114" name="Google Shape;11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5" name="Google Shape;115;p5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6</a:t>
            </a:fld>
            <a:endParaRPr/>
          </a:p>
        </p:txBody>
      </p:sp>
      <p:sp>
        <p:nvSpPr>
          <p:cNvPr id="121" name="Google Shape;12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7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7</a:t>
            </a:fld>
            <a:endParaRPr/>
          </a:p>
        </p:txBody>
      </p:sp>
      <p:sp>
        <p:nvSpPr>
          <p:cNvPr id="128" name="Google Shape;12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9" name="Google Shape;129;p7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8</a:t>
            </a:fld>
            <a:endParaRPr/>
          </a:p>
        </p:txBody>
      </p:sp>
      <p:sp>
        <p:nvSpPr>
          <p:cNvPr id="135" name="Google Shape;13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6" name="Google Shape;136;p8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9:notes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9</a:t>
            </a:fld>
            <a:endParaRPr/>
          </a:p>
        </p:txBody>
      </p:sp>
      <p:sp>
        <p:nvSpPr>
          <p:cNvPr id="142" name="Google Shape;14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3" name="Google Shape;143;p9:notes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8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7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7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5" name="Google Shape;75;p2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8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8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1" name="Google Shape;81;p2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9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" name="Google Shape;24;p1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30" name="Google Shape;30;p2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36" name="Google Shape;36;p21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»"/>
              <a:defRPr sz="1800"/>
            </a:lvl9pPr>
          </a:lstStyle>
          <a:p>
            <a:endParaRPr/>
          </a:p>
        </p:txBody>
      </p:sp>
      <p:sp>
        <p:nvSpPr>
          <p:cNvPr id="37" name="Google Shape;37;p2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44" name="Google Shape;44;p2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»"/>
              <a:defRPr sz="1600"/>
            </a:lvl9pPr>
          </a:lstStyle>
          <a:p>
            <a:endParaRPr/>
          </a:p>
        </p:txBody>
      </p:sp>
      <p:sp>
        <p:nvSpPr>
          <p:cNvPr id="46" name="Google Shape;46;p2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/>
            </a:lvl9pPr>
          </a:lstStyle>
          <a:p>
            <a:endParaRPr/>
          </a:p>
        </p:txBody>
      </p:sp>
      <p:sp>
        <p:nvSpPr>
          <p:cNvPr id="61" name="Google Shape;61;p2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2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2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»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scuola.it/archivio/psicologia/sociogramma.htm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>
                <a:latin typeface="Verdana"/>
                <a:ea typeface="Verdana"/>
                <a:cs typeface="Verdana"/>
                <a:sym typeface="Verdana"/>
              </a:rPr>
              <a:t>Gli strumenti quantitativi</a:t>
            </a:r>
            <a:endParaRPr/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None/>
            </a:pPr>
            <a:r>
              <a:rPr lang="it-IT" sz="2800" dirty="0">
                <a:latin typeface="Verdana"/>
                <a:ea typeface="Verdana"/>
                <a:cs typeface="Verdana"/>
                <a:sym typeface="Verdana"/>
              </a:rPr>
              <a:t>L’indagine campionaria</a:t>
            </a:r>
            <a:endParaRPr dirty="0"/>
          </a:p>
          <a:p>
            <a:pPr marL="0" lvl="0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>
                <a:latin typeface="Verdana"/>
                <a:ea typeface="Verdana"/>
                <a:cs typeface="Verdana"/>
                <a:sym typeface="Verdana"/>
              </a:rPr>
              <a:t>Variabili</a:t>
            </a:r>
            <a:endParaRPr/>
          </a:p>
        </p:txBody>
      </p:sp>
      <p:sp>
        <p:nvSpPr>
          <p:cNvPr id="153" name="Google Shape;153;p1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>
                <a:latin typeface="Verdana"/>
                <a:ea typeface="Verdana"/>
                <a:cs typeface="Verdana"/>
                <a:sym typeface="Verdana"/>
              </a:rPr>
              <a:t>Nominali (percentuale, frequenza, associazione)</a:t>
            </a:r>
            <a:endParaRPr/>
          </a:p>
          <a:p>
            <a:pPr marL="342900" lvl="0" indent="-1905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>
                <a:latin typeface="Verdana"/>
                <a:ea typeface="Verdana"/>
                <a:cs typeface="Verdana"/>
                <a:sym typeface="Verdana"/>
              </a:rPr>
              <a:t>Ordinali (percentuale, frequenza, cograduazione)</a:t>
            </a:r>
            <a:endParaRPr/>
          </a:p>
          <a:p>
            <a:pPr marL="342900" lvl="0" indent="-1905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>
                <a:latin typeface="Verdana"/>
                <a:ea typeface="Verdana"/>
                <a:cs typeface="Verdana"/>
                <a:sym typeface="Verdana"/>
              </a:rPr>
              <a:t>Scalare (percentuale, frequenza, correlazione)</a:t>
            </a:r>
            <a:endParaRPr/>
          </a:p>
          <a:p>
            <a:pPr marL="342900" lvl="0" indent="-1905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>
                <a:latin typeface="Verdana"/>
                <a:ea typeface="Verdana"/>
                <a:cs typeface="Verdana"/>
                <a:sym typeface="Verdana"/>
              </a:rPr>
              <a:t>Numerali (percentuale, frequenza, correlazione, analisi fattoriale…)</a:t>
            </a:r>
            <a:endParaRPr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>
                <a:latin typeface="Verdana"/>
                <a:ea typeface="Verdana"/>
                <a:cs typeface="Verdana"/>
                <a:sym typeface="Verdana"/>
              </a:rPr>
              <a:t>Presentazione dei risultati</a:t>
            </a:r>
            <a:br>
              <a:rPr lang="it-IT"/>
            </a:br>
            <a:endParaRPr/>
          </a:p>
        </p:txBody>
      </p:sp>
      <p:sp>
        <p:nvSpPr>
          <p:cNvPr id="160" name="Google Shape;160;p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1905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>
                <a:latin typeface="Verdana"/>
                <a:ea typeface="Verdana"/>
                <a:cs typeface="Verdana"/>
                <a:sym typeface="Verdana"/>
              </a:rPr>
              <a:t>Uso di tabelle (es tabelle a doppia entrata, multiple)</a:t>
            </a:r>
            <a:endParaRPr/>
          </a:p>
          <a:p>
            <a:pPr marL="342900" lvl="0" indent="-1905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1905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>
                <a:latin typeface="Verdana"/>
                <a:ea typeface="Verdana"/>
                <a:cs typeface="Verdana"/>
                <a:sym typeface="Verdana"/>
              </a:rPr>
              <a:t>Uso di grafici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2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7" name="Google Shape;167;p12"/>
          <p:cNvGrpSpPr/>
          <p:nvPr/>
        </p:nvGrpSpPr>
        <p:grpSpPr>
          <a:xfrm>
            <a:off x="609600" y="681038"/>
            <a:ext cx="7467600" cy="5495925"/>
            <a:chOff x="-3" y="-3"/>
            <a:chExt cx="2428" cy="3462"/>
          </a:xfrm>
        </p:grpSpPr>
        <p:grpSp>
          <p:nvGrpSpPr>
            <p:cNvPr id="168" name="Google Shape;168;p12"/>
            <p:cNvGrpSpPr/>
            <p:nvPr/>
          </p:nvGrpSpPr>
          <p:grpSpPr>
            <a:xfrm>
              <a:off x="0" y="0"/>
              <a:ext cx="2422" cy="3456"/>
              <a:chOff x="0" y="0"/>
              <a:chExt cx="2422" cy="3456"/>
            </a:xfrm>
          </p:grpSpPr>
          <p:grpSp>
            <p:nvGrpSpPr>
              <p:cNvPr id="169" name="Google Shape;169;p12"/>
              <p:cNvGrpSpPr/>
              <p:nvPr/>
            </p:nvGrpSpPr>
            <p:grpSpPr>
              <a:xfrm>
                <a:off x="0" y="0"/>
                <a:ext cx="864" cy="1056"/>
                <a:chOff x="0" y="0"/>
                <a:chExt cx="864" cy="1056"/>
              </a:xfrm>
            </p:grpSpPr>
            <p:sp>
              <p:nvSpPr>
                <p:cNvPr id="170" name="Google Shape;170;p12"/>
                <p:cNvSpPr/>
                <p:nvPr/>
              </p:nvSpPr>
              <p:spPr>
                <a:xfrm>
                  <a:off x="28" y="0"/>
                  <a:ext cx="808" cy="105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just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 b="0" i="0" u="none" strike="noStrike" cap="none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Livello di rischio percepito</a:t>
                  </a:r>
                  <a:endParaRPr/>
                </a:p>
                <a:p>
                  <a:pPr marL="0" marR="0" lvl="0" indent="0" algn="just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71" name="Google Shape;171;p12"/>
                <p:cNvSpPr/>
                <p:nvPr/>
              </p:nvSpPr>
              <p:spPr>
                <a:xfrm>
                  <a:off x="0" y="0"/>
                  <a:ext cx="864" cy="1056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72" name="Google Shape;172;p12"/>
              <p:cNvGrpSpPr/>
              <p:nvPr/>
            </p:nvGrpSpPr>
            <p:grpSpPr>
              <a:xfrm>
                <a:off x="864" y="0"/>
                <a:ext cx="1181" cy="384"/>
                <a:chOff x="864" y="0"/>
                <a:chExt cx="1181" cy="384"/>
              </a:xfrm>
            </p:grpSpPr>
            <p:sp>
              <p:nvSpPr>
                <p:cNvPr id="173" name="Google Shape;173;p12"/>
                <p:cNvSpPr/>
                <p:nvPr/>
              </p:nvSpPr>
              <p:spPr>
                <a:xfrm>
                  <a:off x="892" y="0"/>
                  <a:ext cx="1125" cy="38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16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Indici di consumo</a:t>
                  </a:r>
                  <a:endParaRPr/>
                </a:p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6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74" name="Google Shape;174;p12"/>
                <p:cNvSpPr/>
                <p:nvPr/>
              </p:nvSpPr>
              <p:spPr>
                <a:xfrm>
                  <a:off x="864" y="0"/>
                  <a:ext cx="1181" cy="384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75" name="Google Shape;175;p12"/>
              <p:cNvGrpSpPr/>
              <p:nvPr/>
            </p:nvGrpSpPr>
            <p:grpSpPr>
              <a:xfrm>
                <a:off x="2045" y="0"/>
                <a:ext cx="377" cy="1056"/>
                <a:chOff x="2045" y="0"/>
                <a:chExt cx="377" cy="1056"/>
              </a:xfrm>
            </p:grpSpPr>
            <p:sp>
              <p:nvSpPr>
                <p:cNvPr id="176" name="Google Shape;176;p12"/>
                <p:cNvSpPr/>
                <p:nvPr/>
              </p:nvSpPr>
              <p:spPr>
                <a:xfrm>
                  <a:off x="2073" y="0"/>
                  <a:ext cx="321" cy="105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Totale</a:t>
                  </a:r>
                  <a:endParaRPr/>
                </a:p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77" name="Google Shape;177;p12"/>
                <p:cNvSpPr/>
                <p:nvPr/>
              </p:nvSpPr>
              <p:spPr>
                <a:xfrm>
                  <a:off x="2045" y="0"/>
                  <a:ext cx="377" cy="1056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78" name="Google Shape;178;p12"/>
              <p:cNvGrpSpPr/>
              <p:nvPr/>
            </p:nvGrpSpPr>
            <p:grpSpPr>
              <a:xfrm>
                <a:off x="864" y="384"/>
                <a:ext cx="235" cy="672"/>
                <a:chOff x="864" y="384"/>
                <a:chExt cx="235" cy="672"/>
              </a:xfrm>
            </p:grpSpPr>
            <p:sp>
              <p:nvSpPr>
                <p:cNvPr id="179" name="Google Shape;179;p12"/>
                <p:cNvSpPr/>
                <p:nvPr/>
              </p:nvSpPr>
              <p:spPr>
                <a:xfrm>
                  <a:off x="892" y="384"/>
                  <a:ext cx="179" cy="67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18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mai</a:t>
                  </a:r>
                  <a:endParaRPr/>
                </a:p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80" name="Google Shape;180;p12"/>
                <p:cNvSpPr/>
                <p:nvPr/>
              </p:nvSpPr>
              <p:spPr>
                <a:xfrm>
                  <a:off x="864" y="384"/>
                  <a:ext cx="235" cy="672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81" name="Google Shape;181;p12"/>
              <p:cNvGrpSpPr/>
              <p:nvPr/>
            </p:nvGrpSpPr>
            <p:grpSpPr>
              <a:xfrm>
                <a:off x="1099" y="384"/>
                <a:ext cx="559" cy="672"/>
                <a:chOff x="1099" y="384"/>
                <a:chExt cx="559" cy="672"/>
              </a:xfrm>
            </p:grpSpPr>
            <p:sp>
              <p:nvSpPr>
                <p:cNvPr id="182" name="Google Shape;182;p12"/>
                <p:cNvSpPr/>
                <p:nvPr/>
              </p:nvSpPr>
              <p:spPr>
                <a:xfrm>
                  <a:off x="1127" y="384"/>
                  <a:ext cx="503" cy="67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occasionale</a:t>
                  </a:r>
                  <a:endParaRPr/>
                </a:p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83" name="Google Shape;183;p12"/>
                <p:cNvSpPr/>
                <p:nvPr/>
              </p:nvSpPr>
              <p:spPr>
                <a:xfrm>
                  <a:off x="1099" y="384"/>
                  <a:ext cx="559" cy="672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84" name="Google Shape;184;p12"/>
              <p:cNvGrpSpPr/>
              <p:nvPr/>
            </p:nvGrpSpPr>
            <p:grpSpPr>
              <a:xfrm>
                <a:off x="1658" y="384"/>
                <a:ext cx="387" cy="672"/>
                <a:chOff x="1658" y="384"/>
                <a:chExt cx="387" cy="672"/>
              </a:xfrm>
            </p:grpSpPr>
            <p:sp>
              <p:nvSpPr>
                <p:cNvPr id="185" name="Google Shape;185;p12"/>
                <p:cNvSpPr/>
                <p:nvPr/>
              </p:nvSpPr>
              <p:spPr>
                <a:xfrm>
                  <a:off x="1686" y="384"/>
                  <a:ext cx="331" cy="67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abituale</a:t>
                  </a:r>
                  <a:endParaRPr/>
                </a:p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86" name="Google Shape;186;p12"/>
                <p:cNvSpPr/>
                <p:nvPr/>
              </p:nvSpPr>
              <p:spPr>
                <a:xfrm>
                  <a:off x="1658" y="384"/>
                  <a:ext cx="387" cy="672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87" name="Google Shape;187;p12"/>
              <p:cNvGrpSpPr/>
              <p:nvPr/>
            </p:nvGrpSpPr>
            <p:grpSpPr>
              <a:xfrm>
                <a:off x="0" y="1056"/>
                <a:ext cx="864" cy="480"/>
                <a:chOff x="0" y="1056"/>
                <a:chExt cx="864" cy="480"/>
              </a:xfrm>
            </p:grpSpPr>
            <p:sp>
              <p:nvSpPr>
                <p:cNvPr id="188" name="Google Shape;188;p12"/>
                <p:cNvSpPr/>
                <p:nvPr/>
              </p:nvSpPr>
              <p:spPr>
                <a:xfrm>
                  <a:off x="28" y="1056"/>
                  <a:ext cx="808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per nulla rischioso </a:t>
                  </a:r>
                  <a:endParaRPr/>
                </a:p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89" name="Google Shape;189;p12"/>
                <p:cNvSpPr/>
                <p:nvPr/>
              </p:nvSpPr>
              <p:spPr>
                <a:xfrm>
                  <a:off x="0" y="1056"/>
                  <a:ext cx="864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90" name="Google Shape;190;p12"/>
              <p:cNvGrpSpPr/>
              <p:nvPr/>
            </p:nvGrpSpPr>
            <p:grpSpPr>
              <a:xfrm>
                <a:off x="864" y="1056"/>
                <a:ext cx="235" cy="480"/>
                <a:chOff x="864" y="1056"/>
                <a:chExt cx="235" cy="480"/>
              </a:xfrm>
            </p:grpSpPr>
            <p:sp>
              <p:nvSpPr>
                <p:cNvPr id="191" name="Google Shape;191;p12"/>
                <p:cNvSpPr/>
                <p:nvPr/>
              </p:nvSpPr>
              <p:spPr>
                <a:xfrm>
                  <a:off x="892" y="1056"/>
                  <a:ext cx="179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16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24,9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6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92" name="Google Shape;192;p12"/>
                <p:cNvSpPr/>
                <p:nvPr/>
              </p:nvSpPr>
              <p:spPr>
                <a:xfrm>
                  <a:off x="864" y="1056"/>
                  <a:ext cx="235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93" name="Google Shape;193;p12"/>
              <p:cNvGrpSpPr/>
              <p:nvPr/>
            </p:nvGrpSpPr>
            <p:grpSpPr>
              <a:xfrm>
                <a:off x="1099" y="1056"/>
                <a:ext cx="559" cy="480"/>
                <a:chOff x="1099" y="1056"/>
                <a:chExt cx="559" cy="480"/>
              </a:xfrm>
            </p:grpSpPr>
            <p:sp>
              <p:nvSpPr>
                <p:cNvPr id="194" name="Google Shape;194;p12"/>
                <p:cNvSpPr/>
                <p:nvPr/>
              </p:nvSpPr>
              <p:spPr>
                <a:xfrm>
                  <a:off x="1127" y="1056"/>
                  <a:ext cx="503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22,5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95" name="Google Shape;195;p12"/>
                <p:cNvSpPr/>
                <p:nvPr/>
              </p:nvSpPr>
              <p:spPr>
                <a:xfrm>
                  <a:off x="1099" y="1056"/>
                  <a:ext cx="559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96" name="Google Shape;196;p12"/>
              <p:cNvGrpSpPr/>
              <p:nvPr/>
            </p:nvGrpSpPr>
            <p:grpSpPr>
              <a:xfrm>
                <a:off x="1658" y="1056"/>
                <a:ext cx="387" cy="480"/>
                <a:chOff x="1658" y="1056"/>
                <a:chExt cx="387" cy="480"/>
              </a:xfrm>
            </p:grpSpPr>
            <p:sp>
              <p:nvSpPr>
                <p:cNvPr id="197" name="Google Shape;197;p12"/>
                <p:cNvSpPr/>
                <p:nvPr/>
              </p:nvSpPr>
              <p:spPr>
                <a:xfrm>
                  <a:off x="1686" y="1056"/>
                  <a:ext cx="331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52,7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198" name="Google Shape;198;p12"/>
                <p:cNvSpPr/>
                <p:nvPr/>
              </p:nvSpPr>
              <p:spPr>
                <a:xfrm>
                  <a:off x="1658" y="1056"/>
                  <a:ext cx="387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199" name="Google Shape;199;p12"/>
              <p:cNvGrpSpPr/>
              <p:nvPr/>
            </p:nvGrpSpPr>
            <p:grpSpPr>
              <a:xfrm>
                <a:off x="2045" y="1056"/>
                <a:ext cx="377" cy="480"/>
                <a:chOff x="2045" y="1056"/>
                <a:chExt cx="377" cy="480"/>
              </a:xfrm>
            </p:grpSpPr>
            <p:sp>
              <p:nvSpPr>
                <p:cNvPr id="200" name="Google Shape;200;p12"/>
                <p:cNvSpPr/>
                <p:nvPr/>
              </p:nvSpPr>
              <p:spPr>
                <a:xfrm>
                  <a:off x="2073" y="1056"/>
                  <a:ext cx="321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100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01" name="Google Shape;201;p12"/>
                <p:cNvSpPr/>
                <p:nvPr/>
              </p:nvSpPr>
              <p:spPr>
                <a:xfrm>
                  <a:off x="2045" y="1056"/>
                  <a:ext cx="377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02" name="Google Shape;202;p12"/>
              <p:cNvGrpSpPr/>
              <p:nvPr/>
            </p:nvGrpSpPr>
            <p:grpSpPr>
              <a:xfrm>
                <a:off x="0" y="1536"/>
                <a:ext cx="864" cy="480"/>
                <a:chOff x="0" y="1536"/>
                <a:chExt cx="864" cy="480"/>
              </a:xfrm>
            </p:grpSpPr>
            <p:sp>
              <p:nvSpPr>
                <p:cNvPr id="203" name="Google Shape;203;p12"/>
                <p:cNvSpPr/>
                <p:nvPr/>
              </p:nvSpPr>
              <p:spPr>
                <a:xfrm>
                  <a:off x="28" y="1536"/>
                  <a:ext cx="808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2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04" name="Google Shape;204;p12"/>
                <p:cNvSpPr/>
                <p:nvPr/>
              </p:nvSpPr>
              <p:spPr>
                <a:xfrm>
                  <a:off x="0" y="1536"/>
                  <a:ext cx="864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05" name="Google Shape;205;p12"/>
              <p:cNvGrpSpPr/>
              <p:nvPr/>
            </p:nvGrpSpPr>
            <p:grpSpPr>
              <a:xfrm>
                <a:off x="864" y="1536"/>
                <a:ext cx="235" cy="480"/>
                <a:chOff x="864" y="1536"/>
                <a:chExt cx="235" cy="480"/>
              </a:xfrm>
            </p:grpSpPr>
            <p:sp>
              <p:nvSpPr>
                <p:cNvPr id="206" name="Google Shape;206;p12"/>
                <p:cNvSpPr/>
                <p:nvPr/>
              </p:nvSpPr>
              <p:spPr>
                <a:xfrm>
                  <a:off x="892" y="1536"/>
                  <a:ext cx="179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16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32,8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6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07" name="Google Shape;207;p12"/>
                <p:cNvSpPr/>
                <p:nvPr/>
              </p:nvSpPr>
              <p:spPr>
                <a:xfrm>
                  <a:off x="864" y="1536"/>
                  <a:ext cx="235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08" name="Google Shape;208;p12"/>
              <p:cNvGrpSpPr/>
              <p:nvPr/>
            </p:nvGrpSpPr>
            <p:grpSpPr>
              <a:xfrm>
                <a:off x="1099" y="1536"/>
                <a:ext cx="559" cy="480"/>
                <a:chOff x="1099" y="1536"/>
                <a:chExt cx="559" cy="480"/>
              </a:xfrm>
            </p:grpSpPr>
            <p:sp>
              <p:nvSpPr>
                <p:cNvPr id="209" name="Google Shape;209;p12"/>
                <p:cNvSpPr/>
                <p:nvPr/>
              </p:nvSpPr>
              <p:spPr>
                <a:xfrm>
                  <a:off x="1127" y="1536"/>
                  <a:ext cx="503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38,6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10" name="Google Shape;210;p12"/>
                <p:cNvSpPr/>
                <p:nvPr/>
              </p:nvSpPr>
              <p:spPr>
                <a:xfrm>
                  <a:off x="1099" y="1536"/>
                  <a:ext cx="559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11" name="Google Shape;211;p12"/>
              <p:cNvGrpSpPr/>
              <p:nvPr/>
            </p:nvGrpSpPr>
            <p:grpSpPr>
              <a:xfrm>
                <a:off x="1658" y="1536"/>
                <a:ext cx="387" cy="480"/>
                <a:chOff x="1658" y="1536"/>
                <a:chExt cx="387" cy="480"/>
              </a:xfrm>
            </p:grpSpPr>
            <p:sp>
              <p:nvSpPr>
                <p:cNvPr id="212" name="Google Shape;212;p12"/>
                <p:cNvSpPr/>
                <p:nvPr/>
              </p:nvSpPr>
              <p:spPr>
                <a:xfrm>
                  <a:off x="1686" y="1536"/>
                  <a:ext cx="331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28,6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13" name="Google Shape;213;p12"/>
                <p:cNvSpPr/>
                <p:nvPr/>
              </p:nvSpPr>
              <p:spPr>
                <a:xfrm>
                  <a:off x="1658" y="1536"/>
                  <a:ext cx="387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14" name="Google Shape;214;p12"/>
              <p:cNvGrpSpPr/>
              <p:nvPr/>
            </p:nvGrpSpPr>
            <p:grpSpPr>
              <a:xfrm>
                <a:off x="2045" y="1536"/>
                <a:ext cx="377" cy="480"/>
                <a:chOff x="2045" y="1536"/>
                <a:chExt cx="377" cy="480"/>
              </a:xfrm>
            </p:grpSpPr>
            <p:sp>
              <p:nvSpPr>
                <p:cNvPr id="215" name="Google Shape;215;p12"/>
                <p:cNvSpPr/>
                <p:nvPr/>
              </p:nvSpPr>
              <p:spPr>
                <a:xfrm>
                  <a:off x="2073" y="1536"/>
                  <a:ext cx="321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100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16" name="Google Shape;216;p12"/>
                <p:cNvSpPr/>
                <p:nvPr/>
              </p:nvSpPr>
              <p:spPr>
                <a:xfrm>
                  <a:off x="2045" y="1536"/>
                  <a:ext cx="377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17" name="Google Shape;217;p12"/>
              <p:cNvGrpSpPr/>
              <p:nvPr/>
            </p:nvGrpSpPr>
            <p:grpSpPr>
              <a:xfrm>
                <a:off x="0" y="2016"/>
                <a:ext cx="864" cy="480"/>
                <a:chOff x="0" y="2016"/>
                <a:chExt cx="864" cy="480"/>
              </a:xfrm>
            </p:grpSpPr>
            <p:sp>
              <p:nvSpPr>
                <p:cNvPr id="218" name="Google Shape;218;p12"/>
                <p:cNvSpPr/>
                <p:nvPr/>
              </p:nvSpPr>
              <p:spPr>
                <a:xfrm>
                  <a:off x="28" y="2016"/>
                  <a:ext cx="808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3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19" name="Google Shape;219;p12"/>
                <p:cNvSpPr/>
                <p:nvPr/>
              </p:nvSpPr>
              <p:spPr>
                <a:xfrm>
                  <a:off x="0" y="2016"/>
                  <a:ext cx="864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20" name="Google Shape;220;p12"/>
              <p:cNvGrpSpPr/>
              <p:nvPr/>
            </p:nvGrpSpPr>
            <p:grpSpPr>
              <a:xfrm>
                <a:off x="864" y="2016"/>
                <a:ext cx="235" cy="480"/>
                <a:chOff x="864" y="2016"/>
                <a:chExt cx="235" cy="480"/>
              </a:xfrm>
            </p:grpSpPr>
            <p:sp>
              <p:nvSpPr>
                <p:cNvPr id="221" name="Google Shape;221;p12"/>
                <p:cNvSpPr/>
                <p:nvPr/>
              </p:nvSpPr>
              <p:spPr>
                <a:xfrm>
                  <a:off x="892" y="2016"/>
                  <a:ext cx="179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16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45,9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6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22" name="Google Shape;222;p12"/>
                <p:cNvSpPr/>
                <p:nvPr/>
              </p:nvSpPr>
              <p:spPr>
                <a:xfrm>
                  <a:off x="864" y="2016"/>
                  <a:ext cx="235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23" name="Google Shape;223;p12"/>
              <p:cNvGrpSpPr/>
              <p:nvPr/>
            </p:nvGrpSpPr>
            <p:grpSpPr>
              <a:xfrm>
                <a:off x="1099" y="2016"/>
                <a:ext cx="559" cy="480"/>
                <a:chOff x="1099" y="2016"/>
                <a:chExt cx="559" cy="480"/>
              </a:xfrm>
            </p:grpSpPr>
            <p:sp>
              <p:nvSpPr>
                <p:cNvPr id="224" name="Google Shape;224;p12"/>
                <p:cNvSpPr/>
                <p:nvPr/>
              </p:nvSpPr>
              <p:spPr>
                <a:xfrm>
                  <a:off x="1127" y="2016"/>
                  <a:ext cx="503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34,7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25" name="Google Shape;225;p12"/>
                <p:cNvSpPr/>
                <p:nvPr/>
              </p:nvSpPr>
              <p:spPr>
                <a:xfrm>
                  <a:off x="1099" y="2016"/>
                  <a:ext cx="559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26" name="Google Shape;226;p12"/>
              <p:cNvGrpSpPr/>
              <p:nvPr/>
            </p:nvGrpSpPr>
            <p:grpSpPr>
              <a:xfrm>
                <a:off x="1658" y="2016"/>
                <a:ext cx="387" cy="480"/>
                <a:chOff x="1658" y="2016"/>
                <a:chExt cx="387" cy="480"/>
              </a:xfrm>
            </p:grpSpPr>
            <p:sp>
              <p:nvSpPr>
                <p:cNvPr id="227" name="Google Shape;227;p12"/>
                <p:cNvSpPr/>
                <p:nvPr/>
              </p:nvSpPr>
              <p:spPr>
                <a:xfrm>
                  <a:off x="1686" y="2016"/>
                  <a:ext cx="331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19,4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28" name="Google Shape;228;p12"/>
                <p:cNvSpPr/>
                <p:nvPr/>
              </p:nvSpPr>
              <p:spPr>
                <a:xfrm>
                  <a:off x="1658" y="2016"/>
                  <a:ext cx="387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29" name="Google Shape;229;p12"/>
              <p:cNvGrpSpPr/>
              <p:nvPr/>
            </p:nvGrpSpPr>
            <p:grpSpPr>
              <a:xfrm>
                <a:off x="2045" y="2016"/>
                <a:ext cx="377" cy="480"/>
                <a:chOff x="2045" y="2016"/>
                <a:chExt cx="377" cy="480"/>
              </a:xfrm>
            </p:grpSpPr>
            <p:sp>
              <p:nvSpPr>
                <p:cNvPr id="230" name="Google Shape;230;p12"/>
                <p:cNvSpPr/>
                <p:nvPr/>
              </p:nvSpPr>
              <p:spPr>
                <a:xfrm>
                  <a:off x="2073" y="2016"/>
                  <a:ext cx="321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100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31" name="Google Shape;231;p12"/>
                <p:cNvSpPr/>
                <p:nvPr/>
              </p:nvSpPr>
              <p:spPr>
                <a:xfrm>
                  <a:off x="2045" y="2016"/>
                  <a:ext cx="377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32" name="Google Shape;232;p12"/>
              <p:cNvGrpSpPr/>
              <p:nvPr/>
            </p:nvGrpSpPr>
            <p:grpSpPr>
              <a:xfrm>
                <a:off x="0" y="2496"/>
                <a:ext cx="864" cy="480"/>
                <a:chOff x="0" y="2496"/>
                <a:chExt cx="864" cy="480"/>
              </a:xfrm>
            </p:grpSpPr>
            <p:sp>
              <p:nvSpPr>
                <p:cNvPr id="233" name="Google Shape;233;p12"/>
                <p:cNvSpPr/>
                <p:nvPr/>
              </p:nvSpPr>
              <p:spPr>
                <a:xfrm>
                  <a:off x="28" y="2496"/>
                  <a:ext cx="808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4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34" name="Google Shape;234;p12"/>
                <p:cNvSpPr/>
                <p:nvPr/>
              </p:nvSpPr>
              <p:spPr>
                <a:xfrm>
                  <a:off x="0" y="2496"/>
                  <a:ext cx="864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35" name="Google Shape;235;p12"/>
              <p:cNvGrpSpPr/>
              <p:nvPr/>
            </p:nvGrpSpPr>
            <p:grpSpPr>
              <a:xfrm>
                <a:off x="864" y="2496"/>
                <a:ext cx="235" cy="480"/>
                <a:chOff x="864" y="2496"/>
                <a:chExt cx="235" cy="480"/>
              </a:xfrm>
            </p:grpSpPr>
            <p:sp>
              <p:nvSpPr>
                <p:cNvPr id="236" name="Google Shape;236;p12"/>
                <p:cNvSpPr/>
                <p:nvPr/>
              </p:nvSpPr>
              <p:spPr>
                <a:xfrm>
                  <a:off x="892" y="2496"/>
                  <a:ext cx="179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16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64</a:t>
                  </a:r>
                  <a:r>
                    <a:rPr lang="it-IT" sz="1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,0</a:t>
                  </a:r>
                  <a:endParaRPr sz="12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37" name="Google Shape;237;p12"/>
                <p:cNvSpPr/>
                <p:nvPr/>
              </p:nvSpPr>
              <p:spPr>
                <a:xfrm>
                  <a:off x="864" y="2496"/>
                  <a:ext cx="235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38" name="Google Shape;238;p12"/>
              <p:cNvGrpSpPr/>
              <p:nvPr/>
            </p:nvGrpSpPr>
            <p:grpSpPr>
              <a:xfrm>
                <a:off x="1099" y="2496"/>
                <a:ext cx="559" cy="480"/>
                <a:chOff x="1099" y="2496"/>
                <a:chExt cx="559" cy="480"/>
              </a:xfrm>
            </p:grpSpPr>
            <p:sp>
              <p:nvSpPr>
                <p:cNvPr id="239" name="Google Shape;239;p12"/>
                <p:cNvSpPr/>
                <p:nvPr/>
              </p:nvSpPr>
              <p:spPr>
                <a:xfrm>
                  <a:off x="1127" y="2496"/>
                  <a:ext cx="503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23,5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40" name="Google Shape;240;p12"/>
                <p:cNvSpPr/>
                <p:nvPr/>
              </p:nvSpPr>
              <p:spPr>
                <a:xfrm>
                  <a:off x="1099" y="2496"/>
                  <a:ext cx="559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41" name="Google Shape;241;p12"/>
              <p:cNvGrpSpPr/>
              <p:nvPr/>
            </p:nvGrpSpPr>
            <p:grpSpPr>
              <a:xfrm>
                <a:off x="1658" y="2496"/>
                <a:ext cx="387" cy="480"/>
                <a:chOff x="1658" y="2496"/>
                <a:chExt cx="387" cy="480"/>
              </a:xfrm>
            </p:grpSpPr>
            <p:sp>
              <p:nvSpPr>
                <p:cNvPr id="242" name="Google Shape;242;p12"/>
                <p:cNvSpPr/>
                <p:nvPr/>
              </p:nvSpPr>
              <p:spPr>
                <a:xfrm>
                  <a:off x="1686" y="2496"/>
                  <a:ext cx="331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12,5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43" name="Google Shape;243;p12"/>
                <p:cNvSpPr/>
                <p:nvPr/>
              </p:nvSpPr>
              <p:spPr>
                <a:xfrm>
                  <a:off x="1658" y="2496"/>
                  <a:ext cx="387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44" name="Google Shape;244;p12"/>
              <p:cNvGrpSpPr/>
              <p:nvPr/>
            </p:nvGrpSpPr>
            <p:grpSpPr>
              <a:xfrm>
                <a:off x="2045" y="2496"/>
                <a:ext cx="377" cy="480"/>
                <a:chOff x="2045" y="2496"/>
                <a:chExt cx="377" cy="480"/>
              </a:xfrm>
            </p:grpSpPr>
            <p:sp>
              <p:nvSpPr>
                <p:cNvPr id="245" name="Google Shape;245;p12"/>
                <p:cNvSpPr/>
                <p:nvPr/>
              </p:nvSpPr>
              <p:spPr>
                <a:xfrm>
                  <a:off x="2073" y="2496"/>
                  <a:ext cx="321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100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46" name="Google Shape;246;p12"/>
                <p:cNvSpPr/>
                <p:nvPr/>
              </p:nvSpPr>
              <p:spPr>
                <a:xfrm>
                  <a:off x="2045" y="2496"/>
                  <a:ext cx="377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47" name="Google Shape;247;p12"/>
              <p:cNvGrpSpPr/>
              <p:nvPr/>
            </p:nvGrpSpPr>
            <p:grpSpPr>
              <a:xfrm>
                <a:off x="0" y="2976"/>
                <a:ext cx="864" cy="480"/>
                <a:chOff x="0" y="2976"/>
                <a:chExt cx="864" cy="480"/>
              </a:xfrm>
            </p:grpSpPr>
            <p:sp>
              <p:nvSpPr>
                <p:cNvPr id="248" name="Google Shape;248;p12"/>
                <p:cNvSpPr/>
                <p:nvPr/>
              </p:nvSpPr>
              <p:spPr>
                <a:xfrm>
                  <a:off x="28" y="2976"/>
                  <a:ext cx="808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molto rischioso</a:t>
                  </a:r>
                  <a:endParaRPr/>
                </a:p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49" name="Google Shape;249;p12"/>
                <p:cNvSpPr/>
                <p:nvPr/>
              </p:nvSpPr>
              <p:spPr>
                <a:xfrm>
                  <a:off x="0" y="2976"/>
                  <a:ext cx="864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50" name="Google Shape;250;p12"/>
              <p:cNvGrpSpPr/>
              <p:nvPr/>
            </p:nvGrpSpPr>
            <p:grpSpPr>
              <a:xfrm>
                <a:off x="864" y="2976"/>
                <a:ext cx="235" cy="480"/>
                <a:chOff x="864" y="2976"/>
                <a:chExt cx="235" cy="480"/>
              </a:xfrm>
            </p:grpSpPr>
            <p:sp>
              <p:nvSpPr>
                <p:cNvPr id="251" name="Google Shape;251;p12"/>
                <p:cNvSpPr/>
                <p:nvPr/>
              </p:nvSpPr>
              <p:spPr>
                <a:xfrm>
                  <a:off x="892" y="2976"/>
                  <a:ext cx="179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16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79,2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52" name="Google Shape;252;p12"/>
                <p:cNvSpPr/>
                <p:nvPr/>
              </p:nvSpPr>
              <p:spPr>
                <a:xfrm>
                  <a:off x="864" y="2976"/>
                  <a:ext cx="235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53" name="Google Shape;253;p12"/>
              <p:cNvGrpSpPr/>
              <p:nvPr/>
            </p:nvGrpSpPr>
            <p:grpSpPr>
              <a:xfrm>
                <a:off x="1099" y="2976"/>
                <a:ext cx="559" cy="480"/>
                <a:chOff x="1099" y="2976"/>
                <a:chExt cx="559" cy="480"/>
              </a:xfrm>
            </p:grpSpPr>
            <p:sp>
              <p:nvSpPr>
                <p:cNvPr id="254" name="Google Shape;254;p12"/>
                <p:cNvSpPr/>
                <p:nvPr/>
              </p:nvSpPr>
              <p:spPr>
                <a:xfrm>
                  <a:off x="1127" y="2976"/>
                  <a:ext cx="503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11,2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55" name="Google Shape;255;p12"/>
                <p:cNvSpPr/>
                <p:nvPr/>
              </p:nvSpPr>
              <p:spPr>
                <a:xfrm>
                  <a:off x="1099" y="2976"/>
                  <a:ext cx="559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56" name="Google Shape;256;p12"/>
              <p:cNvGrpSpPr/>
              <p:nvPr/>
            </p:nvGrpSpPr>
            <p:grpSpPr>
              <a:xfrm>
                <a:off x="1658" y="2976"/>
                <a:ext cx="387" cy="480"/>
                <a:chOff x="1658" y="2976"/>
                <a:chExt cx="387" cy="480"/>
              </a:xfrm>
            </p:grpSpPr>
            <p:sp>
              <p:nvSpPr>
                <p:cNvPr id="257" name="Google Shape;257;p12"/>
                <p:cNvSpPr/>
                <p:nvPr/>
              </p:nvSpPr>
              <p:spPr>
                <a:xfrm>
                  <a:off x="1686" y="2976"/>
                  <a:ext cx="331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9,6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58" name="Google Shape;258;p12"/>
                <p:cNvSpPr/>
                <p:nvPr/>
              </p:nvSpPr>
              <p:spPr>
                <a:xfrm>
                  <a:off x="1658" y="2976"/>
                  <a:ext cx="387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  <p:grpSp>
            <p:nvGrpSpPr>
              <p:cNvPr id="259" name="Google Shape;259;p12"/>
              <p:cNvGrpSpPr/>
              <p:nvPr/>
            </p:nvGrpSpPr>
            <p:grpSpPr>
              <a:xfrm>
                <a:off x="2045" y="2976"/>
                <a:ext cx="377" cy="480"/>
                <a:chOff x="2045" y="2976"/>
                <a:chExt cx="377" cy="480"/>
              </a:xfrm>
            </p:grpSpPr>
            <p:sp>
              <p:nvSpPr>
                <p:cNvPr id="260" name="Google Shape;260;p12"/>
                <p:cNvSpPr/>
                <p:nvPr/>
              </p:nvSpPr>
              <p:spPr>
                <a:xfrm>
                  <a:off x="2073" y="2976"/>
                  <a:ext cx="321" cy="48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b" anchorCtr="0">
                  <a:noAutofit/>
                </a:bodyPr>
                <a:lstStyle/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it-IT" sz="2000">
                      <a:solidFill>
                        <a:schemeClr val="dk1"/>
                      </a:solidFill>
                      <a:latin typeface="Times New Roman"/>
                      <a:ea typeface="Times New Roman"/>
                      <a:cs typeface="Times New Roman"/>
                      <a:sym typeface="Times New Roman"/>
                    </a:rPr>
                    <a:t>100</a:t>
                  </a:r>
                  <a:endParaRPr/>
                </a:p>
                <a:p>
                  <a:pPr marL="0" marR="0" lvl="0" indent="0" algn="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  <p:sp>
              <p:nvSpPr>
                <p:cNvPr id="261" name="Google Shape;261;p12"/>
                <p:cNvSpPr/>
                <p:nvPr/>
              </p:nvSpPr>
              <p:spPr>
                <a:xfrm>
                  <a:off x="2045" y="2976"/>
                  <a:ext cx="377" cy="480"/>
                </a:xfrm>
                <a:prstGeom prst="rect">
                  <a:avLst/>
                </a:prstGeom>
                <a:noFill/>
                <a:ln w="9525" cap="flat" cmpd="sng">
                  <a:solidFill>
                    <a:srgbClr val="A0A0A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4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endParaRPr>
                </a:p>
              </p:txBody>
            </p:sp>
          </p:grpSp>
        </p:grpSp>
        <p:sp>
          <p:nvSpPr>
            <p:cNvPr id="262" name="Google Shape;262;p12"/>
            <p:cNvSpPr/>
            <p:nvPr/>
          </p:nvSpPr>
          <p:spPr>
            <a:xfrm>
              <a:off x="-3" y="-3"/>
              <a:ext cx="2428" cy="3462"/>
            </a:xfrm>
            <a:prstGeom prst="rect">
              <a:avLst/>
            </a:prstGeom>
            <a:noFill/>
            <a:ln w="9525" cap="flat" cmpd="sng">
              <a:solidFill>
                <a:srgbClr val="A0A0A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000" i="1"/>
              <a:t>Fig. 10 - Indici di consumo / percezione rischio cannabis. “Non consumo” = “mai”; “consumo occasionale” = “½ volte all’anno” + “2/3 volte al mese”; “consumo abituale” = “nel week end” + “più volte nella settimana” + “tutti i giorni”.</a:t>
            </a:r>
            <a:r>
              <a:rPr lang="it-IT"/>
              <a:t> </a:t>
            </a:r>
            <a:endParaRPr/>
          </a:p>
        </p:txBody>
      </p:sp>
      <p:sp>
        <p:nvSpPr>
          <p:cNvPr id="269" name="Google Shape;269;p1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1397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/>
          </a:p>
        </p:txBody>
      </p:sp>
      <p:sp>
        <p:nvSpPr>
          <p:cNvPr id="270" name="Google Shape;270;p13"/>
          <p:cNvSpPr/>
          <p:nvPr/>
        </p:nvSpPr>
        <p:spPr>
          <a:xfrm>
            <a:off x="2752725" y="2471738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71" name="Google Shape;271;p13"/>
          <p:cNvPicPr preferRelativeResize="0"/>
          <p:nvPr/>
        </p:nvPicPr>
        <p:blipFill rotWithShape="1">
          <a:blip r:embed="rId3">
            <a:alphaModFix/>
          </a:blip>
          <a:srcRect b="-72"/>
          <a:stretch/>
        </p:blipFill>
        <p:spPr>
          <a:xfrm>
            <a:off x="1371600" y="2057400"/>
            <a:ext cx="6400800" cy="441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4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>
                <a:latin typeface="Verdana"/>
                <a:ea typeface="Verdana"/>
                <a:cs typeface="Verdana"/>
                <a:sym typeface="Verdana"/>
              </a:rPr>
              <a:t>Network analysis</a:t>
            </a:r>
            <a:endParaRPr sz="4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77" name="Google Shape;277;p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>
                <a:latin typeface="Verdana"/>
                <a:ea typeface="Verdana"/>
                <a:cs typeface="Verdana"/>
                <a:sym typeface="Verdana"/>
              </a:rPr>
              <a:t>Misura le relazioni tra soggetti</a:t>
            </a:r>
            <a:endParaRPr/>
          </a:p>
          <a:p>
            <a:pPr marL="342900" lvl="0" indent="-1905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>
                <a:latin typeface="Verdana"/>
                <a:ea typeface="Verdana"/>
                <a:cs typeface="Verdana"/>
                <a:sym typeface="Verdana"/>
              </a:rPr>
              <a:t>Frequenza (quanti soggetti si relazionano con altri soggetti)</a:t>
            </a:r>
            <a:endParaRPr/>
          </a:p>
          <a:p>
            <a:pPr marL="342900" lvl="0" indent="-1905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>
                <a:latin typeface="Verdana"/>
                <a:ea typeface="Verdana"/>
                <a:cs typeface="Verdana"/>
                <a:sym typeface="Verdana"/>
              </a:rPr>
              <a:t>Itensità (quanti contatti tra due soggetti)</a:t>
            </a:r>
            <a:endParaRPr/>
          </a:p>
          <a:p>
            <a:pPr marL="342900" lvl="0" indent="-1905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>
                <a:latin typeface="Verdana"/>
                <a:ea typeface="Verdana"/>
                <a:cs typeface="Verdana"/>
                <a:sym typeface="Verdana"/>
              </a:rPr>
              <a:t>Direzione (chi si rivolge a chi, chi comanda…)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1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latin typeface="Verdana"/>
                <a:ea typeface="Verdana"/>
                <a:cs typeface="Verdana"/>
                <a:sym typeface="Verdana"/>
              </a:rPr>
              <a:t>Sociometria di J.L. Moreno</a:t>
            </a:r>
            <a:endParaRPr sz="24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83" name="Google Shape;283;p1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Verdana"/>
              <a:buNone/>
            </a:pPr>
            <a:r>
              <a:rPr lang="it-IT" sz="1350">
                <a:latin typeface="Verdana"/>
                <a:ea typeface="Verdana"/>
                <a:cs typeface="Verdana"/>
                <a:sym typeface="Verdana"/>
              </a:rPr>
              <a:t>Dimensioni:</a:t>
            </a:r>
            <a:endParaRPr/>
          </a:p>
          <a:p>
            <a:pPr marL="0" lvl="0" indent="0" algn="just" rtl="0">
              <a:lnSpc>
                <a:spcPct val="15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Verdana"/>
              <a:buNone/>
            </a:pPr>
            <a:r>
              <a:rPr lang="it-IT" sz="1350">
                <a:latin typeface="Verdana"/>
                <a:ea typeface="Verdana"/>
                <a:cs typeface="Verdana"/>
                <a:sym typeface="Verdana"/>
              </a:rPr>
              <a:t>Affettive-relazionali: affinità psicologiche (con chi vorresti uscire?)</a:t>
            </a:r>
            <a:endParaRPr/>
          </a:p>
          <a:p>
            <a:pPr marL="0" lvl="0" indent="0" algn="just" rtl="0">
              <a:lnSpc>
                <a:spcPct val="15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Verdana"/>
              <a:buNone/>
            </a:pPr>
            <a:r>
              <a:rPr lang="it-IT" sz="1350">
                <a:latin typeface="Verdana"/>
                <a:ea typeface="Verdana"/>
                <a:cs typeface="Verdana"/>
                <a:sym typeface="Verdana"/>
              </a:rPr>
              <a:t>Leadership: gerarchia nel gruppo (chi vorresti come capoclasse?)</a:t>
            </a:r>
            <a:endParaRPr/>
          </a:p>
          <a:p>
            <a:pPr marL="0" lvl="0" indent="0" algn="just" rtl="0">
              <a:lnSpc>
                <a:spcPct val="15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Verdana"/>
              <a:buNone/>
            </a:pPr>
            <a:r>
              <a:rPr lang="it-IT" sz="1350">
                <a:latin typeface="Verdana"/>
                <a:ea typeface="Verdana"/>
                <a:cs typeface="Verdana"/>
                <a:sym typeface="Verdana"/>
              </a:rPr>
              <a:t>Abilità: raggiungimento di un obiettivo (con chi vorresti fare un lavoro?)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u="sng">
              <a:solidFill>
                <a:schemeClr val="hlink"/>
              </a:solidFill>
              <a:hlinkClick r:id="rId3"/>
            </a:endParaRP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u="sng">
              <a:solidFill>
                <a:schemeClr val="hlink"/>
              </a:solidFill>
              <a:hlinkClick r:id="rId3"/>
            </a:endParaRP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mes New Roman"/>
              <a:buChar char="•"/>
            </a:pPr>
            <a:r>
              <a:rPr lang="it-IT" b="1">
                <a:solidFill>
                  <a:srgbClr val="FFFFFF"/>
                </a:solidFill>
              </a:rPr>
              <a:t>L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u="sng">
              <a:solidFill>
                <a:schemeClr val="hlink"/>
              </a:solidFill>
              <a:hlinkClick r:id="rId3"/>
            </a:endParaRP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/>
          </a:p>
        </p:txBody>
      </p:sp>
      <p:graphicFrame>
        <p:nvGraphicFramePr>
          <p:cNvPr id="284" name="Google Shape;284;p15"/>
          <p:cNvGraphicFramePr/>
          <p:nvPr/>
        </p:nvGraphicFramePr>
        <p:xfrm>
          <a:off x="775741" y="4099322"/>
          <a:ext cx="3389850" cy="1836520"/>
        </p:xfrm>
        <a:graphic>
          <a:graphicData uri="http://schemas.openxmlformats.org/drawingml/2006/table">
            <a:tbl>
              <a:tblPr firstRow="1" bandRow="1">
                <a:noFill/>
                <a:tableStyleId>{2874E8B8-526C-4138-A5AC-6BD21BE7BBC4}</a:tableStyleId>
              </a:tblPr>
              <a:tblGrid>
                <a:gridCol w="766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4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1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4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800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u="none" strike="noStrike" cap="none"/>
                        <a:t>🡪</a:t>
                      </a:r>
                      <a:endParaRPr sz="1400" u="none" strike="noStrike" cap="none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 u="none" strike="noStrike" cap="none"/>
                        <a:t>Andrea</a:t>
                      </a:r>
                      <a:endParaRPr sz="140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Luisa</a:t>
                      </a:r>
                      <a:endParaRPr sz="140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Giovanni</a:t>
                      </a:r>
                      <a:endParaRPr sz="140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Marta</a:t>
                      </a:r>
                      <a:endParaRPr sz="1400"/>
                    </a:p>
                  </a:txBody>
                  <a:tcPr marL="68575" marR="68575" marT="34300" marB="343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Andrea</a:t>
                      </a:r>
                      <a:endParaRPr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Ø</a:t>
                      </a:r>
                      <a:endParaRPr sz="140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si</a:t>
                      </a:r>
                      <a:endParaRPr sz="140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no</a:t>
                      </a:r>
                      <a:endParaRPr sz="140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no</a:t>
                      </a:r>
                      <a:endParaRPr sz="1400"/>
                    </a:p>
                  </a:txBody>
                  <a:tcPr marL="68575" marR="68575" marT="34300" marB="343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Luisa</a:t>
                      </a:r>
                      <a:endParaRPr sz="140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no</a:t>
                      </a:r>
                      <a:endParaRPr sz="140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Ø</a:t>
                      </a:r>
                      <a:endParaRPr sz="1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no</a:t>
                      </a:r>
                      <a:endParaRPr sz="140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si</a:t>
                      </a:r>
                      <a:endParaRPr sz="1400"/>
                    </a:p>
                  </a:txBody>
                  <a:tcPr marL="68575" marR="68575" marT="34300" marB="343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0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Giovanni</a:t>
                      </a:r>
                      <a:endParaRPr sz="140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no</a:t>
                      </a:r>
                      <a:endParaRPr sz="140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si</a:t>
                      </a:r>
                      <a:endParaRPr sz="140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Ø</a:t>
                      </a:r>
                      <a:endParaRPr sz="1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68575" marR="68575" marT="34300" marB="343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Marta</a:t>
                      </a:r>
                      <a:endParaRPr sz="140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no</a:t>
                      </a:r>
                      <a:endParaRPr sz="140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no</a:t>
                      </a:r>
                      <a:endParaRPr sz="140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si</a:t>
                      </a:r>
                      <a:endParaRPr sz="140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Ø</a:t>
                      </a:r>
                      <a:endParaRPr sz="14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8575" marR="68575" marT="34300" marB="343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85" name="Google Shape;285;p15"/>
          <p:cNvGraphicFramePr/>
          <p:nvPr/>
        </p:nvGraphicFramePr>
        <p:xfrm>
          <a:off x="4775834" y="4099322"/>
          <a:ext cx="1458950" cy="1623160"/>
        </p:xfrm>
        <a:graphic>
          <a:graphicData uri="http://schemas.openxmlformats.org/drawingml/2006/table">
            <a:tbl>
              <a:tblPr firstRow="1" bandRow="1">
                <a:noFill/>
                <a:tableStyleId>{2874E8B8-526C-4138-A5AC-6BD21BE7BBC4}</a:tableStyleId>
              </a:tblPr>
              <a:tblGrid>
                <a:gridCol w="766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si</a:t>
                      </a:r>
                      <a:endParaRPr sz="1400"/>
                    </a:p>
                  </a:txBody>
                  <a:tcPr marL="68575" marR="68575" marT="34300" marB="343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Andrea</a:t>
                      </a:r>
                      <a:endParaRPr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0</a:t>
                      </a:r>
                      <a:endParaRPr sz="1400"/>
                    </a:p>
                  </a:txBody>
                  <a:tcPr marL="68575" marR="68575" marT="34300" marB="343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Luisa</a:t>
                      </a:r>
                      <a:endParaRPr sz="140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2</a:t>
                      </a:r>
                      <a:endParaRPr sz="1400"/>
                    </a:p>
                  </a:txBody>
                  <a:tcPr marL="68575" marR="68575" marT="34300" marB="343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00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Giovanni</a:t>
                      </a:r>
                      <a:endParaRPr sz="140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1</a:t>
                      </a:r>
                      <a:endParaRPr sz="1400"/>
                    </a:p>
                  </a:txBody>
                  <a:tcPr marL="68575" marR="68575" marT="34300" marB="343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Marta</a:t>
                      </a:r>
                      <a:endParaRPr sz="1400"/>
                    </a:p>
                  </a:txBody>
                  <a:tcPr marL="68575" marR="68575" marT="34300" marB="343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400"/>
                        <a:t>1</a:t>
                      </a:r>
                      <a:endParaRPr sz="1400"/>
                    </a:p>
                  </a:txBody>
                  <a:tcPr marL="68575" marR="68575" marT="34300" marB="343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86" name="Google Shape;286;p15"/>
          <p:cNvSpPr/>
          <p:nvPr/>
        </p:nvSpPr>
        <p:spPr>
          <a:xfrm>
            <a:off x="6885432" y="4663440"/>
            <a:ext cx="212598" cy="198882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7" name="Google Shape;287;p15"/>
          <p:cNvSpPr txBox="1"/>
          <p:nvPr/>
        </p:nvSpPr>
        <p:spPr>
          <a:xfrm>
            <a:off x="6882241" y="4624382"/>
            <a:ext cx="18173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8" name="Google Shape;288;p15"/>
          <p:cNvSpPr/>
          <p:nvPr/>
        </p:nvSpPr>
        <p:spPr>
          <a:xfrm>
            <a:off x="6611732" y="4464558"/>
            <a:ext cx="212598" cy="198882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9" name="Google Shape;289;p15"/>
          <p:cNvSpPr/>
          <p:nvPr/>
        </p:nvSpPr>
        <p:spPr>
          <a:xfrm>
            <a:off x="7113279" y="5177288"/>
            <a:ext cx="212598" cy="198882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0" name="Google Shape;290;p15"/>
          <p:cNvSpPr/>
          <p:nvPr/>
        </p:nvSpPr>
        <p:spPr>
          <a:xfrm>
            <a:off x="6593477" y="4425500"/>
            <a:ext cx="36420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1" name="Google Shape;291;p15"/>
          <p:cNvSpPr/>
          <p:nvPr/>
        </p:nvSpPr>
        <p:spPr>
          <a:xfrm>
            <a:off x="7098030" y="5138230"/>
            <a:ext cx="35137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2" name="Google Shape;292;p15"/>
          <p:cNvSpPr/>
          <p:nvPr/>
        </p:nvSpPr>
        <p:spPr>
          <a:xfrm>
            <a:off x="7162466" y="4233847"/>
            <a:ext cx="212598" cy="198882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3" name="Google Shape;293;p15"/>
          <p:cNvSpPr/>
          <p:nvPr/>
        </p:nvSpPr>
        <p:spPr>
          <a:xfrm>
            <a:off x="7131412" y="4190781"/>
            <a:ext cx="40267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94" name="Google Shape;294;p15"/>
          <p:cNvCxnSpPr>
            <a:stCxn id="288" idx="5"/>
          </p:cNvCxnSpPr>
          <p:nvPr/>
        </p:nvCxnSpPr>
        <p:spPr>
          <a:xfrm>
            <a:off x="6793196" y="4634314"/>
            <a:ext cx="89100" cy="68100"/>
          </a:xfrm>
          <a:prstGeom prst="straightConnector1">
            <a:avLst/>
          </a:prstGeom>
          <a:noFill/>
          <a:ln w="9525" cap="flat" cmpd="sng">
            <a:solidFill>
              <a:srgbClr val="00CB97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95" name="Google Shape;295;p15"/>
          <p:cNvCxnSpPr/>
          <p:nvPr/>
        </p:nvCxnSpPr>
        <p:spPr>
          <a:xfrm rot="10800000">
            <a:off x="7063978" y="4901381"/>
            <a:ext cx="67435" cy="236850"/>
          </a:xfrm>
          <a:prstGeom prst="straightConnector1">
            <a:avLst/>
          </a:prstGeom>
          <a:noFill/>
          <a:ln w="9525" cap="flat" cmpd="sng">
            <a:solidFill>
              <a:srgbClr val="00CB97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96" name="Google Shape;296;p15"/>
          <p:cNvCxnSpPr/>
          <p:nvPr/>
        </p:nvCxnSpPr>
        <p:spPr>
          <a:xfrm flipH="1">
            <a:off x="6866800" y="4432729"/>
            <a:ext cx="212627" cy="90450"/>
          </a:xfrm>
          <a:prstGeom prst="straightConnector1">
            <a:avLst/>
          </a:prstGeom>
          <a:noFill/>
          <a:ln w="9525" cap="flat" cmpd="sng">
            <a:solidFill>
              <a:srgbClr val="00CB97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97" name="Google Shape;297;p15"/>
          <p:cNvCxnSpPr/>
          <p:nvPr/>
        </p:nvCxnSpPr>
        <p:spPr>
          <a:xfrm rot="10800000" flipH="1">
            <a:off x="7079427" y="4449384"/>
            <a:ext cx="73597" cy="174998"/>
          </a:xfrm>
          <a:prstGeom prst="straightConnector1">
            <a:avLst/>
          </a:prstGeom>
          <a:noFill/>
          <a:ln w="9525" cap="flat" cmpd="sng">
            <a:solidFill>
              <a:srgbClr val="00CB97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6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>
                <a:latin typeface="Verdana"/>
                <a:ea typeface="Verdana"/>
                <a:cs typeface="Verdana"/>
                <a:sym typeface="Verdana"/>
              </a:rPr>
              <a:t>Sociogramma</a:t>
            </a:r>
            <a:endParaRPr/>
          </a:p>
        </p:txBody>
      </p:sp>
      <p:sp>
        <p:nvSpPr>
          <p:cNvPr id="303" name="Google Shape;303;p16"/>
          <p:cNvSpPr/>
          <p:nvPr/>
        </p:nvSpPr>
        <p:spPr>
          <a:xfrm>
            <a:off x="2555875" y="1844675"/>
            <a:ext cx="144463" cy="144463"/>
          </a:xfrm>
          <a:prstGeom prst="ellipse">
            <a:avLst/>
          </a:prstGeom>
          <a:solidFill>
            <a:schemeClr val="accent6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4" name="Google Shape;304;p16"/>
          <p:cNvSpPr/>
          <p:nvPr/>
        </p:nvSpPr>
        <p:spPr>
          <a:xfrm>
            <a:off x="3419475" y="1989138"/>
            <a:ext cx="144463" cy="144462"/>
          </a:xfrm>
          <a:prstGeom prst="ellipse">
            <a:avLst/>
          </a:prstGeom>
          <a:solidFill>
            <a:schemeClr val="accent6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5" name="Google Shape;305;p16"/>
          <p:cNvSpPr/>
          <p:nvPr/>
        </p:nvSpPr>
        <p:spPr>
          <a:xfrm>
            <a:off x="4067175" y="2420938"/>
            <a:ext cx="144463" cy="144462"/>
          </a:xfrm>
          <a:prstGeom prst="ellipse">
            <a:avLst/>
          </a:prstGeom>
          <a:solidFill>
            <a:schemeClr val="accent6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6" name="Google Shape;306;p16"/>
          <p:cNvSpPr/>
          <p:nvPr/>
        </p:nvSpPr>
        <p:spPr>
          <a:xfrm>
            <a:off x="4572000" y="2997200"/>
            <a:ext cx="144463" cy="144463"/>
          </a:xfrm>
          <a:prstGeom prst="ellipse">
            <a:avLst/>
          </a:prstGeom>
          <a:solidFill>
            <a:schemeClr val="accent6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7" name="Google Shape;307;p16"/>
          <p:cNvSpPr/>
          <p:nvPr/>
        </p:nvSpPr>
        <p:spPr>
          <a:xfrm>
            <a:off x="4859338" y="3644900"/>
            <a:ext cx="144462" cy="144463"/>
          </a:xfrm>
          <a:prstGeom prst="ellipse">
            <a:avLst/>
          </a:prstGeom>
          <a:solidFill>
            <a:schemeClr val="accent6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8" name="Google Shape;308;p16"/>
          <p:cNvSpPr/>
          <p:nvPr/>
        </p:nvSpPr>
        <p:spPr>
          <a:xfrm>
            <a:off x="4932363" y="4292600"/>
            <a:ext cx="144462" cy="144463"/>
          </a:xfrm>
          <a:prstGeom prst="ellipse">
            <a:avLst/>
          </a:prstGeom>
          <a:solidFill>
            <a:schemeClr val="accent6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9" name="Google Shape;309;p16"/>
          <p:cNvSpPr/>
          <p:nvPr/>
        </p:nvSpPr>
        <p:spPr>
          <a:xfrm>
            <a:off x="971550" y="2420938"/>
            <a:ext cx="144463" cy="144462"/>
          </a:xfrm>
          <a:prstGeom prst="ellipse">
            <a:avLst/>
          </a:prstGeom>
          <a:solidFill>
            <a:schemeClr val="accent6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0" name="Google Shape;310;p16"/>
          <p:cNvSpPr/>
          <p:nvPr/>
        </p:nvSpPr>
        <p:spPr>
          <a:xfrm>
            <a:off x="1692275" y="1989138"/>
            <a:ext cx="142875" cy="144462"/>
          </a:xfrm>
          <a:prstGeom prst="ellipse">
            <a:avLst/>
          </a:prstGeom>
          <a:solidFill>
            <a:schemeClr val="accent6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1" name="Google Shape;311;p16"/>
          <p:cNvSpPr/>
          <p:nvPr/>
        </p:nvSpPr>
        <p:spPr>
          <a:xfrm>
            <a:off x="2627313" y="6524625"/>
            <a:ext cx="144462" cy="144463"/>
          </a:xfrm>
          <a:prstGeom prst="ellipse">
            <a:avLst/>
          </a:prstGeom>
          <a:solidFill>
            <a:schemeClr val="accent6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2" name="Google Shape;312;p16"/>
          <p:cNvSpPr/>
          <p:nvPr/>
        </p:nvSpPr>
        <p:spPr>
          <a:xfrm>
            <a:off x="3348038" y="6381750"/>
            <a:ext cx="144462" cy="142875"/>
          </a:xfrm>
          <a:prstGeom prst="ellipse">
            <a:avLst/>
          </a:prstGeom>
          <a:solidFill>
            <a:schemeClr val="accent6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3" name="Google Shape;313;p16"/>
          <p:cNvSpPr/>
          <p:nvPr/>
        </p:nvSpPr>
        <p:spPr>
          <a:xfrm>
            <a:off x="3995738" y="6021388"/>
            <a:ext cx="144462" cy="144462"/>
          </a:xfrm>
          <a:prstGeom prst="ellipse">
            <a:avLst/>
          </a:prstGeom>
          <a:solidFill>
            <a:schemeClr val="accent6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4" name="Google Shape;314;p16"/>
          <p:cNvSpPr/>
          <p:nvPr/>
        </p:nvSpPr>
        <p:spPr>
          <a:xfrm>
            <a:off x="4500563" y="5516563"/>
            <a:ext cx="142875" cy="144462"/>
          </a:xfrm>
          <a:prstGeom prst="ellipse">
            <a:avLst/>
          </a:prstGeom>
          <a:solidFill>
            <a:schemeClr val="accent6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5" name="Google Shape;315;p16"/>
          <p:cNvSpPr/>
          <p:nvPr/>
        </p:nvSpPr>
        <p:spPr>
          <a:xfrm>
            <a:off x="4787900" y="4941888"/>
            <a:ext cx="144463" cy="142875"/>
          </a:xfrm>
          <a:prstGeom prst="ellipse">
            <a:avLst/>
          </a:prstGeom>
          <a:solidFill>
            <a:schemeClr val="accent6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6" name="Google Shape;316;p16"/>
          <p:cNvSpPr/>
          <p:nvPr/>
        </p:nvSpPr>
        <p:spPr>
          <a:xfrm>
            <a:off x="250825" y="3644900"/>
            <a:ext cx="144463" cy="144463"/>
          </a:xfrm>
          <a:prstGeom prst="ellipse">
            <a:avLst/>
          </a:prstGeom>
          <a:solidFill>
            <a:schemeClr val="accent6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7" name="Google Shape;317;p16"/>
          <p:cNvSpPr/>
          <p:nvPr/>
        </p:nvSpPr>
        <p:spPr>
          <a:xfrm>
            <a:off x="539750" y="2997200"/>
            <a:ext cx="144463" cy="144463"/>
          </a:xfrm>
          <a:prstGeom prst="ellipse">
            <a:avLst/>
          </a:prstGeom>
          <a:solidFill>
            <a:schemeClr val="accent6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8" name="Google Shape;318;p16"/>
          <p:cNvSpPr/>
          <p:nvPr/>
        </p:nvSpPr>
        <p:spPr>
          <a:xfrm>
            <a:off x="179388" y="4292600"/>
            <a:ext cx="144462" cy="144463"/>
          </a:xfrm>
          <a:prstGeom prst="ellipse">
            <a:avLst/>
          </a:prstGeom>
          <a:solidFill>
            <a:schemeClr val="accent6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9" name="Google Shape;319;p16"/>
          <p:cNvSpPr/>
          <p:nvPr/>
        </p:nvSpPr>
        <p:spPr>
          <a:xfrm>
            <a:off x="323850" y="4941888"/>
            <a:ext cx="144463" cy="142875"/>
          </a:xfrm>
          <a:prstGeom prst="ellipse">
            <a:avLst/>
          </a:prstGeom>
          <a:solidFill>
            <a:schemeClr val="accent6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0" name="Google Shape;320;p16"/>
          <p:cNvSpPr/>
          <p:nvPr/>
        </p:nvSpPr>
        <p:spPr>
          <a:xfrm>
            <a:off x="539750" y="5445125"/>
            <a:ext cx="144463" cy="144463"/>
          </a:xfrm>
          <a:prstGeom prst="ellipse">
            <a:avLst/>
          </a:prstGeom>
          <a:solidFill>
            <a:schemeClr val="accent6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1" name="Google Shape;321;p16"/>
          <p:cNvSpPr/>
          <p:nvPr/>
        </p:nvSpPr>
        <p:spPr>
          <a:xfrm>
            <a:off x="1042988" y="5949950"/>
            <a:ext cx="144462" cy="142875"/>
          </a:xfrm>
          <a:prstGeom prst="ellipse">
            <a:avLst/>
          </a:prstGeom>
          <a:solidFill>
            <a:schemeClr val="accent6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2" name="Google Shape;322;p16"/>
          <p:cNvSpPr/>
          <p:nvPr/>
        </p:nvSpPr>
        <p:spPr>
          <a:xfrm>
            <a:off x="1835150" y="6381750"/>
            <a:ext cx="144463" cy="142875"/>
          </a:xfrm>
          <a:prstGeom prst="ellipse">
            <a:avLst/>
          </a:prstGeom>
          <a:solidFill>
            <a:schemeClr val="accent6"/>
          </a:solidFill>
          <a:ln w="25400" cap="flat" cmpd="sng">
            <a:solidFill>
              <a:srgbClr val="00946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23" name="Google Shape;323;p16"/>
          <p:cNvCxnSpPr/>
          <p:nvPr/>
        </p:nvCxnSpPr>
        <p:spPr>
          <a:xfrm rot="10800000" flipH="1">
            <a:off x="360363" y="3716338"/>
            <a:ext cx="4356100" cy="73025"/>
          </a:xfrm>
          <a:prstGeom prst="straightConnector1">
            <a:avLst/>
          </a:prstGeom>
          <a:noFill/>
          <a:ln w="9525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4" name="Google Shape;324;p16"/>
          <p:cNvCxnSpPr/>
          <p:nvPr/>
        </p:nvCxnSpPr>
        <p:spPr>
          <a:xfrm rot="5400000">
            <a:off x="143669" y="3825081"/>
            <a:ext cx="4248150" cy="719138"/>
          </a:xfrm>
          <a:prstGeom prst="straightConnector1">
            <a:avLst/>
          </a:prstGeom>
          <a:noFill/>
          <a:ln w="9525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5" name="Google Shape;325;p16"/>
          <p:cNvCxnSpPr>
            <a:endCxn id="316" idx="7"/>
          </p:cNvCxnSpPr>
          <p:nvPr/>
        </p:nvCxnSpPr>
        <p:spPr>
          <a:xfrm flipH="1">
            <a:off x="374132" y="2205656"/>
            <a:ext cx="3044700" cy="1460400"/>
          </a:xfrm>
          <a:prstGeom prst="straightConnector1">
            <a:avLst/>
          </a:prstGeom>
          <a:noFill/>
          <a:ln w="9525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6" name="Google Shape;326;p16"/>
          <p:cNvCxnSpPr>
            <a:endCxn id="312" idx="7"/>
          </p:cNvCxnSpPr>
          <p:nvPr/>
        </p:nvCxnSpPr>
        <p:spPr>
          <a:xfrm flipH="1">
            <a:off x="3471344" y="2421074"/>
            <a:ext cx="669900" cy="39816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7" name="Google Shape;327;p16"/>
          <p:cNvCxnSpPr>
            <a:endCxn id="316" idx="6"/>
          </p:cNvCxnSpPr>
          <p:nvPr/>
        </p:nvCxnSpPr>
        <p:spPr>
          <a:xfrm flipH="1">
            <a:off x="395288" y="3069432"/>
            <a:ext cx="4176600" cy="6477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8" name="Google Shape;328;p16"/>
          <p:cNvCxnSpPr>
            <a:stCxn id="316" idx="5"/>
          </p:cNvCxnSpPr>
          <p:nvPr/>
        </p:nvCxnSpPr>
        <p:spPr>
          <a:xfrm>
            <a:off x="374132" y="3768207"/>
            <a:ext cx="2973300" cy="2684400"/>
          </a:xfrm>
          <a:prstGeom prst="straightConnector1">
            <a:avLst/>
          </a:prstGeom>
          <a:noFill/>
          <a:ln w="9525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9" name="Google Shape;329;p16"/>
          <p:cNvCxnSpPr>
            <a:stCxn id="305" idx="3"/>
            <a:endCxn id="316" idx="6"/>
          </p:cNvCxnSpPr>
          <p:nvPr/>
        </p:nvCxnSpPr>
        <p:spPr>
          <a:xfrm flipH="1">
            <a:off x="395331" y="2544244"/>
            <a:ext cx="3693000" cy="11730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0" name="Google Shape;330;p16"/>
          <p:cNvCxnSpPr>
            <a:stCxn id="308" idx="2"/>
          </p:cNvCxnSpPr>
          <p:nvPr/>
        </p:nvCxnSpPr>
        <p:spPr>
          <a:xfrm flipH="1">
            <a:off x="1258863" y="4364832"/>
            <a:ext cx="3673500" cy="1511400"/>
          </a:xfrm>
          <a:prstGeom prst="straightConnector1">
            <a:avLst/>
          </a:prstGeom>
          <a:noFill/>
          <a:ln w="9525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1" name="Google Shape;331;p16"/>
          <p:cNvCxnSpPr/>
          <p:nvPr/>
        </p:nvCxnSpPr>
        <p:spPr>
          <a:xfrm rot="5400000">
            <a:off x="-793" y="3248818"/>
            <a:ext cx="3816350" cy="1439863"/>
          </a:xfrm>
          <a:prstGeom prst="straightConnector1">
            <a:avLst/>
          </a:prstGeom>
          <a:noFill/>
          <a:ln w="9525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2" name="Google Shape;332;p16"/>
          <p:cNvCxnSpPr>
            <a:stCxn id="310" idx="3"/>
            <a:endCxn id="316" idx="7"/>
          </p:cNvCxnSpPr>
          <p:nvPr/>
        </p:nvCxnSpPr>
        <p:spPr>
          <a:xfrm flipH="1">
            <a:off x="373999" y="2112444"/>
            <a:ext cx="1339200" cy="15537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3" name="Google Shape;333;p16"/>
          <p:cNvCxnSpPr>
            <a:stCxn id="309" idx="5"/>
          </p:cNvCxnSpPr>
          <p:nvPr/>
        </p:nvCxnSpPr>
        <p:spPr>
          <a:xfrm>
            <a:off x="1094857" y="2544244"/>
            <a:ext cx="3838500" cy="18939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4" name="Google Shape;334;p16"/>
          <p:cNvCxnSpPr>
            <a:stCxn id="310" idx="5"/>
            <a:endCxn id="308" idx="2"/>
          </p:cNvCxnSpPr>
          <p:nvPr/>
        </p:nvCxnSpPr>
        <p:spPr>
          <a:xfrm>
            <a:off x="1814226" y="2112444"/>
            <a:ext cx="3118200" cy="2252400"/>
          </a:xfrm>
          <a:prstGeom prst="straightConnector1">
            <a:avLst/>
          </a:prstGeom>
          <a:noFill/>
          <a:ln w="9525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5" name="Google Shape;335;p16"/>
          <p:cNvCxnSpPr>
            <a:stCxn id="306" idx="3"/>
          </p:cNvCxnSpPr>
          <p:nvPr/>
        </p:nvCxnSpPr>
        <p:spPr>
          <a:xfrm flipH="1">
            <a:off x="611856" y="3120507"/>
            <a:ext cx="3981300" cy="2325600"/>
          </a:xfrm>
          <a:prstGeom prst="straightConnector1">
            <a:avLst/>
          </a:prstGeom>
          <a:noFill/>
          <a:ln w="9525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6" name="Google Shape;336;p16"/>
          <p:cNvCxnSpPr/>
          <p:nvPr/>
        </p:nvCxnSpPr>
        <p:spPr>
          <a:xfrm rot="5400000">
            <a:off x="1008063" y="3968750"/>
            <a:ext cx="4248150" cy="720725"/>
          </a:xfrm>
          <a:prstGeom prst="straightConnector1">
            <a:avLst/>
          </a:prstGeom>
          <a:noFill/>
          <a:ln w="9525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7" name="Google Shape;337;p16"/>
          <p:cNvCxnSpPr/>
          <p:nvPr/>
        </p:nvCxnSpPr>
        <p:spPr>
          <a:xfrm flipH="1">
            <a:off x="395288" y="3789363"/>
            <a:ext cx="4321175" cy="1223962"/>
          </a:xfrm>
          <a:prstGeom prst="straightConnector1">
            <a:avLst/>
          </a:prstGeom>
          <a:noFill/>
          <a:ln w="9525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8" name="Google Shape;338;p16"/>
          <p:cNvCxnSpPr>
            <a:stCxn id="305" idx="2"/>
          </p:cNvCxnSpPr>
          <p:nvPr/>
        </p:nvCxnSpPr>
        <p:spPr>
          <a:xfrm flipH="1">
            <a:off x="1979475" y="2493169"/>
            <a:ext cx="2087700" cy="38163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9" name="Google Shape;339;p16"/>
          <p:cNvCxnSpPr>
            <a:stCxn id="316" idx="5"/>
            <a:endCxn id="322" idx="0"/>
          </p:cNvCxnSpPr>
          <p:nvPr/>
        </p:nvCxnSpPr>
        <p:spPr>
          <a:xfrm>
            <a:off x="374132" y="3768207"/>
            <a:ext cx="1533300" cy="26136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0" name="Google Shape;340;p16"/>
          <p:cNvCxnSpPr/>
          <p:nvPr/>
        </p:nvCxnSpPr>
        <p:spPr>
          <a:xfrm rot="5400000" flipH="1">
            <a:off x="2252662" y="2436813"/>
            <a:ext cx="627063" cy="4484688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1" name="Google Shape;341;p16"/>
          <p:cNvCxnSpPr>
            <a:stCxn id="314" idx="5"/>
          </p:cNvCxnSpPr>
          <p:nvPr/>
        </p:nvCxnSpPr>
        <p:spPr>
          <a:xfrm rot="10800000">
            <a:off x="610914" y="2996569"/>
            <a:ext cx="4011600" cy="2643300"/>
          </a:xfrm>
          <a:prstGeom prst="straightConnector1">
            <a:avLst/>
          </a:prstGeom>
          <a:noFill/>
          <a:ln w="9525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2" name="Google Shape;342;p16"/>
          <p:cNvCxnSpPr>
            <a:stCxn id="317" idx="2"/>
          </p:cNvCxnSpPr>
          <p:nvPr/>
        </p:nvCxnSpPr>
        <p:spPr>
          <a:xfrm flipH="1">
            <a:off x="323750" y="3069432"/>
            <a:ext cx="216000" cy="576300"/>
          </a:xfrm>
          <a:prstGeom prst="straightConnector1">
            <a:avLst/>
          </a:prstGeom>
          <a:noFill/>
          <a:ln w="9525" cap="flat" cmpd="sng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3" name="Google Shape;343;p16"/>
          <p:cNvCxnSpPr>
            <a:stCxn id="306" idx="3"/>
          </p:cNvCxnSpPr>
          <p:nvPr/>
        </p:nvCxnSpPr>
        <p:spPr>
          <a:xfrm flipH="1">
            <a:off x="4067556" y="3120507"/>
            <a:ext cx="525600" cy="2901900"/>
          </a:xfrm>
          <a:prstGeom prst="straightConnector1">
            <a:avLst/>
          </a:prstGeom>
          <a:noFill/>
          <a:ln w="9525" cap="flat" cmpd="sng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44" name="Google Shape;344;p16"/>
          <p:cNvCxnSpPr>
            <a:stCxn id="316" idx="5"/>
          </p:cNvCxnSpPr>
          <p:nvPr/>
        </p:nvCxnSpPr>
        <p:spPr>
          <a:xfrm>
            <a:off x="374132" y="3768207"/>
            <a:ext cx="3692400" cy="22527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45" name="Google Shape;345;p16"/>
          <p:cNvSpPr txBox="1"/>
          <p:nvPr/>
        </p:nvSpPr>
        <p:spPr>
          <a:xfrm>
            <a:off x="5795963" y="1916113"/>
            <a:ext cx="2663825" cy="3785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Intensità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rgbClr val="92D050"/>
                </a:solidFill>
                <a:latin typeface="Verdana"/>
                <a:ea typeface="Verdana"/>
                <a:cs typeface="Verdana"/>
                <a:sym typeface="Verdana"/>
              </a:rPr>
              <a:t>Bassa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rgbClr val="92D050"/>
                </a:solidFill>
                <a:latin typeface="Verdana"/>
                <a:ea typeface="Verdana"/>
                <a:cs typeface="Verdana"/>
                <a:sym typeface="Verdana"/>
              </a:rPr>
              <a:t>(&lt;=5 contatti)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92D05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rgbClr val="FFC000"/>
                </a:solidFill>
                <a:latin typeface="Verdana"/>
                <a:ea typeface="Verdana"/>
                <a:cs typeface="Verdana"/>
                <a:sym typeface="Verdana"/>
              </a:rPr>
              <a:t>Media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rgbClr val="FFC000"/>
                </a:solidFill>
                <a:latin typeface="Verdana"/>
                <a:ea typeface="Verdana"/>
                <a:cs typeface="Verdana"/>
                <a:sym typeface="Verdana"/>
              </a:rPr>
              <a:t>(&gt;5, &lt;= 15)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C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Alta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(&gt;15</a:t>
            </a:r>
            <a:r>
              <a:rPr lang="it-IT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)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4DA73F-FE46-CD9F-8E1C-9C60A55D5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latin typeface="Verdana" panose="020B0604030504040204" pitchFamily="34" charset="0"/>
              </a:rPr>
              <a:t>Software </a:t>
            </a:r>
            <a:r>
              <a:rPr lang="en-GB" sz="3200" dirty="0" err="1">
                <a:latin typeface="Verdana" panose="020B0604030504040204" pitchFamily="34" charset="0"/>
              </a:rPr>
              <a:t>utilizzabile</a:t>
            </a:r>
            <a:r>
              <a:rPr lang="en-GB" sz="3200" dirty="0">
                <a:latin typeface="Verdana" panose="020B0604030504040204" pitchFamily="34" charset="0"/>
              </a:rPr>
              <a:t>: UCINET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D597B3A-6759-5C3C-0B1F-01BB5D038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700808"/>
            <a:ext cx="6266426" cy="4527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5166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AD36CB-A0A1-19B6-F6DB-25C3255AE5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-58419"/>
            <a:ext cx="8229600" cy="1143000"/>
          </a:xfrm>
        </p:spPr>
        <p:txBody>
          <a:bodyPr/>
          <a:lstStyle/>
          <a:p>
            <a:r>
              <a:rPr lang="en-GB" sz="3200" dirty="0" err="1">
                <a:latin typeface="Verdana" panose="020B0604030504040204" pitchFamily="34" charset="0"/>
              </a:rPr>
              <a:t>Applicazioni</a:t>
            </a:r>
            <a:r>
              <a:rPr lang="en-GB" sz="3200" dirty="0">
                <a:latin typeface="Verdana" panose="020B0604030504040204" pitchFamily="34" charset="0"/>
              </a:rPr>
              <a:t> </a:t>
            </a:r>
            <a:r>
              <a:rPr lang="en-GB" sz="3200" dirty="0" err="1">
                <a:latin typeface="Verdana" panose="020B0604030504040204" pitchFamily="34" charset="0"/>
              </a:rPr>
              <a:t>pratiche</a:t>
            </a:r>
            <a:br>
              <a:rPr lang="en-GB" sz="3200" dirty="0">
                <a:latin typeface="Verdana" panose="020B0604030504040204" pitchFamily="34" charset="0"/>
              </a:rPr>
            </a:br>
            <a:r>
              <a:rPr lang="en-GB" sz="2000" dirty="0">
                <a:latin typeface="Verdana" panose="020B0604030504040204" pitchFamily="34" charset="0"/>
              </a:rPr>
              <a:t>(</a:t>
            </a:r>
            <a:r>
              <a:rPr lang="en-GB" sz="2000" dirty="0" err="1">
                <a:latin typeface="Verdana" panose="020B0604030504040204" pitchFamily="34" charset="0"/>
              </a:rPr>
              <a:t>vedi</a:t>
            </a:r>
            <a:r>
              <a:rPr lang="en-GB" sz="2000" dirty="0">
                <a:latin typeface="Verdana" panose="020B0604030504040204" pitchFamily="34" charset="0"/>
              </a:rPr>
              <a:t> slide </a:t>
            </a:r>
            <a:r>
              <a:rPr lang="en-GB" sz="2000" dirty="0" err="1">
                <a:latin typeface="Verdana" panose="020B0604030504040204" pitchFamily="34" charset="0"/>
              </a:rPr>
              <a:t>su</a:t>
            </a:r>
            <a:r>
              <a:rPr lang="en-GB" sz="2000" dirty="0">
                <a:latin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</a:rPr>
              <a:t>teorie</a:t>
            </a:r>
            <a:r>
              <a:rPr lang="en-GB" sz="2000" dirty="0">
                <a:latin typeface="Verdana" panose="020B0604030504040204" pitchFamily="34" charset="0"/>
              </a:rPr>
              <a:t> </a:t>
            </a:r>
            <a:r>
              <a:rPr lang="en-GB" sz="2000" dirty="0" err="1">
                <a:latin typeface="Verdana" panose="020B0604030504040204" pitchFamily="34" charset="0"/>
              </a:rPr>
              <a:t>dei</a:t>
            </a:r>
            <a:r>
              <a:rPr lang="en-GB" sz="2000" dirty="0">
                <a:latin typeface="Verdana" panose="020B0604030504040204" pitchFamily="34" charset="0"/>
              </a:rPr>
              <a:t> SN)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8F6138-6477-1401-4B90-3A451DEBF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84581"/>
            <a:ext cx="8229600" cy="5890666"/>
          </a:xfrm>
        </p:spPr>
        <p:txBody>
          <a:bodyPr>
            <a:normAutofit/>
          </a:bodyPr>
          <a:lstStyle/>
          <a:p>
            <a:pPr marL="0" indent="0" algn="just">
              <a:lnSpc>
                <a:spcPts val="2800"/>
              </a:lnSpc>
              <a:spcBef>
                <a:spcPts val="0"/>
              </a:spcBef>
              <a:buNone/>
            </a:pPr>
            <a:r>
              <a:rPr lang="it-IT" sz="2200" b="0" i="0" u="none" strike="noStrike" baseline="0" dirty="0">
                <a:latin typeface="Verdana" panose="020B0604030504040204" pitchFamily="34" charset="0"/>
              </a:rPr>
              <a:t>All’interno di una comunità (gruppo, organizzazione, rete sociale </a:t>
            </a:r>
            <a:r>
              <a:rPr lang="en-GB" sz="2200" b="0" i="0" u="none" strike="noStrike" baseline="0" dirty="0">
                <a:latin typeface="Verdana" panose="020B0604030504040204" pitchFamily="34" charset="0"/>
              </a:rPr>
              <a:t>offline e online) individua: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buFontTx/>
              <a:buChar char="-"/>
            </a:pPr>
            <a:r>
              <a:rPr lang="it-IT" sz="2200" b="0" i="0" u="none" strike="noStrike" baseline="0" dirty="0">
                <a:latin typeface="Verdana" panose="020B0604030504040204" pitchFamily="34" charset="0"/>
              </a:rPr>
              <a:t>Gli hub che possono essere o sono influencer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buFontTx/>
              <a:buChar char="-"/>
            </a:pPr>
            <a:r>
              <a:rPr lang="it-IT" sz="2200" b="0" i="0" u="none" strike="noStrike" baseline="0" dirty="0">
                <a:latin typeface="Verdana" panose="020B0604030504040204" pitchFamily="34" charset="0"/>
              </a:rPr>
              <a:t>Le persone periferiche che sono comunque da raggiungere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buFontTx/>
              <a:buChar char="-"/>
            </a:pPr>
            <a:r>
              <a:rPr lang="it-IT" sz="2200" b="0" i="0" u="none" strike="noStrike" baseline="0" dirty="0">
                <a:latin typeface="Verdana" panose="020B0604030504040204" pitchFamily="34" charset="0"/>
              </a:rPr>
              <a:t>La direzione del flusso delle informazioni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buFontTx/>
              <a:buChar char="-"/>
            </a:pPr>
            <a:r>
              <a:rPr lang="it-IT" sz="2200" b="0" i="0" u="none" strike="noStrike" baseline="0" dirty="0">
                <a:latin typeface="Verdana" panose="020B0604030504040204" pitchFamily="34" charset="0"/>
              </a:rPr>
              <a:t>La diffusione del flusso delle informazioni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buFontTx/>
              <a:buChar char="-"/>
            </a:pPr>
            <a:r>
              <a:rPr lang="it-IT" sz="2200" b="0" i="0" u="none" strike="noStrike" baseline="0" dirty="0">
                <a:latin typeface="Verdana" panose="020B0604030504040204" pitchFamily="34" charset="0"/>
              </a:rPr>
              <a:t>Possibili futuri legami (previsione scenari)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buFontTx/>
              <a:buChar char="-"/>
            </a:pPr>
            <a:r>
              <a:rPr lang="it-IT" sz="2200" b="0" i="0" u="none" strike="noStrike" baseline="0" dirty="0">
                <a:latin typeface="Verdana" panose="020B0604030504040204" pitchFamily="34" charset="0"/>
              </a:rPr>
              <a:t>Incrociare proprietà dei soggetti anziché i soggetti (vedere le reti sulla base delle caratteristiche – es titolo di studio, ricchezza, </a:t>
            </a:r>
            <a:r>
              <a:rPr lang="it-IT" sz="2200" b="0" i="0" u="none" strike="noStrike" baseline="0" dirty="0" err="1">
                <a:latin typeface="Verdana" panose="020B0604030504040204" pitchFamily="34" charset="0"/>
              </a:rPr>
              <a:t>etc</a:t>
            </a:r>
            <a:r>
              <a:rPr lang="it-IT" sz="2200" b="0" i="0" u="none" strike="noStrike" baseline="0" dirty="0">
                <a:latin typeface="Verdana" panose="020B0604030504040204" pitchFamily="34" charset="0"/>
              </a:rPr>
              <a:t>) anziché sulle persone</a:t>
            </a:r>
          </a:p>
          <a:p>
            <a:pPr algn="just">
              <a:lnSpc>
                <a:spcPts val="2800"/>
              </a:lnSpc>
              <a:spcBef>
                <a:spcPts val="0"/>
              </a:spcBef>
              <a:buFontTx/>
              <a:buChar char="-"/>
            </a:pPr>
            <a:r>
              <a:rPr lang="it-IT" sz="2200" b="0" i="0" u="none" strike="noStrike" baseline="0" dirty="0">
                <a:latin typeface="Verdana" panose="020B0604030504040204" pitchFamily="34" charset="0"/>
              </a:rPr>
              <a:t>Vedere quale evento ha maggiori affluenze, da chi e per quali </a:t>
            </a:r>
            <a:r>
              <a:rPr lang="en-GB" sz="2200" b="0" i="0" u="none" strike="noStrike" baseline="0" dirty="0" err="1">
                <a:latin typeface="Verdana" panose="020B0604030504040204" pitchFamily="34" charset="0"/>
              </a:rPr>
              <a:t>caratteristiche</a:t>
            </a:r>
            <a:endParaRPr lang="en-GB" sz="2200" b="0" i="0" u="none" strike="noStrike" baseline="0" dirty="0">
              <a:latin typeface="Verdana" panose="020B0604030504040204" pitchFamily="34" charset="0"/>
            </a:endParaRPr>
          </a:p>
          <a:p>
            <a:pPr algn="just">
              <a:lnSpc>
                <a:spcPts val="2800"/>
              </a:lnSpc>
              <a:spcBef>
                <a:spcPts val="0"/>
              </a:spcBef>
              <a:buFontTx/>
              <a:buChar char="-"/>
            </a:pPr>
            <a:r>
              <a:rPr lang="en-GB" sz="2200" dirty="0" err="1">
                <a:latin typeface="Verdana" panose="020B0604030504040204" pitchFamily="34" charset="0"/>
              </a:rPr>
              <a:t>Analisi</a:t>
            </a:r>
            <a:r>
              <a:rPr lang="en-GB" sz="2200" dirty="0">
                <a:latin typeface="Verdana" panose="020B0604030504040204" pitchFamily="34" charset="0"/>
              </a:rPr>
              <a:t> di </a:t>
            </a:r>
            <a:r>
              <a:rPr lang="en-GB" sz="2200" dirty="0" err="1">
                <a:latin typeface="Verdana" panose="020B0604030504040204" pitchFamily="34" charset="0"/>
              </a:rPr>
              <a:t>contenuto</a:t>
            </a:r>
            <a:r>
              <a:rPr lang="en-GB" sz="2200" dirty="0">
                <a:latin typeface="Verdana" panose="020B0604030504040204" pitchFamily="34" charset="0"/>
              </a:rPr>
              <a:t> </a:t>
            </a:r>
            <a:r>
              <a:rPr lang="en-GB" sz="2200" dirty="0" err="1">
                <a:latin typeface="Verdana" panose="020B0604030504040204" pitchFamily="34" charset="0"/>
              </a:rPr>
              <a:t>della</a:t>
            </a:r>
            <a:r>
              <a:rPr lang="en-GB" sz="2200" dirty="0">
                <a:latin typeface="Verdana" panose="020B0604030504040204" pitchFamily="34" charset="0"/>
              </a:rPr>
              <a:t> </a:t>
            </a:r>
            <a:r>
              <a:rPr lang="en-GB" sz="2200" dirty="0" err="1">
                <a:latin typeface="Verdana" panose="020B0604030504040204" pitchFamily="34" charset="0"/>
              </a:rPr>
              <a:t>stampa</a:t>
            </a:r>
            <a:r>
              <a:rPr lang="en-GB" sz="2200" dirty="0">
                <a:latin typeface="Verdana" panose="020B0604030504040204" pitchFamily="34" charset="0"/>
              </a:rPr>
              <a:t> e </a:t>
            </a:r>
            <a:r>
              <a:rPr lang="en-GB" sz="2200" dirty="0" err="1">
                <a:latin typeface="Verdana" panose="020B0604030504040204" pitchFamily="34" charset="0"/>
              </a:rPr>
              <a:t>riportare</a:t>
            </a:r>
            <a:r>
              <a:rPr lang="en-GB" sz="2200" dirty="0">
                <a:latin typeface="Verdana" panose="020B0604030504040204" pitchFamily="34" charset="0"/>
              </a:rPr>
              <a:t> chi </a:t>
            </a:r>
            <a:r>
              <a:rPr lang="en-GB" sz="2200" dirty="0" err="1">
                <a:latin typeface="Verdana" panose="020B0604030504040204" pitchFamily="34" charset="0"/>
              </a:rPr>
              <a:t>si</a:t>
            </a:r>
            <a:r>
              <a:rPr lang="en-GB" sz="2200" dirty="0">
                <a:latin typeface="Verdana" panose="020B0604030504040204" pitchFamily="34" charset="0"/>
              </a:rPr>
              <a:t> </a:t>
            </a:r>
            <a:r>
              <a:rPr lang="en-GB" sz="2200" dirty="0" err="1">
                <a:latin typeface="Verdana" panose="020B0604030504040204" pitchFamily="34" charset="0"/>
              </a:rPr>
              <a:t>incontra</a:t>
            </a:r>
            <a:r>
              <a:rPr lang="en-GB" sz="2200" dirty="0">
                <a:latin typeface="Verdana" panose="020B0604030504040204" pitchFamily="34" charset="0"/>
              </a:rPr>
              <a:t> con chi, </a:t>
            </a:r>
            <a:r>
              <a:rPr lang="en-GB" sz="2200" dirty="0" err="1">
                <a:latin typeface="Verdana" panose="020B0604030504040204" pitchFamily="34" charset="0"/>
              </a:rPr>
              <a:t>va</a:t>
            </a:r>
            <a:r>
              <a:rPr lang="en-GB" sz="2200" dirty="0">
                <a:latin typeface="Verdana" panose="020B0604030504040204" pitchFamily="34" charset="0"/>
              </a:rPr>
              <a:t> da chi etc…</a:t>
            </a:r>
            <a:r>
              <a:rPr lang="en-GB" sz="2200" dirty="0" err="1">
                <a:latin typeface="Verdana" panose="020B0604030504040204" pitchFamily="34" charset="0"/>
              </a:rPr>
              <a:t>anche</a:t>
            </a:r>
            <a:r>
              <a:rPr lang="en-GB" sz="2200" dirty="0">
                <a:latin typeface="Verdana" panose="020B0604030504040204" pitchFamily="34" charset="0"/>
              </a:rPr>
              <a:t> sotto il profile </a:t>
            </a:r>
            <a:r>
              <a:rPr lang="en-GB" sz="2200" dirty="0" err="1">
                <a:latin typeface="Verdana" panose="020B0604030504040204" pitchFamily="34" charset="0"/>
              </a:rPr>
              <a:t>delle</a:t>
            </a:r>
            <a:r>
              <a:rPr lang="en-GB" sz="2200" dirty="0">
                <a:latin typeface="Verdana" panose="020B0604030504040204" pitchFamily="34" charset="0"/>
              </a:rPr>
              <a:t> </a:t>
            </a:r>
            <a:r>
              <a:rPr lang="en-GB" sz="2200" dirty="0" err="1">
                <a:latin typeface="Verdana" panose="020B0604030504040204" pitchFamily="34" charset="0"/>
              </a:rPr>
              <a:t>relazioni</a:t>
            </a:r>
            <a:r>
              <a:rPr lang="en-GB" sz="2200" dirty="0">
                <a:latin typeface="Verdana" panose="020B0604030504040204" pitchFamily="34" charset="0"/>
              </a:rPr>
              <a:t> </a:t>
            </a:r>
            <a:r>
              <a:rPr lang="en-GB" sz="2200" dirty="0" err="1">
                <a:latin typeface="Verdana" panose="020B0604030504040204" pitchFamily="34" charset="0"/>
              </a:rPr>
              <a:t>internazionali</a:t>
            </a:r>
            <a:endParaRPr lang="en-GB" sz="2200" b="0" i="0" u="none" strike="noStrike" baseline="0" dirty="0"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069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>
                <a:latin typeface="Verdana"/>
                <a:ea typeface="Verdana"/>
                <a:cs typeface="Verdana"/>
                <a:sym typeface="Verdana"/>
              </a:rPr>
              <a:t>Survey</a:t>
            </a:r>
            <a:endParaRPr sz="400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Google Shape;97;p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 dirty="0">
                <a:latin typeface="Verdana"/>
                <a:ea typeface="Verdana"/>
                <a:cs typeface="Verdana"/>
                <a:sym typeface="Verdana"/>
              </a:rPr>
              <a:t>Questionario strutturato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 dirty="0">
                <a:latin typeface="Verdana"/>
                <a:ea typeface="Verdana"/>
                <a:cs typeface="Verdana"/>
                <a:sym typeface="Verdana"/>
              </a:rPr>
              <a:t>Informazioni su un numero elevato di soggetti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 dirty="0">
                <a:latin typeface="Verdana"/>
                <a:ea typeface="Verdana"/>
                <a:cs typeface="Verdana"/>
                <a:sym typeface="Verdana"/>
              </a:rPr>
              <a:t>Matrice dei dati (analisi </a:t>
            </a:r>
            <a:r>
              <a:rPr lang="it-IT" sz="2400" dirty="0" err="1">
                <a:latin typeface="Verdana"/>
                <a:ea typeface="Verdana"/>
                <a:cs typeface="Verdana"/>
                <a:sym typeface="Verdana"/>
              </a:rPr>
              <a:t>monovar</a:t>
            </a:r>
            <a:r>
              <a:rPr lang="it-IT" sz="2400" dirty="0">
                <a:latin typeface="Verdana"/>
                <a:ea typeface="Verdana"/>
                <a:cs typeface="Verdana"/>
                <a:sym typeface="Verdana"/>
              </a:rPr>
              <a:t>., </a:t>
            </a:r>
            <a:r>
              <a:rPr lang="it-IT" sz="2400" dirty="0" err="1">
                <a:latin typeface="Verdana"/>
                <a:ea typeface="Verdana"/>
                <a:cs typeface="Verdana"/>
                <a:sym typeface="Verdana"/>
              </a:rPr>
              <a:t>bivar</a:t>
            </a:r>
            <a:r>
              <a:rPr lang="it-IT" sz="2400" dirty="0">
                <a:latin typeface="Verdana"/>
                <a:ea typeface="Verdana"/>
                <a:cs typeface="Verdana"/>
                <a:sym typeface="Verdana"/>
              </a:rPr>
              <a:t>., </a:t>
            </a:r>
            <a:r>
              <a:rPr lang="it-IT" sz="2400" dirty="0" err="1">
                <a:latin typeface="Verdana"/>
                <a:ea typeface="Verdana"/>
                <a:cs typeface="Verdana"/>
                <a:sym typeface="Verdana"/>
              </a:rPr>
              <a:t>multivar</a:t>
            </a:r>
            <a:r>
              <a:rPr lang="it-IT" sz="2400" dirty="0">
                <a:latin typeface="Verdana"/>
                <a:ea typeface="Verdana"/>
                <a:cs typeface="Verdana"/>
                <a:sym typeface="Verdana"/>
              </a:rPr>
              <a:t>., fattoriale)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 dirty="0">
                <a:latin typeface="Verdana"/>
                <a:ea typeface="Verdana"/>
                <a:cs typeface="Verdana"/>
                <a:sym typeface="Verdana"/>
              </a:rPr>
              <a:t>Generabilità dei risultati (campione statistico, se casuale 400 casi in tutto il mondo)</a:t>
            </a:r>
            <a:endParaRPr dirty="0"/>
          </a:p>
          <a:p>
            <a:pPr marL="342900" lvl="0" indent="-342900" algn="l" rtl="0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 dirty="0">
                <a:latin typeface="Verdana"/>
                <a:ea typeface="Verdana"/>
                <a:cs typeface="Verdana"/>
                <a:sym typeface="Verdana"/>
              </a:rPr>
              <a:t>Misura fenomeni e tendenze già noti</a:t>
            </a:r>
            <a:endParaRPr sz="2400" dirty="0"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1905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>
                <a:latin typeface="Verdana"/>
                <a:ea typeface="Verdana"/>
                <a:cs typeface="Verdana"/>
                <a:sym typeface="Verdana"/>
              </a:rPr>
              <a:t>Le fasi dell’indagine</a:t>
            </a:r>
            <a:endParaRPr/>
          </a:p>
        </p:txBody>
      </p:sp>
      <p:sp>
        <p:nvSpPr>
          <p:cNvPr id="104" name="Google Shape;104;p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>
                <a:latin typeface="Verdana"/>
                <a:ea typeface="Verdana"/>
                <a:cs typeface="Verdana"/>
                <a:sym typeface="Verdana"/>
              </a:rPr>
              <a:t>Concettualizzazione fenomeno e def. Indicatori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>
                <a:latin typeface="Verdana"/>
                <a:ea typeface="Verdana"/>
                <a:cs typeface="Verdana"/>
                <a:sym typeface="Verdana"/>
              </a:rPr>
              <a:t>Costruzione questionario e pre-test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>
                <a:latin typeface="Verdana"/>
                <a:ea typeface="Verdana"/>
                <a:cs typeface="Verdana"/>
                <a:sym typeface="Verdana"/>
              </a:rPr>
              <a:t>Campionamento</a:t>
            </a: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l" rtl="0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>
                <a:latin typeface="Verdana"/>
                <a:ea typeface="Verdana"/>
                <a:cs typeface="Verdana"/>
                <a:sym typeface="Verdana"/>
              </a:rPr>
              <a:t>Somministrazione questionario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>
                <a:latin typeface="Verdana"/>
                <a:ea typeface="Verdana"/>
                <a:cs typeface="Verdana"/>
                <a:sym typeface="Verdana"/>
              </a:rPr>
              <a:t>Analisi dei dati (elaborazione e interpretazione)</a:t>
            </a:r>
            <a:endParaRPr/>
          </a:p>
          <a:p>
            <a:pPr marL="342900" lvl="0" indent="-342900" algn="l" rtl="0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>
                <a:latin typeface="Verdana"/>
                <a:ea typeface="Verdana"/>
                <a:cs typeface="Verdana"/>
                <a:sym typeface="Verdana"/>
              </a:rPr>
              <a:t>Presentazione dei risultati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>
                <a:latin typeface="Verdana"/>
                <a:ea typeface="Verdana"/>
                <a:cs typeface="Verdana"/>
                <a:sym typeface="Verdana"/>
              </a:rPr>
              <a:t>Concettualizzazione fenomeno e def. Indicatori</a:t>
            </a:r>
            <a:endParaRPr/>
          </a:p>
        </p:txBody>
      </p:sp>
      <p:sp>
        <p:nvSpPr>
          <p:cNvPr id="111" name="Google Shape;111;p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</a:pPr>
            <a:r>
              <a:rPr lang="it-IT" sz="2000" dirty="0">
                <a:latin typeface="Verdana"/>
                <a:ea typeface="Verdana"/>
                <a:cs typeface="Verdana"/>
                <a:sym typeface="Verdana"/>
              </a:rPr>
              <a:t>Analisi esplorativa (ricerca secondaria, qualitativa)</a:t>
            </a:r>
            <a:endParaRPr dirty="0"/>
          </a:p>
          <a:p>
            <a:pPr marL="342900" lvl="0" indent="-215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sz="2000" dirty="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</a:pPr>
            <a:r>
              <a:rPr lang="it-IT" sz="2000" dirty="0">
                <a:latin typeface="Verdana"/>
                <a:ea typeface="Verdana"/>
                <a:cs typeface="Verdana"/>
                <a:sym typeface="Verdana"/>
              </a:rPr>
              <a:t>Identificazione elementi da approfondire:</a:t>
            </a:r>
            <a:endParaRPr dirty="0"/>
          </a:p>
          <a:p>
            <a:pPr marL="342900" lvl="1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-"/>
            </a:pPr>
            <a:r>
              <a:rPr lang="it-IT" sz="2000" dirty="0">
                <a:latin typeface="Verdana"/>
                <a:ea typeface="Verdana"/>
                <a:cs typeface="Verdana"/>
                <a:sym typeface="Verdana"/>
              </a:rPr>
              <a:t>Precisare e circoscrivere oggetto studio</a:t>
            </a:r>
            <a:endParaRPr dirty="0"/>
          </a:p>
          <a:p>
            <a:pPr marL="342900" lvl="1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-"/>
            </a:pPr>
            <a:r>
              <a:rPr lang="it-IT" sz="2000" dirty="0">
                <a:latin typeface="Verdana"/>
                <a:ea typeface="Verdana"/>
                <a:cs typeface="Verdana"/>
                <a:sym typeface="Verdana"/>
              </a:rPr>
              <a:t>Identificare parti oggetto (se da indagare unite o separate)</a:t>
            </a:r>
            <a:endParaRPr dirty="0"/>
          </a:p>
          <a:p>
            <a:pPr marL="342900" lvl="1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-"/>
            </a:pPr>
            <a:r>
              <a:rPr lang="it-IT" sz="2000" dirty="0">
                <a:latin typeface="Verdana"/>
                <a:ea typeface="Verdana"/>
                <a:cs typeface="Verdana"/>
                <a:sym typeface="Verdana"/>
              </a:rPr>
              <a:t>Variabili determinanti (ipotesi) su fenomeno osservato</a:t>
            </a:r>
            <a:endParaRPr sz="2000" dirty="0">
              <a:latin typeface="Verdana"/>
              <a:ea typeface="Verdana"/>
              <a:cs typeface="Verdana"/>
              <a:sym typeface="Verdana"/>
            </a:endParaRPr>
          </a:p>
          <a:p>
            <a:pPr marL="342900" lvl="1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-"/>
            </a:pPr>
            <a:r>
              <a:rPr lang="it-IT" sz="2000" dirty="0">
                <a:latin typeface="Verdana"/>
                <a:ea typeface="Verdana"/>
                <a:cs typeface="Verdana"/>
                <a:sym typeface="Verdana"/>
              </a:rPr>
              <a:t>Indicatori (concreti) </a:t>
            </a:r>
            <a:r>
              <a:rPr lang="it-IT" sz="2000" dirty="0">
                <a:latin typeface="Verdana"/>
                <a:ea typeface="Verdana"/>
                <a:cs typeface="Verdana"/>
                <a:sym typeface="Wingdings" panose="05000000000000000000" pitchFamily="2" charset="2"/>
              </a:rPr>
              <a:t></a:t>
            </a:r>
            <a:r>
              <a:rPr lang="it-IT" sz="2000" dirty="0">
                <a:latin typeface="Verdana"/>
                <a:ea typeface="Verdana"/>
                <a:cs typeface="Verdana"/>
                <a:sym typeface="Verdana"/>
              </a:rPr>
              <a:t> indici (insiemi, </a:t>
            </a:r>
            <a:r>
              <a:rPr lang="it-IT" sz="2000" dirty="0" err="1">
                <a:latin typeface="Verdana"/>
                <a:ea typeface="Verdana"/>
                <a:cs typeface="Verdana"/>
                <a:sym typeface="Verdana"/>
              </a:rPr>
              <a:t>funz</a:t>
            </a:r>
            <a:r>
              <a:rPr lang="it-IT" sz="2000" dirty="0"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it-IT" sz="2000" dirty="0" err="1">
                <a:latin typeface="Verdana"/>
                <a:ea typeface="Verdana"/>
                <a:cs typeface="Verdana"/>
                <a:sym typeface="Verdana"/>
              </a:rPr>
              <a:t>mat</a:t>
            </a:r>
            <a:r>
              <a:rPr lang="it-IT" sz="2000" dirty="0">
                <a:latin typeface="Verdana"/>
                <a:ea typeface="Verdana"/>
                <a:cs typeface="Verdana"/>
                <a:sym typeface="Verdana"/>
              </a:rPr>
              <a:t>) su variabile astratta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>
                <a:latin typeface="Verdana"/>
                <a:ea typeface="Verdana"/>
                <a:cs typeface="Verdana"/>
                <a:sym typeface="Verdana"/>
              </a:rPr>
              <a:t>Costruzione questionario</a:t>
            </a:r>
            <a:br>
              <a:rPr lang="it-IT" sz="4000">
                <a:latin typeface="Verdana"/>
                <a:ea typeface="Verdana"/>
                <a:cs typeface="Verdana"/>
                <a:sym typeface="Verdana"/>
              </a:rPr>
            </a:br>
            <a:r>
              <a:rPr lang="it-IT" sz="4000">
                <a:latin typeface="Verdana"/>
                <a:ea typeface="Verdana"/>
                <a:cs typeface="Verdana"/>
                <a:sym typeface="Verdana"/>
              </a:rPr>
              <a:t>e pre-test</a:t>
            </a:r>
            <a:endParaRPr/>
          </a:p>
        </p:txBody>
      </p:sp>
      <p:sp>
        <p:nvSpPr>
          <p:cNvPr id="118" name="Google Shape;118;p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</a:pPr>
            <a:r>
              <a:rPr lang="it-IT" sz="2000" dirty="0">
                <a:latin typeface="Verdana"/>
                <a:ea typeface="Verdana"/>
                <a:cs typeface="Verdana"/>
                <a:sym typeface="Verdana"/>
              </a:rPr>
              <a:t>Definizione operativa:</a:t>
            </a:r>
            <a:endParaRPr dirty="0"/>
          </a:p>
          <a:p>
            <a:pPr marL="342900" lvl="0" indent="-215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sz="2000" dirty="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None/>
            </a:pPr>
            <a:r>
              <a:rPr lang="it-IT" sz="2000" dirty="0">
                <a:latin typeface="Verdana"/>
                <a:ea typeface="Verdana"/>
                <a:cs typeface="Verdana"/>
                <a:sym typeface="Verdana"/>
              </a:rPr>
              <a:t>domanda </a:t>
            </a:r>
            <a:r>
              <a:rPr lang="it-IT" sz="2000" dirty="0">
                <a:latin typeface="Verdana"/>
                <a:ea typeface="Verdana"/>
                <a:cs typeface="Verdana"/>
                <a:sym typeface="Wingdings" panose="05000000000000000000" pitchFamily="2" charset="2"/>
              </a:rPr>
              <a:t></a:t>
            </a:r>
            <a:r>
              <a:rPr lang="it-IT" sz="2000" dirty="0">
                <a:latin typeface="Verdana"/>
                <a:ea typeface="Verdana"/>
                <a:cs typeface="Verdana"/>
                <a:sym typeface="Verdana"/>
              </a:rPr>
              <a:t> risposta (codificata nella matrice dei dati come indicatore degli stati possibili di una variabile)</a:t>
            </a: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>
                <a:latin typeface="Verdana"/>
                <a:ea typeface="Verdana"/>
                <a:cs typeface="Verdana"/>
                <a:sym typeface="Verdana"/>
              </a:rPr>
              <a:t>Costruzione questionario </a:t>
            </a:r>
            <a:br>
              <a:rPr lang="it-IT" sz="4000">
                <a:latin typeface="Verdana"/>
                <a:ea typeface="Verdana"/>
                <a:cs typeface="Verdana"/>
                <a:sym typeface="Verdana"/>
              </a:rPr>
            </a:br>
            <a:r>
              <a:rPr lang="it-IT" sz="4000">
                <a:latin typeface="Verdana"/>
                <a:ea typeface="Verdana"/>
                <a:cs typeface="Verdana"/>
                <a:sym typeface="Verdana"/>
              </a:rPr>
              <a:t>e pre-test 2</a:t>
            </a:r>
            <a:endParaRPr/>
          </a:p>
        </p:txBody>
      </p:sp>
      <p:sp>
        <p:nvSpPr>
          <p:cNvPr id="125" name="Google Shape;125;p6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-"/>
            </a:pP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Domande chiuse</a:t>
            </a:r>
            <a:endParaRPr dirty="0"/>
          </a:p>
          <a:p>
            <a:pPr marL="342900" lvl="1" indent="-342900" algn="l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-"/>
            </a:pP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Massimo 5 alternative (possibilmente variare l’ordine in ogni questionario)</a:t>
            </a:r>
            <a:endParaRPr dirty="0"/>
          </a:p>
          <a:p>
            <a:pPr marL="342900" lvl="1" indent="-342900" algn="l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-"/>
            </a:pP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Perdita informazioni </a:t>
            </a:r>
            <a:r>
              <a:rPr lang="it-IT" dirty="0">
                <a:latin typeface="Verdana"/>
                <a:ea typeface="Verdana"/>
                <a:cs typeface="Verdana"/>
                <a:sym typeface="Wingdings" panose="05000000000000000000" pitchFamily="2" charset="2"/>
              </a:rPr>
              <a:t></a:t>
            </a: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 domande aperte</a:t>
            </a:r>
            <a:endParaRPr dirty="0"/>
          </a:p>
          <a:p>
            <a:pPr marL="342900" lvl="1" indent="-342900" algn="l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-"/>
            </a:pP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Possibilità di scale (es. di </a:t>
            </a:r>
            <a:r>
              <a:rPr lang="it-IT" dirty="0" err="1">
                <a:latin typeface="Verdana"/>
                <a:ea typeface="Verdana"/>
                <a:cs typeface="Verdana"/>
                <a:sym typeface="Verdana"/>
              </a:rPr>
              <a:t>Lickert</a:t>
            </a: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)</a:t>
            </a:r>
            <a:endParaRPr dirty="0"/>
          </a:p>
          <a:p>
            <a:pPr marL="34290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>
                <a:latin typeface="Verdana"/>
                <a:ea typeface="Verdana"/>
                <a:cs typeface="Verdana"/>
                <a:sym typeface="Verdana"/>
              </a:rPr>
              <a:t>Costruzione questionario </a:t>
            </a:r>
            <a:br>
              <a:rPr lang="it-IT" sz="4000">
                <a:latin typeface="Verdana"/>
                <a:ea typeface="Verdana"/>
                <a:cs typeface="Verdana"/>
                <a:sym typeface="Verdana"/>
              </a:rPr>
            </a:br>
            <a:r>
              <a:rPr lang="it-IT" sz="4000">
                <a:latin typeface="Verdana"/>
                <a:ea typeface="Verdana"/>
                <a:cs typeface="Verdana"/>
                <a:sym typeface="Verdana"/>
              </a:rPr>
              <a:t>e pre-test 3</a:t>
            </a:r>
            <a:endParaRPr/>
          </a:p>
        </p:txBody>
      </p:sp>
      <p:sp>
        <p:nvSpPr>
          <p:cNvPr id="132" name="Google Shape;132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-"/>
            </a:pP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Lettera di presentazione (chi lo fa, obiettivi indagine, benefici/utilità, anonimato): </a:t>
            </a:r>
            <a:r>
              <a:rPr lang="it-IT" dirty="0">
                <a:solidFill>
                  <a:srgbClr val="FF0000"/>
                </a:solidFill>
                <a:latin typeface="Verdana"/>
                <a:ea typeface="Verdana"/>
                <a:cs typeface="Verdana"/>
                <a:sym typeface="Verdana"/>
              </a:rPr>
              <a:t>Apri pdf</a:t>
            </a:r>
            <a:endParaRPr dirty="0">
              <a:solidFill>
                <a:srgbClr val="FF0000"/>
              </a:solidFill>
            </a:endParaRPr>
          </a:p>
          <a:p>
            <a:pPr marL="342900" lvl="1" indent="-165100" algn="l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dirty="0">
              <a:latin typeface="Verdana"/>
              <a:ea typeface="Verdana"/>
              <a:cs typeface="Verdana"/>
              <a:sym typeface="Verdana"/>
            </a:endParaRPr>
          </a:p>
          <a:p>
            <a:pPr marL="342900" lvl="1" indent="-342900" algn="l" rtl="0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Verdana"/>
              <a:buChar char="-"/>
            </a:pPr>
            <a:r>
              <a:rPr lang="it-IT" dirty="0">
                <a:latin typeface="Verdana"/>
                <a:ea typeface="Verdana"/>
                <a:cs typeface="Verdana"/>
                <a:sym typeface="Verdana"/>
              </a:rPr>
              <a:t>Istruzioni compilazione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>
                <a:latin typeface="Verdana"/>
                <a:ea typeface="Verdana"/>
                <a:cs typeface="Verdana"/>
                <a:sym typeface="Verdana"/>
              </a:rPr>
              <a:t>Campionamento</a:t>
            </a:r>
            <a:endParaRPr/>
          </a:p>
        </p:txBody>
      </p:sp>
      <p:sp>
        <p:nvSpPr>
          <p:cNvPr id="139" name="Google Shape;139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it-IT" sz="2400"/>
              <a:t>	</a:t>
            </a:r>
            <a:r>
              <a:rPr lang="it-IT" sz="2000">
                <a:latin typeface="Verdana"/>
                <a:ea typeface="Verdana"/>
                <a:cs typeface="Verdana"/>
                <a:sym typeface="Verdana"/>
              </a:rPr>
              <a:t>Un campione è rappresentativo della popolazione se presenta gli stessi tipi di soggetti nella stessa proporzione</a:t>
            </a:r>
            <a:endParaRPr/>
          </a:p>
          <a:p>
            <a:pPr marL="342900" lvl="0" indent="-215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342900" lvl="1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-"/>
            </a:pPr>
            <a:r>
              <a:rPr lang="it-IT" sz="2000">
                <a:latin typeface="Verdana"/>
                <a:ea typeface="Verdana"/>
                <a:cs typeface="Verdana"/>
                <a:sym typeface="Verdana"/>
              </a:rPr>
              <a:t>Casuale</a:t>
            </a:r>
            <a:endParaRPr/>
          </a:p>
          <a:p>
            <a:pPr marL="342900" lvl="1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-"/>
            </a:pPr>
            <a:r>
              <a:rPr lang="it-IT" sz="2000">
                <a:latin typeface="Verdana"/>
                <a:ea typeface="Verdana"/>
                <a:cs typeface="Verdana"/>
                <a:sym typeface="Verdana"/>
              </a:rPr>
              <a:t>Sistematico</a:t>
            </a: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342900" lvl="1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-"/>
            </a:pPr>
            <a:r>
              <a:rPr lang="it-IT" sz="2000">
                <a:latin typeface="Verdana"/>
                <a:ea typeface="Verdana"/>
                <a:cs typeface="Verdana"/>
                <a:sym typeface="Verdana"/>
              </a:rPr>
              <a:t>Stratificato</a:t>
            </a: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342900" lvl="1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-"/>
            </a:pPr>
            <a:r>
              <a:rPr lang="it-IT" sz="2000">
                <a:latin typeface="Verdana"/>
                <a:ea typeface="Verdana"/>
                <a:cs typeface="Verdana"/>
                <a:sym typeface="Verdana"/>
              </a:rPr>
              <a:t>Panel</a:t>
            </a:r>
            <a:endParaRPr/>
          </a:p>
          <a:p>
            <a:pPr marL="342900" lvl="1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-"/>
            </a:pPr>
            <a:r>
              <a:rPr lang="it-IT" sz="2000">
                <a:latin typeface="Verdana"/>
                <a:ea typeface="Verdana"/>
                <a:cs typeface="Verdana"/>
                <a:sym typeface="Verdana"/>
              </a:rPr>
              <a:t>Trend survey</a:t>
            </a: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342900" lvl="1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Verdana"/>
              <a:buChar char="-"/>
            </a:pPr>
            <a:r>
              <a:rPr lang="it-IT" sz="2000">
                <a:latin typeface="Verdana"/>
                <a:ea typeface="Verdana"/>
                <a:cs typeface="Verdana"/>
                <a:sym typeface="Verdana"/>
              </a:rPr>
              <a:t>A valanga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9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4000">
                <a:latin typeface="Verdana"/>
                <a:ea typeface="Verdana"/>
                <a:cs typeface="Verdana"/>
                <a:sym typeface="Verdana"/>
              </a:rPr>
              <a:t>Analisi dei dati</a:t>
            </a:r>
            <a:endParaRPr/>
          </a:p>
        </p:txBody>
      </p:sp>
      <p:sp>
        <p:nvSpPr>
          <p:cNvPr id="146" name="Google Shape;146;p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>
                <a:latin typeface="Verdana"/>
                <a:ea typeface="Verdana"/>
                <a:cs typeface="Verdana"/>
                <a:sym typeface="Verdana"/>
              </a:rPr>
              <a:t>Monovariata (frequenza, percentuale, media, mediana, deviazione standard)</a:t>
            </a:r>
            <a:endParaRPr/>
          </a:p>
          <a:p>
            <a:pPr marL="342900" lvl="0" indent="-1905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>
                <a:latin typeface="Verdana"/>
                <a:ea typeface="Verdana"/>
                <a:cs typeface="Verdana"/>
                <a:sym typeface="Verdana"/>
              </a:rPr>
              <a:t>Bivariata (tabelle a doppia entrata, indici di correlazione)</a:t>
            </a:r>
            <a:endParaRPr/>
          </a:p>
          <a:p>
            <a:pPr marL="342900" lvl="0" indent="-1905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>
                <a:latin typeface="Verdana"/>
                <a:ea typeface="Verdana"/>
                <a:cs typeface="Verdana"/>
                <a:sym typeface="Verdana"/>
              </a:rPr>
              <a:t>Multivariata</a:t>
            </a:r>
            <a:endParaRPr/>
          </a:p>
          <a:p>
            <a:pPr marL="342900" lvl="0" indent="-1905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endParaRPr sz="2400">
              <a:latin typeface="Verdana"/>
              <a:ea typeface="Verdana"/>
              <a:cs typeface="Verdana"/>
              <a:sym typeface="Verdana"/>
            </a:endParaRPr>
          </a:p>
          <a:p>
            <a:pPr marL="342900" lvl="0" indent="-342900" algn="just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Char char="-"/>
            </a:pPr>
            <a:r>
              <a:rPr lang="it-IT" sz="2400">
                <a:latin typeface="Verdana"/>
                <a:ea typeface="Verdana"/>
                <a:cs typeface="Verdana"/>
                <a:sym typeface="Verdana"/>
              </a:rPr>
              <a:t>Analisi fattoriale</a:t>
            </a:r>
            <a:endParaRPr/>
          </a:p>
          <a:p>
            <a:pPr marL="342900" lvl="0" indent="-342900" algn="l" rtl="0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endParaRPr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713</Words>
  <Application>Microsoft Office PowerPoint</Application>
  <PresentationFormat>Presentazione su schermo (4:3)</PresentationFormat>
  <Paragraphs>189</Paragraphs>
  <Slides>18</Slides>
  <Notes>16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Verdana</vt:lpstr>
      <vt:lpstr>Struttura predefinita</vt:lpstr>
      <vt:lpstr>Gli strumenti quantitativi</vt:lpstr>
      <vt:lpstr>Survey</vt:lpstr>
      <vt:lpstr>Le fasi dell’indagine</vt:lpstr>
      <vt:lpstr>Concettualizzazione fenomeno e def. Indicatori</vt:lpstr>
      <vt:lpstr>Costruzione questionario e pre-test</vt:lpstr>
      <vt:lpstr>Costruzione questionario  e pre-test 2</vt:lpstr>
      <vt:lpstr>Costruzione questionario  e pre-test 3</vt:lpstr>
      <vt:lpstr>Campionamento</vt:lpstr>
      <vt:lpstr>Analisi dei dati</vt:lpstr>
      <vt:lpstr>Variabili</vt:lpstr>
      <vt:lpstr>Presentazione dei risultati </vt:lpstr>
      <vt:lpstr>Presentazione standard di PowerPoint</vt:lpstr>
      <vt:lpstr>Fig. 10 - Indici di consumo / percezione rischio cannabis. “Non consumo” = “mai”; “consumo occasionale” = “½ volte all’anno” + “2/3 volte al mese”; “consumo abituale” = “nel week end” + “più volte nella settimana” + “tutti i giorni”. </vt:lpstr>
      <vt:lpstr>Network analysis</vt:lpstr>
      <vt:lpstr>Sociometria di J.L. Moreno</vt:lpstr>
      <vt:lpstr>Sociogramma</vt:lpstr>
      <vt:lpstr>Software utilizzabile: UCINET</vt:lpstr>
      <vt:lpstr>Applicazioni pratiche (vedi slide su teorie dei SN)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nicola</dc:creator>
  <cp:lastModifiedBy>nicola strizzolo</cp:lastModifiedBy>
  <cp:revision>3</cp:revision>
  <dcterms:created xsi:type="dcterms:W3CDTF">2009-11-17T19:09:41Z</dcterms:created>
  <dcterms:modified xsi:type="dcterms:W3CDTF">2025-03-24T09:31:51Z</dcterms:modified>
</cp:coreProperties>
</file>