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60" r:id="rId8"/>
    <p:sldId id="259" r:id="rId9"/>
    <p:sldId id="261" r:id="rId10"/>
    <p:sldId id="262" r:id="rId11"/>
    <p:sldId id="263" r:id="rId12"/>
    <p:sldId id="264" r:id="rId13"/>
    <p:sldId id="271" r:id="rId14"/>
    <p:sldId id="265" r:id="rId15"/>
    <p:sldId id="266" r:id="rId16"/>
    <p:sldId id="267" r:id="rId17"/>
    <p:sldId id="268" r:id="rId18"/>
    <p:sldId id="269" r:id="rId19"/>
    <p:sldId id="270" r:id="rId20"/>
    <p:sldId id="272" r:id="rId21"/>
    <p:sldId id="274" r:id="rId22"/>
    <p:sldId id="275" r:id="rId23"/>
    <p:sldId id="276" r:id="rId24"/>
    <p:sldId id="277"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2380"/>
  </p:normalViewPr>
  <p:slideViewPr>
    <p:cSldViewPr>
      <p:cViewPr varScale="1">
        <p:scale>
          <a:sx n="58" d="100"/>
          <a:sy n="58" d="100"/>
        </p:scale>
        <p:origin x="186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86903-2BA0-4903-A8BD-44030B5E70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38BF573-DE02-4182-878A-C2DA4996D930}">
      <dgm:prSet/>
      <dgm:spPr/>
      <dgm:t>
        <a:bodyPr/>
        <a:lstStyle/>
        <a:p>
          <a:r>
            <a:rPr lang="it-IT"/>
            <a:t>Barnes [1954]</a:t>
          </a:r>
          <a:endParaRPr lang="en-US"/>
        </a:p>
      </dgm:t>
    </dgm:pt>
    <dgm:pt modelId="{17A1F84B-2136-4F32-802C-FE3A848D1701}" type="parTrans" cxnId="{B3344A1D-316A-4D85-8CB1-832B5C85A129}">
      <dgm:prSet/>
      <dgm:spPr/>
      <dgm:t>
        <a:bodyPr/>
        <a:lstStyle/>
        <a:p>
          <a:endParaRPr lang="en-US"/>
        </a:p>
      </dgm:t>
    </dgm:pt>
    <dgm:pt modelId="{D2AEC403-FB64-41E9-8BD0-63217DFE12E0}" type="sibTrans" cxnId="{B3344A1D-316A-4D85-8CB1-832B5C85A129}">
      <dgm:prSet/>
      <dgm:spPr/>
      <dgm:t>
        <a:bodyPr/>
        <a:lstStyle/>
        <a:p>
          <a:endParaRPr lang="en-US"/>
        </a:p>
      </dgm:t>
    </dgm:pt>
    <dgm:pt modelId="{BD65D55D-506D-4731-B2D5-20F844248A69}">
      <dgm:prSet/>
      <dgm:spPr/>
      <dgm:t>
        <a:bodyPr/>
        <a:lstStyle/>
        <a:p>
          <a:r>
            <a:rPr lang="it-IT"/>
            <a:t>Bott [1957]</a:t>
          </a:r>
          <a:endParaRPr lang="en-US"/>
        </a:p>
      </dgm:t>
    </dgm:pt>
    <dgm:pt modelId="{48B99452-D44D-441E-B9C6-BBEEEE81E158}" type="parTrans" cxnId="{10143DE1-6E1D-466F-B1A3-78451ED28269}">
      <dgm:prSet/>
      <dgm:spPr/>
      <dgm:t>
        <a:bodyPr/>
        <a:lstStyle/>
        <a:p>
          <a:endParaRPr lang="en-US"/>
        </a:p>
      </dgm:t>
    </dgm:pt>
    <dgm:pt modelId="{64D4B4E9-84C9-4BE2-8C20-97749FB4268C}" type="sibTrans" cxnId="{10143DE1-6E1D-466F-B1A3-78451ED28269}">
      <dgm:prSet/>
      <dgm:spPr/>
      <dgm:t>
        <a:bodyPr/>
        <a:lstStyle/>
        <a:p>
          <a:endParaRPr lang="en-US"/>
        </a:p>
      </dgm:t>
    </dgm:pt>
    <dgm:pt modelId="{A671002C-0F7A-4F48-9E6A-7397C6CBE5B4}">
      <dgm:prSet/>
      <dgm:spPr/>
      <dgm:t>
        <a:bodyPr/>
        <a:lstStyle/>
        <a:p>
          <a:r>
            <a:rPr lang="it-IT"/>
            <a:t>Mitchell [1969]</a:t>
          </a:r>
          <a:endParaRPr lang="en-US"/>
        </a:p>
      </dgm:t>
    </dgm:pt>
    <dgm:pt modelId="{98EFC5B8-E012-4C44-B135-AE2D78194736}" type="parTrans" cxnId="{825D221D-303A-4547-9A8B-9B6444D1BD22}">
      <dgm:prSet/>
      <dgm:spPr/>
      <dgm:t>
        <a:bodyPr/>
        <a:lstStyle/>
        <a:p>
          <a:endParaRPr lang="en-US"/>
        </a:p>
      </dgm:t>
    </dgm:pt>
    <dgm:pt modelId="{AA258179-F3A2-4EA1-9A7D-BAD6CB04DBBE}" type="sibTrans" cxnId="{825D221D-303A-4547-9A8B-9B6444D1BD22}">
      <dgm:prSet/>
      <dgm:spPr/>
      <dgm:t>
        <a:bodyPr/>
        <a:lstStyle/>
        <a:p>
          <a:endParaRPr lang="en-US"/>
        </a:p>
      </dgm:t>
    </dgm:pt>
    <dgm:pt modelId="{088198D3-B010-4A16-8CF9-466C7A8F17C4}">
      <dgm:prSet/>
      <dgm:spPr/>
      <dgm:t>
        <a:bodyPr/>
        <a:lstStyle/>
        <a:p>
          <a:r>
            <a:rPr lang="it-IT"/>
            <a:t>Boissevain [1974]</a:t>
          </a:r>
          <a:endParaRPr lang="en-US"/>
        </a:p>
      </dgm:t>
    </dgm:pt>
    <dgm:pt modelId="{24B4A229-CBC7-454D-A2F3-A807EDBBEEC2}" type="parTrans" cxnId="{568329F6-7A6C-46F2-AEBF-FFB15C9895E5}">
      <dgm:prSet/>
      <dgm:spPr/>
      <dgm:t>
        <a:bodyPr/>
        <a:lstStyle/>
        <a:p>
          <a:endParaRPr lang="en-US"/>
        </a:p>
      </dgm:t>
    </dgm:pt>
    <dgm:pt modelId="{CFB4811C-D861-4FB0-9717-FF06E206941F}" type="sibTrans" cxnId="{568329F6-7A6C-46F2-AEBF-FFB15C9895E5}">
      <dgm:prSet/>
      <dgm:spPr/>
      <dgm:t>
        <a:bodyPr/>
        <a:lstStyle/>
        <a:p>
          <a:endParaRPr lang="en-US"/>
        </a:p>
      </dgm:t>
    </dgm:pt>
    <dgm:pt modelId="{430E0E1E-1FE9-4D7F-9D64-DFC9B70B68FF}">
      <dgm:prSet/>
      <dgm:spPr/>
      <dgm:t>
        <a:bodyPr/>
        <a:lstStyle/>
        <a:p>
          <a:r>
            <a:rPr lang="it-IT"/>
            <a:t>Granovetter [1973, 1982]</a:t>
          </a:r>
          <a:endParaRPr lang="en-US"/>
        </a:p>
      </dgm:t>
    </dgm:pt>
    <dgm:pt modelId="{FF69B0C1-2335-4579-9C68-F294D2426CD5}" type="parTrans" cxnId="{EF94C884-5140-4ADF-9F3F-13BFCCB6541D}">
      <dgm:prSet/>
      <dgm:spPr/>
      <dgm:t>
        <a:bodyPr/>
        <a:lstStyle/>
        <a:p>
          <a:endParaRPr lang="en-US"/>
        </a:p>
      </dgm:t>
    </dgm:pt>
    <dgm:pt modelId="{6665CB06-38DD-47E9-9246-59BCAF178EF5}" type="sibTrans" cxnId="{EF94C884-5140-4ADF-9F3F-13BFCCB6541D}">
      <dgm:prSet/>
      <dgm:spPr/>
      <dgm:t>
        <a:bodyPr/>
        <a:lstStyle/>
        <a:p>
          <a:endParaRPr lang="en-US"/>
        </a:p>
      </dgm:t>
    </dgm:pt>
    <dgm:pt modelId="{4CC53272-2D50-4E73-A2CB-E51ACC1DE2DC}" type="pres">
      <dgm:prSet presAssocID="{1C186903-2BA0-4903-A8BD-44030B5E70AD}" presName="linear" presStyleCnt="0">
        <dgm:presLayoutVars>
          <dgm:animLvl val="lvl"/>
          <dgm:resizeHandles val="exact"/>
        </dgm:presLayoutVars>
      </dgm:prSet>
      <dgm:spPr/>
    </dgm:pt>
    <dgm:pt modelId="{60AF152E-376E-432B-9CBA-3C0E8FDCB7D0}" type="pres">
      <dgm:prSet presAssocID="{E38BF573-DE02-4182-878A-C2DA4996D930}" presName="parentText" presStyleLbl="node1" presStyleIdx="0" presStyleCnt="5">
        <dgm:presLayoutVars>
          <dgm:chMax val="0"/>
          <dgm:bulletEnabled val="1"/>
        </dgm:presLayoutVars>
      </dgm:prSet>
      <dgm:spPr/>
    </dgm:pt>
    <dgm:pt modelId="{A5B9B37E-3A14-4AC5-90BF-5AB60A8A1911}" type="pres">
      <dgm:prSet presAssocID="{D2AEC403-FB64-41E9-8BD0-63217DFE12E0}" presName="spacer" presStyleCnt="0"/>
      <dgm:spPr/>
    </dgm:pt>
    <dgm:pt modelId="{188A8AD5-F20E-4BA0-AC99-BC3D448FBF35}" type="pres">
      <dgm:prSet presAssocID="{BD65D55D-506D-4731-B2D5-20F844248A69}" presName="parentText" presStyleLbl="node1" presStyleIdx="1" presStyleCnt="5">
        <dgm:presLayoutVars>
          <dgm:chMax val="0"/>
          <dgm:bulletEnabled val="1"/>
        </dgm:presLayoutVars>
      </dgm:prSet>
      <dgm:spPr/>
    </dgm:pt>
    <dgm:pt modelId="{A4C759CA-5113-4C02-9FC0-315903CADF6D}" type="pres">
      <dgm:prSet presAssocID="{64D4B4E9-84C9-4BE2-8C20-97749FB4268C}" presName="spacer" presStyleCnt="0"/>
      <dgm:spPr/>
    </dgm:pt>
    <dgm:pt modelId="{7D4AD1B1-2A30-4BA9-B6D2-A052F672175B}" type="pres">
      <dgm:prSet presAssocID="{A671002C-0F7A-4F48-9E6A-7397C6CBE5B4}" presName="parentText" presStyleLbl="node1" presStyleIdx="2" presStyleCnt="5">
        <dgm:presLayoutVars>
          <dgm:chMax val="0"/>
          <dgm:bulletEnabled val="1"/>
        </dgm:presLayoutVars>
      </dgm:prSet>
      <dgm:spPr/>
    </dgm:pt>
    <dgm:pt modelId="{1E445B37-3533-4A91-89CD-1D95A0DF9EFC}" type="pres">
      <dgm:prSet presAssocID="{AA258179-F3A2-4EA1-9A7D-BAD6CB04DBBE}" presName="spacer" presStyleCnt="0"/>
      <dgm:spPr/>
    </dgm:pt>
    <dgm:pt modelId="{2BDE2D96-11A2-499A-9E4C-1BF50FDBF4AC}" type="pres">
      <dgm:prSet presAssocID="{088198D3-B010-4A16-8CF9-466C7A8F17C4}" presName="parentText" presStyleLbl="node1" presStyleIdx="3" presStyleCnt="5">
        <dgm:presLayoutVars>
          <dgm:chMax val="0"/>
          <dgm:bulletEnabled val="1"/>
        </dgm:presLayoutVars>
      </dgm:prSet>
      <dgm:spPr/>
    </dgm:pt>
    <dgm:pt modelId="{84769886-172C-45BE-A726-29B3EA3A55C7}" type="pres">
      <dgm:prSet presAssocID="{CFB4811C-D861-4FB0-9717-FF06E206941F}" presName="spacer" presStyleCnt="0"/>
      <dgm:spPr/>
    </dgm:pt>
    <dgm:pt modelId="{C275865A-4FC8-437D-AB46-646F5EBA37BE}" type="pres">
      <dgm:prSet presAssocID="{430E0E1E-1FE9-4D7F-9D64-DFC9B70B68FF}" presName="parentText" presStyleLbl="node1" presStyleIdx="4" presStyleCnt="5">
        <dgm:presLayoutVars>
          <dgm:chMax val="0"/>
          <dgm:bulletEnabled val="1"/>
        </dgm:presLayoutVars>
      </dgm:prSet>
      <dgm:spPr/>
    </dgm:pt>
  </dgm:ptLst>
  <dgm:cxnLst>
    <dgm:cxn modelId="{181F9B11-0FA4-4164-B6E6-0BCD21B045A8}" type="presOf" srcId="{088198D3-B010-4A16-8CF9-466C7A8F17C4}" destId="{2BDE2D96-11A2-499A-9E4C-1BF50FDBF4AC}" srcOrd="0" destOrd="0" presId="urn:microsoft.com/office/officeart/2005/8/layout/vList2"/>
    <dgm:cxn modelId="{825D221D-303A-4547-9A8B-9B6444D1BD22}" srcId="{1C186903-2BA0-4903-A8BD-44030B5E70AD}" destId="{A671002C-0F7A-4F48-9E6A-7397C6CBE5B4}" srcOrd="2" destOrd="0" parTransId="{98EFC5B8-E012-4C44-B135-AE2D78194736}" sibTransId="{AA258179-F3A2-4EA1-9A7D-BAD6CB04DBBE}"/>
    <dgm:cxn modelId="{B3344A1D-316A-4D85-8CB1-832B5C85A129}" srcId="{1C186903-2BA0-4903-A8BD-44030B5E70AD}" destId="{E38BF573-DE02-4182-878A-C2DA4996D930}" srcOrd="0" destOrd="0" parTransId="{17A1F84B-2136-4F32-802C-FE3A848D1701}" sibTransId="{D2AEC403-FB64-41E9-8BD0-63217DFE12E0}"/>
    <dgm:cxn modelId="{22F78D67-2EB0-463B-A698-A11517E583FC}" type="presOf" srcId="{1C186903-2BA0-4903-A8BD-44030B5E70AD}" destId="{4CC53272-2D50-4E73-A2CB-E51ACC1DE2DC}" srcOrd="0" destOrd="0" presId="urn:microsoft.com/office/officeart/2005/8/layout/vList2"/>
    <dgm:cxn modelId="{16FAD748-165A-4BFC-83BD-FEE2EC166CEF}" type="presOf" srcId="{A671002C-0F7A-4F48-9E6A-7397C6CBE5B4}" destId="{7D4AD1B1-2A30-4BA9-B6D2-A052F672175B}" srcOrd="0" destOrd="0" presId="urn:microsoft.com/office/officeart/2005/8/layout/vList2"/>
    <dgm:cxn modelId="{EF94C884-5140-4ADF-9F3F-13BFCCB6541D}" srcId="{1C186903-2BA0-4903-A8BD-44030B5E70AD}" destId="{430E0E1E-1FE9-4D7F-9D64-DFC9B70B68FF}" srcOrd="4" destOrd="0" parTransId="{FF69B0C1-2335-4579-9C68-F294D2426CD5}" sibTransId="{6665CB06-38DD-47E9-9246-59BCAF178EF5}"/>
    <dgm:cxn modelId="{728B1490-8A68-4C9E-A2F6-FBEDD0006568}" type="presOf" srcId="{430E0E1E-1FE9-4D7F-9D64-DFC9B70B68FF}" destId="{C275865A-4FC8-437D-AB46-646F5EBA37BE}" srcOrd="0" destOrd="0" presId="urn:microsoft.com/office/officeart/2005/8/layout/vList2"/>
    <dgm:cxn modelId="{E1D44ED7-45EF-4F26-AF31-62088E599E99}" type="presOf" srcId="{BD65D55D-506D-4731-B2D5-20F844248A69}" destId="{188A8AD5-F20E-4BA0-AC99-BC3D448FBF35}" srcOrd="0" destOrd="0" presId="urn:microsoft.com/office/officeart/2005/8/layout/vList2"/>
    <dgm:cxn modelId="{10143DE1-6E1D-466F-B1A3-78451ED28269}" srcId="{1C186903-2BA0-4903-A8BD-44030B5E70AD}" destId="{BD65D55D-506D-4731-B2D5-20F844248A69}" srcOrd="1" destOrd="0" parTransId="{48B99452-D44D-441E-B9C6-BBEEEE81E158}" sibTransId="{64D4B4E9-84C9-4BE2-8C20-97749FB4268C}"/>
    <dgm:cxn modelId="{D55297F2-0729-41B0-B68D-769A39E668DB}" type="presOf" srcId="{E38BF573-DE02-4182-878A-C2DA4996D930}" destId="{60AF152E-376E-432B-9CBA-3C0E8FDCB7D0}" srcOrd="0" destOrd="0" presId="urn:microsoft.com/office/officeart/2005/8/layout/vList2"/>
    <dgm:cxn modelId="{568329F6-7A6C-46F2-AEBF-FFB15C9895E5}" srcId="{1C186903-2BA0-4903-A8BD-44030B5E70AD}" destId="{088198D3-B010-4A16-8CF9-466C7A8F17C4}" srcOrd="3" destOrd="0" parTransId="{24B4A229-CBC7-454D-A2F3-A807EDBBEEC2}" sibTransId="{CFB4811C-D861-4FB0-9717-FF06E206941F}"/>
    <dgm:cxn modelId="{2D5757FF-0824-4AFC-8DFD-F0889CE3D25A}" type="presParOf" srcId="{4CC53272-2D50-4E73-A2CB-E51ACC1DE2DC}" destId="{60AF152E-376E-432B-9CBA-3C0E8FDCB7D0}" srcOrd="0" destOrd="0" presId="urn:microsoft.com/office/officeart/2005/8/layout/vList2"/>
    <dgm:cxn modelId="{78344ECE-4566-4D77-9CAB-9F72F552BA0D}" type="presParOf" srcId="{4CC53272-2D50-4E73-A2CB-E51ACC1DE2DC}" destId="{A5B9B37E-3A14-4AC5-90BF-5AB60A8A1911}" srcOrd="1" destOrd="0" presId="urn:microsoft.com/office/officeart/2005/8/layout/vList2"/>
    <dgm:cxn modelId="{634450AB-3E3A-41AD-AA3F-0A0DD5A6D066}" type="presParOf" srcId="{4CC53272-2D50-4E73-A2CB-E51ACC1DE2DC}" destId="{188A8AD5-F20E-4BA0-AC99-BC3D448FBF35}" srcOrd="2" destOrd="0" presId="urn:microsoft.com/office/officeart/2005/8/layout/vList2"/>
    <dgm:cxn modelId="{17F13226-77D8-46EF-BDBF-415397031391}" type="presParOf" srcId="{4CC53272-2D50-4E73-A2CB-E51ACC1DE2DC}" destId="{A4C759CA-5113-4C02-9FC0-315903CADF6D}" srcOrd="3" destOrd="0" presId="urn:microsoft.com/office/officeart/2005/8/layout/vList2"/>
    <dgm:cxn modelId="{723E9590-8B71-4A22-9240-5E2A5FEC3E64}" type="presParOf" srcId="{4CC53272-2D50-4E73-A2CB-E51ACC1DE2DC}" destId="{7D4AD1B1-2A30-4BA9-B6D2-A052F672175B}" srcOrd="4" destOrd="0" presId="urn:microsoft.com/office/officeart/2005/8/layout/vList2"/>
    <dgm:cxn modelId="{695433C3-0EE1-45B4-894F-C3DF4A06B935}" type="presParOf" srcId="{4CC53272-2D50-4E73-A2CB-E51ACC1DE2DC}" destId="{1E445B37-3533-4A91-89CD-1D95A0DF9EFC}" srcOrd="5" destOrd="0" presId="urn:microsoft.com/office/officeart/2005/8/layout/vList2"/>
    <dgm:cxn modelId="{0CD1CD6E-05CE-4CB6-8A2C-45FFC8E8CA56}" type="presParOf" srcId="{4CC53272-2D50-4E73-A2CB-E51ACC1DE2DC}" destId="{2BDE2D96-11A2-499A-9E4C-1BF50FDBF4AC}" srcOrd="6" destOrd="0" presId="urn:microsoft.com/office/officeart/2005/8/layout/vList2"/>
    <dgm:cxn modelId="{22AD7217-529D-4475-AD95-C0F27A7ABF2E}" type="presParOf" srcId="{4CC53272-2D50-4E73-A2CB-E51ACC1DE2DC}" destId="{84769886-172C-45BE-A726-29B3EA3A55C7}" srcOrd="7" destOrd="0" presId="urn:microsoft.com/office/officeart/2005/8/layout/vList2"/>
    <dgm:cxn modelId="{39ABE655-5BB1-4FDB-95BF-2E1AEF72B9D8}" type="presParOf" srcId="{4CC53272-2D50-4E73-A2CB-E51ACC1DE2DC}" destId="{C275865A-4FC8-437D-AB46-646F5EBA37B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152E-376E-432B-9CBA-3C0E8FDCB7D0}">
      <dsp:nvSpPr>
        <dsp:cNvPr id="0" name=""/>
        <dsp:cNvSpPr/>
      </dsp:nvSpPr>
      <dsp:spPr>
        <a:xfrm>
          <a:off x="0" y="402060"/>
          <a:ext cx="5175384" cy="863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Barnes [1954]</a:t>
          </a:r>
          <a:endParaRPr lang="en-US" sz="3600" kern="1200"/>
        </a:p>
      </dsp:txBody>
      <dsp:txXfrm>
        <a:off x="42151" y="444211"/>
        <a:ext cx="5091082" cy="779158"/>
      </dsp:txXfrm>
    </dsp:sp>
    <dsp:sp modelId="{188A8AD5-F20E-4BA0-AC99-BC3D448FBF35}">
      <dsp:nvSpPr>
        <dsp:cNvPr id="0" name=""/>
        <dsp:cNvSpPr/>
      </dsp:nvSpPr>
      <dsp:spPr>
        <a:xfrm>
          <a:off x="0" y="1369200"/>
          <a:ext cx="5175384" cy="86346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Bott [1957]</a:t>
          </a:r>
          <a:endParaRPr lang="en-US" sz="3600" kern="1200"/>
        </a:p>
      </dsp:txBody>
      <dsp:txXfrm>
        <a:off x="42151" y="1411351"/>
        <a:ext cx="5091082" cy="779158"/>
      </dsp:txXfrm>
    </dsp:sp>
    <dsp:sp modelId="{7D4AD1B1-2A30-4BA9-B6D2-A052F672175B}">
      <dsp:nvSpPr>
        <dsp:cNvPr id="0" name=""/>
        <dsp:cNvSpPr/>
      </dsp:nvSpPr>
      <dsp:spPr>
        <a:xfrm>
          <a:off x="0" y="2336340"/>
          <a:ext cx="5175384" cy="8634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Mitchell [1969]</a:t>
          </a:r>
          <a:endParaRPr lang="en-US" sz="3600" kern="1200"/>
        </a:p>
      </dsp:txBody>
      <dsp:txXfrm>
        <a:off x="42151" y="2378491"/>
        <a:ext cx="5091082" cy="779158"/>
      </dsp:txXfrm>
    </dsp:sp>
    <dsp:sp modelId="{2BDE2D96-11A2-499A-9E4C-1BF50FDBF4AC}">
      <dsp:nvSpPr>
        <dsp:cNvPr id="0" name=""/>
        <dsp:cNvSpPr/>
      </dsp:nvSpPr>
      <dsp:spPr>
        <a:xfrm>
          <a:off x="0" y="3303480"/>
          <a:ext cx="5175384" cy="86346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Boissevain [1974]</a:t>
          </a:r>
          <a:endParaRPr lang="en-US" sz="3600" kern="1200"/>
        </a:p>
      </dsp:txBody>
      <dsp:txXfrm>
        <a:off x="42151" y="3345631"/>
        <a:ext cx="5091082" cy="779158"/>
      </dsp:txXfrm>
    </dsp:sp>
    <dsp:sp modelId="{C275865A-4FC8-437D-AB46-646F5EBA37BE}">
      <dsp:nvSpPr>
        <dsp:cNvPr id="0" name=""/>
        <dsp:cNvSpPr/>
      </dsp:nvSpPr>
      <dsp:spPr>
        <a:xfrm>
          <a:off x="0" y="4270620"/>
          <a:ext cx="5175384" cy="8634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t>Granovetter [1973, 1982]</a:t>
          </a:r>
          <a:endParaRPr lang="en-US" sz="3600" kern="1200"/>
        </a:p>
      </dsp:txBody>
      <dsp:txXfrm>
        <a:off x="42151" y="4312771"/>
        <a:ext cx="5091082"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08BE-BA8A-4DC9-8543-D0C5CD5C143B}" type="datetimeFigureOut">
              <a:rPr lang="en-GB" smtClean="0"/>
              <a:t>10/03/2025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BB8B8-134B-4BFF-BD51-8188522FE1AB}" type="slidenum">
              <a:rPr lang="en-GB" smtClean="0"/>
              <a:t>‹N›</a:t>
            </a:fld>
            <a:endParaRPr lang="en-GB"/>
          </a:p>
        </p:txBody>
      </p:sp>
    </p:spTree>
    <p:extLst>
      <p:ext uri="{BB962C8B-B14F-4D97-AF65-F5344CB8AC3E}">
        <p14:creationId xmlns:p14="http://schemas.microsoft.com/office/powerpoint/2010/main" val="87176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5CB368-9229-471A-8890-94AA9A32B085}" type="datetimeFigureOut">
              <a:rPr lang="it-IT" smtClean="0"/>
              <a:pPr/>
              <a:t>10/03/2025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0D2241-E82C-4866-994F-CD357825F6D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CB368-9229-471A-8890-94AA9A32B085}" type="datetimeFigureOut">
              <a:rPr lang="it-IT" smtClean="0"/>
              <a:pPr/>
              <a:t>10/03/2025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D2241-E82C-4866-994F-CD357825F6D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pilli e filo che formano un ettagono">
            <a:extLst>
              <a:ext uri="{FF2B5EF4-FFF2-40B4-BE49-F238E27FC236}">
                <a16:creationId xmlns:a16="http://schemas.microsoft.com/office/drawing/2014/main" id="{903F2171-1A10-77C0-FD40-1DB356824788}"/>
              </a:ext>
            </a:extLst>
          </p:cNvPr>
          <p:cNvPicPr>
            <a:picLocks noChangeAspect="1"/>
          </p:cNvPicPr>
          <p:nvPr/>
        </p:nvPicPr>
        <p:blipFill>
          <a:blip r:embed="rId2"/>
          <a:srcRect l="2374" r="9004" b="-1"/>
          <a:stretch/>
        </p:blipFill>
        <p:spPr>
          <a:xfrm>
            <a:off x="20" y="-7619"/>
            <a:ext cx="9143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
            <a:ext cx="4174944"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08502" y="1500874"/>
            <a:ext cx="6887365" cy="3870356"/>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48"/>
            <a:ext cx="1559634"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80082" y="3068761"/>
            <a:ext cx="3378495"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580917" y="-6485"/>
            <a:ext cx="257037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38276" y="464574"/>
            <a:ext cx="3682024" cy="9158579"/>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7639"/>
            <a:ext cx="3659866"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44271" y="2155188"/>
            <a:ext cx="3120174" cy="2839273"/>
          </a:xfrm>
        </p:spPr>
        <p:txBody>
          <a:bodyPr>
            <a:normAutofit/>
          </a:bodyPr>
          <a:lstStyle/>
          <a:p>
            <a:pPr algn="l"/>
            <a:r>
              <a:rPr lang="it-IT" sz="3500" dirty="0">
                <a:solidFill>
                  <a:srgbClr val="FFFFFF"/>
                </a:solidFill>
                <a:latin typeface="Verdana" pitchFamily="34" charset="0"/>
                <a:ea typeface="Verdana" pitchFamily="34" charset="0"/>
                <a:cs typeface="Verdana" pitchFamily="34" charset="0"/>
              </a:rPr>
              <a:t>La teoria dei Social Network</a:t>
            </a:r>
          </a:p>
        </p:txBody>
      </p:sp>
      <p:sp>
        <p:nvSpPr>
          <p:cNvPr id="3" name="Sottotitolo 2"/>
          <p:cNvSpPr>
            <a:spLocks noGrp="1"/>
          </p:cNvSpPr>
          <p:nvPr>
            <p:ph type="subTitle" idx="1"/>
          </p:nvPr>
        </p:nvSpPr>
        <p:spPr>
          <a:xfrm>
            <a:off x="644271" y="5166367"/>
            <a:ext cx="3120174" cy="850998"/>
          </a:xfrm>
        </p:spPr>
        <p:txBody>
          <a:bodyPr>
            <a:normAutofit/>
          </a:bodyPr>
          <a:lstStyle/>
          <a:p>
            <a:pPr algn="l"/>
            <a:endParaRPr lang="it-IT" sz="17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itchFamily="34" charset="0"/>
                <a:ea typeface="Verdana" pitchFamily="34" charset="0"/>
                <a:cs typeface="Verdana" pitchFamily="34" charset="0"/>
              </a:rPr>
              <a:t>Teoria dei grafi</a:t>
            </a:r>
          </a:p>
        </p:txBody>
      </p:sp>
      <p:sp>
        <p:nvSpPr>
          <p:cNvPr id="3" name="Segnaposto contenuto 2"/>
          <p:cNvSpPr>
            <a:spLocks noGrp="1"/>
          </p:cNvSpPr>
          <p:nvPr>
            <p:ph idx="1"/>
          </p:nvPr>
        </p:nvSpPr>
        <p:spPr>
          <a:xfrm>
            <a:off x="251520" y="1268760"/>
            <a:ext cx="8435280" cy="5400600"/>
          </a:xfrm>
        </p:spPr>
        <p:txBody>
          <a:bodyPr>
            <a:normAutofit lnSpcReduction="10000"/>
          </a:bodyPr>
          <a:lstStyle/>
          <a:p>
            <a:pPr algn="just">
              <a:lnSpc>
                <a:spcPct val="150000"/>
              </a:lnSpc>
              <a:buNone/>
            </a:pPr>
            <a:r>
              <a:rPr lang="it-IT" sz="2000" dirty="0">
                <a:latin typeface="Verdana" pitchFamily="34" charset="0"/>
                <a:ea typeface="Verdana" pitchFamily="34" charset="0"/>
                <a:cs typeface="Verdana" pitchFamily="34" charset="0"/>
              </a:rPr>
              <a:t>Mitchell applica la teoria dei grafi per studiare le rete sociali:</a:t>
            </a:r>
          </a:p>
          <a:p>
            <a:pPr algn="just">
              <a:lnSpc>
                <a:spcPct val="150000"/>
              </a:lnSpc>
              <a:buFontTx/>
              <a:buChar char="-"/>
            </a:pPr>
            <a:r>
              <a:rPr lang="it-IT" sz="2000" dirty="0">
                <a:latin typeface="Verdana" pitchFamily="34" charset="0"/>
                <a:ea typeface="Verdana" pitchFamily="34" charset="0"/>
                <a:cs typeface="Verdana" pitchFamily="34" charset="0"/>
              </a:rPr>
              <a:t>il numero di relazioni determina la densità di una rete, ovvero il numero di nodi (i soggetti) che comunicano tra di loro: se non è attiva nessuna connessione, nessun soggetto comunicherà agli altri, per cui non si potrà parlare di nodi e la densità è pari a zero</a:t>
            </a:r>
          </a:p>
          <a:p>
            <a:pPr algn="just">
              <a:lnSpc>
                <a:spcPct val="150000"/>
              </a:lnSpc>
              <a:buFontTx/>
              <a:buChar char="-"/>
            </a:pPr>
            <a:r>
              <a:rPr lang="it-IT" sz="2000" dirty="0">
                <a:latin typeface="Verdana" pitchFamily="34" charset="0"/>
                <a:ea typeface="Verdana" pitchFamily="34" charset="0"/>
                <a:cs typeface="Verdana" pitchFamily="34" charset="0"/>
              </a:rPr>
              <a:t>Quando tutti i nodi sono tra loro collegati, la densità è pari ad uno</a:t>
            </a:r>
          </a:p>
          <a:p>
            <a:pPr algn="just">
              <a:lnSpc>
                <a:spcPct val="150000"/>
              </a:lnSpc>
              <a:buFontTx/>
              <a:buChar char="-"/>
            </a:pPr>
            <a:r>
              <a:rPr lang="it-IT" sz="2000" dirty="0">
                <a:latin typeface="Verdana" pitchFamily="34" charset="0"/>
                <a:ea typeface="Verdana" pitchFamily="34" charset="0"/>
                <a:cs typeface="Verdana" pitchFamily="34" charset="0"/>
              </a:rPr>
              <a:t>La raggiungibilità invece è data dal numero di passaggi che un soggetto dentro il network deve compiere per contattare un altro nodo e determina la facilità con cui comunicazioni, idee o risorse possono essere diffuse attraverso la rete</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itchFamily="34" charset="0"/>
                <a:ea typeface="Verdana" pitchFamily="34" charset="0"/>
                <a:cs typeface="Verdana" pitchFamily="34" charset="0"/>
              </a:rPr>
              <a:t>Qualità della relazione</a:t>
            </a:r>
          </a:p>
        </p:txBody>
      </p:sp>
      <p:sp>
        <p:nvSpPr>
          <p:cNvPr id="3" name="Segnaposto contenuto 2"/>
          <p:cNvSpPr>
            <a:spLocks noGrp="1"/>
          </p:cNvSpPr>
          <p:nvPr>
            <p:ph idx="1"/>
          </p:nvPr>
        </p:nvSpPr>
        <p:spPr>
          <a:xfrm>
            <a:off x="251520" y="1385392"/>
            <a:ext cx="8435280" cy="5472608"/>
          </a:xfrm>
        </p:spPr>
        <p:txBody>
          <a:bodyPr>
            <a:noAutofit/>
          </a:bodyPr>
          <a:lstStyle/>
          <a:p>
            <a:pPr lvl="0" algn="just">
              <a:lnSpc>
                <a:spcPct val="150000"/>
              </a:lnSpc>
              <a:buNone/>
            </a:pPr>
            <a:r>
              <a:rPr lang="it-IT" sz="2000" dirty="0">
                <a:latin typeface="Verdana" pitchFamily="34" charset="0"/>
                <a:ea typeface="Verdana" pitchFamily="34" charset="0"/>
                <a:cs typeface="Verdana" pitchFamily="34" charset="0"/>
              </a:rPr>
              <a:t>	</a:t>
            </a:r>
            <a:r>
              <a:rPr lang="it-IT" sz="2200" dirty="0">
                <a:latin typeface="Verdana" pitchFamily="34" charset="0"/>
                <a:ea typeface="Verdana" pitchFamily="34" charset="0"/>
                <a:cs typeface="Verdana" pitchFamily="34" charset="0"/>
              </a:rPr>
              <a:t>a) Reciprocità: Molte relazioni implicano una transazione, la differenza o meno dell’equivalente del valore scambiato in entrambe le direzioni corrisponde al grado di reciprocità o non reciprocità della relazione</a:t>
            </a:r>
          </a:p>
          <a:p>
            <a:pPr lvl="0" algn="just">
              <a:lnSpc>
                <a:spcPct val="150000"/>
              </a:lnSpc>
              <a:buNone/>
            </a:pPr>
            <a:r>
              <a:rPr lang="it-IT" sz="2200" dirty="0">
                <a:latin typeface="Verdana" pitchFamily="34" charset="0"/>
                <a:ea typeface="Verdana" pitchFamily="34" charset="0"/>
                <a:cs typeface="Verdana" pitchFamily="34" charset="0"/>
              </a:rPr>
              <a:t>	b) Durata: Le relazioni che rimangono costantemente attive si possono considerare durature, mentre quelle che sussistono in un paio di occasioni si possono classificare come altamente transitorie</a:t>
            </a:r>
          </a:p>
          <a:p>
            <a:pPr lvl="0" algn="just">
              <a:lnSpc>
                <a:spcPct val="150000"/>
              </a:lnSpc>
              <a:buNone/>
            </a:pPr>
            <a:r>
              <a:rPr lang="it-IT" sz="2200" dirty="0">
                <a:latin typeface="Verdana" pitchFamily="34" charset="0"/>
                <a:ea typeface="Verdana" pitchFamily="34" charset="0"/>
                <a:cs typeface="Verdana" pitchFamily="34" charset="0"/>
              </a:rPr>
              <a:t>	c) Intensità: La forza degli obblighi derivanti da una relazione corrisponde al grado di intensità della stessa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a:latin typeface="Verdana" pitchFamily="34" charset="0"/>
                <a:ea typeface="Verdana" pitchFamily="34" charset="0"/>
                <a:cs typeface="Verdana" pitchFamily="34" charset="0"/>
              </a:rPr>
              <a:t>Boissevain</a:t>
            </a:r>
            <a:r>
              <a:rPr lang="it-IT" sz="3200" dirty="0">
                <a:latin typeface="Verdana" pitchFamily="34" charset="0"/>
                <a:ea typeface="Verdana" pitchFamily="34" charset="0"/>
                <a:cs typeface="Verdana" pitchFamily="34" charset="0"/>
              </a:rPr>
              <a:t>: coalizioni</a:t>
            </a:r>
          </a:p>
        </p:txBody>
      </p:sp>
      <p:sp>
        <p:nvSpPr>
          <p:cNvPr id="3" name="Segnaposto contenuto 2"/>
          <p:cNvSpPr>
            <a:spLocks noGrp="1"/>
          </p:cNvSpPr>
          <p:nvPr>
            <p:ph idx="1"/>
          </p:nvPr>
        </p:nvSpPr>
        <p:spPr>
          <a:xfrm>
            <a:off x="251520" y="1600200"/>
            <a:ext cx="8435280" cy="4983162"/>
          </a:xfrm>
        </p:spPr>
        <p:txBody>
          <a:bodyPr>
            <a:normAutofit fontScale="92500" lnSpcReduction="10000"/>
          </a:bodyPr>
          <a:lstStyle/>
          <a:p>
            <a:pPr algn="just">
              <a:lnSpc>
                <a:spcPct val="150000"/>
              </a:lnSpc>
              <a:buNone/>
            </a:pPr>
            <a:r>
              <a:rPr lang="it-IT" sz="2600" dirty="0">
                <a:latin typeface="Verdana" pitchFamily="34" charset="0"/>
                <a:ea typeface="Verdana" pitchFamily="34" charset="0"/>
                <a:cs typeface="Verdana" pitchFamily="34" charset="0"/>
              </a:rPr>
              <a:t>	Tutti noi abbiamo problemi che abbiamo almeno tentato di risolvere tramite amici e </a:t>
            </a:r>
            <a:r>
              <a:rPr lang="it-IT" sz="2600" dirty="0" err="1">
                <a:latin typeface="Verdana" pitchFamily="34" charset="0"/>
                <a:ea typeface="Verdana" pitchFamily="34" charset="0"/>
                <a:cs typeface="Verdana" pitchFamily="34" charset="0"/>
              </a:rPr>
              <a:t>amici-degli-amici</a:t>
            </a:r>
            <a:r>
              <a:rPr lang="it-IT" sz="2600" dirty="0">
                <a:latin typeface="Verdana" pitchFamily="34" charset="0"/>
                <a:ea typeface="Verdana" pitchFamily="34" charset="0"/>
                <a:cs typeface="Verdana" pitchFamily="34" charset="0"/>
              </a:rPr>
              <a:t> con i quali possiamo formare alleanze temporanee</a:t>
            </a:r>
          </a:p>
          <a:p>
            <a:pPr algn="just">
              <a:lnSpc>
                <a:spcPct val="150000"/>
              </a:lnSpc>
              <a:buNone/>
            </a:pPr>
            <a:r>
              <a:rPr lang="it-IT" sz="2600" dirty="0">
                <a:latin typeface="Verdana" pitchFamily="34" charset="0"/>
                <a:ea typeface="Verdana" pitchFamily="34" charset="0"/>
                <a:cs typeface="Verdana" pitchFamily="34" charset="0"/>
              </a:rPr>
              <a:t>	Esempi di queste forme sociali, che chiama “</a:t>
            </a:r>
            <a:r>
              <a:rPr lang="it-IT" sz="2600" dirty="0" err="1">
                <a:latin typeface="Verdana" pitchFamily="34" charset="0"/>
                <a:ea typeface="Verdana" pitchFamily="34" charset="0"/>
                <a:cs typeface="Verdana" pitchFamily="34" charset="0"/>
              </a:rPr>
              <a:t>quasi-gruppi</a:t>
            </a:r>
            <a:r>
              <a:rPr lang="it-IT" sz="2600" dirty="0">
                <a:latin typeface="Verdana" pitchFamily="34" charset="0"/>
                <a:ea typeface="Verdana" pitchFamily="34" charset="0"/>
                <a:cs typeface="Verdana" pitchFamily="34" charset="0"/>
              </a:rPr>
              <a:t>”, sono i network di parenti, amici, conoscenti e quelle coalizioni più intime che si formano da questi: </a:t>
            </a:r>
            <a:r>
              <a:rPr lang="it-IT" sz="2600" i="1" dirty="0" err="1">
                <a:latin typeface="Verdana" pitchFamily="34" charset="0"/>
                <a:ea typeface="Verdana" pitchFamily="34" charset="0"/>
                <a:cs typeface="Verdana" pitchFamily="34" charset="0"/>
              </a:rPr>
              <a:t>cliques</a:t>
            </a:r>
            <a:r>
              <a:rPr lang="it-IT" sz="2600" dirty="0">
                <a:latin typeface="Verdana" pitchFamily="34" charset="0"/>
                <a:ea typeface="Verdana" pitchFamily="34" charset="0"/>
                <a:cs typeface="Verdana" pitchFamily="34" charset="0"/>
              </a:rPr>
              <a:t>, </a:t>
            </a:r>
            <a:r>
              <a:rPr lang="it-IT" sz="2600" i="1" dirty="0" err="1">
                <a:latin typeface="Verdana" pitchFamily="34" charset="0"/>
                <a:ea typeface="Verdana" pitchFamily="34" charset="0"/>
                <a:cs typeface="Verdana" pitchFamily="34" charset="0"/>
              </a:rPr>
              <a:t>gangs</a:t>
            </a:r>
            <a:r>
              <a:rPr lang="it-IT" sz="2600" dirty="0">
                <a:latin typeface="Verdana" pitchFamily="34" charset="0"/>
                <a:ea typeface="Verdana" pitchFamily="34" charset="0"/>
                <a:cs typeface="Verdana" pitchFamily="34" charset="0"/>
              </a:rPr>
              <a:t>, </a:t>
            </a:r>
            <a:r>
              <a:rPr lang="it-IT" sz="2600" i="1" dirty="0" err="1">
                <a:latin typeface="Verdana" pitchFamily="34" charset="0"/>
                <a:ea typeface="Verdana" pitchFamily="34" charset="0"/>
                <a:cs typeface="Verdana" pitchFamily="34" charset="0"/>
              </a:rPr>
              <a:t>action-set</a:t>
            </a:r>
            <a:r>
              <a:rPr lang="it-IT" sz="2600" dirty="0">
                <a:latin typeface="Verdana" pitchFamily="34" charset="0"/>
                <a:ea typeface="Verdana" pitchFamily="34" charset="0"/>
                <a:cs typeface="Verdana" pitchFamily="34" charset="0"/>
              </a:rPr>
              <a:t>, fazioni, centrate su un Ego</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itchFamily="34" charset="0"/>
                <a:ea typeface="Verdana" pitchFamily="34" charset="0"/>
                <a:cs typeface="Verdana" pitchFamily="34" charset="0"/>
              </a:rPr>
              <a:t>La figura del broker</a:t>
            </a:r>
          </a:p>
        </p:txBody>
      </p:sp>
      <p:sp>
        <p:nvSpPr>
          <p:cNvPr id="3" name="Segnaposto contenuto 2"/>
          <p:cNvSpPr>
            <a:spLocks noGrp="1"/>
          </p:cNvSpPr>
          <p:nvPr>
            <p:ph idx="1"/>
          </p:nvPr>
        </p:nvSpPr>
        <p:spPr>
          <a:xfrm>
            <a:off x="179512" y="1268760"/>
            <a:ext cx="8507288" cy="5314602"/>
          </a:xfrm>
        </p:spPr>
        <p:txBody>
          <a:bodyPr>
            <a:noAutofit/>
          </a:bodyPr>
          <a:lstStyle/>
          <a:p>
            <a:pPr algn="just">
              <a:lnSpc>
                <a:spcPts val="2600"/>
              </a:lnSpc>
              <a:buNone/>
            </a:pPr>
            <a:r>
              <a:rPr lang="it-IT" sz="2000" dirty="0">
                <a:latin typeface="Verdana" pitchFamily="34" charset="0"/>
                <a:ea typeface="Verdana" pitchFamily="34" charset="0"/>
                <a:cs typeface="Verdana" pitchFamily="34" charset="0"/>
              </a:rPr>
              <a:t>	</a:t>
            </a:r>
            <a:r>
              <a:rPr lang="it-IT" sz="2300" dirty="0">
                <a:latin typeface="Verdana" pitchFamily="34" charset="0"/>
                <a:ea typeface="Verdana" pitchFamily="34" charset="0"/>
                <a:cs typeface="Verdana" pitchFamily="34" charset="0"/>
              </a:rPr>
              <a:t>Imprenditori sociali esercitano manipolazioni all’interno della rete di conoscenze per raggiungere obiettivi e risolvere problemi attraverso un’organizzazione dinamica di coalizioni</a:t>
            </a:r>
          </a:p>
          <a:p>
            <a:pPr algn="just">
              <a:lnSpc>
                <a:spcPts val="2600"/>
              </a:lnSpc>
              <a:buNone/>
            </a:pPr>
            <a:r>
              <a:rPr lang="it-IT" sz="2300" dirty="0">
                <a:latin typeface="Verdana" pitchFamily="34" charset="0"/>
                <a:ea typeface="Verdana" pitchFamily="34" charset="0"/>
                <a:cs typeface="Verdana" pitchFamily="34" charset="0"/>
              </a:rPr>
              <a:t>	“Broker sociali”: mettono, per profitto, le persone in relazioni di scambi</a:t>
            </a:r>
          </a:p>
          <a:p>
            <a:pPr algn="just">
              <a:lnSpc>
                <a:spcPts val="2600"/>
              </a:lnSpc>
              <a:buNone/>
            </a:pPr>
            <a:r>
              <a:rPr lang="it-IT" sz="2300" dirty="0">
                <a:latin typeface="Verdana" pitchFamily="34" charset="0"/>
                <a:ea typeface="Verdana" pitchFamily="34" charset="0"/>
                <a:cs typeface="Verdana" pitchFamily="34" charset="0"/>
              </a:rPr>
              <a:t>	Un broker è un manipolatore professionista di persone e informazioni che gestisce la comunicazione per profitto. Pertanto occupa un posto strategico in un network di relazioni sociali viste nell’ottica di una rete di comunicazione [</a:t>
            </a:r>
            <a:r>
              <a:rPr lang="it-IT" sz="2300" dirty="0" err="1">
                <a:latin typeface="Verdana" pitchFamily="34" charset="0"/>
                <a:ea typeface="Verdana" pitchFamily="34" charset="0"/>
                <a:cs typeface="Verdana" pitchFamily="34" charset="0"/>
              </a:rPr>
              <a:t>Boissevain</a:t>
            </a:r>
            <a:r>
              <a:rPr lang="it-IT" sz="2300" dirty="0">
                <a:latin typeface="Verdana" pitchFamily="34" charset="0"/>
                <a:ea typeface="Verdana" pitchFamily="34" charset="0"/>
                <a:cs typeface="Verdana" pitchFamily="34" charset="0"/>
              </a:rPr>
              <a:t> 1978 148-149 trad. aut.]</a:t>
            </a:r>
          </a:p>
          <a:p>
            <a:pPr algn="just">
              <a:lnSpc>
                <a:spcPts val="2600"/>
              </a:lnSpc>
              <a:buNone/>
            </a:pPr>
            <a:r>
              <a:rPr lang="it-IT" sz="2300" dirty="0">
                <a:latin typeface="Verdana" pitchFamily="34" charset="0"/>
                <a:ea typeface="Verdana" pitchFamily="34" charset="0"/>
                <a:cs typeface="Verdana" pitchFamily="34" charset="0"/>
              </a:rPr>
              <a:t>	il broker è dunque un speciale tipo di imprenditore che controlla le risorse di secondo ordine e le manipola per il proprio profitto [</a:t>
            </a:r>
            <a:r>
              <a:rPr lang="it-IT" sz="2300" dirty="0" err="1">
                <a:latin typeface="Verdana" pitchFamily="34" charset="0"/>
                <a:ea typeface="Verdana" pitchFamily="34" charset="0"/>
                <a:cs typeface="Verdana" pitchFamily="34" charset="0"/>
              </a:rPr>
              <a:t>Boissevain</a:t>
            </a:r>
            <a:r>
              <a:rPr lang="it-IT" sz="2300" dirty="0">
                <a:latin typeface="Verdana" pitchFamily="34" charset="0"/>
                <a:ea typeface="Verdana" pitchFamily="34" charset="0"/>
                <a:cs typeface="Verdana" pitchFamily="34" charset="0"/>
              </a:rPr>
              <a:t> 1978 147-148 trad. aut.]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29369" y="238539"/>
            <a:ext cx="8263890" cy="1434415"/>
          </a:xfrm>
        </p:spPr>
        <p:txBody>
          <a:bodyPr anchor="b">
            <a:normAutofit/>
          </a:bodyPr>
          <a:lstStyle/>
          <a:p>
            <a:pPr>
              <a:lnSpc>
                <a:spcPct val="90000"/>
              </a:lnSpc>
            </a:pPr>
            <a:r>
              <a:rPr lang="it-IT" sz="3200" dirty="0">
                <a:latin typeface="Verdana" pitchFamily="34" charset="0"/>
                <a:ea typeface="Verdana" pitchFamily="34" charset="0"/>
                <a:cs typeface="Verdana" pitchFamily="34" charset="0"/>
              </a:rPr>
              <a:t>Condizioni per essere broker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29369" y="2071316"/>
            <a:ext cx="5035164" cy="4119172"/>
          </a:xfrm>
        </p:spPr>
        <p:txBody>
          <a:bodyPr anchor="t">
            <a:normAutofit fontScale="92500"/>
          </a:bodyPr>
          <a:lstStyle/>
          <a:p>
            <a:pPr marL="0" lvl="0" indent="0" algn="just">
              <a:lnSpc>
                <a:spcPct val="150000"/>
              </a:lnSpc>
              <a:spcBef>
                <a:spcPts val="0"/>
              </a:spcBef>
              <a:buFont typeface="+mj-lt"/>
              <a:buAutoNum type="arabicPeriod"/>
            </a:pPr>
            <a:r>
              <a:rPr lang="it-IT" sz="2400" dirty="0">
                <a:latin typeface="Verdana" panose="020B0604030504040204" pitchFamily="34" charset="0"/>
                <a:ea typeface="Verdana" panose="020B0604030504040204" pitchFamily="34" charset="0"/>
                <a:cs typeface="Verdana" panose="020B0604030504040204" pitchFamily="34" charset="0"/>
              </a:rPr>
              <a:t>essere al centro di una rete di comunicazione per poter mantenersi informato</a:t>
            </a:r>
          </a:p>
          <a:p>
            <a:pPr marL="0" lvl="0" indent="0" algn="just">
              <a:lnSpc>
                <a:spcPct val="150000"/>
              </a:lnSpc>
              <a:spcBef>
                <a:spcPts val="0"/>
              </a:spcBef>
              <a:buFont typeface="+mj-lt"/>
              <a:buAutoNum type="arabicPeriod"/>
            </a:pPr>
            <a:r>
              <a:rPr lang="it-IT" sz="2400" dirty="0">
                <a:latin typeface="Verdana" panose="020B0604030504040204" pitchFamily="34" charset="0"/>
                <a:ea typeface="Verdana" panose="020B0604030504040204" pitchFamily="34" charset="0"/>
                <a:cs typeface="Verdana" panose="020B0604030504040204" pitchFamily="34" charset="0"/>
              </a:rPr>
              <a:t>avere il tempo necessario per attivare e gestire i contatti</a:t>
            </a:r>
          </a:p>
          <a:p>
            <a:pPr marL="0" lvl="0" indent="0" algn="just">
              <a:lnSpc>
                <a:spcPct val="150000"/>
              </a:lnSpc>
              <a:spcBef>
                <a:spcPts val="0"/>
              </a:spcBef>
              <a:buFont typeface="+mj-lt"/>
              <a:buAutoNum type="arabicPeriod"/>
            </a:pPr>
            <a:r>
              <a:rPr lang="it-IT" sz="2400" dirty="0">
                <a:latin typeface="Verdana" panose="020B0604030504040204" pitchFamily="34" charset="0"/>
                <a:ea typeface="Verdana" panose="020B0604030504040204" pitchFamily="34" charset="0"/>
                <a:cs typeface="Verdana" panose="020B0604030504040204" pitchFamily="34" charset="0"/>
              </a:rPr>
              <a:t>avere raggiunto un certo livello di influenza sui comportamenti delle persone</a:t>
            </a:r>
          </a:p>
          <a:p>
            <a:endParaRPr lang="it-IT" sz="1900" dirty="0"/>
          </a:p>
        </p:txBody>
      </p:sp>
      <p:pic>
        <p:nvPicPr>
          <p:cNvPr id="4" name="Immagine 3">
            <a:extLst>
              <a:ext uri="{FF2B5EF4-FFF2-40B4-BE49-F238E27FC236}">
                <a16:creationId xmlns:a16="http://schemas.microsoft.com/office/drawing/2014/main" id="{702A84F2-2607-D01E-193F-73E737A05773}"/>
              </a:ext>
            </a:extLst>
          </p:cNvPr>
          <p:cNvPicPr>
            <a:picLocks noChangeAspect="1"/>
          </p:cNvPicPr>
          <p:nvPr/>
        </p:nvPicPr>
        <p:blipFill>
          <a:blip r:embed="rId2"/>
          <a:srcRect l="11198" r="16646" b="-3"/>
          <a:stretch/>
        </p:blipFill>
        <p:spPr>
          <a:xfrm>
            <a:off x="5756743" y="2093976"/>
            <a:ext cx="2955798" cy="40965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a:latin typeface="Verdana" pitchFamily="34" charset="0"/>
                <a:ea typeface="Verdana" pitchFamily="34" charset="0"/>
                <a:cs typeface="Verdana" pitchFamily="34" charset="0"/>
              </a:rPr>
              <a:t>Granovetter</a:t>
            </a:r>
            <a:r>
              <a:rPr lang="it-IT" sz="3200" dirty="0">
                <a:latin typeface="Verdana" pitchFamily="34" charset="0"/>
                <a:ea typeface="Verdana" pitchFamily="34" charset="0"/>
                <a:cs typeface="Verdana" pitchFamily="34" charset="0"/>
              </a:rPr>
              <a:t>: La forza dei legami deboli</a:t>
            </a:r>
          </a:p>
        </p:txBody>
      </p:sp>
      <p:sp>
        <p:nvSpPr>
          <p:cNvPr id="3" name="Segnaposto contenuto 2"/>
          <p:cNvSpPr>
            <a:spLocks noGrp="1"/>
          </p:cNvSpPr>
          <p:nvPr>
            <p:ph idx="1"/>
          </p:nvPr>
        </p:nvSpPr>
        <p:spPr>
          <a:xfrm>
            <a:off x="457200" y="1268760"/>
            <a:ext cx="8229600" cy="5472608"/>
          </a:xfrm>
        </p:spPr>
        <p:txBody>
          <a:bodyPr>
            <a:normAutofit fontScale="85000" lnSpcReduction="10000"/>
          </a:bodyPr>
          <a:lstStyle/>
          <a:p>
            <a:pPr algn="just">
              <a:lnSpc>
                <a:spcPct val="150000"/>
              </a:lnSpc>
              <a:buNone/>
            </a:pPr>
            <a:r>
              <a:rPr lang="it-IT" sz="2400" dirty="0">
                <a:latin typeface="Verdana" pitchFamily="34" charset="0"/>
                <a:ea typeface="Verdana" pitchFamily="34" charset="0"/>
                <a:cs typeface="Verdana" pitchFamily="34" charset="0"/>
              </a:rPr>
              <a:t>Forza dei legami sulla base del</a:t>
            </a:r>
          </a:p>
          <a:p>
            <a:pPr algn="just">
              <a:lnSpc>
                <a:spcPct val="150000"/>
              </a:lnSpc>
              <a:buFont typeface="Verdana" pitchFamily="34" charset="0"/>
              <a:buChar char="−"/>
            </a:pPr>
            <a:r>
              <a:rPr lang="it-IT" sz="2400" dirty="0">
                <a:latin typeface="Verdana" pitchFamily="34" charset="0"/>
                <a:ea typeface="Verdana" pitchFamily="34" charset="0"/>
                <a:cs typeface="Verdana" pitchFamily="34" charset="0"/>
              </a:rPr>
              <a:t>Tempo</a:t>
            </a:r>
          </a:p>
          <a:p>
            <a:pPr algn="just">
              <a:lnSpc>
                <a:spcPct val="150000"/>
              </a:lnSpc>
              <a:buFont typeface="Verdana" pitchFamily="34" charset="0"/>
              <a:buChar char="−"/>
            </a:pPr>
            <a:r>
              <a:rPr lang="it-IT" sz="2400" dirty="0">
                <a:latin typeface="Verdana" pitchFamily="34" charset="0"/>
                <a:ea typeface="Verdana" pitchFamily="34" charset="0"/>
                <a:cs typeface="Verdana" pitchFamily="34" charset="0"/>
              </a:rPr>
              <a:t>Intensità emotiva</a:t>
            </a:r>
          </a:p>
          <a:p>
            <a:pPr algn="just">
              <a:lnSpc>
                <a:spcPct val="150000"/>
              </a:lnSpc>
              <a:buFont typeface="Verdana" pitchFamily="34" charset="0"/>
              <a:buChar char="−"/>
            </a:pPr>
            <a:r>
              <a:rPr lang="it-IT" sz="2400" dirty="0">
                <a:latin typeface="Verdana" pitchFamily="34" charset="0"/>
                <a:ea typeface="Verdana" pitchFamily="34" charset="0"/>
                <a:cs typeface="Verdana" pitchFamily="34" charset="0"/>
              </a:rPr>
              <a:t>Intimità (mutua confidenza)</a:t>
            </a:r>
          </a:p>
          <a:p>
            <a:pPr algn="just">
              <a:lnSpc>
                <a:spcPct val="150000"/>
              </a:lnSpc>
              <a:buFont typeface="Verdana" pitchFamily="34" charset="0"/>
              <a:buChar char="−"/>
            </a:pPr>
            <a:r>
              <a:rPr lang="it-IT" sz="2400" dirty="0">
                <a:latin typeface="Verdana" pitchFamily="34" charset="0"/>
                <a:ea typeface="Verdana" pitchFamily="34" charset="0"/>
                <a:cs typeface="Verdana" pitchFamily="34" charset="0"/>
              </a:rPr>
              <a:t>Reciproco servizio che caratterizzano il legame</a:t>
            </a:r>
          </a:p>
          <a:p>
            <a:pPr algn="just">
              <a:lnSpc>
                <a:spcPct val="150000"/>
              </a:lnSpc>
              <a:buNone/>
            </a:pPr>
            <a:r>
              <a:rPr lang="it-IT" sz="2400" dirty="0">
                <a:latin typeface="Verdana" pitchFamily="34" charset="0"/>
                <a:ea typeface="Verdana" pitchFamily="34" charset="0"/>
                <a:cs typeface="Verdana" pitchFamily="34" charset="0"/>
              </a:rPr>
              <a:t>Se i legami stretti sono più forti nell’esercitare influenza, i legami deboli sono più utili per la raccolta di informazioni</a:t>
            </a:r>
          </a:p>
          <a:p>
            <a:pPr algn="just">
              <a:lnSpc>
                <a:spcPct val="150000"/>
              </a:lnSpc>
              <a:buNone/>
            </a:pPr>
            <a:r>
              <a:rPr lang="it-IT" sz="2400" dirty="0">
                <a:latin typeface="Verdana" pitchFamily="34" charset="0"/>
                <a:ea typeface="Verdana" pitchFamily="34" charset="0"/>
                <a:cs typeface="Verdana" pitchFamily="34" charset="0"/>
              </a:rPr>
              <a:t>L’acquisizione di informazioni dipende […] prima dalla motivazione di passarla […] poi dalla posizione strategica dei contatti di una persona nel generale flusso di informazioni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anose="020B0604030504040204" pitchFamily="34" charset="0"/>
                <a:ea typeface="Verdana" panose="020B0604030504040204" pitchFamily="34" charset="0"/>
                <a:cs typeface="Verdana" panose="020B0604030504040204" pitchFamily="34" charset="0"/>
              </a:rPr>
              <a:t>Implicazioni macro</a:t>
            </a:r>
          </a:p>
        </p:txBody>
      </p:sp>
      <p:sp>
        <p:nvSpPr>
          <p:cNvPr id="3" name="Segnaposto contenuto 2"/>
          <p:cNvSpPr>
            <a:spLocks noGrp="1"/>
          </p:cNvSpPr>
          <p:nvPr>
            <p:ph idx="1"/>
          </p:nvPr>
        </p:nvSpPr>
        <p:spPr>
          <a:xfrm>
            <a:off x="179512" y="1052736"/>
            <a:ext cx="8507288" cy="5805264"/>
          </a:xfrm>
        </p:spPr>
        <p:txBody>
          <a:bodyPr>
            <a:normAutofit fontScale="47500" lnSpcReduction="20000"/>
          </a:bodyPr>
          <a:lstStyle/>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se le persone formano un gruppo con soli amici stretti, il gruppo sarà fortemente compatto ma anche chiuso verso l’esterno</a:t>
            </a:r>
          </a:p>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gli individui sono in contatto con altri gruppi non attraverso i legami forti ma attraverso quelli deboli</a:t>
            </a:r>
          </a:p>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i gruppi comunicano tra di loro per mezzo di legami deboli</a:t>
            </a:r>
          </a:p>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sono i legami deboli a determinare la diffusione di informazioni su larga scala</a:t>
            </a:r>
          </a:p>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le innovazioni vengono pertanto diffuse in maniera molto più efficiente attraverso i legami deboli</a:t>
            </a:r>
          </a:p>
          <a:p>
            <a:pPr marL="0" lvl="0" indent="0" algn="just">
              <a:lnSpc>
                <a:spcPts val="2800"/>
              </a:lnSpc>
              <a:spcBef>
                <a:spcPts val="0"/>
              </a:spcBef>
              <a:buFontTx/>
              <a:buChar char="-"/>
            </a:pPr>
            <a:r>
              <a:rPr lang="it-IT" sz="4200" dirty="0">
                <a:latin typeface="Verdana" pitchFamily="34" charset="0"/>
                <a:ea typeface="Verdana" pitchFamily="34" charset="0"/>
                <a:cs typeface="Verdana" pitchFamily="34" charset="0"/>
              </a:rPr>
              <a:t>le comunità che al loro interno non dispongo di legami deboli rischiamo di frammentarsi in gruppi chiusi che non comunicano tra loro e non riescono pertanto a confrontarsi ed a organizzare azioni comuni in risposta ad una crisi, rispetto alla quale sono perciò destinate a disgregarsi</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73386E-3C6D-92A6-DCC2-A30A86875B5A}"/>
              </a:ext>
            </a:extLst>
          </p:cNvPr>
          <p:cNvSpPr>
            <a:spLocks noGrp="1"/>
          </p:cNvSpPr>
          <p:nvPr>
            <p:ph type="title"/>
          </p:nvPr>
        </p:nvSpPr>
        <p:spPr>
          <a:xfrm>
            <a:off x="3490722" y="329184"/>
            <a:ext cx="5170932" cy="1783080"/>
          </a:xfrm>
        </p:spPr>
        <p:txBody>
          <a:bodyPr anchor="b">
            <a:normAutofit/>
          </a:bodyPr>
          <a:lstStyle/>
          <a:p>
            <a:r>
              <a:rPr lang="en-GB" sz="3200" dirty="0">
                <a:latin typeface="Verdana" panose="020B0604030504040204" pitchFamily="34" charset="0"/>
                <a:ea typeface="Verdana" panose="020B0604030504040204" pitchFamily="34" charset="0"/>
              </a:rPr>
              <a:t>Network analysis</a:t>
            </a:r>
          </a:p>
        </p:txBody>
      </p:sp>
      <p:pic>
        <p:nvPicPr>
          <p:cNvPr id="5" name="Google Shape;312;p30">
            <a:extLst>
              <a:ext uri="{FF2B5EF4-FFF2-40B4-BE49-F238E27FC236}">
                <a16:creationId xmlns:a16="http://schemas.microsoft.com/office/drawing/2014/main" id="{9AA27437-BFAD-E61E-BEF6-A8EAF9E19721}"/>
              </a:ext>
            </a:extLst>
          </p:cNvPr>
          <p:cNvPicPr preferRelativeResize="0"/>
          <p:nvPr/>
        </p:nvPicPr>
        <p:blipFill rotWithShape="1">
          <a:blip r:embed="rId3"/>
          <a:srcRect l="6804" r="13990" b="-4"/>
          <a:stretch/>
        </p:blipFill>
        <p:spPr>
          <a:xfrm>
            <a:off x="20" y="10"/>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p:spPr>
      </p:pic>
      <p:sp>
        <p:nvSpPr>
          <p:cNvPr id="12"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463186"/>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4B2E306C-ACC9-F977-A086-632C7BF88044}"/>
              </a:ext>
            </a:extLst>
          </p:cNvPr>
          <p:cNvPicPr>
            <a:picLocks noChangeAspect="1"/>
          </p:cNvPicPr>
          <p:nvPr/>
        </p:nvPicPr>
        <p:blipFill>
          <a:blip r:embed="rId4"/>
          <a:srcRect r="4" b="1990"/>
          <a:stretch/>
        </p:blipFill>
        <p:spPr>
          <a:xfrm>
            <a:off x="20" y="4267200"/>
            <a:ext cx="303829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Segnaposto contenuto 2">
            <a:extLst>
              <a:ext uri="{FF2B5EF4-FFF2-40B4-BE49-F238E27FC236}">
                <a16:creationId xmlns:a16="http://schemas.microsoft.com/office/drawing/2014/main" id="{F321E2A2-B908-DC78-F52F-D387590EF867}"/>
              </a:ext>
            </a:extLst>
          </p:cNvPr>
          <p:cNvSpPr>
            <a:spLocks noGrp="1"/>
          </p:cNvSpPr>
          <p:nvPr>
            <p:ph idx="1"/>
          </p:nvPr>
        </p:nvSpPr>
        <p:spPr>
          <a:xfrm>
            <a:off x="3490722" y="2499762"/>
            <a:ext cx="5170932" cy="4010766"/>
          </a:xfrm>
        </p:spPr>
        <p:txBody>
          <a:bodyPr>
            <a:normAutofit/>
          </a:bodyPr>
          <a:lstStyle/>
          <a:p>
            <a:pPr marL="0" indent="0" algn="just">
              <a:lnSpc>
                <a:spcPct val="150000"/>
              </a:lnSpc>
              <a:spcBef>
                <a:spcPts val="0"/>
              </a:spcBef>
              <a:buNone/>
            </a:pPr>
            <a:r>
              <a:rPr lang="it-IT" sz="2400" b="0" i="0" u="none" strike="noStrike" baseline="0" dirty="0">
                <a:latin typeface="Verdana" panose="020B0604030504040204" pitchFamily="34" charset="0"/>
              </a:rPr>
              <a:t>Misura le relazioni tra soggetti:</a:t>
            </a:r>
          </a:p>
          <a:p>
            <a:pPr marL="0" indent="0" algn="just">
              <a:lnSpc>
                <a:spcPct val="150000"/>
              </a:lnSpc>
              <a:spcBef>
                <a:spcPts val="0"/>
              </a:spcBef>
              <a:buFontTx/>
              <a:buChar char="-"/>
            </a:pPr>
            <a:r>
              <a:rPr lang="it-IT" sz="2400" b="0" i="0" u="none" strike="noStrike" baseline="0" dirty="0">
                <a:latin typeface="Verdana" panose="020B0604030504040204" pitchFamily="34" charset="0"/>
              </a:rPr>
              <a:t>Frequenza (quanti soggetti si relazionano </a:t>
            </a:r>
            <a:r>
              <a:rPr lang="en-GB" sz="2400" b="0" i="0" u="none" strike="noStrike" baseline="0" dirty="0">
                <a:latin typeface="Verdana" panose="020B0604030504040204" pitchFamily="34" charset="0"/>
              </a:rPr>
              <a:t>con </a:t>
            </a:r>
            <a:r>
              <a:rPr lang="en-GB" sz="2400" b="0" i="0" u="none" strike="noStrike" baseline="0" dirty="0" err="1">
                <a:latin typeface="Verdana" panose="020B0604030504040204" pitchFamily="34" charset="0"/>
              </a:rPr>
              <a:t>altri</a:t>
            </a:r>
            <a:r>
              <a:rPr lang="en-GB" sz="2400" dirty="0">
                <a:latin typeface="Verdana" panose="020B0604030504040204" pitchFamily="34" charset="0"/>
              </a:rPr>
              <a:t> </a:t>
            </a:r>
            <a:r>
              <a:rPr lang="en-GB" sz="2400" b="0" i="0" u="none" strike="noStrike" baseline="0" dirty="0" err="1">
                <a:latin typeface="Verdana" panose="020B0604030504040204" pitchFamily="34" charset="0"/>
              </a:rPr>
              <a:t>soggetti</a:t>
            </a:r>
            <a:r>
              <a:rPr lang="en-GB" sz="2400" b="0" i="0" u="none" strike="noStrike" baseline="0" dirty="0">
                <a:latin typeface="Verdana" panose="020B0604030504040204" pitchFamily="34" charset="0"/>
              </a:rPr>
              <a:t>)</a:t>
            </a:r>
          </a:p>
          <a:p>
            <a:pPr marL="0" indent="0" algn="just">
              <a:lnSpc>
                <a:spcPct val="150000"/>
              </a:lnSpc>
              <a:spcBef>
                <a:spcPts val="0"/>
              </a:spcBef>
              <a:buFontTx/>
              <a:buChar char="-"/>
            </a:pPr>
            <a:r>
              <a:rPr lang="it-IT" sz="2400" b="0" i="0" u="none" strike="noStrike" baseline="0" dirty="0">
                <a:latin typeface="Verdana" panose="020B0604030504040204" pitchFamily="34" charset="0"/>
              </a:rPr>
              <a:t>Intensità (quanti contatti tra due soggetti)</a:t>
            </a:r>
          </a:p>
          <a:p>
            <a:pPr marL="0" indent="0" algn="just">
              <a:lnSpc>
                <a:spcPct val="150000"/>
              </a:lnSpc>
              <a:spcBef>
                <a:spcPts val="0"/>
              </a:spcBef>
              <a:buFontTx/>
              <a:buChar char="-"/>
            </a:pPr>
            <a:r>
              <a:rPr lang="it-IT" sz="2400" b="0" i="0" u="none" strike="noStrike" baseline="0" dirty="0">
                <a:latin typeface="Verdana" panose="020B0604030504040204" pitchFamily="34" charset="0"/>
              </a:rPr>
              <a:t>Direzione (chi si rivolge a chi, chi influenza </a:t>
            </a:r>
            <a:r>
              <a:rPr lang="en-GB" sz="2400" b="0" i="0" u="none" strike="noStrike" baseline="0" dirty="0">
                <a:latin typeface="Verdana" panose="020B0604030504040204" pitchFamily="34" charset="0"/>
              </a:rPr>
              <a:t>chi…)</a:t>
            </a:r>
            <a:endParaRPr lang="en-GB" sz="2400" dirty="0"/>
          </a:p>
        </p:txBody>
      </p:sp>
    </p:spTree>
    <p:extLst>
      <p:ext uri="{BB962C8B-B14F-4D97-AF65-F5344CB8AC3E}">
        <p14:creationId xmlns:p14="http://schemas.microsoft.com/office/powerpoint/2010/main" val="134020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normAutofit/>
          </a:bodyPr>
          <a:lstStyle/>
          <a:p>
            <a:r>
              <a:rPr lang="it-IT" sz="3200" dirty="0">
                <a:latin typeface="Verdana" panose="020B0604030504040204" pitchFamily="34" charset="0"/>
                <a:ea typeface="Verdana" panose="020B0604030504040204" pitchFamily="34" charset="0"/>
                <a:cs typeface="Verdana" panose="020B0604030504040204" pitchFamily="34" charset="0"/>
              </a:rPr>
              <a:t>Sociogramma</a:t>
            </a:r>
          </a:p>
        </p:txBody>
      </p:sp>
      <p:sp>
        <p:nvSpPr>
          <p:cNvPr id="5" name="Ovale 4"/>
          <p:cNvSpPr/>
          <p:nvPr/>
        </p:nvSpPr>
        <p:spPr>
          <a:xfrm>
            <a:off x="2555875" y="1844675"/>
            <a:ext cx="144463"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Ovale 5"/>
          <p:cNvSpPr/>
          <p:nvPr/>
        </p:nvSpPr>
        <p:spPr>
          <a:xfrm>
            <a:off x="3419475" y="1989138"/>
            <a:ext cx="144463"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4067175" y="2420938"/>
            <a:ext cx="144463"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Ovale 7"/>
          <p:cNvSpPr/>
          <p:nvPr/>
        </p:nvSpPr>
        <p:spPr>
          <a:xfrm>
            <a:off x="4572000" y="2997200"/>
            <a:ext cx="144463"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4859338" y="3644900"/>
            <a:ext cx="144462"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Ovale 9"/>
          <p:cNvSpPr/>
          <p:nvPr/>
        </p:nvSpPr>
        <p:spPr>
          <a:xfrm>
            <a:off x="4932363" y="4292600"/>
            <a:ext cx="144462"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p:cNvSpPr/>
          <p:nvPr/>
        </p:nvSpPr>
        <p:spPr>
          <a:xfrm>
            <a:off x="971550" y="2420938"/>
            <a:ext cx="144463"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Ovale 11"/>
          <p:cNvSpPr/>
          <p:nvPr/>
        </p:nvSpPr>
        <p:spPr>
          <a:xfrm>
            <a:off x="1692275" y="1989138"/>
            <a:ext cx="142875"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Ovale 16"/>
          <p:cNvSpPr/>
          <p:nvPr/>
        </p:nvSpPr>
        <p:spPr>
          <a:xfrm>
            <a:off x="2627313" y="6524625"/>
            <a:ext cx="144462"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Ovale 17"/>
          <p:cNvSpPr/>
          <p:nvPr/>
        </p:nvSpPr>
        <p:spPr>
          <a:xfrm>
            <a:off x="3348038" y="6381750"/>
            <a:ext cx="144462" cy="1428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Ovale 18"/>
          <p:cNvSpPr/>
          <p:nvPr/>
        </p:nvSpPr>
        <p:spPr>
          <a:xfrm>
            <a:off x="3995738" y="6021388"/>
            <a:ext cx="144462"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Ovale 19"/>
          <p:cNvSpPr/>
          <p:nvPr/>
        </p:nvSpPr>
        <p:spPr>
          <a:xfrm>
            <a:off x="4500563" y="5516563"/>
            <a:ext cx="142875" cy="14446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Ovale 20"/>
          <p:cNvSpPr/>
          <p:nvPr/>
        </p:nvSpPr>
        <p:spPr>
          <a:xfrm>
            <a:off x="4787900" y="4941888"/>
            <a:ext cx="144463" cy="1428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Ovale 21"/>
          <p:cNvSpPr/>
          <p:nvPr/>
        </p:nvSpPr>
        <p:spPr>
          <a:xfrm>
            <a:off x="250825" y="3644900"/>
            <a:ext cx="144463"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Ovale 22"/>
          <p:cNvSpPr/>
          <p:nvPr/>
        </p:nvSpPr>
        <p:spPr>
          <a:xfrm>
            <a:off x="539750" y="2997200"/>
            <a:ext cx="144463"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Ovale 23"/>
          <p:cNvSpPr/>
          <p:nvPr/>
        </p:nvSpPr>
        <p:spPr>
          <a:xfrm>
            <a:off x="179388" y="4292600"/>
            <a:ext cx="144462"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Ovale 24"/>
          <p:cNvSpPr/>
          <p:nvPr/>
        </p:nvSpPr>
        <p:spPr>
          <a:xfrm>
            <a:off x="323850" y="4941888"/>
            <a:ext cx="144463" cy="1428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Ovale 25"/>
          <p:cNvSpPr/>
          <p:nvPr/>
        </p:nvSpPr>
        <p:spPr>
          <a:xfrm>
            <a:off x="539750" y="5445125"/>
            <a:ext cx="144463" cy="14446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Ovale 26"/>
          <p:cNvSpPr/>
          <p:nvPr/>
        </p:nvSpPr>
        <p:spPr>
          <a:xfrm>
            <a:off x="1042988" y="5949950"/>
            <a:ext cx="144462" cy="1428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Ovale 27"/>
          <p:cNvSpPr/>
          <p:nvPr/>
        </p:nvSpPr>
        <p:spPr>
          <a:xfrm>
            <a:off x="1835150" y="6381750"/>
            <a:ext cx="144463" cy="1428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1" name="Connettore 1 30"/>
          <p:cNvCxnSpPr/>
          <p:nvPr/>
        </p:nvCxnSpPr>
        <p:spPr>
          <a:xfrm flipV="1">
            <a:off x="360363" y="3716338"/>
            <a:ext cx="4356100" cy="7302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rot="5400000">
            <a:off x="143669" y="3825081"/>
            <a:ext cx="4248150" cy="71913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a:endCxn id="22" idx="7"/>
          </p:cNvCxnSpPr>
          <p:nvPr/>
        </p:nvCxnSpPr>
        <p:spPr>
          <a:xfrm rot="10800000" flipV="1">
            <a:off x="374650" y="2205038"/>
            <a:ext cx="3044825" cy="14605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a:endCxn id="18" idx="7"/>
          </p:cNvCxnSpPr>
          <p:nvPr/>
        </p:nvCxnSpPr>
        <p:spPr>
          <a:xfrm rot="5400000">
            <a:off x="1814513" y="4076700"/>
            <a:ext cx="3981450" cy="669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a:endCxn id="22" idx="6"/>
          </p:cNvCxnSpPr>
          <p:nvPr/>
        </p:nvCxnSpPr>
        <p:spPr>
          <a:xfrm rot="10800000" flipV="1">
            <a:off x="395288" y="3068638"/>
            <a:ext cx="4176712"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stCxn id="22" idx="5"/>
          </p:cNvCxnSpPr>
          <p:nvPr/>
        </p:nvCxnSpPr>
        <p:spPr>
          <a:xfrm rot="16200000" flipH="1">
            <a:off x="519112" y="3624263"/>
            <a:ext cx="2684463" cy="29733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a:stCxn id="7" idx="3"/>
            <a:endCxn id="22" idx="6"/>
          </p:cNvCxnSpPr>
          <p:nvPr/>
        </p:nvCxnSpPr>
        <p:spPr>
          <a:xfrm rot="5400000">
            <a:off x="1655762" y="1282701"/>
            <a:ext cx="1173163" cy="3694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a:stCxn id="10" idx="2"/>
          </p:cNvCxnSpPr>
          <p:nvPr/>
        </p:nvCxnSpPr>
        <p:spPr>
          <a:xfrm rot="10800000" flipV="1">
            <a:off x="1258888" y="4365625"/>
            <a:ext cx="3673475" cy="15113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rot="5400000">
            <a:off x="-793" y="3248818"/>
            <a:ext cx="3816350" cy="143986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a:stCxn id="12" idx="3"/>
            <a:endCxn id="22" idx="7"/>
          </p:cNvCxnSpPr>
          <p:nvPr/>
        </p:nvCxnSpPr>
        <p:spPr>
          <a:xfrm rot="5400000">
            <a:off x="266700" y="2219325"/>
            <a:ext cx="1554163" cy="1338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1 49"/>
          <p:cNvCxnSpPr>
            <a:stCxn id="11" idx="5"/>
          </p:cNvCxnSpPr>
          <p:nvPr/>
        </p:nvCxnSpPr>
        <p:spPr>
          <a:xfrm rot="16200000" flipH="1">
            <a:off x="2066132" y="1570831"/>
            <a:ext cx="1893888" cy="38385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a:stCxn id="12" idx="5"/>
            <a:endCxn id="10" idx="2"/>
          </p:cNvCxnSpPr>
          <p:nvPr/>
        </p:nvCxnSpPr>
        <p:spPr>
          <a:xfrm rot="16200000" flipH="1">
            <a:off x="2246313" y="1679575"/>
            <a:ext cx="2254250" cy="311785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Connettore 1 51"/>
          <p:cNvCxnSpPr>
            <a:stCxn id="8" idx="3"/>
          </p:cNvCxnSpPr>
          <p:nvPr/>
        </p:nvCxnSpPr>
        <p:spPr>
          <a:xfrm rot="5400000">
            <a:off x="1439069" y="2291557"/>
            <a:ext cx="2325687" cy="398145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rot="5400000">
            <a:off x="1008063" y="3968750"/>
            <a:ext cx="4248150" cy="7207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rot="10800000" flipV="1">
            <a:off x="395288" y="3789363"/>
            <a:ext cx="4321175" cy="122396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a:stCxn id="7" idx="2"/>
          </p:cNvCxnSpPr>
          <p:nvPr/>
        </p:nvCxnSpPr>
        <p:spPr>
          <a:xfrm rot="10800000" flipV="1">
            <a:off x="1979613" y="2492375"/>
            <a:ext cx="2087562" cy="381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a:stCxn id="22" idx="5"/>
            <a:endCxn id="28" idx="0"/>
          </p:cNvCxnSpPr>
          <p:nvPr/>
        </p:nvCxnSpPr>
        <p:spPr>
          <a:xfrm rot="16200000" flipH="1">
            <a:off x="-165100" y="4308475"/>
            <a:ext cx="2613025" cy="1533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rot="5400000" flipH="1">
            <a:off x="2252662" y="2436813"/>
            <a:ext cx="627063" cy="44846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a:stCxn id="20" idx="5"/>
          </p:cNvCxnSpPr>
          <p:nvPr/>
        </p:nvCxnSpPr>
        <p:spPr>
          <a:xfrm rot="5400000" flipH="1">
            <a:off x="1295400" y="2312988"/>
            <a:ext cx="2643188" cy="401161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a:stCxn id="23" idx="2"/>
          </p:cNvCxnSpPr>
          <p:nvPr/>
        </p:nvCxnSpPr>
        <p:spPr>
          <a:xfrm rot="10800000" flipV="1">
            <a:off x="323850" y="3068638"/>
            <a:ext cx="215900" cy="5762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a:stCxn id="8" idx="3"/>
          </p:cNvCxnSpPr>
          <p:nvPr/>
        </p:nvCxnSpPr>
        <p:spPr>
          <a:xfrm rot="5400000">
            <a:off x="2878932" y="4307681"/>
            <a:ext cx="2901950" cy="52546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a:stCxn id="22" idx="5"/>
          </p:cNvCxnSpPr>
          <p:nvPr/>
        </p:nvCxnSpPr>
        <p:spPr>
          <a:xfrm rot="16200000" flipH="1">
            <a:off x="1094581" y="3048794"/>
            <a:ext cx="2252663" cy="3692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429" name="CasellaDiTesto 82"/>
          <p:cNvSpPr txBox="1">
            <a:spLocks noChangeArrowheads="1"/>
          </p:cNvSpPr>
          <p:nvPr/>
        </p:nvSpPr>
        <p:spPr bwMode="auto">
          <a:xfrm>
            <a:off x="5795963" y="1916113"/>
            <a:ext cx="2663825" cy="3785652"/>
          </a:xfrm>
          <a:prstGeom prst="rect">
            <a:avLst/>
          </a:prstGeom>
          <a:noFill/>
          <a:ln w="9525">
            <a:noFill/>
            <a:miter lim="800000"/>
            <a:headEnd/>
            <a:tailEnd/>
          </a:ln>
        </p:spPr>
        <p:txBody>
          <a:bodyPr>
            <a:spAutoFit/>
          </a:bodyPr>
          <a:lstStyle/>
          <a:p>
            <a:r>
              <a:rPr lang="it-IT" dirty="0">
                <a:latin typeface="Verdana" panose="020B0604030504040204" pitchFamily="34" charset="0"/>
                <a:ea typeface="Verdana" panose="020B0604030504040204" pitchFamily="34" charset="0"/>
                <a:cs typeface="Verdana" panose="020B0604030504040204" pitchFamily="34" charset="0"/>
              </a:rPr>
              <a:t>Intensità</a:t>
            </a:r>
          </a:p>
          <a:p>
            <a:endParaRPr lang="it-IT" dirty="0">
              <a:latin typeface="Verdana" panose="020B0604030504040204" pitchFamily="34" charset="0"/>
              <a:ea typeface="Verdana" panose="020B0604030504040204" pitchFamily="34" charset="0"/>
              <a:cs typeface="Verdana" panose="020B0604030504040204" pitchFamily="34" charset="0"/>
            </a:endParaRPr>
          </a:p>
          <a:p>
            <a:r>
              <a:rPr lang="it-IT" dirty="0">
                <a:solidFill>
                  <a:srgbClr val="92D050"/>
                </a:solidFill>
                <a:latin typeface="Verdana" panose="020B0604030504040204" pitchFamily="34" charset="0"/>
                <a:ea typeface="Verdana" panose="020B0604030504040204" pitchFamily="34" charset="0"/>
                <a:cs typeface="Verdana" panose="020B0604030504040204" pitchFamily="34" charset="0"/>
              </a:rPr>
              <a:t>Bassa</a:t>
            </a:r>
          </a:p>
          <a:p>
            <a:r>
              <a:rPr lang="it-IT" dirty="0">
                <a:solidFill>
                  <a:srgbClr val="92D050"/>
                </a:solidFill>
                <a:latin typeface="Verdana" panose="020B0604030504040204" pitchFamily="34" charset="0"/>
                <a:ea typeface="Verdana" panose="020B0604030504040204" pitchFamily="34" charset="0"/>
                <a:cs typeface="Verdana" panose="020B0604030504040204" pitchFamily="34" charset="0"/>
              </a:rPr>
              <a:t>(&lt;=5 contatti)</a:t>
            </a:r>
          </a:p>
          <a:p>
            <a:endParaRPr lang="it-IT" dirty="0">
              <a:solidFill>
                <a:srgbClr val="92D050"/>
              </a:solidFill>
              <a:latin typeface="Verdana" panose="020B0604030504040204" pitchFamily="34" charset="0"/>
              <a:ea typeface="Verdana" panose="020B0604030504040204" pitchFamily="34" charset="0"/>
              <a:cs typeface="Verdana" panose="020B0604030504040204" pitchFamily="34" charset="0"/>
            </a:endParaRPr>
          </a:p>
          <a:p>
            <a:r>
              <a:rPr lang="it-IT" dirty="0">
                <a:solidFill>
                  <a:srgbClr val="FFC000"/>
                </a:solidFill>
                <a:latin typeface="Verdana" panose="020B0604030504040204" pitchFamily="34" charset="0"/>
                <a:ea typeface="Verdana" panose="020B0604030504040204" pitchFamily="34" charset="0"/>
                <a:cs typeface="Verdana" panose="020B0604030504040204" pitchFamily="34" charset="0"/>
              </a:rPr>
              <a:t>Media</a:t>
            </a:r>
          </a:p>
          <a:p>
            <a:r>
              <a:rPr lang="it-IT" dirty="0">
                <a:solidFill>
                  <a:srgbClr val="FFC000"/>
                </a:solidFill>
                <a:latin typeface="Verdana" panose="020B0604030504040204" pitchFamily="34" charset="0"/>
                <a:ea typeface="Verdana" panose="020B0604030504040204" pitchFamily="34" charset="0"/>
                <a:cs typeface="Verdana" panose="020B0604030504040204" pitchFamily="34" charset="0"/>
              </a:rPr>
              <a:t>(&gt;5, &lt;= 15)</a:t>
            </a:r>
          </a:p>
          <a:p>
            <a:endParaRPr lang="it-IT"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r>
              <a:rPr lang="it-IT">
                <a:solidFill>
                  <a:srgbClr val="FF0000"/>
                </a:solidFill>
                <a:latin typeface="Verdana" panose="020B0604030504040204" pitchFamily="34" charset="0"/>
                <a:ea typeface="Verdana" panose="020B0604030504040204" pitchFamily="34" charset="0"/>
                <a:cs typeface="Verdana" panose="020B0604030504040204" pitchFamily="34" charset="0"/>
              </a:rPr>
              <a:t>Alta</a:t>
            </a:r>
          </a:p>
          <a:p>
            <a:r>
              <a:rPr lang="it-IT">
                <a:solidFill>
                  <a:srgbClr val="FF0000"/>
                </a:solidFill>
                <a:latin typeface="Verdana" panose="020B0604030504040204" pitchFamily="34" charset="0"/>
                <a:ea typeface="Verdana" panose="020B0604030504040204" pitchFamily="34" charset="0"/>
                <a:cs typeface="Verdana" panose="020B0604030504040204" pitchFamily="34" charset="0"/>
              </a:rPr>
              <a:t>(&gt;</a:t>
            </a:r>
            <a:r>
              <a:rPr lang="it-IT" dirty="0">
                <a:solidFill>
                  <a:srgbClr val="FF0000"/>
                </a:solidFill>
                <a:latin typeface="Verdana" panose="020B0604030504040204" pitchFamily="34" charset="0"/>
                <a:ea typeface="Verdana" panose="020B0604030504040204" pitchFamily="34" charset="0"/>
                <a:cs typeface="Verdana" panose="020B0604030504040204" pitchFamily="34" charset="0"/>
              </a:rPr>
              <a:t>15</a:t>
            </a:r>
            <a:r>
              <a:rPr lang="it-IT" dirty="0">
                <a:solidFill>
                  <a:srgbClr val="FF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0F007-D8FC-DA5F-FA91-521203F4F3A7}"/>
              </a:ext>
            </a:extLst>
          </p:cNvPr>
          <p:cNvSpPr>
            <a:spLocks noGrp="1"/>
          </p:cNvSpPr>
          <p:nvPr>
            <p:ph type="title"/>
          </p:nvPr>
        </p:nvSpPr>
        <p:spPr/>
        <p:txBody>
          <a:bodyPr>
            <a:normAutofit/>
          </a:bodyPr>
          <a:lstStyle/>
          <a:p>
            <a:r>
              <a:rPr lang="it-IT" sz="3200" b="0" i="0" u="none" strike="noStrike" baseline="0" dirty="0">
                <a:latin typeface="Verdana" panose="020B0604030504040204" pitchFamily="34" charset="0"/>
              </a:rPr>
              <a:t>Sociometria di J.L. Moreno</a:t>
            </a:r>
            <a:endParaRPr lang="en-GB" sz="3200" dirty="0"/>
          </a:p>
        </p:txBody>
      </p:sp>
      <p:sp>
        <p:nvSpPr>
          <p:cNvPr id="3" name="Segnaposto contenuto 2">
            <a:extLst>
              <a:ext uri="{FF2B5EF4-FFF2-40B4-BE49-F238E27FC236}">
                <a16:creationId xmlns:a16="http://schemas.microsoft.com/office/drawing/2014/main" id="{B2378759-03CB-7098-F0CE-79C9935CE3AB}"/>
              </a:ext>
            </a:extLst>
          </p:cNvPr>
          <p:cNvSpPr>
            <a:spLocks noGrp="1"/>
          </p:cNvSpPr>
          <p:nvPr>
            <p:ph idx="1"/>
          </p:nvPr>
        </p:nvSpPr>
        <p:spPr>
          <a:xfrm>
            <a:off x="457200" y="1409581"/>
            <a:ext cx="8229600" cy="4525963"/>
          </a:xfrm>
        </p:spPr>
        <p:txBody>
          <a:bodyPr>
            <a:normAutofit/>
          </a:bodyPr>
          <a:lstStyle/>
          <a:p>
            <a:pPr marL="0" indent="0" algn="just">
              <a:buNone/>
            </a:pPr>
            <a:r>
              <a:rPr lang="en-GB" sz="2000" b="0" i="0" u="none" strike="noStrike" baseline="0" dirty="0" err="1">
                <a:latin typeface="Verdana" panose="020B0604030504040204" pitchFamily="34" charset="0"/>
              </a:rPr>
              <a:t>Dimensioni</a:t>
            </a:r>
            <a:r>
              <a:rPr lang="en-GB" sz="2000" b="0" i="0" u="none" strike="noStrike" baseline="0" dirty="0">
                <a:latin typeface="Verdana" panose="020B0604030504040204" pitchFamily="34" charset="0"/>
              </a:rPr>
              <a:t>:</a:t>
            </a:r>
          </a:p>
          <a:p>
            <a:pPr algn="just">
              <a:buFontTx/>
              <a:buChar char="-"/>
            </a:pPr>
            <a:r>
              <a:rPr lang="it-IT" sz="2000" b="0" i="0" u="none" strike="noStrike" baseline="0" dirty="0">
                <a:latin typeface="Verdana" panose="020B0604030504040204" pitchFamily="34" charset="0"/>
              </a:rPr>
              <a:t>Affettive-relazionali: affinità psicologiche (es. con chi vorresti </a:t>
            </a:r>
            <a:r>
              <a:rPr lang="en-GB" sz="2000" b="0" i="0" u="none" strike="noStrike" baseline="0" dirty="0" err="1">
                <a:latin typeface="Verdana" panose="020B0604030504040204" pitchFamily="34" charset="0"/>
              </a:rPr>
              <a:t>uscire</a:t>
            </a:r>
            <a:r>
              <a:rPr lang="en-GB" sz="2000" b="0" i="0" u="none" strike="noStrike" baseline="0" dirty="0">
                <a:latin typeface="Verdana" panose="020B0604030504040204" pitchFamily="34" charset="0"/>
              </a:rPr>
              <a:t>?)</a:t>
            </a:r>
          </a:p>
          <a:p>
            <a:pPr algn="just">
              <a:buFontTx/>
              <a:buChar char="-"/>
            </a:pPr>
            <a:r>
              <a:rPr lang="it-IT" sz="2000" b="0" i="0" u="none" strike="noStrike" baseline="0" dirty="0">
                <a:latin typeface="Verdana" panose="020B0604030504040204" pitchFamily="34" charset="0"/>
              </a:rPr>
              <a:t>Leadership: gerarchia nel gruppo (es. chi vorresti come </a:t>
            </a:r>
            <a:r>
              <a:rPr lang="en-GB" sz="2000" b="0" i="0" u="none" strike="noStrike" baseline="0" dirty="0" err="1">
                <a:latin typeface="Verdana" panose="020B0604030504040204" pitchFamily="34" charset="0"/>
              </a:rPr>
              <a:t>capoclasse</a:t>
            </a:r>
            <a:r>
              <a:rPr lang="en-GB" sz="2000" b="0" i="0" u="none" strike="noStrike" baseline="0" dirty="0">
                <a:latin typeface="Verdana" panose="020B0604030504040204" pitchFamily="34" charset="0"/>
              </a:rPr>
              <a:t>?)</a:t>
            </a:r>
          </a:p>
          <a:p>
            <a:pPr algn="just">
              <a:buFontTx/>
              <a:buChar char="-"/>
            </a:pPr>
            <a:r>
              <a:rPr lang="it-IT" sz="2000" b="0" i="0" u="none" strike="noStrike" baseline="0" dirty="0">
                <a:latin typeface="Verdana" panose="020B0604030504040204" pitchFamily="34" charset="0"/>
              </a:rPr>
              <a:t>Abilità: raggiungimento di un obiettivo (es. con chi vorresti fare un </a:t>
            </a:r>
            <a:r>
              <a:rPr lang="en-GB" sz="2000" b="0" i="0" u="none" strike="noStrike" baseline="0" dirty="0" err="1">
                <a:latin typeface="Verdana" panose="020B0604030504040204" pitchFamily="34" charset="0"/>
              </a:rPr>
              <a:t>lavoro</a:t>
            </a:r>
            <a:r>
              <a:rPr lang="en-GB" sz="2000" b="0" i="0" u="none" strike="noStrike" baseline="0" dirty="0">
                <a:latin typeface="Verdana" panose="020B0604030504040204" pitchFamily="34" charset="0"/>
              </a:rPr>
              <a:t>?)</a:t>
            </a:r>
            <a:endParaRPr lang="en-GB" sz="2000" dirty="0"/>
          </a:p>
        </p:txBody>
      </p:sp>
      <p:pic>
        <p:nvPicPr>
          <p:cNvPr id="5" name="Immagine 4">
            <a:extLst>
              <a:ext uri="{FF2B5EF4-FFF2-40B4-BE49-F238E27FC236}">
                <a16:creationId xmlns:a16="http://schemas.microsoft.com/office/drawing/2014/main" id="{3DF56D85-C3BD-C772-344C-1256E82DB227}"/>
              </a:ext>
            </a:extLst>
          </p:cNvPr>
          <p:cNvPicPr>
            <a:picLocks noChangeAspect="1"/>
          </p:cNvPicPr>
          <p:nvPr/>
        </p:nvPicPr>
        <p:blipFill>
          <a:blip r:embed="rId2"/>
          <a:stretch>
            <a:fillRect/>
          </a:stretch>
        </p:blipFill>
        <p:spPr>
          <a:xfrm>
            <a:off x="323528" y="3872545"/>
            <a:ext cx="6228184" cy="2134617"/>
          </a:xfrm>
          <a:prstGeom prst="rect">
            <a:avLst/>
          </a:prstGeom>
        </p:spPr>
      </p:pic>
      <p:pic>
        <p:nvPicPr>
          <p:cNvPr id="7" name="Immagine 6">
            <a:extLst>
              <a:ext uri="{FF2B5EF4-FFF2-40B4-BE49-F238E27FC236}">
                <a16:creationId xmlns:a16="http://schemas.microsoft.com/office/drawing/2014/main" id="{F0C36FAF-0574-4F96-4FE4-705079A4C0E3}"/>
              </a:ext>
            </a:extLst>
          </p:cNvPr>
          <p:cNvPicPr>
            <a:picLocks noChangeAspect="1"/>
          </p:cNvPicPr>
          <p:nvPr/>
        </p:nvPicPr>
        <p:blipFill>
          <a:blip r:embed="rId3"/>
          <a:stretch>
            <a:fillRect/>
          </a:stretch>
        </p:blipFill>
        <p:spPr>
          <a:xfrm>
            <a:off x="6685384" y="3535697"/>
            <a:ext cx="2360798" cy="2808312"/>
          </a:xfrm>
          <a:prstGeom prst="rect">
            <a:avLst/>
          </a:prstGeom>
        </p:spPr>
      </p:pic>
    </p:spTree>
    <p:extLst>
      <p:ext uri="{BB962C8B-B14F-4D97-AF65-F5344CB8AC3E}">
        <p14:creationId xmlns:p14="http://schemas.microsoft.com/office/powerpoint/2010/main" val="63104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76250" y="640823"/>
            <a:ext cx="2563994" cy="5583148"/>
          </a:xfrm>
        </p:spPr>
        <p:txBody>
          <a:bodyPr anchor="ctr">
            <a:normAutofit/>
          </a:bodyPr>
          <a:lstStyle/>
          <a:p>
            <a:r>
              <a:rPr lang="it-IT" sz="2600">
                <a:latin typeface="Verdana" pitchFamily="34" charset="0"/>
                <a:ea typeface="Verdana" pitchFamily="34" charset="0"/>
                <a:cs typeface="Verdana" pitchFamily="34" charset="0"/>
              </a:rPr>
              <a:t>I contributi fondamentali</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51FA6790-AE63-8F9E-E1F7-301CB7F5DA1C}"/>
              </a:ext>
            </a:extLst>
          </p:cNvPr>
          <p:cNvGraphicFramePr>
            <a:graphicFrameLocks noGrp="1"/>
          </p:cNvGraphicFramePr>
          <p:nvPr>
            <p:ph idx="1"/>
            <p:extLst>
              <p:ext uri="{D42A27DB-BD31-4B8C-83A1-F6EECF244321}">
                <p14:modId xmlns:p14="http://schemas.microsoft.com/office/powerpoint/2010/main" val="319413584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DA73F-FE46-CD9F-8E1C-9C60A55D5B82}"/>
              </a:ext>
            </a:extLst>
          </p:cNvPr>
          <p:cNvSpPr>
            <a:spLocks noGrp="1"/>
          </p:cNvSpPr>
          <p:nvPr>
            <p:ph type="title"/>
          </p:nvPr>
        </p:nvSpPr>
        <p:spPr/>
        <p:txBody>
          <a:bodyPr/>
          <a:lstStyle/>
          <a:p>
            <a:r>
              <a:rPr lang="en-GB" sz="3200" dirty="0">
                <a:latin typeface="Verdana" panose="020B0604030504040204" pitchFamily="34" charset="0"/>
              </a:rPr>
              <a:t>Software </a:t>
            </a:r>
            <a:r>
              <a:rPr lang="en-GB" sz="3200" dirty="0" err="1">
                <a:latin typeface="Verdana" panose="020B0604030504040204" pitchFamily="34" charset="0"/>
              </a:rPr>
              <a:t>utilizzabile</a:t>
            </a:r>
            <a:r>
              <a:rPr lang="en-GB" sz="3200" dirty="0">
                <a:latin typeface="Verdana" panose="020B0604030504040204" pitchFamily="34" charset="0"/>
              </a:rPr>
              <a:t>: UCINET</a:t>
            </a:r>
          </a:p>
        </p:txBody>
      </p:sp>
      <p:pic>
        <p:nvPicPr>
          <p:cNvPr id="5" name="Immagine 4">
            <a:extLst>
              <a:ext uri="{FF2B5EF4-FFF2-40B4-BE49-F238E27FC236}">
                <a16:creationId xmlns:a16="http://schemas.microsoft.com/office/drawing/2014/main" id="{AD597B3A-6759-5C3C-0B1F-01BB5D038402}"/>
              </a:ext>
            </a:extLst>
          </p:cNvPr>
          <p:cNvPicPr>
            <a:picLocks noChangeAspect="1"/>
          </p:cNvPicPr>
          <p:nvPr/>
        </p:nvPicPr>
        <p:blipFill>
          <a:blip r:embed="rId2"/>
          <a:stretch>
            <a:fillRect/>
          </a:stretch>
        </p:blipFill>
        <p:spPr>
          <a:xfrm>
            <a:off x="1331640" y="1700808"/>
            <a:ext cx="6266426" cy="4527173"/>
          </a:xfrm>
          <a:prstGeom prst="rect">
            <a:avLst/>
          </a:prstGeom>
        </p:spPr>
      </p:pic>
    </p:spTree>
    <p:extLst>
      <p:ext uri="{BB962C8B-B14F-4D97-AF65-F5344CB8AC3E}">
        <p14:creationId xmlns:p14="http://schemas.microsoft.com/office/powerpoint/2010/main" val="109551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AD36CB-A0A1-19B6-F6DB-25C3255AE542}"/>
              </a:ext>
            </a:extLst>
          </p:cNvPr>
          <p:cNvSpPr>
            <a:spLocks noGrp="1"/>
          </p:cNvSpPr>
          <p:nvPr>
            <p:ph type="title"/>
          </p:nvPr>
        </p:nvSpPr>
        <p:spPr>
          <a:xfrm>
            <a:off x="457200" y="-296862"/>
            <a:ext cx="8229600" cy="1143000"/>
          </a:xfrm>
        </p:spPr>
        <p:txBody>
          <a:bodyPr/>
          <a:lstStyle/>
          <a:p>
            <a:r>
              <a:rPr lang="en-GB" sz="3200" dirty="0" err="1">
                <a:latin typeface="Verdana" panose="020B0604030504040204" pitchFamily="34" charset="0"/>
              </a:rPr>
              <a:t>Applicazioni</a:t>
            </a:r>
            <a:r>
              <a:rPr lang="en-GB" sz="3200" dirty="0">
                <a:latin typeface="Verdana" panose="020B0604030504040204" pitchFamily="34" charset="0"/>
              </a:rPr>
              <a:t> </a:t>
            </a:r>
            <a:r>
              <a:rPr lang="en-GB" sz="3200" dirty="0" err="1">
                <a:latin typeface="Verdana" panose="020B0604030504040204" pitchFamily="34" charset="0"/>
              </a:rPr>
              <a:t>pratiche</a:t>
            </a:r>
            <a:endParaRPr lang="en-GB" sz="3200" dirty="0">
              <a:latin typeface="Verdana" panose="020B0604030504040204" pitchFamily="34" charset="0"/>
            </a:endParaRPr>
          </a:p>
        </p:txBody>
      </p:sp>
      <p:sp>
        <p:nvSpPr>
          <p:cNvPr id="3" name="Segnaposto contenuto 2">
            <a:extLst>
              <a:ext uri="{FF2B5EF4-FFF2-40B4-BE49-F238E27FC236}">
                <a16:creationId xmlns:a16="http://schemas.microsoft.com/office/drawing/2014/main" id="{468F6138-6477-1401-4B90-3A451DEBF079}"/>
              </a:ext>
            </a:extLst>
          </p:cNvPr>
          <p:cNvSpPr>
            <a:spLocks noGrp="1"/>
          </p:cNvSpPr>
          <p:nvPr>
            <p:ph idx="1"/>
          </p:nvPr>
        </p:nvSpPr>
        <p:spPr>
          <a:xfrm>
            <a:off x="457200" y="692696"/>
            <a:ext cx="8229600" cy="5890666"/>
          </a:xfrm>
        </p:spPr>
        <p:txBody>
          <a:bodyPr>
            <a:normAutofit/>
          </a:bodyPr>
          <a:lstStyle/>
          <a:p>
            <a:pPr marL="0" indent="0" algn="just">
              <a:lnSpc>
                <a:spcPts val="2800"/>
              </a:lnSpc>
              <a:spcBef>
                <a:spcPts val="0"/>
              </a:spcBef>
              <a:buNone/>
            </a:pPr>
            <a:r>
              <a:rPr lang="it-IT" sz="2200" b="0" i="0" u="none" strike="noStrike" baseline="0" dirty="0">
                <a:latin typeface="Verdana" panose="020B0604030504040204" pitchFamily="34" charset="0"/>
              </a:rPr>
              <a:t>All’interno di una comunità (gruppo, organizzazione, rete sociale </a:t>
            </a:r>
            <a:r>
              <a:rPr lang="en-GB" sz="2200" b="0" i="0" u="none" strike="noStrike" baseline="0" dirty="0">
                <a:latin typeface="Verdana" panose="020B0604030504040204" pitchFamily="34" charset="0"/>
              </a:rPr>
              <a:t>offline e online) individua:</a:t>
            </a:r>
          </a:p>
          <a:p>
            <a:pPr algn="just">
              <a:lnSpc>
                <a:spcPts val="2800"/>
              </a:lnSpc>
              <a:spcBef>
                <a:spcPts val="0"/>
              </a:spcBef>
              <a:buFontTx/>
              <a:buChar char="-"/>
            </a:pPr>
            <a:r>
              <a:rPr lang="it-IT" sz="2200" b="0" i="0" u="none" strike="noStrike" baseline="0" dirty="0">
                <a:latin typeface="Verdana" panose="020B0604030504040204" pitchFamily="34" charset="0"/>
              </a:rPr>
              <a:t>Gli hub che possono essere o sono influencer</a:t>
            </a:r>
          </a:p>
          <a:p>
            <a:pPr algn="just">
              <a:lnSpc>
                <a:spcPts val="2800"/>
              </a:lnSpc>
              <a:spcBef>
                <a:spcPts val="0"/>
              </a:spcBef>
              <a:buFontTx/>
              <a:buChar char="-"/>
            </a:pPr>
            <a:r>
              <a:rPr lang="it-IT" sz="2200" b="0" i="0" u="none" strike="noStrike" baseline="0" dirty="0">
                <a:latin typeface="Verdana" panose="020B0604030504040204" pitchFamily="34" charset="0"/>
              </a:rPr>
              <a:t>Le persone periferiche che sono comunque da raggiungere</a:t>
            </a:r>
          </a:p>
          <a:p>
            <a:pPr algn="just">
              <a:lnSpc>
                <a:spcPts val="2800"/>
              </a:lnSpc>
              <a:spcBef>
                <a:spcPts val="0"/>
              </a:spcBef>
              <a:buFontTx/>
              <a:buChar char="-"/>
            </a:pPr>
            <a:r>
              <a:rPr lang="it-IT" sz="2200" b="0" i="0" u="none" strike="noStrike" baseline="0" dirty="0">
                <a:latin typeface="Verdana" panose="020B0604030504040204" pitchFamily="34" charset="0"/>
              </a:rPr>
              <a:t>La direzione del flusso delle informazioni</a:t>
            </a:r>
          </a:p>
          <a:p>
            <a:pPr algn="just">
              <a:lnSpc>
                <a:spcPts val="2800"/>
              </a:lnSpc>
              <a:spcBef>
                <a:spcPts val="0"/>
              </a:spcBef>
              <a:buFontTx/>
              <a:buChar char="-"/>
            </a:pPr>
            <a:r>
              <a:rPr lang="it-IT" sz="2200" b="0" i="0" u="none" strike="noStrike" baseline="0" dirty="0">
                <a:latin typeface="Verdana" panose="020B0604030504040204" pitchFamily="34" charset="0"/>
              </a:rPr>
              <a:t>La diffusione del flusso delle informazioni</a:t>
            </a:r>
          </a:p>
          <a:p>
            <a:pPr algn="just">
              <a:lnSpc>
                <a:spcPts val="2800"/>
              </a:lnSpc>
              <a:spcBef>
                <a:spcPts val="0"/>
              </a:spcBef>
              <a:buFontTx/>
              <a:buChar char="-"/>
            </a:pPr>
            <a:r>
              <a:rPr lang="it-IT" sz="2200" b="0" i="0" u="none" strike="noStrike" baseline="0" dirty="0">
                <a:latin typeface="Verdana" panose="020B0604030504040204" pitchFamily="34" charset="0"/>
              </a:rPr>
              <a:t>Possibili futuri legami (previsione scenari)</a:t>
            </a:r>
          </a:p>
          <a:p>
            <a:pPr algn="just">
              <a:lnSpc>
                <a:spcPts val="2800"/>
              </a:lnSpc>
              <a:spcBef>
                <a:spcPts val="0"/>
              </a:spcBef>
              <a:buFontTx/>
              <a:buChar char="-"/>
            </a:pPr>
            <a:r>
              <a:rPr lang="it-IT" sz="2200" b="0" i="0" u="none" strike="noStrike" baseline="0" dirty="0">
                <a:latin typeface="Verdana" panose="020B0604030504040204" pitchFamily="34" charset="0"/>
              </a:rPr>
              <a:t>Incrociare proprietà dei soggetti anziché i soggetti (vedere le reti sulla base delle caratteristiche – es titolo di studio, ricchezza, </a:t>
            </a:r>
            <a:r>
              <a:rPr lang="it-IT" sz="2200" b="0" i="0" u="none" strike="noStrike" baseline="0" dirty="0" err="1">
                <a:latin typeface="Verdana" panose="020B0604030504040204" pitchFamily="34" charset="0"/>
              </a:rPr>
              <a:t>etc</a:t>
            </a:r>
            <a:r>
              <a:rPr lang="it-IT" sz="2200" b="0" i="0" u="none" strike="noStrike" baseline="0" dirty="0">
                <a:latin typeface="Verdana" panose="020B0604030504040204" pitchFamily="34" charset="0"/>
              </a:rPr>
              <a:t>) anziché sulle persone</a:t>
            </a:r>
          </a:p>
          <a:p>
            <a:pPr algn="just">
              <a:lnSpc>
                <a:spcPts val="2800"/>
              </a:lnSpc>
              <a:spcBef>
                <a:spcPts val="0"/>
              </a:spcBef>
              <a:buFontTx/>
              <a:buChar char="-"/>
            </a:pPr>
            <a:r>
              <a:rPr lang="it-IT" sz="2200" b="0" i="0" u="none" strike="noStrike" baseline="0" dirty="0">
                <a:latin typeface="Verdana" panose="020B0604030504040204" pitchFamily="34" charset="0"/>
              </a:rPr>
              <a:t>Vedere quale evento ha maggiori affluenze, da chi e per quali </a:t>
            </a:r>
            <a:r>
              <a:rPr lang="en-GB" sz="2200" b="0" i="0" u="none" strike="noStrike" baseline="0" dirty="0" err="1">
                <a:latin typeface="Verdana" panose="020B0604030504040204" pitchFamily="34" charset="0"/>
              </a:rPr>
              <a:t>caratteristiche</a:t>
            </a:r>
            <a:endParaRPr lang="en-GB" sz="2200" b="0" i="0" u="none" strike="noStrike" baseline="0" dirty="0">
              <a:latin typeface="Verdana" panose="020B0604030504040204" pitchFamily="34" charset="0"/>
            </a:endParaRPr>
          </a:p>
          <a:p>
            <a:pPr algn="just">
              <a:lnSpc>
                <a:spcPts val="2800"/>
              </a:lnSpc>
              <a:spcBef>
                <a:spcPts val="0"/>
              </a:spcBef>
              <a:buFontTx/>
              <a:buChar char="-"/>
            </a:pPr>
            <a:r>
              <a:rPr lang="en-GB" sz="2200" dirty="0" err="1">
                <a:latin typeface="Verdana" panose="020B0604030504040204" pitchFamily="34" charset="0"/>
              </a:rPr>
              <a:t>Analisi</a:t>
            </a:r>
            <a:r>
              <a:rPr lang="en-GB" sz="2200" dirty="0">
                <a:latin typeface="Verdana" panose="020B0604030504040204" pitchFamily="34" charset="0"/>
              </a:rPr>
              <a:t> di </a:t>
            </a:r>
            <a:r>
              <a:rPr lang="en-GB" sz="2200" dirty="0" err="1">
                <a:latin typeface="Verdana" panose="020B0604030504040204" pitchFamily="34" charset="0"/>
              </a:rPr>
              <a:t>contenuto</a:t>
            </a:r>
            <a:r>
              <a:rPr lang="en-GB" sz="2200" dirty="0">
                <a:latin typeface="Verdana" panose="020B0604030504040204" pitchFamily="34" charset="0"/>
              </a:rPr>
              <a:t> </a:t>
            </a:r>
            <a:r>
              <a:rPr lang="en-GB" sz="2200" dirty="0" err="1">
                <a:latin typeface="Verdana" panose="020B0604030504040204" pitchFamily="34" charset="0"/>
              </a:rPr>
              <a:t>della</a:t>
            </a:r>
            <a:r>
              <a:rPr lang="en-GB" sz="2200" dirty="0">
                <a:latin typeface="Verdana" panose="020B0604030504040204" pitchFamily="34" charset="0"/>
              </a:rPr>
              <a:t> </a:t>
            </a:r>
            <a:r>
              <a:rPr lang="en-GB" sz="2200" dirty="0" err="1">
                <a:latin typeface="Verdana" panose="020B0604030504040204" pitchFamily="34" charset="0"/>
              </a:rPr>
              <a:t>stampa</a:t>
            </a:r>
            <a:r>
              <a:rPr lang="en-GB" sz="2200" dirty="0">
                <a:latin typeface="Verdana" panose="020B0604030504040204" pitchFamily="34" charset="0"/>
              </a:rPr>
              <a:t> e </a:t>
            </a:r>
            <a:r>
              <a:rPr lang="en-GB" sz="2200" dirty="0" err="1">
                <a:latin typeface="Verdana" panose="020B0604030504040204" pitchFamily="34" charset="0"/>
              </a:rPr>
              <a:t>riportare</a:t>
            </a:r>
            <a:r>
              <a:rPr lang="en-GB" sz="2200" dirty="0">
                <a:latin typeface="Verdana" panose="020B0604030504040204" pitchFamily="34" charset="0"/>
              </a:rPr>
              <a:t> chi </a:t>
            </a:r>
            <a:r>
              <a:rPr lang="en-GB" sz="2200" dirty="0" err="1">
                <a:latin typeface="Verdana" panose="020B0604030504040204" pitchFamily="34" charset="0"/>
              </a:rPr>
              <a:t>si</a:t>
            </a:r>
            <a:r>
              <a:rPr lang="en-GB" sz="2200" dirty="0">
                <a:latin typeface="Verdana" panose="020B0604030504040204" pitchFamily="34" charset="0"/>
              </a:rPr>
              <a:t> </a:t>
            </a:r>
            <a:r>
              <a:rPr lang="en-GB" sz="2200" dirty="0" err="1">
                <a:latin typeface="Verdana" panose="020B0604030504040204" pitchFamily="34" charset="0"/>
              </a:rPr>
              <a:t>incontra</a:t>
            </a:r>
            <a:r>
              <a:rPr lang="en-GB" sz="2200" dirty="0">
                <a:latin typeface="Verdana" panose="020B0604030504040204" pitchFamily="34" charset="0"/>
              </a:rPr>
              <a:t> con chi, </a:t>
            </a:r>
            <a:r>
              <a:rPr lang="en-GB" sz="2200" dirty="0" err="1">
                <a:latin typeface="Verdana" panose="020B0604030504040204" pitchFamily="34" charset="0"/>
              </a:rPr>
              <a:t>va</a:t>
            </a:r>
            <a:r>
              <a:rPr lang="en-GB" sz="2200" dirty="0">
                <a:latin typeface="Verdana" panose="020B0604030504040204" pitchFamily="34" charset="0"/>
              </a:rPr>
              <a:t> da chi etc…</a:t>
            </a:r>
            <a:r>
              <a:rPr lang="en-GB" sz="2200" dirty="0" err="1">
                <a:latin typeface="Verdana" panose="020B0604030504040204" pitchFamily="34" charset="0"/>
              </a:rPr>
              <a:t>anche</a:t>
            </a:r>
            <a:r>
              <a:rPr lang="en-GB" sz="2200" dirty="0">
                <a:latin typeface="Verdana" panose="020B0604030504040204" pitchFamily="34" charset="0"/>
              </a:rPr>
              <a:t> sotto il profile </a:t>
            </a:r>
            <a:r>
              <a:rPr lang="en-GB" sz="2200" dirty="0" err="1">
                <a:latin typeface="Verdana" panose="020B0604030504040204" pitchFamily="34" charset="0"/>
              </a:rPr>
              <a:t>delle</a:t>
            </a:r>
            <a:r>
              <a:rPr lang="en-GB" sz="2200" dirty="0">
                <a:latin typeface="Verdana" panose="020B0604030504040204" pitchFamily="34" charset="0"/>
              </a:rPr>
              <a:t> </a:t>
            </a:r>
            <a:r>
              <a:rPr lang="en-GB" sz="2200" dirty="0" err="1">
                <a:latin typeface="Verdana" panose="020B0604030504040204" pitchFamily="34" charset="0"/>
              </a:rPr>
              <a:t>relazioni</a:t>
            </a:r>
            <a:r>
              <a:rPr lang="en-GB" sz="2200" dirty="0">
                <a:latin typeface="Verdana" panose="020B0604030504040204" pitchFamily="34" charset="0"/>
              </a:rPr>
              <a:t> </a:t>
            </a:r>
            <a:r>
              <a:rPr lang="en-GB" sz="2200" dirty="0" err="1">
                <a:latin typeface="Verdana" panose="020B0604030504040204" pitchFamily="34" charset="0"/>
              </a:rPr>
              <a:t>internazionali</a:t>
            </a:r>
            <a:endParaRPr lang="en-GB" sz="2200" b="0" i="0" u="none" strike="noStrike" baseline="0" dirty="0">
              <a:latin typeface="Verdana" panose="020B0604030504040204" pitchFamily="34" charset="0"/>
            </a:endParaRPr>
          </a:p>
        </p:txBody>
      </p:sp>
    </p:spTree>
    <p:extLst>
      <p:ext uri="{BB962C8B-B14F-4D97-AF65-F5344CB8AC3E}">
        <p14:creationId xmlns:p14="http://schemas.microsoft.com/office/powerpoint/2010/main" val="345306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0936" y="548640"/>
            <a:ext cx="2700645" cy="5431536"/>
          </a:xfrm>
        </p:spPr>
        <p:txBody>
          <a:bodyPr>
            <a:normAutofit/>
          </a:bodyPr>
          <a:lstStyle/>
          <a:p>
            <a:r>
              <a:rPr lang="it-IT" sz="3200" dirty="0">
                <a:latin typeface="Verdana" pitchFamily="34" charset="0"/>
                <a:ea typeface="Verdana" pitchFamily="34" charset="0"/>
              </a:rPr>
              <a:t>La comunità norvegese di </a:t>
            </a:r>
            <a:r>
              <a:rPr lang="it-IT" sz="3200" dirty="0" err="1">
                <a:latin typeface="Verdana" pitchFamily="34" charset="0"/>
                <a:ea typeface="Verdana" pitchFamily="34" charset="0"/>
              </a:rPr>
              <a:t>Bremnes</a:t>
            </a:r>
            <a:endParaRPr lang="it-IT" sz="3200" dirty="0">
              <a:latin typeface="Verdana" pitchFamily="34" charset="0"/>
              <a:ea typeface="Verdana"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3844813" y="552091"/>
            <a:ext cx="4668251" cy="5431536"/>
          </a:xfrm>
        </p:spPr>
        <p:txBody>
          <a:bodyPr anchor="ctr">
            <a:normAutofit/>
          </a:bodyPr>
          <a:lstStyle/>
          <a:p>
            <a:pPr marL="0" algn="just">
              <a:spcBef>
                <a:spcPts val="0"/>
              </a:spcBef>
              <a:buNone/>
            </a:pPr>
            <a:r>
              <a:rPr lang="it-IT" sz="2400" dirty="0">
                <a:latin typeface="Verdana" pitchFamily="34" charset="0"/>
                <a:ea typeface="Verdana" pitchFamily="34" charset="0"/>
                <a:cs typeface="Verdana" pitchFamily="34" charset="0"/>
              </a:rPr>
              <a:t>Dallo studio di Barnes [1954]:</a:t>
            </a:r>
          </a:p>
          <a:p>
            <a:pPr marL="0" algn="just">
              <a:spcBef>
                <a:spcPts val="0"/>
              </a:spcBef>
              <a:buNone/>
            </a:pPr>
            <a:r>
              <a:rPr lang="it-IT" sz="2400" dirty="0">
                <a:latin typeface="Verdana" pitchFamily="34" charset="0"/>
                <a:ea typeface="Verdana" pitchFamily="34" charset="0"/>
                <a:cs typeface="Verdana" pitchFamily="34" charset="0"/>
              </a:rPr>
              <a:t>parentela, amicizia e vicinato contribuivano all’integrazione della comunità in relazioni, le quali, svincolate da strutture territoriali, da economie formali o da istituzioni politiche, formavano una sfera distinta e relativamente integrata di relazioni interpersonali informali [Piselli 2001]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80060" y="325369"/>
            <a:ext cx="3276451" cy="1956841"/>
          </a:xfrm>
        </p:spPr>
        <p:txBody>
          <a:bodyPr anchor="b">
            <a:normAutofit/>
          </a:bodyPr>
          <a:lstStyle/>
          <a:p>
            <a:pPr algn="just">
              <a:lnSpc>
                <a:spcPct val="90000"/>
              </a:lnSpc>
            </a:pPr>
            <a:r>
              <a:rPr lang="it-IT" sz="3200" dirty="0">
                <a:latin typeface="Verdana" pitchFamily="34" charset="0"/>
                <a:ea typeface="Verdana" pitchFamily="34" charset="0"/>
                <a:cs typeface="Verdana" pitchFamily="34" charset="0"/>
              </a:rPr>
              <a:t>Società come </a:t>
            </a:r>
            <a:r>
              <a:rPr lang="it-IT" sz="3200" dirty="0" err="1">
                <a:latin typeface="Verdana" pitchFamily="34" charset="0"/>
                <a:ea typeface="Verdana" pitchFamily="34" charset="0"/>
                <a:cs typeface="Verdana" pitchFamily="34" charset="0"/>
              </a:rPr>
              <a:t>un’insieme</a:t>
            </a:r>
            <a:r>
              <a:rPr lang="it-IT" sz="3200" dirty="0">
                <a:latin typeface="Verdana" pitchFamily="34" charset="0"/>
                <a:ea typeface="Verdana" pitchFamily="34" charset="0"/>
                <a:cs typeface="Verdana" pitchFamily="34" charset="0"/>
              </a:rPr>
              <a:t> di punti</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113169" y="2712996"/>
            <a:ext cx="3744416" cy="3868469"/>
          </a:xfrm>
        </p:spPr>
        <p:txBody>
          <a:bodyPr>
            <a:noAutofit/>
          </a:bodyPr>
          <a:lstStyle/>
          <a:p>
            <a:pPr marL="0" indent="0" algn="just">
              <a:lnSpc>
                <a:spcPct val="90000"/>
              </a:lnSpc>
              <a:spcBef>
                <a:spcPts val="0"/>
              </a:spcBef>
              <a:spcAft>
                <a:spcPts val="600"/>
              </a:spcAft>
              <a:buNone/>
            </a:pPr>
            <a:r>
              <a:rPr lang="it-IT" sz="2400" dirty="0">
                <a:latin typeface="Verdana" pitchFamily="34" charset="0"/>
                <a:ea typeface="Verdana" pitchFamily="34" charset="0"/>
                <a:cs typeface="Verdana" pitchFamily="34" charset="0"/>
              </a:rPr>
              <a:t>L’intera vita sociale rappresentabile come un insieme di punti, alcuni dei quali uniti da linee che formano una rete complessiva di relazioni. La sfera informale delle relazioni interpersonali sarebbe da intendersi come una rete parziale della rete complessiva</a:t>
            </a:r>
          </a:p>
        </p:txBody>
      </p:sp>
      <p:pic>
        <p:nvPicPr>
          <p:cNvPr id="5" name="Immagine 4">
            <a:extLst>
              <a:ext uri="{FF2B5EF4-FFF2-40B4-BE49-F238E27FC236}">
                <a16:creationId xmlns:a16="http://schemas.microsoft.com/office/drawing/2014/main" id="{E92C9051-7C4E-E3C2-6240-85EE5B053F79}"/>
              </a:ext>
            </a:extLst>
          </p:cNvPr>
          <p:cNvPicPr>
            <a:picLocks noChangeAspect="1"/>
          </p:cNvPicPr>
          <p:nvPr/>
        </p:nvPicPr>
        <p:blipFill>
          <a:blip r:embed="rId2"/>
          <a:srcRect l="2477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itchFamily="34" charset="0"/>
                <a:ea typeface="Verdana" pitchFamily="34" charset="0"/>
                <a:cs typeface="Verdana" pitchFamily="34" charset="0"/>
              </a:rPr>
              <a:t>La definizione di Barnes</a:t>
            </a:r>
          </a:p>
        </p:txBody>
      </p:sp>
      <p:sp>
        <p:nvSpPr>
          <p:cNvPr id="3" name="Segnaposto contenuto 2"/>
          <p:cNvSpPr>
            <a:spLocks noGrp="1"/>
          </p:cNvSpPr>
          <p:nvPr>
            <p:ph idx="1"/>
          </p:nvPr>
        </p:nvSpPr>
        <p:spPr>
          <a:xfrm>
            <a:off x="0" y="1124744"/>
            <a:ext cx="8686800" cy="5544616"/>
          </a:xfrm>
        </p:spPr>
        <p:txBody>
          <a:bodyPr>
            <a:noAutofit/>
          </a:bodyPr>
          <a:lstStyle/>
          <a:p>
            <a:pPr algn="just">
              <a:lnSpc>
                <a:spcPct val="150000"/>
              </a:lnSpc>
              <a:buNone/>
            </a:pPr>
            <a:r>
              <a:rPr lang="it-IT" sz="2000" i="1" dirty="0">
                <a:latin typeface="Verdana" pitchFamily="34" charset="0"/>
                <a:ea typeface="Verdana" pitchFamily="34" charset="0"/>
                <a:cs typeface="Verdana" pitchFamily="34" charset="0"/>
              </a:rPr>
              <a:t>	</a:t>
            </a:r>
            <a:r>
              <a:rPr lang="it-IT" sz="2100" dirty="0">
                <a:latin typeface="Verdana" pitchFamily="34" charset="0"/>
                <a:ea typeface="Verdana" pitchFamily="34" charset="0"/>
                <a:cs typeface="Verdana" pitchFamily="34" charset="0"/>
              </a:rPr>
              <a:t>Ogni persona è, per così dire, in contatto con un numero di altre persone, alcune delle quali sono direttamente in contatto l’una con l’altra mentre altre non lo sono. Similmente ogni persona ha un numero di amici che, a loro volta, hanno altri amici; alcuni degli amici di una persona si conoscono l’un l’altro, mentre altri non si conoscono. Trovo utile parlare di un campo sociale di questo tipo come di un network. L’immagine che ne ho è quella di un insieme di punti alcuni dei quali sono collegati da linee. I punti rappresentano gli individui, o talvolta i gruppi, e le linee indicano quali persone interagiscono fra loro [Barnes 1954 127 trad. in Cavalli 2012 147].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itchFamily="34" charset="0"/>
                <a:ea typeface="Verdana" pitchFamily="34" charset="0"/>
                <a:cs typeface="Verdana" pitchFamily="34" charset="0"/>
              </a:rPr>
              <a:t>Scambio sociale</a:t>
            </a:r>
          </a:p>
        </p:txBody>
      </p:sp>
      <p:sp>
        <p:nvSpPr>
          <p:cNvPr id="3" name="Segnaposto contenuto 2"/>
          <p:cNvSpPr>
            <a:spLocks noGrp="1"/>
          </p:cNvSpPr>
          <p:nvPr>
            <p:ph idx="1"/>
          </p:nvPr>
        </p:nvSpPr>
        <p:spPr>
          <a:xfrm>
            <a:off x="179512" y="1417638"/>
            <a:ext cx="8507288" cy="5035698"/>
          </a:xfrm>
        </p:spPr>
        <p:txBody>
          <a:bodyPr>
            <a:noAutofit/>
          </a:bodyPr>
          <a:lstStyle/>
          <a:p>
            <a:pPr algn="just">
              <a:lnSpc>
                <a:spcPct val="150000"/>
              </a:lnSpc>
              <a:buNone/>
            </a:pPr>
            <a:r>
              <a:rPr lang="it-IT" sz="2100" dirty="0">
                <a:latin typeface="Verdana" pitchFamily="34" charset="0"/>
                <a:ea typeface="Verdana" pitchFamily="34" charset="0"/>
                <a:cs typeface="Verdana" pitchFamily="34" charset="0"/>
              </a:rPr>
              <a:t>	</a:t>
            </a:r>
            <a:r>
              <a:rPr lang="it-IT" sz="2300" dirty="0">
                <a:latin typeface="Verdana" pitchFamily="34" charset="0"/>
                <a:ea typeface="Verdana" pitchFamily="34" charset="0"/>
                <a:cs typeface="Verdana" pitchFamily="34" charset="0"/>
              </a:rPr>
              <a:t>Il network di classe crea rapporti di interdipendenza fra i vari strati sociali e ne favorisce la solidarietà e l’aiuto reciproco in una varietà di situazioni: scambi quotidiani, supporto materiale, ricerca di un posto di lavoro</a:t>
            </a:r>
          </a:p>
          <a:p>
            <a:pPr algn="just">
              <a:lnSpc>
                <a:spcPct val="150000"/>
              </a:lnSpc>
              <a:buNone/>
            </a:pPr>
            <a:r>
              <a:rPr lang="it-IT" sz="2300" dirty="0">
                <a:latin typeface="Verdana" pitchFamily="34" charset="0"/>
                <a:ea typeface="Verdana" pitchFamily="34" charset="0"/>
                <a:cs typeface="Verdana" pitchFamily="34" charset="0"/>
              </a:rPr>
              <a:t>	Anche i </a:t>
            </a:r>
            <a:r>
              <a:rPr lang="it-IT" sz="2300" dirty="0" err="1">
                <a:latin typeface="Verdana" pitchFamily="34" charset="0"/>
                <a:ea typeface="Verdana" pitchFamily="34" charset="0"/>
                <a:cs typeface="Verdana" pitchFamily="34" charset="0"/>
              </a:rPr>
              <a:t>decision</a:t>
            </a:r>
            <a:r>
              <a:rPr lang="it-IT" sz="2300" dirty="0">
                <a:latin typeface="Verdana" pitchFamily="34" charset="0"/>
                <a:ea typeface="Verdana" pitchFamily="34" charset="0"/>
                <a:cs typeface="Verdana" pitchFamily="34" charset="0"/>
              </a:rPr>
              <a:t> maker rispondono a dinamiche di influenze di reti sociali, a leadership e ad appartenenze diffuse all’interno dei network che così intersecano le istituzioni ed insieme costituiscono una rete complessiva che ricopre l’intera società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anose="020B0604030504040204" pitchFamily="34" charset="0"/>
                <a:ea typeface="Verdana" panose="020B0604030504040204" pitchFamily="34" charset="0"/>
                <a:cs typeface="Verdana" panose="020B0604030504040204" pitchFamily="34" charset="0"/>
              </a:rPr>
              <a:t>Cos’è cambiato?</a:t>
            </a:r>
          </a:p>
        </p:txBody>
      </p:sp>
      <p:sp>
        <p:nvSpPr>
          <p:cNvPr id="3" name="Segnaposto contenuto 2"/>
          <p:cNvSpPr>
            <a:spLocks noGrp="1"/>
          </p:cNvSpPr>
          <p:nvPr>
            <p:ph idx="1"/>
          </p:nvPr>
        </p:nvSpPr>
        <p:spPr>
          <a:xfrm>
            <a:off x="179512" y="1196752"/>
            <a:ext cx="8507288" cy="5661248"/>
          </a:xfrm>
        </p:spPr>
        <p:txBody>
          <a:bodyPr>
            <a:normAutofit fontScale="85000" lnSpcReduction="20000"/>
          </a:bodyPr>
          <a:lstStyle/>
          <a:p>
            <a:pPr algn="just">
              <a:lnSpc>
                <a:spcPct val="160000"/>
              </a:lnSpc>
              <a:buNone/>
            </a:pPr>
            <a:r>
              <a:rPr lang="it-IT" sz="2400" dirty="0">
                <a:latin typeface="Verdana" pitchFamily="34" charset="0"/>
                <a:ea typeface="Verdana" pitchFamily="34" charset="0"/>
                <a:cs typeface="Verdana" pitchFamily="34" charset="0"/>
              </a:rPr>
              <a:t>	Punto focale sulla società:</a:t>
            </a:r>
          </a:p>
          <a:p>
            <a:pPr algn="just">
              <a:lnSpc>
                <a:spcPct val="160000"/>
              </a:lnSpc>
              <a:buNone/>
            </a:pPr>
            <a:r>
              <a:rPr lang="it-IT" sz="2400" dirty="0">
                <a:latin typeface="Verdana" pitchFamily="34" charset="0"/>
                <a:ea typeface="Verdana" pitchFamily="34" charset="0"/>
                <a:cs typeface="Verdana" pitchFamily="34" charset="0"/>
              </a:rPr>
              <a:t>	non più sistemi strutturati con attori e caratteristiche osservabili attribuibili agli attori (soggetti, gruppi, istituzioni), ma relazioni, legami tra nodi</a:t>
            </a:r>
          </a:p>
          <a:p>
            <a:pPr algn="just">
              <a:lnSpc>
                <a:spcPct val="160000"/>
              </a:lnSpc>
              <a:buNone/>
            </a:pPr>
            <a:r>
              <a:rPr lang="it-IT" sz="2400" dirty="0">
                <a:latin typeface="Verdana" pitchFamily="34" charset="0"/>
                <a:ea typeface="Verdana" pitchFamily="34" charset="0"/>
                <a:cs typeface="Verdana" pitchFamily="34" charset="0"/>
              </a:rPr>
              <a:t>	Prima visione del sistema sociale intesa come un “tutto”</a:t>
            </a:r>
          </a:p>
          <a:p>
            <a:pPr lvl="1" algn="just">
              <a:lnSpc>
                <a:spcPct val="160000"/>
              </a:lnSpc>
              <a:buFontTx/>
              <a:buChar char="-"/>
            </a:pPr>
            <a:r>
              <a:rPr lang="it-IT" sz="2400" dirty="0">
                <a:latin typeface="Verdana" pitchFamily="34" charset="0"/>
                <a:ea typeface="Verdana" pitchFamily="34" charset="0"/>
                <a:cs typeface="Verdana" pitchFamily="34" charset="0"/>
              </a:rPr>
              <a:t>Parti sono legate da rapporti</a:t>
            </a:r>
          </a:p>
          <a:p>
            <a:pPr lvl="1" algn="just">
              <a:lnSpc>
                <a:spcPct val="160000"/>
              </a:lnSpc>
              <a:buFontTx/>
              <a:buChar char="-"/>
            </a:pPr>
            <a:r>
              <a:rPr lang="it-IT" sz="2400" dirty="0">
                <a:latin typeface="Verdana" pitchFamily="34" charset="0"/>
                <a:ea typeface="Verdana" pitchFamily="34" charset="0"/>
                <a:cs typeface="Verdana" pitchFamily="34" charset="0"/>
              </a:rPr>
              <a:t>La struttura è data dalla totalità di tali relazioni. </a:t>
            </a:r>
          </a:p>
          <a:p>
            <a:pPr lvl="1" algn="just">
              <a:lnSpc>
                <a:spcPct val="160000"/>
              </a:lnSpc>
              <a:buFontTx/>
              <a:buChar char="-"/>
            </a:pPr>
            <a:r>
              <a:rPr lang="it-IT" sz="2400" dirty="0">
                <a:latin typeface="Verdana" pitchFamily="34" charset="0"/>
                <a:ea typeface="Verdana" pitchFamily="34" charset="0"/>
                <a:cs typeface="Verdana" pitchFamily="34" charset="0"/>
              </a:rPr>
              <a:t>Sistemi in equilibrio tra apertura e chiusura e che comunicano tra loro</a:t>
            </a:r>
          </a:p>
          <a:p>
            <a:pPr algn="just">
              <a:lnSpc>
                <a:spcPct val="160000"/>
              </a:lnSpc>
              <a:buNone/>
            </a:pPr>
            <a:r>
              <a:rPr lang="it-IT" sz="2400" dirty="0">
                <a:latin typeface="Verdana" pitchFamily="34" charset="0"/>
                <a:ea typeface="Verdana" pitchFamily="34" charset="0"/>
                <a:cs typeface="Verdana" pitchFamily="34" charset="0"/>
              </a:rPr>
              <a:t>	Nuovo modo di vedere la società l’immagine di illimitate costellazioni di relazioni che trasversalmente attraversano i sistemi.</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a:latin typeface="Verdana" pitchFamily="34" charset="0"/>
                <a:ea typeface="Verdana" pitchFamily="34" charset="0"/>
                <a:cs typeface="Verdana" pitchFamily="34" charset="0"/>
              </a:rPr>
              <a:t>Bott</a:t>
            </a:r>
            <a:r>
              <a:rPr lang="it-IT" sz="3200" dirty="0">
                <a:latin typeface="Verdana" pitchFamily="34" charset="0"/>
                <a:ea typeface="Verdana" pitchFamily="34" charset="0"/>
                <a:cs typeface="Verdana" pitchFamily="34" charset="0"/>
              </a:rPr>
              <a:t>: la segregazione di ruolo</a:t>
            </a:r>
            <a:br>
              <a:rPr lang="it-IT" sz="3200" dirty="0">
                <a:latin typeface="Verdana" pitchFamily="34" charset="0"/>
                <a:ea typeface="Verdana" pitchFamily="34" charset="0"/>
                <a:cs typeface="Verdana" pitchFamily="34" charset="0"/>
              </a:rPr>
            </a:br>
            <a:r>
              <a:rPr lang="it-IT" sz="3200" dirty="0">
                <a:latin typeface="Verdana" pitchFamily="34" charset="0"/>
                <a:ea typeface="Verdana" pitchFamily="34" charset="0"/>
                <a:cs typeface="Verdana" pitchFamily="34" charset="0"/>
              </a:rPr>
              <a:t>per le donne</a:t>
            </a:r>
          </a:p>
        </p:txBody>
      </p:sp>
      <p:sp>
        <p:nvSpPr>
          <p:cNvPr id="3" name="Segnaposto contenuto 2"/>
          <p:cNvSpPr>
            <a:spLocks noGrp="1"/>
          </p:cNvSpPr>
          <p:nvPr>
            <p:ph idx="1"/>
          </p:nvPr>
        </p:nvSpPr>
        <p:spPr>
          <a:xfrm>
            <a:off x="107504" y="1600200"/>
            <a:ext cx="8579296" cy="5141168"/>
          </a:xfrm>
        </p:spPr>
        <p:txBody>
          <a:bodyPr>
            <a:normAutofit/>
          </a:bodyPr>
          <a:lstStyle/>
          <a:p>
            <a:pPr algn="just">
              <a:lnSpc>
                <a:spcPts val="2800"/>
              </a:lnSpc>
              <a:buNone/>
            </a:pPr>
            <a:r>
              <a:rPr lang="it-IT" i="1" dirty="0">
                <a:latin typeface="Verdana" pitchFamily="34" charset="0"/>
                <a:ea typeface="Verdana" pitchFamily="34" charset="0"/>
                <a:cs typeface="Verdana" pitchFamily="34" charset="0"/>
              </a:rPr>
              <a:t>	</a:t>
            </a:r>
            <a:r>
              <a:rPr lang="it-IT" sz="2200" dirty="0">
                <a:latin typeface="Verdana" pitchFamily="34" charset="0"/>
                <a:ea typeface="Verdana" pitchFamily="34" charset="0"/>
                <a:cs typeface="Verdana" pitchFamily="34" charset="0"/>
              </a:rPr>
              <a:t>Quando molte persone che un individuo conosce interagiscono una con l’altra, cioè quando il network è a maglia stretta, i membri di questo network tendono a raggiungere consenso sulle norme ed esercitano forte pressione informale l’uno sull’altro per conformarsi alle norme, tenersi in contatto l’uno con l’altro e, se necessario, aiutarsi a vicenda […] Invece, quando la gran parte degli individui che una persona conosce non interagiscono l’uno con l’altro, cioè quando il suo network è a maglia larga, è probabile che si sviluppi nel network una maggiore variazione nelle norme, e il controllo sociale e la mutua assistenza siano più frammentari e meno consistenti [</a:t>
            </a:r>
            <a:r>
              <a:rPr lang="it-IT" sz="2200" dirty="0" err="1">
                <a:latin typeface="Verdana" pitchFamily="34" charset="0"/>
                <a:ea typeface="Verdana" pitchFamily="34" charset="0"/>
                <a:cs typeface="Verdana" pitchFamily="34" charset="0"/>
              </a:rPr>
              <a:t>Bott</a:t>
            </a:r>
            <a:r>
              <a:rPr lang="it-IT" sz="2200" dirty="0">
                <a:latin typeface="Verdana" pitchFamily="34" charset="0"/>
                <a:ea typeface="Verdana" pitchFamily="34" charset="0"/>
                <a:cs typeface="Verdana" pitchFamily="34" charset="0"/>
              </a:rPr>
              <a:t> 1957 165 trad. in Piselli 2001 </a:t>
            </a:r>
            <a:r>
              <a:rPr lang="it-IT" sz="2200" dirty="0" err="1">
                <a:latin typeface="Verdana" pitchFamily="34" charset="0"/>
                <a:ea typeface="Verdana" pitchFamily="34" charset="0"/>
                <a:cs typeface="Verdana" pitchFamily="34" charset="0"/>
              </a:rPr>
              <a:t>XX</a:t>
            </a:r>
            <a:r>
              <a:rPr lang="it-IT" sz="2200" dirty="0">
                <a:latin typeface="Verdana" pitchFamily="34" charset="0"/>
                <a:ea typeface="Verdana" pitchFamily="34" charset="0"/>
                <a:cs typeface="Verdana"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Verdana" panose="020B0604030504040204" pitchFamily="34" charset="0"/>
                <a:ea typeface="Verdana" panose="020B0604030504040204" pitchFamily="34" charset="0"/>
                <a:cs typeface="Verdana" panose="020B0604030504040204" pitchFamily="34" charset="0"/>
              </a:rPr>
              <a:t>Mitchell: </a:t>
            </a:r>
            <a:r>
              <a:rPr lang="it-IT" sz="3200" dirty="0" err="1">
                <a:latin typeface="Verdana" panose="020B0604030504040204" pitchFamily="34" charset="0"/>
                <a:ea typeface="Verdana" panose="020B0604030504040204" pitchFamily="34" charset="0"/>
                <a:cs typeface="Verdana" panose="020B0604030504040204" pitchFamily="34" charset="0"/>
              </a:rPr>
              <a:t>ego-centered</a:t>
            </a:r>
            <a:r>
              <a:rPr lang="it-IT" sz="3200" dirty="0">
                <a:latin typeface="Verdana" panose="020B0604030504040204" pitchFamily="34" charset="0"/>
                <a:ea typeface="Verdana" panose="020B0604030504040204" pitchFamily="34" charset="0"/>
                <a:cs typeface="Verdana" panose="020B0604030504040204" pitchFamily="34" charset="0"/>
              </a:rPr>
              <a:t> network</a:t>
            </a:r>
          </a:p>
        </p:txBody>
      </p:sp>
      <p:sp>
        <p:nvSpPr>
          <p:cNvPr id="3" name="Segnaposto contenuto 2"/>
          <p:cNvSpPr>
            <a:spLocks noGrp="1"/>
          </p:cNvSpPr>
          <p:nvPr>
            <p:ph idx="1"/>
          </p:nvPr>
        </p:nvSpPr>
        <p:spPr>
          <a:xfrm>
            <a:off x="251520" y="1124744"/>
            <a:ext cx="8435280" cy="5544616"/>
          </a:xfrm>
        </p:spPr>
        <p:txBody>
          <a:bodyPr>
            <a:normAutofit fontScale="55000" lnSpcReduction="20000"/>
          </a:bodyPr>
          <a:lstStyle/>
          <a:p>
            <a:pPr algn="just">
              <a:lnSpc>
                <a:spcPct val="170000"/>
              </a:lnSpc>
              <a:buNone/>
            </a:pPr>
            <a:r>
              <a:rPr lang="it-IT" sz="3600" dirty="0">
                <a:latin typeface="Verdana" pitchFamily="34" charset="0"/>
                <a:ea typeface="Verdana" pitchFamily="34" charset="0"/>
                <a:cs typeface="Verdana" pitchFamily="34" charset="0"/>
              </a:rPr>
              <a:t>	Network complessivo di una società:</a:t>
            </a:r>
          </a:p>
          <a:p>
            <a:pPr algn="just">
              <a:lnSpc>
                <a:spcPct val="170000"/>
              </a:lnSpc>
              <a:buNone/>
            </a:pPr>
            <a:r>
              <a:rPr lang="it-IT" sz="3600" dirty="0">
                <a:latin typeface="Verdana" pitchFamily="34" charset="0"/>
                <a:ea typeface="Verdana" pitchFamily="34" charset="0"/>
                <a:cs typeface="Verdana" pitchFamily="34" charset="0"/>
              </a:rPr>
              <a:t>	«l’insieme perennemente ramificante e reticolante di connessioni che si stende all’interno ed oltre i confini di una comunità o organizzazione» [Mitchell 1969 12 trad. aut].</a:t>
            </a:r>
          </a:p>
          <a:p>
            <a:pPr algn="just">
              <a:lnSpc>
                <a:spcPct val="170000"/>
              </a:lnSpc>
              <a:buNone/>
            </a:pPr>
            <a:r>
              <a:rPr lang="it-IT" sz="3600" dirty="0">
                <a:latin typeface="Verdana" pitchFamily="34" charset="0"/>
                <a:ea typeface="Verdana" pitchFamily="34" charset="0"/>
                <a:cs typeface="Verdana" pitchFamily="34" charset="0"/>
              </a:rPr>
              <a:t>	Da questo di possono ritagliare due tipologie di network parziali:</a:t>
            </a:r>
          </a:p>
          <a:p>
            <a:pPr marL="914400" lvl="1" indent="-514350" algn="just">
              <a:lnSpc>
                <a:spcPct val="170000"/>
              </a:lnSpc>
              <a:buAutoNum type="arabicPeriod"/>
            </a:pPr>
            <a:r>
              <a:rPr lang="it-IT" sz="3600" dirty="0">
                <a:latin typeface="Verdana" pitchFamily="34" charset="0"/>
                <a:ea typeface="Verdana" pitchFamily="34" charset="0"/>
                <a:cs typeface="Verdana" pitchFamily="34" charset="0"/>
              </a:rPr>
              <a:t>basato sul soggetto, “ego-</a:t>
            </a:r>
            <a:r>
              <a:rPr lang="it-IT" sz="3600" dirty="0" err="1">
                <a:latin typeface="Verdana" pitchFamily="34" charset="0"/>
                <a:ea typeface="Verdana" pitchFamily="34" charset="0"/>
                <a:cs typeface="Verdana" pitchFamily="34" charset="0"/>
              </a:rPr>
              <a:t>centered</a:t>
            </a:r>
            <a:r>
              <a:rPr lang="it-IT" sz="3600" dirty="0">
                <a:latin typeface="Verdana" pitchFamily="34" charset="0"/>
                <a:ea typeface="Verdana" pitchFamily="34" charset="0"/>
                <a:cs typeface="Verdana" pitchFamily="34" charset="0"/>
              </a:rPr>
              <a:t>”, costituito dalle sue relazioni sociali di qualsiasi genere;</a:t>
            </a:r>
          </a:p>
          <a:p>
            <a:pPr marL="914400" lvl="1" indent="-514350" algn="just">
              <a:lnSpc>
                <a:spcPct val="170000"/>
              </a:lnSpc>
              <a:buAutoNum type="arabicPeriod"/>
            </a:pPr>
            <a:r>
              <a:rPr lang="it-IT" sz="3600" dirty="0">
                <a:latin typeface="Verdana" pitchFamily="34" charset="0"/>
                <a:ea typeface="Verdana" pitchFamily="34" charset="0"/>
                <a:cs typeface="Verdana" pitchFamily="34" charset="0"/>
              </a:rPr>
              <a:t>basato su particolari aspetti dell’attività sociale che incardina, come ad esempio legami politici, doveri di parentela, relazioni di amicizia o di lavoro [Scott 2001].</a:t>
            </a:r>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DD5465312C79547BB9250D0BCE4BEB3" ma:contentTypeVersion="4" ma:contentTypeDescription="Creare un nuovo documento." ma:contentTypeScope="" ma:versionID="7354281a92359742fe223a2e6a5bf825">
  <xsd:schema xmlns:xsd="http://www.w3.org/2001/XMLSchema" xmlns:xs="http://www.w3.org/2001/XMLSchema" xmlns:p="http://schemas.microsoft.com/office/2006/metadata/properties" xmlns:ns2="e7697a35-487d-4c7e-9698-8d3886b024f0" xmlns:ns3="12f08c00-dc56-4213-bf7a-19a314144aca" targetNamespace="http://schemas.microsoft.com/office/2006/metadata/properties" ma:root="true" ma:fieldsID="afcdecdfa1de0fca55cb4a1a1a20c454" ns2:_="" ns3:_="">
    <xsd:import namespace="e7697a35-487d-4c7e-9698-8d3886b024f0"/>
    <xsd:import namespace="12f08c00-dc56-4213-bf7a-19a314144a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97a35-487d-4c7e-9698-8d3886b02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08c00-dc56-4213-bf7a-19a314144aca"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10796B-2F62-42F2-AF72-B003AFAB76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6C306F-C8FA-4FB8-92F6-ABF733B11137}">
  <ds:schemaRefs>
    <ds:schemaRef ds:uri="http://schemas.microsoft.com/sharepoint/v3/contenttype/forms"/>
  </ds:schemaRefs>
</ds:datastoreItem>
</file>

<file path=customXml/itemProps3.xml><?xml version="1.0" encoding="utf-8"?>
<ds:datastoreItem xmlns:ds="http://schemas.openxmlformats.org/officeDocument/2006/customXml" ds:itemID="{F7283888-ED98-4F9F-8876-CE08B6B29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97a35-487d-4c7e-9698-8d3886b024f0"/>
    <ds:schemaRef ds:uri="12f08c00-dc56-4213-bf7a-19a314144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2420</TotalTime>
  <Words>1537</Words>
  <Application>Microsoft Office PowerPoint</Application>
  <PresentationFormat>Presentazione su schermo (4:3)</PresentationFormat>
  <Paragraphs>101</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Aptos</vt:lpstr>
      <vt:lpstr>Arial</vt:lpstr>
      <vt:lpstr>Calibri</vt:lpstr>
      <vt:lpstr>Verdana</vt:lpstr>
      <vt:lpstr>Tema di Office</vt:lpstr>
      <vt:lpstr>La teoria dei Social Network</vt:lpstr>
      <vt:lpstr>I contributi fondamentali</vt:lpstr>
      <vt:lpstr>La comunità norvegese di Bremnes</vt:lpstr>
      <vt:lpstr>Società come un’insieme di punti</vt:lpstr>
      <vt:lpstr>La definizione di Barnes</vt:lpstr>
      <vt:lpstr>Scambio sociale</vt:lpstr>
      <vt:lpstr>Cos’è cambiato?</vt:lpstr>
      <vt:lpstr>Bott: la segregazione di ruolo per le donne</vt:lpstr>
      <vt:lpstr>Mitchell: ego-centered network</vt:lpstr>
      <vt:lpstr>Teoria dei grafi</vt:lpstr>
      <vt:lpstr>Qualità della relazione</vt:lpstr>
      <vt:lpstr>Boissevain: coalizioni</vt:lpstr>
      <vt:lpstr>La figura del broker</vt:lpstr>
      <vt:lpstr>Condizioni per essere broker</vt:lpstr>
      <vt:lpstr>Granovetter: La forza dei legami deboli</vt:lpstr>
      <vt:lpstr>Implicazioni macro</vt:lpstr>
      <vt:lpstr>Network analysis</vt:lpstr>
      <vt:lpstr>Sociogramma</vt:lpstr>
      <vt:lpstr>Sociometria di J.L. Moreno</vt:lpstr>
      <vt:lpstr>Software utilizzabile: UCINET</vt:lpstr>
      <vt:lpstr>Applicazioni pratiche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teoria dei Social Network</dc:title>
  <dc:creator>Nicola</dc:creator>
  <cp:lastModifiedBy>nicola strizzolo</cp:lastModifiedBy>
  <cp:revision>52</cp:revision>
  <dcterms:created xsi:type="dcterms:W3CDTF">2013-03-24T14:54:06Z</dcterms:created>
  <dcterms:modified xsi:type="dcterms:W3CDTF">2025-03-10T07:30:59Z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0x010100BDD5465312C79547BB9250D0BCE4BEB3</vt:lpwstr>
  </property>
</Properties>
</file>