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3D3C7A-E7E2-2126-E3C8-FDE14B4D9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78DA6AD-6FB6-48F3-C743-8ED14E7C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B1B38C-305C-7CF8-15E0-87FF56A10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9CAA2E-C647-9D2D-FD96-EBA23E39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035CBF-707E-80CF-9894-EF86E01F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2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60DE7-10F7-675A-2823-6AB5DDA4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F88184-0543-2F9B-77BE-87D6014EB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402666-35F9-DEA1-87E8-C45A1BD5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C1E53F-4238-1144-4A70-67F84016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A5104D-04E4-5AEA-6DEF-2300C770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9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62117C4-4ECB-8D08-388F-585A26769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1C1225-B2E8-F9C6-7D72-93235C1DC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4D447D-5A5C-9A97-8BE0-94D25D20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0927B8-45B3-6D0D-6638-1C886E78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2E7337-06CC-B6C7-1A52-F787344D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882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6D2295-22D7-4079-6FFF-E81EDEBB8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AD7F4B-2294-1684-26D5-5ED445032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447C81-487B-83B4-F803-3EDEB719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AECB16-ECE2-E0AC-7366-212CA2D2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DF3D68-3B4D-DDA4-11E3-EAABDA9A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4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3C3886-4A4C-7377-4510-62783F04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370151-E97F-72E3-E691-9EDD0FE84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DDF7C8-9E14-7491-CAC3-990E46A1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55B217-0A07-2E47-5D4E-D695BECF9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CE048C-A80C-7D2C-A3A6-9BF5F576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13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9D0EE5-88D1-22AC-65A7-B057CD3E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0BF070-FDA7-52CE-5090-8D8DDFE62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47BC788-AFEA-04EF-4040-16BCD53ED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6C9970-B806-53CE-2095-8F1338041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4B4842-24CB-28D9-0624-B3C17215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D3A419-5035-725F-591D-E9C3AFFC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13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720674-73B0-4E86-0B67-017E2DE15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5BAC68-C1C8-235D-2FD5-AECC2EB46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2C4175-07FD-37C6-E10E-14B7C7556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F480AB8-B0F1-6405-4290-B9E930D9E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31C7C66-4770-BDEF-D2A4-8F31BE4F4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D22CDDA-DCC8-05E7-B461-CE6965BE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8C328D-EBDE-EB69-BCD5-5BED8F7E8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81E1B8-9E67-C223-76A2-45529C9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28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495EF7-E3CF-F907-B71A-90E3211E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2D573F5-4383-8616-B710-582A64268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429EF9-41D0-8912-40A9-18522C813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4641EF-09DF-77D0-0E3A-1B63A3544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4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6D2A059-D458-F330-0020-A37D1DC76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9193219-A546-32E7-8006-EAE38081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CDF49F3-C172-205B-A22B-1330EFAA9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94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9664C7-92F6-3BA0-B45D-2C8C0281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E7D989-B734-134A-52A6-AF22F8015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2E29829-152F-287A-B5D8-AF1B3C409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55B47E-99EC-ACB5-FEDB-CC07CA05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2D7785-3FD9-41BE-94C5-7F1E11FFC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B5C295-7E92-4608-AE88-39FBE7A6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9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C466D-3BC3-0BD1-5AB4-6D9F6431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3CB82-03CC-B085-DD40-DE2045744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B3BCC9-02C3-C548-BD37-0E6C0E118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949046-8633-A797-E743-D23FE8177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E0FC7D-6053-1FD0-781F-81857E1C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C7B593-A637-7A31-B4FA-040181F0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29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0BB4F6-FDE8-9D56-1C06-7D5D1910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E49689-2DF3-AB20-BEB1-A1345A736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3C3660-D83A-C8C7-CC87-B8C45523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735C5B-DADD-4172-B86D-D66A1822C0D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766B2B-E602-EE4C-242D-A10828F353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63F458-7FB5-6E40-203E-7167534C6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264C46-F0DB-41D4-94DE-92E2AB2118E8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0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21839E-5860-51F7-DFEA-A5186D162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200" dirty="0">
                <a:latin typeface="Verdana" panose="020B0604030504040204" pitchFamily="34" charset="0"/>
                <a:ea typeface="Verdana" panose="020B0604030504040204" pitchFamily="34" charset="0"/>
              </a:rPr>
              <a:t>Le diverse scuole delle</a:t>
            </a:r>
            <a:br>
              <a:rPr lang="it-IT" sz="4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4200" dirty="0">
                <a:latin typeface="Verdana" panose="020B0604030504040204" pitchFamily="34" charset="0"/>
                <a:ea typeface="Verdana" panose="020B0604030504040204" pitchFamily="34" charset="0"/>
              </a:rPr>
              <a:t>Relazioni Pubbliche</a:t>
            </a:r>
            <a:endParaRPr lang="en-GB" sz="4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46ACDF5-F705-2A35-1B55-057C5451F5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50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5E726-DE4B-BFC5-0E3F-D0182B204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Systemic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 School (James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Grunig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56691F-6C14-BF16-7DE7-666B7F1B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Dominante a livello accademico e professionale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Le organizzazioni devono integrarsi armonicamente nell’ambiente circostante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Fondamentale è comprendere i valori e le aspettative degli stakeholder prima di definire gli obiettivi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Relazioni pubbliche efficaci sono basate su simmetria e interazione bilaterale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23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43C7BB-E8D1-5CD2-D074-B4596856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Rhetorical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 School (Robert L. Heath)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626FC3-3CBA-AB0C-7F42-10219984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La comunicazione è parte della costruzione della conoscenza e del senso pubblico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L’organizzazione dialoga con il pubblico attraverso: 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 &lt; fatti e conoscenze condivise (Epistemologia)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 &lt; valori e valutazioni (Assiologia)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it-IT" sz="2800" dirty="0">
                <a:latin typeface="Verdana" panose="020B0604030504040204" pitchFamily="34" charset="0"/>
                <a:ea typeface="Verdana" panose="020B0604030504040204" pitchFamily="34" charset="0"/>
              </a:rPr>
              <a:t>&lt; scelte politiche, prodotti, servizi (Ontologia)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Relazioni pubbliche come processo dialettico, con pari dignità tra attori coinvolti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917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80F748-11C0-90BD-20B5-BAD344B8B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Critical School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(Stuart Ewen,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Jacquie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 L’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Etang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, Marvin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Olasky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80FD54-A43E-08DF-C6F5-E0AAA7851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Le RP sono strumenti di potere e manipolazione delle coscienze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Tx/>
              <a:buChar char="-"/>
            </a:pPr>
            <a:endParaRPr lang="it-IT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I «poteri forti» influenzano il pubblico senza vera reciprocità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Tx/>
              <a:buChar char="-"/>
            </a:pPr>
            <a:endParaRPr lang="it-IT" sz="2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Le RP sono viste come strumento di egemonia culturale più che di dialogo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87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CEF77-15DC-D8EE-ED35-DACF441A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Evoluzione e convergenze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AFA827-01FE-BE24-6A98-5A6BAF4DB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345"/>
            <a:ext cx="10515600" cy="4961530"/>
          </a:xfrm>
        </p:spPr>
        <p:txBody>
          <a:bodyPr>
            <a:normAutofit fontScale="92500"/>
          </a:bodyPr>
          <a:lstStyle/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Dagli anni 2000 emergono punti di contatto tra le scuole</a:t>
            </a: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Grunig</a:t>
            </a: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 riconosce la relazione e la simmetria come elementi chiave: </a:t>
            </a:r>
          </a:p>
          <a:p>
            <a:pPr marL="0" lvl="1" indent="0" algn="just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 &lt; Adattare la coalizione dominante alle aspettative del pubblico</a:t>
            </a:r>
          </a:p>
          <a:p>
            <a:pPr marL="0" lvl="1" indent="0" algn="just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 &lt; Convincere il pubblico ad accettare le posizioni della coalizione dominante.</a:t>
            </a:r>
          </a:p>
          <a:p>
            <a:pPr algn="just"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Diffusione attuale: </a:t>
            </a:r>
          </a:p>
          <a:p>
            <a:pPr marL="0" lvl="1" indent="0" algn="just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 &lt; La </a:t>
            </a:r>
            <a:r>
              <a:rPr lang="it-IT" sz="2600" dirty="0" err="1">
                <a:latin typeface="Verdana" panose="020B0604030504040204" pitchFamily="34" charset="0"/>
                <a:ea typeface="Verdana" panose="020B0604030504040204" pitchFamily="34" charset="0"/>
              </a:rPr>
              <a:t>Systemic</a:t>
            </a: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 School prevale tra accademici e professionisti.</a:t>
            </a:r>
          </a:p>
          <a:p>
            <a:pPr marL="0" lvl="1" indent="0" algn="just">
              <a:lnSpc>
                <a:spcPts val="3600"/>
              </a:lnSpc>
              <a:spcBef>
                <a:spcPts val="0"/>
              </a:spcBef>
              <a:buNone/>
            </a:pPr>
            <a:r>
              <a:rPr lang="it-IT" sz="2600" dirty="0">
                <a:latin typeface="Verdana" panose="020B0604030504040204" pitchFamily="34" charset="0"/>
                <a:ea typeface="Verdana" panose="020B0604030504040204" pitchFamily="34" charset="0"/>
              </a:rPr>
              <a:t> &lt; La Critical School ha maggiore impatto nei media e nei movimenti attivisti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73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1D78C7-E494-4FFA-6962-59DFCB44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ts val="3480"/>
              </a:lnSpc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La teoria dell’eccellenza (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Grunig</a:t>
            </a: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):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Il valore delle Relazioni Pubbliche 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9CF4A1-456A-E348-C349-769894A5E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36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Le relazioni pubbliche sono fondamentali per: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Le organizzazioni e la società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La responsabilità sociale nelle decisioni manageriali.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La qualità delle relazioni con i pubblici (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stakeholder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)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ani" panose="02040502050405020303" pitchFamily="18" charset="0"/>
            </a:endParaRP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Obiettivo principale: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Soddisfare contemporaneamente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Gli obiettivi dell’organizzazione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ani" panose="02040502050405020303" pitchFamily="18" charset="0"/>
              </a:rPr>
              <a:t>Gli obiettivi dei pubblici/stakeholder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16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2B59F6-FC76-4AAD-B3EB-156FD6A9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ts val="3480"/>
              </a:lnSpc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Attenzione agli interessi e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ai bisogni degli </a:t>
            </a:r>
            <a:r>
              <a:rPr lang="it-IT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stakehodler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9E86E9-CD1A-E8AE-7862-EE3363F82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08575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36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Se un’organizzazione non soddisfa i propri stakeholder: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Questi eserciteranno pressioni per cambiare comportamenti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La sopravvivenza dell’organizzazione sarà messa a rischio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L’instabilità può derivare da una mancata comunicazione efficace</a:t>
            </a: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ts val="3600"/>
              </a:lnSpc>
              <a:spcBef>
                <a:spcPts val="0"/>
              </a:spcBef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Soluzione (Freeman, 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</a:rPr>
              <a:t>Grunig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):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Identificare i pubblici chiave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Comunicare in modo simmetrico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Costruire relazioni durature e di qualità</a:t>
            </a:r>
          </a:p>
          <a:p>
            <a:pPr>
              <a:lnSpc>
                <a:spcPts val="3600"/>
              </a:lnSpc>
              <a:spcBef>
                <a:spcPts val="0"/>
              </a:spcBef>
              <a:buFontTx/>
              <a:buChar char="-"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</a:rPr>
              <a:t>Stakeholder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08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98DF41-808E-6B57-2BD6-51106858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846"/>
            <a:ext cx="10515600" cy="1325563"/>
          </a:xfrm>
        </p:spPr>
        <p:txBody>
          <a:bodyPr/>
          <a:lstStyle/>
          <a:p>
            <a:pPr algn="ctr">
              <a:lnSpc>
                <a:spcPts val="3480"/>
              </a:lnSpc>
            </a:pPr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Principi alla base delle pratiche eccellenti</a:t>
            </a:r>
            <a:endParaRPr lang="en-GB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FE4EE5-FEF4-A89E-2A22-A8AF28326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7685"/>
            <a:ext cx="10515600" cy="5540829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Le RP creano valore per l’organizzazione quando sono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Manageriali: Funzione gestita da un responsabile con competenze di management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Strategiche: Devono essere integrate nei processi decisionali dell'impresa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Integrate: Coordinazione con altre funzioni aziendali (</a:t>
            </a:r>
            <a:r>
              <a:rPr lang="it-IT" sz="2400" i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es. marketing, HR</a:t>
            </a:r>
            <a:r>
              <a:rPr lang="it-IT" sz="24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Simmetriche: Modello </a:t>
            </a:r>
            <a:r>
              <a:rPr lang="it-IT" sz="2400" i="1" dirty="0" err="1">
                <a:latin typeface="Verdana" panose="020B0604030504040204" pitchFamily="34" charset="0"/>
                <a:ea typeface="Verdana" panose="020B0604030504040204" pitchFamily="34" charset="0"/>
              </a:rPr>
              <a:t>two</a:t>
            </a:r>
            <a:r>
              <a:rPr lang="it-IT" sz="2400" i="1" dirty="0">
                <a:latin typeface="Verdana" panose="020B0604030504040204" pitchFamily="34" charset="0"/>
                <a:ea typeface="Verdana" panose="020B0604030504040204" pitchFamily="34" charset="0"/>
              </a:rPr>
              <a:t>-way </a:t>
            </a:r>
            <a:r>
              <a:rPr lang="it-IT" sz="2400" i="1" dirty="0" err="1">
                <a:latin typeface="Verdana" panose="020B0604030504040204" pitchFamily="34" charset="0"/>
                <a:ea typeface="Verdana" panose="020B0604030504040204" pitchFamily="34" charset="0"/>
              </a:rPr>
              <a:t>symmetric</a:t>
            </a: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, dialogo tra organizzazione e stakeholder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Aperte alla diversità: Includere professionisti di diverse etnie, generi, culture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Socialmente responsabili: La CSR è un driver strategico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Etiche: Basate su principi di trasparenza e ascolto dei pubblici</a:t>
            </a:r>
          </a:p>
          <a:p>
            <a:pPr>
              <a:lnSpc>
                <a:spcPts val="3000"/>
              </a:lnSpc>
              <a:spcBef>
                <a:spcPts val="0"/>
              </a:spcBef>
              <a:buFontTx/>
              <a:buChar char="-"/>
            </a:pPr>
            <a:r>
              <a:rPr lang="it-IT" sz="2400" dirty="0">
                <a:latin typeface="Verdana" panose="020B0604030504040204" pitchFamily="34" charset="0"/>
                <a:ea typeface="Verdana" panose="020B0604030504040204" pitchFamily="34" charset="0"/>
              </a:rPr>
              <a:t>Globali: Applicabili a livello mondiale, ma adattabili ai contesti locali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4300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459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Verdana</vt:lpstr>
      <vt:lpstr>Tema di Office</vt:lpstr>
      <vt:lpstr>Le diverse scuole delle Relazioni Pubbliche</vt:lpstr>
      <vt:lpstr>Systemic School (James Grunig)</vt:lpstr>
      <vt:lpstr>Rhetorical School (Robert L. Heath)</vt:lpstr>
      <vt:lpstr>Critical School (Stuart Ewen, Jacquie L’Etang, Marvin Olasky)</vt:lpstr>
      <vt:lpstr>Evoluzione e convergenze</vt:lpstr>
      <vt:lpstr>La teoria dell’eccellenza (Grunig): Il valore delle Relazioni Pubbliche </vt:lpstr>
      <vt:lpstr>Attenzione agli interessi e ai bisogni degli stakehodler</vt:lpstr>
      <vt:lpstr>Principi alla base delle pratiche eccellenti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 strizzolo</dc:creator>
  <cp:lastModifiedBy>nicola strizzolo</cp:lastModifiedBy>
  <cp:revision>6</cp:revision>
  <dcterms:created xsi:type="dcterms:W3CDTF">2025-03-10T05:57:05Z</dcterms:created>
  <dcterms:modified xsi:type="dcterms:W3CDTF">2025-03-10T07:40:54Z</dcterms:modified>
</cp:coreProperties>
</file>