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67" r:id="rId2"/>
    <p:sldId id="312" r:id="rId3"/>
    <p:sldId id="291" r:id="rId4"/>
    <p:sldId id="292" r:id="rId5"/>
    <p:sldId id="313" r:id="rId6"/>
    <p:sldId id="365" r:id="rId7"/>
    <p:sldId id="315" r:id="rId8"/>
    <p:sldId id="316" r:id="rId9"/>
    <p:sldId id="317" r:id="rId10"/>
    <p:sldId id="318" r:id="rId11"/>
    <p:sldId id="366" r:id="rId12"/>
    <p:sldId id="319" r:id="rId13"/>
    <p:sldId id="324" r:id="rId14"/>
    <p:sldId id="327" r:id="rId15"/>
    <p:sldId id="371" r:id="rId16"/>
    <p:sldId id="328" r:id="rId17"/>
    <p:sldId id="329" r:id="rId18"/>
    <p:sldId id="330" r:id="rId19"/>
    <p:sldId id="331" r:id="rId20"/>
    <p:sldId id="332" r:id="rId21"/>
    <p:sldId id="333" r:id="rId22"/>
    <p:sldId id="334" r:id="rId23"/>
    <p:sldId id="335" r:id="rId24"/>
    <p:sldId id="336" r:id="rId25"/>
    <p:sldId id="337" r:id="rId26"/>
    <p:sldId id="338" r:id="rId27"/>
    <p:sldId id="339" r:id="rId28"/>
    <p:sldId id="340" r:id="rId29"/>
    <p:sldId id="293" r:id="rId30"/>
    <p:sldId id="341" r:id="rId31"/>
    <p:sldId id="342" r:id="rId32"/>
    <p:sldId id="343" r:id="rId33"/>
    <p:sldId id="368" r:id="rId34"/>
    <p:sldId id="369" r:id="rId35"/>
    <p:sldId id="370" r:id="rId36"/>
    <p:sldId id="344" r:id="rId37"/>
    <p:sldId id="345" r:id="rId38"/>
    <p:sldId id="346" r:id="rId39"/>
    <p:sldId id="348" r:id="rId40"/>
    <p:sldId id="349" r:id="rId41"/>
    <p:sldId id="350" r:id="rId42"/>
    <p:sldId id="351" r:id="rId43"/>
    <p:sldId id="352" r:id="rId44"/>
    <p:sldId id="353" r:id="rId45"/>
    <p:sldId id="354" r:id="rId46"/>
    <p:sldId id="356" r:id="rId47"/>
    <p:sldId id="355" r:id="rId4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0000"/>
    <a:srgbClr val="4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autoAdjust="0"/>
    <p:restoredTop sz="86420"/>
  </p:normalViewPr>
  <p:slideViewPr>
    <p:cSldViewPr snapToGrid="0">
      <p:cViewPr varScale="1">
        <p:scale>
          <a:sx n="110" d="100"/>
          <a:sy n="110" d="100"/>
        </p:scale>
        <p:origin x="1096" y="176"/>
      </p:cViewPr>
      <p:guideLst>
        <p:guide orient="horz" pos="2160"/>
        <p:guide pos="3840"/>
      </p:guideLst>
    </p:cSldViewPr>
  </p:slideViewPr>
  <p:outlineViewPr>
    <p:cViewPr>
      <p:scale>
        <a:sx n="33" d="100"/>
        <a:sy n="33" d="100"/>
      </p:scale>
      <p:origin x="0" y="-5030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1105F-2CB3-4182-9F37-91131E97A9AC}" type="datetimeFigureOut">
              <a:rPr lang="it-IT" smtClean="0"/>
              <a:t>11/11/21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552BE0-F341-4187-9E7F-1A04EF670EBF}" type="slidenum">
              <a:rPr lang="it-IT" smtClean="0"/>
              <a:t>‹N›</a:t>
            </a:fld>
            <a:endParaRPr lang="it-IT"/>
          </a:p>
        </p:txBody>
      </p:sp>
    </p:spTree>
    <p:extLst>
      <p:ext uri="{BB962C8B-B14F-4D97-AF65-F5344CB8AC3E}">
        <p14:creationId xmlns:p14="http://schemas.microsoft.com/office/powerpoint/2010/main" val="428023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F58BF866-A2D3-425B-9967-EC598C1C469D}" type="datetimeFigureOut">
              <a:rPr lang="it-IT" smtClean="0"/>
              <a:t>11/11/21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2B64E89-11EA-4178-B9EC-2FFC9D5D294C}" type="slidenum">
              <a:rPr lang="it-IT" smtClean="0"/>
              <a:t>‹N›</a:t>
            </a:fld>
            <a:endParaRPr lang="it-IT"/>
          </a:p>
        </p:txBody>
      </p:sp>
    </p:spTree>
    <p:extLst>
      <p:ext uri="{BB962C8B-B14F-4D97-AF65-F5344CB8AC3E}">
        <p14:creationId xmlns:p14="http://schemas.microsoft.com/office/powerpoint/2010/main" val="3500045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58BF866-A2D3-425B-9967-EC598C1C469D}" type="datetimeFigureOut">
              <a:rPr lang="it-IT" smtClean="0"/>
              <a:t>11/11/21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2B64E89-11EA-4178-B9EC-2FFC9D5D294C}" type="slidenum">
              <a:rPr lang="it-IT" smtClean="0"/>
              <a:t>‹N›</a:t>
            </a:fld>
            <a:endParaRPr lang="it-IT"/>
          </a:p>
        </p:txBody>
      </p:sp>
    </p:spTree>
    <p:extLst>
      <p:ext uri="{BB962C8B-B14F-4D97-AF65-F5344CB8AC3E}">
        <p14:creationId xmlns:p14="http://schemas.microsoft.com/office/powerpoint/2010/main" val="1860055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58BF866-A2D3-425B-9967-EC598C1C469D}" type="datetimeFigureOut">
              <a:rPr lang="it-IT" smtClean="0"/>
              <a:t>11/11/21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2B64E89-11EA-4178-B9EC-2FFC9D5D294C}" type="slidenum">
              <a:rPr lang="it-IT" smtClean="0"/>
              <a:t>‹N›</a:t>
            </a:fld>
            <a:endParaRPr lang="it-IT"/>
          </a:p>
        </p:txBody>
      </p:sp>
    </p:spTree>
    <p:extLst>
      <p:ext uri="{BB962C8B-B14F-4D97-AF65-F5344CB8AC3E}">
        <p14:creationId xmlns:p14="http://schemas.microsoft.com/office/powerpoint/2010/main" val="1311124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58BF866-A2D3-425B-9967-EC598C1C469D}" type="datetimeFigureOut">
              <a:rPr lang="it-IT" smtClean="0"/>
              <a:t>11/11/21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2B64E89-11EA-4178-B9EC-2FFC9D5D294C}" type="slidenum">
              <a:rPr lang="it-IT" smtClean="0"/>
              <a:t>‹N›</a:t>
            </a:fld>
            <a:endParaRPr lang="it-IT"/>
          </a:p>
        </p:txBody>
      </p:sp>
    </p:spTree>
    <p:extLst>
      <p:ext uri="{BB962C8B-B14F-4D97-AF65-F5344CB8AC3E}">
        <p14:creationId xmlns:p14="http://schemas.microsoft.com/office/powerpoint/2010/main" val="2425155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F58BF866-A2D3-425B-9967-EC598C1C469D}" type="datetimeFigureOut">
              <a:rPr lang="it-IT" smtClean="0"/>
              <a:t>11/11/21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2B64E89-11EA-4178-B9EC-2FFC9D5D294C}" type="slidenum">
              <a:rPr lang="it-IT" smtClean="0"/>
              <a:t>‹N›</a:t>
            </a:fld>
            <a:endParaRPr lang="it-IT"/>
          </a:p>
        </p:txBody>
      </p:sp>
    </p:spTree>
    <p:extLst>
      <p:ext uri="{BB962C8B-B14F-4D97-AF65-F5344CB8AC3E}">
        <p14:creationId xmlns:p14="http://schemas.microsoft.com/office/powerpoint/2010/main" val="2580639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F58BF866-A2D3-425B-9967-EC598C1C469D}" type="datetimeFigureOut">
              <a:rPr lang="it-IT" smtClean="0"/>
              <a:t>11/11/21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2B64E89-11EA-4178-B9EC-2FFC9D5D294C}" type="slidenum">
              <a:rPr lang="it-IT" smtClean="0"/>
              <a:t>‹N›</a:t>
            </a:fld>
            <a:endParaRPr lang="it-IT"/>
          </a:p>
        </p:txBody>
      </p:sp>
    </p:spTree>
    <p:extLst>
      <p:ext uri="{BB962C8B-B14F-4D97-AF65-F5344CB8AC3E}">
        <p14:creationId xmlns:p14="http://schemas.microsoft.com/office/powerpoint/2010/main" val="1447104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F58BF866-A2D3-425B-9967-EC598C1C469D}" type="datetimeFigureOut">
              <a:rPr lang="it-IT" smtClean="0"/>
              <a:t>11/11/21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2B64E89-11EA-4178-B9EC-2FFC9D5D294C}" type="slidenum">
              <a:rPr lang="it-IT" smtClean="0"/>
              <a:t>‹N›</a:t>
            </a:fld>
            <a:endParaRPr lang="it-IT"/>
          </a:p>
        </p:txBody>
      </p:sp>
    </p:spTree>
    <p:extLst>
      <p:ext uri="{BB962C8B-B14F-4D97-AF65-F5344CB8AC3E}">
        <p14:creationId xmlns:p14="http://schemas.microsoft.com/office/powerpoint/2010/main" val="2021568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F58BF866-A2D3-425B-9967-EC598C1C469D}" type="datetimeFigureOut">
              <a:rPr lang="it-IT" smtClean="0"/>
              <a:t>11/11/21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2B64E89-11EA-4178-B9EC-2FFC9D5D294C}" type="slidenum">
              <a:rPr lang="it-IT" smtClean="0"/>
              <a:t>‹N›</a:t>
            </a:fld>
            <a:endParaRPr lang="it-IT"/>
          </a:p>
        </p:txBody>
      </p:sp>
    </p:spTree>
    <p:extLst>
      <p:ext uri="{BB962C8B-B14F-4D97-AF65-F5344CB8AC3E}">
        <p14:creationId xmlns:p14="http://schemas.microsoft.com/office/powerpoint/2010/main" val="1209194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58BF866-A2D3-425B-9967-EC598C1C469D}" type="datetimeFigureOut">
              <a:rPr lang="it-IT" smtClean="0"/>
              <a:t>11/11/21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2B64E89-11EA-4178-B9EC-2FFC9D5D294C}" type="slidenum">
              <a:rPr lang="it-IT" smtClean="0"/>
              <a:t>‹N›</a:t>
            </a:fld>
            <a:endParaRPr lang="it-IT"/>
          </a:p>
        </p:txBody>
      </p:sp>
    </p:spTree>
    <p:extLst>
      <p:ext uri="{BB962C8B-B14F-4D97-AF65-F5344CB8AC3E}">
        <p14:creationId xmlns:p14="http://schemas.microsoft.com/office/powerpoint/2010/main" val="3494271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58BF866-A2D3-425B-9967-EC598C1C469D}" type="datetimeFigureOut">
              <a:rPr lang="it-IT" smtClean="0"/>
              <a:t>11/11/21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2B64E89-11EA-4178-B9EC-2FFC9D5D294C}" type="slidenum">
              <a:rPr lang="it-IT" smtClean="0"/>
              <a:t>‹N›</a:t>
            </a:fld>
            <a:endParaRPr lang="it-IT"/>
          </a:p>
        </p:txBody>
      </p:sp>
    </p:spTree>
    <p:extLst>
      <p:ext uri="{BB962C8B-B14F-4D97-AF65-F5344CB8AC3E}">
        <p14:creationId xmlns:p14="http://schemas.microsoft.com/office/powerpoint/2010/main" val="3941327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58BF866-A2D3-425B-9967-EC598C1C469D}" type="datetimeFigureOut">
              <a:rPr lang="it-IT" smtClean="0"/>
              <a:t>11/11/21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2B64E89-11EA-4178-B9EC-2FFC9D5D294C}" type="slidenum">
              <a:rPr lang="it-IT" smtClean="0"/>
              <a:t>‹N›</a:t>
            </a:fld>
            <a:endParaRPr lang="it-IT"/>
          </a:p>
        </p:txBody>
      </p:sp>
    </p:spTree>
    <p:extLst>
      <p:ext uri="{BB962C8B-B14F-4D97-AF65-F5344CB8AC3E}">
        <p14:creationId xmlns:p14="http://schemas.microsoft.com/office/powerpoint/2010/main" val="1642154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8BF866-A2D3-425B-9967-EC598C1C469D}" type="datetimeFigureOut">
              <a:rPr lang="it-IT" smtClean="0"/>
              <a:t>11/11/21</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64E89-11EA-4178-B9EC-2FFC9D5D294C}" type="slidenum">
              <a:rPr lang="it-IT" smtClean="0"/>
              <a:t>‹N›</a:t>
            </a:fld>
            <a:endParaRPr lang="it-IT"/>
          </a:p>
        </p:txBody>
      </p:sp>
    </p:spTree>
    <p:extLst>
      <p:ext uri="{BB962C8B-B14F-4D97-AF65-F5344CB8AC3E}">
        <p14:creationId xmlns:p14="http://schemas.microsoft.com/office/powerpoint/2010/main" val="3507229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www.ilfattoquotidiano.it/2014/11/03/moncler-i-social-network-non-perdonano/1187998/"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Volumes/NO%20NAME/CS_Moncler_03%2011%2014.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www.raiplay.it/video/2015/12/Report-del-13122015-5e4bae9c-0add-403b-b23b-829da7ee40d2.html"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hyperlink" Target="https://twitter.com/Kasparov63/status/835962669442215945"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twitter.com/eni" TargetMode="External"/><Relationship Id="rId3" Type="http://schemas.openxmlformats.org/officeDocument/2006/relationships/hyperlink" Target="https://twitter.com/RaiTre" TargetMode="External"/><Relationship Id="rId7" Type="http://schemas.openxmlformats.org/officeDocument/2006/relationships/hyperlink" Target="https://twitter.com/hashtag/Opl245?src=hash" TargetMode="External"/><Relationship Id="rId2" Type="http://schemas.openxmlformats.org/officeDocument/2006/relationships/hyperlink" Target="https://twitter.com/hashtag/Report?src=hash" TargetMode="External"/><Relationship Id="rId1" Type="http://schemas.openxmlformats.org/officeDocument/2006/relationships/slideLayout" Target="../slideLayouts/slideLayout2.xml"/><Relationship Id="rId6" Type="http://schemas.openxmlformats.org/officeDocument/2006/relationships/hyperlink" Target="https://twitter.com/hashtag/Eni?src=hash" TargetMode="External"/><Relationship Id="rId5" Type="http://schemas.openxmlformats.org/officeDocument/2006/relationships/hyperlink" Target="http://www.direttarai3.rai.it&#160;/" TargetMode="External"/><Relationship Id="rId10" Type="http://schemas.openxmlformats.org/officeDocument/2006/relationships/hyperlink" Target="https://t.co/IpWpdHNArW" TargetMode="External"/><Relationship Id="rId4" Type="http://schemas.openxmlformats.org/officeDocument/2006/relationships/hyperlink" Target="https://twitter.com/raitv" TargetMode="External"/><Relationship Id="rId9" Type="http://schemas.openxmlformats.org/officeDocument/2006/relationships/hyperlink" Target="https://twitter.com/hashtag/report?src=hash"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socialcomitalia.com/eni-vs-report-tv-social-caso" TargetMode="External"/><Relationship Id="rId2" Type="http://schemas.openxmlformats.org/officeDocument/2006/relationships/hyperlink" Target="http://www.socialcomitalia.com/rischi-opportunita-della-rete-daniele-chieffi-eni-social-costringono-brand-un-bagno-umilta/"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hyperlink" Target="https://www.youtube.com/watch?v=CutGkWTh4JQ"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DE89AF-BECC-3249-8268-73ACBE163D51}"/>
              </a:ext>
            </a:extLst>
          </p:cNvPr>
          <p:cNvSpPr>
            <a:spLocks noGrp="1"/>
          </p:cNvSpPr>
          <p:nvPr>
            <p:ph type="title"/>
          </p:nvPr>
        </p:nvSpPr>
        <p:spPr>
          <a:xfrm>
            <a:off x="831850" y="1241387"/>
            <a:ext cx="10515600" cy="2852737"/>
          </a:xfrm>
        </p:spPr>
        <p:txBody>
          <a:bodyPr>
            <a:normAutofit/>
          </a:bodyPr>
          <a:lstStyle/>
          <a:p>
            <a:pPr algn="ctr"/>
            <a:r>
              <a:rPr lang="it-IT" sz="4400" dirty="0">
                <a:latin typeface="Verdana" panose="020B0604030504040204" pitchFamily="34" charset="0"/>
                <a:ea typeface="Verdana" panose="020B0604030504040204" pitchFamily="34" charset="0"/>
                <a:cs typeface="Verdana" panose="020B0604030504040204" pitchFamily="34" charset="0"/>
              </a:rPr>
              <a:t>Reputazione: quali sfide?</a:t>
            </a:r>
            <a:br>
              <a:rPr lang="it-IT" sz="4400" dirty="0">
                <a:latin typeface="Verdana" panose="020B0604030504040204" pitchFamily="34" charset="0"/>
                <a:ea typeface="Verdana" panose="020B0604030504040204" pitchFamily="34" charset="0"/>
                <a:cs typeface="Verdana" panose="020B0604030504040204" pitchFamily="34" charset="0"/>
              </a:rPr>
            </a:br>
            <a:endParaRPr lang="it-IT" sz="4400" dirty="0">
              <a:latin typeface="Verdana" panose="020B0604030504040204" pitchFamily="34" charset="0"/>
              <a:ea typeface="Verdana" panose="020B0604030504040204" pitchFamily="34" charset="0"/>
              <a:cs typeface="Verdana" panose="020B0604030504040204" pitchFamily="34" charset="0"/>
            </a:endParaRPr>
          </a:p>
        </p:txBody>
      </p:sp>
      <p:sp>
        <p:nvSpPr>
          <p:cNvPr id="3" name="Segnaposto testo 2">
            <a:extLst>
              <a:ext uri="{FF2B5EF4-FFF2-40B4-BE49-F238E27FC236}">
                <a16:creationId xmlns:a16="http://schemas.microsoft.com/office/drawing/2014/main" id="{38170C81-60C3-5542-8FED-95F4CE320FD9}"/>
              </a:ext>
            </a:extLst>
          </p:cNvPr>
          <p:cNvSpPr>
            <a:spLocks noGrp="1"/>
          </p:cNvSpPr>
          <p:nvPr>
            <p:ph type="body" idx="1"/>
          </p:nvPr>
        </p:nvSpPr>
        <p:spPr/>
        <p:txBody>
          <a:bodyPr>
            <a:normAutofit/>
          </a:bodyPr>
          <a:lstStyle/>
          <a:p>
            <a:pPr algn="ctr"/>
            <a:r>
              <a:rPr lang="it-IT" sz="3200" dirty="0">
                <a:solidFill>
                  <a:schemeClr val="tx1"/>
                </a:solidFill>
                <a:latin typeface="Verdana" panose="020B0604030504040204" pitchFamily="34" charset="0"/>
                <a:ea typeface="Verdana" panose="020B0604030504040204" pitchFamily="34" charset="0"/>
                <a:cs typeface="Verdana" panose="020B0604030504040204" pitchFamily="34" charset="0"/>
              </a:rPr>
              <a:t>Imparare dai casi pratici:</a:t>
            </a:r>
          </a:p>
          <a:p>
            <a:pPr algn="ctr"/>
            <a:r>
              <a:rPr lang="it-IT" sz="3200" dirty="0">
                <a:solidFill>
                  <a:schemeClr val="tx1"/>
                </a:solidFill>
                <a:latin typeface="Verdana" panose="020B0604030504040204" pitchFamily="34" charset="0"/>
                <a:ea typeface="Verdana" panose="020B0604030504040204" pitchFamily="34" charset="0"/>
                <a:cs typeface="Verdana" panose="020B0604030504040204" pitchFamily="34" charset="0"/>
              </a:rPr>
              <a:t>Barilla, </a:t>
            </a:r>
            <a:r>
              <a:rPr lang="it-IT" sz="3200" dirty="0" err="1">
                <a:solidFill>
                  <a:schemeClr val="tx1"/>
                </a:solidFill>
                <a:latin typeface="Verdana" panose="020B0604030504040204" pitchFamily="34" charset="0"/>
                <a:ea typeface="Verdana" panose="020B0604030504040204" pitchFamily="34" charset="0"/>
                <a:cs typeface="Verdana" panose="020B0604030504040204" pitchFamily="34" charset="0"/>
              </a:rPr>
              <a:t>Moncler</a:t>
            </a:r>
            <a:r>
              <a:rPr lang="it-IT" sz="3200" dirty="0">
                <a:solidFill>
                  <a:schemeClr val="tx1"/>
                </a:solidFill>
                <a:latin typeface="Verdana" panose="020B0604030504040204" pitchFamily="34" charset="0"/>
                <a:ea typeface="Verdana" panose="020B0604030504040204" pitchFamily="34" charset="0"/>
                <a:cs typeface="Verdana" panose="020B0604030504040204" pitchFamily="34" charset="0"/>
              </a:rPr>
              <a:t> ed Eni </a:t>
            </a:r>
          </a:p>
        </p:txBody>
      </p:sp>
    </p:spTree>
    <p:extLst>
      <p:ext uri="{BB962C8B-B14F-4D97-AF65-F5344CB8AC3E}">
        <p14:creationId xmlns:p14="http://schemas.microsoft.com/office/powerpoint/2010/main" val="3707442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F485D1-0FF9-5046-BAE8-7964312473D0}"/>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24 ore: Prima Azione Barilla</a:t>
            </a:r>
          </a:p>
        </p:txBody>
      </p:sp>
      <p:sp>
        <p:nvSpPr>
          <p:cNvPr id="3" name="Segnaposto contenuto 2">
            <a:extLst>
              <a:ext uri="{FF2B5EF4-FFF2-40B4-BE49-F238E27FC236}">
                <a16:creationId xmlns:a16="http://schemas.microsoft.com/office/drawing/2014/main" id="{88F92038-560C-7E40-99A6-CE82E45C3B76}"/>
              </a:ext>
            </a:extLst>
          </p:cNvPr>
          <p:cNvSpPr>
            <a:spLocks noGrp="1"/>
          </p:cNvSpPr>
          <p:nvPr>
            <p:ph idx="1"/>
          </p:nvPr>
        </p:nvSpPr>
        <p:spPr>
          <a:xfrm>
            <a:off x="838200" y="1448554"/>
            <a:ext cx="10515600" cy="5309085"/>
          </a:xfrm>
        </p:spPr>
        <p:txBody>
          <a:bodyPr>
            <a:normAutofit fontScale="47500" lnSpcReduction="20000"/>
          </a:bodyPr>
          <a:lstStyle/>
          <a:p>
            <a:pPr marL="0" indent="0" algn="just">
              <a:lnSpc>
                <a:spcPts val="3200"/>
              </a:lnSpc>
              <a:buNone/>
            </a:pPr>
            <a:r>
              <a:rPr lang="it-IT" sz="5000" dirty="0">
                <a:latin typeface="Verdana" panose="020B0604030504040204" pitchFamily="34" charset="0"/>
                <a:ea typeface="Verdana" panose="020B0604030504040204" pitchFamily="34" charset="0"/>
                <a:cs typeface="Verdana" panose="020B0604030504040204" pitchFamily="34" charset="0"/>
              </a:rPr>
              <a:t>- Comunicato stampa:</a:t>
            </a:r>
          </a:p>
          <a:p>
            <a:pPr marL="0" indent="0" algn="just">
              <a:lnSpc>
                <a:spcPts val="3200"/>
              </a:lnSpc>
              <a:buNone/>
            </a:pPr>
            <a:r>
              <a:rPr lang="it-IT" sz="5000" dirty="0">
                <a:latin typeface="Verdana" panose="020B0604030504040204" pitchFamily="34" charset="0"/>
                <a:ea typeface="Verdana" panose="020B0604030504040204" pitchFamily="34" charset="0"/>
                <a:cs typeface="Verdana" panose="020B0604030504040204" pitchFamily="34" charset="0"/>
              </a:rPr>
              <a:t>«Nell'intervista volevo semplicemente sottolineare la centralità del ruolo della donna all'interno della famiglia […] per chiarezza desidero precisare che ho il massimo rispetto per qualunque persona, senza distinzione alcuna. Ho il massimo rispetto per i gay e per la libertà di espressione di chiunque. Ho anche detto e ribadisco che rispetto i matrimoni tra gay […] Barilla nelle sue pubblicità rappresenta la famiglia perché questa accoglie chiunque e da sempre si identifica con la nostra marca» </a:t>
            </a:r>
            <a:r>
              <a:rPr lang="it-IT" sz="3500" dirty="0">
                <a:latin typeface="Verdana" panose="020B0604030504040204" pitchFamily="34" charset="0"/>
                <a:ea typeface="Verdana" panose="020B0604030504040204" pitchFamily="34" charset="0"/>
                <a:cs typeface="Verdana" panose="020B0604030504040204" pitchFamily="34" charset="0"/>
              </a:rPr>
              <a:t>[www.ilsole24ore.com/art/notizie/2013-09-26/guido-barilla-spot-famiglia-124005.shtml?uuid=Abd0CLcI].</a:t>
            </a:r>
          </a:p>
          <a:p>
            <a:pPr marL="0" indent="0" algn="just">
              <a:lnSpc>
                <a:spcPts val="3200"/>
              </a:lnSpc>
              <a:buNone/>
            </a:pPr>
            <a:r>
              <a:rPr lang="it-IT" sz="5000" dirty="0">
                <a:latin typeface="Verdana" panose="020B0604030504040204" pitchFamily="34" charset="0"/>
                <a:ea typeface="Verdana" panose="020B0604030504040204" pitchFamily="34" charset="0"/>
                <a:cs typeface="Verdana" panose="020B0604030504040204" pitchFamily="34" charset="0"/>
              </a:rPr>
              <a:t>- Non si placa l’ondata di </a:t>
            </a:r>
            <a:r>
              <a:rPr lang="it-IT" sz="5000" dirty="0" err="1">
                <a:latin typeface="Verdana" panose="020B0604030504040204" pitchFamily="34" charset="0"/>
                <a:ea typeface="Verdana" panose="020B0604030504040204" pitchFamily="34" charset="0"/>
                <a:cs typeface="Verdana" panose="020B0604030504040204" pitchFamily="34" charset="0"/>
              </a:rPr>
              <a:t>tweet</a:t>
            </a:r>
            <a:endParaRPr lang="it-IT" sz="5000" dirty="0">
              <a:latin typeface="Verdana" panose="020B0604030504040204" pitchFamily="34" charset="0"/>
              <a:ea typeface="Verdana" panose="020B0604030504040204" pitchFamily="34" charset="0"/>
              <a:cs typeface="Verdana" panose="020B0604030504040204" pitchFamily="34" charset="0"/>
            </a:endParaRPr>
          </a:p>
          <a:p>
            <a:pPr marL="0" indent="0">
              <a:lnSpc>
                <a:spcPct val="170000"/>
              </a:lnSpc>
              <a:buNone/>
            </a:pPr>
            <a:endParaRPr lang="it-IT" dirty="0"/>
          </a:p>
        </p:txBody>
      </p:sp>
    </p:spTree>
    <p:extLst>
      <p:ext uri="{BB962C8B-B14F-4D97-AF65-F5344CB8AC3E}">
        <p14:creationId xmlns:p14="http://schemas.microsoft.com/office/powerpoint/2010/main" val="2711417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A4F675-4FA1-1842-8D0F-E71B88498319}"/>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48 ore: Seconda azione Barilla </a:t>
            </a:r>
          </a:p>
        </p:txBody>
      </p:sp>
      <p:pic>
        <p:nvPicPr>
          <p:cNvPr id="4" name="Elementi multimediali online 3" descr="Guido Barilla si scusa..mp4">
            <a:hlinkClick r:id="" action="ppaction://media"/>
            <a:extLst>
              <a:ext uri="{FF2B5EF4-FFF2-40B4-BE49-F238E27FC236}">
                <a16:creationId xmlns:a16="http://schemas.microsoft.com/office/drawing/2014/main" id="{D6CFB936-B948-EF42-BCD9-E4390490E92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374596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D197E1-4F95-3D44-A9E8-DA461812507E}"/>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Seconda azione Barilla: parte del testo </a:t>
            </a:r>
          </a:p>
        </p:txBody>
      </p:sp>
      <p:sp>
        <p:nvSpPr>
          <p:cNvPr id="3" name="Segnaposto contenuto 2">
            <a:extLst>
              <a:ext uri="{FF2B5EF4-FFF2-40B4-BE49-F238E27FC236}">
                <a16:creationId xmlns:a16="http://schemas.microsoft.com/office/drawing/2014/main" id="{30D090CC-743C-994E-9AE2-FB4C094E2A84}"/>
              </a:ext>
            </a:extLst>
          </p:cNvPr>
          <p:cNvSpPr>
            <a:spLocks noGrp="1"/>
          </p:cNvSpPr>
          <p:nvPr>
            <p:ph idx="1"/>
          </p:nvPr>
        </p:nvSpPr>
        <p:spPr>
          <a:xfrm>
            <a:off x="838200" y="1471961"/>
            <a:ext cx="10515600" cy="5118410"/>
          </a:xfrm>
        </p:spPr>
        <p:txBody>
          <a:bodyPr>
            <a:normAutofit/>
          </a:bodyPr>
          <a:lstStyle/>
          <a:p>
            <a:pPr marL="0" indent="0" algn="just">
              <a:lnSpc>
                <a:spcPts val="3200"/>
              </a:lnSpc>
              <a:buNone/>
            </a:pPr>
            <a:r>
              <a:rPr lang="it-IT" sz="2200" dirty="0">
                <a:latin typeface="Verdana" panose="020B0604030504040204" pitchFamily="34" charset="0"/>
                <a:ea typeface="Verdana" panose="020B0604030504040204" pitchFamily="34" charset="0"/>
                <a:cs typeface="Verdana" panose="020B0604030504040204" pitchFamily="34" charset="0"/>
              </a:rPr>
              <a:t>«E' chiaro che ho molto da imparare dal dibattito in corso sull' evoluzione della famiglia: ho sentito le numerose reazioni in tutto il mondo alle mie parole che mi hanno rattristato e depresso […] ho avuto rispetto nei confronti di tutte le persone che ho incontrato, inclusi i gay e le loro famiglie, senza alcuna distinzione […] Ho sentito le innumerevoli reazioni alle mie parole in tutto il mondo, e mi hanno reso molto triste […] E' chiaro che ho molto da imparare sul vivace dibattito sull'evoluzione della famiglia […] Non vedo l’ora di incontrare membri dei gruppi che rappresentano nel modo migliore l'evoluzione della famiglia, inclusi coloro che ho offeso con le mie parole» </a:t>
            </a:r>
            <a:r>
              <a:rPr lang="it-IT" sz="1900" dirty="0">
                <a:latin typeface="Verdana" panose="020B0604030504040204" pitchFamily="34" charset="0"/>
                <a:ea typeface="Verdana" panose="020B0604030504040204" pitchFamily="34" charset="0"/>
                <a:cs typeface="Verdana" panose="020B0604030504040204" pitchFamily="34" charset="0"/>
              </a:rPr>
              <a:t>[</a:t>
            </a:r>
            <a:r>
              <a:rPr lang="it-IT" sz="1900" dirty="0" err="1">
                <a:latin typeface="Verdana" panose="020B0604030504040204" pitchFamily="34" charset="0"/>
                <a:ea typeface="Verdana" panose="020B0604030504040204" pitchFamily="34" charset="0"/>
                <a:cs typeface="Verdana" panose="020B0604030504040204" pitchFamily="34" charset="0"/>
              </a:rPr>
              <a:t>www.ansa.it</a:t>
            </a:r>
            <a:r>
              <a:rPr lang="it-IT" sz="1900" dirty="0">
                <a:latin typeface="Verdana" panose="020B0604030504040204" pitchFamily="34" charset="0"/>
                <a:ea typeface="Verdana" panose="020B0604030504040204" pitchFamily="34" charset="0"/>
                <a:cs typeface="Verdana" panose="020B0604030504040204" pitchFamily="34" charset="0"/>
              </a:rPr>
              <a:t>/web/notizie/rubriche/associata/2013/09/26/Guido-Barilla-mai-spot-famiglia-omosessuale_9363080.html]</a:t>
            </a:r>
          </a:p>
          <a:p>
            <a:endParaRPr lang="it-IT" dirty="0"/>
          </a:p>
        </p:txBody>
      </p:sp>
    </p:spTree>
    <p:extLst>
      <p:ext uri="{BB962C8B-B14F-4D97-AF65-F5344CB8AC3E}">
        <p14:creationId xmlns:p14="http://schemas.microsoft.com/office/powerpoint/2010/main" val="4230902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B2A8B5-C060-414D-A2B1-7D4BE0798906}"/>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5 novembre: Terza azione Barilla e altre</a:t>
            </a:r>
          </a:p>
        </p:txBody>
      </p:sp>
      <p:sp>
        <p:nvSpPr>
          <p:cNvPr id="3" name="Segnaposto contenuto 2">
            <a:extLst>
              <a:ext uri="{FF2B5EF4-FFF2-40B4-BE49-F238E27FC236}">
                <a16:creationId xmlns:a16="http://schemas.microsoft.com/office/drawing/2014/main" id="{201A9704-BA53-584B-8802-F509A5021520}"/>
              </a:ext>
            </a:extLst>
          </p:cNvPr>
          <p:cNvSpPr>
            <a:spLocks noGrp="1"/>
          </p:cNvSpPr>
          <p:nvPr>
            <p:ph idx="1"/>
          </p:nvPr>
        </p:nvSpPr>
        <p:spPr>
          <a:xfrm>
            <a:off x="838200" y="1522429"/>
            <a:ext cx="10515600" cy="5335571"/>
          </a:xfrm>
        </p:spPr>
        <p:txBody>
          <a:bodyPr>
            <a:normAutofit/>
          </a:bodyPr>
          <a:lstStyle/>
          <a:p>
            <a:pPr algn="just">
              <a:lnSpc>
                <a:spcPts val="3100"/>
              </a:lnSpc>
              <a:buFontTx/>
              <a:buChar char="-"/>
            </a:pPr>
            <a:r>
              <a:rPr lang="it-IT" sz="2300" dirty="0" err="1">
                <a:latin typeface="Verdana" panose="020B0604030504040204" pitchFamily="34" charset="0"/>
                <a:ea typeface="Verdana" panose="020B0604030504040204" pitchFamily="34" charset="0"/>
                <a:cs typeface="Verdana" panose="020B0604030504040204" pitchFamily="34" charset="0"/>
              </a:rPr>
              <a:t>Diversity</a:t>
            </a:r>
            <a:r>
              <a:rPr lang="it-IT" sz="2300" dirty="0">
                <a:latin typeface="Verdana" panose="020B0604030504040204" pitchFamily="34" charset="0"/>
                <a:ea typeface="Verdana" panose="020B0604030504040204" pitchFamily="34" charset="0"/>
                <a:cs typeface="Verdana" panose="020B0604030504040204" pitchFamily="34" charset="0"/>
              </a:rPr>
              <a:t> and </a:t>
            </a:r>
            <a:r>
              <a:rPr lang="it-IT" sz="2300" dirty="0" err="1">
                <a:latin typeface="Verdana" panose="020B0604030504040204" pitchFamily="34" charset="0"/>
                <a:ea typeface="Verdana" panose="020B0604030504040204" pitchFamily="34" charset="0"/>
                <a:cs typeface="Verdana" panose="020B0604030504040204" pitchFamily="34" charset="0"/>
              </a:rPr>
              <a:t>Inclusion</a:t>
            </a:r>
            <a:r>
              <a:rPr lang="it-IT" sz="2300" dirty="0">
                <a:latin typeface="Verdana" panose="020B0604030504040204" pitchFamily="34" charset="0"/>
                <a:ea typeface="Verdana" panose="020B0604030504040204" pitchFamily="34" charset="0"/>
                <a:cs typeface="Verdana" panose="020B0604030504040204" pitchFamily="34" charset="0"/>
              </a:rPr>
              <a:t> Board guidato David </a:t>
            </a:r>
            <a:r>
              <a:rPr lang="it-IT" sz="2300" dirty="0" err="1">
                <a:latin typeface="Verdana" panose="020B0604030504040204" pitchFamily="34" charset="0"/>
                <a:ea typeface="Verdana" panose="020B0604030504040204" pitchFamily="34" charset="0"/>
                <a:cs typeface="Verdana" panose="020B0604030504040204" pitchFamily="34" charset="0"/>
              </a:rPr>
              <a:t>Mixner</a:t>
            </a:r>
            <a:r>
              <a:rPr lang="it-IT" sz="2300" dirty="0">
                <a:latin typeface="Verdana" panose="020B0604030504040204" pitchFamily="34" charset="0"/>
                <a:ea typeface="Verdana" panose="020B0604030504040204" pitchFamily="34" charset="0"/>
                <a:cs typeface="Verdana" panose="020B0604030504040204" pitchFamily="34" charset="0"/>
              </a:rPr>
              <a:t>, gay, opinion maker, scrittore, spin </a:t>
            </a:r>
            <a:r>
              <a:rPr lang="it-IT" sz="2300" dirty="0" err="1">
                <a:latin typeface="Verdana" panose="020B0604030504040204" pitchFamily="34" charset="0"/>
                <a:ea typeface="Verdana" panose="020B0604030504040204" pitchFamily="34" charset="0"/>
                <a:cs typeface="Verdana" panose="020B0604030504040204" pitchFamily="34" charset="0"/>
              </a:rPr>
              <a:t>doctor</a:t>
            </a:r>
            <a:r>
              <a:rPr lang="it-IT" sz="2300" dirty="0">
                <a:latin typeface="Verdana" panose="020B0604030504040204" pitchFamily="34" charset="0"/>
                <a:ea typeface="Verdana" panose="020B0604030504040204" pitchFamily="34" charset="0"/>
                <a:cs typeface="Verdana" panose="020B0604030504040204" pitchFamily="34" charset="0"/>
              </a:rPr>
              <a:t> e attivista per i diritti civili, definito da </a:t>
            </a:r>
            <a:r>
              <a:rPr lang="it-IT" sz="2300" dirty="0" err="1">
                <a:latin typeface="Verdana" panose="020B0604030504040204" pitchFamily="34" charset="0"/>
                <a:ea typeface="Verdana" panose="020B0604030504040204" pitchFamily="34" charset="0"/>
                <a:cs typeface="Verdana" panose="020B0604030504040204" pitchFamily="34" charset="0"/>
              </a:rPr>
              <a:t>Newsweek</a:t>
            </a:r>
            <a:r>
              <a:rPr lang="it-IT" sz="2300" dirty="0">
                <a:latin typeface="Verdana" panose="020B0604030504040204" pitchFamily="34" charset="0"/>
                <a:ea typeface="Verdana" panose="020B0604030504040204" pitchFamily="34" charset="0"/>
                <a:cs typeface="Verdana" panose="020B0604030504040204" pitchFamily="34" charset="0"/>
              </a:rPr>
              <a:t> il gay più potente d’America nel quale entrano anche atleti paraolimpici (Alex Zanardi)</a:t>
            </a:r>
          </a:p>
          <a:p>
            <a:pPr algn="just">
              <a:lnSpc>
                <a:spcPts val="3100"/>
              </a:lnSpc>
              <a:buFontTx/>
              <a:buChar char="-"/>
            </a:pPr>
            <a:r>
              <a:rPr lang="it-IT" sz="2300" dirty="0">
                <a:latin typeface="Verdana" panose="020B0604030504040204" pitchFamily="34" charset="0"/>
                <a:ea typeface="Verdana" panose="020B0604030504040204" pitchFamily="34" charset="0"/>
                <a:cs typeface="Verdana" panose="020B0604030504040204" pitchFamily="34" charset="0"/>
              </a:rPr>
              <a:t>Incontri con comunità LGBT, scusandosi ancora e definendoli come "i membri dei gruppi che rappresentano nel modo migliore l'evoluzione della famiglia»</a:t>
            </a:r>
          </a:p>
          <a:p>
            <a:pPr algn="just">
              <a:lnSpc>
                <a:spcPts val="3100"/>
              </a:lnSpc>
              <a:buFontTx/>
              <a:buChar char="-"/>
            </a:pPr>
            <a:r>
              <a:rPr lang="it-IT" sz="2300" dirty="0">
                <a:latin typeface="Verdana" panose="020B0604030504040204" pitchFamily="34" charset="0"/>
                <a:ea typeface="Verdana" panose="020B0604030504040204" pitchFamily="34" charset="0"/>
                <a:cs typeface="Verdana" panose="020B0604030504040204" pitchFamily="34" charset="0"/>
              </a:rPr>
              <a:t>Azioni di policy aziendale di promozione della "diversità, inclusione e uguaglianza" come valori imprescindibili del codice etico di Barilla</a:t>
            </a:r>
          </a:p>
          <a:p>
            <a:pPr algn="just">
              <a:lnSpc>
                <a:spcPts val="3100"/>
              </a:lnSpc>
              <a:buFontTx/>
              <a:buChar char="-"/>
            </a:pPr>
            <a:r>
              <a:rPr lang="it-IT" sz="2300" dirty="0">
                <a:latin typeface="Verdana" panose="020B0604030504040204" pitchFamily="34" charset="0"/>
                <a:ea typeface="Verdana" panose="020B0604030504040204" pitchFamily="34" charset="0"/>
                <a:cs typeface="Verdana" panose="020B0604030504040204" pitchFamily="34" charset="0"/>
              </a:rPr>
              <a:t>Benefit</a:t>
            </a:r>
            <a:r>
              <a:rPr lang="it-IT" sz="2300" i="1" dirty="0">
                <a:latin typeface="Verdana" panose="020B0604030504040204" pitchFamily="34" charset="0"/>
                <a:ea typeface="Verdana" panose="020B0604030504040204" pitchFamily="34" charset="0"/>
                <a:cs typeface="Verdana" panose="020B0604030504040204" pitchFamily="34" charset="0"/>
              </a:rPr>
              <a:t> </a:t>
            </a:r>
            <a:r>
              <a:rPr lang="it-IT" sz="2300" dirty="0">
                <a:latin typeface="Verdana" panose="020B0604030504040204" pitchFamily="34" charset="0"/>
                <a:ea typeface="Verdana" panose="020B0604030504040204" pitchFamily="34" charset="0"/>
                <a:cs typeface="Verdana" panose="020B0604030504040204" pitchFamily="34" charset="0"/>
              </a:rPr>
              <a:t>offerti al personale, senza distinzioni di sesso, età, disabilità, appartenenza sociale, religione e, soprattutto, orientamento sessuale</a:t>
            </a:r>
          </a:p>
          <a:p>
            <a:pPr>
              <a:buFontTx/>
              <a:buChar char="-"/>
            </a:pPr>
            <a:endParaRPr lang="it-IT" sz="1500" dirty="0"/>
          </a:p>
          <a:p>
            <a:pPr>
              <a:buFontTx/>
              <a:buChar char="-"/>
            </a:pPr>
            <a:endParaRPr lang="it-IT" dirty="0"/>
          </a:p>
          <a:p>
            <a:endParaRPr lang="it-IT" dirty="0"/>
          </a:p>
        </p:txBody>
      </p:sp>
    </p:spTree>
    <p:extLst>
      <p:ext uri="{BB962C8B-B14F-4D97-AF65-F5344CB8AC3E}">
        <p14:creationId xmlns:p14="http://schemas.microsoft.com/office/powerpoint/2010/main" val="3931370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B2A8B5-C060-414D-A2B1-7D4BE0798906}"/>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Altre azioni Barilla</a:t>
            </a:r>
          </a:p>
        </p:txBody>
      </p:sp>
      <p:sp>
        <p:nvSpPr>
          <p:cNvPr id="3" name="Segnaposto contenuto 2">
            <a:extLst>
              <a:ext uri="{FF2B5EF4-FFF2-40B4-BE49-F238E27FC236}">
                <a16:creationId xmlns:a16="http://schemas.microsoft.com/office/drawing/2014/main" id="{201A9704-BA53-584B-8802-F509A5021520}"/>
              </a:ext>
            </a:extLst>
          </p:cNvPr>
          <p:cNvSpPr>
            <a:spLocks noGrp="1"/>
          </p:cNvSpPr>
          <p:nvPr>
            <p:ph idx="1"/>
          </p:nvPr>
        </p:nvSpPr>
        <p:spPr>
          <a:xfrm>
            <a:off x="838200" y="1527142"/>
            <a:ext cx="10515600" cy="5071621"/>
          </a:xfrm>
        </p:spPr>
        <p:txBody>
          <a:bodyPr>
            <a:normAutofit fontScale="85000" lnSpcReduction="10000"/>
          </a:bodyPr>
          <a:lstStyle/>
          <a:p>
            <a:pPr algn="just">
              <a:lnSpc>
                <a:spcPts val="3600"/>
              </a:lnSpc>
              <a:buFontTx/>
              <a:buChar char="-"/>
            </a:pPr>
            <a:r>
              <a:rPr lang="it-IT" sz="3200" dirty="0">
                <a:latin typeface="Verdana" panose="020B0604030504040204" pitchFamily="34" charset="0"/>
                <a:ea typeface="Verdana" panose="020B0604030504040204" pitchFamily="34" charset="0"/>
                <a:cs typeface="Verdana" panose="020B0604030504040204" pitchFamily="34" charset="0"/>
              </a:rPr>
              <a:t>Corsi di formazione per la tutela dei dipendenti Barilla dalle discriminazioni</a:t>
            </a:r>
          </a:p>
          <a:p>
            <a:pPr algn="just">
              <a:lnSpc>
                <a:spcPts val="3600"/>
              </a:lnSpc>
              <a:buFontTx/>
              <a:buChar char="-"/>
            </a:pPr>
            <a:r>
              <a:rPr lang="it-IT" sz="3200" dirty="0">
                <a:latin typeface="Verdana" panose="020B0604030504040204" pitchFamily="34" charset="0"/>
                <a:ea typeface="Verdana" panose="020B0604030504040204" pitchFamily="34" charset="0"/>
                <a:cs typeface="Verdana" panose="020B0604030504040204" pitchFamily="34" charset="0"/>
              </a:rPr>
              <a:t>Donazioni a favore delle associazioni che tutelano i diritti LGBT e collaborazioni con attivisti omosessuali al fine di orientarne la policy di Barilla verso un cambiamento concreto che ha portato l'ex azienda omofoba</a:t>
            </a:r>
          </a:p>
          <a:p>
            <a:pPr algn="just">
              <a:lnSpc>
                <a:spcPts val="3600"/>
              </a:lnSpc>
              <a:buFontTx/>
              <a:buChar char="-"/>
            </a:pPr>
            <a:r>
              <a:rPr lang="it-IT" sz="3200" dirty="0">
                <a:latin typeface="Verdana" panose="020B0604030504040204" pitchFamily="34" charset="0"/>
                <a:ea typeface="Verdana" panose="020B0604030504040204" pitchFamily="34" charset="0"/>
                <a:cs typeface="Verdana" panose="020B0604030504040204" pitchFamily="34" charset="0"/>
              </a:rPr>
              <a:t>Riconoscimento internazionale della Human Right </a:t>
            </a:r>
            <a:r>
              <a:rPr lang="it-IT" sz="3200" dirty="0" err="1">
                <a:latin typeface="Verdana" panose="020B0604030504040204" pitchFamily="34" charset="0"/>
                <a:ea typeface="Verdana" panose="020B0604030504040204" pitchFamily="34" charset="0"/>
                <a:cs typeface="Verdana" panose="020B0604030504040204" pitchFamily="34" charset="0"/>
              </a:rPr>
              <a:t>Campaign</a:t>
            </a:r>
            <a:r>
              <a:rPr lang="it-IT" sz="3200" dirty="0">
                <a:latin typeface="Verdana" panose="020B0604030504040204" pitchFamily="34" charset="0"/>
                <a:ea typeface="Verdana" panose="020B0604030504040204" pitchFamily="34" charset="0"/>
                <a:cs typeface="Verdana" panose="020B0604030504040204" pitchFamily="34" charset="0"/>
              </a:rPr>
              <a:t> per i diritti degli omosessuali con il punteggio massimo (100 su 100)  tra 781 aziende</a:t>
            </a:r>
          </a:p>
          <a:p>
            <a:pPr algn="just">
              <a:lnSpc>
                <a:spcPts val="3600"/>
              </a:lnSpc>
              <a:buFontTx/>
              <a:buChar char="-"/>
            </a:pPr>
            <a:r>
              <a:rPr lang="it-IT" sz="3200" dirty="0">
                <a:latin typeface="Verdana" panose="020B0604030504040204" pitchFamily="34" charset="0"/>
                <a:ea typeface="Verdana" panose="020B0604030504040204" pitchFamily="34" charset="0"/>
                <a:cs typeface="Verdana" panose="020B0604030504040204" pitchFamily="34" charset="0"/>
              </a:rPr>
              <a:t>Adesione al club </a:t>
            </a:r>
            <a:r>
              <a:rPr lang="it-IT" sz="3200" dirty="0" err="1">
                <a:latin typeface="Verdana" panose="020B0604030504040204" pitchFamily="34" charset="0"/>
                <a:ea typeface="Verdana" panose="020B0604030504040204" pitchFamily="34" charset="0"/>
                <a:cs typeface="Verdana" panose="020B0604030504040204" pitchFamily="34" charset="0"/>
              </a:rPr>
              <a:t>Lgbt</a:t>
            </a:r>
            <a:r>
              <a:rPr lang="it-IT" sz="3200" dirty="0">
                <a:latin typeface="Verdana" panose="020B0604030504040204" pitchFamily="34" charset="0"/>
                <a:ea typeface="Verdana" panose="020B0604030504040204" pitchFamily="34" charset="0"/>
                <a:cs typeface="Verdana" panose="020B0604030504040204" pitchFamily="34" charset="0"/>
              </a:rPr>
              <a:t> dell'Onu</a:t>
            </a:r>
          </a:p>
          <a:p>
            <a:pPr>
              <a:buFontTx/>
              <a:buChar char="-"/>
            </a:pPr>
            <a:endParaRPr lang="it-IT" sz="1600" dirty="0"/>
          </a:p>
          <a:p>
            <a:pPr>
              <a:buFontTx/>
              <a:buChar char="-"/>
            </a:pPr>
            <a:endParaRPr lang="it-IT" sz="1500" dirty="0"/>
          </a:p>
          <a:p>
            <a:pPr>
              <a:buFontTx/>
              <a:buChar char="-"/>
            </a:pPr>
            <a:endParaRPr lang="it-IT" dirty="0"/>
          </a:p>
          <a:p>
            <a:endParaRPr lang="it-IT" dirty="0"/>
          </a:p>
        </p:txBody>
      </p:sp>
    </p:spTree>
    <p:extLst>
      <p:ext uri="{BB962C8B-B14F-4D97-AF65-F5344CB8AC3E}">
        <p14:creationId xmlns:p14="http://schemas.microsoft.com/office/powerpoint/2010/main" val="948995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71B9A9-E01B-B345-BDBE-3FC49C3BCC51}"/>
              </a:ext>
            </a:extLst>
          </p:cNvPr>
          <p:cNvSpPr>
            <a:spLocks noGrp="1"/>
          </p:cNvSpPr>
          <p:nvPr>
            <p:ph type="title"/>
          </p:nvPr>
        </p:nvSpPr>
        <p:spPr/>
        <p:txBody>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2018</a:t>
            </a:r>
          </a:p>
        </p:txBody>
      </p:sp>
      <p:pic>
        <p:nvPicPr>
          <p:cNvPr id="5" name="Segnaposto contenuto 4" descr="Immagine che contiene computer, stanza&#10;&#10;Descrizione generata automaticamente">
            <a:extLst>
              <a:ext uri="{FF2B5EF4-FFF2-40B4-BE49-F238E27FC236}">
                <a16:creationId xmlns:a16="http://schemas.microsoft.com/office/drawing/2014/main" id="{E65D81F6-A03D-1E40-A0DE-2BDA86CA52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8785" y="1467514"/>
            <a:ext cx="4035552" cy="4797685"/>
          </a:xfrm>
        </p:spPr>
      </p:pic>
      <p:pic>
        <p:nvPicPr>
          <p:cNvPr id="7" name="Immagine 6" descr="Immagine che contiene sedendo, tavolo, piccolo, schermo&#10;&#10;Descrizione generata automaticamente">
            <a:extLst>
              <a:ext uri="{FF2B5EF4-FFF2-40B4-BE49-F238E27FC236}">
                <a16:creationId xmlns:a16="http://schemas.microsoft.com/office/drawing/2014/main" id="{BE8EA0F3-358B-2D41-88A0-1509C677A1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444" y="1475858"/>
            <a:ext cx="6173724" cy="4780998"/>
          </a:xfrm>
          <a:prstGeom prst="rect">
            <a:avLst/>
          </a:prstGeom>
        </p:spPr>
      </p:pic>
    </p:spTree>
    <p:extLst>
      <p:ext uri="{BB962C8B-B14F-4D97-AF65-F5344CB8AC3E}">
        <p14:creationId xmlns:p14="http://schemas.microsoft.com/office/powerpoint/2010/main" val="2363100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4DE60E-9788-E548-B9C0-678EAE8120C1}"/>
              </a:ext>
            </a:extLst>
          </p:cNvPr>
          <p:cNvSpPr>
            <a:spLocks noGrp="1"/>
          </p:cNvSpPr>
          <p:nvPr>
            <p:ph type="title"/>
          </p:nvPr>
        </p:nvSpPr>
        <p:spPr/>
        <p:txBody>
          <a:bodyPr>
            <a:normAutofit/>
          </a:bodyPr>
          <a:lstStyle/>
          <a:p>
            <a:pPr algn="ctr"/>
            <a:r>
              <a:rPr lang="it-IT" sz="3600" dirty="0" err="1">
                <a:latin typeface="Verdana" panose="020B0604030504040204" pitchFamily="34" charset="0"/>
                <a:ea typeface="Verdana" panose="020B0604030504040204" pitchFamily="34" charset="0"/>
                <a:cs typeface="Verdana" panose="020B0604030504040204" pitchFamily="34" charset="0"/>
              </a:rPr>
              <a:t>Moncler</a:t>
            </a:r>
            <a:endParaRPr lang="it-IT" sz="3600" dirty="0">
              <a:latin typeface="Verdana" panose="020B0604030504040204" pitchFamily="34" charset="0"/>
              <a:ea typeface="Verdana" panose="020B0604030504040204" pitchFamily="34" charset="0"/>
              <a:cs typeface="Verdana" panose="020B0604030504040204" pitchFamily="34" charset="0"/>
            </a:endParaRPr>
          </a:p>
        </p:txBody>
      </p:sp>
      <p:sp>
        <p:nvSpPr>
          <p:cNvPr id="3" name="Segnaposto contenuto 2">
            <a:extLst>
              <a:ext uri="{FF2B5EF4-FFF2-40B4-BE49-F238E27FC236}">
                <a16:creationId xmlns:a16="http://schemas.microsoft.com/office/drawing/2014/main" id="{D9D59030-23A5-CB4A-A88C-7D6043028C78}"/>
              </a:ext>
            </a:extLst>
          </p:cNvPr>
          <p:cNvSpPr>
            <a:spLocks noGrp="1"/>
          </p:cNvSpPr>
          <p:nvPr>
            <p:ph idx="1"/>
          </p:nvPr>
        </p:nvSpPr>
        <p:spPr>
          <a:xfrm>
            <a:off x="838200" y="1561171"/>
            <a:ext cx="10515600" cy="4931704"/>
          </a:xfrm>
        </p:spPr>
        <p:txBody>
          <a:bodyPr>
            <a:normAutofit fontScale="77500" lnSpcReduction="20000"/>
          </a:bodyPr>
          <a:lstStyle/>
          <a:p>
            <a:pPr marL="0" indent="0" algn="just">
              <a:lnSpc>
                <a:spcPct val="150000"/>
              </a:lnSpc>
              <a:spcBef>
                <a:spcPts val="0"/>
              </a:spcBef>
              <a:buNone/>
            </a:pPr>
            <a:r>
              <a:rPr lang="it-IT" sz="3000" dirty="0">
                <a:latin typeface="Verdana" panose="020B0604030504040204" pitchFamily="34" charset="0"/>
                <a:ea typeface="Verdana" panose="020B0604030504040204" pitchFamily="34" charset="0"/>
                <a:cs typeface="Verdana" panose="020B0604030504040204" pitchFamily="34" charset="0"/>
              </a:rPr>
              <a:t>2 novembre 2014 sera – Report (</a:t>
            </a:r>
            <a:r>
              <a:rPr lang="it-IT" sz="3000" dirty="0" err="1">
                <a:latin typeface="Verdana" panose="020B0604030504040204" pitchFamily="34" charset="0"/>
                <a:ea typeface="Verdana" panose="020B0604030504040204" pitchFamily="34" charset="0"/>
                <a:cs typeface="Verdana" panose="020B0604030504040204" pitchFamily="34" charset="0"/>
              </a:rPr>
              <a:t>Gabanelli</a:t>
            </a:r>
            <a:r>
              <a:rPr lang="it-IT" sz="3000" dirty="0">
                <a:latin typeface="Verdana" panose="020B0604030504040204" pitchFamily="34" charset="0"/>
                <a:ea typeface="Verdana" panose="020B0604030504040204" pitchFamily="34" charset="0"/>
                <a:cs typeface="Verdana" panose="020B0604030504040204" pitchFamily="34" charset="0"/>
              </a:rPr>
              <a:t>)</a:t>
            </a:r>
          </a:p>
          <a:p>
            <a:pPr marL="0" indent="0" algn="just">
              <a:lnSpc>
                <a:spcPct val="150000"/>
              </a:lnSpc>
              <a:spcBef>
                <a:spcPts val="0"/>
              </a:spcBef>
              <a:buNone/>
            </a:pPr>
            <a:r>
              <a:rPr lang="it-IT" sz="3000" dirty="0">
                <a:latin typeface="Verdana" panose="020B0604030504040204" pitchFamily="34" charset="0"/>
                <a:ea typeface="Verdana" panose="020B0604030504040204" pitchFamily="34" charset="0"/>
                <a:cs typeface="Verdana" panose="020B0604030504040204" pitchFamily="34" charset="0"/>
              </a:rPr>
              <a:t>Servizio “Siamo tutte oche” di Sabrina Giannini:</a:t>
            </a:r>
          </a:p>
          <a:p>
            <a:pPr algn="just">
              <a:lnSpc>
                <a:spcPct val="150000"/>
              </a:lnSpc>
              <a:spcBef>
                <a:spcPts val="0"/>
              </a:spcBef>
              <a:buFontTx/>
              <a:buChar char="-"/>
            </a:pPr>
            <a:r>
              <a:rPr lang="it-IT" sz="3000" dirty="0">
                <a:latin typeface="Verdana" panose="020B0604030504040204" pitchFamily="34" charset="0"/>
                <a:ea typeface="Verdana" panose="020B0604030504040204" pitchFamily="34" charset="0"/>
                <a:cs typeface="Verdana" panose="020B0604030504040204" pitchFamily="34" charset="0"/>
              </a:rPr>
              <a:t>maltrattamenti degli animali in Ungheria usati per l’interno del piumini</a:t>
            </a:r>
          </a:p>
          <a:p>
            <a:pPr algn="just">
              <a:lnSpc>
                <a:spcPct val="150000"/>
              </a:lnSpc>
              <a:spcBef>
                <a:spcPts val="0"/>
              </a:spcBef>
              <a:buFontTx/>
              <a:buChar char="-"/>
            </a:pPr>
            <a:r>
              <a:rPr lang="it-IT" sz="3000" dirty="0">
                <a:latin typeface="Verdana" panose="020B0604030504040204" pitchFamily="34" charset="0"/>
                <a:ea typeface="Verdana" panose="020B0604030504040204" pitchFamily="34" charset="0"/>
                <a:cs typeface="Verdana" panose="020B0604030504040204" pitchFamily="34" charset="0"/>
              </a:rPr>
              <a:t>utilizzo di mano d’opera in Ungheria e in </a:t>
            </a:r>
            <a:r>
              <a:rPr lang="it-IT" sz="3000" dirty="0" err="1">
                <a:latin typeface="Verdana" panose="020B0604030504040204" pitchFamily="34" charset="0"/>
                <a:ea typeface="Verdana" panose="020B0604030504040204" pitchFamily="34" charset="0"/>
                <a:cs typeface="Verdana" panose="020B0604030504040204" pitchFamily="34" charset="0"/>
              </a:rPr>
              <a:t>Transistria</a:t>
            </a:r>
            <a:endParaRPr lang="it-IT" sz="3000" dirty="0">
              <a:latin typeface="Verdana" panose="020B0604030504040204" pitchFamily="34" charset="0"/>
              <a:ea typeface="Verdana" panose="020B0604030504040204" pitchFamily="34" charset="0"/>
              <a:cs typeface="Verdana" panose="020B0604030504040204" pitchFamily="34" charset="0"/>
            </a:endParaRPr>
          </a:p>
          <a:p>
            <a:pPr algn="just">
              <a:lnSpc>
                <a:spcPct val="150000"/>
              </a:lnSpc>
              <a:spcBef>
                <a:spcPts val="0"/>
              </a:spcBef>
              <a:buFontTx/>
              <a:buChar char="-"/>
            </a:pPr>
            <a:r>
              <a:rPr lang="it-IT" sz="3000" dirty="0">
                <a:latin typeface="Verdana" panose="020B0604030504040204" pitchFamily="34" charset="0"/>
                <a:ea typeface="Verdana" panose="020B0604030504040204" pitchFamily="34" charset="0"/>
                <a:cs typeface="Verdana" panose="020B0604030504040204" pitchFamily="34" charset="0"/>
              </a:rPr>
              <a:t>nel piumaggio più pregiato viene inserito materiale di scarsa qualità e che il costo del prodotto è un trentesimo di quello sul mercato italiano</a:t>
            </a:r>
          </a:p>
          <a:p>
            <a:pPr marL="0" indent="0" algn="just">
              <a:lnSpc>
                <a:spcPct val="150000"/>
              </a:lnSpc>
              <a:spcBef>
                <a:spcPts val="0"/>
              </a:spcBef>
              <a:buNone/>
            </a:pPr>
            <a:r>
              <a:rPr lang="it-IT" sz="3000" dirty="0" err="1">
                <a:latin typeface="Verdana" panose="020B0604030504040204" pitchFamily="34" charset="0"/>
                <a:ea typeface="Verdana" panose="020B0604030504040204" pitchFamily="34" charset="0"/>
                <a:cs typeface="Verdana" panose="020B0604030504040204" pitchFamily="34" charset="0"/>
              </a:rPr>
              <a:t>https</a:t>
            </a:r>
            <a:r>
              <a:rPr lang="it-IT" sz="3000" dirty="0">
                <a:latin typeface="Verdana" panose="020B0604030504040204" pitchFamily="34" charset="0"/>
                <a:ea typeface="Verdana" panose="020B0604030504040204" pitchFamily="34" charset="0"/>
                <a:cs typeface="Verdana" panose="020B0604030504040204" pitchFamily="34" charset="0"/>
              </a:rPr>
              <a:t>://</a:t>
            </a:r>
            <a:r>
              <a:rPr lang="it-IT" sz="3000" dirty="0" err="1">
                <a:latin typeface="Verdana" panose="020B0604030504040204" pitchFamily="34" charset="0"/>
                <a:ea typeface="Verdana" panose="020B0604030504040204" pitchFamily="34" charset="0"/>
                <a:cs typeface="Verdana" panose="020B0604030504040204" pitchFamily="34" charset="0"/>
              </a:rPr>
              <a:t>www.rai.it</a:t>
            </a:r>
            <a:r>
              <a:rPr lang="it-IT" sz="3000" dirty="0">
                <a:latin typeface="Verdana" panose="020B0604030504040204" pitchFamily="34" charset="0"/>
                <a:ea typeface="Verdana" panose="020B0604030504040204" pitchFamily="34" charset="0"/>
                <a:cs typeface="Verdana" panose="020B0604030504040204" pitchFamily="34" charset="0"/>
              </a:rPr>
              <a:t>/programmi/report/inchieste/Siamo-tutti-oche-f756613c-01c4-4851-af78-73726e508d8e.html</a:t>
            </a:r>
          </a:p>
          <a:p>
            <a:endParaRPr lang="it-IT" dirty="0"/>
          </a:p>
        </p:txBody>
      </p:sp>
    </p:spTree>
    <p:extLst>
      <p:ext uri="{BB962C8B-B14F-4D97-AF65-F5344CB8AC3E}">
        <p14:creationId xmlns:p14="http://schemas.microsoft.com/office/powerpoint/2010/main" val="1697127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BB7916-9E9A-2C45-90EE-378A75AE7751}"/>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Fattore scatenante</a:t>
            </a:r>
          </a:p>
        </p:txBody>
      </p:sp>
      <p:sp>
        <p:nvSpPr>
          <p:cNvPr id="3" name="Segnaposto contenuto 2">
            <a:extLst>
              <a:ext uri="{FF2B5EF4-FFF2-40B4-BE49-F238E27FC236}">
                <a16:creationId xmlns:a16="http://schemas.microsoft.com/office/drawing/2014/main" id="{5639CCB7-DDE8-CA4B-B142-7EB6C0E57C53}"/>
              </a:ext>
            </a:extLst>
          </p:cNvPr>
          <p:cNvSpPr>
            <a:spLocks noGrp="1"/>
          </p:cNvSpPr>
          <p:nvPr>
            <p:ph idx="1"/>
          </p:nvPr>
        </p:nvSpPr>
        <p:spPr/>
        <p:txBody>
          <a:bodyPr>
            <a:normAutofit fontScale="77500" lnSpcReduction="20000"/>
          </a:bodyPr>
          <a:lstStyle/>
          <a:p>
            <a:pPr algn="just">
              <a:lnSpc>
                <a:spcPts val="29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La trasmissione sui media tradizionali ha un Audience di 3.140.000 spettatori, uno share del 13,4 (Dati Auditel):</a:t>
            </a:r>
          </a:p>
          <a:p>
            <a:pPr algn="just">
              <a:lnSpc>
                <a:spcPts val="29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servizio su comportamenti aziendali che</a:t>
            </a:r>
          </a:p>
          <a:p>
            <a:pPr marL="514350" indent="-514350" algn="just">
              <a:lnSpc>
                <a:spcPts val="2900"/>
              </a:lnSpc>
              <a:buAutoNum type="arabicPeriod"/>
            </a:pPr>
            <a:r>
              <a:rPr lang="it-IT" dirty="0">
                <a:latin typeface="Verdana" panose="020B0604030504040204" pitchFamily="34" charset="0"/>
                <a:ea typeface="Verdana" panose="020B0604030504040204" pitchFamily="34" charset="0"/>
                <a:cs typeface="Verdana" panose="020B0604030504040204" pitchFamily="34" charset="0"/>
              </a:rPr>
              <a:t>modificano uno status quo nella coscienza dei consumatori</a:t>
            </a:r>
          </a:p>
          <a:p>
            <a:pPr marL="514350" indent="-514350" algn="just">
              <a:lnSpc>
                <a:spcPts val="2900"/>
              </a:lnSpc>
              <a:buAutoNum type="arabicPeriod"/>
            </a:pPr>
            <a:r>
              <a:rPr lang="it-IT" dirty="0">
                <a:latin typeface="Verdana" panose="020B0604030504040204" pitchFamily="34" charset="0"/>
                <a:ea typeface="Verdana" panose="020B0604030504040204" pitchFamily="34" charset="0"/>
                <a:cs typeface="Verdana" panose="020B0604030504040204" pitchFamily="34" charset="0"/>
              </a:rPr>
              <a:t>focalizza l’attenzione degli animalisti su </a:t>
            </a:r>
            <a:r>
              <a:rPr lang="it-IT" dirty="0" err="1">
                <a:latin typeface="Verdana" panose="020B0604030504040204" pitchFamily="34" charset="0"/>
                <a:ea typeface="Verdana" panose="020B0604030504040204" pitchFamily="34" charset="0"/>
                <a:cs typeface="Verdana" panose="020B0604030504040204" pitchFamily="34" charset="0"/>
              </a:rPr>
              <a:t>Moncler</a:t>
            </a:r>
            <a:endParaRPr lang="it-IT" dirty="0">
              <a:latin typeface="Verdana" panose="020B0604030504040204" pitchFamily="34" charset="0"/>
              <a:ea typeface="Verdana" panose="020B0604030504040204" pitchFamily="34" charset="0"/>
              <a:cs typeface="Verdana" panose="020B0604030504040204" pitchFamily="34" charset="0"/>
            </a:endParaRPr>
          </a:p>
          <a:p>
            <a:pPr algn="just">
              <a:lnSpc>
                <a:spcPts val="29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La cinghia di trasmissione ai social è immediata: la classifica Nielsen TV </a:t>
            </a:r>
            <a:r>
              <a:rPr lang="it-IT" dirty="0" err="1">
                <a:latin typeface="Verdana" panose="020B0604030504040204" pitchFamily="34" charset="0"/>
                <a:ea typeface="Verdana" panose="020B0604030504040204" pitchFamily="34" charset="0"/>
                <a:cs typeface="Verdana" panose="020B0604030504040204" pitchFamily="34" charset="0"/>
              </a:rPr>
              <a:t>Ratings</a:t>
            </a:r>
            <a:r>
              <a:rPr lang="it-IT" dirty="0">
                <a:latin typeface="Verdana" panose="020B0604030504040204" pitchFamily="34" charset="0"/>
                <a:ea typeface="Verdana" panose="020B0604030504040204" pitchFamily="34" charset="0"/>
                <a:cs typeface="Verdana" panose="020B0604030504040204" pitchFamily="34" charset="0"/>
              </a:rPr>
              <a:t> relativa ai </a:t>
            </a:r>
            <a:r>
              <a:rPr lang="it-IT" dirty="0" err="1">
                <a:latin typeface="Verdana" panose="020B0604030504040204" pitchFamily="34" charset="0"/>
                <a:ea typeface="Verdana" panose="020B0604030504040204" pitchFamily="34" charset="0"/>
                <a:cs typeface="Verdana" panose="020B0604030504040204" pitchFamily="34" charset="0"/>
              </a:rPr>
              <a:t>tweet</a:t>
            </a:r>
            <a:r>
              <a:rPr lang="it-IT" dirty="0">
                <a:latin typeface="Verdana" panose="020B0604030504040204" pitchFamily="34" charset="0"/>
                <a:ea typeface="Verdana" panose="020B0604030504040204" pitchFamily="34" charset="0"/>
                <a:cs typeface="Verdana" panose="020B0604030504040204" pitchFamily="34" charset="0"/>
              </a:rPr>
              <a:t> sui programmi tv pone report al terzo posto nella settimana di riferimento, con 15.000 </a:t>
            </a:r>
            <a:r>
              <a:rPr lang="it-IT" dirty="0" err="1">
                <a:latin typeface="Verdana" panose="020B0604030504040204" pitchFamily="34" charset="0"/>
                <a:ea typeface="Verdana" panose="020B0604030504040204" pitchFamily="34" charset="0"/>
                <a:cs typeface="Verdana" panose="020B0604030504040204" pitchFamily="34" charset="0"/>
              </a:rPr>
              <a:t>tweet</a:t>
            </a:r>
            <a:r>
              <a:rPr lang="it-IT" dirty="0">
                <a:latin typeface="Verdana" panose="020B0604030504040204" pitchFamily="34" charset="0"/>
                <a:ea typeface="Verdana" panose="020B0604030504040204" pitchFamily="34" charset="0"/>
                <a:cs typeface="Verdana" panose="020B0604030504040204" pitchFamily="34" charset="0"/>
              </a:rPr>
              <a:t>, complessivamente visti da 809.600 di volte da 57.300 persone [</a:t>
            </a:r>
            <a:r>
              <a:rPr lang="it-IT" dirty="0" err="1">
                <a:latin typeface="Verdana" panose="020B0604030504040204" pitchFamily="34" charset="0"/>
                <a:ea typeface="Verdana" panose="020B0604030504040204" pitchFamily="34" charset="0"/>
                <a:cs typeface="Verdana" panose="020B0604030504040204" pitchFamily="34" charset="0"/>
              </a:rPr>
              <a:t>www.primaonline.it</a:t>
            </a:r>
            <a:r>
              <a:rPr lang="it-IT" dirty="0">
                <a:latin typeface="Verdana" panose="020B0604030504040204" pitchFamily="34" charset="0"/>
                <a:ea typeface="Verdana" panose="020B0604030504040204" pitchFamily="34" charset="0"/>
                <a:cs typeface="Verdana" panose="020B0604030504040204" pitchFamily="34" charset="0"/>
              </a:rPr>
              <a:t>/</a:t>
            </a:r>
            <a:r>
              <a:rPr lang="it-IT" dirty="0" err="1">
                <a:latin typeface="Verdana" panose="020B0604030504040204" pitchFamily="34" charset="0"/>
                <a:ea typeface="Verdana" panose="020B0604030504040204" pitchFamily="34" charset="0"/>
                <a:cs typeface="Verdana" panose="020B0604030504040204" pitchFamily="34" charset="0"/>
              </a:rPr>
              <a:t>wp-content</a:t>
            </a:r>
            <a:r>
              <a:rPr lang="it-IT" dirty="0">
                <a:latin typeface="Verdana" panose="020B0604030504040204" pitchFamily="34" charset="0"/>
                <a:ea typeface="Verdana" panose="020B0604030504040204" pitchFamily="34" charset="0"/>
                <a:cs typeface="Verdana" panose="020B0604030504040204" pitchFamily="34" charset="0"/>
              </a:rPr>
              <a:t>/uploads/2014/11/Nielsen-twitter-2-novembre.jpg].</a:t>
            </a:r>
          </a:p>
          <a:p>
            <a:endParaRPr lang="it-IT" dirty="0"/>
          </a:p>
        </p:txBody>
      </p:sp>
    </p:spTree>
    <p:extLst>
      <p:ext uri="{BB962C8B-B14F-4D97-AF65-F5344CB8AC3E}">
        <p14:creationId xmlns:p14="http://schemas.microsoft.com/office/powerpoint/2010/main" val="1183185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61AD1B-94C1-D243-8F33-B8A84EBAE779}"/>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2 novembre</a:t>
            </a:r>
          </a:p>
        </p:txBody>
      </p:sp>
      <p:sp>
        <p:nvSpPr>
          <p:cNvPr id="3" name="Segnaposto contenuto 2">
            <a:extLst>
              <a:ext uri="{FF2B5EF4-FFF2-40B4-BE49-F238E27FC236}">
                <a16:creationId xmlns:a16="http://schemas.microsoft.com/office/drawing/2014/main" id="{47964430-AE93-3E44-8AD2-3E0861913E30}"/>
              </a:ext>
            </a:extLst>
          </p:cNvPr>
          <p:cNvSpPr>
            <a:spLocks noGrp="1"/>
          </p:cNvSpPr>
          <p:nvPr>
            <p:ph idx="1"/>
          </p:nvPr>
        </p:nvSpPr>
        <p:spPr/>
        <p:txBody>
          <a:bodyPr>
            <a:normAutofit fontScale="92500" lnSpcReduction="20000"/>
          </a:bodyPr>
          <a:lstStyle/>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Il primo </a:t>
            </a:r>
            <a:r>
              <a:rPr lang="it-IT" dirty="0" err="1">
                <a:latin typeface="Verdana" panose="020B0604030504040204" pitchFamily="34" charset="0"/>
                <a:ea typeface="Verdana" panose="020B0604030504040204" pitchFamily="34" charset="0"/>
                <a:cs typeface="Verdana" panose="020B0604030504040204" pitchFamily="34" charset="0"/>
              </a:rPr>
              <a:t>tweet</a:t>
            </a:r>
            <a:r>
              <a:rPr lang="it-IT" dirty="0">
                <a:latin typeface="Verdana" panose="020B0604030504040204" pitchFamily="34" charset="0"/>
                <a:ea typeface="Verdana" panose="020B0604030504040204" pitchFamily="34" charset="0"/>
                <a:cs typeface="Verdana" panose="020B0604030504040204" pitchFamily="34" charset="0"/>
              </a:rPr>
              <a:t> è di “Report ‏@reportrai3”, che così integra il media tradizionale con quelli social: «Come e dove viene fatto un piumino, che nel mondo, Remo #Ruffini si augura un giorno tutti chiamino #</a:t>
            </a:r>
            <a:r>
              <a:rPr lang="it-IT" dirty="0" err="1">
                <a:latin typeface="Verdana" panose="020B0604030504040204" pitchFamily="34" charset="0"/>
                <a:ea typeface="Verdana" panose="020B0604030504040204" pitchFamily="34" charset="0"/>
                <a:cs typeface="Verdana" panose="020B0604030504040204" pitchFamily="34" charset="0"/>
              </a:rPr>
              <a:t>Moncler</a:t>
            </a:r>
            <a:r>
              <a:rPr lang="it-IT" dirty="0">
                <a:latin typeface="Verdana" panose="020B0604030504040204" pitchFamily="34" charset="0"/>
                <a:ea typeface="Verdana" panose="020B0604030504040204" pitchFamily="34" charset="0"/>
                <a:cs typeface="Verdana" panose="020B0604030504040204" pitchFamily="34" charset="0"/>
              </a:rPr>
              <a:t>. #Report» [ore 12.56].</a:t>
            </a:r>
          </a:p>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Dalle anticipazione sul sito del programma, si diffondono i primi dissensi, ma i </a:t>
            </a:r>
            <a:r>
              <a:rPr lang="it-IT" dirty="0" err="1">
                <a:latin typeface="Verdana" panose="020B0604030504040204" pitchFamily="34" charset="0"/>
                <a:ea typeface="Verdana" panose="020B0604030504040204" pitchFamily="34" charset="0"/>
                <a:cs typeface="Verdana" panose="020B0604030504040204" pitchFamily="34" charset="0"/>
              </a:rPr>
              <a:t>tweet</a:t>
            </a:r>
            <a:r>
              <a:rPr lang="it-IT" dirty="0">
                <a:latin typeface="Verdana" panose="020B0604030504040204" pitchFamily="34" charset="0"/>
                <a:ea typeface="Verdana" panose="020B0604030504040204" pitchFamily="34" charset="0"/>
                <a:cs typeface="Verdana" panose="020B0604030504040204" pitchFamily="34" charset="0"/>
              </a:rPr>
              <a:t> rimangono relativamente bassi nella giornata, anche nelle ore della trasmissione (circa 260 </a:t>
            </a:r>
            <a:r>
              <a:rPr lang="it-IT" dirty="0" err="1">
                <a:latin typeface="Verdana" panose="020B0604030504040204" pitchFamily="34" charset="0"/>
                <a:ea typeface="Verdana" panose="020B0604030504040204" pitchFamily="34" charset="0"/>
                <a:cs typeface="Verdana" panose="020B0604030504040204" pitchFamily="34" charset="0"/>
              </a:rPr>
              <a:t>tweet</a:t>
            </a:r>
            <a:r>
              <a:rPr lang="it-IT" dirty="0">
                <a:latin typeface="Verdana" panose="020B0604030504040204" pitchFamily="34" charset="0"/>
                <a:ea typeface="Verdana" panose="020B0604030504040204" pitchFamily="34" charset="0"/>
                <a:cs typeface="Verdana" panose="020B0604030504040204" pitchFamily="34" charset="0"/>
              </a:rPr>
              <a:t>, moltiplicando per 10 il nostro campione di 16).</a:t>
            </a:r>
          </a:p>
          <a:p>
            <a:endParaRPr lang="it-IT" dirty="0"/>
          </a:p>
        </p:txBody>
      </p:sp>
    </p:spTree>
    <p:extLst>
      <p:ext uri="{BB962C8B-B14F-4D97-AF65-F5344CB8AC3E}">
        <p14:creationId xmlns:p14="http://schemas.microsoft.com/office/powerpoint/2010/main" val="3468510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C010D2-4670-C94B-ABBD-3E7557729283}"/>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3 novembre</a:t>
            </a:r>
          </a:p>
        </p:txBody>
      </p:sp>
      <p:sp>
        <p:nvSpPr>
          <p:cNvPr id="3" name="Segnaposto contenuto 2">
            <a:extLst>
              <a:ext uri="{FF2B5EF4-FFF2-40B4-BE49-F238E27FC236}">
                <a16:creationId xmlns:a16="http://schemas.microsoft.com/office/drawing/2014/main" id="{E338C68D-4FDD-244C-B7DF-491B51E76FB8}"/>
              </a:ext>
            </a:extLst>
          </p:cNvPr>
          <p:cNvSpPr>
            <a:spLocks noGrp="1"/>
          </p:cNvSpPr>
          <p:nvPr>
            <p:ph idx="1"/>
          </p:nvPr>
        </p:nvSpPr>
        <p:spPr>
          <a:xfrm>
            <a:off x="838200" y="1436914"/>
            <a:ext cx="10515600" cy="5164853"/>
          </a:xfrm>
        </p:spPr>
        <p:txBody>
          <a:bodyPr>
            <a:normAutofit lnSpcReduction="10000"/>
          </a:bodyPr>
          <a:lstStyle/>
          <a:p>
            <a:pPr algn="just">
              <a:lnSpc>
                <a:spcPct val="150000"/>
              </a:lnSpc>
              <a:spcBef>
                <a:spcPts val="0"/>
              </a:spcBef>
              <a:buFontTx/>
              <a:buChar char="-"/>
            </a:pPr>
            <a:r>
              <a:rPr lang="it-IT" sz="2600" dirty="0">
                <a:latin typeface="Verdana" panose="020B0604030504040204" pitchFamily="34" charset="0"/>
                <a:ea typeface="Verdana" panose="020B0604030504040204" pitchFamily="34" charset="0"/>
                <a:cs typeface="Verdana" panose="020B0604030504040204" pitchFamily="34" charset="0"/>
              </a:rPr>
              <a:t>Il giorno più intenso del social battage: alle 9.10 circa 1000 </a:t>
            </a:r>
            <a:r>
              <a:rPr lang="it-IT" sz="2600" dirty="0" err="1">
                <a:latin typeface="Verdana" panose="020B0604030504040204" pitchFamily="34" charset="0"/>
                <a:ea typeface="Verdana" panose="020B0604030504040204" pitchFamily="34" charset="0"/>
                <a:cs typeface="Verdana" panose="020B0604030504040204" pitchFamily="34" charset="0"/>
              </a:rPr>
              <a:t>tweet</a:t>
            </a:r>
            <a:endParaRPr lang="it-IT" sz="2600" dirty="0">
              <a:latin typeface="Verdana" panose="020B0604030504040204" pitchFamily="34" charset="0"/>
              <a:ea typeface="Verdana" panose="020B0604030504040204" pitchFamily="34" charset="0"/>
              <a:cs typeface="Verdana" panose="020B0604030504040204" pitchFamily="34" charset="0"/>
            </a:endParaRPr>
          </a:p>
          <a:p>
            <a:pPr marL="0" indent="0" algn="just">
              <a:lnSpc>
                <a:spcPct val="150000"/>
              </a:lnSpc>
              <a:spcBef>
                <a:spcPts val="0"/>
              </a:spcBef>
              <a:buNone/>
            </a:pPr>
            <a:r>
              <a:rPr lang="it-IT" sz="2600" dirty="0">
                <a:latin typeface="Verdana" panose="020B0604030504040204" pitchFamily="34" charset="0"/>
                <a:ea typeface="Verdana" panose="020B0604030504040204" pitchFamily="34" charset="0"/>
                <a:cs typeface="Verdana" panose="020B0604030504040204" pitchFamily="34" charset="0"/>
              </a:rPr>
              <a:t>Tre filoni:</a:t>
            </a:r>
          </a:p>
          <a:p>
            <a:pPr marL="514350" indent="-514350" algn="just">
              <a:lnSpc>
                <a:spcPct val="150000"/>
              </a:lnSpc>
              <a:spcBef>
                <a:spcPts val="0"/>
              </a:spcBef>
              <a:buAutoNum type="arabicPeriod"/>
            </a:pPr>
            <a:r>
              <a:rPr lang="it-IT" sz="2600" dirty="0">
                <a:latin typeface="Verdana" panose="020B0604030504040204" pitchFamily="34" charset="0"/>
                <a:ea typeface="Verdana" panose="020B0604030504040204" pitchFamily="34" charset="0"/>
                <a:cs typeface="Verdana" panose="020B0604030504040204" pitchFamily="34" charset="0"/>
              </a:rPr>
              <a:t>coloro che non acquistavano già prima </a:t>
            </a:r>
            <a:r>
              <a:rPr lang="it-IT" sz="2600" dirty="0" err="1">
                <a:latin typeface="Verdana" panose="020B0604030504040204" pitchFamily="34" charset="0"/>
                <a:ea typeface="Verdana" panose="020B0604030504040204" pitchFamily="34" charset="0"/>
                <a:cs typeface="Verdana" panose="020B0604030504040204" pitchFamily="34" charset="0"/>
              </a:rPr>
              <a:t>Moncler</a:t>
            </a:r>
            <a:endParaRPr lang="it-IT" sz="2600" dirty="0">
              <a:latin typeface="Verdana" panose="020B0604030504040204" pitchFamily="34" charset="0"/>
              <a:ea typeface="Verdana" panose="020B0604030504040204" pitchFamily="34" charset="0"/>
              <a:cs typeface="Verdana" panose="020B0604030504040204" pitchFamily="34" charset="0"/>
            </a:endParaRPr>
          </a:p>
          <a:p>
            <a:pPr marL="514350" indent="-514350" algn="just">
              <a:lnSpc>
                <a:spcPct val="150000"/>
              </a:lnSpc>
              <a:spcBef>
                <a:spcPts val="0"/>
              </a:spcBef>
              <a:buAutoNum type="arabicPeriod"/>
            </a:pPr>
            <a:r>
              <a:rPr lang="it-IT" sz="2600" dirty="0">
                <a:latin typeface="Verdana" panose="020B0604030504040204" pitchFamily="34" charset="0"/>
                <a:ea typeface="Verdana" panose="020B0604030504040204" pitchFamily="34" charset="0"/>
                <a:cs typeface="Verdana" panose="020B0604030504040204" pitchFamily="34" charset="0"/>
              </a:rPr>
              <a:t>Coloro che rimandano ad articoli, commenti di giornali e blog</a:t>
            </a:r>
          </a:p>
          <a:p>
            <a:pPr marL="514350" indent="-514350" algn="just">
              <a:lnSpc>
                <a:spcPct val="150000"/>
              </a:lnSpc>
              <a:spcBef>
                <a:spcPts val="0"/>
              </a:spcBef>
              <a:buAutoNum type="arabicPeriod"/>
            </a:pPr>
            <a:r>
              <a:rPr lang="it-IT" sz="2600" dirty="0">
                <a:latin typeface="Verdana" panose="020B0604030504040204" pitchFamily="34" charset="0"/>
                <a:ea typeface="Verdana" panose="020B0604030504040204" pitchFamily="34" charset="0"/>
                <a:cs typeface="Verdana" panose="020B0604030504040204" pitchFamily="34" charset="0"/>
              </a:rPr>
              <a:t>Coloro che con atteggiamento indignato rimandano alla trasmissione, la cui versione è caricata online nel sito del programma</a:t>
            </a:r>
          </a:p>
          <a:p>
            <a:endParaRPr lang="it-IT" dirty="0"/>
          </a:p>
        </p:txBody>
      </p:sp>
    </p:spTree>
    <p:extLst>
      <p:ext uri="{BB962C8B-B14F-4D97-AF65-F5344CB8AC3E}">
        <p14:creationId xmlns:p14="http://schemas.microsoft.com/office/powerpoint/2010/main" val="1048858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lnSpc>
                <a:spcPct val="170000"/>
              </a:lnSpc>
            </a:pPr>
            <a:r>
              <a:rPr lang="it-IT" sz="3200" dirty="0">
                <a:latin typeface="Verdana" charset="0"/>
                <a:ea typeface="Verdana" charset="0"/>
                <a:cs typeface="Verdana" charset="0"/>
              </a:rPr>
              <a:t>Principali sfide per la reputazione</a:t>
            </a:r>
          </a:p>
        </p:txBody>
      </p:sp>
      <p:sp>
        <p:nvSpPr>
          <p:cNvPr id="3" name="Segnaposto contenuto 2"/>
          <p:cNvSpPr>
            <a:spLocks noGrp="1"/>
          </p:cNvSpPr>
          <p:nvPr>
            <p:ph idx="1"/>
          </p:nvPr>
        </p:nvSpPr>
        <p:spPr>
          <a:xfrm>
            <a:off x="838200" y="1646656"/>
            <a:ext cx="8632371" cy="4825783"/>
          </a:xfrm>
        </p:spPr>
        <p:txBody>
          <a:bodyPr>
            <a:noAutofit/>
          </a:bodyPr>
          <a:lstStyle/>
          <a:p>
            <a:pPr algn="just">
              <a:lnSpc>
                <a:spcPct val="170000"/>
              </a:lnSpc>
              <a:buFontTx/>
              <a:buChar char="-"/>
            </a:pPr>
            <a:r>
              <a:rPr lang="it-IT" sz="2300" dirty="0">
                <a:latin typeface="Verdana" charset="0"/>
                <a:ea typeface="Verdana" charset="0"/>
                <a:cs typeface="Verdana" charset="0"/>
                <a:sym typeface="Wingdings"/>
              </a:rPr>
              <a:t>Novità (non famigliarità e sconosciuta), impotenza (mancanza controllo), salienza, vittime crisi (soprattutto se vulnerabili o grande pubblico), timore (il peggio deve ancora arrivare)</a:t>
            </a:r>
            <a:endParaRPr lang="it-IT" sz="2300" dirty="0">
              <a:latin typeface="Verdana" charset="0"/>
              <a:ea typeface="Verdana" charset="0"/>
              <a:cs typeface="Verdana" charset="0"/>
            </a:endParaRPr>
          </a:p>
          <a:p>
            <a:pPr algn="just">
              <a:lnSpc>
                <a:spcPct val="170000"/>
              </a:lnSpc>
              <a:buFontTx/>
              <a:buChar char="-"/>
            </a:pPr>
            <a:r>
              <a:rPr lang="it-IT" sz="2300" dirty="0">
                <a:latin typeface="Verdana" charset="0"/>
                <a:ea typeface="Verdana" charset="0"/>
                <a:cs typeface="Verdana" charset="0"/>
              </a:rPr>
              <a:t>Decisione dell’organizzazione è percepita come basata sull’efficienza o finanza VS correttezza/equità </a:t>
            </a:r>
            <a:r>
              <a:rPr lang="it-IT" sz="2300" dirty="0">
                <a:latin typeface="Verdana" charset="0"/>
                <a:ea typeface="Verdana" charset="0"/>
                <a:cs typeface="Verdana" charset="0"/>
                <a:sym typeface="Wingdings" pitchFamily="2" charset="2"/>
              </a:rPr>
              <a:t> </a:t>
            </a:r>
            <a:r>
              <a:rPr lang="it-IT" sz="2300" dirty="0">
                <a:solidFill>
                  <a:srgbClr val="440000"/>
                </a:solidFill>
                <a:latin typeface="Verdana" charset="0"/>
                <a:ea typeface="Verdana" charset="0"/>
                <a:cs typeface="Verdana" charset="0"/>
                <a:sym typeface="Wingdings" pitchFamily="2" charset="2"/>
              </a:rPr>
              <a:t>Aumenta negatività ricaduta</a:t>
            </a:r>
            <a:endParaRPr lang="it-IT" sz="2300" dirty="0">
              <a:latin typeface="Verdana" charset="0"/>
              <a:ea typeface="Verdana" charset="0"/>
              <a:cs typeface="Verdana" charset="0"/>
            </a:endParaRPr>
          </a:p>
          <a:p>
            <a:pPr algn="just">
              <a:lnSpc>
                <a:spcPct val="170000"/>
              </a:lnSpc>
              <a:buFontTx/>
              <a:buChar char="-"/>
            </a:pPr>
            <a:r>
              <a:rPr lang="it-IT" sz="2300" dirty="0">
                <a:latin typeface="Verdana" charset="0"/>
                <a:ea typeface="Verdana" charset="0"/>
                <a:cs typeface="Verdana" charset="0"/>
              </a:rPr>
              <a:t>Violazione di norme, fiducia o onestà</a:t>
            </a:r>
          </a:p>
        </p:txBody>
      </p:sp>
      <p:sp>
        <p:nvSpPr>
          <p:cNvPr id="4" name="CasellaDiTesto 3">
            <a:extLst>
              <a:ext uri="{FF2B5EF4-FFF2-40B4-BE49-F238E27FC236}">
                <a16:creationId xmlns:a16="http://schemas.microsoft.com/office/drawing/2014/main" id="{075BB240-9E0C-134A-B7AB-1F420158E628}"/>
              </a:ext>
            </a:extLst>
          </p:cNvPr>
          <p:cNvSpPr txBox="1"/>
          <p:nvPr/>
        </p:nvSpPr>
        <p:spPr>
          <a:xfrm>
            <a:off x="9846128" y="1788925"/>
            <a:ext cx="2220686" cy="4893647"/>
          </a:xfrm>
          <a:prstGeom prst="rect">
            <a:avLst/>
          </a:prstGeom>
          <a:noFill/>
          <a:ln w="28575">
            <a:solidFill>
              <a:schemeClr val="tx1">
                <a:lumMod val="50000"/>
                <a:lumOff val="50000"/>
              </a:schemeClr>
            </a:solidFill>
          </a:ln>
        </p:spPr>
        <p:txBody>
          <a:bodyPr wrap="square" rtlCol="0">
            <a:spAutoFit/>
          </a:bodyPr>
          <a:lstStyle/>
          <a:p>
            <a:pPr algn="ctr"/>
            <a:r>
              <a:rPr lang="it-IT" sz="2400" dirty="0">
                <a:solidFill>
                  <a:srgbClr val="FF0000"/>
                </a:solidFill>
                <a:latin typeface="Verdana" charset="0"/>
                <a:ea typeface="Verdana" charset="0"/>
                <a:cs typeface="Verdana" charset="0"/>
                <a:sym typeface="Wingdings" pitchFamily="2" charset="2"/>
              </a:rPr>
              <a:t>Paura</a:t>
            </a:r>
            <a:endParaRPr lang="it-IT" sz="2400" dirty="0">
              <a:solidFill>
                <a:srgbClr val="440000"/>
              </a:solidFill>
              <a:latin typeface="Verdana" charset="0"/>
              <a:ea typeface="Verdana" charset="0"/>
              <a:cs typeface="Verdana" charset="0"/>
              <a:sym typeface="Wingdings"/>
            </a:endParaRPr>
          </a:p>
          <a:p>
            <a:pPr algn="ctr"/>
            <a:endParaRPr lang="it-IT" sz="2400" dirty="0">
              <a:solidFill>
                <a:srgbClr val="3D0000"/>
              </a:solidFill>
              <a:latin typeface="Verdana" charset="0"/>
              <a:ea typeface="Verdana" charset="0"/>
              <a:cs typeface="Verdana" charset="0"/>
              <a:sym typeface="Wingdings"/>
            </a:endParaRPr>
          </a:p>
          <a:p>
            <a:pPr algn="ctr"/>
            <a:endParaRPr lang="it-IT" sz="2400" dirty="0">
              <a:solidFill>
                <a:srgbClr val="3D0000"/>
              </a:solidFill>
              <a:latin typeface="Verdana" charset="0"/>
              <a:ea typeface="Verdana" charset="0"/>
              <a:cs typeface="Verdana" charset="0"/>
              <a:sym typeface="Wingdings"/>
            </a:endParaRPr>
          </a:p>
          <a:p>
            <a:pPr algn="ctr"/>
            <a:endParaRPr lang="it-IT" sz="2400" dirty="0">
              <a:solidFill>
                <a:srgbClr val="3D0000"/>
              </a:solidFill>
              <a:latin typeface="Verdana" charset="0"/>
              <a:ea typeface="Verdana" charset="0"/>
              <a:cs typeface="Verdana" charset="0"/>
              <a:sym typeface="Wingdings"/>
            </a:endParaRPr>
          </a:p>
          <a:p>
            <a:pPr algn="ctr"/>
            <a:endParaRPr lang="it-IT" sz="2400" dirty="0">
              <a:solidFill>
                <a:srgbClr val="3D0000"/>
              </a:solidFill>
              <a:latin typeface="Verdana" charset="0"/>
              <a:ea typeface="Verdana" charset="0"/>
              <a:cs typeface="Verdana" charset="0"/>
              <a:sym typeface="Wingdings"/>
            </a:endParaRPr>
          </a:p>
          <a:p>
            <a:pPr algn="ctr"/>
            <a:endParaRPr lang="it-IT" sz="2400" dirty="0">
              <a:solidFill>
                <a:srgbClr val="3D0000"/>
              </a:solidFill>
              <a:latin typeface="Verdana" charset="0"/>
              <a:ea typeface="Verdana" charset="0"/>
              <a:cs typeface="Verdana" charset="0"/>
              <a:sym typeface="Wingdings"/>
            </a:endParaRPr>
          </a:p>
          <a:p>
            <a:pPr algn="ctr"/>
            <a:r>
              <a:rPr lang="it-IT" sz="2400" dirty="0">
                <a:solidFill>
                  <a:srgbClr val="440000"/>
                </a:solidFill>
                <a:latin typeface="Verdana" charset="0"/>
                <a:ea typeface="Verdana" charset="0"/>
                <a:cs typeface="Verdana" charset="0"/>
                <a:sym typeface="Wingdings"/>
              </a:rPr>
              <a:t>Indignazione</a:t>
            </a:r>
          </a:p>
          <a:p>
            <a:pPr algn="ctr"/>
            <a:endParaRPr lang="it-IT" sz="2400" dirty="0">
              <a:solidFill>
                <a:srgbClr val="440000"/>
              </a:solidFill>
              <a:latin typeface="Verdana" charset="0"/>
              <a:ea typeface="Verdana" charset="0"/>
              <a:cs typeface="Verdana" charset="0"/>
              <a:sym typeface="Wingdings"/>
            </a:endParaRPr>
          </a:p>
          <a:p>
            <a:pPr algn="ctr"/>
            <a:endParaRPr lang="it-IT" sz="2400" dirty="0">
              <a:solidFill>
                <a:srgbClr val="440000"/>
              </a:solidFill>
              <a:latin typeface="Verdana" charset="0"/>
              <a:ea typeface="Verdana" charset="0"/>
              <a:cs typeface="Verdana" charset="0"/>
              <a:sym typeface="Wingdings"/>
            </a:endParaRPr>
          </a:p>
          <a:p>
            <a:pPr algn="ctr"/>
            <a:endParaRPr lang="it-IT" sz="2400" dirty="0">
              <a:solidFill>
                <a:srgbClr val="440000"/>
              </a:solidFill>
              <a:latin typeface="Verdana" charset="0"/>
              <a:ea typeface="Verdana" charset="0"/>
              <a:cs typeface="Verdana" charset="0"/>
              <a:sym typeface="Wingdings"/>
            </a:endParaRPr>
          </a:p>
          <a:p>
            <a:pPr algn="ctr"/>
            <a:endParaRPr lang="it-IT" sz="2400" dirty="0">
              <a:solidFill>
                <a:srgbClr val="440000"/>
              </a:solidFill>
              <a:latin typeface="Verdana" charset="0"/>
              <a:ea typeface="Verdana" charset="0"/>
              <a:cs typeface="Verdana" charset="0"/>
              <a:sym typeface="Wingdings"/>
            </a:endParaRPr>
          </a:p>
          <a:p>
            <a:pPr algn="ctr"/>
            <a:endParaRPr lang="it-IT" sz="2400" dirty="0">
              <a:solidFill>
                <a:srgbClr val="440000"/>
              </a:solidFill>
              <a:latin typeface="Verdana" charset="0"/>
              <a:ea typeface="Verdana" charset="0"/>
              <a:cs typeface="Verdana" charset="0"/>
              <a:sym typeface="Wingdings"/>
            </a:endParaRPr>
          </a:p>
          <a:p>
            <a:pPr algn="ctr"/>
            <a:r>
              <a:rPr lang="it-IT" sz="2400" dirty="0">
                <a:solidFill>
                  <a:srgbClr val="3D0000"/>
                </a:solidFill>
                <a:latin typeface="Verdana" charset="0"/>
                <a:ea typeface="Verdana" charset="0"/>
                <a:cs typeface="Verdana" charset="0"/>
                <a:sym typeface="Wingdings"/>
              </a:rPr>
              <a:t>Sdegno</a:t>
            </a:r>
            <a:endParaRPr lang="it-IT" sz="2400" dirty="0">
              <a:solidFill>
                <a:srgbClr val="440000"/>
              </a:solidFill>
              <a:latin typeface="Verdana" charset="0"/>
              <a:ea typeface="Verdana" charset="0"/>
              <a:cs typeface="Verdana" charset="0"/>
              <a:sym typeface="Wingdings"/>
            </a:endParaRPr>
          </a:p>
        </p:txBody>
      </p:sp>
      <p:cxnSp>
        <p:nvCxnSpPr>
          <p:cNvPr id="6" name="Connettore 2 5">
            <a:extLst>
              <a:ext uri="{FF2B5EF4-FFF2-40B4-BE49-F238E27FC236}">
                <a16:creationId xmlns:a16="http://schemas.microsoft.com/office/drawing/2014/main" id="{BC278511-6E17-3549-9D4A-ACDF171711D4}"/>
              </a:ext>
            </a:extLst>
          </p:cNvPr>
          <p:cNvCxnSpPr/>
          <p:nvPr/>
        </p:nvCxnSpPr>
        <p:spPr>
          <a:xfrm flipV="1">
            <a:off x="10956471" y="2245776"/>
            <a:ext cx="0" cy="156754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ttore 2 6">
            <a:extLst>
              <a:ext uri="{FF2B5EF4-FFF2-40B4-BE49-F238E27FC236}">
                <a16:creationId xmlns:a16="http://schemas.microsoft.com/office/drawing/2014/main" id="{4816F17F-70AF-B948-A9E6-C396F9E64FD7}"/>
              </a:ext>
            </a:extLst>
          </p:cNvPr>
          <p:cNvCxnSpPr/>
          <p:nvPr/>
        </p:nvCxnSpPr>
        <p:spPr>
          <a:xfrm flipV="1">
            <a:off x="10973064" y="4466329"/>
            <a:ext cx="0" cy="1567543"/>
          </a:xfrm>
          <a:prstGeom prst="straightConnector1">
            <a:avLst/>
          </a:prstGeom>
          <a:ln w="31750">
            <a:solidFill>
              <a:srgbClr val="3D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0659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DC3677-796A-7740-B7AC-B359B105D959}"/>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Es. Coloro che non acquistavano </a:t>
            </a:r>
            <a:r>
              <a:rPr lang="it-IT" sz="3200" dirty="0" err="1">
                <a:latin typeface="Verdana" panose="020B0604030504040204" pitchFamily="34" charset="0"/>
                <a:ea typeface="Verdana" panose="020B0604030504040204" pitchFamily="34" charset="0"/>
                <a:cs typeface="Verdana" panose="020B0604030504040204" pitchFamily="34" charset="0"/>
              </a:rPr>
              <a:t>Moncler</a:t>
            </a:r>
            <a:endParaRPr lang="it-IT" sz="3200" dirty="0">
              <a:latin typeface="Verdana" panose="020B0604030504040204" pitchFamily="34" charset="0"/>
              <a:ea typeface="Verdana" panose="020B0604030504040204" pitchFamily="34" charset="0"/>
              <a:cs typeface="Verdana" panose="020B0604030504040204" pitchFamily="34" charset="0"/>
            </a:endParaRPr>
          </a:p>
        </p:txBody>
      </p:sp>
      <p:sp>
        <p:nvSpPr>
          <p:cNvPr id="3" name="Segnaposto contenuto 2">
            <a:extLst>
              <a:ext uri="{FF2B5EF4-FFF2-40B4-BE49-F238E27FC236}">
                <a16:creationId xmlns:a16="http://schemas.microsoft.com/office/drawing/2014/main" id="{42EC103D-77C0-5442-93B5-922E033AF34B}"/>
              </a:ext>
            </a:extLst>
          </p:cNvPr>
          <p:cNvSpPr>
            <a:spLocks noGrp="1"/>
          </p:cNvSpPr>
          <p:nvPr>
            <p:ph idx="1"/>
          </p:nvPr>
        </p:nvSpPr>
        <p:spPr>
          <a:xfrm>
            <a:off x="838200" y="1825624"/>
            <a:ext cx="10515600" cy="4585223"/>
          </a:xfrm>
        </p:spPr>
        <p:txBody>
          <a:bodyPr>
            <a:normAutofit fontScale="92500" lnSpcReduction="20000"/>
          </a:bodyPr>
          <a:lstStyle/>
          <a:p>
            <a:pPr lvl="0" algn="just">
              <a:lnSpc>
                <a:spcPct val="160000"/>
              </a:lnSpc>
              <a:spcBef>
                <a:spcPts val="0"/>
              </a:spcBef>
              <a:buFontTx/>
              <a:buChar char="-"/>
            </a:pPr>
            <a:r>
              <a:rPr lang="it-IT" dirty="0">
                <a:latin typeface="Verdana" panose="020B0604030504040204" pitchFamily="34" charset="0"/>
                <a:ea typeface="Verdana" panose="020B0604030504040204" pitchFamily="34" charset="0"/>
                <a:cs typeface="Verdana" panose="020B0604030504040204" pitchFamily="34" charset="0"/>
              </a:rPr>
              <a:t>Non mi compro le </a:t>
            </a:r>
            <a:r>
              <a:rPr lang="it-IT" dirty="0" err="1">
                <a:latin typeface="Verdana" panose="020B0604030504040204" pitchFamily="34" charset="0"/>
                <a:ea typeface="Verdana" panose="020B0604030504040204" pitchFamily="34" charset="0"/>
                <a:cs typeface="Verdana" panose="020B0604030504040204" pitchFamily="34" charset="0"/>
              </a:rPr>
              <a:t>Hogan</a:t>
            </a:r>
            <a:r>
              <a:rPr lang="it-IT" dirty="0">
                <a:latin typeface="Verdana" panose="020B0604030504040204" pitchFamily="34" charset="0"/>
                <a:ea typeface="Verdana" panose="020B0604030504040204" pitchFamily="34" charset="0"/>
                <a:cs typeface="Verdana" panose="020B0604030504040204" pitchFamily="34" charset="0"/>
              </a:rPr>
              <a:t>, figuriamoci un </a:t>
            </a:r>
            <a:r>
              <a:rPr lang="it-IT" dirty="0" err="1">
                <a:latin typeface="Verdana" panose="020B0604030504040204" pitchFamily="34" charset="0"/>
                <a:ea typeface="Verdana" panose="020B0604030504040204" pitchFamily="34" charset="0"/>
                <a:cs typeface="Verdana" panose="020B0604030504040204" pitchFamily="34" charset="0"/>
              </a:rPr>
              <a:t>Moncler</a:t>
            </a:r>
            <a:r>
              <a:rPr lang="it-IT" dirty="0">
                <a:latin typeface="Verdana" panose="020B0604030504040204" pitchFamily="34" charset="0"/>
                <a:ea typeface="Verdana" panose="020B0604030504040204" pitchFamily="34" charset="0"/>
                <a:cs typeface="Verdana" panose="020B0604030504040204" pitchFamily="34" charset="0"/>
              </a:rPr>
              <a:t> (3 novembre, ore 05.31)</a:t>
            </a:r>
          </a:p>
          <a:p>
            <a:pPr lvl="0" algn="just">
              <a:lnSpc>
                <a:spcPct val="160000"/>
              </a:lnSpc>
              <a:spcBef>
                <a:spcPts val="0"/>
              </a:spcBef>
              <a:buFontTx/>
              <a:buChar char="-"/>
            </a:pPr>
            <a:r>
              <a:rPr lang="it-IT" dirty="0">
                <a:latin typeface="Verdana" panose="020B0604030504040204" pitchFamily="34" charset="0"/>
                <a:ea typeface="Verdana" panose="020B0604030504040204" pitchFamily="34" charset="0"/>
                <a:cs typeface="Verdana" panose="020B0604030504040204" pitchFamily="34" charset="0"/>
              </a:rPr>
              <a:t>Vi indignate co la #</a:t>
            </a:r>
            <a:r>
              <a:rPr lang="it-IT" dirty="0" err="1">
                <a:latin typeface="Verdana" panose="020B0604030504040204" pitchFamily="34" charset="0"/>
                <a:ea typeface="Verdana" panose="020B0604030504040204" pitchFamily="34" charset="0"/>
                <a:cs typeface="Verdana" panose="020B0604030504040204" pitchFamily="34" charset="0"/>
              </a:rPr>
              <a:t>moncler</a:t>
            </a:r>
            <a:r>
              <a:rPr lang="it-IT" dirty="0">
                <a:latin typeface="Verdana" panose="020B0604030504040204" pitchFamily="34" charset="0"/>
                <a:ea typeface="Verdana" panose="020B0604030504040204" pitchFamily="34" charset="0"/>
                <a:cs typeface="Verdana" panose="020B0604030504040204" pitchFamily="34" charset="0"/>
              </a:rPr>
              <a:t> e poi fino a ieri ve compravate la versione contraffatta dai vu cumprà #</a:t>
            </a:r>
            <a:r>
              <a:rPr lang="it-IT" dirty="0" err="1">
                <a:latin typeface="Verdana" panose="020B0604030504040204" pitchFamily="34" charset="0"/>
                <a:ea typeface="Verdana" panose="020B0604030504040204" pitchFamily="34" charset="0"/>
                <a:cs typeface="Verdana" panose="020B0604030504040204" pitchFamily="34" charset="0"/>
              </a:rPr>
              <a:t>jattarubbà</a:t>
            </a:r>
            <a:r>
              <a:rPr lang="it-IT" dirty="0">
                <a:latin typeface="Verdana" panose="020B0604030504040204" pitchFamily="34" charset="0"/>
                <a:ea typeface="Verdana" panose="020B0604030504040204" pitchFamily="34" charset="0"/>
                <a:cs typeface="Verdana" panose="020B0604030504040204" pitchFamily="34" charset="0"/>
              </a:rPr>
              <a:t> (3 novembre, ore 05.54)</a:t>
            </a:r>
          </a:p>
          <a:p>
            <a:pPr lvl="0" algn="just">
              <a:lnSpc>
                <a:spcPct val="160000"/>
              </a:lnSpc>
              <a:spcBef>
                <a:spcPts val="0"/>
              </a:spcBef>
              <a:buFontTx/>
              <a:buChar char="-"/>
            </a:pPr>
            <a:r>
              <a:rPr lang="it-IT" dirty="0">
                <a:latin typeface="Verdana" panose="020B0604030504040204" pitchFamily="34" charset="0"/>
                <a:ea typeface="Verdana" panose="020B0604030504040204" pitchFamily="34" charset="0"/>
                <a:cs typeface="Verdana" panose="020B0604030504040204" pitchFamily="34" charset="0"/>
              </a:rPr>
              <a:t>Mai avuto abiti </a:t>
            </a:r>
            <a:r>
              <a:rPr lang="it-IT" dirty="0" err="1">
                <a:latin typeface="Verdana" panose="020B0604030504040204" pitchFamily="34" charset="0"/>
                <a:ea typeface="Verdana" panose="020B0604030504040204" pitchFamily="34" charset="0"/>
                <a:cs typeface="Verdana" panose="020B0604030504040204" pitchFamily="34" charset="0"/>
              </a:rPr>
              <a:t>Monclair</a:t>
            </a:r>
            <a:r>
              <a:rPr lang="it-IT" dirty="0">
                <a:latin typeface="Verdana" panose="020B0604030504040204" pitchFamily="34" charset="0"/>
                <a:ea typeface="Verdana" panose="020B0604030504040204" pitchFamily="34" charset="0"/>
                <a:cs typeface="Verdana" panose="020B0604030504040204" pitchFamily="34" charset="0"/>
              </a:rPr>
              <a:t>. Ma so anche come lavorano </a:t>
            </a:r>
            <a:r>
              <a:rPr lang="it-IT" dirty="0" err="1">
                <a:latin typeface="Verdana" panose="020B0604030504040204" pitchFamily="34" charset="0"/>
                <a:ea typeface="Verdana" panose="020B0604030504040204" pitchFamily="34" charset="0"/>
                <a:cs typeface="Verdana" panose="020B0604030504040204" pitchFamily="34" charset="0"/>
              </a:rPr>
              <a:t>Gabanelli&amp;C</a:t>
            </a:r>
            <a:r>
              <a:rPr lang="it-IT" dirty="0">
                <a:latin typeface="Verdana" panose="020B0604030504040204" pitchFamily="34" charset="0"/>
                <a:ea typeface="Verdana" panose="020B0604030504040204" pitchFamily="34" charset="0"/>
                <a:cs typeface="Verdana" panose="020B0604030504040204" pitchFamily="34" charset="0"/>
              </a:rPr>
              <a:t>. LA PIUMA DI MONCLER (3 novembre, ore 08:46)</a:t>
            </a:r>
          </a:p>
          <a:p>
            <a:endParaRPr lang="it-IT" dirty="0"/>
          </a:p>
        </p:txBody>
      </p:sp>
    </p:spTree>
    <p:extLst>
      <p:ext uri="{BB962C8B-B14F-4D97-AF65-F5344CB8AC3E}">
        <p14:creationId xmlns:p14="http://schemas.microsoft.com/office/powerpoint/2010/main" val="419397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2E2B34-8069-0947-A6C3-E83405C0C34E}"/>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Es. Coloro che rimandano ad altri canali</a:t>
            </a:r>
          </a:p>
        </p:txBody>
      </p:sp>
      <p:sp>
        <p:nvSpPr>
          <p:cNvPr id="3" name="Segnaposto contenuto 2">
            <a:extLst>
              <a:ext uri="{FF2B5EF4-FFF2-40B4-BE49-F238E27FC236}">
                <a16:creationId xmlns:a16="http://schemas.microsoft.com/office/drawing/2014/main" id="{D6192FB2-248B-D14C-97A4-F5B9DD11DB0D}"/>
              </a:ext>
            </a:extLst>
          </p:cNvPr>
          <p:cNvSpPr>
            <a:spLocks noGrp="1"/>
          </p:cNvSpPr>
          <p:nvPr>
            <p:ph idx="1"/>
          </p:nvPr>
        </p:nvSpPr>
        <p:spPr>
          <a:xfrm>
            <a:off x="838200" y="1537398"/>
            <a:ext cx="10515600" cy="4883499"/>
          </a:xfrm>
        </p:spPr>
        <p:txBody>
          <a:bodyPr>
            <a:normAutofit/>
          </a:bodyPr>
          <a:lstStyle/>
          <a:p>
            <a:pPr marL="0" lvl="0" indent="0" algn="just">
              <a:lnSpc>
                <a:spcPct val="150000"/>
              </a:lnSpc>
              <a:spcBef>
                <a:spcPts val="0"/>
              </a:spcBef>
              <a:buFontTx/>
              <a:buChar char="-"/>
            </a:pPr>
            <a:r>
              <a:rPr lang="it-IT" sz="2200" dirty="0">
                <a:latin typeface="Verdana" panose="020B0604030504040204" pitchFamily="34" charset="0"/>
                <a:ea typeface="Verdana" panose="020B0604030504040204" pitchFamily="34" charset="0"/>
                <a:cs typeface="Verdana" panose="020B0604030504040204" pitchFamily="34" charset="0"/>
              </a:rPr>
              <a:t>#</a:t>
            </a:r>
            <a:r>
              <a:rPr lang="it-IT" sz="2200" dirty="0" err="1">
                <a:latin typeface="Verdana" panose="020B0604030504040204" pitchFamily="34" charset="0"/>
                <a:ea typeface="Verdana" panose="020B0604030504040204" pitchFamily="34" charset="0"/>
                <a:cs typeface="Verdana" panose="020B0604030504040204" pitchFamily="34" charset="0"/>
              </a:rPr>
              <a:t>Moncler</a:t>
            </a:r>
            <a:r>
              <a:rPr lang="it-IT" sz="2200" dirty="0">
                <a:latin typeface="Verdana" panose="020B0604030504040204" pitchFamily="34" charset="0"/>
                <a:ea typeface="Verdana" panose="020B0604030504040204" pitchFamily="34" charset="0"/>
                <a:cs typeface="Verdana" panose="020B0604030504040204" pitchFamily="34" charset="0"/>
              </a:rPr>
              <a:t>, i social network non perdonano ma dimenticano. #report -Il Fatto Quotidiano </a:t>
            </a:r>
            <a:r>
              <a:rPr lang="it-IT" sz="2200" dirty="0">
                <a:latin typeface="Verdana" panose="020B0604030504040204" pitchFamily="34" charset="0"/>
                <a:ea typeface="Verdana" panose="020B0604030504040204" pitchFamily="34" charset="0"/>
                <a:cs typeface="Verdana" panose="020B0604030504040204" pitchFamily="34" charset="0"/>
                <a:hlinkClick r:id="rId2"/>
              </a:rPr>
              <a:t>http://www.ilfattoquotidiano.it/2014/11/03/moncler-i-social-network-non-perdonano/1187998/</a:t>
            </a:r>
            <a:r>
              <a:rPr lang="it-IT" sz="2200" dirty="0">
                <a:latin typeface="Verdana" panose="020B0604030504040204" pitchFamily="34" charset="0"/>
                <a:ea typeface="Verdana" panose="020B0604030504040204" pitchFamily="34" charset="0"/>
                <a:cs typeface="Verdana" panose="020B0604030504040204" pitchFamily="34" charset="0"/>
              </a:rPr>
              <a:t> (3 novembre, ore 05.58)</a:t>
            </a:r>
          </a:p>
          <a:p>
            <a:pPr marL="0" lvl="0" indent="0" algn="just">
              <a:lnSpc>
                <a:spcPct val="150000"/>
              </a:lnSpc>
              <a:spcBef>
                <a:spcPts val="0"/>
              </a:spcBef>
              <a:buFontTx/>
              <a:buChar char="-"/>
            </a:pPr>
            <a:r>
              <a:rPr lang="it-IT" sz="2200" dirty="0">
                <a:latin typeface="Verdana" panose="020B0604030504040204" pitchFamily="34" charset="0"/>
                <a:ea typeface="Verdana" panose="020B0604030504040204" pitchFamily="34" charset="0"/>
                <a:cs typeface="Verdana" panose="020B0604030504040204" pitchFamily="34" charset="0"/>
              </a:rPr>
              <a:t>#</a:t>
            </a:r>
            <a:r>
              <a:rPr lang="it-IT" sz="2200" dirty="0" err="1">
                <a:latin typeface="Verdana" panose="020B0604030504040204" pitchFamily="34" charset="0"/>
                <a:ea typeface="Verdana" panose="020B0604030504040204" pitchFamily="34" charset="0"/>
                <a:cs typeface="Verdana" panose="020B0604030504040204" pitchFamily="34" charset="0"/>
              </a:rPr>
              <a:t>Moncler</a:t>
            </a:r>
            <a:r>
              <a:rPr lang="it-IT" sz="2200" dirty="0">
                <a:latin typeface="Verdana" panose="020B0604030504040204" pitchFamily="34" charset="0"/>
                <a:ea typeface="Verdana" panose="020B0604030504040204" pitchFamily="34" charset="0"/>
                <a:cs typeface="Verdana" panose="020B0604030504040204" pitchFamily="34" charset="0"/>
              </a:rPr>
              <a:t> “ gli insulti virtuali non sono seguiti da prese di coscienza come consumatori" </a:t>
            </a:r>
            <a:r>
              <a:rPr lang="it-IT" sz="2200" dirty="0">
                <a:latin typeface="Verdana" panose="020B0604030504040204" pitchFamily="34" charset="0"/>
                <a:ea typeface="Verdana" panose="020B0604030504040204" pitchFamily="34" charset="0"/>
                <a:cs typeface="Verdana" panose="020B0604030504040204" pitchFamily="34" charset="0"/>
                <a:hlinkClick r:id="rId2"/>
              </a:rPr>
              <a:t>http://www.ilfattoquotidiano.it/2014/11/03/moncler-i-social-network-non-perdonano/1187998/</a:t>
            </a:r>
            <a:r>
              <a:rPr lang="it-IT" sz="2200" dirty="0">
                <a:latin typeface="Verdana" panose="020B0604030504040204" pitchFamily="34" charset="0"/>
                <a:ea typeface="Verdana" panose="020B0604030504040204" pitchFamily="34" charset="0"/>
                <a:cs typeface="Verdana" panose="020B0604030504040204" pitchFamily="34" charset="0"/>
              </a:rPr>
              <a:t> (autore Barbara Collevecchio ‏@</a:t>
            </a:r>
            <a:r>
              <a:rPr lang="it-IT" sz="2200" dirty="0" err="1">
                <a:latin typeface="Verdana" panose="020B0604030504040204" pitchFamily="34" charset="0"/>
                <a:ea typeface="Verdana" panose="020B0604030504040204" pitchFamily="34" charset="0"/>
                <a:cs typeface="Verdana" panose="020B0604030504040204" pitchFamily="34" charset="0"/>
              </a:rPr>
              <a:t>colvieux</a:t>
            </a:r>
            <a:r>
              <a:rPr lang="it-IT" sz="2200" dirty="0">
                <a:latin typeface="Verdana" panose="020B0604030504040204" pitchFamily="34" charset="0"/>
                <a:ea typeface="Verdana" panose="020B0604030504040204" pitchFamily="34" charset="0"/>
                <a:cs typeface="Verdana" panose="020B0604030504040204" pitchFamily="34" charset="0"/>
              </a:rPr>
              <a:t>, 3 novembre, ore 06.01)</a:t>
            </a:r>
          </a:p>
          <a:p>
            <a:pPr marL="0" lvl="0" indent="0" algn="just">
              <a:lnSpc>
                <a:spcPct val="150000"/>
              </a:lnSpc>
              <a:spcBef>
                <a:spcPts val="0"/>
              </a:spcBef>
              <a:buFontTx/>
              <a:buChar char="-"/>
            </a:pPr>
            <a:r>
              <a:rPr lang="it-IT" sz="2200" dirty="0">
                <a:latin typeface="Verdana" panose="020B0604030504040204" pitchFamily="34" charset="0"/>
                <a:ea typeface="Verdana" panose="020B0604030504040204" pitchFamily="34" charset="0"/>
                <a:cs typeface="Verdana" panose="020B0604030504040204" pitchFamily="34" charset="0"/>
              </a:rPr>
              <a:t>Campagna virale contro la </a:t>
            </a:r>
            <a:r>
              <a:rPr lang="it-IT" sz="2200" dirty="0" err="1">
                <a:latin typeface="Verdana" panose="020B0604030504040204" pitchFamily="34" charset="0"/>
                <a:ea typeface="Verdana" panose="020B0604030504040204" pitchFamily="34" charset="0"/>
                <a:cs typeface="Verdana" panose="020B0604030504040204" pitchFamily="34" charset="0"/>
              </a:rPr>
              <a:t>Moncler</a:t>
            </a:r>
            <a:r>
              <a:rPr lang="it-IT" sz="2200" dirty="0">
                <a:latin typeface="Verdana" panose="020B0604030504040204" pitchFamily="34" charset="0"/>
                <a:ea typeface="Verdana" panose="020B0604030504040204" pitchFamily="34" charset="0"/>
                <a:cs typeface="Verdana" panose="020B0604030504040204" pitchFamily="34" charset="0"/>
              </a:rPr>
              <a:t>: "Maltratta le oche" (TWEET) http://</a:t>
            </a:r>
            <a:r>
              <a:rPr lang="it-IT" sz="2200" dirty="0" err="1">
                <a:latin typeface="Verdana" panose="020B0604030504040204" pitchFamily="34" charset="0"/>
                <a:ea typeface="Verdana" panose="020B0604030504040204" pitchFamily="34" charset="0"/>
                <a:cs typeface="Verdana" panose="020B0604030504040204" pitchFamily="34" charset="0"/>
              </a:rPr>
              <a:t>huff.to</a:t>
            </a:r>
            <a:r>
              <a:rPr lang="it-IT" sz="2200" dirty="0">
                <a:latin typeface="Verdana" panose="020B0604030504040204" pitchFamily="34" charset="0"/>
                <a:ea typeface="Verdana" panose="020B0604030504040204" pitchFamily="34" charset="0"/>
                <a:cs typeface="Verdana" panose="020B0604030504040204" pitchFamily="34" charset="0"/>
              </a:rPr>
              <a:t>/1tzlpQw  via @</a:t>
            </a:r>
            <a:r>
              <a:rPr lang="it-IT" sz="2200" dirty="0" err="1">
                <a:latin typeface="Verdana" panose="020B0604030504040204" pitchFamily="34" charset="0"/>
                <a:ea typeface="Verdana" panose="020B0604030504040204" pitchFamily="34" charset="0"/>
                <a:cs typeface="Verdana" panose="020B0604030504040204" pitchFamily="34" charset="0"/>
              </a:rPr>
              <a:t>HuffPostItalia</a:t>
            </a:r>
            <a:r>
              <a:rPr lang="it-IT" sz="2200" dirty="0">
                <a:latin typeface="Verdana" panose="020B0604030504040204" pitchFamily="34" charset="0"/>
                <a:ea typeface="Verdana" panose="020B0604030504040204" pitchFamily="34" charset="0"/>
                <a:cs typeface="Verdana" panose="020B0604030504040204" pitchFamily="34" charset="0"/>
              </a:rPr>
              <a:t> (3 novembre, ore 07.01)</a:t>
            </a:r>
          </a:p>
          <a:p>
            <a:endParaRPr lang="it-IT" dirty="0"/>
          </a:p>
        </p:txBody>
      </p:sp>
    </p:spTree>
    <p:extLst>
      <p:ext uri="{BB962C8B-B14F-4D97-AF65-F5344CB8AC3E}">
        <p14:creationId xmlns:p14="http://schemas.microsoft.com/office/powerpoint/2010/main" val="3158278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B31389-E4A9-FF49-A215-43B67CFF38A3}"/>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Mancano rispetto a Barilla</a:t>
            </a:r>
          </a:p>
        </p:txBody>
      </p:sp>
      <p:sp>
        <p:nvSpPr>
          <p:cNvPr id="3" name="Segnaposto contenuto 2">
            <a:extLst>
              <a:ext uri="{FF2B5EF4-FFF2-40B4-BE49-F238E27FC236}">
                <a16:creationId xmlns:a16="http://schemas.microsoft.com/office/drawing/2014/main" id="{2AD968FF-16F1-164F-BBF4-24D2729FA800}"/>
              </a:ext>
            </a:extLst>
          </p:cNvPr>
          <p:cNvSpPr>
            <a:spLocks noGrp="1"/>
          </p:cNvSpPr>
          <p:nvPr>
            <p:ph idx="1"/>
          </p:nvPr>
        </p:nvSpPr>
        <p:spPr>
          <a:xfrm>
            <a:off x="838200" y="1438507"/>
            <a:ext cx="10515600" cy="5285677"/>
          </a:xfrm>
        </p:spPr>
        <p:txBody>
          <a:bodyPr>
            <a:normAutofit fontScale="47500" lnSpcReduction="20000"/>
          </a:bodyPr>
          <a:lstStyle/>
          <a:p>
            <a:pPr algn="just">
              <a:lnSpc>
                <a:spcPts val="3700"/>
              </a:lnSpc>
              <a:spcBef>
                <a:spcPts val="0"/>
              </a:spcBef>
              <a:buFontTx/>
              <a:buChar char="-"/>
            </a:pPr>
            <a:r>
              <a:rPr lang="it-IT" sz="6000" dirty="0">
                <a:latin typeface="Verdana" panose="020B0604030504040204" pitchFamily="34" charset="0"/>
                <a:ea typeface="Verdana" panose="020B0604030504040204" pitchFamily="34" charset="0"/>
                <a:cs typeface="Verdana" panose="020B0604030504040204" pitchFamily="34" charset="0"/>
              </a:rPr>
              <a:t>Forme di umorismo, se non sporadiche e blande</a:t>
            </a:r>
          </a:p>
          <a:p>
            <a:pPr algn="just">
              <a:lnSpc>
                <a:spcPts val="3700"/>
              </a:lnSpc>
              <a:spcBef>
                <a:spcPts val="0"/>
              </a:spcBef>
              <a:buFontTx/>
              <a:buChar char="-"/>
            </a:pPr>
            <a:r>
              <a:rPr lang="it-IT" sz="6000" dirty="0">
                <a:latin typeface="Verdana" panose="020B0604030504040204" pitchFamily="34" charset="0"/>
                <a:ea typeface="Verdana" panose="020B0604030504040204" pitchFamily="34" charset="0"/>
                <a:cs typeface="Verdana" panose="020B0604030504040204" pitchFamily="34" charset="0"/>
              </a:rPr>
              <a:t>Inviti all’azione</a:t>
            </a:r>
          </a:p>
          <a:p>
            <a:pPr algn="just">
              <a:lnSpc>
                <a:spcPts val="3700"/>
              </a:lnSpc>
              <a:spcBef>
                <a:spcPts val="0"/>
              </a:spcBef>
              <a:buFontTx/>
              <a:buChar char="-"/>
            </a:pPr>
            <a:r>
              <a:rPr lang="it-IT" sz="6000" dirty="0">
                <a:latin typeface="Verdana" panose="020B0604030504040204" pitchFamily="34" charset="0"/>
                <a:ea typeface="Verdana" panose="020B0604030504040204" pitchFamily="34" charset="0"/>
                <a:cs typeface="Verdana" panose="020B0604030504040204" pitchFamily="34" charset="0"/>
              </a:rPr>
              <a:t>Un </a:t>
            </a:r>
            <a:r>
              <a:rPr lang="it-IT" sz="6000" dirty="0" err="1">
                <a:latin typeface="Verdana" panose="020B0604030504040204" pitchFamily="34" charset="0"/>
                <a:ea typeface="Verdana" panose="020B0604030504040204" pitchFamily="34" charset="0"/>
                <a:cs typeface="Verdana" panose="020B0604030504040204" pitchFamily="34" charset="0"/>
              </a:rPr>
              <a:t>hashtag</a:t>
            </a:r>
            <a:r>
              <a:rPr lang="it-IT" sz="6000" dirty="0">
                <a:latin typeface="Verdana" panose="020B0604030504040204" pitchFamily="34" charset="0"/>
                <a:ea typeface="Verdana" panose="020B0604030504040204" pitchFamily="34" charset="0"/>
                <a:cs typeface="Verdana" panose="020B0604030504040204" pitchFamily="34" charset="0"/>
              </a:rPr>
              <a:t> #</a:t>
            </a:r>
            <a:r>
              <a:rPr lang="it-IT" sz="6000" dirty="0" err="1">
                <a:latin typeface="Verdana" panose="020B0604030504040204" pitchFamily="34" charset="0"/>
                <a:ea typeface="Verdana" panose="020B0604030504040204" pitchFamily="34" charset="0"/>
                <a:cs typeface="Verdana" panose="020B0604030504040204" pitchFamily="34" charset="0"/>
              </a:rPr>
              <a:t>boicottamoncler</a:t>
            </a:r>
            <a:r>
              <a:rPr lang="it-IT" sz="6000" dirty="0">
                <a:latin typeface="Verdana" panose="020B0604030504040204" pitchFamily="34" charset="0"/>
                <a:ea typeface="Verdana" panose="020B0604030504040204" pitchFamily="34" charset="0"/>
                <a:cs typeface="Verdana" panose="020B0604030504040204" pitchFamily="34" charset="0"/>
              </a:rPr>
              <a:t> come per #</a:t>
            </a:r>
            <a:r>
              <a:rPr lang="it-IT" sz="6000" dirty="0" err="1">
                <a:latin typeface="Verdana" panose="020B0604030504040204" pitchFamily="34" charset="0"/>
                <a:ea typeface="Verdana" panose="020B0604030504040204" pitchFamily="34" charset="0"/>
                <a:cs typeface="Verdana" panose="020B0604030504040204" pitchFamily="34" charset="0"/>
              </a:rPr>
              <a:t>barilla</a:t>
            </a:r>
            <a:endParaRPr lang="it-IT" sz="6000" dirty="0">
              <a:latin typeface="Verdana" panose="020B0604030504040204" pitchFamily="34" charset="0"/>
              <a:ea typeface="Verdana" panose="020B0604030504040204" pitchFamily="34" charset="0"/>
              <a:cs typeface="Verdana" panose="020B0604030504040204" pitchFamily="34" charset="0"/>
            </a:endParaRPr>
          </a:p>
          <a:p>
            <a:pPr marL="0" indent="0" algn="just">
              <a:lnSpc>
                <a:spcPts val="3700"/>
              </a:lnSpc>
              <a:spcBef>
                <a:spcPts val="0"/>
              </a:spcBef>
              <a:buNone/>
            </a:pPr>
            <a:r>
              <a:rPr lang="it-IT" sz="6000" dirty="0">
                <a:latin typeface="Verdana" panose="020B0604030504040204" pitchFamily="34" charset="0"/>
                <a:ea typeface="Verdana" panose="020B0604030504040204" pitchFamily="34" charset="0"/>
                <a:cs typeface="Verdana" panose="020B0604030504040204" pitchFamily="34" charset="0"/>
              </a:rPr>
              <a:t>Spiegazione (possibile):</a:t>
            </a:r>
          </a:p>
          <a:p>
            <a:pPr marL="0" indent="0" algn="just">
              <a:lnSpc>
                <a:spcPts val="3700"/>
              </a:lnSpc>
              <a:spcBef>
                <a:spcPts val="0"/>
              </a:spcBef>
              <a:buNone/>
            </a:pPr>
            <a:r>
              <a:rPr lang="it-IT" sz="6000" dirty="0">
                <a:latin typeface="Verdana" panose="020B0604030504040204" pitchFamily="34" charset="0"/>
                <a:ea typeface="Verdana" panose="020B0604030504040204" pitchFamily="34" charset="0"/>
                <a:cs typeface="Verdana" panose="020B0604030504040204" pitchFamily="34" charset="0"/>
              </a:rPr>
              <a:t>- prodotto molto costoso, non per un pubblico di massa come una pasta</a:t>
            </a:r>
          </a:p>
          <a:p>
            <a:pPr algn="just">
              <a:lnSpc>
                <a:spcPts val="3700"/>
              </a:lnSpc>
              <a:spcBef>
                <a:spcPts val="0"/>
              </a:spcBef>
              <a:buFontTx/>
              <a:buChar char="-"/>
            </a:pPr>
            <a:r>
              <a:rPr lang="it-IT" sz="6000" dirty="0">
                <a:latin typeface="Verdana" panose="020B0604030504040204" pitchFamily="34" charset="0"/>
                <a:ea typeface="Verdana" panose="020B0604030504040204" pitchFamily="34" charset="0"/>
                <a:cs typeface="Verdana" panose="020B0604030504040204" pitchFamily="34" charset="0"/>
              </a:rPr>
              <a:t>Danneggiata è la sua reputazione, con un drastico calo delle quotazioni in borsa [</a:t>
            </a:r>
            <a:r>
              <a:rPr lang="it-IT" sz="6000" dirty="0" err="1">
                <a:latin typeface="Verdana" panose="020B0604030504040204" pitchFamily="34" charset="0"/>
                <a:ea typeface="Verdana" panose="020B0604030504040204" pitchFamily="34" charset="0"/>
                <a:cs typeface="Verdana" panose="020B0604030504040204" pitchFamily="34" charset="0"/>
              </a:rPr>
              <a:t>www.ansa.it</a:t>
            </a:r>
            <a:r>
              <a:rPr lang="it-IT" sz="6000" dirty="0">
                <a:latin typeface="Verdana" panose="020B0604030504040204" pitchFamily="34" charset="0"/>
                <a:ea typeface="Verdana" panose="020B0604030504040204" pitchFamily="34" charset="0"/>
                <a:cs typeface="Verdana" panose="020B0604030504040204" pitchFamily="34" charset="0"/>
              </a:rPr>
              <a:t>/sito/notizie/economia/2014/11/03/moncler-sconta-in-borsa-inchiesta-piume_085d1b20-f8a1-471a-8df9-721210d44d67.html]</a:t>
            </a:r>
          </a:p>
          <a:p>
            <a:endParaRPr lang="it-IT" dirty="0"/>
          </a:p>
          <a:p>
            <a:endParaRPr lang="it-IT" dirty="0"/>
          </a:p>
        </p:txBody>
      </p:sp>
    </p:spTree>
    <p:extLst>
      <p:ext uri="{BB962C8B-B14F-4D97-AF65-F5344CB8AC3E}">
        <p14:creationId xmlns:p14="http://schemas.microsoft.com/office/powerpoint/2010/main" val="3453070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96C7C4-22A2-4348-92DF-1F3293C5C40A}"/>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Risposte e conseguenze </a:t>
            </a:r>
            <a:r>
              <a:rPr lang="it-IT" sz="3200" dirty="0" err="1">
                <a:latin typeface="Verdana" panose="020B0604030504040204" pitchFamily="34" charset="0"/>
                <a:ea typeface="Verdana" panose="020B0604030504040204" pitchFamily="34" charset="0"/>
                <a:cs typeface="Verdana" panose="020B0604030504040204" pitchFamily="34" charset="0"/>
              </a:rPr>
              <a:t>Moncler</a:t>
            </a:r>
            <a:br>
              <a:rPr lang="it-IT" sz="3200" dirty="0">
                <a:latin typeface="Verdana" panose="020B0604030504040204" pitchFamily="34" charset="0"/>
                <a:ea typeface="Verdana" panose="020B0604030504040204" pitchFamily="34" charset="0"/>
                <a:cs typeface="Verdana" panose="020B0604030504040204" pitchFamily="34" charset="0"/>
              </a:rPr>
            </a:br>
            <a:r>
              <a:rPr lang="it-IT" sz="3200" dirty="0">
                <a:latin typeface="Verdana" panose="020B0604030504040204" pitchFamily="34" charset="0"/>
                <a:ea typeface="Verdana" panose="020B0604030504040204" pitchFamily="34" charset="0"/>
                <a:cs typeface="Verdana" panose="020B0604030504040204" pitchFamily="34" charset="0"/>
              </a:rPr>
              <a:t>(che apprendiamo da </a:t>
            </a:r>
            <a:r>
              <a:rPr lang="it-IT" sz="3200" dirty="0" err="1">
                <a:latin typeface="Verdana" panose="020B0604030504040204" pitchFamily="34" charset="0"/>
                <a:ea typeface="Verdana" panose="020B0604030504040204" pitchFamily="34" charset="0"/>
                <a:cs typeface="Verdana" panose="020B0604030504040204" pitchFamily="34" charset="0"/>
              </a:rPr>
              <a:t>tweet</a:t>
            </a:r>
            <a:r>
              <a:rPr lang="it-IT" sz="3200" dirty="0">
                <a:latin typeface="Verdana" panose="020B0604030504040204" pitchFamily="34" charset="0"/>
                <a:ea typeface="Verdana" panose="020B0604030504040204" pitchFamily="34" charset="0"/>
                <a:cs typeface="Verdana" panose="020B0604030504040204" pitchFamily="34" charset="0"/>
              </a:rPr>
              <a:t>)</a:t>
            </a:r>
          </a:p>
        </p:txBody>
      </p:sp>
      <p:sp>
        <p:nvSpPr>
          <p:cNvPr id="3" name="Segnaposto contenuto 2">
            <a:extLst>
              <a:ext uri="{FF2B5EF4-FFF2-40B4-BE49-F238E27FC236}">
                <a16:creationId xmlns:a16="http://schemas.microsoft.com/office/drawing/2014/main" id="{BC064215-6A69-1F41-A7DB-2A4AB08F68D5}"/>
              </a:ext>
            </a:extLst>
          </p:cNvPr>
          <p:cNvSpPr>
            <a:spLocks noGrp="1"/>
          </p:cNvSpPr>
          <p:nvPr>
            <p:ph idx="1"/>
          </p:nvPr>
        </p:nvSpPr>
        <p:spPr/>
        <p:txBody>
          <a:bodyPr>
            <a:normAutofit fontScale="92500"/>
          </a:bodyPr>
          <a:lstStyle/>
          <a:p>
            <a:pPr marL="0" indent="0" algn="just">
              <a:lnSpc>
                <a:spcPct val="150000"/>
              </a:lnSpc>
              <a:spcBef>
                <a:spcPts val="0"/>
              </a:spcBef>
              <a:buFontTx/>
              <a:buChar char="-"/>
            </a:pPr>
            <a:r>
              <a:rPr lang="it-IT" dirty="0">
                <a:latin typeface="Verdana" panose="020B0604030504040204" pitchFamily="34" charset="0"/>
                <a:ea typeface="Verdana" panose="020B0604030504040204" pitchFamily="34" charset="0"/>
                <a:cs typeface="Verdana" panose="020B0604030504040204" pitchFamily="34" charset="0"/>
              </a:rPr>
              <a:t>Contattata precedentemente da Report: nessuna risposta</a:t>
            </a:r>
          </a:p>
          <a:p>
            <a:pPr marL="0" indent="0" algn="just">
              <a:lnSpc>
                <a:spcPct val="150000"/>
              </a:lnSpc>
              <a:spcBef>
                <a:spcPts val="0"/>
              </a:spcBef>
              <a:buFontTx/>
              <a:buChar char="-"/>
            </a:pPr>
            <a:endParaRPr lang="it-IT" dirty="0">
              <a:latin typeface="Verdana" panose="020B0604030504040204" pitchFamily="34" charset="0"/>
              <a:ea typeface="Verdana" panose="020B0604030504040204" pitchFamily="34" charset="0"/>
              <a:cs typeface="Verdana" panose="020B0604030504040204" pitchFamily="34" charset="0"/>
            </a:endParaRPr>
          </a:p>
          <a:p>
            <a:pPr marL="0" indent="0" algn="just">
              <a:lnSpc>
                <a:spcPct val="150000"/>
              </a:lnSpc>
              <a:spcBef>
                <a:spcPts val="0"/>
              </a:spcBef>
              <a:buFontTx/>
              <a:buChar char="-"/>
            </a:pPr>
            <a:r>
              <a:rPr lang="it-IT" dirty="0">
                <a:latin typeface="Verdana" panose="020B0604030504040204" pitchFamily="34" charset="0"/>
                <a:ea typeface="Verdana" panose="020B0604030504040204" pitchFamily="34" charset="0"/>
                <a:cs typeface="Verdana" panose="020B0604030504040204" pitchFamily="34" charset="0"/>
              </a:rPr>
              <a:t>Ore 8.20: </a:t>
            </a:r>
            <a:r>
              <a:rPr lang="it-IT" dirty="0">
                <a:latin typeface="Verdana" panose="020B0604030504040204" pitchFamily="34" charset="0"/>
                <a:ea typeface="Verdana" panose="020B0604030504040204" pitchFamily="34" charset="0"/>
                <a:cs typeface="Verdana" panose="020B0604030504040204" pitchFamily="34" charset="0"/>
                <a:hlinkClick r:id="rId2"/>
              </a:rPr>
              <a:t>Comunicato Stampa del 3 Novembre 2014</a:t>
            </a:r>
            <a:endParaRPr lang="it-IT" dirty="0">
              <a:latin typeface="Verdana" panose="020B0604030504040204" pitchFamily="34" charset="0"/>
              <a:ea typeface="Verdana" panose="020B0604030504040204" pitchFamily="34" charset="0"/>
              <a:cs typeface="Verdana" panose="020B0604030504040204" pitchFamily="34" charset="0"/>
            </a:endParaRPr>
          </a:p>
          <a:p>
            <a:pPr marL="0" indent="0" algn="just">
              <a:lnSpc>
                <a:spcPct val="150000"/>
              </a:lnSpc>
              <a:spcBef>
                <a:spcPts val="0"/>
              </a:spcBef>
              <a:buFontTx/>
              <a:buChar char="-"/>
            </a:pPr>
            <a:endParaRPr lang="it-IT" dirty="0">
              <a:latin typeface="Verdana" panose="020B0604030504040204" pitchFamily="34" charset="0"/>
              <a:ea typeface="Verdana" panose="020B0604030504040204" pitchFamily="34" charset="0"/>
              <a:cs typeface="Verdana" panose="020B0604030504040204" pitchFamily="34" charset="0"/>
            </a:endParaRPr>
          </a:p>
          <a:p>
            <a:pPr marL="0" indent="0" algn="just">
              <a:lnSpc>
                <a:spcPct val="150000"/>
              </a:lnSpc>
              <a:spcBef>
                <a:spcPts val="0"/>
              </a:spcBef>
              <a:buFontTx/>
              <a:buChar char="-"/>
            </a:pPr>
            <a:r>
              <a:rPr lang="it-IT" dirty="0">
                <a:latin typeface="Verdana" panose="020B0604030504040204" pitchFamily="34" charset="0"/>
                <a:ea typeface="Verdana" panose="020B0604030504040204" pitchFamily="34" charset="0"/>
                <a:cs typeface="Verdana" panose="020B0604030504040204" pitchFamily="34" charset="0"/>
              </a:rPr>
              <a:t>Ore 7.24: decisione di adire a vie legali</a:t>
            </a:r>
          </a:p>
          <a:p>
            <a:pPr marL="0" indent="0" algn="just">
              <a:lnSpc>
                <a:spcPct val="150000"/>
              </a:lnSpc>
              <a:spcBef>
                <a:spcPts val="0"/>
              </a:spcBef>
              <a:buFontTx/>
              <a:buChar char="-"/>
            </a:pPr>
            <a:endParaRPr lang="it-IT" dirty="0">
              <a:latin typeface="Verdana" panose="020B0604030504040204" pitchFamily="34" charset="0"/>
              <a:ea typeface="Verdana" panose="020B0604030504040204" pitchFamily="34" charset="0"/>
              <a:cs typeface="Verdana" panose="020B0604030504040204" pitchFamily="34" charset="0"/>
            </a:endParaRPr>
          </a:p>
          <a:p>
            <a:pPr marL="0" indent="0" algn="just">
              <a:lnSpc>
                <a:spcPct val="150000"/>
              </a:lnSpc>
              <a:spcBef>
                <a:spcPts val="0"/>
              </a:spcBef>
              <a:buFontTx/>
              <a:buChar char="-"/>
            </a:pPr>
            <a:r>
              <a:rPr lang="it-IT" dirty="0">
                <a:latin typeface="Verdana" panose="020B0604030504040204" pitchFamily="34" charset="0"/>
                <a:ea typeface="Verdana" panose="020B0604030504040204" pitchFamily="34" charset="0"/>
                <a:cs typeface="Verdana" panose="020B0604030504040204" pitchFamily="34" charset="0"/>
              </a:rPr>
              <a:t>Ore 7.43: perdite in borsa e insulti su </a:t>
            </a:r>
            <a:r>
              <a:rPr lang="it-IT" dirty="0" err="1">
                <a:latin typeface="Verdana" panose="020B0604030504040204" pitchFamily="34" charset="0"/>
                <a:ea typeface="Verdana" panose="020B0604030504040204" pitchFamily="34" charset="0"/>
                <a:cs typeface="Verdana" panose="020B0604030504040204" pitchFamily="34" charset="0"/>
              </a:rPr>
              <a:t>Facebook</a:t>
            </a:r>
            <a:endParaRPr lang="it-IT" dirty="0">
              <a:latin typeface="Verdana" panose="020B0604030504040204" pitchFamily="34" charset="0"/>
              <a:ea typeface="Verdana" panose="020B0604030504040204" pitchFamily="34" charset="0"/>
              <a:cs typeface="Verdana" panose="020B0604030504040204" pitchFamily="34" charset="0"/>
            </a:endParaRPr>
          </a:p>
          <a:p>
            <a:pPr algn="just">
              <a:buFontTx/>
              <a:buChar char="-"/>
            </a:pPr>
            <a:endParaRPr lang="it-IT" dirty="0"/>
          </a:p>
          <a:p>
            <a:pPr>
              <a:buFontTx/>
              <a:buChar char="-"/>
            </a:pPr>
            <a:endParaRPr lang="it-IT" dirty="0"/>
          </a:p>
        </p:txBody>
      </p:sp>
    </p:spTree>
    <p:extLst>
      <p:ext uri="{BB962C8B-B14F-4D97-AF65-F5344CB8AC3E}">
        <p14:creationId xmlns:p14="http://schemas.microsoft.com/office/powerpoint/2010/main" val="2340217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49028A-B47A-2142-8C2D-E8C4075BE34E}"/>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Tag </a:t>
            </a:r>
            <a:r>
              <a:rPr lang="it-IT" sz="3200" dirty="0" err="1">
                <a:latin typeface="Verdana" panose="020B0604030504040204" pitchFamily="34" charset="0"/>
                <a:ea typeface="Verdana" panose="020B0604030504040204" pitchFamily="34" charset="0"/>
                <a:cs typeface="Verdana" panose="020B0604030504040204" pitchFamily="34" charset="0"/>
              </a:rPr>
              <a:t>Cloud</a:t>
            </a:r>
            <a:r>
              <a:rPr lang="it-IT" sz="3200" dirty="0">
                <a:latin typeface="Verdana" panose="020B0604030504040204" pitchFamily="34" charset="0"/>
                <a:ea typeface="Verdana" panose="020B0604030504040204" pitchFamily="34" charset="0"/>
                <a:cs typeface="Verdana" panose="020B0604030504040204" pitchFamily="34" charset="0"/>
              </a:rPr>
              <a:t> da FB</a:t>
            </a:r>
          </a:p>
        </p:txBody>
      </p:sp>
      <p:pic>
        <p:nvPicPr>
          <p:cNvPr id="5" name="Immagine 4">
            <a:extLst>
              <a:ext uri="{FF2B5EF4-FFF2-40B4-BE49-F238E27FC236}">
                <a16:creationId xmlns:a16="http://schemas.microsoft.com/office/drawing/2014/main" id="{770AB0FE-C266-A643-A66E-4359901EDA7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189956" y="1690688"/>
            <a:ext cx="7812087" cy="4906645"/>
          </a:xfrm>
          <a:prstGeom prst="rect">
            <a:avLst/>
          </a:prstGeom>
          <a:noFill/>
          <a:ln>
            <a:noFill/>
          </a:ln>
        </p:spPr>
      </p:pic>
    </p:spTree>
    <p:extLst>
      <p:ext uri="{BB962C8B-B14F-4D97-AF65-F5344CB8AC3E}">
        <p14:creationId xmlns:p14="http://schemas.microsoft.com/office/powerpoint/2010/main" val="4040464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2695B0-4FD5-7D48-807D-95EB9B11FE98}"/>
              </a:ext>
            </a:extLst>
          </p:cNvPr>
          <p:cNvSpPr>
            <a:spLocks noGrp="1"/>
          </p:cNvSpPr>
          <p:nvPr>
            <p:ph type="title"/>
          </p:nvPr>
        </p:nvSpPr>
        <p:spPr/>
        <p:txBody>
          <a:bodyPr>
            <a:normAutofit/>
          </a:bodyPr>
          <a:lstStyle/>
          <a:p>
            <a:pPr algn="ctr"/>
            <a:r>
              <a:rPr lang="it-IT" sz="3600" dirty="0">
                <a:latin typeface="Verdana" panose="020B0604030504040204" pitchFamily="34" charset="0"/>
                <a:ea typeface="Verdana" panose="020B0604030504040204" pitchFamily="34" charset="0"/>
                <a:cs typeface="Verdana" panose="020B0604030504040204" pitchFamily="34" charset="0"/>
              </a:rPr>
              <a:t>Modello di attacco</a:t>
            </a:r>
            <a:br>
              <a:rPr lang="it-IT" sz="3600" dirty="0">
                <a:latin typeface="Verdana" panose="020B0604030504040204" pitchFamily="34" charset="0"/>
                <a:ea typeface="Verdana" panose="020B0604030504040204" pitchFamily="34" charset="0"/>
                <a:cs typeface="Verdana" panose="020B0604030504040204" pitchFamily="34" charset="0"/>
              </a:rPr>
            </a:br>
            <a:r>
              <a:rPr lang="it-IT" sz="3200" dirty="0">
                <a:latin typeface="Verdana" panose="020B0604030504040204" pitchFamily="34" charset="0"/>
                <a:ea typeface="Verdana" panose="020B0604030504040204" pitchFamily="34" charset="0"/>
                <a:cs typeface="Verdana" panose="020B0604030504040204" pitchFamily="34" charset="0"/>
              </a:rPr>
              <a:t>(dalla reputazione all’azione)</a:t>
            </a:r>
          </a:p>
        </p:txBody>
      </p:sp>
      <p:sp>
        <p:nvSpPr>
          <p:cNvPr id="3" name="Segnaposto contenuto 2">
            <a:extLst>
              <a:ext uri="{FF2B5EF4-FFF2-40B4-BE49-F238E27FC236}">
                <a16:creationId xmlns:a16="http://schemas.microsoft.com/office/drawing/2014/main" id="{3F169741-908A-274E-A13C-F433E5DBACCC}"/>
              </a:ext>
            </a:extLst>
          </p:cNvPr>
          <p:cNvSpPr>
            <a:spLocks noGrp="1"/>
          </p:cNvSpPr>
          <p:nvPr>
            <p:ph idx="1"/>
          </p:nvPr>
        </p:nvSpPr>
        <p:spPr/>
        <p:txBody>
          <a:bodyPr>
            <a:normAutofit fontScale="85000" lnSpcReduction="20000"/>
          </a:bodyPr>
          <a:lstStyle/>
          <a:p>
            <a:pPr marL="0" indent="0" algn="just">
              <a:lnSpc>
                <a:spcPct val="150000"/>
              </a:lnSpc>
              <a:spcBef>
                <a:spcPts val="0"/>
              </a:spcBef>
              <a:buNone/>
            </a:pPr>
            <a:r>
              <a:rPr lang="it-IT" dirty="0">
                <a:latin typeface="Verdana" panose="020B0604030504040204" pitchFamily="34" charset="0"/>
                <a:ea typeface="Verdana" panose="020B0604030504040204" pitchFamily="34" charset="0"/>
                <a:cs typeface="Verdana" panose="020B0604030504040204" pitchFamily="34" charset="0"/>
              </a:rPr>
              <a:t>4 fasi di sviluppo delle proteste che utilizzano i social media:</a:t>
            </a:r>
          </a:p>
          <a:p>
            <a:pPr marL="0" indent="0" algn="just">
              <a:lnSpc>
                <a:spcPct val="150000"/>
              </a:lnSpc>
              <a:spcBef>
                <a:spcPts val="0"/>
              </a:spcBef>
              <a:buNone/>
            </a:pPr>
            <a:endParaRPr lang="en-GB" dirty="0">
              <a:latin typeface="Verdana" panose="020B0604030504040204" pitchFamily="34" charset="0"/>
              <a:ea typeface="Verdana" panose="020B0604030504040204" pitchFamily="34" charset="0"/>
              <a:cs typeface="Verdana" panose="020B0604030504040204" pitchFamily="34" charset="0"/>
            </a:endParaRPr>
          </a:p>
          <a:p>
            <a:pPr marL="514350" indent="-514350" algn="just">
              <a:lnSpc>
                <a:spcPct val="150000"/>
              </a:lnSpc>
              <a:spcBef>
                <a:spcPts val="0"/>
              </a:spcBef>
              <a:buAutoNum type="arabicPeriod"/>
            </a:pPr>
            <a:r>
              <a:rPr lang="en-GB" dirty="0">
                <a:latin typeface="Verdana" panose="020B0604030504040204" pitchFamily="34" charset="0"/>
                <a:ea typeface="Verdana" panose="020B0604030504040204" pitchFamily="34" charset="0"/>
                <a:cs typeface="Verdana" panose="020B0604030504040204" pitchFamily="34" charset="0"/>
              </a:rPr>
              <a:t>Triggering event</a:t>
            </a:r>
          </a:p>
          <a:p>
            <a:pPr marL="514350" indent="-514350" algn="just">
              <a:lnSpc>
                <a:spcPct val="150000"/>
              </a:lnSpc>
              <a:spcBef>
                <a:spcPts val="0"/>
              </a:spcBef>
              <a:buAutoNum type="arabicPeriod"/>
            </a:pPr>
            <a:endParaRPr lang="en-GB" dirty="0">
              <a:latin typeface="Verdana" panose="020B0604030504040204" pitchFamily="34" charset="0"/>
              <a:ea typeface="Verdana" panose="020B0604030504040204" pitchFamily="34" charset="0"/>
              <a:cs typeface="Verdana" panose="020B0604030504040204" pitchFamily="34" charset="0"/>
            </a:endParaRPr>
          </a:p>
          <a:p>
            <a:pPr marL="514350" indent="-514350" algn="just">
              <a:lnSpc>
                <a:spcPct val="150000"/>
              </a:lnSpc>
              <a:spcBef>
                <a:spcPts val="0"/>
              </a:spcBef>
              <a:buAutoNum type="arabicPeriod"/>
            </a:pPr>
            <a:r>
              <a:rPr lang="en-GB" dirty="0">
                <a:latin typeface="Verdana" panose="020B0604030504040204" pitchFamily="34" charset="0"/>
                <a:ea typeface="Verdana" panose="020B0604030504040204" pitchFamily="34" charset="0"/>
                <a:cs typeface="Verdana" panose="020B0604030504040204" pitchFamily="34" charset="0"/>
              </a:rPr>
              <a:t>Media response</a:t>
            </a:r>
          </a:p>
          <a:p>
            <a:pPr marL="514350" indent="-514350" algn="just">
              <a:lnSpc>
                <a:spcPct val="150000"/>
              </a:lnSpc>
              <a:spcBef>
                <a:spcPts val="0"/>
              </a:spcBef>
              <a:buAutoNum type="arabicPeriod"/>
            </a:pPr>
            <a:endParaRPr lang="en-GB" dirty="0">
              <a:latin typeface="Verdana" panose="020B0604030504040204" pitchFamily="34" charset="0"/>
              <a:ea typeface="Verdana" panose="020B0604030504040204" pitchFamily="34" charset="0"/>
              <a:cs typeface="Verdana" panose="020B0604030504040204" pitchFamily="34" charset="0"/>
            </a:endParaRPr>
          </a:p>
          <a:p>
            <a:pPr marL="514350" indent="-514350" algn="just">
              <a:lnSpc>
                <a:spcPct val="150000"/>
              </a:lnSpc>
              <a:spcBef>
                <a:spcPts val="0"/>
              </a:spcBef>
              <a:buAutoNum type="arabicPeriod"/>
            </a:pPr>
            <a:r>
              <a:rPr lang="en-GB" dirty="0">
                <a:latin typeface="Verdana" panose="020B0604030504040204" pitchFamily="34" charset="0"/>
                <a:ea typeface="Verdana" panose="020B0604030504040204" pitchFamily="34" charset="0"/>
                <a:cs typeface="Verdana" panose="020B0604030504040204" pitchFamily="34" charset="0"/>
              </a:rPr>
              <a:t>Viral organization</a:t>
            </a:r>
          </a:p>
          <a:p>
            <a:pPr marL="514350" indent="-514350" algn="just">
              <a:lnSpc>
                <a:spcPct val="150000"/>
              </a:lnSpc>
              <a:spcBef>
                <a:spcPts val="0"/>
              </a:spcBef>
              <a:buAutoNum type="arabicPeriod"/>
            </a:pPr>
            <a:endParaRPr lang="en-GB" dirty="0">
              <a:latin typeface="Verdana" panose="020B0604030504040204" pitchFamily="34" charset="0"/>
              <a:ea typeface="Verdana" panose="020B0604030504040204" pitchFamily="34" charset="0"/>
              <a:cs typeface="Verdana" panose="020B0604030504040204" pitchFamily="34" charset="0"/>
            </a:endParaRPr>
          </a:p>
          <a:p>
            <a:pPr marL="514350" indent="-514350" algn="just">
              <a:lnSpc>
                <a:spcPct val="150000"/>
              </a:lnSpc>
              <a:spcBef>
                <a:spcPts val="0"/>
              </a:spcBef>
              <a:buAutoNum type="arabicPeriod"/>
            </a:pPr>
            <a:r>
              <a:rPr lang="en-GB" dirty="0">
                <a:latin typeface="Verdana" panose="020B0604030504040204" pitchFamily="34" charset="0"/>
                <a:ea typeface="Verdana" panose="020B0604030504040204" pitchFamily="34" charset="0"/>
                <a:cs typeface="Verdana" panose="020B0604030504040204" pitchFamily="34" charset="0"/>
              </a:rPr>
              <a:t>Action</a:t>
            </a:r>
            <a:endParaRPr lang="it-IT"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06924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94A13B-8AEA-0645-A19C-F16F4BF63988}"/>
              </a:ext>
            </a:extLst>
          </p:cNvPr>
          <p:cNvSpPr>
            <a:spLocks noGrp="1"/>
          </p:cNvSpPr>
          <p:nvPr>
            <p:ph type="title"/>
          </p:nvPr>
        </p:nvSpPr>
        <p:spPr/>
        <p:txBody>
          <a:bodyPr>
            <a:normAutofit/>
          </a:bodyPr>
          <a:lstStyle/>
          <a:p>
            <a:pPr algn="ctr"/>
            <a:r>
              <a:rPr lang="en-GB" sz="3200" dirty="0">
                <a:latin typeface="Verdana" panose="020B0604030504040204" pitchFamily="34" charset="0"/>
                <a:ea typeface="Verdana" panose="020B0604030504040204" pitchFamily="34" charset="0"/>
                <a:cs typeface="Verdana" panose="020B0604030504040204" pitchFamily="34" charset="0"/>
              </a:rPr>
              <a:t>1. Triggering event</a:t>
            </a:r>
            <a:endParaRPr lang="it-IT" sz="3200" dirty="0"/>
          </a:p>
        </p:txBody>
      </p:sp>
      <p:sp>
        <p:nvSpPr>
          <p:cNvPr id="3" name="Segnaposto contenuto 2">
            <a:extLst>
              <a:ext uri="{FF2B5EF4-FFF2-40B4-BE49-F238E27FC236}">
                <a16:creationId xmlns:a16="http://schemas.microsoft.com/office/drawing/2014/main" id="{589E5F88-7C14-504D-97A5-352F9CE4E02E}"/>
              </a:ext>
            </a:extLst>
          </p:cNvPr>
          <p:cNvSpPr>
            <a:spLocks noGrp="1"/>
          </p:cNvSpPr>
          <p:nvPr>
            <p:ph idx="1"/>
          </p:nvPr>
        </p:nvSpPr>
        <p:spPr>
          <a:xfrm>
            <a:off x="838200" y="1497204"/>
            <a:ext cx="10515600" cy="5249284"/>
          </a:xfrm>
        </p:spPr>
        <p:txBody>
          <a:bodyPr>
            <a:normAutofit fontScale="77500" lnSpcReduction="20000"/>
          </a:bodyPr>
          <a:lstStyle/>
          <a:p>
            <a:pPr marL="0" indent="0" algn="just">
              <a:lnSpc>
                <a:spcPts val="3400"/>
              </a:lnSpc>
              <a:buNone/>
            </a:pPr>
            <a:r>
              <a:rPr lang="it-IT" sz="3400" dirty="0">
                <a:latin typeface="Verdana" panose="020B0604030504040204" pitchFamily="34" charset="0"/>
                <a:ea typeface="Verdana" panose="020B0604030504040204" pitchFamily="34" charset="0"/>
                <a:cs typeface="Verdana" panose="020B0604030504040204" pitchFamily="34" charset="0"/>
              </a:rPr>
              <a:t>Fattore detonante:</a:t>
            </a:r>
          </a:p>
          <a:p>
            <a:pPr algn="just">
              <a:lnSpc>
                <a:spcPts val="3400"/>
              </a:lnSpc>
              <a:buFontTx/>
              <a:buChar char="-"/>
            </a:pPr>
            <a:r>
              <a:rPr lang="it-IT" sz="3400" dirty="0">
                <a:latin typeface="Verdana" panose="020B0604030504040204" pitchFamily="34" charset="0"/>
                <a:ea typeface="Verdana" panose="020B0604030504040204" pitchFamily="34" charset="0"/>
                <a:cs typeface="Verdana" panose="020B0604030504040204" pitchFamily="34" charset="0"/>
              </a:rPr>
              <a:t>evento straordinario che promuove una reazione sociale</a:t>
            </a:r>
          </a:p>
          <a:p>
            <a:pPr algn="just">
              <a:lnSpc>
                <a:spcPts val="3400"/>
              </a:lnSpc>
              <a:buFontTx/>
              <a:buChar char="-"/>
            </a:pPr>
            <a:r>
              <a:rPr lang="it-IT" sz="3400" dirty="0">
                <a:latin typeface="Verdana" panose="020B0604030504040204" pitchFamily="34" charset="0"/>
                <a:ea typeface="Verdana" panose="020B0604030504040204" pitchFamily="34" charset="0"/>
                <a:cs typeface="Verdana" panose="020B0604030504040204" pitchFamily="34" charset="0"/>
              </a:rPr>
              <a:t>rottura con uno stato (anche di rappresentazione mentale) precedente che non dipende però da coloro che poi manifestano ma causa la loro azione</a:t>
            </a:r>
          </a:p>
          <a:p>
            <a:pPr marL="0" indent="0" algn="just">
              <a:lnSpc>
                <a:spcPts val="3400"/>
              </a:lnSpc>
              <a:buNone/>
            </a:pPr>
            <a:r>
              <a:rPr lang="it-IT" sz="3400" dirty="0">
                <a:latin typeface="Verdana" panose="020B0604030504040204" pitchFamily="34" charset="0"/>
                <a:ea typeface="Verdana" panose="020B0604030504040204" pitchFamily="34" charset="0"/>
                <a:cs typeface="Verdana" panose="020B0604030504040204" pitchFamily="34" charset="0"/>
              </a:rPr>
              <a:t>La cosa importante:</a:t>
            </a:r>
          </a:p>
          <a:p>
            <a:pPr marL="0" indent="0" algn="just">
              <a:lnSpc>
                <a:spcPts val="3400"/>
              </a:lnSpc>
              <a:buNone/>
            </a:pPr>
            <a:r>
              <a:rPr lang="it-IT" sz="3400" dirty="0">
                <a:latin typeface="Verdana" panose="020B0604030504040204" pitchFamily="34" charset="0"/>
                <a:ea typeface="Verdana" panose="020B0604030504040204" pitchFamily="34" charset="0"/>
                <a:cs typeface="Verdana" panose="020B0604030504040204" pitchFamily="34" charset="0"/>
              </a:rPr>
              <a:t>attivazione cinghia di trasmissione tra i media tradizionali e i social media, spesso uno all’inseguimento del flusso gli uni degli altri, in una sinergia che incrocia ed amplifica la portata del flusso di informazioni</a:t>
            </a:r>
          </a:p>
          <a:p>
            <a:endParaRPr lang="it-IT" dirty="0"/>
          </a:p>
        </p:txBody>
      </p:sp>
    </p:spTree>
    <p:extLst>
      <p:ext uri="{BB962C8B-B14F-4D97-AF65-F5344CB8AC3E}">
        <p14:creationId xmlns:p14="http://schemas.microsoft.com/office/powerpoint/2010/main" val="603777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9A424A-12DD-C941-848C-FD988793D375}"/>
              </a:ext>
            </a:extLst>
          </p:cNvPr>
          <p:cNvSpPr>
            <a:spLocks noGrp="1"/>
          </p:cNvSpPr>
          <p:nvPr>
            <p:ph type="title"/>
          </p:nvPr>
        </p:nvSpPr>
        <p:spPr/>
        <p:txBody>
          <a:bodyPr>
            <a:normAutofit/>
          </a:bodyPr>
          <a:lstStyle/>
          <a:p>
            <a:pPr marL="514350" indent="-514350" algn="ctr"/>
            <a:r>
              <a:rPr lang="en-GB" sz="3200" dirty="0">
                <a:latin typeface="Verdana" panose="020B0604030504040204" pitchFamily="34" charset="0"/>
                <a:ea typeface="Verdana" panose="020B0604030504040204" pitchFamily="34" charset="0"/>
                <a:cs typeface="Verdana" panose="020B0604030504040204" pitchFamily="34" charset="0"/>
              </a:rPr>
              <a:t>2. media response </a:t>
            </a:r>
            <a:r>
              <a:rPr lang="en-GB" sz="3200" dirty="0">
                <a:latin typeface="Verdana" panose="020B0604030504040204" pitchFamily="34" charset="0"/>
                <a:ea typeface="Verdana" panose="020B0604030504040204" pitchFamily="34" charset="0"/>
                <a:cs typeface="Verdana" panose="020B0604030504040204" pitchFamily="34" charset="0"/>
                <a:sym typeface="Wingdings" pitchFamily="2" charset="2"/>
              </a:rPr>
              <a:t> 3. </a:t>
            </a:r>
            <a:r>
              <a:rPr lang="en-GB" sz="3200" dirty="0">
                <a:latin typeface="Verdana" panose="020B0604030504040204" pitchFamily="34" charset="0"/>
                <a:ea typeface="Verdana" panose="020B0604030504040204" pitchFamily="34" charset="0"/>
                <a:cs typeface="Verdana" panose="020B0604030504040204" pitchFamily="34" charset="0"/>
              </a:rPr>
              <a:t>viral organization</a:t>
            </a:r>
            <a:endParaRPr lang="it-IT" sz="3200" dirty="0">
              <a:latin typeface="Verdana" panose="020B0604030504040204" pitchFamily="34" charset="0"/>
              <a:ea typeface="Verdana" panose="020B0604030504040204" pitchFamily="34" charset="0"/>
              <a:cs typeface="Verdana" panose="020B0604030504040204" pitchFamily="34" charset="0"/>
            </a:endParaRPr>
          </a:p>
        </p:txBody>
      </p:sp>
      <p:sp>
        <p:nvSpPr>
          <p:cNvPr id="3" name="Segnaposto contenuto 2">
            <a:extLst>
              <a:ext uri="{FF2B5EF4-FFF2-40B4-BE49-F238E27FC236}">
                <a16:creationId xmlns:a16="http://schemas.microsoft.com/office/drawing/2014/main" id="{7A5FD927-5A98-0E43-8F4D-2C7311BA25D7}"/>
              </a:ext>
            </a:extLst>
          </p:cNvPr>
          <p:cNvSpPr>
            <a:spLocks noGrp="1"/>
          </p:cNvSpPr>
          <p:nvPr>
            <p:ph idx="1"/>
          </p:nvPr>
        </p:nvSpPr>
        <p:spPr>
          <a:xfrm>
            <a:off x="838200" y="1690688"/>
            <a:ext cx="10515600" cy="4802187"/>
          </a:xfrm>
        </p:spPr>
        <p:txBody>
          <a:bodyPr>
            <a:normAutofit fontScale="85000" lnSpcReduction="20000"/>
          </a:bodyPr>
          <a:lstStyle/>
          <a:p>
            <a:pPr marL="0" indent="0" algn="just">
              <a:lnSpc>
                <a:spcPct val="150000"/>
              </a:lnSpc>
              <a:buNone/>
            </a:pPr>
            <a:r>
              <a:rPr lang="it-IT" dirty="0">
                <a:latin typeface="Verdana" panose="020B0604030504040204" pitchFamily="34" charset="0"/>
                <a:ea typeface="Verdana" panose="020B0604030504040204" pitchFamily="34" charset="0"/>
                <a:cs typeface="Verdana" panose="020B0604030504040204" pitchFamily="34" charset="0"/>
              </a:rPr>
              <a:t>2. La risposta dei media:</a:t>
            </a:r>
          </a:p>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funzione di mobilitare rapidamente i manifestanti</a:t>
            </a:r>
          </a:p>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delegittimare l’organizzazione ed aumentare l’esposizione, a livello globale, delle colpe emerse</a:t>
            </a:r>
          </a:p>
          <a:p>
            <a:pPr marL="0" indent="0" algn="just">
              <a:lnSpc>
                <a:spcPct val="150000"/>
              </a:lnSpc>
              <a:buNone/>
            </a:pPr>
            <a:r>
              <a:rPr lang="it-IT" dirty="0">
                <a:latin typeface="Verdana" panose="020B0604030504040204" pitchFamily="34" charset="0"/>
                <a:ea typeface="Verdana" panose="020B0604030504040204" pitchFamily="34" charset="0"/>
                <a:cs typeface="Verdana" panose="020B0604030504040204" pitchFamily="34" charset="0"/>
              </a:rPr>
              <a:t>3. Diffusione delle informazioni nei social network online:</a:t>
            </a:r>
          </a:p>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gruppi online di opinioni collocati su determinate posizioni</a:t>
            </a:r>
          </a:p>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caratterizzati dall’essere aperti e non gerarchizzati</a:t>
            </a:r>
          </a:p>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cinghia di trasmissione verso azioni</a:t>
            </a:r>
          </a:p>
        </p:txBody>
      </p:sp>
    </p:spTree>
    <p:extLst>
      <p:ext uri="{BB962C8B-B14F-4D97-AF65-F5344CB8AC3E}">
        <p14:creationId xmlns:p14="http://schemas.microsoft.com/office/powerpoint/2010/main" val="4290369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ED8C17-AC6B-E947-8502-014B866565D2}"/>
              </a:ext>
            </a:extLst>
          </p:cNvPr>
          <p:cNvSpPr>
            <a:spLocks noGrp="1"/>
          </p:cNvSpPr>
          <p:nvPr>
            <p:ph type="title"/>
          </p:nvPr>
        </p:nvSpPr>
        <p:spPr/>
        <p:txBody>
          <a:bodyPr>
            <a:normAutofit/>
          </a:bodyPr>
          <a:lstStyle/>
          <a:p>
            <a:pPr marL="514350" indent="-514350" algn="ctr"/>
            <a:r>
              <a:rPr lang="it-IT" sz="3200" dirty="0">
                <a:latin typeface="Verdana" panose="020B0604030504040204" pitchFamily="34" charset="0"/>
                <a:ea typeface="Verdana" panose="020B0604030504040204" pitchFamily="34" charset="0"/>
                <a:cs typeface="Verdana" panose="020B0604030504040204" pitchFamily="34" charset="0"/>
              </a:rPr>
              <a:t>4. Action</a:t>
            </a:r>
          </a:p>
        </p:txBody>
      </p:sp>
      <p:sp>
        <p:nvSpPr>
          <p:cNvPr id="3" name="Segnaposto contenuto 2">
            <a:extLst>
              <a:ext uri="{FF2B5EF4-FFF2-40B4-BE49-F238E27FC236}">
                <a16:creationId xmlns:a16="http://schemas.microsoft.com/office/drawing/2014/main" id="{EF2A13C5-86D8-C348-B2C2-7A5D819E831B}"/>
              </a:ext>
            </a:extLst>
          </p:cNvPr>
          <p:cNvSpPr>
            <a:spLocks noGrp="1"/>
          </p:cNvSpPr>
          <p:nvPr>
            <p:ph idx="1"/>
          </p:nvPr>
        </p:nvSpPr>
        <p:spPr>
          <a:xfrm>
            <a:off x="838200" y="1438656"/>
            <a:ext cx="10515600" cy="4928689"/>
          </a:xfrm>
        </p:spPr>
        <p:txBody>
          <a:bodyPr>
            <a:normAutofit fontScale="85000" lnSpcReduction="20000"/>
          </a:bodyPr>
          <a:lstStyle/>
          <a:p>
            <a:pPr marL="0" indent="0" algn="just">
              <a:lnSpc>
                <a:spcPct val="150000"/>
              </a:lnSpc>
              <a:spcBef>
                <a:spcPts val="0"/>
              </a:spcBef>
              <a:buNone/>
            </a:pPr>
            <a:r>
              <a:rPr lang="it-IT" dirty="0">
                <a:latin typeface="Verdana" panose="020B0604030504040204" pitchFamily="34" charset="0"/>
                <a:ea typeface="Verdana" panose="020B0604030504040204" pitchFamily="34" charset="0"/>
                <a:cs typeface="Verdana" panose="020B0604030504040204" pitchFamily="34" charset="0"/>
              </a:rPr>
              <a:t>Flusso di informazione online attraverso:</a:t>
            </a:r>
          </a:p>
          <a:p>
            <a:pPr algn="just">
              <a:lnSpc>
                <a:spcPct val="150000"/>
              </a:lnSpc>
              <a:spcBef>
                <a:spcPts val="0"/>
              </a:spcBef>
              <a:buFontTx/>
              <a:buChar char="-"/>
            </a:pPr>
            <a:r>
              <a:rPr lang="it-IT" dirty="0">
                <a:latin typeface="Verdana" panose="020B0604030504040204" pitchFamily="34" charset="0"/>
                <a:ea typeface="Verdana" panose="020B0604030504040204" pitchFamily="34" charset="0"/>
                <a:cs typeface="Verdana" panose="020B0604030504040204" pitchFamily="34" charset="0"/>
              </a:rPr>
              <a:t>Cooperazione e organizzazione</a:t>
            </a:r>
          </a:p>
          <a:p>
            <a:pPr algn="just">
              <a:lnSpc>
                <a:spcPct val="150000"/>
              </a:lnSpc>
              <a:spcBef>
                <a:spcPts val="0"/>
              </a:spcBef>
              <a:buFontTx/>
              <a:buChar char="-"/>
            </a:pPr>
            <a:r>
              <a:rPr lang="it-IT" dirty="0">
                <a:latin typeface="Verdana" panose="020B0604030504040204" pitchFamily="34" charset="0"/>
                <a:ea typeface="Verdana" panose="020B0604030504040204" pitchFamily="34" charset="0"/>
                <a:cs typeface="Verdana" panose="020B0604030504040204" pitchFamily="34" charset="0"/>
              </a:rPr>
              <a:t>Identificazione e senso di appartenenza in un movimento collettivo nell’interesse della comunità</a:t>
            </a:r>
          </a:p>
          <a:p>
            <a:pPr marL="0" indent="0" algn="just">
              <a:lnSpc>
                <a:spcPct val="150000"/>
              </a:lnSpc>
              <a:spcBef>
                <a:spcPts val="0"/>
              </a:spcBef>
              <a:buNone/>
            </a:pPr>
            <a:r>
              <a:rPr lang="it-IT" dirty="0">
                <a:latin typeface="Verdana" panose="020B0604030504040204" pitchFamily="34" charset="0"/>
                <a:ea typeface="Verdana" panose="020B0604030504040204" pitchFamily="34" charset="0"/>
                <a:cs typeface="Verdana" panose="020B0604030504040204" pitchFamily="34" charset="0"/>
                <a:sym typeface="Wingdings" pitchFamily="2" charset="2"/>
              </a:rPr>
              <a:t> azione:</a:t>
            </a:r>
          </a:p>
          <a:p>
            <a:pPr algn="just">
              <a:lnSpc>
                <a:spcPct val="150000"/>
              </a:lnSpc>
              <a:spcBef>
                <a:spcPts val="0"/>
              </a:spcBef>
              <a:buFontTx/>
              <a:buChar char="-"/>
            </a:pPr>
            <a:r>
              <a:rPr lang="it-IT" dirty="0">
                <a:latin typeface="Verdana" panose="020B0604030504040204" pitchFamily="34" charset="0"/>
                <a:ea typeface="Verdana" panose="020B0604030504040204" pitchFamily="34" charset="0"/>
                <a:cs typeface="Verdana" panose="020B0604030504040204" pitchFamily="34" charset="0"/>
              </a:rPr>
              <a:t>manifestazioni fisiche nelle piazze</a:t>
            </a:r>
          </a:p>
          <a:p>
            <a:pPr algn="just">
              <a:lnSpc>
                <a:spcPct val="150000"/>
              </a:lnSpc>
              <a:spcBef>
                <a:spcPts val="0"/>
              </a:spcBef>
              <a:buFontTx/>
              <a:buChar char="-"/>
            </a:pPr>
            <a:r>
              <a:rPr lang="it-IT" dirty="0">
                <a:latin typeface="Verdana" panose="020B0604030504040204" pitchFamily="34" charset="0"/>
                <a:ea typeface="Verdana" panose="020B0604030504040204" pitchFamily="34" charset="0"/>
                <a:cs typeface="Verdana" panose="020B0604030504040204" pitchFamily="34" charset="0"/>
              </a:rPr>
              <a:t>azioni dimostrative, tecniche di guerriglia marketing</a:t>
            </a:r>
          </a:p>
          <a:p>
            <a:pPr marL="0" indent="0" algn="just">
              <a:lnSpc>
                <a:spcPct val="150000"/>
              </a:lnSpc>
              <a:spcBef>
                <a:spcPts val="0"/>
              </a:spcBef>
              <a:buNone/>
            </a:pPr>
            <a:r>
              <a:rPr lang="it-IT" dirty="0">
                <a:latin typeface="Verdana" panose="020B0604030504040204" pitchFamily="34" charset="0"/>
                <a:ea typeface="Verdana" panose="020B0604030504040204" pitchFamily="34" charset="0"/>
                <a:cs typeface="Verdana" panose="020B0604030504040204" pitchFamily="34" charset="0"/>
              </a:rPr>
              <a:t>La visibilità di questi movimenti, amplificata a loro volta nel web 2.0, incoraggia la promozione, il rinforzo e nuove azioni dei movimenti.</a:t>
            </a:r>
          </a:p>
          <a:p>
            <a:endParaRPr lang="it-IT" dirty="0"/>
          </a:p>
        </p:txBody>
      </p:sp>
    </p:spTree>
    <p:extLst>
      <p:ext uri="{BB962C8B-B14F-4D97-AF65-F5344CB8AC3E}">
        <p14:creationId xmlns:p14="http://schemas.microsoft.com/office/powerpoint/2010/main" val="1924121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marL="514350" indent="-514350" algn="ctr"/>
            <a:r>
              <a:rPr lang="it-IT" sz="3200" dirty="0">
                <a:latin typeface="Verdana" panose="020B0604030504040204" pitchFamily="34" charset="0"/>
                <a:ea typeface="Verdana" panose="020B0604030504040204" pitchFamily="34" charset="0"/>
                <a:cs typeface="Verdana" panose="020B0604030504040204" pitchFamily="34" charset="0"/>
              </a:rPr>
              <a:t>Piano di reputazione</a:t>
            </a:r>
          </a:p>
        </p:txBody>
      </p:sp>
      <p:sp>
        <p:nvSpPr>
          <p:cNvPr id="3" name="Segnaposto contenuto 2"/>
          <p:cNvSpPr>
            <a:spLocks noGrp="1"/>
          </p:cNvSpPr>
          <p:nvPr>
            <p:ph idx="1"/>
          </p:nvPr>
        </p:nvSpPr>
        <p:spPr>
          <a:xfrm>
            <a:off x="838200" y="1338607"/>
            <a:ext cx="10515600" cy="5154268"/>
          </a:xfrm>
        </p:spPr>
        <p:txBody>
          <a:bodyPr>
            <a:noAutofit/>
          </a:bodyPr>
          <a:lstStyle/>
          <a:p>
            <a:pPr marL="0" indent="0" algn="just">
              <a:lnSpc>
                <a:spcPts val="2700"/>
              </a:lnSpc>
              <a:buNone/>
            </a:pPr>
            <a:r>
              <a:rPr lang="it-IT" sz="1800" dirty="0">
                <a:latin typeface="Verdana" panose="020B0604030504040204" pitchFamily="34" charset="0"/>
                <a:ea typeface="Verdana" panose="020B0604030504040204" pitchFamily="34" charset="0"/>
                <a:cs typeface="Verdana" panose="020B0604030504040204" pitchFamily="34" charset="0"/>
              </a:rPr>
              <a:t>- </a:t>
            </a:r>
            <a:r>
              <a:rPr lang="it-IT" sz="2000" dirty="0">
                <a:latin typeface="Verdana" panose="020B0604030504040204" pitchFamily="34" charset="0"/>
                <a:ea typeface="Verdana" panose="020B0604030504040204" pitchFamily="34" charset="0"/>
                <a:cs typeface="Verdana" panose="020B0604030504040204" pitchFamily="34" charset="0"/>
              </a:rPr>
              <a:t>Tenga conto delle</a:t>
            </a:r>
          </a:p>
          <a:p>
            <a:pPr lvl="1" algn="just">
              <a:lnSpc>
                <a:spcPts val="2700"/>
              </a:lnSpc>
              <a:buFontTx/>
              <a:buChar char="-"/>
            </a:pPr>
            <a:r>
              <a:rPr lang="it-IT" sz="2000" dirty="0" err="1">
                <a:latin typeface="Verdana" panose="020B0604030504040204" pitchFamily="34" charset="0"/>
                <a:ea typeface="Verdana" panose="020B0604030504040204" pitchFamily="34" charset="0"/>
                <a:cs typeface="Verdana" panose="020B0604030504040204" pitchFamily="34" charset="0"/>
              </a:rPr>
              <a:t>Issue</a:t>
            </a:r>
            <a:endParaRPr lang="it-IT" sz="2000" dirty="0">
              <a:latin typeface="Verdana" panose="020B0604030504040204" pitchFamily="34" charset="0"/>
              <a:ea typeface="Verdana" panose="020B0604030504040204" pitchFamily="34" charset="0"/>
              <a:cs typeface="Verdana" panose="020B0604030504040204" pitchFamily="34" charset="0"/>
            </a:endParaRPr>
          </a:p>
          <a:p>
            <a:pPr lvl="1" algn="just">
              <a:lnSpc>
                <a:spcPts val="2700"/>
              </a:lnSpc>
              <a:buFontTx/>
              <a:buChar char="-"/>
            </a:pPr>
            <a:r>
              <a:rPr lang="it-IT" sz="2000" dirty="0">
                <a:latin typeface="Verdana" panose="020B0604030504040204" pitchFamily="34" charset="0"/>
                <a:ea typeface="Verdana" panose="020B0604030504040204" pitchFamily="34" charset="0"/>
                <a:cs typeface="Verdana" panose="020B0604030504040204" pitchFamily="34" charset="0"/>
              </a:rPr>
              <a:t>Punti di debolezza</a:t>
            </a:r>
          </a:p>
          <a:p>
            <a:pPr lvl="1" algn="just">
              <a:lnSpc>
                <a:spcPts val="2700"/>
              </a:lnSpc>
              <a:buFontTx/>
              <a:buChar char="-"/>
            </a:pPr>
            <a:r>
              <a:rPr lang="it-IT" sz="2000" dirty="0">
                <a:latin typeface="Verdana" panose="020B0604030504040204" pitchFamily="34" charset="0"/>
                <a:ea typeface="Verdana" panose="020B0604030504040204" pitchFamily="34" charset="0"/>
                <a:cs typeface="Verdana" panose="020B0604030504040204" pitchFamily="34" charset="0"/>
              </a:rPr>
              <a:t>Minacce</a:t>
            </a:r>
          </a:p>
          <a:p>
            <a:pPr lvl="1" algn="just">
              <a:lnSpc>
                <a:spcPts val="2700"/>
              </a:lnSpc>
              <a:buFontTx/>
              <a:buChar char="-"/>
            </a:pPr>
            <a:r>
              <a:rPr lang="it-IT" sz="2000" dirty="0">
                <a:latin typeface="Verdana" panose="020B0604030504040204" pitchFamily="34" charset="0"/>
                <a:ea typeface="Verdana" panose="020B0604030504040204" pitchFamily="34" charset="0"/>
                <a:cs typeface="Verdana" panose="020B0604030504040204" pitchFamily="34" charset="0"/>
              </a:rPr>
              <a:t>Rischi</a:t>
            </a:r>
          </a:p>
          <a:p>
            <a:pPr algn="just">
              <a:lnSpc>
                <a:spcPts val="2700"/>
              </a:lnSpc>
              <a:buFontTx/>
              <a:buChar char="-"/>
            </a:pPr>
            <a:r>
              <a:rPr lang="it-IT" sz="2000" dirty="0">
                <a:latin typeface="Verdana" panose="020B0604030504040204" pitchFamily="34" charset="0"/>
                <a:ea typeface="Verdana" panose="020B0604030504040204" pitchFamily="34" charset="0"/>
                <a:cs typeface="Verdana" panose="020B0604030504040204" pitchFamily="34" charset="0"/>
              </a:rPr>
              <a:t>Preparare scenari possibili e risposte alla crisi</a:t>
            </a:r>
          </a:p>
          <a:p>
            <a:pPr algn="just">
              <a:lnSpc>
                <a:spcPts val="2700"/>
              </a:lnSpc>
              <a:buFontTx/>
              <a:buChar char="-"/>
            </a:pPr>
            <a:r>
              <a:rPr lang="it-IT" sz="2000" dirty="0">
                <a:latin typeface="Verdana" panose="020B0604030504040204" pitchFamily="34" charset="0"/>
                <a:ea typeface="Verdana" panose="020B0604030504040204" pitchFamily="34" charset="0"/>
                <a:cs typeface="Verdana" panose="020B0604030504040204" pitchFamily="34" charset="0"/>
              </a:rPr>
              <a:t>Gestione e miglioramento costante Reputazione</a:t>
            </a:r>
          </a:p>
          <a:p>
            <a:pPr marL="0" indent="0" algn="just">
              <a:lnSpc>
                <a:spcPts val="2700"/>
              </a:lnSpc>
              <a:buNone/>
            </a:pPr>
            <a:r>
              <a:rPr lang="it-IT" sz="2000" dirty="0">
                <a:latin typeface="Verdana" panose="020B0604030504040204" pitchFamily="34" charset="0"/>
                <a:ea typeface="Verdana" panose="020B0604030504040204" pitchFamily="34" charset="0"/>
                <a:cs typeface="Verdana" panose="020B0604030504040204" pitchFamily="34" charset="0"/>
                <a:sym typeface="Wingdings"/>
              </a:rPr>
              <a:t> </a:t>
            </a:r>
            <a:r>
              <a:rPr lang="it-IT" sz="2000" dirty="0">
                <a:latin typeface="Verdana" panose="020B0604030504040204" pitchFamily="34" charset="0"/>
                <a:ea typeface="Verdana" panose="020B0604030504040204" pitchFamily="34" charset="0"/>
                <a:cs typeface="Verdana" panose="020B0604030504040204" pitchFamily="34" charset="0"/>
              </a:rPr>
              <a:t>Ricadute in termini culturali e organizzativi verso ogni livello dell’organizzazione: ogni dipendente dovrebbe pensare e agire come amministratore (della reputazione) dell’organizzazione</a:t>
            </a:r>
          </a:p>
          <a:p>
            <a:pPr marL="0" indent="0" algn="just">
              <a:lnSpc>
                <a:spcPts val="2700"/>
              </a:lnSpc>
              <a:buNone/>
            </a:pPr>
            <a:r>
              <a:rPr lang="it-IT" sz="2000" dirty="0">
                <a:latin typeface="Verdana" panose="020B0604030504040204" pitchFamily="34" charset="0"/>
                <a:ea typeface="Verdana" panose="020B0604030504040204" pitchFamily="34" charset="0"/>
                <a:cs typeface="Verdana" panose="020B0604030504040204" pitchFamily="34" charset="0"/>
              </a:rPr>
              <a:t>La reputazione non deve essere perciò vista come qualcosa che va preservata in caso di crisi ma una capacità di base integrata nelle strategie, cultura e valori dell’organizzazione</a:t>
            </a:r>
          </a:p>
        </p:txBody>
      </p:sp>
    </p:spTree>
    <p:extLst>
      <p:ext uri="{BB962C8B-B14F-4D97-AF65-F5344CB8AC3E}">
        <p14:creationId xmlns:p14="http://schemas.microsoft.com/office/powerpoint/2010/main" val="1611354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lnSpc>
                <a:spcPct val="170000"/>
              </a:lnSpc>
            </a:pPr>
            <a:r>
              <a:rPr lang="it-IT" sz="3200" dirty="0">
                <a:latin typeface="Verdana" charset="0"/>
                <a:ea typeface="Verdana" charset="0"/>
                <a:cs typeface="Verdana" charset="0"/>
              </a:rPr>
              <a:t>Reputazione sulle </a:t>
            </a:r>
            <a:r>
              <a:rPr lang="it-IT" sz="3200" dirty="0" err="1">
                <a:latin typeface="Verdana" charset="0"/>
                <a:ea typeface="Verdana" charset="0"/>
                <a:cs typeface="Verdana" charset="0"/>
              </a:rPr>
              <a:t>Issue</a:t>
            </a:r>
            <a:endParaRPr lang="it-IT" sz="3200" dirty="0">
              <a:latin typeface="Verdana" charset="0"/>
              <a:ea typeface="Verdana" charset="0"/>
              <a:cs typeface="Verdana" charset="0"/>
            </a:endParaRPr>
          </a:p>
        </p:txBody>
      </p:sp>
      <p:sp>
        <p:nvSpPr>
          <p:cNvPr id="3" name="Segnaposto contenuto 2"/>
          <p:cNvSpPr>
            <a:spLocks noGrp="1"/>
          </p:cNvSpPr>
          <p:nvPr>
            <p:ph idx="1"/>
          </p:nvPr>
        </p:nvSpPr>
        <p:spPr>
          <a:xfrm>
            <a:off x="838200" y="1404258"/>
            <a:ext cx="10515600" cy="5290456"/>
          </a:xfrm>
        </p:spPr>
        <p:txBody>
          <a:bodyPr>
            <a:normAutofit fontScale="70000" lnSpcReduction="20000"/>
          </a:bodyPr>
          <a:lstStyle/>
          <a:p>
            <a:pPr algn="just">
              <a:lnSpc>
                <a:spcPct val="170000"/>
              </a:lnSpc>
              <a:buFontTx/>
              <a:buChar char="-"/>
            </a:pPr>
            <a:r>
              <a:rPr lang="it-IT" sz="3300" dirty="0">
                <a:latin typeface="Verdana" charset="0"/>
                <a:ea typeface="Verdana" charset="0"/>
                <a:cs typeface="Verdana" charset="0"/>
              </a:rPr>
              <a:t>Il problema emerge quando la </a:t>
            </a:r>
            <a:r>
              <a:rPr lang="it-IT" sz="3300" dirty="0" err="1">
                <a:latin typeface="Verdana" charset="0"/>
                <a:ea typeface="Verdana" charset="0"/>
                <a:cs typeface="Verdana" charset="0"/>
              </a:rPr>
              <a:t>Issue</a:t>
            </a:r>
            <a:r>
              <a:rPr lang="it-IT" sz="3300" dirty="0">
                <a:latin typeface="Verdana" charset="0"/>
                <a:ea typeface="Verdana" charset="0"/>
                <a:cs typeface="Verdana" charset="0"/>
              </a:rPr>
              <a:t> ha un alto interesse per il pubblico e un’alta importanza sociale</a:t>
            </a:r>
          </a:p>
          <a:p>
            <a:pPr algn="just">
              <a:lnSpc>
                <a:spcPct val="170000"/>
              </a:lnSpc>
              <a:buFontTx/>
              <a:buChar char="-"/>
            </a:pPr>
            <a:r>
              <a:rPr lang="it-IT" sz="3300" dirty="0">
                <a:latin typeface="Verdana" charset="0"/>
                <a:ea typeface="Verdana" charset="0"/>
                <a:cs typeface="Verdana" charset="0"/>
              </a:rPr>
              <a:t>I media devono essere presi in considerazione per il loro potere di pubblicizzare una crisi e di manipolazione da parte di un gruppo</a:t>
            </a:r>
          </a:p>
          <a:p>
            <a:pPr algn="just">
              <a:lnSpc>
                <a:spcPct val="170000"/>
              </a:lnSpc>
              <a:buFontTx/>
              <a:buChar char="-"/>
            </a:pPr>
            <a:r>
              <a:rPr lang="it-IT" sz="3300" dirty="0">
                <a:latin typeface="Verdana" charset="0"/>
                <a:ea typeface="Verdana" charset="0"/>
                <a:cs typeface="Verdana" charset="0"/>
              </a:rPr>
              <a:t>La pubblicità generata dai media è composta da opinioni e fatti</a:t>
            </a:r>
          </a:p>
          <a:p>
            <a:pPr algn="just">
              <a:lnSpc>
                <a:spcPct val="170000"/>
              </a:lnSpc>
              <a:buFontTx/>
              <a:buChar char="-"/>
            </a:pPr>
            <a:r>
              <a:rPr lang="it-IT" sz="3300" dirty="0">
                <a:latin typeface="Verdana" charset="0"/>
                <a:ea typeface="Verdana" charset="0"/>
                <a:cs typeface="Verdana" charset="0"/>
              </a:rPr>
              <a:t>L’organizzazione deve essere in grado (per quanto possibile) della consapevolezza della situazione e di come verrà presentata e percepita (e di tutte le distorsione conseguenti, in buona e cattiva fede)</a:t>
            </a:r>
          </a:p>
          <a:p>
            <a:pPr marL="0" indent="0" algn="just">
              <a:lnSpc>
                <a:spcPct val="170000"/>
              </a:lnSpc>
              <a:buNone/>
            </a:pPr>
            <a:endParaRPr lang="it-IT" dirty="0">
              <a:latin typeface="Verdana" charset="0"/>
              <a:ea typeface="Verdana" charset="0"/>
              <a:cs typeface="Verdana" charset="0"/>
            </a:endParaRPr>
          </a:p>
        </p:txBody>
      </p:sp>
    </p:spTree>
    <p:extLst>
      <p:ext uri="{BB962C8B-B14F-4D97-AF65-F5344CB8AC3E}">
        <p14:creationId xmlns:p14="http://schemas.microsoft.com/office/powerpoint/2010/main" val="27007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4D00A8-B321-1F40-826E-0E0C57CB4485}"/>
              </a:ext>
            </a:extLst>
          </p:cNvPr>
          <p:cNvSpPr>
            <a:spLocks noGrp="1"/>
          </p:cNvSpPr>
          <p:nvPr>
            <p:ph type="title"/>
          </p:nvPr>
        </p:nvSpPr>
        <p:spPr/>
        <p:txBody>
          <a:bodyPr>
            <a:normAutofit/>
          </a:bodyPr>
          <a:lstStyle/>
          <a:p>
            <a:pPr algn="ctr"/>
            <a:r>
              <a:rPr lang="it-IT" sz="4000" dirty="0">
                <a:latin typeface="Verdana" panose="020B0604030504040204" pitchFamily="34" charset="0"/>
                <a:ea typeface="Verdana" panose="020B0604030504040204" pitchFamily="34" charset="0"/>
                <a:cs typeface="Verdana" panose="020B0604030504040204" pitchFamily="34" charset="0"/>
              </a:rPr>
              <a:t>ENI vs Report</a:t>
            </a:r>
          </a:p>
        </p:txBody>
      </p:sp>
      <p:sp>
        <p:nvSpPr>
          <p:cNvPr id="3" name="Segnaposto contenuto 2">
            <a:extLst>
              <a:ext uri="{FF2B5EF4-FFF2-40B4-BE49-F238E27FC236}">
                <a16:creationId xmlns:a16="http://schemas.microsoft.com/office/drawing/2014/main" id="{757BF0F4-FE8B-EE46-958C-2731EB79F3D0}"/>
              </a:ext>
            </a:extLst>
          </p:cNvPr>
          <p:cNvSpPr>
            <a:spLocks noGrp="1"/>
          </p:cNvSpPr>
          <p:nvPr>
            <p:ph idx="1"/>
          </p:nvPr>
        </p:nvSpPr>
        <p:spPr>
          <a:xfrm>
            <a:off x="838200" y="1825625"/>
            <a:ext cx="10515600" cy="4667250"/>
          </a:xfrm>
        </p:spPr>
        <p:txBody>
          <a:bodyPr>
            <a:normAutofit fontScale="85000" lnSpcReduction="20000"/>
          </a:bodyPr>
          <a:lstStyle/>
          <a:p>
            <a:pPr marL="0" indent="0" algn="just">
              <a:lnSpc>
                <a:spcPct val="150000"/>
              </a:lnSpc>
              <a:buNone/>
            </a:pPr>
            <a:r>
              <a:rPr lang="it-IT" dirty="0">
                <a:latin typeface="Verdana" panose="020B0604030504040204" pitchFamily="34" charset="0"/>
                <a:ea typeface="Verdana" panose="020B0604030504040204" pitchFamily="34" charset="0"/>
                <a:cs typeface="Verdana" panose="020B0604030504040204" pitchFamily="34" charset="0"/>
              </a:rPr>
              <a:t>13 dicembre 2015:</a:t>
            </a:r>
          </a:p>
          <a:p>
            <a:pPr marL="0" indent="0" algn="just">
              <a:lnSpc>
                <a:spcPct val="150000"/>
              </a:lnSpc>
              <a:buNone/>
            </a:pPr>
            <a:r>
              <a:rPr lang="it-IT" dirty="0">
                <a:latin typeface="Verdana" panose="020B0604030504040204" pitchFamily="34" charset="0"/>
                <a:ea typeface="Verdana" panose="020B0604030504040204" pitchFamily="34" charset="0"/>
                <a:cs typeface="Verdana" panose="020B0604030504040204" pitchFamily="34" charset="0"/>
                <a:hlinkClick r:id="rId2"/>
              </a:rPr>
              <a:t>www.raiplay.it/video/2015/12/Report-del-13122015-5e4bae9c-0add-403b-b23b-829da7ee40d2.html</a:t>
            </a:r>
            <a:endParaRPr lang="it-IT" dirty="0">
              <a:latin typeface="Verdana" panose="020B0604030504040204" pitchFamily="34" charset="0"/>
              <a:ea typeface="Verdana" panose="020B0604030504040204" pitchFamily="34" charset="0"/>
              <a:cs typeface="Verdana" panose="020B0604030504040204" pitchFamily="34" charset="0"/>
            </a:endParaRPr>
          </a:p>
          <a:p>
            <a:pPr marL="0" indent="0" algn="just">
              <a:lnSpc>
                <a:spcPct val="150000"/>
              </a:lnSpc>
              <a:buNone/>
            </a:pPr>
            <a:endParaRPr lang="it-IT" dirty="0">
              <a:latin typeface="Verdana" panose="020B0604030504040204" pitchFamily="34" charset="0"/>
              <a:ea typeface="Verdana" panose="020B0604030504040204" pitchFamily="34" charset="0"/>
              <a:cs typeface="Verdana" panose="020B0604030504040204" pitchFamily="34" charset="0"/>
            </a:endParaRPr>
          </a:p>
          <a:p>
            <a:pPr marL="0" indent="0" algn="just">
              <a:lnSpc>
                <a:spcPct val="150000"/>
              </a:lnSpc>
              <a:buNone/>
            </a:pPr>
            <a:r>
              <a:rPr lang="it-IT" dirty="0">
                <a:latin typeface="Verdana" panose="020B0604030504040204" pitchFamily="34" charset="0"/>
                <a:ea typeface="Verdana" panose="020B0604030504040204" pitchFamily="34" charset="0"/>
                <a:cs typeface="Verdana" panose="020B0604030504040204" pitchFamily="34" charset="0"/>
              </a:rPr>
              <a:t>Servizio: La trattativa</a:t>
            </a:r>
          </a:p>
          <a:p>
            <a:pPr marL="0" indent="0" algn="just">
              <a:lnSpc>
                <a:spcPct val="150000"/>
              </a:lnSpc>
              <a:buNone/>
            </a:pPr>
            <a:endParaRPr lang="it-IT" dirty="0">
              <a:latin typeface="Verdana" panose="020B0604030504040204" pitchFamily="34" charset="0"/>
              <a:ea typeface="Verdana" panose="020B0604030504040204" pitchFamily="34" charset="0"/>
              <a:cs typeface="Verdana" panose="020B0604030504040204" pitchFamily="34" charset="0"/>
            </a:endParaRPr>
          </a:p>
          <a:p>
            <a:pPr marL="0" indent="0" algn="just">
              <a:lnSpc>
                <a:spcPct val="150000"/>
              </a:lnSpc>
              <a:buNone/>
            </a:pPr>
            <a:r>
              <a:rPr lang="it-IT" dirty="0">
                <a:latin typeface="Verdana" panose="020B0604030504040204" pitchFamily="34" charset="0"/>
                <a:ea typeface="Verdana" panose="020B0604030504040204" pitchFamily="34" charset="0"/>
                <a:cs typeface="Verdana" panose="020B0604030504040204" pitchFamily="34" charset="0"/>
              </a:rPr>
              <a:t>Ipotesi: mega tangente pagata per sondare fondali marini in Nigeria</a:t>
            </a:r>
          </a:p>
        </p:txBody>
      </p:sp>
    </p:spTree>
    <p:extLst>
      <p:ext uri="{BB962C8B-B14F-4D97-AF65-F5344CB8AC3E}">
        <p14:creationId xmlns:p14="http://schemas.microsoft.com/office/powerpoint/2010/main" val="2081443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E0AD71-D7E8-6747-8E30-4A4FB47BC157}"/>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Eni risponde in tempo reale</a:t>
            </a:r>
          </a:p>
        </p:txBody>
      </p:sp>
      <p:sp>
        <p:nvSpPr>
          <p:cNvPr id="3" name="Segnaposto contenuto 2">
            <a:extLst>
              <a:ext uri="{FF2B5EF4-FFF2-40B4-BE49-F238E27FC236}">
                <a16:creationId xmlns:a16="http://schemas.microsoft.com/office/drawing/2014/main" id="{47A8A5D1-0630-9D4B-A095-4388410863DA}"/>
              </a:ext>
            </a:extLst>
          </p:cNvPr>
          <p:cNvSpPr>
            <a:spLocks noGrp="1"/>
          </p:cNvSpPr>
          <p:nvPr>
            <p:ph idx="1"/>
          </p:nvPr>
        </p:nvSpPr>
        <p:spPr/>
        <p:txBody>
          <a:bodyPr>
            <a:normAutofit lnSpcReduction="10000"/>
          </a:bodyPr>
          <a:lstStyle/>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Narrazione Report</a:t>
            </a:r>
          </a:p>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Risposte punto su punto su </a:t>
            </a:r>
            <a:r>
              <a:rPr lang="it-IT" dirty="0" err="1">
                <a:latin typeface="Verdana" panose="020B0604030504040204" pitchFamily="34" charset="0"/>
                <a:ea typeface="Verdana" panose="020B0604030504040204" pitchFamily="34" charset="0"/>
                <a:cs typeface="Verdana" panose="020B0604030504040204" pitchFamily="34" charset="0"/>
              </a:rPr>
              <a:t>twitter</a:t>
            </a:r>
            <a:r>
              <a:rPr lang="it-IT" dirty="0">
                <a:latin typeface="Verdana" panose="020B0604030504040204" pitchFamily="34" charset="0"/>
                <a:ea typeface="Verdana" panose="020B0604030504040204" pitchFamily="34" charset="0"/>
                <a:cs typeface="Verdana" panose="020B0604030504040204" pitchFamily="34" charset="0"/>
              </a:rPr>
              <a:t> </a:t>
            </a:r>
          </a:p>
          <a:p>
            <a:pPr algn="just">
              <a:lnSpc>
                <a:spcPct val="150000"/>
              </a:lnSpc>
              <a:buFontTx/>
              <a:buChar char="-"/>
            </a:pPr>
            <a:r>
              <a:rPr lang="it-IT" dirty="0" err="1">
                <a:latin typeface="Verdana" panose="020B0604030504040204" pitchFamily="34" charset="0"/>
                <a:ea typeface="Verdana" panose="020B0604030504040204" pitchFamily="34" charset="0"/>
                <a:cs typeface="Verdana" panose="020B0604030504040204" pitchFamily="34" charset="0"/>
              </a:rPr>
              <a:t>Infografiche</a:t>
            </a:r>
            <a:endParaRPr lang="it-IT" dirty="0">
              <a:latin typeface="Verdana" panose="020B0604030504040204" pitchFamily="34" charset="0"/>
              <a:ea typeface="Verdana" panose="020B0604030504040204" pitchFamily="34" charset="0"/>
              <a:cs typeface="Verdana" panose="020B0604030504040204" pitchFamily="34" charset="0"/>
            </a:endParaRPr>
          </a:p>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Identità visiva ENI</a:t>
            </a:r>
          </a:p>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Intero dossier online con la versione dell’azienda su tutto il servizio Report</a:t>
            </a:r>
          </a:p>
        </p:txBody>
      </p:sp>
    </p:spTree>
    <p:extLst>
      <p:ext uri="{BB962C8B-B14F-4D97-AF65-F5344CB8AC3E}">
        <p14:creationId xmlns:p14="http://schemas.microsoft.com/office/powerpoint/2010/main" val="2833314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0C75DF-99F1-7A4D-B85A-23986D2A91B4}"/>
              </a:ext>
            </a:extLst>
          </p:cNvPr>
          <p:cNvSpPr>
            <a:spLocks noGrp="1"/>
          </p:cNvSpPr>
          <p:nvPr>
            <p:ph type="title"/>
          </p:nvPr>
        </p:nvSpPr>
        <p:spPr/>
        <p:txBody>
          <a:bodyPr>
            <a:normAutofit/>
          </a:bodyPr>
          <a:lstStyle/>
          <a:p>
            <a:pPr algn="ctr"/>
            <a:r>
              <a:rPr lang="it-IT" sz="3600" dirty="0">
                <a:latin typeface="Verdana" panose="020B0604030504040204" pitchFamily="34" charset="0"/>
                <a:ea typeface="Verdana" panose="020B0604030504040204" pitchFamily="34" charset="0"/>
                <a:cs typeface="Verdana" panose="020B0604030504040204" pitchFamily="34" charset="0"/>
              </a:rPr>
              <a:t>Primo post</a:t>
            </a:r>
          </a:p>
        </p:txBody>
      </p:sp>
      <p:pic>
        <p:nvPicPr>
          <p:cNvPr id="7" name="Immagine 6" descr="Immagine che contiene screenshot&#10;&#10;&#10;&#10;Descrizione generata automaticamente">
            <a:extLst>
              <a:ext uri="{FF2B5EF4-FFF2-40B4-BE49-F238E27FC236}">
                <a16:creationId xmlns:a16="http://schemas.microsoft.com/office/drawing/2014/main" id="{5D440719-CA6D-5B48-8477-0EF2DE44B0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0954" y="1341120"/>
            <a:ext cx="6350091" cy="5376672"/>
          </a:xfrm>
          <a:prstGeom prst="rect">
            <a:avLst/>
          </a:prstGeom>
        </p:spPr>
      </p:pic>
    </p:spTree>
    <p:extLst>
      <p:ext uri="{BB962C8B-B14F-4D97-AF65-F5344CB8AC3E}">
        <p14:creationId xmlns:p14="http://schemas.microsoft.com/office/powerpoint/2010/main" val="151813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67FF7D9-5935-4742-ABA4-DB62F2118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714" y="286465"/>
            <a:ext cx="9007124" cy="6285069"/>
          </a:xfrm>
          <a:prstGeom prst="rect">
            <a:avLst/>
          </a:prstGeom>
        </p:spPr>
      </p:pic>
    </p:spTree>
    <p:extLst>
      <p:ext uri="{BB962C8B-B14F-4D97-AF65-F5344CB8AC3E}">
        <p14:creationId xmlns:p14="http://schemas.microsoft.com/office/powerpoint/2010/main" val="2159042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0512E27-BEBF-9848-8051-6B7B5AFC3E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665" y="0"/>
            <a:ext cx="6836669" cy="6858000"/>
          </a:xfrm>
          <a:prstGeom prst="rect">
            <a:avLst/>
          </a:prstGeom>
        </p:spPr>
      </p:pic>
    </p:spTree>
    <p:extLst>
      <p:ext uri="{BB962C8B-B14F-4D97-AF65-F5344CB8AC3E}">
        <p14:creationId xmlns:p14="http://schemas.microsoft.com/office/powerpoint/2010/main" val="3284723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C725DD-B5B7-CA4C-8728-0DF9382EE5E2}"/>
              </a:ext>
            </a:extLst>
          </p:cNvPr>
          <p:cNvSpPr>
            <a:spLocks noGrp="1"/>
          </p:cNvSpPr>
          <p:nvPr>
            <p:ph type="title"/>
          </p:nvPr>
        </p:nvSpPr>
        <p:spPr/>
        <p:txBody>
          <a:bodyPr>
            <a:normAutofit/>
          </a:bodyPr>
          <a:lstStyle/>
          <a:p>
            <a:pPr algn="ctr"/>
            <a:r>
              <a:rPr lang="it-IT" sz="3200" dirty="0">
                <a:latin typeface="Verdana" charset="0"/>
                <a:ea typeface="Verdana" charset="0"/>
                <a:cs typeface="Verdana" charset="0"/>
              </a:rPr>
              <a:t>The Post-</a:t>
            </a:r>
            <a:r>
              <a:rPr lang="it-IT" sz="3200" dirty="0" err="1">
                <a:latin typeface="Verdana" charset="0"/>
                <a:ea typeface="Verdana" charset="0"/>
                <a:cs typeface="Verdana" charset="0"/>
              </a:rPr>
              <a:t>Truth</a:t>
            </a:r>
            <a:r>
              <a:rPr lang="it-IT" sz="3200" dirty="0">
                <a:latin typeface="Verdana" charset="0"/>
                <a:ea typeface="Verdana" charset="0"/>
                <a:cs typeface="Verdana" charset="0"/>
              </a:rPr>
              <a:t> Era</a:t>
            </a:r>
            <a:endParaRPr lang="it-IT"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Segnaposto contenuto 2">
            <a:extLst>
              <a:ext uri="{FF2B5EF4-FFF2-40B4-BE49-F238E27FC236}">
                <a16:creationId xmlns:a16="http://schemas.microsoft.com/office/drawing/2014/main" id="{0BFD001D-EA9E-D442-9673-18C8AB1CB9F7}"/>
              </a:ext>
            </a:extLst>
          </p:cNvPr>
          <p:cNvSpPr>
            <a:spLocks noGrp="1"/>
          </p:cNvSpPr>
          <p:nvPr>
            <p:ph idx="1"/>
          </p:nvPr>
        </p:nvSpPr>
        <p:spPr>
          <a:xfrm>
            <a:off x="838200" y="1528379"/>
            <a:ext cx="10515600" cy="5446546"/>
          </a:xfrm>
        </p:spPr>
        <p:txBody>
          <a:bodyPr>
            <a:noAutofit/>
          </a:bodyPr>
          <a:lstStyle/>
          <a:p>
            <a:pPr marL="0" indent="0" algn="just">
              <a:lnSpc>
                <a:spcPts val="3100"/>
              </a:lnSpc>
              <a:spcBef>
                <a:spcPts val="0"/>
              </a:spcBef>
              <a:buNone/>
            </a:pPr>
            <a:r>
              <a:rPr lang="en-US" sz="2100" dirty="0">
                <a:latin typeface="Verdana" charset="0"/>
                <a:ea typeface="Verdana" charset="0"/>
                <a:cs typeface="Verdana" charset="0"/>
              </a:rPr>
              <a:t>Se </a:t>
            </a:r>
            <a:r>
              <a:rPr lang="en-US" sz="2100" dirty="0" err="1">
                <a:latin typeface="Verdana" charset="0"/>
                <a:ea typeface="Verdana" charset="0"/>
                <a:cs typeface="Verdana" charset="0"/>
              </a:rPr>
              <a:t>riesci</a:t>
            </a:r>
            <a:r>
              <a:rPr lang="en-US" sz="2100" dirty="0">
                <a:latin typeface="Verdana" charset="0"/>
                <a:ea typeface="Verdana" charset="0"/>
                <a:cs typeface="Verdana" charset="0"/>
              </a:rPr>
              <a:t> a </a:t>
            </a:r>
            <a:r>
              <a:rPr lang="en-US" sz="2100" dirty="0" err="1">
                <a:latin typeface="Verdana" charset="0"/>
                <a:ea typeface="Verdana" charset="0"/>
                <a:cs typeface="Verdana" charset="0"/>
              </a:rPr>
              <a:t>convincere</a:t>
            </a:r>
            <a:r>
              <a:rPr lang="en-US" sz="2100" dirty="0">
                <a:latin typeface="Verdana" charset="0"/>
                <a:ea typeface="Verdana" charset="0"/>
                <a:cs typeface="Verdana" charset="0"/>
              </a:rPr>
              <a:t> le </a:t>
            </a:r>
            <a:r>
              <a:rPr lang="en-US" sz="2100" dirty="0" err="1">
                <a:latin typeface="Verdana" charset="0"/>
                <a:ea typeface="Verdana" charset="0"/>
                <a:cs typeface="Verdana" charset="0"/>
              </a:rPr>
              <a:t>persone</a:t>
            </a:r>
            <a:r>
              <a:rPr lang="en-US" sz="2100" dirty="0">
                <a:latin typeface="Verdana" charset="0"/>
                <a:ea typeface="Verdana" charset="0"/>
                <a:cs typeface="Verdana" charset="0"/>
              </a:rPr>
              <a:t> </a:t>
            </a:r>
            <a:r>
              <a:rPr lang="en-US" sz="2100" dirty="0" err="1">
                <a:latin typeface="Verdana" charset="0"/>
                <a:ea typeface="Verdana" charset="0"/>
                <a:cs typeface="Verdana" charset="0"/>
              </a:rPr>
              <a:t>che</a:t>
            </a:r>
            <a:r>
              <a:rPr lang="en-US" sz="2100" dirty="0">
                <a:latin typeface="Verdana" charset="0"/>
                <a:ea typeface="Verdana" charset="0"/>
                <a:cs typeface="Verdana" charset="0"/>
              </a:rPr>
              <a:t> le </a:t>
            </a:r>
            <a:r>
              <a:rPr lang="en-US" sz="2100" dirty="0" err="1">
                <a:latin typeface="Verdana" charset="0"/>
                <a:ea typeface="Verdana" charset="0"/>
                <a:cs typeface="Verdana" charset="0"/>
              </a:rPr>
              <a:t>notizie</a:t>
            </a:r>
            <a:r>
              <a:rPr lang="en-US" sz="2100" dirty="0">
                <a:latin typeface="Verdana" charset="0"/>
                <a:ea typeface="Verdana" charset="0"/>
                <a:cs typeface="Verdana" charset="0"/>
              </a:rPr>
              <a:t> </a:t>
            </a:r>
            <a:r>
              <a:rPr lang="en-US" sz="2100" dirty="0" err="1">
                <a:latin typeface="Verdana" charset="0"/>
                <a:ea typeface="Verdana" charset="0"/>
                <a:cs typeface="Verdana" charset="0"/>
              </a:rPr>
              <a:t>vere</a:t>
            </a:r>
            <a:r>
              <a:rPr lang="en-US" sz="2100" dirty="0">
                <a:latin typeface="Verdana" charset="0"/>
                <a:ea typeface="Verdana" charset="0"/>
                <a:cs typeface="Verdana" charset="0"/>
              </a:rPr>
              <a:t> </a:t>
            </a:r>
            <a:r>
              <a:rPr lang="en-US" sz="2100" dirty="0" err="1">
                <a:latin typeface="Verdana" charset="0"/>
                <a:ea typeface="Verdana" charset="0"/>
                <a:cs typeface="Verdana" charset="0"/>
              </a:rPr>
              <a:t>sono</a:t>
            </a:r>
            <a:r>
              <a:rPr lang="en-US" sz="2100" dirty="0">
                <a:latin typeface="Verdana" charset="0"/>
                <a:ea typeface="Verdana" charset="0"/>
                <a:cs typeface="Verdana" charset="0"/>
              </a:rPr>
              <a:t> false, </a:t>
            </a:r>
            <a:r>
              <a:rPr lang="en-US" sz="2100" dirty="0" err="1">
                <a:latin typeface="Verdana" charset="0"/>
                <a:ea typeface="Verdana" charset="0"/>
                <a:cs typeface="Verdana" charset="0"/>
              </a:rPr>
              <a:t>diventa</a:t>
            </a:r>
            <a:r>
              <a:rPr lang="en-US" sz="2100" dirty="0">
                <a:latin typeface="Verdana" charset="0"/>
                <a:ea typeface="Verdana" charset="0"/>
                <a:cs typeface="Verdana" charset="0"/>
              </a:rPr>
              <a:t> molto </a:t>
            </a:r>
            <a:r>
              <a:rPr lang="en-US" sz="2100" dirty="0" err="1">
                <a:latin typeface="Verdana" charset="0"/>
                <a:ea typeface="Verdana" charset="0"/>
                <a:cs typeface="Verdana" charset="0"/>
              </a:rPr>
              <a:t>più</a:t>
            </a:r>
            <a:r>
              <a:rPr lang="en-US" sz="2100" dirty="0">
                <a:latin typeface="Verdana" charset="0"/>
                <a:ea typeface="Verdana" charset="0"/>
                <a:cs typeface="Verdana" charset="0"/>
              </a:rPr>
              <a:t> facile </a:t>
            </a:r>
            <a:r>
              <a:rPr lang="en-US" sz="2100" dirty="0" err="1">
                <a:latin typeface="Verdana" charset="0"/>
                <a:ea typeface="Verdana" charset="0"/>
                <a:cs typeface="Verdana" charset="0"/>
              </a:rPr>
              <a:t>convincerle</a:t>
            </a:r>
            <a:r>
              <a:rPr lang="en-US" sz="2100" dirty="0">
                <a:latin typeface="Verdana" charset="0"/>
                <a:ea typeface="Verdana" charset="0"/>
                <a:cs typeface="Verdana" charset="0"/>
              </a:rPr>
              <a:t> </a:t>
            </a:r>
            <a:r>
              <a:rPr lang="en-US" sz="2100" dirty="0" err="1">
                <a:latin typeface="Verdana" charset="0"/>
                <a:ea typeface="Verdana" charset="0"/>
                <a:cs typeface="Verdana" charset="0"/>
              </a:rPr>
              <a:t>che</a:t>
            </a:r>
            <a:r>
              <a:rPr lang="en-US" sz="2100" dirty="0">
                <a:latin typeface="Verdana" charset="0"/>
                <a:ea typeface="Verdana" charset="0"/>
                <a:cs typeface="Verdana" charset="0"/>
              </a:rPr>
              <a:t> le </a:t>
            </a:r>
            <a:r>
              <a:rPr lang="en-US" sz="2100" dirty="0" err="1">
                <a:latin typeface="Verdana" charset="0"/>
                <a:ea typeface="Verdana" charset="0"/>
                <a:cs typeface="Verdana" charset="0"/>
              </a:rPr>
              <a:t>tue</a:t>
            </a:r>
            <a:r>
              <a:rPr lang="en-US" sz="2100" dirty="0">
                <a:latin typeface="Verdana" charset="0"/>
                <a:ea typeface="Verdana" charset="0"/>
                <a:cs typeface="Verdana" charset="0"/>
              </a:rPr>
              <a:t> </a:t>
            </a:r>
            <a:r>
              <a:rPr lang="en-US" sz="2100" dirty="0" err="1">
                <a:latin typeface="Verdana" charset="0"/>
                <a:ea typeface="Verdana" charset="0"/>
                <a:cs typeface="Verdana" charset="0"/>
              </a:rPr>
              <a:t>notizie</a:t>
            </a:r>
            <a:r>
              <a:rPr lang="en-US" sz="2100" dirty="0">
                <a:latin typeface="Verdana" charset="0"/>
                <a:ea typeface="Verdana" charset="0"/>
                <a:cs typeface="Verdana" charset="0"/>
              </a:rPr>
              <a:t> false </a:t>
            </a:r>
            <a:r>
              <a:rPr lang="en-US" sz="2100" dirty="0" err="1">
                <a:latin typeface="Verdana" charset="0"/>
                <a:ea typeface="Verdana" charset="0"/>
                <a:cs typeface="Verdana" charset="0"/>
              </a:rPr>
              <a:t>sono</a:t>
            </a:r>
            <a:r>
              <a:rPr lang="en-US" sz="2100" dirty="0">
                <a:latin typeface="Verdana" charset="0"/>
                <a:ea typeface="Verdana" charset="0"/>
                <a:cs typeface="Verdana" charset="0"/>
              </a:rPr>
              <a:t> </a:t>
            </a:r>
            <a:r>
              <a:rPr lang="en-US" sz="2100" dirty="0" err="1">
                <a:latin typeface="Verdana" charset="0"/>
                <a:ea typeface="Verdana" charset="0"/>
                <a:cs typeface="Verdana" charset="0"/>
              </a:rPr>
              <a:t>reali</a:t>
            </a:r>
            <a:r>
              <a:rPr lang="en-US" sz="2100" dirty="0">
                <a:latin typeface="Verdana" charset="0"/>
                <a:ea typeface="Verdana" charset="0"/>
                <a:cs typeface="Verdana" charset="0"/>
              </a:rPr>
              <a:t>.- </a:t>
            </a:r>
            <a:br>
              <a:rPr lang="en-US" sz="2100" dirty="0">
                <a:latin typeface="Verdana" charset="0"/>
                <a:ea typeface="Verdana" charset="0"/>
                <a:cs typeface="Verdana" charset="0"/>
              </a:rPr>
            </a:br>
            <a:r>
              <a:rPr lang="en-US" sz="2100" i="1" dirty="0">
                <a:latin typeface="Verdana" charset="0"/>
                <a:ea typeface="Verdana" charset="0"/>
                <a:cs typeface="Verdana" charset="0"/>
                <a:hlinkClick r:id="rId2"/>
              </a:rPr>
              <a:t>– Garry Kasparov</a:t>
            </a:r>
            <a:r>
              <a:rPr lang="en-US" sz="2100" i="1" dirty="0">
                <a:latin typeface="Verdana" charset="0"/>
                <a:ea typeface="Verdana" charset="0"/>
                <a:cs typeface="Verdana" charset="0"/>
              </a:rPr>
              <a:t> | Twitter</a:t>
            </a:r>
            <a:endParaRPr lang="en-US" sz="2100" dirty="0">
              <a:latin typeface="Verdana" charset="0"/>
              <a:ea typeface="Verdana" charset="0"/>
              <a:cs typeface="Verdana" charset="0"/>
            </a:endParaRPr>
          </a:p>
          <a:p>
            <a:pPr algn="just">
              <a:lnSpc>
                <a:spcPts val="3100"/>
              </a:lnSpc>
              <a:spcBef>
                <a:spcPts val="0"/>
              </a:spcBef>
              <a:buFontTx/>
              <a:buChar char="-"/>
            </a:pPr>
            <a:r>
              <a:rPr lang="en-US" sz="2100" dirty="0">
                <a:latin typeface="Verdana" charset="0"/>
                <a:ea typeface="Verdana" charset="0"/>
                <a:cs typeface="Verdana" charset="0"/>
              </a:rPr>
              <a:t>La </a:t>
            </a:r>
            <a:r>
              <a:rPr lang="en-US" sz="2100" dirty="0" err="1">
                <a:latin typeface="Verdana" charset="0"/>
                <a:ea typeface="Verdana" charset="0"/>
                <a:cs typeface="Verdana" charset="0"/>
              </a:rPr>
              <a:t>tattica</a:t>
            </a:r>
            <a:r>
              <a:rPr lang="en-US" sz="2100" dirty="0">
                <a:latin typeface="Verdana" charset="0"/>
                <a:ea typeface="Verdana" charset="0"/>
                <a:cs typeface="Verdana" charset="0"/>
              </a:rPr>
              <a:t> del </a:t>
            </a:r>
            <a:r>
              <a:rPr lang="en-US" sz="2100" i="1" dirty="0">
                <a:latin typeface="Verdana" charset="0"/>
                <a:ea typeface="Verdana" charset="0"/>
                <a:cs typeface="Verdana" charset="0"/>
              </a:rPr>
              <a:t>‘</a:t>
            </a:r>
            <a:r>
              <a:rPr lang="en-US" sz="2100" i="1" dirty="0" err="1">
                <a:latin typeface="Verdana" charset="0"/>
                <a:ea typeface="Verdana" charset="0"/>
                <a:cs typeface="Verdana" charset="0"/>
              </a:rPr>
              <a:t>Weaponised</a:t>
            </a:r>
            <a:r>
              <a:rPr lang="en-US" sz="2100" i="1" dirty="0">
                <a:latin typeface="Verdana" charset="0"/>
                <a:ea typeface="Verdana" charset="0"/>
                <a:cs typeface="Verdana" charset="0"/>
              </a:rPr>
              <a:t> Relativism’ </a:t>
            </a:r>
            <a:r>
              <a:rPr lang="en-US" sz="2100" dirty="0" err="1">
                <a:latin typeface="Verdana" charset="0"/>
                <a:ea typeface="Verdana" charset="0"/>
                <a:cs typeface="Verdana" charset="0"/>
              </a:rPr>
              <a:t>fu</a:t>
            </a:r>
            <a:r>
              <a:rPr lang="en-US" sz="2100" dirty="0">
                <a:latin typeface="Verdana" charset="0"/>
                <a:ea typeface="Verdana" charset="0"/>
                <a:cs typeface="Verdana" charset="0"/>
              </a:rPr>
              <a:t> </a:t>
            </a:r>
            <a:r>
              <a:rPr lang="en-US" sz="2100" dirty="0" err="1">
                <a:latin typeface="Verdana" charset="0"/>
                <a:ea typeface="Verdana" charset="0"/>
                <a:cs typeface="Verdana" charset="0"/>
              </a:rPr>
              <a:t>sviluppata</a:t>
            </a:r>
            <a:r>
              <a:rPr lang="en-US" sz="2100" dirty="0">
                <a:latin typeface="Verdana" charset="0"/>
                <a:ea typeface="Verdana" charset="0"/>
                <a:cs typeface="Verdana" charset="0"/>
              </a:rPr>
              <a:t> </a:t>
            </a:r>
            <a:r>
              <a:rPr lang="en-US" sz="2100" dirty="0" err="1">
                <a:latin typeface="Verdana" charset="0"/>
                <a:ea typeface="Verdana" charset="0"/>
                <a:cs typeface="Verdana" charset="0"/>
              </a:rPr>
              <a:t>dall'intelligence</a:t>
            </a:r>
            <a:r>
              <a:rPr lang="en-US" sz="2100" dirty="0">
                <a:latin typeface="Verdana" charset="0"/>
                <a:ea typeface="Verdana" charset="0"/>
                <a:cs typeface="Verdana" charset="0"/>
              </a:rPr>
              <a:t> </a:t>
            </a:r>
            <a:r>
              <a:rPr lang="en-US" sz="2100" dirty="0" err="1">
                <a:latin typeface="Verdana" charset="0"/>
                <a:ea typeface="Verdana" charset="0"/>
                <a:cs typeface="Verdana" charset="0"/>
              </a:rPr>
              <a:t>russa</a:t>
            </a:r>
            <a:r>
              <a:rPr lang="en-US" sz="2100" dirty="0">
                <a:latin typeface="Verdana" charset="0"/>
                <a:ea typeface="Verdana" charset="0"/>
                <a:cs typeface="Verdana" charset="0"/>
              </a:rPr>
              <a:t> KGB </a:t>
            </a:r>
            <a:r>
              <a:rPr lang="en-US" sz="2100" dirty="0" err="1">
                <a:latin typeface="Verdana" charset="0"/>
                <a:ea typeface="Verdana" charset="0"/>
                <a:cs typeface="Verdana" charset="0"/>
              </a:rPr>
              <a:t>negli</a:t>
            </a:r>
            <a:r>
              <a:rPr lang="en-US" sz="2100" dirty="0">
                <a:latin typeface="Verdana" charset="0"/>
                <a:ea typeface="Verdana" charset="0"/>
                <a:cs typeface="Verdana" charset="0"/>
              </a:rPr>
              <a:t> </a:t>
            </a:r>
            <a:r>
              <a:rPr lang="en-US" sz="2100" dirty="0" err="1">
                <a:latin typeface="Verdana" charset="0"/>
                <a:ea typeface="Verdana" charset="0"/>
                <a:cs typeface="Verdana" charset="0"/>
              </a:rPr>
              <a:t>anni</a:t>
            </a:r>
            <a:r>
              <a:rPr lang="en-US" sz="2100" dirty="0">
                <a:latin typeface="Verdana" charset="0"/>
                <a:ea typeface="Verdana" charset="0"/>
                <a:cs typeface="Verdana" charset="0"/>
              </a:rPr>
              <a:t> '70: se </a:t>
            </a:r>
            <a:r>
              <a:rPr lang="en-US" sz="2100" dirty="0" err="1">
                <a:latin typeface="Verdana" charset="0"/>
                <a:ea typeface="Verdana" charset="0"/>
                <a:cs typeface="Verdana" charset="0"/>
              </a:rPr>
              <a:t>offri</a:t>
            </a:r>
            <a:r>
              <a:rPr lang="en-US" sz="2100" dirty="0">
                <a:latin typeface="Verdana" charset="0"/>
                <a:ea typeface="Verdana" charset="0"/>
                <a:cs typeface="Verdana" charset="0"/>
              </a:rPr>
              <a:t> </a:t>
            </a:r>
            <a:r>
              <a:rPr lang="en-US" sz="2100" dirty="0" err="1">
                <a:latin typeface="Verdana" charset="0"/>
                <a:ea typeface="Verdana" charset="0"/>
                <a:cs typeface="Verdana" charset="0"/>
              </a:rPr>
              <a:t>abbastanza</a:t>
            </a:r>
            <a:r>
              <a:rPr lang="en-US" sz="2100" dirty="0">
                <a:latin typeface="Verdana" charset="0"/>
                <a:ea typeface="Verdana" charset="0"/>
                <a:cs typeface="Verdana" charset="0"/>
              </a:rPr>
              <a:t> alternative </a:t>
            </a:r>
            <a:r>
              <a:rPr lang="en-US" sz="2100" dirty="0" err="1">
                <a:latin typeface="Verdana" charset="0"/>
                <a:ea typeface="Verdana" charset="0"/>
                <a:cs typeface="Verdana" charset="0"/>
              </a:rPr>
              <a:t>alla</a:t>
            </a:r>
            <a:r>
              <a:rPr lang="en-US" sz="2100" dirty="0">
                <a:latin typeface="Verdana" charset="0"/>
                <a:ea typeface="Verdana" charset="0"/>
                <a:cs typeface="Verdana" charset="0"/>
              </a:rPr>
              <a:t> </a:t>
            </a:r>
            <a:r>
              <a:rPr lang="en-US" sz="2100" dirty="0" err="1">
                <a:latin typeface="Verdana" charset="0"/>
                <a:ea typeface="Verdana" charset="0"/>
                <a:cs typeface="Verdana" charset="0"/>
              </a:rPr>
              <a:t>verità</a:t>
            </a:r>
            <a:r>
              <a:rPr lang="en-US" sz="2100" dirty="0">
                <a:latin typeface="Verdana" charset="0"/>
                <a:ea typeface="Verdana" charset="0"/>
                <a:cs typeface="Verdana" charset="0"/>
              </a:rPr>
              <a:t>, la </a:t>
            </a:r>
            <a:r>
              <a:rPr lang="en-US" sz="2100" dirty="0" err="1">
                <a:latin typeface="Verdana" charset="0"/>
                <a:ea typeface="Verdana" charset="0"/>
                <a:cs typeface="Verdana" charset="0"/>
              </a:rPr>
              <a:t>verità</a:t>
            </a:r>
            <a:r>
              <a:rPr lang="en-US" sz="2100" dirty="0">
                <a:latin typeface="Verdana" charset="0"/>
                <a:ea typeface="Verdana" charset="0"/>
                <a:cs typeface="Verdana" charset="0"/>
              </a:rPr>
              <a:t> </a:t>
            </a:r>
            <a:r>
              <a:rPr lang="en-US" sz="2100" dirty="0" err="1">
                <a:latin typeface="Verdana" charset="0"/>
                <a:ea typeface="Verdana" charset="0"/>
                <a:cs typeface="Verdana" charset="0"/>
              </a:rPr>
              <a:t>diventerà</a:t>
            </a:r>
            <a:r>
              <a:rPr lang="en-US" sz="2100" dirty="0">
                <a:latin typeface="Verdana" charset="0"/>
                <a:ea typeface="Verdana" charset="0"/>
                <a:cs typeface="Verdana" charset="0"/>
              </a:rPr>
              <a:t> </a:t>
            </a:r>
            <a:r>
              <a:rPr lang="en-US" sz="2100" dirty="0" err="1">
                <a:latin typeface="Verdana" charset="0"/>
                <a:ea typeface="Verdana" charset="0"/>
                <a:cs typeface="Verdana" charset="0"/>
              </a:rPr>
              <a:t>sfocata</a:t>
            </a:r>
            <a:r>
              <a:rPr lang="en-US" sz="2100" dirty="0">
                <a:latin typeface="Verdana" charset="0"/>
                <a:ea typeface="Verdana" charset="0"/>
                <a:cs typeface="Verdana" charset="0"/>
              </a:rPr>
              <a:t>.</a:t>
            </a:r>
          </a:p>
          <a:p>
            <a:pPr algn="just">
              <a:lnSpc>
                <a:spcPts val="3100"/>
              </a:lnSpc>
              <a:spcBef>
                <a:spcPts val="0"/>
              </a:spcBef>
              <a:buFontTx/>
              <a:buChar char="-"/>
            </a:pPr>
            <a:r>
              <a:rPr lang="en-US" sz="2100" dirty="0" err="1">
                <a:latin typeface="Verdana" charset="0"/>
                <a:ea typeface="Verdana" charset="0"/>
                <a:cs typeface="Verdana" charset="0"/>
              </a:rPr>
              <a:t>Rimaniamo</a:t>
            </a:r>
            <a:r>
              <a:rPr lang="en-US" sz="2100" dirty="0">
                <a:latin typeface="Verdana" charset="0"/>
                <a:ea typeface="Verdana" charset="0"/>
                <a:cs typeface="Verdana" charset="0"/>
              </a:rPr>
              <a:t> </a:t>
            </a:r>
            <a:r>
              <a:rPr lang="en-US" sz="2100" dirty="0" err="1">
                <a:latin typeface="Verdana" charset="0"/>
                <a:ea typeface="Verdana" charset="0"/>
                <a:cs typeface="Verdana" charset="0"/>
              </a:rPr>
              <a:t>sempre</a:t>
            </a:r>
            <a:r>
              <a:rPr lang="en-US" sz="2100" dirty="0">
                <a:latin typeface="Verdana" charset="0"/>
                <a:ea typeface="Verdana" charset="0"/>
                <a:cs typeface="Verdana" charset="0"/>
              </a:rPr>
              <a:t> </a:t>
            </a:r>
            <a:r>
              <a:rPr lang="en-US" sz="2100" dirty="0" err="1">
                <a:latin typeface="Verdana" charset="0"/>
                <a:ea typeface="Verdana" charset="0"/>
                <a:cs typeface="Verdana" charset="0"/>
              </a:rPr>
              <a:t>attivi</a:t>
            </a:r>
            <a:r>
              <a:rPr lang="en-US" sz="2100" dirty="0">
                <a:latin typeface="Verdana" charset="0"/>
                <a:ea typeface="Verdana" charset="0"/>
                <a:cs typeface="Verdana" charset="0"/>
              </a:rPr>
              <a:t>, </a:t>
            </a:r>
            <a:r>
              <a:rPr lang="en-US" sz="2100" dirty="0" err="1">
                <a:latin typeface="Verdana" charset="0"/>
                <a:ea typeface="Verdana" charset="0"/>
                <a:cs typeface="Verdana" charset="0"/>
              </a:rPr>
              <a:t>sovvraccarichi</a:t>
            </a:r>
            <a:r>
              <a:rPr lang="en-US" sz="2100" dirty="0">
                <a:latin typeface="Verdana" charset="0"/>
                <a:ea typeface="Verdana" charset="0"/>
                <a:cs typeface="Verdana" charset="0"/>
              </a:rPr>
              <a:t> non solo di </a:t>
            </a:r>
            <a:r>
              <a:rPr lang="en-US" sz="2100" dirty="0" err="1">
                <a:latin typeface="Verdana" charset="0"/>
                <a:ea typeface="Verdana" charset="0"/>
                <a:cs typeface="Verdana" charset="0"/>
              </a:rPr>
              <a:t>informazioni</a:t>
            </a:r>
            <a:r>
              <a:rPr lang="en-US" sz="2100" dirty="0">
                <a:latin typeface="Verdana" charset="0"/>
                <a:ea typeface="Verdana" charset="0"/>
                <a:cs typeface="Verdana" charset="0"/>
              </a:rPr>
              <a:t>, ma di </a:t>
            </a:r>
            <a:r>
              <a:rPr lang="en-US" sz="2100" dirty="0" err="1">
                <a:latin typeface="Verdana" charset="0"/>
                <a:ea typeface="Verdana" charset="0"/>
                <a:cs typeface="Verdana" charset="0"/>
              </a:rPr>
              <a:t>processi</a:t>
            </a:r>
            <a:r>
              <a:rPr lang="en-US" sz="2100" dirty="0">
                <a:latin typeface="Verdana" charset="0"/>
                <a:ea typeface="Verdana" charset="0"/>
                <a:cs typeface="Verdana" charset="0"/>
              </a:rPr>
              <a:t> di </a:t>
            </a:r>
            <a:r>
              <a:rPr lang="en-US" sz="2100" dirty="0" err="1">
                <a:latin typeface="Verdana" charset="0"/>
                <a:ea typeface="Verdana" charset="0"/>
                <a:cs typeface="Verdana" charset="0"/>
              </a:rPr>
              <a:t>codifica</a:t>
            </a:r>
            <a:r>
              <a:rPr lang="en-US" sz="2100" dirty="0">
                <a:latin typeface="Verdana" charset="0"/>
                <a:ea typeface="Verdana" charset="0"/>
                <a:cs typeface="Verdana" charset="0"/>
              </a:rPr>
              <a:t>/</a:t>
            </a:r>
            <a:r>
              <a:rPr lang="en-US" sz="2100" dirty="0" err="1">
                <a:latin typeface="Verdana" charset="0"/>
                <a:ea typeface="Verdana" charset="0"/>
                <a:cs typeface="Verdana" charset="0"/>
              </a:rPr>
              <a:t>decodifica</a:t>
            </a:r>
            <a:r>
              <a:rPr lang="en-US" sz="2100" dirty="0">
                <a:latin typeface="Verdana" charset="0"/>
                <a:ea typeface="Verdana" charset="0"/>
                <a:cs typeface="Verdana" charset="0"/>
              </a:rPr>
              <a:t> di </a:t>
            </a:r>
            <a:r>
              <a:rPr lang="en-US" sz="2100" dirty="0" err="1">
                <a:latin typeface="Verdana" charset="0"/>
                <a:ea typeface="Verdana" charset="0"/>
                <a:cs typeface="Verdana" charset="0"/>
              </a:rPr>
              <a:t>ciò</a:t>
            </a:r>
            <a:r>
              <a:rPr lang="en-US" sz="2100" dirty="0">
                <a:latin typeface="Verdana" charset="0"/>
                <a:ea typeface="Verdana" charset="0"/>
                <a:cs typeface="Verdana" charset="0"/>
              </a:rPr>
              <a:t> </a:t>
            </a:r>
            <a:r>
              <a:rPr lang="en-US" sz="2100" dirty="0" err="1">
                <a:latin typeface="Verdana" charset="0"/>
                <a:ea typeface="Verdana" charset="0"/>
                <a:cs typeface="Verdana" charset="0"/>
              </a:rPr>
              <a:t>che</a:t>
            </a:r>
            <a:r>
              <a:rPr lang="en-US" sz="2100" dirty="0">
                <a:latin typeface="Verdana" charset="0"/>
                <a:ea typeface="Verdana" charset="0"/>
                <a:cs typeface="Verdana" charset="0"/>
              </a:rPr>
              <a:t> </a:t>
            </a:r>
            <a:r>
              <a:rPr lang="en-US" sz="2100" dirty="0" err="1">
                <a:latin typeface="Verdana" charset="0"/>
                <a:ea typeface="Verdana" charset="0"/>
                <a:cs typeface="Verdana" charset="0"/>
              </a:rPr>
              <a:t>è</a:t>
            </a:r>
            <a:r>
              <a:rPr lang="en-US" sz="2100" dirty="0">
                <a:latin typeface="Verdana" charset="0"/>
                <a:ea typeface="Verdana" charset="0"/>
                <a:cs typeface="Verdana" charset="0"/>
              </a:rPr>
              <a:t> </a:t>
            </a:r>
            <a:r>
              <a:rPr lang="en-US" sz="2100" dirty="0" err="1">
                <a:latin typeface="Verdana" charset="0"/>
                <a:ea typeface="Verdana" charset="0"/>
                <a:cs typeface="Verdana" charset="0"/>
              </a:rPr>
              <a:t>vero</a:t>
            </a:r>
            <a:r>
              <a:rPr lang="en-US" sz="2100" dirty="0">
                <a:latin typeface="Verdana" charset="0"/>
                <a:ea typeface="Verdana" charset="0"/>
                <a:cs typeface="Verdana" charset="0"/>
              </a:rPr>
              <a:t> e di </a:t>
            </a:r>
            <a:r>
              <a:rPr lang="en-US" sz="2100" dirty="0" err="1">
                <a:latin typeface="Verdana" charset="0"/>
                <a:ea typeface="Verdana" charset="0"/>
                <a:cs typeface="Verdana" charset="0"/>
              </a:rPr>
              <a:t>ciò</a:t>
            </a:r>
            <a:r>
              <a:rPr lang="en-US" sz="2100" dirty="0">
                <a:latin typeface="Verdana" charset="0"/>
                <a:ea typeface="Verdana" charset="0"/>
                <a:cs typeface="Verdana" charset="0"/>
              </a:rPr>
              <a:t> </a:t>
            </a:r>
            <a:r>
              <a:rPr lang="en-US" sz="2100" dirty="0" err="1">
                <a:latin typeface="Verdana" charset="0"/>
                <a:ea typeface="Verdana" charset="0"/>
                <a:cs typeface="Verdana" charset="0"/>
              </a:rPr>
              <a:t>che</a:t>
            </a:r>
            <a:r>
              <a:rPr lang="en-US" sz="2100" dirty="0">
                <a:latin typeface="Verdana" charset="0"/>
                <a:ea typeface="Verdana" charset="0"/>
                <a:cs typeface="Verdana" charset="0"/>
              </a:rPr>
              <a:t> </a:t>
            </a:r>
            <a:r>
              <a:rPr lang="en-US" sz="2100" dirty="0" err="1">
                <a:latin typeface="Verdana" charset="0"/>
                <a:ea typeface="Verdana" charset="0"/>
                <a:cs typeface="Verdana" charset="0"/>
              </a:rPr>
              <a:t>è</a:t>
            </a:r>
            <a:r>
              <a:rPr lang="en-US" sz="2100" dirty="0">
                <a:latin typeface="Verdana" charset="0"/>
                <a:ea typeface="Verdana" charset="0"/>
                <a:cs typeface="Verdana" charset="0"/>
              </a:rPr>
              <a:t> </a:t>
            </a:r>
            <a:r>
              <a:rPr lang="en-US" sz="2100" dirty="0" err="1">
                <a:latin typeface="Verdana" charset="0"/>
                <a:ea typeface="Verdana" charset="0"/>
                <a:cs typeface="Verdana" charset="0"/>
              </a:rPr>
              <a:t>falso</a:t>
            </a:r>
            <a:endParaRPr lang="en-US" sz="2100" dirty="0">
              <a:latin typeface="Verdana" charset="0"/>
              <a:ea typeface="Verdana" charset="0"/>
              <a:cs typeface="Verdana" charset="0"/>
            </a:endParaRPr>
          </a:p>
          <a:p>
            <a:pPr algn="just">
              <a:lnSpc>
                <a:spcPts val="3100"/>
              </a:lnSpc>
              <a:spcBef>
                <a:spcPts val="0"/>
              </a:spcBef>
              <a:buFontTx/>
              <a:buChar char="-"/>
            </a:pPr>
            <a:r>
              <a:rPr lang="en-US" sz="2100" dirty="0" err="1">
                <a:latin typeface="Verdana" charset="0"/>
                <a:ea typeface="Verdana" charset="0"/>
                <a:cs typeface="Verdana" charset="0"/>
              </a:rPr>
              <a:t>Eccitazioni</a:t>
            </a:r>
            <a:r>
              <a:rPr lang="en-US" sz="2100" dirty="0">
                <a:latin typeface="Verdana" charset="0"/>
                <a:ea typeface="Verdana" charset="0"/>
                <a:cs typeface="Verdana" charset="0"/>
              </a:rPr>
              <a:t> emotive, </a:t>
            </a:r>
            <a:r>
              <a:rPr lang="en-US" sz="2100" dirty="0" err="1">
                <a:latin typeface="Verdana" charset="0"/>
                <a:ea typeface="Verdana" charset="0"/>
                <a:cs typeface="Verdana" charset="0"/>
              </a:rPr>
              <a:t>attivazione</a:t>
            </a:r>
            <a:r>
              <a:rPr lang="en-US" sz="2100" dirty="0">
                <a:latin typeface="Verdana" charset="0"/>
                <a:ea typeface="Verdana" charset="0"/>
                <a:cs typeface="Verdana" charset="0"/>
              </a:rPr>
              <a:t> </a:t>
            </a:r>
            <a:r>
              <a:rPr lang="en-US" sz="2100" dirty="0" err="1">
                <a:latin typeface="Verdana" charset="0"/>
                <a:ea typeface="Verdana" charset="0"/>
                <a:cs typeface="Verdana" charset="0"/>
              </a:rPr>
              <a:t>pregiudizi</a:t>
            </a:r>
            <a:r>
              <a:rPr lang="en-US" sz="2100" dirty="0">
                <a:latin typeface="Verdana" charset="0"/>
                <a:ea typeface="Verdana" charset="0"/>
                <a:cs typeface="Verdana" charset="0"/>
              </a:rPr>
              <a:t> </a:t>
            </a:r>
            <a:r>
              <a:rPr lang="en-US" sz="2100" dirty="0" err="1">
                <a:latin typeface="Verdana" charset="0"/>
                <a:ea typeface="Verdana" charset="0"/>
                <a:cs typeface="Verdana" charset="0"/>
              </a:rPr>
              <a:t>cognitivi</a:t>
            </a:r>
            <a:r>
              <a:rPr lang="en-US" sz="2100" dirty="0">
                <a:latin typeface="Verdana" charset="0"/>
                <a:ea typeface="Verdana" charset="0"/>
                <a:cs typeface="Verdana" charset="0"/>
              </a:rPr>
              <a:t> a </a:t>
            </a:r>
            <a:r>
              <a:rPr lang="en-US" sz="2100" dirty="0" err="1">
                <a:latin typeface="Verdana" charset="0"/>
                <a:ea typeface="Verdana" charset="0"/>
                <a:cs typeface="Verdana" charset="0"/>
              </a:rPr>
              <a:t>danno</a:t>
            </a:r>
            <a:r>
              <a:rPr lang="en-US" sz="2100" dirty="0">
                <a:latin typeface="Verdana" charset="0"/>
                <a:ea typeface="Verdana" charset="0"/>
                <a:cs typeface="Verdana" charset="0"/>
              </a:rPr>
              <a:t> del </a:t>
            </a:r>
            <a:r>
              <a:rPr lang="en-US" sz="2100" dirty="0" err="1">
                <a:latin typeface="Verdana" charset="0"/>
                <a:ea typeface="Verdana" charset="0"/>
                <a:cs typeface="Verdana" charset="0"/>
              </a:rPr>
              <a:t>ragionamento</a:t>
            </a:r>
            <a:r>
              <a:rPr lang="en-US" sz="2100" dirty="0">
                <a:latin typeface="Verdana" charset="0"/>
                <a:ea typeface="Verdana" charset="0"/>
                <a:cs typeface="Verdana" charset="0"/>
              </a:rPr>
              <a:t> </a:t>
            </a:r>
            <a:r>
              <a:rPr lang="en-US" sz="2100" dirty="0" err="1">
                <a:latin typeface="Verdana" charset="0"/>
                <a:ea typeface="Verdana" charset="0"/>
                <a:cs typeface="Verdana" charset="0"/>
              </a:rPr>
              <a:t>critico</a:t>
            </a:r>
            <a:endParaRPr lang="en-US" sz="2100" dirty="0">
              <a:latin typeface="Verdana" charset="0"/>
              <a:ea typeface="Verdana" charset="0"/>
              <a:cs typeface="Verdana" charset="0"/>
            </a:endParaRPr>
          </a:p>
          <a:p>
            <a:pPr algn="just">
              <a:lnSpc>
                <a:spcPts val="3100"/>
              </a:lnSpc>
              <a:spcBef>
                <a:spcPts val="0"/>
              </a:spcBef>
              <a:buFontTx/>
              <a:buChar char="-"/>
            </a:pPr>
            <a:r>
              <a:rPr lang="it-IT" sz="2100" dirty="0">
                <a:latin typeface="Verdana" charset="0"/>
                <a:ea typeface="Verdana" charset="0"/>
                <a:cs typeface="Verdana" charset="0"/>
              </a:rPr>
              <a:t>Memi che ripetuti comunque si diffondo (sul lungo periodo il ricordo evoca la formula positiva e sintetica di un messaggio, non la sua negazione complessa)</a:t>
            </a:r>
          </a:p>
        </p:txBody>
      </p:sp>
    </p:spTree>
    <p:extLst>
      <p:ext uri="{BB962C8B-B14F-4D97-AF65-F5344CB8AC3E}">
        <p14:creationId xmlns:p14="http://schemas.microsoft.com/office/powerpoint/2010/main" val="3004336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88ACAE-EED8-7343-9034-B587716857EF}"/>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Dossier online</a:t>
            </a:r>
          </a:p>
        </p:txBody>
      </p:sp>
      <p:pic>
        <p:nvPicPr>
          <p:cNvPr id="5" name="Immagine 4" descr="Immagine che contiene screenshot&#10;&#10;&#10;&#10;Descrizione generata automaticamente">
            <a:extLst>
              <a:ext uri="{FF2B5EF4-FFF2-40B4-BE49-F238E27FC236}">
                <a16:creationId xmlns:a16="http://schemas.microsoft.com/office/drawing/2014/main" id="{72DECE99-D0A5-AB43-BD5E-3557E39E3B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7426" y="1308822"/>
            <a:ext cx="9077148" cy="5402873"/>
          </a:xfrm>
          <a:prstGeom prst="rect">
            <a:avLst/>
          </a:prstGeom>
        </p:spPr>
      </p:pic>
    </p:spTree>
    <p:extLst>
      <p:ext uri="{BB962C8B-B14F-4D97-AF65-F5344CB8AC3E}">
        <p14:creationId xmlns:p14="http://schemas.microsoft.com/office/powerpoint/2010/main" val="534847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91DEC5-9F92-C14E-AB7C-CECCB4053AB1}"/>
              </a:ext>
            </a:extLst>
          </p:cNvPr>
          <p:cNvSpPr>
            <a:spLocks noGrp="1"/>
          </p:cNvSpPr>
          <p:nvPr>
            <p:ph type="title"/>
          </p:nvPr>
        </p:nvSpPr>
        <p:spPr/>
        <p:txBody>
          <a:bodyPr>
            <a:normAutofit/>
          </a:bodyPr>
          <a:lstStyle/>
          <a:p>
            <a:pPr algn="ctr"/>
            <a:r>
              <a:rPr lang="it-IT" sz="3200" dirty="0" err="1">
                <a:latin typeface="Verdana" panose="020B0604030504040204" pitchFamily="34" charset="0"/>
                <a:ea typeface="Verdana" panose="020B0604030504040204" pitchFamily="34" charset="0"/>
                <a:cs typeface="Verdana" panose="020B0604030504040204" pitchFamily="34" charset="0"/>
              </a:rPr>
              <a:t>Tweet</a:t>
            </a:r>
            <a:r>
              <a:rPr lang="it-IT" sz="3200" dirty="0">
                <a:latin typeface="Verdana" panose="020B0604030504040204" pitchFamily="34" charset="0"/>
                <a:ea typeface="Verdana" panose="020B0604030504040204" pitchFamily="34" charset="0"/>
                <a:cs typeface="Verdana" panose="020B0604030504040204" pitchFamily="34" charset="0"/>
              </a:rPr>
              <a:t> del 13 dicembre</a:t>
            </a:r>
          </a:p>
        </p:txBody>
      </p:sp>
      <p:sp>
        <p:nvSpPr>
          <p:cNvPr id="3" name="Segnaposto contenuto 2">
            <a:extLst>
              <a:ext uri="{FF2B5EF4-FFF2-40B4-BE49-F238E27FC236}">
                <a16:creationId xmlns:a16="http://schemas.microsoft.com/office/drawing/2014/main" id="{31B4009F-35AE-3A4C-9C37-A541D4DA3A08}"/>
              </a:ext>
            </a:extLst>
          </p:cNvPr>
          <p:cNvSpPr>
            <a:spLocks noGrp="1"/>
          </p:cNvSpPr>
          <p:nvPr>
            <p:ph idx="1"/>
          </p:nvPr>
        </p:nvSpPr>
        <p:spPr>
          <a:xfrm>
            <a:off x="838200" y="1825624"/>
            <a:ext cx="10515600" cy="4806823"/>
          </a:xfrm>
        </p:spPr>
        <p:txBody>
          <a:bodyPr>
            <a:normAutofit/>
          </a:bodyPr>
          <a:lstStyle/>
          <a:p>
            <a:pPr marL="0" indent="0" algn="just">
              <a:lnSpc>
                <a:spcPts val="2400"/>
              </a:lnSpc>
              <a:spcBef>
                <a:spcPts val="0"/>
              </a:spcBef>
              <a:buNone/>
            </a:pPr>
            <a:r>
              <a:rPr lang="it-IT" sz="2100" dirty="0" err="1">
                <a:latin typeface="Verdana" panose="020B0604030504040204" pitchFamily="34" charset="0"/>
                <a:ea typeface="Verdana" panose="020B0604030504040204" pitchFamily="34" charset="0"/>
                <a:cs typeface="Verdana" panose="020B0604030504040204" pitchFamily="34" charset="0"/>
              </a:rPr>
              <a:t>R</a:t>
            </a:r>
            <a:r>
              <a:rPr lang="it-IT" sz="2100" dirty="0">
                <a:latin typeface="Verdana" panose="020B0604030504040204" pitchFamily="34" charset="0"/>
                <a:ea typeface="Verdana" panose="020B0604030504040204" pitchFamily="34" charset="0"/>
                <a:cs typeface="Verdana" panose="020B0604030504040204" pitchFamily="34" charset="0"/>
              </a:rPr>
              <a:t>: Siamo in onda! </a:t>
            </a:r>
            <a:r>
              <a:rPr lang="it-IT" sz="2100" dirty="0">
                <a:latin typeface="Verdana" panose="020B0604030504040204" pitchFamily="34" charset="0"/>
                <a:ea typeface="Verdana" panose="020B0604030504040204" pitchFamily="34" charset="0"/>
                <a:cs typeface="Verdana" panose="020B0604030504040204" pitchFamily="34" charset="0"/>
                <a:hlinkClick r:id="rId2"/>
              </a:rPr>
              <a:t>#Report</a:t>
            </a:r>
            <a:r>
              <a:rPr lang="it-IT" sz="2100" dirty="0">
                <a:latin typeface="Verdana" panose="020B0604030504040204" pitchFamily="34" charset="0"/>
                <a:ea typeface="Verdana" panose="020B0604030504040204" pitchFamily="34" charset="0"/>
                <a:cs typeface="Verdana" panose="020B0604030504040204" pitchFamily="34" charset="0"/>
              </a:rPr>
              <a:t> su </a:t>
            </a:r>
            <a:r>
              <a:rPr lang="it-IT" sz="2100" dirty="0">
                <a:latin typeface="Verdana" panose="020B0604030504040204" pitchFamily="34" charset="0"/>
                <a:ea typeface="Verdana" panose="020B0604030504040204" pitchFamily="34" charset="0"/>
                <a:cs typeface="Verdana" panose="020B0604030504040204" pitchFamily="34" charset="0"/>
                <a:hlinkClick r:id="rId3"/>
              </a:rPr>
              <a:t>@RaiTre</a:t>
            </a:r>
            <a:r>
              <a:rPr lang="it-IT" sz="2100" dirty="0">
                <a:latin typeface="Verdana" panose="020B0604030504040204" pitchFamily="34" charset="0"/>
                <a:ea typeface="Verdana" panose="020B0604030504040204" pitchFamily="34" charset="0"/>
                <a:cs typeface="Verdana" panose="020B0604030504040204" pitchFamily="34" charset="0"/>
              </a:rPr>
              <a:t> e in streaming </a:t>
            </a:r>
            <a:r>
              <a:rPr lang="it-IT" sz="2100" dirty="0">
                <a:latin typeface="Verdana" panose="020B0604030504040204" pitchFamily="34" charset="0"/>
                <a:ea typeface="Verdana" panose="020B0604030504040204" pitchFamily="34" charset="0"/>
                <a:cs typeface="Verdana" panose="020B0604030504040204" pitchFamily="34" charset="0"/>
                <a:hlinkClick r:id="rId4"/>
              </a:rPr>
              <a:t>@RaiTv</a:t>
            </a:r>
            <a:r>
              <a:rPr lang="it-IT" sz="2100" dirty="0">
                <a:latin typeface="Verdana" panose="020B0604030504040204" pitchFamily="34" charset="0"/>
                <a:ea typeface="Verdana" panose="020B0604030504040204" pitchFamily="34" charset="0"/>
                <a:cs typeface="Verdana" panose="020B0604030504040204" pitchFamily="34" charset="0"/>
              </a:rPr>
              <a:t>: </a:t>
            </a:r>
            <a:r>
              <a:rPr lang="it-IT" sz="2100" dirty="0">
                <a:latin typeface="Verdana" panose="020B0604030504040204" pitchFamily="34" charset="0"/>
                <a:ea typeface="Verdana" panose="020B0604030504040204" pitchFamily="34" charset="0"/>
                <a:cs typeface="Verdana" panose="020B0604030504040204" pitchFamily="34" charset="0"/>
                <a:hlinkClick r:id="rId5" tooltip="http://www.direttarai3.rai.it"/>
              </a:rPr>
              <a:t>http://www.</a:t>
            </a:r>
            <a:r>
              <a:rPr lang="it-IT" sz="2100" u="sng" dirty="0">
                <a:latin typeface="Verdana" panose="020B0604030504040204" pitchFamily="34" charset="0"/>
                <a:ea typeface="Verdana" panose="020B0604030504040204" pitchFamily="34" charset="0"/>
                <a:cs typeface="Verdana" panose="020B0604030504040204" pitchFamily="34" charset="0"/>
                <a:hlinkClick r:id="rId5" tooltip="http://www.direttarai3.rai.it"/>
              </a:rPr>
              <a:t>direttarai3.rai.it</a:t>
            </a:r>
            <a:r>
              <a:rPr lang="it-IT" sz="2100" dirty="0">
                <a:latin typeface="Verdana" panose="020B0604030504040204" pitchFamily="34" charset="0"/>
                <a:ea typeface="Verdana" panose="020B0604030504040204" pitchFamily="34" charset="0"/>
                <a:cs typeface="Verdana" panose="020B0604030504040204" pitchFamily="34" charset="0"/>
                <a:hlinkClick r:id="rId5" tooltip="http://www.direttarai3.rai.it"/>
              </a:rPr>
              <a:t> </a:t>
            </a:r>
            <a:r>
              <a:rPr lang="it-IT" sz="2100" dirty="0">
                <a:latin typeface="Verdana" panose="020B0604030504040204" pitchFamily="34" charset="0"/>
                <a:ea typeface="Verdana" panose="020B0604030504040204" pitchFamily="34" charset="0"/>
                <a:cs typeface="Verdana" panose="020B0604030504040204" pitchFamily="34" charset="0"/>
              </a:rPr>
              <a:t> (22:53)</a:t>
            </a:r>
          </a:p>
          <a:p>
            <a:pPr marL="0" indent="0" algn="just">
              <a:lnSpc>
                <a:spcPts val="2400"/>
              </a:lnSpc>
              <a:spcBef>
                <a:spcPts val="0"/>
              </a:spcBef>
              <a:buNone/>
            </a:pPr>
            <a:r>
              <a:rPr lang="it-IT" sz="2100" dirty="0">
                <a:latin typeface="Verdana" panose="020B0604030504040204" pitchFamily="34" charset="0"/>
                <a:ea typeface="Verdana" panose="020B0604030504040204" pitchFamily="34" charset="0"/>
                <a:cs typeface="Verdana" panose="020B0604030504040204" pitchFamily="34" charset="0"/>
                <a:hlinkClick r:id="rId2"/>
              </a:rPr>
              <a:t>E: #Report</a:t>
            </a:r>
            <a:r>
              <a:rPr lang="it-IT" sz="2100" dirty="0">
                <a:latin typeface="Verdana" panose="020B0604030504040204" pitchFamily="34" charset="0"/>
                <a:ea typeface="Verdana" panose="020B0604030504040204" pitchFamily="34" charset="0"/>
                <a:cs typeface="Verdana" panose="020B0604030504040204" pitchFamily="34" charset="0"/>
              </a:rPr>
              <a:t> parla di </a:t>
            </a:r>
            <a:r>
              <a:rPr lang="it-IT" sz="2100" dirty="0">
                <a:latin typeface="Verdana" panose="020B0604030504040204" pitchFamily="34" charset="0"/>
                <a:ea typeface="Verdana" panose="020B0604030504040204" pitchFamily="34" charset="0"/>
                <a:cs typeface="Verdana" panose="020B0604030504040204" pitchFamily="34" charset="0"/>
                <a:hlinkClick r:id="rId6"/>
              </a:rPr>
              <a:t>#Eni</a:t>
            </a:r>
            <a:r>
              <a:rPr lang="it-IT" sz="2100" dirty="0">
                <a:latin typeface="Verdana" panose="020B0604030504040204" pitchFamily="34" charset="0"/>
                <a:ea typeface="Verdana" panose="020B0604030504040204" pitchFamily="34" charset="0"/>
                <a:cs typeface="Verdana" panose="020B0604030504040204" pitchFamily="34" charset="0"/>
              </a:rPr>
              <a:t>. Qui le nostre info su blocco </a:t>
            </a:r>
            <a:r>
              <a:rPr lang="it-IT" sz="2100" dirty="0">
                <a:latin typeface="Verdana" panose="020B0604030504040204" pitchFamily="34" charset="0"/>
                <a:ea typeface="Verdana" panose="020B0604030504040204" pitchFamily="34" charset="0"/>
                <a:cs typeface="Verdana" panose="020B0604030504040204" pitchFamily="34" charset="0"/>
                <a:hlinkClick r:id="rId7"/>
              </a:rPr>
              <a:t>#Opl245</a:t>
            </a:r>
            <a:r>
              <a:rPr lang="it-IT" sz="2100" dirty="0">
                <a:latin typeface="Verdana" panose="020B0604030504040204" pitchFamily="34" charset="0"/>
                <a:ea typeface="Verdana" panose="020B0604030504040204" pitchFamily="34" charset="0"/>
                <a:cs typeface="Verdana" panose="020B0604030504040204" pitchFamily="34" charset="0"/>
              </a:rPr>
              <a:t>, anche quelle che la trasmissione non vi dirà </a:t>
            </a:r>
          </a:p>
          <a:p>
            <a:pPr marL="0" indent="0" algn="just">
              <a:lnSpc>
                <a:spcPts val="2400"/>
              </a:lnSpc>
              <a:spcBef>
                <a:spcPts val="0"/>
              </a:spcBef>
              <a:buNone/>
            </a:pPr>
            <a:r>
              <a:rPr lang="it-IT" sz="2100" dirty="0">
                <a:latin typeface="Verdana" panose="020B0604030504040204" pitchFamily="34" charset="0"/>
                <a:ea typeface="Verdana" panose="020B0604030504040204" pitchFamily="34" charset="0"/>
                <a:cs typeface="Verdana" panose="020B0604030504040204" pitchFamily="34" charset="0"/>
              </a:rPr>
              <a:t>MB (E): Ma stasera su Rai3 danno una fiction su </a:t>
            </a:r>
            <a:r>
              <a:rPr lang="it-IT" sz="2100" dirty="0">
                <a:latin typeface="Verdana" panose="020B0604030504040204" pitchFamily="34" charset="0"/>
                <a:ea typeface="Verdana" panose="020B0604030504040204" pitchFamily="34" charset="0"/>
                <a:cs typeface="Verdana" panose="020B0604030504040204" pitchFamily="34" charset="0"/>
                <a:hlinkClick r:id="rId8"/>
              </a:rPr>
              <a:t>@eni</a:t>
            </a:r>
            <a:r>
              <a:rPr lang="it-IT" sz="2100" dirty="0">
                <a:latin typeface="Verdana" panose="020B0604030504040204" pitchFamily="34" charset="0"/>
                <a:ea typeface="Verdana" panose="020B0604030504040204" pitchFamily="34" charset="0"/>
                <a:cs typeface="Verdana" panose="020B0604030504040204" pitchFamily="34" charset="0"/>
              </a:rPr>
              <a:t>? Ah no, è </a:t>
            </a:r>
            <a:r>
              <a:rPr lang="it-IT" sz="2100" dirty="0">
                <a:latin typeface="Verdana" panose="020B0604030504040204" pitchFamily="34" charset="0"/>
                <a:ea typeface="Verdana" panose="020B0604030504040204" pitchFamily="34" charset="0"/>
                <a:cs typeface="Verdana" panose="020B0604030504040204" pitchFamily="34" charset="0"/>
                <a:hlinkClick r:id="rId9"/>
              </a:rPr>
              <a:t>#report</a:t>
            </a:r>
            <a:r>
              <a:rPr lang="it-IT" sz="2100" dirty="0">
                <a:latin typeface="Verdana" panose="020B0604030504040204" pitchFamily="34" charset="0"/>
                <a:ea typeface="Verdana" panose="020B0604030504040204" pitchFamily="34" charset="0"/>
                <a:cs typeface="Verdana" panose="020B0604030504040204" pitchFamily="34" charset="0"/>
              </a:rPr>
              <a:t>. Se non vi interessano le fiction qui trovate i fatti </a:t>
            </a:r>
            <a:r>
              <a:rPr lang="it-IT" sz="2100" dirty="0">
                <a:latin typeface="Verdana" panose="020B0604030504040204" pitchFamily="34" charset="0"/>
                <a:ea typeface="Verdana" panose="020B0604030504040204" pitchFamily="34" charset="0"/>
                <a:cs typeface="Verdana" panose="020B0604030504040204" pitchFamily="34" charset="0"/>
                <a:hlinkClick r:id="rId10" tooltip="http://www.eni.com/it_IT/media/dossier/dossier-report-13-12-2015.html"/>
              </a:rPr>
              <a:t>http://www.</a:t>
            </a:r>
            <a:r>
              <a:rPr lang="it-IT" sz="2100" u="sng" dirty="0">
                <a:latin typeface="Verdana" panose="020B0604030504040204" pitchFamily="34" charset="0"/>
                <a:ea typeface="Verdana" panose="020B0604030504040204" pitchFamily="34" charset="0"/>
                <a:cs typeface="Verdana" panose="020B0604030504040204" pitchFamily="34" charset="0"/>
                <a:hlinkClick r:id="rId10" tooltip="http://www.eni.com/it_IT/media/dossier/dossier-report-13-12-2015.html"/>
              </a:rPr>
              <a:t>eni.com/it_IT/media/do</a:t>
            </a:r>
            <a:r>
              <a:rPr lang="it-IT" sz="2100" dirty="0">
                <a:latin typeface="Verdana" panose="020B0604030504040204" pitchFamily="34" charset="0"/>
                <a:ea typeface="Verdana" panose="020B0604030504040204" pitchFamily="34" charset="0"/>
                <a:cs typeface="Verdana" panose="020B0604030504040204" pitchFamily="34" charset="0"/>
                <a:hlinkClick r:id="rId10" tooltip="http://www.eni.com/it_IT/media/dossier/dossier-report-13-12-2015.html"/>
              </a:rPr>
              <a:t>ssier/dossier-report-13-12-2015.html </a:t>
            </a:r>
            <a:r>
              <a:rPr lang="it-IT" sz="2100" u="sng" dirty="0">
                <a:latin typeface="Verdana" panose="020B0604030504040204" pitchFamily="34" charset="0"/>
                <a:ea typeface="Verdana" panose="020B0604030504040204" pitchFamily="34" charset="0"/>
                <a:cs typeface="Verdana" panose="020B0604030504040204" pitchFamily="34" charset="0"/>
                <a:hlinkClick r:id="rId10" tooltip="http://www.eni.com/it_IT/media/dossier/dossier-report-13-12-2015.html"/>
              </a:rPr>
              <a:t>…</a:t>
            </a:r>
            <a:r>
              <a:rPr lang="it-IT" sz="2100" dirty="0">
                <a:latin typeface="Verdana" panose="020B0604030504040204" pitchFamily="34" charset="0"/>
                <a:ea typeface="Verdana" panose="020B0604030504040204" pitchFamily="34" charset="0"/>
                <a:cs typeface="Verdana" panose="020B0604030504040204" pitchFamily="34" charset="0"/>
              </a:rPr>
              <a:t> (22:59)</a:t>
            </a:r>
          </a:p>
          <a:p>
            <a:pPr marL="0" indent="0" algn="just">
              <a:lnSpc>
                <a:spcPts val="2400"/>
              </a:lnSpc>
              <a:spcBef>
                <a:spcPts val="0"/>
              </a:spcBef>
              <a:buNone/>
            </a:pPr>
            <a:r>
              <a:rPr lang="it-IT" sz="2100" dirty="0">
                <a:latin typeface="Verdana" panose="020B0604030504040204" pitchFamily="34" charset="0"/>
                <a:ea typeface="Verdana" panose="020B0604030504040204" pitchFamily="34" charset="0"/>
                <a:cs typeface="Verdana" panose="020B0604030504040204" pitchFamily="34" charset="0"/>
                <a:hlinkClick r:id="rId2"/>
              </a:rPr>
              <a:t>E: #Report</a:t>
            </a:r>
            <a:r>
              <a:rPr lang="it-IT" sz="2100" dirty="0">
                <a:latin typeface="Verdana" panose="020B0604030504040204" pitchFamily="34" charset="0"/>
                <a:ea typeface="Verdana" panose="020B0604030504040204" pitchFamily="34" charset="0"/>
                <a:cs typeface="Verdana" panose="020B0604030504040204" pitchFamily="34" charset="0"/>
              </a:rPr>
              <a:t> parla di </a:t>
            </a:r>
            <a:r>
              <a:rPr lang="it-IT" sz="2100" dirty="0">
                <a:latin typeface="Verdana" panose="020B0604030504040204" pitchFamily="34" charset="0"/>
                <a:ea typeface="Verdana" panose="020B0604030504040204" pitchFamily="34" charset="0"/>
                <a:cs typeface="Verdana" panose="020B0604030504040204" pitchFamily="34" charset="0"/>
                <a:hlinkClick r:id="rId6"/>
              </a:rPr>
              <a:t>#Eni</a:t>
            </a:r>
            <a:r>
              <a:rPr lang="it-IT" sz="2100" dirty="0">
                <a:latin typeface="Verdana" panose="020B0604030504040204" pitchFamily="34" charset="0"/>
                <a:ea typeface="Verdana" panose="020B0604030504040204" pitchFamily="34" charset="0"/>
                <a:cs typeface="Verdana" panose="020B0604030504040204" pitchFamily="34" charset="0"/>
              </a:rPr>
              <a:t>. Qui le nostre info su vendita </a:t>
            </a:r>
            <a:r>
              <a:rPr lang="it-IT" sz="2100" dirty="0" err="1">
                <a:latin typeface="Verdana" panose="020B0604030504040204" pitchFamily="34" charset="0"/>
                <a:ea typeface="Verdana" panose="020B0604030504040204" pitchFamily="34" charset="0"/>
                <a:cs typeface="Verdana" panose="020B0604030504040204" pitchFamily="34" charset="0"/>
              </a:rPr>
              <a:t>Ceska</a:t>
            </a:r>
            <a:r>
              <a:rPr lang="it-IT" sz="2100" dirty="0">
                <a:latin typeface="Verdana" panose="020B0604030504040204" pitchFamily="34" charset="0"/>
                <a:ea typeface="Verdana" panose="020B0604030504040204" pitchFamily="34" charset="0"/>
                <a:cs typeface="Verdana" panose="020B0604030504040204" pitchFamily="34" charset="0"/>
              </a:rPr>
              <a:t> </a:t>
            </a:r>
            <a:r>
              <a:rPr lang="it-IT" sz="2100" dirty="0" err="1">
                <a:latin typeface="Verdana" panose="020B0604030504040204" pitchFamily="34" charset="0"/>
                <a:ea typeface="Verdana" panose="020B0604030504040204" pitchFamily="34" charset="0"/>
                <a:cs typeface="Verdana" panose="020B0604030504040204" pitchFamily="34" charset="0"/>
              </a:rPr>
              <a:t>Rafinerska</a:t>
            </a:r>
            <a:r>
              <a:rPr lang="it-IT" sz="2100" dirty="0">
                <a:latin typeface="Verdana" panose="020B0604030504040204" pitchFamily="34" charset="0"/>
                <a:ea typeface="Verdana" panose="020B0604030504040204" pitchFamily="34" charset="0"/>
                <a:cs typeface="Verdana" panose="020B0604030504040204" pitchFamily="34" charset="0"/>
              </a:rPr>
              <a:t>, anche quelle che la trasmissione non vi dirà (23:35)</a:t>
            </a:r>
          </a:p>
          <a:p>
            <a:pPr marL="0" indent="0" algn="just">
              <a:lnSpc>
                <a:spcPts val="2400"/>
              </a:lnSpc>
              <a:spcBef>
                <a:spcPts val="0"/>
              </a:spcBef>
              <a:buNone/>
            </a:pPr>
            <a:r>
              <a:rPr lang="it-IT" sz="2100" dirty="0">
                <a:latin typeface="Verdana" panose="020B0604030504040204" pitchFamily="34" charset="0"/>
                <a:ea typeface="Verdana" panose="020B0604030504040204" pitchFamily="34" charset="0"/>
                <a:cs typeface="Verdana" panose="020B0604030504040204" pitchFamily="34" charset="0"/>
              </a:rPr>
              <a:t>Curioso che </a:t>
            </a:r>
            <a:r>
              <a:rPr lang="it-IT" sz="2100" dirty="0">
                <a:latin typeface="Verdana" panose="020B0604030504040204" pitchFamily="34" charset="0"/>
                <a:ea typeface="Verdana" panose="020B0604030504040204" pitchFamily="34" charset="0"/>
                <a:cs typeface="Verdana" panose="020B0604030504040204" pitchFamily="34" charset="0"/>
                <a:hlinkClick r:id="rId9"/>
              </a:rPr>
              <a:t>#report</a:t>
            </a:r>
            <a:r>
              <a:rPr lang="it-IT" sz="2100" dirty="0">
                <a:latin typeface="Verdana" panose="020B0604030504040204" pitchFamily="34" charset="0"/>
                <a:ea typeface="Verdana" panose="020B0604030504040204" pitchFamily="34" charset="0"/>
                <a:cs typeface="Verdana" panose="020B0604030504040204" pitchFamily="34" charset="0"/>
              </a:rPr>
              <a:t> per la sua fiction su </a:t>
            </a:r>
            <a:r>
              <a:rPr lang="it-IT" sz="2100" dirty="0">
                <a:latin typeface="Verdana" panose="020B0604030504040204" pitchFamily="34" charset="0"/>
                <a:ea typeface="Verdana" panose="020B0604030504040204" pitchFamily="34" charset="0"/>
                <a:cs typeface="Verdana" panose="020B0604030504040204" pitchFamily="34" charset="0"/>
                <a:hlinkClick r:id="rId8"/>
              </a:rPr>
              <a:t>@eni</a:t>
            </a:r>
            <a:r>
              <a:rPr lang="it-IT" sz="2100" dirty="0">
                <a:latin typeface="Verdana" panose="020B0604030504040204" pitchFamily="34" charset="0"/>
                <a:ea typeface="Verdana" panose="020B0604030504040204" pitchFamily="34" charset="0"/>
                <a:cs typeface="Verdana" panose="020B0604030504040204" pitchFamily="34" charset="0"/>
              </a:rPr>
              <a:t> ricorra a un personaggio come </a:t>
            </a:r>
            <a:r>
              <a:rPr lang="it-IT" sz="2100" dirty="0" err="1">
                <a:latin typeface="Verdana" panose="020B0604030504040204" pitchFamily="34" charset="0"/>
                <a:ea typeface="Verdana" panose="020B0604030504040204" pitchFamily="34" charset="0"/>
                <a:cs typeface="Verdana" panose="020B0604030504040204" pitchFamily="34" charset="0"/>
              </a:rPr>
              <a:t>Bisignani</a:t>
            </a:r>
            <a:r>
              <a:rPr lang="it-IT" sz="2100" dirty="0">
                <a:latin typeface="Verdana" panose="020B0604030504040204" pitchFamily="34" charset="0"/>
                <a:ea typeface="Verdana" panose="020B0604030504040204" pitchFamily="34" charset="0"/>
                <a:cs typeface="Verdana" panose="020B0604030504040204" pitchFamily="34" charset="0"/>
              </a:rPr>
              <a:t>. E che su questo non ci abbia dato diritto di replica (23:06)</a:t>
            </a:r>
          </a:p>
          <a:p>
            <a:pPr marL="0" indent="0" algn="just">
              <a:lnSpc>
                <a:spcPts val="2400"/>
              </a:lnSpc>
              <a:spcBef>
                <a:spcPts val="0"/>
              </a:spcBef>
              <a:buNone/>
            </a:pPr>
            <a:r>
              <a:rPr lang="it-IT" sz="2100" dirty="0">
                <a:latin typeface="Verdana" panose="020B0604030504040204" pitchFamily="34" charset="0"/>
                <a:ea typeface="Verdana" panose="020B0604030504040204" pitchFamily="34" charset="0"/>
                <a:cs typeface="Verdana" panose="020B0604030504040204" pitchFamily="34" charset="0"/>
                <a:hlinkClick r:id="rId8"/>
              </a:rPr>
              <a:t>R: @eni</a:t>
            </a:r>
            <a:r>
              <a:rPr lang="it-IT" sz="2100" dirty="0">
                <a:latin typeface="Verdana" panose="020B0604030504040204" pitchFamily="34" charset="0"/>
                <a:ea typeface="Verdana" panose="020B0604030504040204" pitchFamily="34" charset="0"/>
                <a:cs typeface="Verdana" panose="020B0604030504040204" pitchFamily="34" charset="0"/>
              </a:rPr>
              <a:t> sta scrivendo il falso. Hanno rifiutato l'invito, con richieste e attese andate avanti per un mese. Milena </a:t>
            </a:r>
            <a:r>
              <a:rPr lang="it-IT" sz="2100" dirty="0" err="1">
                <a:latin typeface="Verdana" panose="020B0604030504040204" pitchFamily="34" charset="0"/>
                <a:ea typeface="Verdana" panose="020B0604030504040204" pitchFamily="34" charset="0"/>
                <a:cs typeface="Verdana" panose="020B0604030504040204" pitchFamily="34" charset="0"/>
              </a:rPr>
              <a:t>Gabanelli</a:t>
            </a:r>
            <a:r>
              <a:rPr lang="it-IT" sz="2100" dirty="0">
                <a:latin typeface="Verdana" panose="020B0604030504040204" pitchFamily="34" charset="0"/>
                <a:ea typeface="Verdana" panose="020B0604030504040204" pitchFamily="34" charset="0"/>
                <a:cs typeface="Verdana" panose="020B0604030504040204" pitchFamily="34" charset="0"/>
              </a:rPr>
              <a:t> </a:t>
            </a:r>
            <a:r>
              <a:rPr lang="it-IT" sz="2100" dirty="0">
                <a:latin typeface="Verdana" panose="020B0604030504040204" pitchFamily="34" charset="0"/>
                <a:ea typeface="Verdana" panose="020B0604030504040204" pitchFamily="34" charset="0"/>
                <a:cs typeface="Verdana" panose="020B0604030504040204" pitchFamily="34" charset="0"/>
                <a:hlinkClick r:id="rId2"/>
              </a:rPr>
              <a:t>#Report (00:03)</a:t>
            </a:r>
          </a:p>
          <a:p>
            <a:pPr marL="0" indent="0">
              <a:buNone/>
            </a:pPr>
            <a:endParaRPr lang="it-IT" dirty="0"/>
          </a:p>
        </p:txBody>
      </p:sp>
    </p:spTree>
    <p:extLst>
      <p:ext uri="{BB962C8B-B14F-4D97-AF65-F5344CB8AC3E}">
        <p14:creationId xmlns:p14="http://schemas.microsoft.com/office/powerpoint/2010/main" val="727416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8581F0-7B5A-3645-8C8E-A1FFDAFE470D}"/>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Botta e risposta continua</a:t>
            </a:r>
          </a:p>
        </p:txBody>
      </p:sp>
      <p:pic>
        <p:nvPicPr>
          <p:cNvPr id="5" name="Immagine 4" descr="Immagine che contiene screenshot&#10;&#10;&#10;&#10;Descrizione generata automaticamente">
            <a:extLst>
              <a:ext uri="{FF2B5EF4-FFF2-40B4-BE49-F238E27FC236}">
                <a16:creationId xmlns:a16="http://schemas.microsoft.com/office/drawing/2014/main" id="{0F23155D-2A4B-DB49-A7A2-0AC51CD3A7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2372" y="1365504"/>
            <a:ext cx="3707255" cy="5492496"/>
          </a:xfrm>
          <a:prstGeom prst="rect">
            <a:avLst/>
          </a:prstGeom>
        </p:spPr>
      </p:pic>
    </p:spTree>
    <p:extLst>
      <p:ext uri="{BB962C8B-B14F-4D97-AF65-F5344CB8AC3E}">
        <p14:creationId xmlns:p14="http://schemas.microsoft.com/office/powerpoint/2010/main" val="2770779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8A1C60-C081-6541-95AC-08107E656D9F}"/>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Output 1</a:t>
            </a:r>
            <a:br>
              <a:rPr lang="it-IT" sz="3200" dirty="0">
                <a:latin typeface="Verdana" panose="020B0604030504040204" pitchFamily="34" charset="0"/>
                <a:ea typeface="Verdana" panose="020B0604030504040204" pitchFamily="34" charset="0"/>
                <a:cs typeface="Verdana" panose="020B0604030504040204" pitchFamily="34" charset="0"/>
              </a:rPr>
            </a:br>
            <a:r>
              <a:rPr lang="it-IT" sz="2000" dirty="0" err="1">
                <a:latin typeface="Verdana" panose="020B0604030504040204" pitchFamily="34" charset="0"/>
                <a:ea typeface="Verdana" panose="020B0604030504040204" pitchFamily="34" charset="0"/>
                <a:cs typeface="Verdana" panose="020B0604030504040204" pitchFamily="34" charset="0"/>
              </a:rPr>
              <a:t>www.franzrusso.it</a:t>
            </a:r>
            <a:r>
              <a:rPr lang="it-IT" sz="2000" dirty="0">
                <a:latin typeface="Verdana" panose="020B0604030504040204" pitchFamily="34" charset="0"/>
                <a:ea typeface="Verdana" panose="020B0604030504040204" pitchFamily="34" charset="0"/>
                <a:cs typeface="Verdana" panose="020B0604030504040204" pitchFamily="34" charset="0"/>
              </a:rPr>
              <a:t>/condividere-comunicare/</a:t>
            </a:r>
            <a:r>
              <a:rPr lang="it-IT" sz="2000" dirty="0" err="1">
                <a:latin typeface="Verdana" panose="020B0604030504040204" pitchFamily="34" charset="0"/>
                <a:ea typeface="Verdana" panose="020B0604030504040204" pitchFamily="34" charset="0"/>
                <a:cs typeface="Verdana" panose="020B0604030504040204" pitchFamily="34" charset="0"/>
              </a:rPr>
              <a:t>eni</a:t>
            </a:r>
            <a:r>
              <a:rPr lang="it-IT" sz="2000" dirty="0">
                <a:latin typeface="Verdana" panose="020B0604030504040204" pitchFamily="34" charset="0"/>
                <a:ea typeface="Verdana" panose="020B0604030504040204" pitchFamily="34" charset="0"/>
                <a:cs typeface="Verdana" panose="020B0604030504040204" pitchFamily="34" charset="0"/>
              </a:rPr>
              <a:t>-vs-report-ecco-dati-e-pareri-di-esperti/</a:t>
            </a:r>
          </a:p>
        </p:txBody>
      </p:sp>
      <p:sp>
        <p:nvSpPr>
          <p:cNvPr id="3" name="Segnaposto contenuto 2">
            <a:extLst>
              <a:ext uri="{FF2B5EF4-FFF2-40B4-BE49-F238E27FC236}">
                <a16:creationId xmlns:a16="http://schemas.microsoft.com/office/drawing/2014/main" id="{ECC26405-BA6D-9E4D-84AE-AEB3ADD03859}"/>
              </a:ext>
            </a:extLst>
          </p:cNvPr>
          <p:cNvSpPr>
            <a:spLocks noGrp="1"/>
          </p:cNvSpPr>
          <p:nvPr>
            <p:ph idx="1"/>
          </p:nvPr>
        </p:nvSpPr>
        <p:spPr/>
        <p:txBody>
          <a:bodyPr>
            <a:normAutofit lnSpcReduction="10000"/>
          </a:bodyPr>
          <a:lstStyle/>
          <a:p>
            <a:pPr marL="0" indent="0">
              <a:lnSpc>
                <a:spcPct val="150000"/>
              </a:lnSpc>
              <a:spcBef>
                <a:spcPts val="0"/>
              </a:spcBef>
              <a:buNone/>
            </a:pPr>
            <a:r>
              <a:rPr lang="it-IT" dirty="0">
                <a:latin typeface="Verdana" panose="020B0604030504040204" pitchFamily="34" charset="0"/>
                <a:ea typeface="Verdana" panose="020B0604030504040204" pitchFamily="34" charset="0"/>
                <a:cs typeface="Verdana" panose="020B0604030504040204" pitchFamily="34" charset="0"/>
              </a:rPr>
              <a:t>Eni, 5.745 conversazioni</a:t>
            </a:r>
          </a:p>
          <a:p>
            <a:pPr marL="0" indent="0">
              <a:lnSpc>
                <a:spcPct val="150000"/>
              </a:lnSpc>
              <a:spcBef>
                <a:spcPts val="0"/>
              </a:spcBef>
              <a:buNone/>
            </a:pPr>
            <a:r>
              <a:rPr lang="it-IT" dirty="0">
                <a:latin typeface="Verdana" panose="020B0604030504040204" pitchFamily="34" charset="0"/>
                <a:ea typeface="Verdana" panose="020B0604030504040204" pitchFamily="34" charset="0"/>
                <a:cs typeface="Verdana" panose="020B0604030504040204" pitchFamily="34" charset="0"/>
              </a:rPr>
              <a:t>#</a:t>
            </a:r>
            <a:r>
              <a:rPr lang="it-IT" dirty="0" err="1">
                <a:latin typeface="Verdana" panose="020B0604030504040204" pitchFamily="34" charset="0"/>
                <a:ea typeface="Verdana" panose="020B0604030504040204" pitchFamily="34" charset="0"/>
                <a:cs typeface="Verdana" panose="020B0604030504040204" pitchFamily="34" charset="0"/>
              </a:rPr>
              <a:t>eni</a:t>
            </a:r>
            <a:r>
              <a:rPr lang="it-IT" dirty="0">
                <a:latin typeface="Verdana" panose="020B0604030504040204" pitchFamily="34" charset="0"/>
                <a:ea typeface="Verdana" panose="020B0604030504040204" pitchFamily="34" charset="0"/>
                <a:cs typeface="Verdana" panose="020B0604030504040204" pitchFamily="34" charset="0"/>
              </a:rPr>
              <a:t> 1.614</a:t>
            </a:r>
          </a:p>
          <a:p>
            <a:pPr marL="0" indent="0">
              <a:lnSpc>
                <a:spcPct val="150000"/>
              </a:lnSpc>
              <a:spcBef>
                <a:spcPts val="0"/>
              </a:spcBef>
              <a:buNone/>
            </a:pPr>
            <a:r>
              <a:rPr lang="it-IT" dirty="0">
                <a:latin typeface="Verdana" panose="020B0604030504040204" pitchFamily="34" charset="0"/>
                <a:ea typeface="Verdana" panose="020B0604030504040204" pitchFamily="34" charset="0"/>
                <a:cs typeface="Verdana" panose="020B0604030504040204" pitchFamily="34" charset="0"/>
              </a:rPr>
              <a:t>@</a:t>
            </a:r>
            <a:r>
              <a:rPr lang="it-IT" dirty="0" err="1">
                <a:latin typeface="Verdana" panose="020B0604030504040204" pitchFamily="34" charset="0"/>
                <a:ea typeface="Verdana" panose="020B0604030504040204" pitchFamily="34" charset="0"/>
                <a:cs typeface="Verdana" panose="020B0604030504040204" pitchFamily="34" charset="0"/>
              </a:rPr>
              <a:t>eni</a:t>
            </a:r>
            <a:r>
              <a:rPr lang="it-IT" dirty="0">
                <a:latin typeface="Verdana" panose="020B0604030504040204" pitchFamily="34" charset="0"/>
                <a:ea typeface="Verdana" panose="020B0604030504040204" pitchFamily="34" charset="0"/>
                <a:cs typeface="Verdana" panose="020B0604030504040204" pitchFamily="34" charset="0"/>
              </a:rPr>
              <a:t> 2.864</a:t>
            </a:r>
          </a:p>
          <a:p>
            <a:pPr marL="0" indent="0">
              <a:lnSpc>
                <a:spcPct val="150000"/>
              </a:lnSpc>
              <a:spcBef>
                <a:spcPts val="0"/>
              </a:spcBef>
              <a:buNone/>
            </a:pPr>
            <a:r>
              <a:rPr lang="it-IT" dirty="0">
                <a:latin typeface="Verdana" panose="020B0604030504040204" pitchFamily="34" charset="0"/>
                <a:ea typeface="Verdana" panose="020B0604030504040204" pitchFamily="34" charset="0"/>
                <a:cs typeface="Verdana" panose="020B0604030504040204" pitchFamily="34" charset="0"/>
              </a:rPr>
              <a:t>#report 5.504</a:t>
            </a:r>
          </a:p>
          <a:p>
            <a:pPr marL="0" indent="0">
              <a:lnSpc>
                <a:spcPct val="150000"/>
              </a:lnSpc>
              <a:spcBef>
                <a:spcPts val="0"/>
              </a:spcBef>
              <a:buNone/>
            </a:pPr>
            <a:r>
              <a:rPr lang="it-IT" dirty="0">
                <a:latin typeface="Verdana" panose="020B0604030504040204" pitchFamily="34" charset="0"/>
                <a:ea typeface="Verdana" panose="020B0604030504040204" pitchFamily="34" charset="0"/>
                <a:cs typeface="Verdana" panose="020B0604030504040204" pitchFamily="34" charset="0"/>
              </a:rPr>
              <a:t>@reportrai3 2.307</a:t>
            </a:r>
          </a:p>
          <a:p>
            <a:pPr marL="0" indent="0">
              <a:lnSpc>
                <a:spcPct val="150000"/>
              </a:lnSpc>
              <a:spcBef>
                <a:spcPts val="0"/>
              </a:spcBef>
              <a:buNone/>
            </a:pPr>
            <a:r>
              <a:rPr lang="it-IT" dirty="0">
                <a:latin typeface="Verdana" panose="020B0604030504040204" pitchFamily="34" charset="0"/>
                <a:ea typeface="Verdana" panose="020B0604030504040204" pitchFamily="34" charset="0"/>
                <a:cs typeface="Verdana" panose="020B0604030504040204" pitchFamily="34" charset="0"/>
              </a:rPr>
              <a:t>Milena </a:t>
            </a:r>
            <a:r>
              <a:rPr lang="it-IT" dirty="0" err="1">
                <a:latin typeface="Verdana" panose="020B0604030504040204" pitchFamily="34" charset="0"/>
                <a:ea typeface="Verdana" panose="020B0604030504040204" pitchFamily="34" charset="0"/>
                <a:cs typeface="Verdana" panose="020B0604030504040204" pitchFamily="34" charset="0"/>
              </a:rPr>
              <a:t>Gabanelli</a:t>
            </a:r>
            <a:r>
              <a:rPr lang="it-IT" dirty="0">
                <a:latin typeface="Verdana" panose="020B0604030504040204" pitchFamily="34" charset="0"/>
                <a:ea typeface="Verdana" panose="020B0604030504040204" pitchFamily="34" charset="0"/>
                <a:cs typeface="Verdana" panose="020B0604030504040204" pitchFamily="34" charset="0"/>
              </a:rPr>
              <a:t> 428</a:t>
            </a:r>
          </a:p>
          <a:p>
            <a:pPr marL="0" indent="0">
              <a:lnSpc>
                <a:spcPct val="150000"/>
              </a:lnSpc>
              <a:spcBef>
                <a:spcPts val="0"/>
              </a:spcBef>
              <a:buNone/>
            </a:pPr>
            <a:r>
              <a:rPr lang="it-IT" dirty="0">
                <a:latin typeface="Verdana" panose="020B0604030504040204" pitchFamily="34" charset="0"/>
                <a:ea typeface="Verdana" panose="020B0604030504040204" pitchFamily="34" charset="0"/>
                <a:cs typeface="Verdana" panose="020B0604030504040204" pitchFamily="34" charset="0"/>
              </a:rPr>
              <a:t>Marco </a:t>
            </a:r>
            <a:r>
              <a:rPr lang="it-IT" dirty="0" err="1">
                <a:latin typeface="Verdana" panose="020B0604030504040204" pitchFamily="34" charset="0"/>
                <a:ea typeface="Verdana" panose="020B0604030504040204" pitchFamily="34" charset="0"/>
                <a:cs typeface="Verdana" panose="020B0604030504040204" pitchFamily="34" charset="0"/>
              </a:rPr>
              <a:t>Bardazzi</a:t>
            </a:r>
            <a:r>
              <a:rPr lang="it-IT" dirty="0">
                <a:latin typeface="Verdana" panose="020B0604030504040204" pitchFamily="34" charset="0"/>
                <a:ea typeface="Verdana" panose="020B0604030504040204" pitchFamily="34" charset="0"/>
                <a:cs typeface="Verdana" panose="020B0604030504040204" pitchFamily="34" charset="0"/>
              </a:rPr>
              <a:t> 4</a:t>
            </a:r>
          </a:p>
        </p:txBody>
      </p:sp>
    </p:spTree>
    <p:extLst>
      <p:ext uri="{BB962C8B-B14F-4D97-AF65-F5344CB8AC3E}">
        <p14:creationId xmlns:p14="http://schemas.microsoft.com/office/powerpoint/2010/main" val="1377760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lnSpc>
                <a:spcPct val="170000"/>
              </a:lnSpc>
            </a:pPr>
            <a:r>
              <a:rPr lang="it-IT" sz="3200" dirty="0">
                <a:latin typeface="Verdana" charset="0"/>
                <a:ea typeface="Verdana" charset="0"/>
                <a:cs typeface="Verdana" charset="0"/>
              </a:rPr>
              <a:t>Attivisti e politici</a:t>
            </a:r>
          </a:p>
        </p:txBody>
      </p:sp>
      <p:sp>
        <p:nvSpPr>
          <p:cNvPr id="3" name="Segnaposto contenuto 2"/>
          <p:cNvSpPr>
            <a:spLocks noGrp="1"/>
          </p:cNvSpPr>
          <p:nvPr>
            <p:ph idx="1"/>
          </p:nvPr>
        </p:nvSpPr>
        <p:spPr/>
        <p:txBody>
          <a:bodyPr>
            <a:normAutofit fontScale="25000" lnSpcReduction="20000"/>
          </a:bodyPr>
          <a:lstStyle/>
          <a:p>
            <a:pPr algn="just">
              <a:lnSpc>
                <a:spcPts val="3400"/>
              </a:lnSpc>
              <a:buFontTx/>
              <a:buChar char="-"/>
            </a:pPr>
            <a:r>
              <a:rPr lang="it-IT" sz="9600" dirty="0">
                <a:latin typeface="Verdana" charset="0"/>
                <a:ea typeface="Verdana" charset="0"/>
                <a:cs typeface="Verdana" charset="0"/>
              </a:rPr>
              <a:t>Oltre ai media: gruppi di attivisti (movimenti) e politici sono elementi chiave per la reputazione di un’organizzazione</a:t>
            </a:r>
          </a:p>
          <a:p>
            <a:pPr algn="just">
              <a:lnSpc>
                <a:spcPts val="3400"/>
              </a:lnSpc>
              <a:buFontTx/>
              <a:buChar char="-"/>
            </a:pPr>
            <a:r>
              <a:rPr lang="it-IT" sz="9600" dirty="0">
                <a:latin typeface="Verdana" charset="0"/>
                <a:ea typeface="Verdana" charset="0"/>
                <a:cs typeface="Verdana" charset="0"/>
              </a:rPr>
              <a:t>Possono creare una crisi di reputazione al fine di una loro visibilità con l’obiettivo manifesto di produrre un cambiamento all’interno dell’organizzazione (politiche, lavoro, pratiche)</a:t>
            </a:r>
          </a:p>
          <a:p>
            <a:pPr algn="just">
              <a:lnSpc>
                <a:spcPts val="3400"/>
              </a:lnSpc>
              <a:buFontTx/>
              <a:buChar char="-"/>
            </a:pPr>
            <a:r>
              <a:rPr lang="it-IT" sz="9600" dirty="0">
                <a:latin typeface="Verdana" charset="0"/>
                <a:ea typeface="Verdana" charset="0"/>
                <a:cs typeface="Verdana" charset="0"/>
              </a:rPr>
              <a:t>Scelgono ciò che è più vulnerabile, visibile ed eclatante (puntano su ciò che produce sdegno e paura) indipendentemente dal livello di gravità rispetto ad altri comportamenti organizzativi</a:t>
            </a:r>
          </a:p>
          <a:p>
            <a:pPr algn="just">
              <a:lnSpc>
                <a:spcPts val="3400"/>
              </a:lnSpc>
              <a:buFontTx/>
              <a:buChar char="-"/>
            </a:pPr>
            <a:r>
              <a:rPr lang="it-IT" sz="9600" dirty="0">
                <a:latin typeface="Verdana" charset="0"/>
                <a:ea typeface="Verdana" charset="0"/>
                <a:cs typeface="Verdana" charset="0"/>
              </a:rPr>
              <a:t>Motivo per cui considerarli come stakeholder</a:t>
            </a:r>
          </a:p>
          <a:p>
            <a:pPr marL="0" indent="0">
              <a:buNone/>
            </a:pPr>
            <a:endParaRPr lang="it-IT" dirty="0"/>
          </a:p>
          <a:p>
            <a:pPr marL="0" indent="0">
              <a:buNone/>
            </a:pPr>
            <a:endParaRPr lang="it-IT" dirty="0"/>
          </a:p>
        </p:txBody>
      </p:sp>
    </p:spTree>
    <p:extLst>
      <p:ext uri="{BB962C8B-B14F-4D97-AF65-F5344CB8AC3E}">
        <p14:creationId xmlns:p14="http://schemas.microsoft.com/office/powerpoint/2010/main" val="128731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D568C6-4AC3-294A-B2B2-96E3740C7BCC}"/>
              </a:ext>
            </a:extLst>
          </p:cNvPr>
          <p:cNvSpPr>
            <a:spLocks noGrp="1"/>
          </p:cNvSpPr>
          <p:nvPr>
            <p:ph type="title"/>
          </p:nvPr>
        </p:nvSpPr>
        <p:spPr/>
        <p:txBody>
          <a:bodyPr>
            <a:normAutofit/>
          </a:bodyPr>
          <a:lstStyle/>
          <a:p>
            <a:pPr algn="ctr"/>
            <a:r>
              <a:rPr lang="it-IT" sz="3600" dirty="0">
                <a:latin typeface="Verdana" panose="020B0604030504040204" pitchFamily="34" charset="0"/>
                <a:ea typeface="Verdana" panose="020B0604030504040204" pitchFamily="34" charset="0"/>
                <a:cs typeface="Verdana" panose="020B0604030504040204" pitchFamily="34" charset="0"/>
              </a:rPr>
              <a:t>Output</a:t>
            </a:r>
            <a:r>
              <a:rPr lang="it-IT" sz="3200" dirty="0">
                <a:latin typeface="Verdana" panose="020B0604030504040204" pitchFamily="34" charset="0"/>
                <a:ea typeface="Verdana" panose="020B0604030504040204" pitchFamily="34" charset="0"/>
                <a:cs typeface="Verdana" panose="020B0604030504040204" pitchFamily="34" charset="0"/>
              </a:rPr>
              <a:t> 2</a:t>
            </a:r>
            <a:br>
              <a:rPr lang="it-IT" sz="3200" dirty="0">
                <a:latin typeface="Verdana" panose="020B0604030504040204" pitchFamily="34" charset="0"/>
                <a:ea typeface="Verdana" panose="020B0604030504040204" pitchFamily="34" charset="0"/>
                <a:cs typeface="Verdana" panose="020B0604030504040204" pitchFamily="34" charset="0"/>
              </a:rPr>
            </a:br>
            <a:r>
              <a:rPr lang="it-IT" sz="2000" dirty="0" err="1">
                <a:latin typeface="Verdana" panose="020B0604030504040204" pitchFamily="34" charset="0"/>
                <a:ea typeface="Verdana" panose="020B0604030504040204" pitchFamily="34" charset="0"/>
                <a:cs typeface="Verdana" panose="020B0604030504040204" pitchFamily="34" charset="0"/>
              </a:rPr>
              <a:t>www.franzrusso.it</a:t>
            </a:r>
            <a:r>
              <a:rPr lang="it-IT" sz="2000" dirty="0">
                <a:latin typeface="Verdana" panose="020B0604030504040204" pitchFamily="34" charset="0"/>
                <a:ea typeface="Verdana" panose="020B0604030504040204" pitchFamily="34" charset="0"/>
                <a:cs typeface="Verdana" panose="020B0604030504040204" pitchFamily="34" charset="0"/>
              </a:rPr>
              <a:t>/condividere-comunicare/</a:t>
            </a:r>
            <a:r>
              <a:rPr lang="it-IT" sz="2000" dirty="0" err="1">
                <a:latin typeface="Verdana" panose="020B0604030504040204" pitchFamily="34" charset="0"/>
                <a:ea typeface="Verdana" panose="020B0604030504040204" pitchFamily="34" charset="0"/>
                <a:cs typeface="Verdana" panose="020B0604030504040204" pitchFamily="34" charset="0"/>
              </a:rPr>
              <a:t>eni</a:t>
            </a:r>
            <a:r>
              <a:rPr lang="it-IT" sz="2000" dirty="0">
                <a:latin typeface="Verdana" panose="020B0604030504040204" pitchFamily="34" charset="0"/>
                <a:ea typeface="Verdana" panose="020B0604030504040204" pitchFamily="34" charset="0"/>
                <a:cs typeface="Verdana" panose="020B0604030504040204" pitchFamily="34" charset="0"/>
              </a:rPr>
              <a:t>-vs-report-ecco-dati-e-pareri-di-esperti/</a:t>
            </a:r>
          </a:p>
        </p:txBody>
      </p:sp>
      <p:pic>
        <p:nvPicPr>
          <p:cNvPr id="5" name="Immagine 4" descr="Immagine che contiene mappa, testo&#10;&#10;&#10;&#10;Descrizione generata automaticamente">
            <a:extLst>
              <a:ext uri="{FF2B5EF4-FFF2-40B4-BE49-F238E27FC236}">
                <a16:creationId xmlns:a16="http://schemas.microsoft.com/office/drawing/2014/main" id="{A30EDC78-42C7-9945-B637-D61C3EE8D9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90688"/>
            <a:ext cx="10210532" cy="4576128"/>
          </a:xfrm>
          <a:prstGeom prst="rect">
            <a:avLst/>
          </a:prstGeom>
        </p:spPr>
      </p:pic>
    </p:spTree>
    <p:extLst>
      <p:ext uri="{BB962C8B-B14F-4D97-AF65-F5344CB8AC3E}">
        <p14:creationId xmlns:p14="http://schemas.microsoft.com/office/powerpoint/2010/main" val="8980039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6B7485-8134-734F-92F3-EB8B37B56D95}"/>
              </a:ext>
            </a:extLst>
          </p:cNvPr>
          <p:cNvSpPr>
            <a:spLocks noGrp="1"/>
          </p:cNvSpPr>
          <p:nvPr>
            <p:ph type="title"/>
          </p:nvPr>
        </p:nvSpPr>
        <p:spPr>
          <a:xfrm>
            <a:off x="838200" y="198253"/>
            <a:ext cx="10515600" cy="1325563"/>
          </a:xfrm>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Out put 3</a:t>
            </a:r>
            <a:br>
              <a:rPr lang="it-IT" sz="3200" dirty="0">
                <a:latin typeface="Verdana" panose="020B0604030504040204" pitchFamily="34" charset="0"/>
                <a:ea typeface="Verdana" panose="020B0604030504040204" pitchFamily="34" charset="0"/>
                <a:cs typeface="Verdana" panose="020B0604030504040204" pitchFamily="34" charset="0"/>
              </a:rPr>
            </a:br>
            <a:r>
              <a:rPr lang="it-IT" sz="1800" dirty="0" err="1">
                <a:latin typeface="Verdana" panose="020B0604030504040204" pitchFamily="34" charset="0"/>
                <a:ea typeface="Verdana" panose="020B0604030504040204" pitchFamily="34" charset="0"/>
                <a:cs typeface="Verdana" panose="020B0604030504040204" pitchFamily="34" charset="0"/>
              </a:rPr>
              <a:t>www.franzrusso.it</a:t>
            </a:r>
            <a:r>
              <a:rPr lang="it-IT" sz="1800" dirty="0">
                <a:latin typeface="Verdana" panose="020B0604030504040204" pitchFamily="34" charset="0"/>
                <a:ea typeface="Verdana" panose="020B0604030504040204" pitchFamily="34" charset="0"/>
                <a:cs typeface="Verdana" panose="020B0604030504040204" pitchFamily="34" charset="0"/>
              </a:rPr>
              <a:t>/condividere-comunicare/</a:t>
            </a:r>
            <a:r>
              <a:rPr lang="it-IT" sz="1800" dirty="0" err="1">
                <a:latin typeface="Verdana" panose="020B0604030504040204" pitchFamily="34" charset="0"/>
                <a:ea typeface="Verdana" panose="020B0604030504040204" pitchFamily="34" charset="0"/>
                <a:cs typeface="Verdana" panose="020B0604030504040204" pitchFamily="34" charset="0"/>
              </a:rPr>
              <a:t>eni</a:t>
            </a:r>
            <a:r>
              <a:rPr lang="it-IT" sz="1800" dirty="0">
                <a:latin typeface="Verdana" panose="020B0604030504040204" pitchFamily="34" charset="0"/>
                <a:ea typeface="Verdana" panose="020B0604030504040204" pitchFamily="34" charset="0"/>
                <a:cs typeface="Verdana" panose="020B0604030504040204" pitchFamily="34" charset="0"/>
              </a:rPr>
              <a:t>-vs-report-ecco-dati-e-pareri-di-esperti</a:t>
            </a:r>
            <a:r>
              <a:rPr lang="it-IT" sz="3200" dirty="0">
                <a:latin typeface="Verdana" panose="020B0604030504040204" pitchFamily="34" charset="0"/>
                <a:ea typeface="Verdana" panose="020B0604030504040204" pitchFamily="34" charset="0"/>
                <a:cs typeface="Verdana" panose="020B0604030504040204" pitchFamily="34" charset="0"/>
              </a:rPr>
              <a:t>/</a:t>
            </a:r>
          </a:p>
        </p:txBody>
      </p:sp>
      <p:pic>
        <p:nvPicPr>
          <p:cNvPr id="5" name="Immagine 4">
            <a:extLst>
              <a:ext uri="{FF2B5EF4-FFF2-40B4-BE49-F238E27FC236}">
                <a16:creationId xmlns:a16="http://schemas.microsoft.com/office/drawing/2014/main" id="{85DAC472-178E-C04B-8A6F-235A14813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320" y="1274390"/>
            <a:ext cx="9936480" cy="5385357"/>
          </a:xfrm>
          <a:prstGeom prst="rect">
            <a:avLst/>
          </a:prstGeom>
        </p:spPr>
      </p:pic>
    </p:spTree>
    <p:extLst>
      <p:ext uri="{BB962C8B-B14F-4D97-AF65-F5344CB8AC3E}">
        <p14:creationId xmlns:p14="http://schemas.microsoft.com/office/powerpoint/2010/main" val="1478281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D261DB-0F6C-7544-B842-56D3371E1AB9}"/>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Intervista a Report</a:t>
            </a:r>
            <a:br>
              <a:rPr lang="it-IT" sz="3200" dirty="0">
                <a:latin typeface="Verdana" panose="020B0604030504040204" pitchFamily="34" charset="0"/>
                <a:ea typeface="Verdana" panose="020B0604030504040204" pitchFamily="34" charset="0"/>
                <a:cs typeface="Verdana" panose="020B0604030504040204" pitchFamily="34" charset="0"/>
              </a:rPr>
            </a:br>
            <a:r>
              <a:rPr lang="it-IT" sz="2000" dirty="0">
                <a:latin typeface="Verdana" panose="020B0604030504040204" pitchFamily="34" charset="0"/>
                <a:ea typeface="Verdana" panose="020B0604030504040204" pitchFamily="34" charset="0"/>
                <a:cs typeface="Verdana" panose="020B0604030504040204" pitchFamily="34" charset="0"/>
              </a:rPr>
              <a:t>(Luca </a:t>
            </a:r>
            <a:r>
              <a:rPr lang="it-IT" sz="2000" dirty="0" err="1">
                <a:latin typeface="Verdana" panose="020B0604030504040204" pitchFamily="34" charset="0"/>
                <a:ea typeface="Verdana" panose="020B0604030504040204" pitchFamily="34" charset="0"/>
                <a:cs typeface="Verdana" panose="020B0604030504040204" pitchFamily="34" charset="0"/>
              </a:rPr>
              <a:t>Chianca</a:t>
            </a:r>
            <a:r>
              <a:rPr lang="it-IT" sz="2000" dirty="0">
                <a:latin typeface="Verdana" panose="020B0604030504040204" pitchFamily="34" charset="0"/>
                <a:ea typeface="Verdana" panose="020B0604030504040204" pitchFamily="34" charset="0"/>
                <a:cs typeface="Verdana" panose="020B0604030504040204" pitchFamily="34" charset="0"/>
              </a:rPr>
              <a:t> e Giuseppe Asta da Tesi L. </a:t>
            </a:r>
            <a:r>
              <a:rPr lang="it-IT" sz="2000" dirty="0" err="1">
                <a:latin typeface="Verdana" panose="020B0604030504040204" pitchFamily="34" charset="0"/>
                <a:ea typeface="Verdana" panose="020B0604030504040204" pitchFamily="34" charset="0"/>
                <a:cs typeface="Verdana" panose="020B0604030504040204" pitchFamily="34" charset="0"/>
              </a:rPr>
              <a:t>Malipensa</a:t>
            </a:r>
            <a:r>
              <a:rPr lang="it-IT" sz="2000" dirty="0">
                <a:latin typeface="Verdana" panose="020B0604030504040204" pitchFamily="34" charset="0"/>
                <a:ea typeface="Verdana" panose="020B0604030504040204" pitchFamily="34" charset="0"/>
                <a:cs typeface="Verdana" panose="020B0604030504040204" pitchFamily="34" charset="0"/>
              </a:rPr>
              <a:t>)</a:t>
            </a:r>
          </a:p>
        </p:txBody>
      </p:sp>
      <p:sp>
        <p:nvSpPr>
          <p:cNvPr id="3" name="Segnaposto contenuto 2">
            <a:extLst>
              <a:ext uri="{FF2B5EF4-FFF2-40B4-BE49-F238E27FC236}">
                <a16:creationId xmlns:a16="http://schemas.microsoft.com/office/drawing/2014/main" id="{D79D65E2-170E-8146-80BD-002B996E715F}"/>
              </a:ext>
            </a:extLst>
          </p:cNvPr>
          <p:cNvSpPr>
            <a:spLocks noGrp="1"/>
          </p:cNvSpPr>
          <p:nvPr>
            <p:ph idx="1"/>
          </p:nvPr>
        </p:nvSpPr>
        <p:spPr>
          <a:xfrm>
            <a:off x="582805" y="1537398"/>
            <a:ext cx="11083332" cy="5104562"/>
          </a:xfrm>
        </p:spPr>
        <p:txBody>
          <a:bodyPr>
            <a:normAutofit fontScale="32500" lnSpcReduction="20000"/>
          </a:bodyPr>
          <a:lstStyle/>
          <a:p>
            <a:pPr marL="0" indent="0" algn="just">
              <a:lnSpc>
                <a:spcPts val="2800"/>
              </a:lnSpc>
              <a:spcBef>
                <a:spcPts val="0"/>
              </a:spcBef>
              <a:buNone/>
            </a:pPr>
            <a:r>
              <a:rPr lang="it-IT" sz="6200" b="1" dirty="0">
                <a:latin typeface="Verdana" panose="020B0604030504040204" pitchFamily="34" charset="0"/>
                <a:ea typeface="Verdana" panose="020B0604030504040204" pitchFamily="34" charset="0"/>
                <a:cs typeface="Verdana" panose="020B0604030504040204" pitchFamily="34" charset="0"/>
              </a:rPr>
              <a:t>Tempistiche:</a:t>
            </a:r>
            <a:endParaRPr lang="it-IT" sz="6200" dirty="0">
              <a:latin typeface="Verdana" panose="020B0604030504040204" pitchFamily="34" charset="0"/>
              <a:ea typeface="Verdana" panose="020B0604030504040204" pitchFamily="34" charset="0"/>
              <a:cs typeface="Verdana" panose="020B0604030504040204" pitchFamily="34" charset="0"/>
            </a:endParaRPr>
          </a:p>
          <a:p>
            <a:pPr algn="just">
              <a:lnSpc>
                <a:spcPts val="2800"/>
              </a:lnSpc>
              <a:spcBef>
                <a:spcPts val="0"/>
              </a:spcBef>
              <a:buFontTx/>
              <a:buChar char="-"/>
            </a:pPr>
            <a:r>
              <a:rPr lang="it-IT" sz="6200" dirty="0">
                <a:latin typeface="Verdana" panose="020B0604030504040204" pitchFamily="34" charset="0"/>
                <a:ea typeface="Verdana" panose="020B0604030504040204" pitchFamily="34" charset="0"/>
                <a:cs typeface="Verdana" panose="020B0604030504040204" pitchFamily="34" charset="0"/>
              </a:rPr>
              <a:t>Dopo la fine dell'ultima puntata, sia nella sessione autunnale che in quella primaverile ci riuniamo con la redazione per discutere i temi</a:t>
            </a:r>
          </a:p>
          <a:p>
            <a:pPr algn="just">
              <a:lnSpc>
                <a:spcPts val="2800"/>
              </a:lnSpc>
              <a:spcBef>
                <a:spcPts val="0"/>
              </a:spcBef>
              <a:buFontTx/>
              <a:buChar char="-"/>
            </a:pPr>
            <a:r>
              <a:rPr lang="it-IT" sz="6200" dirty="0">
                <a:latin typeface="Verdana" panose="020B0604030504040204" pitchFamily="34" charset="0"/>
                <a:ea typeface="Verdana" panose="020B0604030504040204" pitchFamily="34" charset="0"/>
                <a:cs typeface="Verdana" panose="020B0604030504040204" pitchFamily="34" charset="0"/>
              </a:rPr>
              <a:t>La redazione gestisce per conto di ogni autore le richieste d'intervista, approfondimenti e ricerche</a:t>
            </a:r>
          </a:p>
          <a:p>
            <a:pPr algn="just">
              <a:lnSpc>
                <a:spcPts val="2800"/>
              </a:lnSpc>
              <a:spcBef>
                <a:spcPts val="0"/>
              </a:spcBef>
              <a:buFontTx/>
              <a:buChar char="-"/>
            </a:pPr>
            <a:r>
              <a:rPr lang="it-IT" sz="6200" dirty="0">
                <a:latin typeface="Verdana" panose="020B0604030504040204" pitchFamily="34" charset="0"/>
                <a:ea typeface="Verdana" panose="020B0604030504040204" pitchFamily="34" charset="0"/>
                <a:cs typeface="Verdana" panose="020B0604030504040204" pitchFamily="34" charset="0"/>
              </a:rPr>
              <a:t>Per un'inchiesta di 30’-50’ ci vogliono dai 2 ai 4 mesi di lavoro compreso l’editing finale</a:t>
            </a:r>
          </a:p>
          <a:p>
            <a:pPr algn="just">
              <a:lnSpc>
                <a:spcPts val="2800"/>
              </a:lnSpc>
              <a:spcBef>
                <a:spcPts val="0"/>
              </a:spcBef>
              <a:buFontTx/>
              <a:buChar char="-"/>
            </a:pPr>
            <a:r>
              <a:rPr lang="it-IT" sz="6200" dirty="0">
                <a:latin typeface="Verdana" panose="020B0604030504040204" pitchFamily="34" charset="0"/>
                <a:ea typeface="Verdana" panose="020B0604030504040204" pitchFamily="34" charset="0"/>
                <a:cs typeface="Verdana" panose="020B0604030504040204" pitchFamily="34" charset="0"/>
              </a:rPr>
              <a:t>Quasi tutti i servizi sono montati esternamente e consegnati in Rai la settimana prima della messa in onda per avere il tempo di rielaborare e verificare le ultime informazioni, assemblando il tutto con gli studi del conduttore e gli altri servizi della puntata</a:t>
            </a:r>
          </a:p>
          <a:p>
            <a:pPr marL="0" lvl="0" indent="0" algn="just">
              <a:lnSpc>
                <a:spcPts val="2800"/>
              </a:lnSpc>
              <a:spcBef>
                <a:spcPts val="0"/>
              </a:spcBef>
              <a:buNone/>
            </a:pPr>
            <a:r>
              <a:rPr lang="it-IT" sz="6200" b="1" dirty="0">
                <a:latin typeface="Verdana" panose="020B0604030504040204" pitchFamily="34" charset="0"/>
                <a:ea typeface="Verdana" panose="020B0604030504040204" pitchFamily="34" charset="0"/>
                <a:cs typeface="Verdana" panose="020B0604030504040204" pitchFamily="34" charset="0"/>
              </a:rPr>
              <a:t>Perché avete scelto di raccontare il caso Eni?</a:t>
            </a:r>
            <a:endParaRPr lang="it-IT" sz="6200" dirty="0">
              <a:latin typeface="Verdana" panose="020B0604030504040204" pitchFamily="34" charset="0"/>
              <a:ea typeface="Verdana" panose="020B0604030504040204" pitchFamily="34" charset="0"/>
              <a:cs typeface="Verdana" panose="020B0604030504040204" pitchFamily="34" charset="0"/>
            </a:endParaRPr>
          </a:p>
          <a:p>
            <a:pPr marL="0" indent="0" algn="just">
              <a:lnSpc>
                <a:spcPts val="2800"/>
              </a:lnSpc>
              <a:spcBef>
                <a:spcPts val="0"/>
              </a:spcBef>
              <a:buNone/>
            </a:pPr>
            <a:r>
              <a:rPr lang="it-IT" sz="6200" dirty="0">
                <a:latin typeface="Verdana" panose="020B0604030504040204" pitchFamily="34" charset="0"/>
                <a:ea typeface="Verdana" panose="020B0604030504040204" pitchFamily="34" charset="0"/>
                <a:cs typeface="Verdana" panose="020B0604030504040204" pitchFamily="34" charset="0"/>
              </a:rPr>
              <a:t>- Nasce da una chiacchiera estiva tra Milena </a:t>
            </a:r>
            <a:r>
              <a:rPr lang="it-IT" sz="6200" dirty="0" err="1">
                <a:latin typeface="Verdana" panose="020B0604030504040204" pitchFamily="34" charset="0"/>
                <a:ea typeface="Verdana" panose="020B0604030504040204" pitchFamily="34" charset="0"/>
                <a:cs typeface="Verdana" panose="020B0604030504040204" pitchFamily="34" charset="0"/>
              </a:rPr>
              <a:t>Gabanelli</a:t>
            </a:r>
            <a:r>
              <a:rPr lang="it-IT" sz="6200" dirty="0">
                <a:latin typeface="Verdana" panose="020B0604030504040204" pitchFamily="34" charset="0"/>
                <a:ea typeface="Verdana" panose="020B0604030504040204" pitchFamily="34" charset="0"/>
                <a:cs typeface="Verdana" panose="020B0604030504040204" pitchFamily="34" charset="0"/>
              </a:rPr>
              <a:t> e Luca </a:t>
            </a:r>
            <a:r>
              <a:rPr lang="it-IT" sz="6200" dirty="0" err="1">
                <a:latin typeface="Verdana" panose="020B0604030504040204" pitchFamily="34" charset="0"/>
                <a:ea typeface="Verdana" panose="020B0604030504040204" pitchFamily="34" charset="0"/>
                <a:cs typeface="Verdana" panose="020B0604030504040204" pitchFamily="34" charset="0"/>
              </a:rPr>
              <a:t>Chianca</a:t>
            </a:r>
            <a:r>
              <a:rPr lang="it-IT" sz="6200" dirty="0">
                <a:latin typeface="Verdana" panose="020B0604030504040204" pitchFamily="34" charset="0"/>
                <a:ea typeface="Verdana" panose="020B0604030504040204" pitchFamily="34" charset="0"/>
                <a:cs typeface="Verdana" panose="020B0604030504040204" pitchFamily="34" charset="0"/>
              </a:rPr>
              <a:t> mentre stavamo decidendo i nuovi argomenti della stagione autunnale 2015</a:t>
            </a:r>
          </a:p>
          <a:p>
            <a:endParaRPr lang="it-IT" dirty="0"/>
          </a:p>
          <a:p>
            <a:endParaRPr lang="it-IT" dirty="0"/>
          </a:p>
        </p:txBody>
      </p:sp>
    </p:spTree>
    <p:extLst>
      <p:ext uri="{BB962C8B-B14F-4D97-AF65-F5344CB8AC3E}">
        <p14:creationId xmlns:p14="http://schemas.microsoft.com/office/powerpoint/2010/main" val="3363200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86A39B-741E-1F48-9708-B689BA592AF3}"/>
              </a:ext>
            </a:extLst>
          </p:cNvPr>
          <p:cNvSpPr>
            <a:spLocks noGrp="1"/>
          </p:cNvSpPr>
          <p:nvPr>
            <p:ph type="title"/>
          </p:nvPr>
        </p:nvSpPr>
        <p:spPr>
          <a:xfrm>
            <a:off x="838200" y="365125"/>
            <a:ext cx="10515600" cy="1325563"/>
          </a:xfrm>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Intervista a ENI 1/5</a:t>
            </a:r>
            <a:br>
              <a:rPr lang="it-IT" sz="3200" dirty="0">
                <a:latin typeface="Verdana" panose="020B0604030504040204" pitchFamily="34" charset="0"/>
                <a:ea typeface="Verdana" panose="020B0604030504040204" pitchFamily="34" charset="0"/>
                <a:cs typeface="Verdana" panose="020B0604030504040204" pitchFamily="34" charset="0"/>
              </a:rPr>
            </a:br>
            <a:r>
              <a:rPr lang="it-IT" sz="2000" dirty="0">
                <a:latin typeface="Verdana" panose="020B0604030504040204" pitchFamily="34" charset="0"/>
                <a:ea typeface="Verdana" panose="020B0604030504040204" pitchFamily="34" charset="0"/>
                <a:cs typeface="Verdana" panose="020B0604030504040204" pitchFamily="34" charset="0"/>
              </a:rPr>
              <a:t>(Daniele </a:t>
            </a:r>
            <a:r>
              <a:rPr lang="it-IT" sz="2000" dirty="0" err="1">
                <a:latin typeface="Verdana" panose="020B0604030504040204" pitchFamily="34" charset="0"/>
                <a:ea typeface="Verdana" panose="020B0604030504040204" pitchFamily="34" charset="0"/>
                <a:cs typeface="Verdana" panose="020B0604030504040204" pitchFamily="34" charset="0"/>
              </a:rPr>
              <a:t>Chieffi</a:t>
            </a:r>
            <a:r>
              <a:rPr lang="it-IT" sz="2000" dirty="0">
                <a:latin typeface="Verdana" panose="020B0604030504040204" pitchFamily="34" charset="0"/>
                <a:ea typeface="Verdana" panose="020B0604030504040204" pitchFamily="34" charset="0"/>
                <a:cs typeface="Verdana" panose="020B0604030504040204" pitchFamily="34" charset="0"/>
              </a:rPr>
              <a:t> da Tesi L. </a:t>
            </a:r>
            <a:r>
              <a:rPr lang="it-IT" sz="2000" dirty="0" err="1">
                <a:latin typeface="Verdana" panose="020B0604030504040204" pitchFamily="34" charset="0"/>
                <a:ea typeface="Verdana" panose="020B0604030504040204" pitchFamily="34" charset="0"/>
                <a:cs typeface="Verdana" panose="020B0604030504040204" pitchFamily="34" charset="0"/>
              </a:rPr>
              <a:t>Malipensa</a:t>
            </a:r>
            <a:r>
              <a:rPr lang="it-IT" sz="2000" dirty="0">
                <a:latin typeface="Verdana" panose="020B0604030504040204" pitchFamily="34" charset="0"/>
                <a:ea typeface="Verdana" panose="020B0604030504040204" pitchFamily="34" charset="0"/>
                <a:cs typeface="Verdana" panose="020B0604030504040204" pitchFamily="34" charset="0"/>
              </a:rPr>
              <a:t>)</a:t>
            </a:r>
          </a:p>
        </p:txBody>
      </p:sp>
      <p:sp>
        <p:nvSpPr>
          <p:cNvPr id="3" name="Segnaposto contenuto 2">
            <a:extLst>
              <a:ext uri="{FF2B5EF4-FFF2-40B4-BE49-F238E27FC236}">
                <a16:creationId xmlns:a16="http://schemas.microsoft.com/office/drawing/2014/main" id="{180E4003-3F2A-BE41-ADC0-4941F5EA2BAE}"/>
              </a:ext>
            </a:extLst>
          </p:cNvPr>
          <p:cNvSpPr>
            <a:spLocks noGrp="1"/>
          </p:cNvSpPr>
          <p:nvPr>
            <p:ph idx="1"/>
          </p:nvPr>
        </p:nvSpPr>
        <p:spPr>
          <a:xfrm>
            <a:off x="645188" y="1587639"/>
            <a:ext cx="10901624" cy="5094514"/>
          </a:xfrm>
        </p:spPr>
        <p:txBody>
          <a:bodyPr>
            <a:noAutofit/>
          </a:bodyPr>
          <a:lstStyle/>
          <a:p>
            <a:pPr algn="just">
              <a:lnSpc>
                <a:spcPts val="2600"/>
              </a:lnSpc>
              <a:spcBef>
                <a:spcPts val="0"/>
              </a:spcBef>
              <a:buFontTx/>
              <a:buChar char="-"/>
            </a:pPr>
            <a:r>
              <a:rPr lang="it-IT" sz="2000" dirty="0">
                <a:latin typeface="Verdana" panose="020B0604030504040204" pitchFamily="34" charset="0"/>
                <a:ea typeface="Verdana" panose="020B0604030504040204" pitchFamily="34" charset="0"/>
                <a:cs typeface="Verdana" panose="020B0604030504040204" pitchFamily="34" charset="0"/>
              </a:rPr>
              <a:t>La querela del 2012 a Report è stata ritirata perché il nuovo responsabile della comunicazione di Eni si rese conto che fu un errore fare causa, non per il contenuto ma per la prova di forza in sé: non si è voluto dare l’impressione di usare la forza economica o dare l’impressione, ancora peggio, di voler intimidire i giornalisti, e la querela è stata ritirata prima della puntata del 2015.</a:t>
            </a:r>
          </a:p>
          <a:p>
            <a:pPr marL="0" indent="0" algn="just">
              <a:lnSpc>
                <a:spcPts val="2600"/>
              </a:lnSpc>
              <a:spcBef>
                <a:spcPts val="0"/>
              </a:spcBef>
              <a:buNone/>
            </a:pPr>
            <a:r>
              <a:rPr lang="it-IT" sz="2000" b="1" dirty="0">
                <a:latin typeface="Verdana" panose="020B0604030504040204" pitchFamily="34" charset="0"/>
                <a:ea typeface="Verdana" panose="020B0604030504040204" pitchFamily="34" charset="0"/>
                <a:cs typeface="Verdana" panose="020B0604030504040204" pitchFamily="34" charset="0"/>
              </a:rPr>
              <a:t>Quando avete ricevuto la richiesta di Report?</a:t>
            </a:r>
          </a:p>
          <a:p>
            <a:pPr algn="just">
              <a:lnSpc>
                <a:spcPts val="2600"/>
              </a:lnSpc>
              <a:spcBef>
                <a:spcPts val="0"/>
              </a:spcBef>
              <a:buFontTx/>
              <a:buChar char="-"/>
            </a:pPr>
            <a:r>
              <a:rPr lang="it-IT" sz="2000" dirty="0">
                <a:latin typeface="Verdana" panose="020B0604030504040204" pitchFamily="34" charset="0"/>
                <a:ea typeface="Verdana" panose="020B0604030504040204" pitchFamily="34" charset="0"/>
                <a:cs typeface="Verdana" panose="020B0604030504040204" pitchFamily="34" charset="0"/>
              </a:rPr>
              <a:t>Abbiamo ricevuto la notizia nella seconda metà di novembre, abbiamo avuto circa tre settimane per prepararci. </a:t>
            </a:r>
          </a:p>
          <a:p>
            <a:pPr marL="0" indent="0" algn="just">
              <a:lnSpc>
                <a:spcPts val="2600"/>
              </a:lnSpc>
              <a:spcBef>
                <a:spcPts val="0"/>
              </a:spcBef>
              <a:buNone/>
            </a:pPr>
            <a:r>
              <a:rPr lang="it-IT" sz="2000" b="1" dirty="0">
                <a:latin typeface="Verdana" panose="020B0604030504040204" pitchFamily="34" charset="0"/>
                <a:ea typeface="Verdana" panose="020B0604030504040204" pitchFamily="34" charset="0"/>
                <a:cs typeface="Verdana" panose="020B0604030504040204" pitchFamily="34" charset="0"/>
              </a:rPr>
              <a:t>E come è nata l’idea di controbattere attraverso i social?</a:t>
            </a:r>
          </a:p>
          <a:p>
            <a:pPr algn="just">
              <a:lnSpc>
                <a:spcPts val="2600"/>
              </a:lnSpc>
              <a:spcBef>
                <a:spcPts val="0"/>
              </a:spcBef>
              <a:buFontTx/>
              <a:buChar char="-"/>
            </a:pPr>
            <a:r>
              <a:rPr lang="it-IT" sz="2000" dirty="0">
                <a:latin typeface="Verdana" panose="020B0604030504040204" pitchFamily="34" charset="0"/>
                <a:ea typeface="Verdana" panose="020B0604030504040204" pitchFamily="34" charset="0"/>
                <a:cs typeface="Verdana" panose="020B0604030504040204" pitchFamily="34" charset="0"/>
              </a:rPr>
              <a:t>Dalla constatazione che non avremmo avuto la possibilità di portare avanti la nostra tesi, di controbattere, di attuare il nostro diritto di replica perché il format non ce lo permetteva, neanche rispondendo per iscritto. Le tematiche delle domande poste da Report erano molte e molto complesse – Nigeria, Ungheria, Gela – non ci sarebbe stato il tempo di rispondere in modo esauriente a tutti i temi…</a:t>
            </a:r>
          </a:p>
        </p:txBody>
      </p:sp>
    </p:spTree>
    <p:extLst>
      <p:ext uri="{BB962C8B-B14F-4D97-AF65-F5344CB8AC3E}">
        <p14:creationId xmlns:p14="http://schemas.microsoft.com/office/powerpoint/2010/main" val="30102135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86A39B-741E-1F48-9708-B689BA592AF3}"/>
              </a:ext>
            </a:extLst>
          </p:cNvPr>
          <p:cNvSpPr>
            <a:spLocks noGrp="1"/>
          </p:cNvSpPr>
          <p:nvPr>
            <p:ph type="title"/>
          </p:nvPr>
        </p:nvSpPr>
        <p:spPr>
          <a:xfrm>
            <a:off x="838200" y="365125"/>
            <a:ext cx="10515600" cy="1325563"/>
          </a:xfrm>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Intervista a ENI 2/5</a:t>
            </a:r>
            <a:br>
              <a:rPr lang="it-IT" sz="3200" dirty="0">
                <a:latin typeface="Verdana" panose="020B0604030504040204" pitchFamily="34" charset="0"/>
                <a:ea typeface="Verdana" panose="020B0604030504040204" pitchFamily="34" charset="0"/>
                <a:cs typeface="Verdana" panose="020B0604030504040204" pitchFamily="34" charset="0"/>
              </a:rPr>
            </a:br>
            <a:r>
              <a:rPr lang="it-IT" sz="2000" dirty="0">
                <a:latin typeface="Verdana" panose="020B0604030504040204" pitchFamily="34" charset="0"/>
                <a:ea typeface="Verdana" panose="020B0604030504040204" pitchFamily="34" charset="0"/>
                <a:cs typeface="Verdana" panose="020B0604030504040204" pitchFamily="34" charset="0"/>
              </a:rPr>
              <a:t>(Daniele </a:t>
            </a:r>
            <a:r>
              <a:rPr lang="it-IT" sz="2000" dirty="0" err="1">
                <a:latin typeface="Verdana" panose="020B0604030504040204" pitchFamily="34" charset="0"/>
                <a:ea typeface="Verdana" panose="020B0604030504040204" pitchFamily="34" charset="0"/>
                <a:cs typeface="Verdana" panose="020B0604030504040204" pitchFamily="34" charset="0"/>
              </a:rPr>
              <a:t>Chieffi</a:t>
            </a:r>
            <a:r>
              <a:rPr lang="it-IT" sz="2000" dirty="0">
                <a:latin typeface="Verdana" panose="020B0604030504040204" pitchFamily="34" charset="0"/>
                <a:ea typeface="Verdana" panose="020B0604030504040204" pitchFamily="34" charset="0"/>
                <a:cs typeface="Verdana" panose="020B0604030504040204" pitchFamily="34" charset="0"/>
              </a:rPr>
              <a:t> da Tesi L. </a:t>
            </a:r>
            <a:r>
              <a:rPr lang="it-IT" sz="2000" dirty="0" err="1">
                <a:latin typeface="Verdana" panose="020B0604030504040204" pitchFamily="34" charset="0"/>
                <a:ea typeface="Verdana" panose="020B0604030504040204" pitchFamily="34" charset="0"/>
                <a:cs typeface="Verdana" panose="020B0604030504040204" pitchFamily="34" charset="0"/>
              </a:rPr>
              <a:t>Malipensa</a:t>
            </a:r>
            <a:r>
              <a:rPr lang="it-IT" sz="2000" dirty="0">
                <a:latin typeface="Verdana" panose="020B0604030504040204" pitchFamily="34" charset="0"/>
                <a:ea typeface="Verdana" panose="020B0604030504040204" pitchFamily="34" charset="0"/>
                <a:cs typeface="Verdana" panose="020B0604030504040204" pitchFamily="34" charset="0"/>
              </a:rPr>
              <a:t>)</a:t>
            </a:r>
          </a:p>
        </p:txBody>
      </p:sp>
      <p:sp>
        <p:nvSpPr>
          <p:cNvPr id="3" name="Segnaposto contenuto 2">
            <a:extLst>
              <a:ext uri="{FF2B5EF4-FFF2-40B4-BE49-F238E27FC236}">
                <a16:creationId xmlns:a16="http://schemas.microsoft.com/office/drawing/2014/main" id="{180E4003-3F2A-BE41-ADC0-4941F5EA2BAE}"/>
              </a:ext>
            </a:extLst>
          </p:cNvPr>
          <p:cNvSpPr>
            <a:spLocks noGrp="1"/>
          </p:cNvSpPr>
          <p:nvPr>
            <p:ph idx="1"/>
          </p:nvPr>
        </p:nvSpPr>
        <p:spPr/>
        <p:txBody>
          <a:bodyPr>
            <a:normAutofit/>
          </a:bodyPr>
          <a:lstStyle/>
          <a:p>
            <a:pPr marL="0" indent="0" algn="just">
              <a:lnSpc>
                <a:spcPts val="2700"/>
              </a:lnSpc>
              <a:spcBef>
                <a:spcPts val="0"/>
              </a:spcBef>
              <a:buNone/>
            </a:pPr>
            <a:r>
              <a:rPr lang="it-IT" sz="2000" dirty="0">
                <a:latin typeface="Verdana" panose="020B0604030504040204" pitchFamily="34" charset="0"/>
                <a:ea typeface="Verdana" panose="020B0604030504040204" pitchFamily="34" charset="0"/>
                <a:cs typeface="Verdana" panose="020B0604030504040204" pitchFamily="34" charset="0"/>
              </a:rPr>
              <a:t>… Durante la riunione ci si pose la domanda su come si poteva controbattere, quindi io dissi che l’unico modo era ingaggiarli direttamente sui social, sul </a:t>
            </a:r>
            <a:r>
              <a:rPr lang="it-IT" sz="2000" dirty="0" err="1">
                <a:latin typeface="Verdana" panose="020B0604030504040204" pitchFamily="34" charset="0"/>
                <a:ea typeface="Verdana" panose="020B0604030504040204" pitchFamily="34" charset="0"/>
                <a:cs typeface="Verdana" panose="020B0604030504040204" pitchFamily="34" charset="0"/>
              </a:rPr>
              <a:t>second</a:t>
            </a:r>
            <a:r>
              <a:rPr lang="it-IT" sz="2000" dirty="0">
                <a:latin typeface="Verdana" panose="020B0604030504040204" pitchFamily="34" charset="0"/>
                <a:ea typeface="Verdana" panose="020B0604030504040204" pitchFamily="34" charset="0"/>
                <a:cs typeface="Verdana" panose="020B0604030504040204" pitchFamily="34" charset="0"/>
              </a:rPr>
              <a:t> screen, entrando direttamente nella trasmissione. Subito rimanemmo tutti perplessi, me compreso, e poi cominciammo a renderci conto che poteva funzionare e quindi fui incaricato di sviluppare il modello e iniziai a studiare la modalità anche dal punto vista tecnico. Non abbiamo optato per altre possibilità perché in realtà non ce n’erano di così efficaci, dal punto di vista soprattutto dell’immediatezza. Gli stakeholder che vengono coinvolti dal messaggio negativo devono essere coinvolti contemporaneamente anche da quello positivo, questa è la chiave. Se rispondi “dopo” non riesci più a intercettare lo stesso pubblico che è stato coinvolto in “quel” momento. Così rimanemmo tutti d’accordo nella modalità di risposta, senza problematiche interne.</a:t>
            </a:r>
          </a:p>
        </p:txBody>
      </p:sp>
    </p:spTree>
    <p:extLst>
      <p:ext uri="{BB962C8B-B14F-4D97-AF65-F5344CB8AC3E}">
        <p14:creationId xmlns:p14="http://schemas.microsoft.com/office/powerpoint/2010/main" val="28817304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86A39B-741E-1F48-9708-B689BA592AF3}"/>
              </a:ext>
            </a:extLst>
          </p:cNvPr>
          <p:cNvSpPr>
            <a:spLocks noGrp="1"/>
          </p:cNvSpPr>
          <p:nvPr>
            <p:ph type="title"/>
          </p:nvPr>
        </p:nvSpPr>
        <p:spPr>
          <a:xfrm>
            <a:off x="838200" y="365125"/>
            <a:ext cx="10515600" cy="1325563"/>
          </a:xfrm>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Intervista a ENI 3/5</a:t>
            </a:r>
            <a:br>
              <a:rPr lang="it-IT" sz="3200" dirty="0">
                <a:latin typeface="Verdana" panose="020B0604030504040204" pitchFamily="34" charset="0"/>
                <a:ea typeface="Verdana" panose="020B0604030504040204" pitchFamily="34" charset="0"/>
                <a:cs typeface="Verdana" panose="020B0604030504040204" pitchFamily="34" charset="0"/>
              </a:rPr>
            </a:br>
            <a:r>
              <a:rPr lang="it-IT" sz="2000" dirty="0">
                <a:latin typeface="Verdana" panose="020B0604030504040204" pitchFamily="34" charset="0"/>
                <a:ea typeface="Verdana" panose="020B0604030504040204" pitchFamily="34" charset="0"/>
                <a:cs typeface="Verdana" panose="020B0604030504040204" pitchFamily="34" charset="0"/>
              </a:rPr>
              <a:t>(Daniele </a:t>
            </a:r>
            <a:r>
              <a:rPr lang="it-IT" sz="2000" dirty="0" err="1">
                <a:latin typeface="Verdana" panose="020B0604030504040204" pitchFamily="34" charset="0"/>
                <a:ea typeface="Verdana" panose="020B0604030504040204" pitchFamily="34" charset="0"/>
                <a:cs typeface="Verdana" panose="020B0604030504040204" pitchFamily="34" charset="0"/>
              </a:rPr>
              <a:t>Chieffi</a:t>
            </a:r>
            <a:r>
              <a:rPr lang="it-IT" sz="2000" dirty="0">
                <a:latin typeface="Verdana" panose="020B0604030504040204" pitchFamily="34" charset="0"/>
                <a:ea typeface="Verdana" panose="020B0604030504040204" pitchFamily="34" charset="0"/>
                <a:cs typeface="Verdana" panose="020B0604030504040204" pitchFamily="34" charset="0"/>
              </a:rPr>
              <a:t> da Tesi L. </a:t>
            </a:r>
            <a:r>
              <a:rPr lang="it-IT" sz="2000" dirty="0" err="1">
                <a:latin typeface="Verdana" panose="020B0604030504040204" pitchFamily="34" charset="0"/>
                <a:ea typeface="Verdana" panose="020B0604030504040204" pitchFamily="34" charset="0"/>
                <a:cs typeface="Verdana" panose="020B0604030504040204" pitchFamily="34" charset="0"/>
              </a:rPr>
              <a:t>Malipensa</a:t>
            </a:r>
            <a:r>
              <a:rPr lang="it-IT" sz="2000" dirty="0">
                <a:latin typeface="Verdana" panose="020B0604030504040204" pitchFamily="34" charset="0"/>
                <a:ea typeface="Verdana" panose="020B0604030504040204" pitchFamily="34" charset="0"/>
                <a:cs typeface="Verdana" panose="020B0604030504040204" pitchFamily="34" charset="0"/>
              </a:rPr>
              <a:t>)</a:t>
            </a:r>
          </a:p>
        </p:txBody>
      </p:sp>
      <p:sp>
        <p:nvSpPr>
          <p:cNvPr id="3" name="Segnaposto contenuto 2">
            <a:extLst>
              <a:ext uri="{FF2B5EF4-FFF2-40B4-BE49-F238E27FC236}">
                <a16:creationId xmlns:a16="http://schemas.microsoft.com/office/drawing/2014/main" id="{180E4003-3F2A-BE41-ADC0-4941F5EA2BAE}"/>
              </a:ext>
            </a:extLst>
          </p:cNvPr>
          <p:cNvSpPr>
            <a:spLocks noGrp="1"/>
          </p:cNvSpPr>
          <p:nvPr>
            <p:ph idx="1"/>
          </p:nvPr>
        </p:nvSpPr>
        <p:spPr>
          <a:xfrm>
            <a:off x="838200" y="1517301"/>
            <a:ext cx="10515600" cy="4975574"/>
          </a:xfrm>
        </p:spPr>
        <p:txBody>
          <a:bodyPr>
            <a:normAutofit fontScale="70000" lnSpcReduction="20000"/>
          </a:bodyPr>
          <a:lstStyle/>
          <a:p>
            <a:pPr marL="0" indent="0">
              <a:lnSpc>
                <a:spcPts val="3200"/>
              </a:lnSpc>
              <a:spcBef>
                <a:spcPts val="0"/>
              </a:spcBef>
              <a:buNone/>
            </a:pPr>
            <a:r>
              <a:rPr lang="it-IT" sz="3300" b="1" dirty="0">
                <a:latin typeface="Verdana" panose="020B0604030504040204" pitchFamily="34" charset="0"/>
                <a:ea typeface="Verdana" panose="020B0604030504040204" pitchFamily="34" charset="0"/>
                <a:cs typeface="Verdana" panose="020B0604030504040204" pitchFamily="34" charset="0"/>
              </a:rPr>
              <a:t>Qual era il vostro obiettivo? È stato raggiunto? </a:t>
            </a:r>
            <a:endParaRPr lang="it-IT" sz="3300" dirty="0">
              <a:latin typeface="Verdana" panose="020B0604030504040204" pitchFamily="34" charset="0"/>
              <a:ea typeface="Verdana" panose="020B0604030504040204" pitchFamily="34" charset="0"/>
              <a:cs typeface="Verdana" panose="020B0604030504040204" pitchFamily="34" charset="0"/>
            </a:endParaRPr>
          </a:p>
          <a:p>
            <a:pPr marL="0" indent="0" algn="just">
              <a:lnSpc>
                <a:spcPts val="3200"/>
              </a:lnSpc>
              <a:spcBef>
                <a:spcPts val="0"/>
              </a:spcBef>
              <a:buNone/>
            </a:pPr>
            <a:r>
              <a:rPr lang="it-IT" sz="3300" dirty="0">
                <a:latin typeface="Verdana" panose="020B0604030504040204" pitchFamily="34" charset="0"/>
                <a:ea typeface="Verdana" panose="020B0604030504040204" pitchFamily="34" charset="0"/>
                <a:cs typeface="Verdana" panose="020B0604030504040204" pitchFamily="34" charset="0"/>
              </a:rPr>
              <a:t>- L’obiettivo era prenderci il diritto di replica e riuscire a interagire con gli stakeholder nel momento stesso in cui venivano in contatto con il messaggio negativo. Sapevamo che non sarebbero stati coinvolti tutti gli stakeholder, quelli non presenti sui social non li avremmo raggiunti, ma pensavamo anche che una parte del pubblico sarebbe stata raggiunta da altri media successivamente, in pratica abbiamo previsto il ritorno mediatico dell’operazione.</a:t>
            </a:r>
          </a:p>
          <a:p>
            <a:pPr marL="0" indent="0">
              <a:lnSpc>
                <a:spcPts val="3200"/>
              </a:lnSpc>
              <a:spcBef>
                <a:spcPts val="0"/>
              </a:spcBef>
              <a:buNone/>
            </a:pPr>
            <a:r>
              <a:rPr lang="it-IT" sz="3300" b="1" dirty="0">
                <a:latin typeface="Verdana" panose="020B0604030504040204" pitchFamily="34" charset="0"/>
                <a:ea typeface="Verdana" panose="020B0604030504040204" pitchFamily="34" charset="0"/>
                <a:cs typeface="Verdana" panose="020B0604030504040204" pitchFamily="34" charset="0"/>
              </a:rPr>
              <a:t>Il vostro social team era già sviluppato o si è sviluppato ulteriormente dopo la vicenda Report? </a:t>
            </a:r>
            <a:endParaRPr lang="it-IT" sz="3300" dirty="0">
              <a:latin typeface="Verdana" panose="020B0604030504040204" pitchFamily="34" charset="0"/>
              <a:ea typeface="Verdana" panose="020B0604030504040204" pitchFamily="34" charset="0"/>
              <a:cs typeface="Verdana" panose="020B0604030504040204" pitchFamily="34" charset="0"/>
            </a:endParaRPr>
          </a:p>
          <a:p>
            <a:pPr marL="0" indent="0">
              <a:lnSpc>
                <a:spcPts val="3200"/>
              </a:lnSpc>
              <a:spcBef>
                <a:spcPts val="0"/>
              </a:spcBef>
              <a:buNone/>
            </a:pPr>
            <a:r>
              <a:rPr lang="it-IT" sz="3300" dirty="0">
                <a:latin typeface="Verdana" panose="020B0604030504040204" pitchFamily="34" charset="0"/>
                <a:ea typeface="Verdana" panose="020B0604030504040204" pitchFamily="34" charset="0"/>
                <a:cs typeface="Verdana" panose="020B0604030504040204" pitchFamily="34" charset="0"/>
              </a:rPr>
              <a:t>Era già sviluppato, siamo scesi in campo con quello che avevamo, dopo non è cresciuto quantitativamente</a:t>
            </a:r>
            <a:r>
              <a:rPr lang="it-IT" dirty="0">
                <a:latin typeface="Verdana" panose="020B0604030504040204" pitchFamily="34" charset="0"/>
                <a:ea typeface="Verdana" panose="020B0604030504040204" pitchFamily="34" charset="0"/>
                <a:cs typeface="Verdana" panose="020B0604030504040204" pitchFamily="34" charset="0"/>
              </a:rPr>
              <a:t>.</a:t>
            </a:r>
          </a:p>
          <a:p>
            <a:endParaRPr lang="it-IT" dirty="0"/>
          </a:p>
        </p:txBody>
      </p:sp>
    </p:spTree>
    <p:extLst>
      <p:ext uri="{BB962C8B-B14F-4D97-AF65-F5344CB8AC3E}">
        <p14:creationId xmlns:p14="http://schemas.microsoft.com/office/powerpoint/2010/main" val="1799159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FA6F60-0A96-C441-A185-CE222C44C254}"/>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Intervista a ENI 3/5</a:t>
            </a:r>
            <a:br>
              <a:rPr lang="it-IT" sz="3200" dirty="0">
                <a:latin typeface="Verdana" panose="020B0604030504040204" pitchFamily="34" charset="0"/>
                <a:ea typeface="Verdana" panose="020B0604030504040204" pitchFamily="34" charset="0"/>
                <a:cs typeface="Verdana" panose="020B0604030504040204" pitchFamily="34" charset="0"/>
              </a:rPr>
            </a:br>
            <a:r>
              <a:rPr lang="it-IT" sz="2200" dirty="0">
                <a:latin typeface="Verdana" panose="020B0604030504040204" pitchFamily="34" charset="0"/>
                <a:ea typeface="Verdana" panose="020B0604030504040204" pitchFamily="34" charset="0"/>
                <a:cs typeface="Verdana" panose="020B0604030504040204" pitchFamily="34" charset="0"/>
              </a:rPr>
              <a:t>(Daniele </a:t>
            </a:r>
            <a:r>
              <a:rPr lang="it-IT" sz="2200" dirty="0" err="1">
                <a:latin typeface="Verdana" panose="020B0604030504040204" pitchFamily="34" charset="0"/>
                <a:ea typeface="Verdana" panose="020B0604030504040204" pitchFamily="34" charset="0"/>
                <a:cs typeface="Verdana" panose="020B0604030504040204" pitchFamily="34" charset="0"/>
              </a:rPr>
              <a:t>Chieffi</a:t>
            </a:r>
            <a:r>
              <a:rPr lang="it-IT" sz="2200" dirty="0">
                <a:latin typeface="Verdana" panose="020B0604030504040204" pitchFamily="34" charset="0"/>
                <a:ea typeface="Verdana" panose="020B0604030504040204" pitchFamily="34" charset="0"/>
                <a:cs typeface="Verdana" panose="020B0604030504040204" pitchFamily="34" charset="0"/>
              </a:rPr>
              <a:t> da Tesi L. </a:t>
            </a:r>
            <a:r>
              <a:rPr lang="it-IT" sz="2200" dirty="0" err="1">
                <a:latin typeface="Verdana" panose="020B0604030504040204" pitchFamily="34" charset="0"/>
                <a:ea typeface="Verdana" panose="020B0604030504040204" pitchFamily="34" charset="0"/>
                <a:cs typeface="Verdana" panose="020B0604030504040204" pitchFamily="34" charset="0"/>
              </a:rPr>
              <a:t>Malipensa</a:t>
            </a:r>
            <a:r>
              <a:rPr lang="it-IT" sz="2200" dirty="0">
                <a:latin typeface="Verdana" panose="020B0604030504040204" pitchFamily="34" charset="0"/>
                <a:ea typeface="Verdana" panose="020B0604030504040204" pitchFamily="34" charset="0"/>
                <a:cs typeface="Verdana" panose="020B0604030504040204" pitchFamily="34" charset="0"/>
              </a:rPr>
              <a:t>)</a:t>
            </a:r>
          </a:p>
        </p:txBody>
      </p:sp>
      <p:sp>
        <p:nvSpPr>
          <p:cNvPr id="3" name="Segnaposto contenuto 2">
            <a:extLst>
              <a:ext uri="{FF2B5EF4-FFF2-40B4-BE49-F238E27FC236}">
                <a16:creationId xmlns:a16="http://schemas.microsoft.com/office/drawing/2014/main" id="{A5D6E328-A0F5-DF43-BE5F-A0F50047BF28}"/>
              </a:ext>
            </a:extLst>
          </p:cNvPr>
          <p:cNvSpPr>
            <a:spLocks noGrp="1"/>
          </p:cNvSpPr>
          <p:nvPr>
            <p:ph idx="1"/>
          </p:nvPr>
        </p:nvSpPr>
        <p:spPr>
          <a:xfrm>
            <a:off x="838200" y="1514125"/>
            <a:ext cx="10515600" cy="4978749"/>
          </a:xfrm>
        </p:spPr>
        <p:txBody>
          <a:bodyPr>
            <a:noAutofit/>
          </a:bodyPr>
          <a:lstStyle/>
          <a:p>
            <a:pPr marL="0" indent="0" algn="just">
              <a:lnSpc>
                <a:spcPts val="2600"/>
              </a:lnSpc>
              <a:spcBef>
                <a:spcPts val="0"/>
              </a:spcBef>
              <a:buNone/>
            </a:pPr>
            <a:r>
              <a:rPr lang="it-IT" sz="2200" b="1" dirty="0">
                <a:latin typeface="Verdana" panose="020B0604030504040204" pitchFamily="34" charset="0"/>
                <a:ea typeface="Verdana" panose="020B0604030504040204" pitchFamily="34" charset="0"/>
                <a:cs typeface="Verdana" panose="020B0604030504040204" pitchFamily="34" charset="0"/>
              </a:rPr>
              <a:t>Quali numeri sono stati ottenuti sui social nelle due puntate? Sono quantificabili?</a:t>
            </a:r>
            <a:endParaRPr lang="it-IT" sz="2200" dirty="0">
              <a:latin typeface="Verdana" panose="020B0604030504040204" pitchFamily="34" charset="0"/>
              <a:ea typeface="Verdana" panose="020B0604030504040204" pitchFamily="34" charset="0"/>
              <a:cs typeface="Verdana" panose="020B0604030504040204" pitchFamily="34" charset="0"/>
            </a:endParaRPr>
          </a:p>
          <a:p>
            <a:pPr algn="just">
              <a:lnSpc>
                <a:spcPts val="2600"/>
              </a:lnSpc>
              <a:spcBef>
                <a:spcPts val="0"/>
              </a:spcBef>
              <a:buFontTx/>
              <a:buChar char="-"/>
            </a:pPr>
            <a:r>
              <a:rPr lang="it-IT" sz="2200" dirty="0">
                <a:latin typeface="Verdana" panose="020B0604030504040204" pitchFamily="34" charset="0"/>
                <a:ea typeface="Verdana" panose="020B0604030504040204" pitchFamily="34" charset="0"/>
                <a:cs typeface="Verdana" panose="020B0604030504040204" pitchFamily="34" charset="0"/>
              </a:rPr>
              <a:t>circa 39 milioni di </a:t>
            </a:r>
            <a:r>
              <a:rPr lang="it-IT" sz="2200" dirty="0" err="1">
                <a:latin typeface="Verdana" panose="020B0604030504040204" pitchFamily="34" charset="0"/>
                <a:ea typeface="Verdana" panose="020B0604030504040204" pitchFamily="34" charset="0"/>
                <a:cs typeface="Verdana" panose="020B0604030504040204" pitchFamily="34" charset="0"/>
              </a:rPr>
              <a:t>opportunity</a:t>
            </a:r>
            <a:r>
              <a:rPr lang="it-IT" sz="2200" dirty="0">
                <a:latin typeface="Verdana" panose="020B0604030504040204" pitchFamily="34" charset="0"/>
                <a:ea typeface="Verdana" panose="020B0604030504040204" pitchFamily="34" charset="0"/>
                <a:cs typeface="Verdana" panose="020B0604030504040204" pitchFamily="34" charset="0"/>
              </a:rPr>
              <a:t> of </a:t>
            </a:r>
            <a:r>
              <a:rPr lang="it-IT" sz="2200" dirty="0" err="1">
                <a:latin typeface="Verdana" panose="020B0604030504040204" pitchFamily="34" charset="0"/>
                <a:ea typeface="Verdana" panose="020B0604030504040204" pitchFamily="34" charset="0"/>
                <a:cs typeface="Verdana" panose="020B0604030504040204" pitchFamily="34" charset="0"/>
              </a:rPr>
              <a:t>view</a:t>
            </a:r>
            <a:r>
              <a:rPr lang="it-IT" sz="2200" dirty="0">
                <a:latin typeface="Verdana" panose="020B0604030504040204" pitchFamily="34" charset="0"/>
                <a:ea typeface="Verdana" panose="020B0604030504040204" pitchFamily="34" charset="0"/>
                <a:cs typeface="Verdana" panose="020B0604030504040204" pitchFamily="34" charset="0"/>
              </a:rPr>
              <a:t> (opportunità di visione) e circa 3.500 </a:t>
            </a:r>
            <a:r>
              <a:rPr lang="it-IT" sz="2200" dirty="0" err="1">
                <a:latin typeface="Verdana" panose="020B0604030504040204" pitchFamily="34" charset="0"/>
                <a:ea typeface="Verdana" panose="020B0604030504040204" pitchFamily="34" charset="0"/>
                <a:cs typeface="Verdana" panose="020B0604030504040204" pitchFamily="34" charset="0"/>
              </a:rPr>
              <a:t>tweet</a:t>
            </a:r>
            <a:r>
              <a:rPr lang="it-IT" sz="2200" dirty="0">
                <a:latin typeface="Verdana" panose="020B0604030504040204" pitchFamily="34" charset="0"/>
                <a:ea typeface="Verdana" panose="020B0604030504040204" pitchFamily="34" charset="0"/>
                <a:cs typeface="Verdana" panose="020B0604030504040204" pitchFamily="34" charset="0"/>
              </a:rPr>
              <a:t>.</a:t>
            </a:r>
          </a:p>
          <a:p>
            <a:pPr marL="0" indent="0" algn="just">
              <a:lnSpc>
                <a:spcPts val="2600"/>
              </a:lnSpc>
              <a:spcBef>
                <a:spcPts val="0"/>
              </a:spcBef>
              <a:buNone/>
            </a:pPr>
            <a:r>
              <a:rPr lang="it-IT" sz="2200" b="1" dirty="0">
                <a:latin typeface="Verdana" panose="020B0604030504040204" pitchFamily="34" charset="0"/>
                <a:ea typeface="Verdana" panose="020B0604030504040204" pitchFamily="34" charset="0"/>
                <a:cs typeface="Verdana" panose="020B0604030504040204" pitchFamily="34" charset="0"/>
              </a:rPr>
              <a:t>Sono incrementati i vostri contatti social?</a:t>
            </a:r>
          </a:p>
          <a:p>
            <a:pPr algn="just">
              <a:lnSpc>
                <a:spcPts val="2600"/>
              </a:lnSpc>
              <a:spcBef>
                <a:spcPts val="0"/>
              </a:spcBef>
              <a:buFontTx/>
              <a:buChar char="-"/>
            </a:pPr>
            <a:r>
              <a:rPr lang="it-IT" sz="2200" dirty="0">
                <a:latin typeface="Verdana" panose="020B0604030504040204" pitchFamily="34" charset="0"/>
                <a:ea typeface="Verdana" panose="020B0604030504040204" pitchFamily="34" charset="0"/>
                <a:cs typeface="Verdana" panose="020B0604030504040204" pitchFamily="34" charset="0"/>
              </a:rPr>
              <a:t>Sì, su </a:t>
            </a:r>
            <a:r>
              <a:rPr lang="it-IT" sz="2200" dirty="0" err="1">
                <a:latin typeface="Verdana" panose="020B0604030504040204" pitchFamily="34" charset="0"/>
                <a:ea typeface="Verdana" panose="020B0604030504040204" pitchFamily="34" charset="0"/>
                <a:cs typeface="Verdana" panose="020B0604030504040204" pitchFamily="34" charset="0"/>
              </a:rPr>
              <a:t>Twitter</a:t>
            </a:r>
            <a:r>
              <a:rPr lang="it-IT" sz="2200" dirty="0">
                <a:latin typeface="Verdana" panose="020B0604030504040204" pitchFamily="34" charset="0"/>
                <a:ea typeface="Verdana" panose="020B0604030504040204" pitchFamily="34" charset="0"/>
                <a:cs typeface="Verdana" panose="020B0604030504040204" pitchFamily="34" charset="0"/>
              </a:rPr>
              <a:t> molto, + 30% di </a:t>
            </a:r>
            <a:r>
              <a:rPr lang="it-IT" sz="2200" dirty="0" err="1">
                <a:latin typeface="Verdana" panose="020B0604030504040204" pitchFamily="34" charset="0"/>
                <a:ea typeface="Verdana" panose="020B0604030504040204" pitchFamily="34" charset="0"/>
                <a:cs typeface="Verdana" panose="020B0604030504040204" pitchFamily="34" charset="0"/>
              </a:rPr>
              <a:t>followers</a:t>
            </a:r>
            <a:endParaRPr lang="it-IT" sz="2200" dirty="0">
              <a:latin typeface="Verdana" panose="020B0604030504040204" pitchFamily="34" charset="0"/>
              <a:ea typeface="Verdana" panose="020B0604030504040204" pitchFamily="34" charset="0"/>
              <a:cs typeface="Verdana" panose="020B0604030504040204" pitchFamily="34" charset="0"/>
            </a:endParaRPr>
          </a:p>
          <a:p>
            <a:pPr algn="just">
              <a:lnSpc>
                <a:spcPts val="2600"/>
              </a:lnSpc>
              <a:spcBef>
                <a:spcPts val="0"/>
              </a:spcBef>
              <a:buFontTx/>
              <a:buChar char="-"/>
            </a:pPr>
            <a:r>
              <a:rPr lang="it-IT" sz="2200" b="1" dirty="0">
                <a:latin typeface="Verdana" panose="020B0604030504040204" pitchFamily="34" charset="0"/>
                <a:ea typeface="Verdana" panose="020B0604030504040204" pitchFamily="34" charset="0"/>
                <a:cs typeface="Verdana" panose="020B0604030504040204" pitchFamily="34" charset="0"/>
              </a:rPr>
              <a:t>E la vostra reputazione è cambiata?</a:t>
            </a:r>
            <a:endParaRPr lang="it-IT" sz="2200" dirty="0">
              <a:latin typeface="Verdana" panose="020B0604030504040204" pitchFamily="34" charset="0"/>
              <a:ea typeface="Verdana" panose="020B0604030504040204" pitchFamily="34" charset="0"/>
              <a:cs typeface="Verdana" panose="020B0604030504040204" pitchFamily="34" charset="0"/>
            </a:endParaRPr>
          </a:p>
          <a:p>
            <a:pPr algn="just">
              <a:lnSpc>
                <a:spcPts val="2600"/>
              </a:lnSpc>
              <a:spcBef>
                <a:spcPts val="0"/>
              </a:spcBef>
              <a:buFontTx/>
              <a:buChar char="-"/>
            </a:pPr>
            <a:r>
              <a:rPr lang="it-IT" sz="2200" dirty="0">
                <a:latin typeface="Verdana" panose="020B0604030504040204" pitchFamily="34" charset="0"/>
                <a:ea typeface="Verdana" panose="020B0604030504040204" pitchFamily="34" charset="0"/>
                <a:cs typeface="Verdana" panose="020B0604030504040204" pitchFamily="34" charset="0"/>
              </a:rPr>
              <a:t>è stata una potentissima operazione di comunicazione interna all’azienda, utile per la costruzione della reputazione interna dell’ufficio comunicazione di Eni, che ora era in grado di costruire, di dire qualcosa</a:t>
            </a:r>
          </a:p>
          <a:p>
            <a:pPr algn="just">
              <a:lnSpc>
                <a:spcPts val="2600"/>
              </a:lnSpc>
              <a:spcBef>
                <a:spcPts val="0"/>
              </a:spcBef>
              <a:buFontTx/>
              <a:buChar char="-"/>
            </a:pPr>
            <a:r>
              <a:rPr lang="it-IT" sz="2200" dirty="0">
                <a:latin typeface="Verdana" panose="020B0604030504040204" pitchFamily="34" charset="0"/>
                <a:ea typeface="Verdana" panose="020B0604030504040204" pitchFamily="34" charset="0"/>
                <a:cs typeface="Verdana" panose="020B0604030504040204" pitchFamily="34" charset="0"/>
              </a:rPr>
              <a:t>Per alcuni positivo perché se un’azienda parla è perché ha qualcosa da rispondere e forse non ha tutti i torti</a:t>
            </a:r>
          </a:p>
          <a:p>
            <a:pPr algn="just">
              <a:lnSpc>
                <a:spcPts val="2600"/>
              </a:lnSpc>
              <a:spcBef>
                <a:spcPts val="0"/>
              </a:spcBef>
              <a:buFontTx/>
              <a:buChar char="-"/>
            </a:pPr>
            <a:r>
              <a:rPr lang="it-IT" sz="2200" dirty="0">
                <a:latin typeface="Verdana" panose="020B0604030504040204" pitchFamily="34" charset="0"/>
                <a:ea typeface="Verdana" panose="020B0604030504040204" pitchFamily="34" charset="0"/>
                <a:cs typeface="Verdana" panose="020B0604030504040204" pitchFamily="34" charset="0"/>
              </a:rPr>
              <a:t>per i </a:t>
            </a:r>
            <a:r>
              <a:rPr lang="it-IT" sz="2200" dirty="0" err="1">
                <a:latin typeface="Verdana" panose="020B0604030504040204" pitchFamily="34" charset="0"/>
                <a:ea typeface="Verdana" panose="020B0604030504040204" pitchFamily="34" charset="0"/>
                <a:cs typeface="Verdana" panose="020B0604030504040204" pitchFamily="34" charset="0"/>
              </a:rPr>
              <a:t>detractor</a:t>
            </a:r>
            <a:r>
              <a:rPr lang="it-IT" sz="2200" dirty="0">
                <a:latin typeface="Verdana" panose="020B0604030504040204" pitchFamily="34" charset="0"/>
                <a:ea typeface="Verdana" panose="020B0604030504040204" pitchFamily="34" charset="0"/>
                <a:cs typeface="Verdana" panose="020B0604030504040204" pitchFamily="34" charset="0"/>
              </a:rPr>
              <a:t> dell’azienda si è trattato solo di una furbata o arroganza, soprattutto nella seconda puntata</a:t>
            </a:r>
          </a:p>
        </p:txBody>
      </p:sp>
    </p:spTree>
    <p:extLst>
      <p:ext uri="{BB962C8B-B14F-4D97-AF65-F5344CB8AC3E}">
        <p14:creationId xmlns:p14="http://schemas.microsoft.com/office/powerpoint/2010/main" val="39409039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77FF599-AB0F-DB46-BD2E-B81EB67A3A33}"/>
              </a:ext>
            </a:extLst>
          </p:cNvPr>
          <p:cNvSpPr>
            <a:spLocks noGrp="1"/>
          </p:cNvSpPr>
          <p:nvPr>
            <p:ph idx="1"/>
          </p:nvPr>
        </p:nvSpPr>
        <p:spPr>
          <a:xfrm>
            <a:off x="838200" y="1483112"/>
            <a:ext cx="10515600" cy="4693851"/>
          </a:xfrm>
        </p:spPr>
        <p:txBody>
          <a:bodyPr>
            <a:normAutofit fontScale="85000" lnSpcReduction="10000"/>
          </a:bodyPr>
          <a:lstStyle/>
          <a:p>
            <a:pPr algn="just">
              <a:lnSpc>
                <a:spcPts val="3400"/>
              </a:lnSpc>
              <a:spcBef>
                <a:spcPts val="0"/>
              </a:spcBef>
              <a:buFontTx/>
              <a:buChar char="-"/>
            </a:pPr>
            <a:r>
              <a:rPr lang="it-IT" dirty="0">
                <a:latin typeface="Verdana" panose="020B0604030504040204" pitchFamily="34" charset="0"/>
                <a:ea typeface="Verdana" panose="020B0604030504040204" pitchFamily="34" charset="0"/>
                <a:cs typeface="Verdana" panose="020B0604030504040204" pitchFamily="34" charset="0"/>
              </a:rPr>
              <a:t>«</a:t>
            </a:r>
            <a:r>
              <a:rPr lang="it-IT" i="1" dirty="0">
                <a:latin typeface="Verdana" panose="020B0604030504040204" pitchFamily="34" charset="0"/>
                <a:ea typeface="Verdana" panose="020B0604030504040204" pitchFamily="34" charset="0"/>
                <a:cs typeface="Verdana" panose="020B0604030504040204" pitchFamily="34" charset="0"/>
              </a:rPr>
              <a:t>Prima le aziende decidevano cosa comunicare e lo lanciavano all’esterno, senza preoccuparsi troppo delle opinioni dei loro stakeholder. La Rete ha modificato questa logica e costretto anche i brand più noti ad ascoltare i bisogni degli stakeholder per costruire contenuti e relazioni. È un cambio straordinario di paradigma che apre a molte opportunità</a:t>
            </a:r>
            <a:r>
              <a:rPr lang="it-IT" dirty="0">
                <a:latin typeface="Verdana" panose="020B0604030504040204" pitchFamily="34" charset="0"/>
                <a:ea typeface="Verdana" panose="020B0604030504040204" pitchFamily="34" charset="0"/>
                <a:cs typeface="Verdana" panose="020B0604030504040204" pitchFamily="34" charset="0"/>
              </a:rPr>
              <a:t>» (</a:t>
            </a:r>
            <a:r>
              <a:rPr lang="it-IT" dirty="0" err="1">
                <a:latin typeface="Verdana" panose="020B0604030504040204" pitchFamily="34" charset="0"/>
                <a:ea typeface="Verdana" panose="020B0604030504040204" pitchFamily="34" charset="0"/>
                <a:cs typeface="Verdana" panose="020B0604030504040204" pitchFamily="34" charset="0"/>
              </a:rPr>
              <a:t>Chieffi</a:t>
            </a:r>
            <a:r>
              <a:rPr lang="it-IT" dirty="0">
                <a:latin typeface="Verdana" panose="020B0604030504040204" pitchFamily="34" charset="0"/>
                <a:ea typeface="Verdana" panose="020B0604030504040204" pitchFamily="34" charset="0"/>
                <a:cs typeface="Verdana" panose="020B0604030504040204" pitchFamily="34" charset="0"/>
              </a:rPr>
              <a:t> in </a:t>
            </a:r>
            <a:r>
              <a:rPr lang="it-IT" dirty="0">
                <a:latin typeface="Verdana" panose="020B0604030504040204" pitchFamily="34" charset="0"/>
                <a:ea typeface="Verdana" panose="020B0604030504040204" pitchFamily="34" charset="0"/>
                <a:cs typeface="Verdana" panose="020B0604030504040204" pitchFamily="34" charset="0"/>
                <a:hlinkClick r:id="rId2"/>
              </a:rPr>
              <a:t>www.socialcomitalia.com/rischi-opportunita-della-rete-daniele-chieffi-eni-social-costringono-brand-un-bagno-umilta/</a:t>
            </a:r>
            <a:r>
              <a:rPr lang="it-IT" dirty="0">
                <a:latin typeface="Verdana" panose="020B0604030504040204" pitchFamily="34" charset="0"/>
                <a:ea typeface="Verdana" panose="020B0604030504040204" pitchFamily="34" charset="0"/>
                <a:cs typeface="Verdana" panose="020B0604030504040204" pitchFamily="34" charset="0"/>
              </a:rPr>
              <a:t>)</a:t>
            </a:r>
          </a:p>
          <a:p>
            <a:pPr algn="just">
              <a:lnSpc>
                <a:spcPts val="3400"/>
              </a:lnSpc>
              <a:spcBef>
                <a:spcPts val="0"/>
              </a:spcBef>
              <a:buFontTx/>
              <a:buChar char="-"/>
            </a:pPr>
            <a:r>
              <a:rPr lang="it-IT" dirty="0">
                <a:latin typeface="Verdana" panose="020B0604030504040204" pitchFamily="34" charset="0"/>
                <a:ea typeface="Verdana" panose="020B0604030504040204" pitchFamily="34" charset="0"/>
                <a:cs typeface="Verdana" panose="020B0604030504040204" pitchFamily="34" charset="0"/>
              </a:rPr>
              <a:t>10 aprile 2017: ENI disinnesca nuovamente servizio Report</a:t>
            </a:r>
          </a:p>
          <a:p>
            <a:pPr marL="0" indent="0" algn="just">
              <a:lnSpc>
                <a:spcPts val="3400"/>
              </a:lnSpc>
              <a:spcBef>
                <a:spcPts val="0"/>
              </a:spcBef>
              <a:buNone/>
            </a:pPr>
            <a:r>
              <a:rPr lang="it-IT" dirty="0">
                <a:latin typeface="Verdana" panose="020B0604030504040204" pitchFamily="34" charset="0"/>
                <a:ea typeface="Verdana" panose="020B0604030504040204" pitchFamily="34" charset="0"/>
                <a:cs typeface="Verdana" panose="020B0604030504040204" pitchFamily="34" charset="0"/>
                <a:hlinkClick r:id="rId3"/>
              </a:rPr>
              <a:t>www.socialcomitalia.com/eni-vs-report-tv-social-caso</a:t>
            </a:r>
            <a:r>
              <a:rPr lang="it-IT" dirty="0">
                <a:latin typeface="Verdana" panose="020B0604030504040204" pitchFamily="34" charset="0"/>
                <a:ea typeface="Verdana" panose="020B0604030504040204" pitchFamily="34" charset="0"/>
                <a:cs typeface="Verdana" panose="020B0604030504040204" pitchFamily="34" charset="0"/>
              </a:rPr>
              <a:t>)</a:t>
            </a:r>
          </a:p>
          <a:p>
            <a:pPr marL="0" indent="0">
              <a:buNone/>
            </a:pPr>
            <a:endParaRPr lang="it-IT" dirty="0"/>
          </a:p>
          <a:p>
            <a:pPr marL="0" indent="0">
              <a:buNone/>
            </a:pPr>
            <a:endParaRPr lang="it-IT" dirty="0"/>
          </a:p>
          <a:p>
            <a:pPr marL="0" indent="0">
              <a:buNone/>
            </a:pPr>
            <a:endParaRPr lang="it-IT" dirty="0"/>
          </a:p>
        </p:txBody>
      </p:sp>
      <p:sp>
        <p:nvSpPr>
          <p:cNvPr id="5" name="Titolo 4">
            <a:extLst>
              <a:ext uri="{FF2B5EF4-FFF2-40B4-BE49-F238E27FC236}">
                <a16:creationId xmlns:a16="http://schemas.microsoft.com/office/drawing/2014/main" id="{1C04C5DB-5661-3946-BAFF-D2D2BE982F48}"/>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Quando l’azienda supera la TV</a:t>
            </a:r>
          </a:p>
        </p:txBody>
      </p:sp>
    </p:spTree>
    <p:extLst>
      <p:ext uri="{BB962C8B-B14F-4D97-AF65-F5344CB8AC3E}">
        <p14:creationId xmlns:p14="http://schemas.microsoft.com/office/powerpoint/2010/main" val="219640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20FD14-70FD-6641-B31C-5F7B2EFE84AE}"/>
              </a:ext>
            </a:extLst>
          </p:cNvPr>
          <p:cNvSpPr>
            <a:spLocks noGrp="1"/>
          </p:cNvSpPr>
          <p:nvPr>
            <p:ph type="title"/>
          </p:nvPr>
        </p:nvSpPr>
        <p:spPr/>
        <p:txBody>
          <a:bodyPr/>
          <a:lstStyle/>
          <a:p>
            <a:pPr algn="ctr">
              <a:lnSpc>
                <a:spcPct val="170000"/>
              </a:lnSpc>
            </a:pPr>
            <a:r>
              <a:rPr lang="it-IT" sz="3200" dirty="0">
                <a:latin typeface="Verdana" charset="0"/>
                <a:ea typeface="Verdana" charset="0"/>
                <a:cs typeface="Verdana" charset="0"/>
              </a:rPr>
              <a:t>Barilla, </a:t>
            </a:r>
            <a:r>
              <a:rPr lang="it-IT" sz="3200" dirty="0" err="1">
                <a:latin typeface="Verdana" charset="0"/>
                <a:ea typeface="Verdana" charset="0"/>
                <a:cs typeface="Verdana" charset="0"/>
              </a:rPr>
              <a:t>Moncler</a:t>
            </a:r>
            <a:r>
              <a:rPr lang="it-IT" sz="3200" dirty="0">
                <a:latin typeface="Verdana" charset="0"/>
                <a:ea typeface="Verdana" charset="0"/>
                <a:cs typeface="Verdana" charset="0"/>
              </a:rPr>
              <a:t>, Eni</a:t>
            </a:r>
          </a:p>
        </p:txBody>
      </p:sp>
      <p:pic>
        <p:nvPicPr>
          <p:cNvPr id="5" name="Immagine 4" descr="Immagine che contiene persona, uomo, tuta, cravatta&#10;&#10;&#10;&#10;Descrizione generata automaticamente">
            <a:extLst>
              <a:ext uri="{FF2B5EF4-FFF2-40B4-BE49-F238E27FC236}">
                <a16:creationId xmlns:a16="http://schemas.microsoft.com/office/drawing/2014/main" id="{A6F821D8-9644-8142-AC3B-16620A431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511" y="1866901"/>
            <a:ext cx="3670300" cy="3162300"/>
          </a:xfrm>
          <a:prstGeom prst="rect">
            <a:avLst/>
          </a:prstGeom>
        </p:spPr>
      </p:pic>
      <p:pic>
        <p:nvPicPr>
          <p:cNvPr id="6" name="Immagine 5" descr="Immagine che contiene clipart&#10;&#10;&#10;&#10;Descrizione generata automaticamente">
            <a:extLst>
              <a:ext uri="{FF2B5EF4-FFF2-40B4-BE49-F238E27FC236}">
                <a16:creationId xmlns:a16="http://schemas.microsoft.com/office/drawing/2014/main" id="{EDF452F1-79CA-2E4C-8D20-DFF48744F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815" y="5324988"/>
            <a:ext cx="1863691" cy="738761"/>
          </a:xfrm>
          <a:prstGeom prst="rect">
            <a:avLst/>
          </a:prstGeom>
        </p:spPr>
      </p:pic>
      <p:pic>
        <p:nvPicPr>
          <p:cNvPr id="8" name="Immagine 7" descr="Immagine che contiene persona, interni, parete, donna&#10;&#10;&#10;&#10;Descrizione generata automaticamente">
            <a:extLst>
              <a:ext uri="{FF2B5EF4-FFF2-40B4-BE49-F238E27FC236}">
                <a16:creationId xmlns:a16="http://schemas.microsoft.com/office/drawing/2014/main" id="{91704417-2A7E-074E-9894-1963FEAB48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0849" y="1866900"/>
            <a:ext cx="3670301" cy="3162301"/>
          </a:xfrm>
          <a:prstGeom prst="rect">
            <a:avLst/>
          </a:prstGeom>
        </p:spPr>
      </p:pic>
      <p:pic>
        <p:nvPicPr>
          <p:cNvPr id="11" name="Immagine 10">
            <a:extLst>
              <a:ext uri="{FF2B5EF4-FFF2-40B4-BE49-F238E27FC236}">
                <a16:creationId xmlns:a16="http://schemas.microsoft.com/office/drawing/2014/main" id="{1DC8A6A4-9C56-494A-AA72-DB8375C85E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3117" y="5258179"/>
            <a:ext cx="1645764" cy="872378"/>
          </a:xfrm>
          <a:prstGeom prst="rect">
            <a:avLst/>
          </a:prstGeom>
        </p:spPr>
      </p:pic>
      <p:pic>
        <p:nvPicPr>
          <p:cNvPr id="13" name="Immagine 12" descr="Immagine che contiene persona, uomo, interni, parete&#10;&#10;&#10;&#10;Descrizione generata automaticamente">
            <a:extLst>
              <a:ext uri="{FF2B5EF4-FFF2-40B4-BE49-F238E27FC236}">
                <a16:creationId xmlns:a16="http://schemas.microsoft.com/office/drawing/2014/main" id="{D0E97663-940E-AC48-BA9A-5ED64175E8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5188" y="1868158"/>
            <a:ext cx="3670301" cy="3161043"/>
          </a:xfrm>
          <a:prstGeom prst="rect">
            <a:avLst/>
          </a:prstGeom>
        </p:spPr>
      </p:pic>
      <p:pic>
        <p:nvPicPr>
          <p:cNvPr id="15" name="Immagine 14">
            <a:extLst>
              <a:ext uri="{FF2B5EF4-FFF2-40B4-BE49-F238E27FC236}">
                <a16:creationId xmlns:a16="http://schemas.microsoft.com/office/drawing/2014/main" id="{A8B9631E-6B2D-1347-8500-72224D366C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4872" y="5071796"/>
            <a:ext cx="1930931" cy="1245144"/>
          </a:xfrm>
          <a:prstGeom prst="rect">
            <a:avLst/>
          </a:prstGeom>
        </p:spPr>
      </p:pic>
    </p:spTree>
    <p:extLst>
      <p:ext uri="{BB962C8B-B14F-4D97-AF65-F5344CB8AC3E}">
        <p14:creationId xmlns:p14="http://schemas.microsoft.com/office/powerpoint/2010/main" val="1539449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E6D7E8-E0A9-DC45-ADEF-6EACDA53B675}"/>
              </a:ext>
            </a:extLst>
          </p:cNvPr>
          <p:cNvSpPr>
            <a:spLocks noGrp="1"/>
          </p:cNvSpPr>
          <p:nvPr>
            <p:ph type="title"/>
          </p:nvPr>
        </p:nvSpPr>
        <p:spPr/>
        <p:txBody>
          <a:bodyPr>
            <a:normAutofit fontScale="90000"/>
          </a:bodyPr>
          <a:lstStyle/>
          <a:p>
            <a:pPr algn="ctr"/>
            <a:r>
              <a:rPr lang="it-IT" sz="3600" dirty="0">
                <a:latin typeface="Verdana" charset="0"/>
                <a:ea typeface="Verdana" charset="0"/>
                <a:cs typeface="Verdana" charset="0"/>
              </a:rPr>
              <a:t>26 settembre 2013  - Guido Barilla alla Zanzara</a:t>
            </a:r>
            <a:br>
              <a:rPr lang="it-IT" sz="3200" dirty="0">
                <a:latin typeface="Verdana" charset="0"/>
                <a:ea typeface="Verdana" charset="0"/>
                <a:cs typeface="Verdana" charset="0"/>
                <a:hlinkClick r:id="rId4">
                  <a:extLst>
                    <a:ext uri="{A12FA001-AC4F-418D-AE19-62706E023703}">
                      <ahyp:hlinkClr xmlns:ahyp="http://schemas.microsoft.com/office/drawing/2018/hyperlinkcolor" val="tx"/>
                    </a:ext>
                  </a:extLst>
                </a:hlinkClick>
              </a:rPr>
            </a:br>
            <a:r>
              <a:rPr lang="it-IT" sz="2700" dirty="0">
                <a:latin typeface="Verdana" charset="0"/>
                <a:ea typeface="Verdana" charset="0"/>
                <a:cs typeface="Verdana" charset="0"/>
              </a:rPr>
              <a:t>https://www.youtube.com/watch?v=CutGkWTh4JQ</a:t>
            </a:r>
          </a:p>
        </p:txBody>
      </p:sp>
      <p:pic>
        <p:nvPicPr>
          <p:cNvPr id="4" name="Elementi multimediali online 3" descr="Barilla No a spot gay, preferiamo famiglia tradizionale 26 09 13.mp4">
            <a:hlinkClick r:id="" action="ppaction://media"/>
            <a:extLst>
              <a:ext uri="{FF2B5EF4-FFF2-40B4-BE49-F238E27FC236}">
                <a16:creationId xmlns:a16="http://schemas.microsoft.com/office/drawing/2014/main" id="{9A495712-C87F-9C48-AE19-ECCD8399F82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151063" y="1825625"/>
            <a:ext cx="7889875" cy="4351338"/>
          </a:xfrm>
        </p:spPr>
      </p:pic>
    </p:spTree>
    <p:extLst>
      <p:ext uri="{BB962C8B-B14F-4D97-AF65-F5344CB8AC3E}">
        <p14:creationId xmlns:p14="http://schemas.microsoft.com/office/powerpoint/2010/main" val="109860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268416-1A22-A040-8F8A-CA1606C2FE72}"/>
              </a:ext>
            </a:extLst>
          </p:cNvPr>
          <p:cNvSpPr>
            <a:spLocks noGrp="1"/>
          </p:cNvSpPr>
          <p:nvPr>
            <p:ph type="title"/>
          </p:nvPr>
        </p:nvSpPr>
        <p:spPr/>
        <p:txBody>
          <a:bodyPr>
            <a:normAutofit/>
          </a:bodyPr>
          <a:lstStyle/>
          <a:p>
            <a:pPr algn="ctr"/>
            <a:r>
              <a:rPr lang="it-IT" sz="3200" dirty="0">
                <a:latin typeface="Verdana" charset="0"/>
                <a:ea typeface="Verdana" charset="0"/>
                <a:cs typeface="Verdana" charset="0"/>
              </a:rPr>
              <a:t>#</a:t>
            </a:r>
            <a:r>
              <a:rPr lang="it-IT" sz="3200" dirty="0" err="1">
                <a:latin typeface="Verdana" charset="0"/>
                <a:ea typeface="Verdana" charset="0"/>
                <a:cs typeface="Verdana" charset="0"/>
              </a:rPr>
              <a:t>boicottabarilla</a:t>
            </a:r>
            <a:endParaRPr lang="it-IT" sz="3200" dirty="0">
              <a:latin typeface="Verdana" charset="0"/>
              <a:ea typeface="Verdana" charset="0"/>
              <a:cs typeface="Verdana" charset="0"/>
            </a:endParaRPr>
          </a:p>
        </p:txBody>
      </p:sp>
      <p:sp>
        <p:nvSpPr>
          <p:cNvPr id="3" name="Segnaposto contenuto 2">
            <a:extLst>
              <a:ext uri="{FF2B5EF4-FFF2-40B4-BE49-F238E27FC236}">
                <a16:creationId xmlns:a16="http://schemas.microsoft.com/office/drawing/2014/main" id="{07971717-8E8C-4040-B8D8-11F5E6661426}"/>
              </a:ext>
            </a:extLst>
          </p:cNvPr>
          <p:cNvSpPr>
            <a:spLocks noGrp="1"/>
          </p:cNvSpPr>
          <p:nvPr>
            <p:ph idx="1"/>
          </p:nvPr>
        </p:nvSpPr>
        <p:spPr>
          <a:xfrm>
            <a:off x="838200" y="1825625"/>
            <a:ext cx="10515600" cy="4667250"/>
          </a:xfrm>
        </p:spPr>
        <p:txBody>
          <a:bodyPr>
            <a:normAutofit fontScale="85000" lnSpcReduction="10000"/>
          </a:bodyPr>
          <a:lstStyle/>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In 3 giorni (dall’evento scatenante alla scuse), una tempesta di </a:t>
            </a:r>
            <a:r>
              <a:rPr lang="it-IT" dirty="0" err="1">
                <a:latin typeface="Verdana" panose="020B0604030504040204" pitchFamily="34" charset="0"/>
                <a:ea typeface="Verdana" panose="020B0604030504040204" pitchFamily="34" charset="0"/>
                <a:cs typeface="Verdana" panose="020B0604030504040204" pitchFamily="34" charset="0"/>
              </a:rPr>
              <a:t>tweet</a:t>
            </a:r>
            <a:r>
              <a:rPr lang="it-IT" dirty="0">
                <a:latin typeface="Verdana" panose="020B0604030504040204" pitchFamily="34" charset="0"/>
                <a:ea typeface="Verdana" panose="020B0604030504040204" pitchFamily="34" charset="0"/>
                <a:cs typeface="Verdana" panose="020B0604030504040204" pitchFamily="34" charset="0"/>
              </a:rPr>
              <a:t> #boicotta </a:t>
            </a:r>
            <a:r>
              <a:rPr lang="it-IT" dirty="0" err="1">
                <a:latin typeface="Verdana" panose="020B0604030504040204" pitchFamily="34" charset="0"/>
                <a:ea typeface="Verdana" panose="020B0604030504040204" pitchFamily="34" charset="0"/>
                <a:cs typeface="Verdana" panose="020B0604030504040204" pitchFamily="34" charset="0"/>
              </a:rPr>
              <a:t>barilla</a:t>
            </a:r>
            <a:r>
              <a:rPr lang="it-IT" dirty="0">
                <a:latin typeface="Verdana" panose="020B0604030504040204" pitchFamily="34" charset="0"/>
                <a:ea typeface="Verdana" panose="020B0604030504040204" pitchFamily="34" charset="0"/>
                <a:cs typeface="Verdana" panose="020B0604030504040204" pitchFamily="34" charset="0"/>
              </a:rPr>
              <a:t>: cc 400 (senza contare i </a:t>
            </a:r>
            <a:r>
              <a:rPr lang="it-IT" dirty="0" err="1">
                <a:latin typeface="Verdana" panose="020B0604030504040204" pitchFamily="34" charset="0"/>
                <a:ea typeface="Verdana" panose="020B0604030504040204" pitchFamily="34" charset="0"/>
                <a:cs typeface="Verdana" panose="020B0604030504040204" pitchFamily="34" charset="0"/>
              </a:rPr>
              <a:t>retweet</a:t>
            </a:r>
            <a:r>
              <a:rPr lang="it-IT" dirty="0">
                <a:latin typeface="Verdana" panose="020B0604030504040204" pitchFamily="34" charset="0"/>
                <a:ea typeface="Verdana" panose="020B0604030504040204" pitchFamily="34" charset="0"/>
                <a:cs typeface="Verdana" panose="020B0604030504040204" pitchFamily="34" charset="0"/>
              </a:rPr>
              <a:t>)</a:t>
            </a:r>
          </a:p>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I media tradizionali raccolgono sia le dichiarazioni che hanno causato la bufera sia la bufera</a:t>
            </a:r>
          </a:p>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Media web + tradizionali: integrazione meccanismo </a:t>
            </a:r>
            <a:r>
              <a:rPr lang="it-IT" dirty="0" err="1">
                <a:latin typeface="Verdana" panose="020B0604030504040204" pitchFamily="34" charset="0"/>
                <a:ea typeface="Verdana" panose="020B0604030504040204" pitchFamily="34" charset="0"/>
                <a:cs typeface="Verdana" panose="020B0604030504040204" pitchFamily="34" charset="0"/>
              </a:rPr>
              <a:t>viralità</a:t>
            </a:r>
            <a:r>
              <a:rPr lang="it-IT" dirty="0">
                <a:latin typeface="Verdana" panose="020B0604030504040204" pitchFamily="34" charset="0"/>
                <a:ea typeface="Verdana" panose="020B0604030504040204" pitchFamily="34" charset="0"/>
                <a:cs typeface="Verdana" panose="020B0604030504040204" pitchFamily="34" charset="0"/>
              </a:rPr>
              <a:t> dei social</a:t>
            </a:r>
          </a:p>
          <a:p>
            <a:pPr algn="just">
              <a:lnSpc>
                <a:spcPct val="15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Le azioni, in questo caso dell’organizzazione: scusa 1, scusa 2 e consulente gay</a:t>
            </a:r>
          </a:p>
          <a:p>
            <a:endParaRPr lang="it-IT" dirty="0"/>
          </a:p>
        </p:txBody>
      </p:sp>
    </p:spTree>
    <p:extLst>
      <p:ext uri="{BB962C8B-B14F-4D97-AF65-F5344CB8AC3E}">
        <p14:creationId xmlns:p14="http://schemas.microsoft.com/office/powerpoint/2010/main" val="914065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0BBA5A-7676-B849-ABD7-F135E0B59668}"/>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cs typeface="Verdana" panose="020B0604030504040204" pitchFamily="34" charset="0"/>
              </a:rPr>
              <a:t>I </a:t>
            </a:r>
            <a:r>
              <a:rPr lang="it-IT" sz="3200" dirty="0" err="1">
                <a:latin typeface="Verdana" panose="020B0604030504040204" pitchFamily="34" charset="0"/>
                <a:ea typeface="Verdana" panose="020B0604030504040204" pitchFamily="34" charset="0"/>
                <a:cs typeface="Verdana" panose="020B0604030504040204" pitchFamily="34" charset="0"/>
              </a:rPr>
              <a:t>tweet</a:t>
            </a:r>
            <a:endParaRPr lang="it-IT" sz="3200" dirty="0">
              <a:latin typeface="Verdana" panose="020B0604030504040204" pitchFamily="34" charset="0"/>
              <a:ea typeface="Verdana" panose="020B0604030504040204" pitchFamily="34" charset="0"/>
              <a:cs typeface="Verdana" panose="020B0604030504040204" pitchFamily="34" charset="0"/>
            </a:endParaRPr>
          </a:p>
        </p:txBody>
      </p:sp>
      <p:sp>
        <p:nvSpPr>
          <p:cNvPr id="3" name="Segnaposto contenuto 2">
            <a:extLst>
              <a:ext uri="{FF2B5EF4-FFF2-40B4-BE49-F238E27FC236}">
                <a16:creationId xmlns:a16="http://schemas.microsoft.com/office/drawing/2014/main" id="{8EF67729-19D9-4444-90E5-3440BE21A1B9}"/>
              </a:ext>
            </a:extLst>
          </p:cNvPr>
          <p:cNvSpPr>
            <a:spLocks noGrp="1"/>
          </p:cNvSpPr>
          <p:nvPr>
            <p:ph idx="1"/>
          </p:nvPr>
        </p:nvSpPr>
        <p:spPr>
          <a:xfrm>
            <a:off x="838200" y="1306286"/>
            <a:ext cx="10515600" cy="5372100"/>
          </a:xfrm>
        </p:spPr>
        <p:txBody>
          <a:bodyPr>
            <a:normAutofit/>
          </a:bodyPr>
          <a:lstStyle/>
          <a:p>
            <a:pPr algn="just">
              <a:lnSpc>
                <a:spcPts val="3000"/>
              </a:lnSpc>
              <a:buFontTx/>
              <a:buChar char="-"/>
            </a:pPr>
            <a:r>
              <a:rPr lang="it-IT" sz="2400" dirty="0">
                <a:latin typeface="Verdana" panose="020B0604030504040204" pitchFamily="34" charset="0"/>
                <a:ea typeface="Verdana" panose="020B0604030504040204" pitchFamily="34" charset="0"/>
                <a:cs typeface="Verdana" panose="020B0604030504040204" pitchFamily="34" charset="0"/>
              </a:rPr>
              <a:t>Ironici, es. un </a:t>
            </a:r>
            <a:r>
              <a:rPr lang="it-IT" sz="2400" dirty="0" err="1">
                <a:latin typeface="Verdana" panose="020B0604030504040204" pitchFamily="34" charset="0"/>
                <a:ea typeface="Verdana" panose="020B0604030504040204" pitchFamily="34" charset="0"/>
                <a:cs typeface="Verdana" panose="020B0604030504040204" pitchFamily="34" charset="0"/>
              </a:rPr>
              <a:t>tweet</a:t>
            </a:r>
            <a:r>
              <a:rPr lang="it-IT" sz="2400" dirty="0">
                <a:latin typeface="Verdana" panose="020B0604030504040204" pitchFamily="34" charset="0"/>
                <a:ea typeface="Verdana" panose="020B0604030504040204" pitchFamily="34" charset="0"/>
                <a:cs typeface="Verdana" panose="020B0604030504040204" pitchFamily="34" charset="0"/>
              </a:rPr>
              <a:t> rappresenta il CDA di Barilla come dei giovani balilla</a:t>
            </a:r>
          </a:p>
          <a:p>
            <a:pPr algn="just">
              <a:lnSpc>
                <a:spcPts val="3000"/>
              </a:lnSpc>
              <a:buFontTx/>
              <a:buChar char="-"/>
            </a:pPr>
            <a:r>
              <a:rPr lang="it-IT" sz="2400" dirty="0">
                <a:latin typeface="Verdana" panose="020B0604030504040204" pitchFamily="34" charset="0"/>
                <a:ea typeface="Verdana" panose="020B0604030504040204" pitchFamily="34" charset="0"/>
                <a:cs typeface="Verdana" panose="020B0604030504040204" pitchFamily="34" charset="0"/>
              </a:rPr>
              <a:t>Video satirici, es. madre repubblicana americana di origini italiane prepara la pasta per una famiglia ultra tradizionale criptofascista</a:t>
            </a:r>
          </a:p>
          <a:p>
            <a:pPr algn="just">
              <a:lnSpc>
                <a:spcPts val="3000"/>
              </a:lnSpc>
              <a:buFontTx/>
              <a:buChar char="-"/>
            </a:pPr>
            <a:r>
              <a:rPr lang="it-IT" sz="2400" dirty="0">
                <a:latin typeface="Verdana" panose="020B0604030504040204" pitchFamily="34" charset="0"/>
                <a:ea typeface="Verdana" panose="020B0604030504040204" pitchFamily="34" charset="0"/>
                <a:cs typeface="Verdana" panose="020B0604030504040204" pitchFamily="34" charset="0"/>
              </a:rPr>
              <a:t>Video musicale contro i carboidrati di Immanuel Casto, icona gay del porno </a:t>
            </a:r>
            <a:r>
              <a:rPr lang="it-IT" sz="2400" dirty="0" err="1">
                <a:latin typeface="Verdana" panose="020B0604030504040204" pitchFamily="34" charset="0"/>
                <a:ea typeface="Verdana" panose="020B0604030504040204" pitchFamily="34" charset="0"/>
                <a:cs typeface="Verdana" panose="020B0604030504040204" pitchFamily="34" charset="0"/>
              </a:rPr>
              <a:t>grove</a:t>
            </a:r>
            <a:endParaRPr lang="it-IT" sz="2400" dirty="0">
              <a:latin typeface="Verdana" panose="020B0604030504040204" pitchFamily="34" charset="0"/>
              <a:ea typeface="Verdana" panose="020B0604030504040204" pitchFamily="34" charset="0"/>
              <a:cs typeface="Verdana" panose="020B0604030504040204" pitchFamily="34" charset="0"/>
            </a:endParaRPr>
          </a:p>
          <a:p>
            <a:pPr algn="just">
              <a:lnSpc>
                <a:spcPts val="3000"/>
              </a:lnSpc>
              <a:buFontTx/>
              <a:buChar char="-"/>
            </a:pPr>
            <a:r>
              <a:rPr lang="it-IT" sz="2400" dirty="0">
                <a:latin typeface="Verdana" panose="020B0604030504040204" pitchFamily="34" charset="0"/>
                <a:ea typeface="Verdana" panose="020B0604030504040204" pitchFamily="34" charset="0"/>
                <a:cs typeface="Verdana" panose="020B0604030504040204" pitchFamily="34" charset="0"/>
              </a:rPr>
              <a:t>Prendono invece in giro la pubblicità della Barilla dove Banderas convive familiarmente con una gallina</a:t>
            </a:r>
          </a:p>
          <a:p>
            <a:pPr algn="just">
              <a:lnSpc>
                <a:spcPts val="3000"/>
              </a:lnSpc>
              <a:buFontTx/>
              <a:buChar char="-"/>
            </a:pPr>
            <a:r>
              <a:rPr lang="it-IT" sz="2400" dirty="0">
                <a:latin typeface="Verdana" panose="020B0604030504040204" pitchFamily="34" charset="0"/>
                <a:ea typeface="Verdana" panose="020B0604030504040204" pitchFamily="34" charset="0"/>
                <a:cs typeface="Verdana" panose="020B0604030504040204" pitchFamily="34" charset="0"/>
              </a:rPr>
              <a:t>Ricordano che l’attore era un’icona gay del cinema della movida</a:t>
            </a:r>
          </a:p>
          <a:p>
            <a:pPr algn="just">
              <a:lnSpc>
                <a:spcPts val="3000"/>
              </a:lnSpc>
              <a:buFontTx/>
              <a:buChar char="-"/>
            </a:pPr>
            <a:r>
              <a:rPr lang="it-IT" sz="2400" dirty="0">
                <a:latin typeface="Verdana" panose="020B0604030504040204" pitchFamily="34" charset="0"/>
                <a:ea typeface="Verdana" panose="020B0604030504040204" pitchFamily="34" charset="0"/>
                <a:cs typeface="Verdana" panose="020B0604030504040204" pitchFamily="34" charset="0"/>
              </a:rPr>
              <a:t>Pubblicità di una pasta inesistente (Garofalo) che avrebbe così cavalcato l’onda con una comunicazione gay </a:t>
            </a:r>
            <a:r>
              <a:rPr lang="it-IT" sz="2400" dirty="0" err="1">
                <a:latin typeface="Verdana" panose="020B0604030504040204" pitchFamily="34" charset="0"/>
                <a:ea typeface="Verdana" panose="020B0604030504040204" pitchFamily="34" charset="0"/>
                <a:cs typeface="Verdana" panose="020B0604030504040204" pitchFamily="34" charset="0"/>
              </a:rPr>
              <a:t>friendly</a:t>
            </a:r>
            <a:endParaRPr lang="it-IT" sz="2400" dirty="0">
              <a:latin typeface="Verdana" panose="020B0604030504040204" pitchFamily="34" charset="0"/>
              <a:ea typeface="Verdana" panose="020B0604030504040204" pitchFamily="34" charset="0"/>
              <a:cs typeface="Verdana" panose="020B0604030504040204" pitchFamily="34" charset="0"/>
            </a:endParaRPr>
          </a:p>
          <a:p>
            <a:endParaRPr lang="it-IT" dirty="0"/>
          </a:p>
        </p:txBody>
      </p:sp>
    </p:spTree>
    <p:extLst>
      <p:ext uri="{BB962C8B-B14F-4D97-AF65-F5344CB8AC3E}">
        <p14:creationId xmlns:p14="http://schemas.microsoft.com/office/powerpoint/2010/main" val="1779777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7C4DD-4AC8-6245-B4D3-5A6E09DFA4E2}"/>
              </a:ext>
            </a:extLst>
          </p:cNvPr>
          <p:cNvSpPr>
            <a:spLocks noGrp="1"/>
          </p:cNvSpPr>
          <p:nvPr>
            <p:ph type="title"/>
          </p:nvPr>
        </p:nvSpPr>
        <p:spPr/>
        <p:txBody>
          <a:bodyPr>
            <a:normAutofit/>
          </a:bodyPr>
          <a:lstStyle/>
          <a:p>
            <a:pPr algn="ctr"/>
            <a:r>
              <a:rPr lang="it-IT" sz="3200" dirty="0" err="1">
                <a:latin typeface="Verdana" panose="020B0604030504040204" pitchFamily="34" charset="0"/>
                <a:ea typeface="Verdana" panose="020B0604030504040204" pitchFamily="34" charset="0"/>
                <a:cs typeface="Verdana" panose="020B0604030504040204" pitchFamily="34" charset="0"/>
              </a:rPr>
              <a:t>Tweet</a:t>
            </a:r>
            <a:r>
              <a:rPr lang="it-IT" sz="3200" dirty="0">
                <a:latin typeface="Verdana" panose="020B0604030504040204" pitchFamily="34" charset="0"/>
                <a:ea typeface="Verdana" panose="020B0604030504040204" pitchFamily="34" charset="0"/>
                <a:cs typeface="Verdana" panose="020B0604030504040204" pitchFamily="34" charset="0"/>
              </a:rPr>
              <a:t> </a:t>
            </a:r>
            <a:r>
              <a:rPr lang="it-IT" sz="3200" dirty="0">
                <a:latin typeface="Verdana" panose="020B0604030504040204" pitchFamily="34" charset="0"/>
                <a:ea typeface="Verdana" panose="020B0604030504040204" pitchFamily="34" charset="0"/>
                <a:cs typeface="Verdana" panose="020B0604030504040204" pitchFamily="34" charset="0"/>
                <a:sym typeface="Wingdings" pitchFamily="2" charset="2"/>
              </a:rPr>
              <a:t> Azioni</a:t>
            </a:r>
            <a:endParaRPr lang="it-IT" sz="3200" dirty="0">
              <a:latin typeface="Verdana" panose="020B0604030504040204" pitchFamily="34" charset="0"/>
              <a:ea typeface="Verdana" panose="020B0604030504040204" pitchFamily="34" charset="0"/>
              <a:cs typeface="Verdana" panose="020B0604030504040204" pitchFamily="34" charset="0"/>
            </a:endParaRPr>
          </a:p>
        </p:txBody>
      </p:sp>
      <p:sp>
        <p:nvSpPr>
          <p:cNvPr id="3" name="Segnaposto contenuto 2">
            <a:extLst>
              <a:ext uri="{FF2B5EF4-FFF2-40B4-BE49-F238E27FC236}">
                <a16:creationId xmlns:a16="http://schemas.microsoft.com/office/drawing/2014/main" id="{CE2264C4-5B40-7445-B6E6-ADBAB05C6F17}"/>
              </a:ext>
            </a:extLst>
          </p:cNvPr>
          <p:cNvSpPr>
            <a:spLocks noGrp="1"/>
          </p:cNvSpPr>
          <p:nvPr>
            <p:ph idx="1"/>
          </p:nvPr>
        </p:nvSpPr>
        <p:spPr>
          <a:xfrm>
            <a:off x="838200" y="1427356"/>
            <a:ext cx="10515600" cy="5241073"/>
          </a:xfrm>
        </p:spPr>
        <p:txBody>
          <a:bodyPr>
            <a:normAutofit fontScale="70000" lnSpcReduction="20000"/>
          </a:bodyPr>
          <a:lstStyle/>
          <a:p>
            <a:pPr lvl="0" algn="just">
              <a:lnSpc>
                <a:spcPct val="16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post-it tra gli scaffali dei supermarket</a:t>
            </a:r>
          </a:p>
          <a:p>
            <a:pPr lvl="0" algn="just">
              <a:lnSpc>
                <a:spcPct val="16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Spot Barilla con famiglia gay</a:t>
            </a:r>
          </a:p>
          <a:p>
            <a:pPr lvl="0" algn="just">
              <a:lnSpc>
                <a:spcPct val="16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non comprarla</a:t>
            </a:r>
          </a:p>
          <a:p>
            <a:pPr lvl="0" algn="just">
              <a:lnSpc>
                <a:spcPct val="160000"/>
              </a:lnSpc>
              <a:buFontTx/>
              <a:buChar char="-"/>
            </a:pPr>
            <a:r>
              <a:rPr lang="it-IT" dirty="0">
                <a:latin typeface="Verdana" panose="020B0604030504040204" pitchFamily="34" charset="0"/>
                <a:ea typeface="Verdana" panose="020B0604030504040204" pitchFamily="34" charset="0"/>
                <a:cs typeface="Verdana" panose="020B0604030504040204" pitchFamily="34" charset="0"/>
              </a:rPr>
              <a:t>link alla petizione online promossa dal Nobel per la cultura, Dario Fo, : «Mi appello a lei, caro Guido, perché ha modo di ridare all'Italia di oggi la possibilità di rispecchiarsi nuovamente in uno dei suoi simboli e alla sua azienda di diventare ambasciatore di integrazione e voce del presente. E chiedo quindi che lo faccia con le prossime campagne pubblicitarie del gruppo Barilla, dove la famiglia potrà finalmente essere rappresentata nelle sue infinite e meravigliose forme di questi nostri tempi» [</a:t>
            </a:r>
            <a:r>
              <a:rPr lang="it-IT" dirty="0" err="1">
                <a:latin typeface="Verdana" panose="020B0604030504040204" pitchFamily="34" charset="0"/>
                <a:ea typeface="Verdana" panose="020B0604030504040204" pitchFamily="34" charset="0"/>
                <a:cs typeface="Verdana" panose="020B0604030504040204" pitchFamily="34" charset="0"/>
              </a:rPr>
              <a:t>www.change.org</a:t>
            </a:r>
            <a:r>
              <a:rPr lang="it-IT" dirty="0">
                <a:latin typeface="Verdana" panose="020B0604030504040204" pitchFamily="34" charset="0"/>
                <a:ea typeface="Verdana" panose="020B0604030504040204" pitchFamily="34" charset="0"/>
                <a:cs typeface="Verdana" panose="020B0604030504040204" pitchFamily="34" charset="0"/>
              </a:rPr>
              <a:t>/</a:t>
            </a:r>
            <a:r>
              <a:rPr lang="it-IT" dirty="0" err="1">
                <a:latin typeface="Verdana" panose="020B0604030504040204" pitchFamily="34" charset="0"/>
                <a:ea typeface="Verdana" panose="020B0604030504040204" pitchFamily="34" charset="0"/>
                <a:cs typeface="Verdana" panose="020B0604030504040204" pitchFamily="34" charset="0"/>
              </a:rPr>
              <a:t>p</a:t>
            </a:r>
            <a:r>
              <a:rPr lang="it-IT" dirty="0">
                <a:latin typeface="Verdana" panose="020B0604030504040204" pitchFamily="34" charset="0"/>
                <a:ea typeface="Verdana" panose="020B0604030504040204" pitchFamily="34" charset="0"/>
                <a:cs typeface="Verdana" panose="020B0604030504040204" pitchFamily="34" charset="0"/>
              </a:rPr>
              <a:t>/guido-</a:t>
            </a:r>
            <a:r>
              <a:rPr lang="it-IT" dirty="0" err="1">
                <a:latin typeface="Verdana" panose="020B0604030504040204" pitchFamily="34" charset="0"/>
                <a:ea typeface="Verdana" panose="020B0604030504040204" pitchFamily="34" charset="0"/>
                <a:cs typeface="Verdana" panose="020B0604030504040204" pitchFamily="34" charset="0"/>
              </a:rPr>
              <a:t>barilla</a:t>
            </a:r>
            <a:r>
              <a:rPr lang="it-IT" dirty="0">
                <a:latin typeface="Verdana" panose="020B0604030504040204" pitchFamily="34" charset="0"/>
                <a:ea typeface="Verdana" panose="020B0604030504040204" pitchFamily="34" charset="0"/>
                <a:cs typeface="Verdana" panose="020B0604030504040204" pitchFamily="34" charset="0"/>
              </a:rPr>
              <a:t>-dove-c-%C3%A8-amore-c-%C3%A8-]</a:t>
            </a:r>
          </a:p>
          <a:p>
            <a:endParaRPr lang="it-IT" dirty="0"/>
          </a:p>
        </p:txBody>
      </p:sp>
    </p:spTree>
    <p:extLst>
      <p:ext uri="{BB962C8B-B14F-4D97-AF65-F5344CB8AC3E}">
        <p14:creationId xmlns:p14="http://schemas.microsoft.com/office/powerpoint/2010/main" val="133443802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7696F020A9FFA243A401A76CC8D19538" ma:contentTypeVersion="3" ma:contentTypeDescription="Creare un nuovo documento." ma:contentTypeScope="" ma:versionID="537c6d63e6613eceef7aadd5afa247f5">
  <xsd:schema xmlns:xsd="http://www.w3.org/2001/XMLSchema" xmlns:xs="http://www.w3.org/2001/XMLSchema" xmlns:p="http://schemas.microsoft.com/office/2006/metadata/properties" xmlns:ns2="8d375295-7d34-4f0d-8e76-3dc50ce802be" targetNamespace="http://schemas.microsoft.com/office/2006/metadata/properties" ma:root="true" ma:fieldsID="ed348b30b157f605330639b11e9a96fe" ns2:_="">
    <xsd:import namespace="8d375295-7d34-4f0d-8e76-3dc50ce802be"/>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375295-7d34-4f0d-8e76-3dc50ce802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8D26308-3A4E-4638-9EDB-F49A7B19A140}"/>
</file>

<file path=customXml/itemProps2.xml><?xml version="1.0" encoding="utf-8"?>
<ds:datastoreItem xmlns:ds="http://schemas.openxmlformats.org/officeDocument/2006/customXml" ds:itemID="{18A437D4-178F-4C4D-BD3E-2B47AECC9C6E}"/>
</file>

<file path=customXml/itemProps3.xml><?xml version="1.0" encoding="utf-8"?>
<ds:datastoreItem xmlns:ds="http://schemas.openxmlformats.org/officeDocument/2006/customXml" ds:itemID="{B1E7E771-C0C6-47AF-900C-09B075EE5274}"/>
</file>

<file path=docProps/app.xml><?xml version="1.0" encoding="utf-8"?>
<Properties xmlns="http://schemas.openxmlformats.org/officeDocument/2006/extended-properties" xmlns:vt="http://schemas.openxmlformats.org/officeDocument/2006/docPropsVTypes">
  <TotalTime>3503</TotalTime>
  <Words>3366</Words>
  <Application>Microsoft Macintosh PowerPoint</Application>
  <PresentationFormat>Widescreen</PresentationFormat>
  <Paragraphs>232</Paragraphs>
  <Slides>47</Slides>
  <Notes>0</Notes>
  <HiddenSlides>0</HiddenSlides>
  <MMClips>2</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47</vt:i4>
      </vt:variant>
    </vt:vector>
  </HeadingPairs>
  <TitlesOfParts>
    <vt:vector size="52" baseType="lpstr">
      <vt:lpstr>Arial</vt:lpstr>
      <vt:lpstr>Calibri</vt:lpstr>
      <vt:lpstr>Calibri Light</vt:lpstr>
      <vt:lpstr>Verdana</vt:lpstr>
      <vt:lpstr>Tema di Office</vt:lpstr>
      <vt:lpstr>Reputazione: quali sfide? </vt:lpstr>
      <vt:lpstr>Principali sfide per la reputazione</vt:lpstr>
      <vt:lpstr>Reputazione sulle Issue</vt:lpstr>
      <vt:lpstr>Attivisti e politici</vt:lpstr>
      <vt:lpstr>Barilla, Moncler, Eni</vt:lpstr>
      <vt:lpstr>26 settembre 2013  - Guido Barilla alla Zanzara https://www.youtube.com/watch?v=CutGkWTh4JQ</vt:lpstr>
      <vt:lpstr>#boicottabarilla</vt:lpstr>
      <vt:lpstr>I tweet</vt:lpstr>
      <vt:lpstr>Tweet  Azioni</vt:lpstr>
      <vt:lpstr>24 ore: Prima Azione Barilla</vt:lpstr>
      <vt:lpstr>48 ore: Seconda azione Barilla </vt:lpstr>
      <vt:lpstr>Seconda azione Barilla: parte del testo </vt:lpstr>
      <vt:lpstr>5 novembre: Terza azione Barilla e altre</vt:lpstr>
      <vt:lpstr>Altre azioni Barilla</vt:lpstr>
      <vt:lpstr>2018</vt:lpstr>
      <vt:lpstr>Moncler</vt:lpstr>
      <vt:lpstr>Fattore scatenante</vt:lpstr>
      <vt:lpstr>2 novembre</vt:lpstr>
      <vt:lpstr>3 novembre</vt:lpstr>
      <vt:lpstr>Es. Coloro che non acquistavano Moncler</vt:lpstr>
      <vt:lpstr>Es. Coloro che rimandano ad altri canali</vt:lpstr>
      <vt:lpstr>Mancano rispetto a Barilla</vt:lpstr>
      <vt:lpstr>Risposte e conseguenze Moncler (che apprendiamo da tweet)</vt:lpstr>
      <vt:lpstr>Tag Cloud da FB</vt:lpstr>
      <vt:lpstr>Modello di attacco (dalla reputazione all’azione)</vt:lpstr>
      <vt:lpstr>1. Triggering event</vt:lpstr>
      <vt:lpstr>2. media response  3. viral organization</vt:lpstr>
      <vt:lpstr>4. Action</vt:lpstr>
      <vt:lpstr>Piano di reputazione</vt:lpstr>
      <vt:lpstr>ENI vs Report</vt:lpstr>
      <vt:lpstr>Eni risponde in tempo reale</vt:lpstr>
      <vt:lpstr>Primo post</vt:lpstr>
      <vt:lpstr>Presentazione standard di PowerPoint</vt:lpstr>
      <vt:lpstr>Presentazione standard di PowerPoint</vt:lpstr>
      <vt:lpstr>The Post-Truth Era</vt:lpstr>
      <vt:lpstr>Dossier online</vt:lpstr>
      <vt:lpstr>Tweet del 13 dicembre</vt:lpstr>
      <vt:lpstr>Botta e risposta continua</vt:lpstr>
      <vt:lpstr>Output 1 www.franzrusso.it/condividere-comunicare/eni-vs-report-ecco-dati-e-pareri-di-esperti/</vt:lpstr>
      <vt:lpstr>Output 2 www.franzrusso.it/condividere-comunicare/eni-vs-report-ecco-dati-e-pareri-di-esperti/</vt:lpstr>
      <vt:lpstr>Out put 3 www.franzrusso.it/condividere-comunicare/eni-vs-report-ecco-dati-e-pareri-di-esperti/</vt:lpstr>
      <vt:lpstr>Intervista a Report (Luca Chianca e Giuseppe Asta da Tesi L. Malipensa)</vt:lpstr>
      <vt:lpstr>Intervista a ENI 1/5 (Daniele Chieffi da Tesi L. Malipensa)</vt:lpstr>
      <vt:lpstr>Intervista a ENI 2/5 (Daniele Chieffi da Tesi L. Malipensa)</vt:lpstr>
      <vt:lpstr>Intervista a ENI 3/5 (Daniele Chieffi da Tesi L. Malipensa)</vt:lpstr>
      <vt:lpstr>Intervista a ENI 3/5 (Daniele Chieffi da Tesi L. Malipensa)</vt:lpstr>
      <vt:lpstr>Quando l’azienda supera la TV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nicola strizzolo</dc:creator>
  <cp:lastModifiedBy>Nicola Strizzolo</cp:lastModifiedBy>
  <cp:revision>219</cp:revision>
  <dcterms:created xsi:type="dcterms:W3CDTF">2014-12-02T06:57:45Z</dcterms:created>
  <dcterms:modified xsi:type="dcterms:W3CDTF">2021-11-11T11:24:07Z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0x0101007696F020A9FFA243A401A76CC8D19538</vt:lpwstr>
  </property>
</Properties>
</file>