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10543" y="745236"/>
            <a:ext cx="8570912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863852"/>
            <a:ext cx="10357485" cy="4725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forzadelsegno.it/artisti%20villani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forzadelsegno.it/artisti%20villani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ysm.org/le-quattro-morti-di-gabriele-dannunzio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remonews.it/2013/02/19/leggi-notizia/argomenti/al-direttore-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1918" y="2812796"/>
            <a:ext cx="6890384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/>
              <a:t>La</a:t>
            </a:r>
            <a:r>
              <a:rPr sz="4200" spc="-50" dirty="0"/>
              <a:t> </a:t>
            </a:r>
            <a:r>
              <a:rPr sz="4200" dirty="0"/>
              <a:t>storia</a:t>
            </a:r>
            <a:r>
              <a:rPr sz="4200" spc="-45" dirty="0"/>
              <a:t> </a:t>
            </a:r>
            <a:r>
              <a:rPr sz="4200" dirty="0"/>
              <a:t>delle</a:t>
            </a:r>
            <a:r>
              <a:rPr sz="4200" spc="-50" dirty="0"/>
              <a:t> </a:t>
            </a:r>
            <a:r>
              <a:rPr sz="4200" dirty="0"/>
              <a:t>RP</a:t>
            </a:r>
            <a:r>
              <a:rPr sz="4200" spc="-40" dirty="0"/>
              <a:t> </a:t>
            </a:r>
            <a:r>
              <a:rPr sz="4200" dirty="0"/>
              <a:t>in</a:t>
            </a:r>
            <a:r>
              <a:rPr sz="4200" spc="-45" dirty="0"/>
              <a:t> </a:t>
            </a:r>
            <a:r>
              <a:rPr sz="4200" spc="-10" dirty="0"/>
              <a:t>Italia</a:t>
            </a:r>
            <a:endParaRPr sz="4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7595">
              <a:lnSpc>
                <a:spcPct val="100000"/>
              </a:lnSpc>
              <a:spcBef>
                <a:spcPts val="100"/>
              </a:spcBef>
            </a:pPr>
            <a:r>
              <a:rPr dirty="0"/>
              <a:t>GDA</a:t>
            </a:r>
            <a:r>
              <a:rPr spc="-60" dirty="0"/>
              <a:t> </a:t>
            </a:r>
            <a:r>
              <a:rPr dirty="0"/>
              <a:t>–</a:t>
            </a:r>
            <a:r>
              <a:rPr spc="-50" dirty="0"/>
              <a:t> </a:t>
            </a:r>
            <a:r>
              <a:rPr dirty="0"/>
              <a:t>master</a:t>
            </a:r>
            <a:r>
              <a:rPr spc="-55" dirty="0"/>
              <a:t> </a:t>
            </a:r>
            <a:r>
              <a:rPr spc="-20" dirty="0"/>
              <a:t>chef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7403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Verdana"/>
                <a:cs typeface="Verdana"/>
              </a:rPr>
              <a:t>Campagne</a:t>
            </a:r>
            <a:r>
              <a:rPr sz="2200" spc="-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pubblicitarie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in</a:t>
            </a:r>
            <a:r>
              <a:rPr sz="2200" spc="-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ambito</a:t>
            </a:r>
            <a:r>
              <a:rPr sz="2200" spc="-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gastronomico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tra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cui,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tra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le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prime:</a:t>
            </a:r>
            <a:endParaRPr sz="2200">
              <a:latin typeface="Verdana"/>
              <a:cs typeface="Verdana"/>
            </a:endParaRPr>
          </a:p>
          <a:p>
            <a:pPr marL="240665" indent="-227965" algn="just">
              <a:lnSpc>
                <a:spcPct val="100000"/>
              </a:lnSpc>
              <a:spcBef>
                <a:spcPts val="1775"/>
              </a:spcBef>
              <a:buChar char="-"/>
              <a:tabLst>
                <a:tab pos="240665" algn="l"/>
              </a:tabLst>
            </a:pPr>
            <a:r>
              <a:rPr sz="2200" dirty="0">
                <a:latin typeface="Verdana"/>
                <a:cs typeface="Verdana"/>
              </a:rPr>
              <a:t>per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la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Premiata</a:t>
            </a:r>
            <a:r>
              <a:rPr sz="2200" i="1" spc="-35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pasticceria</a:t>
            </a:r>
            <a:r>
              <a:rPr sz="2200" i="1" spc="-45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Geremia</a:t>
            </a:r>
            <a:r>
              <a:rPr sz="2200" i="1" spc="-40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Viscardi</a:t>
            </a:r>
            <a:r>
              <a:rPr sz="2200" i="1" spc="-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di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Bologna</a:t>
            </a:r>
            <a:endParaRPr sz="2200">
              <a:latin typeface="Verdana"/>
              <a:cs typeface="Verdana"/>
            </a:endParaRPr>
          </a:p>
          <a:p>
            <a:pPr marL="241300" marR="5715" indent="-228600" algn="just">
              <a:lnSpc>
                <a:spcPct val="132700"/>
              </a:lnSpc>
              <a:spcBef>
                <a:spcPts val="890"/>
              </a:spcBef>
              <a:buChar char="-"/>
              <a:tabLst>
                <a:tab pos="241300" algn="l"/>
              </a:tabLst>
            </a:pPr>
            <a:r>
              <a:rPr sz="2200" dirty="0">
                <a:latin typeface="Verdana"/>
                <a:cs typeface="Verdana"/>
              </a:rPr>
              <a:t>La</a:t>
            </a:r>
            <a:r>
              <a:rPr sz="2200" spc="2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promozione</a:t>
            </a:r>
            <a:r>
              <a:rPr sz="2200" spc="2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dei</a:t>
            </a:r>
            <a:r>
              <a:rPr sz="2200" spc="2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suoi</a:t>
            </a:r>
            <a:r>
              <a:rPr sz="2200" spc="20" dirty="0">
                <a:latin typeface="Verdana"/>
                <a:cs typeface="Verdana"/>
              </a:rPr>
              <a:t>  </a:t>
            </a:r>
            <a:r>
              <a:rPr sz="2200" i="1" dirty="0">
                <a:latin typeface="Verdana"/>
                <a:cs typeface="Verdana"/>
              </a:rPr>
              <a:t>marrons</a:t>
            </a:r>
            <a:r>
              <a:rPr sz="2200" i="1" spc="30" dirty="0">
                <a:latin typeface="Verdana"/>
                <a:cs typeface="Verdana"/>
              </a:rPr>
              <a:t>  </a:t>
            </a:r>
            <a:r>
              <a:rPr sz="2200" i="1" dirty="0">
                <a:latin typeface="Verdana"/>
                <a:cs typeface="Verdana"/>
              </a:rPr>
              <a:t>glacés</a:t>
            </a:r>
            <a:r>
              <a:rPr sz="2200" i="1" spc="2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vide</a:t>
            </a:r>
            <a:r>
              <a:rPr sz="2200" spc="2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la</a:t>
            </a:r>
            <a:r>
              <a:rPr sz="2200" spc="2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collaborazione</a:t>
            </a:r>
            <a:r>
              <a:rPr sz="2200" spc="25" dirty="0">
                <a:latin typeface="Verdana"/>
                <a:cs typeface="Verdana"/>
              </a:rPr>
              <a:t>  </a:t>
            </a:r>
            <a:r>
              <a:rPr sz="2200" spc="-25" dirty="0">
                <a:latin typeface="Verdana"/>
                <a:cs typeface="Verdana"/>
              </a:rPr>
              <a:t>tra </a:t>
            </a:r>
            <a:r>
              <a:rPr sz="2200" dirty="0">
                <a:latin typeface="Verdana"/>
                <a:cs typeface="Verdana"/>
              </a:rPr>
              <a:t>d’Annunzio</a:t>
            </a:r>
            <a:r>
              <a:rPr sz="2200" spc="-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e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Matilde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Serao,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letterata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e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giornalista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del</a:t>
            </a:r>
            <a:r>
              <a:rPr sz="2200" spc="-55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tempo</a:t>
            </a:r>
            <a:endParaRPr sz="2200">
              <a:latin typeface="Verdana"/>
              <a:cs typeface="Verdana"/>
            </a:endParaRPr>
          </a:p>
          <a:p>
            <a:pPr marL="241300" marR="5080" indent="-228600" algn="just">
              <a:lnSpc>
                <a:spcPct val="130000"/>
              </a:lnSpc>
              <a:spcBef>
                <a:spcPts val="960"/>
              </a:spcBef>
              <a:buChar char="-"/>
              <a:tabLst>
                <a:tab pos="241300" algn="l"/>
              </a:tabLst>
            </a:pPr>
            <a:r>
              <a:rPr sz="2200" dirty="0">
                <a:latin typeface="Verdana"/>
                <a:cs typeface="Verdana"/>
              </a:rPr>
              <a:t>Il</a:t>
            </a:r>
            <a:r>
              <a:rPr sz="2200" spc="8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loro</a:t>
            </a:r>
            <a:r>
              <a:rPr sz="2200" spc="8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contributo</a:t>
            </a:r>
            <a:r>
              <a:rPr sz="2200" spc="8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fu</a:t>
            </a:r>
            <a:r>
              <a:rPr sz="2200" spc="8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una</a:t>
            </a:r>
            <a:r>
              <a:rPr sz="2200" spc="8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pubblicità</a:t>
            </a:r>
            <a:r>
              <a:rPr sz="2200" spc="8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in</a:t>
            </a:r>
            <a:r>
              <a:rPr sz="2200" spc="8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facsimile</a:t>
            </a:r>
            <a:r>
              <a:rPr sz="2200" spc="8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di</a:t>
            </a:r>
            <a:r>
              <a:rPr sz="2200" spc="8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autografo</a:t>
            </a:r>
            <a:r>
              <a:rPr sz="2200" spc="80" dirty="0">
                <a:latin typeface="Verdana"/>
                <a:cs typeface="Verdana"/>
              </a:rPr>
              <a:t>  </a:t>
            </a:r>
            <a:r>
              <a:rPr sz="2200" spc="-25" dirty="0">
                <a:latin typeface="Verdana"/>
                <a:cs typeface="Verdana"/>
              </a:rPr>
              <a:t>che </a:t>
            </a:r>
            <a:r>
              <a:rPr sz="2200" dirty="0">
                <a:latin typeface="Verdana"/>
                <a:cs typeface="Verdana"/>
              </a:rPr>
              <a:t>riportava</a:t>
            </a:r>
            <a:r>
              <a:rPr sz="2200" spc="3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</a:t>
            </a:r>
            <a:r>
              <a:rPr sz="2200" spc="32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seguenti</a:t>
            </a:r>
            <a:r>
              <a:rPr sz="2200" spc="3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testi:</a:t>
            </a:r>
            <a:r>
              <a:rPr sz="2200" spc="3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“(Serao)</a:t>
            </a:r>
            <a:r>
              <a:rPr sz="2200" spc="3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“</a:t>
            </a:r>
            <a:r>
              <a:rPr sz="2200" i="1" dirty="0">
                <a:latin typeface="Verdana"/>
                <a:cs typeface="Verdana"/>
              </a:rPr>
              <a:t>Io</a:t>
            </a:r>
            <a:r>
              <a:rPr sz="2200" i="1" spc="330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non</a:t>
            </a:r>
            <a:r>
              <a:rPr sz="2200" i="1" spc="330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alletto</a:t>
            </a:r>
            <a:r>
              <a:rPr sz="2200" i="1" spc="330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il</a:t>
            </a:r>
            <a:r>
              <a:rPr sz="2200" i="1" spc="330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palato</a:t>
            </a:r>
            <a:r>
              <a:rPr sz="2200" i="1" spc="330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che</a:t>
            </a:r>
            <a:r>
              <a:rPr sz="2200" i="1" spc="330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con</a:t>
            </a:r>
            <a:r>
              <a:rPr sz="2200" i="1" spc="325" dirty="0">
                <a:latin typeface="Verdana"/>
                <a:cs typeface="Verdana"/>
              </a:rPr>
              <a:t> </a:t>
            </a:r>
            <a:r>
              <a:rPr sz="2200" i="1" spc="-50" dirty="0">
                <a:latin typeface="Verdana"/>
                <a:cs typeface="Verdana"/>
              </a:rPr>
              <a:t>i </a:t>
            </a:r>
            <a:r>
              <a:rPr sz="2200" i="1" dirty="0">
                <a:latin typeface="Verdana"/>
                <a:cs typeface="Verdana"/>
              </a:rPr>
              <a:t>marrons</a:t>
            </a:r>
            <a:r>
              <a:rPr sz="2200" i="1" spc="80" dirty="0">
                <a:latin typeface="Verdana"/>
                <a:cs typeface="Verdana"/>
              </a:rPr>
              <a:t>  </a:t>
            </a:r>
            <a:r>
              <a:rPr sz="2200" i="1" dirty="0">
                <a:latin typeface="Verdana"/>
                <a:cs typeface="Verdana"/>
              </a:rPr>
              <a:t>glacés,</a:t>
            </a:r>
            <a:r>
              <a:rPr sz="2200" i="1" spc="80" dirty="0">
                <a:latin typeface="Verdana"/>
                <a:cs typeface="Verdana"/>
              </a:rPr>
              <a:t>  </a:t>
            </a:r>
            <a:r>
              <a:rPr sz="2200" i="1" dirty="0">
                <a:latin typeface="Verdana"/>
                <a:cs typeface="Verdana"/>
              </a:rPr>
              <a:t>i</a:t>
            </a:r>
            <a:r>
              <a:rPr sz="2200" i="1" spc="80" dirty="0">
                <a:latin typeface="Verdana"/>
                <a:cs typeface="Verdana"/>
              </a:rPr>
              <a:t>  </a:t>
            </a:r>
            <a:r>
              <a:rPr sz="2200" i="1" dirty="0">
                <a:latin typeface="Verdana"/>
                <a:cs typeface="Verdana"/>
              </a:rPr>
              <a:t>soavissimi</a:t>
            </a:r>
            <a:r>
              <a:rPr sz="2200" i="1" spc="75" dirty="0">
                <a:latin typeface="Verdana"/>
                <a:cs typeface="Verdana"/>
              </a:rPr>
              <a:t>  </a:t>
            </a:r>
            <a:r>
              <a:rPr sz="2200" i="1" dirty="0">
                <a:latin typeface="Verdana"/>
                <a:cs typeface="Verdana"/>
              </a:rPr>
              <a:t>marrons</a:t>
            </a:r>
            <a:r>
              <a:rPr sz="2200" i="1" spc="85" dirty="0">
                <a:latin typeface="Verdana"/>
                <a:cs typeface="Verdana"/>
              </a:rPr>
              <a:t>  </a:t>
            </a:r>
            <a:r>
              <a:rPr sz="2200" i="1" dirty="0">
                <a:latin typeface="Verdana"/>
                <a:cs typeface="Verdana"/>
              </a:rPr>
              <a:t>glacés</a:t>
            </a:r>
            <a:r>
              <a:rPr sz="2200" dirty="0">
                <a:latin typeface="Verdana"/>
                <a:cs typeface="Verdana"/>
              </a:rPr>
              <a:t>”.</a:t>
            </a:r>
            <a:r>
              <a:rPr sz="2200" spc="8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(D’Annunzio):</a:t>
            </a:r>
            <a:r>
              <a:rPr sz="2200" spc="80" dirty="0">
                <a:latin typeface="Verdana"/>
                <a:cs typeface="Verdana"/>
              </a:rPr>
              <a:t>  </a:t>
            </a:r>
            <a:r>
              <a:rPr sz="2200" spc="-10" dirty="0">
                <a:latin typeface="Verdana"/>
                <a:cs typeface="Verdana"/>
              </a:rPr>
              <a:t>“</a:t>
            </a:r>
            <a:r>
              <a:rPr sz="2200" i="1" spc="-10" dirty="0">
                <a:latin typeface="Verdana"/>
                <a:cs typeface="Verdana"/>
              </a:rPr>
              <a:t>Ella </a:t>
            </a:r>
            <a:r>
              <a:rPr sz="2200" i="1" dirty="0">
                <a:latin typeface="Verdana"/>
                <a:cs typeface="Verdana"/>
              </a:rPr>
              <a:t>strinse</a:t>
            </a:r>
            <a:r>
              <a:rPr sz="2200" i="1" spc="-40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fra</a:t>
            </a:r>
            <a:r>
              <a:rPr sz="2200" i="1" spc="-35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le</a:t>
            </a:r>
            <a:r>
              <a:rPr sz="2200" i="1" spc="-40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belle</a:t>
            </a:r>
            <a:r>
              <a:rPr sz="2200" i="1" spc="-40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dita</a:t>
            </a:r>
            <a:r>
              <a:rPr sz="2200" i="1" spc="-35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i</a:t>
            </a:r>
            <a:r>
              <a:rPr sz="2200" i="1" spc="-45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marrons</a:t>
            </a:r>
            <a:r>
              <a:rPr sz="2200" i="1" spc="-35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glacés</a:t>
            </a:r>
            <a:r>
              <a:rPr sz="2200" i="1" spc="-35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e</a:t>
            </a:r>
            <a:r>
              <a:rPr sz="2200" i="1" spc="-40" dirty="0">
                <a:latin typeface="Verdana"/>
                <a:cs typeface="Verdana"/>
              </a:rPr>
              <a:t> </a:t>
            </a:r>
            <a:r>
              <a:rPr sz="2200" i="1" dirty="0">
                <a:latin typeface="Verdana"/>
                <a:cs typeface="Verdana"/>
              </a:rPr>
              <a:t>soavemente</a:t>
            </a:r>
            <a:r>
              <a:rPr sz="2200" i="1" spc="-40" dirty="0">
                <a:latin typeface="Verdana"/>
                <a:cs typeface="Verdana"/>
              </a:rPr>
              <a:t> </a:t>
            </a:r>
            <a:r>
              <a:rPr sz="2200" i="1" spc="-10" dirty="0">
                <a:latin typeface="Verdana"/>
                <a:cs typeface="Verdana"/>
              </a:rPr>
              <a:t>sorrise</a:t>
            </a:r>
            <a:r>
              <a:rPr sz="2200" spc="-10" dirty="0">
                <a:latin typeface="Verdana"/>
                <a:cs typeface="Verdana"/>
              </a:rPr>
              <a:t>”</a:t>
            </a:r>
            <a:endParaRPr sz="2200">
              <a:latin typeface="Verdana"/>
              <a:cs typeface="Verdana"/>
            </a:endParaRPr>
          </a:p>
          <a:p>
            <a:pPr marL="12700" marR="5080">
              <a:lnSpc>
                <a:spcPct val="131200"/>
              </a:lnSpc>
              <a:spcBef>
                <a:spcPts val="1055"/>
              </a:spcBef>
              <a:tabLst>
                <a:tab pos="855344" algn="l"/>
                <a:tab pos="1882139" algn="l"/>
                <a:tab pos="3181985" algn="l"/>
                <a:tab pos="4026535" algn="l"/>
                <a:tab pos="4511040" algn="l"/>
                <a:tab pos="5516880" algn="l"/>
                <a:tab pos="5818505" algn="l"/>
                <a:tab pos="6485255" algn="l"/>
                <a:tab pos="7235825" algn="l"/>
                <a:tab pos="7599680" algn="l"/>
                <a:tab pos="8037195" algn="l"/>
                <a:tab pos="8791575" algn="l"/>
                <a:tab pos="10222865" algn="l"/>
              </a:tabLst>
            </a:pPr>
            <a:r>
              <a:rPr sz="1600" spc="-10" dirty="0">
                <a:latin typeface="Verdana"/>
                <a:cs typeface="Verdana"/>
              </a:rPr>
              <a:t>Fonte: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10" dirty="0">
                <a:latin typeface="Verdana"/>
                <a:cs typeface="Verdana"/>
              </a:rPr>
              <a:t>Gabriele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10" dirty="0">
                <a:latin typeface="Verdana"/>
                <a:cs typeface="Verdana"/>
              </a:rPr>
              <a:t>d'Annunzio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10" dirty="0">
                <a:latin typeface="Verdana"/>
                <a:cs typeface="Verdana"/>
              </a:rPr>
              <a:t>Analisi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25" dirty="0">
                <a:latin typeface="Verdana"/>
                <a:cs typeface="Verdana"/>
              </a:rPr>
              <a:t>dei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10" dirty="0">
                <a:latin typeface="Verdana"/>
                <a:cs typeface="Verdana"/>
              </a:rPr>
              <a:t>carteggi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50" dirty="0">
                <a:latin typeface="Verdana"/>
                <a:cs typeface="Verdana"/>
              </a:rPr>
              <a:t>e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10" dirty="0">
                <a:latin typeface="Verdana"/>
                <a:cs typeface="Verdana"/>
              </a:rPr>
              <a:t>degli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10" dirty="0">
                <a:latin typeface="Verdana"/>
                <a:cs typeface="Verdana"/>
              </a:rPr>
              <a:t>scritti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25" dirty="0">
                <a:latin typeface="Verdana"/>
                <a:cs typeface="Verdana"/>
              </a:rPr>
              <a:t>di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25" dirty="0">
                <a:latin typeface="Verdana"/>
                <a:cs typeface="Verdana"/>
              </a:rPr>
              <a:t>un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10" dirty="0">
                <a:latin typeface="Verdana"/>
                <a:cs typeface="Verdana"/>
              </a:rPr>
              <a:t>poeta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10" dirty="0">
                <a:latin typeface="Verdana"/>
                <a:cs typeface="Verdana"/>
              </a:rPr>
              <a:t>pubblicitario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50" dirty="0">
                <a:latin typeface="Verdana"/>
                <a:cs typeface="Verdana"/>
              </a:rPr>
              <a:t>e </a:t>
            </a:r>
            <a:r>
              <a:rPr sz="1600" dirty="0">
                <a:latin typeface="Verdana"/>
                <a:cs typeface="Verdana"/>
              </a:rPr>
              <a:t>comunicatore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massa,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Lisa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Mionetto,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2016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(Tesi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Laurea,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Università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Ca'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Foscari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Venezia)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6565">
              <a:lnSpc>
                <a:spcPct val="100000"/>
              </a:lnSpc>
              <a:spcBef>
                <a:spcPts val="100"/>
              </a:spcBef>
            </a:pPr>
            <a:r>
              <a:rPr dirty="0"/>
              <a:t>GDA</a:t>
            </a:r>
            <a:r>
              <a:rPr spc="-30" dirty="0"/>
              <a:t> </a:t>
            </a:r>
            <a:r>
              <a:rPr dirty="0"/>
              <a:t>-</a:t>
            </a:r>
            <a:r>
              <a:rPr spc="-30" dirty="0"/>
              <a:t> </a:t>
            </a:r>
            <a:r>
              <a:rPr spc="-20" dirty="0"/>
              <a:t>Brand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265935"/>
            <a:ext cx="10357485" cy="4957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 algn="just">
              <a:lnSpc>
                <a:spcPct val="100000"/>
              </a:lnSpc>
              <a:spcBef>
                <a:spcPts val="100"/>
              </a:spcBef>
              <a:buChar char="-"/>
              <a:tabLst>
                <a:tab pos="240665" algn="l"/>
              </a:tabLst>
            </a:pPr>
            <a:r>
              <a:rPr sz="2100" dirty="0">
                <a:latin typeface="Verdana"/>
                <a:cs typeface="Verdana"/>
              </a:rPr>
              <a:t>Stilista,</a:t>
            </a:r>
            <a:r>
              <a:rPr sz="2100" spc="-2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esteta</a:t>
            </a:r>
            <a:r>
              <a:rPr sz="2100" spc="-3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e</a:t>
            </a:r>
            <a:r>
              <a:rPr sz="2100" spc="-25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pubblicitario</a:t>
            </a:r>
            <a:endParaRPr sz="2100">
              <a:latin typeface="Verdana"/>
              <a:cs typeface="Verdana"/>
            </a:endParaRPr>
          </a:p>
          <a:p>
            <a:pPr marL="241300" marR="5080" indent="-228600" algn="just">
              <a:lnSpc>
                <a:spcPct val="139800"/>
              </a:lnSpc>
              <a:spcBef>
                <a:spcPts val="1085"/>
              </a:spcBef>
              <a:buChar char="-"/>
              <a:tabLst>
                <a:tab pos="241300" algn="l"/>
              </a:tabLst>
            </a:pPr>
            <a:r>
              <a:rPr sz="2100" dirty="0">
                <a:latin typeface="Verdana"/>
                <a:cs typeface="Verdana"/>
              </a:rPr>
              <a:t>Brevettò</a:t>
            </a:r>
            <a:r>
              <a:rPr sz="2100" spc="-7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un</a:t>
            </a:r>
            <a:r>
              <a:rPr sz="2100" spc="-6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profumo,</a:t>
            </a:r>
            <a:r>
              <a:rPr sz="2100" spc="-70" dirty="0">
                <a:latin typeface="Verdana"/>
                <a:cs typeface="Verdana"/>
              </a:rPr>
              <a:t>  </a:t>
            </a:r>
            <a:r>
              <a:rPr sz="2100" i="1" dirty="0">
                <a:latin typeface="Verdana"/>
                <a:cs typeface="Verdana"/>
              </a:rPr>
              <a:t>l’Acqua</a:t>
            </a:r>
            <a:r>
              <a:rPr sz="2100" i="1" spc="-65" dirty="0">
                <a:latin typeface="Verdana"/>
                <a:cs typeface="Verdana"/>
              </a:rPr>
              <a:t>  </a:t>
            </a:r>
            <a:r>
              <a:rPr sz="2100" i="1" dirty="0">
                <a:latin typeface="Verdana"/>
                <a:cs typeface="Verdana"/>
              </a:rPr>
              <a:t>Nunzia</a:t>
            </a:r>
            <a:r>
              <a:rPr sz="2100" dirty="0">
                <a:latin typeface="Verdana"/>
                <a:cs typeface="Verdana"/>
              </a:rPr>
              <a:t>.</a:t>
            </a:r>
            <a:r>
              <a:rPr sz="2100" spc="-6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Questa</a:t>
            </a:r>
            <a:r>
              <a:rPr sz="2100" spc="-6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fragranza,</a:t>
            </a:r>
            <a:r>
              <a:rPr sz="2100" spc="-7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aveva</a:t>
            </a:r>
            <a:r>
              <a:rPr sz="2100" spc="-65" dirty="0">
                <a:latin typeface="Verdana"/>
                <a:cs typeface="Verdana"/>
              </a:rPr>
              <a:t>  </a:t>
            </a:r>
            <a:r>
              <a:rPr sz="2100" spc="-10" dirty="0">
                <a:latin typeface="Verdana"/>
                <a:cs typeface="Verdana"/>
              </a:rPr>
              <a:t>qualità </a:t>
            </a:r>
            <a:r>
              <a:rPr sz="2100" dirty="0">
                <a:latin typeface="Verdana"/>
                <a:cs typeface="Verdana"/>
              </a:rPr>
              <a:t>afrodisiache</a:t>
            </a:r>
            <a:r>
              <a:rPr sz="2100" spc="2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e</a:t>
            </a:r>
            <a:r>
              <a:rPr sz="2100" spc="3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rispecchiava</a:t>
            </a:r>
            <a:r>
              <a:rPr sz="2100" spc="3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la</a:t>
            </a:r>
            <a:r>
              <a:rPr sz="2100" spc="3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sua</a:t>
            </a:r>
            <a:r>
              <a:rPr sz="2100" spc="2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immagine</a:t>
            </a:r>
            <a:r>
              <a:rPr sz="2100" spc="3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di</a:t>
            </a:r>
            <a:r>
              <a:rPr sz="2100" spc="3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dandy</a:t>
            </a:r>
            <a:r>
              <a:rPr sz="2100" spc="3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e</a:t>
            </a:r>
            <a:r>
              <a:rPr sz="2100" spc="3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seduttore.</a:t>
            </a:r>
            <a:r>
              <a:rPr sz="2100" spc="3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Il</a:t>
            </a:r>
            <a:r>
              <a:rPr sz="2100" spc="30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poeta </a:t>
            </a:r>
            <a:r>
              <a:rPr sz="2100" dirty="0">
                <a:latin typeface="Verdana"/>
                <a:cs typeface="Verdana"/>
              </a:rPr>
              <a:t>affermava</a:t>
            </a:r>
            <a:r>
              <a:rPr sz="2100" spc="16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che</a:t>
            </a:r>
            <a:r>
              <a:rPr sz="2100" spc="17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era</a:t>
            </a:r>
            <a:r>
              <a:rPr sz="2100" spc="17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lui</a:t>
            </a:r>
            <a:r>
              <a:rPr sz="2100" spc="16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stesso</a:t>
            </a:r>
            <a:r>
              <a:rPr sz="2100" spc="17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</a:t>
            </a:r>
            <a:r>
              <a:rPr sz="2100" spc="17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prepararla</a:t>
            </a:r>
            <a:r>
              <a:rPr sz="2100" spc="17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in</a:t>
            </a:r>
            <a:r>
              <a:rPr sz="2100" spc="16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fialette</a:t>
            </a:r>
            <a:r>
              <a:rPr sz="2100" spc="16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seguendo</a:t>
            </a:r>
            <a:r>
              <a:rPr sz="2100" spc="16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una</a:t>
            </a:r>
            <a:r>
              <a:rPr sz="2100" spc="170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ricetta </a:t>
            </a:r>
            <a:r>
              <a:rPr sz="2100" dirty="0">
                <a:latin typeface="Verdana"/>
                <a:cs typeface="Verdana"/>
              </a:rPr>
              <a:t>del</a:t>
            </a:r>
            <a:r>
              <a:rPr sz="2100" spc="8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Quattrocento.</a:t>
            </a:r>
            <a:r>
              <a:rPr sz="2100" spc="8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In</a:t>
            </a:r>
            <a:r>
              <a:rPr sz="2100" spc="7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realtà̀</a:t>
            </a:r>
            <a:r>
              <a:rPr sz="2100" spc="8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pare</a:t>
            </a:r>
            <a:r>
              <a:rPr sz="2100" spc="8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che</a:t>
            </a:r>
            <a:r>
              <a:rPr sz="2100" spc="8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avesse</a:t>
            </a:r>
            <a:r>
              <a:rPr sz="2100" spc="8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dato</a:t>
            </a:r>
            <a:r>
              <a:rPr sz="2100" spc="8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il</a:t>
            </a:r>
            <a:r>
              <a:rPr sz="2100" spc="8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compito</a:t>
            </a:r>
            <a:r>
              <a:rPr sz="2100" spc="8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ad</a:t>
            </a:r>
            <a:r>
              <a:rPr sz="2100" spc="85" dirty="0">
                <a:latin typeface="Verdana"/>
                <a:cs typeface="Verdana"/>
              </a:rPr>
              <a:t>  </a:t>
            </a:r>
            <a:r>
              <a:rPr sz="2100" spc="-25" dirty="0">
                <a:latin typeface="Verdana"/>
                <a:cs typeface="Verdana"/>
              </a:rPr>
              <a:t>un </a:t>
            </a:r>
            <a:r>
              <a:rPr sz="2100" dirty="0">
                <a:latin typeface="Verdana"/>
                <a:cs typeface="Verdana"/>
              </a:rPr>
              <a:t>farmacista</a:t>
            </a:r>
            <a:r>
              <a:rPr sz="2100" spc="14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di</a:t>
            </a:r>
            <a:r>
              <a:rPr sz="2100" spc="1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Firenze</a:t>
            </a:r>
            <a:r>
              <a:rPr sz="2100" spc="1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che</a:t>
            </a:r>
            <a:r>
              <a:rPr sz="2100" spc="14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doveva</a:t>
            </a:r>
            <a:r>
              <a:rPr sz="2100" spc="1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comunque</a:t>
            </a:r>
            <a:r>
              <a:rPr sz="2100" spc="1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seguire</a:t>
            </a:r>
            <a:r>
              <a:rPr sz="2100" spc="1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le</a:t>
            </a:r>
            <a:r>
              <a:rPr sz="2100" spc="1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indicazioni</a:t>
            </a:r>
            <a:r>
              <a:rPr sz="2100" spc="145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segrete </a:t>
            </a:r>
            <a:r>
              <a:rPr sz="2100" dirty="0">
                <a:latin typeface="Verdana"/>
                <a:cs typeface="Verdana"/>
              </a:rPr>
              <a:t>di</a:t>
            </a:r>
            <a:r>
              <a:rPr sz="2100" spc="5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d’Annunzio</a:t>
            </a:r>
            <a:r>
              <a:rPr sz="2100" spc="5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per</a:t>
            </a:r>
            <a:r>
              <a:rPr sz="2100" spc="5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la</a:t>
            </a:r>
            <a:r>
              <a:rPr sz="2100" spc="5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creazione.</a:t>
            </a:r>
            <a:r>
              <a:rPr sz="2100" spc="4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Non</a:t>
            </a:r>
            <a:r>
              <a:rPr sz="2100" spc="5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è</a:t>
            </a:r>
            <a:r>
              <a:rPr sz="2100" spc="5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mai</a:t>
            </a:r>
            <a:r>
              <a:rPr sz="2100" spc="5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stata</a:t>
            </a:r>
            <a:r>
              <a:rPr sz="2100" spc="5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ritrovata</a:t>
            </a:r>
            <a:r>
              <a:rPr sz="2100" spc="5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la</a:t>
            </a:r>
            <a:r>
              <a:rPr sz="2100" spc="50" dirty="0">
                <a:latin typeface="Verdana"/>
                <a:cs typeface="Verdana"/>
              </a:rPr>
              <a:t>  </a:t>
            </a:r>
            <a:r>
              <a:rPr sz="2100" spc="-10" dirty="0">
                <a:latin typeface="Verdana"/>
                <a:cs typeface="Verdana"/>
              </a:rPr>
              <a:t>ricetta </a:t>
            </a:r>
            <a:r>
              <a:rPr sz="2100" dirty="0">
                <a:latin typeface="Verdana"/>
                <a:cs typeface="Verdana"/>
              </a:rPr>
              <a:t>dell’</a:t>
            </a:r>
            <a:r>
              <a:rPr sz="2100" i="1" dirty="0">
                <a:latin typeface="Verdana"/>
                <a:cs typeface="Verdana"/>
              </a:rPr>
              <a:t>Acqua</a:t>
            </a:r>
            <a:r>
              <a:rPr sz="2100" i="1" spc="310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Nuntia</a:t>
            </a:r>
            <a:r>
              <a:rPr sz="2100" dirty="0">
                <a:latin typeface="Verdana"/>
                <a:cs typeface="Verdana"/>
              </a:rPr>
              <a:t>,</a:t>
            </a:r>
            <a:r>
              <a:rPr sz="2100" spc="31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ma</a:t>
            </a:r>
            <a:r>
              <a:rPr sz="2100" spc="31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pare</a:t>
            </a:r>
            <a:r>
              <a:rPr sz="2100" spc="31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che</a:t>
            </a:r>
            <a:r>
              <a:rPr sz="2100" spc="31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nell’opera</a:t>
            </a:r>
            <a:r>
              <a:rPr sz="2100" spc="31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la</a:t>
            </a:r>
            <a:r>
              <a:rPr sz="2100" spc="315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Nave,</a:t>
            </a:r>
            <a:r>
              <a:rPr sz="2100" i="1" spc="31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il</a:t>
            </a:r>
            <a:r>
              <a:rPr sz="2100" spc="31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Vate</a:t>
            </a:r>
            <a:r>
              <a:rPr sz="2100" spc="31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l’abbia</a:t>
            </a:r>
            <a:r>
              <a:rPr sz="2100" spc="310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voluta </a:t>
            </a:r>
            <a:r>
              <a:rPr sz="2100" dirty="0">
                <a:latin typeface="Verdana"/>
                <a:cs typeface="Verdana"/>
              </a:rPr>
              <a:t>inserire</a:t>
            </a:r>
            <a:r>
              <a:rPr sz="2100" spc="12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in</a:t>
            </a:r>
            <a:r>
              <a:rPr sz="2100" spc="12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un</a:t>
            </a:r>
            <a:r>
              <a:rPr sz="2100" spc="12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dialogo</a:t>
            </a:r>
            <a:r>
              <a:rPr sz="2100" spc="13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tenuto</a:t>
            </a:r>
            <a:r>
              <a:rPr sz="2100" spc="12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da</a:t>
            </a:r>
            <a:r>
              <a:rPr sz="2100" spc="13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Basiliola</a:t>
            </a:r>
            <a:r>
              <a:rPr sz="2100" spc="13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che</a:t>
            </a:r>
            <a:r>
              <a:rPr sz="2100" spc="12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dice:</a:t>
            </a:r>
            <a:r>
              <a:rPr sz="2100" spc="12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“</a:t>
            </a:r>
            <a:r>
              <a:rPr sz="2100" i="1" dirty="0">
                <a:latin typeface="Verdana"/>
                <a:cs typeface="Verdana"/>
              </a:rPr>
              <a:t>Senti?</a:t>
            </a:r>
            <a:r>
              <a:rPr sz="2100" i="1" spc="135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Tu</a:t>
            </a:r>
            <a:r>
              <a:rPr sz="2100" i="1" spc="125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non</a:t>
            </a:r>
            <a:r>
              <a:rPr sz="2100" i="1" spc="120" dirty="0">
                <a:latin typeface="Verdana"/>
                <a:cs typeface="Verdana"/>
              </a:rPr>
              <a:t> </a:t>
            </a:r>
            <a:r>
              <a:rPr sz="2100" i="1" spc="-10" dirty="0">
                <a:latin typeface="Verdana"/>
                <a:cs typeface="Verdana"/>
              </a:rPr>
              <a:t>conosci </a:t>
            </a:r>
            <a:r>
              <a:rPr sz="2100" i="1" dirty="0">
                <a:latin typeface="Verdana"/>
                <a:cs typeface="Verdana"/>
              </a:rPr>
              <a:t>ancora</a:t>
            </a:r>
            <a:r>
              <a:rPr sz="2100" i="1" spc="325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questo</a:t>
            </a:r>
            <a:r>
              <a:rPr sz="2100" i="1" spc="325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profumo.</a:t>
            </a:r>
            <a:r>
              <a:rPr sz="2100" i="1" spc="325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Lo</a:t>
            </a:r>
            <a:r>
              <a:rPr sz="2100" i="1" spc="325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fa</a:t>
            </a:r>
            <a:r>
              <a:rPr sz="2100" i="1" spc="325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Cordula</a:t>
            </a:r>
            <a:r>
              <a:rPr sz="2100" i="1" spc="325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mescendo</a:t>
            </a:r>
            <a:r>
              <a:rPr sz="2100" i="1" spc="320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il</a:t>
            </a:r>
            <a:r>
              <a:rPr sz="2100" i="1" spc="325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belzuino</a:t>
            </a:r>
            <a:r>
              <a:rPr sz="2100" i="1" spc="325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e</a:t>
            </a:r>
            <a:r>
              <a:rPr sz="2100" i="1" spc="325" dirty="0">
                <a:latin typeface="Verdana"/>
                <a:cs typeface="Verdana"/>
              </a:rPr>
              <a:t> </a:t>
            </a:r>
            <a:r>
              <a:rPr sz="2100" i="1" dirty="0">
                <a:latin typeface="Verdana"/>
                <a:cs typeface="Verdana"/>
              </a:rPr>
              <a:t>il</a:t>
            </a:r>
            <a:r>
              <a:rPr sz="2100" i="1" spc="325" dirty="0">
                <a:latin typeface="Verdana"/>
                <a:cs typeface="Verdana"/>
              </a:rPr>
              <a:t> </a:t>
            </a:r>
            <a:r>
              <a:rPr sz="2100" i="1" spc="-10" dirty="0">
                <a:latin typeface="Verdana"/>
                <a:cs typeface="Verdana"/>
              </a:rPr>
              <a:t>sandalo </a:t>
            </a:r>
            <a:r>
              <a:rPr sz="2100" i="1" dirty="0">
                <a:latin typeface="Verdana"/>
                <a:cs typeface="Verdana"/>
              </a:rPr>
              <a:t>con</a:t>
            </a:r>
            <a:r>
              <a:rPr sz="2100" i="1" spc="-30" dirty="0">
                <a:latin typeface="Verdana"/>
                <a:cs typeface="Verdana"/>
              </a:rPr>
              <a:t> </a:t>
            </a:r>
            <a:r>
              <a:rPr sz="2100" i="1" spc="-10" dirty="0">
                <a:latin typeface="Verdana"/>
                <a:cs typeface="Verdana"/>
              </a:rPr>
              <a:t>l’ambra</a:t>
            </a:r>
            <a:r>
              <a:rPr sz="2100" spc="-10" dirty="0">
                <a:latin typeface="Verdana"/>
                <a:cs typeface="Verdana"/>
              </a:rPr>
              <a:t>”</a:t>
            </a:r>
            <a:endParaRPr sz="2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5285">
              <a:lnSpc>
                <a:spcPct val="100000"/>
              </a:lnSpc>
              <a:spcBef>
                <a:spcPts val="100"/>
              </a:spcBef>
            </a:pPr>
            <a:r>
              <a:rPr dirty="0"/>
              <a:t>GDA</a:t>
            </a:r>
            <a:r>
              <a:rPr spc="-40" dirty="0"/>
              <a:t> </a:t>
            </a:r>
            <a:r>
              <a:rPr dirty="0"/>
              <a:t>–</a:t>
            </a:r>
            <a:r>
              <a:rPr spc="-35" dirty="0"/>
              <a:t> </a:t>
            </a:r>
            <a:r>
              <a:rPr spc="-10" dirty="0"/>
              <a:t>G.d.A.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416303"/>
            <a:ext cx="10357485" cy="47377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029" marR="5080" indent="-227329" algn="just">
              <a:lnSpc>
                <a:spcPct val="149100"/>
              </a:lnSpc>
              <a:spcBef>
                <a:spcPts val="105"/>
              </a:spcBef>
              <a:buChar char="-"/>
              <a:tabLst>
                <a:tab pos="241300" algn="l"/>
              </a:tabLst>
            </a:pPr>
            <a:r>
              <a:rPr sz="1900" dirty="0">
                <a:latin typeface="Verdana"/>
                <a:cs typeface="Verdana"/>
              </a:rPr>
              <a:t>Poneva</a:t>
            </a:r>
            <a:r>
              <a:rPr sz="1900" spc="38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il</a:t>
            </a:r>
            <a:r>
              <a:rPr sz="1900" spc="39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suo</a:t>
            </a:r>
            <a:r>
              <a:rPr sz="1900" spc="38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marchio</a:t>
            </a:r>
            <a:r>
              <a:rPr sz="1900" spc="38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di</a:t>
            </a:r>
            <a:r>
              <a:rPr sz="1900" spc="39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fabbrica,</a:t>
            </a:r>
            <a:r>
              <a:rPr sz="1900" spc="38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le</a:t>
            </a:r>
            <a:r>
              <a:rPr sz="1900" spc="39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iniziali</a:t>
            </a:r>
            <a:r>
              <a:rPr sz="1900" spc="39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“</a:t>
            </a:r>
            <a:r>
              <a:rPr sz="1900" i="1" dirty="0">
                <a:latin typeface="Verdana"/>
                <a:cs typeface="Verdana"/>
              </a:rPr>
              <a:t>G.d’A.</a:t>
            </a:r>
            <a:r>
              <a:rPr sz="1900" dirty="0">
                <a:latin typeface="Verdana"/>
                <a:cs typeface="Verdana"/>
              </a:rPr>
              <a:t>”</a:t>
            </a:r>
            <a:r>
              <a:rPr sz="1900" spc="39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o</a:t>
            </a:r>
            <a:r>
              <a:rPr sz="1900" spc="38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la</a:t>
            </a:r>
            <a:r>
              <a:rPr sz="1900" spc="38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firma</a:t>
            </a:r>
            <a:r>
              <a:rPr sz="1900" spc="38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per</a:t>
            </a:r>
            <a:r>
              <a:rPr sz="1900" spc="38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esteso,</a:t>
            </a:r>
            <a:r>
              <a:rPr sz="1900" spc="385" dirty="0">
                <a:latin typeface="Verdana"/>
                <a:cs typeface="Verdana"/>
              </a:rPr>
              <a:t> </a:t>
            </a:r>
            <a:r>
              <a:rPr sz="1900" spc="-25" dirty="0">
                <a:latin typeface="Verdana"/>
                <a:cs typeface="Verdana"/>
              </a:rPr>
              <a:t>su 	</a:t>
            </a:r>
            <a:r>
              <a:rPr sz="1900" dirty="0">
                <a:latin typeface="Verdana"/>
                <a:cs typeface="Verdana"/>
              </a:rPr>
              <a:t>qualsiasi</a:t>
            </a:r>
            <a:r>
              <a:rPr sz="1900" spc="1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oggetto,</a:t>
            </a:r>
            <a:r>
              <a:rPr sz="1900" spc="1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dai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fazzoletti</a:t>
            </a:r>
            <a:r>
              <a:rPr sz="1900" spc="1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di</a:t>
            </a:r>
            <a:r>
              <a:rPr sz="1900" spc="1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seta,</a:t>
            </a:r>
            <a:r>
              <a:rPr sz="1900" spc="1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ai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bottoni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e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perfino</a:t>
            </a:r>
            <a:r>
              <a:rPr sz="1900" spc="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sui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gioielli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e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sulla</a:t>
            </a:r>
            <a:r>
              <a:rPr sz="1900" spc="10" dirty="0">
                <a:latin typeface="Verdana"/>
                <a:cs typeface="Verdana"/>
              </a:rPr>
              <a:t> </a:t>
            </a:r>
            <a:r>
              <a:rPr sz="1900" spc="-10" dirty="0">
                <a:latin typeface="Verdana"/>
                <a:cs typeface="Verdana"/>
              </a:rPr>
              <a:t>carta 	</a:t>
            </a:r>
            <a:r>
              <a:rPr sz="1900" dirty="0">
                <a:latin typeface="Verdana"/>
                <a:cs typeface="Verdana"/>
              </a:rPr>
              <a:t>di</a:t>
            </a:r>
            <a:r>
              <a:rPr sz="1900" spc="10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Fabriano,</a:t>
            </a:r>
            <a:r>
              <a:rPr sz="1900" spc="10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per</a:t>
            </a:r>
            <a:r>
              <a:rPr sz="1900" spc="10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lui</a:t>
            </a:r>
            <a:r>
              <a:rPr sz="1900" spc="10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strumento</a:t>
            </a:r>
            <a:r>
              <a:rPr sz="1900" spc="10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di</a:t>
            </a:r>
            <a:r>
              <a:rPr sz="1900" spc="10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lavoro,</a:t>
            </a:r>
            <a:r>
              <a:rPr sz="1900" spc="9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sui</a:t>
            </a:r>
            <a:r>
              <a:rPr sz="1900" spc="11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quali</a:t>
            </a:r>
            <a:r>
              <a:rPr sz="1900" spc="10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faceva</a:t>
            </a:r>
            <a:r>
              <a:rPr sz="1900" spc="9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anche</a:t>
            </a:r>
            <a:r>
              <a:rPr sz="1900" spc="11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riportare</a:t>
            </a:r>
            <a:r>
              <a:rPr sz="1900" spc="10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spesso</a:t>
            </a:r>
            <a:r>
              <a:rPr sz="1900" spc="100" dirty="0">
                <a:latin typeface="Verdana"/>
                <a:cs typeface="Verdana"/>
              </a:rPr>
              <a:t> </a:t>
            </a:r>
            <a:r>
              <a:rPr sz="1900" spc="-25" dirty="0">
                <a:latin typeface="Verdana"/>
                <a:cs typeface="Verdana"/>
              </a:rPr>
              <a:t>il 	</a:t>
            </a:r>
            <a:r>
              <a:rPr sz="1900" dirty="0">
                <a:latin typeface="Verdana"/>
                <a:cs typeface="Verdana"/>
              </a:rPr>
              <a:t>motto</a:t>
            </a:r>
            <a:r>
              <a:rPr sz="1900" spc="-2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del</a:t>
            </a:r>
            <a:r>
              <a:rPr sz="1900" spc="-20" dirty="0">
                <a:latin typeface="Verdana"/>
                <a:cs typeface="Verdana"/>
              </a:rPr>
              <a:t> </a:t>
            </a:r>
            <a:r>
              <a:rPr sz="1900" spc="-10" dirty="0">
                <a:latin typeface="Verdana"/>
                <a:cs typeface="Verdana"/>
              </a:rPr>
              <a:t>momento</a:t>
            </a:r>
            <a:endParaRPr sz="1900">
              <a:latin typeface="Verdana"/>
              <a:cs typeface="Verdana"/>
            </a:endParaRPr>
          </a:p>
          <a:p>
            <a:pPr marL="240029" indent="-227329" algn="just">
              <a:lnSpc>
                <a:spcPct val="100000"/>
              </a:lnSpc>
              <a:spcBef>
                <a:spcPts val="2140"/>
              </a:spcBef>
              <a:buChar char="-"/>
              <a:tabLst>
                <a:tab pos="240029" algn="l"/>
              </a:tabLst>
            </a:pPr>
            <a:r>
              <a:rPr sz="1900" dirty="0">
                <a:latin typeface="Verdana"/>
                <a:cs typeface="Verdana"/>
              </a:rPr>
              <a:t>Qualsiasi</a:t>
            </a:r>
            <a:r>
              <a:rPr sz="1900" spc="-3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merce</a:t>
            </a:r>
            <a:r>
              <a:rPr sz="1900" spc="-3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da</a:t>
            </a:r>
            <a:r>
              <a:rPr sz="1900" spc="-4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lui</a:t>
            </a:r>
            <a:r>
              <a:rPr sz="1900" spc="-3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toccata</a:t>
            </a:r>
            <a:r>
              <a:rPr sz="1900" spc="-4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era</a:t>
            </a:r>
            <a:r>
              <a:rPr sz="1900" spc="-4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capace</a:t>
            </a:r>
            <a:r>
              <a:rPr sz="1900" spc="-3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di</a:t>
            </a:r>
            <a:r>
              <a:rPr sz="1900" spc="-3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trasformarsi</a:t>
            </a:r>
            <a:r>
              <a:rPr sz="1900" spc="-3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in</a:t>
            </a:r>
            <a:r>
              <a:rPr sz="1900" spc="-40" dirty="0">
                <a:latin typeface="Verdana"/>
                <a:cs typeface="Verdana"/>
              </a:rPr>
              <a:t> </a:t>
            </a:r>
            <a:r>
              <a:rPr sz="1900" spc="-10" dirty="0">
                <a:latin typeface="Verdana"/>
                <a:cs typeface="Verdana"/>
              </a:rPr>
              <a:t>feticcio</a:t>
            </a:r>
            <a:endParaRPr sz="1900">
              <a:latin typeface="Verdana"/>
              <a:cs typeface="Verdana"/>
            </a:endParaRPr>
          </a:p>
          <a:p>
            <a:pPr marL="240029" marR="5080" indent="-227329" algn="just">
              <a:lnSpc>
                <a:spcPct val="148900"/>
              </a:lnSpc>
              <a:spcBef>
                <a:spcPts val="1090"/>
              </a:spcBef>
              <a:buChar char="-"/>
              <a:tabLst>
                <a:tab pos="241300" algn="l"/>
              </a:tabLst>
            </a:pPr>
            <a:r>
              <a:rPr sz="1900" dirty="0">
                <a:latin typeface="Verdana"/>
                <a:cs typeface="Verdana"/>
              </a:rPr>
              <a:t>Per</a:t>
            </a:r>
            <a:r>
              <a:rPr sz="1900" spc="-20" dirty="0">
                <a:latin typeface="Verdana"/>
                <a:cs typeface="Verdana"/>
              </a:rPr>
              <a:t>  </a:t>
            </a:r>
            <a:r>
              <a:rPr sz="1900" dirty="0">
                <a:latin typeface="Verdana"/>
                <a:cs typeface="Verdana"/>
              </a:rPr>
              <a:t>prima</a:t>
            </a:r>
            <a:r>
              <a:rPr sz="1900" spc="-20" dirty="0">
                <a:latin typeface="Verdana"/>
                <a:cs typeface="Verdana"/>
              </a:rPr>
              <a:t>  </a:t>
            </a:r>
            <a:r>
              <a:rPr sz="1900" dirty="0">
                <a:latin typeface="Verdana"/>
                <a:cs typeface="Verdana"/>
              </a:rPr>
              <a:t>fu</a:t>
            </a:r>
            <a:r>
              <a:rPr sz="1900" spc="-20" dirty="0">
                <a:latin typeface="Verdana"/>
                <a:cs typeface="Verdana"/>
              </a:rPr>
              <a:t>  </a:t>
            </a:r>
            <a:r>
              <a:rPr sz="1900" dirty="0">
                <a:latin typeface="Verdana"/>
                <a:cs typeface="Verdana"/>
              </a:rPr>
              <a:t>la</a:t>
            </a:r>
            <a:r>
              <a:rPr sz="1900" spc="-25" dirty="0">
                <a:latin typeface="Verdana"/>
                <a:cs typeface="Verdana"/>
              </a:rPr>
              <a:t>  </a:t>
            </a:r>
            <a:r>
              <a:rPr sz="1900" dirty="0">
                <a:latin typeface="Verdana"/>
                <a:cs typeface="Verdana"/>
              </a:rPr>
              <a:t>scrittura</a:t>
            </a:r>
            <a:r>
              <a:rPr sz="1900" spc="-20" dirty="0">
                <a:latin typeface="Verdana"/>
                <a:cs typeface="Verdana"/>
              </a:rPr>
              <a:t>  </a:t>
            </a:r>
            <a:r>
              <a:rPr sz="1900" dirty="0">
                <a:latin typeface="Verdana"/>
                <a:cs typeface="Verdana"/>
              </a:rPr>
              <a:t>a</a:t>
            </a:r>
            <a:r>
              <a:rPr sz="1900" spc="-20" dirty="0">
                <a:latin typeface="Verdana"/>
                <a:cs typeface="Verdana"/>
              </a:rPr>
              <a:t>  </a:t>
            </a:r>
            <a:r>
              <a:rPr sz="1900" dirty="0">
                <a:latin typeface="Verdana"/>
                <a:cs typeface="Verdana"/>
              </a:rPr>
              <a:t>cambiare</a:t>
            </a:r>
            <a:r>
              <a:rPr sz="1900" spc="-20" dirty="0">
                <a:latin typeface="Verdana"/>
                <a:cs typeface="Verdana"/>
              </a:rPr>
              <a:t>  </a:t>
            </a:r>
            <a:r>
              <a:rPr sz="1900" dirty="0">
                <a:latin typeface="Verdana"/>
                <a:cs typeface="Verdana"/>
              </a:rPr>
              <a:t>sostanza</a:t>
            </a:r>
            <a:r>
              <a:rPr sz="1900" spc="-20" dirty="0">
                <a:latin typeface="Verdana"/>
                <a:cs typeface="Verdana"/>
              </a:rPr>
              <a:t>  </a:t>
            </a:r>
            <a:r>
              <a:rPr sz="1900" dirty="0">
                <a:latin typeface="Verdana"/>
                <a:cs typeface="Verdana"/>
              </a:rPr>
              <a:t>e</a:t>
            </a:r>
            <a:r>
              <a:rPr sz="1900" spc="-15" dirty="0">
                <a:latin typeface="Verdana"/>
                <a:cs typeface="Verdana"/>
              </a:rPr>
              <a:t>  </a:t>
            </a:r>
            <a:r>
              <a:rPr sz="1900" dirty="0">
                <a:latin typeface="Verdana"/>
                <a:cs typeface="Verdana"/>
              </a:rPr>
              <a:t>funzionare</a:t>
            </a:r>
            <a:r>
              <a:rPr sz="1900" spc="-20" dirty="0">
                <a:latin typeface="Verdana"/>
                <a:cs typeface="Verdana"/>
              </a:rPr>
              <a:t>  </a:t>
            </a:r>
            <a:r>
              <a:rPr sz="1900" dirty="0">
                <a:latin typeface="Verdana"/>
                <a:cs typeface="Verdana"/>
              </a:rPr>
              <a:t>come</a:t>
            </a:r>
            <a:r>
              <a:rPr sz="1900" spc="-15" dirty="0">
                <a:latin typeface="Verdana"/>
                <a:cs typeface="Verdana"/>
              </a:rPr>
              <a:t>  </a:t>
            </a:r>
            <a:r>
              <a:rPr sz="1900" dirty="0">
                <a:latin typeface="Verdana"/>
                <a:cs typeface="Verdana"/>
              </a:rPr>
              <a:t>moneta</a:t>
            </a:r>
            <a:r>
              <a:rPr sz="1900" spc="-25" dirty="0">
                <a:latin typeface="Verdana"/>
                <a:cs typeface="Verdana"/>
              </a:rPr>
              <a:t>  di 	</a:t>
            </a:r>
            <a:r>
              <a:rPr sz="1900" dirty="0">
                <a:latin typeface="Verdana"/>
                <a:cs typeface="Verdana"/>
              </a:rPr>
              <a:t>scambio.</a:t>
            </a:r>
            <a:r>
              <a:rPr sz="1900" spc="1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Spesso</a:t>
            </a:r>
            <a:r>
              <a:rPr sz="1900" spc="1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durante</a:t>
            </a:r>
            <a:r>
              <a:rPr sz="1900" spc="1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i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salotti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mondani,</a:t>
            </a:r>
            <a:r>
              <a:rPr sz="1900" spc="1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d’Annunzio</a:t>
            </a:r>
            <a:r>
              <a:rPr sz="1900" spc="1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al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posto</a:t>
            </a:r>
            <a:r>
              <a:rPr sz="1900" spc="1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del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portafoglio</a:t>
            </a:r>
            <a:r>
              <a:rPr sz="1900" spc="10" dirty="0">
                <a:latin typeface="Verdana"/>
                <a:cs typeface="Verdana"/>
              </a:rPr>
              <a:t> </a:t>
            </a:r>
            <a:r>
              <a:rPr sz="1900" spc="-25" dirty="0">
                <a:latin typeface="Verdana"/>
                <a:cs typeface="Verdana"/>
              </a:rPr>
              <a:t>era 	</a:t>
            </a:r>
            <a:r>
              <a:rPr sz="1900" dirty="0">
                <a:latin typeface="Verdana"/>
                <a:cs typeface="Verdana"/>
              </a:rPr>
              <a:t>solito</a:t>
            </a:r>
            <a:r>
              <a:rPr sz="1900" spc="-3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estrarre</a:t>
            </a:r>
            <a:r>
              <a:rPr sz="1900" spc="-2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carta</a:t>
            </a:r>
            <a:r>
              <a:rPr sz="1900" spc="-3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e</a:t>
            </a:r>
            <a:r>
              <a:rPr sz="1900" spc="-2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penna</a:t>
            </a:r>
            <a:r>
              <a:rPr sz="1900" spc="-4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e</a:t>
            </a:r>
            <a:r>
              <a:rPr sz="1900" spc="-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saldare</a:t>
            </a:r>
            <a:r>
              <a:rPr sz="1900" spc="-3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il</a:t>
            </a:r>
            <a:r>
              <a:rPr sz="1900" spc="-3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conto</a:t>
            </a:r>
            <a:r>
              <a:rPr sz="1900" spc="-3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con</a:t>
            </a:r>
            <a:r>
              <a:rPr sz="1900" spc="-3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un</a:t>
            </a:r>
            <a:r>
              <a:rPr sz="1900" spc="-3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suo</a:t>
            </a:r>
            <a:r>
              <a:rPr sz="1900" spc="-3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verso</a:t>
            </a:r>
            <a:r>
              <a:rPr sz="1900" spc="-40" dirty="0">
                <a:latin typeface="Verdana"/>
                <a:cs typeface="Verdana"/>
              </a:rPr>
              <a:t> </a:t>
            </a:r>
            <a:r>
              <a:rPr sz="1900" spc="-10" dirty="0">
                <a:latin typeface="Verdana"/>
                <a:cs typeface="Verdana"/>
              </a:rPr>
              <a:t>autografato</a:t>
            </a:r>
            <a:endParaRPr sz="1900">
              <a:latin typeface="Verdana"/>
              <a:cs typeface="Verdana"/>
            </a:endParaRPr>
          </a:p>
          <a:p>
            <a:pPr marL="240029" marR="5715" indent="-227329" algn="just">
              <a:lnSpc>
                <a:spcPct val="148400"/>
              </a:lnSpc>
              <a:spcBef>
                <a:spcPts val="1035"/>
              </a:spcBef>
              <a:buChar char="-"/>
              <a:tabLst>
                <a:tab pos="241300" algn="l"/>
              </a:tabLst>
            </a:pPr>
            <a:r>
              <a:rPr sz="1900" dirty="0">
                <a:latin typeface="Verdana"/>
                <a:cs typeface="Verdana"/>
              </a:rPr>
              <a:t>Le</a:t>
            </a:r>
            <a:r>
              <a:rPr sz="1900" spc="34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sue</a:t>
            </a:r>
            <a:r>
              <a:rPr sz="1900" spc="34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opere</a:t>
            </a:r>
            <a:r>
              <a:rPr sz="1900" spc="35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già</a:t>
            </a:r>
            <a:r>
              <a:rPr sz="1900" spc="33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a</a:t>
            </a:r>
            <a:r>
              <a:rPr sz="1900" spc="34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fine</a:t>
            </a:r>
            <a:r>
              <a:rPr sz="1900" spc="35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Ottocento</a:t>
            </a:r>
            <a:r>
              <a:rPr sz="1900" spc="34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venivano</a:t>
            </a:r>
            <a:r>
              <a:rPr sz="1900" spc="34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battute</a:t>
            </a:r>
            <a:r>
              <a:rPr sz="1900" spc="34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all’asta</a:t>
            </a:r>
            <a:r>
              <a:rPr sz="1900" spc="34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e</a:t>
            </a:r>
            <a:r>
              <a:rPr sz="1900" spc="34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le</a:t>
            </a:r>
            <a:r>
              <a:rPr sz="1900" spc="34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prime</a:t>
            </a:r>
            <a:r>
              <a:rPr sz="1900" spc="345" dirty="0">
                <a:latin typeface="Verdana"/>
                <a:cs typeface="Verdana"/>
              </a:rPr>
              <a:t> </a:t>
            </a:r>
            <a:r>
              <a:rPr sz="1900" spc="-10" dirty="0">
                <a:latin typeface="Verdana"/>
                <a:cs typeface="Verdana"/>
              </a:rPr>
              <a:t>versioni 	</a:t>
            </a:r>
            <a:r>
              <a:rPr sz="1900" dirty="0">
                <a:latin typeface="Verdana"/>
                <a:cs typeface="Verdana"/>
              </a:rPr>
              <a:t>autografe</a:t>
            </a:r>
            <a:r>
              <a:rPr sz="1900" spc="-3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era</a:t>
            </a:r>
            <a:r>
              <a:rPr sz="1900" spc="-4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lo</a:t>
            </a:r>
            <a:r>
              <a:rPr sz="1900" spc="-4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stesso</a:t>
            </a:r>
            <a:r>
              <a:rPr sz="1900" spc="-4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d’Annunzio</a:t>
            </a:r>
            <a:r>
              <a:rPr sz="1900" spc="-4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a</a:t>
            </a:r>
            <a:r>
              <a:rPr sz="1900" spc="-4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collocarle</a:t>
            </a:r>
            <a:r>
              <a:rPr sz="1900" spc="-4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sul</a:t>
            </a:r>
            <a:r>
              <a:rPr sz="1900" spc="-4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mercato</a:t>
            </a:r>
            <a:r>
              <a:rPr sz="1900" spc="-4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fissandone</a:t>
            </a:r>
            <a:r>
              <a:rPr sz="1900" spc="-3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il</a:t>
            </a:r>
            <a:r>
              <a:rPr sz="1900" spc="-40" dirty="0">
                <a:latin typeface="Verdana"/>
                <a:cs typeface="Verdana"/>
              </a:rPr>
              <a:t> </a:t>
            </a:r>
            <a:r>
              <a:rPr sz="1900" spc="-10" dirty="0">
                <a:latin typeface="Verdana"/>
                <a:cs typeface="Verdana"/>
              </a:rPr>
              <a:t>prezzo</a:t>
            </a:r>
            <a:endParaRPr sz="1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57170">
              <a:lnSpc>
                <a:spcPct val="100000"/>
              </a:lnSpc>
              <a:spcBef>
                <a:spcPts val="100"/>
              </a:spcBef>
            </a:pPr>
            <a:r>
              <a:rPr dirty="0"/>
              <a:t>GDA</a:t>
            </a:r>
            <a:r>
              <a:rPr spc="-30" dirty="0"/>
              <a:t> </a:t>
            </a:r>
            <a:r>
              <a:rPr dirty="0"/>
              <a:t>-</a:t>
            </a:r>
            <a:r>
              <a:rPr spc="-30" dirty="0"/>
              <a:t> </a:t>
            </a:r>
            <a:r>
              <a:rPr spc="-10" dirty="0"/>
              <a:t>divisimo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23720"/>
            <a:ext cx="10357485" cy="4012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 algn="just">
              <a:lnSpc>
                <a:spcPct val="126699"/>
              </a:lnSpc>
              <a:spcBef>
                <a:spcPts val="100"/>
              </a:spcBef>
              <a:buChar char="-"/>
              <a:tabLst>
                <a:tab pos="241300" algn="l"/>
              </a:tabLst>
            </a:pPr>
            <a:r>
              <a:rPr sz="2100" dirty="0">
                <a:latin typeface="Verdana"/>
                <a:cs typeface="Verdana"/>
              </a:rPr>
              <a:t>Anche</a:t>
            </a:r>
            <a:r>
              <a:rPr sz="2100" spc="3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gli</a:t>
            </a:r>
            <a:r>
              <a:rPr sz="2100" spc="3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oggetti</a:t>
            </a:r>
            <a:r>
              <a:rPr sz="2100" spc="35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</a:t>
            </a:r>
            <a:r>
              <a:rPr sz="2100" spc="3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lui</a:t>
            </a:r>
            <a:r>
              <a:rPr sz="2100" spc="3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appartenuti</a:t>
            </a:r>
            <a:r>
              <a:rPr sz="2100" spc="35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o</a:t>
            </a:r>
            <a:r>
              <a:rPr sz="2100" spc="3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anche</a:t>
            </a:r>
            <a:r>
              <a:rPr sz="2100" spc="3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solo</a:t>
            </a:r>
            <a:r>
              <a:rPr sz="2100" spc="35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toccati</a:t>
            </a:r>
            <a:r>
              <a:rPr sz="2100" spc="3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aumentavano</a:t>
            </a:r>
            <a:r>
              <a:rPr sz="2100" spc="350" dirty="0">
                <a:latin typeface="Verdana"/>
                <a:cs typeface="Verdana"/>
              </a:rPr>
              <a:t> </a:t>
            </a:r>
            <a:r>
              <a:rPr sz="2100" spc="-25" dirty="0">
                <a:latin typeface="Verdana"/>
                <a:cs typeface="Verdana"/>
              </a:rPr>
              <a:t>di </a:t>
            </a:r>
            <a:r>
              <a:rPr sz="2100" spc="-10" dirty="0">
                <a:latin typeface="Verdana"/>
                <a:cs typeface="Verdana"/>
              </a:rPr>
              <a:t>pregio</a:t>
            </a:r>
            <a:endParaRPr sz="2100">
              <a:latin typeface="Verdana"/>
              <a:cs typeface="Verdana"/>
            </a:endParaRPr>
          </a:p>
          <a:p>
            <a:pPr marL="241300" marR="5080" indent="-228600" algn="just">
              <a:lnSpc>
                <a:spcPct val="131000"/>
              </a:lnSpc>
              <a:spcBef>
                <a:spcPts val="1015"/>
              </a:spcBef>
              <a:buChar char="-"/>
              <a:tabLst>
                <a:tab pos="241300" algn="l"/>
              </a:tabLst>
            </a:pPr>
            <a:r>
              <a:rPr sz="2100" dirty="0">
                <a:latin typeface="Verdana"/>
                <a:cs typeface="Verdana"/>
              </a:rPr>
              <a:t>Nel</a:t>
            </a:r>
            <a:r>
              <a:rPr sz="2100" spc="-2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1909</a:t>
            </a:r>
            <a:r>
              <a:rPr sz="2100" spc="-1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quando,</a:t>
            </a:r>
            <a:r>
              <a:rPr sz="2100" spc="-2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insieme</a:t>
            </a:r>
            <a:r>
              <a:rPr sz="2100" spc="-2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all’americano</a:t>
            </a:r>
            <a:r>
              <a:rPr sz="2100" spc="-2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Curtiss,</a:t>
            </a:r>
            <a:r>
              <a:rPr sz="2100" spc="-2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fu</a:t>
            </a:r>
            <a:r>
              <a:rPr sz="2100" spc="-2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pioniere</a:t>
            </a:r>
            <a:r>
              <a:rPr sz="2100" spc="-2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del</a:t>
            </a:r>
            <a:r>
              <a:rPr sz="2100" spc="-20" dirty="0">
                <a:latin typeface="Verdana"/>
                <a:cs typeface="Verdana"/>
              </a:rPr>
              <a:t>  </a:t>
            </a:r>
            <a:r>
              <a:rPr sz="2100" spc="-10" dirty="0">
                <a:latin typeface="Verdana"/>
                <a:cs typeface="Verdana"/>
              </a:rPr>
              <a:t>volo. </a:t>
            </a:r>
            <a:r>
              <a:rPr sz="2100" dirty="0">
                <a:latin typeface="Verdana"/>
                <a:cs typeface="Verdana"/>
              </a:rPr>
              <a:t>Appena</a:t>
            </a:r>
            <a:r>
              <a:rPr sz="2100" spc="1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dopo</a:t>
            </a:r>
            <a:r>
              <a:rPr sz="2100" spc="1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esser</a:t>
            </a:r>
            <a:r>
              <a:rPr sz="2100" spc="1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atterrato,</a:t>
            </a:r>
            <a:r>
              <a:rPr sz="2100" spc="1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i</a:t>
            </a:r>
            <a:r>
              <a:rPr sz="2100" spc="1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giornalisti</a:t>
            </a:r>
            <a:r>
              <a:rPr sz="2100" spc="1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si</a:t>
            </a:r>
            <a:r>
              <a:rPr sz="2100" spc="1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ammassarono</a:t>
            </a:r>
            <a:r>
              <a:rPr sz="2100" spc="1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attorno</a:t>
            </a:r>
            <a:r>
              <a:rPr sz="2100" spc="1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al</a:t>
            </a:r>
            <a:r>
              <a:rPr sz="2100" spc="15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poeta </a:t>
            </a:r>
            <a:r>
              <a:rPr sz="2100" dirty="0">
                <a:latin typeface="Verdana"/>
                <a:cs typeface="Verdana"/>
              </a:rPr>
              <a:t>che</a:t>
            </a:r>
            <a:r>
              <a:rPr sz="2100" spc="-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suggerì</a:t>
            </a:r>
            <a:r>
              <a:rPr sz="2100" spc="-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di</a:t>
            </a:r>
            <a:r>
              <a:rPr sz="2100" spc="-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mettere</a:t>
            </a:r>
            <a:r>
              <a:rPr sz="2100" spc="-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all’asta</a:t>
            </a:r>
            <a:r>
              <a:rPr sz="2100" spc="-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il</a:t>
            </a:r>
            <a:r>
              <a:rPr sz="2100" spc="-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seggiolino</a:t>
            </a:r>
            <a:r>
              <a:rPr sz="2100" spc="-4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sul</a:t>
            </a:r>
            <a:r>
              <a:rPr sz="2100" spc="-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quale</a:t>
            </a:r>
            <a:r>
              <a:rPr sz="2100" spc="-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era</a:t>
            </a:r>
            <a:r>
              <a:rPr sz="2100" spc="-3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stato</a:t>
            </a:r>
            <a:r>
              <a:rPr sz="2100" spc="-40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seduto</a:t>
            </a:r>
            <a:endParaRPr sz="2100">
              <a:latin typeface="Verdana"/>
              <a:cs typeface="Verdana"/>
            </a:endParaRPr>
          </a:p>
          <a:p>
            <a:pPr marL="241300" marR="5080" indent="-228600" algn="just">
              <a:lnSpc>
                <a:spcPct val="130800"/>
              </a:lnSpc>
              <a:spcBef>
                <a:spcPts val="905"/>
              </a:spcBef>
              <a:buChar char="-"/>
              <a:tabLst>
                <a:tab pos="241300" algn="l"/>
              </a:tabLst>
            </a:pPr>
            <a:r>
              <a:rPr sz="2100" dirty="0">
                <a:latin typeface="Verdana"/>
                <a:cs typeface="Verdana"/>
              </a:rPr>
              <a:t>Nel</a:t>
            </a:r>
            <a:r>
              <a:rPr sz="2100" spc="52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periodo</a:t>
            </a:r>
            <a:r>
              <a:rPr sz="2100" spc="-11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parigino</a:t>
            </a:r>
            <a:r>
              <a:rPr sz="2100" spc="-10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quando,</a:t>
            </a:r>
            <a:r>
              <a:rPr sz="2100" spc="-11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uscito</a:t>
            </a:r>
            <a:r>
              <a:rPr sz="2100" spc="-10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da</a:t>
            </a:r>
            <a:r>
              <a:rPr sz="2100" spc="-10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un</a:t>
            </a:r>
            <a:r>
              <a:rPr sz="2100" spc="-11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ristorante</a:t>
            </a:r>
            <a:r>
              <a:rPr sz="2100" spc="-10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una</a:t>
            </a:r>
            <a:r>
              <a:rPr sz="2100" spc="-10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cameriera</a:t>
            </a:r>
            <a:r>
              <a:rPr sz="2100" spc="-105" dirty="0">
                <a:latin typeface="Verdana"/>
                <a:cs typeface="Verdana"/>
              </a:rPr>
              <a:t>  </a:t>
            </a:r>
            <a:r>
              <a:rPr sz="2100" spc="-25" dirty="0">
                <a:latin typeface="Verdana"/>
                <a:cs typeface="Verdana"/>
              </a:rPr>
              <a:t>lo </a:t>
            </a:r>
            <a:r>
              <a:rPr sz="2100" dirty="0">
                <a:latin typeface="Verdana"/>
                <a:cs typeface="Verdana"/>
              </a:rPr>
              <a:t>raggiunse</a:t>
            </a:r>
            <a:r>
              <a:rPr sz="2100" spc="3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poiché</a:t>
            </a:r>
            <a:r>
              <a:rPr sz="2100" spc="3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aveva</a:t>
            </a:r>
            <a:r>
              <a:rPr sz="2100" spc="36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dimenticato</a:t>
            </a:r>
            <a:r>
              <a:rPr sz="2100" spc="36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i</a:t>
            </a:r>
            <a:r>
              <a:rPr sz="2100" spc="3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guanti</a:t>
            </a:r>
            <a:r>
              <a:rPr sz="2100" spc="3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sopra</a:t>
            </a:r>
            <a:r>
              <a:rPr sz="2100" spc="36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il</a:t>
            </a:r>
            <a:r>
              <a:rPr sz="2100" spc="3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tavolo</a:t>
            </a:r>
            <a:r>
              <a:rPr sz="2100" spc="3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e</a:t>
            </a:r>
            <a:r>
              <a:rPr sz="2100" spc="3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lui,</a:t>
            </a:r>
            <a:r>
              <a:rPr sz="2100" spc="360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senza </a:t>
            </a:r>
            <a:r>
              <a:rPr sz="2100" dirty="0">
                <a:latin typeface="Verdana"/>
                <a:cs typeface="Verdana"/>
              </a:rPr>
              <a:t>batter</a:t>
            </a:r>
            <a:r>
              <a:rPr sz="2100" spc="22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ciglio,</a:t>
            </a:r>
            <a:r>
              <a:rPr sz="2100" spc="22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come</a:t>
            </a:r>
            <a:r>
              <a:rPr sz="2100" spc="22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se</a:t>
            </a:r>
            <a:r>
              <a:rPr sz="2100" spc="215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fosse</a:t>
            </a:r>
            <a:r>
              <a:rPr sz="2100" spc="22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un</a:t>
            </a:r>
            <a:r>
              <a:rPr sz="2100" spc="22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comportamento</a:t>
            </a:r>
            <a:r>
              <a:rPr sz="2100" spc="22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normale,</a:t>
            </a:r>
            <a:r>
              <a:rPr sz="2100" spc="220" dirty="0">
                <a:latin typeface="Verdana"/>
                <a:cs typeface="Verdana"/>
              </a:rPr>
              <a:t>  </a:t>
            </a:r>
            <a:r>
              <a:rPr sz="2100" dirty="0">
                <a:latin typeface="Verdana"/>
                <a:cs typeface="Verdana"/>
              </a:rPr>
              <a:t>le</a:t>
            </a:r>
            <a:r>
              <a:rPr sz="2100" spc="220" dirty="0">
                <a:latin typeface="Verdana"/>
                <a:cs typeface="Verdana"/>
              </a:rPr>
              <a:t>  </a:t>
            </a:r>
            <a:r>
              <a:rPr sz="2100" spc="-10" dirty="0">
                <a:latin typeface="Verdana"/>
                <a:cs typeface="Verdana"/>
              </a:rPr>
              <a:t>disse </a:t>
            </a:r>
            <a:r>
              <a:rPr sz="2100" dirty="0">
                <a:latin typeface="Verdana"/>
                <a:cs typeface="Verdana"/>
              </a:rPr>
              <a:t>“</a:t>
            </a:r>
            <a:r>
              <a:rPr sz="2100" i="1" dirty="0">
                <a:latin typeface="Verdana"/>
                <a:cs typeface="Verdana"/>
              </a:rPr>
              <a:t>Teneteli</a:t>
            </a:r>
            <a:r>
              <a:rPr sz="2100" dirty="0">
                <a:latin typeface="Verdana"/>
                <a:cs typeface="Verdana"/>
              </a:rPr>
              <a:t>!”,</a:t>
            </a:r>
            <a:r>
              <a:rPr sz="2100" spc="-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convinto</a:t>
            </a:r>
            <a:r>
              <a:rPr sz="2100" spc="-5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di</a:t>
            </a:r>
            <a:r>
              <a:rPr sz="2100" spc="-60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gratificarla</a:t>
            </a:r>
            <a:endParaRPr sz="2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03425">
              <a:lnSpc>
                <a:spcPct val="100000"/>
              </a:lnSpc>
              <a:spcBef>
                <a:spcPts val="100"/>
              </a:spcBef>
            </a:pPr>
            <a:r>
              <a:rPr dirty="0"/>
              <a:t>Altri</a:t>
            </a:r>
            <a:r>
              <a:rPr spc="-95" dirty="0"/>
              <a:t> </a:t>
            </a:r>
            <a:r>
              <a:rPr dirty="0"/>
              <a:t>antecedenti</a:t>
            </a:r>
            <a:r>
              <a:rPr spc="-90" dirty="0"/>
              <a:t> </a:t>
            </a:r>
            <a:r>
              <a:rPr spc="-10" dirty="0"/>
              <a:t>italici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–"/>
              <a:tabLst>
                <a:tab pos="240665" algn="l"/>
              </a:tabLst>
            </a:pPr>
            <a:r>
              <a:rPr sz="2000" dirty="0">
                <a:latin typeface="Verdana"/>
                <a:cs typeface="Verdana"/>
              </a:rPr>
              <a:t>Comunicazione</a:t>
            </a:r>
            <a:r>
              <a:rPr sz="2000" spc="-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CRI</a:t>
            </a:r>
            <a:r>
              <a:rPr sz="2000" spc="-6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15-</a:t>
            </a:r>
            <a:r>
              <a:rPr sz="2000" spc="-25" dirty="0">
                <a:latin typeface="Verdana"/>
                <a:cs typeface="Verdana"/>
              </a:rPr>
              <a:t>18</a:t>
            </a:r>
            <a:endParaRPr sz="20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1800"/>
              </a:spcBef>
              <a:buChar char="–"/>
              <a:tabLst>
                <a:tab pos="240665" algn="l"/>
              </a:tabLst>
            </a:pPr>
            <a:r>
              <a:rPr sz="2000" dirty="0">
                <a:latin typeface="Verdana"/>
                <a:cs typeface="Verdana"/>
              </a:rPr>
              <a:t>Particolare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sistema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ascolto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utilizzato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durante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fascismo</a:t>
            </a:r>
            <a:endParaRPr sz="2000">
              <a:latin typeface="Verdana"/>
              <a:cs typeface="Verdana"/>
            </a:endParaRPr>
          </a:p>
          <a:p>
            <a:pPr marL="241300" marR="5080" indent="-228600">
              <a:lnSpc>
                <a:spcPct val="129000"/>
              </a:lnSpc>
              <a:spcBef>
                <a:spcPts val="1005"/>
              </a:spcBef>
              <a:buChar char="–"/>
              <a:tabLst>
                <a:tab pos="241300" algn="l"/>
              </a:tabLst>
            </a:pPr>
            <a:r>
              <a:rPr sz="2000" dirty="0">
                <a:latin typeface="Verdana"/>
                <a:cs typeface="Verdana"/>
              </a:rPr>
              <a:t>Negli</a:t>
            </a:r>
            <a:r>
              <a:rPr sz="2000" spc="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anni</a:t>
            </a:r>
            <a:r>
              <a:rPr sz="2000" spc="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30,</a:t>
            </a:r>
            <a:r>
              <a:rPr sz="2000" spc="7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</a:t>
            </a:r>
            <a:r>
              <a:rPr sz="2000" spc="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società</a:t>
            </a:r>
            <a:r>
              <a:rPr sz="2000" spc="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Linoleum</a:t>
            </a:r>
            <a:r>
              <a:rPr sz="2000" spc="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del</a:t>
            </a:r>
            <a:r>
              <a:rPr sz="2000" spc="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gruppo</a:t>
            </a:r>
            <a:r>
              <a:rPr sz="2000" spc="7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Pirelli,</a:t>
            </a:r>
            <a:r>
              <a:rPr sz="2000" spc="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istituisce</a:t>
            </a:r>
            <a:r>
              <a:rPr sz="2000" spc="7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</a:t>
            </a:r>
            <a:r>
              <a:rPr sz="2000" spc="7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ufficio</a:t>
            </a:r>
            <a:r>
              <a:rPr sz="2000" spc="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per</a:t>
            </a:r>
            <a:r>
              <a:rPr sz="2000" spc="75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le RP</a:t>
            </a:r>
            <a:endParaRPr sz="20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1705"/>
              </a:spcBef>
              <a:buChar char="–"/>
              <a:tabLst>
                <a:tab pos="240665" algn="l"/>
              </a:tabLst>
            </a:pPr>
            <a:r>
              <a:rPr sz="2000" dirty="0">
                <a:latin typeface="Verdana"/>
                <a:cs typeface="Verdana"/>
              </a:rPr>
              <a:t>Nel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34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Dino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Villani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lancia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premio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Notte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Natale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per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Motta</a:t>
            </a:r>
            <a:endParaRPr sz="2000">
              <a:latin typeface="Verdana"/>
              <a:cs typeface="Verdana"/>
            </a:endParaRPr>
          </a:p>
          <a:p>
            <a:pPr marL="241300" marR="5715" indent="-228600">
              <a:lnSpc>
                <a:spcPct val="134000"/>
              </a:lnSpc>
              <a:spcBef>
                <a:spcPts val="865"/>
              </a:spcBef>
              <a:buChar char="–"/>
              <a:tabLst>
                <a:tab pos="241300" algn="l"/>
              </a:tabLst>
            </a:pPr>
            <a:r>
              <a:rPr sz="2000" dirty="0">
                <a:latin typeface="Verdana"/>
                <a:cs typeface="Verdana"/>
              </a:rPr>
              <a:t>Nel</a:t>
            </a:r>
            <a:r>
              <a:rPr sz="2000" spc="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36</a:t>
            </a:r>
            <a:r>
              <a:rPr sz="2000" spc="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per</a:t>
            </a:r>
            <a:r>
              <a:rPr sz="2000" spc="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alleggerire</a:t>
            </a:r>
            <a:r>
              <a:rPr sz="2000" spc="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le</a:t>
            </a:r>
            <a:r>
              <a:rPr sz="2000" spc="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pressioni</a:t>
            </a:r>
            <a:r>
              <a:rPr sz="2000" spc="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britanniche</a:t>
            </a:r>
            <a:r>
              <a:rPr sz="2000" spc="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sugli</a:t>
            </a:r>
            <a:r>
              <a:rPr sz="2000" spc="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USA</a:t>
            </a:r>
            <a:r>
              <a:rPr sz="2000" spc="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in</a:t>
            </a:r>
            <a:r>
              <a:rPr sz="2000" spc="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corrispondenza</a:t>
            </a:r>
            <a:r>
              <a:rPr sz="2000" spc="4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alla </a:t>
            </a:r>
            <a:r>
              <a:rPr sz="2000" dirty="0">
                <a:latin typeface="Verdana"/>
                <a:cs typeface="Verdana"/>
              </a:rPr>
              <a:t>campagna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d’Etiopia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governo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si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rivolse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ad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un’agenzia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RP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americana</a:t>
            </a:r>
            <a:endParaRPr sz="2000">
              <a:latin typeface="Verdana"/>
              <a:cs typeface="Verdana"/>
            </a:endParaRPr>
          </a:p>
          <a:p>
            <a:pPr marL="241300" marR="5715" indent="-228600">
              <a:lnSpc>
                <a:spcPct val="129000"/>
              </a:lnSpc>
              <a:spcBef>
                <a:spcPts val="1010"/>
              </a:spcBef>
              <a:buChar char="–"/>
              <a:tabLst>
                <a:tab pos="241300" algn="l"/>
              </a:tabLst>
            </a:pPr>
            <a:r>
              <a:rPr sz="2000" dirty="0">
                <a:latin typeface="Verdana"/>
                <a:cs typeface="Verdana"/>
              </a:rPr>
              <a:t>1943</a:t>
            </a:r>
            <a:r>
              <a:rPr sz="2000" spc="1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Sbarco</a:t>
            </a:r>
            <a:r>
              <a:rPr sz="2000" spc="1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degli</a:t>
            </a:r>
            <a:r>
              <a:rPr sz="2000" spc="1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alleati</a:t>
            </a:r>
            <a:r>
              <a:rPr sz="2000" spc="1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Operatori</a:t>
            </a:r>
            <a:r>
              <a:rPr sz="2000" spc="1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1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relazioni</a:t>
            </a:r>
            <a:r>
              <a:rPr sz="2000" spc="1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pubbliche</a:t>
            </a:r>
            <a:r>
              <a:rPr sz="2000" spc="1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che</a:t>
            </a:r>
            <a:r>
              <a:rPr sz="2000" spc="17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affiancarono</a:t>
            </a:r>
            <a:r>
              <a:rPr sz="2000" spc="170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gli </a:t>
            </a:r>
            <a:r>
              <a:rPr sz="2000" dirty="0">
                <a:latin typeface="Verdana"/>
                <a:cs typeface="Verdana"/>
              </a:rPr>
              <a:t>americani,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alcuni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in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odore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mafia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5895">
              <a:lnSpc>
                <a:spcPct val="100000"/>
              </a:lnSpc>
              <a:spcBef>
                <a:spcPts val="100"/>
              </a:spcBef>
            </a:pPr>
            <a:r>
              <a:rPr dirty="0"/>
              <a:t>Dino</a:t>
            </a:r>
            <a:r>
              <a:rPr spc="-40" dirty="0"/>
              <a:t> </a:t>
            </a:r>
            <a:r>
              <a:rPr dirty="0"/>
              <a:t>Villani</a:t>
            </a:r>
            <a:r>
              <a:rPr spc="-35" dirty="0"/>
              <a:t> </a:t>
            </a:r>
            <a:r>
              <a:rPr spc="-25" dirty="0"/>
              <a:t>1/2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960371"/>
            <a:ext cx="10358120" cy="4259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 algn="just">
              <a:lnSpc>
                <a:spcPct val="100000"/>
              </a:lnSpc>
              <a:spcBef>
                <a:spcPts val="100"/>
              </a:spcBef>
              <a:buFont typeface="Calibri"/>
              <a:buChar char="-"/>
              <a:tabLst>
                <a:tab pos="241300" algn="l"/>
              </a:tabLst>
            </a:pPr>
            <a:r>
              <a:rPr sz="2200" dirty="0">
                <a:latin typeface="Verdana"/>
                <a:cs typeface="Verdana"/>
              </a:rPr>
              <a:t>Nogara</a:t>
            </a:r>
            <a:r>
              <a:rPr sz="2200" spc="-6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1898,</a:t>
            </a:r>
            <a:r>
              <a:rPr sz="2200" spc="-65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Milano1989</a:t>
            </a:r>
            <a:endParaRPr sz="2200">
              <a:latin typeface="Verdana"/>
              <a:cs typeface="Verdana"/>
            </a:endParaRPr>
          </a:p>
          <a:p>
            <a:pPr marL="241300" marR="5715" indent="-228600" algn="just">
              <a:lnSpc>
                <a:spcPct val="151800"/>
              </a:lnSpc>
              <a:spcBef>
                <a:spcPts val="885"/>
              </a:spcBef>
              <a:buFont typeface="Calibri"/>
              <a:buChar char="-"/>
              <a:tabLst>
                <a:tab pos="241300" algn="l"/>
              </a:tabLst>
            </a:pPr>
            <a:r>
              <a:rPr sz="2200" dirty="0">
                <a:latin typeface="Verdana"/>
                <a:cs typeface="Verdana"/>
              </a:rPr>
              <a:t>Inizia</a:t>
            </a:r>
            <a:r>
              <a:rPr sz="2200" spc="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con</a:t>
            </a:r>
            <a:r>
              <a:rPr sz="2200" spc="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lavori</a:t>
            </a:r>
            <a:r>
              <a:rPr sz="2200" spc="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di</a:t>
            </a:r>
            <a:r>
              <a:rPr sz="2200" spc="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ufficio</a:t>
            </a:r>
            <a:r>
              <a:rPr sz="2200" spc="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e</a:t>
            </a:r>
            <a:r>
              <a:rPr sz="2200" spc="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segreteria,</a:t>
            </a:r>
            <a:r>
              <a:rPr sz="2200" spc="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ma</a:t>
            </a:r>
            <a:r>
              <a:rPr sz="2200" spc="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il</a:t>
            </a:r>
            <a:r>
              <a:rPr sz="2200" spc="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suo</a:t>
            </a:r>
            <a:r>
              <a:rPr sz="2200" spc="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interesse</a:t>
            </a:r>
            <a:r>
              <a:rPr sz="2200" spc="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è</a:t>
            </a:r>
            <a:r>
              <a:rPr sz="2200" spc="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l’arte,</a:t>
            </a:r>
            <a:r>
              <a:rPr sz="2200" spc="35" dirty="0">
                <a:latin typeface="Verdana"/>
                <a:cs typeface="Verdana"/>
              </a:rPr>
              <a:t> </a:t>
            </a:r>
            <a:r>
              <a:rPr sz="2200" spc="-20" dirty="0">
                <a:latin typeface="Verdana"/>
                <a:cs typeface="Verdana"/>
              </a:rPr>
              <a:t>farà </a:t>
            </a:r>
            <a:r>
              <a:rPr sz="2200" dirty="0">
                <a:latin typeface="Verdana"/>
                <a:cs typeface="Verdana"/>
              </a:rPr>
              <a:t>diverse</a:t>
            </a:r>
            <a:r>
              <a:rPr sz="2200" spc="-6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importanti</a:t>
            </a:r>
            <a:r>
              <a:rPr sz="2200" spc="-6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esposizioni</a:t>
            </a:r>
            <a:r>
              <a:rPr sz="2200" spc="-6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nazionali</a:t>
            </a:r>
            <a:r>
              <a:rPr sz="2200" spc="-6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ed</a:t>
            </a:r>
            <a:r>
              <a:rPr sz="2200" spc="-55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internazionali.</a:t>
            </a:r>
            <a:endParaRPr sz="2200">
              <a:latin typeface="Verdana"/>
              <a:cs typeface="Verdana"/>
            </a:endParaRPr>
          </a:p>
          <a:p>
            <a:pPr marL="241300" marR="5080" indent="-228600" algn="just">
              <a:lnSpc>
                <a:spcPct val="149100"/>
              </a:lnSpc>
              <a:spcBef>
                <a:spcPts val="1060"/>
              </a:spcBef>
              <a:buFont typeface="Calibri"/>
              <a:buChar char="-"/>
              <a:tabLst>
                <a:tab pos="241300" algn="l"/>
              </a:tabLst>
            </a:pPr>
            <a:r>
              <a:rPr sz="2200" dirty="0">
                <a:latin typeface="Verdana"/>
                <a:cs typeface="Verdana"/>
              </a:rPr>
              <a:t>Nel</a:t>
            </a:r>
            <a:r>
              <a:rPr sz="2200" spc="10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1934,</a:t>
            </a:r>
            <a:r>
              <a:rPr sz="2200" spc="10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è</a:t>
            </a:r>
            <a:r>
              <a:rPr sz="2200" spc="11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assunto</a:t>
            </a:r>
            <a:r>
              <a:rPr sz="2200" spc="11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come</a:t>
            </a:r>
            <a:r>
              <a:rPr sz="2200" spc="10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Direttore</a:t>
            </a:r>
            <a:r>
              <a:rPr sz="2200" spc="114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dell’Ufficio</a:t>
            </a:r>
            <a:r>
              <a:rPr sz="2200" spc="10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pubblicità</a:t>
            </a:r>
            <a:r>
              <a:rPr sz="2200" spc="110" dirty="0">
                <a:latin typeface="Verdana"/>
                <a:cs typeface="Verdana"/>
              </a:rPr>
              <a:t>  </a:t>
            </a:r>
            <a:r>
              <a:rPr sz="2200" spc="-10" dirty="0">
                <a:latin typeface="Verdana"/>
                <a:cs typeface="Verdana"/>
              </a:rPr>
              <a:t>presso </a:t>
            </a:r>
            <a:r>
              <a:rPr sz="2200" dirty="0">
                <a:latin typeface="Verdana"/>
                <a:cs typeface="Verdana"/>
              </a:rPr>
              <a:t>l’industria</a:t>
            </a:r>
            <a:r>
              <a:rPr sz="2200" spc="51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dolciaria</a:t>
            </a:r>
            <a:r>
              <a:rPr sz="2200" spc="52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Motta:</a:t>
            </a:r>
            <a:r>
              <a:rPr sz="2200" spc="51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incarica</a:t>
            </a:r>
            <a:r>
              <a:rPr sz="2200" spc="52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Severo</a:t>
            </a:r>
            <a:r>
              <a:rPr sz="2200" spc="52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Pozzato,</a:t>
            </a:r>
            <a:r>
              <a:rPr sz="2200" spc="51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in</a:t>
            </a:r>
            <a:r>
              <a:rPr sz="2200" spc="509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arte</a:t>
            </a:r>
            <a:r>
              <a:rPr sz="2200" spc="51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Sepo,</a:t>
            </a:r>
            <a:r>
              <a:rPr sz="2200" spc="515" dirty="0">
                <a:latin typeface="Verdana"/>
                <a:cs typeface="Verdana"/>
              </a:rPr>
              <a:t> </a:t>
            </a:r>
            <a:r>
              <a:rPr sz="2200" spc="-25" dirty="0">
                <a:latin typeface="Verdana"/>
                <a:cs typeface="Verdana"/>
              </a:rPr>
              <a:t>di </a:t>
            </a:r>
            <a:r>
              <a:rPr sz="2200" dirty="0">
                <a:latin typeface="Verdana"/>
                <a:cs typeface="Verdana"/>
              </a:rPr>
              <a:t>ridisegnare</a:t>
            </a:r>
            <a:r>
              <a:rPr sz="2200" spc="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il</a:t>
            </a:r>
            <a:r>
              <a:rPr sz="2200" spc="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bozzetto</a:t>
            </a:r>
            <a:r>
              <a:rPr sz="2200" spc="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pubblicitario,</a:t>
            </a:r>
            <a:r>
              <a:rPr sz="2200" spc="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nascono</a:t>
            </a:r>
            <a:r>
              <a:rPr sz="2200" spc="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così</a:t>
            </a:r>
            <a:r>
              <a:rPr sz="2200" spc="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la</a:t>
            </a:r>
            <a:r>
              <a:rPr sz="2200" spc="45" dirty="0">
                <a:latin typeface="Verdana"/>
                <a:cs typeface="Verdan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emme</a:t>
            </a:r>
            <a:r>
              <a:rPr sz="2200" b="1" u="sng" spc="7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200" b="1" u="sng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maiuscola</a:t>
            </a:r>
            <a:r>
              <a:rPr sz="2200" b="1" spc="-10" dirty="0">
                <a:latin typeface="Verdana"/>
                <a:cs typeface="Verdan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</a:t>
            </a:r>
            <a:r>
              <a:rPr sz="2200" b="1" u="sng" spc="-5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il</a:t>
            </a:r>
            <a:r>
              <a:rPr sz="2200" b="1" u="sng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panettone</a:t>
            </a:r>
            <a:r>
              <a:rPr sz="2200" b="1" u="sng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Motta</a:t>
            </a:r>
            <a:r>
              <a:rPr sz="2200" dirty="0">
                <a:latin typeface="Verdana"/>
                <a:cs typeface="Verdana"/>
              </a:rPr>
              <a:t>,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divenuto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da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allora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simbolo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di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Natale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e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di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Milano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350"/>
              </a:spcBef>
            </a:pPr>
            <a:r>
              <a:rPr sz="2200" dirty="0">
                <a:latin typeface="Verdana"/>
                <a:cs typeface="Verdana"/>
              </a:rPr>
              <a:t>Fonte:</a:t>
            </a:r>
            <a:r>
              <a:rPr sz="2200" spc="-65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  <a:hlinkClick r:id="rId2"/>
              </a:rPr>
              <a:t>www.laforzadelsegno.it/artisti%20villani.html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38170">
              <a:lnSpc>
                <a:spcPct val="100000"/>
              </a:lnSpc>
              <a:spcBef>
                <a:spcPts val="100"/>
              </a:spcBef>
            </a:pPr>
            <a:r>
              <a:rPr dirty="0"/>
              <a:t>Dino</a:t>
            </a:r>
            <a:r>
              <a:rPr spc="-25" dirty="0"/>
              <a:t> </a:t>
            </a:r>
            <a:r>
              <a:rPr spc="-10" dirty="0"/>
              <a:t>Villani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394459"/>
            <a:ext cx="10357485" cy="536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 algn="just">
              <a:lnSpc>
                <a:spcPct val="150000"/>
              </a:lnSpc>
              <a:spcBef>
                <a:spcPts val="100"/>
              </a:spcBef>
              <a:buChar char="-"/>
              <a:tabLst>
                <a:tab pos="241300" algn="l"/>
              </a:tabLst>
            </a:pPr>
            <a:r>
              <a:rPr sz="2000" dirty="0">
                <a:latin typeface="Verdana"/>
                <a:cs typeface="Verdana"/>
              </a:rPr>
              <a:t>E’</a:t>
            </a:r>
            <a:r>
              <a:rPr sz="2000" spc="-10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sua</a:t>
            </a:r>
            <a:r>
              <a:rPr sz="2000" spc="-9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l’invenzione</a:t>
            </a:r>
            <a:r>
              <a:rPr sz="2000" spc="-10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pubblicitaria</a:t>
            </a:r>
            <a:r>
              <a:rPr sz="2000" spc="-9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della</a:t>
            </a:r>
            <a:r>
              <a:rPr sz="2000" spc="-95" dirty="0">
                <a:latin typeface="Verdana"/>
                <a:cs typeface="Verdana"/>
              </a:rPr>
              <a:t> 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colomba</a:t>
            </a:r>
            <a:r>
              <a:rPr sz="2000" b="1" u="sng" spc="-8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pasquale</a:t>
            </a:r>
            <a:r>
              <a:rPr sz="2000" dirty="0">
                <a:latin typeface="Verdana"/>
                <a:cs typeface="Verdana"/>
              </a:rPr>
              <a:t>,</a:t>
            </a:r>
            <a:r>
              <a:rPr sz="2000" spc="-9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della</a:t>
            </a:r>
            <a:r>
              <a:rPr sz="2000" spc="-95" dirty="0">
                <a:latin typeface="Verdana"/>
                <a:cs typeface="Verdana"/>
              </a:rPr>
              <a:t> 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festa</a:t>
            </a:r>
            <a:r>
              <a:rPr sz="2000" b="1" u="sng" spc="-8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 </a:t>
            </a:r>
            <a:r>
              <a:rPr sz="2000" b="1" u="sng" spc="-2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dei</a:t>
            </a:r>
            <a:r>
              <a:rPr sz="2000" b="1" spc="-25" dirty="0">
                <a:latin typeface="Verdana"/>
                <a:cs typeface="Verdana"/>
              </a:rPr>
              <a:t> 	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fidanzati</a:t>
            </a:r>
            <a:r>
              <a:rPr sz="2000" b="1" u="sng" spc="31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 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</a:t>
            </a:r>
            <a:r>
              <a:rPr sz="2000" b="1" u="sng" spc="6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San</a:t>
            </a:r>
            <a:r>
              <a:rPr sz="2000" b="1" u="sng" spc="6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Valentino</a:t>
            </a:r>
            <a:r>
              <a:rPr sz="2000" dirty="0">
                <a:latin typeface="Verdana"/>
                <a:cs typeface="Verdana"/>
              </a:rPr>
              <a:t>,</a:t>
            </a:r>
            <a:r>
              <a:rPr sz="2000" spc="4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della</a:t>
            </a:r>
            <a:r>
              <a:rPr sz="2000" spc="45" dirty="0">
                <a:latin typeface="Verdana"/>
                <a:cs typeface="Verdana"/>
              </a:rPr>
              <a:t> 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festa</a:t>
            </a:r>
            <a:r>
              <a:rPr sz="2000" b="1" u="sng" spc="6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della</a:t>
            </a:r>
            <a:r>
              <a:rPr sz="2000" b="1" u="sng" spc="6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mamma</a:t>
            </a:r>
            <a:r>
              <a:rPr sz="2000" b="1" spc="7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e</a:t>
            </a:r>
            <a:r>
              <a:rPr sz="2000" spc="4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45" dirty="0">
                <a:latin typeface="Verdana"/>
                <a:cs typeface="Verdana"/>
              </a:rPr>
              <a:t>  </a:t>
            </a:r>
            <a:r>
              <a:rPr sz="2000" spc="-10" dirty="0">
                <a:latin typeface="Verdana"/>
                <a:cs typeface="Verdana"/>
              </a:rPr>
              <a:t>concorso 	</a:t>
            </a:r>
            <a:r>
              <a:rPr sz="2000" dirty="0">
                <a:latin typeface="Verdana"/>
                <a:cs typeface="Verdana"/>
              </a:rPr>
              <a:t>“Cinquemila</a:t>
            </a:r>
            <a:r>
              <a:rPr sz="2000" spc="3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lire</a:t>
            </a:r>
            <a:r>
              <a:rPr sz="2000" spc="3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per</a:t>
            </a:r>
            <a:r>
              <a:rPr sz="2000" spc="3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</a:t>
            </a:r>
            <a:r>
              <a:rPr sz="2000" spc="30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sorriso”,</a:t>
            </a:r>
            <a:r>
              <a:rPr sz="2000" spc="30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ideato</a:t>
            </a:r>
            <a:r>
              <a:rPr sz="2000" spc="3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per</a:t>
            </a:r>
            <a:r>
              <a:rPr sz="2000" spc="3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pubblicizzare</a:t>
            </a:r>
            <a:r>
              <a:rPr sz="2000" spc="3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</a:t>
            </a:r>
            <a:r>
              <a:rPr sz="2000" spc="30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dentifricio</a:t>
            </a:r>
            <a:r>
              <a:rPr sz="2000" spc="30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della 	</a:t>
            </a:r>
            <a:r>
              <a:rPr sz="2000" dirty="0">
                <a:latin typeface="Verdana"/>
                <a:cs typeface="Verdana"/>
              </a:rPr>
              <a:t>Ditta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Carlo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Erba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,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concorso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che</a:t>
            </a:r>
            <a:r>
              <a:rPr sz="2000" spc="6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diventerà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,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dopo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guerra,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7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famoso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concorso 	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“Miss</a:t>
            </a:r>
            <a:r>
              <a:rPr sz="2000" b="1" u="sng" spc="-6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Italia”</a:t>
            </a:r>
            <a:endParaRPr sz="2000">
              <a:latin typeface="Verdana"/>
              <a:cs typeface="Verdana"/>
            </a:endParaRPr>
          </a:p>
          <a:p>
            <a:pPr marL="240029" marR="5080" indent="-227329" algn="just">
              <a:lnSpc>
                <a:spcPct val="150000"/>
              </a:lnSpc>
              <a:spcBef>
                <a:spcPts val="1005"/>
              </a:spcBef>
              <a:buChar char="-"/>
              <a:tabLst>
                <a:tab pos="241300" algn="l"/>
              </a:tabLst>
            </a:pPr>
            <a:r>
              <a:rPr sz="2000" dirty="0">
                <a:latin typeface="Verdana"/>
                <a:cs typeface="Verdana"/>
              </a:rPr>
              <a:t>Nel</a:t>
            </a:r>
            <a:r>
              <a:rPr sz="2000" spc="-9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1952</a:t>
            </a:r>
            <a:r>
              <a:rPr sz="2000" spc="-8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con</a:t>
            </a:r>
            <a:r>
              <a:rPr sz="2000" spc="-9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Orio</a:t>
            </a:r>
            <a:r>
              <a:rPr sz="2000" spc="-9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Vergani</a:t>
            </a:r>
            <a:r>
              <a:rPr sz="2000" spc="-9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ed</a:t>
            </a:r>
            <a:r>
              <a:rPr sz="2000" spc="-8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alcuni</a:t>
            </a:r>
            <a:r>
              <a:rPr sz="2000" spc="-8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amici</a:t>
            </a:r>
            <a:r>
              <a:rPr sz="2000" spc="-8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fonda,</a:t>
            </a:r>
            <a:r>
              <a:rPr sz="2000" spc="-9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nel</a:t>
            </a:r>
            <a:r>
              <a:rPr sz="2000" spc="-9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ristorante</a:t>
            </a:r>
            <a:r>
              <a:rPr sz="2000" spc="-85" dirty="0">
                <a:latin typeface="Verdana"/>
                <a:cs typeface="Verdana"/>
              </a:rPr>
              <a:t>  </a:t>
            </a:r>
            <a:r>
              <a:rPr sz="2000" spc="-10" dirty="0">
                <a:latin typeface="Verdana"/>
                <a:cs typeface="Verdana"/>
              </a:rPr>
              <a:t>dell'Hotel 	</a:t>
            </a:r>
            <a:r>
              <a:rPr sz="2000" dirty="0">
                <a:latin typeface="Verdana"/>
                <a:cs typeface="Verdana"/>
              </a:rPr>
              <a:t>Diana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Milano,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l’Accademia</a:t>
            </a:r>
            <a:r>
              <a:rPr sz="2000" b="1" u="sng" spc="-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Italiana</a:t>
            </a:r>
            <a:r>
              <a:rPr sz="2000" b="1" u="sng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della</a:t>
            </a:r>
            <a:r>
              <a:rPr sz="2000" b="1" u="sng" spc="-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Cucina</a:t>
            </a:r>
            <a:endParaRPr sz="2000">
              <a:latin typeface="Verdana"/>
              <a:cs typeface="Verdana"/>
            </a:endParaRPr>
          </a:p>
          <a:p>
            <a:pPr marL="240029" marR="5080" indent="-227329" algn="just">
              <a:lnSpc>
                <a:spcPct val="150000"/>
              </a:lnSpc>
              <a:spcBef>
                <a:spcPts val="1010"/>
              </a:spcBef>
              <a:buChar char="-"/>
              <a:tabLst>
                <a:tab pos="241300" algn="l"/>
              </a:tabLst>
            </a:pPr>
            <a:r>
              <a:rPr sz="2000" dirty="0">
                <a:latin typeface="Verdana"/>
                <a:cs typeface="Verdana"/>
              </a:rPr>
              <a:t>Dal</a:t>
            </a:r>
            <a:r>
              <a:rPr sz="2000" spc="27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1954</a:t>
            </a:r>
            <a:r>
              <a:rPr sz="2000" spc="28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è</a:t>
            </a:r>
            <a:r>
              <a:rPr sz="2000" spc="27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docente</a:t>
            </a:r>
            <a:r>
              <a:rPr sz="2000" spc="27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all’Università</a:t>
            </a:r>
            <a:r>
              <a:rPr sz="2000" spc="27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Bocconi</a:t>
            </a:r>
            <a:r>
              <a:rPr sz="2000" spc="27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27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Milano,</a:t>
            </a:r>
            <a:r>
              <a:rPr sz="2000" spc="27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per</a:t>
            </a:r>
            <a:r>
              <a:rPr sz="2000" spc="27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la</a:t>
            </a:r>
            <a:r>
              <a:rPr sz="2000" spc="275" dirty="0">
                <a:latin typeface="Verdana"/>
                <a:cs typeface="Verdana"/>
              </a:rPr>
              <a:t>  </a:t>
            </a:r>
            <a:r>
              <a:rPr sz="2000" spc="-10" dirty="0">
                <a:latin typeface="Verdana"/>
                <a:cs typeface="Verdana"/>
              </a:rPr>
              <a:t>Tecnica 	</a:t>
            </a:r>
            <a:r>
              <a:rPr sz="2000" dirty="0">
                <a:latin typeface="Verdana"/>
                <a:cs typeface="Verdana"/>
              </a:rPr>
              <a:t>Pubblicitaria.</a:t>
            </a:r>
            <a:r>
              <a:rPr sz="2000" spc="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Nel</a:t>
            </a:r>
            <a:r>
              <a:rPr sz="2000" spc="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1956</a:t>
            </a:r>
            <a:r>
              <a:rPr sz="2000" spc="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gli</a:t>
            </a:r>
            <a:r>
              <a:rPr sz="2000" spc="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viene</a:t>
            </a:r>
            <a:r>
              <a:rPr sz="2000" spc="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assegnato</a:t>
            </a:r>
            <a:r>
              <a:rPr sz="2000" spc="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Premio</a:t>
            </a:r>
            <a:r>
              <a:rPr sz="2000" spc="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“Vita</a:t>
            </a:r>
            <a:r>
              <a:rPr sz="2000" spc="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pubblicitario”,</a:t>
            </a:r>
            <a:r>
              <a:rPr sz="2000" spc="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è</a:t>
            </a:r>
            <a:r>
              <a:rPr sz="2000" spc="45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il 	</a:t>
            </a:r>
            <a:r>
              <a:rPr sz="2000" dirty="0">
                <a:latin typeface="Verdana"/>
                <a:cs typeface="Verdana"/>
              </a:rPr>
              <a:t>più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alto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riconoscimento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per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professionista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della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pubblicità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105"/>
              </a:spcBef>
            </a:pPr>
            <a:r>
              <a:rPr sz="1600" dirty="0">
                <a:latin typeface="Verdana"/>
                <a:cs typeface="Verdana"/>
              </a:rPr>
              <a:t>Fonte: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  <a:hlinkClick r:id="rId2"/>
              </a:rPr>
              <a:t>www.laforzadelsegno.it/artisti%20villani.html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29560">
              <a:lnSpc>
                <a:spcPct val="100000"/>
              </a:lnSpc>
              <a:spcBef>
                <a:spcPts val="100"/>
              </a:spcBef>
            </a:pPr>
            <a:r>
              <a:rPr dirty="0"/>
              <a:t>Ermanno</a:t>
            </a:r>
            <a:r>
              <a:rPr spc="-50" dirty="0"/>
              <a:t> </a:t>
            </a:r>
            <a:r>
              <a:rPr spc="-20" dirty="0"/>
              <a:t>Olmi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351788"/>
            <a:ext cx="10307955" cy="4878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Char char="-"/>
              <a:tabLst>
                <a:tab pos="240029" algn="l"/>
              </a:tabLst>
            </a:pPr>
            <a:r>
              <a:rPr sz="2000" dirty="0">
                <a:latin typeface="Verdana"/>
                <a:cs typeface="Verdana"/>
              </a:rPr>
              <a:t>Figlio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dipendente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Edisonvolta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morto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in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bombardamento</a:t>
            </a:r>
            <a:endParaRPr sz="2000">
              <a:latin typeface="Verdana"/>
              <a:cs typeface="Verdana"/>
            </a:endParaRPr>
          </a:p>
          <a:p>
            <a:pPr marL="240029" indent="-227329">
              <a:lnSpc>
                <a:spcPct val="100000"/>
              </a:lnSpc>
              <a:spcBef>
                <a:spcPts val="2205"/>
              </a:spcBef>
              <a:buChar char="-"/>
              <a:tabLst>
                <a:tab pos="240029" algn="l"/>
              </a:tabLst>
            </a:pPr>
            <a:r>
              <a:rPr sz="2000" dirty="0">
                <a:latin typeface="Verdana"/>
                <a:cs typeface="Verdana"/>
              </a:rPr>
              <a:t>Entra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in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azienda,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ufficio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cultura</a:t>
            </a:r>
            <a:endParaRPr sz="2000">
              <a:latin typeface="Verdana"/>
              <a:cs typeface="Verdana"/>
            </a:endParaRPr>
          </a:p>
          <a:p>
            <a:pPr marL="240029" indent="-227329">
              <a:lnSpc>
                <a:spcPct val="100000"/>
              </a:lnSpc>
              <a:spcBef>
                <a:spcPts val="2210"/>
              </a:spcBef>
              <a:buChar char="-"/>
              <a:tabLst>
                <a:tab pos="240029" algn="l"/>
              </a:tabLst>
            </a:pPr>
            <a:r>
              <a:rPr sz="2000" dirty="0">
                <a:latin typeface="Verdana"/>
                <a:cs typeface="Verdana"/>
              </a:rPr>
              <a:t>Inizia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</a:t>
            </a:r>
            <a:r>
              <a:rPr sz="2000" spc="-2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fare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film</a:t>
            </a:r>
            <a:r>
              <a:rPr sz="2000" spc="-1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per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l’azienda</a:t>
            </a:r>
            <a:endParaRPr sz="2000">
              <a:latin typeface="Verdana"/>
              <a:cs typeface="Verdana"/>
            </a:endParaRPr>
          </a:p>
          <a:p>
            <a:pPr marL="240029" indent="-227329">
              <a:lnSpc>
                <a:spcPct val="100000"/>
              </a:lnSpc>
              <a:spcBef>
                <a:spcPts val="2185"/>
              </a:spcBef>
              <a:buChar char="-"/>
              <a:tabLst>
                <a:tab pos="240029" algn="l"/>
                <a:tab pos="1840864" algn="l"/>
              </a:tabLst>
            </a:pPr>
            <a:r>
              <a:rPr sz="2000" spc="-10" dirty="0">
                <a:latin typeface="Verdana"/>
                <a:cs typeface="Verdana"/>
              </a:rPr>
              <a:t>Promuove:</a:t>
            </a:r>
            <a:r>
              <a:rPr sz="2000" dirty="0">
                <a:latin typeface="Verdana"/>
                <a:cs typeface="Verdana"/>
              </a:rPr>
              <a:t>	&lt;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collegi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estivi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dell’Edison</a:t>
            </a:r>
            <a:endParaRPr sz="2000">
              <a:latin typeface="Verdana"/>
              <a:cs typeface="Verdana"/>
            </a:endParaRPr>
          </a:p>
          <a:p>
            <a:pPr marL="1841500">
              <a:lnSpc>
                <a:spcPct val="100000"/>
              </a:lnSpc>
              <a:spcBef>
                <a:spcPts val="2205"/>
              </a:spcBef>
            </a:pPr>
            <a:r>
              <a:rPr sz="2000" dirty="0">
                <a:latin typeface="Verdana"/>
                <a:cs typeface="Verdana"/>
              </a:rPr>
              <a:t>&lt;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Le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innovazioni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tecnologiche</a:t>
            </a:r>
            <a:endParaRPr sz="2000">
              <a:latin typeface="Verdana"/>
              <a:cs typeface="Verdana"/>
            </a:endParaRPr>
          </a:p>
          <a:p>
            <a:pPr marL="1841500">
              <a:lnSpc>
                <a:spcPct val="100000"/>
              </a:lnSpc>
              <a:spcBef>
                <a:spcPts val="2210"/>
              </a:spcBef>
            </a:pPr>
            <a:r>
              <a:rPr sz="2000" dirty="0">
                <a:latin typeface="Verdana"/>
                <a:cs typeface="Verdana"/>
              </a:rPr>
              <a:t>&lt;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vita,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tra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l’eroico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romantico,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degli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operai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in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alta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montagna</a:t>
            </a:r>
            <a:endParaRPr sz="2000">
              <a:latin typeface="Verdana"/>
              <a:cs typeface="Verdana"/>
            </a:endParaRPr>
          </a:p>
          <a:p>
            <a:pPr marL="1841500">
              <a:lnSpc>
                <a:spcPct val="100000"/>
              </a:lnSpc>
              <a:spcBef>
                <a:spcPts val="2185"/>
              </a:spcBef>
            </a:pPr>
            <a:r>
              <a:rPr sz="2000" dirty="0">
                <a:latin typeface="Verdana"/>
                <a:cs typeface="Verdana"/>
              </a:rPr>
              <a:t>&lt;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L’importanza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dell’elettricità</a:t>
            </a:r>
            <a:endParaRPr sz="2000">
              <a:latin typeface="Verdana"/>
              <a:cs typeface="Verdana"/>
            </a:endParaRPr>
          </a:p>
          <a:p>
            <a:pPr marL="2197100" marR="1461770" indent="-355600">
              <a:lnSpc>
                <a:spcPct val="150000"/>
              </a:lnSpc>
              <a:spcBef>
                <a:spcPts val="1005"/>
              </a:spcBef>
            </a:pPr>
            <a:r>
              <a:rPr sz="2000" dirty="0">
                <a:latin typeface="Verdana"/>
                <a:cs typeface="Verdana"/>
              </a:rPr>
              <a:t>&lt;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L’immagine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dell’azienda,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suo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impatto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sulla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natura, </a:t>
            </a:r>
            <a:r>
              <a:rPr sz="2000" dirty="0">
                <a:latin typeface="Verdana"/>
                <a:cs typeface="Verdana"/>
              </a:rPr>
              <a:t>l’importanza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del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suo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servizio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bellezza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del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lavoro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9865">
              <a:lnSpc>
                <a:spcPct val="100000"/>
              </a:lnSpc>
              <a:spcBef>
                <a:spcPts val="100"/>
              </a:spcBef>
            </a:pPr>
            <a:r>
              <a:rPr dirty="0"/>
              <a:t>Protagonisti</a:t>
            </a:r>
            <a:r>
              <a:rPr spc="-55" dirty="0"/>
              <a:t> </a:t>
            </a:r>
            <a:r>
              <a:rPr dirty="0"/>
              <a:t>del</a:t>
            </a:r>
            <a:r>
              <a:rPr spc="-55" dirty="0"/>
              <a:t> </a:t>
            </a:r>
            <a:r>
              <a:rPr spc="-10" dirty="0"/>
              <a:t>dopoguerra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60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Verdana"/>
                <a:cs typeface="Verdana"/>
              </a:rPr>
              <a:t>–Alvise</a:t>
            </a:r>
            <a:r>
              <a:rPr sz="2800" spc="-10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Barison</a:t>
            </a:r>
            <a:r>
              <a:rPr sz="2800" spc="-9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(cofondatore</a:t>
            </a:r>
            <a:r>
              <a:rPr sz="2800" spc="-10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FERPI)</a:t>
            </a:r>
            <a:endParaRPr sz="2800">
              <a:latin typeface="Verdana"/>
              <a:cs typeface="Verdana"/>
            </a:endParaRPr>
          </a:p>
          <a:p>
            <a:pPr marL="241300" marR="5080" indent="-228600">
              <a:lnSpc>
                <a:spcPct val="152100"/>
              </a:lnSpc>
              <a:spcBef>
                <a:spcPts val="890"/>
              </a:spcBef>
            </a:pPr>
            <a:r>
              <a:rPr sz="2800" dirty="0">
                <a:latin typeface="Verdana"/>
                <a:cs typeface="Verdana"/>
              </a:rPr>
              <a:t>–Vittorio</a:t>
            </a:r>
            <a:r>
              <a:rPr sz="2800" spc="-7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Crainz</a:t>
            </a:r>
            <a:r>
              <a:rPr sz="2800" spc="-7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(cofondatore</a:t>
            </a:r>
            <a:r>
              <a:rPr sz="2800" spc="-8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prima</a:t>
            </a:r>
            <a:r>
              <a:rPr sz="2800" spc="-7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società</a:t>
            </a:r>
            <a:r>
              <a:rPr sz="2800" spc="-7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consulenza </a:t>
            </a:r>
            <a:r>
              <a:rPr sz="2800" dirty="0">
                <a:latin typeface="Verdana"/>
                <a:cs typeface="Verdana"/>
              </a:rPr>
              <a:t>RP,</a:t>
            </a:r>
            <a:r>
              <a:rPr sz="2800" spc="-6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Studio</a:t>
            </a:r>
            <a:r>
              <a:rPr sz="2800" spc="-6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Italiano</a:t>
            </a:r>
            <a:r>
              <a:rPr sz="2800" spc="-5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RP,</a:t>
            </a:r>
            <a:r>
              <a:rPr sz="2800" spc="-6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SIPR)</a:t>
            </a:r>
            <a:endParaRPr sz="2800">
              <a:latin typeface="Verdana"/>
              <a:cs typeface="Verdana"/>
            </a:endParaRPr>
          </a:p>
          <a:p>
            <a:pPr marL="241300" marR="1440815" indent="-228600">
              <a:lnSpc>
                <a:spcPct val="148600"/>
              </a:lnSpc>
              <a:spcBef>
                <a:spcPts val="1005"/>
              </a:spcBef>
            </a:pPr>
            <a:r>
              <a:rPr sz="2800" dirty="0">
                <a:latin typeface="Verdana"/>
                <a:cs typeface="Verdana"/>
              </a:rPr>
              <a:t>–Rossi</a:t>
            </a:r>
            <a:r>
              <a:rPr sz="2800" spc="-5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del</a:t>
            </a:r>
            <a:r>
              <a:rPr sz="2800" spc="-5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Lion</a:t>
            </a:r>
            <a:r>
              <a:rPr sz="2800" spc="-4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Nero</a:t>
            </a:r>
            <a:r>
              <a:rPr sz="2800" spc="-4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(ufficiale</a:t>
            </a:r>
            <a:r>
              <a:rPr sz="2800" spc="-4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di</a:t>
            </a:r>
            <a:r>
              <a:rPr sz="2800" spc="-5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collegamento </a:t>
            </a:r>
            <a:r>
              <a:rPr sz="2800" dirty="0">
                <a:latin typeface="Verdana"/>
                <a:cs typeface="Verdana"/>
              </a:rPr>
              <a:t>dell’esercito</a:t>
            </a:r>
            <a:r>
              <a:rPr sz="2800" spc="-6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italiano</a:t>
            </a:r>
            <a:r>
              <a:rPr sz="2800" spc="-5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e</a:t>
            </a:r>
            <a:r>
              <a:rPr sz="2800" spc="-6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poi</a:t>
            </a:r>
            <a:r>
              <a:rPr sz="2800" spc="-6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imprenditore</a:t>
            </a:r>
            <a:r>
              <a:rPr sz="2800" spc="-6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di</a:t>
            </a:r>
            <a:r>
              <a:rPr sz="2800" spc="-60" dirty="0">
                <a:latin typeface="Verdana"/>
                <a:cs typeface="Verdana"/>
              </a:rPr>
              <a:t> </a:t>
            </a:r>
            <a:r>
              <a:rPr sz="2800" spc="-25" dirty="0">
                <a:latin typeface="Verdana"/>
                <a:cs typeface="Verdana"/>
              </a:rPr>
              <a:t>RP)</a:t>
            </a:r>
            <a:endParaRPr sz="2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735"/>
              </a:spcBef>
            </a:pPr>
            <a:r>
              <a:rPr sz="2800" dirty="0">
                <a:latin typeface="Verdana"/>
                <a:cs typeface="Verdana"/>
              </a:rPr>
              <a:t>–Vittorio</a:t>
            </a:r>
            <a:r>
              <a:rPr sz="2800" spc="-6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Gambano</a:t>
            </a:r>
            <a:r>
              <a:rPr sz="2800" spc="-6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(fondatore</a:t>
            </a:r>
            <a:r>
              <a:rPr sz="2800" spc="-7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di</a:t>
            </a:r>
            <a:r>
              <a:rPr sz="2800" spc="-7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Publirel</a:t>
            </a:r>
            <a:r>
              <a:rPr sz="2800" spc="-7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a</a:t>
            </a:r>
            <a:r>
              <a:rPr sz="2800" spc="-6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Milano)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73680">
              <a:lnSpc>
                <a:spcPct val="100000"/>
              </a:lnSpc>
              <a:spcBef>
                <a:spcPts val="100"/>
              </a:spcBef>
            </a:pPr>
            <a:r>
              <a:rPr dirty="0"/>
              <a:t>Vanni</a:t>
            </a:r>
            <a:r>
              <a:rPr spc="-220" dirty="0"/>
              <a:t> </a:t>
            </a:r>
            <a:r>
              <a:rPr spc="-10" dirty="0"/>
              <a:t>Montana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910588"/>
            <a:ext cx="10358755" cy="2549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Verdana"/>
                <a:cs typeface="Verdana"/>
              </a:rPr>
              <a:t>–</a:t>
            </a:r>
            <a:r>
              <a:rPr sz="2400" spc="-5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RP</a:t>
            </a:r>
            <a:r>
              <a:rPr sz="2400" spc="-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del</a:t>
            </a:r>
            <a:r>
              <a:rPr sz="2400" spc="-4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sindacato</a:t>
            </a:r>
            <a:r>
              <a:rPr sz="2400" spc="-2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americano</a:t>
            </a:r>
            <a:endParaRPr sz="2400">
              <a:latin typeface="Verdana"/>
              <a:cs typeface="Verdana"/>
            </a:endParaRPr>
          </a:p>
          <a:p>
            <a:pPr marL="241300" marR="5715" indent="-228600">
              <a:lnSpc>
                <a:spcPct val="128299"/>
              </a:lnSpc>
              <a:spcBef>
                <a:spcPts val="1105"/>
              </a:spcBef>
            </a:pPr>
            <a:r>
              <a:rPr sz="2400" dirty="0">
                <a:latin typeface="Verdana"/>
                <a:cs typeface="Verdana"/>
              </a:rPr>
              <a:t>–</a:t>
            </a:r>
            <a:r>
              <a:rPr sz="2400" spc="-5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1946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vittoria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del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partito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socialista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guidato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da Pietro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Nenni,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legato </a:t>
            </a:r>
            <a:r>
              <a:rPr sz="2400" dirty="0">
                <a:latin typeface="Verdana"/>
                <a:cs typeface="Verdana"/>
              </a:rPr>
              <a:t>al</a:t>
            </a:r>
            <a:r>
              <a:rPr sz="2400" spc="-3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PC</a:t>
            </a:r>
            <a:r>
              <a:rPr sz="2400" spc="-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(patto</a:t>
            </a:r>
            <a:r>
              <a:rPr sz="2400" spc="-2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di</a:t>
            </a:r>
            <a:r>
              <a:rPr sz="2400" spc="-4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unità</a:t>
            </a:r>
            <a:r>
              <a:rPr sz="2400" spc="-5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nazionale)</a:t>
            </a:r>
            <a:endParaRPr sz="2400">
              <a:latin typeface="Verdana"/>
              <a:cs typeface="Verdana"/>
            </a:endParaRPr>
          </a:p>
          <a:p>
            <a:pPr marL="241300" marR="5080" indent="-228600">
              <a:lnSpc>
                <a:spcPct val="131700"/>
              </a:lnSpc>
              <a:spcBef>
                <a:spcPts val="910"/>
              </a:spcBef>
              <a:tabLst>
                <a:tab pos="1398270" algn="l"/>
                <a:tab pos="2631440" algn="l"/>
                <a:tab pos="5690235" algn="l"/>
                <a:tab pos="6921500" algn="l"/>
                <a:tab pos="7513320" algn="l"/>
                <a:tab pos="9146540" algn="l"/>
              </a:tabLst>
            </a:pPr>
            <a:r>
              <a:rPr sz="2400" dirty="0">
                <a:latin typeface="Verdana"/>
                <a:cs typeface="Verdana"/>
              </a:rPr>
              <a:t>–</a:t>
            </a:r>
            <a:r>
              <a:rPr sz="2400" spc="-5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Pagato</a:t>
            </a:r>
            <a:r>
              <a:rPr sz="2400" spc="30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per</a:t>
            </a:r>
            <a:r>
              <a:rPr sz="2400" spc="3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convincere</a:t>
            </a:r>
            <a:r>
              <a:rPr sz="2400" spc="30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i</a:t>
            </a:r>
            <a:r>
              <a:rPr sz="2400" spc="31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socialisti</a:t>
            </a:r>
            <a:r>
              <a:rPr sz="2400" spc="32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non</a:t>
            </a:r>
            <a:r>
              <a:rPr sz="2400" spc="30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comunisti</a:t>
            </a:r>
            <a:r>
              <a:rPr sz="2400" spc="31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ad</a:t>
            </a:r>
            <a:r>
              <a:rPr sz="2400" spc="32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uscire</a:t>
            </a:r>
            <a:r>
              <a:rPr sz="2400" spc="30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in</a:t>
            </a:r>
            <a:r>
              <a:rPr sz="2400" spc="315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un </a:t>
            </a:r>
            <a:r>
              <a:rPr sz="2400" spc="-10" dirty="0">
                <a:latin typeface="Verdana"/>
                <a:cs typeface="Verdana"/>
              </a:rPr>
              <a:t>nuovo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partito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socialdemocratico,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diretto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25" dirty="0">
                <a:latin typeface="Verdana"/>
                <a:cs typeface="Verdana"/>
              </a:rPr>
              <a:t>da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Giuseppe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Saragat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4422140"/>
            <a:ext cx="8575675" cy="1586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>
              <a:lnSpc>
                <a:spcPct val="131700"/>
              </a:lnSpc>
              <a:spcBef>
                <a:spcPts val="100"/>
              </a:spcBef>
              <a:tabLst>
                <a:tab pos="1635125" algn="l"/>
                <a:tab pos="3571875" algn="l"/>
                <a:tab pos="4620260" algn="l"/>
                <a:tab pos="6861809" algn="l"/>
              </a:tabLst>
            </a:pPr>
            <a:r>
              <a:rPr sz="2400" spc="-10" dirty="0">
                <a:latin typeface="Verdana"/>
                <a:cs typeface="Verdana"/>
              </a:rPr>
              <a:t>(futuro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presidente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della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Repubblica),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fortemente </a:t>
            </a:r>
            <a:r>
              <a:rPr sz="2400" dirty="0">
                <a:latin typeface="Verdana"/>
                <a:cs typeface="Verdana"/>
              </a:rPr>
              <a:t>finanziato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dagli</a:t>
            </a:r>
            <a:r>
              <a:rPr sz="2400" spc="-6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americani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20"/>
              </a:spcBef>
            </a:pPr>
            <a:r>
              <a:rPr sz="2400" dirty="0">
                <a:latin typeface="Verdana"/>
                <a:cs typeface="Verdana"/>
              </a:rPr>
              <a:t>–</a:t>
            </a:r>
            <a:r>
              <a:rPr sz="2400" spc="-5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Gestione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dei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media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per</a:t>
            </a:r>
            <a:r>
              <a:rPr sz="2400" spc="-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consenso</a:t>
            </a:r>
            <a:r>
              <a:rPr sz="2400" spc="-3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opinione</a:t>
            </a:r>
            <a:r>
              <a:rPr sz="2400" spc="-6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pubblica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0810" y="4537964"/>
            <a:ext cx="14839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9050" algn="l"/>
              </a:tabLst>
            </a:pPr>
            <a:r>
              <a:rPr sz="2400" spc="-10" dirty="0">
                <a:latin typeface="Verdana"/>
                <a:cs typeface="Verdana"/>
              </a:rPr>
              <a:t>voluto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50" dirty="0"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/>
              <a:t>1880</a:t>
            </a:r>
            <a:r>
              <a:rPr spc="-75" dirty="0"/>
              <a:t> </a:t>
            </a:r>
            <a:r>
              <a:rPr dirty="0"/>
              <a:t>Morte</a:t>
            </a:r>
            <a:r>
              <a:rPr spc="-70" dirty="0"/>
              <a:t> </a:t>
            </a:r>
            <a:r>
              <a:rPr dirty="0"/>
              <a:t>di</a:t>
            </a:r>
            <a:r>
              <a:rPr spc="-80" dirty="0"/>
              <a:t> </a:t>
            </a:r>
            <a:r>
              <a:rPr dirty="0"/>
              <a:t>Gabriele</a:t>
            </a:r>
            <a:r>
              <a:rPr spc="-85" dirty="0"/>
              <a:t> </a:t>
            </a:r>
            <a:r>
              <a:rPr dirty="0"/>
              <a:t>D’Annunzio</a:t>
            </a:r>
            <a:r>
              <a:rPr spc="-80" dirty="0"/>
              <a:t> </a:t>
            </a:r>
            <a:r>
              <a:rPr spc="-10" dirty="0"/>
              <a:t>(GDA)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425956"/>
            <a:ext cx="10358755" cy="458787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 algn="just">
              <a:lnSpc>
                <a:spcPct val="150200"/>
              </a:lnSpc>
              <a:spcBef>
                <a:spcPts val="190"/>
              </a:spcBef>
            </a:pPr>
            <a:r>
              <a:rPr sz="2400" dirty="0">
                <a:latin typeface="Verdana"/>
                <a:cs typeface="Verdana"/>
              </a:rPr>
              <a:t>Nel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novembre</a:t>
            </a:r>
            <a:r>
              <a:rPr sz="2400" spc="-2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del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1880,</a:t>
            </a:r>
            <a:r>
              <a:rPr sz="2400" spc="-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</a:t>
            </a:r>
            <a:r>
              <a:rPr sz="2400" spc="-2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soli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diciassette</a:t>
            </a:r>
            <a:r>
              <a:rPr sz="2400" spc="-2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anni,</a:t>
            </a:r>
            <a:r>
              <a:rPr sz="2400" spc="-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scrive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alla</a:t>
            </a:r>
            <a:r>
              <a:rPr sz="2400" spc="-20" dirty="0">
                <a:latin typeface="Verdana"/>
                <a:cs typeface="Verdana"/>
              </a:rPr>
              <a:t> </a:t>
            </a:r>
            <a:r>
              <a:rPr sz="2400" i="1" spc="-10" dirty="0">
                <a:latin typeface="Verdana"/>
                <a:cs typeface="Verdana"/>
              </a:rPr>
              <a:t>Gazzetta </a:t>
            </a:r>
            <a:r>
              <a:rPr sz="2400" i="1" dirty="0">
                <a:latin typeface="Verdana"/>
                <a:cs typeface="Verdana"/>
              </a:rPr>
              <a:t>della</a:t>
            </a:r>
            <a:r>
              <a:rPr sz="2400" i="1" spc="-120" dirty="0">
                <a:latin typeface="Verdana"/>
                <a:cs typeface="Verdana"/>
              </a:rPr>
              <a:t>  </a:t>
            </a:r>
            <a:r>
              <a:rPr sz="2400" i="1" dirty="0">
                <a:latin typeface="Verdana"/>
                <a:cs typeface="Verdana"/>
              </a:rPr>
              <a:t>domenica</a:t>
            </a:r>
            <a:r>
              <a:rPr sz="2400" i="1" spc="-114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di</a:t>
            </a:r>
            <a:r>
              <a:rPr sz="2400" spc="-114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Firenze</a:t>
            </a:r>
            <a:r>
              <a:rPr sz="2400" spc="-114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una</a:t>
            </a:r>
            <a:r>
              <a:rPr sz="2400" spc="-114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cartolina</a:t>
            </a:r>
            <a:r>
              <a:rPr sz="2400" spc="-114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a</a:t>
            </a:r>
            <a:r>
              <a:rPr sz="2400" spc="-114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firma</a:t>
            </a:r>
            <a:r>
              <a:rPr sz="2400" spc="-114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G.</a:t>
            </a:r>
            <a:r>
              <a:rPr sz="2400" spc="-114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Rutini</a:t>
            </a:r>
            <a:r>
              <a:rPr sz="2400" spc="-110" dirty="0">
                <a:latin typeface="Verdana"/>
                <a:cs typeface="Verdana"/>
              </a:rPr>
              <a:t>  </a:t>
            </a:r>
            <a:r>
              <a:rPr sz="2400" spc="-20" dirty="0">
                <a:latin typeface="Verdana"/>
                <a:cs typeface="Verdana"/>
              </a:rPr>
              <a:t>dove </a:t>
            </a:r>
            <a:r>
              <a:rPr sz="2400" dirty="0">
                <a:latin typeface="Verdana"/>
                <a:cs typeface="Verdana"/>
              </a:rPr>
              <a:t>annuncia</a:t>
            </a:r>
            <a:r>
              <a:rPr sz="2400" spc="-125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che</a:t>
            </a:r>
            <a:r>
              <a:rPr sz="2400" spc="-125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«il</a:t>
            </a:r>
            <a:r>
              <a:rPr sz="2400" spc="-125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giovane</a:t>
            </a:r>
            <a:r>
              <a:rPr sz="2400" spc="-125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poeta,</a:t>
            </a:r>
            <a:r>
              <a:rPr sz="2400" spc="-125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già</a:t>
            </a:r>
            <a:r>
              <a:rPr sz="2400" spc="-125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noto</a:t>
            </a:r>
            <a:r>
              <a:rPr sz="2400" spc="-125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nella</a:t>
            </a:r>
            <a:r>
              <a:rPr sz="2400" spc="-125" dirty="0">
                <a:latin typeface="Verdana"/>
                <a:cs typeface="Verdana"/>
              </a:rPr>
              <a:t>  </a:t>
            </a:r>
            <a:r>
              <a:rPr sz="2400" dirty="0">
                <a:latin typeface="Verdana"/>
                <a:cs typeface="Verdana"/>
              </a:rPr>
              <a:t>repubblica</a:t>
            </a:r>
            <a:r>
              <a:rPr sz="2400" spc="59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delle </a:t>
            </a:r>
            <a:r>
              <a:rPr sz="2400" dirty="0">
                <a:latin typeface="Verdana"/>
                <a:cs typeface="Verdana"/>
              </a:rPr>
              <a:t>lettere,</a:t>
            </a:r>
            <a:r>
              <a:rPr sz="2400" spc="5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di</a:t>
            </a:r>
            <a:r>
              <a:rPr sz="2400" spc="59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cui</a:t>
            </a:r>
            <a:r>
              <a:rPr sz="2400" spc="58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si</a:t>
            </a:r>
            <a:r>
              <a:rPr sz="2400" spc="59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è</a:t>
            </a:r>
            <a:r>
              <a:rPr sz="2400" spc="5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parlato</a:t>
            </a:r>
            <a:r>
              <a:rPr sz="2400" spc="59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spesso</a:t>
            </a:r>
            <a:r>
              <a:rPr sz="2400" spc="59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su</a:t>
            </a:r>
            <a:r>
              <a:rPr sz="2400" spc="59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questo</a:t>
            </a:r>
            <a:r>
              <a:rPr sz="2400" spc="59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giornale,</a:t>
            </a:r>
            <a:r>
              <a:rPr sz="2400" spc="5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è</a:t>
            </a:r>
            <a:r>
              <a:rPr sz="2400" spc="58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morto, </a:t>
            </a:r>
            <a:r>
              <a:rPr sz="2400" dirty="0">
                <a:latin typeface="Verdana"/>
                <a:cs typeface="Verdana"/>
              </a:rPr>
              <a:t>cadendo</a:t>
            </a:r>
            <a:r>
              <a:rPr sz="2400" spc="-5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da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cavallo</a:t>
            </a:r>
            <a:r>
              <a:rPr sz="2400" spc="-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sulla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strada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di</a:t>
            </a:r>
            <a:r>
              <a:rPr sz="2400" spc="-5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Francavilla».</a:t>
            </a:r>
            <a:endParaRPr sz="2400">
              <a:latin typeface="Verdana"/>
              <a:cs typeface="Verdana"/>
            </a:endParaRPr>
          </a:p>
          <a:p>
            <a:pPr marL="12700" marR="5080" algn="just">
              <a:lnSpc>
                <a:spcPct val="152500"/>
              </a:lnSpc>
              <a:spcBef>
                <a:spcPts val="910"/>
              </a:spcBef>
            </a:pPr>
            <a:r>
              <a:rPr sz="2400" dirty="0">
                <a:latin typeface="Verdana"/>
                <a:cs typeface="Verdana"/>
              </a:rPr>
              <a:t>…</a:t>
            </a:r>
            <a:r>
              <a:rPr sz="2400" spc="2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fu</a:t>
            </a:r>
            <a:r>
              <a:rPr sz="2400" spc="2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lo</a:t>
            </a:r>
            <a:r>
              <a:rPr sz="2400" spc="2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stesso</a:t>
            </a:r>
            <a:r>
              <a:rPr sz="2400" spc="2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poeta,</a:t>
            </a:r>
            <a:r>
              <a:rPr sz="2400" spc="2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dopo</a:t>
            </a:r>
            <a:r>
              <a:rPr sz="2400" spc="2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che</a:t>
            </a:r>
            <a:r>
              <a:rPr sz="2400" spc="2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i</a:t>
            </a:r>
            <a:r>
              <a:rPr sz="2400" spc="2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suoi</a:t>
            </a:r>
            <a:r>
              <a:rPr sz="2400" spc="2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si</a:t>
            </a:r>
            <a:r>
              <a:rPr sz="2400" spc="2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erano</a:t>
            </a:r>
            <a:r>
              <a:rPr sz="2400" spc="2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meravigliati</a:t>
            </a:r>
            <a:r>
              <a:rPr sz="2400" spc="2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per</a:t>
            </a:r>
            <a:r>
              <a:rPr sz="2400" spc="27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le </a:t>
            </a:r>
            <a:r>
              <a:rPr sz="2400" dirty="0">
                <a:latin typeface="Verdana"/>
                <a:cs typeface="Verdana"/>
              </a:rPr>
              <a:t>condoglianze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che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andavano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ricevendo,</a:t>
            </a:r>
            <a:r>
              <a:rPr sz="2400" spc="-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smentire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la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falsa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notizia.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230"/>
              </a:spcBef>
            </a:pPr>
            <a:r>
              <a:rPr sz="1900" spc="-10" dirty="0">
                <a:latin typeface="Verdana"/>
                <a:cs typeface="Verdana"/>
                <a:hlinkClick r:id="rId2"/>
              </a:rPr>
              <a:t>http://tysm.org/le-quattro-morti-di-gabriele-dannunzio/</a:t>
            </a:r>
            <a:endParaRPr sz="1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6210">
              <a:lnSpc>
                <a:spcPct val="100000"/>
              </a:lnSpc>
              <a:spcBef>
                <a:spcPts val="100"/>
              </a:spcBef>
            </a:pPr>
            <a:r>
              <a:rPr dirty="0"/>
              <a:t>Gruppi</a:t>
            </a:r>
            <a:r>
              <a:rPr spc="-65" dirty="0"/>
              <a:t> </a:t>
            </a:r>
            <a:r>
              <a:rPr dirty="0"/>
              <a:t>che</a:t>
            </a:r>
            <a:r>
              <a:rPr spc="-60" dirty="0"/>
              <a:t> </a:t>
            </a:r>
            <a:r>
              <a:rPr dirty="0"/>
              <a:t>ricorrono</a:t>
            </a:r>
            <a:r>
              <a:rPr spc="-70" dirty="0"/>
              <a:t> </a:t>
            </a:r>
            <a:r>
              <a:rPr dirty="0"/>
              <a:t>alle</a:t>
            </a:r>
            <a:r>
              <a:rPr spc="-65" dirty="0"/>
              <a:t> </a:t>
            </a:r>
            <a:r>
              <a:rPr spc="-25" dirty="0"/>
              <a:t>RP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935479"/>
            <a:ext cx="5161280" cy="4082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–"/>
              <a:tabLst>
                <a:tab pos="240665" algn="l"/>
              </a:tabLst>
            </a:pPr>
            <a:r>
              <a:rPr sz="2300" spc="-10" dirty="0">
                <a:latin typeface="Verdana"/>
                <a:cs typeface="Verdana"/>
              </a:rPr>
              <a:t>Finmeccanica</a:t>
            </a:r>
            <a:endParaRPr sz="23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2135"/>
              </a:spcBef>
              <a:buChar char="–"/>
              <a:tabLst>
                <a:tab pos="240665" algn="l"/>
              </a:tabLst>
            </a:pPr>
            <a:r>
              <a:rPr sz="2300" spc="-10" dirty="0">
                <a:latin typeface="Verdana"/>
                <a:cs typeface="Verdana"/>
              </a:rPr>
              <a:t>Italsider</a:t>
            </a:r>
            <a:endParaRPr sz="23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2039"/>
              </a:spcBef>
              <a:buChar char="–"/>
              <a:tabLst>
                <a:tab pos="240665" algn="l"/>
              </a:tabLst>
            </a:pPr>
            <a:r>
              <a:rPr sz="2300" dirty="0">
                <a:latin typeface="Verdana"/>
                <a:cs typeface="Verdana"/>
              </a:rPr>
              <a:t>Aziende</a:t>
            </a:r>
            <a:r>
              <a:rPr sz="2300" spc="-8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petrolifere</a:t>
            </a:r>
            <a:r>
              <a:rPr sz="2300" spc="-75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multinazionali</a:t>
            </a:r>
            <a:endParaRPr sz="23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2135"/>
              </a:spcBef>
              <a:buChar char="–"/>
              <a:tabLst>
                <a:tab pos="240665" algn="l"/>
              </a:tabLst>
            </a:pPr>
            <a:r>
              <a:rPr sz="2300" spc="-25" dirty="0">
                <a:latin typeface="Verdana"/>
                <a:cs typeface="Verdana"/>
              </a:rPr>
              <a:t>Eni</a:t>
            </a:r>
            <a:endParaRPr sz="23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2135"/>
              </a:spcBef>
              <a:buChar char="–"/>
              <a:tabLst>
                <a:tab pos="240665" algn="l"/>
              </a:tabLst>
            </a:pPr>
            <a:r>
              <a:rPr sz="2300" spc="-20" dirty="0">
                <a:latin typeface="Verdana"/>
                <a:cs typeface="Verdana"/>
              </a:rPr>
              <a:t>Fiat</a:t>
            </a:r>
            <a:endParaRPr sz="23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2039"/>
              </a:spcBef>
              <a:buChar char="–"/>
              <a:tabLst>
                <a:tab pos="240665" algn="l"/>
              </a:tabLst>
            </a:pPr>
            <a:r>
              <a:rPr sz="2300" spc="-10" dirty="0">
                <a:latin typeface="Verdana"/>
                <a:cs typeface="Verdana"/>
              </a:rPr>
              <a:t>Olivetti</a:t>
            </a:r>
            <a:endParaRPr sz="23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2140"/>
              </a:spcBef>
              <a:buChar char="–"/>
              <a:tabLst>
                <a:tab pos="240665" algn="l"/>
              </a:tabLst>
            </a:pPr>
            <a:r>
              <a:rPr sz="2300" spc="-10" dirty="0">
                <a:latin typeface="Verdana"/>
                <a:cs typeface="Verdana"/>
              </a:rPr>
              <a:t>Edison</a:t>
            </a:r>
            <a:endParaRPr sz="23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97660">
              <a:lnSpc>
                <a:spcPct val="100000"/>
              </a:lnSpc>
              <a:spcBef>
                <a:spcPts val="100"/>
              </a:spcBef>
            </a:pPr>
            <a:r>
              <a:rPr dirty="0"/>
              <a:t>RP</a:t>
            </a:r>
            <a:r>
              <a:rPr spc="-35" dirty="0"/>
              <a:t> </a:t>
            </a:r>
            <a:r>
              <a:rPr dirty="0"/>
              <a:t>in</a:t>
            </a:r>
            <a:r>
              <a:rPr spc="-30" dirty="0"/>
              <a:t> </a:t>
            </a:r>
            <a:r>
              <a:rPr dirty="0"/>
              <a:t>Italia</a:t>
            </a:r>
            <a:r>
              <a:rPr spc="-1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3</a:t>
            </a:r>
            <a:r>
              <a:rPr spc="-25" dirty="0"/>
              <a:t> </a:t>
            </a:r>
            <a:r>
              <a:rPr dirty="0"/>
              <a:t>fasi:</a:t>
            </a:r>
            <a:r>
              <a:rPr spc="-30" dirty="0"/>
              <a:t> </a:t>
            </a:r>
            <a:r>
              <a:rPr spc="-10" dirty="0"/>
              <a:t>Prima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548384"/>
            <a:ext cx="5840730" cy="1025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–"/>
              <a:tabLst>
                <a:tab pos="240665" algn="l"/>
              </a:tabLst>
            </a:pPr>
            <a:r>
              <a:rPr sz="2300" spc="-20" dirty="0">
                <a:latin typeface="Verdana"/>
                <a:cs typeface="Verdana"/>
              </a:rPr>
              <a:t>1943-</a:t>
            </a:r>
            <a:r>
              <a:rPr sz="2300" dirty="0">
                <a:latin typeface="Verdana"/>
                <a:cs typeface="Verdana"/>
              </a:rPr>
              <a:t>1954</a:t>
            </a:r>
            <a:r>
              <a:rPr sz="2300" spc="-35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mix</a:t>
            </a:r>
            <a:r>
              <a:rPr sz="2300" spc="-3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di</a:t>
            </a:r>
            <a:r>
              <a:rPr sz="2300" spc="-2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press</a:t>
            </a:r>
            <a:r>
              <a:rPr sz="2300" spc="-3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office</a:t>
            </a:r>
            <a:r>
              <a:rPr sz="2300" spc="-25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e</a:t>
            </a:r>
            <a:r>
              <a:rPr sz="2300" spc="-25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lobby</a:t>
            </a:r>
            <a:endParaRPr sz="23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2350"/>
              </a:spcBef>
              <a:buChar char="–"/>
              <a:tabLst>
                <a:tab pos="240665" algn="l"/>
              </a:tabLst>
            </a:pPr>
            <a:r>
              <a:rPr sz="2300" dirty="0">
                <a:latin typeface="Verdana"/>
                <a:cs typeface="Verdana"/>
              </a:rPr>
              <a:t>Società</a:t>
            </a:r>
            <a:r>
              <a:rPr sz="2300" spc="-25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UK</a:t>
            </a:r>
            <a:r>
              <a:rPr sz="2300" spc="-4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e</a:t>
            </a:r>
            <a:r>
              <a:rPr sz="2300" spc="-30" dirty="0">
                <a:latin typeface="Verdana"/>
                <a:cs typeface="Verdana"/>
              </a:rPr>
              <a:t> </a:t>
            </a:r>
            <a:r>
              <a:rPr sz="2300" spc="-25" dirty="0">
                <a:latin typeface="Verdana"/>
                <a:cs typeface="Verdana"/>
              </a:rPr>
              <a:t>USA</a:t>
            </a:r>
            <a:endParaRPr sz="23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855976"/>
            <a:ext cx="8684260" cy="1558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–"/>
              <a:tabLst>
                <a:tab pos="240665" algn="l"/>
              </a:tabLst>
            </a:pPr>
            <a:r>
              <a:rPr sz="2300" dirty="0">
                <a:latin typeface="Verdana"/>
                <a:cs typeface="Verdana"/>
              </a:rPr>
              <a:t>1943:</a:t>
            </a:r>
            <a:r>
              <a:rPr sz="2300" spc="-6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United</a:t>
            </a:r>
            <a:r>
              <a:rPr sz="2300" spc="-6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States</a:t>
            </a:r>
            <a:r>
              <a:rPr sz="2300" spc="-6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Information</a:t>
            </a:r>
            <a:r>
              <a:rPr sz="2300" spc="-7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Service</a:t>
            </a:r>
            <a:r>
              <a:rPr sz="2300" spc="-6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(USIS</a:t>
            </a:r>
            <a:r>
              <a:rPr sz="2300" spc="-55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-</a:t>
            </a:r>
            <a:r>
              <a:rPr sz="2300" spc="-60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1948)</a:t>
            </a:r>
            <a:endParaRPr sz="2300">
              <a:latin typeface="Verdana"/>
              <a:cs typeface="Verdana"/>
            </a:endParaRPr>
          </a:p>
          <a:p>
            <a:pPr marL="241300" marR="5080" indent="-228600">
              <a:lnSpc>
                <a:spcPct val="152200"/>
              </a:lnSpc>
              <a:spcBef>
                <a:spcPts val="910"/>
              </a:spcBef>
              <a:buChar char="–"/>
              <a:tabLst>
                <a:tab pos="241300" algn="l"/>
                <a:tab pos="2838450" algn="l"/>
                <a:tab pos="4552950" algn="l"/>
                <a:tab pos="5421630" algn="l"/>
                <a:tab pos="7400290" algn="l"/>
              </a:tabLst>
            </a:pPr>
            <a:r>
              <a:rPr sz="2300" spc="-10" dirty="0">
                <a:latin typeface="Verdana"/>
                <a:cs typeface="Verdana"/>
              </a:rPr>
              <a:t>Comunicazione</a:t>
            </a:r>
            <a:r>
              <a:rPr sz="2300" dirty="0">
                <a:latin typeface="Verdana"/>
                <a:cs typeface="Verdana"/>
              </a:rPr>
              <a:t>	</a:t>
            </a:r>
            <a:r>
              <a:rPr sz="2300" spc="-10" dirty="0">
                <a:latin typeface="Verdana"/>
                <a:cs typeface="Verdana"/>
              </a:rPr>
              <a:t>integrata</a:t>
            </a:r>
            <a:r>
              <a:rPr sz="2300" dirty="0">
                <a:latin typeface="Verdana"/>
                <a:cs typeface="Verdana"/>
              </a:rPr>
              <a:t>	</a:t>
            </a:r>
            <a:r>
              <a:rPr sz="2300" spc="-25" dirty="0">
                <a:latin typeface="Verdana"/>
                <a:cs typeface="Verdana"/>
              </a:rPr>
              <a:t>per</a:t>
            </a:r>
            <a:r>
              <a:rPr sz="2300" dirty="0">
                <a:latin typeface="Verdana"/>
                <a:cs typeface="Verdana"/>
              </a:rPr>
              <a:t>	</a:t>
            </a:r>
            <a:r>
              <a:rPr sz="2300" spc="-10" dirty="0">
                <a:latin typeface="Verdana"/>
                <a:cs typeface="Verdana"/>
              </a:rPr>
              <a:t>aumentare</a:t>
            </a:r>
            <a:r>
              <a:rPr sz="2300" dirty="0">
                <a:latin typeface="Verdana"/>
                <a:cs typeface="Verdana"/>
              </a:rPr>
              <a:t>	</a:t>
            </a:r>
            <a:r>
              <a:rPr sz="2300" spc="-10" dirty="0">
                <a:latin typeface="Verdana"/>
                <a:cs typeface="Verdana"/>
              </a:rPr>
              <a:t>prestigio </a:t>
            </a:r>
            <a:r>
              <a:rPr sz="2300" dirty="0">
                <a:latin typeface="Verdana"/>
                <a:cs typeface="Verdana"/>
              </a:rPr>
              <a:t>importanza</a:t>
            </a:r>
            <a:r>
              <a:rPr sz="2300" spc="-6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aiuto</a:t>
            </a:r>
            <a:r>
              <a:rPr sz="2300" spc="-35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nello</a:t>
            </a:r>
            <a:r>
              <a:rPr sz="2300" spc="-45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sviluppo</a:t>
            </a:r>
            <a:r>
              <a:rPr sz="2300" spc="-4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italiano</a:t>
            </a:r>
            <a:r>
              <a:rPr sz="2300" spc="-4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VS</a:t>
            </a:r>
            <a:r>
              <a:rPr sz="2300" spc="-45" dirty="0">
                <a:latin typeface="Verdana"/>
                <a:cs typeface="Verdana"/>
              </a:rPr>
              <a:t> </a:t>
            </a:r>
            <a:r>
              <a:rPr sz="2300" spc="-20" dirty="0">
                <a:latin typeface="Verdana"/>
                <a:cs typeface="Verdana"/>
              </a:rPr>
              <a:t>URSS</a:t>
            </a:r>
            <a:endParaRPr sz="23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62260" y="3505200"/>
            <a:ext cx="131191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41069" algn="l"/>
              </a:tabLst>
            </a:pPr>
            <a:r>
              <a:rPr sz="2300" spc="-25" dirty="0">
                <a:latin typeface="Verdana"/>
                <a:cs typeface="Verdana"/>
              </a:rPr>
              <a:t>Usa</a:t>
            </a:r>
            <a:r>
              <a:rPr sz="2300" dirty="0">
                <a:latin typeface="Verdana"/>
                <a:cs typeface="Verdana"/>
              </a:rPr>
              <a:t>	</a:t>
            </a:r>
            <a:r>
              <a:rPr sz="2300" spc="-25" dirty="0">
                <a:latin typeface="Verdana"/>
                <a:cs typeface="Verdana"/>
              </a:rPr>
              <a:t>ed</a:t>
            </a:r>
            <a:endParaRPr sz="23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9" y="4514088"/>
            <a:ext cx="10357485" cy="160147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41300" marR="5080" indent="-228600" algn="just">
              <a:lnSpc>
                <a:spcPct val="150400"/>
              </a:lnSpc>
              <a:spcBef>
                <a:spcPts val="50"/>
              </a:spcBef>
            </a:pPr>
            <a:r>
              <a:rPr sz="2300" spc="-15" dirty="0">
                <a:latin typeface="Verdana"/>
                <a:cs typeface="Verdana"/>
              </a:rPr>
              <a:t>–</a:t>
            </a:r>
            <a:r>
              <a:rPr sz="2300" spc="-475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Comunicazione</a:t>
            </a:r>
            <a:r>
              <a:rPr sz="2300" spc="1245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integrata</a:t>
            </a:r>
            <a:r>
              <a:rPr sz="2300" spc="1250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attraverso:</a:t>
            </a:r>
            <a:r>
              <a:rPr sz="2300" spc="1250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Riviste,</a:t>
            </a:r>
            <a:r>
              <a:rPr sz="2300" spc="1245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studi,</a:t>
            </a:r>
            <a:r>
              <a:rPr sz="2300" spc="1245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conferenze, biblioteche,</a:t>
            </a:r>
            <a:r>
              <a:rPr sz="2300" spc="175" dirty="0">
                <a:latin typeface="Verdana"/>
                <a:cs typeface="Verdana"/>
              </a:rPr>
              <a:t> </a:t>
            </a:r>
            <a:r>
              <a:rPr sz="2300" spc="-15" dirty="0">
                <a:latin typeface="Verdana"/>
                <a:cs typeface="Verdana"/>
              </a:rPr>
              <a:t>documentari,</a:t>
            </a:r>
            <a:r>
              <a:rPr sz="2300" spc="180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pubblicazioni</a:t>
            </a:r>
            <a:r>
              <a:rPr sz="2300" spc="170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s</a:t>
            </a:r>
            <a:r>
              <a:rPr sz="2300" spc="-5" dirty="0">
                <a:latin typeface="Verdana"/>
                <a:cs typeface="Verdana"/>
              </a:rPr>
              <a:t>u</a:t>
            </a:r>
            <a:r>
              <a:rPr sz="2300" dirty="0">
                <a:latin typeface="Verdana"/>
                <a:cs typeface="Verdana"/>
              </a:rPr>
              <a:t>i</a:t>
            </a:r>
            <a:r>
              <a:rPr sz="2300" spc="165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p</a:t>
            </a:r>
            <a:r>
              <a:rPr sz="2300" spc="5" dirty="0">
                <a:latin typeface="Verdana"/>
                <a:cs typeface="Verdana"/>
              </a:rPr>
              <a:t>i</a:t>
            </a:r>
            <a:r>
              <a:rPr sz="2300" dirty="0">
                <a:latin typeface="Verdana"/>
                <a:cs typeface="Verdana"/>
              </a:rPr>
              <a:t>ù</a:t>
            </a:r>
            <a:r>
              <a:rPr sz="2300" spc="170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svariati</a:t>
            </a:r>
            <a:r>
              <a:rPr sz="2300" spc="165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argomenti</a:t>
            </a:r>
            <a:r>
              <a:rPr sz="2300" spc="170" dirty="0">
                <a:latin typeface="Verdana"/>
                <a:cs typeface="Verdana"/>
              </a:rPr>
              <a:t> </a:t>
            </a:r>
            <a:r>
              <a:rPr sz="2300" spc="-5" dirty="0">
                <a:latin typeface="Verdana"/>
                <a:cs typeface="Verdana"/>
              </a:rPr>
              <a:t>in </a:t>
            </a:r>
            <a:r>
              <a:rPr sz="2300" spc="-15" dirty="0">
                <a:latin typeface="Verdana"/>
                <a:cs typeface="Verdana"/>
              </a:rPr>
              <a:t>tema</a:t>
            </a:r>
            <a:r>
              <a:rPr sz="2300" spc="5" dirty="0">
                <a:latin typeface="Verdana"/>
                <a:cs typeface="Verdana"/>
              </a:rPr>
              <a:t> </a:t>
            </a:r>
            <a:r>
              <a:rPr sz="2300" dirty="0">
                <a:latin typeface="Verdana"/>
                <a:cs typeface="Verdana"/>
              </a:rPr>
              <a:t>di</a:t>
            </a:r>
            <a:r>
              <a:rPr sz="2300" spc="-5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innovazione</a:t>
            </a:r>
            <a:r>
              <a:rPr sz="2300" spc="5" dirty="0">
                <a:latin typeface="Verdana"/>
                <a:cs typeface="Verdana"/>
              </a:rPr>
              <a:t> </a:t>
            </a:r>
            <a:r>
              <a:rPr sz="2300" spc="-10" dirty="0">
                <a:latin typeface="Verdana"/>
                <a:cs typeface="Verdana"/>
              </a:rPr>
              <a:t>culturale,</a:t>
            </a:r>
            <a:r>
              <a:rPr sz="2300" spc="-5" dirty="0">
                <a:latin typeface="Verdana"/>
                <a:cs typeface="Verdana"/>
              </a:rPr>
              <a:t> </a:t>
            </a:r>
            <a:r>
              <a:rPr sz="2300" spc="-15" dirty="0">
                <a:latin typeface="Verdana"/>
                <a:cs typeface="Verdana"/>
              </a:rPr>
              <a:t>politica</a:t>
            </a:r>
            <a:r>
              <a:rPr sz="2300" spc="10" dirty="0">
                <a:latin typeface="Verdana"/>
                <a:cs typeface="Verdana"/>
              </a:rPr>
              <a:t> </a:t>
            </a:r>
            <a:r>
              <a:rPr sz="2300" spc="-15" dirty="0">
                <a:latin typeface="Verdana"/>
                <a:cs typeface="Verdana"/>
              </a:rPr>
              <a:t>e</a:t>
            </a:r>
            <a:r>
              <a:rPr sz="2300" spc="5" dirty="0">
                <a:latin typeface="Verdana"/>
                <a:cs typeface="Verdana"/>
              </a:rPr>
              <a:t> </a:t>
            </a:r>
            <a:r>
              <a:rPr sz="2300" spc="-15" dirty="0">
                <a:latin typeface="Verdana"/>
                <a:cs typeface="Verdana"/>
              </a:rPr>
              <a:t>tecnologica</a:t>
            </a:r>
            <a:endParaRPr sz="23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29537" y="745236"/>
            <a:ext cx="33318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RP</a:t>
            </a:r>
            <a:r>
              <a:rPr spc="-65" dirty="0"/>
              <a:t> </a:t>
            </a:r>
            <a:r>
              <a:rPr dirty="0"/>
              <a:t>e</a:t>
            </a:r>
            <a:r>
              <a:rPr spc="-50" dirty="0"/>
              <a:t> </a:t>
            </a:r>
            <a:r>
              <a:rPr dirty="0"/>
              <a:t>cultura</a:t>
            </a:r>
            <a:r>
              <a:rPr spc="-55" dirty="0"/>
              <a:t> </a:t>
            </a:r>
            <a:r>
              <a:rPr spc="-25" dirty="0"/>
              <a:t>1/2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214628"/>
            <a:ext cx="10358120" cy="51676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50400"/>
              </a:lnSpc>
              <a:spcBef>
                <a:spcPts val="110"/>
              </a:spcBef>
            </a:pPr>
            <a:r>
              <a:rPr sz="2600" dirty="0">
                <a:latin typeface="Verdana"/>
                <a:cs typeface="Verdana"/>
              </a:rPr>
              <a:t>Italia</a:t>
            </a:r>
            <a:r>
              <a:rPr sz="2600" spc="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e</a:t>
            </a:r>
            <a:r>
              <a:rPr sz="2600" spc="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America</a:t>
            </a:r>
            <a:r>
              <a:rPr sz="2600" spc="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si</a:t>
            </a:r>
            <a:r>
              <a:rPr sz="2600" spc="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incontrano</a:t>
            </a:r>
            <a:r>
              <a:rPr sz="2600" spc="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e</a:t>
            </a:r>
            <a:r>
              <a:rPr sz="2600" spc="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si</a:t>
            </a:r>
            <a:r>
              <a:rPr sz="2600" spc="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influenzano,</a:t>
            </a:r>
            <a:r>
              <a:rPr sz="2600" spc="45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rivoluzionando </a:t>
            </a:r>
            <a:r>
              <a:rPr sz="2600" dirty="0">
                <a:latin typeface="Verdana"/>
                <a:cs typeface="Verdana"/>
              </a:rPr>
              <a:t>la</a:t>
            </a:r>
            <a:r>
              <a:rPr sz="2600" spc="114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prospettiva</a:t>
            </a:r>
            <a:r>
              <a:rPr sz="2600" spc="114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che</a:t>
            </a:r>
            <a:r>
              <a:rPr sz="2600" spc="120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rappresenta</a:t>
            </a:r>
            <a:r>
              <a:rPr sz="2600" spc="114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il</a:t>
            </a:r>
            <a:r>
              <a:rPr sz="2600" spc="120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Belpaese</a:t>
            </a:r>
            <a:r>
              <a:rPr sz="2600" spc="114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come</a:t>
            </a:r>
            <a:r>
              <a:rPr sz="2600" spc="114" dirty="0">
                <a:latin typeface="Verdana"/>
                <a:cs typeface="Verdana"/>
              </a:rPr>
              <a:t>  </a:t>
            </a:r>
            <a:r>
              <a:rPr sz="2600" spc="-10" dirty="0">
                <a:latin typeface="Verdana"/>
                <a:cs typeface="Verdana"/>
              </a:rPr>
              <a:t>colonia </a:t>
            </a:r>
            <a:r>
              <a:rPr sz="2600" dirty="0">
                <a:latin typeface="Verdana"/>
                <a:cs typeface="Verdana"/>
              </a:rPr>
              <a:t>culturale</a:t>
            </a:r>
            <a:r>
              <a:rPr sz="2600" spc="-100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statunitense:</a:t>
            </a:r>
            <a:endParaRPr sz="26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2590"/>
              </a:spcBef>
              <a:buChar char="-"/>
              <a:tabLst>
                <a:tab pos="240665" algn="l"/>
              </a:tabLst>
            </a:pPr>
            <a:r>
              <a:rPr sz="2600" dirty="0">
                <a:latin typeface="Verdana"/>
                <a:cs typeface="Verdana"/>
              </a:rPr>
              <a:t>stretti</a:t>
            </a:r>
            <a:r>
              <a:rPr sz="2600" spc="-5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rapporti</a:t>
            </a:r>
            <a:r>
              <a:rPr sz="2600" spc="-5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e</a:t>
            </a:r>
            <a:r>
              <a:rPr sz="2600" spc="-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i</a:t>
            </a:r>
            <a:r>
              <a:rPr sz="2600" spc="-5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continui</a:t>
            </a:r>
            <a:r>
              <a:rPr sz="2600" spc="-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rimandi</a:t>
            </a:r>
            <a:r>
              <a:rPr sz="2600" spc="-5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tra</a:t>
            </a:r>
            <a:r>
              <a:rPr sz="2600" spc="-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Hollywood</a:t>
            </a:r>
            <a:r>
              <a:rPr sz="2600" spc="-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e</a:t>
            </a:r>
            <a:r>
              <a:rPr sz="2600" spc="-45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Cinecittà</a:t>
            </a:r>
            <a:endParaRPr sz="2600">
              <a:latin typeface="Verdana"/>
              <a:cs typeface="Verdana"/>
            </a:endParaRPr>
          </a:p>
          <a:p>
            <a:pPr marL="241300" marR="5080" indent="-228600">
              <a:lnSpc>
                <a:spcPct val="150800"/>
              </a:lnSpc>
              <a:spcBef>
                <a:spcPts val="890"/>
              </a:spcBef>
              <a:buChar char="-"/>
              <a:tabLst>
                <a:tab pos="241300" algn="l"/>
              </a:tabLst>
            </a:pPr>
            <a:r>
              <a:rPr sz="2600" dirty="0">
                <a:latin typeface="Verdana"/>
                <a:cs typeface="Verdana"/>
              </a:rPr>
              <a:t>il</a:t>
            </a:r>
            <a:r>
              <a:rPr sz="2600" spc="1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ruolo</a:t>
            </a:r>
            <a:r>
              <a:rPr sz="2600" spc="1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della</a:t>
            </a:r>
            <a:r>
              <a:rPr sz="2600" spc="1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Rai,</a:t>
            </a:r>
            <a:r>
              <a:rPr sz="2600" spc="1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di</a:t>
            </a:r>
            <a:r>
              <a:rPr sz="2600" spc="1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Mike</a:t>
            </a:r>
            <a:r>
              <a:rPr sz="2600" spc="1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Bongiorno</a:t>
            </a:r>
            <a:r>
              <a:rPr sz="2600" spc="1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e</a:t>
            </a:r>
            <a:r>
              <a:rPr sz="2600" spc="1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dei</a:t>
            </a:r>
            <a:r>
              <a:rPr sz="2600" spc="1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servizi</a:t>
            </a:r>
            <a:r>
              <a:rPr sz="2600" spc="140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informativi </a:t>
            </a:r>
            <a:r>
              <a:rPr sz="2600" dirty="0">
                <a:latin typeface="Verdana"/>
                <a:cs typeface="Verdana"/>
              </a:rPr>
              <a:t>americani</a:t>
            </a:r>
            <a:r>
              <a:rPr sz="2600" spc="-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nella</a:t>
            </a:r>
            <a:r>
              <a:rPr sz="2600" spc="-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diffusione</a:t>
            </a:r>
            <a:r>
              <a:rPr sz="2600" spc="-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dello</a:t>
            </a:r>
            <a:r>
              <a:rPr sz="2600" spc="-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stile</a:t>
            </a:r>
            <a:r>
              <a:rPr sz="2600" spc="-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di</a:t>
            </a:r>
            <a:r>
              <a:rPr sz="2600" spc="-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vita</a:t>
            </a:r>
            <a:r>
              <a:rPr sz="2600" spc="-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a</a:t>
            </a:r>
            <a:r>
              <a:rPr sz="2600" spc="-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stelle</a:t>
            </a:r>
            <a:r>
              <a:rPr sz="2600" spc="-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e</a:t>
            </a:r>
            <a:r>
              <a:rPr sz="2600" spc="-40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strisce</a:t>
            </a:r>
            <a:endParaRPr sz="2600">
              <a:latin typeface="Verdana"/>
              <a:cs typeface="Verdana"/>
            </a:endParaRPr>
          </a:p>
          <a:p>
            <a:pPr marL="241300" marR="5715" indent="-228600">
              <a:lnSpc>
                <a:spcPct val="150000"/>
              </a:lnSpc>
              <a:spcBef>
                <a:spcPts val="1030"/>
              </a:spcBef>
              <a:buChar char="-"/>
              <a:tabLst>
                <a:tab pos="241300" algn="l"/>
                <a:tab pos="1976120" algn="l"/>
                <a:tab pos="2817495" algn="l"/>
                <a:tab pos="3823970" algn="l"/>
                <a:tab pos="4368165" algn="l"/>
                <a:tab pos="5209540" algn="l"/>
                <a:tab pos="7174865" algn="l"/>
                <a:tab pos="7903845" algn="l"/>
                <a:tab pos="8670290" algn="l"/>
              </a:tabLst>
            </a:pPr>
            <a:r>
              <a:rPr sz="2600" spc="-10" dirty="0">
                <a:latin typeface="Verdana"/>
                <a:cs typeface="Verdana"/>
              </a:rPr>
              <a:t>l’innesto</a:t>
            </a:r>
            <a:r>
              <a:rPr sz="2600" dirty="0">
                <a:latin typeface="Verdana"/>
                <a:cs typeface="Verdana"/>
              </a:rPr>
              <a:t>	</a:t>
            </a:r>
            <a:r>
              <a:rPr sz="2600" spc="-25" dirty="0">
                <a:latin typeface="Verdana"/>
                <a:cs typeface="Verdana"/>
              </a:rPr>
              <a:t>del</a:t>
            </a:r>
            <a:r>
              <a:rPr sz="2600" dirty="0">
                <a:latin typeface="Verdana"/>
                <a:cs typeface="Verdana"/>
              </a:rPr>
              <a:t>	</a:t>
            </a:r>
            <a:r>
              <a:rPr sz="2600" spc="-20" dirty="0">
                <a:latin typeface="Verdana"/>
                <a:cs typeface="Verdana"/>
              </a:rPr>
              <a:t>jazz</a:t>
            </a:r>
            <a:r>
              <a:rPr sz="2600" dirty="0">
                <a:latin typeface="Verdana"/>
                <a:cs typeface="Verdana"/>
              </a:rPr>
              <a:t>	</a:t>
            </a:r>
            <a:r>
              <a:rPr sz="2600" spc="-50" dirty="0">
                <a:latin typeface="Verdana"/>
                <a:cs typeface="Verdana"/>
              </a:rPr>
              <a:t>e</a:t>
            </a:r>
            <a:r>
              <a:rPr sz="2600" dirty="0">
                <a:latin typeface="Verdana"/>
                <a:cs typeface="Verdana"/>
              </a:rPr>
              <a:t>	</a:t>
            </a:r>
            <a:r>
              <a:rPr sz="2600" spc="-25" dirty="0">
                <a:latin typeface="Verdana"/>
                <a:cs typeface="Verdana"/>
              </a:rPr>
              <a:t>del</a:t>
            </a:r>
            <a:r>
              <a:rPr sz="2600" dirty="0">
                <a:latin typeface="Verdana"/>
                <a:cs typeface="Verdana"/>
              </a:rPr>
              <a:t>	</a:t>
            </a:r>
            <a:r>
              <a:rPr sz="2600" spc="-10" dirty="0">
                <a:latin typeface="Verdana"/>
                <a:cs typeface="Verdana"/>
              </a:rPr>
              <a:t>rock’n’roll</a:t>
            </a:r>
            <a:r>
              <a:rPr sz="2600" dirty="0">
                <a:latin typeface="Verdana"/>
                <a:cs typeface="Verdana"/>
              </a:rPr>
              <a:t>	</a:t>
            </a:r>
            <a:r>
              <a:rPr sz="2600" spc="-25" dirty="0">
                <a:latin typeface="Verdana"/>
                <a:cs typeface="Verdana"/>
              </a:rPr>
              <a:t>su</a:t>
            </a:r>
            <a:r>
              <a:rPr sz="2600" dirty="0">
                <a:latin typeface="Verdana"/>
                <a:cs typeface="Verdana"/>
              </a:rPr>
              <a:t>	</a:t>
            </a:r>
            <a:r>
              <a:rPr sz="2600" spc="-25" dirty="0">
                <a:latin typeface="Verdana"/>
                <a:cs typeface="Verdana"/>
              </a:rPr>
              <a:t>un</a:t>
            </a:r>
            <a:r>
              <a:rPr sz="2600" dirty="0">
                <a:latin typeface="Verdana"/>
                <a:cs typeface="Verdana"/>
              </a:rPr>
              <a:t>	</a:t>
            </a:r>
            <a:r>
              <a:rPr sz="2600" spc="-10" dirty="0">
                <a:latin typeface="Verdana"/>
                <a:cs typeface="Verdana"/>
              </a:rPr>
              <a:t>panorama </a:t>
            </a:r>
            <a:r>
              <a:rPr sz="2600" dirty="0">
                <a:latin typeface="Verdana"/>
                <a:cs typeface="Verdana"/>
              </a:rPr>
              <a:t>tradizionalmente</a:t>
            </a:r>
            <a:r>
              <a:rPr sz="2600" spc="-8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dominato</a:t>
            </a:r>
            <a:r>
              <a:rPr sz="2600" spc="-7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dalla</a:t>
            </a:r>
            <a:r>
              <a:rPr sz="2600" spc="-7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musica</a:t>
            </a:r>
            <a:r>
              <a:rPr sz="2600" spc="-75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melodica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29537" y="745235"/>
            <a:ext cx="33318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RP</a:t>
            </a:r>
            <a:r>
              <a:rPr spc="-65" dirty="0"/>
              <a:t> </a:t>
            </a:r>
            <a:r>
              <a:rPr dirty="0"/>
              <a:t>e</a:t>
            </a:r>
            <a:r>
              <a:rPr spc="-50" dirty="0"/>
              <a:t> </a:t>
            </a:r>
            <a:r>
              <a:rPr dirty="0"/>
              <a:t>cultura</a:t>
            </a:r>
            <a:r>
              <a:rPr spc="-55" dirty="0"/>
              <a:t> </a:t>
            </a:r>
            <a:r>
              <a:rPr spc="-25" dirty="0"/>
              <a:t>2/2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5416" y="1235964"/>
            <a:ext cx="10359390" cy="5106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7329">
              <a:lnSpc>
                <a:spcPct val="150000"/>
              </a:lnSpc>
              <a:spcBef>
                <a:spcPts val="100"/>
              </a:spcBef>
              <a:buChar char="-"/>
              <a:tabLst>
                <a:tab pos="242570" algn="l"/>
              </a:tabLst>
            </a:pPr>
            <a:r>
              <a:rPr sz="2000" dirty="0">
                <a:latin typeface="Verdana"/>
                <a:cs typeface="Verdana"/>
              </a:rPr>
              <a:t>il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percorso</a:t>
            </a:r>
            <a:r>
              <a:rPr sz="2000" spc="6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del</a:t>
            </a:r>
            <a:r>
              <a:rPr sz="2000" spc="6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punk,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che</a:t>
            </a:r>
            <a:r>
              <a:rPr sz="2000" spc="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dagli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Stati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Uniti</a:t>
            </a:r>
            <a:r>
              <a:rPr sz="2000" spc="7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arriva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in</a:t>
            </a:r>
            <a:r>
              <a:rPr sz="2000" spc="6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Italia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tramite</a:t>
            </a:r>
            <a:r>
              <a:rPr sz="2000" spc="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</a:t>
            </a:r>
            <a:r>
              <a:rPr sz="2000" spc="6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mediazione 	inglese</a:t>
            </a:r>
            <a:endParaRPr sz="2000">
              <a:latin typeface="Verdana"/>
              <a:cs typeface="Verdana"/>
            </a:endParaRPr>
          </a:p>
          <a:p>
            <a:pPr marL="241300" indent="-227329">
              <a:lnSpc>
                <a:spcPct val="100000"/>
              </a:lnSpc>
              <a:spcBef>
                <a:spcPts val="2205"/>
              </a:spcBef>
              <a:buChar char="-"/>
              <a:tabLst>
                <a:tab pos="241300" algn="l"/>
              </a:tabLst>
            </a:pPr>
            <a:r>
              <a:rPr sz="2000" dirty="0">
                <a:latin typeface="Verdana"/>
                <a:cs typeface="Verdana"/>
              </a:rPr>
              <a:t>il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tentativo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esportare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nella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patria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del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calcio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uno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sport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come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baseball</a:t>
            </a:r>
            <a:endParaRPr sz="2000">
              <a:latin typeface="Verdana"/>
              <a:cs typeface="Verdana"/>
            </a:endParaRPr>
          </a:p>
          <a:p>
            <a:pPr marL="13335" marR="5080">
              <a:lnSpc>
                <a:spcPct val="150000"/>
              </a:lnSpc>
              <a:spcBef>
                <a:spcPts val="1010"/>
              </a:spcBef>
              <a:tabLst>
                <a:tab pos="1027430" algn="l"/>
                <a:tab pos="2708910" algn="l"/>
                <a:tab pos="3070860" algn="l"/>
                <a:tab pos="4131945" algn="l"/>
                <a:tab pos="4697095" algn="l"/>
                <a:tab pos="5662295" algn="l"/>
                <a:tab pos="7218680" algn="l"/>
                <a:tab pos="8719185" algn="l"/>
                <a:tab pos="9055735" algn="l"/>
                <a:tab pos="10095865" algn="l"/>
              </a:tabLst>
            </a:pPr>
            <a:r>
              <a:rPr sz="2000" spc="-10" dirty="0">
                <a:latin typeface="Verdana"/>
                <a:cs typeface="Verdana"/>
              </a:rPr>
              <a:t>Fonte: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Italiameica.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25" dirty="0">
                <a:latin typeface="Verdana"/>
                <a:cs typeface="Verdana"/>
              </a:rPr>
              <a:t>Il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mondo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25" dirty="0">
                <a:latin typeface="Verdana"/>
                <a:cs typeface="Verdana"/>
              </a:rPr>
              <a:t>dei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media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(Emanuela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Scarpellini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50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Jeffrey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25" dirty="0">
                <a:latin typeface="Verdana"/>
                <a:cs typeface="Verdana"/>
              </a:rPr>
              <a:t>T. </a:t>
            </a:r>
            <a:r>
              <a:rPr sz="2000" dirty="0">
                <a:latin typeface="Verdana"/>
                <a:cs typeface="Verdana"/>
              </a:rPr>
              <a:t>Schnapp;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Saggiatore)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730"/>
              </a:spcBef>
            </a:pPr>
            <a:endParaRPr sz="2000">
              <a:latin typeface="Verdana"/>
              <a:cs typeface="Verdana"/>
            </a:endParaRPr>
          </a:p>
          <a:p>
            <a:pPr marL="12700" marR="6985" indent="635">
              <a:lnSpc>
                <a:spcPct val="150000"/>
              </a:lnSpc>
              <a:tabLst>
                <a:tab pos="1063625" algn="l"/>
                <a:tab pos="2065020" algn="l"/>
                <a:tab pos="3390265" algn="l"/>
                <a:tab pos="4881880" algn="l"/>
                <a:tab pos="5749925" algn="l"/>
                <a:tab pos="6777990" algn="l"/>
                <a:tab pos="7709534" algn="l"/>
                <a:tab pos="8934450" algn="l"/>
              </a:tabLst>
            </a:pPr>
            <a:r>
              <a:rPr sz="2000" spc="-25" dirty="0">
                <a:latin typeface="Verdana"/>
                <a:cs typeface="Verdana"/>
              </a:rPr>
              <a:t>Per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25" dirty="0">
                <a:latin typeface="Verdana"/>
                <a:cs typeface="Verdana"/>
              </a:rPr>
              <a:t>chi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20" dirty="0">
                <a:latin typeface="Verdana"/>
                <a:cs typeface="Verdana"/>
              </a:rPr>
              <a:t>vuole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sapere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25" dirty="0">
                <a:latin typeface="Verdana"/>
                <a:cs typeface="Verdana"/>
              </a:rPr>
              <a:t>di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25" dirty="0">
                <a:latin typeface="Verdana"/>
                <a:cs typeface="Verdana"/>
              </a:rPr>
              <a:t>più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25" dirty="0">
                <a:latin typeface="Verdana"/>
                <a:cs typeface="Verdana"/>
              </a:rPr>
              <a:t>su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20" dirty="0">
                <a:latin typeface="Verdana"/>
                <a:cs typeface="Verdana"/>
              </a:rPr>
              <a:t>Mike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Bongiorno: </a:t>
            </a:r>
            <a:r>
              <a:rPr sz="2000" spc="-10" dirty="0">
                <a:latin typeface="Verdana"/>
                <a:cs typeface="Verdana"/>
                <a:hlinkClick r:id="rId2"/>
              </a:rPr>
              <a:t>http://www.sanremonews.it/2013/02/19/leggi-notizia/argomenti/al-direttore-</a:t>
            </a:r>
            <a:r>
              <a:rPr sz="2000" spc="-10" dirty="0">
                <a:latin typeface="Verdana"/>
                <a:cs typeface="Verdana"/>
              </a:rPr>
              <a:t> 1/articolo/discussione-sulla-statua-di-mike-bongiorno-sul-nostro-giornale- intervento-di-</a:t>
            </a:r>
            <a:r>
              <a:rPr sz="2000" spc="-20" dirty="0">
                <a:latin typeface="Verdana"/>
                <a:cs typeface="Verdana"/>
              </a:rPr>
              <a:t>massimo-</a:t>
            </a:r>
            <a:r>
              <a:rPr sz="2000" spc="-10" dirty="0">
                <a:latin typeface="Verdana"/>
                <a:cs typeface="Verdana"/>
              </a:rPr>
              <a:t>novero.html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100"/>
              </a:spcBef>
            </a:pPr>
            <a:r>
              <a:rPr dirty="0"/>
              <a:t>United</a:t>
            </a:r>
            <a:r>
              <a:rPr spc="-80" dirty="0"/>
              <a:t> </a:t>
            </a:r>
            <a:r>
              <a:rPr dirty="0"/>
              <a:t>States</a:t>
            </a:r>
            <a:r>
              <a:rPr spc="-90" dirty="0"/>
              <a:t> </a:t>
            </a:r>
            <a:r>
              <a:rPr dirty="0"/>
              <a:t>Information</a:t>
            </a:r>
            <a:r>
              <a:rPr spc="-85" dirty="0"/>
              <a:t> </a:t>
            </a:r>
            <a:r>
              <a:rPr dirty="0"/>
              <a:t>Service</a:t>
            </a:r>
            <a:r>
              <a:rPr spc="-75" dirty="0"/>
              <a:t> </a:t>
            </a:r>
            <a:r>
              <a:rPr spc="-20" dirty="0"/>
              <a:t>USIS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646936"/>
            <a:ext cx="10358120" cy="438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050" marR="5715" indent="-514350">
              <a:lnSpc>
                <a:spcPct val="151400"/>
              </a:lnSpc>
              <a:spcBef>
                <a:spcPts val="100"/>
              </a:spcBef>
              <a:buAutoNum type="arabicPeriod"/>
              <a:tabLst>
                <a:tab pos="527050" algn="l"/>
              </a:tabLst>
            </a:pPr>
            <a:r>
              <a:rPr sz="2100" dirty="0">
                <a:latin typeface="Verdana"/>
                <a:cs typeface="Verdana"/>
              </a:rPr>
              <a:t>l’informazione,</a:t>
            </a:r>
            <a:r>
              <a:rPr sz="2100" spc="13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che</a:t>
            </a:r>
            <a:r>
              <a:rPr sz="2100" spc="13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utilizza</a:t>
            </a:r>
            <a:r>
              <a:rPr sz="2100" spc="13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come</a:t>
            </a:r>
            <a:r>
              <a:rPr sz="2100" spc="13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canali</a:t>
            </a:r>
            <a:r>
              <a:rPr sz="2100" spc="14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privilegiati</a:t>
            </a:r>
            <a:r>
              <a:rPr sz="2100" spc="13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la</a:t>
            </a:r>
            <a:r>
              <a:rPr sz="2100" spc="13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stampa,</a:t>
            </a:r>
            <a:r>
              <a:rPr sz="2100" spc="13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la</a:t>
            </a:r>
            <a:r>
              <a:rPr sz="2100" spc="14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radio</a:t>
            </a:r>
            <a:r>
              <a:rPr sz="2100" spc="135" dirty="0">
                <a:latin typeface="Verdana"/>
                <a:cs typeface="Verdana"/>
              </a:rPr>
              <a:t> </a:t>
            </a:r>
            <a:r>
              <a:rPr sz="2100" spc="-50" dirty="0">
                <a:latin typeface="Verdana"/>
                <a:cs typeface="Verdana"/>
              </a:rPr>
              <a:t>e </a:t>
            </a:r>
            <a:r>
              <a:rPr sz="2100" dirty="0">
                <a:latin typeface="Verdana"/>
                <a:cs typeface="Verdana"/>
              </a:rPr>
              <a:t>il</a:t>
            </a:r>
            <a:r>
              <a:rPr sz="2100" spc="-10" dirty="0">
                <a:latin typeface="Verdana"/>
                <a:cs typeface="Verdana"/>
              </a:rPr>
              <a:t> cinema</a:t>
            </a:r>
            <a:endParaRPr sz="2100">
              <a:latin typeface="Verdana"/>
              <a:cs typeface="Verdana"/>
            </a:endParaRPr>
          </a:p>
          <a:p>
            <a:pPr marL="527050" marR="5715" indent="-514350">
              <a:lnSpc>
                <a:spcPct val="150500"/>
              </a:lnSpc>
              <a:spcBef>
                <a:spcPts val="1005"/>
              </a:spcBef>
              <a:buAutoNum type="arabicPeriod"/>
              <a:tabLst>
                <a:tab pos="527050" algn="l"/>
              </a:tabLst>
            </a:pPr>
            <a:r>
              <a:rPr sz="2100" dirty="0">
                <a:latin typeface="Verdana"/>
                <a:cs typeface="Verdana"/>
              </a:rPr>
              <a:t>la</a:t>
            </a:r>
            <a:r>
              <a:rPr sz="2100" spc="9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cultura,</a:t>
            </a:r>
            <a:r>
              <a:rPr sz="2100" spc="9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promossa</a:t>
            </a:r>
            <a:r>
              <a:rPr sz="2100" spc="9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attraverso</a:t>
            </a:r>
            <a:r>
              <a:rPr sz="2100" spc="10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le</a:t>
            </a:r>
            <a:r>
              <a:rPr sz="2100" spc="9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biblioteche,</a:t>
            </a:r>
            <a:r>
              <a:rPr sz="2100" spc="9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gli</a:t>
            </a:r>
            <a:r>
              <a:rPr sz="2100" spc="10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scambi</a:t>
            </a:r>
            <a:r>
              <a:rPr sz="2100" spc="9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e</a:t>
            </a:r>
            <a:r>
              <a:rPr sz="2100" spc="9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i</a:t>
            </a:r>
            <a:r>
              <a:rPr sz="2100" spc="9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contatti</a:t>
            </a:r>
            <a:r>
              <a:rPr sz="2100" spc="105" dirty="0">
                <a:latin typeface="Verdana"/>
                <a:cs typeface="Verdana"/>
              </a:rPr>
              <a:t> </a:t>
            </a:r>
            <a:r>
              <a:rPr sz="2100" spc="-25" dirty="0">
                <a:latin typeface="Verdana"/>
                <a:cs typeface="Verdana"/>
              </a:rPr>
              <a:t>tra </a:t>
            </a:r>
            <a:r>
              <a:rPr sz="2100" dirty="0">
                <a:latin typeface="Verdana"/>
                <a:cs typeface="Verdana"/>
              </a:rPr>
              <a:t>americani</a:t>
            </a:r>
            <a:r>
              <a:rPr sz="2100" spc="-3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e</a:t>
            </a:r>
            <a:r>
              <a:rPr sz="2100" spc="-25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italiani</a:t>
            </a:r>
            <a:endParaRPr sz="2100">
              <a:latin typeface="Verdana"/>
              <a:cs typeface="Verdana"/>
            </a:endParaRPr>
          </a:p>
          <a:p>
            <a:pPr marL="526415" indent="-513715">
              <a:lnSpc>
                <a:spcPct val="100000"/>
              </a:lnSpc>
              <a:spcBef>
                <a:spcPts val="2280"/>
              </a:spcBef>
              <a:buAutoNum type="arabicPeriod"/>
              <a:tabLst>
                <a:tab pos="526415" algn="l"/>
              </a:tabLst>
            </a:pPr>
            <a:r>
              <a:rPr sz="2100" dirty="0">
                <a:latin typeface="Verdana"/>
                <a:cs typeface="Verdana"/>
              </a:rPr>
              <a:t>i</a:t>
            </a:r>
            <a:r>
              <a:rPr sz="2100" spc="-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progetti</a:t>
            </a:r>
            <a:r>
              <a:rPr sz="2100" spc="-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speciali,</a:t>
            </a:r>
            <a:r>
              <a:rPr sz="2100" spc="-5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finanziati</a:t>
            </a:r>
            <a:r>
              <a:rPr sz="2100" spc="-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direttamente</a:t>
            </a:r>
            <a:r>
              <a:rPr sz="2100" spc="-5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dal</a:t>
            </a:r>
            <a:r>
              <a:rPr sz="2100" spc="-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presidente</a:t>
            </a:r>
            <a:r>
              <a:rPr sz="2100" spc="-5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degli</a:t>
            </a:r>
            <a:r>
              <a:rPr sz="2100" spc="-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Stati</a:t>
            </a:r>
            <a:r>
              <a:rPr sz="2100" spc="-50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Uniti</a:t>
            </a:r>
            <a:endParaRPr sz="2100">
              <a:latin typeface="Verdana"/>
              <a:cs typeface="Verdana"/>
            </a:endParaRPr>
          </a:p>
          <a:p>
            <a:pPr marL="526415" indent="-513715">
              <a:lnSpc>
                <a:spcPct val="100000"/>
              </a:lnSpc>
              <a:spcBef>
                <a:spcPts val="2185"/>
              </a:spcBef>
              <a:buAutoNum type="arabicPeriod"/>
              <a:tabLst>
                <a:tab pos="526415" algn="l"/>
              </a:tabLst>
            </a:pPr>
            <a:r>
              <a:rPr sz="2100" dirty="0">
                <a:latin typeface="Verdana"/>
                <a:cs typeface="Verdana"/>
              </a:rPr>
              <a:t>le</a:t>
            </a:r>
            <a:r>
              <a:rPr sz="2100" spc="-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funzioni</a:t>
            </a:r>
            <a:r>
              <a:rPr sz="2100" spc="-4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di</a:t>
            </a:r>
            <a:r>
              <a:rPr sz="2100" spc="-4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consulenza</a:t>
            </a:r>
            <a:r>
              <a:rPr sz="2100" spc="-3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e</a:t>
            </a:r>
            <a:r>
              <a:rPr sz="2100" spc="-4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supporto</a:t>
            </a:r>
            <a:r>
              <a:rPr sz="2100" spc="-3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all’ambasciata</a:t>
            </a:r>
            <a:r>
              <a:rPr sz="2100" spc="-4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e</a:t>
            </a:r>
            <a:r>
              <a:rPr sz="2100" spc="-4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ai</a:t>
            </a:r>
            <a:r>
              <a:rPr sz="2100" spc="-40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consolati</a:t>
            </a:r>
            <a:endParaRPr sz="2100">
              <a:latin typeface="Verdana"/>
              <a:cs typeface="Verdana"/>
            </a:endParaRPr>
          </a:p>
          <a:p>
            <a:pPr marL="527050" marR="5080" indent="-514350">
              <a:lnSpc>
                <a:spcPct val="150500"/>
              </a:lnSpc>
              <a:spcBef>
                <a:spcPts val="1010"/>
              </a:spcBef>
              <a:buAutoNum type="arabicPeriod"/>
              <a:tabLst>
                <a:tab pos="527050" algn="l"/>
                <a:tab pos="763270" algn="l"/>
                <a:tab pos="2247265" algn="l"/>
                <a:tab pos="3626485" algn="l"/>
                <a:tab pos="5605780" algn="l"/>
                <a:tab pos="6975475" algn="l"/>
                <a:tab pos="8261350" algn="l"/>
                <a:tab pos="8894445" algn="l"/>
                <a:tab pos="9370695" algn="l"/>
              </a:tabLst>
            </a:pPr>
            <a:r>
              <a:rPr sz="2100" spc="-50" dirty="0">
                <a:latin typeface="Verdana"/>
                <a:cs typeface="Verdana"/>
              </a:rPr>
              <a:t>i</a:t>
            </a:r>
            <a:r>
              <a:rPr sz="2100" dirty="0">
                <a:latin typeface="Verdana"/>
                <a:cs typeface="Verdana"/>
              </a:rPr>
              <a:t>	</a:t>
            </a:r>
            <a:r>
              <a:rPr sz="2100" spc="-10" dirty="0">
                <a:latin typeface="Verdana"/>
                <a:cs typeface="Verdana"/>
              </a:rPr>
              <a:t>funzionari</a:t>
            </a:r>
            <a:r>
              <a:rPr sz="2100" dirty="0">
                <a:latin typeface="Verdana"/>
                <a:cs typeface="Verdana"/>
              </a:rPr>
              <a:t>	</a:t>
            </a:r>
            <a:r>
              <a:rPr sz="2100" spc="-10" dirty="0">
                <a:latin typeface="Verdana"/>
                <a:cs typeface="Verdana"/>
              </a:rPr>
              <a:t>dell’USIS</a:t>
            </a:r>
            <a:r>
              <a:rPr sz="2100" dirty="0">
                <a:latin typeface="Verdana"/>
                <a:cs typeface="Verdana"/>
              </a:rPr>
              <a:t>	</a:t>
            </a:r>
            <a:r>
              <a:rPr sz="2100" spc="-10" dirty="0">
                <a:latin typeface="Verdana"/>
                <a:cs typeface="Verdana"/>
              </a:rPr>
              <a:t>intrattengono</a:t>
            </a:r>
            <a:r>
              <a:rPr sz="2100" dirty="0">
                <a:latin typeface="Verdana"/>
                <a:cs typeface="Verdana"/>
              </a:rPr>
              <a:t>	</a:t>
            </a:r>
            <a:r>
              <a:rPr sz="2100" spc="-10" dirty="0">
                <a:latin typeface="Verdana"/>
                <a:cs typeface="Verdana"/>
              </a:rPr>
              <a:t>frequenti</a:t>
            </a:r>
            <a:r>
              <a:rPr sz="2100" dirty="0">
                <a:latin typeface="Verdana"/>
                <a:cs typeface="Verdana"/>
              </a:rPr>
              <a:t>	</a:t>
            </a:r>
            <a:r>
              <a:rPr sz="2100" spc="-10" dirty="0">
                <a:latin typeface="Verdana"/>
                <a:cs typeface="Verdana"/>
              </a:rPr>
              <a:t>relazioni</a:t>
            </a:r>
            <a:r>
              <a:rPr sz="2100" dirty="0">
                <a:latin typeface="Verdana"/>
                <a:cs typeface="Verdana"/>
              </a:rPr>
              <a:t>	</a:t>
            </a:r>
            <a:r>
              <a:rPr sz="2100" spc="-25" dirty="0">
                <a:latin typeface="Verdana"/>
                <a:cs typeface="Verdana"/>
              </a:rPr>
              <a:t>con</a:t>
            </a:r>
            <a:r>
              <a:rPr sz="2100" dirty="0">
                <a:latin typeface="Verdana"/>
                <a:cs typeface="Verdana"/>
              </a:rPr>
              <a:t>	</a:t>
            </a:r>
            <a:r>
              <a:rPr sz="2100" spc="-25" dirty="0">
                <a:latin typeface="Verdana"/>
                <a:cs typeface="Verdana"/>
              </a:rPr>
              <a:t>gli</a:t>
            </a:r>
            <a:r>
              <a:rPr sz="2100" dirty="0">
                <a:latin typeface="Verdana"/>
                <a:cs typeface="Verdana"/>
              </a:rPr>
              <a:t>	</a:t>
            </a:r>
            <a:r>
              <a:rPr sz="2100" spc="-10" dirty="0">
                <a:latin typeface="Verdana"/>
                <a:cs typeface="Verdana"/>
              </a:rPr>
              <a:t>opinion </a:t>
            </a:r>
            <a:r>
              <a:rPr sz="2100" dirty="0">
                <a:latin typeface="Verdana"/>
                <a:cs typeface="Verdana"/>
              </a:rPr>
              <a:t>leader</a:t>
            </a:r>
            <a:r>
              <a:rPr sz="2100" spc="-5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che</a:t>
            </a:r>
            <a:r>
              <a:rPr sz="2100" spc="-6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influiscono</a:t>
            </a:r>
            <a:r>
              <a:rPr sz="2100" spc="-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sugli</a:t>
            </a:r>
            <a:r>
              <a:rPr sz="2100" spc="-6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orientamenti</a:t>
            </a:r>
            <a:r>
              <a:rPr sz="2100" spc="-70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dell’opinione</a:t>
            </a:r>
            <a:r>
              <a:rPr sz="2100" spc="-60" dirty="0">
                <a:latin typeface="Verdana"/>
                <a:cs typeface="Verdana"/>
              </a:rPr>
              <a:t> </a:t>
            </a:r>
            <a:r>
              <a:rPr sz="2100" spc="-10" dirty="0">
                <a:latin typeface="Verdana"/>
                <a:cs typeface="Verdana"/>
              </a:rPr>
              <a:t>pubblica</a:t>
            </a:r>
            <a:endParaRPr sz="2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5720">
              <a:lnSpc>
                <a:spcPct val="100000"/>
              </a:lnSpc>
              <a:spcBef>
                <a:spcPts val="100"/>
              </a:spcBef>
            </a:pPr>
            <a:r>
              <a:rPr dirty="0"/>
              <a:t>RP</a:t>
            </a:r>
            <a:r>
              <a:rPr spc="-35" dirty="0"/>
              <a:t> </a:t>
            </a:r>
            <a:r>
              <a:rPr dirty="0"/>
              <a:t>in</a:t>
            </a:r>
            <a:r>
              <a:rPr spc="-30" dirty="0"/>
              <a:t> </a:t>
            </a:r>
            <a:r>
              <a:rPr dirty="0"/>
              <a:t>Italia</a:t>
            </a:r>
            <a:r>
              <a:rPr spc="-1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3</a:t>
            </a:r>
            <a:r>
              <a:rPr spc="-25" dirty="0"/>
              <a:t> </a:t>
            </a:r>
            <a:r>
              <a:rPr dirty="0"/>
              <a:t>fasi:</a:t>
            </a:r>
            <a:r>
              <a:rPr spc="-30" dirty="0"/>
              <a:t> </a:t>
            </a:r>
            <a:r>
              <a:rPr spc="-10" dirty="0"/>
              <a:t>Seconda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921764"/>
            <a:ext cx="4691380" cy="1308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Verdana"/>
                <a:cs typeface="Verdana"/>
              </a:rPr>
              <a:t>1952: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IPR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(Institut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for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PR)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Milano</a:t>
            </a:r>
            <a:endParaRPr sz="2000">
              <a:latin typeface="Verdana"/>
              <a:cs typeface="Verdana"/>
            </a:endParaRPr>
          </a:p>
          <a:p>
            <a:pPr marL="241300" marR="5080" indent="-228600">
              <a:lnSpc>
                <a:spcPct val="138000"/>
              </a:lnSpc>
              <a:spcBef>
                <a:spcPts val="1080"/>
              </a:spcBef>
              <a:tabLst>
                <a:tab pos="1619250" algn="l"/>
                <a:tab pos="2805430" algn="l"/>
                <a:tab pos="4526280" algn="l"/>
              </a:tabLst>
            </a:pPr>
            <a:r>
              <a:rPr sz="2000" spc="-20" dirty="0">
                <a:latin typeface="Verdana"/>
                <a:cs typeface="Verdana"/>
              </a:rPr>
              <a:t>1955-1970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“pranzi,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ricevimenti”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50" dirty="0">
                <a:latin typeface="Verdana"/>
                <a:cs typeface="Verdana"/>
              </a:rPr>
              <a:t>e </a:t>
            </a:r>
            <a:r>
              <a:rPr sz="2000" spc="-10" dirty="0">
                <a:latin typeface="Verdana"/>
                <a:cs typeface="Verdana"/>
              </a:rPr>
              <a:t>marketing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77547" y="2479547"/>
            <a:ext cx="54959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02995" algn="l"/>
                <a:tab pos="1527175" algn="l"/>
                <a:tab pos="2848610" algn="l"/>
                <a:tab pos="3488690" algn="l"/>
                <a:tab pos="4914265" algn="l"/>
                <a:tab pos="5260975" algn="l"/>
              </a:tabLst>
            </a:pPr>
            <a:r>
              <a:rPr sz="2000" spc="-10" dirty="0">
                <a:latin typeface="Verdana"/>
                <a:cs typeface="Verdana"/>
              </a:rPr>
              <a:t>attività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25" dirty="0">
                <a:latin typeface="Verdana"/>
                <a:cs typeface="Verdana"/>
              </a:rPr>
              <a:t>di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supporto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20" dirty="0">
                <a:latin typeface="Verdana"/>
                <a:cs typeface="Verdana"/>
              </a:rPr>
              <a:t>alla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pubblicità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50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25" dirty="0">
                <a:latin typeface="Verdana"/>
                <a:cs typeface="Verdana"/>
              </a:rPr>
              <a:t>al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39" y="3457955"/>
            <a:ext cx="8863965" cy="297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Verdana"/>
                <a:cs typeface="Verdana"/>
              </a:rPr>
              <a:t>1955: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Oscar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bilancio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(premio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comunicazione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finanziaria):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Motta</a:t>
            </a:r>
            <a:endParaRPr sz="2000">
              <a:latin typeface="Verdana"/>
              <a:cs typeface="Verdana"/>
            </a:endParaRPr>
          </a:p>
          <a:p>
            <a:pPr marL="241300" marR="5080" indent="-228600">
              <a:lnSpc>
                <a:spcPct val="137000"/>
              </a:lnSpc>
              <a:spcBef>
                <a:spcPts val="1125"/>
              </a:spcBef>
              <a:tabLst>
                <a:tab pos="1066800" algn="l"/>
                <a:tab pos="2970530" algn="l"/>
                <a:tab pos="4224655" algn="l"/>
                <a:tab pos="5652135" algn="l"/>
                <a:tab pos="7155815" algn="l"/>
                <a:tab pos="7597140" algn="l"/>
              </a:tabLst>
            </a:pPr>
            <a:r>
              <a:rPr sz="2000" spc="-10" dirty="0">
                <a:latin typeface="Verdana"/>
                <a:cs typeface="Verdana"/>
              </a:rPr>
              <a:t>1956: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Associazione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Italiana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Relazioni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Pubbliche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50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" dirty="0">
                <a:latin typeface="Verdana"/>
                <a:cs typeface="Verdana"/>
              </a:rPr>
              <a:t>Sindacato </a:t>
            </a:r>
            <a:r>
              <a:rPr sz="2000" dirty="0">
                <a:latin typeface="Verdana"/>
                <a:cs typeface="Verdana"/>
              </a:rPr>
              <a:t>professionisti</a:t>
            </a:r>
            <a:r>
              <a:rPr sz="2000" spc="-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relazioni</a:t>
            </a:r>
            <a:r>
              <a:rPr sz="2000" spc="-7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pubbliche</a:t>
            </a:r>
            <a:endParaRPr sz="2000">
              <a:latin typeface="Verdana"/>
              <a:cs typeface="Verdana"/>
            </a:endParaRPr>
          </a:p>
          <a:p>
            <a:pPr marL="12700" marR="191135">
              <a:lnSpc>
                <a:spcPct val="180000"/>
              </a:lnSpc>
              <a:spcBef>
                <a:spcPts val="75"/>
              </a:spcBef>
            </a:pPr>
            <a:r>
              <a:rPr sz="2000" dirty="0">
                <a:latin typeface="Verdana"/>
                <a:cs typeface="Verdana"/>
              </a:rPr>
              <a:t>1958: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Unione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nazionale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degli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esperti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in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relazioni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pubbliche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(UNERP) </a:t>
            </a:r>
            <a:r>
              <a:rPr sz="2000" dirty="0">
                <a:latin typeface="Verdana"/>
                <a:cs typeface="Verdana"/>
              </a:rPr>
              <a:t>1967:</a:t>
            </a:r>
            <a:r>
              <a:rPr sz="2000" spc="-6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FIERP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989"/>
              </a:spcBef>
            </a:pPr>
            <a:r>
              <a:rPr sz="2000" dirty="0">
                <a:latin typeface="Verdana"/>
                <a:cs typeface="Verdana"/>
              </a:rPr>
              <a:t>1968: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UNERP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16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Verdana"/>
                <a:cs typeface="Verdana"/>
              </a:rPr>
              <a:t>FIRP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045063" y="4018788"/>
            <a:ext cx="12293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Verdana"/>
                <a:cs typeface="Verdana"/>
              </a:rPr>
              <a:t>nazionale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8937" y="745235"/>
            <a:ext cx="531431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RP</a:t>
            </a:r>
            <a:r>
              <a:rPr spc="-35" dirty="0"/>
              <a:t> </a:t>
            </a:r>
            <a:r>
              <a:rPr dirty="0"/>
              <a:t>in</a:t>
            </a:r>
            <a:r>
              <a:rPr spc="-30" dirty="0"/>
              <a:t> </a:t>
            </a:r>
            <a:r>
              <a:rPr dirty="0"/>
              <a:t>Italia</a:t>
            </a:r>
            <a:r>
              <a:rPr spc="-1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3</a:t>
            </a:r>
            <a:r>
              <a:rPr spc="-25" dirty="0"/>
              <a:t> </a:t>
            </a:r>
            <a:r>
              <a:rPr dirty="0"/>
              <a:t>fasi:</a:t>
            </a:r>
            <a:r>
              <a:rPr spc="-30" dirty="0"/>
              <a:t> </a:t>
            </a:r>
            <a:r>
              <a:rPr spc="-35" dirty="0"/>
              <a:t>Terza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917257" y="1905000"/>
            <a:ext cx="10357485" cy="3955313"/>
          </a:xfrm>
          <a:prstGeom prst="rect">
            <a:avLst/>
          </a:prstGeom>
        </p:spPr>
        <p:txBody>
          <a:bodyPr vert="horz" wrap="square" lIns="0" tIns="122427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</a:pPr>
            <a:r>
              <a:rPr dirty="0"/>
              <a:t>Dal</a:t>
            </a:r>
            <a:r>
              <a:rPr spc="-75" dirty="0"/>
              <a:t> </a:t>
            </a:r>
            <a:r>
              <a:rPr dirty="0"/>
              <a:t>1970:</a:t>
            </a:r>
            <a:r>
              <a:rPr spc="-70" dirty="0"/>
              <a:t> </a:t>
            </a:r>
            <a:r>
              <a:rPr dirty="0"/>
              <a:t>ruolo</a:t>
            </a:r>
            <a:r>
              <a:rPr spc="-60" dirty="0"/>
              <a:t> </a:t>
            </a:r>
            <a:r>
              <a:rPr dirty="0"/>
              <a:t>professionale</a:t>
            </a:r>
            <a:r>
              <a:rPr spc="-65" dirty="0"/>
              <a:t> </a:t>
            </a:r>
            <a:r>
              <a:rPr dirty="0"/>
              <a:t>distinto</a:t>
            </a:r>
            <a:r>
              <a:rPr spc="-65" dirty="0"/>
              <a:t> </a:t>
            </a:r>
            <a:r>
              <a:rPr dirty="0"/>
              <a:t>e</a:t>
            </a:r>
            <a:r>
              <a:rPr spc="-60" dirty="0"/>
              <a:t> </a:t>
            </a:r>
            <a:r>
              <a:rPr dirty="0"/>
              <a:t>disciplina</a:t>
            </a:r>
            <a:r>
              <a:rPr spc="-65" dirty="0"/>
              <a:t> </a:t>
            </a:r>
            <a:r>
              <a:rPr spc="-10" dirty="0"/>
              <a:t>consolidata.</a:t>
            </a:r>
          </a:p>
          <a:p>
            <a:pPr marL="12065">
              <a:lnSpc>
                <a:spcPct val="100000"/>
              </a:lnSpc>
              <a:spcBef>
                <a:spcPts val="2565"/>
              </a:spcBef>
            </a:pPr>
            <a:r>
              <a:rPr dirty="0"/>
              <a:t>1970:</a:t>
            </a:r>
            <a:r>
              <a:rPr spc="-55" dirty="0"/>
              <a:t> </a:t>
            </a:r>
            <a:r>
              <a:rPr dirty="0"/>
              <a:t>FERPI</a:t>
            </a:r>
            <a:r>
              <a:rPr spc="-55" dirty="0"/>
              <a:t> </a:t>
            </a:r>
            <a:r>
              <a:rPr dirty="0"/>
              <a:t>(FIERP</a:t>
            </a:r>
            <a:r>
              <a:rPr spc="-100" dirty="0"/>
              <a:t> </a:t>
            </a:r>
            <a:r>
              <a:rPr dirty="0"/>
              <a:t>+</a:t>
            </a:r>
            <a:r>
              <a:rPr spc="-55" dirty="0"/>
              <a:t> </a:t>
            </a:r>
            <a:r>
              <a:rPr spc="-10" dirty="0"/>
              <a:t>FIRP)</a:t>
            </a:r>
          </a:p>
          <a:p>
            <a:pPr marL="12065" marR="6718300">
              <a:lnSpc>
                <a:spcPct val="182300"/>
              </a:lnSpc>
              <a:spcBef>
                <a:spcPts val="25"/>
              </a:spcBef>
            </a:pPr>
            <a:r>
              <a:rPr dirty="0"/>
              <a:t>Si</a:t>
            </a:r>
            <a:r>
              <a:rPr spc="-75" dirty="0"/>
              <a:t> </a:t>
            </a:r>
            <a:r>
              <a:rPr dirty="0"/>
              <a:t>diffondo</a:t>
            </a:r>
            <a:r>
              <a:rPr spc="-65" dirty="0"/>
              <a:t> </a:t>
            </a:r>
            <a:r>
              <a:rPr dirty="0"/>
              <a:t>negli</a:t>
            </a:r>
            <a:r>
              <a:rPr spc="-70" dirty="0"/>
              <a:t> </a:t>
            </a:r>
            <a:r>
              <a:rPr dirty="0"/>
              <a:t>anni</a:t>
            </a:r>
            <a:r>
              <a:rPr spc="-70" dirty="0"/>
              <a:t> </a:t>
            </a:r>
            <a:r>
              <a:rPr spc="-25" dirty="0"/>
              <a:t>80. </a:t>
            </a:r>
            <a:r>
              <a:rPr dirty="0"/>
              <a:t>1992</a:t>
            </a:r>
            <a:r>
              <a:rPr spc="-50" dirty="0"/>
              <a:t> </a:t>
            </a:r>
            <a:r>
              <a:rPr dirty="0"/>
              <a:t>nasce</a:t>
            </a:r>
            <a:r>
              <a:rPr spc="-50" dirty="0"/>
              <a:t> </a:t>
            </a:r>
            <a:r>
              <a:rPr dirty="0"/>
              <a:t>lo</a:t>
            </a:r>
            <a:r>
              <a:rPr spc="-50" dirty="0"/>
              <a:t> </a:t>
            </a:r>
            <a:r>
              <a:rPr spc="-20" dirty="0"/>
              <a:t>IULM</a:t>
            </a:r>
          </a:p>
          <a:p>
            <a:pPr marL="12065" marR="5080">
              <a:lnSpc>
                <a:spcPct val="150000"/>
              </a:lnSpc>
              <a:spcBef>
                <a:spcPts val="940"/>
              </a:spcBef>
            </a:pPr>
            <a:r>
              <a:rPr dirty="0"/>
              <a:t>La</a:t>
            </a:r>
            <a:r>
              <a:rPr spc="150" dirty="0"/>
              <a:t> </a:t>
            </a:r>
            <a:r>
              <a:rPr dirty="0"/>
              <a:t>deriva</a:t>
            </a:r>
            <a:r>
              <a:rPr spc="150" dirty="0"/>
              <a:t> </a:t>
            </a:r>
            <a:r>
              <a:rPr dirty="0"/>
              <a:t>delle</a:t>
            </a:r>
            <a:r>
              <a:rPr spc="150" dirty="0"/>
              <a:t> </a:t>
            </a:r>
            <a:r>
              <a:rPr dirty="0"/>
              <a:t>relazioni</a:t>
            </a:r>
            <a:r>
              <a:rPr spc="145" dirty="0"/>
              <a:t> </a:t>
            </a:r>
            <a:r>
              <a:rPr dirty="0"/>
              <a:t>pubbliche</a:t>
            </a:r>
            <a:r>
              <a:rPr spc="150" dirty="0"/>
              <a:t> </a:t>
            </a:r>
            <a:r>
              <a:rPr dirty="0"/>
              <a:t>e</a:t>
            </a:r>
            <a:r>
              <a:rPr spc="150" dirty="0"/>
              <a:t> </a:t>
            </a:r>
            <a:r>
              <a:rPr dirty="0"/>
              <a:t>il</a:t>
            </a:r>
            <a:r>
              <a:rPr spc="140" dirty="0"/>
              <a:t> </a:t>
            </a:r>
            <a:r>
              <a:rPr dirty="0"/>
              <a:t>danno</a:t>
            </a:r>
            <a:r>
              <a:rPr spc="150" dirty="0"/>
              <a:t> </a:t>
            </a:r>
            <a:r>
              <a:rPr dirty="0"/>
              <a:t>all’immagine</a:t>
            </a:r>
            <a:r>
              <a:rPr spc="155" dirty="0"/>
              <a:t> </a:t>
            </a:r>
            <a:r>
              <a:rPr dirty="0"/>
              <a:t>dei</a:t>
            </a:r>
            <a:r>
              <a:rPr spc="140" dirty="0"/>
              <a:t> </a:t>
            </a:r>
            <a:r>
              <a:rPr spc="-10" dirty="0" err="1"/>
              <a:t>relatori</a:t>
            </a:r>
            <a:r>
              <a:rPr spc="-10" dirty="0"/>
              <a:t> </a:t>
            </a:r>
            <a:r>
              <a:rPr dirty="0" err="1"/>
              <a:t>pubblici</a:t>
            </a:r>
            <a:endParaRPr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7931" y="638555"/>
            <a:ext cx="71983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Legge</a:t>
            </a:r>
            <a:r>
              <a:rPr sz="4400" spc="-80" dirty="0"/>
              <a:t> </a:t>
            </a:r>
            <a:r>
              <a:rPr sz="4400" dirty="0"/>
              <a:t>Bassanini</a:t>
            </a:r>
            <a:r>
              <a:rPr sz="4400" spc="-75" dirty="0"/>
              <a:t> </a:t>
            </a:r>
            <a:r>
              <a:rPr sz="4400" dirty="0"/>
              <a:t>del</a:t>
            </a:r>
            <a:r>
              <a:rPr sz="4400" spc="-75" dirty="0"/>
              <a:t> </a:t>
            </a:r>
            <a:r>
              <a:rPr sz="4400" spc="-20" dirty="0"/>
              <a:t>2000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5161" y="1777491"/>
            <a:ext cx="10360025" cy="42164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 marR="5080" algn="just">
              <a:lnSpc>
                <a:spcPct val="139800"/>
              </a:lnSpc>
              <a:spcBef>
                <a:spcPts val="105"/>
              </a:spcBef>
            </a:pPr>
            <a:r>
              <a:rPr sz="2800" dirty="0">
                <a:latin typeface="Verdana"/>
                <a:cs typeface="Verdana"/>
              </a:rPr>
              <a:t>Legge</a:t>
            </a:r>
            <a:r>
              <a:rPr sz="2800" spc="140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150/2000</a:t>
            </a:r>
            <a:r>
              <a:rPr sz="2800" spc="14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riconosce</a:t>
            </a:r>
            <a:r>
              <a:rPr sz="2800" spc="14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e</a:t>
            </a:r>
            <a:r>
              <a:rPr sz="2800" spc="14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incardina</a:t>
            </a:r>
            <a:r>
              <a:rPr sz="2800" spc="14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il</a:t>
            </a:r>
            <a:r>
              <a:rPr sz="2800" spc="14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ruolo</a:t>
            </a:r>
            <a:r>
              <a:rPr sz="2800" spc="150" dirty="0">
                <a:latin typeface="Verdana"/>
                <a:cs typeface="Verdana"/>
              </a:rPr>
              <a:t>  </a:t>
            </a:r>
            <a:r>
              <a:rPr sz="2800" spc="-10" dirty="0">
                <a:latin typeface="Verdana"/>
                <a:cs typeface="Verdana"/>
              </a:rPr>
              <a:t>della </a:t>
            </a:r>
            <a:r>
              <a:rPr sz="2800" dirty="0">
                <a:latin typeface="Verdana"/>
                <a:cs typeface="Verdana"/>
              </a:rPr>
              <a:t>comunicazione</a:t>
            </a:r>
            <a:r>
              <a:rPr sz="2800" spc="-6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nell’amministrazione</a:t>
            </a:r>
            <a:r>
              <a:rPr sz="2800" spc="-5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stimola</a:t>
            </a:r>
            <a:r>
              <a:rPr sz="2800" spc="-5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e</a:t>
            </a:r>
            <a:r>
              <a:rPr sz="2800" spc="-60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spinge</a:t>
            </a:r>
            <a:r>
              <a:rPr sz="2800" spc="-60" dirty="0">
                <a:latin typeface="Verdana"/>
                <a:cs typeface="Verdana"/>
              </a:rPr>
              <a:t>  </a:t>
            </a:r>
            <a:r>
              <a:rPr sz="2800" spc="-50" dirty="0">
                <a:latin typeface="Verdana"/>
                <a:cs typeface="Verdana"/>
              </a:rPr>
              <a:t>i </a:t>
            </a:r>
            <a:r>
              <a:rPr sz="2800" dirty="0">
                <a:latin typeface="Verdana"/>
                <a:cs typeface="Verdana"/>
              </a:rPr>
              <a:t>comunicatori</a:t>
            </a:r>
            <a:r>
              <a:rPr sz="2800" spc="-60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pubblici</a:t>
            </a:r>
            <a:r>
              <a:rPr sz="2800" spc="-4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(stimati</a:t>
            </a:r>
            <a:r>
              <a:rPr sz="2800" spc="-4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nel</a:t>
            </a:r>
            <a:r>
              <a:rPr sz="2800" spc="-50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2001</a:t>
            </a:r>
            <a:r>
              <a:rPr sz="2800" spc="-50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in</a:t>
            </a:r>
            <a:r>
              <a:rPr sz="2800" spc="-4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40.000</a:t>
            </a:r>
            <a:r>
              <a:rPr sz="2800" spc="-45" dirty="0">
                <a:latin typeface="Verdana"/>
                <a:cs typeface="Verdana"/>
              </a:rPr>
              <a:t>  </a:t>
            </a:r>
            <a:r>
              <a:rPr sz="2800" spc="-25" dirty="0">
                <a:latin typeface="Verdana"/>
                <a:cs typeface="Verdana"/>
              </a:rPr>
              <a:t>dal </a:t>
            </a:r>
            <a:r>
              <a:rPr sz="2800" dirty="0">
                <a:latin typeface="Verdana"/>
                <a:cs typeface="Verdana"/>
              </a:rPr>
              <a:t>dipartimento</a:t>
            </a:r>
            <a:r>
              <a:rPr sz="2800" spc="60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della</a:t>
            </a:r>
            <a:r>
              <a:rPr sz="2800" spc="6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Funzione</a:t>
            </a:r>
            <a:r>
              <a:rPr sz="2800" spc="65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pubblica,</a:t>
            </a:r>
            <a:r>
              <a:rPr sz="2800" spc="60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oggi</a:t>
            </a:r>
            <a:r>
              <a:rPr sz="2800" spc="60" dirty="0">
                <a:latin typeface="Verdana"/>
                <a:cs typeface="Verdana"/>
              </a:rPr>
              <a:t>  </a:t>
            </a:r>
            <a:r>
              <a:rPr sz="2800" dirty="0">
                <a:latin typeface="Verdana"/>
                <a:cs typeface="Verdana"/>
              </a:rPr>
              <a:t>intorno</a:t>
            </a:r>
            <a:r>
              <a:rPr sz="2800" spc="60" dirty="0">
                <a:latin typeface="Verdana"/>
                <a:cs typeface="Verdana"/>
              </a:rPr>
              <a:t>  </a:t>
            </a:r>
            <a:r>
              <a:rPr sz="2800" spc="-25" dirty="0">
                <a:latin typeface="Verdana"/>
                <a:cs typeface="Verdana"/>
              </a:rPr>
              <a:t>ai</a:t>
            </a:r>
            <a:endParaRPr sz="2800">
              <a:latin typeface="Verdana"/>
              <a:cs typeface="Verdana"/>
            </a:endParaRPr>
          </a:p>
          <a:p>
            <a:pPr marL="13335" marR="6350" algn="just">
              <a:lnSpc>
                <a:spcPct val="140000"/>
              </a:lnSpc>
            </a:pPr>
            <a:r>
              <a:rPr sz="2800" dirty="0">
                <a:latin typeface="Verdana"/>
                <a:cs typeface="Verdana"/>
              </a:rPr>
              <a:t>60.000</a:t>
            </a:r>
            <a:r>
              <a:rPr sz="2800" spc="295" dirty="0">
                <a:latin typeface="Verdana"/>
                <a:cs typeface="Verdana"/>
              </a:rPr>
              <a:t>   </a:t>
            </a:r>
            <a:r>
              <a:rPr sz="2800" dirty="0">
                <a:latin typeface="Verdana"/>
                <a:cs typeface="Verdana"/>
              </a:rPr>
              <a:t>secondo</a:t>
            </a:r>
            <a:r>
              <a:rPr sz="2800" spc="300" dirty="0">
                <a:latin typeface="Verdana"/>
                <a:cs typeface="Verdana"/>
              </a:rPr>
              <a:t>   </a:t>
            </a:r>
            <a:r>
              <a:rPr sz="2800" dirty="0">
                <a:latin typeface="Verdana"/>
                <a:cs typeface="Verdana"/>
              </a:rPr>
              <a:t>le</a:t>
            </a:r>
            <a:r>
              <a:rPr sz="2800" spc="300" dirty="0">
                <a:latin typeface="Verdana"/>
                <a:cs typeface="Verdana"/>
              </a:rPr>
              <a:t>   </a:t>
            </a:r>
            <a:r>
              <a:rPr sz="2800" dirty="0">
                <a:latin typeface="Verdana"/>
                <a:cs typeface="Verdana"/>
              </a:rPr>
              <a:t>stime</a:t>
            </a:r>
            <a:r>
              <a:rPr sz="2800" spc="295" dirty="0">
                <a:latin typeface="Verdana"/>
                <a:cs typeface="Verdana"/>
              </a:rPr>
              <a:t>   </a:t>
            </a:r>
            <a:r>
              <a:rPr sz="2800" dirty="0">
                <a:latin typeface="Verdana"/>
                <a:cs typeface="Verdana"/>
              </a:rPr>
              <a:t>dell’Associazione</a:t>
            </a:r>
            <a:r>
              <a:rPr sz="2800" spc="300" dirty="0">
                <a:latin typeface="Verdana"/>
                <a:cs typeface="Verdana"/>
              </a:rPr>
              <a:t>   </a:t>
            </a:r>
            <a:r>
              <a:rPr sz="2800" spc="-10" dirty="0">
                <a:latin typeface="Verdana"/>
                <a:cs typeface="Verdana"/>
              </a:rPr>
              <a:t>della </a:t>
            </a:r>
            <a:r>
              <a:rPr sz="2800" dirty="0">
                <a:latin typeface="Verdana"/>
                <a:cs typeface="Verdana"/>
              </a:rPr>
              <a:t>comunicazione</a:t>
            </a:r>
            <a:r>
              <a:rPr sz="2800" spc="3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pubblica)</a:t>
            </a:r>
            <a:r>
              <a:rPr sz="2800" spc="5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a</a:t>
            </a:r>
            <a:r>
              <a:rPr sz="2800" spc="4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darsi</a:t>
            </a:r>
            <a:r>
              <a:rPr sz="2800" spc="4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una</a:t>
            </a:r>
            <a:r>
              <a:rPr sz="2800" spc="4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identità̀</a:t>
            </a:r>
            <a:r>
              <a:rPr sz="2800" spc="4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e</a:t>
            </a:r>
            <a:r>
              <a:rPr sz="2800" spc="3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a</a:t>
            </a:r>
            <a:r>
              <a:rPr sz="2800" spc="5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formare</a:t>
            </a:r>
            <a:endParaRPr sz="28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440"/>
              </a:spcBef>
            </a:pPr>
            <a:r>
              <a:rPr sz="2800" dirty="0">
                <a:latin typeface="Verdana"/>
                <a:cs typeface="Verdana"/>
              </a:rPr>
              <a:t>una</a:t>
            </a:r>
            <a:r>
              <a:rPr sz="2800" spc="-9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comunità</a:t>
            </a:r>
            <a:r>
              <a:rPr sz="2800" spc="-9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professionale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56105">
              <a:lnSpc>
                <a:spcPct val="100000"/>
              </a:lnSpc>
              <a:spcBef>
                <a:spcPts val="100"/>
              </a:spcBef>
            </a:pPr>
            <a:r>
              <a:rPr dirty="0"/>
              <a:t>GDA</a:t>
            </a:r>
            <a:r>
              <a:rPr spc="-45" dirty="0"/>
              <a:t> </a:t>
            </a:r>
            <a:r>
              <a:rPr dirty="0"/>
              <a:t>-</a:t>
            </a:r>
            <a:r>
              <a:rPr spc="-45" dirty="0"/>
              <a:t> </a:t>
            </a:r>
            <a:r>
              <a:rPr dirty="0"/>
              <a:t>Promozione</a:t>
            </a:r>
            <a:r>
              <a:rPr spc="-35" dirty="0"/>
              <a:t> </a:t>
            </a:r>
            <a:r>
              <a:rPr dirty="0"/>
              <a:t>di</a:t>
            </a:r>
            <a:r>
              <a:rPr spc="-45" dirty="0"/>
              <a:t> </a:t>
            </a:r>
            <a:r>
              <a:rPr spc="-25" dirty="0"/>
              <a:t>sé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426971"/>
            <a:ext cx="10358120" cy="5096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715" indent="-228600" algn="just">
              <a:lnSpc>
                <a:spcPct val="113599"/>
              </a:lnSpc>
              <a:spcBef>
                <a:spcPts val="100"/>
              </a:spcBef>
              <a:buChar char="-"/>
              <a:tabLst>
                <a:tab pos="241300" algn="l"/>
              </a:tabLst>
            </a:pPr>
            <a:r>
              <a:rPr sz="2200" dirty="0">
                <a:latin typeface="Verdana"/>
                <a:cs typeface="Verdana"/>
              </a:rPr>
              <a:t>Il</a:t>
            </a:r>
            <a:r>
              <a:rPr sz="2200" spc="50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successo</a:t>
            </a:r>
            <a:r>
              <a:rPr sz="2200" spc="509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fu</a:t>
            </a:r>
            <a:r>
              <a:rPr sz="2200" spc="50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raggiunto</a:t>
            </a:r>
            <a:r>
              <a:rPr sz="2200" spc="50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con</a:t>
            </a:r>
            <a:r>
              <a:rPr sz="2200" spc="50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invio</a:t>
            </a:r>
            <a:r>
              <a:rPr sz="2200" spc="509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ai</a:t>
            </a:r>
            <a:r>
              <a:rPr sz="2200" spc="50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giornali</a:t>
            </a:r>
            <a:r>
              <a:rPr sz="2200" spc="50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annuncio</a:t>
            </a:r>
            <a:r>
              <a:rPr sz="2200" spc="52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della</a:t>
            </a:r>
            <a:r>
              <a:rPr sz="2200" spc="509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propria </a:t>
            </a:r>
            <a:r>
              <a:rPr sz="2200" dirty="0">
                <a:latin typeface="Verdana"/>
                <a:cs typeface="Verdana"/>
              </a:rPr>
              <a:t>morte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insieme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ad</a:t>
            </a:r>
            <a:r>
              <a:rPr sz="2200" spc="-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alcune</a:t>
            </a:r>
            <a:r>
              <a:rPr sz="2200" spc="-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copie</a:t>
            </a:r>
            <a:r>
              <a:rPr sz="2200" spc="-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del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libro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Primo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spc="-20" dirty="0">
                <a:latin typeface="Verdana"/>
                <a:cs typeface="Verdana"/>
              </a:rPr>
              <a:t>Vere</a:t>
            </a:r>
            <a:endParaRPr sz="2200">
              <a:latin typeface="Verdana"/>
              <a:cs typeface="Verdana"/>
            </a:endParaRPr>
          </a:p>
          <a:p>
            <a:pPr marL="241300" marR="6350" indent="-228600" algn="just">
              <a:lnSpc>
                <a:spcPct val="113599"/>
              </a:lnSpc>
              <a:spcBef>
                <a:spcPts val="1010"/>
              </a:spcBef>
              <a:buChar char="-"/>
              <a:tabLst>
                <a:tab pos="241300" algn="l"/>
              </a:tabLst>
            </a:pPr>
            <a:r>
              <a:rPr sz="2200" dirty="0">
                <a:latin typeface="Verdana"/>
                <a:cs typeface="Verdana"/>
              </a:rPr>
              <a:t>La</a:t>
            </a:r>
            <a:r>
              <a:rPr sz="2200" spc="4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«prematura</a:t>
            </a:r>
            <a:r>
              <a:rPr sz="2200" spc="4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morte»</a:t>
            </a:r>
            <a:r>
              <a:rPr sz="2200" spc="4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del</a:t>
            </a:r>
            <a:r>
              <a:rPr sz="2200" spc="42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giovane</a:t>
            </a:r>
            <a:r>
              <a:rPr sz="2200" spc="434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poeta</a:t>
            </a:r>
            <a:r>
              <a:rPr sz="2200" spc="4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portò</a:t>
            </a:r>
            <a:r>
              <a:rPr sz="2200" spc="434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molto</a:t>
            </a:r>
            <a:r>
              <a:rPr sz="2200" spc="4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scalpore</a:t>
            </a:r>
            <a:r>
              <a:rPr sz="2200" spc="4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e</a:t>
            </a:r>
            <a:r>
              <a:rPr sz="2200" spc="430" dirty="0">
                <a:latin typeface="Verdana"/>
                <a:cs typeface="Verdana"/>
              </a:rPr>
              <a:t> </a:t>
            </a:r>
            <a:r>
              <a:rPr sz="2200" spc="-25" dirty="0">
                <a:latin typeface="Verdana"/>
                <a:cs typeface="Verdana"/>
              </a:rPr>
              <a:t>ne </a:t>
            </a:r>
            <a:r>
              <a:rPr sz="2200" dirty="0">
                <a:latin typeface="Verdana"/>
                <a:cs typeface="Verdana"/>
              </a:rPr>
              <a:t>seguirono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numerosi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necrologi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in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suo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ricordo</a:t>
            </a:r>
            <a:endParaRPr sz="2200">
              <a:latin typeface="Verdana"/>
              <a:cs typeface="Verdana"/>
            </a:endParaRPr>
          </a:p>
          <a:p>
            <a:pPr marL="241300" marR="5080" indent="-228600" algn="just">
              <a:lnSpc>
                <a:spcPct val="113599"/>
              </a:lnSpc>
              <a:spcBef>
                <a:spcPts val="985"/>
              </a:spcBef>
              <a:buChar char="-"/>
              <a:tabLst>
                <a:tab pos="241300" algn="l"/>
              </a:tabLst>
            </a:pPr>
            <a:r>
              <a:rPr sz="2200" dirty="0">
                <a:latin typeface="Verdana"/>
                <a:cs typeface="Verdana"/>
              </a:rPr>
              <a:t>Presto</a:t>
            </a:r>
            <a:r>
              <a:rPr sz="2200" spc="-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d’Annunzio</a:t>
            </a:r>
            <a:r>
              <a:rPr sz="2200" spc="-1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stesso</a:t>
            </a:r>
            <a:r>
              <a:rPr sz="2200" spc="-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inviò alle</a:t>
            </a:r>
            <a:r>
              <a:rPr sz="2200" spc="-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redazioni</a:t>
            </a:r>
            <a:r>
              <a:rPr sz="2200" spc="-1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dei</a:t>
            </a:r>
            <a:r>
              <a:rPr sz="2200" spc="-1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giornali</a:t>
            </a:r>
            <a:r>
              <a:rPr sz="2200" spc="-1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la</a:t>
            </a:r>
            <a:r>
              <a:rPr sz="2200" spc="-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smentita</a:t>
            </a:r>
            <a:r>
              <a:rPr sz="2200" spc="-5" dirty="0">
                <a:latin typeface="Verdana"/>
                <a:cs typeface="Verdana"/>
              </a:rPr>
              <a:t> </a:t>
            </a:r>
            <a:r>
              <a:rPr sz="2200" spc="-25" dirty="0">
                <a:latin typeface="Verdana"/>
                <a:cs typeface="Verdana"/>
              </a:rPr>
              <a:t>del </a:t>
            </a:r>
            <a:r>
              <a:rPr sz="2200" dirty="0">
                <a:latin typeface="Verdana"/>
                <a:cs typeface="Verdana"/>
              </a:rPr>
              <a:t>suo</a:t>
            </a:r>
            <a:r>
              <a:rPr sz="2200" spc="-20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decesso</a:t>
            </a:r>
            <a:endParaRPr sz="2200">
              <a:latin typeface="Verdana"/>
              <a:cs typeface="Verdana"/>
            </a:endParaRPr>
          </a:p>
          <a:p>
            <a:pPr marL="241300" marR="5080" indent="-228600" algn="just">
              <a:lnSpc>
                <a:spcPct val="113599"/>
              </a:lnSpc>
              <a:spcBef>
                <a:spcPts val="1005"/>
              </a:spcBef>
              <a:buChar char="-"/>
              <a:tabLst>
                <a:tab pos="241300" algn="l"/>
              </a:tabLst>
            </a:pPr>
            <a:r>
              <a:rPr sz="2200" dirty="0">
                <a:latin typeface="Verdana"/>
                <a:cs typeface="Verdana"/>
              </a:rPr>
              <a:t>Con</a:t>
            </a:r>
            <a:r>
              <a:rPr sz="2200" spc="31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questo</a:t>
            </a:r>
            <a:r>
              <a:rPr sz="2200" spc="31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gesto</a:t>
            </a:r>
            <a:r>
              <a:rPr sz="2200" spc="31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riuscì</a:t>
            </a:r>
            <a:r>
              <a:rPr sz="2200" spc="31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a</a:t>
            </a:r>
            <a:r>
              <a:rPr sz="2200" spc="31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richiamare</a:t>
            </a:r>
            <a:r>
              <a:rPr sz="2200" spc="31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l’attenzione</a:t>
            </a:r>
            <a:r>
              <a:rPr sz="2200" spc="31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del</a:t>
            </a:r>
            <a:r>
              <a:rPr sz="2200" spc="315" dirty="0">
                <a:latin typeface="Verdana"/>
                <a:cs typeface="Verdana"/>
              </a:rPr>
              <a:t>  </a:t>
            </a:r>
            <a:r>
              <a:rPr sz="2200" spc="-10" dirty="0">
                <a:latin typeface="Verdana"/>
                <a:cs typeface="Verdana"/>
              </a:rPr>
              <a:t>pubblico </a:t>
            </a:r>
            <a:r>
              <a:rPr sz="2200" dirty="0">
                <a:latin typeface="Verdana"/>
                <a:cs typeface="Verdana"/>
              </a:rPr>
              <a:t>autopromuovendo</a:t>
            </a:r>
            <a:r>
              <a:rPr sz="2200" spc="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la</a:t>
            </a:r>
            <a:r>
              <a:rPr sz="2200" spc="1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propria</a:t>
            </a:r>
            <a:r>
              <a:rPr sz="2200" spc="1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opera</a:t>
            </a:r>
            <a:r>
              <a:rPr sz="2200" spc="1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senza</a:t>
            </a:r>
            <a:r>
              <a:rPr sz="2200" spc="1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alcun</a:t>
            </a:r>
            <a:r>
              <a:rPr sz="2200" spc="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costo</a:t>
            </a:r>
            <a:r>
              <a:rPr sz="2200" spc="1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e</a:t>
            </a:r>
            <a:r>
              <a:rPr sz="2200" spc="1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con</a:t>
            </a:r>
            <a:r>
              <a:rPr sz="2200" spc="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una</a:t>
            </a:r>
            <a:r>
              <a:rPr sz="2200" spc="10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grande </a:t>
            </a:r>
            <a:r>
              <a:rPr sz="2200" dirty="0">
                <a:latin typeface="Verdana"/>
                <a:cs typeface="Verdana"/>
              </a:rPr>
              <a:t>cassa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di</a:t>
            </a:r>
            <a:r>
              <a:rPr sz="2200" spc="-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risonanza</a:t>
            </a:r>
            <a:r>
              <a:rPr sz="2200" spc="-50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mediatica</a:t>
            </a:r>
            <a:endParaRPr sz="2200">
              <a:latin typeface="Verdana"/>
              <a:cs typeface="Verdana"/>
            </a:endParaRPr>
          </a:p>
          <a:p>
            <a:pPr marL="241300" marR="5715" indent="-228600" algn="just">
              <a:lnSpc>
                <a:spcPct val="121200"/>
              </a:lnSpc>
              <a:spcBef>
                <a:spcPts val="810"/>
              </a:spcBef>
              <a:buChar char="-"/>
              <a:tabLst>
                <a:tab pos="241300" algn="l"/>
              </a:tabLst>
            </a:pPr>
            <a:r>
              <a:rPr sz="2200" dirty="0">
                <a:latin typeface="Verdana"/>
                <a:cs typeface="Verdana"/>
              </a:rPr>
              <a:t>Fonte:</a:t>
            </a:r>
            <a:r>
              <a:rPr sz="2200" spc="-9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Gabriele</a:t>
            </a:r>
            <a:r>
              <a:rPr sz="2200" spc="-8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d'Annunzio</a:t>
            </a:r>
            <a:r>
              <a:rPr sz="2200" spc="-9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Analisi</a:t>
            </a:r>
            <a:r>
              <a:rPr sz="2200" spc="-9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dei</a:t>
            </a:r>
            <a:r>
              <a:rPr sz="2200" spc="-8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carteggi</a:t>
            </a:r>
            <a:r>
              <a:rPr sz="2200" spc="-9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e</a:t>
            </a:r>
            <a:r>
              <a:rPr sz="2200" spc="-8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degli</a:t>
            </a:r>
            <a:r>
              <a:rPr sz="2200" spc="-9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scritti</a:t>
            </a:r>
            <a:r>
              <a:rPr sz="2200" spc="-8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di</a:t>
            </a:r>
            <a:r>
              <a:rPr sz="2200" spc="-85" dirty="0">
                <a:latin typeface="Verdana"/>
                <a:cs typeface="Verdana"/>
              </a:rPr>
              <a:t>  </a:t>
            </a:r>
            <a:r>
              <a:rPr sz="2200" spc="-25" dirty="0">
                <a:latin typeface="Verdana"/>
                <a:cs typeface="Verdana"/>
              </a:rPr>
              <a:t>un </a:t>
            </a:r>
            <a:r>
              <a:rPr sz="2200" dirty="0">
                <a:latin typeface="Verdana"/>
                <a:cs typeface="Verdana"/>
              </a:rPr>
              <a:t>poeta</a:t>
            </a:r>
            <a:r>
              <a:rPr sz="2200" spc="3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pubblicitario</a:t>
            </a:r>
            <a:r>
              <a:rPr sz="2200" spc="3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e</a:t>
            </a:r>
            <a:r>
              <a:rPr sz="2200" spc="3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comunicatore</a:t>
            </a:r>
            <a:r>
              <a:rPr sz="2200" spc="3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di</a:t>
            </a:r>
            <a:r>
              <a:rPr sz="2200" spc="35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massa,</a:t>
            </a:r>
            <a:r>
              <a:rPr sz="2200" spc="3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Lisa</a:t>
            </a:r>
            <a:r>
              <a:rPr sz="1800" spc="30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Mionetto,</a:t>
            </a:r>
            <a:r>
              <a:rPr sz="1800" spc="30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2016</a:t>
            </a:r>
            <a:r>
              <a:rPr sz="1800" spc="3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(Tesi</a:t>
            </a:r>
            <a:r>
              <a:rPr sz="1800" spc="31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di </a:t>
            </a:r>
            <a:r>
              <a:rPr sz="1800" dirty="0">
                <a:latin typeface="Verdana"/>
                <a:cs typeface="Verdana"/>
              </a:rPr>
              <a:t>Laurea,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Università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Ca'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Foscari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Venezia)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4505">
              <a:lnSpc>
                <a:spcPct val="100000"/>
              </a:lnSpc>
              <a:spcBef>
                <a:spcPts val="100"/>
              </a:spcBef>
            </a:pPr>
            <a:r>
              <a:rPr dirty="0"/>
              <a:t>GDA</a:t>
            </a:r>
            <a:r>
              <a:rPr spc="-50" dirty="0"/>
              <a:t> </a:t>
            </a:r>
            <a:r>
              <a:rPr dirty="0"/>
              <a:t>-</a:t>
            </a:r>
            <a:r>
              <a:rPr spc="-50" dirty="0"/>
              <a:t> </a:t>
            </a:r>
            <a:r>
              <a:rPr dirty="0"/>
              <a:t>Promozione</a:t>
            </a:r>
            <a:r>
              <a:rPr spc="-55" dirty="0"/>
              <a:t> </a:t>
            </a:r>
            <a:r>
              <a:rPr dirty="0"/>
              <a:t>dei</a:t>
            </a:r>
            <a:r>
              <a:rPr spc="-50" dirty="0"/>
              <a:t> </a:t>
            </a:r>
            <a:r>
              <a:rPr dirty="0"/>
              <a:t>propri</a:t>
            </a:r>
            <a:r>
              <a:rPr spc="-45" dirty="0"/>
              <a:t> </a:t>
            </a:r>
            <a:r>
              <a:rPr spc="-10" dirty="0"/>
              <a:t>prodotti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 algn="just">
              <a:lnSpc>
                <a:spcPct val="100000"/>
              </a:lnSpc>
              <a:spcBef>
                <a:spcPts val="100"/>
              </a:spcBef>
              <a:buChar char="-"/>
              <a:tabLst>
                <a:tab pos="240029" algn="l"/>
              </a:tabLst>
            </a:pPr>
            <a:r>
              <a:rPr sz="2000" dirty="0">
                <a:latin typeface="Verdana"/>
                <a:cs typeface="Verdana"/>
              </a:rPr>
              <a:t>Per</a:t>
            </a:r>
            <a:r>
              <a:rPr sz="2000" spc="1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lanciare</a:t>
            </a:r>
            <a:r>
              <a:rPr sz="2000" spc="1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1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Piacere,</a:t>
            </a:r>
            <a:r>
              <a:rPr sz="2000" spc="1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chiese</a:t>
            </a:r>
            <a:r>
              <a:rPr sz="2000" spc="1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aiuto</a:t>
            </a:r>
            <a:r>
              <a:rPr sz="2000" spc="1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all’artista</a:t>
            </a:r>
            <a:r>
              <a:rPr sz="2000" spc="1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</a:t>
            </a:r>
            <a:r>
              <a:rPr sz="2000" spc="1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amico</a:t>
            </a:r>
            <a:r>
              <a:rPr sz="2000" spc="1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Aristide</a:t>
            </a:r>
            <a:r>
              <a:rPr sz="2000" spc="1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Sartorio</a:t>
            </a:r>
            <a:r>
              <a:rPr sz="2000" spc="1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con</a:t>
            </a:r>
            <a:r>
              <a:rPr sz="2000" spc="150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lo</a:t>
            </a:r>
            <a:endParaRPr sz="2000">
              <a:latin typeface="Verdana"/>
              <a:cs typeface="Verdana"/>
            </a:endParaRPr>
          </a:p>
          <a:p>
            <a:pPr marL="241300" marR="5080" algn="just">
              <a:lnSpc>
                <a:spcPts val="4079"/>
              </a:lnSpc>
              <a:spcBef>
                <a:spcPts val="340"/>
              </a:spcBef>
            </a:pPr>
            <a:r>
              <a:rPr sz="2000" dirty="0">
                <a:latin typeface="Verdana"/>
                <a:cs typeface="Verdana"/>
              </a:rPr>
              <a:t>scopo</a:t>
            </a:r>
            <a:r>
              <a:rPr sz="2000" spc="11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114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creare</a:t>
            </a:r>
            <a:r>
              <a:rPr sz="2000" spc="10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</a:t>
            </a:r>
            <a:r>
              <a:rPr sz="2000" spc="11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cartellone</a:t>
            </a:r>
            <a:r>
              <a:rPr sz="2000" spc="11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pubblicitario</a:t>
            </a:r>
            <a:r>
              <a:rPr sz="2000" spc="114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da</a:t>
            </a:r>
            <a:r>
              <a:rPr sz="2000" spc="114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porre</a:t>
            </a:r>
            <a:r>
              <a:rPr sz="2000" spc="10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all’attenzione</a:t>
            </a:r>
            <a:r>
              <a:rPr sz="2000" spc="11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del</a:t>
            </a:r>
            <a:r>
              <a:rPr sz="2000" spc="11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pubblico </a:t>
            </a:r>
            <a:r>
              <a:rPr sz="2000" dirty="0">
                <a:latin typeface="Verdana"/>
                <a:cs typeface="Verdana"/>
              </a:rPr>
              <a:t>nelle</a:t>
            </a:r>
            <a:r>
              <a:rPr sz="2000" spc="2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librerie</a:t>
            </a:r>
            <a:r>
              <a:rPr sz="2000" spc="2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con</a:t>
            </a:r>
            <a:r>
              <a:rPr sz="2000" spc="3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una</a:t>
            </a:r>
            <a:r>
              <a:rPr sz="2000" spc="3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donna</a:t>
            </a:r>
            <a:r>
              <a:rPr sz="2000" spc="30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«seminuda»</a:t>
            </a:r>
            <a:r>
              <a:rPr sz="2000" spc="30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per</a:t>
            </a:r>
            <a:r>
              <a:rPr sz="2000" spc="3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attirare</a:t>
            </a:r>
            <a:r>
              <a:rPr sz="2000" spc="3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</a:t>
            </a:r>
            <a:r>
              <a:rPr sz="2000" spc="3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curiosità</a:t>
            </a:r>
            <a:r>
              <a:rPr sz="2000" spc="30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dei</a:t>
            </a:r>
            <a:r>
              <a:rPr sz="2000" spc="30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lettori:</a:t>
            </a:r>
            <a:endParaRPr sz="2000">
              <a:latin typeface="Verdana"/>
              <a:cs typeface="Verdana"/>
            </a:endParaRPr>
          </a:p>
          <a:p>
            <a:pPr marL="241300" algn="just">
              <a:lnSpc>
                <a:spcPct val="100000"/>
              </a:lnSpc>
              <a:spcBef>
                <a:spcPts val="1290"/>
              </a:spcBef>
            </a:pPr>
            <a:r>
              <a:rPr sz="2000" dirty="0">
                <a:latin typeface="Verdana"/>
                <a:cs typeface="Verdana"/>
              </a:rPr>
              <a:t>Elena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Muti,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l’ammaliatrice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i="1" dirty="0">
                <a:latin typeface="Verdana"/>
                <a:cs typeface="Verdana"/>
              </a:rPr>
              <a:t>Il</a:t>
            </a:r>
            <a:r>
              <a:rPr sz="2000" i="1" spc="-30" dirty="0">
                <a:latin typeface="Verdana"/>
                <a:cs typeface="Verdana"/>
              </a:rPr>
              <a:t> </a:t>
            </a:r>
            <a:r>
              <a:rPr sz="2000" i="1" dirty="0">
                <a:latin typeface="Verdana"/>
                <a:cs typeface="Verdana"/>
              </a:rPr>
              <a:t>Piacere</a:t>
            </a:r>
            <a:r>
              <a:rPr sz="2000" dirty="0">
                <a:latin typeface="Verdana"/>
                <a:cs typeface="Verdana"/>
              </a:rPr>
              <a:t>,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in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scena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tratta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dal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romanzo</a:t>
            </a:r>
            <a:endParaRPr sz="2000">
              <a:latin typeface="Verdana"/>
              <a:cs typeface="Verdana"/>
            </a:endParaRPr>
          </a:p>
          <a:p>
            <a:pPr marL="240029" marR="5080" indent="-227329" algn="just">
              <a:lnSpc>
                <a:spcPct val="171000"/>
              </a:lnSpc>
              <a:spcBef>
                <a:spcPts val="1010"/>
              </a:spcBef>
              <a:buChar char="-"/>
              <a:tabLst>
                <a:tab pos="241300" algn="l"/>
              </a:tabLst>
            </a:pPr>
            <a:r>
              <a:rPr sz="2000" dirty="0">
                <a:latin typeface="Verdana"/>
                <a:cs typeface="Verdana"/>
              </a:rPr>
              <a:t>Era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sicuro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che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una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donna</a:t>
            </a:r>
            <a:r>
              <a:rPr sz="2000" spc="3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seminuda</a:t>
            </a:r>
            <a:r>
              <a:rPr sz="2000" spc="2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attirasse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maggiormente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l’attenzione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del 	</a:t>
            </a:r>
            <a:r>
              <a:rPr sz="2000" dirty="0">
                <a:latin typeface="Verdana"/>
                <a:cs typeface="Verdana"/>
              </a:rPr>
              <a:t>pubblico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che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è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alla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continua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ricerca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evadere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dalla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quotidianità</a:t>
            </a:r>
            <a:endParaRPr sz="2000">
              <a:latin typeface="Verdana"/>
              <a:cs typeface="Verdana"/>
            </a:endParaRPr>
          </a:p>
          <a:p>
            <a:pPr marL="240029" marR="5080" indent="-227329" algn="just">
              <a:lnSpc>
                <a:spcPct val="171000"/>
              </a:lnSpc>
              <a:spcBef>
                <a:spcPts val="885"/>
              </a:spcBef>
              <a:buChar char="-"/>
              <a:tabLst>
                <a:tab pos="241300" algn="l"/>
              </a:tabLst>
            </a:pPr>
            <a:r>
              <a:rPr sz="2000" dirty="0">
                <a:latin typeface="Verdana"/>
                <a:cs typeface="Verdana"/>
              </a:rPr>
              <a:t>La</a:t>
            </a:r>
            <a:r>
              <a:rPr sz="2000" spc="2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massa,</a:t>
            </a:r>
            <a:r>
              <a:rPr sz="2000" spc="2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o</a:t>
            </a:r>
            <a:r>
              <a:rPr sz="2000" spc="254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come</a:t>
            </a:r>
            <a:r>
              <a:rPr sz="2000" spc="2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</a:t>
            </a:r>
            <a:r>
              <a:rPr sz="2000" spc="254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chiamava</a:t>
            </a:r>
            <a:r>
              <a:rPr sz="2000" spc="254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lui</a:t>
            </a:r>
            <a:r>
              <a:rPr sz="2000" spc="2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“moltitudine”,</a:t>
            </a:r>
            <a:r>
              <a:rPr sz="2000" spc="2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chiedeva</a:t>
            </a:r>
            <a:r>
              <a:rPr sz="2000" spc="254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ed</a:t>
            </a:r>
            <a:r>
              <a:rPr sz="2000" spc="26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aveva</a:t>
            </a:r>
            <a:r>
              <a:rPr sz="2000" spc="254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bisogno 	</a:t>
            </a:r>
            <a:r>
              <a:rPr sz="2000" dirty="0">
                <a:latin typeface="Verdana"/>
                <a:cs typeface="Verdana"/>
              </a:rPr>
              <a:t>della</a:t>
            </a:r>
            <a:r>
              <a:rPr sz="2000" spc="3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letteratura</a:t>
            </a:r>
            <a:r>
              <a:rPr sz="2000" spc="38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narrativa</a:t>
            </a:r>
            <a:r>
              <a:rPr sz="2000" spc="38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rivelando</a:t>
            </a:r>
            <a:r>
              <a:rPr sz="2000" spc="38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così</a:t>
            </a:r>
            <a:r>
              <a:rPr sz="2000" spc="3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una</a:t>
            </a:r>
            <a:r>
              <a:rPr sz="2000" spc="38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forte</a:t>
            </a:r>
            <a:r>
              <a:rPr sz="2000" spc="3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necessità</a:t>
            </a:r>
            <a:r>
              <a:rPr sz="2000" spc="3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3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perdersi</a:t>
            </a:r>
            <a:r>
              <a:rPr sz="2000" spc="385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nei 	</a:t>
            </a:r>
            <a:r>
              <a:rPr sz="2000" spc="-10" dirty="0">
                <a:latin typeface="Verdana"/>
                <a:cs typeface="Verdana"/>
              </a:rPr>
              <a:t>sogni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>
              <a:lnSpc>
                <a:spcPct val="100000"/>
              </a:lnSpc>
              <a:spcBef>
                <a:spcPts val="100"/>
              </a:spcBef>
            </a:pPr>
            <a:r>
              <a:rPr dirty="0"/>
              <a:t>Elena</a:t>
            </a:r>
            <a:r>
              <a:rPr spc="-55" dirty="0"/>
              <a:t> </a:t>
            </a:r>
            <a:r>
              <a:rPr dirty="0"/>
              <a:t>Muti,</a:t>
            </a:r>
            <a:r>
              <a:rPr spc="-60" dirty="0"/>
              <a:t> </a:t>
            </a:r>
            <a:r>
              <a:rPr i="1" dirty="0">
                <a:latin typeface="Verdana"/>
                <a:cs typeface="Verdana"/>
              </a:rPr>
              <a:t>Il</a:t>
            </a:r>
            <a:r>
              <a:rPr i="1" spc="-55" dirty="0">
                <a:latin typeface="Verdana"/>
                <a:cs typeface="Verdana"/>
              </a:rPr>
              <a:t> </a:t>
            </a:r>
            <a:r>
              <a:rPr i="1" dirty="0">
                <a:latin typeface="Verdana"/>
                <a:cs typeface="Verdana"/>
              </a:rPr>
              <a:t>Piacere</a:t>
            </a:r>
            <a:r>
              <a:rPr dirty="0"/>
              <a:t>,</a:t>
            </a:r>
            <a:r>
              <a:rPr spc="-55" dirty="0"/>
              <a:t> </a:t>
            </a:r>
            <a:r>
              <a:rPr dirty="0"/>
              <a:t>Aristide</a:t>
            </a:r>
            <a:r>
              <a:rPr spc="-60" dirty="0"/>
              <a:t> </a:t>
            </a:r>
            <a:r>
              <a:rPr spc="-10" dirty="0"/>
              <a:t>Sartorio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88692" y="1814470"/>
            <a:ext cx="6414612" cy="46784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03805">
              <a:lnSpc>
                <a:spcPct val="100000"/>
              </a:lnSpc>
              <a:spcBef>
                <a:spcPts val="100"/>
              </a:spcBef>
            </a:pPr>
            <a:r>
              <a:rPr dirty="0"/>
              <a:t>GDA</a:t>
            </a:r>
            <a:r>
              <a:rPr spc="-30" dirty="0"/>
              <a:t> </a:t>
            </a:r>
            <a:r>
              <a:rPr dirty="0"/>
              <a:t>-</a:t>
            </a:r>
            <a:r>
              <a:rPr spc="-30" dirty="0"/>
              <a:t> </a:t>
            </a:r>
            <a:r>
              <a:rPr spc="-10" dirty="0"/>
              <a:t>Giornalista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512315"/>
            <a:ext cx="10356850" cy="4768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-"/>
              <a:tabLst>
                <a:tab pos="240665" algn="l"/>
              </a:tabLst>
            </a:pPr>
            <a:r>
              <a:rPr sz="2200" dirty="0">
                <a:latin typeface="Verdana"/>
                <a:cs typeface="Verdana"/>
              </a:rPr>
              <a:t>Terminati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gli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studi</a:t>
            </a:r>
            <a:r>
              <a:rPr sz="2200" spc="-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al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Collegio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Cicognini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di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Prato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si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trasferì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a</a:t>
            </a:r>
            <a:r>
              <a:rPr sz="2200" spc="-30" dirty="0">
                <a:latin typeface="Verdana"/>
                <a:cs typeface="Verdana"/>
              </a:rPr>
              <a:t> </a:t>
            </a:r>
            <a:r>
              <a:rPr sz="2200" spc="-20" dirty="0">
                <a:latin typeface="Verdana"/>
                <a:cs typeface="Verdana"/>
              </a:rPr>
              <a:t>Roma</a:t>
            </a:r>
            <a:endParaRPr sz="22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2255"/>
              </a:spcBef>
              <a:buChar char="-"/>
              <a:tabLst>
                <a:tab pos="240665" algn="l"/>
                <a:tab pos="1858010" algn="l"/>
                <a:tab pos="2392680" algn="l"/>
                <a:tab pos="3736975" algn="l"/>
                <a:tab pos="5419725" algn="l"/>
                <a:tab pos="6102985" algn="l"/>
                <a:tab pos="8023859" algn="l"/>
                <a:tab pos="8556625" algn="l"/>
                <a:tab pos="9681845" algn="l"/>
              </a:tabLst>
            </a:pPr>
            <a:r>
              <a:rPr sz="2200" spc="-10" dirty="0">
                <a:latin typeface="Verdana"/>
                <a:cs typeface="Verdana"/>
              </a:rPr>
              <a:t>Introdotto</a:t>
            </a:r>
            <a:r>
              <a:rPr sz="2200" dirty="0">
                <a:latin typeface="Verdana"/>
                <a:cs typeface="Verdana"/>
              </a:rPr>
              <a:t>	</a:t>
            </a:r>
            <a:r>
              <a:rPr sz="2200" spc="-25" dirty="0">
                <a:latin typeface="Verdana"/>
                <a:cs typeface="Verdana"/>
              </a:rPr>
              <a:t>da</a:t>
            </a:r>
            <a:r>
              <a:rPr sz="2200" dirty="0">
                <a:latin typeface="Verdana"/>
                <a:cs typeface="Verdana"/>
              </a:rPr>
              <a:t>	</a:t>
            </a:r>
            <a:r>
              <a:rPr sz="2200" spc="-10" dirty="0">
                <a:latin typeface="Verdana"/>
                <a:cs typeface="Verdana"/>
              </a:rPr>
              <a:t>Edoardo</a:t>
            </a:r>
            <a:r>
              <a:rPr sz="2200" dirty="0">
                <a:latin typeface="Verdana"/>
                <a:cs typeface="Verdana"/>
              </a:rPr>
              <a:t>	</a:t>
            </a:r>
            <a:r>
              <a:rPr sz="2200" spc="-10" dirty="0">
                <a:latin typeface="Verdana"/>
                <a:cs typeface="Verdana"/>
              </a:rPr>
              <a:t>Scarfoglio,</a:t>
            </a:r>
            <a:r>
              <a:rPr sz="2200" dirty="0">
                <a:latin typeface="Verdana"/>
                <a:cs typeface="Verdana"/>
              </a:rPr>
              <a:t>	</a:t>
            </a:r>
            <a:r>
              <a:rPr sz="2200" spc="-25" dirty="0">
                <a:latin typeface="Verdana"/>
                <a:cs typeface="Verdana"/>
              </a:rPr>
              <a:t>suo</a:t>
            </a:r>
            <a:r>
              <a:rPr sz="2200" dirty="0">
                <a:latin typeface="Verdana"/>
                <a:cs typeface="Verdana"/>
              </a:rPr>
              <a:t>	</a:t>
            </a:r>
            <a:r>
              <a:rPr sz="2200" spc="-10" dirty="0">
                <a:latin typeface="Verdana"/>
                <a:cs typeface="Verdana"/>
              </a:rPr>
              <a:t>corregionale</a:t>
            </a:r>
            <a:r>
              <a:rPr sz="2200" dirty="0">
                <a:latin typeface="Verdana"/>
                <a:cs typeface="Verdana"/>
              </a:rPr>
              <a:t>	</a:t>
            </a:r>
            <a:r>
              <a:rPr sz="2200" spc="-25" dirty="0">
                <a:latin typeface="Verdana"/>
                <a:cs typeface="Verdana"/>
              </a:rPr>
              <a:t>ed</a:t>
            </a:r>
            <a:r>
              <a:rPr sz="2200" dirty="0">
                <a:latin typeface="Verdana"/>
                <a:cs typeface="Verdana"/>
              </a:rPr>
              <a:t>	</a:t>
            </a:r>
            <a:r>
              <a:rPr sz="2200" spc="-10" dirty="0">
                <a:latin typeface="Verdana"/>
                <a:cs typeface="Verdana"/>
              </a:rPr>
              <a:t>amico,</a:t>
            </a:r>
            <a:r>
              <a:rPr sz="2200" dirty="0">
                <a:latin typeface="Verdana"/>
                <a:cs typeface="Verdana"/>
              </a:rPr>
              <a:t>	</a:t>
            </a:r>
            <a:r>
              <a:rPr sz="2200" spc="-10" dirty="0">
                <a:latin typeface="Verdana"/>
                <a:cs typeface="Verdana"/>
              </a:rPr>
              <a:t>nelle</a:t>
            </a:r>
            <a:endParaRPr sz="2200">
              <a:latin typeface="Verdana"/>
              <a:cs typeface="Verdana"/>
            </a:endParaRPr>
          </a:p>
          <a:p>
            <a:pPr marL="241300" algn="just">
              <a:lnSpc>
                <a:spcPct val="100000"/>
              </a:lnSpc>
              <a:spcBef>
                <a:spcPts val="1370"/>
              </a:spcBef>
            </a:pPr>
            <a:r>
              <a:rPr sz="2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redazioni</a:t>
            </a:r>
            <a:r>
              <a:rPr sz="2200" b="1" u="sng" spc="-5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dei</a:t>
            </a:r>
            <a:r>
              <a:rPr sz="2200" b="1" u="sng" spc="-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molti</a:t>
            </a:r>
            <a:r>
              <a:rPr sz="2200" b="1" u="sng" spc="-5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giornali</a:t>
            </a:r>
            <a:r>
              <a:rPr sz="2200" b="1" u="sng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che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si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pubblicavano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nella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Capitale</a:t>
            </a:r>
            <a:endParaRPr sz="2200">
              <a:latin typeface="Verdana"/>
              <a:cs typeface="Verdana"/>
            </a:endParaRPr>
          </a:p>
          <a:p>
            <a:pPr marL="241300" marR="5080" indent="-228600" algn="just">
              <a:lnSpc>
                <a:spcPct val="149500"/>
              </a:lnSpc>
              <a:spcBef>
                <a:spcPts val="1045"/>
              </a:spcBef>
              <a:buFont typeface="Verdana"/>
              <a:buChar char="-"/>
              <a:tabLst>
                <a:tab pos="241300" algn="l"/>
              </a:tabLst>
            </a:pPr>
            <a:r>
              <a:rPr sz="2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Avventura</a:t>
            </a:r>
            <a:r>
              <a:rPr sz="2200" b="1" u="sng" spc="17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 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giornalistica</a:t>
            </a:r>
            <a:r>
              <a:rPr sz="2200" dirty="0">
                <a:latin typeface="Verdana"/>
                <a:cs typeface="Verdana"/>
              </a:rPr>
              <a:t>,</a:t>
            </a:r>
            <a:r>
              <a:rPr sz="2200" spc="160" dirty="0">
                <a:latin typeface="Verdana"/>
                <a:cs typeface="Verdana"/>
              </a:rPr>
              <a:t>   </a:t>
            </a:r>
            <a:r>
              <a:rPr sz="2200" dirty="0">
                <a:latin typeface="Verdana"/>
                <a:cs typeface="Verdana"/>
              </a:rPr>
              <a:t>abbandonando</a:t>
            </a:r>
            <a:r>
              <a:rPr sz="2200" spc="155" dirty="0">
                <a:latin typeface="Verdana"/>
                <a:cs typeface="Verdana"/>
              </a:rPr>
              <a:t>   </a:t>
            </a:r>
            <a:r>
              <a:rPr sz="2200" dirty="0">
                <a:latin typeface="Verdana"/>
                <a:cs typeface="Verdana"/>
              </a:rPr>
              <a:t>di</a:t>
            </a:r>
            <a:r>
              <a:rPr sz="2200" spc="160" dirty="0">
                <a:latin typeface="Verdana"/>
                <a:cs typeface="Verdana"/>
              </a:rPr>
              <a:t>   </a:t>
            </a:r>
            <a:r>
              <a:rPr sz="2200" dirty="0">
                <a:latin typeface="Verdana"/>
                <a:cs typeface="Verdana"/>
              </a:rPr>
              <a:t>fatto</a:t>
            </a:r>
            <a:r>
              <a:rPr sz="2200" spc="155" dirty="0">
                <a:latin typeface="Verdana"/>
                <a:cs typeface="Verdana"/>
              </a:rPr>
              <a:t>   </a:t>
            </a:r>
            <a:r>
              <a:rPr sz="2200" spc="-10" dirty="0">
                <a:latin typeface="Verdana"/>
                <a:cs typeface="Verdana"/>
              </a:rPr>
              <a:t>l’università: </a:t>
            </a:r>
            <a:r>
              <a:rPr sz="2200" dirty="0">
                <a:latin typeface="Verdana"/>
                <a:cs typeface="Verdana"/>
              </a:rPr>
              <a:t>redattore</a:t>
            </a:r>
            <a:r>
              <a:rPr sz="2200" spc="6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delle</a:t>
            </a:r>
            <a:r>
              <a:rPr sz="2200" spc="6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testate</a:t>
            </a:r>
            <a:r>
              <a:rPr sz="2200" spc="6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più</a:t>
            </a:r>
            <a:r>
              <a:rPr sz="2200" spc="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in</a:t>
            </a:r>
            <a:r>
              <a:rPr sz="2200" spc="6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voga,</a:t>
            </a:r>
            <a:r>
              <a:rPr sz="2200" spc="7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specializzandosi</a:t>
            </a:r>
            <a:r>
              <a:rPr sz="2200" spc="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in</a:t>
            </a:r>
            <a:r>
              <a:rPr sz="2200" spc="6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un</a:t>
            </a:r>
            <a:r>
              <a:rPr sz="2200" spc="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genere</a:t>
            </a:r>
            <a:r>
              <a:rPr sz="2200" spc="6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che</a:t>
            </a:r>
            <a:r>
              <a:rPr sz="2200" spc="70" dirty="0">
                <a:latin typeface="Verdana"/>
                <a:cs typeface="Verdana"/>
              </a:rPr>
              <a:t> </a:t>
            </a:r>
            <a:r>
              <a:rPr sz="2200" spc="-50" dirty="0">
                <a:latin typeface="Verdana"/>
                <a:cs typeface="Verdana"/>
              </a:rPr>
              <a:t>è </a:t>
            </a:r>
            <a:r>
              <a:rPr sz="2200" dirty="0">
                <a:latin typeface="Verdana"/>
                <a:cs typeface="Verdana"/>
              </a:rPr>
              <a:t>tutt’ora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largamente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in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auge: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la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cronaca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rosa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ed</a:t>
            </a:r>
            <a:r>
              <a:rPr sz="2200" spc="-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il</a:t>
            </a:r>
            <a:r>
              <a:rPr sz="2200" spc="-45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pettegolezzo</a:t>
            </a:r>
            <a:endParaRPr sz="2200">
              <a:latin typeface="Verdana"/>
              <a:cs typeface="Verdana"/>
            </a:endParaRPr>
          </a:p>
          <a:p>
            <a:pPr marL="241300" marR="5080" indent="-228600" algn="just">
              <a:lnSpc>
                <a:spcPct val="151800"/>
              </a:lnSpc>
              <a:spcBef>
                <a:spcPts val="885"/>
              </a:spcBef>
              <a:buChar char="-"/>
              <a:tabLst>
                <a:tab pos="241300" algn="l"/>
              </a:tabLst>
            </a:pPr>
            <a:r>
              <a:rPr sz="2200" dirty="0">
                <a:latin typeface="Verdana"/>
                <a:cs typeface="Verdana"/>
              </a:rPr>
              <a:t>Teatro</a:t>
            </a:r>
            <a:r>
              <a:rPr sz="2200" spc="-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delle</a:t>
            </a:r>
            <a:r>
              <a:rPr sz="2200" spc="-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sue</a:t>
            </a:r>
            <a:r>
              <a:rPr sz="2200" spc="-2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cronache</a:t>
            </a:r>
            <a:r>
              <a:rPr sz="2200" spc="-2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gli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avvenimenti</a:t>
            </a:r>
            <a:r>
              <a:rPr sz="2200" spc="-2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mondani,</a:t>
            </a:r>
            <a:r>
              <a:rPr sz="2200" spc="-3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ricevimenti,</a:t>
            </a:r>
            <a:r>
              <a:rPr sz="2200" spc="-4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feste</a:t>
            </a:r>
            <a:r>
              <a:rPr sz="2200" spc="-20" dirty="0">
                <a:latin typeface="Verdana"/>
                <a:cs typeface="Verdana"/>
              </a:rPr>
              <a:t> </a:t>
            </a:r>
            <a:r>
              <a:rPr sz="2200" spc="-50" dirty="0">
                <a:latin typeface="Verdana"/>
                <a:cs typeface="Verdana"/>
              </a:rPr>
              <a:t>e </a:t>
            </a:r>
            <a:r>
              <a:rPr sz="2200" dirty="0">
                <a:latin typeface="Verdana"/>
                <a:cs typeface="Verdana"/>
              </a:rPr>
              <a:t>quant’altro</a:t>
            </a:r>
            <a:r>
              <a:rPr sz="2200" spc="12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fosse</a:t>
            </a:r>
            <a:r>
              <a:rPr sz="2200" spc="13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necessario</a:t>
            </a:r>
            <a:r>
              <a:rPr sz="2200" spc="12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per</a:t>
            </a:r>
            <a:r>
              <a:rPr sz="2200" spc="12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far</a:t>
            </a:r>
            <a:r>
              <a:rPr sz="2200" spc="12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sfoggio</a:t>
            </a:r>
            <a:r>
              <a:rPr sz="2200" spc="130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di</a:t>
            </a:r>
            <a:r>
              <a:rPr sz="2200" spc="12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sé</a:t>
            </a:r>
            <a:r>
              <a:rPr sz="2200" spc="125" dirty="0">
                <a:latin typeface="Verdana"/>
                <a:cs typeface="Verdana"/>
              </a:rPr>
              <a:t>  </a:t>
            </a:r>
            <a:r>
              <a:rPr sz="2200" dirty="0">
                <a:latin typeface="Verdana"/>
                <a:cs typeface="Verdana"/>
              </a:rPr>
              <a:t>ed</a:t>
            </a:r>
            <a:r>
              <a:rPr sz="2200" spc="130" dirty="0">
                <a:latin typeface="Verdana"/>
                <a:cs typeface="Verdana"/>
              </a:rPr>
              <a:t>  </a:t>
            </a:r>
            <a:r>
              <a:rPr sz="2200" spc="-10" dirty="0">
                <a:latin typeface="Verdana"/>
                <a:cs typeface="Verdana"/>
              </a:rPr>
              <a:t>alimentare </a:t>
            </a:r>
            <a:r>
              <a:rPr sz="2200" dirty="0">
                <a:latin typeface="Verdana"/>
                <a:cs typeface="Verdana"/>
              </a:rPr>
              <a:t>l’immancabile</a:t>
            </a:r>
            <a:r>
              <a:rPr sz="2200" spc="-7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gossip</a:t>
            </a:r>
            <a:r>
              <a:rPr sz="2200" spc="-6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che</a:t>
            </a:r>
            <a:r>
              <a:rPr sz="2200" spc="-6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condisce</a:t>
            </a:r>
            <a:r>
              <a:rPr sz="2200" spc="-6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gustosamente</a:t>
            </a:r>
            <a:r>
              <a:rPr sz="2200" spc="-70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ogni</a:t>
            </a:r>
            <a:r>
              <a:rPr sz="2200" spc="-65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cronaca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10130">
              <a:lnSpc>
                <a:spcPct val="100000"/>
              </a:lnSpc>
              <a:spcBef>
                <a:spcPts val="100"/>
              </a:spcBef>
            </a:pPr>
            <a:r>
              <a:rPr dirty="0"/>
              <a:t>GDA</a:t>
            </a:r>
            <a:r>
              <a:rPr spc="-55" dirty="0"/>
              <a:t> </a:t>
            </a:r>
            <a:r>
              <a:rPr dirty="0"/>
              <a:t>–</a:t>
            </a:r>
            <a:r>
              <a:rPr spc="-45" dirty="0"/>
              <a:t> </a:t>
            </a:r>
            <a:r>
              <a:rPr dirty="0"/>
              <a:t>Gate</a:t>
            </a:r>
            <a:r>
              <a:rPr spc="-45" dirty="0"/>
              <a:t> </a:t>
            </a:r>
            <a:r>
              <a:rPr spc="-10" dirty="0"/>
              <a:t>keeper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549908"/>
            <a:ext cx="10357485" cy="4993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 algn="just">
              <a:lnSpc>
                <a:spcPct val="100000"/>
              </a:lnSpc>
              <a:spcBef>
                <a:spcPts val="100"/>
              </a:spcBef>
              <a:buChar char="-"/>
              <a:tabLst>
                <a:tab pos="240665" algn="l"/>
              </a:tabLst>
            </a:pPr>
            <a:r>
              <a:rPr sz="2600" dirty="0">
                <a:latin typeface="Verdana"/>
                <a:cs typeface="Verdana"/>
              </a:rPr>
              <a:t>I</a:t>
            </a:r>
            <a:r>
              <a:rPr sz="2600" spc="105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nobili</a:t>
            </a:r>
            <a:r>
              <a:rPr sz="2600" spc="100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romani</a:t>
            </a:r>
            <a:r>
              <a:rPr sz="2600" spc="105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erano</a:t>
            </a:r>
            <a:r>
              <a:rPr sz="2600" spc="100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l’oggetto</a:t>
            </a:r>
            <a:r>
              <a:rPr sz="2600" spc="105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dei</a:t>
            </a:r>
            <a:r>
              <a:rPr sz="2600" spc="100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suoi</a:t>
            </a:r>
            <a:r>
              <a:rPr sz="2600" spc="100" dirty="0">
                <a:latin typeface="Verdana"/>
                <a:cs typeface="Verdana"/>
              </a:rPr>
              <a:t>  </a:t>
            </a:r>
            <a:r>
              <a:rPr sz="2600" dirty="0">
                <a:latin typeface="Verdana"/>
                <a:cs typeface="Verdana"/>
              </a:rPr>
              <a:t>studi:</a:t>
            </a:r>
            <a:r>
              <a:rPr sz="2600" spc="100" dirty="0">
                <a:latin typeface="Verdana"/>
                <a:cs typeface="Verdana"/>
              </a:rPr>
              <a:t>  </a:t>
            </a:r>
            <a:r>
              <a:rPr sz="2600" spc="-10" dirty="0">
                <a:latin typeface="Verdana"/>
                <a:cs typeface="Verdana"/>
              </a:rPr>
              <a:t>toilette,</a:t>
            </a:r>
            <a:endParaRPr sz="2600">
              <a:latin typeface="Verdana"/>
              <a:cs typeface="Verdana"/>
            </a:endParaRPr>
          </a:p>
          <a:p>
            <a:pPr marL="241300" marR="5080" algn="just">
              <a:lnSpc>
                <a:spcPts val="5020"/>
              </a:lnSpc>
              <a:spcBef>
                <a:spcPts val="455"/>
              </a:spcBef>
            </a:pPr>
            <a:r>
              <a:rPr sz="2600" dirty="0">
                <a:latin typeface="Verdana"/>
                <a:cs typeface="Verdana"/>
              </a:rPr>
              <a:t>abitudini,</a:t>
            </a:r>
            <a:r>
              <a:rPr sz="2600" spc="-5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usi</a:t>
            </a:r>
            <a:r>
              <a:rPr sz="2600" spc="-5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e</a:t>
            </a:r>
            <a:r>
              <a:rPr sz="2600" spc="-5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convenzioni,</a:t>
            </a:r>
            <a:r>
              <a:rPr sz="2600" spc="-5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ma</a:t>
            </a:r>
            <a:r>
              <a:rPr sz="2600" spc="-5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anche</a:t>
            </a:r>
            <a:r>
              <a:rPr sz="2600" spc="-5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duelli,</a:t>
            </a:r>
            <a:r>
              <a:rPr sz="2600" spc="-5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risvolti</a:t>
            </a:r>
            <a:r>
              <a:rPr sz="2600" spc="-60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piccanti </a:t>
            </a:r>
            <a:r>
              <a:rPr sz="2600" dirty="0">
                <a:latin typeface="Verdana"/>
                <a:cs typeface="Verdana"/>
              </a:rPr>
              <a:t>ed</a:t>
            </a:r>
            <a:r>
              <a:rPr sz="2600" spc="-5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intrecci</a:t>
            </a:r>
            <a:r>
              <a:rPr sz="2600" spc="-55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amorosi.</a:t>
            </a:r>
            <a:endParaRPr sz="2600">
              <a:latin typeface="Verdana"/>
              <a:cs typeface="Verdana"/>
            </a:endParaRPr>
          </a:p>
          <a:p>
            <a:pPr marL="241300" marR="5080" indent="-228600" algn="just">
              <a:lnSpc>
                <a:spcPct val="160200"/>
              </a:lnSpc>
              <a:spcBef>
                <a:spcPts val="515"/>
              </a:spcBef>
              <a:buChar char="-"/>
              <a:tabLst>
                <a:tab pos="241300" algn="l"/>
              </a:tabLst>
            </a:pPr>
            <a:r>
              <a:rPr sz="2600" dirty="0">
                <a:latin typeface="Verdana"/>
                <a:cs typeface="Verdana"/>
              </a:rPr>
              <a:t>Così</a:t>
            </a:r>
            <a:r>
              <a:rPr sz="2600" spc="229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il</a:t>
            </a:r>
            <a:r>
              <a:rPr sz="2600" spc="2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giovane</a:t>
            </a:r>
            <a:r>
              <a:rPr sz="2600" spc="2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Gabriele,</a:t>
            </a:r>
            <a:r>
              <a:rPr sz="2600" spc="2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rabbioso</a:t>
            </a:r>
            <a:r>
              <a:rPr sz="2600" spc="229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per</a:t>
            </a:r>
            <a:r>
              <a:rPr sz="2600" spc="2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non</a:t>
            </a:r>
            <a:r>
              <a:rPr sz="2600" spc="2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essere</a:t>
            </a:r>
            <a:r>
              <a:rPr sz="2600" spc="2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un</a:t>
            </a:r>
            <a:r>
              <a:rPr sz="2600" spc="240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nobile </a:t>
            </a:r>
            <a:r>
              <a:rPr sz="2600" dirty="0">
                <a:latin typeface="Verdana"/>
                <a:cs typeface="Verdana"/>
              </a:rPr>
              <a:t>di</a:t>
            </a:r>
            <a:r>
              <a:rPr sz="2600" spc="37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pari</a:t>
            </a:r>
            <a:r>
              <a:rPr sz="2600" spc="37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schiatta,</a:t>
            </a:r>
            <a:r>
              <a:rPr sz="2600" spc="37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entrava</a:t>
            </a:r>
            <a:r>
              <a:rPr sz="2600" spc="37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dalle</a:t>
            </a:r>
            <a:r>
              <a:rPr sz="2600" spc="36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scale</a:t>
            </a:r>
            <a:r>
              <a:rPr sz="2600" spc="37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di</a:t>
            </a:r>
            <a:r>
              <a:rPr sz="2600" spc="37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servizio,</a:t>
            </a:r>
            <a:r>
              <a:rPr sz="2600" spc="370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rendendosi </a:t>
            </a:r>
            <a:r>
              <a:rPr sz="2600" dirty="0">
                <a:latin typeface="Verdana"/>
                <a:cs typeface="Verdana"/>
              </a:rPr>
              <a:t>famoso</a:t>
            </a:r>
            <a:r>
              <a:rPr sz="2600" spc="3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per</a:t>
            </a:r>
            <a:r>
              <a:rPr sz="2600" spc="3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le</a:t>
            </a:r>
            <a:r>
              <a:rPr sz="2600" spc="3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cronache</a:t>
            </a:r>
            <a:r>
              <a:rPr sz="2600" spc="3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quotidiane</a:t>
            </a:r>
            <a:r>
              <a:rPr sz="2600" spc="3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e</a:t>
            </a:r>
            <a:r>
              <a:rPr sz="2600" spc="3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gli</a:t>
            </a:r>
            <a:r>
              <a:rPr sz="2600" spc="3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articoli</a:t>
            </a:r>
            <a:r>
              <a:rPr sz="2600" spc="3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di</a:t>
            </a:r>
            <a:r>
              <a:rPr sz="2600" spc="345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giornali, </a:t>
            </a:r>
            <a:r>
              <a:rPr sz="2600" dirty="0">
                <a:latin typeface="Verdana"/>
                <a:cs typeface="Verdana"/>
              </a:rPr>
              <a:t>capaci</a:t>
            </a:r>
            <a:r>
              <a:rPr sz="2600" spc="1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di</a:t>
            </a:r>
            <a:r>
              <a:rPr sz="2600" spc="15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attirare</a:t>
            </a:r>
            <a:r>
              <a:rPr sz="2600" spc="15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la</a:t>
            </a:r>
            <a:r>
              <a:rPr sz="2600" spc="1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curiosità</a:t>
            </a:r>
            <a:r>
              <a:rPr sz="2600" spc="15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del</a:t>
            </a:r>
            <a:r>
              <a:rPr sz="2600" spc="15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pubblico</a:t>
            </a:r>
            <a:r>
              <a:rPr sz="2600" spc="1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e</a:t>
            </a:r>
            <a:r>
              <a:rPr sz="2600" spc="14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la</a:t>
            </a:r>
            <a:r>
              <a:rPr sz="2600" spc="150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soddisfazione </a:t>
            </a:r>
            <a:r>
              <a:rPr sz="2600" dirty="0">
                <a:latin typeface="Verdana"/>
                <a:cs typeface="Verdana"/>
              </a:rPr>
              <a:t>di</a:t>
            </a:r>
            <a:r>
              <a:rPr sz="2600" spc="-4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chi</a:t>
            </a:r>
            <a:r>
              <a:rPr sz="2600" spc="-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vi</a:t>
            </a:r>
            <a:r>
              <a:rPr sz="2600" spc="-3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era</a:t>
            </a:r>
            <a:r>
              <a:rPr sz="2600" spc="-30" dirty="0">
                <a:latin typeface="Verdana"/>
                <a:cs typeface="Verdana"/>
              </a:rPr>
              <a:t> </a:t>
            </a:r>
            <a:r>
              <a:rPr sz="2600" spc="-10" dirty="0">
                <a:latin typeface="Verdana"/>
                <a:cs typeface="Verdana"/>
              </a:rPr>
              <a:t>descritto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685">
              <a:lnSpc>
                <a:spcPct val="100000"/>
              </a:lnSpc>
              <a:spcBef>
                <a:spcPts val="100"/>
              </a:spcBef>
            </a:pPr>
            <a:r>
              <a:rPr dirty="0"/>
              <a:t>GDA</a:t>
            </a:r>
            <a:r>
              <a:rPr spc="-40" dirty="0"/>
              <a:t> </a:t>
            </a:r>
            <a:r>
              <a:rPr dirty="0"/>
              <a:t>–</a:t>
            </a:r>
            <a:r>
              <a:rPr spc="-35" dirty="0"/>
              <a:t> </a:t>
            </a:r>
            <a:r>
              <a:rPr spc="-10" dirty="0"/>
              <a:t>mediaticamente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79523"/>
            <a:ext cx="10357485" cy="4526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42500"/>
              </a:lnSpc>
              <a:spcBef>
                <a:spcPts val="100"/>
              </a:spcBef>
              <a:buChar char="-"/>
              <a:tabLst>
                <a:tab pos="241300" algn="l"/>
                <a:tab pos="1881505" algn="l"/>
                <a:tab pos="3127375" algn="l"/>
                <a:tab pos="3445510" algn="l"/>
                <a:tab pos="4699000" algn="l"/>
                <a:tab pos="5060315" algn="l"/>
                <a:tab pos="6231255" algn="l"/>
                <a:tab pos="6686550" algn="l"/>
                <a:tab pos="7582534" algn="l"/>
                <a:tab pos="9091930" algn="l"/>
                <a:tab pos="9549765" algn="l"/>
              </a:tabLst>
            </a:pPr>
            <a:r>
              <a:rPr sz="2400" spc="-10" dirty="0">
                <a:latin typeface="Verdana"/>
                <a:cs typeface="Verdana"/>
              </a:rPr>
              <a:t>Duchessa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Natalia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50" dirty="0">
                <a:latin typeface="Verdana"/>
                <a:cs typeface="Verdana"/>
              </a:rPr>
              <a:t>: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infelice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50" dirty="0">
                <a:latin typeface="Verdana"/>
                <a:cs typeface="Verdana"/>
              </a:rPr>
              <a:t>e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viveva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25" dirty="0">
                <a:latin typeface="Verdana"/>
                <a:cs typeface="Verdana"/>
              </a:rPr>
              <a:t>di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fatto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separata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25" dirty="0">
                <a:latin typeface="Verdana"/>
                <a:cs typeface="Verdana"/>
              </a:rPr>
              <a:t>in</a:t>
            </a:r>
            <a:r>
              <a:rPr sz="2400" dirty="0">
                <a:latin typeface="Verdana"/>
                <a:cs typeface="Verdana"/>
              </a:rPr>
              <a:t>	</a:t>
            </a:r>
            <a:r>
              <a:rPr sz="2400" spc="-10" dirty="0">
                <a:latin typeface="Verdana"/>
                <a:cs typeface="Verdana"/>
              </a:rPr>
              <a:t>casa, </a:t>
            </a:r>
            <a:r>
              <a:rPr sz="2400" dirty="0">
                <a:latin typeface="Verdana"/>
                <a:cs typeface="Verdana"/>
              </a:rPr>
              <a:t>quarantenne</a:t>
            </a:r>
            <a:r>
              <a:rPr sz="2400" spc="-15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avvenente</a:t>
            </a:r>
            <a:endParaRPr sz="2400">
              <a:latin typeface="Verdana"/>
              <a:cs typeface="Verdana"/>
            </a:endParaRPr>
          </a:p>
          <a:p>
            <a:pPr marL="241300" marR="6350" indent="-228600">
              <a:lnSpc>
                <a:spcPct val="139200"/>
              </a:lnSpc>
              <a:spcBef>
                <a:spcPts val="980"/>
              </a:spcBef>
              <a:buChar char="-"/>
              <a:tabLst>
                <a:tab pos="241300" algn="l"/>
              </a:tabLst>
            </a:pPr>
            <a:r>
              <a:rPr sz="2400" dirty="0">
                <a:latin typeface="Verdana"/>
                <a:cs typeface="Verdana"/>
              </a:rPr>
              <a:t>Aveva</a:t>
            </a:r>
            <a:r>
              <a:rPr sz="2400" spc="33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istaurato</a:t>
            </a:r>
            <a:r>
              <a:rPr sz="2400" spc="3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</a:t>
            </a:r>
            <a:r>
              <a:rPr sz="2400" spc="33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Palazzo</a:t>
            </a:r>
            <a:r>
              <a:rPr sz="2400" spc="34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Altemps</a:t>
            </a:r>
            <a:r>
              <a:rPr sz="2400" spc="33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un</a:t>
            </a:r>
            <a:r>
              <a:rPr sz="2400" spc="33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noto</a:t>
            </a:r>
            <a:r>
              <a:rPr sz="2400" spc="34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circolo</a:t>
            </a:r>
            <a:r>
              <a:rPr sz="2400" spc="3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letterario</a:t>
            </a:r>
            <a:r>
              <a:rPr sz="2400" spc="335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ed </a:t>
            </a:r>
            <a:r>
              <a:rPr sz="2400" dirty="0">
                <a:latin typeface="Verdana"/>
                <a:cs typeface="Verdana"/>
              </a:rPr>
              <a:t>artistico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Palazzo,</a:t>
            </a:r>
            <a:r>
              <a:rPr sz="2400" spc="-5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ove</a:t>
            </a:r>
            <a:r>
              <a:rPr sz="2400" spc="-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prediligeva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i</a:t>
            </a:r>
            <a:r>
              <a:rPr sz="2400" spc="-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poeti,</a:t>
            </a:r>
            <a:r>
              <a:rPr sz="2400" spc="-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specie</a:t>
            </a:r>
            <a:r>
              <a:rPr sz="2400" spc="-5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giovani</a:t>
            </a:r>
            <a:endParaRPr sz="24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2210"/>
              </a:spcBef>
              <a:buChar char="-"/>
              <a:tabLst>
                <a:tab pos="241300" algn="l"/>
              </a:tabLst>
            </a:pPr>
            <a:r>
              <a:rPr sz="2400" dirty="0">
                <a:latin typeface="Verdana"/>
                <a:cs typeface="Verdana"/>
              </a:rPr>
              <a:t>Figlia</a:t>
            </a:r>
            <a:r>
              <a:rPr sz="2400" spc="-5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Maria</a:t>
            </a:r>
            <a:endParaRPr sz="24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2135"/>
              </a:spcBef>
              <a:buChar char="-"/>
              <a:tabLst>
                <a:tab pos="241300" algn="l"/>
              </a:tabLst>
            </a:pPr>
            <a:r>
              <a:rPr sz="2400" dirty="0">
                <a:latin typeface="Verdana"/>
                <a:cs typeface="Verdana"/>
              </a:rPr>
              <a:t>Nel</a:t>
            </a:r>
            <a:r>
              <a:rPr sz="2400" spc="-2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Peccato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di</a:t>
            </a:r>
            <a:r>
              <a:rPr sz="2400" spc="-3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Maggio”</a:t>
            </a:r>
            <a:r>
              <a:rPr sz="2400" spc="-2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viene</a:t>
            </a:r>
            <a:r>
              <a:rPr sz="2400" spc="-3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descritta</a:t>
            </a:r>
            <a:r>
              <a:rPr sz="2400" spc="-3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la</a:t>
            </a:r>
            <a:r>
              <a:rPr sz="2400" spc="-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“</a:t>
            </a:r>
            <a:r>
              <a:rPr sz="2400" spc="-3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prima</a:t>
            </a:r>
            <a:r>
              <a:rPr sz="2400" spc="-4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volta”</a:t>
            </a:r>
            <a:r>
              <a:rPr sz="2400" spc="-4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di</a:t>
            </a:r>
            <a:r>
              <a:rPr sz="2400" spc="-2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Maria</a:t>
            </a:r>
            <a:endParaRPr sz="2400">
              <a:latin typeface="Verdana"/>
              <a:cs typeface="Verdana"/>
            </a:endParaRPr>
          </a:p>
          <a:p>
            <a:pPr marL="12700" marR="5080">
              <a:lnSpc>
                <a:spcPct val="142900"/>
              </a:lnSpc>
              <a:spcBef>
                <a:spcPts val="925"/>
              </a:spcBef>
              <a:tabLst>
                <a:tab pos="1224915" algn="l"/>
              </a:tabLst>
            </a:pPr>
            <a:r>
              <a:rPr sz="2100" spc="-10" dirty="0">
                <a:latin typeface="Verdana"/>
                <a:cs typeface="Verdana"/>
              </a:rPr>
              <a:t>Fonte:</a:t>
            </a:r>
            <a:r>
              <a:rPr sz="2100" dirty="0">
                <a:latin typeface="Verdana"/>
                <a:cs typeface="Verdana"/>
              </a:rPr>
              <a:t>	</a:t>
            </a:r>
            <a:r>
              <a:rPr sz="2100" spc="-10" dirty="0">
                <a:latin typeface="Verdana"/>
                <a:cs typeface="Verdana"/>
              </a:rPr>
              <a:t>https://gabrieledannunzio.it/le-donne-</a:t>
            </a:r>
            <a:r>
              <a:rPr sz="2100" spc="-20" dirty="0">
                <a:latin typeface="Verdana"/>
                <a:cs typeface="Verdana"/>
              </a:rPr>
              <a:t>del-</a:t>
            </a:r>
            <a:r>
              <a:rPr sz="2100" spc="-10" dirty="0">
                <a:latin typeface="Verdana"/>
                <a:cs typeface="Verdana"/>
              </a:rPr>
              <a:t>vate/hardouin-di-gallese- maria-mariella/il-matrimonio-fra-gabriele-dannunzio-e-maria-di-gallese/</a:t>
            </a:r>
            <a:endParaRPr sz="2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0">
              <a:lnSpc>
                <a:spcPct val="100000"/>
              </a:lnSpc>
              <a:spcBef>
                <a:spcPts val="100"/>
              </a:spcBef>
            </a:pPr>
            <a:r>
              <a:rPr dirty="0"/>
              <a:t>GDA</a:t>
            </a:r>
            <a:r>
              <a:rPr spc="-55" dirty="0"/>
              <a:t> </a:t>
            </a:r>
            <a:r>
              <a:rPr dirty="0"/>
              <a:t>–</a:t>
            </a:r>
            <a:r>
              <a:rPr spc="-45" dirty="0"/>
              <a:t> </a:t>
            </a:r>
            <a:r>
              <a:rPr dirty="0"/>
              <a:t>Pubblico</a:t>
            </a:r>
            <a:r>
              <a:rPr spc="-50" dirty="0"/>
              <a:t> </a:t>
            </a:r>
            <a:r>
              <a:rPr dirty="0"/>
              <a:t>e</a:t>
            </a:r>
            <a:r>
              <a:rPr spc="-40" dirty="0"/>
              <a:t> </a:t>
            </a:r>
            <a:r>
              <a:rPr dirty="0"/>
              <a:t>privato</a:t>
            </a:r>
            <a:r>
              <a:rPr spc="-50" dirty="0"/>
              <a:t> </a:t>
            </a:r>
            <a:r>
              <a:rPr dirty="0"/>
              <a:t>si</a:t>
            </a:r>
            <a:r>
              <a:rPr spc="-50" dirty="0"/>
              <a:t> </a:t>
            </a:r>
            <a:r>
              <a:rPr spc="-10" dirty="0"/>
              <a:t>fondono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272540"/>
            <a:ext cx="10358120" cy="497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 algn="just">
              <a:lnSpc>
                <a:spcPct val="150000"/>
              </a:lnSpc>
              <a:spcBef>
                <a:spcPts val="100"/>
              </a:spcBef>
              <a:buChar char="-"/>
              <a:tabLst>
                <a:tab pos="241300" algn="l"/>
              </a:tabLst>
            </a:pPr>
            <a:r>
              <a:rPr sz="2000" dirty="0">
                <a:latin typeface="Verdana"/>
                <a:cs typeface="Verdana"/>
              </a:rPr>
              <a:t>Maria</a:t>
            </a:r>
            <a:r>
              <a:rPr sz="2000" spc="1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usci</a:t>
            </a:r>
            <a:r>
              <a:rPr sz="2000" spc="16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da</a:t>
            </a:r>
            <a:r>
              <a:rPr sz="2000" spc="1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palazzo</a:t>
            </a:r>
            <a:r>
              <a:rPr sz="2000" spc="1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</a:t>
            </a:r>
            <a:r>
              <a:rPr sz="2000" spc="1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si</a:t>
            </a:r>
            <a:r>
              <a:rPr sz="2000" spc="16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recò</a:t>
            </a:r>
            <a:r>
              <a:rPr sz="2000" spc="1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all’incontro</a:t>
            </a:r>
            <a:r>
              <a:rPr sz="2000" spc="16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nel</a:t>
            </a:r>
            <a:r>
              <a:rPr sz="2000" spc="16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luogo</a:t>
            </a:r>
            <a:r>
              <a:rPr sz="2000" spc="1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convenuto</a:t>
            </a:r>
            <a:r>
              <a:rPr sz="2000" spc="1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con</a:t>
            </a:r>
            <a:r>
              <a:rPr sz="2000" spc="15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Gabriele. 	</a:t>
            </a:r>
            <a:r>
              <a:rPr sz="2000" dirty="0">
                <a:latin typeface="Verdana"/>
                <a:cs typeface="Verdana"/>
              </a:rPr>
              <a:t>Insieme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raggiunsero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</a:t>
            </a:r>
            <a:r>
              <a:rPr sz="2000" spc="2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stazione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Termini</a:t>
            </a:r>
            <a:r>
              <a:rPr sz="2000" spc="2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dove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presero</a:t>
            </a:r>
            <a:r>
              <a:rPr sz="2000" spc="2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un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treno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per</a:t>
            </a:r>
            <a:r>
              <a:rPr sz="2000" spc="29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Firenze; 	</a:t>
            </a:r>
            <a:r>
              <a:rPr sz="2000" dirty="0">
                <a:latin typeface="Verdana"/>
                <a:cs typeface="Verdana"/>
              </a:rPr>
              <a:t>qui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scesero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all’Hotel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Helvetia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per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notte</a:t>
            </a:r>
            <a:endParaRPr sz="2000">
              <a:latin typeface="Verdana"/>
              <a:cs typeface="Verdana"/>
            </a:endParaRPr>
          </a:p>
          <a:p>
            <a:pPr marL="240029" marR="5715" indent="-227329" algn="just">
              <a:lnSpc>
                <a:spcPct val="150000"/>
              </a:lnSpc>
              <a:spcBef>
                <a:spcPts val="1005"/>
              </a:spcBef>
              <a:buChar char="-"/>
              <a:tabLst>
                <a:tab pos="241300" algn="l"/>
              </a:tabLst>
            </a:pPr>
            <a:r>
              <a:rPr sz="2000" dirty="0">
                <a:latin typeface="Verdana"/>
                <a:cs typeface="Verdana"/>
              </a:rPr>
              <a:t>La</a:t>
            </a:r>
            <a:r>
              <a:rPr sz="2000" spc="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mattina</a:t>
            </a:r>
            <a:r>
              <a:rPr sz="2000" spc="1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</a:t>
            </a:r>
            <a:r>
              <a:rPr sz="2000" spc="1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stanarli</a:t>
            </a:r>
            <a:r>
              <a:rPr sz="2000" spc="10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ci</a:t>
            </a:r>
            <a:r>
              <a:rPr sz="2000" spc="1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furono</a:t>
            </a:r>
            <a:r>
              <a:rPr sz="2000" spc="1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1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prefetto</a:t>
            </a:r>
            <a:r>
              <a:rPr sz="2000" spc="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Clemente</a:t>
            </a:r>
            <a:r>
              <a:rPr sz="2000" spc="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Corte,</a:t>
            </a:r>
            <a:r>
              <a:rPr sz="2000" spc="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senatore</a:t>
            </a:r>
            <a:r>
              <a:rPr sz="2000" spc="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del</a:t>
            </a:r>
            <a:r>
              <a:rPr sz="2000" spc="10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Regno 	</a:t>
            </a:r>
            <a:r>
              <a:rPr sz="2000" dirty="0">
                <a:latin typeface="Verdana"/>
                <a:cs typeface="Verdana"/>
              </a:rPr>
              <a:t>e</a:t>
            </a:r>
            <a:r>
              <a:rPr sz="2000" spc="2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Federico</a:t>
            </a:r>
            <a:r>
              <a:rPr sz="2000" spc="2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Colajanni,</a:t>
            </a:r>
            <a:r>
              <a:rPr sz="2000" spc="204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deputato</a:t>
            </a:r>
            <a:r>
              <a:rPr sz="2000" spc="2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abruzzese,</a:t>
            </a:r>
            <a:r>
              <a:rPr sz="2000" spc="1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amico</a:t>
            </a:r>
            <a:r>
              <a:rPr sz="2000" spc="204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204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entrambe</a:t>
            </a:r>
            <a:r>
              <a:rPr sz="2000" spc="2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le</a:t>
            </a:r>
            <a:r>
              <a:rPr sz="2000" spc="20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famiglie,</a:t>
            </a:r>
            <a:r>
              <a:rPr sz="2000" spc="200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cui 	</a:t>
            </a:r>
            <a:r>
              <a:rPr sz="2000" dirty="0">
                <a:latin typeface="Verdana"/>
                <a:cs typeface="Verdana"/>
              </a:rPr>
              <a:t>venne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affidata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Maria,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che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riportò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immediatamente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Roma</a:t>
            </a:r>
            <a:endParaRPr sz="2000">
              <a:latin typeface="Verdana"/>
              <a:cs typeface="Verdana"/>
            </a:endParaRPr>
          </a:p>
          <a:p>
            <a:pPr marL="240029" indent="-227329" algn="just">
              <a:lnSpc>
                <a:spcPct val="100000"/>
              </a:lnSpc>
              <a:spcBef>
                <a:spcPts val="2210"/>
              </a:spcBef>
              <a:buFont typeface="Verdana"/>
              <a:buChar char="-"/>
              <a:tabLst>
                <a:tab pos="240029" algn="l"/>
              </a:tabLst>
            </a:pP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Risalto</a:t>
            </a:r>
            <a:r>
              <a:rPr sz="2000" b="1" u="sng" spc="-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alla</a:t>
            </a:r>
            <a:r>
              <a:rPr sz="2000" b="1" u="sng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notizia</a:t>
            </a:r>
            <a:r>
              <a:rPr sz="2000" b="1" u="sng" spc="-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che</a:t>
            </a:r>
            <a:r>
              <a:rPr sz="2000" b="1" u="sng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fece</a:t>
            </a:r>
            <a:r>
              <a:rPr sz="2000" b="1" u="sng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immediatamente</a:t>
            </a:r>
            <a:r>
              <a:rPr sz="2000" b="1" u="sng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il</a:t>
            </a:r>
            <a:r>
              <a:rPr sz="2000" b="1" u="sng" spc="-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giro</a:t>
            </a:r>
            <a:r>
              <a:rPr sz="2000" b="1" u="sng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delle</a:t>
            </a:r>
            <a:r>
              <a:rPr sz="2000" b="1" u="sng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redazioni</a:t>
            </a:r>
            <a:endParaRPr sz="2000">
              <a:latin typeface="Verdana"/>
              <a:cs typeface="Verdana"/>
            </a:endParaRPr>
          </a:p>
          <a:p>
            <a:pPr marL="240029" marR="5080" indent="-227329" algn="just">
              <a:lnSpc>
                <a:spcPct val="150000"/>
              </a:lnSpc>
              <a:spcBef>
                <a:spcPts val="985"/>
              </a:spcBef>
              <a:buChar char="-"/>
              <a:tabLst>
                <a:tab pos="241300" algn="l"/>
              </a:tabLst>
            </a:pPr>
            <a:r>
              <a:rPr sz="2000" dirty="0">
                <a:latin typeface="Verdana"/>
                <a:cs typeface="Verdana"/>
              </a:rPr>
              <a:t>Venne</a:t>
            </a:r>
            <a:r>
              <a:rPr sz="2000" spc="-5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inventata</a:t>
            </a:r>
            <a:r>
              <a:rPr sz="2000" spc="-5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una</a:t>
            </a:r>
            <a:r>
              <a:rPr sz="2000" spc="-5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pietosa</a:t>
            </a:r>
            <a:r>
              <a:rPr sz="2000" spc="-5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bugia,</a:t>
            </a:r>
            <a:r>
              <a:rPr sz="2000" spc="-5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riportando</a:t>
            </a:r>
            <a:r>
              <a:rPr sz="2000" spc="-5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che</a:t>
            </a:r>
            <a:r>
              <a:rPr sz="2000" spc="-5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gli</a:t>
            </a:r>
            <a:r>
              <a:rPr sz="2000" spc="-50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amanti</a:t>
            </a:r>
            <a:r>
              <a:rPr sz="2000" spc="-55" dirty="0">
                <a:latin typeface="Verdana"/>
                <a:cs typeface="Verdana"/>
              </a:rPr>
              <a:t>  </a:t>
            </a:r>
            <a:r>
              <a:rPr sz="2000" dirty="0">
                <a:latin typeface="Verdana"/>
                <a:cs typeface="Verdana"/>
              </a:rPr>
              <a:t>erano</a:t>
            </a:r>
            <a:r>
              <a:rPr sz="2000" spc="-55" dirty="0">
                <a:latin typeface="Verdana"/>
                <a:cs typeface="Verdana"/>
              </a:rPr>
              <a:t>  </a:t>
            </a:r>
            <a:r>
              <a:rPr sz="2000" spc="-10" dirty="0">
                <a:latin typeface="Verdana"/>
                <a:cs typeface="Verdana"/>
              </a:rPr>
              <a:t>stati 	</a:t>
            </a:r>
            <a:r>
              <a:rPr sz="2000" dirty="0">
                <a:latin typeface="Verdana"/>
                <a:cs typeface="Verdana"/>
              </a:rPr>
              <a:t>raggiunti</a:t>
            </a:r>
            <a:r>
              <a:rPr sz="2000" spc="18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</a:t>
            </a:r>
            <a:r>
              <a:rPr sz="2000" spc="18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loro</a:t>
            </a:r>
            <a:r>
              <a:rPr sz="2000" spc="1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arrivo</a:t>
            </a:r>
            <a:r>
              <a:rPr sz="2000" spc="1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alla</a:t>
            </a:r>
            <a:r>
              <a:rPr sz="2000" spc="1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stazione</a:t>
            </a:r>
            <a:r>
              <a:rPr sz="2000" spc="1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18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Firenze,</a:t>
            </a:r>
            <a:r>
              <a:rPr sz="2000" spc="1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senza</a:t>
            </a:r>
            <a:r>
              <a:rPr sz="2000" spc="1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quindi</a:t>
            </a:r>
            <a:r>
              <a:rPr sz="2000" spc="18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passare</a:t>
            </a:r>
            <a:r>
              <a:rPr sz="2000" spc="1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la</a:t>
            </a:r>
            <a:r>
              <a:rPr sz="2000" spc="18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notte 	</a:t>
            </a:r>
            <a:r>
              <a:rPr sz="2000" dirty="0">
                <a:latin typeface="Verdana"/>
                <a:cs typeface="Verdana"/>
              </a:rPr>
              <a:t>insieme,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ma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il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“peccato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di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Maggio”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aveva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dato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suoi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frutti:</a:t>
            </a:r>
            <a:r>
              <a:rPr sz="2000" spc="-35" dirty="0">
                <a:latin typeface="Verdana"/>
                <a:cs typeface="Verdana"/>
              </a:rPr>
              <a:t> 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Maria</a:t>
            </a:r>
            <a:r>
              <a:rPr sz="2000" b="1" u="sng" spc="-2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era</a:t>
            </a:r>
            <a:r>
              <a:rPr sz="2000" b="1" u="sng" spc="-3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incinta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2322</Words>
  <Application>Microsoft Office PowerPoint</Application>
  <PresentationFormat>Widescreen</PresentationFormat>
  <Paragraphs>146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3" baseType="lpstr">
      <vt:lpstr>Arial MT</vt:lpstr>
      <vt:lpstr>Calibri</vt:lpstr>
      <vt:lpstr>Times New Roman</vt:lpstr>
      <vt:lpstr>Verdana</vt:lpstr>
      <vt:lpstr>Wingdings</vt:lpstr>
      <vt:lpstr>Office Theme</vt:lpstr>
      <vt:lpstr>La storia delle RP in Italia</vt:lpstr>
      <vt:lpstr>1880 Morte di Gabriele D’Annunzio (GDA)</vt:lpstr>
      <vt:lpstr>GDA - Promozione di sé</vt:lpstr>
      <vt:lpstr>GDA - Promozione dei propri prodotti</vt:lpstr>
      <vt:lpstr>Elena Muti, Il Piacere, Aristide Sartorio</vt:lpstr>
      <vt:lpstr>GDA - Giornalista</vt:lpstr>
      <vt:lpstr>GDA – Gate keeper</vt:lpstr>
      <vt:lpstr>GDA – mediaticamente</vt:lpstr>
      <vt:lpstr>GDA – Pubblico e privato si fondono</vt:lpstr>
      <vt:lpstr>GDA – master chef</vt:lpstr>
      <vt:lpstr>GDA - Brand</vt:lpstr>
      <vt:lpstr>GDA – G.d.A.</vt:lpstr>
      <vt:lpstr>GDA - divisimo</vt:lpstr>
      <vt:lpstr>Altri antecedenti italici</vt:lpstr>
      <vt:lpstr>Dino Villani 1/2</vt:lpstr>
      <vt:lpstr>Dino Villani</vt:lpstr>
      <vt:lpstr>Ermanno Olmi</vt:lpstr>
      <vt:lpstr>Protagonisti del dopoguerra</vt:lpstr>
      <vt:lpstr>Vanni Montana</vt:lpstr>
      <vt:lpstr>Gruppi che ricorrono alle RP</vt:lpstr>
      <vt:lpstr>RP in Italia – 3 fasi: Prima</vt:lpstr>
      <vt:lpstr>RP e cultura 1/2</vt:lpstr>
      <vt:lpstr>RP e cultura 2/2</vt:lpstr>
      <vt:lpstr>United States Information Service USIS</vt:lpstr>
      <vt:lpstr>RP in Italia – 3 fasi: Seconda</vt:lpstr>
      <vt:lpstr>RP in Italia – 3 fasi: Terza</vt:lpstr>
      <vt:lpstr>Legge Bassanini del 2000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TTRP1-Italia-3</dc:title>
  <cp:lastModifiedBy>nicola strizzolo</cp:lastModifiedBy>
  <cp:revision>1</cp:revision>
  <dcterms:created xsi:type="dcterms:W3CDTF">2025-03-05T06:41:38Z</dcterms:created>
  <dcterms:modified xsi:type="dcterms:W3CDTF">2025-03-05T06:44:06Z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2019-11-08T00:00:00Z</vt:filetime>
  </property>
  <property fmtid="{D5CDD505-2E9C-101B-9397-08002B2CF9AE}" pid="3" name="Creator">
    <vt:lpwstr>PowerPoint</vt:lpwstr>
  </property>
  <property fmtid="{D5CDD505-2E9C-101B-9397-08002B2CF9AE}" pid="4" name="LastSaved">
    <vt:filetime>2025-03-05T00:00:00Z</vt:filetime>
  </property>
  <property fmtid="{D5CDD505-2E9C-101B-9397-08002B2CF9AE}" pid="5" name="Producer">
    <vt:lpwstr>macOS Versione 10.14.6 (Build 18G103) Quartz PDFContext</vt:lpwstr>
  </property>
</Properties>
</file>